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71" r:id="rId3"/>
    <p:sldId id="272" r:id="rId4"/>
    <p:sldId id="273" r:id="rId5"/>
    <p:sldId id="274" r:id="rId6"/>
    <p:sldId id="275" r:id="rId7"/>
    <p:sldId id="276" r:id="rId8"/>
    <p:sldId id="277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>
        <p:scale>
          <a:sx n="125" d="100"/>
          <a:sy n="125" d="100"/>
        </p:scale>
        <p:origin x="1240" y="5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905DC-CEB9-B548-8A48-F34338A211B6}" type="datetimeFigureOut">
              <a:rPr lang="en-US" smtClean="0"/>
              <a:t>6/7/16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7CF25-C2F3-7B4F-8903-D5BADE246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905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9E1A-8553-3243-BB40-17EB9C6D2937}" type="datetimeFigureOut">
              <a:rPr lang="en-US" smtClean="0"/>
              <a:t>6/7/16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C48E4-D341-4344-973E-9EB3AB82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347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C48E4-D341-4344-973E-9EB3AB82C6D3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8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8000"/>
          </a:solidFill>
          <a:ln>
            <a:solidFill>
              <a:srgbClr val="FF800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9D6C944-2232-B14A-BACB-460937CB6DDC}" type="datetime1">
              <a:rPr lang="en-CA" smtClean="0"/>
              <a:t>2016-06-07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CPSC 457 - Tyson Kendon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0349-1E54-124B-9A46-734841DE9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07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810D-CC9C-C847-A8D9-69C5E0659C02}" type="datetime1">
              <a:rPr lang="en-CA" smtClean="0"/>
              <a:t>2016-06-07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CPSC 457 - Tyson Kendon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0349-1E54-124B-9A46-734841DE9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2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72E2-5EC2-C648-8EE1-EAC7CE009B23}" type="datetime1">
              <a:rPr lang="en-CA" smtClean="0"/>
              <a:t>2016-06-07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CPSC 457 - Tyson Kendon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0349-1E54-124B-9A46-734841DE9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73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856F-4691-6247-AAA9-DCA2E7CDBAD7}" type="datetime1">
              <a:rPr lang="en-CA" smtClean="0"/>
              <a:t>2016-06-07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CPSC 457 - Tyson Kendon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0349-1E54-124B-9A46-734841DE9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98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29E1-EA09-8F49-9817-487E98F9A175}" type="datetime1">
              <a:rPr lang="en-CA" smtClean="0"/>
              <a:t>2016-06-07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CPSC 457 - Tyson Kendon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E66C0349-1E54-124B-9A46-734841DE9F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585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FBBA-11DD-7C41-8605-971233E401B3}" type="datetime1">
              <a:rPr lang="en-CA" smtClean="0"/>
              <a:t>2016-06-07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CPSC 457 - Tyson Kendon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0349-1E54-124B-9A46-734841DE9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10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6C94-DF10-9540-8288-4F120E9BEF82}" type="datetime1">
              <a:rPr lang="en-CA" smtClean="0"/>
              <a:t>2016-06-07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CPSC 457 - Tyson Kendon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0349-1E54-124B-9A46-734841DE9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469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1E83-287E-444D-9E0E-3086DC03A807}" type="datetime1">
              <a:rPr lang="en-CA" smtClean="0"/>
              <a:t>2016-06-07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CPSC 457 - Tyson Kendon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0349-1E54-124B-9A46-734841DE9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51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F020-8A2C-2C4B-B838-D40C3652B755}" type="datetime1">
              <a:rPr lang="en-CA" smtClean="0"/>
              <a:t>2016-06-07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CPSC 457 - Tyson Kendon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0349-1E54-124B-9A46-734841DE9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025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8644C-C0EA-564C-A14D-7383068375B9}" type="datetime1">
              <a:rPr lang="en-CA" smtClean="0"/>
              <a:t>2016-06-07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CPSC 457 - Tyson Kendon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0349-1E54-124B-9A46-734841DE9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69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369D-68E5-6840-9E69-15862BADE843}" type="datetime1">
              <a:rPr lang="en-CA" smtClean="0"/>
              <a:t>2016-06-07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CPSC 457 - Tyson Kendon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0349-1E54-124B-9A46-734841DE9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99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AE3CE-9075-E749-A587-E9FE5FEF55EF}" type="datetime1">
              <a:rPr lang="en-CA" smtClean="0"/>
              <a:t>2016-06-07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CPSC 457 - Tyson Kendon 2016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594623"/>
            <a:ext cx="9144000" cy="548877"/>
          </a:xfrm>
          <a:prstGeom prst="rect">
            <a:avLst/>
          </a:prstGeom>
          <a:solidFill>
            <a:srgbClr val="FF8000"/>
          </a:solidFill>
          <a:ln>
            <a:solidFill>
              <a:srgbClr val="FF800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bg1"/>
                </a:solidFill>
              </a:defRPr>
            </a:lvl1pPr>
          </a:lstStyle>
          <a:p>
            <a:fld id="{E66C0349-1E54-124B-9A46-734841DE9F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55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8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6058" y="799657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CPSC 457</a:t>
            </a:r>
            <a:br>
              <a:rPr lang="en-US" dirty="0" smtClean="0"/>
            </a:br>
            <a:r>
              <a:rPr lang="en-US" dirty="0" smtClean="0"/>
              <a:t>Operating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2651760"/>
            <a:ext cx="6974408" cy="771428"/>
          </a:xfrm>
        </p:spPr>
        <p:txBody>
          <a:bodyPr>
            <a:normAutofit/>
          </a:bodyPr>
          <a:lstStyle/>
          <a:p>
            <a:r>
              <a:rPr lang="en-US" dirty="0" smtClean="0"/>
              <a:t>Midterm Review</a:t>
            </a:r>
            <a:r>
              <a:rPr lang="en-US" smtClean="0"/>
              <a:t>: Practical Questions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0893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CPSC 457 - Tyson Kendon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0349-1E54-124B-9A46-734841DE9F2B}" type="slidenum">
              <a:rPr lang="en-US" smtClean="0"/>
              <a:t>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02360" y="1645920"/>
            <a:ext cx="69392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Describe </a:t>
            </a:r>
            <a:r>
              <a:rPr lang="en-US" sz="3200" dirty="0"/>
              <a:t>the steps that occur when a user program to executes a system call (assuming that there is a system library to wrap the call).</a:t>
            </a:r>
          </a:p>
        </p:txBody>
      </p:sp>
    </p:spTree>
    <p:extLst>
      <p:ext uri="{BB962C8B-B14F-4D97-AF65-F5344CB8AC3E}">
        <p14:creationId xmlns:p14="http://schemas.microsoft.com/office/powerpoint/2010/main" val="398601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CPSC 457 - Tyson Kendon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0349-1E54-124B-9A46-734841DE9F2B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02360" y="1645920"/>
            <a:ext cx="6939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Describe the steps that occur when the operating system performs a context switch between processes.</a:t>
            </a:r>
          </a:p>
        </p:txBody>
      </p:sp>
    </p:spTree>
    <p:extLst>
      <p:ext uri="{BB962C8B-B14F-4D97-AF65-F5344CB8AC3E}">
        <p14:creationId xmlns:p14="http://schemas.microsoft.com/office/powerpoint/2010/main" val="1530746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CPSC 457 - Tyson Kendon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0349-1E54-124B-9A46-734841DE9F2B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063229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Consider the following table of process, all of which are available at the time of scheduling and arrived in the order in which they are numbered , with the given burst times and priorities (lower numbers are higher priority).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252500"/>
              </p:ext>
            </p:extLst>
          </p:nvPr>
        </p:nvGraphicFramePr>
        <p:xfrm>
          <a:off x="1524000" y="2679145"/>
          <a:ext cx="6096000" cy="236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9366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Burst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Priority</a:t>
                      </a:r>
                      <a:endParaRPr lang="en-US" dirty="0"/>
                    </a:p>
                  </a:txBody>
                  <a:tcPr/>
                </a:tc>
              </a:tr>
              <a:tr h="39366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9366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3660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3660">
                <a:tc>
                  <a:txBody>
                    <a:bodyPr/>
                    <a:lstStyle/>
                    <a:p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93660">
                <a:tc>
                  <a:txBody>
                    <a:bodyPr/>
                    <a:lstStyle/>
                    <a:p>
                      <a:r>
                        <a:rPr lang="en-US" dirty="0" smtClean="0"/>
                        <a:t>P5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1047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CPSC 457 - Tyson Kendon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0349-1E54-124B-9A46-734841DE9F2B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1063229"/>
            <a:ext cx="8077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Draw the Gantt chart and calculate the average turnaround time for the following algorithms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3a</a:t>
            </a:r>
            <a:r>
              <a:rPr lang="en-US" sz="3200" dirty="0"/>
              <a:t>) First Come, First </a:t>
            </a:r>
            <a:r>
              <a:rPr lang="en-US" sz="3200" dirty="0" smtClean="0"/>
              <a:t>Served</a:t>
            </a:r>
          </a:p>
          <a:p>
            <a:r>
              <a:rPr lang="en-US" sz="3200" dirty="0" smtClean="0"/>
              <a:t>3b</a:t>
            </a:r>
            <a:r>
              <a:rPr lang="en-US" sz="3200" dirty="0"/>
              <a:t>) Shortest Job </a:t>
            </a:r>
            <a:r>
              <a:rPr lang="en-US" sz="3200" dirty="0" smtClean="0"/>
              <a:t>First</a:t>
            </a:r>
          </a:p>
          <a:p>
            <a:r>
              <a:rPr lang="en-US" sz="3200" dirty="0" smtClean="0"/>
              <a:t>3c</a:t>
            </a:r>
            <a:r>
              <a:rPr lang="en-US" sz="3200" dirty="0"/>
              <a:t>) </a:t>
            </a:r>
            <a:r>
              <a:rPr lang="en-US" sz="3200" dirty="0" smtClean="0"/>
              <a:t>Priority</a:t>
            </a:r>
          </a:p>
          <a:p>
            <a:r>
              <a:rPr lang="en-US" sz="3200" dirty="0" smtClean="0"/>
              <a:t>3d</a:t>
            </a:r>
            <a:r>
              <a:rPr lang="en-US" sz="3200" dirty="0"/>
              <a:t>) Round Robin (with a 5ms time quantum)</a:t>
            </a:r>
          </a:p>
        </p:txBody>
      </p:sp>
    </p:spTree>
    <p:extLst>
      <p:ext uri="{BB962C8B-B14F-4D97-AF65-F5344CB8AC3E}">
        <p14:creationId xmlns:p14="http://schemas.microsoft.com/office/powerpoint/2010/main" val="1304815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CPSC 457 - Tyson Kendon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0349-1E54-124B-9A46-734841DE9F2B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1063229"/>
            <a:ext cx="8229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Consider the following table of process, with the given burst and arrival times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803702"/>
              </p:ext>
            </p:extLst>
          </p:nvPr>
        </p:nvGraphicFramePr>
        <p:xfrm>
          <a:off x="1524000" y="1920479"/>
          <a:ext cx="6096000" cy="236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9366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Burst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Arrival Time</a:t>
                      </a:r>
                      <a:endParaRPr lang="en-US" dirty="0"/>
                    </a:p>
                  </a:txBody>
                  <a:tcPr/>
                </a:tc>
              </a:tr>
              <a:tr h="39366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ms</a:t>
                      </a:r>
                      <a:endParaRPr lang="en-US" dirty="0"/>
                    </a:p>
                  </a:txBody>
                  <a:tcPr/>
                </a:tc>
              </a:tr>
              <a:tr h="39366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ms</a:t>
                      </a:r>
                      <a:endParaRPr lang="en-US" dirty="0"/>
                    </a:p>
                  </a:txBody>
                  <a:tcPr/>
                </a:tc>
              </a:tr>
              <a:tr h="393660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ms</a:t>
                      </a:r>
                      <a:endParaRPr lang="en-US" dirty="0"/>
                    </a:p>
                  </a:txBody>
                  <a:tcPr/>
                </a:tc>
              </a:tr>
              <a:tr h="393660">
                <a:tc>
                  <a:txBody>
                    <a:bodyPr/>
                    <a:lstStyle/>
                    <a:p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ms</a:t>
                      </a:r>
                      <a:endParaRPr lang="en-US" dirty="0"/>
                    </a:p>
                  </a:txBody>
                  <a:tcPr/>
                </a:tc>
              </a:tr>
              <a:tr h="393660">
                <a:tc>
                  <a:txBody>
                    <a:bodyPr/>
                    <a:lstStyle/>
                    <a:p>
                      <a:r>
                        <a:rPr lang="en-US" dirty="0" smtClean="0"/>
                        <a:t>P5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5552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CPSC 457 - Tyson Kendon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0349-1E54-124B-9A46-734841DE9F2B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0080" y="81280"/>
            <a:ext cx="82296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Draw the Gantt chart and calculate the average turnaround time for the following algorithms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4a</a:t>
            </a:r>
            <a:r>
              <a:rPr lang="en-US" sz="2200" dirty="0"/>
              <a:t>) Shortest Job First (Non-Preemptive</a:t>
            </a:r>
            <a:r>
              <a:rPr lang="en-US" sz="2200" dirty="0" smtClean="0"/>
              <a:t>)</a:t>
            </a:r>
          </a:p>
          <a:p>
            <a:r>
              <a:rPr lang="en-US" sz="2200" dirty="0" smtClean="0"/>
              <a:t>4b</a:t>
            </a:r>
            <a:r>
              <a:rPr lang="en-US" sz="2200" dirty="0"/>
              <a:t>) Shortest Job First (Preemptive</a:t>
            </a:r>
            <a:r>
              <a:rPr lang="en-US" sz="2200" dirty="0" smtClean="0"/>
              <a:t>)</a:t>
            </a:r>
          </a:p>
          <a:p>
            <a:r>
              <a:rPr lang="en-US" sz="2200" dirty="0" smtClean="0"/>
              <a:t>4c</a:t>
            </a:r>
            <a:r>
              <a:rPr lang="en-US" sz="2200" dirty="0"/>
              <a:t>) Round Robin (with a 5ms time quantum</a:t>
            </a:r>
            <a:r>
              <a:rPr lang="en-US" sz="2200" dirty="0" smtClean="0"/>
              <a:t>)</a:t>
            </a:r>
          </a:p>
          <a:p>
            <a:r>
              <a:rPr lang="en-US" sz="2200" dirty="0" smtClean="0"/>
              <a:t>4d</a:t>
            </a:r>
            <a:r>
              <a:rPr lang="en-US" sz="2200" dirty="0"/>
              <a:t>) A Multi-Level Feedback Queue </a:t>
            </a:r>
            <a:r>
              <a:rPr lang="en-US" sz="2200" dirty="0" smtClean="0"/>
              <a:t>with 3 </a:t>
            </a:r>
            <a:r>
              <a:rPr lang="en-US" sz="2200" dirty="0"/>
              <a:t>queues, </a:t>
            </a:r>
            <a:endParaRPr lang="en-US" sz="2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/>
              <a:t>a </a:t>
            </a:r>
            <a:r>
              <a:rPr lang="en-US" sz="2200" dirty="0"/>
              <a:t>high priority queue served with Round Robin with a a 2 </a:t>
            </a:r>
            <a:r>
              <a:rPr lang="en-US" sz="2200" dirty="0" err="1"/>
              <a:t>ms</a:t>
            </a:r>
            <a:r>
              <a:rPr lang="en-US" sz="2200" dirty="0"/>
              <a:t> quantum, </a:t>
            </a:r>
            <a:endParaRPr lang="en-US" sz="2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/>
              <a:t>a </a:t>
            </a:r>
            <a:r>
              <a:rPr lang="en-US" sz="2200" dirty="0"/>
              <a:t>medium priority queue served with Round Robin with a a 6 </a:t>
            </a:r>
            <a:r>
              <a:rPr lang="en-US" sz="2200" dirty="0" err="1"/>
              <a:t>ms</a:t>
            </a:r>
            <a:r>
              <a:rPr lang="en-US" sz="2200" dirty="0"/>
              <a:t> quantum, </a:t>
            </a:r>
            <a:endParaRPr lang="en-US" sz="2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/>
              <a:t>a </a:t>
            </a:r>
            <a:r>
              <a:rPr lang="en-US" sz="2200" dirty="0"/>
              <a:t>low priority queue served First Come First Served. a job is preempted if a higher priority job is available. </a:t>
            </a:r>
          </a:p>
          <a:p>
            <a:r>
              <a:rPr lang="en-US" sz="2200" dirty="0" smtClean="0"/>
              <a:t>A </a:t>
            </a:r>
            <a:r>
              <a:rPr lang="en-US" sz="2200" dirty="0"/>
              <a:t>preempted job is put on the HEAD of its queue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94517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CPSC 457 - Tyson Kendon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0349-1E54-124B-9A46-734841DE9F2B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1063229"/>
            <a:ext cx="8229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5) Recall the formula calculating exponential </a:t>
            </a:r>
            <a:r>
              <a:rPr lang="en-US" sz="2200" dirty="0" smtClean="0"/>
              <a:t>average:</a:t>
            </a:r>
          </a:p>
          <a:p>
            <a:r>
              <a:rPr lang="en-US" sz="2400" dirty="0" smtClean="0"/>
              <a:t>						♣️</a:t>
            </a:r>
            <a:r>
              <a:rPr lang="en-US" sz="2400" baseline="-25000" dirty="0"/>
              <a:t>n+1</a:t>
            </a:r>
            <a:r>
              <a:rPr lang="en-US" sz="2400" dirty="0"/>
              <a:t> = ♥️</a:t>
            </a:r>
            <a:r>
              <a:rPr lang="en-US" sz="2400" dirty="0" err="1"/>
              <a:t>t</a:t>
            </a:r>
            <a:r>
              <a:rPr lang="en-US" sz="2400" baseline="-25000" dirty="0" err="1"/>
              <a:t>n</a:t>
            </a:r>
            <a:r>
              <a:rPr lang="en-US" sz="2400" dirty="0"/>
              <a:t> + (1 - ♥️) ♣️</a:t>
            </a:r>
            <a:r>
              <a:rPr lang="en-US" sz="2400" baseline="-25000" dirty="0" smtClean="0"/>
              <a:t>n</a:t>
            </a:r>
            <a:endParaRPr lang="en-US" sz="2200" dirty="0" smtClean="0"/>
          </a:p>
          <a:p>
            <a:r>
              <a:rPr lang="en-US" sz="2200" dirty="0" smtClean="0"/>
              <a:t>For </a:t>
            </a:r>
            <a:r>
              <a:rPr lang="en-US" sz="2200" dirty="0"/>
              <a:t>a process with the following real burst times, an initial estimated burst time of (4 </a:t>
            </a:r>
            <a:r>
              <a:rPr lang="en-US" sz="2200" dirty="0" err="1"/>
              <a:t>ms</a:t>
            </a:r>
            <a:r>
              <a:rPr lang="en-US" sz="2200" dirty="0"/>
              <a:t>) and a memory factor () of .5 calculate estimated burst times for each n. (Round to the nearest integer </a:t>
            </a:r>
            <a:r>
              <a:rPr lang="en-US" sz="2200" dirty="0" err="1"/>
              <a:t>ms</a:t>
            </a:r>
            <a:r>
              <a:rPr lang="en-US" sz="2200" dirty="0"/>
              <a:t>)		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437054"/>
              </p:ext>
            </p:extLst>
          </p:nvPr>
        </p:nvGraphicFramePr>
        <p:xfrm>
          <a:off x="1710372" y="2951380"/>
          <a:ext cx="5549583" cy="13259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5068"/>
                <a:gridCol w="762000"/>
                <a:gridCol w="670560"/>
                <a:gridCol w="579120"/>
                <a:gridCol w="442595"/>
                <a:gridCol w="650240"/>
              </a:tblGrid>
              <a:tr h="4419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</a:tr>
              <a:tr h="4419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Estimated Burst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</a:rPr>
                        <a:t>5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</a:rPr>
                        <a:t>ms</a:t>
                      </a:r>
                      <a:endParaRPr lang="en-US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</a:tr>
              <a:tr h="4419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Real Burst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</a:rPr>
                        <a:t>10ms</a:t>
                      </a:r>
                      <a:endParaRPr lang="en-US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2ms</a:t>
                      </a:r>
                      <a:endParaRPr lang="en-US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</a:rPr>
                        <a:t>8ms</a:t>
                      </a:r>
                      <a:endParaRPr lang="en-US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</a:rPr>
                        <a:t>3ms</a:t>
                      </a:r>
                      <a:endParaRPr lang="en-US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</a:rPr>
                        <a:t>12ms</a:t>
                      </a:r>
                      <a:endParaRPr lang="en-US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4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ecture1 [Autosaved]" id="{FAF3770B-D7E4-C74F-95D4-5368218BC5A9}" vid="{E4FEE50D-5E28-D648-906D-01227EEE9D1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tjk</Template>
  <TotalTime>12</TotalTime>
  <Words>387</Words>
  <Application>Microsoft Macintosh PowerPoint</Application>
  <PresentationFormat>On-screen Show (16:9)</PresentationFormat>
  <Paragraphs>98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Times New Roman</vt:lpstr>
      <vt:lpstr>Arial</vt:lpstr>
      <vt:lpstr>Office Theme</vt:lpstr>
      <vt:lpstr>CPSC 457 Operating Systems</vt:lpstr>
      <vt:lpstr>Q1</vt:lpstr>
      <vt:lpstr>Q2</vt:lpstr>
      <vt:lpstr>Q3</vt:lpstr>
      <vt:lpstr>Q3</vt:lpstr>
      <vt:lpstr>Q4</vt:lpstr>
      <vt:lpstr>PowerPoint Presentation</vt:lpstr>
      <vt:lpstr>Q5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CPSC 457 Operating Systems</dc:title>
  <dc:creator>Tyson Kendon</dc:creator>
  <cp:lastModifiedBy>Tyson Kendon</cp:lastModifiedBy>
  <cp:revision>2</cp:revision>
  <dcterms:created xsi:type="dcterms:W3CDTF">2016-06-07T19:26:50Z</dcterms:created>
  <dcterms:modified xsi:type="dcterms:W3CDTF">2016-06-07T19:39:06Z</dcterms:modified>
</cp:coreProperties>
</file>