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51"/>
  </p:notesMasterIdLst>
  <p:sldIdLst>
    <p:sldId id="960" r:id="rId2"/>
    <p:sldId id="956" r:id="rId3"/>
    <p:sldId id="964" r:id="rId4"/>
    <p:sldId id="1047" r:id="rId5"/>
    <p:sldId id="1048" r:id="rId6"/>
    <p:sldId id="1153" r:id="rId7"/>
    <p:sldId id="1154" r:id="rId8"/>
    <p:sldId id="1086" r:id="rId9"/>
    <p:sldId id="1049" r:id="rId10"/>
    <p:sldId id="1041" r:id="rId11"/>
    <p:sldId id="1155" r:id="rId12"/>
    <p:sldId id="1156" r:id="rId13"/>
    <p:sldId id="1157" r:id="rId14"/>
    <p:sldId id="1158" r:id="rId15"/>
    <p:sldId id="1159" r:id="rId16"/>
    <p:sldId id="1050" r:id="rId17"/>
    <p:sldId id="1051" r:id="rId18"/>
    <p:sldId id="1052" r:id="rId19"/>
    <p:sldId id="1053" r:id="rId20"/>
    <p:sldId id="1054" r:id="rId21"/>
    <p:sldId id="1055" r:id="rId22"/>
    <p:sldId id="1160" r:id="rId23"/>
    <p:sldId id="1042" r:id="rId24"/>
    <p:sldId id="1161" r:id="rId25"/>
    <p:sldId id="1162" r:id="rId26"/>
    <p:sldId id="1163" r:id="rId27"/>
    <p:sldId id="1164" r:id="rId28"/>
    <p:sldId id="1165" r:id="rId29"/>
    <p:sldId id="1166" r:id="rId30"/>
    <p:sldId id="1167" r:id="rId31"/>
    <p:sldId id="1058" r:id="rId32"/>
    <p:sldId id="1168" r:id="rId33"/>
    <p:sldId id="1169" r:id="rId34"/>
    <p:sldId id="1170" r:id="rId35"/>
    <p:sldId id="1171" r:id="rId36"/>
    <p:sldId id="1043" r:id="rId37"/>
    <p:sldId id="1061" r:id="rId38"/>
    <p:sldId id="1213" r:id="rId39"/>
    <p:sldId id="1214" r:id="rId40"/>
    <p:sldId id="1215" r:id="rId41"/>
    <p:sldId id="1062" r:id="rId42"/>
    <p:sldId id="1063" r:id="rId43"/>
    <p:sldId id="1064" r:id="rId44"/>
    <p:sldId id="1066" r:id="rId45"/>
    <p:sldId id="1065" r:id="rId46"/>
    <p:sldId id="1067" r:id="rId47"/>
    <p:sldId id="1083" r:id="rId48"/>
    <p:sldId id="1068" r:id="rId49"/>
    <p:sldId id="1069" r:id="rId50"/>
    <p:sldId id="1070" r:id="rId51"/>
    <p:sldId id="1071" r:id="rId52"/>
    <p:sldId id="1072" r:id="rId53"/>
    <p:sldId id="1073" r:id="rId54"/>
    <p:sldId id="1074" r:id="rId55"/>
    <p:sldId id="1075" r:id="rId56"/>
    <p:sldId id="1076" r:id="rId57"/>
    <p:sldId id="1204" r:id="rId58"/>
    <p:sldId id="1103" r:id="rId59"/>
    <p:sldId id="1205" r:id="rId60"/>
    <p:sldId id="1078" r:id="rId61"/>
    <p:sldId id="1079" r:id="rId62"/>
    <p:sldId id="1080" r:id="rId63"/>
    <p:sldId id="1082" r:id="rId64"/>
    <p:sldId id="1206" r:id="rId65"/>
    <p:sldId id="1081" r:id="rId66"/>
    <p:sldId id="1207" r:id="rId67"/>
    <p:sldId id="1087" r:id="rId68"/>
    <p:sldId id="1208" r:id="rId69"/>
    <p:sldId id="1090" r:id="rId70"/>
    <p:sldId id="1097" r:id="rId71"/>
    <p:sldId id="1092" r:id="rId72"/>
    <p:sldId id="1209" r:id="rId73"/>
    <p:sldId id="1210" r:id="rId74"/>
    <p:sldId id="1211" r:id="rId75"/>
    <p:sldId id="1212" r:id="rId76"/>
    <p:sldId id="1044" r:id="rId77"/>
    <p:sldId id="1096" r:id="rId78"/>
    <p:sldId id="1203" r:id="rId79"/>
    <p:sldId id="1098" r:id="rId80"/>
    <p:sldId id="1099" r:id="rId81"/>
    <p:sldId id="1100" r:id="rId82"/>
    <p:sldId id="1101" r:id="rId83"/>
    <p:sldId id="1102" r:id="rId84"/>
    <p:sldId id="1104" r:id="rId85"/>
    <p:sldId id="1108" r:id="rId86"/>
    <p:sldId id="1106" r:id="rId87"/>
    <p:sldId id="1107" r:id="rId88"/>
    <p:sldId id="1110" r:id="rId89"/>
    <p:sldId id="1111" r:id="rId90"/>
    <p:sldId id="1112" r:id="rId91"/>
    <p:sldId id="1198" r:id="rId92"/>
    <p:sldId id="1124" r:id="rId93"/>
    <p:sldId id="1125" r:id="rId94"/>
    <p:sldId id="1113" r:id="rId95"/>
    <p:sldId id="1199" r:id="rId96"/>
    <p:sldId id="1114" r:id="rId97"/>
    <p:sldId id="1115" r:id="rId98"/>
    <p:sldId id="1116" r:id="rId99"/>
    <p:sldId id="1200" r:id="rId100"/>
    <p:sldId id="1201" r:id="rId101"/>
    <p:sldId id="1117" r:id="rId102"/>
    <p:sldId id="1202" r:id="rId103"/>
    <p:sldId id="1119" r:id="rId104"/>
    <p:sldId id="1045" r:id="rId105"/>
    <p:sldId id="1123" r:id="rId106"/>
    <p:sldId id="1121" r:id="rId107"/>
    <p:sldId id="1195" r:id="rId108"/>
    <p:sldId id="1196" r:id="rId109"/>
    <p:sldId id="1126" r:id="rId110"/>
    <p:sldId id="1127" r:id="rId111"/>
    <p:sldId id="1128" r:id="rId112"/>
    <p:sldId id="1131" r:id="rId113"/>
    <p:sldId id="1129" r:id="rId114"/>
    <p:sldId id="1130" r:id="rId115"/>
    <p:sldId id="1197" r:id="rId116"/>
    <p:sldId id="340" r:id="rId117"/>
    <p:sldId id="1184" r:id="rId118"/>
    <p:sldId id="1046" r:id="rId119"/>
    <p:sldId id="1193" r:id="rId120"/>
    <p:sldId id="1194" r:id="rId121"/>
    <p:sldId id="1132" r:id="rId122"/>
    <p:sldId id="1133" r:id="rId123"/>
    <p:sldId id="1134" r:id="rId124"/>
    <p:sldId id="1135" r:id="rId125"/>
    <p:sldId id="1143" r:id="rId126"/>
    <p:sldId id="1144" r:id="rId127"/>
    <p:sldId id="1146" r:id="rId128"/>
    <p:sldId id="1147" r:id="rId129"/>
    <p:sldId id="1145" r:id="rId130"/>
    <p:sldId id="1148" r:id="rId131"/>
    <p:sldId id="1141" r:id="rId132"/>
    <p:sldId id="1138" r:id="rId133"/>
    <p:sldId id="1192" r:id="rId134"/>
    <p:sldId id="1140" r:id="rId135"/>
    <p:sldId id="1183" r:id="rId136"/>
    <p:sldId id="1185" r:id="rId137"/>
    <p:sldId id="1186" r:id="rId138"/>
    <p:sldId id="1187" r:id="rId139"/>
    <p:sldId id="1188" r:id="rId140"/>
    <p:sldId id="1189" r:id="rId141"/>
    <p:sldId id="1142" r:id="rId142"/>
    <p:sldId id="1038" r:id="rId143"/>
    <p:sldId id="1088" r:id="rId144"/>
    <p:sldId id="1089" r:id="rId145"/>
    <p:sldId id="1105" r:id="rId146"/>
    <p:sldId id="1118" r:id="rId147"/>
    <p:sldId id="1120" r:id="rId148"/>
    <p:sldId id="1190" r:id="rId149"/>
    <p:sldId id="1137" r:id="rId15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1348"/>
    <p:restoredTop sz="90729"/>
  </p:normalViewPr>
  <p:slideViewPr>
    <p:cSldViewPr snapToGrid="0" snapToObjects="1">
      <p:cViewPr varScale="1">
        <p:scale>
          <a:sx n="113" d="100"/>
          <a:sy n="113" d="100"/>
        </p:scale>
        <p:origin x="184" y="408"/>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tableStyles" Target="tableStyle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presProps" Target="pres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theme" Target="theme/theme1.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8.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5/26/20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QUIC, CUBIC, delay-based congestion control</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18242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37175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94357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0014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228208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214349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23</a:t>
            </a:fld>
            <a:endParaRPr lang="en-US"/>
          </a:p>
        </p:txBody>
      </p:sp>
    </p:spTree>
    <p:extLst>
      <p:ext uri="{BB962C8B-B14F-4D97-AF65-F5344CB8AC3E}">
        <p14:creationId xmlns:p14="http://schemas.microsoft.com/office/powerpoint/2010/main" val="339089855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a:t>
            </a:r>
            <a:r>
              <a:rPr lang="en-US"/>
              <a:t>it’s only 2.5 pages!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36</a:t>
            </a:fld>
            <a:endParaRPr lang="en-US"/>
          </a:p>
        </p:txBody>
      </p:sp>
    </p:spTree>
    <p:extLst>
      <p:ext uri="{BB962C8B-B14F-4D97-AF65-F5344CB8AC3E}">
        <p14:creationId xmlns:p14="http://schemas.microsoft.com/office/powerpoint/2010/main" val="150821767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a:t>
            </a:r>
            <a:r>
              <a:rPr lang="en-US" dirty="0" err="1"/>
              <a:t>TWO-way</a:t>
            </a:r>
            <a:r>
              <a:rPr lang="en-US" dirty="0"/>
              <a:t>: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a:t>
            </a:r>
            <a:r>
              <a:rPr lang="en-US" dirty="0" err="1"/>
              <a:t>rdt</a:t>
            </a:r>
            <a:r>
              <a:rPr lang="en-US" dirty="0"/>
              <a: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a:t>
            </a:r>
            <a:r>
              <a:rPr lang="en-US" dirty="0" err="1"/>
              <a:t>dupplicated</a:t>
            </a:r>
            <a:r>
              <a:rPr lang="en-US" dirty="0"/>
              <a:t>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a:t>
            </a:r>
            <a:r>
              <a:rPr lang="en-US" dirty="0" err="1"/>
              <a:t>rdt</a:t>
            </a:r>
            <a:r>
              <a:rPr lang="en-US" dirty="0"/>
              <a: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1KB pkt every 30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msec</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33kB/sec </a:t>
            </a:r>
            <a:r>
              <a:rPr kumimoji="0" lang="en-US" sz="1200" b="0" i="0" u="none" strike="noStrike" kern="1200" cap="none" spc="0" normalizeH="0" baseline="0" noProof="0" dirty="0" err="1">
                <a:ln>
                  <a:noFill/>
                </a:ln>
                <a:solidFill>
                  <a:prstClr val="black"/>
                </a:solidFill>
                <a:effectLst/>
                <a:uLnTx/>
                <a:uFillTx/>
                <a:latin typeface="+mn-lt"/>
                <a:ea typeface="ＭＳ Ｐゴシック" charset="0"/>
                <a:cs typeface="+mn-cs"/>
              </a:rPr>
              <a:t>thruput</a:t>
            </a: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t>
            </a:r>
            <a:r>
              <a:rPr lang="en-US" dirty="0" err="1"/>
              <a:t>ackowledgedm</a:t>
            </a:r>
            <a:r>
              <a:rPr lang="en-US" dirty="0"/>
              <a:t> 6 sequence numbers are available for us. In </a:t>
            </a:r>
            <a:r>
              <a:rPr lang="en-US" dirty="0" err="1"/>
              <a:t>woindow</a:t>
            </a:r>
            <a:r>
              <a:rPr lang="en-US" dirty="0"/>
              <a:t>, but no calls from above to use them.</a:t>
            </a:r>
          </a:p>
          <a:p>
            <a:endParaRPr lang="en-US" dirty="0"/>
          </a:p>
          <a:p>
            <a:r>
              <a:rPr lang="en-US" dirty="0"/>
              <a:t>Note – we’ll skip the Go-Back-N FSM specification you can </a:t>
            </a:r>
            <a:r>
              <a:rPr lang="en-US" dirty="0" err="1"/>
              <a:t>chack</a:t>
            </a:r>
            <a:r>
              <a:rPr lang="en-US" dirty="0"/>
              <a:t> that out in </a:t>
            </a:r>
            <a:r>
              <a:rPr lang="en-US" dirty="0" err="1"/>
              <a:t>powerpoitn</a:t>
            </a:r>
            <a:r>
              <a:rPr lang="en-US" dirty="0"/>
              <a: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a:t>
            </a:r>
            <a:r>
              <a:rPr lang="en-US" dirty="0" err="1"/>
              <a:t>indiviually</a:t>
            </a:r>
            <a:r>
              <a:rPr lang="en-US" dirty="0"/>
              <a:t>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a:t>
            </a:r>
            <a:r>
              <a:rPr lang="en-US" dirty="0" err="1"/>
              <a:t>delived</a:t>
            </a:r>
            <a:r>
              <a:rPr lang="en-US" dirty="0"/>
              <a:t>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76</a:t>
            </a:fld>
            <a:endParaRPr lang="en-US"/>
          </a:p>
        </p:txBody>
      </p:sp>
    </p:spTree>
    <p:extLst>
      <p:ext uri="{BB962C8B-B14F-4D97-AF65-F5344CB8AC3E}">
        <p14:creationId xmlns:p14="http://schemas.microsoft.com/office/powerpoint/2010/main" val="38826013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a:t>
            </a:r>
            <a:r>
              <a:rPr lang="en-US" dirty="0" err="1"/>
              <a:t>toB</a:t>
            </a:r>
            <a:r>
              <a:rPr lang="en-US" dirty="0"/>
              <a:t>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a:t>
            </a:r>
            <a:r>
              <a:rPr lang="en-US"/>
              <a:t>last A-to-B </a:t>
            </a:r>
            <a:r>
              <a:rPr lang="en-US" dirty="0"/>
              <a:t>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a:t>
            </a:r>
            <a:r>
              <a:rPr lang="en-US" dirty="0" err="1"/>
              <a:t>SampleRTT</a:t>
            </a:r>
            <a:r>
              <a:rPr lang="en-US" dirty="0"/>
              <a:t> is taken.</a:t>
            </a:r>
          </a:p>
          <a:p>
            <a:r>
              <a:rPr lang="en-US" dirty="0"/>
              <a:t>The process is knows as an </a:t>
            </a:r>
            <a:r>
              <a:rPr lang="en-US" dirty="0" err="1"/>
              <a:t>exponeitally</a:t>
            </a:r>
            <a:r>
              <a:rPr lang="en-US" dirty="0"/>
              <a:t> weighted moving average, shown by the equation here.</a:t>
            </a:r>
          </a:p>
          <a:p>
            <a:r>
              <a:rPr lang="en-US" dirty="0"/>
              <a:t>&lt;say it&gt;</a:t>
            </a:r>
          </a:p>
          <a:p>
            <a:r>
              <a:rPr lang="en-US" dirty="0"/>
              <a:t>Where alpha reflects the influence of the most recent measurements on the estimated RTT; a typical value of alpha used in </a:t>
            </a:r>
            <a:r>
              <a:rPr lang="en-US" dirty="0" err="1"/>
              <a:t>implementaitons</a:t>
            </a:r>
            <a:r>
              <a:rPr lang="en-US" dirty="0"/>
              <a:t> is .125</a:t>
            </a:r>
          </a:p>
          <a:p>
            <a:endParaRPr lang="en-US" dirty="0"/>
          </a:p>
          <a:p>
            <a:r>
              <a:rPr lang="en-US" dirty="0"/>
              <a:t>The graph at the bottom show measured RTTs </a:t>
            </a:r>
            <a:r>
              <a:rPr lang="en-US" dirty="0" err="1"/>
              <a:t>beween</a:t>
            </a:r>
            <a:r>
              <a:rPr lang="en-US" dirty="0"/>
              <a:t>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a:t>
            </a:r>
            <a:r>
              <a:rPr lang="en-US" dirty="0" err="1"/>
              <a:t>savety</a:t>
            </a:r>
            <a:r>
              <a:rPr lang="en-US" dirty="0"/>
              <a:t>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a:t>
            </a:r>
            <a:r>
              <a:rPr lang="en-US" dirty="0" err="1"/>
              <a:t>eWMA</a:t>
            </a:r>
            <a:r>
              <a:rPr lang="en-US" dirty="0"/>
              <a:t> of the difference between the most recently measured </a:t>
            </a:r>
            <a:r>
              <a:rPr lang="en-US" dirty="0" err="1"/>
              <a:t>SampleRTT</a:t>
            </a:r>
            <a:r>
              <a:rPr lang="en-US" dirty="0"/>
              <a: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t>
            </a:r>
            <a:r>
              <a:rPr lang="en-US" dirty="0" err="1"/>
              <a:t>ACKnowledig</a:t>
            </a:r>
            <a:r>
              <a:rPr lang="en-US" dirty="0"/>
              <a:t>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a:t>
            </a:r>
            <a:r>
              <a:rPr lang="en-US" dirty="0" err="1"/>
              <a:t>transmited</a:t>
            </a:r>
            <a:r>
              <a:rPr lang="en-US" dirty="0"/>
              <a:t> and the ACK is lost, and the TCP timeout mechanism results in another copy of being transmitted and then re-</a:t>
            </a:r>
            <a:r>
              <a:rPr lang="en-US" dirty="0" err="1"/>
              <a:t>ACKed</a:t>
            </a:r>
            <a:r>
              <a:rPr lang="en-US" dirty="0"/>
              <a:t> a the sender</a:t>
            </a:r>
          </a:p>
          <a:p>
            <a:endParaRPr lang="en-US" dirty="0"/>
          </a:p>
          <a:p>
            <a:r>
              <a:rPr lang="en-US" dirty="0"/>
              <a:t>In the second example two segments are sent and acknowledged, but there is a premature timeout e for the first segment, which is retransmitted.  </a:t>
            </a:r>
            <a:r>
              <a:rPr lang="en-US" dirty="0" err="1"/>
              <a:t>Notet</a:t>
            </a:r>
            <a:r>
              <a:rPr lang="en-US" dirty="0"/>
              <a:t>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a:t>
            </a:r>
            <a:r>
              <a:rPr lang="en-US" dirty="0" err="1"/>
              <a:t>unACKed</a:t>
            </a:r>
            <a:r>
              <a:rPr lang="en-US" dirty="0"/>
              <a:t>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a:p>
        </p:txBody>
      </p:sp>
    </p:spTree>
    <p:extLst>
      <p:ext uri="{BB962C8B-B14F-4D97-AF65-F5344CB8AC3E}">
        <p14:creationId xmlns:p14="http://schemas.microsoft.com/office/powerpoint/2010/main" val="311777889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a:t>
            </a:r>
            <a:r>
              <a:rPr kumimoji="0" lang="en-US" sz="1200" b="0" i="0" u="none" strike="noStrike" kern="1200" cap="none" spc="0" normalizeH="0" baseline="0" noProof="0" dirty="0" err="1">
                <a:ln>
                  <a:noFill/>
                </a:ln>
                <a:solidFill>
                  <a:prstClr val="black"/>
                </a:solidFill>
                <a:effectLst/>
                <a:uLnTx/>
                <a:uFillTx/>
                <a:latin typeface="+mn-lt"/>
                <a:ea typeface="+mn-ea"/>
                <a:cs typeface="+mn-cs"/>
              </a:rPr>
              <a:t>explictly</a:t>
            </a:r>
            <a:r>
              <a:rPr kumimoji="0" lang="en-US" sz="1200" b="0" i="0" u="none" strike="noStrike" kern="1200" cap="none" spc="0" normalizeH="0" baseline="0" noProof="0" dirty="0">
                <a:ln>
                  <a:noFill/>
                </a:ln>
                <a:solidFill>
                  <a:prstClr val="black"/>
                </a:solidFill>
                <a:effectLst/>
                <a:uLnTx/>
                <a:uFillTx/>
                <a:latin typeface="+mn-lt"/>
                <a:ea typeface="+mn-ea"/>
                <a:cs typeface="+mn-cs"/>
              </a:rPr>
              <a:t>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a:t>
            </a:r>
            <a:r>
              <a:rPr lang="en-US" dirty="0" err="1"/>
              <a:t>reciver</a:t>
            </a:r>
            <a:r>
              <a:rPr lang="en-US" dirty="0"/>
              <a:t> have a number of pieces of shared state that they must establish before actually communication</a:t>
            </a:r>
          </a:p>
          <a:p>
            <a:pPr marL="171450" indent="-171450">
              <a:buFont typeface="Arial" panose="020B0604020202020204" pitchFamily="34" charset="0"/>
              <a:buChar char="•"/>
            </a:pPr>
            <a:r>
              <a:rPr lang="en-US" dirty="0"/>
              <a:t>FIRST </a:t>
            </a:r>
            <a:r>
              <a:rPr lang="en-US" dirty="0" err="1"/>
              <a:t>theym</a:t>
            </a:r>
            <a:r>
              <a:rPr lang="en-US" dirty="0"/>
              <a:t> </a:t>
            </a:r>
            <a:r>
              <a:rPr lang="en-US" dirty="0" err="1"/>
              <a:t>ust</a:t>
            </a:r>
            <a:r>
              <a:rPr lang="en-US" dirty="0"/>
              <a: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a:t>
            </a:r>
            <a:r>
              <a:rPr lang="en-US" dirty="0" err="1"/>
              <a:t>bufferspace</a:t>
            </a:r>
            <a:r>
              <a:rPr lang="en-US" dirty="0"/>
              <a:t>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a:t>
            </a:r>
            <a:r>
              <a:rPr lang="en-US" dirty="0" err="1"/>
              <a:t>ESTABLished</a:t>
            </a:r>
            <a:r>
              <a:rPr lang="en-US" dirty="0"/>
              <a:t>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104</a:t>
            </a:fld>
            <a:endParaRPr lang="en-US"/>
          </a:p>
        </p:txBody>
      </p:sp>
    </p:spTree>
    <p:extLst>
      <p:ext uri="{BB962C8B-B14F-4D97-AF65-F5344CB8AC3E}">
        <p14:creationId xmlns:p14="http://schemas.microsoft.com/office/powerpoint/2010/main" val="114639378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a:p>
        </p:txBody>
      </p:sp>
    </p:spTree>
    <p:extLst>
      <p:ext uri="{BB962C8B-B14F-4D97-AF65-F5344CB8AC3E}">
        <p14:creationId xmlns:p14="http://schemas.microsoft.com/office/powerpoint/2010/main" val="213854872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105523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135</a:t>
            </a:fld>
            <a:endParaRPr lang="en-US"/>
          </a:p>
        </p:txBody>
      </p:sp>
    </p:spTree>
    <p:extLst>
      <p:ext uri="{BB962C8B-B14F-4D97-AF65-F5344CB8AC3E}">
        <p14:creationId xmlns:p14="http://schemas.microsoft.com/office/powerpoint/2010/main" val="219699997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141</a:t>
            </a:fld>
            <a:endParaRPr lang="en-US"/>
          </a:p>
        </p:txBody>
      </p:sp>
    </p:spTree>
    <p:extLst>
      <p:ext uri="{BB962C8B-B14F-4D97-AF65-F5344CB8AC3E}">
        <p14:creationId xmlns:p14="http://schemas.microsoft.com/office/powerpoint/2010/main" val="3370746623"/>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142</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2477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046381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00653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44071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147</a:t>
            </a:fld>
            <a:endParaRPr lang="en-US"/>
          </a:p>
        </p:txBody>
      </p:sp>
    </p:spTree>
    <p:extLst>
      <p:ext uri="{BB962C8B-B14F-4D97-AF65-F5344CB8AC3E}">
        <p14:creationId xmlns:p14="http://schemas.microsoft.com/office/powerpoint/2010/main" val="39207727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43935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149</a:t>
            </a:fld>
            <a:endParaRPr lang="en-US"/>
          </a:p>
        </p:txBody>
      </p:sp>
    </p:spTree>
    <p:extLst>
      <p:ext uri="{BB962C8B-B14F-4D97-AF65-F5344CB8AC3E}">
        <p14:creationId xmlns:p14="http://schemas.microsoft.com/office/powerpoint/2010/main" val="4230624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1.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5.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1.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 Id="rId4" Type="http://schemas.openxmlformats.org/officeDocument/2006/relationships/image" Target="../media/image33.png"/></Relationships>
</file>

<file path=ppt/slides/_rels/slide4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6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38.emf"/><Relationship Id="rId4" Type="http://schemas.openxmlformats.org/officeDocument/2006/relationships/oleObject" Target="../embeddings/oleObject1.bin"/></Relationships>
</file>

<file path=ppt/slides/_rels/slide6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42.emf"/><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8.xml"/><Relationship Id="rId1" Type="http://schemas.openxmlformats.org/officeDocument/2006/relationships/slideLayout" Target="../slideLayouts/slideLayout3.xml"/><Relationship Id="rId4" Type="http://schemas.openxmlformats.org/officeDocument/2006/relationships/image" Target="../media/image43.png"/></Relationships>
</file>

<file path=ppt/slides/_rels/slide8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 Id="rId5" Type="http://schemas.openxmlformats.org/officeDocument/2006/relationships/image" Target="../media/image45.jpeg"/><Relationship Id="rId4" Type="http://schemas.openxmlformats.org/officeDocument/2006/relationships/image" Target="../media/image44.jpeg"/></Relationships>
</file>

<file path=ppt/slides/_rels/slide9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97.xml"/><Relationship Id="rId1" Type="http://schemas.openxmlformats.org/officeDocument/2006/relationships/slideLayout" Target="../slideLayouts/slideLayout3.xml"/><Relationship Id="rId5" Type="http://schemas.openxmlformats.org/officeDocument/2006/relationships/image" Target="../media/image25.png"/><Relationship Id="rId4" Type="http://schemas.openxmlformats.org/officeDocument/2006/relationships/image" Target="../media/image47.png"/></Relationships>
</file>

<file path=ppt/slides/_rels/slide9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9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0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49.png"/></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105.xml"/><Relationship Id="rId1" Type="http://schemas.openxmlformats.org/officeDocument/2006/relationships/slideLayout" Target="../slideLayouts/slideLayout3.xml"/><Relationship Id="rId5" Type="http://schemas.openxmlformats.org/officeDocument/2006/relationships/image" Target="../media/image45.jpeg"/><Relationship Id="rId4" Type="http://schemas.openxmlformats.org/officeDocument/2006/relationships/image" Target="../media/image44.jpeg"/></Relationships>
</file>

<file path=ppt/slides/_rels/slide10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109.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1.xml"/><Relationship Id="rId1" Type="http://schemas.openxmlformats.org/officeDocument/2006/relationships/slideLayout" Target="../slideLayouts/slideLayout3.xml"/><Relationship Id="rId5" Type="http://schemas.openxmlformats.org/officeDocument/2006/relationships/image" Target="../media/image54.png"/><Relationship Id="rId4" Type="http://schemas.openxmlformats.org/officeDocument/2006/relationships/image" Target="../media/image53.png"/></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image" Target="../media/image55.emf"/><Relationship Id="rId7" Type="http://schemas.openxmlformats.org/officeDocument/2006/relationships/image" Target="../media/image59.emf"/><Relationship Id="rId2" Type="http://schemas.openxmlformats.org/officeDocument/2006/relationships/notesSlide" Target="../notesSlides/notesSlide115.xml"/><Relationship Id="rId1" Type="http://schemas.openxmlformats.org/officeDocument/2006/relationships/slideLayout" Target="../slideLayouts/slideLayout3.xml"/><Relationship Id="rId6" Type="http://schemas.openxmlformats.org/officeDocument/2006/relationships/image" Target="../media/image58.emf"/><Relationship Id="rId5" Type="http://schemas.openxmlformats.org/officeDocument/2006/relationships/image" Target="../media/image57.emf"/><Relationship Id="rId4" Type="http://schemas.openxmlformats.org/officeDocument/2006/relationships/image" Target="../media/image56.emf"/></Relationships>
</file>

<file path=ppt/slides/_rels/slide1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18.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23.xml"/><Relationship Id="rId1" Type="http://schemas.openxmlformats.org/officeDocument/2006/relationships/slideLayout" Target="../slideLayouts/slideLayout3.xml"/><Relationship Id="rId4" Type="http://schemas.openxmlformats.org/officeDocument/2006/relationships/image" Target="../media/image61.png"/></Relationships>
</file>

<file path=ppt/slides/_rels/slide12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052616"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a:extLst>
              <a:ext uri="{FF2B5EF4-FFF2-40B4-BE49-F238E27FC236}">
                <a16:creationId xmlns:a16="http://schemas.microsoft.com/office/drawing/2014/main" id="{B46B45F3-5B52-354C-801C-007B1F52150F}"/>
              </a:ext>
            </a:extLst>
          </p:cNvPr>
          <p:cNvSpPr>
            <a:spLocks noGrp="1"/>
          </p:cNvSpPr>
          <p:nvPr>
            <p:ph type="sldNum" sz="quarter" idx="4"/>
          </p:nvPr>
        </p:nvSpPr>
        <p:spPr/>
        <p:txBody>
          <a:bodyPr/>
          <a:lstStyle/>
          <a:p>
            <a:r>
              <a:rPr lang="en-US"/>
              <a:t>Transport Layer: 3-</a:t>
            </a:r>
            <a:fld id="{C4204591-24BD-A542-B9D5-F8D8A88D2FEE}" type="slidenum">
              <a:rPr lang="en-US" smtClean="0"/>
              <a:pPr/>
              <a:t>1</a:t>
            </a:fld>
            <a:endParaRPr lang="en-US" dirty="0"/>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02363" y="1523857"/>
            <a:ext cx="523091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network 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logical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logical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demux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87844" y="4463368"/>
            <a:ext cx="5059089"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a:t>
            </a:fld>
            <a:endParaRPr lang="en-US" dirty="0"/>
          </a:p>
        </p:txBody>
      </p:sp>
    </p:spTree>
    <p:extLst>
      <p:ext uri="{BB962C8B-B14F-4D97-AF65-F5344CB8AC3E}">
        <p14:creationId xmlns:p14="http://schemas.microsoft.com/office/powerpoint/2010/main" val="2666551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517"/>
                                        </p:tgtEl>
                                        <p:attrNameLst>
                                          <p:attrName>style.visibility</p:attrName>
                                        </p:attrNameLst>
                                      </p:cBhvr>
                                      <p:to>
                                        <p:strVal val="visible"/>
                                      </p:to>
                                    </p:set>
                                    <p:animEffect transition="in" filter="dissolve">
                                      <p:cBhvr>
                                        <p:cTn id="11" dur="500"/>
                                        <p:tgtEl>
                                          <p:spTgt spid="5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not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a:t>
            </a:fld>
            <a:endParaRPr lang="en-US" dirty="0"/>
          </a:p>
        </p:txBody>
      </p:sp>
    </p:spTree>
    <p:extLst>
      <p:ext uri="{BB962C8B-B14F-4D97-AF65-F5344CB8AC3E}">
        <p14:creationId xmlns:p14="http://schemas.microsoft.com/office/powerpoint/2010/main" val="31405326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8837" y="2685375"/>
            <a:ext cx="1404036" cy="384588"/>
            <a:chOff x="8597346" y="692270"/>
            <a:chExt cx="1404036" cy="384588"/>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6" name="Slide Number Placeholder 2">
            <a:extLst>
              <a:ext uri="{FF2B5EF4-FFF2-40B4-BE49-F238E27FC236}">
                <a16:creationId xmlns:a16="http://schemas.microsoft.com/office/drawing/2014/main" id="{3651FB73-A1BA-B148-9B5B-B80094A9175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spTree>
    <p:extLst>
      <p:ext uri="{BB962C8B-B14F-4D97-AF65-F5344CB8AC3E}">
        <p14:creationId xmlns:p14="http://schemas.microsoft.com/office/powerpoint/2010/main" val="235662522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7B18E3F3-40BD-0C49-8324-41152F4086DF}"/>
              </a:ext>
            </a:extLst>
          </p:cNvPr>
          <p:cNvGrpSpPr/>
          <p:nvPr/>
        </p:nvGrpSpPr>
        <p:grpSpPr>
          <a:xfrm>
            <a:off x="5272320" y="3145339"/>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a:t>
            </a:fld>
            <a:endParaRPr lang="en-US" dirty="0"/>
          </a:p>
        </p:txBody>
      </p:sp>
    </p:spTree>
    <p:extLst>
      <p:ext uri="{BB962C8B-B14F-4D97-AF65-F5344CB8AC3E}">
        <p14:creationId xmlns:p14="http://schemas.microsoft.com/office/powerpoint/2010/main" val="26643578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7B18E3F3-40BD-0C49-8324-41152F4086DF}"/>
              </a:ext>
            </a:extLst>
          </p:cNvPr>
          <p:cNvGrpSpPr/>
          <p:nvPr/>
        </p:nvGrpSpPr>
        <p:grpSpPr>
          <a:xfrm>
            <a:off x="4107096" y="5561831"/>
            <a:ext cx="1651423" cy="389371"/>
            <a:chOff x="8349959" y="687487"/>
            <a:chExt cx="1651423" cy="389371"/>
          </a:xfrm>
        </p:grpSpPr>
        <p:sp>
          <p:nvSpPr>
            <p:cNvPr id="94" name="Rectangle 93">
              <a:extLst>
                <a:ext uri="{FF2B5EF4-FFF2-40B4-BE49-F238E27FC236}">
                  <a16:creationId xmlns:a16="http://schemas.microsoft.com/office/drawing/2014/main" id="{40BFCB17-7AF9-A04A-B142-3A8A74A0F13F}"/>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7480891-1114-0843-9D86-8F8D5F0BD098}"/>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6" name="TextBox 95">
              <a:extLst>
                <a:ext uri="{FF2B5EF4-FFF2-40B4-BE49-F238E27FC236}">
                  <a16:creationId xmlns:a16="http://schemas.microsoft.com/office/drawing/2014/main" id="{C180BA86-1AC2-8249-A8BF-24B0BD4B001D}"/>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t</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35880B3B-4ADE-F941-961B-5B939CD2E4D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err="1">
                  <a:ln>
                    <a:noFill/>
                  </a:ln>
                  <a:solidFill>
                    <a:prstClr val="black"/>
                  </a:solidFill>
                  <a:effectLst/>
                  <a:uLnTx/>
                  <a:uFillTx/>
                  <a:latin typeface="Calibri"/>
                  <a:ea typeface="+mn-ea"/>
                  <a:cs typeface="+mn-cs"/>
                </a:rPr>
                <a:t>n</a:t>
              </a:r>
              <a:endParaRPr kumimoji="0" lang="en-US" sz="1800" b="0" i="0" u="none" strike="noStrike" kern="1200" cap="none" spc="0" normalizeH="0" baseline="-25000" noProof="0" dirty="0">
                <a:ln>
                  <a:noFill/>
                </a:ln>
                <a:solidFill>
                  <a:prstClr val="black"/>
                </a:solidFill>
                <a:effectLst/>
                <a:uLnTx/>
                <a:uFillTx/>
                <a:latin typeface="Calibri"/>
                <a:ea typeface="+mn-ea"/>
                <a:cs typeface="+mn-cs"/>
              </a:endParaRP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 name="Straight Arrow Connector 2">
            <a:extLst>
              <a:ext uri="{FF2B5EF4-FFF2-40B4-BE49-F238E27FC236}">
                <a16:creationId xmlns:a16="http://schemas.microsoft.com/office/drawing/2014/main" id="{1B834CFE-E231-7940-A2C6-E5A762AAF408}"/>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sp>
        <p:nvSpPr>
          <p:cNvPr id="98" name="Slide Number Placeholder 2">
            <a:extLst>
              <a:ext uri="{FF2B5EF4-FFF2-40B4-BE49-F238E27FC236}">
                <a16:creationId xmlns:a16="http://schemas.microsoft.com/office/drawing/2014/main" id="{9D27FD24-CD71-B149-A674-58F712CA95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a:t>
            </a:fld>
            <a:endParaRPr lang="en-US" dirty="0"/>
          </a:p>
        </p:txBody>
      </p:sp>
    </p:spTree>
    <p:extLst>
      <p:ext uri="{BB962C8B-B14F-4D97-AF65-F5344CB8AC3E}">
        <p14:creationId xmlns:p14="http://schemas.microsoft.com/office/powerpoint/2010/main" val="1093382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wipe(right)">
                                      <p:cBhvr>
                                        <p:cTn id="7" dur="500"/>
                                        <p:tgtEl>
                                          <p:spTgt spid="93"/>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1</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sp>
          <p:nvSpPr>
            <p:cNvPr id="106" name="TextBox 105">
              <a:extLst>
                <a:ext uri="{FF2B5EF4-FFF2-40B4-BE49-F238E27FC236}">
                  <a16:creationId xmlns:a16="http://schemas.microsoft.com/office/drawing/2014/main" id="{B0EE723F-4512-B04F-A1A8-CFC321B8BC75}"/>
                </a:ext>
              </a:extLst>
            </p:cNvPr>
            <p:cNvSpPr txBox="1"/>
            <p:nvPr/>
          </p:nvSpPr>
          <p:spPr>
            <a:xfrm>
              <a:off x="8196770" y="3636485"/>
              <a:ext cx="721857" cy="3445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r>
                <a:rPr kumimoji="0" lang="en-US" sz="28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9704593" y="3018504"/>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6146230" y="5329338"/>
            <a:ext cx="3558363"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7" name="Oval 128">
            <a:extLst>
              <a:ext uri="{FF2B5EF4-FFF2-40B4-BE49-F238E27FC236}">
                <a16:creationId xmlns:a16="http://schemas.microsoft.com/office/drawing/2014/main" id="{C9683072-CF4E-DB4A-85E4-079345D6F273}"/>
              </a:ext>
            </a:extLst>
          </p:cNvPr>
          <p:cNvSpPr>
            <a:spLocks noChangeArrowheads="1"/>
          </p:cNvSpPr>
          <p:nvPr/>
        </p:nvSpPr>
        <p:spPr bwMode="auto">
          <a:xfrm>
            <a:off x="4977190" y="1924156"/>
            <a:ext cx="1049472" cy="530701"/>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1</a:t>
            </a:r>
          </a:p>
        </p:txBody>
      </p:sp>
      <p:sp>
        <p:nvSpPr>
          <p:cNvPr id="108" name="Oval 128">
            <a:extLst>
              <a:ext uri="{FF2B5EF4-FFF2-40B4-BE49-F238E27FC236}">
                <a16:creationId xmlns:a16="http://schemas.microsoft.com/office/drawing/2014/main" id="{12C63F66-A046-B04C-ABF5-DE764DC4A1CB}"/>
              </a:ext>
            </a:extLst>
          </p:cNvPr>
          <p:cNvSpPr>
            <a:spLocks noChangeArrowheads="1"/>
          </p:cNvSpPr>
          <p:nvPr/>
        </p:nvSpPr>
        <p:spPr bwMode="auto">
          <a:xfrm>
            <a:off x="6094177" y="1951196"/>
            <a:ext cx="1049472" cy="530701"/>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P-client</a:t>
            </a:r>
            <a:r>
              <a:rPr kumimoji="0" lang="en-US" sz="1600" b="0" i="0" u="none" strike="noStrike" kern="0" cap="none" spc="0" normalizeH="0" baseline="-25000" noProof="0" dirty="0">
                <a:ln>
                  <a:noFill/>
                </a:ln>
                <a:solidFill>
                  <a:srgbClr val="000000"/>
                </a:solidFill>
                <a:effectLst/>
                <a:uLnTx/>
                <a:uFillTx/>
                <a:latin typeface="Arial" charset="0"/>
                <a:ea typeface="ＭＳ Ｐゴシック" charset="0"/>
                <a:cs typeface="+mn-cs"/>
              </a:rPr>
              <a:t>2</a:t>
            </a:r>
          </a:p>
        </p:txBody>
      </p:sp>
      <p:sp>
        <p:nvSpPr>
          <p:cNvPr id="4" name="Freeform 3">
            <a:extLst>
              <a:ext uri="{FF2B5EF4-FFF2-40B4-BE49-F238E27FC236}">
                <a16:creationId xmlns:a16="http://schemas.microsoft.com/office/drawing/2014/main" id="{C06AE4EB-B6F7-D647-8126-954E43EA0CD4}"/>
              </a:ext>
            </a:extLst>
          </p:cNvPr>
          <p:cNvSpPr/>
          <p:nvPr/>
        </p:nvSpPr>
        <p:spPr>
          <a:xfrm>
            <a:off x="6149438" y="2346690"/>
            <a:ext cx="163654" cy="3001414"/>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4925">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26C1DF51-2C5A-3042-AF2B-8FAC17544498}"/>
              </a:ext>
            </a:extLst>
          </p:cNvPr>
          <p:cNvSpPr/>
          <p:nvPr/>
        </p:nvSpPr>
        <p:spPr>
          <a:xfrm flipH="1">
            <a:off x="5797083" y="2342230"/>
            <a:ext cx="163654" cy="3099711"/>
          </a:xfrm>
          <a:custGeom>
            <a:avLst/>
            <a:gdLst>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4" fmla="*/ 237994 w 237994"/>
              <a:gd name="connsiteY4" fmla="*/ 0 h 3006247"/>
              <a:gd name="connsiteX0" fmla="*/ 0 w 237994"/>
              <a:gd name="connsiteY0" fmla="*/ 3006247 h 3006247"/>
              <a:gd name="connsiteX1" fmla="*/ 0 w 237994"/>
              <a:gd name="connsiteY1" fmla="*/ 125260 h 3006247"/>
              <a:gd name="connsiteX2" fmla="*/ 125260 w 237994"/>
              <a:gd name="connsiteY2" fmla="*/ 0 h 3006247"/>
              <a:gd name="connsiteX3" fmla="*/ 237994 w 237994"/>
              <a:gd name="connsiteY3" fmla="*/ 0 h 3006247"/>
              <a:gd name="connsiteX0" fmla="*/ 0 w 125260"/>
              <a:gd name="connsiteY0" fmla="*/ 3006247 h 3006247"/>
              <a:gd name="connsiteX1" fmla="*/ 0 w 125260"/>
              <a:gd name="connsiteY1" fmla="*/ 125260 h 3006247"/>
              <a:gd name="connsiteX2" fmla="*/ 125260 w 125260"/>
              <a:gd name="connsiteY2" fmla="*/ 0 h 3006247"/>
            </a:gdLst>
            <a:ahLst/>
            <a:cxnLst>
              <a:cxn ang="0">
                <a:pos x="connsiteX0" y="connsiteY0"/>
              </a:cxn>
              <a:cxn ang="0">
                <a:pos x="connsiteX1" y="connsiteY1"/>
              </a:cxn>
              <a:cxn ang="0">
                <a:pos x="connsiteX2" y="connsiteY2"/>
              </a:cxn>
            </a:cxnLst>
            <a:rect l="l" t="t" r="r" b="b"/>
            <a:pathLst>
              <a:path w="125260" h="3006247">
                <a:moveTo>
                  <a:pt x="0" y="3006247"/>
                </a:moveTo>
                <a:lnTo>
                  <a:pt x="0" y="125260"/>
                </a:lnTo>
                <a:lnTo>
                  <a:pt x="125260" y="0"/>
                </a:lnTo>
              </a:path>
            </a:pathLst>
          </a:custGeom>
          <a:noFill/>
          <a:ln w="38100">
            <a:solidFill>
              <a:srgbClr val="0070C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2" name="Straight Connector 111">
            <a:extLst>
              <a:ext uri="{FF2B5EF4-FFF2-40B4-BE49-F238E27FC236}">
                <a16:creationId xmlns:a16="http://schemas.microsoft.com/office/drawing/2014/main" id="{DF7169CD-8DF9-644A-84B2-14B8ED6F997C}"/>
              </a:ext>
            </a:extLst>
          </p:cNvPr>
          <p:cNvCxnSpPr>
            <a:cxnSpLocks/>
          </p:cNvCxnSpPr>
          <p:nvPr/>
        </p:nvCxnSpPr>
        <p:spPr>
          <a:xfrm>
            <a:off x="3218929" y="3094306"/>
            <a:ext cx="0" cy="232960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1322F59-E51A-0245-A327-5845569D47A8}"/>
              </a:ext>
            </a:extLst>
          </p:cNvPr>
          <p:cNvCxnSpPr>
            <a:cxnSpLocks/>
          </p:cNvCxnSpPr>
          <p:nvPr/>
        </p:nvCxnSpPr>
        <p:spPr>
          <a:xfrm>
            <a:off x="3189176" y="5423906"/>
            <a:ext cx="2771561" cy="0"/>
          </a:xfrm>
          <a:prstGeom prst="line">
            <a:avLst/>
          </a:prstGeom>
          <a:ln w="44450"/>
        </p:spPr>
        <p:style>
          <a:lnRef idx="1">
            <a:schemeClr val="accent1"/>
          </a:lnRef>
          <a:fillRef idx="0">
            <a:schemeClr val="accent1"/>
          </a:fillRef>
          <a:effectRef idx="0">
            <a:schemeClr val="accent1"/>
          </a:effectRef>
          <a:fontRef idx="minor">
            <a:schemeClr val="tx1"/>
          </a:fontRef>
        </p:style>
      </p:cxnSp>
      <p:pic>
        <p:nvPicPr>
          <p:cNvPr id="115" name="Picture 8" descr="Image result for blue question mark icon">
            <a:extLst>
              <a:ext uri="{FF2B5EF4-FFF2-40B4-BE49-F238E27FC236}">
                <a16:creationId xmlns:a16="http://schemas.microsoft.com/office/drawing/2014/main" id="{9970C4B0-3E2B-3247-8288-8E86060683C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85255" y="7525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95" name="Slide Number Placeholder 2">
            <a:extLst>
              <a:ext uri="{FF2B5EF4-FFF2-40B4-BE49-F238E27FC236}">
                <a16:creationId xmlns:a16="http://schemas.microsoft.com/office/drawing/2014/main" id="{FBAF143A-4EAF-324F-A6C2-31B9E7C427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15</a:t>
            </a:fld>
            <a:endParaRPr lang="en-US" dirty="0"/>
          </a:p>
        </p:txBody>
      </p:sp>
    </p:spTree>
    <p:extLst>
      <p:ext uri="{BB962C8B-B14F-4D97-AF65-F5344CB8AC3E}">
        <p14:creationId xmlns:p14="http://schemas.microsoft.com/office/powerpoint/2010/main" val="2656764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10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3" cy="1639889"/>
            <a:chOff x="7016607" y="1655043"/>
            <a:chExt cx="4836313"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0" y="1655043"/>
              <a:ext cx="4679950"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at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at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16</a:t>
            </a:fld>
            <a:endParaRPr lang="en-US" dirty="0"/>
          </a:p>
        </p:txBody>
      </p:sp>
    </p:spTree>
    <p:extLst>
      <p:ext uri="{BB962C8B-B14F-4D97-AF65-F5344CB8AC3E}">
        <p14:creationId xmlns:p14="http://schemas.microsoft.com/office/powerpoint/2010/main" val="2972402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17</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DatagramSocket</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mySocket1        = new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DatagramSocket</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a:t>
            </a:r>
            <a:r>
              <a:rPr kumimoji="0" lang="en-US" sz="28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dest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18</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
        <p:nvSpPr>
          <p:cNvPr id="138" name="Rectangle 44">
            <a:extLst>
              <a:ext uri="{FF2B5EF4-FFF2-40B4-BE49-F238E27FC236}">
                <a16:creationId xmlns:a16="http://schemas.microsoft.com/office/drawing/2014/main" id="{E4FB09F6-4D90-9944-956D-25B59CB77E40}"/>
              </a:ext>
            </a:extLst>
          </p:cNvPr>
          <p:cNvSpPr txBox="1">
            <a:spLocks noChangeArrowheads="1"/>
          </p:cNvSpPr>
          <p:nvPr/>
        </p:nvSpPr>
        <p:spPr bwMode="auto">
          <a:xfrm>
            <a:off x="4598987" y="1387147"/>
            <a:ext cx="4217987" cy="725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32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8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a:t>
            </a: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serverSocket</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 new </a:t>
            </a:r>
            <a:r>
              <a:rPr kumimoji="0" lang="en-US" sz="2000" b="1" i="0" u="none" strike="noStrike" kern="0" cap="none" spc="0" normalizeH="0" baseline="0" noProof="0" dirty="0" err="1">
                <a:ln>
                  <a:noFill/>
                </a:ln>
                <a:solidFill>
                  <a:srgbClr val="000000"/>
                </a:solidFill>
                <a:effectLst/>
                <a:uLnTx/>
                <a:uFillTx/>
                <a:latin typeface="Courier New" charset="0"/>
                <a:ea typeface="ＭＳ Ｐゴシック" charset="0"/>
                <a:cs typeface="+mn-cs"/>
              </a:rPr>
              <a:t>DatagramSocket</a:t>
            </a:r>
            <a:endPar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endParaRP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 (</a:t>
            </a:r>
            <a:r>
              <a:rPr kumimoji="0" lang="en-US" sz="2000" b="1" i="0" u="none" strike="noStrike" kern="0" cap="none" spc="0" normalizeH="0" baseline="0" noProof="0" dirty="0">
                <a:ln>
                  <a:noFill/>
                </a:ln>
                <a:solidFill>
                  <a:srgbClr val="CC0000"/>
                </a:solidFill>
                <a:effectLst/>
                <a:uLnTx/>
                <a:uFillTx/>
                <a:latin typeface="Courier New" charset="0"/>
                <a:ea typeface="ＭＳ Ｐゴシック" charset="0"/>
                <a:cs typeface="+mn-cs"/>
              </a:rPr>
              <a:t>6428</a:t>
            </a:r>
            <a:r>
              <a:rPr kumimoji="0" lang="en-US" sz="2000" b="1" i="0" u="none" strike="noStrike" kern="0" cap="none" spc="0" normalizeH="0" baseline="0" noProof="0" dirty="0">
                <a:ln>
                  <a:noFill/>
                </a:ln>
                <a:solidFill>
                  <a:srgbClr val="000000"/>
                </a:solidFill>
                <a:effectLst/>
                <a:uLnTx/>
                <a:uFillTx/>
                <a:latin typeface="Courier New" charset="0"/>
                <a:ea typeface="ＭＳ Ｐゴシック" charset="0"/>
                <a:cs typeface="+mn-cs"/>
              </a:rPr>
              <a:t>);</a:t>
            </a:r>
          </a:p>
          <a:p>
            <a:pPr marL="173038" marR="0" lvl="0" indent="-1730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40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15331" y="2807714"/>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Rectangle 23">
            <a:extLst>
              <a:ext uri="{FF2B5EF4-FFF2-40B4-BE49-F238E27FC236}">
                <a16:creationId xmlns:a16="http://schemas.microsoft.com/office/drawing/2014/main" id="{17E6F561-D2E2-784F-818C-D83319DE8316}"/>
              </a:ext>
            </a:extLst>
          </p:cNvPr>
          <p:cNvSpPr>
            <a:spLocks noChangeArrowheads="1"/>
          </p:cNvSpPr>
          <p:nvPr/>
        </p:nvSpPr>
        <p:spPr bwMode="auto">
          <a:xfrm>
            <a:off x="2520156" y="2774376"/>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8" name="Rectangle 23">
            <a:extLst>
              <a:ext uri="{FF2B5EF4-FFF2-40B4-BE49-F238E27FC236}">
                <a16:creationId xmlns:a16="http://schemas.microsoft.com/office/drawing/2014/main" id="{4CF23822-9D9B-0E42-93CC-6BA8EA8935C9}"/>
              </a:ext>
            </a:extLst>
          </p:cNvPr>
          <p:cNvSpPr>
            <a:spLocks noChangeArrowheads="1"/>
          </p:cNvSpPr>
          <p:nvPr/>
        </p:nvSpPr>
        <p:spPr bwMode="auto">
          <a:xfrm>
            <a:off x="5347493" y="254101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23">
            <a:extLst>
              <a:ext uri="{FF2B5EF4-FFF2-40B4-BE49-F238E27FC236}">
                <a16:creationId xmlns:a16="http://schemas.microsoft.com/office/drawing/2014/main" id="{5DBC5F7E-FBFE-9545-9C61-2B1EE876BE58}"/>
              </a:ext>
            </a:extLst>
          </p:cNvPr>
          <p:cNvSpPr>
            <a:spLocks noChangeArrowheads="1"/>
          </p:cNvSpPr>
          <p:nvPr/>
        </p:nvSpPr>
        <p:spPr bwMode="auto">
          <a:xfrm>
            <a:off x="8354218" y="276643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P4</a:t>
            </a: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613106" y="2787076"/>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3" name="Rectangle 173">
            <a:extLst>
              <a:ext uri="{FF2B5EF4-FFF2-40B4-BE49-F238E27FC236}">
                <a16:creationId xmlns:a16="http://schemas.microsoft.com/office/drawing/2014/main" id="{ACF402A0-C6AF-8D4B-9459-C028398F8678}"/>
              </a:ext>
            </a:extLst>
          </p:cNvPr>
          <p:cNvSpPr>
            <a:spLocks noChangeArrowheads="1"/>
          </p:cNvSpPr>
          <p:nvPr/>
        </p:nvSpPr>
        <p:spPr bwMode="auto">
          <a:xfrm>
            <a:off x="7968800" y="2094763"/>
            <a:ext cx="4189623" cy="6556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mySocket1 = new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5775</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496329" y="2088579"/>
            <a:ext cx="3755375" cy="6556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mySocket2 = new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DatagramSocket</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a:ln>
                  <a:noFill/>
                </a:ln>
                <a:solidFill>
                  <a:srgbClr val="CC0000"/>
                </a:solidFill>
                <a:effectLst/>
                <a:uLnTx/>
                <a:uFillTx/>
                <a:latin typeface="Courier New" charset="0"/>
                <a:ea typeface="ＭＳ Ｐゴシック" charset="0"/>
                <a:cs typeface="+mn-cs"/>
              </a:rPr>
              <a:t>9157</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40818" y="5790626"/>
            <a:ext cx="1644650" cy="652463"/>
            <a:chOff x="1318" y="3697"/>
            <a:chExt cx="1036" cy="411"/>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18" y="3822"/>
              <a:ext cx="994"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3" y="4914326"/>
            <a:ext cx="1692275" cy="652463"/>
            <a:chOff x="2741" y="3750"/>
            <a:chExt cx="1066" cy="411"/>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994"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7" name="Slide Number Placeholder 2">
            <a:extLst>
              <a:ext uri="{FF2B5EF4-FFF2-40B4-BE49-F238E27FC236}">
                <a16:creationId xmlns:a16="http://schemas.microsoft.com/office/drawing/2014/main" id="{7A20C98F-8CB3-904A-A136-78573229D8F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19</a:t>
            </a:fld>
            <a:endParaRPr lang="en-US" dirty="0"/>
          </a:p>
        </p:txBody>
      </p:sp>
    </p:spTree>
    <p:extLst>
      <p:ext uri="{BB962C8B-B14F-4D97-AF65-F5344CB8AC3E}">
        <p14:creationId xmlns:p14="http://schemas.microsoft.com/office/powerpoint/2010/main" val="271510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nodeType="withEffect">
                                  <p:stCondLst>
                                    <p:cond delay="0"/>
                                  </p:stCondLst>
                                  <p:childTnLst>
                                    <p:set>
                                      <p:cBhvr>
                                        <p:cTn id="17" dur="1" fill="hold">
                                          <p:stCondLst>
                                            <p:cond delay="0"/>
                                          </p:stCondLst>
                                        </p:cTn>
                                        <p:tgtEl>
                                          <p:spTgt spid="193">
                                            <p:txEl>
                                              <p:pRg st="0" end="0"/>
                                            </p:txEl>
                                          </p:spTgt>
                                        </p:tgtEl>
                                        <p:attrNameLst>
                                          <p:attrName>style.visibility</p:attrName>
                                        </p:attrNameLst>
                                      </p:cBhvr>
                                      <p:to>
                                        <p:strVal val="visible"/>
                                      </p:to>
                                    </p:set>
                                    <p:animEffect transition="in" filter="dissolve">
                                      <p:cBhvr>
                                        <p:cTn id="18" dur="500"/>
                                        <p:tgtEl>
                                          <p:spTgt spid="193">
                                            <p:txEl>
                                              <p:pRg st="0" end="0"/>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1" presetClass="entr" presetSubtype="0" fill="hold" grpId="0" nodeType="withEffect">
                                  <p:stCondLst>
                                    <p:cond delay="0"/>
                                  </p:stCondLst>
                                  <p:childTnLst>
                                    <p:set>
                                      <p:cBhvr>
                                        <p:cTn id="25" dur="1" fill="hold">
                                          <p:stCondLst>
                                            <p:cond delay="0"/>
                                          </p:stCondLst>
                                        </p:cTn>
                                        <p:tgtEl>
                                          <p:spTgt spid="138">
                                            <p:txEl>
                                              <p:pRg st="0" end="0"/>
                                            </p:txEl>
                                          </p:spTgt>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138">
                                            <p:txEl>
                                              <p:pRg st="1" end="1"/>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95"/>
                                        </p:tgtEl>
                                        <p:attrNameLst>
                                          <p:attrName>style.visibility</p:attrName>
                                        </p:attrNameLst>
                                      </p:cBhvr>
                                      <p:to>
                                        <p:strVal val="visible"/>
                                      </p:to>
                                    </p:set>
                                    <p:animEffect transition="in" filter="wipe(up)">
                                      <p:cBhvr>
                                        <p:cTn id="32" dur="500"/>
                                        <p:tgtEl>
                                          <p:spTgt spid="195"/>
                                        </p:tgtEl>
                                      </p:cBhvr>
                                    </p:animEffect>
                                  </p:childTnLst>
                                </p:cTn>
                              </p:par>
                            </p:childTnLst>
                          </p:cTn>
                        </p:par>
                        <p:par>
                          <p:cTn id="33" fill="hold">
                            <p:stCondLst>
                              <p:cond delay="500"/>
                            </p:stCondLst>
                            <p:childTnLst>
                              <p:par>
                                <p:cTn id="34" presetID="22" presetClass="entr" presetSubtype="8" fill="hold" nodeType="afterEffect">
                                  <p:stCondLst>
                                    <p:cond delay="0"/>
                                  </p:stCondLst>
                                  <p:childTnLst>
                                    <p:set>
                                      <p:cBhvr>
                                        <p:cTn id="35" dur="1" fill="hold">
                                          <p:stCondLst>
                                            <p:cond delay="0"/>
                                          </p:stCondLst>
                                        </p:cTn>
                                        <p:tgtEl>
                                          <p:spTgt spid="197"/>
                                        </p:tgtEl>
                                        <p:attrNameLst>
                                          <p:attrName>style.visibility</p:attrName>
                                        </p:attrNameLst>
                                      </p:cBhvr>
                                      <p:to>
                                        <p:strVal val="visible"/>
                                      </p:to>
                                    </p:set>
                                    <p:animEffect transition="in" filter="wipe(left)">
                                      <p:cBhvr>
                                        <p:cTn id="36" dur="500"/>
                                        <p:tgtEl>
                                          <p:spTgt spid="197"/>
                                        </p:tgtEl>
                                      </p:cBhvr>
                                    </p:animEffect>
                                  </p:childTnLst>
                                </p:cTn>
                              </p:par>
                              <p:par>
                                <p:cTn id="37" presetID="22" presetClass="entr" presetSubtype="8" fill="hold" nodeType="withEffect">
                                  <p:stCondLst>
                                    <p:cond delay="0"/>
                                  </p:stCondLst>
                                  <p:childTnLst>
                                    <p:set>
                                      <p:cBhvr>
                                        <p:cTn id="38" dur="1" fill="hold">
                                          <p:stCondLst>
                                            <p:cond delay="0"/>
                                          </p:stCondLst>
                                        </p:cTn>
                                        <p:tgtEl>
                                          <p:spTgt spid="207"/>
                                        </p:tgtEl>
                                        <p:attrNameLst>
                                          <p:attrName>style.visibility</p:attrName>
                                        </p:attrNameLst>
                                      </p:cBhvr>
                                      <p:to>
                                        <p:strVal val="visible"/>
                                      </p:to>
                                    </p:set>
                                    <p:animEffect transition="in" filter="wipe(left)">
                                      <p:cBhvr>
                                        <p:cTn id="39" dur="500"/>
                                        <p:tgtEl>
                                          <p:spTgt spid="207"/>
                                        </p:tgtEl>
                                      </p:cBhvr>
                                    </p:animEffect>
                                  </p:childTnLst>
                                </p:cTn>
                              </p:par>
                            </p:childTnLst>
                          </p:cTn>
                        </p:par>
                        <p:par>
                          <p:cTn id="40" fill="hold">
                            <p:stCondLst>
                              <p:cond delay="1000"/>
                            </p:stCondLst>
                            <p:childTnLst>
                              <p:par>
                                <p:cTn id="41" presetID="22" presetClass="entr" presetSubtype="4" fill="hold" nodeType="afterEffect">
                                  <p:stCondLst>
                                    <p:cond delay="0"/>
                                  </p:stCondLst>
                                  <p:childTnLst>
                                    <p:set>
                                      <p:cBhvr>
                                        <p:cTn id="42" dur="1" fill="hold">
                                          <p:stCondLst>
                                            <p:cond delay="0"/>
                                          </p:stCondLst>
                                        </p:cTn>
                                        <p:tgtEl>
                                          <p:spTgt spid="196"/>
                                        </p:tgtEl>
                                        <p:attrNameLst>
                                          <p:attrName>style.visibility</p:attrName>
                                        </p:attrNameLst>
                                      </p:cBhvr>
                                      <p:to>
                                        <p:strVal val="visible"/>
                                      </p:to>
                                    </p:set>
                                    <p:animEffect transition="in" filter="wipe(down)">
                                      <p:cBhvr>
                                        <p:cTn id="43" dur="500"/>
                                        <p:tgtEl>
                                          <p:spTgt spid="19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198"/>
                                        </p:tgtEl>
                                        <p:attrNameLst>
                                          <p:attrName>style.visibility</p:attrName>
                                        </p:attrNameLst>
                                      </p:cBhvr>
                                      <p:to>
                                        <p:strVal val="visible"/>
                                      </p:to>
                                    </p:set>
                                    <p:animEffect transition="in" filter="wipe(up)">
                                      <p:cBhvr>
                                        <p:cTn id="48" dur="500"/>
                                        <p:tgtEl>
                                          <p:spTgt spid="198"/>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199"/>
                                        </p:tgtEl>
                                        <p:attrNameLst>
                                          <p:attrName>style.visibility</p:attrName>
                                        </p:attrNameLst>
                                      </p:cBhvr>
                                      <p:to>
                                        <p:strVal val="visible"/>
                                      </p:to>
                                    </p:set>
                                    <p:animEffect transition="in" filter="wipe(right)">
                                      <p:cBhvr>
                                        <p:cTn id="52" dur="500"/>
                                        <p:tgtEl>
                                          <p:spTgt spid="199"/>
                                        </p:tgtEl>
                                      </p:cBhvr>
                                    </p:animEffect>
                                  </p:childTnLst>
                                </p:cTn>
                              </p:par>
                              <p:par>
                                <p:cTn id="53" presetID="22" presetClass="entr" presetSubtype="2" fill="hold" nodeType="withEffect">
                                  <p:stCondLst>
                                    <p:cond delay="0"/>
                                  </p:stCondLst>
                                  <p:childTnLst>
                                    <p:set>
                                      <p:cBhvr>
                                        <p:cTn id="54" dur="1" fill="hold">
                                          <p:stCondLst>
                                            <p:cond delay="0"/>
                                          </p:stCondLst>
                                        </p:cTn>
                                        <p:tgtEl>
                                          <p:spTgt spid="211"/>
                                        </p:tgtEl>
                                        <p:attrNameLst>
                                          <p:attrName>style.visibility</p:attrName>
                                        </p:attrNameLst>
                                      </p:cBhvr>
                                      <p:to>
                                        <p:strVal val="visible"/>
                                      </p:to>
                                    </p:set>
                                    <p:animEffect transition="in" filter="wipe(right)">
                                      <p:cBhvr>
                                        <p:cTn id="55" dur="500"/>
                                        <p:tgtEl>
                                          <p:spTgt spid="211"/>
                                        </p:tgtEl>
                                      </p:cBhvr>
                                    </p:animEffect>
                                  </p:childTnLst>
                                </p:cTn>
                              </p:par>
                            </p:childTnLst>
                          </p:cTn>
                        </p:par>
                        <p:par>
                          <p:cTn id="56" fill="hold">
                            <p:stCondLst>
                              <p:cond delay="1000"/>
                            </p:stCondLst>
                            <p:childTnLst>
                              <p:par>
                                <p:cTn id="57" presetID="22" presetClass="entr" presetSubtype="4" fill="hold" nodeType="afterEffect">
                                  <p:stCondLst>
                                    <p:cond delay="0"/>
                                  </p:stCondLst>
                                  <p:childTnLst>
                                    <p:set>
                                      <p:cBhvr>
                                        <p:cTn id="58" dur="1" fill="hold">
                                          <p:stCondLst>
                                            <p:cond delay="0"/>
                                          </p:stCondLst>
                                        </p:cTn>
                                        <p:tgtEl>
                                          <p:spTgt spid="200"/>
                                        </p:tgtEl>
                                        <p:attrNameLst>
                                          <p:attrName>style.visibility</p:attrName>
                                        </p:attrNameLst>
                                      </p:cBhvr>
                                      <p:to>
                                        <p:strVal val="visible"/>
                                      </p:to>
                                    </p:set>
                                    <p:animEffect transition="in" filter="wipe(down)">
                                      <p:cBhvr>
                                        <p:cTn id="59" dur="500"/>
                                        <p:tgtEl>
                                          <p:spTgt spid="200"/>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1" fill="hold" nodeType="clickEffect">
                                  <p:stCondLst>
                                    <p:cond delay="0"/>
                                  </p:stCondLst>
                                  <p:childTnLst>
                                    <p:set>
                                      <p:cBhvr>
                                        <p:cTn id="63" dur="1" fill="hold">
                                          <p:stCondLst>
                                            <p:cond delay="0"/>
                                          </p:stCondLst>
                                        </p:cTn>
                                        <p:tgtEl>
                                          <p:spTgt spid="204"/>
                                        </p:tgtEl>
                                        <p:attrNameLst>
                                          <p:attrName>style.visibility</p:attrName>
                                        </p:attrNameLst>
                                      </p:cBhvr>
                                      <p:to>
                                        <p:strVal val="visible"/>
                                      </p:to>
                                    </p:set>
                                    <p:animEffect transition="in" filter="wipe(up)">
                                      <p:cBhvr>
                                        <p:cTn id="64" dur="500"/>
                                        <p:tgtEl>
                                          <p:spTgt spid="204"/>
                                        </p:tgtEl>
                                      </p:cBhvr>
                                    </p:animEffect>
                                  </p:childTnLst>
                                </p:cTn>
                              </p:par>
                            </p:childTnLst>
                          </p:cTn>
                        </p:par>
                        <p:par>
                          <p:cTn id="65" fill="hold">
                            <p:stCondLst>
                              <p:cond delay="500"/>
                            </p:stCondLst>
                            <p:childTnLst>
                              <p:par>
                                <p:cTn id="66" presetID="22" presetClass="entr" presetSubtype="8" fill="hold" nodeType="afterEffect">
                                  <p:stCondLst>
                                    <p:cond delay="0"/>
                                  </p:stCondLst>
                                  <p:childTnLst>
                                    <p:set>
                                      <p:cBhvr>
                                        <p:cTn id="67" dur="1" fill="hold">
                                          <p:stCondLst>
                                            <p:cond delay="0"/>
                                          </p:stCondLst>
                                        </p:cTn>
                                        <p:tgtEl>
                                          <p:spTgt spid="206"/>
                                        </p:tgtEl>
                                        <p:attrNameLst>
                                          <p:attrName>style.visibility</p:attrName>
                                        </p:attrNameLst>
                                      </p:cBhvr>
                                      <p:to>
                                        <p:strVal val="visible"/>
                                      </p:to>
                                    </p:set>
                                    <p:animEffect transition="in" filter="wipe(left)">
                                      <p:cBhvr>
                                        <p:cTn id="68" dur="500"/>
                                        <p:tgtEl>
                                          <p:spTgt spid="206"/>
                                        </p:tgtEl>
                                      </p:cBhvr>
                                    </p:animEffect>
                                  </p:childTnLst>
                                </p:cTn>
                              </p:par>
                              <p:par>
                                <p:cTn id="69" presetID="22" presetClass="entr" presetSubtype="8" fill="hold" nodeType="withEffect">
                                  <p:stCondLst>
                                    <p:cond delay="0"/>
                                  </p:stCondLst>
                                  <p:childTnLst>
                                    <p:set>
                                      <p:cBhvr>
                                        <p:cTn id="70" dur="1" fill="hold">
                                          <p:stCondLst>
                                            <p:cond delay="0"/>
                                          </p:stCondLst>
                                        </p:cTn>
                                        <p:tgtEl>
                                          <p:spTgt spid="215"/>
                                        </p:tgtEl>
                                        <p:attrNameLst>
                                          <p:attrName>style.visibility</p:attrName>
                                        </p:attrNameLst>
                                      </p:cBhvr>
                                      <p:to>
                                        <p:strVal val="visible"/>
                                      </p:to>
                                    </p:set>
                                    <p:animEffect transition="in" filter="wipe(left)">
                                      <p:cBhvr>
                                        <p:cTn id="71" dur="500"/>
                                        <p:tgtEl>
                                          <p:spTgt spid="215"/>
                                        </p:tgtEl>
                                      </p:cBhvr>
                                    </p:animEffect>
                                  </p:childTnLst>
                                </p:cTn>
                              </p:par>
                            </p:childTnLst>
                          </p:cTn>
                        </p:par>
                        <p:par>
                          <p:cTn id="72" fill="hold">
                            <p:stCondLst>
                              <p:cond delay="1000"/>
                            </p:stCondLst>
                            <p:childTnLst>
                              <p:par>
                                <p:cTn id="73" presetID="22" presetClass="entr" presetSubtype="4" fill="hold" nodeType="afterEffect">
                                  <p:stCondLst>
                                    <p:cond delay="0"/>
                                  </p:stCondLst>
                                  <p:childTnLst>
                                    <p:set>
                                      <p:cBhvr>
                                        <p:cTn id="74" dur="1" fill="hold">
                                          <p:stCondLst>
                                            <p:cond delay="0"/>
                                          </p:stCondLst>
                                        </p:cTn>
                                        <p:tgtEl>
                                          <p:spTgt spid="202"/>
                                        </p:tgtEl>
                                        <p:attrNameLst>
                                          <p:attrName>style.visibility</p:attrName>
                                        </p:attrNameLst>
                                      </p:cBhvr>
                                      <p:to>
                                        <p:strVal val="visible"/>
                                      </p:to>
                                    </p:set>
                                    <p:animEffect transition="in" filter="wipe(down)">
                                      <p:cBhvr>
                                        <p:cTn id="75" dur="500"/>
                                        <p:tgtEl>
                                          <p:spTgt spid="202"/>
                                        </p:tgtEl>
                                      </p:cBhvr>
                                    </p:animEffect>
                                  </p:childTnLst>
                                </p:cTn>
                              </p:par>
                            </p:childTnLst>
                          </p:cTn>
                        </p:par>
                        <p:par>
                          <p:cTn id="76" fill="hold">
                            <p:stCondLst>
                              <p:cond delay="1500"/>
                            </p:stCondLst>
                            <p:childTnLst>
                              <p:par>
                                <p:cTn id="77" presetID="22" presetClass="entr" presetSubtype="1" fill="hold" nodeType="afterEffect">
                                  <p:stCondLst>
                                    <p:cond delay="0"/>
                                  </p:stCondLst>
                                  <p:childTnLst>
                                    <p:set>
                                      <p:cBhvr>
                                        <p:cTn id="78" dur="1" fill="hold">
                                          <p:stCondLst>
                                            <p:cond delay="0"/>
                                          </p:stCondLst>
                                        </p:cTn>
                                        <p:tgtEl>
                                          <p:spTgt spid="201"/>
                                        </p:tgtEl>
                                        <p:attrNameLst>
                                          <p:attrName>style.visibility</p:attrName>
                                        </p:attrNameLst>
                                      </p:cBhvr>
                                      <p:to>
                                        <p:strVal val="visible"/>
                                      </p:to>
                                    </p:set>
                                    <p:animEffect transition="in" filter="wipe(up)">
                                      <p:cBhvr>
                                        <p:cTn id="79" dur="500"/>
                                        <p:tgtEl>
                                          <p:spTgt spid="201"/>
                                        </p:tgtEl>
                                      </p:cBhvr>
                                    </p:animEffect>
                                  </p:childTnLst>
                                </p:cTn>
                              </p:par>
                            </p:childTnLst>
                          </p:cTn>
                        </p:par>
                        <p:par>
                          <p:cTn id="80" fill="hold">
                            <p:stCondLst>
                              <p:cond delay="2000"/>
                            </p:stCondLst>
                            <p:childTnLst>
                              <p:par>
                                <p:cTn id="81" presetID="22" presetClass="entr" presetSubtype="2" fill="hold" nodeType="afterEffect">
                                  <p:stCondLst>
                                    <p:cond delay="0"/>
                                  </p:stCondLst>
                                  <p:childTnLst>
                                    <p:set>
                                      <p:cBhvr>
                                        <p:cTn id="82" dur="1" fill="hold">
                                          <p:stCondLst>
                                            <p:cond delay="0"/>
                                          </p:stCondLst>
                                        </p:cTn>
                                        <p:tgtEl>
                                          <p:spTgt spid="205"/>
                                        </p:tgtEl>
                                        <p:attrNameLst>
                                          <p:attrName>style.visibility</p:attrName>
                                        </p:attrNameLst>
                                      </p:cBhvr>
                                      <p:to>
                                        <p:strVal val="visible"/>
                                      </p:to>
                                    </p:set>
                                    <p:animEffect transition="in" filter="wipe(right)">
                                      <p:cBhvr>
                                        <p:cTn id="83" dur="500"/>
                                        <p:tgtEl>
                                          <p:spTgt spid="205"/>
                                        </p:tgtEl>
                                      </p:cBhvr>
                                    </p:animEffect>
                                  </p:childTnLst>
                                </p:cTn>
                              </p:par>
                              <p:par>
                                <p:cTn id="84" presetID="22" presetClass="entr" presetSubtype="2" fill="hold" nodeType="withEffect">
                                  <p:stCondLst>
                                    <p:cond delay="0"/>
                                  </p:stCondLst>
                                  <p:childTnLst>
                                    <p:set>
                                      <p:cBhvr>
                                        <p:cTn id="85" dur="1" fill="hold">
                                          <p:stCondLst>
                                            <p:cond delay="0"/>
                                          </p:stCondLst>
                                        </p:cTn>
                                        <p:tgtEl>
                                          <p:spTgt spid="219"/>
                                        </p:tgtEl>
                                        <p:attrNameLst>
                                          <p:attrName>style.visibility</p:attrName>
                                        </p:attrNameLst>
                                      </p:cBhvr>
                                      <p:to>
                                        <p:strVal val="visible"/>
                                      </p:to>
                                    </p:set>
                                    <p:animEffect transition="in" filter="wipe(right)">
                                      <p:cBhvr>
                                        <p:cTn id="86" dur="500"/>
                                        <p:tgtEl>
                                          <p:spTgt spid="219"/>
                                        </p:tgtEl>
                                      </p:cBhvr>
                                    </p:animEffect>
                                  </p:childTnLst>
                                </p:cTn>
                              </p:par>
                            </p:childTnLst>
                          </p:cTn>
                        </p:par>
                        <p:par>
                          <p:cTn id="87" fill="hold">
                            <p:stCondLst>
                              <p:cond delay="2500"/>
                            </p:stCondLst>
                            <p:childTnLst>
                              <p:par>
                                <p:cTn id="88" presetID="22" presetClass="entr" presetSubtype="4" fill="hold" nodeType="afterEffect">
                                  <p:stCondLst>
                                    <p:cond delay="0"/>
                                  </p:stCondLst>
                                  <p:childTnLst>
                                    <p:set>
                                      <p:cBhvr>
                                        <p:cTn id="89" dur="1" fill="hold">
                                          <p:stCondLst>
                                            <p:cond delay="0"/>
                                          </p:stCondLst>
                                        </p:cTn>
                                        <p:tgtEl>
                                          <p:spTgt spid="203"/>
                                        </p:tgtEl>
                                        <p:attrNameLst>
                                          <p:attrName>style.visibility</p:attrName>
                                        </p:attrNameLst>
                                      </p:cBhvr>
                                      <p:to>
                                        <p:strVal val="visible"/>
                                      </p:to>
                                    </p:set>
                                    <p:animEffect transition="in" filter="wipe(down)">
                                      <p:cBhvr>
                                        <p:cTn id="90"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build="p"/>
      <p:bldP spid="19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dest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20</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P1</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dest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IP,port</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dest</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a:t>Transport Layer: 3-</a:t>
            </a:r>
            <a:fld id="{C4204591-24BD-A542-B9D5-F8D8A88D2FEE}" type="slidenum">
              <a:rPr lang="en-US" smtClean="0"/>
              <a:pPr/>
              <a:t>23</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a:t>
              </a:r>
              <a:r>
                <a:rPr kumimoji="0" lang="en-US" sz="3200" b="0" i="0" u="none" strike="noStrike" kern="0" cap="none" spc="0" normalizeH="0" baseline="0" noProof="0" dirty="0" err="1">
                  <a:ln>
                    <a:noFill/>
                  </a:ln>
                  <a:solidFill>
                    <a:srgbClr val="CC0000"/>
                  </a:solidFill>
                  <a:effectLst/>
                  <a:uLnTx/>
                  <a:uFillTx/>
                  <a:latin typeface="Calibri" panose="020F0502020204030204"/>
                  <a:ea typeface="ＭＳ Ｐゴシック" charset="0"/>
                  <a:cs typeface="+mn-cs"/>
                </a:rPr>
                <a:t>hy</a:t>
              </a: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26</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err="1">
                    <a:ln>
                      <a:noFill/>
                    </a:ln>
                    <a:solidFill>
                      <a:prstClr val="black"/>
                    </a:solidFill>
                    <a:effectLst/>
                    <a:uLnTx/>
                    <a:uFillTx/>
                    <a:latin typeface="Calibri"/>
                    <a:ea typeface="+mn-ea"/>
                    <a:cs typeface="+mn-cs"/>
                  </a:rPr>
                  <a:t>h</a:t>
                </a:r>
                <a:endParaRPr kumimoji="0" lang="en-US" sz="1600" b="0" i="0" u="none" strike="noStrike" kern="1200" cap="none" spc="0" normalizeH="0" baseline="-25000" noProof="0" dirty="0">
                  <a:ln>
                    <a:noFill/>
                  </a:ln>
                  <a:solidFill>
                    <a:prstClr val="black"/>
                  </a:solidFill>
                  <a:effectLst/>
                  <a:uLnTx/>
                  <a:uFillTx/>
                  <a:latin typeface="Calibri"/>
                  <a:ea typeface="+mn-ea"/>
                  <a:cs typeface="+mn-cs"/>
                </a:endParaRP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equal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36</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38</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40</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a:t>
            </a:r>
            <a:r>
              <a:rPr lang="en-US" sz="4400" dirty="0" err="1"/>
              <a:t>rdt</a:t>
            </a:r>
            <a:r>
              <a:rPr lang="en-US" sz="4400" dirty="0"/>
              <a: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err="1">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udt_send</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rdt_rcv</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Courier" pitchFamily="2" charset="0"/>
                  <a:ea typeface="+mn-ea"/>
                  <a:cs typeface="+mn-cs"/>
                </a:rPr>
                <a:t>deliver_data</a:t>
              </a: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udt_send</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endPar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rdt_rcv</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C00000"/>
                  </a:solidFill>
                  <a:effectLst/>
                  <a:uLnTx/>
                  <a:uFillTx/>
                  <a:latin typeface="Calibri" panose="020F0502020204030204"/>
                  <a:ea typeface="ＭＳ Ｐゴシック" charset="0"/>
                  <a:cs typeface="+mn-cs"/>
                </a:rPr>
                <a:t>deliver_data</a:t>
              </a: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rdt</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41</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err="1">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packet,data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Arial" charset="0"/>
                  <a:ea typeface="ＭＳ Ｐゴシック" charset="0"/>
                  <a:cs typeface="+mn-cs"/>
                </a:rPr>
                <a:t>rdt_rcv</a:t>
              </a: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isNAK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6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chksum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isACK</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a:t>
            </a: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ms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ime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err="1">
                  <a:ln>
                    <a:noFill/>
                  </a:ln>
                  <a:solidFill>
                    <a:prstClr val="black"/>
                  </a:solidFill>
                  <a:effectLst/>
                  <a:uLnTx/>
                  <a:uFillTx/>
                  <a:latin typeface="Calibri" panose="020F0502020204030204"/>
                  <a:ea typeface="+mn-ea"/>
                  <a:cs typeface="+mn-cs"/>
                </a:rPr>
                <a:t>sender</a:t>
              </a:r>
              <a:endPar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rdt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spid="_x0000_s49163" name="Picture" r:id="rId4" imgW="2578100" imgH="355600" progId="Word.Picture.8">
                  <p:embed/>
                </p:oleObj>
              </mc:Choice>
              <mc:Fallback>
                <p:oleObj name="Picture" r:id="rId4"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ove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733374" y="1489418"/>
            <a:ext cx="1110062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individually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acknowledges 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eventual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times-out/retransmits individually for </a:t>
            </a:r>
            <a:r>
              <a:rPr kumimoji="0" lang="en-US" altLang="en-US" sz="32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a:p>
            <a:pPr marL="747713" marR="0" lvl="1" indent="-2270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maintains timer for each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seq #s of sent,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250150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2">
                                            <p:txEl>
                                              <p:pRg st="1" end="1"/>
                                            </p:txEl>
                                          </p:spTgt>
                                        </p:tgtEl>
                                        <p:attrNameLst>
                                          <p:attrName>style.visibility</p:attrName>
                                        </p:attrNameLst>
                                      </p:cBhvr>
                                      <p:to>
                                        <p:strVal val="visible"/>
                                      </p:to>
                                    </p:set>
                                    <p:animEffect transition="in" filter="dissolve">
                                      <p:cBhvr>
                                        <p:cTn id="10" dur="500"/>
                                        <p:tgtEl>
                                          <p:spTgt spid="72">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72">
                                            <p:txEl>
                                              <p:pRg st="3" end="3"/>
                                            </p:txEl>
                                          </p:spTgt>
                                        </p:tgtEl>
                                        <p:attrNameLst>
                                          <p:attrName>style.visibility</p:attrName>
                                        </p:attrNameLst>
                                      </p:cBhvr>
                                      <p:to>
                                        <p:strVal val="visible"/>
                                      </p:to>
                                    </p:set>
                                    <p:animEffect transition="in" filter="dissolve">
                                      <p:cBhvr>
                                        <p:cTn id="18" dur="500"/>
                                        <p:tgtEl>
                                          <p:spTgt spid="7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sendbase,sendbase+N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packet, advance window base to next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rcvbase</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rcv</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73</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75</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a:t>Transport Layer: 3-</a:t>
            </a:r>
            <a:fld id="{C4204591-24BD-A542-B9D5-F8D8A88D2FEE}" type="slidenum">
              <a:rPr lang="en-US" smtClean="0"/>
              <a:pPr/>
              <a:t>76</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Arial" charset="0"/>
                  <a:ea typeface="ＭＳ Ｐゴシック" charset="0"/>
                  <a:cs typeface="+mn-cs"/>
                </a:rPr>
                <a:t>dest</a:t>
              </a: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a:t>
              </a:r>
              <a:r>
                <a:rPr kumimoji="0" lang="en-US" sz="2000" b="0" i="0" u="none" strike="noStrike" kern="1200" cap="none" spc="0" normalizeH="0" baseline="0" noProof="0" dirty="0" err="1">
                  <a:ln>
                    <a:noFill/>
                  </a:ln>
                  <a:solidFill>
                    <a:srgbClr val="000000"/>
                  </a:solidFill>
                  <a:effectLst/>
                  <a:uLnTx/>
                  <a:uFillTx/>
                  <a:latin typeface="Calibri" panose="020F0502020204030204"/>
                  <a:ea typeface="ＭＳ Ｐゴシック" charset="0"/>
                  <a:cs typeface="+mn-cs"/>
                </a:rPr>
                <a:t>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prstClr val="white">
                      <a:lumMod val="75000"/>
                    </a:prstClr>
                  </a:solidFill>
                  <a:effectLst/>
                  <a:uLnTx/>
                  <a:uFillTx/>
                  <a:latin typeface="Arial" charset="0"/>
                  <a:ea typeface="ＭＳ Ｐゴシック" charset="0"/>
                  <a:cs typeface="+mn-cs"/>
                </a:rPr>
                <a:t>Urg</a:t>
              </a: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t>
            </a:r>
            <a:r>
              <a:rPr kumimoji="0" lang="en-US" altLang="en-US" sz="14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ACKed</a:t>
            </a:r>
            <a:endPar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measured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err="1">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endPar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endParaRP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SampleRTT</a:t>
            </a:r>
            <a:endPar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TimeoutInterval</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+ 4*</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endPar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endParaRP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ourier" pitchFamily="2"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DevRTT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r>
                <a:rPr kumimoji="0" lang="en-US" sz="2400" b="1" i="0" u="none" strike="noStrike" kern="1200" cap="none" spc="0" normalizeH="0" baseline="0" noProof="0" dirty="0" err="1">
                  <a:ln>
                    <a:noFill/>
                  </a:ln>
                  <a:solidFill>
                    <a:prstClr val="black"/>
                  </a:solidFill>
                  <a:effectLst/>
                  <a:uLnTx/>
                  <a:uFillTx/>
                  <a:latin typeface="Courier New" charset="0"/>
                  <a:ea typeface="ＭＳ Ｐゴシック" charset="0"/>
                  <a:cs typeface="+mn-cs"/>
                </a:rPr>
                <a:t>SampleRTT-EstimatedRTT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SampleRTT</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err="1">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ACKed</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unACKed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ACKed</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ACKing</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err="1">
                  <a:ln>
                    <a:noFill/>
                  </a:ln>
                  <a:solidFill>
                    <a:srgbClr val="000000"/>
                  </a:solidFill>
                  <a:effectLst/>
                  <a:uLnTx/>
                  <a:uFillTx/>
                  <a:latin typeface="Tahoma" charset="0"/>
                  <a:ea typeface="ＭＳ Ｐゴシック" charset="0"/>
                  <a:cs typeface="+mn-cs"/>
                </a:rPr>
                <a:t>SendBase</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a:t>
              </a:r>
              <a:r>
                <a:rPr kumimoji="0" lang="en-US" altLang="ja-JP"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89</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autoadjust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autoadjust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unACKed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endPar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req_conn</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t>
            </a:r>
            <a:r>
              <a:rPr kumimoji="0" lang="en-US" altLang="en-US"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an’</a:t>
            </a:r>
            <a:r>
              <a:rPr kumimoji="0" lang="en-US" altLang="ja-JP" sz="2800" b="0" i="0" u="none" strike="noStrike" kern="0" cap="none" spc="0" normalizeH="0" baseline="0" noProof="0" dirty="0" err="1">
                <a:ln>
                  <a:noFill/>
                </a:ln>
                <a:solidFill>
                  <a:prstClr val="black"/>
                </a:solidFill>
                <a:effectLst/>
                <a:uLnTx/>
                <a:uFillTx/>
                <a:latin typeface="Calibri" panose="020F0502020204030204"/>
                <a:ea typeface="ＭＳ Ｐゴシック" panose="020B0600070205080204" pitchFamily="34" charset="-128"/>
              </a:rPr>
              <a:t>t</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acc_conn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req_conn</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lient</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a:t>
            </a:r>
            <a:r>
              <a:rPr kumimoji="0" lang="en-US" sz="2800" b="0" i="0" u="none" strike="noStrike" kern="0" cap="none" spc="0" normalizeH="0" baseline="0" noProof="0" dirty="0" err="1">
                <a:ln>
                  <a:noFill/>
                </a:ln>
                <a:solidFill>
                  <a:srgbClr val="000099"/>
                </a:solidFill>
                <a:effectLst/>
                <a:uLnTx/>
                <a:uFillTx/>
                <a:latin typeface="Calibri"/>
                <a:ea typeface="ＭＳ Ｐゴシック" charset="0"/>
                <a:cs typeface="+mn-cs"/>
              </a:rPr>
              <a:t>erver</a:t>
            </a: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addr</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 = </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serverSocket.accept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Courier Std" panose="02070409020205020404" pitchFamily="49" charset="77"/>
                <a:ea typeface="ＭＳ Ｐゴシック" panose="020B0600070205080204" pitchFamily="34" charset="-128"/>
                <a:cs typeface="+mn-cs"/>
              </a:rPr>
              <a:t>serverName,serverPort</a:t>
            </a: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104</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acket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err="1">
                <a:ln>
                  <a:noFill/>
                </a:ln>
                <a:solidFill>
                  <a:srgbClr val="000000"/>
                </a:solidFill>
                <a:effectLst/>
                <a:uLnTx/>
                <a:uFillTx/>
                <a:latin typeface="Symbol" charset="0"/>
                <a:ea typeface="ＭＳ Ｐゴシック" charset="0"/>
                <a:cs typeface="+mn-cs"/>
              </a:rPr>
              <a:t>l</a:t>
            </a:r>
            <a:r>
              <a:rPr kumimoji="0" lang="en-US" sz="1800" b="0" i="0" u="none" strike="noStrike" kern="1200" cap="none" spc="0" normalizeH="0" baseline="-25000" noProof="0" dirty="0" err="1">
                <a:ln>
                  <a:noFill/>
                </a:ln>
                <a:solidFill>
                  <a:srgbClr val="000000"/>
                </a:solidFill>
                <a:effectLst/>
                <a:uLnTx/>
                <a:uFillTx/>
                <a:latin typeface="Gill Sans MT" charset="0"/>
                <a:ea typeface="ＭＳ Ｐゴシック" charset="0"/>
                <a:cs typeface="+mn-cs"/>
              </a:rPr>
              <a:t>in</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err="1">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err="1">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a:t>
            </a:r>
            <a:r>
              <a:rPr kumimoji="0" lang="en-US" sz="2400" b="0" i="0" u="none" strike="noStrike" kern="0" cap="none" spc="0" normalizeH="0" baseline="0" noProof="0" dirty="0" err="1">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nput</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err="1">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err="1">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107</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109</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endParaRP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err="1">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err="1">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err="1">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a:t>
            </a:r>
            <a:r>
              <a:rPr lang="en-US" sz="3000" dirty="0" err="1"/>
              <a:t>DECbit</a:t>
            </a:r>
            <a:r>
              <a:rPr lang="en-US" sz="3000" dirty="0"/>
              <a: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118</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LastByteSent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cwnd</a:t>
                  </a:r>
                  <a:endPar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err="1">
                  <a:ln>
                    <a:noFill/>
                  </a:ln>
                  <a:solidFill>
                    <a:srgbClr val="000000"/>
                  </a:solidFill>
                  <a:effectLst/>
                  <a:uLnTx/>
                  <a:uFillTx/>
                  <a:latin typeface="Calibri" panose="020F0502020204030204"/>
                  <a:ea typeface="ＭＳ Ｐゴシック" charset="0"/>
                  <a:cs typeface="+mn-cs"/>
                </a:rPr>
                <a:t>ACKed</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err="1">
                        <a:ln>
                          <a:noFill/>
                        </a:ln>
                        <a:solidFill>
                          <a:srgbClr val="000000"/>
                        </a:solidFill>
                        <a:effectLst/>
                        <a:uLnTx/>
                        <a:uFillTx/>
                        <a:latin typeface="Courier" pitchFamily="2" charset="0"/>
                        <a:ea typeface="ＭＳ Ｐゴシック" charset="0"/>
                        <a:cs typeface="+mn-cs"/>
                      </a:rPr>
                      <a:t>cwnd</a:t>
                    </a:r>
                    <a:endPar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endParaRP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a:t>
              </a:r>
              <a:r>
                <a:rPr kumimoji="0" lang="en-US" altLang="en-US" sz="1800" b="0" i="0" u="none" strike="noStrike" kern="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bu</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 not-yet </a:t>
              </a:r>
              <a:r>
                <a:rPr kumimoji="0" lang="en-US" altLang="en-US" sz="1800" b="0" i="0" u="none" strike="noStrike" kern="0" cap="none" spc="0" normalizeH="0" baseline="0" noProof="0" dirty="0" err="1">
                  <a:ln>
                    <a:noFill/>
                  </a:ln>
                  <a:solidFill>
                    <a:srgbClr val="000000"/>
                  </a:solidFill>
                  <a:effectLst/>
                  <a:uLnTx/>
                  <a:uFillTx/>
                  <a:latin typeface="Calibri" panose="020F0502020204030204"/>
                  <a:ea typeface="ＭＳ Ｐゴシック" panose="020B0600070205080204" pitchFamily="34" charset="-128"/>
                  <a:cs typeface="+mn-cs"/>
                </a:rPr>
                <a:t>ACKed</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err="1">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gaia.cs.umass.edu</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2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kurose_ross</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123</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MSS    (MSS/</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dupACKcount</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cwnd</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a:t>
                </a: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ssthresh</a:t>
                </a: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err="1">
                    <a:ln>
                      <a:noFill/>
                    </a:ln>
                    <a:solidFill>
                      <a:srgbClr val="000000"/>
                    </a:solidFill>
                    <a:effectLst/>
                    <a:uLnTx/>
                    <a:uFillTx/>
                    <a:latin typeface="Arial" charset="0"/>
                    <a:ea typeface="ＭＳ Ｐゴシック" charset="0"/>
                    <a:cs typeface="+mn-cs"/>
                  </a:rPr>
                  <a:t>dupACKcount</a:t>
                </a: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err="1">
                  <a:ln>
                    <a:noFill/>
                  </a:ln>
                  <a:solidFill>
                    <a:prstClr val="black"/>
                  </a:solidFill>
                  <a:effectLst/>
                  <a:uLnTx/>
                  <a:uFillTx/>
                  <a:latin typeface="Tahoma" charset="0"/>
                  <a:ea typeface="ＭＳ Ｐゴシック" charset="0"/>
                  <a:cs typeface="+mn-cs"/>
                </a:rPr>
                <a:t>max</a:t>
              </a:r>
              <a:endPar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endParaRP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err="1">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800" b="0" i="0"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mn-cs"/>
              </a:rPr>
              <a:t>max</a:t>
            </a:r>
            <a:endPar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tuneable</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err="1">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4" y="3941197"/>
            <a:ext cx="3455844"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a:t>
            </a:r>
            <a:r>
              <a:rPr kumimoji="0" lang="en-US" sz="1600" b="0" i="0" u="none" strike="noStrike" kern="1200" cap="none" spc="0" normalizeH="0" baseline="0" noProof="0" dirty="0" err="1">
                <a:ln>
                  <a:noFill/>
                </a:ln>
                <a:solidFill>
                  <a:srgbClr val="C00000"/>
                </a:solidFill>
                <a:effectLst/>
                <a:uLnTx/>
                <a:uFillTx/>
                <a:latin typeface="Calibri" panose="020F0502020204030204"/>
                <a:ea typeface="+mn-ea"/>
                <a:cs typeface="+mn-cs"/>
              </a:rPr>
              <a:t>ottleneck</a:t>
            </a: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with congested bottleneck</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sender-to-receiver pipe “just full enough, but no fuller”: keep bottleneck link busy transmitting, but avoid high delays/buffering</a:t>
            </a:r>
          </a:p>
        </p:txBody>
      </p:sp>
      <p:grpSp>
        <p:nvGrpSpPr>
          <p:cNvPr id="23" name="Group 22">
            <a:extLst>
              <a:ext uri="{FF2B5EF4-FFF2-40B4-BE49-F238E27FC236}">
                <a16:creationId xmlns:a16="http://schemas.microsoft.com/office/drawing/2014/main" id="{136B4431-4002-B74D-B3BA-B0C220251CB6}"/>
              </a:ext>
            </a:extLst>
          </p:cNvPr>
          <p:cNvGrpSpPr/>
          <p:nvPr/>
        </p:nvGrpSpPr>
        <p:grpSpPr>
          <a:xfrm>
            <a:off x="1216626" y="2508955"/>
            <a:ext cx="5802008" cy="918937"/>
            <a:chOff x="2365663" y="2430127"/>
            <a:chExt cx="5802008" cy="918937"/>
          </a:xfrm>
        </p:grpSpPr>
        <p:grpSp>
          <p:nvGrpSpPr>
            <p:cNvPr id="212" name="Group 190">
              <a:extLst>
                <a:ext uri="{FF2B5EF4-FFF2-40B4-BE49-F238E27FC236}">
                  <a16:creationId xmlns:a16="http://schemas.microsoft.com/office/drawing/2014/main" id="{1BEB02B0-C16F-034C-BBAD-5DB73C96AD78}"/>
                </a:ext>
              </a:extLst>
            </p:cNvPr>
            <p:cNvGrpSpPr>
              <a:grpSpLocks/>
            </p:cNvGrpSpPr>
            <p:nvPr/>
          </p:nvGrpSpPr>
          <p:grpSpPr bwMode="auto">
            <a:xfrm flipH="1">
              <a:off x="2365663" y="2430127"/>
              <a:ext cx="673100" cy="701675"/>
              <a:chOff x="-44" y="1473"/>
              <a:chExt cx="981" cy="1105"/>
            </a:xfrm>
          </p:grpSpPr>
          <p:pic>
            <p:nvPicPr>
              <p:cNvPr id="213" name="Picture 191" descr="desktop_computer_stylized_medium">
                <a:extLst>
                  <a:ext uri="{FF2B5EF4-FFF2-40B4-BE49-F238E27FC236}">
                    <a16:creationId xmlns:a16="http://schemas.microsoft.com/office/drawing/2014/main" id="{5230AF6F-A0E4-0F40-90F2-B49DEE901C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192">
                <a:extLst>
                  <a:ext uri="{FF2B5EF4-FFF2-40B4-BE49-F238E27FC236}">
                    <a16:creationId xmlns:a16="http://schemas.microsoft.com/office/drawing/2014/main" id="{EB8220CB-48C1-504B-9215-0FA50BED28A3}"/>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190">
              <a:extLst>
                <a:ext uri="{FF2B5EF4-FFF2-40B4-BE49-F238E27FC236}">
                  <a16:creationId xmlns:a16="http://schemas.microsoft.com/office/drawing/2014/main" id="{0F072356-83E5-7644-BFC6-AA47F8D1DC03}"/>
                </a:ext>
              </a:extLst>
            </p:cNvPr>
            <p:cNvGrpSpPr>
              <a:grpSpLocks/>
            </p:cNvGrpSpPr>
            <p:nvPr/>
          </p:nvGrpSpPr>
          <p:grpSpPr bwMode="auto">
            <a:xfrm flipH="1">
              <a:off x="7493993" y="2467744"/>
              <a:ext cx="673678" cy="702006"/>
              <a:chOff x="-44" y="1473"/>
              <a:chExt cx="981" cy="1105"/>
            </a:xfrm>
          </p:grpSpPr>
          <p:pic>
            <p:nvPicPr>
              <p:cNvPr id="230" name="Picture 191" descr="desktop_computer_stylized_medium">
                <a:extLst>
                  <a:ext uri="{FF2B5EF4-FFF2-40B4-BE49-F238E27FC236}">
                    <a16:creationId xmlns:a16="http://schemas.microsoft.com/office/drawing/2014/main" id="{4507DD2C-8D56-7644-B5AF-0C0A90DF9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192">
                <a:extLst>
                  <a:ext uri="{FF2B5EF4-FFF2-40B4-BE49-F238E27FC236}">
                    <a16:creationId xmlns:a16="http://schemas.microsoft.com/office/drawing/2014/main" id="{2838DBD0-6CF7-2B4C-AF1C-FC929CAD15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3" name="Group 232">
              <a:extLst>
                <a:ext uri="{FF2B5EF4-FFF2-40B4-BE49-F238E27FC236}">
                  <a16:creationId xmlns:a16="http://schemas.microsoft.com/office/drawing/2014/main" id="{44545816-4C7B-7846-8988-A05301734F47}"/>
                </a:ext>
              </a:extLst>
            </p:cNvPr>
            <p:cNvGrpSpPr/>
            <p:nvPr/>
          </p:nvGrpSpPr>
          <p:grpSpPr>
            <a:xfrm>
              <a:off x="5227521" y="2574515"/>
              <a:ext cx="876995" cy="403711"/>
              <a:chOff x="5033182" y="4091488"/>
              <a:chExt cx="876995" cy="403711"/>
            </a:xfrm>
          </p:grpSpPr>
          <p:cxnSp>
            <p:nvCxnSpPr>
              <p:cNvPr id="234" name="Straight Connector 233">
                <a:extLst>
                  <a:ext uri="{FF2B5EF4-FFF2-40B4-BE49-F238E27FC236}">
                    <a16:creationId xmlns:a16="http://schemas.microsoft.com/office/drawing/2014/main" id="{3D51E61F-DA54-2643-BAD4-268E7575F59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8123A8E9-67AB-C74F-925C-E7D244041419}"/>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640BDC0F-EFFD-484D-83D9-2FB005386232}"/>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37" name="Straight Connector 236">
                <a:extLst>
                  <a:ext uri="{FF2B5EF4-FFF2-40B4-BE49-F238E27FC236}">
                    <a16:creationId xmlns:a16="http://schemas.microsoft.com/office/drawing/2014/main" id="{1BCB38CC-A870-9B4A-A5DB-98356F6B39AA}"/>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CF902B15-3C54-A647-A9A9-535E0C74301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3171852F-D884-A742-885D-93002D5B0D9D}"/>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D2D019EE-47E4-224B-BBF8-5443E4900165}"/>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7B009AAC-9DFA-ED4A-91AE-DA00BB581A0B}"/>
                </a:ext>
              </a:extLst>
            </p:cNvPr>
            <p:cNvGrpSpPr/>
            <p:nvPr/>
          </p:nvGrpSpPr>
          <p:grpSpPr>
            <a:xfrm>
              <a:off x="3067072" y="2776371"/>
              <a:ext cx="4456450" cy="344905"/>
              <a:chOff x="3391522" y="3946678"/>
              <a:chExt cx="4456450" cy="344905"/>
            </a:xfrm>
          </p:grpSpPr>
          <p:cxnSp>
            <p:nvCxnSpPr>
              <p:cNvPr id="247" name="Straight Connector 246">
                <a:extLst>
                  <a:ext uri="{FF2B5EF4-FFF2-40B4-BE49-F238E27FC236}">
                    <a16:creationId xmlns:a16="http://schemas.microsoft.com/office/drawing/2014/main" id="{434B4871-78D8-4E49-92B1-439A3541CBD6}"/>
                  </a:ext>
                </a:extLst>
              </p:cNvPr>
              <p:cNvCxnSpPr>
                <a:cxnSpLocks/>
              </p:cNvCxnSpPr>
              <p:nvPr/>
            </p:nvCxnSpPr>
            <p:spPr>
              <a:xfrm>
                <a:off x="3391522" y="3946678"/>
                <a:ext cx="4456450" cy="0"/>
              </a:xfrm>
              <a:prstGeom prst="line">
                <a:avLst/>
              </a:prstGeom>
              <a:ln w="1587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05D2D98D-623A-FC44-9A40-156B6A2B4E10}"/>
                  </a:ext>
                </a:extLst>
              </p:cNvPr>
              <p:cNvCxnSpPr>
                <a:cxnSpLocks/>
              </p:cNvCxnSpPr>
              <p:nvPr/>
            </p:nvCxnSpPr>
            <p:spPr>
              <a:xfrm>
                <a:off x="3391522" y="4291583"/>
                <a:ext cx="4456450" cy="0"/>
              </a:xfrm>
              <a:prstGeom prst="line">
                <a:avLst/>
              </a:prstGeom>
              <a:ln w="15875">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A69AD9-CFF6-7544-A126-02A8879C32D5}"/>
                  </a:ext>
                </a:extLst>
              </p:cNvPr>
              <p:cNvCxnSpPr>
                <a:cxnSpLocks/>
              </p:cNvCxnSpPr>
              <p:nvPr/>
            </p:nvCxnSpPr>
            <p:spPr>
              <a:xfrm>
                <a:off x="7847972" y="3946678"/>
                <a:ext cx="0" cy="34490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3235E34B-03D9-694A-B4F9-262BA47FDC5E}"/>
                </a:ext>
              </a:extLst>
            </p:cNvPr>
            <p:cNvSpPr txBox="1"/>
            <p:nvPr/>
          </p:nvSpPr>
          <p:spPr>
            <a:xfrm>
              <a:off x="3454066" y="2887399"/>
              <a:ext cx="146572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err="1">
                  <a:ln>
                    <a:noFill/>
                  </a:ln>
                  <a:solidFill>
                    <a:prstClr val="black"/>
                  </a:solidFill>
                  <a:effectLst/>
                  <a:uLnTx/>
                  <a:uFillTx/>
                  <a:latin typeface="Calibri" panose="020F0502020204030204"/>
                  <a:ea typeface="+mn-ea"/>
                  <a:cs typeface="+mn-cs"/>
                </a:rPr>
                <a:t>measured</a:t>
              </a:r>
              <a:endPar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750855" y="3728780"/>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Delay-based approach:</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err="1">
                <a:ln>
                  <a:noFill/>
                </a:ln>
                <a:solidFill>
                  <a:prstClr val="black"/>
                </a:solidFill>
                <a:effectLst/>
                <a:uLnTx/>
                <a:uFillTx/>
                <a:latin typeface="Calibri" panose="020F0502020204030204"/>
                <a:ea typeface="+mn-ea"/>
                <a:cs typeface="+mn-cs"/>
              </a:rPr>
              <a:t>min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 minimum observed RTT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sym typeface="Wingdings" pitchFamily="2" charset="2"/>
              </a:rPr>
              <a:t> (uncongested path)</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uncongested throughput with congestion window </a:t>
            </a:r>
            <a:r>
              <a:rPr kumimoji="0" lang="en-US" sz="2400" b="0" i="0" u="none" strike="noStrike" kern="1200" cap="none" spc="0" normalizeH="0" baseline="0" noProof="0" dirty="0" err="1">
                <a:ln>
                  <a:noFill/>
                </a:ln>
                <a:solidFill>
                  <a:prstClr val="black"/>
                </a:solidFill>
                <a:effectLst/>
                <a:uLnTx/>
                <a:uFillTx/>
                <a:latin typeface="Courier" pitchFamily="2"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is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cwnd</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err="1">
                <a:ln>
                  <a:noFill/>
                </a:ln>
                <a:solidFill>
                  <a:prstClr val="black"/>
                </a:solidFill>
                <a:effectLst/>
                <a:uLnTx/>
                <a:uFillTx/>
                <a:latin typeface="Calibri" panose="020F0502020204030204"/>
                <a:ea typeface="+mn-ea"/>
                <a:cs typeface="+mn-cs"/>
              </a:rPr>
              <a:t>min</a:t>
            </a:r>
            <a:endPar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1AB6FF2A-EB61-BB4D-9956-9ED80C80ECD5}"/>
              </a:ext>
            </a:extLst>
          </p:cNvPr>
          <p:cNvSpPr txBox="1"/>
          <p:nvPr/>
        </p:nvSpPr>
        <p:spPr>
          <a:xfrm>
            <a:off x="2305029" y="5206661"/>
            <a:ext cx="7555832"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if measured throughput “very close” to  uncongested throughput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increase </a:t>
            </a:r>
            <a:r>
              <a:rPr kumimoji="0" lang="en-US" sz="2000" b="0" i="0" u="none" strike="noStrike" kern="1200" cap="none" spc="0" normalizeH="0" baseline="0" noProof="0" dirty="0" err="1">
                <a:ln>
                  <a:noFill/>
                </a:ln>
                <a:solidFill>
                  <a:prstClr val="black"/>
                </a:solidFill>
                <a:effectLst/>
                <a:uLnTx/>
                <a:uFillTx/>
                <a:latin typeface="Courier" pitchFamily="2" charset="0"/>
                <a:ea typeface="+mn-ea"/>
                <a:cs typeface="+mn-cs"/>
              </a:rPr>
              <a:t>cwnd</a:t>
            </a:r>
            <a:r>
              <a:rPr kumimoji="0" lang="en-US" sz="2000" b="0" i="0" u="none" strike="noStrike" kern="1200" cap="none" spc="0" normalizeH="0" baseline="0" noProof="0" dirty="0">
                <a:ln>
                  <a:noFill/>
                </a:ln>
                <a:solidFill>
                  <a:prstClr val="black"/>
                </a:solidFill>
                <a:effectLst/>
                <a:uLnTx/>
                <a:uFillTx/>
                <a:latin typeface="Calibri"/>
                <a:ea typeface="+mn-ea"/>
                <a:cs typeface="+mn-cs"/>
              </a:rPr>
              <a:t> linearly                /* since path not congested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else if measured throughput “far below” uncongested throughout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      decrease </a:t>
            </a:r>
            <a:r>
              <a:rPr kumimoji="0" lang="en-US" sz="2000" b="0" i="0" u="none" strike="noStrike" kern="1200" cap="none" spc="0" normalizeH="0" baseline="0" noProof="0" dirty="0" err="1">
                <a:ln>
                  <a:noFill/>
                </a:ln>
                <a:solidFill>
                  <a:prstClr val="black"/>
                </a:solidFill>
                <a:effectLst/>
                <a:uLnTx/>
                <a:uFillTx/>
                <a:latin typeface="Courier" pitchFamily="2" charset="0"/>
                <a:ea typeface="+mn-ea"/>
                <a:cs typeface="+mn-cs"/>
              </a:rPr>
              <a:t>cwnd</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000" b="0" i="0" u="none" strike="noStrike" kern="1200" cap="none" spc="0" normalizeH="0" baseline="0" noProof="0" dirty="0">
                <a:ln>
                  <a:noFill/>
                </a:ln>
                <a:solidFill>
                  <a:prstClr val="black"/>
                </a:solidFill>
                <a:effectLst/>
                <a:uLnTx/>
                <a:uFillTx/>
                <a:latin typeface="Calibri"/>
                <a:ea typeface="+mn-ea"/>
                <a:cs typeface="+mn-cs"/>
              </a:rPr>
              <a:t>linearly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since path is congested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7368304" y="2588834"/>
            <a:ext cx="3548062" cy="1114151"/>
            <a:chOff x="7481866" y="2350865"/>
            <a:chExt cx="3548062" cy="1114151"/>
          </a:xfrm>
        </p:grpSpPr>
        <p:sp>
          <p:nvSpPr>
            <p:cNvPr id="250" name="TextBox 249">
              <a:extLst>
                <a:ext uri="{FF2B5EF4-FFF2-40B4-BE49-F238E27FC236}">
                  <a16:creationId xmlns:a16="http://schemas.microsoft.com/office/drawing/2014/main" id="{762B06AF-6E17-B749-AF47-CA83D0FA5E18}"/>
                </a:ext>
              </a:extLst>
            </p:cNvPr>
            <p:cNvSpPr txBox="1"/>
            <p:nvPr/>
          </p:nvSpPr>
          <p:spPr>
            <a:xfrm>
              <a:off x="9172199" y="2941796"/>
              <a:ext cx="1675523"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RTT</a:t>
              </a:r>
              <a:r>
                <a:rPr kumimoji="0" lang="en-US" sz="2800" b="0" i="0" u="none" strike="noStrike" kern="1200" cap="none" spc="0" normalizeH="0" baseline="-25000" noProof="0" dirty="0" err="1">
                  <a:ln>
                    <a:noFill/>
                  </a:ln>
                  <a:solidFill>
                    <a:prstClr val="black"/>
                  </a:solidFill>
                  <a:effectLst/>
                  <a:uLnTx/>
                  <a:uFillTx/>
                  <a:latin typeface="Calibri" panose="020F0502020204030204"/>
                  <a:ea typeface="+mn-ea"/>
                  <a:cs typeface="+mn-cs"/>
                </a:rPr>
                <a:t>measured</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50865"/>
              <a:ext cx="3548062" cy="923986"/>
              <a:chOff x="7519640" y="2453981"/>
              <a:chExt cx="3548062" cy="923986"/>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p:nvPr/>
            </p:nvCxnSpPr>
            <p:spPr>
              <a:xfrm>
                <a:off x="9284574" y="3075516"/>
                <a:ext cx="914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9209973" y="2453981"/>
                <a:ext cx="1857729"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 last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dissolve">
                                      <p:cBhvr>
                                        <p:cTn id="7" dur="500"/>
                                        <p:tgtEl>
                                          <p:spTgt spid="2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ssolv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 grpId="0"/>
      <p:bldP spid="21"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574392" y="16141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 without inducing/forcing loss</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maximizing throughout (“keeping the just pipe full… ”) while keeping delay low (“…but not fuller”)</a:t>
            </a:r>
          </a:p>
        </p:txBody>
      </p:sp>
      <p:sp>
        <p:nvSpPr>
          <p:cNvPr id="5" name="Rectangle 4">
            <a:extLst>
              <a:ext uri="{FF2B5EF4-FFF2-40B4-BE49-F238E27FC236}">
                <a16:creationId xmlns:a16="http://schemas.microsoft.com/office/drawing/2014/main" id="{F758D649-2F31-494F-B74A-CEF30A4B3B0E}"/>
              </a:ext>
            </a:extLst>
          </p:cNvPr>
          <p:cNvSpPr txBox="1">
            <a:spLocks noChangeArrowheads="1"/>
          </p:cNvSpPr>
          <p:nvPr/>
        </p:nvSpPr>
        <p:spPr>
          <a:xfrm>
            <a:off x="561692" y="29603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 number of deployed TCPs take a delay-based approach</a:t>
            </a:r>
          </a:p>
          <a:p>
            <a:pPr marL="866775" marR="0" lvl="1" indent="-2825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BBR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deployed on Google’s (internal) backbone network</a:t>
            </a:r>
          </a:p>
        </p:txBody>
      </p:sp>
      <p:sp>
        <p:nvSpPr>
          <p:cNvPr id="6" name="Slide Number Placeholder 2">
            <a:extLst>
              <a:ext uri="{FF2B5EF4-FFF2-40B4-BE49-F238E27FC236}">
                <a16:creationId xmlns:a16="http://schemas.microsoft.com/office/drawing/2014/main" id="{5CA7437E-E0FF-0640-BE1C-5EF5D43C1DD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4171275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a:t>
            </a: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ToS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involves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131</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135</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ong</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a:t>
              </a:r>
              <a:r>
                <a:rPr kumimoji="0" lang="en-US" sz="2000" b="0" i="0" u="none" strike="noStrike" kern="0" cap="none" spc="0" normalizeH="0" baseline="0" noProof="0" dirty="0" err="1">
                  <a:ln>
                    <a:noFill/>
                  </a:ln>
                  <a:solidFill>
                    <a:prstClr val="black"/>
                  </a:solidFill>
                  <a:effectLst/>
                  <a:uLnTx/>
                  <a:uFillTx/>
                  <a:latin typeface="Calibri" panose="020F0502020204030204"/>
                  <a:ea typeface="+mn-ea"/>
                  <a:cs typeface="+mn-cs"/>
                </a:rPr>
                <a:t>ong</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140</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141</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3 slides</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base+N</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nextseqnum,data,chksum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nextseqnum</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refuse_data</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a:t>
              </a:r>
              <a:r>
                <a:rPr kumimoji="0" lang="en-US" alt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32331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rdt_rcv</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notcorrupt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hasseqnum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rcvpkt,data</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deliver_data</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expectedseqnum,ACK,chksum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udt_send</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any other event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sndpkt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make_pkt</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expectedseqnum,ACK,chksum</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1" i="0" u="none" strike="noStrike" kern="1200" cap="none" spc="0" normalizeH="0" baseline="0" noProof="0" dirty="0" err="1">
                <a:ln>
                  <a:noFill/>
                </a:ln>
                <a:solidFill>
                  <a:prstClr val="black"/>
                </a:solidFill>
                <a:effectLst/>
                <a:uLnTx/>
                <a:uFillTx/>
                <a:latin typeface="Courier New" panose="02070309020205020404" pitchFamily="49" charset="0"/>
                <a:ea typeface="ＭＳ Ｐゴシック" panose="020B0600070205080204" pitchFamily="34" charset="-128"/>
                <a:cs typeface="+mn-cs"/>
              </a:rPr>
              <a:t>expectedseqnum</a:t>
            </a:r>
            <a:endPar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 receiver buffering!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spTree>
    <p:extLst>
      <p:ext uri="{BB962C8B-B14F-4D97-AF65-F5344CB8AC3E}">
        <p14:creationId xmlns:p14="http://schemas.microsoft.com/office/powerpoint/2010/main" val="319820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t>
              </a: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acked</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a:t>
                </a: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 </a:t>
                </a:r>
                <a:r>
                  <a:rPr kumimoji="0" lang="en-US" altLang="en-US" sz="16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NextSeqNum</a:t>
                </a: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9399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closed</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listen</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rcvd</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sent</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clientSocket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newSocket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hostname","port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connectionSocket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 </a:t>
            </a:r>
            <a:r>
              <a:rPr kumimoji="0" lang="en-US" sz="1800" b="1" i="0" u="none" strike="noStrike" kern="1200" cap="none" spc="0" normalizeH="0" baseline="0" noProof="0" dirty="0" err="1">
                <a:ln>
                  <a:noFill/>
                </a:ln>
                <a:solidFill>
                  <a:srgbClr val="000000"/>
                </a:solidFill>
                <a:effectLst/>
                <a:uLnTx/>
                <a:uFillTx/>
                <a:latin typeface="Courier New" charset="0"/>
                <a:ea typeface="ＭＳ Ｐゴシック" charset="0"/>
                <a:cs typeface="+mn-cs"/>
              </a:rPr>
              <a:t>welcomeSocket.accept</a:t>
            </a: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a:t>
            </a:r>
            <a:r>
              <a:rPr kumimoji="0" lang="en-US" sz="1600" b="0" i="0" u="none" strike="noStrike" kern="0" cap="none" spc="0" normalizeH="0" baseline="0" noProof="0" dirty="0" err="1">
                <a:ln>
                  <a:noFill/>
                </a:ln>
                <a:solidFill>
                  <a:srgbClr val="000000"/>
                </a:solidFill>
                <a:effectLst/>
                <a:uLnTx/>
                <a:uFillTx/>
                <a:latin typeface="Tahoma" charset="0"/>
                <a:ea typeface="ＭＳ Ｐゴシック" charset="0"/>
                <a:cs typeface="+mn-cs"/>
              </a:rPr>
              <a:t>y,ACKnum</a:t>
            </a: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create new socket for communication back to client</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y,ACKnum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t>
              </a:r>
              <a:r>
                <a:rPr kumimoji="0" lang="en-US" sz="1800" b="0" i="0" u="none" strike="noStrike" kern="0" cap="none" spc="0" normalizeH="0" baseline="0" noProof="0" dirty="0" err="1">
                  <a:ln>
                    <a:noFill/>
                  </a:ln>
                  <a:solidFill>
                    <a:srgbClr val="000000"/>
                  </a:solidFill>
                  <a:effectLst/>
                  <a:uLnTx/>
                  <a:uFillTx/>
                  <a:latin typeface="Tahoma" charset="0"/>
                  <a:ea typeface="ＭＳ Ｐゴシック" charset="0"/>
                  <a:cs typeface="+mn-cs"/>
                </a:rPr>
                <a:t>ACKnum</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37998525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a:t>Transport Layer: 3-</a:t>
            </a:r>
            <a:fld id="{C4204591-24BD-A542-B9D5-F8D8A88D2FEE}" type="slidenum">
              <a:rPr lang="en-US" smtClean="0"/>
              <a:pPr/>
              <a:t>147</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throughput</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1143000" y="1235075"/>
            <a:ext cx="106807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TCP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thruput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 function of window size,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slow start, assume there is always data to send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 window size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in bytes)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where loss occurs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window size (# in-flight bytes) is ¾ 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a:t>
            </a:r>
            <a:r>
              <a:rPr kumimoji="0" lang="en-US" altLang="en-US" sz="24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thruput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3/4W per RTT</a:t>
            </a:r>
          </a:p>
        </p:txBody>
      </p:sp>
      <p:grpSp>
        <p:nvGrpSpPr>
          <p:cNvPr id="111" name="Group 35">
            <a:extLst>
              <a:ext uri="{FF2B5EF4-FFF2-40B4-BE49-F238E27FC236}">
                <a16:creationId xmlns:a16="http://schemas.microsoft.com/office/drawing/2014/main" id="{2479703A-FA6A-E84F-A637-14C1FE031DFD}"/>
              </a:ext>
            </a:extLst>
          </p:cNvPr>
          <p:cNvGrpSpPr>
            <a:grpSpLocks/>
          </p:cNvGrpSpPr>
          <p:nvPr/>
        </p:nvGrpSpPr>
        <p:grpSpPr bwMode="auto">
          <a:xfrm>
            <a:off x="2360613" y="4173538"/>
            <a:ext cx="4873625" cy="1998662"/>
            <a:chOff x="279" y="2432"/>
            <a:chExt cx="3070" cy="1259"/>
          </a:xfrm>
        </p:grpSpPr>
        <p:sp>
          <p:nvSpPr>
            <p:cNvPr id="112" name="Freeform 26">
              <a:extLst>
                <a:ext uri="{FF2B5EF4-FFF2-40B4-BE49-F238E27FC236}">
                  <a16:creationId xmlns:a16="http://schemas.microsoft.com/office/drawing/2014/main" id="{87BE4853-1141-6346-AB76-7F109427DE7E}"/>
                </a:ext>
              </a:extLst>
            </p:cNvPr>
            <p:cNvSpPr>
              <a:spLocks/>
            </p:cNvSpPr>
            <p:nvPr/>
          </p:nvSpPr>
          <p:spPr bwMode="auto">
            <a:xfrm>
              <a:off x="678" y="2556"/>
              <a:ext cx="2481"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Line 28">
              <a:extLst>
                <a:ext uri="{FF2B5EF4-FFF2-40B4-BE49-F238E27FC236}">
                  <a16:creationId xmlns:a16="http://schemas.microsoft.com/office/drawing/2014/main" id="{EC26311E-99BB-1542-99FB-E558D040D98E}"/>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4" name="Line 29">
              <a:extLst>
                <a:ext uri="{FF2B5EF4-FFF2-40B4-BE49-F238E27FC236}">
                  <a16:creationId xmlns:a16="http://schemas.microsoft.com/office/drawing/2014/main" id="{FE2B50C7-7D72-3942-9A3E-8BA7DFA0DA2B}"/>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5" name="Line 31">
              <a:extLst>
                <a:ext uri="{FF2B5EF4-FFF2-40B4-BE49-F238E27FC236}">
                  <a16:creationId xmlns:a16="http://schemas.microsoft.com/office/drawing/2014/main" id="{D7188C24-3E4F-7041-920C-19DDFB19B36C}"/>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6" name="Line 32">
              <a:extLst>
                <a:ext uri="{FF2B5EF4-FFF2-40B4-BE49-F238E27FC236}">
                  <a16:creationId xmlns:a16="http://schemas.microsoft.com/office/drawing/2014/main" id="{DAE1910D-F0E1-B146-A3C4-50DBFA7AD125}"/>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117" name="Text Box 33">
              <a:extLst>
                <a:ext uri="{FF2B5EF4-FFF2-40B4-BE49-F238E27FC236}">
                  <a16:creationId xmlns:a16="http://schemas.microsoft.com/office/drawing/2014/main" id="{DF448B5C-FD99-294E-BBAD-2F62F67BC92D}"/>
                </a:ext>
              </a:extLst>
            </p:cNvPr>
            <p:cNvSpPr txBox="1">
              <a:spLocks noChangeArrowheads="1"/>
            </p:cNvSpPr>
            <p:nvPr/>
          </p:nvSpPr>
          <p:spPr bwMode="auto">
            <a:xfrm>
              <a:off x="380" y="2453"/>
              <a:ext cx="23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W</a:t>
              </a:r>
            </a:p>
          </p:txBody>
        </p:sp>
        <p:sp>
          <p:nvSpPr>
            <p:cNvPr id="118" name="Text Box 34">
              <a:extLst>
                <a:ext uri="{FF2B5EF4-FFF2-40B4-BE49-F238E27FC236}">
                  <a16:creationId xmlns:a16="http://schemas.microsoft.com/office/drawing/2014/main" id="{534147C9-A806-C44A-BFF0-BF16B2C1BCC3}"/>
                </a:ext>
              </a:extLst>
            </p:cNvPr>
            <p:cNvSpPr txBox="1">
              <a:spLocks noChangeArrowheads="1"/>
            </p:cNvSpPr>
            <p:nvPr/>
          </p:nvSpPr>
          <p:spPr bwMode="auto">
            <a:xfrm>
              <a:off x="279" y="3008"/>
              <a:ext cx="3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W/2</a:t>
              </a:r>
            </a:p>
          </p:txBody>
        </p:sp>
      </p:grpSp>
      <p:grpSp>
        <p:nvGrpSpPr>
          <p:cNvPr id="119" name="Group 45">
            <a:extLst>
              <a:ext uri="{FF2B5EF4-FFF2-40B4-BE49-F238E27FC236}">
                <a16:creationId xmlns:a16="http://schemas.microsoft.com/office/drawing/2014/main" id="{5ABBAFA2-06B8-9741-9298-800D1B732926}"/>
              </a:ext>
            </a:extLst>
          </p:cNvPr>
          <p:cNvGrpSpPr>
            <a:grpSpLocks/>
          </p:cNvGrpSpPr>
          <p:nvPr/>
        </p:nvGrpSpPr>
        <p:grpSpPr bwMode="auto">
          <a:xfrm>
            <a:off x="3136901" y="3552826"/>
            <a:ext cx="3795713" cy="620712"/>
            <a:chOff x="1722" y="2139"/>
            <a:chExt cx="2391" cy="391"/>
          </a:xfrm>
        </p:grpSpPr>
        <p:sp>
          <p:nvSpPr>
            <p:cNvPr id="226" name="Text Box 36">
              <a:extLst>
                <a:ext uri="{FF2B5EF4-FFF2-40B4-BE49-F238E27FC236}">
                  <a16:creationId xmlns:a16="http://schemas.microsoft.com/office/drawing/2014/main" id="{DDD56DFE-EB09-104F-A413-BED7F3530A48}"/>
                </a:ext>
              </a:extLst>
            </p:cNvPr>
            <p:cNvSpPr txBox="1">
              <a:spLocks noChangeArrowheads="1"/>
            </p:cNvSpPr>
            <p:nvPr/>
          </p:nvSpPr>
          <p:spPr bwMode="auto">
            <a:xfrm>
              <a:off x="1722" y="2219"/>
              <a:ext cx="13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avg TCP </a:t>
              </a:r>
              <a:r>
                <a:rPr kumimoji="0" lang="en-US" sz="1800" b="0" i="0" u="none" strike="noStrike" kern="1200" cap="none" spc="0" normalizeH="0" baseline="0" noProof="0" dirty="0" err="1">
                  <a:ln>
                    <a:noFill/>
                  </a:ln>
                  <a:solidFill>
                    <a:prstClr val="black"/>
                  </a:solidFill>
                  <a:effectLst/>
                  <a:uLnTx/>
                  <a:uFillTx/>
                  <a:latin typeface="Tahoma" charset="0"/>
                  <a:ea typeface="ＭＳ Ｐゴシック" charset="0"/>
                  <a:cs typeface="+mn-cs"/>
                </a:rPr>
                <a:t>thruput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 = </a:t>
              </a:r>
            </a:p>
          </p:txBody>
        </p:sp>
        <p:grpSp>
          <p:nvGrpSpPr>
            <p:cNvPr id="227" name="Group 44">
              <a:extLst>
                <a:ext uri="{FF2B5EF4-FFF2-40B4-BE49-F238E27FC236}">
                  <a16:creationId xmlns:a16="http://schemas.microsoft.com/office/drawing/2014/main" id="{7F3C094F-37E8-BF4F-A2D1-A321E6F77E52}"/>
                </a:ext>
              </a:extLst>
            </p:cNvPr>
            <p:cNvGrpSpPr>
              <a:grpSpLocks/>
            </p:cNvGrpSpPr>
            <p:nvPr/>
          </p:nvGrpSpPr>
          <p:grpSpPr bwMode="auto">
            <a:xfrm>
              <a:off x="2986" y="2139"/>
              <a:ext cx="1127" cy="391"/>
              <a:chOff x="3498" y="2153"/>
              <a:chExt cx="1127" cy="391"/>
            </a:xfrm>
          </p:grpSpPr>
          <p:sp>
            <p:nvSpPr>
              <p:cNvPr id="228" name="Text Box 37">
                <a:extLst>
                  <a:ext uri="{FF2B5EF4-FFF2-40B4-BE49-F238E27FC236}">
                    <a16:creationId xmlns:a16="http://schemas.microsoft.com/office/drawing/2014/main" id="{2E24271A-6DDD-1648-B2F8-10D2A963FF50}"/>
                  </a:ext>
                </a:extLst>
              </p:cNvPr>
              <p:cNvSpPr txBox="1">
                <a:spLocks noChangeArrowheads="1"/>
              </p:cNvSpPr>
              <p:nvPr/>
            </p:nvSpPr>
            <p:spPr bwMode="auto">
              <a:xfrm>
                <a:off x="3501" y="215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3</a:t>
                </a:r>
              </a:p>
            </p:txBody>
          </p:sp>
          <p:sp>
            <p:nvSpPr>
              <p:cNvPr id="229" name="Text Box 38">
                <a:extLst>
                  <a:ext uri="{FF2B5EF4-FFF2-40B4-BE49-F238E27FC236}">
                    <a16:creationId xmlns:a16="http://schemas.microsoft.com/office/drawing/2014/main" id="{FB2746A8-19CD-4E42-BB7E-2744F8CAFB22}"/>
                  </a:ext>
                </a:extLst>
              </p:cNvPr>
              <p:cNvSpPr txBox="1">
                <a:spLocks noChangeArrowheads="1"/>
              </p:cNvSpPr>
              <p:nvPr/>
            </p:nvSpPr>
            <p:spPr bwMode="auto">
              <a:xfrm>
                <a:off x="3498" y="231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4</a:t>
                </a:r>
              </a:p>
            </p:txBody>
          </p:sp>
          <p:sp>
            <p:nvSpPr>
              <p:cNvPr id="230" name="Line 39">
                <a:extLst>
                  <a:ext uri="{FF2B5EF4-FFF2-40B4-BE49-F238E27FC236}">
                    <a16:creationId xmlns:a16="http://schemas.microsoft.com/office/drawing/2014/main" id="{8AD172DC-C99E-2844-BA6A-609B98EAD2EC}"/>
                  </a:ext>
                </a:extLst>
              </p:cNvPr>
              <p:cNvSpPr>
                <a:spLocks noChangeShapeType="1"/>
              </p:cNvSpPr>
              <p:nvPr/>
            </p:nvSpPr>
            <p:spPr bwMode="auto">
              <a:xfrm>
                <a:off x="3550" y="2352"/>
                <a:ext cx="8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31" name="Text Box 40">
                <a:extLst>
                  <a:ext uri="{FF2B5EF4-FFF2-40B4-BE49-F238E27FC236}">
                    <a16:creationId xmlns:a16="http://schemas.microsoft.com/office/drawing/2014/main" id="{DD4B149A-D947-844C-BA9A-30A9A4EC2FC5}"/>
                  </a:ext>
                </a:extLst>
              </p:cNvPr>
              <p:cNvSpPr txBox="1">
                <a:spLocks noChangeArrowheads="1"/>
              </p:cNvSpPr>
              <p:nvPr/>
            </p:nvSpPr>
            <p:spPr bwMode="auto">
              <a:xfrm>
                <a:off x="3702" y="2157"/>
                <a:ext cx="2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W</a:t>
                </a:r>
              </a:p>
            </p:txBody>
          </p:sp>
          <p:sp>
            <p:nvSpPr>
              <p:cNvPr id="232" name="Text Box 41">
                <a:extLst>
                  <a:ext uri="{FF2B5EF4-FFF2-40B4-BE49-F238E27FC236}">
                    <a16:creationId xmlns:a16="http://schemas.microsoft.com/office/drawing/2014/main" id="{949B8463-ABEF-E142-BF66-78767BC6FD23}"/>
                  </a:ext>
                </a:extLst>
              </p:cNvPr>
              <p:cNvSpPr txBox="1">
                <a:spLocks noChangeArrowheads="1"/>
              </p:cNvSpPr>
              <p:nvPr/>
            </p:nvSpPr>
            <p:spPr bwMode="auto">
              <a:xfrm>
                <a:off x="3658" y="2309"/>
                <a:ext cx="373"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rPr>
                  <a:t>RTT</a:t>
                </a:r>
              </a:p>
            </p:txBody>
          </p:sp>
          <p:sp>
            <p:nvSpPr>
              <p:cNvPr id="233" name="Line 42">
                <a:extLst>
                  <a:ext uri="{FF2B5EF4-FFF2-40B4-BE49-F238E27FC236}">
                    <a16:creationId xmlns:a16="http://schemas.microsoft.com/office/drawing/2014/main" id="{107225BD-E940-704B-9784-A6356D11EE9A}"/>
                  </a:ext>
                </a:extLst>
              </p:cNvPr>
              <p:cNvSpPr>
                <a:spLocks noChangeShapeType="1"/>
              </p:cNvSpPr>
              <p:nvPr/>
            </p:nvSpPr>
            <p:spPr bwMode="auto">
              <a:xfrm>
                <a:off x="3726" y="2352"/>
                <a:ext cx="21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charset="0"/>
                  <a:ea typeface="ＭＳ Ｐゴシック" charset="0"/>
                  <a:cs typeface="+mn-cs"/>
                </a:endParaRPr>
              </a:p>
            </p:txBody>
          </p:sp>
          <p:sp>
            <p:nvSpPr>
              <p:cNvPr id="234" name="Text Box 43">
                <a:extLst>
                  <a:ext uri="{FF2B5EF4-FFF2-40B4-BE49-F238E27FC236}">
                    <a16:creationId xmlns:a16="http://schemas.microsoft.com/office/drawing/2014/main" id="{C0D4944B-72B7-EC40-8E2B-25FE3FCEDF1C}"/>
                  </a:ext>
                </a:extLst>
              </p:cNvPr>
              <p:cNvSpPr txBox="1">
                <a:spLocks noChangeArrowheads="1"/>
              </p:cNvSpPr>
              <p:nvPr/>
            </p:nvSpPr>
            <p:spPr bwMode="auto">
              <a:xfrm>
                <a:off x="3975" y="2243"/>
                <a:ext cx="6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Tahoma" charset="0"/>
                    <a:ea typeface="ＭＳ Ｐゴシック" charset="0"/>
                    <a:cs typeface="+mn-cs"/>
                  </a:rPr>
                  <a:t>bytes/sec</a:t>
                </a:r>
              </a:p>
            </p:txBody>
          </p:sp>
        </p:grpSp>
      </p:grpSp>
    </p:spTree>
    <p:extLst>
      <p:ext uri="{BB962C8B-B14F-4D97-AF65-F5344CB8AC3E}">
        <p14:creationId xmlns:p14="http://schemas.microsoft.com/office/powerpoint/2010/main" val="47363957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8541"/>
            <a:ext cx="11393310" cy="894622"/>
          </a:xfrm>
        </p:spPr>
        <p:txBody>
          <a:bodyPr>
            <a:normAutofit/>
          </a:bodyPr>
          <a:lstStyle/>
          <a:p>
            <a:r>
              <a:rPr lang="en-US" altLang="en-US" sz="4800" dirty="0">
                <a:ea typeface="ＭＳ Ｐゴシック" panose="020B0600070205080204" pitchFamily="34" charset="-128"/>
              </a:rPr>
              <a:t>TCP over “</a:t>
            </a:r>
            <a:r>
              <a:rPr lang="en-US" altLang="ja-JP" sz="4800" dirty="0">
                <a:ea typeface="ＭＳ Ｐゴシック" panose="020B0600070205080204" pitchFamily="34" charset="-128"/>
              </a:rPr>
              <a:t>long, fat pipes”</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149</a:t>
            </a:fld>
            <a:endParaRPr lang="en-US" dirty="0"/>
          </a:p>
        </p:txBody>
      </p:sp>
      <p:sp>
        <p:nvSpPr>
          <p:cNvPr id="23" name="Rectangle 3">
            <a:extLst>
              <a:ext uri="{FF2B5EF4-FFF2-40B4-BE49-F238E27FC236}">
                <a16:creationId xmlns:a16="http://schemas.microsoft.com/office/drawing/2014/main" id="{696F0B06-BB54-2C48-A80B-900AA14FDD2F}"/>
              </a:ext>
            </a:extLst>
          </p:cNvPr>
          <p:cNvSpPr txBox="1">
            <a:spLocks noChangeArrowheads="1"/>
          </p:cNvSpPr>
          <p:nvPr/>
        </p:nvSpPr>
        <p:spPr>
          <a:xfrm>
            <a:off x="798690" y="1322387"/>
            <a:ext cx="11049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ＭＳ Ｐゴシック" panose="020B0600070205080204" pitchFamily="34" charset="-128"/>
              </a:rPr>
              <a:t>example: 1500 byte segments, 100ms RTT, want 10 Gbps throughput</a:t>
            </a:r>
          </a:p>
          <a:p>
            <a:r>
              <a:rPr lang="en-US" altLang="en-US" dirty="0">
                <a:ea typeface="ＭＳ Ｐゴシック" panose="020B0600070205080204" pitchFamily="34" charset="-128"/>
              </a:rPr>
              <a:t>requires W = 83,333 in-flight segments</a:t>
            </a:r>
          </a:p>
          <a:p>
            <a:r>
              <a:rPr lang="en-US" altLang="en-US" dirty="0">
                <a:ea typeface="ＭＳ Ｐゴシック" panose="020B0600070205080204" pitchFamily="34" charset="-128"/>
              </a:rPr>
              <a:t>throughput in terms of segment loss probability, L </a:t>
            </a:r>
            <a:r>
              <a:rPr lang="en-US" altLang="en-US" sz="2000" dirty="0">
                <a:ea typeface="ＭＳ Ｐゴシック" panose="020B0600070205080204" pitchFamily="34" charset="-128"/>
              </a:rPr>
              <a:t>[Mathis 1997]:</a:t>
            </a:r>
            <a:br>
              <a:rPr lang="en-US" altLang="en-US" dirty="0">
                <a:ea typeface="ＭＳ Ｐゴシック" panose="020B0600070205080204" pitchFamily="34" charset="-128"/>
              </a:rPr>
            </a:br>
            <a:br>
              <a:rPr lang="en-US" altLang="en-US" dirty="0">
                <a:ea typeface="ＭＳ Ｐゴシック" panose="020B0600070205080204" pitchFamily="34" charset="-128"/>
              </a:rPr>
            </a:br>
            <a:br>
              <a:rPr lang="en-US" altLang="en-US" dirty="0">
                <a:ea typeface="ＭＳ Ｐゴシック" panose="020B0600070205080204" pitchFamily="34" charset="-128"/>
              </a:rPr>
            </a:br>
            <a:endParaRPr lang="en-US" altLang="en-US" dirty="0">
              <a:ea typeface="ＭＳ Ｐゴシック" panose="020B0600070205080204" pitchFamily="34" charset="-128"/>
            </a:endParaRPr>
          </a:p>
          <a:p>
            <a:pPr lvl="1">
              <a:buFont typeface="Wingdings" pitchFamily="2" charset="2"/>
              <a:buNone/>
            </a:pPr>
            <a:r>
              <a:rPr lang="en-US" altLang="en-US" dirty="0">
                <a:latin typeface="MS Mincho" panose="02020609040205080304" pitchFamily="49" charset="-128"/>
                <a:ea typeface="MS Mincho" panose="02020609040205080304" pitchFamily="49" charset="-128"/>
              </a:rPr>
              <a:t>➜ </a:t>
            </a:r>
            <a:r>
              <a:rPr lang="en-US" altLang="en-US" sz="2800" dirty="0">
                <a:ea typeface="MS Mincho" panose="02020609040205080304" pitchFamily="49" charset="-128"/>
              </a:rPr>
              <a:t>to achieve 10 Gbps throughput, need a loss rate of </a:t>
            </a:r>
            <a:r>
              <a:rPr lang="en-US" altLang="en-US" sz="2800" dirty="0">
                <a:ea typeface="ＭＳ Ｐゴシック" panose="020B0600070205080204" pitchFamily="34" charset="-128"/>
              </a:rPr>
              <a:t>L = 2</a:t>
            </a:r>
            <a:r>
              <a:rPr lang="el-GR" altLang="en-US" sz="2800" dirty="0">
                <a:ea typeface="ＭＳ Ｐゴシック" panose="020B0600070205080204" pitchFamily="34" charset="-128"/>
              </a:rPr>
              <a:t>·</a:t>
            </a:r>
            <a:r>
              <a:rPr lang="en-US" altLang="en-US" sz="2800" dirty="0">
                <a:ea typeface="ＭＳ Ｐゴシック" panose="020B0600070205080204" pitchFamily="34" charset="-128"/>
              </a:rPr>
              <a:t>10</a:t>
            </a:r>
            <a:r>
              <a:rPr lang="en-US" altLang="en-US" sz="2800" baseline="30000" dirty="0">
                <a:ea typeface="ＭＳ Ｐゴシック" panose="020B0600070205080204" pitchFamily="34" charset="-128"/>
              </a:rPr>
              <a:t>-10  </a:t>
            </a:r>
            <a:r>
              <a:rPr lang="en-US" altLang="en-US" sz="2800" i="1" dirty="0">
                <a:solidFill>
                  <a:srgbClr val="FF0000"/>
                </a:solidFill>
                <a:ea typeface="ＭＳ Ｐゴシック" panose="020B0600070205080204" pitchFamily="34" charset="-128"/>
              </a:rPr>
              <a:t> </a:t>
            </a:r>
            <a:r>
              <a:rPr lang="en-US" altLang="en-US" sz="2800" i="1" dirty="0">
                <a:solidFill>
                  <a:srgbClr val="C00000"/>
                </a:solidFill>
                <a:ea typeface="ＭＳ Ｐゴシック" panose="020B0600070205080204" pitchFamily="34" charset="-128"/>
              </a:rPr>
              <a:t>– a very small loss rate!</a:t>
            </a:r>
            <a:endParaRPr lang="en-US" altLang="en-US" i="1" dirty="0">
              <a:solidFill>
                <a:srgbClr val="C00000"/>
              </a:solidFill>
              <a:ea typeface="ＭＳ Ｐゴシック" panose="020B0600070205080204" pitchFamily="34" charset="-128"/>
            </a:endParaRPr>
          </a:p>
          <a:p>
            <a:r>
              <a:rPr lang="en-US" altLang="en-US" dirty="0">
                <a:ea typeface="ＭＳ Ｐゴシック" panose="020B0600070205080204" pitchFamily="34" charset="-128"/>
              </a:rPr>
              <a:t>versions of TCP for long, high-speed scenarios</a:t>
            </a:r>
            <a:endParaRPr lang="en-US" altLang="en-US" baseline="30000" dirty="0">
              <a:ea typeface="ＭＳ Ｐゴシック" panose="020B0600070205080204" pitchFamily="34" charset="-128"/>
            </a:endParaRPr>
          </a:p>
          <a:p>
            <a:endParaRPr lang="en-US" altLang="en-US" dirty="0">
              <a:ea typeface="ＭＳ Ｐゴシック" panose="020B0600070205080204" pitchFamily="34" charset="-128"/>
            </a:endParaRPr>
          </a:p>
        </p:txBody>
      </p:sp>
      <p:grpSp>
        <p:nvGrpSpPr>
          <p:cNvPr id="24" name="Group 16">
            <a:extLst>
              <a:ext uri="{FF2B5EF4-FFF2-40B4-BE49-F238E27FC236}">
                <a16:creationId xmlns:a16="http://schemas.microsoft.com/office/drawing/2014/main" id="{5F8EFB79-FA01-AB4F-8D0E-E8B63FD2E993}"/>
              </a:ext>
            </a:extLst>
          </p:cNvPr>
          <p:cNvGrpSpPr>
            <a:grpSpLocks/>
          </p:cNvGrpSpPr>
          <p:nvPr/>
        </p:nvGrpSpPr>
        <p:grpSpPr bwMode="auto">
          <a:xfrm>
            <a:off x="3700463" y="2947987"/>
            <a:ext cx="4160837" cy="962025"/>
            <a:chOff x="422" y="3400"/>
            <a:chExt cx="2621" cy="606"/>
          </a:xfrm>
        </p:grpSpPr>
        <p:sp>
          <p:nvSpPr>
            <p:cNvPr id="25" name="Text Box 6">
              <a:extLst>
                <a:ext uri="{FF2B5EF4-FFF2-40B4-BE49-F238E27FC236}">
                  <a16:creationId xmlns:a16="http://schemas.microsoft.com/office/drawing/2014/main" id="{0BBFDC36-5F58-EF4F-9C97-88D263D0ED3F}"/>
                </a:ext>
              </a:extLst>
            </p:cNvPr>
            <p:cNvSpPr txBox="1">
              <a:spLocks noChangeArrowheads="1"/>
            </p:cNvSpPr>
            <p:nvPr/>
          </p:nvSpPr>
          <p:spPr bwMode="auto">
            <a:xfrm>
              <a:off x="422" y="3566"/>
              <a:ext cx="16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TCP throughput = </a:t>
              </a:r>
            </a:p>
          </p:txBody>
        </p:sp>
        <p:sp>
          <p:nvSpPr>
            <p:cNvPr id="26" name="Text Box 7">
              <a:extLst>
                <a:ext uri="{FF2B5EF4-FFF2-40B4-BE49-F238E27FC236}">
                  <a16:creationId xmlns:a16="http://schemas.microsoft.com/office/drawing/2014/main" id="{859F51A4-20C5-BC47-AE4C-8134EB4A1453}"/>
                </a:ext>
              </a:extLst>
            </p:cNvPr>
            <p:cNvSpPr txBox="1">
              <a:spLocks noChangeArrowheads="1"/>
            </p:cNvSpPr>
            <p:nvPr/>
          </p:nvSpPr>
          <p:spPr bwMode="auto">
            <a:xfrm>
              <a:off x="2010" y="3470"/>
              <a:ext cx="4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1.22</a:t>
              </a:r>
            </a:p>
          </p:txBody>
        </p:sp>
        <p:grpSp>
          <p:nvGrpSpPr>
            <p:cNvPr id="27" name="Group 15">
              <a:extLst>
                <a:ext uri="{FF2B5EF4-FFF2-40B4-BE49-F238E27FC236}">
                  <a16:creationId xmlns:a16="http://schemas.microsoft.com/office/drawing/2014/main" id="{AFBC9AEB-12BE-1143-8222-2D8D817FE3F4}"/>
                </a:ext>
              </a:extLst>
            </p:cNvPr>
            <p:cNvGrpSpPr>
              <a:grpSpLocks/>
            </p:cNvGrpSpPr>
            <p:nvPr/>
          </p:nvGrpSpPr>
          <p:grpSpPr bwMode="auto">
            <a:xfrm>
              <a:off x="2092" y="3400"/>
              <a:ext cx="951" cy="606"/>
              <a:chOff x="2092" y="3400"/>
              <a:chExt cx="951" cy="606"/>
            </a:xfrm>
          </p:grpSpPr>
          <p:sp>
            <p:nvSpPr>
              <p:cNvPr id="28" name="Text Box 8">
                <a:extLst>
                  <a:ext uri="{FF2B5EF4-FFF2-40B4-BE49-F238E27FC236}">
                    <a16:creationId xmlns:a16="http://schemas.microsoft.com/office/drawing/2014/main" id="{4EB4F3E6-4EFA-134A-9A5F-567B93B9FE08}"/>
                  </a:ext>
                </a:extLst>
              </p:cNvPr>
              <p:cNvSpPr txBox="1">
                <a:spLocks noChangeArrowheads="1"/>
              </p:cNvSpPr>
              <p:nvPr/>
            </p:nvSpPr>
            <p:spPr bwMode="auto">
              <a:xfrm>
                <a:off x="2423" y="3400"/>
                <a:ext cx="16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b="1">
                    <a:latin typeface="Arial" charset="0"/>
                  </a:rPr>
                  <a:t>.</a:t>
                </a:r>
              </a:p>
            </p:txBody>
          </p:sp>
          <p:sp>
            <p:nvSpPr>
              <p:cNvPr id="29" name="Text Box 9">
                <a:extLst>
                  <a:ext uri="{FF2B5EF4-FFF2-40B4-BE49-F238E27FC236}">
                    <a16:creationId xmlns:a16="http://schemas.microsoft.com/office/drawing/2014/main" id="{CEE1A4A6-9422-C443-8FA5-15305579DADC}"/>
                  </a:ext>
                </a:extLst>
              </p:cNvPr>
              <p:cNvSpPr txBox="1">
                <a:spLocks noChangeArrowheads="1"/>
              </p:cNvSpPr>
              <p:nvPr/>
            </p:nvSpPr>
            <p:spPr bwMode="auto">
              <a:xfrm>
                <a:off x="2511" y="3472"/>
                <a:ext cx="532"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MSS</a:t>
                </a:r>
              </a:p>
            </p:txBody>
          </p:sp>
          <p:sp>
            <p:nvSpPr>
              <p:cNvPr id="30" name="Line 10">
                <a:extLst>
                  <a:ext uri="{FF2B5EF4-FFF2-40B4-BE49-F238E27FC236}">
                    <a16:creationId xmlns:a16="http://schemas.microsoft.com/office/drawing/2014/main" id="{A124A8A7-FD8A-824C-9635-231A146F3325}"/>
                  </a:ext>
                </a:extLst>
              </p:cNvPr>
              <p:cNvSpPr>
                <a:spLocks noChangeShapeType="1"/>
              </p:cNvSpPr>
              <p:nvPr/>
            </p:nvSpPr>
            <p:spPr bwMode="auto">
              <a:xfrm>
                <a:off x="2092" y="3720"/>
                <a:ext cx="873"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a:latin typeface="Tahoma" charset="0"/>
                  <a:ea typeface="ＭＳ Ｐゴシック" charset="0"/>
                </a:endParaRPr>
              </a:p>
            </p:txBody>
          </p:sp>
          <p:sp>
            <p:nvSpPr>
              <p:cNvPr id="31" name="Text Box 11">
                <a:extLst>
                  <a:ext uri="{FF2B5EF4-FFF2-40B4-BE49-F238E27FC236}">
                    <a16:creationId xmlns:a16="http://schemas.microsoft.com/office/drawing/2014/main" id="{812E9A9A-25F8-DD4E-B921-13BD0E7491EB}"/>
                  </a:ext>
                </a:extLst>
              </p:cNvPr>
              <p:cNvSpPr txBox="1">
                <a:spLocks noChangeArrowheads="1"/>
              </p:cNvSpPr>
              <p:nvPr/>
            </p:nvSpPr>
            <p:spPr bwMode="auto">
              <a:xfrm>
                <a:off x="2133" y="3696"/>
                <a:ext cx="48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RTT</a:t>
                </a:r>
              </a:p>
            </p:txBody>
          </p:sp>
          <p:sp>
            <p:nvSpPr>
              <p:cNvPr id="32" name="Freeform 13">
                <a:extLst>
                  <a:ext uri="{FF2B5EF4-FFF2-40B4-BE49-F238E27FC236}">
                    <a16:creationId xmlns:a16="http://schemas.microsoft.com/office/drawing/2014/main" id="{EDEE7E5A-D012-CB4E-9DD0-30EEF091ECB2}"/>
                  </a:ext>
                </a:extLst>
              </p:cNvPr>
              <p:cNvSpPr>
                <a:spLocks/>
              </p:cNvSpPr>
              <p:nvPr/>
            </p:nvSpPr>
            <p:spPr bwMode="auto">
              <a:xfrm>
                <a:off x="2607" y="3740"/>
                <a:ext cx="294" cy="220"/>
              </a:xfrm>
              <a:custGeom>
                <a:avLst/>
                <a:gdLst>
                  <a:gd name="T0" fmla="*/ 0 w 294"/>
                  <a:gd name="T1" fmla="*/ 158 h 220"/>
                  <a:gd name="T2" fmla="*/ 32 w 294"/>
                  <a:gd name="T3" fmla="*/ 140 h 220"/>
                  <a:gd name="T4" fmla="*/ 72 w 294"/>
                  <a:gd name="T5" fmla="*/ 220 h 220"/>
                  <a:gd name="T6" fmla="*/ 132 w 294"/>
                  <a:gd name="T7" fmla="*/ 0 h 220"/>
                  <a:gd name="T8" fmla="*/ 294 w 294"/>
                  <a:gd name="T9" fmla="*/ 0 h 2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4" h="220">
                    <a:moveTo>
                      <a:pt x="0" y="158"/>
                    </a:moveTo>
                    <a:lnTo>
                      <a:pt x="32" y="140"/>
                    </a:lnTo>
                    <a:lnTo>
                      <a:pt x="72" y="220"/>
                    </a:lnTo>
                    <a:lnTo>
                      <a:pt x="132" y="0"/>
                    </a:lnTo>
                    <a:lnTo>
                      <a:pt x="294" y="0"/>
                    </a:lnTo>
                  </a:path>
                </a:pathLst>
              </a:custGeom>
              <a:noFill/>
              <a:ln w="2857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33" name="Text Box 14">
                <a:extLst>
                  <a:ext uri="{FF2B5EF4-FFF2-40B4-BE49-F238E27FC236}">
                    <a16:creationId xmlns:a16="http://schemas.microsoft.com/office/drawing/2014/main" id="{67AAFBC5-F6E4-C744-9728-50875F8E98FE}"/>
                  </a:ext>
                </a:extLst>
              </p:cNvPr>
              <p:cNvSpPr txBox="1">
                <a:spLocks noChangeArrowheads="1"/>
              </p:cNvSpPr>
              <p:nvPr/>
            </p:nvSpPr>
            <p:spPr bwMode="auto">
              <a:xfrm>
                <a:off x="2704" y="3718"/>
                <a:ext cx="223"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a:latin typeface="Arial" charset="0"/>
                  </a:rPr>
                  <a:t>L</a:t>
                </a:r>
              </a:p>
            </p:txBody>
          </p:sp>
        </p:grpSp>
      </p:grpSp>
    </p:spTree>
    <p:extLst>
      <p:ext uri="{BB962C8B-B14F-4D97-AF65-F5344CB8AC3E}">
        <p14:creationId xmlns:p14="http://schemas.microsoft.com/office/powerpoint/2010/main" val="2184044512"/>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8881</TotalTime>
  <Words>16057</Words>
  <Application>Microsoft Macintosh PowerPoint</Application>
  <PresentationFormat>Widescreen</PresentationFormat>
  <Paragraphs>3311</Paragraphs>
  <Slides>149</Slides>
  <Notes>149</Notes>
  <HiddenSlides>0</HiddenSlides>
  <MMClips>0</MMClips>
  <ScaleCrop>false</ScaleCrop>
  <HeadingPairs>
    <vt:vector size="8" baseType="variant">
      <vt:variant>
        <vt:lpstr>Fonts Used</vt:lpstr>
      </vt:variant>
      <vt:variant>
        <vt:i4>15</vt:i4>
      </vt:variant>
      <vt:variant>
        <vt:lpstr>Theme</vt:lpstr>
      </vt:variant>
      <vt:variant>
        <vt:i4>1</vt:i4>
      </vt:variant>
      <vt:variant>
        <vt:lpstr>Embedded OLE Servers</vt:lpstr>
      </vt:variant>
      <vt:variant>
        <vt:i4>1</vt:i4>
      </vt:variant>
      <vt:variant>
        <vt:lpstr>Slide Titles</vt:lpstr>
      </vt:variant>
      <vt:variant>
        <vt:i4>149</vt:i4>
      </vt:variant>
    </vt:vector>
  </HeadingPairs>
  <TitlesOfParts>
    <vt:vector size="166" baseType="lpstr">
      <vt:lpstr>MS Mincho</vt:lpstr>
      <vt:lpstr>Arial</vt:lpstr>
      <vt:lpstr>Arial Narrow</vt:lpstr>
      <vt:lpstr>Calibri</vt:lpstr>
      <vt:lpstr>Calibri Light</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PowerPoint Presentation</vt:lpstr>
      <vt:lpstr>PowerPoint Presentation</vt:lpstr>
      <vt:lpstr>PowerPoint Presentation</vt:lpstr>
      <vt:lpstr>PowerPoint Presentation</vt:lpstr>
      <vt:lpstr>PowerPoint Presentation</vt:lpstr>
      <vt:lpstr>Multiplexing/demultiplexing</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Delay-based TCP congestion control</vt:lpstr>
      <vt:lpstr>Delay-based TCP congestion control</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lpstr>Additional Chapter 3 slides</vt:lpstr>
      <vt:lpstr>Go-Back-N: sender extended FSM</vt:lpstr>
      <vt:lpstr>Go-Back-N: receiver extended FSM</vt:lpstr>
      <vt:lpstr>TCP sender (simplified)</vt:lpstr>
      <vt:lpstr>TCP 3-way handshake FSM</vt:lpstr>
      <vt:lpstr>Closing a TCP connection</vt:lpstr>
      <vt:lpstr>TCP throughput</vt:lpstr>
      <vt:lpstr>TCP over “long, fat pipes”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James Kurose</cp:lastModifiedBy>
  <cp:revision>400</cp:revision>
  <dcterms:created xsi:type="dcterms:W3CDTF">2020-01-18T07:24:59Z</dcterms:created>
  <dcterms:modified xsi:type="dcterms:W3CDTF">2020-05-26T17:09:22Z</dcterms:modified>
</cp:coreProperties>
</file>