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80"/>
  </p:notesMasterIdLst>
  <p:sldIdLst>
    <p:sldId id="960" r:id="rId2"/>
    <p:sldId id="956" r:id="rId3"/>
    <p:sldId id="957" r:id="rId4"/>
    <p:sldId id="958" r:id="rId5"/>
    <p:sldId id="959" r:id="rId6"/>
    <p:sldId id="961" r:id="rId7"/>
    <p:sldId id="962" r:id="rId8"/>
    <p:sldId id="963" r:id="rId9"/>
    <p:sldId id="964" r:id="rId10"/>
    <p:sldId id="965" r:id="rId11"/>
    <p:sldId id="966" r:id="rId12"/>
    <p:sldId id="967" r:id="rId13"/>
    <p:sldId id="969" r:id="rId14"/>
    <p:sldId id="970" r:id="rId15"/>
    <p:sldId id="974" r:id="rId16"/>
    <p:sldId id="973" r:id="rId17"/>
    <p:sldId id="981" r:id="rId18"/>
    <p:sldId id="976" r:id="rId19"/>
    <p:sldId id="975" r:id="rId20"/>
    <p:sldId id="977" r:id="rId21"/>
    <p:sldId id="978" r:id="rId22"/>
    <p:sldId id="979" r:id="rId23"/>
    <p:sldId id="980" r:id="rId24"/>
    <p:sldId id="968" r:id="rId25"/>
    <p:sldId id="982" r:id="rId26"/>
    <p:sldId id="983" r:id="rId27"/>
    <p:sldId id="984" r:id="rId28"/>
    <p:sldId id="985" r:id="rId29"/>
    <p:sldId id="986" r:id="rId30"/>
    <p:sldId id="987" r:id="rId31"/>
    <p:sldId id="988" r:id="rId32"/>
    <p:sldId id="989" r:id="rId33"/>
    <p:sldId id="991" r:id="rId34"/>
    <p:sldId id="992" r:id="rId35"/>
    <p:sldId id="995" r:id="rId36"/>
    <p:sldId id="994" r:id="rId37"/>
    <p:sldId id="996" r:id="rId38"/>
    <p:sldId id="997" r:id="rId39"/>
    <p:sldId id="998" r:id="rId40"/>
    <p:sldId id="999" r:id="rId41"/>
    <p:sldId id="1000" r:id="rId42"/>
    <p:sldId id="1001" r:id="rId43"/>
    <p:sldId id="1002" r:id="rId44"/>
    <p:sldId id="1003" r:id="rId45"/>
    <p:sldId id="1004" r:id="rId46"/>
    <p:sldId id="1005" r:id="rId47"/>
    <p:sldId id="1006" r:id="rId48"/>
    <p:sldId id="1007" r:id="rId49"/>
    <p:sldId id="1008" r:id="rId50"/>
    <p:sldId id="1009" r:id="rId51"/>
    <p:sldId id="1010" r:id="rId52"/>
    <p:sldId id="1011" r:id="rId53"/>
    <p:sldId id="1012" r:id="rId54"/>
    <p:sldId id="1013" r:id="rId55"/>
    <p:sldId id="1014" r:id="rId56"/>
    <p:sldId id="1015" r:id="rId57"/>
    <p:sldId id="1017" r:id="rId58"/>
    <p:sldId id="1018" r:id="rId59"/>
    <p:sldId id="1020" r:id="rId60"/>
    <p:sldId id="1021" r:id="rId61"/>
    <p:sldId id="1022" r:id="rId62"/>
    <p:sldId id="1023" r:id="rId63"/>
    <p:sldId id="1025" r:id="rId64"/>
    <p:sldId id="1026" r:id="rId65"/>
    <p:sldId id="1027" r:id="rId66"/>
    <p:sldId id="1028" r:id="rId67"/>
    <p:sldId id="1029" r:id="rId68"/>
    <p:sldId id="1030" r:id="rId69"/>
    <p:sldId id="1031" r:id="rId70"/>
    <p:sldId id="1032" r:id="rId71"/>
    <p:sldId id="1033" r:id="rId72"/>
    <p:sldId id="1034" r:id="rId73"/>
    <p:sldId id="1036" r:id="rId74"/>
    <p:sldId id="1035" r:id="rId75"/>
    <p:sldId id="1037" r:id="rId76"/>
    <p:sldId id="1038" r:id="rId77"/>
    <p:sldId id="1040" r:id="rId78"/>
    <p:sldId id="1039" r:id="rId7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056" userDrawn="1">
          <p15:clr>
            <a:srgbClr val="A4A3A4"/>
          </p15:clr>
        </p15:guide>
        <p15:guide id="2" pos="55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8"/>
    <a:srgbClr val="3C6CDF"/>
    <a:srgbClr val="9CDFF9"/>
    <a:srgbClr val="B8C2C9"/>
    <a:srgbClr val="D6DCE0"/>
    <a:srgbClr val="0000A3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1567"/>
    <p:restoredTop sz="90748"/>
  </p:normalViewPr>
  <p:slideViewPr>
    <p:cSldViewPr snapToGrid="0" snapToObjects="1">
      <p:cViewPr varScale="1">
        <p:scale>
          <a:sx n="111" d="100"/>
          <a:sy n="111" d="100"/>
        </p:scale>
        <p:origin x="696" y="200"/>
      </p:cViewPr>
      <p:guideLst>
        <p:guide orient="horz" pos="1056"/>
        <p:guide pos="552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tableStyles" Target="tableStyles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viewProps" Target="view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5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4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4/15/20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7.2 (January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slide content for 2020 link technologies and applications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New Master slide 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Feb. 2020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 few updates suggest by Catherine Rosenberg (thanks!)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titles in a </a:t>
            </a:r>
            <a:r>
              <a:rPr lang="en-US"/>
              <a:t>lighter font</a:t>
            </a:r>
            <a:endParaRPr lang="en-US" dirty="0"/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623596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702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493217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077503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388953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35108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685545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688188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127239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821931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27107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7799805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792980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288933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578742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4077614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569866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169207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831468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399778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249589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321857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030626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664027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102408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530445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600936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872197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280083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9888310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465218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981580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206108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55287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7542128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510890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6805944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792925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7081554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750694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6205723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059341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5133566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585155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5110767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288825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3354850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5911745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9126365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</a:t>
            </a:r>
            <a:r>
              <a:rPr lang="en-US" dirty="0" err="1"/>
              <a:t>performanceto</a:t>
            </a:r>
            <a:r>
              <a:rPr lang="en-US" dirty="0"/>
              <a:t> security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2388442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018977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1741925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521421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3985070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6538174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163271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4917503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111882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3738579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24317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767307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2568363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9257367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9170584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102346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175310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297990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048580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2649139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6398137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1363196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39879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image" Target="../media/image3.png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jpeg"/><Relationship Id="rId15" Type="http://schemas.openxmlformats.org/officeDocument/2006/relationships/image" Target="../media/image16.png"/><Relationship Id="rId23" Type="http://schemas.openxmlformats.org/officeDocument/2006/relationships/image" Target="../media/image24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23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34.jpeg"/><Relationship Id="rId3" Type="http://schemas.openxmlformats.org/officeDocument/2006/relationships/image" Target="../media/image26.jpeg"/><Relationship Id="rId7" Type="http://schemas.openxmlformats.org/officeDocument/2006/relationships/image" Target="../media/image25.png"/><Relationship Id="rId12" Type="http://schemas.openxmlformats.org/officeDocument/2006/relationships/image" Target="../media/image33.png"/><Relationship Id="rId2" Type="http://schemas.openxmlformats.org/officeDocument/2006/relationships/slideLayout" Target="../slideLayouts/slideLayout4.xml"/><Relationship Id="rId16" Type="http://schemas.openxmlformats.org/officeDocument/2006/relationships/image" Target="../media/image37.png"/><Relationship Id="rId1" Type="http://schemas.openxmlformats.org/officeDocument/2006/relationships/vmlDrawing" Target="../drawings/vmlDrawing1.vml"/><Relationship Id="rId6" Type="http://schemas.openxmlformats.org/officeDocument/2006/relationships/oleObject" Target="../embeddings/oleObject1.bin"/><Relationship Id="rId11" Type="http://schemas.openxmlformats.org/officeDocument/2006/relationships/image" Target="../media/image32.png"/><Relationship Id="rId5" Type="http://schemas.openxmlformats.org/officeDocument/2006/relationships/image" Target="../media/image28.jpeg"/><Relationship Id="rId15" Type="http://schemas.openxmlformats.org/officeDocument/2006/relationships/image" Target="../media/image36.png"/><Relationship Id="rId10" Type="http://schemas.openxmlformats.org/officeDocument/2006/relationships/image" Target="../media/image31.png"/><Relationship Id="rId4" Type="http://schemas.openxmlformats.org/officeDocument/2006/relationships/image" Target="../media/image27.png"/><Relationship Id="rId9" Type="http://schemas.openxmlformats.org/officeDocument/2006/relationships/image" Target="../media/image30.emf"/><Relationship Id="rId14" Type="http://schemas.openxmlformats.org/officeDocument/2006/relationships/image" Target="../media/image35.jpe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8.png"/><Relationship Id="rId18" Type="http://schemas.openxmlformats.org/officeDocument/2006/relationships/image" Target="../media/image12.png"/><Relationship Id="rId3" Type="http://schemas.openxmlformats.org/officeDocument/2006/relationships/image" Target="../media/image19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6.png"/><Relationship Id="rId17" Type="http://schemas.openxmlformats.org/officeDocument/2006/relationships/image" Target="../media/image24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23.png"/><Relationship Id="rId20" Type="http://schemas.openxmlformats.org/officeDocument/2006/relationships/image" Target="../media/image1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21.png"/><Relationship Id="rId5" Type="http://schemas.openxmlformats.org/officeDocument/2006/relationships/image" Target="../media/image3.png"/><Relationship Id="rId15" Type="http://schemas.openxmlformats.org/officeDocument/2006/relationships/image" Target="../media/image22.png"/><Relationship Id="rId23" Type="http://schemas.openxmlformats.org/officeDocument/2006/relationships/image" Target="../media/image9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13.png"/><Relationship Id="rId22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0.png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0.png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40.png"/><Relationship Id="rId5" Type="http://schemas.openxmlformats.org/officeDocument/2006/relationships/image" Target="../media/image44.emf"/><Relationship Id="rId4" Type="http://schemas.openxmlformats.org/officeDocument/2006/relationships/oleObject" Target="../embeddings/oleObject2.bin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image" Target="../media/image4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7.png"/><Relationship Id="rId11" Type="http://schemas.openxmlformats.org/officeDocument/2006/relationships/image" Target="../media/image51.png"/><Relationship Id="rId5" Type="http://schemas.openxmlformats.org/officeDocument/2006/relationships/image" Target="../media/image46.png"/><Relationship Id="rId10" Type="http://schemas.openxmlformats.org/officeDocument/2006/relationships/image" Target="../media/image50.png"/><Relationship Id="rId4" Type="http://schemas.openxmlformats.org/officeDocument/2006/relationships/image" Target="../media/image45.png"/><Relationship Id="rId9" Type="http://schemas.openxmlformats.org/officeDocument/2006/relationships/image" Target="../media/image40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13" Type="http://schemas.openxmlformats.org/officeDocument/2006/relationships/image" Target="../media/image3.png"/><Relationship Id="rId3" Type="http://schemas.openxmlformats.org/officeDocument/2006/relationships/image" Target="../media/image4.png"/><Relationship Id="rId7" Type="http://schemas.openxmlformats.org/officeDocument/2006/relationships/image" Target="../media/image54.png"/><Relationship Id="rId12" Type="http://schemas.openxmlformats.org/officeDocument/2006/relationships/image" Target="../media/image57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3.png"/><Relationship Id="rId11" Type="http://schemas.openxmlformats.org/officeDocument/2006/relationships/image" Target="../media/image56.png"/><Relationship Id="rId5" Type="http://schemas.openxmlformats.org/officeDocument/2006/relationships/image" Target="../media/image52.png"/><Relationship Id="rId15" Type="http://schemas.openxmlformats.org/officeDocument/2006/relationships/image" Target="../media/image59.png"/><Relationship Id="rId10" Type="http://schemas.openxmlformats.org/officeDocument/2006/relationships/image" Target="../media/image55.png"/><Relationship Id="rId4" Type="http://schemas.openxmlformats.org/officeDocument/2006/relationships/image" Target="../media/image45.png"/><Relationship Id="rId9" Type="http://schemas.openxmlformats.org/officeDocument/2006/relationships/image" Target="../media/image51.png"/><Relationship Id="rId14" Type="http://schemas.openxmlformats.org/officeDocument/2006/relationships/image" Target="../media/image58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69.png"/><Relationship Id="rId3" Type="http://schemas.openxmlformats.org/officeDocument/2006/relationships/image" Target="../media/image4.png"/><Relationship Id="rId7" Type="http://schemas.openxmlformats.org/officeDocument/2006/relationships/image" Target="../media/image63.png"/><Relationship Id="rId12" Type="http://schemas.openxmlformats.org/officeDocument/2006/relationships/image" Target="../media/image68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2.png"/><Relationship Id="rId11" Type="http://schemas.openxmlformats.org/officeDocument/2006/relationships/image" Target="../media/image67.png"/><Relationship Id="rId5" Type="http://schemas.openxmlformats.org/officeDocument/2006/relationships/image" Target="../media/image61.png"/><Relationship Id="rId10" Type="http://schemas.openxmlformats.org/officeDocument/2006/relationships/image" Target="../media/image66.png"/><Relationship Id="rId4" Type="http://schemas.openxmlformats.org/officeDocument/2006/relationships/image" Target="../media/image45.png"/><Relationship Id="rId9" Type="http://schemas.openxmlformats.org/officeDocument/2006/relationships/image" Target="../media/image65.png"/><Relationship Id="rId14" Type="http://schemas.openxmlformats.org/officeDocument/2006/relationships/image" Target="../media/image4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1.emf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3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5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20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1.emf"/><Relationship Id="rId5" Type="http://schemas.openxmlformats.org/officeDocument/2006/relationships/image" Target="../media/image78.png"/><Relationship Id="rId4" Type="http://schemas.openxmlformats.org/officeDocument/2006/relationships/image" Target="../media/image77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0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emf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2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emf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2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4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5.emf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86.jpeg"/><Relationship Id="rId4" Type="http://schemas.openxmlformats.org/officeDocument/2006/relationships/image" Target="../media/image85.emf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5.emf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emf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2.png"/><Relationship Id="rId5" Type="http://schemas.openxmlformats.org/officeDocument/2006/relationships/image" Target="../media/image91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CC80C3A-FA40-BD44-901E-27B4E4B22B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5" y="561975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1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Introduction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F486BED-0E6D-424B-9246-93E87D8EC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pic>
        <p:nvPicPr>
          <p:cNvPr id="10" name="Picture 9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8FF33017-B1D4-1D43-9BC0-3EC96B262BA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Chapter 1: introduction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6E2ACD2-5E28-0840-A1E8-F9AB901FE8B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Chapter 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marL="800100" lvl="1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lang="en-US" altLang="en-US" i="1" dirty="0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Approach:</a:t>
            </a:r>
          </a:p>
          <a:p>
            <a:pPr marL="628650" lvl="1" indent="-225425">
              <a:spcBef>
                <a:spcPts val="600"/>
              </a:spcBef>
              <a:buSzPct val="85000"/>
            </a:pPr>
            <a:r>
              <a:rPr lang="en-US" altLang="en-US" sz="2800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use Internet as example</a:t>
            </a:r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8" name="Picture 7" descr="Kurose&amp;Ross 8th ed cover picture">
            <a:extLst>
              <a:ext uri="{FF2B5EF4-FFF2-40B4-BE49-F238E27FC236}">
                <a16:creationId xmlns:a16="http://schemas.microsoft.com/office/drawing/2014/main" id="{B95BDA7C-AC0B-3A4E-88AC-B4ADDAD94A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42108" y="4457786"/>
            <a:ext cx="2745129" cy="205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519046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54348108-FD66-5941-95B5-3AA9BB3E9A2D}"/>
              </a:ext>
            </a:extLst>
          </p:cNvPr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>
              <a:extLst>
                <a:ext uri="{FF2B5EF4-FFF2-40B4-BE49-F238E27FC236}">
                  <a16:creationId xmlns:a16="http://schemas.microsoft.com/office/drawing/2014/main" id="{B356736A-B49C-8045-8159-87CAE4974452}"/>
                </a:ext>
              </a:extLst>
            </p:cNvPr>
            <p:cNvSpPr txBox="1">
              <a:spLocks/>
            </p:cNvSpPr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324B3D7B-0A87-684A-8AD5-E426CBAB8D91}"/>
                </a:ext>
              </a:extLst>
            </p:cNvPr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BA75EB6-A2DF-8442-902E-889D709A01F1}"/>
                  </a:ext>
                </a:extLst>
              </p:cNvPr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57ECBDF9-CECF-C743-928A-01551F1149A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id="{2CED8E12-8866-B24C-8ADD-B298A9E92CB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id="{B88578A5-178A-394F-A0E8-E56A6CA32F7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>
                    <a:extLst>
                      <a:ext uri="{FF2B5EF4-FFF2-40B4-BE49-F238E27FC236}">
                        <a16:creationId xmlns:a16="http://schemas.microsoft.com/office/drawing/2014/main" id="{C0BC3D29-EE76-8343-B65A-EA82E9B3D47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0" name="Freeform 749">
                    <a:extLst>
                      <a:ext uri="{FF2B5EF4-FFF2-40B4-BE49-F238E27FC236}">
                        <a16:creationId xmlns:a16="http://schemas.microsoft.com/office/drawing/2014/main" id="{0CE947DD-742E-DB41-8709-8C742E1F31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4327083F-593C-164C-8B48-4EAC6FFF626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872F4F49-B007-CF47-9AE7-A2818399B5A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753" name="Group 752">
                <a:extLst>
                  <a:ext uri="{FF2B5EF4-FFF2-40B4-BE49-F238E27FC236}">
                    <a16:creationId xmlns:a16="http://schemas.microsoft.com/office/drawing/2014/main" id="{ABB80B22-84B3-E44D-B158-999620842AA7}"/>
                  </a:ext>
                </a:extLst>
              </p:cNvPr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>
                  <a:extLst>
                    <a:ext uri="{FF2B5EF4-FFF2-40B4-BE49-F238E27FC236}">
                      <a16:creationId xmlns:a16="http://schemas.microsoft.com/office/drawing/2014/main" id="{87ED6994-8AAE-CE4F-9382-5B72DC8DF39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id="{784A6571-0523-1D4B-BC2E-19620F5C60E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56" name="Group 755">
                  <a:extLst>
                    <a:ext uri="{FF2B5EF4-FFF2-40B4-BE49-F238E27FC236}">
                      <a16:creationId xmlns:a16="http://schemas.microsoft.com/office/drawing/2014/main" id="{040EF2EE-7544-044B-8B2E-5E76FBF3EC4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>
                    <a:extLst>
                      <a:ext uri="{FF2B5EF4-FFF2-40B4-BE49-F238E27FC236}">
                        <a16:creationId xmlns:a16="http://schemas.microsoft.com/office/drawing/2014/main" id="{E671E855-462B-9F48-9621-5EEE15B3935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E5AE17A8-6FB1-3241-8C26-DCA5087F65E5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105030C8-02D0-8E46-B13A-AC9E5D59E2C5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F4B9D081-C772-7E49-BCB3-B3BD733377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D0CE68AC-9608-4542-887A-2F687C3134E7}"/>
              </a:ext>
            </a:extLst>
          </p:cNvPr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>
              <a:extLst>
                <a:ext uri="{FF2B5EF4-FFF2-40B4-BE49-F238E27FC236}">
                  <a16:creationId xmlns:a16="http://schemas.microsoft.com/office/drawing/2014/main" id="{56DCFF71-4A93-554C-87E6-E1CF58A6C86F}"/>
                </a:ext>
              </a:extLst>
            </p:cNvPr>
            <p:cNvSpPr txBox="1">
              <a:spLocks/>
            </p:cNvSpPr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>
              <a:extLst>
                <a:ext uri="{FF2B5EF4-FFF2-40B4-BE49-F238E27FC236}">
                  <a16:creationId xmlns:a16="http://schemas.microsoft.com/office/drawing/2014/main" id="{3CE85344-DD21-5E4F-AD4D-61319F4B7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>
                <a:extLst>
                  <a:ext uri="{FF2B5EF4-FFF2-40B4-BE49-F238E27FC236}">
                    <a16:creationId xmlns:a16="http://schemas.microsoft.com/office/drawing/2014/main" id="{9888E198-7917-2646-B0B1-5204D8AB1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3" name="Group 782">
                <a:extLst>
                  <a:ext uri="{FF2B5EF4-FFF2-40B4-BE49-F238E27FC236}">
                    <a16:creationId xmlns:a16="http://schemas.microsoft.com/office/drawing/2014/main" id="{58FC930D-315E-7643-B53D-BAC68BA23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>
                  <a:extLst>
                    <a:ext uri="{FF2B5EF4-FFF2-40B4-BE49-F238E27FC236}">
                      <a16:creationId xmlns:a16="http://schemas.microsoft.com/office/drawing/2014/main" id="{A47EEDDE-0CD1-D349-A579-20E32B19F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>
                    <a:extLst>
                      <a:ext uri="{FF2B5EF4-FFF2-40B4-BE49-F238E27FC236}">
                        <a16:creationId xmlns:a16="http://schemas.microsoft.com/office/drawing/2014/main" id="{3180512C-4B0B-7F46-8A7F-667DFFD95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68" name="Line 271">
                    <a:extLst>
                      <a:ext uri="{FF2B5EF4-FFF2-40B4-BE49-F238E27FC236}">
                        <a16:creationId xmlns:a16="http://schemas.microsoft.com/office/drawing/2014/main" id="{1D8B57FC-DE75-6140-998D-E59C77677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69" name="Line 272">
                    <a:extLst>
                      <a:ext uri="{FF2B5EF4-FFF2-40B4-BE49-F238E27FC236}">
                        <a16:creationId xmlns:a16="http://schemas.microsoft.com/office/drawing/2014/main" id="{0E3A10FA-121E-8F49-BD9A-8D316F464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0" name="Line 273">
                    <a:extLst>
                      <a:ext uri="{FF2B5EF4-FFF2-40B4-BE49-F238E27FC236}">
                        <a16:creationId xmlns:a16="http://schemas.microsoft.com/office/drawing/2014/main" id="{B03955E7-72EA-E645-BD1F-3A51313D1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1" name="Line 274">
                    <a:extLst>
                      <a:ext uri="{FF2B5EF4-FFF2-40B4-BE49-F238E27FC236}">
                        <a16:creationId xmlns:a16="http://schemas.microsoft.com/office/drawing/2014/main" id="{987291A3-F28E-B54C-9A3A-6A39ECE4F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2" name="Line 275">
                    <a:extLst>
                      <a:ext uri="{FF2B5EF4-FFF2-40B4-BE49-F238E27FC236}">
                        <a16:creationId xmlns:a16="http://schemas.microsoft.com/office/drawing/2014/main" id="{628A289C-66A4-B640-8048-E92DF98B9F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3" name="Line 276">
                    <a:extLst>
                      <a:ext uri="{FF2B5EF4-FFF2-40B4-BE49-F238E27FC236}">
                        <a16:creationId xmlns:a16="http://schemas.microsoft.com/office/drawing/2014/main" id="{D4C14A7E-7E0D-1A4E-BDD8-CE26384AD6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4" name="Line 277">
                    <a:extLst>
                      <a:ext uri="{FF2B5EF4-FFF2-40B4-BE49-F238E27FC236}">
                        <a16:creationId xmlns:a16="http://schemas.microsoft.com/office/drawing/2014/main" id="{4292F8B0-C0F4-1245-BD1E-5A8D2468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5" name="Line 278">
                    <a:extLst>
                      <a:ext uri="{FF2B5EF4-FFF2-40B4-BE49-F238E27FC236}">
                        <a16:creationId xmlns:a16="http://schemas.microsoft.com/office/drawing/2014/main" id="{86843223-BFA3-8941-8F39-7E3A1DF198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6" name="Line 279">
                    <a:extLst>
                      <a:ext uri="{FF2B5EF4-FFF2-40B4-BE49-F238E27FC236}">
                        <a16:creationId xmlns:a16="http://schemas.microsoft.com/office/drawing/2014/main" id="{EB2A9D49-3E36-D849-8C87-89AF5AD76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7" name="Line 280">
                    <a:extLst>
                      <a:ext uri="{FF2B5EF4-FFF2-40B4-BE49-F238E27FC236}">
                        <a16:creationId xmlns:a16="http://schemas.microsoft.com/office/drawing/2014/main" id="{76DF3186-C8BB-8C47-B549-17970E80E6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8" name="Line 281">
                    <a:extLst>
                      <a:ext uri="{FF2B5EF4-FFF2-40B4-BE49-F238E27FC236}">
                        <a16:creationId xmlns:a16="http://schemas.microsoft.com/office/drawing/2014/main" id="{5B3421DE-180E-CD4B-B22F-7BCD908C8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79" name="Line 282">
                    <a:extLst>
                      <a:ext uri="{FF2B5EF4-FFF2-40B4-BE49-F238E27FC236}">
                        <a16:creationId xmlns:a16="http://schemas.microsoft.com/office/drawing/2014/main" id="{8771C100-8213-7D42-865F-6E0936A20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80" name="Line 283">
                    <a:extLst>
                      <a:ext uri="{FF2B5EF4-FFF2-40B4-BE49-F238E27FC236}">
                        <a16:creationId xmlns:a16="http://schemas.microsoft.com/office/drawing/2014/main" id="{D8E2062E-A026-E143-A095-B86CAAABC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  <p:sp>
                <p:nvSpPr>
                  <p:cNvPr id="781" name="Line 284">
                    <a:extLst>
                      <a:ext uri="{FF2B5EF4-FFF2-40B4-BE49-F238E27FC236}">
                        <a16:creationId xmlns:a16="http://schemas.microsoft.com/office/drawing/2014/main" id="{EA0BC754-B5B5-1E4B-B9C6-EAFBFE7E44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pic>
              <p:nvPicPr>
                <p:cNvPr id="765" name="Picture 799" descr="cell_tower_radiation copy">
                  <a:extLst>
                    <a:ext uri="{FF2B5EF4-FFF2-40B4-BE49-F238E27FC236}">
                      <a16:creationId xmlns:a16="http://schemas.microsoft.com/office/drawing/2014/main" id="{AED3D0BD-C212-E844-B1BC-E1FA00DEC0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>
                  <a:extLst>
                    <a:ext uri="{FF2B5EF4-FFF2-40B4-BE49-F238E27FC236}">
                      <a16:creationId xmlns:a16="http://schemas.microsoft.com/office/drawing/2014/main" id="{36C4F605-E562-D44F-B04E-2154B84D3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>
              <a:extLst>
                <a:ext uri="{FF2B5EF4-FFF2-40B4-BE49-F238E27FC236}">
                  <a16:creationId xmlns:a16="http://schemas.microsoft.com/office/drawing/2014/main" id="{4D090097-C44B-8A45-AB77-7AF215F1B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>
                <a:extLst>
                  <a:ext uri="{FF2B5EF4-FFF2-40B4-BE49-F238E27FC236}">
                    <a16:creationId xmlns:a16="http://schemas.microsoft.com/office/drawing/2014/main" id="{1F07554B-D715-0D4E-AAF0-488CEBA86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>
                <a:extLst>
                  <a:ext uri="{FF2B5EF4-FFF2-40B4-BE49-F238E27FC236}">
                    <a16:creationId xmlns:a16="http://schemas.microsoft.com/office/drawing/2014/main" id="{8C3F87E8-E561-1F45-A0CC-59530C69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>
              <a:extLst>
                <a:ext uri="{FF2B5EF4-FFF2-40B4-BE49-F238E27FC236}">
                  <a16:creationId xmlns:a16="http://schemas.microsoft.com/office/drawing/2014/main" id="{4D6709F1-B65B-CB40-900E-0CC03ABDC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8E9854E9-7803-5740-9C99-B136AC17E35E}"/>
              </a:ext>
            </a:extLst>
          </p:cNvPr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>
              <a:extLst>
                <a:ext uri="{FF2B5EF4-FFF2-40B4-BE49-F238E27FC236}">
                  <a16:creationId xmlns:a16="http://schemas.microsoft.com/office/drawing/2014/main" id="{DCE6B56E-C2B5-5B4B-AB11-E2D353C0D14D}"/>
                </a:ext>
              </a:extLst>
            </p:cNvPr>
            <p:cNvSpPr txBox="1">
              <a:spLocks/>
            </p:cNvSpPr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>
              <a:extLst>
                <a:ext uri="{FF2B5EF4-FFF2-40B4-BE49-F238E27FC236}">
                  <a16:creationId xmlns:a16="http://schemas.microsoft.com/office/drawing/2014/main" id="{8BBA7298-062F-6A4B-87BC-7B7336FE4AE0}"/>
                </a:ext>
              </a:extLst>
            </p:cNvPr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>
                <a:extLst>
                  <a:ext uri="{FF2B5EF4-FFF2-40B4-BE49-F238E27FC236}">
                    <a16:creationId xmlns:a16="http://schemas.microsoft.com/office/drawing/2014/main" id="{5022FF17-4E4A-B546-8D5E-67340101E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>
                  <a:extLst>
                    <a:ext uri="{FF2B5EF4-FFF2-40B4-BE49-F238E27FC236}">
                      <a16:creationId xmlns:a16="http://schemas.microsoft.com/office/drawing/2014/main" id="{B702F2D6-4760-AE4A-8D39-6444C3C22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>
                  <a:extLst>
                    <a:ext uri="{FF2B5EF4-FFF2-40B4-BE49-F238E27FC236}">
                      <a16:creationId xmlns:a16="http://schemas.microsoft.com/office/drawing/2014/main" id="{6F83D117-2593-C242-A397-BA633102C7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>
                  <a:extLst>
                    <a:ext uri="{FF2B5EF4-FFF2-40B4-BE49-F238E27FC236}">
                      <a16:creationId xmlns:a16="http://schemas.microsoft.com/office/drawing/2014/main" id="{A08BD328-7EC2-6143-96A3-54C445A89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671" name="Picture 1068" descr="screen">
                  <a:extLst>
                    <a:ext uri="{FF2B5EF4-FFF2-40B4-BE49-F238E27FC236}">
                      <a16:creationId xmlns:a16="http://schemas.microsoft.com/office/drawing/2014/main" id="{2730AE22-E399-F741-992E-07BB830613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>
                  <a:extLst>
                    <a:ext uri="{FF2B5EF4-FFF2-40B4-BE49-F238E27FC236}">
                      <a16:creationId xmlns:a16="http://schemas.microsoft.com/office/drawing/2014/main" id="{A44AEC1A-DDEF-8649-ACEF-C31525DC4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3" name="Freeform 1070">
                  <a:extLst>
                    <a:ext uri="{FF2B5EF4-FFF2-40B4-BE49-F238E27FC236}">
                      <a16:creationId xmlns:a16="http://schemas.microsoft.com/office/drawing/2014/main" id="{5853CB23-D335-0343-9001-8E1A2BD6E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4" name="Freeform 1071">
                  <a:extLst>
                    <a:ext uri="{FF2B5EF4-FFF2-40B4-BE49-F238E27FC236}">
                      <a16:creationId xmlns:a16="http://schemas.microsoft.com/office/drawing/2014/main" id="{9B0951B7-0F7D-9C4B-B650-994FE73C2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5" name="Freeform 1072">
                  <a:extLst>
                    <a:ext uri="{FF2B5EF4-FFF2-40B4-BE49-F238E27FC236}">
                      <a16:creationId xmlns:a16="http://schemas.microsoft.com/office/drawing/2014/main" id="{33FCA0B6-1595-5249-B422-13CD8769D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6" name="Freeform 1073">
                  <a:extLst>
                    <a:ext uri="{FF2B5EF4-FFF2-40B4-BE49-F238E27FC236}">
                      <a16:creationId xmlns:a16="http://schemas.microsoft.com/office/drawing/2014/main" id="{F62240FB-2C21-464F-A37A-3A22AA3F6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7" name="Freeform 1074">
                  <a:extLst>
                    <a:ext uri="{FF2B5EF4-FFF2-40B4-BE49-F238E27FC236}">
                      <a16:creationId xmlns:a16="http://schemas.microsoft.com/office/drawing/2014/main" id="{1C4D12B9-3576-0C40-A5F3-E88CED5A6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678" name="Group 1075">
                  <a:extLst>
                    <a:ext uri="{FF2B5EF4-FFF2-40B4-BE49-F238E27FC236}">
                      <a16:creationId xmlns:a16="http://schemas.microsoft.com/office/drawing/2014/main" id="{ED887E1E-DD70-534D-8096-6A84457968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>
                    <a:extLst>
                      <a:ext uri="{FF2B5EF4-FFF2-40B4-BE49-F238E27FC236}">
                        <a16:creationId xmlns:a16="http://schemas.microsoft.com/office/drawing/2014/main" id="{16EAA6DD-B1A8-144B-9226-221860B2C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" name="Freeform 1077">
                    <a:extLst>
                      <a:ext uri="{FF2B5EF4-FFF2-40B4-BE49-F238E27FC236}">
                        <a16:creationId xmlns:a16="http://schemas.microsoft.com/office/drawing/2014/main" id="{66B6CABD-230C-7243-A78E-898BA47EF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" name="Freeform 1078">
                    <a:extLst>
                      <a:ext uri="{FF2B5EF4-FFF2-40B4-BE49-F238E27FC236}">
                        <a16:creationId xmlns:a16="http://schemas.microsoft.com/office/drawing/2014/main" id="{4CC52902-7299-9D44-8559-C2ED9AE5E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" name="Freeform 1079">
                    <a:extLst>
                      <a:ext uri="{FF2B5EF4-FFF2-40B4-BE49-F238E27FC236}">
                        <a16:creationId xmlns:a16="http://schemas.microsoft.com/office/drawing/2014/main" id="{11ABD305-4F14-BC40-BD6A-352B5CDB3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" name="Freeform 1080">
                    <a:extLst>
                      <a:ext uri="{FF2B5EF4-FFF2-40B4-BE49-F238E27FC236}">
                        <a16:creationId xmlns:a16="http://schemas.microsoft.com/office/drawing/2014/main" id="{17190967-E1E6-5043-B08E-8AC745D8F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" name="Freeform 1081">
                    <a:extLst>
                      <a:ext uri="{FF2B5EF4-FFF2-40B4-BE49-F238E27FC236}">
                        <a16:creationId xmlns:a16="http://schemas.microsoft.com/office/drawing/2014/main" id="{263B67CA-6E08-194D-A17F-B5F081E96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79" name="Freeform 1082">
                  <a:extLst>
                    <a:ext uri="{FF2B5EF4-FFF2-40B4-BE49-F238E27FC236}">
                      <a16:creationId xmlns:a16="http://schemas.microsoft.com/office/drawing/2014/main" id="{0B9D92C1-58EA-3545-8372-C7FB45D45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0" name="Freeform 1083">
                  <a:extLst>
                    <a:ext uri="{FF2B5EF4-FFF2-40B4-BE49-F238E27FC236}">
                      <a16:creationId xmlns:a16="http://schemas.microsoft.com/office/drawing/2014/main" id="{8891C4B3-775A-5D4B-8605-353D88CA8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1" name="Freeform 1084">
                  <a:extLst>
                    <a:ext uri="{FF2B5EF4-FFF2-40B4-BE49-F238E27FC236}">
                      <a16:creationId xmlns:a16="http://schemas.microsoft.com/office/drawing/2014/main" id="{15D3C69E-0271-3E43-9366-2C696E0D6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2" name="Freeform 1085">
                  <a:extLst>
                    <a:ext uri="{FF2B5EF4-FFF2-40B4-BE49-F238E27FC236}">
                      <a16:creationId xmlns:a16="http://schemas.microsoft.com/office/drawing/2014/main" id="{ADD26EEC-6896-C548-A843-E80F9DCD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3" name="Freeform 1086">
                  <a:extLst>
                    <a:ext uri="{FF2B5EF4-FFF2-40B4-BE49-F238E27FC236}">
                      <a16:creationId xmlns:a16="http://schemas.microsoft.com/office/drawing/2014/main" id="{E53FD945-5CCA-D946-AE8F-F0FAEF2D2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4" name="Freeform 1087">
                  <a:extLst>
                    <a:ext uri="{FF2B5EF4-FFF2-40B4-BE49-F238E27FC236}">
                      <a16:creationId xmlns:a16="http://schemas.microsoft.com/office/drawing/2014/main" id="{0F3817C7-9A9B-0646-B0B3-A73EFFAB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691" name="Group 652">
                <a:extLst>
                  <a:ext uri="{FF2B5EF4-FFF2-40B4-BE49-F238E27FC236}">
                    <a16:creationId xmlns:a16="http://schemas.microsoft.com/office/drawing/2014/main" id="{9D2EACAC-DF98-DA4A-AE3F-51E8DD2B4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>
                  <a:extLst>
                    <a:ext uri="{FF2B5EF4-FFF2-40B4-BE49-F238E27FC236}">
                      <a16:creationId xmlns:a16="http://schemas.microsoft.com/office/drawing/2014/main" id="{740341C1-662D-A34D-8611-03419E5337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>
                  <a:extLst>
                    <a:ext uri="{FF2B5EF4-FFF2-40B4-BE49-F238E27FC236}">
                      <a16:creationId xmlns:a16="http://schemas.microsoft.com/office/drawing/2014/main" id="{91137A94-E2FE-3745-A6A1-7032FFAD30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8A1A4F59-101C-5A44-9353-F4F7B7B5C271}"/>
                  </a:ext>
                </a:extLst>
              </p:cNvPr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>
                  <a:extLst>
                    <a:ext uri="{FF2B5EF4-FFF2-40B4-BE49-F238E27FC236}">
                      <a16:creationId xmlns:a16="http://schemas.microsoft.com/office/drawing/2014/main" id="{E4504F14-C086-2648-AE25-9099DA319E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>
                  <a:extLst>
                    <a:ext uri="{FF2B5EF4-FFF2-40B4-BE49-F238E27FC236}">
                      <a16:creationId xmlns:a16="http://schemas.microsoft.com/office/drawing/2014/main" id="{DBC8EDC7-746D-2C4D-9A17-8EB8D63AD7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>
                <a:extLst>
                  <a:ext uri="{FF2B5EF4-FFF2-40B4-BE49-F238E27FC236}">
                    <a16:creationId xmlns:a16="http://schemas.microsoft.com/office/drawing/2014/main" id="{7B618E2E-A39F-B846-A9D4-9090544DC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>
                  <a:extLst>
                    <a:ext uri="{FF2B5EF4-FFF2-40B4-BE49-F238E27FC236}">
                      <a16:creationId xmlns:a16="http://schemas.microsoft.com/office/drawing/2014/main" id="{81580889-B794-4446-8951-1A0DB18A0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0" name="Rectangle 952">
                  <a:extLst>
                    <a:ext uri="{FF2B5EF4-FFF2-40B4-BE49-F238E27FC236}">
                      <a16:creationId xmlns:a16="http://schemas.microsoft.com/office/drawing/2014/main" id="{13058817-CDE6-2646-BD08-C280F5000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>
                  <a:extLst>
                    <a:ext uri="{FF2B5EF4-FFF2-40B4-BE49-F238E27FC236}">
                      <a16:creationId xmlns:a16="http://schemas.microsoft.com/office/drawing/2014/main" id="{0ECC32FC-E1D8-2F43-935A-C6D3F8623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2" name="Freeform 954">
                  <a:extLst>
                    <a:ext uri="{FF2B5EF4-FFF2-40B4-BE49-F238E27FC236}">
                      <a16:creationId xmlns:a16="http://schemas.microsoft.com/office/drawing/2014/main" id="{F5DA1565-D316-C449-BE52-133DC9DB4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3" name="Rectangle 955">
                  <a:extLst>
                    <a:ext uri="{FF2B5EF4-FFF2-40B4-BE49-F238E27FC236}">
                      <a16:creationId xmlns:a16="http://schemas.microsoft.com/office/drawing/2014/main" id="{5F33C1DF-29B7-2D44-990C-5CEAB4757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>
                  <a:extLst>
                    <a:ext uri="{FF2B5EF4-FFF2-40B4-BE49-F238E27FC236}">
                      <a16:creationId xmlns:a16="http://schemas.microsoft.com/office/drawing/2014/main" id="{9F311C1D-F353-2947-854E-B69FE0FD86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>
                    <a:extLst>
                      <a:ext uri="{FF2B5EF4-FFF2-40B4-BE49-F238E27FC236}">
                        <a16:creationId xmlns:a16="http://schemas.microsoft.com/office/drawing/2014/main" id="{516D1518-AD10-9A4F-9242-B6A1E5270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>
                    <a:extLst>
                      <a:ext uri="{FF2B5EF4-FFF2-40B4-BE49-F238E27FC236}">
                        <a16:creationId xmlns:a16="http://schemas.microsoft.com/office/drawing/2014/main" id="{13A777B3-EDB4-DE4D-867B-3D1BAB79C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>
                  <a:extLst>
                    <a:ext uri="{FF2B5EF4-FFF2-40B4-BE49-F238E27FC236}">
                      <a16:creationId xmlns:a16="http://schemas.microsoft.com/office/drawing/2014/main" id="{ABBF2549-7C28-A54A-92DF-235966861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>
                  <a:extLst>
                    <a:ext uri="{FF2B5EF4-FFF2-40B4-BE49-F238E27FC236}">
                      <a16:creationId xmlns:a16="http://schemas.microsoft.com/office/drawing/2014/main" id="{0F04C3BD-023C-EC43-A70A-3034892DB3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>
                    <a:extLst>
                      <a:ext uri="{FF2B5EF4-FFF2-40B4-BE49-F238E27FC236}">
                        <a16:creationId xmlns:a16="http://schemas.microsoft.com/office/drawing/2014/main" id="{296AE61C-5065-8B46-9B82-47F15AF7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>
                    <a:extLst>
                      <a:ext uri="{FF2B5EF4-FFF2-40B4-BE49-F238E27FC236}">
                        <a16:creationId xmlns:a16="http://schemas.microsoft.com/office/drawing/2014/main" id="{53D8E0CC-D820-E146-A130-C72FC95E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>
                  <a:extLst>
                    <a:ext uri="{FF2B5EF4-FFF2-40B4-BE49-F238E27FC236}">
                      <a16:creationId xmlns:a16="http://schemas.microsoft.com/office/drawing/2014/main" id="{4B57531B-B596-5544-9528-BFD23FCF4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>
                  <a:extLst>
                    <a:ext uri="{FF2B5EF4-FFF2-40B4-BE49-F238E27FC236}">
                      <a16:creationId xmlns:a16="http://schemas.microsoft.com/office/drawing/2014/main" id="{50D26A27-3EA2-6740-9E67-0818730A8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>
                  <a:extLst>
                    <a:ext uri="{FF2B5EF4-FFF2-40B4-BE49-F238E27FC236}">
                      <a16:creationId xmlns:a16="http://schemas.microsoft.com/office/drawing/2014/main" id="{778BB7A9-22A2-1048-B18B-F862B25984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>
                    <a:extLst>
                      <a:ext uri="{FF2B5EF4-FFF2-40B4-BE49-F238E27FC236}">
                        <a16:creationId xmlns:a16="http://schemas.microsoft.com/office/drawing/2014/main" id="{3CF2188D-8154-074B-A17A-44933C64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>
                    <a:extLst>
                      <a:ext uri="{FF2B5EF4-FFF2-40B4-BE49-F238E27FC236}">
                        <a16:creationId xmlns:a16="http://schemas.microsoft.com/office/drawing/2014/main" id="{2C883BF5-FF0C-B44B-861D-11BD20501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90E801C3-1EB3-074D-9BBD-AE81B8AA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711" name="Group 969">
                  <a:extLst>
                    <a:ext uri="{FF2B5EF4-FFF2-40B4-BE49-F238E27FC236}">
                      <a16:creationId xmlns:a16="http://schemas.microsoft.com/office/drawing/2014/main" id="{0B861F6D-6B6D-3044-B744-64935AA25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>
                    <a:extLst>
                      <a:ext uri="{FF2B5EF4-FFF2-40B4-BE49-F238E27FC236}">
                        <a16:creationId xmlns:a16="http://schemas.microsoft.com/office/drawing/2014/main" id="{588E0EB5-C704-6646-A7DF-17C2C9237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>
                    <a:extLst>
                      <a:ext uri="{FF2B5EF4-FFF2-40B4-BE49-F238E27FC236}">
                        <a16:creationId xmlns:a16="http://schemas.microsoft.com/office/drawing/2014/main" id="{125E70E5-5E94-EA4C-8970-6D8BC99D3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>
                  <a:extLst>
                    <a:ext uri="{FF2B5EF4-FFF2-40B4-BE49-F238E27FC236}">
                      <a16:creationId xmlns:a16="http://schemas.microsoft.com/office/drawing/2014/main" id="{E5D3AE86-3AA9-6E46-BE96-5D22107EF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>
                  <a:extLst>
                    <a:ext uri="{FF2B5EF4-FFF2-40B4-BE49-F238E27FC236}">
                      <a16:creationId xmlns:a16="http://schemas.microsoft.com/office/drawing/2014/main" id="{56DA0D9F-D49E-8E40-A05B-A591E516A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4" name="Freeform 974">
                  <a:extLst>
                    <a:ext uri="{FF2B5EF4-FFF2-40B4-BE49-F238E27FC236}">
                      <a16:creationId xmlns:a16="http://schemas.microsoft.com/office/drawing/2014/main" id="{B1BD6DC2-2442-7F40-8912-04AD0AD6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5" name="Oval 975">
                  <a:extLst>
                    <a:ext uri="{FF2B5EF4-FFF2-40B4-BE49-F238E27FC236}">
                      <a16:creationId xmlns:a16="http://schemas.microsoft.com/office/drawing/2014/main" id="{2F05989C-6D89-364A-BB82-89E681188A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>
                  <a:extLst>
                    <a:ext uri="{FF2B5EF4-FFF2-40B4-BE49-F238E27FC236}">
                      <a16:creationId xmlns:a16="http://schemas.microsoft.com/office/drawing/2014/main" id="{68D8E8F3-FC40-184B-B332-4DA27CF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" name="AutoShape 977">
                  <a:extLst>
                    <a:ext uri="{FF2B5EF4-FFF2-40B4-BE49-F238E27FC236}">
                      <a16:creationId xmlns:a16="http://schemas.microsoft.com/office/drawing/2014/main" id="{0EDECD8B-0333-B945-A0B9-EB923B056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>
                  <a:extLst>
                    <a:ext uri="{FF2B5EF4-FFF2-40B4-BE49-F238E27FC236}">
                      <a16:creationId xmlns:a16="http://schemas.microsoft.com/office/drawing/2014/main" id="{6C701197-39E1-9342-985C-C17B4CD97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>
                  <a:extLst>
                    <a:ext uri="{FF2B5EF4-FFF2-40B4-BE49-F238E27FC236}">
                      <a16:creationId xmlns:a16="http://schemas.microsoft.com/office/drawing/2014/main" id="{36907BAD-35A5-864D-9BC0-D6AB6AE51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>
                  <a:extLst>
                    <a:ext uri="{FF2B5EF4-FFF2-40B4-BE49-F238E27FC236}">
                      <a16:creationId xmlns:a16="http://schemas.microsoft.com/office/drawing/2014/main" id="{D2A4BDF5-240B-A547-A854-A8E54F6A6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>
                  <a:extLst>
                    <a:ext uri="{FF2B5EF4-FFF2-40B4-BE49-F238E27FC236}">
                      <a16:creationId xmlns:a16="http://schemas.microsoft.com/office/drawing/2014/main" id="{36A0FAEF-6623-0246-9799-BED3E56C9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>
                  <a:extLst>
                    <a:ext uri="{FF2B5EF4-FFF2-40B4-BE49-F238E27FC236}">
                      <a16:creationId xmlns:a16="http://schemas.microsoft.com/office/drawing/2014/main" id="{2C86DB95-9A39-144E-82C0-930EAC6C34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>
                <a:extLst>
                  <a:ext uri="{FF2B5EF4-FFF2-40B4-BE49-F238E27FC236}">
                    <a16:creationId xmlns:a16="http://schemas.microsoft.com/office/drawing/2014/main" id="{4599802E-5DCE-8740-82B3-1318B6412EC2}"/>
                  </a:ext>
                </a:extLst>
              </p:cNvPr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>
                  <a:extLst>
                    <a:ext uri="{FF2B5EF4-FFF2-40B4-BE49-F238E27FC236}">
                      <a16:creationId xmlns:a16="http://schemas.microsoft.com/office/drawing/2014/main" id="{E7A5369B-12BA-534E-89DB-EC5EDF954D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>
                  <a:extLst>
                    <a:ext uri="{FF2B5EF4-FFF2-40B4-BE49-F238E27FC236}">
                      <a16:creationId xmlns:a16="http://schemas.microsoft.com/office/drawing/2014/main" id="{A1A7AD27-600E-554D-ACF5-603AB2D208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>
                  <a:extLst>
                    <a:ext uri="{FF2B5EF4-FFF2-40B4-BE49-F238E27FC236}">
                      <a16:creationId xmlns:a16="http://schemas.microsoft.com/office/drawing/2014/main" id="{6352AB59-3424-1947-A902-45E2FFF24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>
                <a:extLst>
                  <a:ext uri="{FF2B5EF4-FFF2-40B4-BE49-F238E27FC236}">
                    <a16:creationId xmlns:a16="http://schemas.microsoft.com/office/drawing/2014/main" id="{572BBB3E-35BE-7341-92D5-A1D830B3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>
                  <a:extLst>
                    <a:ext uri="{FF2B5EF4-FFF2-40B4-BE49-F238E27FC236}">
                      <a16:creationId xmlns:a16="http://schemas.microsoft.com/office/drawing/2014/main" id="{4B6339C5-8B14-B747-B25F-54A251041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>
                  <a:extLst>
                    <a:ext uri="{FF2B5EF4-FFF2-40B4-BE49-F238E27FC236}">
                      <a16:creationId xmlns:a16="http://schemas.microsoft.com/office/drawing/2014/main" id="{C8A47756-1909-F941-BDCB-37836D980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0CD6FDAC-4A62-F644-A898-08237435CEE7}"/>
                  </a:ext>
                </a:extLst>
              </p:cNvPr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>
                  <a:extLst>
                    <a:ext uri="{FF2B5EF4-FFF2-40B4-BE49-F238E27FC236}">
                      <a16:creationId xmlns:a16="http://schemas.microsoft.com/office/drawing/2014/main" id="{80F2F245-5874-164C-BC9E-BD1DF1724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>
                  <a:extLst>
                    <a:ext uri="{FF2B5EF4-FFF2-40B4-BE49-F238E27FC236}">
                      <a16:creationId xmlns:a16="http://schemas.microsoft.com/office/drawing/2014/main" id="{1AD2A78D-F97F-784F-ACAD-B716A9EDAF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>
                <a:extLst>
                  <a:ext uri="{FF2B5EF4-FFF2-40B4-BE49-F238E27FC236}">
                    <a16:creationId xmlns:a16="http://schemas.microsoft.com/office/drawing/2014/main" id="{8BE00D22-4F3C-6E49-97D4-F851E2CC6728}"/>
                  </a:ext>
                </a:extLst>
              </p:cNvPr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>
                  <a:extLst>
                    <a:ext uri="{FF2B5EF4-FFF2-40B4-BE49-F238E27FC236}">
                      <a16:creationId xmlns:a16="http://schemas.microsoft.com/office/drawing/2014/main" id="{6DCAB099-A51A-9A49-B92D-E7B09B08E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>
                  <a:extLst>
                    <a:ext uri="{FF2B5EF4-FFF2-40B4-BE49-F238E27FC236}">
                      <a16:creationId xmlns:a16="http://schemas.microsoft.com/office/drawing/2014/main" id="{02B73421-B1D6-C74B-BF10-DBF86596B9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036990DA-17DD-924D-9A43-4A9775E07569}"/>
              </a:ext>
            </a:extLst>
          </p:cNvPr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>
              <a:extLst>
                <a:ext uri="{FF2B5EF4-FFF2-40B4-BE49-F238E27FC236}">
                  <a16:creationId xmlns:a16="http://schemas.microsoft.com/office/drawing/2014/main" id="{F705D6E8-49A7-AA46-A818-65E5953E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" name="Content Placeholder 2">
              <a:extLst>
                <a:ext uri="{FF2B5EF4-FFF2-40B4-BE49-F238E27FC236}">
                  <a16:creationId xmlns:a16="http://schemas.microsoft.com/office/drawing/2014/main" id="{5F6F3EFF-3938-B04A-9425-41262E778239}"/>
                </a:ext>
              </a:extLst>
            </p:cNvPr>
            <p:cNvSpPr txBox="1">
              <a:spLocks/>
            </p:cNvSpPr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C27B58DA-1AEB-4740-B294-405BA04A628A}"/>
              </a:ext>
            </a:extLst>
          </p:cNvPr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25819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B62AB8-B4D6-B043-ABA8-88BB01847B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“Fun” Internet-connected devices</a:t>
            </a:r>
            <a:endParaRPr lang="en-US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71DF906-FC3F-E54F-AF2B-B76A3BBE1E7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pic>
        <p:nvPicPr>
          <p:cNvPr id="4" name="Picture 4" descr="whisper">
            <a:extLst>
              <a:ext uri="{FF2B5EF4-FFF2-40B4-BE49-F238E27FC236}">
                <a16:creationId xmlns:a16="http://schemas.microsoft.com/office/drawing/2014/main" id="{BFAA5176-D98E-2541-91FA-3453E486B0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63111" y="1717360"/>
            <a:ext cx="1895475" cy="1560513"/>
          </a:xfrm>
          <a:prstGeom prst="rect">
            <a:avLst/>
          </a:prstGeom>
          <a:noFill/>
          <a:ln>
            <a:noFill/>
          </a:ln>
        </p:spPr>
      </p:pic>
      <p:pic>
        <p:nvPicPr>
          <p:cNvPr id="5" name="Picture 3" descr="toaster">
            <a:extLst>
              <a:ext uri="{FF2B5EF4-FFF2-40B4-BE49-F238E27FC236}">
                <a16:creationId xmlns:a16="http://schemas.microsoft.com/office/drawing/2014/main" id="{0982414B-A50E-6846-B3C9-35B07D525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42101" y="2878043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 Box 7">
            <a:extLst>
              <a:ext uri="{FF2B5EF4-FFF2-40B4-BE49-F238E27FC236}">
                <a16:creationId xmlns:a16="http://schemas.microsoft.com/office/drawing/2014/main" id="{4181DE53-23D0-7546-8926-67F62CECB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0474" y="3117609"/>
            <a:ext cx="1631665" cy="338554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IP picture frame</a:t>
            </a:r>
          </a:p>
        </p:txBody>
      </p:sp>
      <p:sp>
        <p:nvSpPr>
          <p:cNvPr id="7" name="Text Box 8">
            <a:extLst>
              <a:ext uri="{FF2B5EF4-FFF2-40B4-BE49-F238E27FC236}">
                <a16:creationId xmlns:a16="http://schemas.microsoft.com/office/drawing/2014/main" id="{FBA8D6BC-9873-5440-8898-10CB6947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5668" y="3125184"/>
            <a:ext cx="2246313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weather forecaster</a:t>
            </a:r>
          </a:p>
        </p:txBody>
      </p:sp>
      <p:pic>
        <p:nvPicPr>
          <p:cNvPr id="8" name="Picture 9" descr="cisco">
            <a:extLst>
              <a:ext uri="{FF2B5EF4-FFF2-40B4-BE49-F238E27FC236}">
                <a16:creationId xmlns:a16="http://schemas.microsoft.com/office/drawing/2014/main" id="{C9D9F2A6-C27F-204F-A396-2B09F622CF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94807" y="5026276"/>
            <a:ext cx="1768379" cy="1416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Text Box 10">
            <a:extLst>
              <a:ext uri="{FF2B5EF4-FFF2-40B4-BE49-F238E27FC236}">
                <a16:creationId xmlns:a16="http://schemas.microsoft.com/office/drawing/2014/main" id="{C7AD8890-4AC4-954C-9A9A-64FC8FE511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2259" y="5554753"/>
            <a:ext cx="15970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Internet phones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BBEC5BB-21D0-474B-91BF-DE1F5184103D}"/>
              </a:ext>
            </a:extLst>
          </p:cNvPr>
          <p:cNvGrpSpPr/>
          <p:nvPr/>
        </p:nvGrpSpPr>
        <p:grpSpPr>
          <a:xfrm>
            <a:off x="2055482" y="1410532"/>
            <a:ext cx="1179513" cy="2761796"/>
            <a:chOff x="2506141" y="1897178"/>
            <a:chExt cx="1179513" cy="2761796"/>
          </a:xfrm>
        </p:grpSpPr>
        <p:graphicFrame>
          <p:nvGraphicFramePr>
            <p:cNvPr id="11" name="Object 14">
              <a:extLst>
                <a:ext uri="{FF2B5EF4-FFF2-40B4-BE49-F238E27FC236}">
                  <a16:creationId xmlns:a16="http://schemas.microsoft.com/office/drawing/2014/main" id="{2DC66987-6296-4244-81B5-408D6F49E1C3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52810231"/>
                </p:ext>
              </p:extLst>
            </p:nvPr>
          </p:nvGraphicFramePr>
          <p:xfrm>
            <a:off x="2694260" y="1897178"/>
            <a:ext cx="803275" cy="21685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148" r:id="rId6" imgW="1434415" imgH="3873016" progId="">
                    <p:embed/>
                  </p:oleObj>
                </mc:Choice>
                <mc:Fallback>
                  <p:oleObj r:id="rId6" imgW="1434415" imgH="3873016" progId="">
                    <p:embed/>
                    <p:pic>
                      <p:nvPicPr>
                        <p:cNvPr id="15371" name="Object 1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694260" y="1897178"/>
                          <a:ext cx="803275" cy="216852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>
                                    <a:alpha val="74997"/>
                                  </a:scheme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" name="Text Box 8">
              <a:extLst>
                <a:ext uri="{FF2B5EF4-FFF2-40B4-BE49-F238E27FC236}">
                  <a16:creationId xmlns:a16="http://schemas.microsoft.com/office/drawing/2014/main" id="{03865E9F-E744-3A46-9EBD-1411FCB23B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6141" y="4077949"/>
              <a:ext cx="1179513" cy="581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Internet 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refrigerator</a:t>
              </a:r>
            </a:p>
          </p:txBody>
        </p:sp>
      </p:grpSp>
      <p:pic>
        <p:nvPicPr>
          <p:cNvPr id="13" name="Picture 16">
            <a:extLst>
              <a:ext uri="{FF2B5EF4-FFF2-40B4-BE49-F238E27FC236}">
                <a16:creationId xmlns:a16="http://schemas.microsoft.com/office/drawing/2014/main" id="{85E57D8C-0502-A74A-AE40-F1167D4C93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68398" y="3591303"/>
            <a:ext cx="1552575" cy="74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" name="Text Box 8">
            <a:extLst>
              <a:ext uri="{FF2B5EF4-FFF2-40B4-BE49-F238E27FC236}">
                <a16:creationId xmlns:a16="http://schemas.microsoft.com/office/drawing/2014/main" id="{29CF8B45-77DE-7E40-8D19-6A8EEB3A07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3186" y="4172328"/>
            <a:ext cx="172354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Slingbox: remote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control cable TV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7039C00-F163-0242-B27E-88F4B684A34F}"/>
              </a:ext>
            </a:extLst>
          </p:cNvPr>
          <p:cNvGrpSpPr/>
          <p:nvPr/>
        </p:nvGrpSpPr>
        <p:grpSpPr>
          <a:xfrm>
            <a:off x="8939158" y="1273330"/>
            <a:ext cx="1941513" cy="1792254"/>
            <a:chOff x="8990069" y="2735515"/>
            <a:chExt cx="1941513" cy="1792254"/>
          </a:xfrm>
        </p:grpSpPr>
        <p:pic>
          <p:nvPicPr>
            <p:cNvPr id="16" name="Picture 23">
              <a:extLst>
                <a:ext uri="{FF2B5EF4-FFF2-40B4-BE49-F238E27FC236}">
                  <a16:creationId xmlns:a16="http://schemas.microsoft.com/office/drawing/2014/main" id="{12DC02F1-9588-8544-AE86-F32907C387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00012" y="2735515"/>
              <a:ext cx="695325" cy="1096962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Text Box 10">
              <a:extLst>
                <a:ext uri="{FF2B5EF4-FFF2-40B4-BE49-F238E27FC236}">
                  <a16:creationId xmlns:a16="http://schemas.microsoft.com/office/drawing/2014/main" id="{7460E56A-C582-CB4B-BB20-ABA2CC497C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90069" y="3943569"/>
              <a:ext cx="1941513" cy="584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Tweet-a-watt: 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monitor energy use</a:t>
              </a:r>
            </a:p>
          </p:txBody>
        </p:sp>
      </p:grpSp>
      <p:pic>
        <p:nvPicPr>
          <p:cNvPr id="18" name="Picture 1">
            <a:extLst>
              <a:ext uri="{FF2B5EF4-FFF2-40B4-BE49-F238E27FC236}">
                <a16:creationId xmlns:a16="http://schemas.microsoft.com/office/drawing/2014/main" id="{1D54884B-8FF7-2B48-A721-AE22F7F5C6B9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2950" y="5057407"/>
            <a:ext cx="1289050" cy="154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Text Box 8">
            <a:extLst>
              <a:ext uri="{FF2B5EF4-FFF2-40B4-BE49-F238E27FC236}">
                <a16:creationId xmlns:a16="http://schemas.microsoft.com/office/drawing/2014/main" id="{1C3CA974-2833-8B4A-AD26-CA911E1B00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7301" y="5049292"/>
            <a:ext cx="1233488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 err="1">
                <a:latin typeface="Arial" panose="020B0604020202020204" pitchFamily="34" charset="0"/>
              </a:rPr>
              <a:t>sensorized</a:t>
            </a:r>
            <a:r>
              <a:rPr lang="en-US" altLang="en-US" sz="1600" dirty="0">
                <a:latin typeface="Arial" panose="020B0604020202020204" pitchFamily="34" charset="0"/>
              </a:rPr>
              <a:t>,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bed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mattress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5921A14-7A9E-D843-B710-C98FE965CE48}"/>
              </a:ext>
            </a:extLst>
          </p:cNvPr>
          <p:cNvGrpSpPr/>
          <p:nvPr/>
        </p:nvGrpSpPr>
        <p:grpSpPr>
          <a:xfrm>
            <a:off x="814227" y="3747548"/>
            <a:ext cx="2762409" cy="1188113"/>
            <a:chOff x="1752086" y="3835708"/>
            <a:chExt cx="2762409" cy="1188113"/>
          </a:xfrm>
        </p:grpSpPr>
        <p:sp>
          <p:nvSpPr>
            <p:cNvPr id="21" name="Text Box 8">
              <a:extLst>
                <a:ext uri="{FF2B5EF4-FFF2-40B4-BE49-F238E27FC236}">
                  <a16:creationId xmlns:a16="http://schemas.microsoft.com/office/drawing/2014/main" id="{7BC8E854-5333-004E-AB0E-8D451C613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2167" y="4685267"/>
              <a:ext cx="171232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Security Camera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4977361F-F946-E746-BAEB-374C849AA1E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C12767D5-9E29-564E-80E2-F55B4A82324A}"/>
              </a:ext>
            </a:extLst>
          </p:cNvPr>
          <p:cNvGrpSpPr/>
          <p:nvPr/>
        </p:nvGrpSpPr>
        <p:grpSpPr>
          <a:xfrm>
            <a:off x="616543" y="1793419"/>
            <a:ext cx="1518364" cy="1496298"/>
            <a:chOff x="1456757" y="1837775"/>
            <a:chExt cx="1518364" cy="1496298"/>
          </a:xfrm>
        </p:grpSpPr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FC6DC43C-35CF-D641-A0D1-45393D71C3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1665601" y="1837775"/>
              <a:ext cx="550338" cy="1149734"/>
            </a:xfrm>
            <a:prstGeom prst="rect">
              <a:avLst/>
            </a:prstGeom>
          </p:spPr>
        </p:pic>
        <p:sp>
          <p:nvSpPr>
            <p:cNvPr id="25" name="Text Box 8">
              <a:extLst>
                <a:ext uri="{FF2B5EF4-FFF2-40B4-BE49-F238E27FC236}">
                  <a16:creationId xmlns:a16="http://schemas.microsoft.com/office/drawing/2014/main" id="{23F7E456-D71D-3844-AE63-866B36C95B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6757" y="2995519"/>
              <a:ext cx="151836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Amazon Echo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11948532-9530-1146-897B-DCFADC27A92F}"/>
              </a:ext>
            </a:extLst>
          </p:cNvPr>
          <p:cNvGrpSpPr/>
          <p:nvPr/>
        </p:nvGrpSpPr>
        <p:grpSpPr>
          <a:xfrm>
            <a:off x="5244182" y="1499728"/>
            <a:ext cx="2735863" cy="1058026"/>
            <a:chOff x="616980" y="5292729"/>
            <a:chExt cx="3127445" cy="1171571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ACDED42E-CC7D-9245-8E47-BC40291CA6D2}"/>
                </a:ext>
              </a:extLst>
            </p:cNvPr>
            <p:cNvGrpSpPr/>
            <p:nvPr/>
          </p:nvGrpSpPr>
          <p:grpSpPr>
            <a:xfrm>
              <a:off x="616980" y="5292729"/>
              <a:ext cx="3127445" cy="821190"/>
              <a:chOff x="842590" y="5420084"/>
              <a:chExt cx="3127445" cy="821190"/>
            </a:xfrm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grpSpPr>
          <p:pic>
            <p:nvPicPr>
              <p:cNvPr id="29" name="Picture 28">
                <a:extLst>
                  <a:ext uri="{FF2B5EF4-FFF2-40B4-BE49-F238E27FC236}">
                    <a16:creationId xmlns:a16="http://schemas.microsoft.com/office/drawing/2014/main" id="{CD3E45EE-DA47-FB4C-AC41-27292F878C0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42590" y="5420084"/>
                <a:ext cx="2016478" cy="821190"/>
              </a:xfrm>
              <a:prstGeom prst="rect">
                <a:avLst/>
              </a:prstGeom>
            </p:spPr>
          </p:pic>
          <p:pic>
            <p:nvPicPr>
              <p:cNvPr id="30" name="Picture 29">
                <a:extLst>
                  <a:ext uri="{FF2B5EF4-FFF2-40B4-BE49-F238E27FC236}">
                    <a16:creationId xmlns:a16="http://schemas.microsoft.com/office/drawing/2014/main" id="{30103B98-660D-084B-8321-DBA525F85DB1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4905"/>
              <a:stretch/>
            </p:blipFill>
            <p:spPr>
              <a:xfrm>
                <a:off x="2859067" y="5420084"/>
                <a:ext cx="1110968" cy="821190"/>
              </a:xfrm>
              <a:prstGeom prst="rect">
                <a:avLst/>
              </a:prstGeom>
            </p:spPr>
          </p:pic>
        </p:grpSp>
        <p:sp>
          <p:nvSpPr>
            <p:cNvPr id="28" name="Text Box 8">
              <a:extLst>
                <a:ext uri="{FF2B5EF4-FFF2-40B4-BE49-F238E27FC236}">
                  <a16:creationId xmlns:a16="http://schemas.microsoft.com/office/drawing/2014/main" id="{353FBC48-20B8-084C-B54B-2A578BE3B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562" y="6125746"/>
              <a:ext cx="215796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Arial" panose="020B0604020202020204" pitchFamily="34" charset="0"/>
                </a:rPr>
                <a:t>Pacemaker &amp; Monitor</a:t>
              </a:r>
            </a:p>
          </p:txBody>
        </p: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6893A0B6-39E7-204C-827B-349BC5FC8535}"/>
              </a:ext>
            </a:extLst>
          </p:cNvPr>
          <p:cNvSpPr txBox="1"/>
          <p:nvPr/>
        </p:nvSpPr>
        <p:spPr>
          <a:xfrm>
            <a:off x="9556912" y="5333549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Others?</a:t>
            </a:r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D4B1D193-AA5A-2B4F-A43C-A5DB01A465A2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586090" y="5333549"/>
            <a:ext cx="1308005" cy="1292102"/>
          </a:xfrm>
          <a:prstGeom prst="rect">
            <a:avLst/>
          </a:prstGeom>
        </p:spPr>
      </p:pic>
      <p:sp>
        <p:nvSpPr>
          <p:cNvPr id="33" name="Text Box 10">
            <a:extLst>
              <a:ext uri="{FF2B5EF4-FFF2-40B4-BE49-F238E27FC236}">
                <a16:creationId xmlns:a16="http://schemas.microsoft.com/office/drawing/2014/main" id="{10243502-70F1-454C-B91D-F4CBAD87DA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3461" y="6201538"/>
            <a:ext cx="62869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Fitbit</a:t>
            </a: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4397B6CC-7ACF-AB44-AEEB-6942A1959FC5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545572" y="4018683"/>
            <a:ext cx="1551621" cy="663838"/>
          </a:xfrm>
          <a:prstGeom prst="rect">
            <a:avLst/>
          </a:prstGeom>
        </p:spPr>
      </p:pic>
      <p:sp>
        <p:nvSpPr>
          <p:cNvPr id="35" name="Text Box 10">
            <a:extLst>
              <a:ext uri="{FF2B5EF4-FFF2-40B4-BE49-F238E27FC236}">
                <a16:creationId xmlns:a16="http://schemas.microsoft.com/office/drawing/2014/main" id="{D5046EF2-BE9A-5947-80CD-08C169F54D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5032" y="4682521"/>
            <a:ext cx="122020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Arial" panose="020B0604020202020204" pitchFamily="34" charset="0"/>
              </a:rPr>
              <a:t>AR devices</a:t>
            </a:r>
          </a:p>
        </p:txBody>
      </p:sp>
    </p:spTree>
    <p:extLst>
      <p:ext uri="{BB962C8B-B14F-4D97-AF65-F5344CB8AC3E}">
        <p14:creationId xmlns:p14="http://schemas.microsoft.com/office/powerpoint/2010/main" val="53302354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49425" y="1742323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00B1A3B8-3BA8-BE40-9467-4856BB566DE2}"/>
              </a:ext>
            </a:extLst>
          </p:cNvPr>
          <p:cNvGrpSpPr/>
          <p:nvPr/>
        </p:nvGrpSpPr>
        <p:grpSpPr>
          <a:xfrm>
            <a:off x="839601" y="2732121"/>
            <a:ext cx="5407380" cy="3710967"/>
            <a:chOff x="839601" y="2732122"/>
            <a:chExt cx="5407380" cy="3372748"/>
          </a:xfrm>
        </p:grpSpPr>
        <p:sp>
          <p:nvSpPr>
            <p:cNvPr id="609" name="Content Placeholder 2">
              <a:extLst>
                <a:ext uri="{FF2B5EF4-FFF2-40B4-BE49-F238E27FC236}">
                  <a16:creationId xmlns:a16="http://schemas.microsoft.com/office/drawing/2014/main" id="{2BC3B19B-09E2-1747-9154-87E1DFE72365}"/>
                </a:ext>
              </a:extLst>
            </p:cNvPr>
            <p:cNvSpPr txBox="1">
              <a:spLocks/>
            </p:cNvSpPr>
            <p:nvPr/>
          </p:nvSpPr>
          <p:spPr>
            <a:xfrm>
              <a:off x="839601" y="2732122"/>
              <a:ext cx="5394571" cy="16586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lnSpcReduction="10000"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SzPct val="75000"/>
              </a:pPr>
              <a:r>
                <a:rPr lang="en-US" altLang="en-US" i="1" dirty="0">
                  <a:solidFill>
                    <a:srgbClr val="CC0000"/>
                  </a:solidFill>
                  <a:ea typeface="ＭＳ Ｐゴシック" panose="020B0600070205080204" pitchFamily="34" charset="-128"/>
                  <a:cs typeface="Calibri" panose="020F0502020204030204" pitchFamily="34" charset="0"/>
                </a:rPr>
                <a:t>protocols</a:t>
              </a:r>
              <a:r>
                <a:rPr lang="en-US" altLang="en-US" dirty="0">
                  <a:solidFill>
                    <a:srgbClr val="FF0000"/>
                  </a:solidFill>
                  <a:ea typeface="ＭＳ Ｐゴシック" panose="020B0600070205080204" pitchFamily="34" charset="-128"/>
                  <a:cs typeface="Calibri" panose="020F0502020204030204" pitchFamily="34" charset="0"/>
                </a:rPr>
                <a:t> </a:t>
              </a:r>
              <a:r>
                <a:rPr lang="en-US" altLang="en-US" dirty="0">
                  <a:ea typeface="ＭＳ Ｐゴシック" panose="020B0600070205080204" pitchFamily="34" charset="-128"/>
                  <a:cs typeface="Calibri" panose="020F0502020204030204" pitchFamily="34" charset="0"/>
                </a:rPr>
                <a:t>are </a:t>
              </a:r>
              <a:r>
                <a:rPr lang="en-US" altLang="en-US" i="1" dirty="0">
                  <a:ea typeface="ＭＳ Ｐゴシック" panose="020B0600070205080204" pitchFamily="34" charset="-128"/>
                  <a:cs typeface="Calibri" panose="020F0502020204030204" pitchFamily="34" charset="0"/>
                </a:rPr>
                <a:t>everywhere</a:t>
              </a:r>
            </a:p>
            <a:p>
              <a:pPr lvl="1">
                <a:buSzPct val="75000"/>
              </a:pPr>
              <a:r>
                <a:rPr lang="en-US" altLang="en-US" dirty="0">
                  <a:ea typeface="ＭＳ Ｐゴシック" panose="020B0600070205080204" pitchFamily="34" charset="-128"/>
                  <a:cs typeface="Calibri" panose="020F0502020204030204" pitchFamily="34" charset="0"/>
                </a:rPr>
                <a:t>control sending, receiving of messages</a:t>
              </a:r>
            </a:p>
            <a:p>
              <a:pPr lvl="1"/>
              <a:r>
                <a:rPr lang="en-US" altLang="en-US" dirty="0">
                  <a:ea typeface="Arial" panose="020B0604020202020204" pitchFamily="34" charset="0"/>
                  <a:cs typeface="Calibri" panose="020F0502020204030204" pitchFamily="34" charset="0"/>
                </a:rPr>
                <a:t>e.g., HTTP (Web), streaming video, Skype, TCP, IP, </a:t>
              </a:r>
              <a:r>
                <a:rPr lang="en-US" altLang="en-US" dirty="0" err="1">
                  <a:ea typeface="Arial" panose="020B0604020202020204" pitchFamily="34" charset="0"/>
                  <a:cs typeface="Calibri" panose="020F0502020204030204" pitchFamily="34" charset="0"/>
                </a:rPr>
                <a:t>WiFi</a:t>
              </a:r>
              <a:r>
                <a:rPr lang="en-US" altLang="en-US" dirty="0">
                  <a:ea typeface="Arial" panose="020B0604020202020204" pitchFamily="34" charset="0"/>
                  <a:cs typeface="Calibri" panose="020F0502020204030204" pitchFamily="34" charset="0"/>
                </a:rPr>
                <a:t>, 4G, Ethernet</a:t>
              </a:r>
              <a:endParaRPr lang="en-US" altLang="en-US" sz="2800" dirty="0">
                <a:ea typeface="Arial" panose="020B0604020202020204" pitchFamily="34" charset="0"/>
                <a:cs typeface="Calibri" panose="020F0502020204030204" pitchFamily="34" charset="0"/>
              </a:endParaRPr>
            </a:p>
            <a:p>
              <a:pPr marL="0" indent="0">
                <a:buFont typeface="Wingdings" pitchFamily="2" charset="2"/>
                <a:buNone/>
              </a:pPr>
              <a:endParaRPr lang="en-US" dirty="0"/>
            </a:p>
          </p:txBody>
        </p:sp>
        <p:sp>
          <p:nvSpPr>
            <p:cNvPr id="610" name="Content Placeholder 2">
              <a:extLst>
                <a:ext uri="{FF2B5EF4-FFF2-40B4-BE49-F238E27FC236}">
                  <a16:creationId xmlns:a16="http://schemas.microsoft.com/office/drawing/2014/main" id="{E555BFB4-FB8B-A747-972A-566DF9A79370}"/>
                </a:ext>
              </a:extLst>
            </p:cNvPr>
            <p:cNvSpPr txBox="1">
              <a:spLocks/>
            </p:cNvSpPr>
            <p:nvPr/>
          </p:nvSpPr>
          <p:spPr>
            <a:xfrm>
              <a:off x="852410" y="4406766"/>
              <a:ext cx="5394571" cy="169810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SzPct val="75000"/>
              </a:pPr>
              <a:r>
                <a:rPr lang="en-US" altLang="en-US" i="1" dirty="0">
                  <a:solidFill>
                    <a:srgbClr val="C00000"/>
                  </a:solidFill>
                  <a:ea typeface="ＭＳ Ｐゴシック" panose="020B0600070205080204" pitchFamily="34" charset="-128"/>
                  <a:cs typeface="Calibri" panose="020F0502020204030204" pitchFamily="34" charset="0"/>
                </a:rPr>
                <a:t>Internet  standards</a:t>
              </a:r>
            </a:p>
            <a:p>
              <a:pPr lvl="1"/>
              <a:r>
                <a:rPr lang="en-US" altLang="en-US" dirty="0">
                  <a:ea typeface="Arial" panose="020B0604020202020204" pitchFamily="34" charset="0"/>
                  <a:cs typeface="Calibri" panose="020F0502020204030204" pitchFamily="34" charset="0"/>
                </a:rPr>
                <a:t>RFC: Request for Comments</a:t>
              </a:r>
            </a:p>
            <a:p>
              <a:pPr lvl="1"/>
              <a:r>
                <a:rPr lang="en-US" altLang="en-US" dirty="0">
                  <a:ea typeface="Arial" panose="020B0604020202020204" pitchFamily="34" charset="0"/>
                  <a:cs typeface="Calibri" panose="020F0502020204030204" pitchFamily="34" charset="0"/>
                </a:rPr>
                <a:t>IETF: Internet Engineering Task Force</a:t>
              </a:r>
            </a:p>
            <a:p>
              <a:pPr marL="0" indent="0">
                <a:buFont typeface="Wingdings" pitchFamily="2" charset="2"/>
                <a:buNone/>
              </a:pPr>
              <a:endParaRPr lang="en-US" dirty="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F538D7F-D092-0B46-9D93-497135430F9C}"/>
              </a:ext>
            </a:extLst>
          </p:cNvPr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CCA2A64-0E06-F545-9FC0-961CFBCC8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9BBA3E-BB93-084A-B9DE-C031B991FC2B}"/>
                </a:ext>
              </a:extLst>
            </p:cNvPr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38A1FD-ACE2-5F42-9B08-5B2D9CEBC672}"/>
                </a:ext>
              </a:extLst>
            </p:cNvPr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91E281-A56A-C34A-A030-5A236D4E586A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id="{45AD7D7E-22F3-B04F-B8D9-3DB14B4EB5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1E2ACEB7-973B-E046-843B-EB2B7621639C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37BB92CD-AD73-F344-953E-3EFDD2781945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5BE2CBD-8554-CF42-81E0-EE46D8DE60ED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>
              <a:extLst>
                <a:ext uri="{FF2B5EF4-FFF2-40B4-BE49-F238E27FC236}">
                  <a16:creationId xmlns:a16="http://schemas.microsoft.com/office/drawing/2014/main" id="{DE526F1B-649C-344E-8FAB-A9478EF8DA65}"/>
                </a:ext>
              </a:extLst>
            </p:cNvPr>
            <p:cNvCxnSpPr>
              <a:cxnSpLocks/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B4A890F6-DD55-B341-BDF4-AF2E70A3CC15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67D0F28-333C-D24F-9D2D-61124A38416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FD6F349B-89A1-1F4D-9830-6378C687F92A}"/>
              </a:ext>
            </a:extLst>
          </p:cNvPr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>
              <a:extLst>
                <a:ext uri="{FF2B5EF4-FFF2-40B4-BE49-F238E27FC236}">
                  <a16:creationId xmlns:a16="http://schemas.microsoft.com/office/drawing/2014/main" id="{38988E68-C8D7-1041-AEC2-7701BE5D10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A6C4F23A-36F1-5E47-94EF-BAE3479A332E}"/>
                </a:ext>
              </a:extLst>
            </p:cNvPr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40A312C7-3E2E-8F40-B008-F9AB8292FEA3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A0B59F70-E34B-7A47-8095-6CB4A425440B}"/>
              </a:ext>
            </a:extLst>
          </p:cNvPr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7CF95D26-9671-0C42-8E8C-4CE179CE7B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99BE214C-A081-5541-8D5F-AB06808F8378}"/>
                </a:ext>
              </a:extLst>
            </p:cNvPr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 err="1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8DD32BFA-CE2F-B048-B320-A046B7A40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965E68E-3EF0-9445-A466-1B0BCA9A0A95}"/>
              </a:ext>
            </a:extLst>
          </p:cNvPr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70102BD4-D7CF-EA44-B451-F173BE4D5B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50489E1-DD07-B045-9B42-9681020DCB49}"/>
                </a:ext>
              </a:extLst>
            </p:cNvPr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3B8E874C-0A2E-C546-9A26-12BBEB875B0D}"/>
                </a:ext>
              </a:extLst>
            </p:cNvPr>
            <p:cNvCxnSpPr>
              <a:cxnSpLocks/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9278791A-6408-FE49-97C8-366AE865D0FC}"/>
              </a:ext>
            </a:extLst>
          </p:cNvPr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id="{54518172-05CD-6E4B-96A3-5AE490F57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4B6916C7-17C2-0043-9CA5-2291C94B8E33}"/>
                </a:ext>
              </a:extLst>
            </p:cNvPr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335A84F3-D0D9-FA40-8F7D-57F594BAB3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364A443-9918-5240-B7CC-82287B806A53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7901D56-40A9-044D-A6DB-ADD17E4B4B0E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AAECF4C4-245B-3B4F-935D-656C1B7C4318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89160B6B-CFAC-0C4E-AFB5-940C8EF68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78774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</a:t>
            </a:r>
            <a:r>
              <a:rPr lang="en-US" altLang="en-US" dirty="0">
                <a:ea typeface="ＭＳ Ｐゴシック" panose="020B0600070205080204" pitchFamily="34" charset="-128"/>
              </a:rPr>
              <a:t>that provides services to applications:</a:t>
            </a:r>
            <a:endParaRPr lang="en-US" altLang="en-US" sz="2400" dirty="0">
              <a:ea typeface="ＭＳ Ｐゴシック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</a:t>
            </a:r>
            <a:r>
              <a:rPr lang="en-US" altLang="en-US">
                <a:ea typeface="Arial" panose="020B0604020202020204" pitchFamily="34" charset="0"/>
              </a:rPr>
              <a:t>, streaming </a:t>
            </a:r>
            <a:r>
              <a:rPr lang="en-US" altLang="en-US" dirty="0">
                <a:ea typeface="Arial" panose="020B0604020202020204" pitchFamily="34" charset="0"/>
              </a:rPr>
              <a:t>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“service” view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6E7E1949-D432-8F47-806C-E1300655FD5B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CDEF5ABA-1B3E-E140-B54D-1BC5001510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E0F4780A-E96A-7C4F-98CD-8BE40652E91D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554065B8-11FC-3B4E-8CEB-951199B1DF2C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FCFF39BD-FF72-D744-894D-516FB364E8AE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1AB1A9D8-C145-B64F-A99E-384F072DA600}"/>
                </a:ext>
              </a:extLst>
            </p:cNvPr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488A4C35-0916-9F43-8EB4-57709849D76D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D72E54CC-6B2F-634D-BC7D-2171694AA3F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B4BC79F0-E00C-7044-BC07-1474A974BA16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B102C048-49F5-7548-812F-9F5B72021501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126167F-C8BB-234E-9136-D15CA93E673F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id="{662BF10B-C3AA-B044-B3C4-6ADB2CCF2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AA2FA344-354C-4B4C-B02C-3A8507EDA90B}"/>
              </a:ext>
            </a:extLst>
          </p:cNvPr>
          <p:cNvSpPr txBox="1">
            <a:spLocks/>
          </p:cNvSpPr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ＭＳ Ｐゴシック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programming interface </a:t>
            </a:r>
            <a:r>
              <a:rPr lang="en-US" altLang="en-US" dirty="0">
                <a:ea typeface="ＭＳ Ｐゴシック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connect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5511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  <p:sp>
        <p:nvSpPr>
          <p:cNvPr id="609" name="Rectangle 3">
            <a:extLst>
              <a:ext uri="{FF2B5EF4-FFF2-40B4-BE49-F238E27FC236}">
                <a16:creationId xmlns:a16="http://schemas.microsoft.com/office/drawing/2014/main" id="{206E5658-AD06-5B45-9559-3CE607888606}"/>
              </a:ext>
            </a:extLst>
          </p:cNvPr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“what’s the time?”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“I have a question”</a:t>
            </a:r>
          </a:p>
          <a:p>
            <a:pPr marL="349250" indent="-220663"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introductions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lvl="1"/>
            <a:endParaRPr lang="en-US" altLang="en-US" sz="2000" dirty="0">
              <a:ea typeface="Arial" panose="020B0604020202020204" pitchFamily="34" charset="0"/>
            </a:endParaRP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610" name="Rectangle 4">
            <a:extLst>
              <a:ext uri="{FF2B5EF4-FFF2-40B4-BE49-F238E27FC236}">
                <a16:creationId xmlns:a16="http://schemas.microsoft.com/office/drawing/2014/main" id="{9D396FB4-4702-8A46-BFF5-B81AA58972AF}"/>
              </a:ext>
            </a:extLst>
          </p:cNvPr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D53E871-92D8-754E-98DE-E8454C077808}"/>
              </a:ext>
            </a:extLst>
          </p:cNvPr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>
              <a:extLst>
                <a:ext uri="{FF2B5EF4-FFF2-40B4-BE49-F238E27FC236}">
                  <a16:creationId xmlns:a16="http://schemas.microsoft.com/office/drawing/2014/main" id="{638623C1-C1BD-AA44-B5D3-D4E89817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msg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>
              <a:extLst>
                <a:ext uri="{FF2B5EF4-FFF2-40B4-BE49-F238E27FC236}">
                  <a16:creationId xmlns:a16="http://schemas.microsoft.com/office/drawing/2014/main" id="{4BB2FBA9-962F-5D48-9F9D-959DBE62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Times New Roman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097941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5FDA5BE8-E15B-EA45-8818-A68BEA678236}"/>
              </a:ext>
            </a:extLst>
          </p:cNvPr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CD43C19F-41ED-3443-B50D-7AA2E735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pic>
        <p:nvPicPr>
          <p:cNvPr id="13" name="Picture 62" descr="Alice">
            <a:extLst>
              <a:ext uri="{FF2B5EF4-FFF2-40B4-BE49-F238E27FC236}">
                <a16:creationId xmlns:a16="http://schemas.microsoft.com/office/drawing/2014/main" id="{6AC32637-72CC-184C-8EF2-C7474809C0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7642" y="2314576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63" descr="Bob">
            <a:extLst>
              <a:ext uri="{FF2B5EF4-FFF2-40B4-BE49-F238E27FC236}">
                <a16:creationId xmlns:a16="http://schemas.microsoft.com/office/drawing/2014/main" id="{0C9653DB-36BF-FC4E-96D5-398A63E280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6992" y="2709863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2A0AB36B-394C-B44E-9FDF-B5332733F92C}"/>
              </a:ext>
            </a:extLst>
          </p:cNvPr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AF107355-7D98-0B44-975B-CBF0C3994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>
              <a:extLst>
                <a:ext uri="{FF2B5EF4-FFF2-40B4-BE49-F238E27FC236}">
                  <a16:creationId xmlns:a16="http://schemas.microsoft.com/office/drawing/2014/main" id="{E3C8F55E-81A4-6845-B300-C80C498A8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70EA7E-36C8-3342-B70C-2DA2FD8C7B3E}"/>
              </a:ext>
            </a:extLst>
          </p:cNvPr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>
              <a:extLst>
                <a:ext uri="{FF2B5EF4-FFF2-40B4-BE49-F238E27FC236}">
                  <a16:creationId xmlns:a16="http://schemas.microsoft.com/office/drawing/2014/main" id="{7BC224F4-2A52-C946-B3A2-501E3BAD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>
              <a:extLst>
                <a:ext uri="{FF2B5EF4-FFF2-40B4-BE49-F238E27FC236}">
                  <a16:creationId xmlns:a16="http://schemas.microsoft.com/office/drawing/2014/main" id="{EF38DB23-31AC-F649-B4F9-0760E840D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148AFC4-3C67-AC4E-9DBE-C6C666348971}"/>
              </a:ext>
            </a:extLst>
          </p:cNvPr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>
              <a:extLst>
                <a:ext uri="{FF2B5EF4-FFF2-40B4-BE49-F238E27FC236}">
                  <a16:creationId xmlns:a16="http://schemas.microsoft.com/office/drawing/2014/main" id="{D7E081E5-97A2-4147-A169-A6935464D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>
              <a:extLst>
                <a:ext uri="{FF2B5EF4-FFF2-40B4-BE49-F238E27FC236}">
                  <a16:creationId xmlns:a16="http://schemas.microsoft.com/office/drawing/2014/main" id="{A01E23B5-0258-7C4C-BA5D-199419A7F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>
                <a:extLst>
                  <a:ext uri="{FF2B5EF4-FFF2-40B4-BE49-F238E27FC236}">
                    <a16:creationId xmlns:a16="http://schemas.microsoft.com/office/drawing/2014/main" id="{66DE04EC-3AB2-4545-8A40-349D717B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>
                <a:extLst>
                  <a:ext uri="{FF2B5EF4-FFF2-40B4-BE49-F238E27FC236}">
                    <a16:creationId xmlns:a16="http://schemas.microsoft.com/office/drawing/2014/main" id="{74B04ADF-02C6-6943-8532-39BACC3ED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0746F316-9DC6-CE4A-B297-F2AB0B6A4762}"/>
              </a:ext>
            </a:extLst>
          </p:cNvPr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>
              <a:extLst>
                <a:ext uri="{FF2B5EF4-FFF2-40B4-BE49-F238E27FC236}">
                  <a16:creationId xmlns:a16="http://schemas.microsoft.com/office/drawing/2014/main" id="{33CD3426-2C89-A640-B8D9-4426CF1B0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>
              <a:extLst>
                <a:ext uri="{FF2B5EF4-FFF2-40B4-BE49-F238E27FC236}">
                  <a16:creationId xmlns:a16="http://schemas.microsoft.com/office/drawing/2014/main" id="{A6420C74-64CF-2247-8D4B-DD2DBFA6F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>
                <a:extLst>
                  <a:ext uri="{FF2B5EF4-FFF2-40B4-BE49-F238E27FC236}">
                    <a16:creationId xmlns:a16="http://schemas.microsoft.com/office/drawing/2014/main" id="{D5183736-BE0E-AB46-AFBB-CE022786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>
                <a:extLst>
                  <a:ext uri="{FF2B5EF4-FFF2-40B4-BE49-F238E27FC236}">
                    <a16:creationId xmlns:a16="http://schemas.microsoft.com/office/drawing/2014/main" id="{1F4F822A-BED8-454A-AAC2-A1B3AFF6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>
            <a:extLst>
              <a:ext uri="{FF2B5EF4-FFF2-40B4-BE49-F238E27FC236}">
                <a16:creationId xmlns:a16="http://schemas.microsoft.com/office/drawing/2014/main" id="{CAF66A4D-D465-0449-A83A-EAD8BADEB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8" name="Group 105">
            <a:extLst>
              <a:ext uri="{FF2B5EF4-FFF2-40B4-BE49-F238E27FC236}">
                <a16:creationId xmlns:a16="http://schemas.microsoft.com/office/drawing/2014/main" id="{CC2D24A5-7C64-F545-A05A-3752F815F89F}"/>
              </a:ext>
            </a:extLst>
          </p:cNvPr>
          <p:cNvGrpSpPr>
            <a:grpSpLocks/>
          </p:cNvGrpSpPr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6BF887FC-DA49-BC42-A376-A29D67B86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>
              <a:extLst>
                <a:ext uri="{FF2B5EF4-FFF2-40B4-BE49-F238E27FC236}">
                  <a16:creationId xmlns:a16="http://schemas.microsoft.com/office/drawing/2014/main" id="{FD6E114D-BB61-5A43-A6C4-EB93B477D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CD6B86A-6F1B-0548-9764-136C60D90701}"/>
              </a:ext>
            </a:extLst>
          </p:cNvPr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>
              <a:extLst>
                <a:ext uri="{FF2B5EF4-FFF2-40B4-BE49-F238E27FC236}">
                  <a16:creationId xmlns:a16="http://schemas.microsoft.com/office/drawing/2014/main" id="{BE73EB41-048F-AA4A-A7C0-5C13D2C2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3D5059BF-BB04-1840-B77C-F70CB09CD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>
              <a:extLst>
                <a:ext uri="{FF2B5EF4-FFF2-40B4-BE49-F238E27FC236}">
                  <a16:creationId xmlns:a16="http://schemas.microsoft.com/office/drawing/2014/main" id="{8B99F7C9-41C0-E948-A1F8-DBFF6271E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3F6BB2A-A83B-6E42-97C8-7ABAD5335595}"/>
              </a:ext>
            </a:extLst>
          </p:cNvPr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>
              <a:extLst>
                <a:ext uri="{FF2B5EF4-FFF2-40B4-BE49-F238E27FC236}">
                  <a16:creationId xmlns:a16="http://schemas.microsoft.com/office/drawing/2014/main" id="{45CDA1E6-D436-1747-9985-487C3C2A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0522444E-A828-BE46-A531-855D0C77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>
              <a:extLst>
                <a:ext uri="{FF2B5EF4-FFF2-40B4-BE49-F238E27FC236}">
                  <a16:creationId xmlns:a16="http://schemas.microsoft.com/office/drawing/2014/main" id="{D6A3FC64-B8C3-524A-97EA-7601A823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CDE2E27-ED1E-7344-9B31-50A4E5C09D16}"/>
              </a:ext>
            </a:extLst>
          </p:cNvPr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>
              <a:extLst>
                <a:ext uri="{FF2B5EF4-FFF2-40B4-BE49-F238E27FC236}">
                  <a16:creationId xmlns:a16="http://schemas.microsoft.com/office/drawing/2014/main" id="{ABF41D13-8507-D844-86E0-3E5322573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id="{3880A042-2FB6-1941-9EF6-2BBEF49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>
              <a:extLst>
                <a:ext uri="{FF2B5EF4-FFF2-40B4-BE49-F238E27FC236}">
                  <a16:creationId xmlns:a16="http://schemas.microsoft.com/office/drawing/2014/main" id="{520D7CEC-5ABE-CB47-A52E-8A54D3A49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>
            <a:extLst>
              <a:ext uri="{FF2B5EF4-FFF2-40B4-BE49-F238E27FC236}">
                <a16:creationId xmlns:a16="http://schemas.microsoft.com/office/drawing/2014/main" id="{4A4CE652-658D-B343-B65F-6AC8513C167B}"/>
              </a:ext>
            </a:extLst>
          </p:cNvPr>
          <p:cNvGrpSpPr>
            <a:grpSpLocks/>
          </p:cNvGrpSpPr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id="{ADF25789-D94D-6440-A211-5DCCB02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>
              <a:extLst>
                <a:ext uri="{FF2B5EF4-FFF2-40B4-BE49-F238E27FC236}">
                  <a16:creationId xmlns:a16="http://schemas.microsoft.com/office/drawing/2014/main" id="{E3F6D782-AA2A-884C-8F31-18FB963D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>
              <a:extLst>
                <a:ext uri="{FF2B5EF4-FFF2-40B4-BE49-F238E27FC236}">
                  <a16:creationId xmlns:a16="http://schemas.microsoft.com/office/drawing/2014/main" id="{8E62C232-6002-7B40-98F7-09DFB865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>
              <a:extLst>
                <a:ext uri="{FF2B5EF4-FFF2-40B4-BE49-F238E27FC236}">
                  <a16:creationId xmlns:a16="http://schemas.microsoft.com/office/drawing/2014/main" id="{4AE6A750-54A6-B943-91AB-340390A7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>
              <a:extLst>
                <a:ext uri="{FF2B5EF4-FFF2-40B4-BE49-F238E27FC236}">
                  <a16:creationId xmlns:a16="http://schemas.microsoft.com/office/drawing/2014/main" id="{E71E8CB8-4382-3242-ABC5-C14F81AC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>
              <a:extLst>
                <a:ext uri="{FF2B5EF4-FFF2-40B4-BE49-F238E27FC236}">
                  <a16:creationId xmlns:a16="http://schemas.microsoft.com/office/drawing/2014/main" id="{E7EC998A-9B7F-0746-ABE8-80C8192CA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>
                <a:extLst>
                  <a:ext uri="{FF2B5EF4-FFF2-40B4-BE49-F238E27FC236}">
                    <a16:creationId xmlns:a16="http://schemas.microsoft.com/office/drawing/2014/main" id="{89BFB453-7EA4-7040-A1A5-7D0E5E721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>
                <a:extLst>
                  <a:ext uri="{FF2B5EF4-FFF2-40B4-BE49-F238E27FC236}">
                    <a16:creationId xmlns:a16="http://schemas.microsoft.com/office/drawing/2014/main" id="{DD4207D9-1C2C-A642-874A-C950D1B2F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>
              <a:extLst>
                <a:ext uri="{FF2B5EF4-FFF2-40B4-BE49-F238E27FC236}">
                  <a16:creationId xmlns:a16="http://schemas.microsoft.com/office/drawing/2014/main" id="{B93B87B1-D6FF-1A43-AFA9-2F4308B46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>
              <a:extLst>
                <a:ext uri="{FF2B5EF4-FFF2-40B4-BE49-F238E27FC236}">
                  <a16:creationId xmlns:a16="http://schemas.microsoft.com/office/drawing/2014/main" id="{38088FF7-02F0-DB41-8855-F8E64BFD6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>
                <a:extLst>
                  <a:ext uri="{FF2B5EF4-FFF2-40B4-BE49-F238E27FC236}">
                    <a16:creationId xmlns:a16="http://schemas.microsoft.com/office/drawing/2014/main" id="{2800C9B7-CBF6-284C-B26D-9F63F319D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>
                <a:extLst>
                  <a:ext uri="{FF2B5EF4-FFF2-40B4-BE49-F238E27FC236}">
                    <a16:creationId xmlns:a16="http://schemas.microsoft.com/office/drawing/2014/main" id="{96A6E1AD-EAAE-7447-A0BC-68D76E1B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>
              <a:extLst>
                <a:ext uri="{FF2B5EF4-FFF2-40B4-BE49-F238E27FC236}">
                  <a16:creationId xmlns:a16="http://schemas.microsoft.com/office/drawing/2014/main" id="{81E7EE8D-57F7-6848-B16A-D11B811B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>
              <a:extLst>
                <a:ext uri="{FF2B5EF4-FFF2-40B4-BE49-F238E27FC236}">
                  <a16:creationId xmlns:a16="http://schemas.microsoft.com/office/drawing/2014/main" id="{0C489C2A-C1EE-ED4E-915C-600DF0A7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>
              <a:extLst>
                <a:ext uri="{FF2B5EF4-FFF2-40B4-BE49-F238E27FC236}">
                  <a16:creationId xmlns:a16="http://schemas.microsoft.com/office/drawing/2014/main" id="{3D5AED95-1F84-444D-A859-E38C83F83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>
                <a:extLst>
                  <a:ext uri="{FF2B5EF4-FFF2-40B4-BE49-F238E27FC236}">
                    <a16:creationId xmlns:a16="http://schemas.microsoft.com/office/drawing/2014/main" id="{A9389B09-349A-964B-85BC-37C0E562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>
                <a:extLst>
                  <a:ext uri="{FF2B5EF4-FFF2-40B4-BE49-F238E27FC236}">
                    <a16:creationId xmlns:a16="http://schemas.microsoft.com/office/drawing/2014/main" id="{4ACE943E-F10C-654A-BD48-143DEEAA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>
              <a:extLst>
                <a:ext uri="{FF2B5EF4-FFF2-40B4-BE49-F238E27FC236}">
                  <a16:creationId xmlns:a16="http://schemas.microsoft.com/office/drawing/2014/main" id="{9F74734C-9E68-9045-A6CE-133984B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>
              <a:extLst>
                <a:ext uri="{FF2B5EF4-FFF2-40B4-BE49-F238E27FC236}">
                  <a16:creationId xmlns:a16="http://schemas.microsoft.com/office/drawing/2014/main" id="{99AB90FB-10F4-8646-A5E4-C5948E7CAD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>
                <a:extLst>
                  <a:ext uri="{FF2B5EF4-FFF2-40B4-BE49-F238E27FC236}">
                    <a16:creationId xmlns:a16="http://schemas.microsoft.com/office/drawing/2014/main" id="{7F4F7BD0-881C-EA41-BF03-C3C7AA0E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>
                <a:extLst>
                  <a:ext uri="{FF2B5EF4-FFF2-40B4-BE49-F238E27FC236}">
                    <a16:creationId xmlns:a16="http://schemas.microsoft.com/office/drawing/2014/main" id="{82794333-9BCA-1844-811D-E175BCA1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>
              <a:extLst>
                <a:ext uri="{FF2B5EF4-FFF2-40B4-BE49-F238E27FC236}">
                  <a16:creationId xmlns:a16="http://schemas.microsoft.com/office/drawing/2014/main" id="{68D85044-2238-9042-992D-932AE7A0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E6A4A31B-CB3E-DB4B-8D15-11D8649E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F52D98EE-0DD8-4D4C-98E3-A45D68AE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>
              <a:extLst>
                <a:ext uri="{FF2B5EF4-FFF2-40B4-BE49-F238E27FC236}">
                  <a16:creationId xmlns:a16="http://schemas.microsoft.com/office/drawing/2014/main" id="{490E9F0F-6592-0E4D-A291-EBC6AB4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250F3DCA-32F4-CC4A-891A-B30F6D8E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>
              <a:extLst>
                <a:ext uri="{FF2B5EF4-FFF2-40B4-BE49-F238E27FC236}">
                  <a16:creationId xmlns:a16="http://schemas.microsoft.com/office/drawing/2014/main" id="{6DF44EB1-30B7-8E4A-A62D-94C2ECCAE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>
              <a:extLst>
                <a:ext uri="{FF2B5EF4-FFF2-40B4-BE49-F238E27FC236}">
                  <a16:creationId xmlns:a16="http://schemas.microsoft.com/office/drawing/2014/main" id="{1E80FD31-CF6D-E841-82CE-8485CA39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>
              <a:extLst>
                <a:ext uri="{FF2B5EF4-FFF2-40B4-BE49-F238E27FC236}">
                  <a16:creationId xmlns:a16="http://schemas.microsoft.com/office/drawing/2014/main" id="{A6798635-53B6-DB47-8748-A593507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>
              <a:extLst>
                <a:ext uri="{FF2B5EF4-FFF2-40B4-BE49-F238E27FC236}">
                  <a16:creationId xmlns:a16="http://schemas.microsoft.com/office/drawing/2014/main" id="{37BB0D05-8767-CF4E-8C65-67C1D8D3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>
              <a:extLst>
                <a:ext uri="{FF2B5EF4-FFF2-40B4-BE49-F238E27FC236}">
                  <a16:creationId xmlns:a16="http://schemas.microsoft.com/office/drawing/2014/main" id="{FA7F2C7C-7482-A14C-87FE-F9538208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>
              <a:extLst>
                <a:ext uri="{FF2B5EF4-FFF2-40B4-BE49-F238E27FC236}">
                  <a16:creationId xmlns:a16="http://schemas.microsoft.com/office/drawing/2014/main" id="{9D056117-88A7-394A-A294-1A033CE4F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>
            <a:extLst>
              <a:ext uri="{FF2B5EF4-FFF2-40B4-BE49-F238E27FC236}">
                <a16:creationId xmlns:a16="http://schemas.microsoft.com/office/drawing/2014/main" id="{95F59C81-FDB0-844F-941B-B561FC589D42}"/>
              </a:ext>
            </a:extLst>
          </p:cNvPr>
          <p:cNvGrpSpPr>
            <a:grpSpLocks/>
          </p:cNvGrpSpPr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>
              <a:extLst>
                <a:ext uri="{FF2B5EF4-FFF2-40B4-BE49-F238E27FC236}">
                  <a16:creationId xmlns:a16="http://schemas.microsoft.com/office/drawing/2014/main" id="{82B0CE96-D20F-0542-B0DD-F5A7003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>
              <a:extLst>
                <a:ext uri="{FF2B5EF4-FFF2-40B4-BE49-F238E27FC236}">
                  <a16:creationId xmlns:a16="http://schemas.microsoft.com/office/drawing/2014/main" id="{F915E8C7-3CEB-4841-BD57-4B6D62B702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E692778-9BBA-824F-8F43-DA909E4E4FB8}"/>
              </a:ext>
            </a:extLst>
          </p:cNvPr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>
              <a:extLst>
                <a:ext uri="{FF2B5EF4-FFF2-40B4-BE49-F238E27FC236}">
                  <a16:creationId xmlns:a16="http://schemas.microsoft.com/office/drawing/2014/main" id="{1E51E9DA-15A6-C14B-AFD5-A46BE255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F4E0794-86DC-1F40-8E76-AAAF9B0356E2}"/>
                </a:ext>
              </a:extLst>
            </p:cNvPr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Text Box 95">
              <a:extLst>
                <a:ext uri="{FF2B5EF4-FFF2-40B4-BE49-F238E27FC236}">
                  <a16:creationId xmlns:a16="http://schemas.microsoft.com/office/drawing/2014/main" id="{F4BA7FFC-6F32-A047-8695-B7E781EB8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</a:t>
              </a:r>
              <a:r>
                <a:rPr lang="en-US" altLang="en-US" sz="1200" dirty="0" err="1">
                  <a:latin typeface="+mn-lt"/>
                  <a:cs typeface="Calibri" panose="020F0502020204030204" pitchFamily="34" charset="0"/>
                </a:rPr>
                <a:t>gaia.cs.umass.edu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/</a:t>
              </a:r>
              <a:r>
                <a:rPr lang="en-US" altLang="en-US" sz="1200" dirty="0" err="1">
                  <a:latin typeface="+mn-lt"/>
                  <a:cs typeface="Calibri" panose="020F0502020204030204" pitchFamily="34" charset="0"/>
                </a:rPr>
                <a:t>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589230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500"/>
                            </p:stCondLst>
                            <p:childTnLst>
                              <p:par>
                                <p:cTn id="5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5D50F62E-24AA-E249-A90A-18C2FD24028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344214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 closer look at Internet structure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CEA6D79-FD00-1148-A95A-8E46A45625BA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6D8354C1-1210-1940-9F91-B4758D5841DC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E3958303-11B7-AC47-B40B-E7F34DA98B87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E52B2236-5BAD-4448-BEE0-0CD0D214FDEF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4D09F97-D3D9-764B-B75B-ED7B4816D5B9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8000236D-4FCB-8E42-8443-B60A47AB111C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D2A0E321-E076-5E4B-B83B-757AFB1A4CEA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25D6BB58-705A-994A-A4C0-4597BD3E586E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651092E3-127F-B747-AC6B-A506BBC80C9F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C302BF23-8204-FB46-A78D-495CB59FC0FB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ED9D1CE7-97E7-BE42-9A9E-DFF564EF6FD2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33196CF4-E8B7-C748-AEBE-BE1C069588D5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B8AA2F12-9606-F944-8D71-78704F4F02AC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DF73A1CD-668E-B544-868D-FCFA8CE79DB9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40" name="Content Placeholder 2">
            <a:extLst>
              <a:ext uri="{FF2B5EF4-FFF2-40B4-BE49-F238E27FC236}">
                <a16:creationId xmlns:a16="http://schemas.microsoft.com/office/drawing/2014/main" id="{CAE1DAE5-E210-1642-9C4E-115EA6D071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33981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 closer look at Internet structure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ED6763B-8C95-A249-B406-399CD97D3BBA}"/>
              </a:ext>
            </a:extLst>
          </p:cNvPr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769332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A closer look at Internet structure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96" name="Rectangle 495">
            <a:extLst>
              <a:ext uri="{FF2B5EF4-FFF2-40B4-BE49-F238E27FC236}">
                <a16:creationId xmlns:a16="http://schemas.microsoft.com/office/drawing/2014/main" id="{E9B89C25-995B-4D4B-BEAF-83AAF26ACE92}"/>
              </a:ext>
            </a:extLst>
          </p:cNvPr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4655351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 and physical media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mobile access networks (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WiFi</a:t>
            </a:r>
            <a:r>
              <a:rPr lang="en-US" altLang="en-US" sz="2400" dirty="0">
                <a:ea typeface="ＭＳ Ｐゴシック" panose="020B0600070205080204" pitchFamily="34" charset="-128"/>
              </a:rPr>
              <a:t>, 4G/5G)</a:t>
            </a:r>
            <a:endParaRPr lang="en-US" altLang="en-US" sz="2400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Content Placeholder 2">
            <a:extLst>
              <a:ext uri="{FF2B5EF4-FFF2-40B4-BE49-F238E27FC236}">
                <a16:creationId xmlns:a16="http://schemas.microsoft.com/office/drawing/2014/main" id="{75FB7291-DE91-BB43-84BC-D0298124FC57}"/>
              </a:ext>
            </a:extLst>
          </p:cNvPr>
          <p:cNvSpPr txBox="1">
            <a:spLocks/>
          </p:cNvSpPr>
          <p:nvPr/>
        </p:nvSpPr>
        <p:spPr>
          <a:xfrm>
            <a:off x="759558" y="4154280"/>
            <a:ext cx="6495974" cy="152463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What to look for: </a:t>
            </a:r>
          </a:p>
          <a:p>
            <a:pPr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transmission rate  (bits per second) of access network?</a:t>
            </a:r>
          </a:p>
          <a:p>
            <a:pPr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shared or dedicated access among users?</a:t>
            </a:r>
          </a:p>
          <a:p>
            <a:pPr marL="174625" indent="0">
              <a:buSzPct val="75000"/>
              <a:buFont typeface="Wingdings" pitchFamily="2" charset="2"/>
              <a:buNone/>
            </a:pPr>
            <a:endParaRPr lang="en-US" altLang="en-US" dirty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464851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cable-based access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58" name="Group 37">
            <a:extLst>
              <a:ext uri="{FF2B5EF4-FFF2-40B4-BE49-F238E27FC236}">
                <a16:creationId xmlns:a16="http://schemas.microsoft.com/office/drawing/2014/main" id="{2E8824F7-4522-D447-9DC0-38FAFCEAC5FD}"/>
              </a:ext>
            </a:extLst>
          </p:cNvPr>
          <p:cNvGrpSpPr>
            <a:grpSpLocks/>
          </p:cNvGrpSpPr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>
              <a:extLst>
                <a:ext uri="{FF2B5EF4-FFF2-40B4-BE49-F238E27FC236}">
                  <a16:creationId xmlns:a16="http://schemas.microsoft.com/office/drawing/2014/main" id="{836381BA-38E7-1643-BF9A-B18040665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>
              <a:extLst>
                <a:ext uri="{FF2B5EF4-FFF2-40B4-BE49-F238E27FC236}">
                  <a16:creationId xmlns:a16="http://schemas.microsoft.com/office/drawing/2014/main" id="{A91A763D-8E94-C349-8834-D48E9C7C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>
              <a:extLst>
                <a:ext uri="{FF2B5EF4-FFF2-40B4-BE49-F238E27FC236}">
                  <a16:creationId xmlns:a16="http://schemas.microsoft.com/office/drawing/2014/main" id="{DE43773C-7E50-304C-B96C-1B9B432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>
              <a:extLst>
                <a:ext uri="{FF2B5EF4-FFF2-40B4-BE49-F238E27FC236}">
                  <a16:creationId xmlns:a16="http://schemas.microsoft.com/office/drawing/2014/main" id="{F3C41C4C-476A-2B45-A87C-AC86EB4B9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>
            <a:extLst>
              <a:ext uri="{FF2B5EF4-FFF2-40B4-BE49-F238E27FC236}">
                <a16:creationId xmlns:a16="http://schemas.microsoft.com/office/drawing/2014/main" id="{1414EDE7-3EB5-FA4B-9DD4-E6353E20A214}"/>
              </a:ext>
            </a:extLst>
          </p:cNvPr>
          <p:cNvGrpSpPr>
            <a:grpSpLocks/>
          </p:cNvGrpSpPr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>
              <a:extLst>
                <a:ext uri="{FF2B5EF4-FFF2-40B4-BE49-F238E27FC236}">
                  <a16:creationId xmlns:a16="http://schemas.microsoft.com/office/drawing/2014/main" id="{DABDD206-5A3A-D340-BB90-8F77E10D8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765" name="Line 44">
              <a:extLst>
                <a:ext uri="{FF2B5EF4-FFF2-40B4-BE49-F238E27FC236}">
                  <a16:creationId xmlns:a16="http://schemas.microsoft.com/office/drawing/2014/main" id="{96A99A85-0F58-904A-AB9B-E4531C44DB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>
              <a:extLst>
                <a:ext uri="{FF2B5EF4-FFF2-40B4-BE49-F238E27FC236}">
                  <a16:creationId xmlns:a16="http://schemas.microsoft.com/office/drawing/2014/main" id="{A885BDAD-38DA-9945-9914-5285D7B28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>
              <a:extLst>
                <a:ext uri="{FF2B5EF4-FFF2-40B4-BE49-F238E27FC236}">
                  <a16:creationId xmlns:a16="http://schemas.microsoft.com/office/drawing/2014/main" id="{8BF7E924-5AB7-6A4B-A536-D9B3F0CB3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68" name="Line 47">
              <a:extLst>
                <a:ext uri="{FF2B5EF4-FFF2-40B4-BE49-F238E27FC236}">
                  <a16:creationId xmlns:a16="http://schemas.microsoft.com/office/drawing/2014/main" id="{C5F7EC21-9A57-044C-B03E-D70253629E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>
              <a:extLst>
                <a:ext uri="{FF2B5EF4-FFF2-40B4-BE49-F238E27FC236}">
                  <a16:creationId xmlns:a16="http://schemas.microsoft.com/office/drawing/2014/main" id="{6475D001-0073-DB4C-A0B0-434A434B7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0" name="Text Box 49">
              <a:extLst>
                <a:ext uri="{FF2B5EF4-FFF2-40B4-BE49-F238E27FC236}">
                  <a16:creationId xmlns:a16="http://schemas.microsoft.com/office/drawing/2014/main" id="{1B807D23-BCCC-3D4C-B708-860B33956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1" name="Text Box 50">
              <a:extLst>
                <a:ext uri="{FF2B5EF4-FFF2-40B4-BE49-F238E27FC236}">
                  <a16:creationId xmlns:a16="http://schemas.microsoft.com/office/drawing/2014/main" id="{2C33566C-1F05-5942-A816-F796C365D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2" name="Text Box 51">
              <a:extLst>
                <a:ext uri="{FF2B5EF4-FFF2-40B4-BE49-F238E27FC236}">
                  <a16:creationId xmlns:a16="http://schemas.microsoft.com/office/drawing/2014/main" id="{DB987581-9E28-AC45-BEFB-196B623D0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3" name="Text Box 52">
              <a:extLst>
                <a:ext uri="{FF2B5EF4-FFF2-40B4-BE49-F238E27FC236}">
                  <a16:creationId xmlns:a16="http://schemas.microsoft.com/office/drawing/2014/main" id="{33A1BB55-0F18-824B-8857-AF323BE0F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4" name="Text Box 53">
              <a:extLst>
                <a:ext uri="{FF2B5EF4-FFF2-40B4-BE49-F238E27FC236}">
                  <a16:creationId xmlns:a16="http://schemas.microsoft.com/office/drawing/2014/main" id="{7B84E930-AB40-A748-8E0A-E98ABEEF0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5" name="Text Box 54">
              <a:extLst>
                <a:ext uri="{FF2B5EF4-FFF2-40B4-BE49-F238E27FC236}">
                  <a16:creationId xmlns:a16="http://schemas.microsoft.com/office/drawing/2014/main" id="{7D32602C-6A0F-7C40-A551-B7104647A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6" name="Text Box 55">
              <a:extLst>
                <a:ext uri="{FF2B5EF4-FFF2-40B4-BE49-F238E27FC236}">
                  <a16:creationId xmlns:a16="http://schemas.microsoft.com/office/drawing/2014/main" id="{581BF3CE-EA1F-7F45-A6B9-7961CB941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777" name="Line 56">
              <a:extLst>
                <a:ext uri="{FF2B5EF4-FFF2-40B4-BE49-F238E27FC236}">
                  <a16:creationId xmlns:a16="http://schemas.microsoft.com/office/drawing/2014/main" id="{0A951E6D-91FD-BC40-BE35-736F691CF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>
              <a:extLst>
                <a:ext uri="{FF2B5EF4-FFF2-40B4-BE49-F238E27FC236}">
                  <a16:creationId xmlns:a16="http://schemas.microsoft.com/office/drawing/2014/main" id="{5E999E18-DC3D-B24A-84D5-3F3C023E3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>
              <a:extLst>
                <a:ext uri="{FF2B5EF4-FFF2-40B4-BE49-F238E27FC236}">
                  <a16:creationId xmlns:a16="http://schemas.microsoft.com/office/drawing/2014/main" id="{B443EB33-B0B3-404F-9B62-D37E25919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>
              <a:extLst>
                <a:ext uri="{FF2B5EF4-FFF2-40B4-BE49-F238E27FC236}">
                  <a16:creationId xmlns:a16="http://schemas.microsoft.com/office/drawing/2014/main" id="{A793C62D-57C3-2D4F-B19B-F421124A1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>
              <a:extLst>
                <a:ext uri="{FF2B5EF4-FFF2-40B4-BE49-F238E27FC236}">
                  <a16:creationId xmlns:a16="http://schemas.microsoft.com/office/drawing/2014/main" id="{95DF33C1-5139-264C-9193-58D2C4E3D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>
              <a:extLst>
                <a:ext uri="{FF2B5EF4-FFF2-40B4-BE49-F238E27FC236}">
                  <a16:creationId xmlns:a16="http://schemas.microsoft.com/office/drawing/2014/main" id="{238C031D-4A29-2A49-A018-22AFDE608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>
              <a:extLst>
                <a:ext uri="{FF2B5EF4-FFF2-40B4-BE49-F238E27FC236}">
                  <a16:creationId xmlns:a16="http://schemas.microsoft.com/office/drawing/2014/main" id="{62551AD8-B04E-164B-B96F-D9A6D99C5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>
              <a:extLst>
                <a:ext uri="{FF2B5EF4-FFF2-40B4-BE49-F238E27FC236}">
                  <a16:creationId xmlns:a16="http://schemas.microsoft.com/office/drawing/2014/main" id="{BCEF8A3A-5771-C646-B965-99C3210D4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785" name="Text Box 64">
              <a:extLst>
                <a:ext uri="{FF2B5EF4-FFF2-40B4-BE49-F238E27FC236}">
                  <a16:creationId xmlns:a16="http://schemas.microsoft.com/office/drawing/2014/main" id="{D6D160AE-E751-A445-AFBC-4A5A297DF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86" name="Text Box 65">
              <a:extLst>
                <a:ext uri="{FF2B5EF4-FFF2-40B4-BE49-F238E27FC236}">
                  <a16:creationId xmlns:a16="http://schemas.microsoft.com/office/drawing/2014/main" id="{C78FDC46-A5E0-8E4B-A27F-2AE7E8E58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787" name="Text Box 66">
              <a:extLst>
                <a:ext uri="{FF2B5EF4-FFF2-40B4-BE49-F238E27FC236}">
                  <a16:creationId xmlns:a16="http://schemas.microsoft.com/office/drawing/2014/main" id="{43B98151-958B-2048-A7D4-503448CF7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788" name="Text Box 67">
              <a:extLst>
                <a:ext uri="{FF2B5EF4-FFF2-40B4-BE49-F238E27FC236}">
                  <a16:creationId xmlns:a16="http://schemas.microsoft.com/office/drawing/2014/main" id="{600CEE94-BC49-B348-950C-BA97B4D4A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789" name="Text Box 68">
              <a:extLst>
                <a:ext uri="{FF2B5EF4-FFF2-40B4-BE49-F238E27FC236}">
                  <a16:creationId xmlns:a16="http://schemas.microsoft.com/office/drawing/2014/main" id="{05095793-31D3-914F-9F27-39504524F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790" name="Text Box 69">
              <a:extLst>
                <a:ext uri="{FF2B5EF4-FFF2-40B4-BE49-F238E27FC236}">
                  <a16:creationId xmlns:a16="http://schemas.microsoft.com/office/drawing/2014/main" id="{85BECD34-15AC-AE4C-AD97-183EE41CD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791" name="Text Box 70">
              <a:extLst>
                <a:ext uri="{FF2B5EF4-FFF2-40B4-BE49-F238E27FC236}">
                  <a16:creationId xmlns:a16="http://schemas.microsoft.com/office/drawing/2014/main" id="{BF7A1046-C5C6-4A46-AA39-D48887B74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792" name="Text Box 71">
              <a:extLst>
                <a:ext uri="{FF2B5EF4-FFF2-40B4-BE49-F238E27FC236}">
                  <a16:creationId xmlns:a16="http://schemas.microsoft.com/office/drawing/2014/main" id="{66F573F0-E355-984D-BB14-098438C95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793" name="Freeform 72">
              <a:extLst>
                <a:ext uri="{FF2B5EF4-FFF2-40B4-BE49-F238E27FC236}">
                  <a16:creationId xmlns:a16="http://schemas.microsoft.com/office/drawing/2014/main" id="{D4F248F8-0F2C-E74E-B550-F9A925A2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>
            <a:extLst>
              <a:ext uri="{FF2B5EF4-FFF2-40B4-BE49-F238E27FC236}">
                <a16:creationId xmlns:a16="http://schemas.microsoft.com/office/drawing/2014/main" id="{03B9EEF1-DE3C-7048-980C-B0ACEAA55DF2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>
              <a:extLst>
                <a:ext uri="{FF2B5EF4-FFF2-40B4-BE49-F238E27FC236}">
                  <a16:creationId xmlns:a16="http://schemas.microsoft.com/office/drawing/2014/main" id="{DBCD71CC-0E63-0D4A-BD4C-E0B99F8056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>
                <a:extLst>
                  <a:ext uri="{FF2B5EF4-FFF2-40B4-BE49-F238E27FC236}">
                    <a16:creationId xmlns:a16="http://schemas.microsoft.com/office/drawing/2014/main" id="{B0909C13-5FD7-C24B-8A89-CD6B72081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>
                <a:extLst>
                  <a:ext uri="{FF2B5EF4-FFF2-40B4-BE49-F238E27FC236}">
                    <a16:creationId xmlns:a16="http://schemas.microsoft.com/office/drawing/2014/main" id="{523176FF-760E-914C-B9AE-F376F40F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>
                <a:extLst>
                  <a:ext uri="{FF2B5EF4-FFF2-40B4-BE49-F238E27FC236}">
                    <a16:creationId xmlns:a16="http://schemas.microsoft.com/office/drawing/2014/main" id="{EB6F8498-309C-5147-B645-AC0F35751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>
                <a:extLst>
                  <a:ext uri="{FF2B5EF4-FFF2-40B4-BE49-F238E27FC236}">
                    <a16:creationId xmlns:a16="http://schemas.microsoft.com/office/drawing/2014/main" id="{13D6B6A0-C35F-1A40-A986-AA4731188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>
              <a:extLst>
                <a:ext uri="{FF2B5EF4-FFF2-40B4-BE49-F238E27FC236}">
                  <a16:creationId xmlns:a16="http://schemas.microsoft.com/office/drawing/2014/main" id="{AB540E37-D74B-6A49-8313-1A8880AF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>
            <a:extLst>
              <a:ext uri="{FF2B5EF4-FFF2-40B4-BE49-F238E27FC236}">
                <a16:creationId xmlns:a16="http://schemas.microsoft.com/office/drawing/2014/main" id="{50494245-6BC0-4744-8241-DE379EAB7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465014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cable-based access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>
            <a:extLst>
              <a:ext uri="{FF2B5EF4-FFF2-40B4-BE49-F238E27FC236}">
                <a16:creationId xmlns:a16="http://schemas.microsoft.com/office/drawing/2014/main" id="{2F6C783C-0026-4943-BF4A-677BBABDEDED}"/>
              </a:ext>
            </a:extLst>
          </p:cNvPr>
          <p:cNvGrpSpPr>
            <a:grpSpLocks/>
          </p:cNvGrpSpPr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>
              <a:extLst>
                <a:ext uri="{FF2B5EF4-FFF2-40B4-BE49-F238E27FC236}">
                  <a16:creationId xmlns:a16="http://schemas.microsoft.com/office/drawing/2014/main" id="{3A960207-651B-E74F-9A13-2415AC01B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data, TV transmitted at different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frequencies over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shared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cable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261" name="Line 7">
              <a:extLst>
                <a:ext uri="{FF2B5EF4-FFF2-40B4-BE49-F238E27FC236}">
                  <a16:creationId xmlns:a16="http://schemas.microsoft.com/office/drawing/2014/main" id="{FBA0C571-DE6E-AB4E-B457-4EE79045B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>
            <a:extLst>
              <a:ext uri="{FF2B5EF4-FFF2-40B4-BE49-F238E27FC236}">
                <a16:creationId xmlns:a16="http://schemas.microsoft.com/office/drawing/2014/main" id="{65731DA2-5F5C-CE45-8C28-78D072DB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marR="0" lvl="0" indent="-287338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asymmetric: up to 40 Mbps – 1.2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Gbs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downstream transmission rate, 30-100 Mbps upstream transmission rate</a:t>
            </a: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network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homes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share access network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25B97A1-27C5-EC40-B34A-476FC38D829B}"/>
              </a:ext>
            </a:extLst>
          </p:cNvPr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>
              <a:extLst>
                <a:ext uri="{FF2B5EF4-FFF2-40B4-BE49-F238E27FC236}">
                  <a16:creationId xmlns:a16="http://schemas.microsoft.com/office/drawing/2014/main" id="{C8649510-55E2-8E4D-980F-F2253D56B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>
                <a:extLst>
                  <a:ext uri="{FF2B5EF4-FFF2-40B4-BE49-F238E27FC236}">
                    <a16:creationId xmlns:a16="http://schemas.microsoft.com/office/drawing/2014/main" id="{6C84205A-1EF0-9A40-9DC2-11FBC845B4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>
                <a:extLst>
                  <a:ext uri="{FF2B5EF4-FFF2-40B4-BE49-F238E27FC236}">
                    <a16:creationId xmlns:a16="http://schemas.microsoft.com/office/drawing/2014/main" id="{1FDC6261-0139-DC43-8EE8-F1CB71429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cable modem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262" name="Text Box 126">
              <a:extLst>
                <a:ext uri="{FF2B5EF4-FFF2-40B4-BE49-F238E27FC236}">
                  <a16:creationId xmlns:a16="http://schemas.microsoft.com/office/drawing/2014/main" id="{87E3F100-F024-1944-A35D-301D8C8A70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255" name="Freeform 174">
              <a:extLst>
                <a:ext uri="{FF2B5EF4-FFF2-40B4-BE49-F238E27FC236}">
                  <a16:creationId xmlns:a16="http://schemas.microsoft.com/office/drawing/2014/main" id="{77071BA4-7575-3044-9EDE-3484F273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501E124-3E58-B143-B400-8C1CA0410903}"/>
                </a:ext>
              </a:extLst>
            </p:cNvPr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>
                <a:extLst>
                  <a:ext uri="{FF2B5EF4-FFF2-40B4-BE49-F238E27FC236}">
                    <a16:creationId xmlns:a16="http://schemas.microsoft.com/office/drawing/2014/main" id="{2714FDDC-4D17-7B45-B269-20EEE62D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>
                <a:extLst>
                  <a:ext uri="{FF2B5EF4-FFF2-40B4-BE49-F238E27FC236}">
                    <a16:creationId xmlns:a16="http://schemas.microsoft.com/office/drawing/2014/main" id="{97A8AF07-C5B4-6640-B645-1A49ED647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>
                <a:extLst>
                  <a:ext uri="{FF2B5EF4-FFF2-40B4-BE49-F238E27FC236}">
                    <a16:creationId xmlns:a16="http://schemas.microsoft.com/office/drawing/2014/main" id="{A1E962AC-8FDB-1E4E-BD0F-904307702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>
                <a:extLst>
                  <a:ext uri="{FF2B5EF4-FFF2-40B4-BE49-F238E27FC236}">
                    <a16:creationId xmlns:a16="http://schemas.microsoft.com/office/drawing/2014/main" id="{4122262E-A7B6-7449-AB95-3FC64C5C2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>
                <a:extLst>
                  <a:ext uri="{FF2B5EF4-FFF2-40B4-BE49-F238E27FC236}">
                    <a16:creationId xmlns:a16="http://schemas.microsoft.com/office/drawing/2014/main" id="{7B0F03F2-5671-944D-B9F4-87F926A07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>
                <a:extLst>
                  <a:ext uri="{FF2B5EF4-FFF2-40B4-BE49-F238E27FC236}">
                    <a16:creationId xmlns:a16="http://schemas.microsoft.com/office/drawing/2014/main" id="{F0BA2E1D-EA0D-D24C-9CC5-8122F354D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>
                <a:extLst>
                  <a:ext uri="{FF2B5EF4-FFF2-40B4-BE49-F238E27FC236}">
                    <a16:creationId xmlns:a16="http://schemas.microsoft.com/office/drawing/2014/main" id="{41C88D92-E893-3547-A895-EE2536756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>
                <a:extLst>
                  <a:ext uri="{FF2B5EF4-FFF2-40B4-BE49-F238E27FC236}">
                    <a16:creationId xmlns:a16="http://schemas.microsoft.com/office/drawing/2014/main" id="{1921FCA0-8355-3148-9A13-062F091A4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>
                <a:extLst>
                  <a:ext uri="{FF2B5EF4-FFF2-40B4-BE49-F238E27FC236}">
                    <a16:creationId xmlns:a16="http://schemas.microsoft.com/office/drawing/2014/main" id="{4A3D00CF-E661-5640-9D56-DEC692C4B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E50386C4-B069-4C43-8CFF-1CE6BF8E6F35}"/>
                  </a:ext>
                </a:extLst>
              </p:cNvPr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>
                  <a:extLst>
                    <a:ext uri="{FF2B5EF4-FFF2-40B4-BE49-F238E27FC236}">
                      <a16:creationId xmlns:a16="http://schemas.microsoft.com/office/drawing/2014/main" id="{F6B400F7-8176-5D4D-B79C-399B6657277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D5DD275D-1BBB-DC48-ABA5-EBF01DD85CC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2C35B1C2-ED05-8144-83A6-62211C76656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>
                    <a:extLst>
                      <a:ext uri="{FF2B5EF4-FFF2-40B4-BE49-F238E27FC236}">
                        <a16:creationId xmlns:a16="http://schemas.microsoft.com/office/drawing/2014/main" id="{1AC0CB26-40B8-B844-97B1-817204D299A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>
                    <a:extLst>
                      <a:ext uri="{FF2B5EF4-FFF2-40B4-BE49-F238E27FC236}">
                        <a16:creationId xmlns:a16="http://schemas.microsoft.com/office/drawing/2014/main" id="{3E664694-5EEC-A641-9FCB-53282AB2F2A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>
                    <a:extLst>
                      <a:ext uri="{FF2B5EF4-FFF2-40B4-BE49-F238E27FC236}">
                        <a16:creationId xmlns:a16="http://schemas.microsoft.com/office/drawing/2014/main" id="{EDC3EEFD-A60B-B649-AC31-2A974A7A0A0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>
                    <a:extLst>
                      <a:ext uri="{FF2B5EF4-FFF2-40B4-BE49-F238E27FC236}">
                        <a16:creationId xmlns:a16="http://schemas.microsoft.com/office/drawing/2014/main" id="{A78726D5-64F7-814F-A0A5-F2F99379191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963510FF-BFE8-0848-A3AB-5E8FB082C76A}"/>
                  </a:ext>
                </a:extLst>
              </p:cNvPr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>
                  <a:extLst>
                    <a:ext uri="{FF2B5EF4-FFF2-40B4-BE49-F238E27FC236}">
                      <a16:creationId xmlns:a16="http://schemas.microsoft.com/office/drawing/2014/main" id="{C4A019C5-7F53-6647-B1F8-36A9E7850A4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>
                  <a:extLst>
                    <a:ext uri="{FF2B5EF4-FFF2-40B4-BE49-F238E27FC236}">
                      <a16:creationId xmlns:a16="http://schemas.microsoft.com/office/drawing/2014/main" id="{7A90237A-6248-3A4D-8783-2E7C66E68FD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0DD0128B-ECE6-4643-A683-4B4324D7E55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B5ACBA40-6C98-4D43-AC27-C08351AB55E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>
                    <a:extLst>
                      <a:ext uri="{FF2B5EF4-FFF2-40B4-BE49-F238E27FC236}">
                        <a16:creationId xmlns:a16="http://schemas.microsoft.com/office/drawing/2014/main" id="{96A02CCB-7BC0-0145-AD57-FC0B4CCE657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>
                    <a:extLst>
                      <a:ext uri="{FF2B5EF4-FFF2-40B4-BE49-F238E27FC236}">
                        <a16:creationId xmlns:a16="http://schemas.microsoft.com/office/drawing/2014/main" id="{48E39E91-1D0A-B04A-93B2-0FAE0974568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F00BA411-4D8F-BF47-92F5-D890F7041A7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51F28CFC-CA6F-D84F-8E80-C98627F34B62}"/>
                  </a:ext>
                </a:extLst>
              </p:cNvPr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6F4A5F65-E4F1-0C40-AC07-38C042A8D3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0" name="Oval 319">
                  <a:extLst>
                    <a:ext uri="{FF2B5EF4-FFF2-40B4-BE49-F238E27FC236}">
                      <a16:creationId xmlns:a16="http://schemas.microsoft.com/office/drawing/2014/main" id="{7960C155-64DA-4F42-8B5E-08FF5CB27C4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E00DB61B-002E-9047-BCB1-D94BB8FBCC8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0A8FAC80-D4F8-604B-8B67-49E82742418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7285BE00-18E3-A048-B7ED-22DCE0CFD13B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78129E4B-CB99-694A-A77B-2E22814F235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>
                    <a:extLst>
                      <a:ext uri="{FF2B5EF4-FFF2-40B4-BE49-F238E27FC236}">
                        <a16:creationId xmlns:a16="http://schemas.microsoft.com/office/drawing/2014/main" id="{B0BDF800-7AEE-A94F-BECE-219E0320E3B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736946C1-1E2F-DF4A-9F00-C263EE5AE234}"/>
                  </a:ext>
                </a:extLst>
              </p:cNvPr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>
                  <a:extLst>
                    <a:ext uri="{FF2B5EF4-FFF2-40B4-BE49-F238E27FC236}">
                      <a16:creationId xmlns:a16="http://schemas.microsoft.com/office/drawing/2014/main" id="{148A40A3-9A45-F842-B673-319FA17C4C7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FA99FC29-A9F6-1D4A-BFA4-3ACEB5227B5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id="{3184AD4E-CBF9-304F-B87E-D3672E02487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id="{1E7C4115-9DB9-B742-ADA0-538B15DFC1D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id="{CE335472-B8B5-6B49-A72F-A564CB566AC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id="{15F1BD6F-0F3C-FC44-8552-C4E10F60DAC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id="{CBD5BA84-60F4-B943-9657-3E980A6686A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206777787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>
            <a:extLst>
              <a:ext uri="{FF2B5EF4-FFF2-40B4-BE49-F238E27FC236}">
                <a16:creationId xmlns:a16="http://schemas.microsoft.com/office/drawing/2014/main" id="{4FE7365B-0CF2-6D4E-8662-17C5789974A9}"/>
              </a:ext>
            </a:extLst>
          </p:cNvPr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>
              <a:extLst>
                <a:ext uri="{FF2B5EF4-FFF2-40B4-BE49-F238E27FC236}">
                  <a16:creationId xmlns:a16="http://schemas.microsoft.com/office/drawing/2014/main" id="{40DE505F-8692-0345-9DB0-E86A6C74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>
              <a:extLst>
                <a:ext uri="{FF2B5EF4-FFF2-40B4-BE49-F238E27FC236}">
                  <a16:creationId xmlns:a16="http://schemas.microsoft.com/office/drawing/2014/main" id="{CC1BFC25-D727-AD4D-932D-8009CE2F7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>
              <a:extLst>
                <a:ext uri="{FF2B5EF4-FFF2-40B4-BE49-F238E27FC236}">
                  <a16:creationId xmlns:a16="http://schemas.microsoft.com/office/drawing/2014/main" id="{61F57A9F-0CD0-5C4E-86E8-ADC53B557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>
              <a:extLst>
                <a:ext uri="{FF2B5EF4-FFF2-40B4-BE49-F238E27FC236}">
                  <a16:creationId xmlns:a16="http://schemas.microsoft.com/office/drawing/2014/main" id="{1718B686-5972-DA46-8450-6B2CB8980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>
              <a:extLst>
                <a:ext uri="{FF2B5EF4-FFF2-40B4-BE49-F238E27FC236}">
                  <a16:creationId xmlns:a16="http://schemas.microsoft.com/office/drawing/2014/main" id="{B42FEC22-AB27-0D42-869D-64B05CD22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>
              <a:extLst>
                <a:ext uri="{FF2B5EF4-FFF2-40B4-BE49-F238E27FC236}">
                  <a16:creationId xmlns:a16="http://schemas.microsoft.com/office/drawing/2014/main" id="{CAD79659-4AA7-BF43-AA32-59993085B2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>
              <a:extLst>
                <a:ext uri="{FF2B5EF4-FFF2-40B4-BE49-F238E27FC236}">
                  <a16:creationId xmlns:a16="http://schemas.microsoft.com/office/drawing/2014/main" id="{F7F9DB5C-1752-3341-B2E8-C273BF786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>
              <a:extLst>
                <a:ext uri="{FF2B5EF4-FFF2-40B4-BE49-F238E27FC236}">
                  <a16:creationId xmlns:a16="http://schemas.microsoft.com/office/drawing/2014/main" id="{FFC4002F-4477-624F-8ED5-E93EA6CC0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>
              <a:extLst>
                <a:ext uri="{FF2B5EF4-FFF2-40B4-BE49-F238E27FC236}">
                  <a16:creationId xmlns:a16="http://schemas.microsoft.com/office/drawing/2014/main" id="{ACBE8DF7-D16E-E14B-90B6-558C55C0D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4F16207F-582A-1640-9758-D1D4AB63C1AD}"/>
                </a:ext>
              </a:extLst>
            </p:cNvPr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8CB87AD0-1F5F-CC48-8F7E-433D23860E6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6529692B-F269-C243-BA24-E4BF8FDA899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4" name="Group 193">
                <a:extLst>
                  <a:ext uri="{FF2B5EF4-FFF2-40B4-BE49-F238E27FC236}">
                    <a16:creationId xmlns:a16="http://schemas.microsoft.com/office/drawing/2014/main" id="{351E7744-7123-6D4B-85E6-B3A507AE763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D1029CA6-C2F3-FF45-91EF-15AF0F20C04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>
                  <a:extLst>
                    <a:ext uri="{FF2B5EF4-FFF2-40B4-BE49-F238E27FC236}">
                      <a16:creationId xmlns:a16="http://schemas.microsoft.com/office/drawing/2014/main" id="{51839164-1EE5-804A-8D25-CC2C5B8885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>
                  <a:extLst>
                    <a:ext uri="{FF2B5EF4-FFF2-40B4-BE49-F238E27FC236}">
                      <a16:creationId xmlns:a16="http://schemas.microsoft.com/office/drawing/2014/main" id="{FF2ADE02-E4B7-1F42-A6D9-9E518AE7455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6B699C31-703A-E049-8445-0251EF0EC7E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12657C9-2B1C-464C-B664-009C9B87C46E}"/>
                </a:ext>
              </a:extLst>
            </p:cNvPr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45B05C36-2E4E-394B-9F08-B52E1B9FCEC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81F630B3-D1BF-5942-81D4-51DE1AA6E5A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EEB78467-07B5-234D-87F6-94C3F198E0D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>
                  <a:extLst>
                    <a:ext uri="{FF2B5EF4-FFF2-40B4-BE49-F238E27FC236}">
                      <a16:creationId xmlns:a16="http://schemas.microsoft.com/office/drawing/2014/main" id="{9D366415-ABBC-F44B-9A8C-EF997C48DA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F661368A-D1A5-BD4D-8014-E42D38154A2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8992003-9DD6-FB4A-A6B8-C981B5A1B0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D51EB078-6D1B-A34F-BC6D-1132156447F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2BCDF68D-C756-C842-A015-6B56DEF238B7}"/>
                </a:ext>
              </a:extLst>
            </p:cNvPr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50934850-2B02-CD47-ABA0-24759729C11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35B062D7-BF74-C14E-B1E8-702BA91D5CA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E0C6A5ED-08F2-4749-9658-C573A2633D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>
                  <a:extLst>
                    <a:ext uri="{FF2B5EF4-FFF2-40B4-BE49-F238E27FC236}">
                      <a16:creationId xmlns:a16="http://schemas.microsoft.com/office/drawing/2014/main" id="{59DBE865-2695-8A45-82F3-DEE52966AF3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E3EEAA19-E572-7347-A807-3E19B64957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A5912A8E-8AC5-0A40-B58C-7A1236AB74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84AC52AA-A89D-A548-9B8A-36C520B687A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451DCC0B-CF83-FE4A-B66E-827D2B24DBF9}"/>
                </a:ext>
              </a:extLst>
            </p:cNvPr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00331BBA-EC67-F64D-BF3C-96A5FBF3D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863117E0-75B3-714A-8A78-456DB99C21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2E22C89F-90E0-564A-B49C-2943AA77A86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79344540-AE9B-F845-B49C-C25ABD4D096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46CF243F-7407-9A46-B12E-221427A59A7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1A40EBD6-E642-D14B-AA50-184636F20A0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ED79DD0B-A70A-4649-9BE9-2ACD3F88BC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digital subscriber line (DSL)</a:t>
            </a:r>
            <a:endParaRPr lang="en-US" dirty="0"/>
          </a:p>
        </p:txBody>
      </p:sp>
      <p:sp>
        <p:nvSpPr>
          <p:cNvPr id="95" name="Freeform 3">
            <a:extLst>
              <a:ext uri="{FF2B5EF4-FFF2-40B4-BE49-F238E27FC236}">
                <a16:creationId xmlns:a16="http://schemas.microsoft.com/office/drawing/2014/main" id="{2CC01EB9-754B-CE41-8582-3B2E9CE9F114}"/>
              </a:ext>
            </a:extLst>
          </p:cNvPr>
          <p:cNvSpPr>
            <a:spLocks/>
          </p:cNvSpPr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>
            <a:extLst>
              <a:ext uri="{FF2B5EF4-FFF2-40B4-BE49-F238E27FC236}">
                <a16:creationId xmlns:a16="http://schemas.microsoft.com/office/drawing/2014/main" id="{B627A3EE-6F93-284A-83BB-FE4EAD9D5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7" name="Oval 12">
            <a:extLst>
              <a:ext uri="{FF2B5EF4-FFF2-40B4-BE49-F238E27FC236}">
                <a16:creationId xmlns:a16="http://schemas.microsoft.com/office/drawing/2014/main" id="{C57B5EF8-F77C-1B42-AB82-725292966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15">
            <a:extLst>
              <a:ext uri="{FF2B5EF4-FFF2-40B4-BE49-F238E27FC236}">
                <a16:creationId xmlns:a16="http://schemas.microsoft.com/office/drawing/2014/main" id="{61C37BF6-4477-1B43-8E1D-3D1B221EC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>
            <a:extLst>
              <a:ext uri="{FF2B5EF4-FFF2-40B4-BE49-F238E27FC236}">
                <a16:creationId xmlns:a16="http://schemas.microsoft.com/office/drawing/2014/main" id="{8B677416-ACBA-BE49-99D1-9E00AF65A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>
            <a:extLst>
              <a:ext uri="{FF2B5EF4-FFF2-40B4-BE49-F238E27FC236}">
                <a16:creationId xmlns:a16="http://schemas.microsoft.com/office/drawing/2014/main" id="{8C3CA799-9994-7B4C-A236-0CBDAF9C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 Box 45">
            <a:extLst>
              <a:ext uri="{FF2B5EF4-FFF2-40B4-BE49-F238E27FC236}">
                <a16:creationId xmlns:a16="http://schemas.microsoft.com/office/drawing/2014/main" id="{ABC0609F-F95A-6A4D-ACAE-3A0EAA895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2" name="Line 14">
            <a:extLst>
              <a:ext uri="{FF2B5EF4-FFF2-40B4-BE49-F238E27FC236}">
                <a16:creationId xmlns:a16="http://schemas.microsoft.com/office/drawing/2014/main" id="{C86E3CF4-AAAA-074D-BAA4-B02F477DCD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>
            <a:extLst>
              <a:ext uri="{FF2B5EF4-FFF2-40B4-BE49-F238E27FC236}">
                <a16:creationId xmlns:a16="http://schemas.microsoft.com/office/drawing/2014/main" id="{840DC24E-DBCB-E94C-8975-B46FBD3E0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telephone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104" name="Group 108">
            <a:extLst>
              <a:ext uri="{FF2B5EF4-FFF2-40B4-BE49-F238E27FC236}">
                <a16:creationId xmlns:a16="http://schemas.microsoft.com/office/drawing/2014/main" id="{218A2C9E-40B0-5943-B5FF-D927729FA1FA}"/>
              </a:ext>
            </a:extLst>
          </p:cNvPr>
          <p:cNvGrpSpPr>
            <a:grpSpLocks/>
          </p:cNvGrpSpPr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>
              <a:extLst>
                <a:ext uri="{FF2B5EF4-FFF2-40B4-BE49-F238E27FC236}">
                  <a16:creationId xmlns:a16="http://schemas.microsoft.com/office/drawing/2014/main" id="{45B8912E-0D7C-E043-A9BD-224FD05B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>
              <a:extLst>
                <a:ext uri="{FF2B5EF4-FFF2-40B4-BE49-F238E27FC236}">
                  <a16:creationId xmlns:a16="http://schemas.microsoft.com/office/drawing/2014/main" id="{C648ABA8-AD4C-7045-B95D-4AFA6789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>
              <a:extLst>
                <a:ext uri="{FF2B5EF4-FFF2-40B4-BE49-F238E27FC236}">
                  <a16:creationId xmlns:a16="http://schemas.microsoft.com/office/drawing/2014/main" id="{880C7F42-24AB-BE42-A8D4-BCF7622D4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>
              <a:extLst>
                <a:ext uri="{FF2B5EF4-FFF2-40B4-BE49-F238E27FC236}">
                  <a16:creationId xmlns:a16="http://schemas.microsoft.com/office/drawing/2014/main" id="{CB4756AB-EF1F-9E4A-8E5F-FC03EF7B6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>
              <a:extLst>
                <a:ext uri="{FF2B5EF4-FFF2-40B4-BE49-F238E27FC236}">
                  <a16:creationId xmlns:a16="http://schemas.microsoft.com/office/drawing/2014/main" id="{F4FDFC8D-7497-0B4E-BB98-EC6A2F91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>
              <a:extLst>
                <a:ext uri="{FF2B5EF4-FFF2-40B4-BE49-F238E27FC236}">
                  <a16:creationId xmlns:a16="http://schemas.microsoft.com/office/drawing/2014/main" id="{59F7FFFC-6804-A54D-A576-FA1FEBB9A13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>
            <a:extLst>
              <a:ext uri="{FF2B5EF4-FFF2-40B4-BE49-F238E27FC236}">
                <a16:creationId xmlns:a16="http://schemas.microsoft.com/office/drawing/2014/main" id="{C49B2571-785F-8141-BD4A-B30372BAB3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112" name="Group 118">
            <a:extLst>
              <a:ext uri="{FF2B5EF4-FFF2-40B4-BE49-F238E27FC236}">
                <a16:creationId xmlns:a16="http://schemas.microsoft.com/office/drawing/2014/main" id="{C9BAF3DB-0084-0642-AE8F-E48499FC4E61}"/>
              </a:ext>
            </a:extLst>
          </p:cNvPr>
          <p:cNvGrpSpPr>
            <a:grpSpLocks/>
          </p:cNvGrpSpPr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>
              <a:extLst>
                <a:ext uri="{FF2B5EF4-FFF2-40B4-BE49-F238E27FC236}">
                  <a16:creationId xmlns:a16="http://schemas.microsoft.com/office/drawing/2014/main" id="{BF2CCE2C-7318-3F45-89ED-AC0CE601E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>
              <a:extLst>
                <a:ext uri="{FF2B5EF4-FFF2-40B4-BE49-F238E27FC236}">
                  <a16:creationId xmlns:a16="http://schemas.microsoft.com/office/drawing/2014/main" id="{7F3ACC6C-EF23-B844-A225-435E1C02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>
            <a:extLst>
              <a:ext uri="{FF2B5EF4-FFF2-40B4-BE49-F238E27FC236}">
                <a16:creationId xmlns:a16="http://schemas.microsoft.com/office/drawing/2014/main" id="{AE2A4503-59F8-EE45-A067-8713395B9C4D}"/>
              </a:ext>
            </a:extLst>
          </p:cNvPr>
          <p:cNvSpPr>
            <a:spLocks/>
          </p:cNvSpPr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>
            <a:extLst>
              <a:ext uri="{FF2B5EF4-FFF2-40B4-BE49-F238E27FC236}">
                <a16:creationId xmlns:a16="http://schemas.microsoft.com/office/drawing/2014/main" id="{D69F4117-7839-1943-A5FE-926B01D84B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>
            <a:extLst>
              <a:ext uri="{FF2B5EF4-FFF2-40B4-BE49-F238E27FC236}">
                <a16:creationId xmlns:a16="http://schemas.microsoft.com/office/drawing/2014/main" id="{71A3F73C-866C-2049-9C1B-445DBD854DB4}"/>
              </a:ext>
            </a:extLst>
          </p:cNvPr>
          <p:cNvSpPr>
            <a:spLocks/>
          </p:cNvSpPr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>
            <a:extLst>
              <a:ext uri="{FF2B5EF4-FFF2-40B4-BE49-F238E27FC236}">
                <a16:creationId xmlns:a16="http://schemas.microsoft.com/office/drawing/2014/main" id="{7DC11D2E-7EFC-264E-9DA3-A2DC76738630}"/>
              </a:ext>
            </a:extLst>
          </p:cNvPr>
          <p:cNvGrpSpPr>
            <a:grpSpLocks/>
          </p:cNvGrpSpPr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>
              <a:extLst>
                <a:ext uri="{FF2B5EF4-FFF2-40B4-BE49-F238E27FC236}">
                  <a16:creationId xmlns:a16="http://schemas.microsoft.com/office/drawing/2014/main" id="{F820F6C6-093F-9C4E-AB3B-6C47EF093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voice, data transmitted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at different frequencies over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dedicated 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20" name="Line 125">
              <a:extLst>
                <a:ext uri="{FF2B5EF4-FFF2-40B4-BE49-F238E27FC236}">
                  <a16:creationId xmlns:a16="http://schemas.microsoft.com/office/drawing/2014/main" id="{B265F954-771D-354D-8226-0A3C1F05D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>
            <a:extLst>
              <a:ext uri="{FF2B5EF4-FFF2-40B4-BE49-F238E27FC236}">
                <a16:creationId xmlns:a16="http://schemas.microsoft.com/office/drawing/2014/main" id="{2727FB33-7506-E74E-B6C6-D1B4CA8AE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38188" indent="-2809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7763" indent="-23336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existing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telephone line to central office DSLAM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over DSL phone line goes to Internet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voice over DSL phone line goes to telephone net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24-52 Mbps dedicated downstream transmission rate 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3.5-16 Mbps dedicated upstream transmission rate</a:t>
            </a:r>
          </a:p>
        </p:txBody>
      </p:sp>
      <p:sp>
        <p:nvSpPr>
          <p:cNvPr id="122" name="Rectangle 90">
            <a:extLst>
              <a:ext uri="{FF2B5EF4-FFF2-40B4-BE49-F238E27FC236}">
                <a16:creationId xmlns:a16="http://schemas.microsoft.com/office/drawing/2014/main" id="{2B92D0F8-9673-174E-ABDD-490B4CD83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" name="Line 7">
            <a:extLst>
              <a:ext uri="{FF2B5EF4-FFF2-40B4-BE49-F238E27FC236}">
                <a16:creationId xmlns:a16="http://schemas.microsoft.com/office/drawing/2014/main" id="{C21251FC-E166-AC42-B133-BE3F95DBD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>
            <a:extLst>
              <a:ext uri="{FF2B5EF4-FFF2-40B4-BE49-F238E27FC236}">
                <a16:creationId xmlns:a16="http://schemas.microsoft.com/office/drawing/2014/main" id="{D8496936-8AB9-684C-9A18-7A7544551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25" name="Text Box 41">
            <a:extLst>
              <a:ext uri="{FF2B5EF4-FFF2-40B4-BE49-F238E27FC236}">
                <a16:creationId xmlns:a16="http://schemas.microsoft.com/office/drawing/2014/main" id="{EADDD86B-745F-024B-9185-ADF0A4057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126" name="Group 94">
            <a:extLst>
              <a:ext uri="{FF2B5EF4-FFF2-40B4-BE49-F238E27FC236}">
                <a16:creationId xmlns:a16="http://schemas.microsoft.com/office/drawing/2014/main" id="{B8E4BADE-83DB-6E48-8758-3C586A60214D}"/>
              </a:ext>
            </a:extLst>
          </p:cNvPr>
          <p:cNvGrpSpPr>
            <a:grpSpLocks/>
          </p:cNvGrpSpPr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>
              <a:extLst>
                <a:ext uri="{FF2B5EF4-FFF2-40B4-BE49-F238E27FC236}">
                  <a16:creationId xmlns:a16="http://schemas.microsoft.com/office/drawing/2014/main" id="{EF4650A9-E136-A746-BBB1-8E2CB021F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>
              <a:extLst>
                <a:ext uri="{FF2B5EF4-FFF2-40B4-BE49-F238E27FC236}">
                  <a16:creationId xmlns:a16="http://schemas.microsoft.com/office/drawing/2014/main" id="{D0CF841A-8554-624D-86A1-1E42B847F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>
              <a:extLst>
                <a:ext uri="{FF2B5EF4-FFF2-40B4-BE49-F238E27FC236}">
                  <a16:creationId xmlns:a16="http://schemas.microsoft.com/office/drawing/2014/main" id="{3FD8358D-90D2-0B45-973D-DDA1E5D95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>
              <a:extLst>
                <a:ext uri="{FF2B5EF4-FFF2-40B4-BE49-F238E27FC236}">
                  <a16:creationId xmlns:a16="http://schemas.microsoft.com/office/drawing/2014/main" id="{22A39A62-0617-DE41-B483-0B36601B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>
              <a:extLst>
                <a:ext uri="{FF2B5EF4-FFF2-40B4-BE49-F238E27FC236}">
                  <a16:creationId xmlns:a16="http://schemas.microsoft.com/office/drawing/2014/main" id="{70CBDBDE-EA6B-AD4F-9BBC-19A5D1E28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>
              <a:extLst>
                <a:ext uri="{FF2B5EF4-FFF2-40B4-BE49-F238E27FC236}">
                  <a16:creationId xmlns:a16="http://schemas.microsoft.com/office/drawing/2014/main" id="{9E5FC757-6FA6-7344-948E-99FB53AF99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>
            <a:extLst>
              <a:ext uri="{FF2B5EF4-FFF2-40B4-BE49-F238E27FC236}">
                <a16:creationId xmlns:a16="http://schemas.microsoft.com/office/drawing/2014/main" id="{CC195EEC-FB36-F24B-A858-23772E742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Rectangle 103">
            <a:extLst>
              <a:ext uri="{FF2B5EF4-FFF2-40B4-BE49-F238E27FC236}">
                <a16:creationId xmlns:a16="http://schemas.microsoft.com/office/drawing/2014/main" id="{E92D772C-9AFC-9349-9025-8376CFF02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" name="Freeform 104">
            <a:extLst>
              <a:ext uri="{FF2B5EF4-FFF2-40B4-BE49-F238E27FC236}">
                <a16:creationId xmlns:a16="http://schemas.microsoft.com/office/drawing/2014/main" id="{31C23065-7938-0F48-81C0-C7E9438F805C}"/>
              </a:ext>
            </a:extLst>
          </p:cNvPr>
          <p:cNvSpPr>
            <a:spLocks/>
          </p:cNvSpPr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>
            <a:extLst>
              <a:ext uri="{FF2B5EF4-FFF2-40B4-BE49-F238E27FC236}">
                <a16:creationId xmlns:a16="http://schemas.microsoft.com/office/drawing/2014/main" id="{5697AB3B-F080-8640-9CE2-419B33C50CF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243" name="Clip" r:id="rId4" imgW="9131300" imgH="6438900" progId="MS_ClipArt_Gallery.2">
                  <p:embed/>
                </p:oleObj>
              </mc:Choice>
              <mc:Fallback>
                <p:oleObj name="Clip" r:id="rId4" imgW="9131300" imgH="6438900" progId="MS_ClipArt_Gallery.2">
                  <p:embed/>
                  <p:pic>
                    <p:nvPicPr>
                      <p:cNvPr id="136" name="Object 3">
                        <a:extLst>
                          <a:ext uri="{FF2B5EF4-FFF2-40B4-BE49-F238E27FC236}">
                            <a16:creationId xmlns:a16="http://schemas.microsoft.com/office/drawing/2014/main" id="{5697AB3B-F080-8640-9CE2-419B33C50CF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>
            <a:extLst>
              <a:ext uri="{FF2B5EF4-FFF2-40B4-BE49-F238E27FC236}">
                <a16:creationId xmlns:a16="http://schemas.microsoft.com/office/drawing/2014/main" id="{EB0812CC-AFEC-F147-B616-6659B4656A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>
            <a:extLst>
              <a:ext uri="{FF2B5EF4-FFF2-40B4-BE49-F238E27FC236}">
                <a16:creationId xmlns:a16="http://schemas.microsoft.com/office/drawing/2014/main" id="{4A782F57-90A1-0546-906A-779DD4684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9" name="Group 136">
            <a:extLst>
              <a:ext uri="{FF2B5EF4-FFF2-40B4-BE49-F238E27FC236}">
                <a16:creationId xmlns:a16="http://schemas.microsoft.com/office/drawing/2014/main" id="{C3294CA0-A83A-DA46-8A62-EBF0F7BF323E}"/>
              </a:ext>
            </a:extLst>
          </p:cNvPr>
          <p:cNvGrpSpPr>
            <a:grpSpLocks/>
          </p:cNvGrpSpPr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>
              <a:extLst>
                <a:ext uri="{FF2B5EF4-FFF2-40B4-BE49-F238E27FC236}">
                  <a16:creationId xmlns:a16="http://schemas.microsoft.com/office/drawing/2014/main" id="{7ACA0D7A-9A8B-164D-8196-0D58A33B1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>
              <a:extLst>
                <a:ext uri="{FF2B5EF4-FFF2-40B4-BE49-F238E27FC236}">
                  <a16:creationId xmlns:a16="http://schemas.microsoft.com/office/drawing/2014/main" id="{217BB671-44AF-9E41-AB6C-D8AD58156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DSL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FAAF6165-084E-AD4E-9369-2E1C7C7F794B}"/>
              </a:ext>
            </a:extLst>
          </p:cNvPr>
          <p:cNvGrpSpPr>
            <a:grpSpLocks/>
          </p:cNvGrpSpPr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>
              <a:extLst>
                <a:ext uri="{FF2B5EF4-FFF2-40B4-BE49-F238E27FC236}">
                  <a16:creationId xmlns:a16="http://schemas.microsoft.com/office/drawing/2014/main" id="{AB8FFE91-63AE-D84F-86AA-964095AB9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F37A1DB2-D794-F84F-AC85-6EB60FF36C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6751722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home networks</a:t>
            </a:r>
            <a:endParaRPr lang="en-US" dirty="0"/>
          </a:p>
        </p:txBody>
      </p:sp>
      <p:sp>
        <p:nvSpPr>
          <p:cNvPr id="146" name="AutoShape 99">
            <a:extLst>
              <a:ext uri="{FF2B5EF4-FFF2-40B4-BE49-F238E27FC236}">
                <a16:creationId xmlns:a16="http://schemas.microsoft.com/office/drawing/2014/main" id="{4A160FD5-4C4D-7544-A021-EFE195A31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147" name="Text Box 26">
            <a:extLst>
              <a:ext uri="{FF2B5EF4-FFF2-40B4-BE49-F238E27FC236}">
                <a16:creationId xmlns:a16="http://schemas.microsoft.com/office/drawing/2014/main" id="{D0274863-BB77-C24E-B396-56EED77DE9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8440" y="3462573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dirty="0">
                <a:latin typeface="+mn-lt"/>
              </a:rPr>
              <a:t>to/from headend or central office</a:t>
            </a:r>
          </a:p>
        </p:txBody>
      </p:sp>
      <p:sp>
        <p:nvSpPr>
          <p:cNvPr id="148" name="Rectangle 87">
            <a:extLst>
              <a:ext uri="{FF2B5EF4-FFF2-40B4-BE49-F238E27FC236}">
                <a16:creationId xmlns:a16="http://schemas.microsoft.com/office/drawing/2014/main" id="{7D6B5C84-08A7-C741-8874-5BEAB1BC7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grpSp>
        <p:nvGrpSpPr>
          <p:cNvPr id="149" name="Group 105">
            <a:extLst>
              <a:ext uri="{FF2B5EF4-FFF2-40B4-BE49-F238E27FC236}">
                <a16:creationId xmlns:a16="http://schemas.microsoft.com/office/drawing/2014/main" id="{B63ECFC0-CE11-5245-ADFB-E70CAF22F69D}"/>
              </a:ext>
            </a:extLst>
          </p:cNvPr>
          <p:cNvGrpSpPr>
            <a:grpSpLocks/>
          </p:cNvGrpSpPr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>
              <a:extLst>
                <a:ext uri="{FF2B5EF4-FFF2-40B4-BE49-F238E27FC236}">
                  <a16:creationId xmlns:a16="http://schemas.microsoft.com/office/drawing/2014/main" id="{F907AE85-CF02-154A-8A53-7BFE20B382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>
                <a:extLst>
                  <a:ext uri="{FF2B5EF4-FFF2-40B4-BE49-F238E27FC236}">
                    <a16:creationId xmlns:a16="http://schemas.microsoft.com/office/drawing/2014/main" id="{DC808D90-CA5B-CC4E-9F59-8446FCBD4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54" name="Rectangle 93">
                <a:extLst>
                  <a:ext uri="{FF2B5EF4-FFF2-40B4-BE49-F238E27FC236}">
                    <a16:creationId xmlns:a16="http://schemas.microsoft.com/office/drawing/2014/main" id="{1B2C7640-D539-9344-A812-A544BBE8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55" name="Rectangle 94">
                <a:extLst>
                  <a:ext uri="{FF2B5EF4-FFF2-40B4-BE49-F238E27FC236}">
                    <a16:creationId xmlns:a16="http://schemas.microsoft.com/office/drawing/2014/main" id="{575359A2-2620-6041-9836-24D2493EA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56" name="Rectangle 95">
                <a:extLst>
                  <a:ext uri="{FF2B5EF4-FFF2-40B4-BE49-F238E27FC236}">
                    <a16:creationId xmlns:a16="http://schemas.microsoft.com/office/drawing/2014/main" id="{E5B3B553-893B-584E-8E61-7820A60B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99" name="Rectangle 96">
                <a:extLst>
                  <a:ext uri="{FF2B5EF4-FFF2-40B4-BE49-F238E27FC236}">
                    <a16:creationId xmlns:a16="http://schemas.microsoft.com/office/drawing/2014/main" id="{828B514D-B09C-D14D-AF7B-ABABEE49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200" name="AutoShape 97">
                <a:extLst>
                  <a:ext uri="{FF2B5EF4-FFF2-40B4-BE49-F238E27FC236}">
                    <a16:creationId xmlns:a16="http://schemas.microsoft.com/office/drawing/2014/main" id="{421771C9-7AD4-CC4C-B3BA-4D57863F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en-US" sz="2000"/>
              </a:p>
            </p:txBody>
          </p:sp>
        </p:grpSp>
        <p:sp>
          <p:nvSpPr>
            <p:cNvPr id="151" name="Line 102">
              <a:extLst>
                <a:ext uri="{FF2B5EF4-FFF2-40B4-BE49-F238E27FC236}">
                  <a16:creationId xmlns:a16="http://schemas.microsoft.com/office/drawing/2014/main" id="{9BAD5509-6D09-DB44-87DD-29C938B0C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2" name="Line 104">
              <a:extLst>
                <a:ext uri="{FF2B5EF4-FFF2-40B4-BE49-F238E27FC236}">
                  <a16:creationId xmlns:a16="http://schemas.microsoft.com/office/drawing/2014/main" id="{44F38783-51E9-1F46-8255-A525AF657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sp>
        <p:nvSpPr>
          <p:cNvPr id="210" name="Line 116">
            <a:extLst>
              <a:ext uri="{FF2B5EF4-FFF2-40B4-BE49-F238E27FC236}">
                <a16:creationId xmlns:a16="http://schemas.microsoft.com/office/drawing/2014/main" id="{7856E2F5-6F18-C846-8F52-6729FBB66F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grpSp>
        <p:nvGrpSpPr>
          <p:cNvPr id="211" name="Group 119">
            <a:extLst>
              <a:ext uri="{FF2B5EF4-FFF2-40B4-BE49-F238E27FC236}">
                <a16:creationId xmlns:a16="http://schemas.microsoft.com/office/drawing/2014/main" id="{EC5DA6E3-3363-1B48-B254-2EBFB5498103}"/>
              </a:ext>
            </a:extLst>
          </p:cNvPr>
          <p:cNvGrpSpPr>
            <a:grpSpLocks/>
          </p:cNvGrpSpPr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>
              <a:extLst>
                <a:ext uri="{FF2B5EF4-FFF2-40B4-BE49-F238E27FC236}">
                  <a16:creationId xmlns:a16="http://schemas.microsoft.com/office/drawing/2014/main" id="{C61FCE92-D1E3-EE4A-B69C-DF13FA394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>
              <a:extLst>
                <a:ext uri="{FF2B5EF4-FFF2-40B4-BE49-F238E27FC236}">
                  <a16:creationId xmlns:a16="http://schemas.microsoft.com/office/drawing/2014/main" id="{5D07953C-19D0-2E42-9860-0BDAE4B7F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>
            <a:extLst>
              <a:ext uri="{FF2B5EF4-FFF2-40B4-BE49-F238E27FC236}">
                <a16:creationId xmlns:a16="http://schemas.microsoft.com/office/drawing/2014/main" id="{BE64F84C-B27F-B442-9E28-B4C0179086A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grpSp>
        <p:nvGrpSpPr>
          <p:cNvPr id="215" name="Group 138">
            <a:extLst>
              <a:ext uri="{FF2B5EF4-FFF2-40B4-BE49-F238E27FC236}">
                <a16:creationId xmlns:a16="http://schemas.microsoft.com/office/drawing/2014/main" id="{D742C348-83AB-E741-83A9-DF2ED1BEF85B}"/>
              </a:ext>
            </a:extLst>
          </p:cNvPr>
          <p:cNvGrpSpPr>
            <a:grpSpLocks/>
          </p:cNvGrpSpPr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>
              <a:extLst>
                <a:ext uri="{FF2B5EF4-FFF2-40B4-BE49-F238E27FC236}">
                  <a16:creationId xmlns:a16="http://schemas.microsoft.com/office/drawing/2014/main" id="{646A742F-504F-3B40-89FE-C4D20BCCD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000">
                  <a:latin typeface="+mn-lt"/>
                </a:rPr>
                <a:t>cable or DSL modem</a:t>
              </a:r>
            </a:p>
          </p:txBody>
        </p:sp>
        <p:sp>
          <p:nvSpPr>
            <p:cNvPr id="217" name="Line 129">
              <a:extLst>
                <a:ext uri="{FF2B5EF4-FFF2-40B4-BE49-F238E27FC236}">
                  <a16:creationId xmlns:a16="http://schemas.microsoft.com/office/drawing/2014/main" id="{7503FB48-7A18-9847-91A0-679C80B8D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218" name="Group 139">
            <a:extLst>
              <a:ext uri="{FF2B5EF4-FFF2-40B4-BE49-F238E27FC236}">
                <a16:creationId xmlns:a16="http://schemas.microsoft.com/office/drawing/2014/main" id="{D1281F21-D2B1-9B46-8003-6AB257C40294}"/>
              </a:ext>
            </a:extLst>
          </p:cNvPr>
          <p:cNvGrpSpPr>
            <a:grpSpLocks/>
          </p:cNvGrpSpPr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>
              <a:extLst>
                <a:ext uri="{FF2B5EF4-FFF2-40B4-BE49-F238E27FC236}">
                  <a16:creationId xmlns:a16="http://schemas.microsoft.com/office/drawing/2014/main" id="{F6831A30-ACB5-104B-98AE-925BD43DD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000">
                  <a:latin typeface="+mn-lt"/>
                </a:rPr>
                <a:t>router, firewall, NAT</a:t>
              </a:r>
            </a:p>
          </p:txBody>
        </p:sp>
        <p:sp>
          <p:nvSpPr>
            <p:cNvPr id="220" name="Line 133">
              <a:extLst>
                <a:ext uri="{FF2B5EF4-FFF2-40B4-BE49-F238E27FC236}">
                  <a16:creationId xmlns:a16="http://schemas.microsoft.com/office/drawing/2014/main" id="{DABF8E2E-008F-544C-BCD6-751130DFA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221" name="Group 141">
            <a:extLst>
              <a:ext uri="{FF2B5EF4-FFF2-40B4-BE49-F238E27FC236}">
                <a16:creationId xmlns:a16="http://schemas.microsoft.com/office/drawing/2014/main" id="{49F7E4B1-9167-8448-9366-611119FFC227}"/>
              </a:ext>
            </a:extLst>
          </p:cNvPr>
          <p:cNvGrpSpPr>
            <a:grpSpLocks/>
          </p:cNvGrpSpPr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>
              <a:extLst>
                <a:ext uri="{FF2B5EF4-FFF2-40B4-BE49-F238E27FC236}">
                  <a16:creationId xmlns:a16="http://schemas.microsoft.com/office/drawing/2014/main" id="{30BA4B16-BA39-F546-81EE-7C093F761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23" name="Text Box 39">
              <a:extLst>
                <a:ext uri="{FF2B5EF4-FFF2-40B4-BE49-F238E27FC236}">
                  <a16:creationId xmlns:a16="http://schemas.microsoft.com/office/drawing/2014/main" id="{A8AAE27C-6F91-8745-B8A0-54C5B6F4E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000">
                  <a:latin typeface="+mn-lt"/>
                </a:rPr>
                <a:t>wired Ethernet (1 Gbps)</a:t>
              </a:r>
            </a:p>
          </p:txBody>
        </p:sp>
      </p:grpSp>
      <p:grpSp>
        <p:nvGrpSpPr>
          <p:cNvPr id="224" name="Group 140">
            <a:extLst>
              <a:ext uri="{FF2B5EF4-FFF2-40B4-BE49-F238E27FC236}">
                <a16:creationId xmlns:a16="http://schemas.microsoft.com/office/drawing/2014/main" id="{712546AE-4EB8-8246-8F62-5C8ACD7A1157}"/>
              </a:ext>
            </a:extLst>
          </p:cNvPr>
          <p:cNvGrpSpPr>
            <a:grpSpLocks/>
          </p:cNvGrpSpPr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>
              <a:extLst>
                <a:ext uri="{FF2B5EF4-FFF2-40B4-BE49-F238E27FC236}">
                  <a16:creationId xmlns:a16="http://schemas.microsoft.com/office/drawing/2014/main" id="{826E64FA-8748-A443-9DDC-23B3930BB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26" name="Text Box 39">
              <a:extLst>
                <a:ext uri="{FF2B5EF4-FFF2-40B4-BE49-F238E27FC236}">
                  <a16:creationId xmlns:a16="http://schemas.microsoft.com/office/drawing/2014/main" id="{27BB7BBE-95DA-E14B-98DC-638CE33FC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>
                <a:lnSpc>
                  <a:spcPct val="80000"/>
                </a:lnSpc>
              </a:pPr>
              <a:r>
                <a:rPr lang="en-US" altLang="en-US" sz="2000" dirty="0" err="1">
                  <a:latin typeface="+mn-lt"/>
                </a:rPr>
                <a:t>WiFi</a:t>
              </a:r>
              <a:r>
                <a:rPr lang="en-US" altLang="en-US" sz="2000" dirty="0">
                  <a:latin typeface="+mn-lt"/>
                </a:rPr>
                <a:t> wireless access </a:t>
              </a:r>
            </a:p>
            <a:p>
              <a:pPr algn="r">
                <a:lnSpc>
                  <a:spcPct val="80000"/>
                </a:lnSpc>
              </a:pPr>
              <a:r>
                <a:rPr lang="en-US" altLang="en-US" sz="2000" dirty="0">
                  <a:latin typeface="+mn-lt"/>
                </a:rPr>
                <a:t>point (54, 450 Mbps)</a:t>
              </a:r>
            </a:p>
          </p:txBody>
        </p:sp>
      </p:grpSp>
      <p:sp>
        <p:nvSpPr>
          <p:cNvPr id="227" name="Text Box 142">
            <a:extLst>
              <a:ext uri="{FF2B5EF4-FFF2-40B4-BE49-F238E27FC236}">
                <a16:creationId xmlns:a16="http://schemas.microsoft.com/office/drawing/2014/main" id="{E0D602B7-3D10-644F-A082-4AD00685B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1202" y="1523624"/>
            <a:ext cx="1196930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90000"/>
              </a:lnSpc>
            </a:pPr>
            <a:r>
              <a:rPr lang="en-US" altLang="en-US" dirty="0">
                <a:latin typeface="+mn-lt"/>
              </a:rPr>
              <a:t>wireless</a:t>
            </a:r>
          </a:p>
          <a:p>
            <a:pPr algn="r">
              <a:lnSpc>
                <a:spcPct val="90000"/>
              </a:lnSpc>
            </a:pPr>
            <a:r>
              <a:rPr lang="en-US" altLang="en-US" dirty="0">
                <a:latin typeface="+mn-lt"/>
              </a:rPr>
              <a:t>devices</a:t>
            </a:r>
          </a:p>
        </p:txBody>
      </p:sp>
      <p:grpSp>
        <p:nvGrpSpPr>
          <p:cNvPr id="228" name="Group 143">
            <a:extLst>
              <a:ext uri="{FF2B5EF4-FFF2-40B4-BE49-F238E27FC236}">
                <a16:creationId xmlns:a16="http://schemas.microsoft.com/office/drawing/2014/main" id="{9AA4B710-3339-A346-9EC7-A09E554F6751}"/>
              </a:ext>
            </a:extLst>
          </p:cNvPr>
          <p:cNvGrpSpPr>
            <a:grpSpLocks/>
          </p:cNvGrpSpPr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>
              <a:extLst>
                <a:ext uri="{FF2B5EF4-FFF2-40B4-BE49-F238E27FC236}">
                  <a16:creationId xmlns:a16="http://schemas.microsoft.com/office/drawing/2014/main" id="{41513B1D-08CB-D742-8152-CA81640B6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>
              <a:extLst>
                <a:ext uri="{FF2B5EF4-FFF2-40B4-BE49-F238E27FC236}">
                  <a16:creationId xmlns:a16="http://schemas.microsoft.com/office/drawing/2014/main" id="{F159AFE2-B4D2-464C-84AA-CF64E1E83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>
            <a:extLst>
              <a:ext uri="{FF2B5EF4-FFF2-40B4-BE49-F238E27FC236}">
                <a16:creationId xmlns:a16="http://schemas.microsoft.com/office/drawing/2014/main" id="{6BA2DD01-EC8E-9945-A63F-E69A2B22C1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sp>
        <p:nvSpPr>
          <p:cNvPr id="232" name="Oval 147">
            <a:extLst>
              <a:ext uri="{FF2B5EF4-FFF2-40B4-BE49-F238E27FC236}">
                <a16:creationId xmlns:a16="http://schemas.microsoft.com/office/drawing/2014/main" id="{F04BCE9C-46F3-6345-9348-15575C0EF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grpSp>
        <p:nvGrpSpPr>
          <p:cNvPr id="233" name="Group 150">
            <a:extLst>
              <a:ext uri="{FF2B5EF4-FFF2-40B4-BE49-F238E27FC236}">
                <a16:creationId xmlns:a16="http://schemas.microsoft.com/office/drawing/2014/main" id="{1BFB59FB-B949-4343-8746-FA556294EC0E}"/>
              </a:ext>
            </a:extLst>
          </p:cNvPr>
          <p:cNvGrpSpPr>
            <a:grpSpLocks/>
          </p:cNvGrpSpPr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>
              <a:extLst>
                <a:ext uri="{FF2B5EF4-FFF2-40B4-BE49-F238E27FC236}">
                  <a16:creationId xmlns:a16="http://schemas.microsoft.com/office/drawing/2014/main" id="{2847F148-6A2D-A24E-9C3A-CB4657150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sz="1800" dirty="0">
                  <a:latin typeface="+mn-lt"/>
                </a:rPr>
                <a:t>often combined 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sz="1800" dirty="0">
                  <a:latin typeface="+mn-lt"/>
                </a:rPr>
                <a:t>in single box</a:t>
              </a:r>
            </a:p>
          </p:txBody>
        </p:sp>
        <p:sp>
          <p:nvSpPr>
            <p:cNvPr id="235" name="Line 149">
              <a:extLst>
                <a:ext uri="{FF2B5EF4-FFF2-40B4-BE49-F238E27FC236}">
                  <a16:creationId xmlns:a16="http://schemas.microsoft.com/office/drawing/2014/main" id="{791A7321-82EF-304E-8F5B-C7B5BF553F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236" name="Group 151">
            <a:extLst>
              <a:ext uri="{FF2B5EF4-FFF2-40B4-BE49-F238E27FC236}">
                <a16:creationId xmlns:a16="http://schemas.microsoft.com/office/drawing/2014/main" id="{CAC24AE8-8B01-2646-892D-B47CEA005DE7}"/>
              </a:ext>
            </a:extLst>
          </p:cNvPr>
          <p:cNvGrpSpPr>
            <a:grpSpLocks/>
          </p:cNvGrpSpPr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>
              <a:extLst>
                <a:ext uri="{FF2B5EF4-FFF2-40B4-BE49-F238E27FC236}">
                  <a16:creationId xmlns:a16="http://schemas.microsoft.com/office/drawing/2014/main" id="{1BE3B9ED-47B2-614A-9C09-F039CFE3A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>
              <a:extLst>
                <a:ext uri="{FF2B5EF4-FFF2-40B4-BE49-F238E27FC236}">
                  <a16:creationId xmlns:a16="http://schemas.microsoft.com/office/drawing/2014/main" id="{195E45EA-7733-D744-B06F-ACC6D6D56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>
              <a:extLst>
                <a:ext uri="{FF2B5EF4-FFF2-40B4-BE49-F238E27FC236}">
                  <a16:creationId xmlns:a16="http://schemas.microsoft.com/office/drawing/2014/main" id="{F01194AD-C0B6-BD40-8B0C-95F73DDC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2000"/>
            </a:p>
          </p:txBody>
        </p:sp>
        <p:pic>
          <p:nvPicPr>
            <p:cNvPr id="240" name="Picture 155" descr="screen">
              <a:extLst>
                <a:ext uri="{FF2B5EF4-FFF2-40B4-BE49-F238E27FC236}">
                  <a16:creationId xmlns:a16="http://schemas.microsoft.com/office/drawing/2014/main" id="{5AA702A9-39D0-0F44-9DAA-746AF6B65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>
              <a:extLst>
                <a:ext uri="{FF2B5EF4-FFF2-40B4-BE49-F238E27FC236}">
                  <a16:creationId xmlns:a16="http://schemas.microsoft.com/office/drawing/2014/main" id="{68A5CCA6-333E-7140-BA3D-1173FFD2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2" name="Freeform 157">
              <a:extLst>
                <a:ext uri="{FF2B5EF4-FFF2-40B4-BE49-F238E27FC236}">
                  <a16:creationId xmlns:a16="http://schemas.microsoft.com/office/drawing/2014/main" id="{C4A8539F-1084-394E-A596-C0B374A3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3" name="Freeform 158">
              <a:extLst>
                <a:ext uri="{FF2B5EF4-FFF2-40B4-BE49-F238E27FC236}">
                  <a16:creationId xmlns:a16="http://schemas.microsoft.com/office/drawing/2014/main" id="{C76F3FE2-141C-1D47-A04F-56C430C2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4" name="Freeform 159">
              <a:extLst>
                <a:ext uri="{FF2B5EF4-FFF2-40B4-BE49-F238E27FC236}">
                  <a16:creationId xmlns:a16="http://schemas.microsoft.com/office/drawing/2014/main" id="{7AC362EC-1B99-534E-95D8-5A24FAF2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5" name="Freeform 160">
              <a:extLst>
                <a:ext uri="{FF2B5EF4-FFF2-40B4-BE49-F238E27FC236}">
                  <a16:creationId xmlns:a16="http://schemas.microsoft.com/office/drawing/2014/main" id="{84D8536F-497F-2D44-8E01-C75CAE45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6" name="Freeform 161">
              <a:extLst>
                <a:ext uri="{FF2B5EF4-FFF2-40B4-BE49-F238E27FC236}">
                  <a16:creationId xmlns:a16="http://schemas.microsoft.com/office/drawing/2014/main" id="{01A5853F-2286-F74E-9472-2D882E491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grpSp>
          <p:nvGrpSpPr>
            <p:cNvPr id="247" name="Group 162">
              <a:extLst>
                <a:ext uri="{FF2B5EF4-FFF2-40B4-BE49-F238E27FC236}">
                  <a16:creationId xmlns:a16="http://schemas.microsoft.com/office/drawing/2014/main" id="{FC372C7C-5EC9-9544-AA74-D69BBB0D1A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>
                <a:extLst>
                  <a:ext uri="{FF2B5EF4-FFF2-40B4-BE49-F238E27FC236}">
                    <a16:creationId xmlns:a16="http://schemas.microsoft.com/office/drawing/2014/main" id="{856C9B59-FB1D-C848-9140-35A178B5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5" name="Freeform 164">
                <a:extLst>
                  <a:ext uri="{FF2B5EF4-FFF2-40B4-BE49-F238E27FC236}">
                    <a16:creationId xmlns:a16="http://schemas.microsoft.com/office/drawing/2014/main" id="{7094626E-365E-9A43-BD33-797126F01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6" name="Freeform 165">
                <a:extLst>
                  <a:ext uri="{FF2B5EF4-FFF2-40B4-BE49-F238E27FC236}">
                    <a16:creationId xmlns:a16="http://schemas.microsoft.com/office/drawing/2014/main" id="{B40F99D7-58E8-E040-B1F5-A267B2B3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7" name="Freeform 166">
                <a:extLst>
                  <a:ext uri="{FF2B5EF4-FFF2-40B4-BE49-F238E27FC236}">
                    <a16:creationId xmlns:a16="http://schemas.microsoft.com/office/drawing/2014/main" id="{54B36EFA-A40E-3349-9364-BEF869A6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8" name="Freeform 167">
                <a:extLst>
                  <a:ext uri="{FF2B5EF4-FFF2-40B4-BE49-F238E27FC236}">
                    <a16:creationId xmlns:a16="http://schemas.microsoft.com/office/drawing/2014/main" id="{72B5FEE0-627E-2A44-A802-F468CAA7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259" name="Freeform 168">
                <a:extLst>
                  <a:ext uri="{FF2B5EF4-FFF2-40B4-BE49-F238E27FC236}">
                    <a16:creationId xmlns:a16="http://schemas.microsoft.com/office/drawing/2014/main" id="{64E86AD2-B652-474E-8F8E-4BEE5805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</p:grpSp>
        <p:sp>
          <p:nvSpPr>
            <p:cNvPr id="248" name="Freeform 169">
              <a:extLst>
                <a:ext uri="{FF2B5EF4-FFF2-40B4-BE49-F238E27FC236}">
                  <a16:creationId xmlns:a16="http://schemas.microsoft.com/office/drawing/2014/main" id="{14152147-A3DF-4443-82CD-24E6A7B8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49" name="Freeform 170">
              <a:extLst>
                <a:ext uri="{FF2B5EF4-FFF2-40B4-BE49-F238E27FC236}">
                  <a16:creationId xmlns:a16="http://schemas.microsoft.com/office/drawing/2014/main" id="{77E7A1C9-A3D9-AA47-AF22-8859F24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50" name="Freeform 171">
              <a:extLst>
                <a:ext uri="{FF2B5EF4-FFF2-40B4-BE49-F238E27FC236}">
                  <a16:creationId xmlns:a16="http://schemas.microsoft.com/office/drawing/2014/main" id="{9364745C-5427-5047-A89F-23E55840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51" name="Freeform 172">
              <a:extLst>
                <a:ext uri="{FF2B5EF4-FFF2-40B4-BE49-F238E27FC236}">
                  <a16:creationId xmlns:a16="http://schemas.microsoft.com/office/drawing/2014/main" id="{32386009-1275-DE49-9140-E7500A95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52" name="Freeform 173">
              <a:extLst>
                <a:ext uri="{FF2B5EF4-FFF2-40B4-BE49-F238E27FC236}">
                  <a16:creationId xmlns:a16="http://schemas.microsoft.com/office/drawing/2014/main" id="{87F49C34-B4C6-FA43-AA66-542D1E99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253" name="Freeform 174">
              <a:extLst>
                <a:ext uri="{FF2B5EF4-FFF2-40B4-BE49-F238E27FC236}">
                  <a16:creationId xmlns:a16="http://schemas.microsoft.com/office/drawing/2014/main" id="{FEA4386D-E8CF-1A45-8AFD-BA52E4034AE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260" name="Group 175">
            <a:extLst>
              <a:ext uri="{FF2B5EF4-FFF2-40B4-BE49-F238E27FC236}">
                <a16:creationId xmlns:a16="http://schemas.microsoft.com/office/drawing/2014/main" id="{B6936DC6-44F7-CB40-83FE-8A8E8F6B6953}"/>
              </a:ext>
            </a:extLst>
          </p:cNvPr>
          <p:cNvGrpSpPr>
            <a:grpSpLocks/>
          </p:cNvGrpSpPr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>
              <a:extLst>
                <a:ext uri="{FF2B5EF4-FFF2-40B4-BE49-F238E27FC236}">
                  <a16:creationId xmlns:a16="http://schemas.microsoft.com/office/drawing/2014/main" id="{DD8A088B-92B7-C94B-A78B-C7EEF5CC9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>
              <a:extLst>
                <a:ext uri="{FF2B5EF4-FFF2-40B4-BE49-F238E27FC236}">
                  <a16:creationId xmlns:a16="http://schemas.microsoft.com/office/drawing/2014/main" id="{6BA9B84C-C884-674B-BC10-7591CA428A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263" name="Group 178">
            <a:extLst>
              <a:ext uri="{FF2B5EF4-FFF2-40B4-BE49-F238E27FC236}">
                <a16:creationId xmlns:a16="http://schemas.microsoft.com/office/drawing/2014/main" id="{CA75072E-ACB4-2742-82C6-C3324A921E2D}"/>
              </a:ext>
            </a:extLst>
          </p:cNvPr>
          <p:cNvGrpSpPr>
            <a:grpSpLocks/>
          </p:cNvGrpSpPr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>
              <a:extLst>
                <a:ext uri="{FF2B5EF4-FFF2-40B4-BE49-F238E27FC236}">
                  <a16:creationId xmlns:a16="http://schemas.microsoft.com/office/drawing/2014/main" id="{00E678F0-099F-6844-9F36-4E5530807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>
              <a:extLst>
                <a:ext uri="{FF2B5EF4-FFF2-40B4-BE49-F238E27FC236}">
                  <a16:creationId xmlns:a16="http://schemas.microsoft.com/office/drawing/2014/main" id="{3F89BBB2-AF47-CE4F-8BCA-113B576103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266" name="Group 98">
            <a:extLst>
              <a:ext uri="{FF2B5EF4-FFF2-40B4-BE49-F238E27FC236}">
                <a16:creationId xmlns:a16="http://schemas.microsoft.com/office/drawing/2014/main" id="{A3DA2B28-D9C2-BC43-A42F-30A066AEF6C2}"/>
              </a:ext>
            </a:extLst>
          </p:cNvPr>
          <p:cNvGrpSpPr>
            <a:grpSpLocks/>
          </p:cNvGrpSpPr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>
              <a:extLst>
                <a:ext uri="{FF2B5EF4-FFF2-40B4-BE49-F238E27FC236}">
                  <a16:creationId xmlns:a16="http://schemas.microsoft.com/office/drawing/2014/main" id="{59D46EB5-E84A-B84C-A47E-A7F91543AE7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>
              <a:extLst>
                <a:ext uri="{FF2B5EF4-FFF2-40B4-BE49-F238E27FC236}">
                  <a16:creationId xmlns:a16="http://schemas.microsoft.com/office/drawing/2014/main" id="{8EEB311B-0E27-4240-8EBE-6A91CB84D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37A8C1F2-8D7B-3045-B15A-5DB56AB82DFE}"/>
              </a:ext>
            </a:extLst>
          </p:cNvPr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B49BEC54-DEA5-CA4E-B957-C65E2CEC65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0B80E2CA-F9B2-6349-BC4E-75B4DCD9E3A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C588090F-19FF-6E4C-84BC-12D7596DA01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BABB54BB-EBB6-9142-9753-E527BC1E910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3E0E4E3B-AF65-094E-8217-883961A8DB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9546C5AA-74FA-3A42-86B2-47124A8C6E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AF09D7B5-E321-AD40-818B-AD357E78BC2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97532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Wireless access networks</a:t>
            </a:r>
            <a:endParaRPr lang="en-US" dirty="0"/>
          </a:p>
        </p:txBody>
      </p:sp>
      <p:sp>
        <p:nvSpPr>
          <p:cNvPr id="274" name="Rectangle 3">
            <a:extLst>
              <a:ext uri="{FF2B5EF4-FFF2-40B4-BE49-F238E27FC236}">
                <a16:creationId xmlns:a16="http://schemas.microsoft.com/office/drawing/2014/main" id="{C852E311-2B98-3D4D-B5CD-7B58FBE2D507}"/>
              </a:ext>
            </a:extLst>
          </p:cNvPr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Shared </a:t>
            </a:r>
            <a:r>
              <a:rPr lang="en-US" altLang="en-US" i="1" dirty="0">
                <a:ea typeface="ＭＳ Ｐゴシック" panose="020B0600070205080204" pitchFamily="34" charset="-128"/>
              </a:rPr>
              <a:t>wireless</a:t>
            </a:r>
            <a:r>
              <a:rPr lang="en-US" altLang="en-US" dirty="0">
                <a:ea typeface="ＭＳ Ｐゴシック" panose="020B0600070205080204" pitchFamily="34" charset="-128"/>
              </a:rPr>
              <a:t> access network connects end system to router</a:t>
            </a:r>
          </a:p>
          <a:p>
            <a:pPr marL="339725" indent="-225425"/>
            <a:r>
              <a:rPr lang="en-US" altLang="en-US" sz="2400" dirty="0">
                <a:ea typeface="Arial" panose="020B0604020202020204" pitchFamily="34" charset="0"/>
              </a:rPr>
              <a:t>via base station aka </a:t>
            </a:r>
            <a:r>
              <a:rPr lang="en-US" altLang="en-US" sz="2400" dirty="0">
                <a:ea typeface="ＭＳ Ｐゴシック" panose="020B0600070205080204" pitchFamily="34" charset="-128"/>
              </a:rPr>
              <a:t>“</a:t>
            </a:r>
            <a:r>
              <a:rPr lang="en-US" altLang="ja-JP" sz="2400" dirty="0">
                <a:ea typeface="ＭＳ Ｐゴシック" panose="020B0600070205080204" pitchFamily="34" charset="-128"/>
              </a:rPr>
              <a:t>access point”</a:t>
            </a:r>
            <a:endParaRPr lang="en-US" altLang="en-US" sz="2400" dirty="0">
              <a:ea typeface="Arial" panose="020B0604020202020204" pitchFamily="34" charset="0"/>
            </a:endParaRPr>
          </a:p>
        </p:txBody>
      </p:sp>
      <p:sp>
        <p:nvSpPr>
          <p:cNvPr id="275" name="Rectangle 3">
            <a:extLst>
              <a:ext uri="{FF2B5EF4-FFF2-40B4-BE49-F238E27FC236}">
                <a16:creationId xmlns:a16="http://schemas.microsoft.com/office/drawing/2014/main" id="{507B7289-7AEE-9442-86FC-7846C9A20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711" y="2383154"/>
            <a:ext cx="4720964" cy="31186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2625" indent="-22542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en-US" sz="2800" dirty="0">
                <a:solidFill>
                  <a:srgbClr val="CC0000"/>
                </a:solidFill>
                <a:latin typeface="+mn-lt"/>
              </a:rPr>
              <a:t>Wireless local area networks </a:t>
            </a: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(WLANs)</a:t>
            </a:r>
          </a:p>
          <a:p>
            <a:pPr marL="342900" lvl="1" indent="-260350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en-US" dirty="0">
                <a:latin typeface="+mn-lt"/>
              </a:rPr>
              <a:t>typically within or around building (~100 ft)</a:t>
            </a:r>
          </a:p>
          <a:p>
            <a:pPr marL="342900" lvl="1" indent="-260350" eaLnBrk="1" hangingPunct="1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Font typeface="Wingdings" pitchFamily="2" charset="2"/>
              <a:buChar char="§"/>
            </a:pPr>
            <a:r>
              <a:rPr lang="en-US" altLang="en-US" dirty="0">
                <a:latin typeface="+mn-lt"/>
              </a:rPr>
              <a:t>802.11b/g/n (</a:t>
            </a:r>
            <a:r>
              <a:rPr lang="en-US" altLang="en-US" dirty="0" err="1">
                <a:latin typeface="+mn-lt"/>
              </a:rPr>
              <a:t>WiFi</a:t>
            </a:r>
            <a:r>
              <a:rPr lang="en-US" altLang="en-US" dirty="0">
                <a:latin typeface="+mn-lt"/>
              </a:rPr>
              <a:t>): 11, 54, 450 Mbps transmission rate</a:t>
            </a:r>
          </a:p>
        </p:txBody>
      </p:sp>
      <p:grpSp>
        <p:nvGrpSpPr>
          <p:cNvPr id="276" name="Group 85">
            <a:extLst>
              <a:ext uri="{FF2B5EF4-FFF2-40B4-BE49-F238E27FC236}">
                <a16:creationId xmlns:a16="http://schemas.microsoft.com/office/drawing/2014/main" id="{1E5C1FB4-96B5-1549-9EA9-C4C877601D41}"/>
              </a:ext>
            </a:extLst>
          </p:cNvPr>
          <p:cNvGrpSpPr>
            <a:grpSpLocks/>
          </p:cNvGrpSpPr>
          <p:nvPr/>
        </p:nvGrpSpPr>
        <p:grpSpPr bwMode="auto">
          <a:xfrm>
            <a:off x="1457197" y="4740844"/>
            <a:ext cx="2487613" cy="1562100"/>
            <a:chOff x="2889" y="1631"/>
            <a:chExt cx="980" cy="743"/>
          </a:xfrm>
        </p:grpSpPr>
        <p:sp>
          <p:nvSpPr>
            <p:cNvPr id="277" name="Rectangle 86">
              <a:extLst>
                <a:ext uri="{FF2B5EF4-FFF2-40B4-BE49-F238E27FC236}">
                  <a16:creationId xmlns:a16="http://schemas.microsoft.com/office/drawing/2014/main" id="{0DEDFA50-4D81-5044-AECD-5FA9C8153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78" name="AutoShape 87">
              <a:extLst>
                <a:ext uri="{FF2B5EF4-FFF2-40B4-BE49-F238E27FC236}">
                  <a16:creationId xmlns:a16="http://schemas.microsoft.com/office/drawing/2014/main" id="{F3166EDD-1642-CE42-8A80-905D2B2FC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00CCFF"/>
                </a:solidFill>
              </a:endParaRPr>
            </a:p>
          </p:txBody>
        </p:sp>
      </p:grpSp>
      <p:sp>
        <p:nvSpPr>
          <p:cNvPr id="279" name="Line 110">
            <a:extLst>
              <a:ext uri="{FF2B5EF4-FFF2-40B4-BE49-F238E27FC236}">
                <a16:creationId xmlns:a16="http://schemas.microsoft.com/office/drawing/2014/main" id="{D363724C-D4D5-AE42-B0EB-49CDF8565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3661" y="6082085"/>
            <a:ext cx="934073" cy="3964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0" name="Line 116">
            <a:extLst>
              <a:ext uri="{FF2B5EF4-FFF2-40B4-BE49-F238E27FC236}">
                <a16:creationId xmlns:a16="http://schemas.microsoft.com/office/drawing/2014/main" id="{C737A2C2-F349-534E-8E7F-DEE682F91C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01772" y="6010844"/>
            <a:ext cx="287338" cy="47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83" name="Group 246">
            <a:extLst>
              <a:ext uri="{FF2B5EF4-FFF2-40B4-BE49-F238E27FC236}">
                <a16:creationId xmlns:a16="http://schemas.microsoft.com/office/drawing/2014/main" id="{30E16050-D356-0644-BE98-F9013447D0E9}"/>
              </a:ext>
            </a:extLst>
          </p:cNvPr>
          <p:cNvGrpSpPr>
            <a:grpSpLocks/>
          </p:cNvGrpSpPr>
          <p:nvPr/>
        </p:nvGrpSpPr>
        <p:grpSpPr bwMode="auto">
          <a:xfrm>
            <a:off x="2025522" y="5620319"/>
            <a:ext cx="863600" cy="588962"/>
            <a:chOff x="2967" y="478"/>
            <a:chExt cx="788" cy="625"/>
          </a:xfrm>
        </p:grpSpPr>
        <p:pic>
          <p:nvPicPr>
            <p:cNvPr id="384" name="Picture 247" descr="access_point_stylized_small">
              <a:extLst>
                <a:ext uri="{FF2B5EF4-FFF2-40B4-BE49-F238E27FC236}">
                  <a16:creationId xmlns:a16="http://schemas.microsoft.com/office/drawing/2014/main" id="{38317097-25CA-3444-BCBF-133874013A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5" name="Picture 248" descr="antenna_radiation_stylized">
              <a:extLst>
                <a:ext uri="{FF2B5EF4-FFF2-40B4-BE49-F238E27FC236}">
                  <a16:creationId xmlns:a16="http://schemas.microsoft.com/office/drawing/2014/main" id="{9B8610E4-100E-B349-B08F-C4E646F538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86" name="Group 390">
            <a:extLst>
              <a:ext uri="{FF2B5EF4-FFF2-40B4-BE49-F238E27FC236}">
                <a16:creationId xmlns:a16="http://schemas.microsoft.com/office/drawing/2014/main" id="{FAAA55DA-ADE3-E443-841D-CDBF9B4C27F7}"/>
              </a:ext>
            </a:extLst>
          </p:cNvPr>
          <p:cNvGrpSpPr>
            <a:grpSpLocks/>
          </p:cNvGrpSpPr>
          <p:nvPr/>
        </p:nvGrpSpPr>
        <p:grpSpPr bwMode="auto">
          <a:xfrm>
            <a:off x="1939797" y="4851969"/>
            <a:ext cx="757238" cy="682625"/>
            <a:chOff x="877" y="1008"/>
            <a:chExt cx="2747" cy="2591"/>
          </a:xfrm>
        </p:grpSpPr>
        <p:pic>
          <p:nvPicPr>
            <p:cNvPr id="387" name="Picture 391" descr="antenna_stylized">
              <a:extLst>
                <a:ext uri="{FF2B5EF4-FFF2-40B4-BE49-F238E27FC236}">
                  <a16:creationId xmlns:a16="http://schemas.microsoft.com/office/drawing/2014/main" id="{1DEF40AC-79A6-904A-A606-A1BAF512D0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8" name="Picture 392" descr="laptop_keyboard">
              <a:extLst>
                <a:ext uri="{FF2B5EF4-FFF2-40B4-BE49-F238E27FC236}">
                  <a16:creationId xmlns:a16="http://schemas.microsoft.com/office/drawing/2014/main" id="{54169649-35A6-144B-A18B-136B61B72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9" name="Freeform 393">
              <a:extLst>
                <a:ext uri="{FF2B5EF4-FFF2-40B4-BE49-F238E27FC236}">
                  <a16:creationId xmlns:a16="http://schemas.microsoft.com/office/drawing/2014/main" id="{1334E773-93FF-1842-83E0-85D952851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90" name="Picture 394" descr="screen">
              <a:extLst>
                <a:ext uri="{FF2B5EF4-FFF2-40B4-BE49-F238E27FC236}">
                  <a16:creationId xmlns:a16="http://schemas.microsoft.com/office/drawing/2014/main" id="{2EE963A1-67D0-6C4D-B557-6D983D0649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1" name="Freeform 395">
              <a:extLst>
                <a:ext uri="{FF2B5EF4-FFF2-40B4-BE49-F238E27FC236}">
                  <a16:creationId xmlns:a16="http://schemas.microsoft.com/office/drawing/2014/main" id="{4490769E-9EE9-744B-8B95-4D0EA5E2C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" name="Freeform 396">
              <a:extLst>
                <a:ext uri="{FF2B5EF4-FFF2-40B4-BE49-F238E27FC236}">
                  <a16:creationId xmlns:a16="http://schemas.microsoft.com/office/drawing/2014/main" id="{86B549E5-F6AB-0243-8BA4-02E6A5C61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" name="Freeform 397">
              <a:extLst>
                <a:ext uri="{FF2B5EF4-FFF2-40B4-BE49-F238E27FC236}">
                  <a16:creationId xmlns:a16="http://schemas.microsoft.com/office/drawing/2014/main" id="{2158DB92-5A91-F54B-89BD-22C15347A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" name="Freeform 398">
              <a:extLst>
                <a:ext uri="{FF2B5EF4-FFF2-40B4-BE49-F238E27FC236}">
                  <a16:creationId xmlns:a16="http://schemas.microsoft.com/office/drawing/2014/main" id="{064AA7AE-552D-FC4B-AB18-43DD23E76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" name="Freeform 399">
              <a:extLst>
                <a:ext uri="{FF2B5EF4-FFF2-40B4-BE49-F238E27FC236}">
                  <a16:creationId xmlns:a16="http://schemas.microsoft.com/office/drawing/2014/main" id="{B109158B-A820-0C43-A7F4-AD2D27EBF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" name="Freeform 400">
              <a:extLst>
                <a:ext uri="{FF2B5EF4-FFF2-40B4-BE49-F238E27FC236}">
                  <a16:creationId xmlns:a16="http://schemas.microsoft.com/office/drawing/2014/main" id="{2B4B0633-4E89-864D-99B5-B369ABA21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13" name="Group 401">
              <a:extLst>
                <a:ext uri="{FF2B5EF4-FFF2-40B4-BE49-F238E27FC236}">
                  <a16:creationId xmlns:a16="http://schemas.microsoft.com/office/drawing/2014/main" id="{D30B7833-DC10-DB4C-891B-956E992BB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428" name="Freeform 402">
                <a:extLst>
                  <a:ext uri="{FF2B5EF4-FFF2-40B4-BE49-F238E27FC236}">
                    <a16:creationId xmlns:a16="http://schemas.microsoft.com/office/drawing/2014/main" id="{2A2DF47F-482A-4C4B-8F26-E682B9C84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" name="Freeform 403">
                <a:extLst>
                  <a:ext uri="{FF2B5EF4-FFF2-40B4-BE49-F238E27FC236}">
                    <a16:creationId xmlns:a16="http://schemas.microsoft.com/office/drawing/2014/main" id="{D89B427F-55D6-7F48-A040-E93E34182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" name="Freeform 404">
                <a:extLst>
                  <a:ext uri="{FF2B5EF4-FFF2-40B4-BE49-F238E27FC236}">
                    <a16:creationId xmlns:a16="http://schemas.microsoft.com/office/drawing/2014/main" id="{B8497482-C311-8A49-8EA0-97A9755C8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" name="Freeform 405">
                <a:extLst>
                  <a:ext uri="{FF2B5EF4-FFF2-40B4-BE49-F238E27FC236}">
                    <a16:creationId xmlns:a16="http://schemas.microsoft.com/office/drawing/2014/main" id="{79ECED84-E4CB-694E-A50E-9D06939B3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" name="Freeform 406">
                <a:extLst>
                  <a:ext uri="{FF2B5EF4-FFF2-40B4-BE49-F238E27FC236}">
                    <a16:creationId xmlns:a16="http://schemas.microsoft.com/office/drawing/2014/main" id="{80C19383-6CF7-544E-AD91-DC62824CF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" name="Freeform 407">
                <a:extLst>
                  <a:ext uri="{FF2B5EF4-FFF2-40B4-BE49-F238E27FC236}">
                    <a16:creationId xmlns:a16="http://schemas.microsoft.com/office/drawing/2014/main" id="{694FEF7D-90AA-B64C-B271-895E860B0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4" name="Freeform 408">
              <a:extLst>
                <a:ext uri="{FF2B5EF4-FFF2-40B4-BE49-F238E27FC236}">
                  <a16:creationId xmlns:a16="http://schemas.microsoft.com/office/drawing/2014/main" id="{FCA32457-04CE-CC41-86F1-43D4958F9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" name="Freeform 409">
              <a:extLst>
                <a:ext uri="{FF2B5EF4-FFF2-40B4-BE49-F238E27FC236}">
                  <a16:creationId xmlns:a16="http://schemas.microsoft.com/office/drawing/2014/main" id="{A9D5B70C-2017-CC4E-8B0F-6BF50D56D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" name="Freeform 410">
              <a:extLst>
                <a:ext uri="{FF2B5EF4-FFF2-40B4-BE49-F238E27FC236}">
                  <a16:creationId xmlns:a16="http://schemas.microsoft.com/office/drawing/2014/main" id="{8E9EA5E7-2B72-5945-B81D-B56209A4B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" name="Freeform 411">
              <a:extLst>
                <a:ext uri="{FF2B5EF4-FFF2-40B4-BE49-F238E27FC236}">
                  <a16:creationId xmlns:a16="http://schemas.microsoft.com/office/drawing/2014/main" id="{3086408F-FB97-0342-9DF4-2F6CEF480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" name="Freeform 412">
              <a:extLst>
                <a:ext uri="{FF2B5EF4-FFF2-40B4-BE49-F238E27FC236}">
                  <a16:creationId xmlns:a16="http://schemas.microsoft.com/office/drawing/2014/main" id="{A65312A3-A823-6847-AFEB-6B5C6CF2D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" name="Freeform 413">
              <a:extLst>
                <a:ext uri="{FF2B5EF4-FFF2-40B4-BE49-F238E27FC236}">
                  <a16:creationId xmlns:a16="http://schemas.microsoft.com/office/drawing/2014/main" id="{01CB1475-1200-8E4F-A96B-22BBF439F5B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4" name="Text Box 446">
            <a:extLst>
              <a:ext uri="{FF2B5EF4-FFF2-40B4-BE49-F238E27FC236}">
                <a16:creationId xmlns:a16="http://schemas.microsoft.com/office/drawing/2014/main" id="{77B0C617-629A-E847-826F-89D4A80DBA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0431" y="6037217"/>
            <a:ext cx="12128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i="1" dirty="0">
                <a:latin typeface="+mn-lt"/>
              </a:rPr>
              <a:t>to Internet</a:t>
            </a:r>
          </a:p>
        </p:txBody>
      </p:sp>
      <p:grpSp>
        <p:nvGrpSpPr>
          <p:cNvPr id="496" name="Group 114">
            <a:extLst>
              <a:ext uri="{FF2B5EF4-FFF2-40B4-BE49-F238E27FC236}">
                <a16:creationId xmlns:a16="http://schemas.microsoft.com/office/drawing/2014/main" id="{B6E0C4FE-F286-644F-BAC2-A1DC8618FFCA}"/>
              </a:ext>
            </a:extLst>
          </p:cNvPr>
          <p:cNvGrpSpPr>
            <a:grpSpLocks/>
          </p:cNvGrpSpPr>
          <p:nvPr/>
        </p:nvGrpSpPr>
        <p:grpSpPr bwMode="auto">
          <a:xfrm>
            <a:off x="2828797" y="4912294"/>
            <a:ext cx="636588" cy="879475"/>
            <a:chOff x="5806938" y="3011924"/>
            <a:chExt cx="347997" cy="396620"/>
          </a:xfrm>
        </p:grpSpPr>
        <p:pic>
          <p:nvPicPr>
            <p:cNvPr id="497" name="Picture 117" descr="fridge2.png">
              <a:extLst>
                <a:ext uri="{FF2B5EF4-FFF2-40B4-BE49-F238E27FC236}">
                  <a16:creationId xmlns:a16="http://schemas.microsoft.com/office/drawing/2014/main" id="{092DD1DD-274C-5543-92C3-6F5EA0CEC25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115" descr="antenna_stylized">
              <a:extLst>
                <a:ext uri="{FF2B5EF4-FFF2-40B4-BE49-F238E27FC236}">
                  <a16:creationId xmlns:a16="http://schemas.microsoft.com/office/drawing/2014/main" id="{77E3B796-99C6-C544-AF7A-E6CF22C59D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A8AFD06E-51F7-BC46-9B65-24254676E3FB}"/>
              </a:ext>
            </a:extLst>
          </p:cNvPr>
          <p:cNvGrpSpPr/>
          <p:nvPr/>
        </p:nvGrpSpPr>
        <p:grpSpPr>
          <a:xfrm>
            <a:off x="2789999" y="5883655"/>
            <a:ext cx="686068" cy="362749"/>
            <a:chOff x="7493876" y="2774731"/>
            <a:chExt cx="1481958" cy="894622"/>
          </a:xfrm>
        </p:grpSpPr>
        <p:sp>
          <p:nvSpPr>
            <p:cNvPr id="521" name="Freeform 520">
              <a:extLst>
                <a:ext uri="{FF2B5EF4-FFF2-40B4-BE49-F238E27FC236}">
                  <a16:creationId xmlns:a16="http://schemas.microsoft.com/office/drawing/2014/main" id="{9B3AF3CF-631D-C049-AEC8-6B1A6454821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22" name="Oval 521">
              <a:extLst>
                <a:ext uri="{FF2B5EF4-FFF2-40B4-BE49-F238E27FC236}">
                  <a16:creationId xmlns:a16="http://schemas.microsoft.com/office/drawing/2014/main" id="{52CF3104-11F0-AB47-A540-B9EEE075A8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D6B1DC5D-1FB3-ED43-B200-16DCD1485E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6E2041D5-1650-8247-B5F1-4231E7A552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C9729AF-3D56-0B4F-99AF-A7E83686740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58CA7E-67F5-574F-92F8-05C1E26C15B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6460EEC5-0ECA-EF4B-8CD6-D1A9A438051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A10AE25-0B57-C546-B85A-8CA4E50124F9}"/>
              </a:ext>
            </a:extLst>
          </p:cNvPr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>
              <a:extLst>
                <a:ext uri="{FF2B5EF4-FFF2-40B4-BE49-F238E27FC236}">
                  <a16:creationId xmlns:a16="http://schemas.microsoft.com/office/drawing/2014/main" id="{9CDCB2CD-4EE3-8A41-9279-3F5B5ED7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6" name="Line 93">
              <a:extLst>
                <a:ext uri="{FF2B5EF4-FFF2-40B4-BE49-F238E27FC236}">
                  <a16:creationId xmlns:a16="http://schemas.microsoft.com/office/drawing/2014/main" id="{6FDAE611-2E57-5A47-872E-E5E3B5F0E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437" name="Picture 133" descr="car_icon_small">
              <a:extLst>
                <a:ext uri="{FF2B5EF4-FFF2-40B4-BE49-F238E27FC236}">
                  <a16:creationId xmlns:a16="http://schemas.microsoft.com/office/drawing/2014/main" id="{637721B2-956D-D641-840D-1562F36440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>
              <a:extLst>
                <a:ext uri="{FF2B5EF4-FFF2-40B4-BE49-F238E27FC236}">
                  <a16:creationId xmlns:a16="http://schemas.microsoft.com/office/drawing/2014/main" id="{0F7E2BCC-C8D7-BB4F-9192-511E99286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>
                <a:extLst>
                  <a:ext uri="{FF2B5EF4-FFF2-40B4-BE49-F238E27FC236}">
                    <a16:creationId xmlns:a16="http://schemas.microsoft.com/office/drawing/2014/main" id="{D235C6D0-2907-324E-B167-1D284A716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>
                <a:extLst>
                  <a:ext uri="{FF2B5EF4-FFF2-40B4-BE49-F238E27FC236}">
                    <a16:creationId xmlns:a16="http://schemas.microsoft.com/office/drawing/2014/main" id="{28B99AF5-1D2E-3E41-B4BF-B68E85E0F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>
              <a:extLst>
                <a:ext uri="{FF2B5EF4-FFF2-40B4-BE49-F238E27FC236}">
                  <a16:creationId xmlns:a16="http://schemas.microsoft.com/office/drawing/2014/main" id="{50E2A8EC-FB31-5641-8D7F-E159AC6644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>
                <a:extLst>
                  <a:ext uri="{FF2B5EF4-FFF2-40B4-BE49-F238E27FC236}">
                    <a16:creationId xmlns:a16="http://schemas.microsoft.com/office/drawing/2014/main" id="{C32350E9-2A70-3C4B-AF84-F993852C3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>
                  <a:extLst>
                    <a:ext uri="{FF2B5EF4-FFF2-40B4-BE49-F238E27FC236}">
                      <a16:creationId xmlns:a16="http://schemas.microsoft.com/office/drawing/2014/main" id="{8583BEF8-BEDA-F244-88A4-7F9104FF63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78" name="Line 271">
                  <a:extLst>
                    <a:ext uri="{FF2B5EF4-FFF2-40B4-BE49-F238E27FC236}">
                      <a16:creationId xmlns:a16="http://schemas.microsoft.com/office/drawing/2014/main" id="{851DA692-9982-CD45-B908-27C6FE317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79" name="Line 272">
                  <a:extLst>
                    <a:ext uri="{FF2B5EF4-FFF2-40B4-BE49-F238E27FC236}">
                      <a16:creationId xmlns:a16="http://schemas.microsoft.com/office/drawing/2014/main" id="{0EDF8D44-8A7A-9A44-890A-50EFE9EAB9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0" name="Line 273">
                  <a:extLst>
                    <a:ext uri="{FF2B5EF4-FFF2-40B4-BE49-F238E27FC236}">
                      <a16:creationId xmlns:a16="http://schemas.microsoft.com/office/drawing/2014/main" id="{7DA30A0E-02A3-004E-95E6-34261D127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1" name="Line 274">
                  <a:extLst>
                    <a:ext uri="{FF2B5EF4-FFF2-40B4-BE49-F238E27FC236}">
                      <a16:creationId xmlns:a16="http://schemas.microsoft.com/office/drawing/2014/main" id="{F656242D-4E39-AF46-854A-36BE29E104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2" name="Line 275">
                  <a:extLst>
                    <a:ext uri="{FF2B5EF4-FFF2-40B4-BE49-F238E27FC236}">
                      <a16:creationId xmlns:a16="http://schemas.microsoft.com/office/drawing/2014/main" id="{10AB3D00-F920-FF4C-8064-0CC634E57B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3" name="Line 276">
                  <a:extLst>
                    <a:ext uri="{FF2B5EF4-FFF2-40B4-BE49-F238E27FC236}">
                      <a16:creationId xmlns:a16="http://schemas.microsoft.com/office/drawing/2014/main" id="{183C87D5-A0A3-D349-9E9E-90CFF4AA1E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4" name="Line 277">
                  <a:extLst>
                    <a:ext uri="{FF2B5EF4-FFF2-40B4-BE49-F238E27FC236}">
                      <a16:creationId xmlns:a16="http://schemas.microsoft.com/office/drawing/2014/main" id="{DE4F5680-31BA-7D4A-9D85-201D7A179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5" name="Line 278">
                  <a:extLst>
                    <a:ext uri="{FF2B5EF4-FFF2-40B4-BE49-F238E27FC236}">
                      <a16:creationId xmlns:a16="http://schemas.microsoft.com/office/drawing/2014/main" id="{CA71A0A2-238B-6D4B-AC81-BCE2F78CD6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6" name="Line 279">
                  <a:extLst>
                    <a:ext uri="{FF2B5EF4-FFF2-40B4-BE49-F238E27FC236}">
                      <a16:creationId xmlns:a16="http://schemas.microsoft.com/office/drawing/2014/main" id="{6FCF58F0-3A90-0543-85ED-923CE620E0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7" name="Line 280">
                  <a:extLst>
                    <a:ext uri="{FF2B5EF4-FFF2-40B4-BE49-F238E27FC236}">
                      <a16:creationId xmlns:a16="http://schemas.microsoft.com/office/drawing/2014/main" id="{FB6B6298-E1B6-CD4D-909E-E331723D8B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8" name="Line 281">
                  <a:extLst>
                    <a:ext uri="{FF2B5EF4-FFF2-40B4-BE49-F238E27FC236}">
                      <a16:creationId xmlns:a16="http://schemas.microsoft.com/office/drawing/2014/main" id="{67EB7EA1-CA9C-3F43-BF34-9263C9C642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89" name="Line 282">
                  <a:extLst>
                    <a:ext uri="{FF2B5EF4-FFF2-40B4-BE49-F238E27FC236}">
                      <a16:creationId xmlns:a16="http://schemas.microsoft.com/office/drawing/2014/main" id="{EDF8C0D4-1D23-FC49-888E-6E37A4640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90" name="Line 283">
                  <a:extLst>
                    <a:ext uri="{FF2B5EF4-FFF2-40B4-BE49-F238E27FC236}">
                      <a16:creationId xmlns:a16="http://schemas.microsoft.com/office/drawing/2014/main" id="{67F7C046-7A3F-F342-BB54-DCA37FD3E8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491" name="Line 284">
                  <a:extLst>
                    <a:ext uri="{FF2B5EF4-FFF2-40B4-BE49-F238E27FC236}">
                      <a16:creationId xmlns:a16="http://schemas.microsoft.com/office/drawing/2014/main" id="{B5CE6A48-9C71-BA49-B354-FB1B882DA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pic>
            <p:nvPicPr>
              <p:cNvPr id="475" name="Picture 269" descr="cell_tower_radiation copy">
                <a:extLst>
                  <a:ext uri="{FF2B5EF4-FFF2-40B4-BE49-F238E27FC236}">
                    <a16:creationId xmlns:a16="http://schemas.microsoft.com/office/drawing/2014/main" id="{07541E4F-69A0-9B40-B347-340BAEF77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>
                <a:extLst>
                  <a:ext uri="{FF2B5EF4-FFF2-40B4-BE49-F238E27FC236}">
                    <a16:creationId xmlns:a16="http://schemas.microsoft.com/office/drawing/2014/main" id="{E70C0C6B-13F2-DD4E-A1F5-A46EEABDE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440" name="Group 342">
              <a:extLst>
                <a:ext uri="{FF2B5EF4-FFF2-40B4-BE49-F238E27FC236}">
                  <a16:creationId xmlns:a16="http://schemas.microsoft.com/office/drawing/2014/main" id="{E3D3FCB3-71E6-DE44-8A87-D991FFC36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>
                <a:extLst>
                  <a:ext uri="{FF2B5EF4-FFF2-40B4-BE49-F238E27FC236}">
                    <a16:creationId xmlns:a16="http://schemas.microsoft.com/office/drawing/2014/main" id="{A6B9A133-8E91-AE41-9A82-C38BA1D1E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>
                <a:extLst>
                  <a:ext uri="{FF2B5EF4-FFF2-40B4-BE49-F238E27FC236}">
                    <a16:creationId xmlns:a16="http://schemas.microsoft.com/office/drawing/2014/main" id="{4935A9F8-287E-E64E-9A9A-DDFACF42A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>
                <a:extLst>
                  <a:ext uri="{FF2B5EF4-FFF2-40B4-BE49-F238E27FC236}">
                    <a16:creationId xmlns:a16="http://schemas.microsoft.com/office/drawing/2014/main" id="{0F1D7158-01AF-CC4D-B0F9-AD2B12BE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454" name="Picture 346" descr="screen">
                <a:extLst>
                  <a:ext uri="{FF2B5EF4-FFF2-40B4-BE49-F238E27FC236}">
                    <a16:creationId xmlns:a16="http://schemas.microsoft.com/office/drawing/2014/main" id="{4369ED44-99D4-8B4C-9091-3892F20AB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>
                <a:extLst>
                  <a:ext uri="{FF2B5EF4-FFF2-40B4-BE49-F238E27FC236}">
                    <a16:creationId xmlns:a16="http://schemas.microsoft.com/office/drawing/2014/main" id="{67E4F183-1729-1D46-B293-5D756953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" name="Freeform 348">
                <a:extLst>
                  <a:ext uri="{FF2B5EF4-FFF2-40B4-BE49-F238E27FC236}">
                    <a16:creationId xmlns:a16="http://schemas.microsoft.com/office/drawing/2014/main" id="{DDF32966-5894-0D4B-9173-E3125F5B2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" name="Freeform 349">
                <a:extLst>
                  <a:ext uri="{FF2B5EF4-FFF2-40B4-BE49-F238E27FC236}">
                    <a16:creationId xmlns:a16="http://schemas.microsoft.com/office/drawing/2014/main" id="{EDCA5A12-6CCA-B24C-8A6D-494F3C007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" name="Freeform 350">
                <a:extLst>
                  <a:ext uri="{FF2B5EF4-FFF2-40B4-BE49-F238E27FC236}">
                    <a16:creationId xmlns:a16="http://schemas.microsoft.com/office/drawing/2014/main" id="{2FDB6017-5761-3845-880C-92229B5C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" name="Freeform 351">
                <a:extLst>
                  <a:ext uri="{FF2B5EF4-FFF2-40B4-BE49-F238E27FC236}">
                    <a16:creationId xmlns:a16="http://schemas.microsoft.com/office/drawing/2014/main" id="{D59CB996-4740-0C4D-A75E-DE481063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" name="Freeform 352">
                <a:extLst>
                  <a:ext uri="{FF2B5EF4-FFF2-40B4-BE49-F238E27FC236}">
                    <a16:creationId xmlns:a16="http://schemas.microsoft.com/office/drawing/2014/main" id="{5312999F-D54F-1A4D-9720-CF319636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61" name="Group 353">
                <a:extLst>
                  <a:ext uri="{FF2B5EF4-FFF2-40B4-BE49-F238E27FC236}">
                    <a16:creationId xmlns:a16="http://schemas.microsoft.com/office/drawing/2014/main" id="{3582A132-591C-CA4B-9465-7F64474005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>
                  <a:extLst>
                    <a:ext uri="{FF2B5EF4-FFF2-40B4-BE49-F238E27FC236}">
                      <a16:creationId xmlns:a16="http://schemas.microsoft.com/office/drawing/2014/main" id="{A7F9DE10-10D5-FF46-8F98-AFC1696E3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9" name="Freeform 355">
                  <a:extLst>
                    <a:ext uri="{FF2B5EF4-FFF2-40B4-BE49-F238E27FC236}">
                      <a16:creationId xmlns:a16="http://schemas.microsoft.com/office/drawing/2014/main" id="{61166FBA-E660-3D40-AC29-29461BA3F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0" name="Freeform 356">
                  <a:extLst>
                    <a:ext uri="{FF2B5EF4-FFF2-40B4-BE49-F238E27FC236}">
                      <a16:creationId xmlns:a16="http://schemas.microsoft.com/office/drawing/2014/main" id="{0301AC7E-4E70-6D44-8036-F42387066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1" name="Freeform 357">
                  <a:extLst>
                    <a:ext uri="{FF2B5EF4-FFF2-40B4-BE49-F238E27FC236}">
                      <a16:creationId xmlns:a16="http://schemas.microsoft.com/office/drawing/2014/main" id="{4EDBF937-AECE-F044-BBD1-C49492841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2" name="Freeform 358">
                  <a:extLst>
                    <a:ext uri="{FF2B5EF4-FFF2-40B4-BE49-F238E27FC236}">
                      <a16:creationId xmlns:a16="http://schemas.microsoft.com/office/drawing/2014/main" id="{A336DEE2-1DAE-0D4B-B46D-00609E2C6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3" name="Freeform 359">
                  <a:extLst>
                    <a:ext uri="{FF2B5EF4-FFF2-40B4-BE49-F238E27FC236}">
                      <a16:creationId xmlns:a16="http://schemas.microsoft.com/office/drawing/2014/main" id="{02CB1998-32DE-7B48-9CBD-361C1D3A2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62" name="Freeform 360">
                <a:extLst>
                  <a:ext uri="{FF2B5EF4-FFF2-40B4-BE49-F238E27FC236}">
                    <a16:creationId xmlns:a16="http://schemas.microsoft.com/office/drawing/2014/main" id="{26757C20-D719-6A4A-8984-52BB641C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" name="Freeform 361">
                <a:extLst>
                  <a:ext uri="{FF2B5EF4-FFF2-40B4-BE49-F238E27FC236}">
                    <a16:creationId xmlns:a16="http://schemas.microsoft.com/office/drawing/2014/main" id="{BD62CA5C-D26B-A846-B7B4-2307AEBE3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" name="Freeform 362">
                <a:extLst>
                  <a:ext uri="{FF2B5EF4-FFF2-40B4-BE49-F238E27FC236}">
                    <a16:creationId xmlns:a16="http://schemas.microsoft.com/office/drawing/2014/main" id="{9126BD70-551D-4A4A-B361-FF7350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" name="Freeform 363">
                <a:extLst>
                  <a:ext uri="{FF2B5EF4-FFF2-40B4-BE49-F238E27FC236}">
                    <a16:creationId xmlns:a16="http://schemas.microsoft.com/office/drawing/2014/main" id="{93E901F0-D4A8-514B-9F20-C9620A95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" name="Freeform 364">
                <a:extLst>
                  <a:ext uri="{FF2B5EF4-FFF2-40B4-BE49-F238E27FC236}">
                    <a16:creationId xmlns:a16="http://schemas.microsoft.com/office/drawing/2014/main" id="{A9CEC9B5-2324-8B4E-BF53-89EA24EE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" name="Freeform 365">
                <a:extLst>
                  <a:ext uri="{FF2B5EF4-FFF2-40B4-BE49-F238E27FC236}">
                    <a16:creationId xmlns:a16="http://schemas.microsoft.com/office/drawing/2014/main" id="{272F2166-F980-0844-AB5C-698B428C521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2" name="Line 444">
              <a:extLst>
                <a:ext uri="{FF2B5EF4-FFF2-40B4-BE49-F238E27FC236}">
                  <a16:creationId xmlns:a16="http://schemas.microsoft.com/office/drawing/2014/main" id="{481CD60C-7E80-3046-BA38-7757FA0D7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5" name="Text Box 447">
              <a:extLst>
                <a:ext uri="{FF2B5EF4-FFF2-40B4-BE49-F238E27FC236}">
                  <a16:creationId xmlns:a16="http://schemas.microsoft.com/office/drawing/2014/main" id="{8B59250E-199D-2D4A-939F-41CE680CA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i="1" dirty="0">
                  <a:latin typeface="+mn-lt"/>
                </a:rPr>
                <a:t>to Internet</a:t>
              </a:r>
            </a:p>
          </p:txBody>
        </p:sp>
        <p:sp>
          <p:nvSpPr>
            <p:cNvPr id="519" name="Rectangle 3">
              <a:extLst>
                <a:ext uri="{FF2B5EF4-FFF2-40B4-BE49-F238E27FC236}">
                  <a16:creationId xmlns:a16="http://schemas.microsoft.com/office/drawing/2014/main" id="{5ACB1E0A-FDEE-D248-9701-84D38985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Char char="v"/>
              </a:pPr>
              <a:endParaRPr lang="en-US" altLang="en-US" dirty="0">
                <a:latin typeface="Gill Sans MT" panose="020B0502020104020203" pitchFamily="34" charset="77"/>
              </a:endParaRPr>
            </a:p>
            <a:p>
              <a:pPr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itchFamily="2" charset="2"/>
                <a:buNone/>
              </a:pPr>
              <a:r>
                <a:rPr lang="en-US" altLang="en-US" sz="2800" dirty="0">
                  <a:solidFill>
                    <a:srgbClr val="CC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Wide-area cellular access networks</a:t>
              </a:r>
            </a:p>
            <a:p>
              <a:pPr marL="457200" lvl="1" indent="-249238"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</a:pPr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provided by mobile, cellular network operator (10’</a:t>
              </a:r>
              <a:r>
                <a:rPr lang="en-US" altLang="ja-JP" dirty="0">
                  <a:latin typeface="Calibri" panose="020F0502020204030204" pitchFamily="34" charset="0"/>
                  <a:cs typeface="Calibri" panose="020F0502020204030204" pitchFamily="34" charset="0"/>
                </a:rPr>
                <a:t>s km)</a:t>
              </a:r>
            </a:p>
            <a:p>
              <a:pPr marL="457200" lvl="1" indent="-249238"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</a:pPr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10’s Mbps </a:t>
              </a:r>
            </a:p>
            <a:p>
              <a:pPr marL="457200" lvl="1" indent="-249238" eaLnBrk="1" hangingPunct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itchFamily="2" charset="2"/>
                <a:buChar char="§"/>
              </a:pPr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4G cellular networks (5G coming)</a:t>
              </a:r>
            </a:p>
          </p:txBody>
        </p:sp>
        <p:grpSp>
          <p:nvGrpSpPr>
            <p:cNvPr id="528" name="Group 527">
              <a:extLst>
                <a:ext uri="{FF2B5EF4-FFF2-40B4-BE49-F238E27FC236}">
                  <a16:creationId xmlns:a16="http://schemas.microsoft.com/office/drawing/2014/main" id="{28C4EE31-C504-7445-8D95-6A3C3DC5C5B1}"/>
                </a:ext>
              </a:extLst>
            </p:cNvPr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>
                <a:extLst>
                  <a:ext uri="{FF2B5EF4-FFF2-40B4-BE49-F238E27FC236}">
                    <a16:creationId xmlns:a16="http://schemas.microsoft.com/office/drawing/2014/main" id="{2F9AC5A6-86B3-264E-9C95-738A625F1E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id="{E1D96795-4FCB-344B-8998-DD0683321A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id="{35B010DA-EA36-324B-918D-6AC6F9C74C5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>
                  <a:extLst>
                    <a:ext uri="{FF2B5EF4-FFF2-40B4-BE49-F238E27FC236}">
                      <a16:creationId xmlns:a16="http://schemas.microsoft.com/office/drawing/2014/main" id="{67E44A8D-A0DC-6B4F-B985-D75E7A9F239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9E1FF050-72AC-1741-8117-A9A4CDF1D4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23CC4FEB-E25B-6E4C-A347-C7C5CC68E14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9969B14E-BFE8-A344-87C5-0FCB6040CA4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5769022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Access networks: enterprise networks</a:t>
            </a:r>
            <a:endParaRPr lang="en-US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1016188" y="3974373"/>
            <a:ext cx="10847590" cy="2401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companies, universities, etc.</a:t>
            </a:r>
          </a:p>
          <a:p>
            <a:pPr marL="287338" lvl="1" indent="-287338">
              <a:buSzPct val="100000"/>
              <a:buFont typeface="Wingdings" charset="2"/>
              <a:buChar char="§"/>
              <a:defRPr/>
            </a:pPr>
            <a:r>
              <a:rPr lang="en-US" sz="2800" dirty="0"/>
              <a:t>mix of wired, wireless link technologies, connecting a mix of switches and routers </a:t>
            </a:r>
            <a:r>
              <a:rPr lang="en-US" dirty="0"/>
              <a:t>(we’ll cover differences shortly)</a:t>
            </a:r>
            <a:endParaRPr lang="en-US" sz="2800" dirty="0"/>
          </a:p>
          <a:p>
            <a:pPr marL="735013" lvl="2" indent="-287338"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/>
              <a:t>Ethernet: wired access at 100Mbps, 1Gbps, 10Gbps </a:t>
            </a:r>
          </a:p>
          <a:p>
            <a:pPr marL="735013" lvl="2" indent="-287338">
              <a:buClr>
                <a:srgbClr val="0000A8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 err="1"/>
              <a:t>WiFi</a:t>
            </a:r>
            <a:r>
              <a:rPr lang="en-US" sz="2800" dirty="0"/>
              <a:t>: wireless access points at </a:t>
            </a:r>
            <a:r>
              <a:rPr lang="en-US" altLang="en-US" sz="2800" dirty="0"/>
              <a:t>11, 54, 450 Mbps </a:t>
            </a:r>
            <a:endParaRPr lang="en-US" sz="2800" dirty="0"/>
          </a:p>
        </p:txBody>
      </p:sp>
      <p:sp>
        <p:nvSpPr>
          <p:cNvPr id="146" name="Line 2">
            <a:extLst>
              <a:ext uri="{FF2B5EF4-FFF2-40B4-BE49-F238E27FC236}">
                <a16:creationId xmlns:a16="http://schemas.microsoft.com/office/drawing/2014/main" id="{78EC8EF9-E918-4047-8CA6-5136F4F7175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147" name="Line 3">
            <a:extLst>
              <a:ext uri="{FF2B5EF4-FFF2-40B4-BE49-F238E27FC236}">
                <a16:creationId xmlns:a16="http://schemas.microsoft.com/office/drawing/2014/main" id="{3430E7C9-5F72-3E41-BACC-F43489C6FEF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148" name="Line 4">
            <a:extLst>
              <a:ext uri="{FF2B5EF4-FFF2-40B4-BE49-F238E27FC236}">
                <a16:creationId xmlns:a16="http://schemas.microsoft.com/office/drawing/2014/main" id="{C70C76A9-2C86-B54E-BB1F-E5D1C0DC89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155" name="Line 59">
            <a:extLst>
              <a:ext uri="{FF2B5EF4-FFF2-40B4-BE49-F238E27FC236}">
                <a16:creationId xmlns:a16="http://schemas.microsoft.com/office/drawing/2014/main" id="{37134444-A8BA-214B-A06A-AE9236E3F9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156" name="Line 61">
            <a:extLst>
              <a:ext uri="{FF2B5EF4-FFF2-40B4-BE49-F238E27FC236}">
                <a16:creationId xmlns:a16="http://schemas.microsoft.com/office/drawing/2014/main" id="{DB749FEF-C2E4-CD41-AD2C-5F18AEA1BA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grpSp>
        <p:nvGrpSpPr>
          <p:cNvPr id="199" name="Group 62">
            <a:extLst>
              <a:ext uri="{FF2B5EF4-FFF2-40B4-BE49-F238E27FC236}">
                <a16:creationId xmlns:a16="http://schemas.microsoft.com/office/drawing/2014/main" id="{7B79186C-6091-C54B-A71E-6C432BE2DE9C}"/>
              </a:ext>
            </a:extLst>
          </p:cNvPr>
          <p:cNvGrpSpPr>
            <a:grpSpLocks/>
          </p:cNvGrpSpPr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0" name="Picture 63" descr="access_point_stylized_small">
              <a:extLst>
                <a:ext uri="{FF2B5EF4-FFF2-40B4-BE49-F238E27FC236}">
                  <a16:creationId xmlns:a16="http://schemas.microsoft.com/office/drawing/2014/main" id="{855B47FA-ECFF-7442-9320-1E8F8E5BE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" name="Picture 64" descr="antenna_radiation_stylized">
              <a:extLst>
                <a:ext uri="{FF2B5EF4-FFF2-40B4-BE49-F238E27FC236}">
                  <a16:creationId xmlns:a16="http://schemas.microsoft.com/office/drawing/2014/main" id="{6A2B1A1C-7A73-4841-A562-EB2D93E46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2" name="Group 65">
            <a:extLst>
              <a:ext uri="{FF2B5EF4-FFF2-40B4-BE49-F238E27FC236}">
                <a16:creationId xmlns:a16="http://schemas.microsoft.com/office/drawing/2014/main" id="{D053B7EE-BFEC-524C-AD4A-6CD534CEEE30}"/>
              </a:ext>
            </a:extLst>
          </p:cNvPr>
          <p:cNvGrpSpPr>
            <a:grpSpLocks/>
          </p:cNvGrpSpPr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3" name="Picture 66" descr="antenna_stylized">
              <a:extLst>
                <a:ext uri="{FF2B5EF4-FFF2-40B4-BE49-F238E27FC236}">
                  <a16:creationId xmlns:a16="http://schemas.microsoft.com/office/drawing/2014/main" id="{33BEB7BB-6731-7F49-B6B7-31F8FEC63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67" descr="laptop_keyboard">
              <a:extLst>
                <a:ext uri="{FF2B5EF4-FFF2-40B4-BE49-F238E27FC236}">
                  <a16:creationId xmlns:a16="http://schemas.microsoft.com/office/drawing/2014/main" id="{BF1602EA-545E-B640-8592-119A84BEE4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" name="Freeform 68">
              <a:extLst>
                <a:ext uri="{FF2B5EF4-FFF2-40B4-BE49-F238E27FC236}">
                  <a16:creationId xmlns:a16="http://schemas.microsoft.com/office/drawing/2014/main" id="{11ECA48A-06A7-8447-BA87-0E8B723ED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1600"/>
            </a:p>
          </p:txBody>
        </p:sp>
        <p:pic>
          <p:nvPicPr>
            <p:cNvPr id="206" name="Picture 69" descr="screen">
              <a:extLst>
                <a:ext uri="{FF2B5EF4-FFF2-40B4-BE49-F238E27FC236}">
                  <a16:creationId xmlns:a16="http://schemas.microsoft.com/office/drawing/2014/main" id="{1C881AE4-B476-7A44-95A5-82A954B03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70">
              <a:extLst>
                <a:ext uri="{FF2B5EF4-FFF2-40B4-BE49-F238E27FC236}">
                  <a16:creationId xmlns:a16="http://schemas.microsoft.com/office/drawing/2014/main" id="{1B337601-D9B4-7448-83DD-77341DD6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08" name="Freeform 71">
              <a:extLst>
                <a:ext uri="{FF2B5EF4-FFF2-40B4-BE49-F238E27FC236}">
                  <a16:creationId xmlns:a16="http://schemas.microsoft.com/office/drawing/2014/main" id="{161F090B-9EE2-B94E-A8DF-4A566336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09" name="Freeform 72">
              <a:extLst>
                <a:ext uri="{FF2B5EF4-FFF2-40B4-BE49-F238E27FC236}">
                  <a16:creationId xmlns:a16="http://schemas.microsoft.com/office/drawing/2014/main" id="{EA85E2AB-125F-2C49-83F9-C42D1D6E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0" name="Freeform 73">
              <a:extLst>
                <a:ext uri="{FF2B5EF4-FFF2-40B4-BE49-F238E27FC236}">
                  <a16:creationId xmlns:a16="http://schemas.microsoft.com/office/drawing/2014/main" id="{30C6296D-F737-B44E-BE30-85489809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1" name="Freeform 74">
              <a:extLst>
                <a:ext uri="{FF2B5EF4-FFF2-40B4-BE49-F238E27FC236}">
                  <a16:creationId xmlns:a16="http://schemas.microsoft.com/office/drawing/2014/main" id="{243088FD-E61E-7648-AE02-DDA323B2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2" name="Freeform 75">
              <a:extLst>
                <a:ext uri="{FF2B5EF4-FFF2-40B4-BE49-F238E27FC236}">
                  <a16:creationId xmlns:a16="http://schemas.microsoft.com/office/drawing/2014/main" id="{9198CF6D-764B-224A-9A95-622FA22F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213" name="Group 76">
              <a:extLst>
                <a:ext uri="{FF2B5EF4-FFF2-40B4-BE49-F238E27FC236}">
                  <a16:creationId xmlns:a16="http://schemas.microsoft.com/office/drawing/2014/main" id="{9868D947-6DC7-3643-B7B5-D99B19673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20" name="Freeform 77">
                <a:extLst>
                  <a:ext uri="{FF2B5EF4-FFF2-40B4-BE49-F238E27FC236}">
                    <a16:creationId xmlns:a16="http://schemas.microsoft.com/office/drawing/2014/main" id="{50788173-0E26-0B42-B2E8-0EC7A938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1" name="Freeform 78">
                <a:extLst>
                  <a:ext uri="{FF2B5EF4-FFF2-40B4-BE49-F238E27FC236}">
                    <a16:creationId xmlns:a16="http://schemas.microsoft.com/office/drawing/2014/main" id="{180BD8C5-F87F-7E49-B3C8-67A4CDB0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2" name="Freeform 79">
                <a:extLst>
                  <a:ext uri="{FF2B5EF4-FFF2-40B4-BE49-F238E27FC236}">
                    <a16:creationId xmlns:a16="http://schemas.microsoft.com/office/drawing/2014/main" id="{C149722A-E2E9-0E45-95F3-42B9BE38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3" name="Freeform 80">
                <a:extLst>
                  <a:ext uri="{FF2B5EF4-FFF2-40B4-BE49-F238E27FC236}">
                    <a16:creationId xmlns:a16="http://schemas.microsoft.com/office/drawing/2014/main" id="{CFD7B918-016B-C94E-AB8C-4F58772C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4" name="Freeform 81">
                <a:extLst>
                  <a:ext uri="{FF2B5EF4-FFF2-40B4-BE49-F238E27FC236}">
                    <a16:creationId xmlns:a16="http://schemas.microsoft.com/office/drawing/2014/main" id="{64AD1518-EC35-5F4C-8F5B-8E223416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25" name="Freeform 82">
                <a:extLst>
                  <a:ext uri="{FF2B5EF4-FFF2-40B4-BE49-F238E27FC236}">
                    <a16:creationId xmlns:a16="http://schemas.microsoft.com/office/drawing/2014/main" id="{EB6197E5-CEFD-934E-8641-906A57EB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</p:grpSp>
        <p:sp>
          <p:nvSpPr>
            <p:cNvPr id="214" name="Freeform 83">
              <a:extLst>
                <a:ext uri="{FF2B5EF4-FFF2-40B4-BE49-F238E27FC236}">
                  <a16:creationId xmlns:a16="http://schemas.microsoft.com/office/drawing/2014/main" id="{33A1E63F-43CD-A044-BB06-91CEE273E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5" name="Freeform 84">
              <a:extLst>
                <a:ext uri="{FF2B5EF4-FFF2-40B4-BE49-F238E27FC236}">
                  <a16:creationId xmlns:a16="http://schemas.microsoft.com/office/drawing/2014/main" id="{57A25C33-4D80-2B4B-A928-426B33FA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6" name="Freeform 85">
              <a:extLst>
                <a:ext uri="{FF2B5EF4-FFF2-40B4-BE49-F238E27FC236}">
                  <a16:creationId xmlns:a16="http://schemas.microsoft.com/office/drawing/2014/main" id="{E408CBEA-A44D-A342-B595-30BC7F4AC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7" name="Freeform 86">
              <a:extLst>
                <a:ext uri="{FF2B5EF4-FFF2-40B4-BE49-F238E27FC236}">
                  <a16:creationId xmlns:a16="http://schemas.microsoft.com/office/drawing/2014/main" id="{AD2A6909-FEE2-0C4D-B8B1-7F94F9D6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8" name="Freeform 87">
              <a:extLst>
                <a:ext uri="{FF2B5EF4-FFF2-40B4-BE49-F238E27FC236}">
                  <a16:creationId xmlns:a16="http://schemas.microsoft.com/office/drawing/2014/main" id="{7865A40B-07FE-C945-A916-21A77EA65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19" name="Freeform 88">
              <a:extLst>
                <a:ext uri="{FF2B5EF4-FFF2-40B4-BE49-F238E27FC236}">
                  <a16:creationId xmlns:a16="http://schemas.microsoft.com/office/drawing/2014/main" id="{4ECECCC6-85BE-3249-87B3-7075350D2FE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</p:grpSp>
      <p:grpSp>
        <p:nvGrpSpPr>
          <p:cNvPr id="226" name="Group 89">
            <a:extLst>
              <a:ext uri="{FF2B5EF4-FFF2-40B4-BE49-F238E27FC236}">
                <a16:creationId xmlns:a16="http://schemas.microsoft.com/office/drawing/2014/main" id="{195FBDA6-1C42-ED46-BB36-3E5B4ADF9317}"/>
              </a:ext>
            </a:extLst>
          </p:cNvPr>
          <p:cNvGrpSpPr>
            <a:grpSpLocks/>
          </p:cNvGrpSpPr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27" name="Picture 90" descr="antenna_stylized">
              <a:extLst>
                <a:ext uri="{FF2B5EF4-FFF2-40B4-BE49-F238E27FC236}">
                  <a16:creationId xmlns:a16="http://schemas.microsoft.com/office/drawing/2014/main" id="{FB6A7722-2BBA-1F4A-812C-C7E75F506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91" descr="laptop_keyboard">
              <a:extLst>
                <a:ext uri="{FF2B5EF4-FFF2-40B4-BE49-F238E27FC236}">
                  <a16:creationId xmlns:a16="http://schemas.microsoft.com/office/drawing/2014/main" id="{D8F9E3AD-6362-6042-823B-BF763AA9B6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Freeform 92">
              <a:extLst>
                <a:ext uri="{FF2B5EF4-FFF2-40B4-BE49-F238E27FC236}">
                  <a16:creationId xmlns:a16="http://schemas.microsoft.com/office/drawing/2014/main" id="{9D313A38-75E6-C14B-8BA9-04C45E90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1600"/>
            </a:p>
          </p:txBody>
        </p:sp>
        <p:pic>
          <p:nvPicPr>
            <p:cNvPr id="230" name="Picture 93" descr="screen">
              <a:extLst>
                <a:ext uri="{FF2B5EF4-FFF2-40B4-BE49-F238E27FC236}">
                  <a16:creationId xmlns:a16="http://schemas.microsoft.com/office/drawing/2014/main" id="{138BC760-A933-DC4F-8D13-AE4B30B8A5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1" name="Freeform 94">
              <a:extLst>
                <a:ext uri="{FF2B5EF4-FFF2-40B4-BE49-F238E27FC236}">
                  <a16:creationId xmlns:a16="http://schemas.microsoft.com/office/drawing/2014/main" id="{46B9C550-136D-8344-8F64-015D0509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2" name="Freeform 95">
              <a:extLst>
                <a:ext uri="{FF2B5EF4-FFF2-40B4-BE49-F238E27FC236}">
                  <a16:creationId xmlns:a16="http://schemas.microsoft.com/office/drawing/2014/main" id="{1AEF38EA-E3E6-684E-A05D-6FCE72C0F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3" name="Freeform 96">
              <a:extLst>
                <a:ext uri="{FF2B5EF4-FFF2-40B4-BE49-F238E27FC236}">
                  <a16:creationId xmlns:a16="http://schemas.microsoft.com/office/drawing/2014/main" id="{0CCAEDD5-29B9-EC48-9D02-3C7BCF21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4" name="Freeform 97">
              <a:extLst>
                <a:ext uri="{FF2B5EF4-FFF2-40B4-BE49-F238E27FC236}">
                  <a16:creationId xmlns:a16="http://schemas.microsoft.com/office/drawing/2014/main" id="{BCE03132-8C69-D847-8712-9E6015C5F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5" name="Freeform 98">
              <a:extLst>
                <a:ext uri="{FF2B5EF4-FFF2-40B4-BE49-F238E27FC236}">
                  <a16:creationId xmlns:a16="http://schemas.microsoft.com/office/drawing/2014/main" id="{62262D6F-816A-3E4E-BD07-1409ECBA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6" name="Freeform 99">
              <a:extLst>
                <a:ext uri="{FF2B5EF4-FFF2-40B4-BE49-F238E27FC236}">
                  <a16:creationId xmlns:a16="http://schemas.microsoft.com/office/drawing/2014/main" id="{7E84ADC3-5174-F747-991F-E70D98EE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237" name="Group 100">
              <a:extLst>
                <a:ext uri="{FF2B5EF4-FFF2-40B4-BE49-F238E27FC236}">
                  <a16:creationId xmlns:a16="http://schemas.microsoft.com/office/drawing/2014/main" id="{33BB6422-44CD-D34D-BDF2-6A2EB041A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44" name="Freeform 101">
                <a:extLst>
                  <a:ext uri="{FF2B5EF4-FFF2-40B4-BE49-F238E27FC236}">
                    <a16:creationId xmlns:a16="http://schemas.microsoft.com/office/drawing/2014/main" id="{57104B12-227C-CB45-BE1C-4D6CBA1A5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5" name="Freeform 102">
                <a:extLst>
                  <a:ext uri="{FF2B5EF4-FFF2-40B4-BE49-F238E27FC236}">
                    <a16:creationId xmlns:a16="http://schemas.microsoft.com/office/drawing/2014/main" id="{FDFB2D05-4F98-F149-B42D-DDCE84459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6" name="Freeform 103">
                <a:extLst>
                  <a:ext uri="{FF2B5EF4-FFF2-40B4-BE49-F238E27FC236}">
                    <a16:creationId xmlns:a16="http://schemas.microsoft.com/office/drawing/2014/main" id="{A23B522D-B23A-674C-8D71-BA8102DB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7" name="Freeform 104">
                <a:extLst>
                  <a:ext uri="{FF2B5EF4-FFF2-40B4-BE49-F238E27FC236}">
                    <a16:creationId xmlns:a16="http://schemas.microsoft.com/office/drawing/2014/main" id="{170123EF-410A-0448-A9E9-5D00ED088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8" name="Freeform 105">
                <a:extLst>
                  <a:ext uri="{FF2B5EF4-FFF2-40B4-BE49-F238E27FC236}">
                    <a16:creationId xmlns:a16="http://schemas.microsoft.com/office/drawing/2014/main" id="{1CA72CE1-7F70-A848-8469-9D90AD7E4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49" name="Freeform 106">
                <a:extLst>
                  <a:ext uri="{FF2B5EF4-FFF2-40B4-BE49-F238E27FC236}">
                    <a16:creationId xmlns:a16="http://schemas.microsoft.com/office/drawing/2014/main" id="{FB74D4D3-7208-E742-9718-C72FDCF9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</p:grpSp>
        <p:sp>
          <p:nvSpPr>
            <p:cNvPr id="238" name="Freeform 107">
              <a:extLst>
                <a:ext uri="{FF2B5EF4-FFF2-40B4-BE49-F238E27FC236}">
                  <a16:creationId xmlns:a16="http://schemas.microsoft.com/office/drawing/2014/main" id="{9E7FF2C1-E20A-9A40-9EF9-5761BCDF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39" name="Freeform 108">
              <a:extLst>
                <a:ext uri="{FF2B5EF4-FFF2-40B4-BE49-F238E27FC236}">
                  <a16:creationId xmlns:a16="http://schemas.microsoft.com/office/drawing/2014/main" id="{7333190A-52B4-A447-8967-781E2551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0" name="Freeform 109">
              <a:extLst>
                <a:ext uri="{FF2B5EF4-FFF2-40B4-BE49-F238E27FC236}">
                  <a16:creationId xmlns:a16="http://schemas.microsoft.com/office/drawing/2014/main" id="{616DE346-7268-F247-B3F1-2DA05CF31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1" name="Freeform 110">
              <a:extLst>
                <a:ext uri="{FF2B5EF4-FFF2-40B4-BE49-F238E27FC236}">
                  <a16:creationId xmlns:a16="http://schemas.microsoft.com/office/drawing/2014/main" id="{7DDDFB91-973A-9643-9FA2-506DBEE4F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2" name="Freeform 111">
              <a:extLst>
                <a:ext uri="{FF2B5EF4-FFF2-40B4-BE49-F238E27FC236}">
                  <a16:creationId xmlns:a16="http://schemas.microsoft.com/office/drawing/2014/main" id="{84803906-43B0-3742-9B38-4F066FF4A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43" name="Freeform 112">
              <a:extLst>
                <a:ext uri="{FF2B5EF4-FFF2-40B4-BE49-F238E27FC236}">
                  <a16:creationId xmlns:a16="http://schemas.microsoft.com/office/drawing/2014/main" id="{2E0643D3-4621-104F-B703-5116732F7C0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</p:grpSp>
      <p:grpSp>
        <p:nvGrpSpPr>
          <p:cNvPr id="250" name="Group 113">
            <a:extLst>
              <a:ext uri="{FF2B5EF4-FFF2-40B4-BE49-F238E27FC236}">
                <a16:creationId xmlns:a16="http://schemas.microsoft.com/office/drawing/2014/main" id="{0E752C90-C514-3241-8B89-D3D2CCB8A1E8}"/>
              </a:ext>
            </a:extLst>
          </p:cNvPr>
          <p:cNvGrpSpPr>
            <a:grpSpLocks/>
          </p:cNvGrpSpPr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51" name="Picture 114" descr="antenna_stylized">
              <a:extLst>
                <a:ext uri="{FF2B5EF4-FFF2-40B4-BE49-F238E27FC236}">
                  <a16:creationId xmlns:a16="http://schemas.microsoft.com/office/drawing/2014/main" id="{2841DB94-38B2-6046-B941-F65808179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115" descr="laptop_keyboard">
              <a:extLst>
                <a:ext uri="{FF2B5EF4-FFF2-40B4-BE49-F238E27FC236}">
                  <a16:creationId xmlns:a16="http://schemas.microsoft.com/office/drawing/2014/main" id="{0B971AB4-F783-2944-AA4E-FD359F6C4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116">
              <a:extLst>
                <a:ext uri="{FF2B5EF4-FFF2-40B4-BE49-F238E27FC236}">
                  <a16:creationId xmlns:a16="http://schemas.microsoft.com/office/drawing/2014/main" id="{44EC4260-9F60-EF4E-9337-91625F01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sz="1600"/>
            </a:p>
          </p:txBody>
        </p:sp>
        <p:pic>
          <p:nvPicPr>
            <p:cNvPr id="254" name="Picture 117" descr="screen">
              <a:extLst>
                <a:ext uri="{FF2B5EF4-FFF2-40B4-BE49-F238E27FC236}">
                  <a16:creationId xmlns:a16="http://schemas.microsoft.com/office/drawing/2014/main" id="{286BB844-0A27-2940-A39C-FDBAA3AA56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118">
              <a:extLst>
                <a:ext uri="{FF2B5EF4-FFF2-40B4-BE49-F238E27FC236}">
                  <a16:creationId xmlns:a16="http://schemas.microsoft.com/office/drawing/2014/main" id="{1E9B5613-FBBA-4F41-8A83-AA56F6522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56" name="Freeform 119">
              <a:extLst>
                <a:ext uri="{FF2B5EF4-FFF2-40B4-BE49-F238E27FC236}">
                  <a16:creationId xmlns:a16="http://schemas.microsoft.com/office/drawing/2014/main" id="{42455E03-081D-6F4D-8BEB-084B9B67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57" name="Freeform 120">
              <a:extLst>
                <a:ext uri="{FF2B5EF4-FFF2-40B4-BE49-F238E27FC236}">
                  <a16:creationId xmlns:a16="http://schemas.microsoft.com/office/drawing/2014/main" id="{E92542AF-6D62-DD48-9013-1BC66BED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58" name="Freeform 121">
              <a:extLst>
                <a:ext uri="{FF2B5EF4-FFF2-40B4-BE49-F238E27FC236}">
                  <a16:creationId xmlns:a16="http://schemas.microsoft.com/office/drawing/2014/main" id="{792BE613-81AF-B14C-A3B2-EE8DF1E91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59" name="Freeform 122">
              <a:extLst>
                <a:ext uri="{FF2B5EF4-FFF2-40B4-BE49-F238E27FC236}">
                  <a16:creationId xmlns:a16="http://schemas.microsoft.com/office/drawing/2014/main" id="{6F215839-7DAB-604E-87F6-6047DF19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0" name="Freeform 123">
              <a:extLst>
                <a:ext uri="{FF2B5EF4-FFF2-40B4-BE49-F238E27FC236}">
                  <a16:creationId xmlns:a16="http://schemas.microsoft.com/office/drawing/2014/main" id="{3E5F9781-A4BD-DB4D-82C3-2D92A853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261" name="Group 124">
              <a:extLst>
                <a:ext uri="{FF2B5EF4-FFF2-40B4-BE49-F238E27FC236}">
                  <a16:creationId xmlns:a16="http://schemas.microsoft.com/office/drawing/2014/main" id="{393E160F-AFD1-5D45-B819-DE879061F4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8" name="Freeform 125">
                <a:extLst>
                  <a:ext uri="{FF2B5EF4-FFF2-40B4-BE49-F238E27FC236}">
                    <a16:creationId xmlns:a16="http://schemas.microsoft.com/office/drawing/2014/main" id="{4904CC6D-453E-934A-818A-3CF1D255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69" name="Freeform 126">
                <a:extLst>
                  <a:ext uri="{FF2B5EF4-FFF2-40B4-BE49-F238E27FC236}">
                    <a16:creationId xmlns:a16="http://schemas.microsoft.com/office/drawing/2014/main" id="{1D0387D3-CCB1-4F49-A44A-C641ACCCF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70" name="Freeform 127">
                <a:extLst>
                  <a:ext uri="{FF2B5EF4-FFF2-40B4-BE49-F238E27FC236}">
                    <a16:creationId xmlns:a16="http://schemas.microsoft.com/office/drawing/2014/main" id="{270FA557-F288-8844-90C9-73F2E2AF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71" name="Freeform 128">
                <a:extLst>
                  <a:ext uri="{FF2B5EF4-FFF2-40B4-BE49-F238E27FC236}">
                    <a16:creationId xmlns:a16="http://schemas.microsoft.com/office/drawing/2014/main" id="{B75AB632-12F1-C145-9D0E-E3D452E48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72" name="Freeform 129">
                <a:extLst>
                  <a:ext uri="{FF2B5EF4-FFF2-40B4-BE49-F238E27FC236}">
                    <a16:creationId xmlns:a16="http://schemas.microsoft.com/office/drawing/2014/main" id="{D2A4E0BA-8C8D-B548-97AF-4D8ED66D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  <p:sp>
            <p:nvSpPr>
              <p:cNvPr id="273" name="Freeform 130">
                <a:extLst>
                  <a:ext uri="{FF2B5EF4-FFF2-40B4-BE49-F238E27FC236}">
                    <a16:creationId xmlns:a16="http://schemas.microsoft.com/office/drawing/2014/main" id="{C17C1EF5-66D1-E14D-A9E8-AF60C754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1600"/>
              </a:p>
            </p:txBody>
          </p:sp>
        </p:grpSp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id="{1C23D2CA-C579-3D4F-9D1E-D5347D28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3" name="Freeform 132">
              <a:extLst>
                <a:ext uri="{FF2B5EF4-FFF2-40B4-BE49-F238E27FC236}">
                  <a16:creationId xmlns:a16="http://schemas.microsoft.com/office/drawing/2014/main" id="{A33C9E47-14D3-ED46-9A0A-92F7CCFD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id="{1D805834-F99F-8348-B5AE-489B56E3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id="{216AC738-4685-0B48-97A3-46CAAFF2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6" name="Freeform 135">
              <a:extLst>
                <a:ext uri="{FF2B5EF4-FFF2-40B4-BE49-F238E27FC236}">
                  <a16:creationId xmlns:a16="http://schemas.microsoft.com/office/drawing/2014/main" id="{7A3FD7AC-5BB4-9F4F-86B5-3C7016BF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67" name="Freeform 136">
              <a:extLst>
                <a:ext uri="{FF2B5EF4-FFF2-40B4-BE49-F238E27FC236}">
                  <a16:creationId xmlns:a16="http://schemas.microsoft.com/office/drawing/2014/main" id="{7E600B2B-CDB3-BE48-AD4C-A5540AA76B3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</p:grpSp>
      <p:sp>
        <p:nvSpPr>
          <p:cNvPr id="283" name="Line 305">
            <a:extLst>
              <a:ext uri="{FF2B5EF4-FFF2-40B4-BE49-F238E27FC236}">
                <a16:creationId xmlns:a16="http://schemas.microsoft.com/office/drawing/2014/main" id="{044937FD-83F2-5849-B39F-4C2E6F70CF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284" name="Line 306">
            <a:extLst>
              <a:ext uri="{FF2B5EF4-FFF2-40B4-BE49-F238E27FC236}">
                <a16:creationId xmlns:a16="http://schemas.microsoft.com/office/drawing/2014/main" id="{116BD36F-2C9B-894A-99DC-AD32A65DAE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285" name="Line 340">
            <a:extLst>
              <a:ext uri="{FF2B5EF4-FFF2-40B4-BE49-F238E27FC236}">
                <a16:creationId xmlns:a16="http://schemas.microsoft.com/office/drawing/2014/main" id="{AA687FF7-49CE-D841-9AB8-00A78E586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grpSp>
        <p:nvGrpSpPr>
          <p:cNvPr id="286" name="Group 230">
            <a:extLst>
              <a:ext uri="{FF2B5EF4-FFF2-40B4-BE49-F238E27FC236}">
                <a16:creationId xmlns:a16="http://schemas.microsoft.com/office/drawing/2014/main" id="{15AD3327-20C2-F44F-8051-39D4007F22C1}"/>
              </a:ext>
            </a:extLst>
          </p:cNvPr>
          <p:cNvGrpSpPr>
            <a:grpSpLocks/>
          </p:cNvGrpSpPr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287" name="Freeform 231">
              <a:extLst>
                <a:ext uri="{FF2B5EF4-FFF2-40B4-BE49-F238E27FC236}">
                  <a16:creationId xmlns:a16="http://schemas.microsoft.com/office/drawing/2014/main" id="{F0ABE57A-D637-5C47-8DF4-FA99B089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88" name="Rectangle 232">
              <a:extLst>
                <a:ext uri="{FF2B5EF4-FFF2-40B4-BE49-F238E27FC236}">
                  <a16:creationId xmlns:a16="http://schemas.microsoft.com/office/drawing/2014/main" id="{7C25617C-1459-D649-AA8B-63DF31DE6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289" name="Freeform 233">
              <a:extLst>
                <a:ext uri="{FF2B5EF4-FFF2-40B4-BE49-F238E27FC236}">
                  <a16:creationId xmlns:a16="http://schemas.microsoft.com/office/drawing/2014/main" id="{6B116F4F-6EEE-524D-916E-A2B8DC2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90" name="Freeform 234">
              <a:extLst>
                <a:ext uri="{FF2B5EF4-FFF2-40B4-BE49-F238E27FC236}">
                  <a16:creationId xmlns:a16="http://schemas.microsoft.com/office/drawing/2014/main" id="{D8A80062-832D-2148-A6AE-0E50F45D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291" name="Rectangle 235">
              <a:extLst>
                <a:ext uri="{FF2B5EF4-FFF2-40B4-BE49-F238E27FC236}">
                  <a16:creationId xmlns:a16="http://schemas.microsoft.com/office/drawing/2014/main" id="{1E6CD5FD-2185-F049-8BB1-7722AD12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292" name="Group 236">
              <a:extLst>
                <a:ext uri="{FF2B5EF4-FFF2-40B4-BE49-F238E27FC236}">
                  <a16:creationId xmlns:a16="http://schemas.microsoft.com/office/drawing/2014/main" id="{EC16BD93-C6E9-E44C-8265-25A74EDF50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7" name="AutoShape 237">
                <a:extLst>
                  <a:ext uri="{FF2B5EF4-FFF2-40B4-BE49-F238E27FC236}">
                    <a16:creationId xmlns:a16="http://schemas.microsoft.com/office/drawing/2014/main" id="{A48A0EE5-D373-7D42-80AF-6624D2B22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18" name="AutoShape 238">
                <a:extLst>
                  <a:ext uri="{FF2B5EF4-FFF2-40B4-BE49-F238E27FC236}">
                    <a16:creationId xmlns:a16="http://schemas.microsoft.com/office/drawing/2014/main" id="{62B3372D-24FD-224D-87B2-608BB33AF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293" name="Rectangle 239">
              <a:extLst>
                <a:ext uri="{FF2B5EF4-FFF2-40B4-BE49-F238E27FC236}">
                  <a16:creationId xmlns:a16="http://schemas.microsoft.com/office/drawing/2014/main" id="{34C89A3B-D23A-BC4F-98D0-9C3E37D15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294" name="Group 240">
              <a:extLst>
                <a:ext uri="{FF2B5EF4-FFF2-40B4-BE49-F238E27FC236}">
                  <a16:creationId xmlns:a16="http://schemas.microsoft.com/office/drawing/2014/main" id="{EF0991A6-3D9E-E240-9F78-C22FA850E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5" name="AutoShape 241">
                <a:extLst>
                  <a:ext uri="{FF2B5EF4-FFF2-40B4-BE49-F238E27FC236}">
                    <a16:creationId xmlns:a16="http://schemas.microsoft.com/office/drawing/2014/main" id="{37B22D79-C533-9C45-ACA8-4C435BD4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16" name="AutoShape 242">
                <a:extLst>
                  <a:ext uri="{FF2B5EF4-FFF2-40B4-BE49-F238E27FC236}">
                    <a16:creationId xmlns:a16="http://schemas.microsoft.com/office/drawing/2014/main" id="{A7FBB337-3C80-1D4F-9C16-CDA73008E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295" name="Rectangle 243">
              <a:extLst>
                <a:ext uri="{FF2B5EF4-FFF2-40B4-BE49-F238E27FC236}">
                  <a16:creationId xmlns:a16="http://schemas.microsoft.com/office/drawing/2014/main" id="{98CEF5B7-D2DC-4A45-B21D-4D45002D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296" name="Rectangle 244">
              <a:extLst>
                <a:ext uri="{FF2B5EF4-FFF2-40B4-BE49-F238E27FC236}">
                  <a16:creationId xmlns:a16="http://schemas.microsoft.com/office/drawing/2014/main" id="{97835B20-A1ED-E544-9C89-CC342049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297" name="Group 245">
              <a:extLst>
                <a:ext uri="{FF2B5EF4-FFF2-40B4-BE49-F238E27FC236}">
                  <a16:creationId xmlns:a16="http://schemas.microsoft.com/office/drawing/2014/main" id="{7A5529E5-2659-4647-9DFF-9F954D4AB7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3" name="AutoShape 246">
                <a:extLst>
                  <a:ext uri="{FF2B5EF4-FFF2-40B4-BE49-F238E27FC236}">
                    <a16:creationId xmlns:a16="http://schemas.microsoft.com/office/drawing/2014/main" id="{DEADFAE0-EB4F-294C-A3F2-6B3F23A30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14" name="AutoShape 247">
                <a:extLst>
                  <a:ext uri="{FF2B5EF4-FFF2-40B4-BE49-F238E27FC236}">
                    <a16:creationId xmlns:a16="http://schemas.microsoft.com/office/drawing/2014/main" id="{FC511F02-E8D4-4A44-9F9F-740F8FD05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298" name="Freeform 248">
              <a:extLst>
                <a:ext uri="{FF2B5EF4-FFF2-40B4-BE49-F238E27FC236}">
                  <a16:creationId xmlns:a16="http://schemas.microsoft.com/office/drawing/2014/main" id="{4BDE68C7-631F-AC42-854B-493CB1A2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299" name="Group 249">
              <a:extLst>
                <a:ext uri="{FF2B5EF4-FFF2-40B4-BE49-F238E27FC236}">
                  <a16:creationId xmlns:a16="http://schemas.microsoft.com/office/drawing/2014/main" id="{FEA57B3C-78A9-8F42-A963-C7851FF77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1" name="AutoShape 250">
                <a:extLst>
                  <a:ext uri="{FF2B5EF4-FFF2-40B4-BE49-F238E27FC236}">
                    <a16:creationId xmlns:a16="http://schemas.microsoft.com/office/drawing/2014/main" id="{D6E24A6F-DD80-9140-8755-00540132A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12" name="AutoShape 251">
                <a:extLst>
                  <a:ext uri="{FF2B5EF4-FFF2-40B4-BE49-F238E27FC236}">
                    <a16:creationId xmlns:a16="http://schemas.microsoft.com/office/drawing/2014/main" id="{A252A03B-0C9A-AF43-8F54-8E31C2536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00" name="Rectangle 252">
              <a:extLst>
                <a:ext uri="{FF2B5EF4-FFF2-40B4-BE49-F238E27FC236}">
                  <a16:creationId xmlns:a16="http://schemas.microsoft.com/office/drawing/2014/main" id="{AD65A7A3-C3B2-2D48-823C-4716AFAF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1" name="Freeform 253">
              <a:extLst>
                <a:ext uri="{FF2B5EF4-FFF2-40B4-BE49-F238E27FC236}">
                  <a16:creationId xmlns:a16="http://schemas.microsoft.com/office/drawing/2014/main" id="{55060728-909E-DA45-ABF9-474FEB8D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02" name="Freeform 254">
              <a:extLst>
                <a:ext uri="{FF2B5EF4-FFF2-40B4-BE49-F238E27FC236}">
                  <a16:creationId xmlns:a16="http://schemas.microsoft.com/office/drawing/2014/main" id="{E827490C-3738-AD4C-88A6-A9C4923B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03" name="Oval 255">
              <a:extLst>
                <a:ext uri="{FF2B5EF4-FFF2-40B4-BE49-F238E27FC236}">
                  <a16:creationId xmlns:a16="http://schemas.microsoft.com/office/drawing/2014/main" id="{CCC3A224-18A2-AE4B-AD66-FCC527F3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4" name="Freeform 256">
              <a:extLst>
                <a:ext uri="{FF2B5EF4-FFF2-40B4-BE49-F238E27FC236}">
                  <a16:creationId xmlns:a16="http://schemas.microsoft.com/office/drawing/2014/main" id="{7C6501F6-6A0F-6641-AF44-CE0295D3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05" name="AutoShape 257">
              <a:extLst>
                <a:ext uri="{FF2B5EF4-FFF2-40B4-BE49-F238E27FC236}">
                  <a16:creationId xmlns:a16="http://schemas.microsoft.com/office/drawing/2014/main" id="{52FA1B61-3DC9-5C40-AAF2-19B14D2D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6" name="AutoShape 258">
              <a:extLst>
                <a:ext uri="{FF2B5EF4-FFF2-40B4-BE49-F238E27FC236}">
                  <a16:creationId xmlns:a16="http://schemas.microsoft.com/office/drawing/2014/main" id="{F9626126-AB4D-7746-9101-53DFEB4F8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7" name="Oval 259">
              <a:extLst>
                <a:ext uri="{FF2B5EF4-FFF2-40B4-BE49-F238E27FC236}">
                  <a16:creationId xmlns:a16="http://schemas.microsoft.com/office/drawing/2014/main" id="{021860D6-74E1-8441-9209-A901F763E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08" name="Oval 260">
              <a:extLst>
                <a:ext uri="{FF2B5EF4-FFF2-40B4-BE49-F238E27FC236}">
                  <a16:creationId xmlns:a16="http://schemas.microsoft.com/office/drawing/2014/main" id="{04E2F25B-A1A7-CD41-8A2E-06E719172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600">
                <a:solidFill>
                  <a:srgbClr val="FF0000"/>
                </a:solidFill>
              </a:endParaRPr>
            </a:p>
          </p:txBody>
        </p:sp>
        <p:sp>
          <p:nvSpPr>
            <p:cNvPr id="309" name="Oval 261">
              <a:extLst>
                <a:ext uri="{FF2B5EF4-FFF2-40B4-BE49-F238E27FC236}">
                  <a16:creationId xmlns:a16="http://schemas.microsoft.com/office/drawing/2014/main" id="{1C097505-D93B-EA4F-935B-69F2E390C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10" name="Rectangle 262">
              <a:extLst>
                <a:ext uri="{FF2B5EF4-FFF2-40B4-BE49-F238E27FC236}">
                  <a16:creationId xmlns:a16="http://schemas.microsoft.com/office/drawing/2014/main" id="{80EF05EA-B207-E645-85AD-50DEBA99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</p:grpSp>
      <p:sp>
        <p:nvSpPr>
          <p:cNvPr id="320" name="Text Box 343">
            <a:extLst>
              <a:ext uri="{FF2B5EF4-FFF2-40B4-BE49-F238E27FC236}">
                <a16:creationId xmlns:a16="http://schemas.microsoft.com/office/drawing/2014/main" id="{DAA1BF42-CEB1-D44D-BFCC-227544D66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Ethernet </a:t>
            </a:r>
          </a:p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switch</a:t>
            </a:r>
          </a:p>
        </p:txBody>
      </p:sp>
      <p:sp>
        <p:nvSpPr>
          <p:cNvPr id="321" name="Line 344">
            <a:extLst>
              <a:ext uri="{FF2B5EF4-FFF2-40B4-BE49-F238E27FC236}">
                <a16:creationId xmlns:a16="http://schemas.microsoft.com/office/drawing/2014/main" id="{641EC1AA-258E-9B4B-9C37-D25282975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2" name="Text Box 345">
            <a:extLst>
              <a:ext uri="{FF2B5EF4-FFF2-40B4-BE49-F238E27FC236}">
                <a16:creationId xmlns:a16="http://schemas.microsoft.com/office/drawing/2014/main" id="{2B23CE10-4B02-6E4C-ADE8-8FB8E2016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institutional mail,</a:t>
            </a:r>
          </a:p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web servers</a:t>
            </a:r>
          </a:p>
        </p:txBody>
      </p:sp>
      <p:sp>
        <p:nvSpPr>
          <p:cNvPr id="323" name="Text Box 346">
            <a:extLst>
              <a:ext uri="{FF2B5EF4-FFF2-40B4-BE49-F238E27FC236}">
                <a16:creationId xmlns:a16="http://schemas.microsoft.com/office/drawing/2014/main" id="{C37B11C0-0373-D241-B3F6-6248BB3B2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institutional router</a:t>
            </a:r>
          </a:p>
        </p:txBody>
      </p:sp>
      <p:sp>
        <p:nvSpPr>
          <p:cNvPr id="324" name="Line 347">
            <a:extLst>
              <a:ext uri="{FF2B5EF4-FFF2-40B4-BE49-F238E27FC236}">
                <a16:creationId xmlns:a16="http://schemas.microsoft.com/office/drawing/2014/main" id="{BC9F99E4-CA5B-FD49-A02D-5F85B2296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5" name="Line 348">
            <a:extLst>
              <a:ext uri="{FF2B5EF4-FFF2-40B4-BE49-F238E27FC236}">
                <a16:creationId xmlns:a16="http://schemas.microsoft.com/office/drawing/2014/main" id="{3C10B23E-2DA3-234F-BB19-4B7F3FD0C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6" name="Line 349">
            <a:extLst>
              <a:ext uri="{FF2B5EF4-FFF2-40B4-BE49-F238E27FC236}">
                <a16:creationId xmlns:a16="http://schemas.microsoft.com/office/drawing/2014/main" id="{0A81B4C1-C1C8-A345-A32D-A82E7EBAC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7" name="Line 350">
            <a:extLst>
              <a:ext uri="{FF2B5EF4-FFF2-40B4-BE49-F238E27FC236}">
                <a16:creationId xmlns:a16="http://schemas.microsoft.com/office/drawing/2014/main" id="{516F0A60-D8E9-6140-AD11-129F7CA811A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28" name="Text Box 351">
            <a:extLst>
              <a:ext uri="{FF2B5EF4-FFF2-40B4-BE49-F238E27FC236}">
                <a16:creationId xmlns:a16="http://schemas.microsoft.com/office/drawing/2014/main" id="{94641050-9D51-CA4C-90D5-813728713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Enterprise link to </a:t>
            </a:r>
          </a:p>
          <a:p>
            <a:pPr algn="ctr">
              <a:lnSpc>
                <a:spcPct val="85000"/>
              </a:lnSpc>
            </a:pPr>
            <a:r>
              <a:rPr lang="en-US" altLang="en-US" sz="1800" dirty="0">
                <a:latin typeface="+mn-lt"/>
              </a:rPr>
              <a:t>ISP (Internet)</a:t>
            </a:r>
          </a:p>
          <a:p>
            <a:pPr algn="ctr">
              <a:lnSpc>
                <a:spcPct val="85000"/>
              </a:lnSpc>
            </a:pPr>
            <a:endParaRPr lang="en-US" altLang="en-US" sz="1800" dirty="0">
              <a:latin typeface="+mn-lt"/>
            </a:endParaRPr>
          </a:p>
        </p:txBody>
      </p:sp>
      <p:sp>
        <p:nvSpPr>
          <p:cNvPr id="335" name="Line 359">
            <a:extLst>
              <a:ext uri="{FF2B5EF4-FFF2-40B4-BE49-F238E27FC236}">
                <a16:creationId xmlns:a16="http://schemas.microsoft.com/office/drawing/2014/main" id="{97A12484-2FF1-6149-8ABD-D6D41AA5A9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grpSp>
        <p:nvGrpSpPr>
          <p:cNvPr id="336" name="Group 360">
            <a:extLst>
              <a:ext uri="{FF2B5EF4-FFF2-40B4-BE49-F238E27FC236}">
                <a16:creationId xmlns:a16="http://schemas.microsoft.com/office/drawing/2014/main" id="{747942F1-CA1E-1B40-A6D9-EFC1C4EF177F}"/>
              </a:ext>
            </a:extLst>
          </p:cNvPr>
          <p:cNvGrpSpPr>
            <a:grpSpLocks/>
          </p:cNvGrpSpPr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337" name="Freeform 361">
              <a:extLst>
                <a:ext uri="{FF2B5EF4-FFF2-40B4-BE49-F238E27FC236}">
                  <a16:creationId xmlns:a16="http://schemas.microsoft.com/office/drawing/2014/main" id="{A95DC624-B285-D246-93FF-BCD2C29F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38" name="Rectangle 362">
              <a:extLst>
                <a:ext uri="{FF2B5EF4-FFF2-40B4-BE49-F238E27FC236}">
                  <a16:creationId xmlns:a16="http://schemas.microsoft.com/office/drawing/2014/main" id="{9A79B284-8916-FD46-8350-4C85531A9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39" name="Freeform 363">
              <a:extLst>
                <a:ext uri="{FF2B5EF4-FFF2-40B4-BE49-F238E27FC236}">
                  <a16:creationId xmlns:a16="http://schemas.microsoft.com/office/drawing/2014/main" id="{E442C2E6-5E48-F744-BC37-32D55EE9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40" name="Freeform 364">
              <a:extLst>
                <a:ext uri="{FF2B5EF4-FFF2-40B4-BE49-F238E27FC236}">
                  <a16:creationId xmlns:a16="http://schemas.microsoft.com/office/drawing/2014/main" id="{0A95ECE1-B6C3-5E4F-968C-F1815309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41" name="Rectangle 365">
              <a:extLst>
                <a:ext uri="{FF2B5EF4-FFF2-40B4-BE49-F238E27FC236}">
                  <a16:creationId xmlns:a16="http://schemas.microsoft.com/office/drawing/2014/main" id="{7E2F74EE-7534-BF42-B4B0-776EB1698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342" name="Group 366">
              <a:extLst>
                <a:ext uri="{FF2B5EF4-FFF2-40B4-BE49-F238E27FC236}">
                  <a16:creationId xmlns:a16="http://schemas.microsoft.com/office/drawing/2014/main" id="{5440758F-8C7D-534F-8781-BA459D2D4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7" name="AutoShape 367">
                <a:extLst>
                  <a:ext uri="{FF2B5EF4-FFF2-40B4-BE49-F238E27FC236}">
                    <a16:creationId xmlns:a16="http://schemas.microsoft.com/office/drawing/2014/main" id="{FA1BC11F-08E0-6741-A19A-91A95371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68" name="AutoShape 368">
                <a:extLst>
                  <a:ext uri="{FF2B5EF4-FFF2-40B4-BE49-F238E27FC236}">
                    <a16:creationId xmlns:a16="http://schemas.microsoft.com/office/drawing/2014/main" id="{9CD110CA-53B7-F941-B8E8-DCF253E80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43" name="Rectangle 369">
              <a:extLst>
                <a:ext uri="{FF2B5EF4-FFF2-40B4-BE49-F238E27FC236}">
                  <a16:creationId xmlns:a16="http://schemas.microsoft.com/office/drawing/2014/main" id="{1EC69C20-EBCC-F94C-8E85-3BFDEA3EE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344" name="Group 370">
              <a:extLst>
                <a:ext uri="{FF2B5EF4-FFF2-40B4-BE49-F238E27FC236}">
                  <a16:creationId xmlns:a16="http://schemas.microsoft.com/office/drawing/2014/main" id="{07519735-A399-0245-A06D-45262AB760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5" name="AutoShape 371">
                <a:extLst>
                  <a:ext uri="{FF2B5EF4-FFF2-40B4-BE49-F238E27FC236}">
                    <a16:creationId xmlns:a16="http://schemas.microsoft.com/office/drawing/2014/main" id="{E8257B33-A34F-9542-B057-AAFF66A5C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66" name="AutoShape 372">
                <a:extLst>
                  <a:ext uri="{FF2B5EF4-FFF2-40B4-BE49-F238E27FC236}">
                    <a16:creationId xmlns:a16="http://schemas.microsoft.com/office/drawing/2014/main" id="{6206D05B-C4DF-2F4E-99A4-33B3EB7BE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45" name="Rectangle 373">
              <a:extLst>
                <a:ext uri="{FF2B5EF4-FFF2-40B4-BE49-F238E27FC236}">
                  <a16:creationId xmlns:a16="http://schemas.microsoft.com/office/drawing/2014/main" id="{34B7A55F-FAF6-8849-A14E-C0885CC26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46" name="Rectangle 374">
              <a:extLst>
                <a:ext uri="{FF2B5EF4-FFF2-40B4-BE49-F238E27FC236}">
                  <a16:creationId xmlns:a16="http://schemas.microsoft.com/office/drawing/2014/main" id="{C26AEB9F-96DA-1B4D-97DF-0A9854549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grpSp>
          <p:nvGrpSpPr>
            <p:cNvPr id="347" name="Group 375">
              <a:extLst>
                <a:ext uri="{FF2B5EF4-FFF2-40B4-BE49-F238E27FC236}">
                  <a16:creationId xmlns:a16="http://schemas.microsoft.com/office/drawing/2014/main" id="{0329E24E-6F06-BF4E-955D-9D0A6522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3" name="AutoShape 376">
                <a:extLst>
                  <a:ext uri="{FF2B5EF4-FFF2-40B4-BE49-F238E27FC236}">
                    <a16:creationId xmlns:a16="http://schemas.microsoft.com/office/drawing/2014/main" id="{FD17C6A2-EAC5-EF40-ABBB-CB758AF39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64" name="AutoShape 377">
                <a:extLst>
                  <a:ext uri="{FF2B5EF4-FFF2-40B4-BE49-F238E27FC236}">
                    <a16:creationId xmlns:a16="http://schemas.microsoft.com/office/drawing/2014/main" id="{D8BB3738-918B-854D-9E55-88D255A72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48" name="Freeform 378">
              <a:extLst>
                <a:ext uri="{FF2B5EF4-FFF2-40B4-BE49-F238E27FC236}">
                  <a16:creationId xmlns:a16="http://schemas.microsoft.com/office/drawing/2014/main" id="{F7337DC2-5413-BF46-B779-6F96A77D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grpSp>
          <p:nvGrpSpPr>
            <p:cNvPr id="349" name="Group 379">
              <a:extLst>
                <a:ext uri="{FF2B5EF4-FFF2-40B4-BE49-F238E27FC236}">
                  <a16:creationId xmlns:a16="http://schemas.microsoft.com/office/drawing/2014/main" id="{F6601C7A-DE13-3B44-AE58-1B3092D2C5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1" name="AutoShape 380">
                <a:extLst>
                  <a:ext uri="{FF2B5EF4-FFF2-40B4-BE49-F238E27FC236}">
                    <a16:creationId xmlns:a16="http://schemas.microsoft.com/office/drawing/2014/main" id="{721AAB25-2061-A947-86F3-4BE381FC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  <p:sp>
            <p:nvSpPr>
              <p:cNvPr id="362" name="AutoShape 381">
                <a:extLst>
                  <a:ext uri="{FF2B5EF4-FFF2-40B4-BE49-F238E27FC236}">
                    <a16:creationId xmlns:a16="http://schemas.microsoft.com/office/drawing/2014/main" id="{429809BB-5207-CA46-808A-B1E3BDA81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000"/>
              </a:p>
            </p:txBody>
          </p:sp>
        </p:grpSp>
        <p:sp>
          <p:nvSpPr>
            <p:cNvPr id="350" name="Rectangle 382">
              <a:extLst>
                <a:ext uri="{FF2B5EF4-FFF2-40B4-BE49-F238E27FC236}">
                  <a16:creationId xmlns:a16="http://schemas.microsoft.com/office/drawing/2014/main" id="{E47E9CEA-B6EE-DE48-A618-79372629D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1" name="Freeform 383">
              <a:extLst>
                <a:ext uri="{FF2B5EF4-FFF2-40B4-BE49-F238E27FC236}">
                  <a16:creationId xmlns:a16="http://schemas.microsoft.com/office/drawing/2014/main" id="{9D844685-50C6-9F49-B75D-D38EF4841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52" name="Freeform 384">
              <a:extLst>
                <a:ext uri="{FF2B5EF4-FFF2-40B4-BE49-F238E27FC236}">
                  <a16:creationId xmlns:a16="http://schemas.microsoft.com/office/drawing/2014/main" id="{C856727D-A741-4248-AA97-E181A2BC5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53" name="Oval 385">
              <a:extLst>
                <a:ext uri="{FF2B5EF4-FFF2-40B4-BE49-F238E27FC236}">
                  <a16:creationId xmlns:a16="http://schemas.microsoft.com/office/drawing/2014/main" id="{2C4B4AB6-1D17-1F4D-8BA0-D5E9F83E8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4" name="Freeform 386">
              <a:extLst>
                <a:ext uri="{FF2B5EF4-FFF2-40B4-BE49-F238E27FC236}">
                  <a16:creationId xmlns:a16="http://schemas.microsoft.com/office/drawing/2014/main" id="{6C506339-85FF-E148-B5F8-049C6E14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1600"/>
            </a:p>
          </p:txBody>
        </p:sp>
        <p:sp>
          <p:nvSpPr>
            <p:cNvPr id="355" name="AutoShape 387">
              <a:extLst>
                <a:ext uri="{FF2B5EF4-FFF2-40B4-BE49-F238E27FC236}">
                  <a16:creationId xmlns:a16="http://schemas.microsoft.com/office/drawing/2014/main" id="{ED12CE05-81E4-8946-99AA-9D0A1A7C4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6" name="AutoShape 388">
              <a:extLst>
                <a:ext uri="{FF2B5EF4-FFF2-40B4-BE49-F238E27FC236}">
                  <a16:creationId xmlns:a16="http://schemas.microsoft.com/office/drawing/2014/main" id="{F7252737-5820-0244-AA4C-5506D7C76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7" name="Oval 389">
              <a:extLst>
                <a:ext uri="{FF2B5EF4-FFF2-40B4-BE49-F238E27FC236}">
                  <a16:creationId xmlns:a16="http://schemas.microsoft.com/office/drawing/2014/main" id="{159E8A40-2489-CD49-B9A0-9A2A2840B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58" name="Oval 390">
              <a:extLst>
                <a:ext uri="{FF2B5EF4-FFF2-40B4-BE49-F238E27FC236}">
                  <a16:creationId xmlns:a16="http://schemas.microsoft.com/office/drawing/2014/main" id="{DCC47899-EDAF-8243-B83E-B128262A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600">
                <a:solidFill>
                  <a:srgbClr val="FF0000"/>
                </a:solidFill>
              </a:endParaRPr>
            </a:p>
          </p:txBody>
        </p:sp>
        <p:sp>
          <p:nvSpPr>
            <p:cNvPr id="359" name="Oval 391">
              <a:extLst>
                <a:ext uri="{FF2B5EF4-FFF2-40B4-BE49-F238E27FC236}">
                  <a16:creationId xmlns:a16="http://schemas.microsoft.com/office/drawing/2014/main" id="{46D30038-FDE6-B64A-85D1-5B400F229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  <p:sp>
          <p:nvSpPr>
            <p:cNvPr id="360" name="Rectangle 392">
              <a:extLst>
                <a:ext uri="{FF2B5EF4-FFF2-40B4-BE49-F238E27FC236}">
                  <a16:creationId xmlns:a16="http://schemas.microsoft.com/office/drawing/2014/main" id="{F74E671F-6892-684D-A076-94F9230D2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000"/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42AAE7E-5AFB-0249-BDBC-81D5F7DED0C2}"/>
              </a:ext>
            </a:extLst>
          </p:cNvPr>
          <p:cNvGrpSpPr>
            <a:grpSpLocks/>
          </p:cNvGrpSpPr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371" name="Picture 396" descr="desktop_computer_stylized_medium">
              <a:extLst>
                <a:ext uri="{FF2B5EF4-FFF2-40B4-BE49-F238E27FC236}">
                  <a16:creationId xmlns:a16="http://schemas.microsoft.com/office/drawing/2014/main" id="{4AE8F020-6115-B04F-81B6-7656CAE9A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97">
              <a:extLst>
                <a:ext uri="{FF2B5EF4-FFF2-40B4-BE49-F238E27FC236}">
                  <a16:creationId xmlns:a16="http://schemas.microsoft.com/office/drawing/2014/main" id="{C4FDE2C9-11FF-FA4F-A204-2288DCC33F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600"/>
            </a:p>
          </p:txBody>
        </p:sp>
      </p:grpSp>
      <p:grpSp>
        <p:nvGrpSpPr>
          <p:cNvPr id="373" name="Group 398">
            <a:extLst>
              <a:ext uri="{FF2B5EF4-FFF2-40B4-BE49-F238E27FC236}">
                <a16:creationId xmlns:a16="http://schemas.microsoft.com/office/drawing/2014/main" id="{2FACFB54-A469-5245-B7FD-22A98FFC4DE7}"/>
              </a:ext>
            </a:extLst>
          </p:cNvPr>
          <p:cNvGrpSpPr>
            <a:grpSpLocks/>
          </p:cNvGrpSpPr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374" name="Picture 399" descr="desktop_computer_stylized_medium">
              <a:extLst>
                <a:ext uri="{FF2B5EF4-FFF2-40B4-BE49-F238E27FC236}">
                  <a16:creationId xmlns:a16="http://schemas.microsoft.com/office/drawing/2014/main" id="{7119A347-68E9-F446-93E5-6AC58CB5D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5" name="Freeform 400">
              <a:extLst>
                <a:ext uri="{FF2B5EF4-FFF2-40B4-BE49-F238E27FC236}">
                  <a16:creationId xmlns:a16="http://schemas.microsoft.com/office/drawing/2014/main" id="{B4F57E63-5822-F542-94A1-456B247E5C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600"/>
            </a:p>
          </p:txBody>
        </p:sp>
      </p:grpSp>
      <p:grpSp>
        <p:nvGrpSpPr>
          <p:cNvPr id="376" name="Group 401">
            <a:extLst>
              <a:ext uri="{FF2B5EF4-FFF2-40B4-BE49-F238E27FC236}">
                <a16:creationId xmlns:a16="http://schemas.microsoft.com/office/drawing/2014/main" id="{216D9C2E-0D64-5E47-B3FD-92B1FA453364}"/>
              </a:ext>
            </a:extLst>
          </p:cNvPr>
          <p:cNvGrpSpPr>
            <a:grpSpLocks/>
          </p:cNvGrpSpPr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377" name="Picture 402" descr="desktop_computer_stylized_medium">
              <a:extLst>
                <a:ext uri="{FF2B5EF4-FFF2-40B4-BE49-F238E27FC236}">
                  <a16:creationId xmlns:a16="http://schemas.microsoft.com/office/drawing/2014/main" id="{7B843EDE-21F6-3447-B5AB-5FA8D30015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" name="Freeform 403">
              <a:extLst>
                <a:ext uri="{FF2B5EF4-FFF2-40B4-BE49-F238E27FC236}">
                  <a16:creationId xmlns:a16="http://schemas.microsoft.com/office/drawing/2014/main" id="{CA3AAF42-95E2-F94C-AEA5-D68A152C1D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600"/>
            </a:p>
          </p:txBody>
        </p:sp>
      </p:grpSp>
      <p:grpSp>
        <p:nvGrpSpPr>
          <p:cNvPr id="379" name="Group 404">
            <a:extLst>
              <a:ext uri="{FF2B5EF4-FFF2-40B4-BE49-F238E27FC236}">
                <a16:creationId xmlns:a16="http://schemas.microsoft.com/office/drawing/2014/main" id="{71F2F2F9-9859-2F4A-B7C5-8CBDD6A3A3EF}"/>
              </a:ext>
            </a:extLst>
          </p:cNvPr>
          <p:cNvGrpSpPr>
            <a:grpSpLocks/>
          </p:cNvGrpSpPr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380" name="Picture 405" descr="desktop_computer_stylized_medium">
              <a:extLst>
                <a:ext uri="{FF2B5EF4-FFF2-40B4-BE49-F238E27FC236}">
                  <a16:creationId xmlns:a16="http://schemas.microsoft.com/office/drawing/2014/main" id="{2D98BDF3-7E55-BD4F-A14E-C9CFF9C71B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406">
              <a:extLst>
                <a:ext uri="{FF2B5EF4-FFF2-40B4-BE49-F238E27FC236}">
                  <a16:creationId xmlns:a16="http://schemas.microsoft.com/office/drawing/2014/main" id="{ACDA8376-3C3F-9041-98EB-1F7B7F4EFF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1600"/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F717C28A-9467-D947-A38C-692D5D85A6B7}"/>
              </a:ext>
            </a:extLst>
          </p:cNvPr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A1CB3C7B-EE14-8A40-8F81-643CED72C6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600" dirty="0"/>
                <a:t>                   </a:t>
              </a:r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35D3F5D2-9919-304A-B981-CF776FEF77C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600" dirty="0"/>
                <a:t>              </a:t>
              </a: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515934EB-C679-D746-B27A-91B74192C8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07" name="Freeform 406">
                <a:extLst>
                  <a:ext uri="{FF2B5EF4-FFF2-40B4-BE49-F238E27FC236}">
                    <a16:creationId xmlns:a16="http://schemas.microsoft.com/office/drawing/2014/main" id="{CC966F1C-A1E3-5C45-96A2-6B1B09E683C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97ECA770-694E-E24F-9999-797A6C07ED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9" name="Freeform 408">
                <a:extLst>
                  <a:ext uri="{FF2B5EF4-FFF2-40B4-BE49-F238E27FC236}">
                    <a16:creationId xmlns:a16="http://schemas.microsoft.com/office/drawing/2014/main" id="{E5D3E3BF-0513-2E4E-931E-7CA1937C20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10" name="Freeform 409">
                <a:extLst>
                  <a:ext uri="{FF2B5EF4-FFF2-40B4-BE49-F238E27FC236}">
                    <a16:creationId xmlns:a16="http://schemas.microsoft.com/office/drawing/2014/main" id="{412C650F-C0FA-0248-97F7-9D9A70090BD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A4FCD720-9796-A341-878E-FA6795923656}"/>
              </a:ext>
            </a:extLst>
          </p:cNvPr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7A60DFA1-F48E-1D4C-B020-75699DFB0A2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682A9A56-08F9-894A-9036-9420C61FD9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grpSp>
          <p:nvGrpSpPr>
            <p:cNvPr id="399" name="Group 398">
              <a:extLst>
                <a:ext uri="{FF2B5EF4-FFF2-40B4-BE49-F238E27FC236}">
                  <a16:creationId xmlns:a16="http://schemas.microsoft.com/office/drawing/2014/main" id="{7F9B9834-8459-A643-B4AB-42560D2CD9E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14D64483-06E3-A049-8E3D-0DAB33C318E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1" name="Freeform 400">
                <a:extLst>
                  <a:ext uri="{FF2B5EF4-FFF2-40B4-BE49-F238E27FC236}">
                    <a16:creationId xmlns:a16="http://schemas.microsoft.com/office/drawing/2014/main" id="{F8D997CC-88FB-274A-93F1-94C03E43788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2" name="Freeform 401">
                <a:extLst>
                  <a:ext uri="{FF2B5EF4-FFF2-40B4-BE49-F238E27FC236}">
                    <a16:creationId xmlns:a16="http://schemas.microsoft.com/office/drawing/2014/main" id="{7C3A9D2D-28D6-5D45-85B4-8A8761DA346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A5D8BF35-9324-D34D-A712-0563EFB0298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  <p:sp>
        <p:nvSpPr>
          <p:cNvPr id="319" name="Line 342">
            <a:extLst>
              <a:ext uri="{FF2B5EF4-FFF2-40B4-BE49-F238E27FC236}">
                <a16:creationId xmlns:a16="http://schemas.microsoft.com/office/drawing/2014/main" id="{34E502BA-8B29-C043-B1AD-12ABDB9B56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sp>
        <p:nvSpPr>
          <p:cNvPr id="369" name="Line 393">
            <a:extLst>
              <a:ext uri="{FF2B5EF4-FFF2-40B4-BE49-F238E27FC236}">
                <a16:creationId xmlns:a16="http://schemas.microsoft.com/office/drawing/2014/main" id="{EBCDBB71-5533-E348-ABDC-6A7616B095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600"/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46FE21B0-2A14-E543-8E0F-33BD68214A67}"/>
              </a:ext>
            </a:extLst>
          </p:cNvPr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F274DFC4-75C5-A14F-A595-4447E11F651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B6C04F47-B628-C640-B4BD-852D0B9CA9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FD10A4C-5BC1-4440-9E47-289CC78F147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5F5ABFA5-A0FA-A948-9FB8-59F9335417B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548E1035-CD49-5744-ADCA-210B41B34D7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AA015B4B-F15A-C24D-A122-28F325D8135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B7A4BCD1-2CF2-7640-82EE-BA8AB602F3B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8697156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Host: sends </a:t>
            </a:r>
            <a:r>
              <a:rPr lang="en-US" altLang="en-US" i="1" dirty="0">
                <a:ea typeface="ＭＳ Ｐゴシック" panose="020B0600070205080204" pitchFamily="34" charset="-128"/>
              </a:rPr>
              <a:t>packets</a:t>
            </a:r>
            <a:r>
              <a:rPr lang="en-US" altLang="en-US" dirty="0">
                <a:ea typeface="ＭＳ Ｐゴシック" panose="020B0600070205080204" pitchFamily="34" charset="-128"/>
              </a:rPr>
              <a:t> of data</a:t>
            </a:r>
            <a:endParaRPr lang="en-US" dirty="0"/>
          </a:p>
        </p:txBody>
      </p:sp>
      <p:sp>
        <p:nvSpPr>
          <p:cNvPr id="110" name="Content Placeholder 52">
            <a:extLst>
              <a:ext uri="{FF2B5EF4-FFF2-40B4-BE49-F238E27FC236}">
                <a16:creationId xmlns:a16="http://schemas.microsoft.com/office/drawing/2014/main" id="{A98B0054-C347-AD46-AD0F-D56091B68BA0}"/>
              </a:ext>
            </a:extLst>
          </p:cNvPr>
          <p:cNvSpPr txBox="1">
            <a:spLocks/>
          </p:cNvSpPr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Wingdings" pitchFamily="2" charset="2"/>
              <a:buNone/>
              <a:defRPr/>
            </a:pPr>
            <a:r>
              <a:rPr lang="en-US" dirty="0"/>
              <a:t>host sending function: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/>
              <a:t>takes application message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/>
              <a:t>breaks into smaller chunks, known as </a:t>
            </a:r>
            <a:r>
              <a:rPr lang="en-US" i="1" dirty="0">
                <a:solidFill>
                  <a:srgbClr val="C00000"/>
                </a:solidFill>
              </a:rPr>
              <a:t>packets</a:t>
            </a:r>
            <a:r>
              <a:rPr lang="en-US" dirty="0"/>
              <a:t>, of length </a:t>
            </a:r>
            <a:r>
              <a:rPr lang="en-US" i="1" dirty="0">
                <a:solidFill>
                  <a:srgbClr val="C00000"/>
                </a:solidFill>
              </a:rPr>
              <a:t>L</a:t>
            </a:r>
            <a:r>
              <a:rPr lang="en-US" dirty="0"/>
              <a:t> bits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/>
              <a:t>transmits packet into access network at </a:t>
            </a:r>
            <a:r>
              <a:rPr lang="en-US" i="1" dirty="0">
                <a:solidFill>
                  <a:srgbClr val="C00000"/>
                </a:solidFill>
              </a:rPr>
              <a:t>transmission rate R</a:t>
            </a:r>
          </a:p>
          <a:p>
            <a:pPr marL="682625" lvl="1" indent="-225425">
              <a:buFont typeface="Arial"/>
              <a:buChar char="•"/>
              <a:defRPr/>
            </a:pPr>
            <a:r>
              <a:rPr lang="en-US" sz="2800" dirty="0"/>
              <a:t>link transmission rate, aka link </a:t>
            </a:r>
            <a:r>
              <a:rPr lang="en-US" sz="2800" i="1" dirty="0">
                <a:solidFill>
                  <a:srgbClr val="C00000"/>
                </a:solidFill>
              </a:rPr>
              <a:t>capacity, aka link bandwidth</a:t>
            </a:r>
          </a:p>
        </p:txBody>
      </p:sp>
      <p:grpSp>
        <p:nvGrpSpPr>
          <p:cNvPr id="111" name="Group 219">
            <a:extLst>
              <a:ext uri="{FF2B5EF4-FFF2-40B4-BE49-F238E27FC236}">
                <a16:creationId xmlns:a16="http://schemas.microsoft.com/office/drawing/2014/main" id="{1783C255-624C-5A4A-B201-4875BCB2AD61}"/>
              </a:ext>
            </a:extLst>
          </p:cNvPr>
          <p:cNvGrpSpPr>
            <a:grpSpLocks/>
          </p:cNvGrpSpPr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9269C3F-0BE6-9D44-A53A-CF1E0B5B0B1E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7F003663-2144-534A-8D8A-23C83C360D46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007710C4-EE82-5149-B4B9-B5C3DF34C6A0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5" name="Line 305">
            <a:extLst>
              <a:ext uri="{FF2B5EF4-FFF2-40B4-BE49-F238E27FC236}">
                <a16:creationId xmlns:a16="http://schemas.microsoft.com/office/drawing/2014/main" id="{BBE875D3-B5E1-D542-8736-8F7BF5F61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" name="TextBox 1">
            <a:extLst>
              <a:ext uri="{FF2B5EF4-FFF2-40B4-BE49-F238E27FC236}">
                <a16:creationId xmlns:a16="http://schemas.microsoft.com/office/drawing/2014/main" id="{57CFAEA6-E43A-CC4A-9A23-AAEB7EC54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i="1" dirty="0">
                <a:solidFill>
                  <a:srgbClr val="C00000"/>
                </a:solidFill>
                <a:latin typeface="+mn-lt"/>
              </a:rPr>
              <a:t>R: </a:t>
            </a:r>
            <a:r>
              <a:rPr lang="en-US" altLang="en-US" dirty="0">
                <a:latin typeface="+mn-lt"/>
              </a:rPr>
              <a:t>link transmission rate</a:t>
            </a:r>
          </a:p>
        </p:txBody>
      </p:sp>
      <p:grpSp>
        <p:nvGrpSpPr>
          <p:cNvPr id="123" name="Group 201">
            <a:extLst>
              <a:ext uri="{FF2B5EF4-FFF2-40B4-BE49-F238E27FC236}">
                <a16:creationId xmlns:a16="http://schemas.microsoft.com/office/drawing/2014/main" id="{F38845F8-A22A-0840-B6B2-BA9B57A2E12B}"/>
              </a:ext>
            </a:extLst>
          </p:cNvPr>
          <p:cNvGrpSpPr>
            <a:grpSpLocks/>
          </p:cNvGrpSpPr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F0213471-FC5E-3740-8228-F482430433EE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D32F859-6ED6-3846-AD75-0B8D3DD8921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97C54F76-C247-2040-BB89-13AEDD66B619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27" name="TextBox 205">
            <a:extLst>
              <a:ext uri="{FF2B5EF4-FFF2-40B4-BE49-F238E27FC236}">
                <a16:creationId xmlns:a16="http://schemas.microsoft.com/office/drawing/2014/main" id="{56C0E3F4-BAC0-054D-864D-73B8404828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latin typeface="+mn-lt"/>
              </a:rPr>
              <a:t>host</a:t>
            </a:r>
          </a:p>
        </p:txBody>
      </p:sp>
      <p:grpSp>
        <p:nvGrpSpPr>
          <p:cNvPr id="128" name="Group 206">
            <a:extLst>
              <a:ext uri="{FF2B5EF4-FFF2-40B4-BE49-F238E27FC236}">
                <a16:creationId xmlns:a16="http://schemas.microsoft.com/office/drawing/2014/main" id="{2AB05662-A87F-5F48-9BEE-842E0153F175}"/>
              </a:ext>
            </a:extLst>
          </p:cNvPr>
          <p:cNvGrpSpPr>
            <a:grpSpLocks/>
          </p:cNvGrpSpPr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>
              <a:extLst>
                <a:ext uri="{FF2B5EF4-FFF2-40B4-BE49-F238E27FC236}">
                  <a16:creationId xmlns:a16="http://schemas.microsoft.com/office/drawing/2014/main" id="{E6CEDF5D-D08B-B14B-A83A-85FD119A79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29048EF3-5E61-E84E-A403-E94CBDDEE0A1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1" name="Group 209">
            <a:extLst>
              <a:ext uri="{FF2B5EF4-FFF2-40B4-BE49-F238E27FC236}">
                <a16:creationId xmlns:a16="http://schemas.microsoft.com/office/drawing/2014/main" id="{167721A3-FDBE-8C46-B6F4-8B59460C385E}"/>
              </a:ext>
            </a:extLst>
          </p:cNvPr>
          <p:cNvGrpSpPr>
            <a:grpSpLocks/>
          </p:cNvGrpSpPr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>
              <a:extLst>
                <a:ext uri="{FF2B5EF4-FFF2-40B4-BE49-F238E27FC236}">
                  <a16:creationId xmlns:a16="http://schemas.microsoft.com/office/drawing/2014/main" id="{51FAC978-0CFD-394B-81C0-80683828F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8340CE55-B950-0B43-BD77-490D7F00C056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34" name="TextBox 215">
            <a:extLst>
              <a:ext uri="{FF2B5EF4-FFF2-40B4-BE49-F238E27FC236}">
                <a16:creationId xmlns:a16="http://schemas.microsoft.com/office/drawing/2014/main" id="{08652FA1-7974-3443-8815-45FAE75FE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>
                <a:latin typeface="+mn-lt"/>
              </a:rPr>
              <a:t>1</a:t>
            </a:r>
          </a:p>
        </p:txBody>
      </p:sp>
      <p:sp>
        <p:nvSpPr>
          <p:cNvPr id="135" name="TextBox 216">
            <a:extLst>
              <a:ext uri="{FF2B5EF4-FFF2-40B4-BE49-F238E27FC236}">
                <a16:creationId xmlns:a16="http://schemas.microsoft.com/office/drawing/2014/main" id="{B2DFB57D-4700-E945-86BB-18293CCD9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>
                <a:latin typeface="+mn-lt"/>
              </a:rPr>
              <a:t>2</a:t>
            </a:r>
          </a:p>
        </p:txBody>
      </p:sp>
      <p:cxnSp>
        <p:nvCxnSpPr>
          <p:cNvPr id="136" name="Straight Connector 3">
            <a:extLst>
              <a:ext uri="{FF2B5EF4-FFF2-40B4-BE49-F238E27FC236}">
                <a16:creationId xmlns:a16="http://schemas.microsoft.com/office/drawing/2014/main" id="{FBBE3444-7CBE-F14B-B7E8-0383406AC1F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>
            <a:extLst>
              <a:ext uri="{FF2B5EF4-FFF2-40B4-BE49-F238E27FC236}">
                <a16:creationId xmlns:a16="http://schemas.microsoft.com/office/drawing/2014/main" id="{E4BF320B-881D-FC4C-AA1D-E8017D839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latin typeface="+mn-lt"/>
              </a:rPr>
              <a:t>two packets, </a:t>
            </a:r>
          </a:p>
          <a:p>
            <a:r>
              <a:rPr lang="en-US" altLang="en-US" i="1" dirty="0">
                <a:solidFill>
                  <a:srgbClr val="C00000"/>
                </a:solidFill>
                <a:latin typeface="+mn-lt"/>
              </a:rPr>
              <a:t>L</a:t>
            </a:r>
            <a:r>
              <a:rPr lang="en-US" altLang="en-US" dirty="0">
                <a:latin typeface="+mn-lt"/>
              </a:rPr>
              <a:t> bits each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B19D0037-5A33-094A-B56A-A6725F0071E1}"/>
              </a:ext>
            </a:extLst>
          </p:cNvPr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A9898D4-BC65-E748-94F3-2D54D26D96F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D5CAA6B7-B19A-704A-A583-2A25A6A2BD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1807DB28-C49C-1F47-993A-E4A5D8E3AD3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12EFFE72-BC3C-CC49-AB49-16A0474F506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C69BFDC0-0B31-D049-BA7F-3FCD7CA2CF3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F93BED00-199F-094A-BBBD-21F3A38D650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0764D4E8-C385-5D47-B4A0-DC425C12DA6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146" name="Straight Connector 3">
            <a:extLst>
              <a:ext uri="{FF2B5EF4-FFF2-40B4-BE49-F238E27FC236}">
                <a16:creationId xmlns:a16="http://schemas.microsoft.com/office/drawing/2014/main" id="{5571A294-549C-9140-89B0-D3E6B5C20F8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>
            <a:extLst>
              <a:ext uri="{FF2B5EF4-FFF2-40B4-BE49-F238E27FC236}">
                <a16:creationId xmlns:a16="http://schemas.microsoft.com/office/drawing/2014/main" id="{23DA3897-58AF-E74F-8974-5062251B6401}"/>
              </a:ext>
            </a:extLst>
          </p:cNvPr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3E2A643-E19F-834C-A4A9-DFD2845E5A32}"/>
              </a:ext>
            </a:extLst>
          </p:cNvPr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>
              <a:extLst>
                <a:ext uri="{FF2B5EF4-FFF2-40B4-BE49-F238E27FC236}">
                  <a16:creationId xmlns:a16="http://schemas.microsoft.com/office/drawing/2014/main" id="{554D03F1-261B-274D-BE6B-68B0F085B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packet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transmission</a:t>
              </a:r>
            </a:p>
            <a:p>
              <a:pPr algn="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delay</a:t>
              </a:r>
            </a:p>
          </p:txBody>
        </p:sp>
        <p:sp>
          <p:nvSpPr>
            <p:cNvPr id="151" name="TextBox 237">
              <a:extLst>
                <a:ext uri="{FF2B5EF4-FFF2-40B4-BE49-F238E27FC236}">
                  <a16:creationId xmlns:a16="http://schemas.microsoft.com/office/drawing/2014/main" id="{9CD3A186-E3CE-C042-8649-3B739F26D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time needed to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transmit </a:t>
              </a:r>
              <a:r>
                <a:rPr lang="en-US" altLang="en-US" i="1" dirty="0">
                  <a:latin typeface="+mn-lt"/>
                </a:rPr>
                <a:t>L</a:t>
              </a:r>
              <a:r>
                <a:rPr lang="en-US" altLang="en-US" dirty="0">
                  <a:latin typeface="+mn-lt"/>
                </a:rPr>
                <a:t>-bit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dirty="0">
                  <a:latin typeface="+mn-lt"/>
                </a:rPr>
                <a:t>packet into link</a:t>
              </a:r>
            </a:p>
          </p:txBody>
        </p:sp>
        <p:sp>
          <p:nvSpPr>
            <p:cNvPr id="152" name="TextBox 4">
              <a:extLst>
                <a:ext uri="{FF2B5EF4-FFF2-40B4-BE49-F238E27FC236}">
                  <a16:creationId xmlns:a16="http://schemas.microsoft.com/office/drawing/2014/main" id="{B952BAFD-58AC-214C-BE5D-ADF785D9B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3200" i="1" dirty="0">
                  <a:latin typeface="+mn-lt"/>
                </a:rPr>
                <a:t>L</a:t>
              </a:r>
              <a:r>
                <a:rPr lang="en-US" altLang="en-US" sz="3200" dirty="0">
                  <a:latin typeface="+mn-lt"/>
                </a:rPr>
                <a:t> </a:t>
              </a:r>
              <a:r>
                <a:rPr lang="en-US" altLang="en-US" sz="2000" dirty="0">
                  <a:latin typeface="+mn-lt"/>
                </a:rPr>
                <a:t>(bits)</a:t>
              </a:r>
            </a:p>
            <a:p>
              <a:r>
                <a:rPr lang="en-US" altLang="en-US" sz="3200" i="1" dirty="0">
                  <a:latin typeface="+mn-lt"/>
                </a:rPr>
                <a:t>R</a:t>
              </a:r>
              <a:r>
                <a:rPr lang="en-US" altLang="en-US" sz="3200" dirty="0">
                  <a:latin typeface="+mn-lt"/>
                </a:rPr>
                <a:t> </a:t>
              </a:r>
              <a:r>
                <a:rPr lang="en-US" altLang="en-US" sz="2000" dirty="0">
                  <a:latin typeface="+mn-lt"/>
                </a:rPr>
                <a:t>(bits/sec)</a:t>
              </a:r>
              <a:endParaRPr lang="en-US" altLang="en-US" sz="3200" dirty="0">
                <a:latin typeface="+mn-lt"/>
              </a:endParaRPr>
            </a:p>
          </p:txBody>
        </p:sp>
        <p:cxnSp>
          <p:nvCxnSpPr>
            <p:cNvPr id="153" name="Straight Connector 9">
              <a:extLst>
                <a:ext uri="{FF2B5EF4-FFF2-40B4-BE49-F238E27FC236}">
                  <a16:creationId xmlns:a16="http://schemas.microsoft.com/office/drawing/2014/main" id="{67DC36C0-FB7F-C743-A67E-B459F261B2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>
              <a:extLst>
                <a:ext uri="{FF2B5EF4-FFF2-40B4-BE49-F238E27FC236}">
                  <a16:creationId xmlns:a16="http://schemas.microsoft.com/office/drawing/2014/main" id="{E6FBAEB0-9208-834B-AE45-DB91BAA9D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3200" dirty="0">
                  <a:latin typeface="+mn-lt"/>
                </a:rPr>
                <a:t>=</a:t>
              </a:r>
            </a:p>
          </p:txBody>
        </p:sp>
        <p:sp>
          <p:nvSpPr>
            <p:cNvPr id="155" name="TextBox 245">
              <a:extLst>
                <a:ext uri="{FF2B5EF4-FFF2-40B4-BE49-F238E27FC236}">
                  <a16:creationId xmlns:a16="http://schemas.microsoft.com/office/drawing/2014/main" id="{46450F73-8344-8247-AF42-74BDC01EF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3200" dirty="0">
                  <a:latin typeface="+mn-lt"/>
                </a:rPr>
                <a:t>=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6875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Links: physical media</a:t>
            </a:r>
            <a:endParaRPr lang="en-US" dirty="0"/>
          </a:p>
        </p:txBody>
      </p:sp>
      <p:sp>
        <p:nvSpPr>
          <p:cNvPr id="42" name="Rectangle 3">
            <a:extLst>
              <a:ext uri="{FF2B5EF4-FFF2-40B4-BE49-F238E27FC236}">
                <a16:creationId xmlns:a16="http://schemas.microsoft.com/office/drawing/2014/main" id="{B41BDD21-3AA2-5A47-848F-E5981CBA933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bit: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propagates between</a:t>
            </a:r>
            <a:br>
              <a:rPr lang="en-US" altLang="en-US" dirty="0">
                <a:ea typeface="ＭＳ Ｐゴシック" panose="020B0600070205080204" pitchFamily="34" charset="-128"/>
              </a:rPr>
            </a:br>
            <a:r>
              <a:rPr lang="en-US" altLang="en-US" dirty="0">
                <a:ea typeface="ＭＳ Ｐゴシック" panose="020B0600070205080204" pitchFamily="34" charset="-128"/>
              </a:rPr>
              <a:t>transmitter/receiver pairs</a:t>
            </a:r>
            <a:endParaRPr lang="en-US" altLang="en-US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physical link:</a:t>
            </a:r>
            <a:r>
              <a:rPr lang="en-US" altLang="en-US" dirty="0">
                <a:ea typeface="ＭＳ Ｐゴシック" panose="020B0600070205080204" pitchFamily="34" charset="-128"/>
              </a:rPr>
              <a:t> what lies between transmitter &amp; receiver</a:t>
            </a:r>
          </a:p>
          <a:p>
            <a:pPr marL="287338" indent="-287338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guided media: 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signals propagate in solid media: copper, fiber, coax</a:t>
            </a:r>
          </a:p>
          <a:p>
            <a:pPr marL="287338" indent="-287338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unguided media: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signals propagate freely, e.g., radio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9986260-6BBE-5549-A319-09906DD70AAA}"/>
              </a:ext>
            </a:extLst>
          </p:cNvPr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>
              <a:extLst>
                <a:ext uri="{FF2B5EF4-FFF2-40B4-BE49-F238E27FC236}">
                  <a16:creationId xmlns:a16="http://schemas.microsoft.com/office/drawing/2014/main" id="{9573907E-68CA-1046-A0DB-1869CFA3841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-342900">
                <a:buFont typeface="Wingdings" charset="0"/>
                <a:buNone/>
                <a:defRPr/>
              </a:pPr>
              <a:r>
                <a:rPr lang="en-US" sz="3200" dirty="0">
                  <a:solidFill>
                    <a:srgbClr val="CC0000"/>
                  </a:solidFill>
                </a:rPr>
                <a:t>Twisted pair (TP</a:t>
              </a:r>
              <a:r>
                <a:rPr lang="en-US" sz="3200" dirty="0">
                  <a:solidFill>
                    <a:srgbClr val="FF0000"/>
                  </a:solidFill>
                </a:rPr>
                <a:t>)</a:t>
              </a:r>
              <a:endParaRPr lang="en-US" sz="3200" dirty="0"/>
            </a:p>
            <a:p>
              <a:pPr marL="228600" indent="-228600">
                <a:buFont typeface="Wingdings" charset="2"/>
                <a:buChar char="§"/>
                <a:defRPr/>
              </a:pPr>
              <a:r>
                <a:rPr lang="en-US" sz="2400" dirty="0"/>
                <a:t>two insulated copper wires</a:t>
              </a:r>
            </a:p>
            <a:p>
              <a:pPr marL="682625" lvl="1">
                <a:buSzPct val="100000"/>
                <a:buFont typeface="Arial"/>
                <a:buChar char="•"/>
                <a:defRPr/>
              </a:pPr>
              <a:r>
                <a:rPr lang="en-US" sz="2000" dirty="0"/>
                <a:t>Category 5: 100 Mbps, 1 Gbps Ethernet</a:t>
              </a:r>
            </a:p>
            <a:p>
              <a:pPr marL="682625" lvl="1">
                <a:buSzPct val="100000"/>
                <a:buFont typeface="Arial"/>
                <a:buChar char="•"/>
                <a:defRPr/>
              </a:pPr>
              <a:r>
                <a:rPr lang="en-US" sz="2000" dirty="0"/>
                <a:t>Category 6: 10Gbps Ethernet</a:t>
              </a:r>
            </a:p>
          </p:txBody>
        </p:sp>
        <p:pic>
          <p:nvPicPr>
            <p:cNvPr id="11266" name="Picture 2" descr="Twisted_Pair_Cables">
              <a:extLst>
                <a:ext uri="{FF2B5EF4-FFF2-40B4-BE49-F238E27FC236}">
                  <a16:creationId xmlns:a16="http://schemas.microsoft.com/office/drawing/2014/main" id="{D6B65C46-A39A-504A-B7AF-C7226316E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>
              <a:extLst>
                <a:ext uri="{FF2B5EF4-FFF2-40B4-BE49-F238E27FC236}">
                  <a16:creationId xmlns:a16="http://schemas.microsoft.com/office/drawing/2014/main" id="{BD4509EA-366C-1C41-A7BB-9925F1143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0080863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Links: physical media</a:t>
            </a:r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BECEA851-800B-1A42-B1E6-3BCEBBFF06DD}"/>
              </a:ext>
            </a:extLst>
          </p:cNvPr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indent="-219075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Coaxial cable:</a:t>
            </a:r>
          </a:p>
          <a:p>
            <a:pPr marL="228600" indent="-228600">
              <a:buFont typeface="Wingdings" charset="2"/>
              <a:buChar char="§"/>
              <a:defRPr/>
            </a:pPr>
            <a:r>
              <a:rPr lang="en-US" sz="2400" dirty="0"/>
              <a:t>two concentric copper conductors</a:t>
            </a:r>
          </a:p>
          <a:p>
            <a:pPr marL="228600" indent="-228600">
              <a:buFont typeface="Wingdings" charset="2"/>
              <a:buChar char="§"/>
              <a:defRPr/>
            </a:pPr>
            <a:r>
              <a:rPr lang="en-US" sz="2400" dirty="0"/>
              <a:t>bidirectional</a:t>
            </a:r>
          </a:p>
          <a:p>
            <a:pPr marL="228600" indent="-228600">
              <a:buFont typeface="Wingdings" charset="2"/>
              <a:buChar char="§"/>
              <a:defRPr/>
            </a:pPr>
            <a:r>
              <a:rPr lang="en-US" sz="2400" dirty="0"/>
              <a:t>broadband:</a:t>
            </a:r>
          </a:p>
          <a:p>
            <a:pPr marL="682625" lvl="1" indent="-225425">
              <a:buFont typeface="Arial"/>
              <a:buChar char="•"/>
              <a:defRPr/>
            </a:pPr>
            <a:r>
              <a:rPr lang="en-US" sz="2000" dirty="0"/>
              <a:t>multiple frequency channels on cable</a:t>
            </a:r>
          </a:p>
          <a:p>
            <a:pPr marL="682625" lvl="1" indent="-225425">
              <a:buFont typeface="Arial"/>
              <a:buChar char="•"/>
              <a:defRPr/>
            </a:pPr>
            <a:r>
              <a:rPr lang="en-US" sz="2000" dirty="0"/>
              <a:t>100’s Mbps per channel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D4259C2-0AA0-BE4D-A5F7-362CC0D6A7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BF6FF9DA-97F1-3A4B-8FA4-5FF000565416}"/>
              </a:ext>
            </a:extLst>
          </p:cNvPr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id="{0636A257-4BF5-0D40-8994-53C8EDAF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3200" dirty="0">
                  <a:solidFill>
                    <a:srgbClr val="CC0000"/>
                  </a:solidFill>
                  <a:latin typeface="+mn-lt"/>
                </a:rPr>
                <a:t>Fiber optic cable:</a:t>
              </a:r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</a:pPr>
              <a:r>
                <a:rPr lang="en-US" altLang="en-US" dirty="0">
                  <a:latin typeface="+mn-lt"/>
                </a:rPr>
                <a:t>glass fiber carrying light pulses, each pulse a bit</a:t>
              </a:r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</a:pPr>
              <a:r>
                <a:rPr lang="en-US" altLang="en-US" dirty="0">
                  <a:latin typeface="+mn-lt"/>
                </a:rPr>
                <a:t>high-speed operation:</a:t>
              </a:r>
            </a:p>
            <a:p>
              <a:pPr lvl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</a:pPr>
              <a:r>
                <a:rPr lang="en-US" altLang="en-US" dirty="0">
                  <a:latin typeface="+mn-lt"/>
                </a:rPr>
                <a:t>high-speed point-to-point transmission (10’</a:t>
              </a:r>
              <a:r>
                <a:rPr lang="en-US" altLang="ja-JP" dirty="0">
                  <a:latin typeface="+mn-lt"/>
                </a:rPr>
                <a:t>s-100’s Gbps)</a:t>
              </a:r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itchFamily="2" charset="2"/>
                <a:buChar char="§"/>
              </a:pPr>
              <a:r>
                <a:rPr lang="en-US" altLang="en-US" dirty="0">
                  <a:latin typeface="+mn-lt"/>
                </a:rPr>
                <a:t>low error rate: </a:t>
              </a:r>
            </a:p>
            <a:p>
              <a:pPr lvl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</a:pPr>
              <a:r>
                <a:rPr lang="en-US" altLang="en-US" dirty="0">
                  <a:latin typeface="+mn-lt"/>
                </a:rPr>
                <a:t>repeaters spaced far apart </a:t>
              </a:r>
            </a:p>
            <a:p>
              <a:pPr lvl="1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</a:pPr>
              <a:r>
                <a:rPr lang="en-US" altLang="en-US" dirty="0">
                  <a:latin typeface="+mn-lt"/>
                </a:rPr>
                <a:t>immune to electromagnetic noise</a:t>
              </a:r>
            </a:p>
          </p:txBody>
        </p:sp>
        <p:pic>
          <p:nvPicPr>
            <p:cNvPr id="12290" name="Picture 2" descr="Image result for optical fiber">
              <a:extLst>
                <a:ext uri="{FF2B5EF4-FFF2-40B4-BE49-F238E27FC236}">
                  <a16:creationId xmlns:a16="http://schemas.microsoft.com/office/drawing/2014/main" id="{DE83E3CC-89A7-4743-A47D-FE0D94F681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2275311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Introduction: 1-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Links: physical media</a:t>
            </a:r>
            <a:endParaRPr lang="en-US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FE4FCF6-C044-7F40-BE10-AF4FF95479A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354420"/>
            <a:ext cx="4702066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Wireless radio</a:t>
            </a:r>
          </a:p>
          <a:p>
            <a:pPr marL="290513" indent="-228600"/>
            <a:r>
              <a:rPr lang="en-US" altLang="en-US" dirty="0">
                <a:ea typeface="ＭＳ Ｐゴシック" panose="020B0600070205080204" pitchFamily="34" charset="-128"/>
              </a:rPr>
              <a:t>signal carried in electromagnetic spectrum</a:t>
            </a:r>
          </a:p>
          <a:p>
            <a:pPr marL="290513" indent="-228600"/>
            <a:r>
              <a:rPr lang="en-US" altLang="en-US" dirty="0">
                <a:ea typeface="ＭＳ Ｐゴシック" panose="020B0600070205080204" pitchFamily="34" charset="-128"/>
              </a:rPr>
              <a:t>no physical “</a:t>
            </a:r>
            <a:r>
              <a:rPr lang="en-US" altLang="ja-JP" dirty="0">
                <a:ea typeface="ＭＳ Ｐゴシック" panose="020B0600070205080204" pitchFamily="34" charset="-128"/>
              </a:rPr>
              <a:t>wire”</a:t>
            </a:r>
          </a:p>
          <a:p>
            <a:pPr marL="290513" indent="-228600"/>
            <a:r>
              <a:rPr lang="en-US" altLang="en-US" dirty="0">
                <a:ea typeface="ＭＳ Ｐゴシック" panose="020B0600070205080204" pitchFamily="34" charset="-128"/>
              </a:rPr>
              <a:t>broadcast and “half-duplex” </a:t>
            </a:r>
            <a:r>
              <a:rPr lang="en-US" altLang="en-US" sz="2400" dirty="0">
                <a:ea typeface="ＭＳ Ｐゴシック" panose="020B0600070205080204" pitchFamily="34" charset="-128"/>
              </a:rPr>
              <a:t>(sender to receiver)</a:t>
            </a:r>
          </a:p>
          <a:p>
            <a:pPr marL="290513" indent="-2286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propagation environment effects:</a:t>
            </a:r>
          </a:p>
          <a:p>
            <a:pPr marL="635000" lvl="1" indent="-230188">
              <a:spcBef>
                <a:spcPts val="300"/>
              </a:spcBef>
            </a:pPr>
            <a:r>
              <a:rPr lang="en-US" altLang="en-US" sz="2800" dirty="0">
                <a:ea typeface="Arial" panose="020B0604020202020204" pitchFamily="34" charset="0"/>
              </a:rPr>
              <a:t>reflection </a:t>
            </a:r>
          </a:p>
          <a:p>
            <a:pPr marL="635000" lvl="1" indent="-230188">
              <a:spcBef>
                <a:spcPts val="300"/>
              </a:spcBef>
            </a:pPr>
            <a:r>
              <a:rPr lang="en-US" altLang="en-US" sz="2800" dirty="0">
                <a:ea typeface="Arial" panose="020B0604020202020204" pitchFamily="34" charset="0"/>
              </a:rPr>
              <a:t>obstruction by objects</a:t>
            </a:r>
          </a:p>
          <a:p>
            <a:pPr marL="635000" lvl="1" indent="-230188">
              <a:spcBef>
                <a:spcPts val="300"/>
              </a:spcBef>
            </a:pPr>
            <a:r>
              <a:rPr lang="en-US" altLang="en-US" sz="2800" dirty="0">
                <a:ea typeface="Arial" panose="020B0604020202020204" pitchFamily="34" charset="0"/>
              </a:rPr>
              <a:t>interference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111B3EB7-227E-F543-AA3C-890766F25AA8}"/>
              </a:ext>
            </a:extLst>
          </p:cNvPr>
          <p:cNvSpPr txBox="1">
            <a:spLocks noChangeArrowheads="1"/>
          </p:cNvSpPr>
          <p:nvPr/>
        </p:nvSpPr>
        <p:spPr>
          <a:xfrm>
            <a:off x="6349562" y="1354420"/>
            <a:ext cx="4702066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Radio link types:</a:t>
            </a:r>
          </a:p>
          <a:p>
            <a:pPr marL="342900" indent="-2809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terrestrial  microwave</a:t>
            </a:r>
          </a:p>
          <a:p>
            <a:pPr marL="635000" lvl="1" indent="-2301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defRPr/>
            </a:pPr>
            <a:r>
              <a:rPr lang="en-US" sz="2000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45 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Mbps</a:t>
            </a:r>
            <a:r>
              <a:rPr lang="en-US" sz="2000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channels</a:t>
            </a:r>
          </a:p>
          <a:p>
            <a:pPr marL="342900" indent="-2809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Wireless LAN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</a:t>
            </a:r>
            <a:r>
              <a:rPr lang="en-US" dirty="0" err="1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WiFi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)</a:t>
            </a:r>
          </a:p>
          <a:p>
            <a:pPr marL="635000" lvl="1" indent="-2301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100’s Mbps</a:t>
            </a:r>
          </a:p>
          <a:p>
            <a:pPr marL="342900" indent="-2809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wide-area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(e.g., cellular)</a:t>
            </a:r>
          </a:p>
          <a:p>
            <a:pPr marL="635000" lvl="1" indent="-2301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4G cellular: ~ 10’s Mbps</a:t>
            </a:r>
          </a:p>
          <a:p>
            <a:pPr marL="342900" indent="-28098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satellite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45 Mbps per channel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270 </a:t>
            </a:r>
            <a:r>
              <a:rPr lang="en-US" dirty="0" err="1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msec</a:t>
            </a: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end-end delay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dirty="0"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geosynchronous versus low-earth-orbit </a:t>
            </a:r>
            <a:endParaRPr lang="en-US" sz="2000" dirty="0"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6115465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50466D51-7C04-8648-9FCA-079A4213185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122709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The network core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15577" y="1547144"/>
            <a:ext cx="5692665" cy="4617464"/>
          </a:xfrm>
        </p:spPr>
        <p:txBody>
          <a:bodyPr>
            <a:normAutofit/>
          </a:bodyPr>
          <a:lstStyle/>
          <a:p>
            <a:r>
              <a:rPr lang="en-US" altLang="en-US" sz="3200" dirty="0">
                <a:ea typeface="ＭＳ Ｐゴシック" panose="020B0600070205080204" pitchFamily="34" charset="-128"/>
              </a:rPr>
              <a:t>mesh of interconnected routers</a:t>
            </a:r>
          </a:p>
          <a:p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</a:t>
            </a:r>
            <a:r>
              <a:rPr lang="en-US" altLang="en-US" sz="3200" dirty="0">
                <a:ea typeface="ＭＳ Ｐゴシック" panose="020B0600070205080204" pitchFamily="34" charset="-128"/>
              </a:rPr>
              <a:t>hosts break application-layer messages into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forward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source to destination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each packet transmitted at full link capacity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/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dirty="0"/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835637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store-and-forward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23738" y="3557127"/>
            <a:ext cx="6984416" cy="3419406"/>
          </a:xfrm>
        </p:spPr>
        <p:txBody>
          <a:bodyPr>
            <a:noAutofit/>
          </a:bodyPr>
          <a:lstStyle/>
          <a:p>
            <a:pPr marL="287338" indent="-287338"/>
            <a:r>
              <a:rPr lang="en-US" altLang="en-US" sz="26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Transmission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takes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/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seconds to transmit (push out)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-bit packet into link at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bps</a:t>
            </a:r>
          </a:p>
          <a:p>
            <a:pPr marL="287338" indent="-287338"/>
            <a:r>
              <a:rPr lang="en-US" altLang="en-US" sz="2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lang="en-US" altLang="en-US" sz="26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entire</a:t>
            </a:r>
            <a:r>
              <a:rPr lang="en-US" altLang="en-US" sz="2600" dirty="0">
                <a:ea typeface="ＭＳ Ｐゴシック" panose="020B0600070205080204" pitchFamily="34" charset="-128"/>
              </a:rPr>
              <a:t> packet must  arrive at router before it can be transmitted on next link</a:t>
            </a:r>
          </a:p>
          <a:p>
            <a:pPr marL="287338" indent="-287338"/>
            <a:r>
              <a:rPr lang="en-US" altLang="en-US" sz="26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End-end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2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L/R </a:t>
            </a:r>
            <a:r>
              <a:rPr lang="en-US" altLang="en-US" sz="2600" dirty="0">
                <a:ea typeface="ＭＳ Ｐゴシック" panose="020B0600070205080204" pitchFamily="34" charset="-128"/>
              </a:rPr>
              <a:t>(above), assuming zero propagation delay (more on delay shortly)</a:t>
            </a: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1B79CF7E-9448-5544-BA0A-8BCEB44B02B9}"/>
              </a:ext>
            </a:extLst>
          </p:cNvPr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source</a:t>
            </a:r>
          </a:p>
        </p:txBody>
      </p:sp>
      <p:grpSp>
        <p:nvGrpSpPr>
          <p:cNvPr id="445" name="Group 41">
            <a:extLst>
              <a:ext uri="{FF2B5EF4-FFF2-40B4-BE49-F238E27FC236}">
                <a16:creationId xmlns:a16="http://schemas.microsoft.com/office/drawing/2014/main" id="{D75B9901-C554-3A40-8E3F-BFD972AB9094}"/>
              </a:ext>
            </a:extLst>
          </p:cNvPr>
          <p:cNvGrpSpPr>
            <a:grpSpLocks/>
          </p:cNvGrpSpPr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>
              <a:extLst>
                <a:ext uri="{FF2B5EF4-FFF2-40B4-BE49-F238E27FC236}">
                  <a16:creationId xmlns:a16="http://schemas.microsoft.com/office/drawing/2014/main" id="{075B6782-DAD3-5940-9C66-4FAAECFA1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2711796-4BEC-494E-B327-181C4E9262BA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 eaLnBrk="1" hangingPunct="1">
                <a:defRPr/>
              </a:pPr>
              <a:endParaRPr lang="en-US" sz="1800" dirty="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cxnSp>
        <p:nvCxnSpPr>
          <p:cNvPr id="571" name="Straight Connector 42">
            <a:extLst>
              <a:ext uri="{FF2B5EF4-FFF2-40B4-BE49-F238E27FC236}">
                <a16:creationId xmlns:a16="http://schemas.microsoft.com/office/drawing/2014/main" id="{6D359C0C-C85E-774D-B144-5FE09327883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>
            <a:extLst>
              <a:ext uri="{FF2B5EF4-FFF2-40B4-BE49-F238E27FC236}">
                <a16:creationId xmlns:a16="http://schemas.microsoft.com/office/drawing/2014/main" id="{4A6CEE30-BDD0-7946-9B0F-803AE1C976BE}"/>
              </a:ext>
            </a:extLst>
          </p:cNvPr>
          <p:cNvGrpSpPr>
            <a:grpSpLocks/>
          </p:cNvGrpSpPr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>
              <a:extLst>
                <a:ext uri="{FF2B5EF4-FFF2-40B4-BE49-F238E27FC236}">
                  <a16:creationId xmlns:a16="http://schemas.microsoft.com/office/drawing/2014/main" id="{56AFEAE4-C1CE-3F40-AC66-240FF7FDB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>
                <a:extLst>
                  <a:ext uri="{FF2B5EF4-FFF2-40B4-BE49-F238E27FC236}">
                    <a16:creationId xmlns:a16="http://schemas.microsoft.com/office/drawing/2014/main" id="{CEDF4319-A88D-A940-804B-AC346DEE112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>
                <a:extLst>
                  <a:ext uri="{FF2B5EF4-FFF2-40B4-BE49-F238E27FC236}">
                    <a16:creationId xmlns:a16="http://schemas.microsoft.com/office/drawing/2014/main" id="{17D711C1-F78A-184C-A078-3172E5CB6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613" name="Rectangle 97">
                <a:extLst>
                  <a:ext uri="{FF2B5EF4-FFF2-40B4-BE49-F238E27FC236}">
                    <a16:creationId xmlns:a16="http://schemas.microsoft.com/office/drawing/2014/main" id="{1402FE3D-A97D-524F-8333-BD24578CB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614" name="Oval 98">
                <a:extLst>
                  <a:ext uri="{FF2B5EF4-FFF2-40B4-BE49-F238E27FC236}">
                    <a16:creationId xmlns:a16="http://schemas.microsoft.com/office/drawing/2014/main" id="{2F4C992E-03ED-7948-B43B-45D80D717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576" name="Rectangle 93">
              <a:extLst>
                <a:ext uri="{FF2B5EF4-FFF2-40B4-BE49-F238E27FC236}">
                  <a16:creationId xmlns:a16="http://schemas.microsoft.com/office/drawing/2014/main" id="{3B805206-0A18-7443-AE9C-D5984F31A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609" name="Rectangle 94">
              <a:extLst>
                <a:ext uri="{FF2B5EF4-FFF2-40B4-BE49-F238E27FC236}">
                  <a16:creationId xmlns:a16="http://schemas.microsoft.com/office/drawing/2014/main" id="{6EF03B21-1655-B64C-A29C-130E0C70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grpSp>
        <p:nvGrpSpPr>
          <p:cNvPr id="631" name="Group 44">
            <a:extLst>
              <a:ext uri="{FF2B5EF4-FFF2-40B4-BE49-F238E27FC236}">
                <a16:creationId xmlns:a16="http://schemas.microsoft.com/office/drawing/2014/main" id="{7C2ADEA2-72C5-7D49-88A5-BE85AF82D508}"/>
              </a:ext>
            </a:extLst>
          </p:cNvPr>
          <p:cNvGrpSpPr>
            <a:grpSpLocks/>
          </p:cNvGrpSpPr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>
              <a:extLst>
                <a:ext uri="{FF2B5EF4-FFF2-40B4-BE49-F238E27FC236}">
                  <a16:creationId xmlns:a16="http://schemas.microsoft.com/office/drawing/2014/main" id="{E72DF6A2-4516-224F-8D11-E4AF1D626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>
              <a:extLst>
                <a:ext uri="{FF2B5EF4-FFF2-40B4-BE49-F238E27FC236}">
                  <a16:creationId xmlns:a16="http://schemas.microsoft.com/office/drawing/2014/main" id="{3E0650D2-915C-4141-86AF-D3B267B4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634" name="Rectangle 91">
              <a:extLst>
                <a:ext uri="{FF2B5EF4-FFF2-40B4-BE49-F238E27FC236}">
                  <a16:creationId xmlns:a16="http://schemas.microsoft.com/office/drawing/2014/main" id="{B3CD2B87-5709-5A4D-BBAA-A7822A6A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grpSp>
        <p:nvGrpSpPr>
          <p:cNvPr id="635" name="Group 45">
            <a:extLst>
              <a:ext uri="{FF2B5EF4-FFF2-40B4-BE49-F238E27FC236}">
                <a16:creationId xmlns:a16="http://schemas.microsoft.com/office/drawing/2014/main" id="{B0C3E47A-9752-C14E-96E9-78DBC0436237}"/>
              </a:ext>
            </a:extLst>
          </p:cNvPr>
          <p:cNvGrpSpPr>
            <a:grpSpLocks/>
          </p:cNvGrpSpPr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>
              <a:extLst>
                <a:ext uri="{FF2B5EF4-FFF2-40B4-BE49-F238E27FC236}">
                  <a16:creationId xmlns:a16="http://schemas.microsoft.com/office/drawing/2014/main" id="{302CBE9C-7997-784F-91BA-C204727BA4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4002DC24-F0AD-4E40-A082-62B143F95C31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ctr" eaLnBrk="1" hangingPunct="1">
                <a:defRPr/>
              </a:pPr>
              <a:endParaRPr lang="en-US" sz="1800" dirty="0">
                <a:solidFill>
                  <a:srgbClr val="FFFFFF"/>
                </a:solidFill>
                <a:latin typeface="Calibri" charset="0"/>
              </a:endParaRPr>
            </a:p>
          </p:txBody>
        </p:sp>
      </p:grpSp>
      <p:sp>
        <p:nvSpPr>
          <p:cNvPr id="638" name="TextBox 637">
            <a:extLst>
              <a:ext uri="{FF2B5EF4-FFF2-40B4-BE49-F238E27FC236}">
                <a16:creationId xmlns:a16="http://schemas.microsoft.com/office/drawing/2014/main" id="{AF85F6AD-7423-A74F-BD1A-46B55A2B1C21}"/>
              </a:ext>
            </a:extLst>
          </p:cNvPr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i="1" kern="0" dirty="0">
                <a:solidFill>
                  <a:prstClr val="black"/>
                </a:solidFill>
                <a:latin typeface="Calibri"/>
                <a:ea typeface="+mn-ea"/>
              </a:rPr>
              <a:t>R</a:t>
            </a: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 bps</a:t>
            </a:r>
          </a:p>
        </p:txBody>
      </p:sp>
      <p:cxnSp>
        <p:nvCxnSpPr>
          <p:cNvPr id="639" name="Straight Connector 47">
            <a:extLst>
              <a:ext uri="{FF2B5EF4-FFF2-40B4-BE49-F238E27FC236}">
                <a16:creationId xmlns:a16="http://schemas.microsoft.com/office/drawing/2014/main" id="{28502E62-6C0C-4746-A594-30C5C1D8645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>
            <a:extLst>
              <a:ext uri="{FF2B5EF4-FFF2-40B4-BE49-F238E27FC236}">
                <a16:creationId xmlns:a16="http://schemas.microsoft.com/office/drawing/2014/main" id="{3292F663-26EC-ED4F-BCEF-CD558D1BAFCB}"/>
              </a:ext>
            </a:extLst>
          </p:cNvPr>
          <p:cNvGrpSpPr>
            <a:grpSpLocks/>
          </p:cNvGrpSpPr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>
              <a:extLst>
                <a:ext uri="{FF2B5EF4-FFF2-40B4-BE49-F238E27FC236}">
                  <a16:creationId xmlns:a16="http://schemas.microsoft.com/office/drawing/2014/main" id="{87AF4848-891E-F04B-B187-AD33D9D8FB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>
              <a:extLst>
                <a:ext uri="{FF2B5EF4-FFF2-40B4-BE49-F238E27FC236}">
                  <a16:creationId xmlns:a16="http://schemas.microsoft.com/office/drawing/2014/main" id="{F0C5CEDF-AF9D-8E40-AB03-374EC6EBED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800" kern="0" dirty="0">
                <a:solidFill>
                  <a:prstClr val="black"/>
                </a:solidFill>
                <a:latin typeface="Calibri"/>
                <a:ea typeface="+mn-ea"/>
              </a:endParaRPr>
            </a:p>
          </p:txBody>
        </p:sp>
      </p:grpSp>
      <p:sp>
        <p:nvSpPr>
          <p:cNvPr id="644" name="TextBox 643">
            <a:extLst>
              <a:ext uri="{FF2B5EF4-FFF2-40B4-BE49-F238E27FC236}">
                <a16:creationId xmlns:a16="http://schemas.microsoft.com/office/drawing/2014/main" id="{EA272014-13A0-D54C-9A64-D4DFADFF846A}"/>
              </a:ext>
            </a:extLst>
          </p:cNvPr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destination</a:t>
            </a:r>
            <a:endParaRPr lang="en-US" sz="1800" kern="0" dirty="0">
              <a:solidFill>
                <a:prstClr val="black"/>
              </a:solidFill>
              <a:latin typeface="Calibri"/>
              <a:ea typeface="+mn-ea"/>
            </a:endParaRPr>
          </a:p>
        </p:txBody>
      </p:sp>
      <p:sp>
        <p:nvSpPr>
          <p:cNvPr id="645" name="TextBox 52">
            <a:extLst>
              <a:ext uri="{FF2B5EF4-FFF2-40B4-BE49-F238E27FC236}">
                <a16:creationId xmlns:a16="http://schemas.microsoft.com/office/drawing/2014/main" id="{E422D171-4947-C94A-BE0E-147703EE2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panose="020F0502020204030204" pitchFamily="34" charset="0"/>
              </a:rPr>
              <a:t>1</a:t>
            </a:r>
          </a:p>
        </p:txBody>
      </p:sp>
      <p:sp>
        <p:nvSpPr>
          <p:cNvPr id="646" name="TextBox 53">
            <a:extLst>
              <a:ext uri="{FF2B5EF4-FFF2-40B4-BE49-F238E27FC236}">
                <a16:creationId xmlns:a16="http://schemas.microsoft.com/office/drawing/2014/main" id="{D37BB4E5-D54C-B346-AEBA-6A176B85D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panose="020F0502020204030204" pitchFamily="34" charset="0"/>
              </a:rPr>
              <a:t>2</a:t>
            </a:r>
          </a:p>
        </p:txBody>
      </p:sp>
      <p:sp>
        <p:nvSpPr>
          <p:cNvPr id="647" name="TextBox 54">
            <a:extLst>
              <a:ext uri="{FF2B5EF4-FFF2-40B4-BE49-F238E27FC236}">
                <a16:creationId xmlns:a16="http://schemas.microsoft.com/office/drawing/2014/main" id="{E3E1F346-ABA7-6940-997A-8CCE658AC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00"/>
                </a:solidFill>
                <a:latin typeface="Calibri" panose="020F0502020204030204" pitchFamily="34" charset="0"/>
              </a:rPr>
              <a:t>3</a:t>
            </a:r>
          </a:p>
        </p:txBody>
      </p:sp>
      <p:grpSp>
        <p:nvGrpSpPr>
          <p:cNvPr id="648" name="Group 55">
            <a:extLst>
              <a:ext uri="{FF2B5EF4-FFF2-40B4-BE49-F238E27FC236}">
                <a16:creationId xmlns:a16="http://schemas.microsoft.com/office/drawing/2014/main" id="{2E7741F3-2FE7-BA49-B72C-20AD1F1DE51B}"/>
              </a:ext>
            </a:extLst>
          </p:cNvPr>
          <p:cNvGrpSpPr>
            <a:grpSpLocks/>
          </p:cNvGrpSpPr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44B633EE-7AA3-B744-A7A9-478E5F6A6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>
                <a:extLst>
                  <a:ext uri="{FF2B5EF4-FFF2-40B4-BE49-F238E27FC236}">
                    <a16:creationId xmlns:a16="http://schemas.microsoft.com/office/drawing/2014/main" id="{4422B562-DF60-A945-828A-2082F790F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F6D00EDF-29D0-5A40-BF0F-575802DDF3F2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9C8ACF1B-C011-104F-BA26-14933C6E952A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8EDE706E-408F-E541-8404-8860138BC4FC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cxnSp>
            <p:nvCxnSpPr>
              <p:cNvPr id="678" name="Straight Connector 81">
                <a:extLst>
                  <a:ext uri="{FF2B5EF4-FFF2-40B4-BE49-F238E27FC236}">
                    <a16:creationId xmlns:a16="http://schemas.microsoft.com/office/drawing/2014/main" id="{89FBE44D-B292-AB4C-A5AA-BA7902F75FC7}"/>
                  </a:ext>
                </a:extLst>
              </p:cNvPr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>
                <a:extLst>
                  <a:ext uri="{FF2B5EF4-FFF2-40B4-BE49-F238E27FC236}">
                    <a16:creationId xmlns:a16="http://schemas.microsoft.com/office/drawing/2014/main" id="{8AA99D0F-0CA4-A248-95F8-F4BD9A31B155}"/>
                  </a:ext>
                </a:extLst>
              </p:cNvPr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>
                <a:extLst>
                  <a:ext uri="{FF2B5EF4-FFF2-40B4-BE49-F238E27FC236}">
                    <a16:creationId xmlns:a16="http://schemas.microsoft.com/office/drawing/2014/main" id="{2218DF9C-65AB-484F-8B42-75408C04D711}"/>
                  </a:ext>
                </a:extLst>
              </p:cNvPr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>
                <a:extLst>
                  <a:ext uri="{FF2B5EF4-FFF2-40B4-BE49-F238E27FC236}">
                    <a16:creationId xmlns:a16="http://schemas.microsoft.com/office/drawing/2014/main" id="{3F8AAD6A-D940-0F45-855C-045DA5CAEC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>
              <a:extLst>
                <a:ext uri="{FF2B5EF4-FFF2-40B4-BE49-F238E27FC236}">
                  <a16:creationId xmlns:a16="http://schemas.microsoft.com/office/drawing/2014/main" id="{29D54BB0-A3C9-4B4A-B19D-3E60D4DC8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B344A0D7-D463-F54E-BB9B-140C2EB9553B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831DF4B3-37F5-B845-8B81-10FE47EDD5D3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8" name="Rectangle 71">
                <a:extLst>
                  <a:ext uri="{FF2B5EF4-FFF2-40B4-BE49-F238E27FC236}">
                    <a16:creationId xmlns:a16="http://schemas.microsoft.com/office/drawing/2014/main" id="{3D6B9985-58A7-084E-A3C9-C3A092800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8503FBC4-0C65-9E42-B2E4-D4EDDF503058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cxnSp>
            <p:nvCxnSpPr>
              <p:cNvPr id="670" name="Straight Connector 73">
                <a:extLst>
                  <a:ext uri="{FF2B5EF4-FFF2-40B4-BE49-F238E27FC236}">
                    <a16:creationId xmlns:a16="http://schemas.microsoft.com/office/drawing/2014/main" id="{A95C64C2-C9AA-594B-9B23-F0210A0746BF}"/>
                  </a:ext>
                </a:extLst>
              </p:cNvPr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>
                <a:extLst>
                  <a:ext uri="{FF2B5EF4-FFF2-40B4-BE49-F238E27FC236}">
                    <a16:creationId xmlns:a16="http://schemas.microsoft.com/office/drawing/2014/main" id="{C16C1385-948D-FC4F-8743-4D24D5EC9901}"/>
                  </a:ext>
                </a:extLst>
              </p:cNvPr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>
                <a:extLst>
                  <a:ext uri="{FF2B5EF4-FFF2-40B4-BE49-F238E27FC236}">
                    <a16:creationId xmlns:a16="http://schemas.microsoft.com/office/drawing/2014/main" id="{005797F3-09C9-704D-BF8B-ED3224D83120}"/>
                  </a:ext>
                </a:extLst>
              </p:cNvPr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>
                <a:extLst>
                  <a:ext uri="{FF2B5EF4-FFF2-40B4-BE49-F238E27FC236}">
                    <a16:creationId xmlns:a16="http://schemas.microsoft.com/office/drawing/2014/main" id="{5CCCDFF4-0612-8A41-9E29-00C0051D843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>
              <a:extLst>
                <a:ext uri="{FF2B5EF4-FFF2-40B4-BE49-F238E27FC236}">
                  <a16:creationId xmlns:a16="http://schemas.microsoft.com/office/drawing/2014/main" id="{2BC7E688-1666-9E48-9D35-8A3B7F6B6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id="{87A34BD8-BCFA-7346-8219-00975B8E1A4E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5B686D4B-605F-204E-AF3D-DA46E1A20C49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5" name="Rectangle 68">
                <a:extLst>
                  <a:ext uri="{FF2B5EF4-FFF2-40B4-BE49-F238E27FC236}">
                    <a16:creationId xmlns:a16="http://schemas.microsoft.com/office/drawing/2014/main" id="{D50147F5-2DBD-594D-B7F5-9539ABC1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652" name="Rectangle 59">
              <a:extLst>
                <a:ext uri="{FF2B5EF4-FFF2-40B4-BE49-F238E27FC236}">
                  <a16:creationId xmlns:a16="http://schemas.microsoft.com/office/drawing/2014/main" id="{18CC1E0B-4825-0B49-8E20-1A4B35EA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sp>
          <p:nvSpPr>
            <p:cNvPr id="654" name="Right Arrow 60">
              <a:extLst>
                <a:ext uri="{FF2B5EF4-FFF2-40B4-BE49-F238E27FC236}">
                  <a16:creationId xmlns:a16="http://schemas.microsoft.com/office/drawing/2014/main" id="{C9ADCAE3-D54A-7944-A5C3-75177D484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  <p:grpSp>
          <p:nvGrpSpPr>
            <p:cNvPr id="656" name="Group 61">
              <a:extLst>
                <a:ext uri="{FF2B5EF4-FFF2-40B4-BE49-F238E27FC236}">
                  <a16:creationId xmlns:a16="http://schemas.microsoft.com/office/drawing/2014/main" id="{3B5D61CE-4118-DA4C-82DD-0044DDF65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AF33AD4E-6341-CD45-92D6-302AE475AE22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F59CEEAB-304C-0A4F-A6A1-3B9DA87D8743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1800" kern="0" dirty="0">
                  <a:solidFill>
                    <a:sysClr val="window" lastClr="FFFFFF"/>
                  </a:solidFill>
                  <a:latin typeface="Calibri"/>
                  <a:ea typeface="+mn-ea"/>
                </a:endParaRPr>
              </a:p>
            </p:txBody>
          </p:sp>
          <p:sp>
            <p:nvSpPr>
              <p:cNvPr id="662" name="Rectangle 65">
                <a:extLst>
                  <a:ext uri="{FF2B5EF4-FFF2-40B4-BE49-F238E27FC236}">
                    <a16:creationId xmlns:a16="http://schemas.microsoft.com/office/drawing/2014/main" id="{6C69B056-F95C-664B-8B83-B7E5D434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FFFF"/>
                  </a:solidFill>
                  <a:latin typeface="Calibri" panose="020F0502020204030204" pitchFamily="34" charset="0"/>
                </a:endParaRPr>
              </a:p>
            </p:txBody>
          </p:sp>
        </p:grpSp>
        <p:sp>
          <p:nvSpPr>
            <p:cNvPr id="659" name="Right Arrow 62">
              <a:extLst>
                <a:ext uri="{FF2B5EF4-FFF2-40B4-BE49-F238E27FC236}">
                  <a16:creationId xmlns:a16="http://schemas.microsoft.com/office/drawing/2014/main" id="{D83CCDED-CE88-C34F-B2B8-73878CCD3B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FFFF"/>
                </a:solidFill>
                <a:latin typeface="Calibri" panose="020F0502020204030204" pitchFamily="34" charset="0"/>
              </a:endParaRPr>
            </a:p>
          </p:txBody>
        </p:sp>
      </p:grpSp>
      <p:sp>
        <p:nvSpPr>
          <p:cNvPr id="682" name="TextBox 681">
            <a:extLst>
              <a:ext uri="{FF2B5EF4-FFF2-40B4-BE49-F238E27FC236}">
                <a16:creationId xmlns:a16="http://schemas.microsoft.com/office/drawing/2014/main" id="{D97E2904-AD6B-3943-9660-32B38BA8B0D1}"/>
              </a:ext>
            </a:extLst>
          </p:cNvPr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i="1" kern="0" dirty="0">
                <a:solidFill>
                  <a:prstClr val="black"/>
                </a:solidFill>
                <a:latin typeface="Calibri"/>
                <a:ea typeface="+mn-ea"/>
              </a:rPr>
              <a:t>L</a:t>
            </a: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 bits</a:t>
            </a:r>
          </a:p>
          <a:p>
            <a:pPr eaLnBrk="1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per packet</a:t>
            </a:r>
          </a:p>
        </p:txBody>
      </p:sp>
      <p:sp>
        <p:nvSpPr>
          <p:cNvPr id="683" name="TextBox 682">
            <a:extLst>
              <a:ext uri="{FF2B5EF4-FFF2-40B4-BE49-F238E27FC236}">
                <a16:creationId xmlns:a16="http://schemas.microsoft.com/office/drawing/2014/main" id="{26793204-F087-2E4B-B5FE-0B276FE5FCEC}"/>
              </a:ext>
            </a:extLst>
          </p:cNvPr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000" i="1" kern="0" dirty="0">
                <a:solidFill>
                  <a:prstClr val="black"/>
                </a:solidFill>
                <a:latin typeface="Calibri"/>
                <a:ea typeface="+mn-ea"/>
              </a:rPr>
              <a:t>R</a:t>
            </a:r>
            <a:r>
              <a:rPr lang="en-US" sz="2000" kern="0" dirty="0">
                <a:solidFill>
                  <a:prstClr val="black"/>
                </a:solidFill>
                <a:latin typeface="Calibri"/>
                <a:ea typeface="+mn-ea"/>
              </a:rPr>
              <a:t> bps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B89A616-088C-F944-A5D8-5B43B9716886}"/>
              </a:ext>
            </a:extLst>
          </p:cNvPr>
          <p:cNvGrpSpPr/>
          <p:nvPr/>
        </p:nvGrpSpPr>
        <p:grpSpPr>
          <a:xfrm>
            <a:off x="7801336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9460DE1-A912-9A4F-A2FA-4D3A70344BA6}"/>
                </a:ext>
              </a:extLst>
            </p:cNvPr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4">
              <a:extLst>
                <a:ext uri="{FF2B5EF4-FFF2-40B4-BE49-F238E27FC236}">
                  <a16:creationId xmlns:a16="http://schemas.microsoft.com/office/drawing/2014/main" id="{32BCE5D7-9636-A94A-AC39-ECE5D72B6BC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-341313">
                <a:buFont typeface="Wingdings" charset="0"/>
                <a:buNone/>
                <a:defRPr/>
              </a:pPr>
              <a:r>
                <a:rPr lang="en-US" sz="2400" i="1" dirty="0">
                  <a:solidFill>
                    <a:srgbClr val="000099"/>
                  </a:solidFill>
                </a:rPr>
                <a:t>One-hop numerical example:</a:t>
              </a:r>
            </a:p>
            <a:p>
              <a:pPr marL="231775" indent="-231775">
                <a:spcBef>
                  <a:spcPts val="400"/>
                </a:spcBef>
                <a:buFont typeface="Wingdings" charset="0"/>
                <a:buChar char="§"/>
                <a:defRPr/>
              </a:pPr>
              <a:r>
                <a:rPr lang="en-US" sz="2400" i="1" dirty="0"/>
                <a:t>L</a:t>
              </a:r>
              <a:r>
                <a:rPr lang="en-US" sz="2400" dirty="0"/>
                <a:t> = 10 Kbits</a:t>
              </a:r>
            </a:p>
            <a:p>
              <a:pPr marL="231775" indent="-231775">
                <a:spcBef>
                  <a:spcPts val="400"/>
                </a:spcBef>
                <a:buFont typeface="Wingdings" charset="0"/>
                <a:buChar char="§"/>
                <a:defRPr/>
              </a:pPr>
              <a:r>
                <a:rPr lang="en-US" sz="2400" i="1" dirty="0"/>
                <a:t>R</a:t>
              </a:r>
              <a:r>
                <a:rPr lang="en-US" sz="2400" dirty="0"/>
                <a:t> = 100 Mbps</a:t>
              </a:r>
            </a:p>
            <a:p>
              <a:pPr marL="231775" indent="-231775">
                <a:spcBef>
                  <a:spcPts val="400"/>
                </a:spcBef>
                <a:buFont typeface="Wingdings" charset="0"/>
                <a:buChar char="§"/>
                <a:defRPr/>
              </a:pPr>
              <a:r>
                <a:rPr lang="en-US" sz="2400" dirty="0"/>
                <a:t>one-hop transmission delay = 0.1 </a:t>
              </a:r>
              <a:r>
                <a:rPr lang="en-US" sz="2400" dirty="0" err="1"/>
                <a:t>msec</a:t>
              </a:r>
              <a:endParaRPr lang="en-US" sz="2400" dirty="0"/>
            </a:p>
          </p:txBody>
        </p:sp>
      </p:grpSp>
    </p:spTree>
    <p:extLst>
      <p:ext uri="{BB962C8B-B14F-4D97-AF65-F5344CB8AC3E}">
        <p14:creationId xmlns:p14="http://schemas.microsoft.com/office/powerpoint/2010/main" val="259838814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 delay, loss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353612" y="3965256"/>
            <a:ext cx="9669287" cy="2771700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queuing and loss: </a:t>
            </a:r>
            <a:r>
              <a:rPr lang="en-US" altLang="en-US" sz="3200" dirty="0">
                <a:ea typeface="ＭＳ Ｐゴシック" panose="020B0600070205080204" pitchFamily="34" charset="-128"/>
              </a:rPr>
              <a:t>i</a:t>
            </a:r>
            <a:r>
              <a:rPr lang="en-US" altLang="en-US" dirty="0">
                <a:ea typeface="ＭＳ Ｐゴシック" panose="020B0600070205080204" pitchFamily="34" charset="-128"/>
              </a:rPr>
              <a:t>f arrival rate (in bps) to link exceeds transmission rate (bps) of link for a period of time: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will queue, waiting to be transmitted on output link 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can be dropped (lost) if memory (buffer) in router fills up</a:t>
            </a:r>
            <a:endParaRPr lang="en-US" altLang="en-US" sz="3200" dirty="0"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325216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937016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495917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409354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591916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2041054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196629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196629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196629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196629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196629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196629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191866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653802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2087091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669526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B050"/>
                </a:solidFill>
                <a:latin typeface="+mn-lt"/>
                <a:cs typeface="Arial"/>
              </a:rPr>
              <a:t>A</a:t>
            </a:r>
            <a:endParaRPr lang="en-US" altLang="en-US" dirty="0">
              <a:solidFill>
                <a:srgbClr val="00B050"/>
              </a:solidFill>
              <a:latin typeface="+mn-lt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618748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0099"/>
                </a:solidFill>
                <a:latin typeface="+mn-lt"/>
                <a:cs typeface="Arial"/>
              </a:rPr>
              <a:t>B</a:t>
            </a:r>
            <a:endParaRPr lang="en-US" altLang="en-US" dirty="0">
              <a:solidFill>
                <a:srgbClr val="000099"/>
              </a:solidFill>
              <a:latin typeface="+mn-lt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603138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B050"/>
                </a:solidFill>
                <a:latin typeface="+mn-lt"/>
                <a:cs typeface="Arial"/>
              </a:rPr>
              <a:t>C</a:t>
            </a:r>
            <a:endParaRPr lang="en-US" altLang="en-US" dirty="0">
              <a:solidFill>
                <a:srgbClr val="00B050"/>
              </a:solidFill>
              <a:latin typeface="+mn-lt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469708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i="1" dirty="0">
                <a:solidFill>
                  <a:srgbClr val="000000"/>
                </a:solidFill>
                <a:latin typeface="+mn-lt"/>
                <a:cs typeface="Arial"/>
              </a:rPr>
              <a:t>R</a:t>
            </a: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506916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i="1" dirty="0">
                <a:solidFill>
                  <a:srgbClr val="000000"/>
                </a:solidFill>
                <a:latin typeface="+mn-lt"/>
                <a:cs typeface="Arial"/>
              </a:rPr>
              <a:t>R</a:t>
            </a: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 = 1.5 Mb/s</a:t>
            </a:r>
            <a:endParaRPr lang="en-US" altLang="en-US" dirty="0">
              <a:solidFill>
                <a:srgbClr val="00CC99"/>
              </a:solidFill>
              <a:latin typeface="+mn-lt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3004666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>
              <a:solidFill>
                <a:srgbClr val="00CC99"/>
              </a:solidFill>
              <a:latin typeface="+mn-lt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157066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860205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374178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D</a:t>
            </a:r>
            <a:endParaRPr lang="en-US" altLang="en-US" sz="2000" dirty="0">
              <a:solidFill>
                <a:srgbClr val="00CC99"/>
              </a:solidFill>
              <a:latin typeface="+mn-lt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756956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00A8"/>
                </a:solidFill>
                <a:latin typeface="+mn-lt"/>
                <a:cs typeface="Arial"/>
              </a:rPr>
              <a:t>E</a:t>
            </a:r>
            <a:endParaRPr lang="en-US" altLang="en-US" dirty="0">
              <a:solidFill>
                <a:srgbClr val="0000A8"/>
              </a:solidFill>
              <a:latin typeface="+mn-lt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2668" y="3123202"/>
            <a:ext cx="2354263" cy="563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800" dirty="0">
                <a:solidFill>
                  <a:srgbClr val="C00000"/>
                </a:solidFill>
                <a:latin typeface="+mn-lt"/>
                <a:cs typeface="Arial"/>
              </a:rPr>
              <a:t>queue</a:t>
            </a:r>
            <a:r>
              <a:rPr lang="en-US" altLang="en-US" sz="1800" dirty="0">
                <a:solidFill>
                  <a:srgbClr val="000000"/>
                </a:solidFill>
                <a:latin typeface="+mn-lt"/>
                <a:cs typeface="Arial"/>
              </a:rPr>
              <a:t> of packets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800" dirty="0">
                <a:solidFill>
                  <a:srgbClr val="000000"/>
                </a:solidFill>
                <a:latin typeface="+mn-lt"/>
                <a:cs typeface="Arial"/>
              </a:rPr>
              <a:t>waiting for output link</a:t>
            </a:r>
            <a:endParaRPr lang="en-US" altLang="en-US" sz="1800" dirty="0">
              <a:solidFill>
                <a:srgbClr val="00CC99"/>
              </a:solidFill>
              <a:latin typeface="+mn-lt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661641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726819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636366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696691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504479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169176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857110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147599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314104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000000"/>
              </a:solidFill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272829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209514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257010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610536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525239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789177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470336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panose="020B0600070205080204" pitchFamily="34" charset="-128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0309589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52F2407-C642-7348-A8D7-43AB1BBE8A6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local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ＭＳ Ｐゴシック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sp>
        <p:nvSpPr>
          <p:cNvPr id="555" name="Freeform 2">
            <a:extLst>
              <a:ext uri="{FF2B5EF4-FFF2-40B4-BE49-F238E27FC236}">
                <a16:creationId xmlns:a16="http://schemas.microsoft.com/office/drawing/2014/main" id="{FF2E779B-19C4-C84C-AF23-86A160C7809A}"/>
              </a:ext>
            </a:extLst>
          </p:cNvPr>
          <p:cNvSpPr>
            <a:spLocks/>
          </p:cNvSpPr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6" name="Freeform 6">
            <a:extLst>
              <a:ext uri="{FF2B5EF4-FFF2-40B4-BE49-F238E27FC236}">
                <a16:creationId xmlns:a16="http://schemas.microsoft.com/office/drawing/2014/main" id="{EADD15B8-1F38-C144-B4FC-77401AC13A48}"/>
              </a:ext>
            </a:extLst>
          </p:cNvPr>
          <p:cNvSpPr>
            <a:spLocks/>
          </p:cNvSpPr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3" name="Freeform 91">
            <a:extLst>
              <a:ext uri="{FF2B5EF4-FFF2-40B4-BE49-F238E27FC236}">
                <a16:creationId xmlns:a16="http://schemas.microsoft.com/office/drawing/2014/main" id="{B3932AB8-93E3-2F43-A748-0726EC875A6F}"/>
              </a:ext>
            </a:extLst>
          </p:cNvPr>
          <p:cNvSpPr>
            <a:spLocks/>
          </p:cNvSpPr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4" name="Freeform 92">
            <a:extLst>
              <a:ext uri="{FF2B5EF4-FFF2-40B4-BE49-F238E27FC236}">
                <a16:creationId xmlns:a16="http://schemas.microsoft.com/office/drawing/2014/main" id="{86645581-8A95-834A-BD17-26E6EFA5E421}"/>
              </a:ext>
            </a:extLst>
          </p:cNvPr>
          <p:cNvSpPr>
            <a:spLocks/>
          </p:cNvSpPr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5" name="Freeform 93">
            <a:extLst>
              <a:ext uri="{FF2B5EF4-FFF2-40B4-BE49-F238E27FC236}">
                <a16:creationId xmlns:a16="http://schemas.microsoft.com/office/drawing/2014/main" id="{D6C52C6F-55EC-4B4B-8EE6-502A2CA3B84C}"/>
              </a:ext>
            </a:extLst>
          </p:cNvPr>
          <p:cNvSpPr>
            <a:spLocks/>
          </p:cNvSpPr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6" name="Freeform 94">
            <a:extLst>
              <a:ext uri="{FF2B5EF4-FFF2-40B4-BE49-F238E27FC236}">
                <a16:creationId xmlns:a16="http://schemas.microsoft.com/office/drawing/2014/main" id="{EF2A04CC-2036-2147-BE92-5D723E966AB5}"/>
              </a:ext>
            </a:extLst>
          </p:cNvPr>
          <p:cNvSpPr>
            <a:spLocks/>
          </p:cNvSpPr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7" name="Freeform 95">
            <a:extLst>
              <a:ext uri="{FF2B5EF4-FFF2-40B4-BE49-F238E27FC236}">
                <a16:creationId xmlns:a16="http://schemas.microsoft.com/office/drawing/2014/main" id="{1357444A-5412-B441-B7F1-0ABDD8FDCB19}"/>
              </a:ext>
            </a:extLst>
          </p:cNvPr>
          <p:cNvSpPr>
            <a:spLocks/>
          </p:cNvSpPr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8" name="Freeform 96">
            <a:extLst>
              <a:ext uri="{FF2B5EF4-FFF2-40B4-BE49-F238E27FC236}">
                <a16:creationId xmlns:a16="http://schemas.microsoft.com/office/drawing/2014/main" id="{59D740AB-C1B4-2849-8B9D-6AEF697D0749}"/>
              </a:ext>
            </a:extLst>
          </p:cNvPr>
          <p:cNvSpPr>
            <a:spLocks/>
          </p:cNvSpPr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9" name="Text Box 100">
            <a:extLst>
              <a:ext uri="{FF2B5EF4-FFF2-40B4-BE49-F238E27FC236}">
                <a16:creationId xmlns:a16="http://schemas.microsoft.com/office/drawing/2014/main" id="{D9EBBE7F-1AC1-DD49-9B12-0321B6BF14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52962" y="4473413"/>
            <a:ext cx="311165" cy="3666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1</a:t>
            </a:r>
          </a:p>
        </p:txBody>
      </p:sp>
      <p:sp>
        <p:nvSpPr>
          <p:cNvPr id="570" name="Text Box 101">
            <a:extLst>
              <a:ext uri="{FF2B5EF4-FFF2-40B4-BE49-F238E27FC236}">
                <a16:creationId xmlns:a16="http://schemas.microsoft.com/office/drawing/2014/main" id="{559FA9C3-4C06-B748-9497-463EDB81D6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1046" y="4887671"/>
            <a:ext cx="296876" cy="3364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2</a:t>
            </a:r>
          </a:p>
        </p:txBody>
      </p:sp>
      <p:sp>
        <p:nvSpPr>
          <p:cNvPr id="571" name="Text Box 102">
            <a:extLst>
              <a:ext uri="{FF2B5EF4-FFF2-40B4-BE49-F238E27FC236}">
                <a16:creationId xmlns:a16="http://schemas.microsoft.com/office/drawing/2014/main" id="{3BBE9A1F-C0AA-2543-AF24-2DA796ADE9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0209" y="4960682"/>
            <a:ext cx="296876" cy="3364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3</a:t>
            </a:r>
          </a:p>
        </p:txBody>
      </p:sp>
      <p:grpSp>
        <p:nvGrpSpPr>
          <p:cNvPr id="572" name="Group 1">
            <a:extLst>
              <a:ext uri="{FF2B5EF4-FFF2-40B4-BE49-F238E27FC236}">
                <a16:creationId xmlns:a16="http://schemas.microsoft.com/office/drawing/2014/main" id="{1DD5DCC4-02E2-1649-B2A3-9D4E0A262108}"/>
              </a:ext>
            </a:extLst>
          </p:cNvPr>
          <p:cNvGrpSpPr>
            <a:grpSpLocks/>
          </p:cNvGrpSpPr>
          <p:nvPr/>
        </p:nvGrpSpPr>
        <p:grpSpPr bwMode="auto">
          <a:xfrm rot="19587632">
            <a:off x="3755686" y="5384964"/>
            <a:ext cx="1447107" cy="274584"/>
            <a:chOff x="2437928" y="4584228"/>
            <a:chExt cx="1446652" cy="274627"/>
          </a:xfrm>
        </p:grpSpPr>
        <p:sp>
          <p:nvSpPr>
            <p:cNvPr id="623" name="Rectangle 98">
              <a:extLst>
                <a:ext uri="{FF2B5EF4-FFF2-40B4-BE49-F238E27FC236}">
                  <a16:creationId xmlns:a16="http://schemas.microsoft.com/office/drawing/2014/main" id="{DAED8E30-7EFF-5D47-A9D9-1395C15AC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928" y="4606491"/>
              <a:ext cx="1147455" cy="23811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Line 99">
              <a:extLst>
                <a:ext uri="{FF2B5EF4-FFF2-40B4-BE49-F238E27FC236}">
                  <a16:creationId xmlns:a16="http://schemas.microsoft.com/office/drawing/2014/main" id="{3B4DCCB4-358C-2945-BD39-D90CF9D09C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2418" y="4739659"/>
              <a:ext cx="422162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5" name="Rectangle 104">
              <a:extLst>
                <a:ext uri="{FF2B5EF4-FFF2-40B4-BE49-F238E27FC236}">
                  <a16:creationId xmlns:a16="http://schemas.microsoft.com/office/drawing/2014/main" id="{509F2DE1-CFB9-584F-9A9E-EBE631DD6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594" y="4610052"/>
              <a:ext cx="426923" cy="239704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6" name="Text Box 105">
              <a:extLst>
                <a:ext uri="{FF2B5EF4-FFF2-40B4-BE49-F238E27FC236}">
                  <a16:creationId xmlns:a16="http://schemas.microsoft.com/office/drawing/2014/main" id="{32BE95A8-E240-0C46-886C-FB19052E1A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9934">
              <a:off x="3019653" y="4584228"/>
              <a:ext cx="520561" cy="2746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0111</a:t>
              </a:r>
            </a:p>
          </p:txBody>
        </p:sp>
      </p:grpSp>
      <p:sp>
        <p:nvSpPr>
          <p:cNvPr id="573" name="Text Box 106">
            <a:extLst>
              <a:ext uri="{FF2B5EF4-FFF2-40B4-BE49-F238E27FC236}">
                <a16:creationId xmlns:a16="http://schemas.microsoft.com/office/drawing/2014/main" id="{6C2D30C9-C124-A14F-8E31-BC5CBF38EF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9550" y="6036800"/>
            <a:ext cx="269977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destination address in arriving</a:t>
            </a:r>
          </a:p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600" kern="0" dirty="0">
                <a:solidFill>
                  <a:srgbClr val="000000"/>
                </a:solidFill>
                <a:latin typeface="+mn-lt"/>
                <a:cs typeface="Arial"/>
              </a:rPr>
              <a:t>p</a:t>
            </a:r>
            <a:r>
              <a:rPr kumimoji="0" lang="en-US" alt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acket</a:t>
            </a:r>
            <a:r>
              <a:rPr lang="en-US" altLang="en-US" sz="1600" kern="0" dirty="0">
                <a:solidFill>
                  <a:srgbClr val="000000"/>
                </a:solidFill>
                <a:latin typeface="+mn-lt"/>
                <a:cs typeface="Arial"/>
              </a:rPr>
              <a:t>’</a:t>
            </a:r>
            <a:r>
              <a:rPr kumimoji="0" lang="en-US" altLang="ja-JP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s header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4" name="Line 107">
            <a:extLst>
              <a:ext uri="{FF2B5EF4-FFF2-40B4-BE49-F238E27FC236}">
                <a16:creationId xmlns:a16="http://schemas.microsoft.com/office/drawing/2014/main" id="{072205A6-9619-2641-B84D-F2DB72368D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5" name="Line 119">
            <a:extLst>
              <a:ext uri="{FF2B5EF4-FFF2-40B4-BE49-F238E27FC236}">
                <a16:creationId xmlns:a16="http://schemas.microsoft.com/office/drawing/2014/main" id="{0B740026-EAE0-0240-86EC-A55B416CB5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33924" y="5622613"/>
            <a:ext cx="0" cy="50157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6" name="Freeform 121">
            <a:extLst>
              <a:ext uri="{FF2B5EF4-FFF2-40B4-BE49-F238E27FC236}">
                <a16:creationId xmlns:a16="http://schemas.microsoft.com/office/drawing/2014/main" id="{BA4C9CA2-C4D0-984B-AFE8-C9974B8B23F5}"/>
              </a:ext>
            </a:extLst>
          </p:cNvPr>
          <p:cNvSpPr>
            <a:spLocks/>
          </p:cNvSpPr>
          <p:nvPr/>
        </p:nvSpPr>
        <p:spPr bwMode="auto">
          <a:xfrm flipH="1">
            <a:off x="7355160" y="4409734"/>
            <a:ext cx="578032" cy="371417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3" h="816">
                <a:moveTo>
                  <a:pt x="0" y="0"/>
                </a:moveTo>
                <a:cubicBezTo>
                  <a:pt x="571" y="285"/>
                  <a:pt x="856" y="408"/>
                  <a:pt x="1076" y="782"/>
                </a:cubicBezTo>
                <a:cubicBezTo>
                  <a:pt x="1185" y="775"/>
                  <a:pt x="1220" y="816"/>
                  <a:pt x="1320" y="788"/>
                </a:cubicBezTo>
                <a:cubicBezTo>
                  <a:pt x="1264" y="347"/>
                  <a:pt x="1276" y="352"/>
                  <a:pt x="1443" y="5"/>
                </a:cubicBezTo>
                <a:cubicBezTo>
                  <a:pt x="867" y="5"/>
                  <a:pt x="233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7" name="Freeform 122">
            <a:extLst>
              <a:ext uri="{FF2B5EF4-FFF2-40B4-BE49-F238E27FC236}">
                <a16:creationId xmlns:a16="http://schemas.microsoft.com/office/drawing/2014/main" id="{F1A7D39F-695E-5640-85EA-21CF852D3A68}"/>
              </a:ext>
            </a:extLst>
          </p:cNvPr>
          <p:cNvSpPr>
            <a:spLocks/>
          </p:cNvSpPr>
          <p:nvPr/>
        </p:nvSpPr>
        <p:spPr bwMode="auto">
          <a:xfrm flipH="1">
            <a:off x="6355851" y="4076630"/>
            <a:ext cx="578032" cy="371417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3" h="816">
                <a:moveTo>
                  <a:pt x="0" y="0"/>
                </a:moveTo>
                <a:cubicBezTo>
                  <a:pt x="571" y="285"/>
                  <a:pt x="856" y="408"/>
                  <a:pt x="1076" y="782"/>
                </a:cubicBezTo>
                <a:cubicBezTo>
                  <a:pt x="1185" y="775"/>
                  <a:pt x="1220" y="816"/>
                  <a:pt x="1320" y="788"/>
                </a:cubicBezTo>
                <a:cubicBezTo>
                  <a:pt x="1264" y="347"/>
                  <a:pt x="1276" y="352"/>
                  <a:pt x="1443" y="5"/>
                </a:cubicBezTo>
                <a:cubicBezTo>
                  <a:pt x="867" y="5"/>
                  <a:pt x="233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8" name="Freeform 123">
            <a:extLst>
              <a:ext uri="{FF2B5EF4-FFF2-40B4-BE49-F238E27FC236}">
                <a16:creationId xmlns:a16="http://schemas.microsoft.com/office/drawing/2014/main" id="{E2E294CE-A2DB-714E-A0AC-422D97395F54}"/>
              </a:ext>
            </a:extLst>
          </p:cNvPr>
          <p:cNvSpPr>
            <a:spLocks/>
          </p:cNvSpPr>
          <p:nvPr/>
        </p:nvSpPr>
        <p:spPr bwMode="auto">
          <a:xfrm flipH="1" flipV="1">
            <a:off x="7024398" y="5622613"/>
            <a:ext cx="543096" cy="371417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3" h="816">
                <a:moveTo>
                  <a:pt x="0" y="0"/>
                </a:moveTo>
                <a:cubicBezTo>
                  <a:pt x="571" y="285"/>
                  <a:pt x="856" y="408"/>
                  <a:pt x="1076" y="782"/>
                </a:cubicBezTo>
                <a:cubicBezTo>
                  <a:pt x="1185" y="775"/>
                  <a:pt x="1220" y="816"/>
                  <a:pt x="1320" y="788"/>
                </a:cubicBezTo>
                <a:cubicBezTo>
                  <a:pt x="1264" y="347"/>
                  <a:pt x="1276" y="352"/>
                  <a:pt x="1443" y="5"/>
                </a:cubicBezTo>
                <a:cubicBezTo>
                  <a:pt x="867" y="5"/>
                  <a:pt x="233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79" name="Freeform 124">
            <a:extLst>
              <a:ext uri="{FF2B5EF4-FFF2-40B4-BE49-F238E27FC236}">
                <a16:creationId xmlns:a16="http://schemas.microsoft.com/office/drawing/2014/main" id="{01D680E8-9A4D-5040-ACCF-79EE0764823F}"/>
              </a:ext>
            </a:extLst>
          </p:cNvPr>
          <p:cNvSpPr>
            <a:spLocks/>
          </p:cNvSpPr>
          <p:nvPr/>
        </p:nvSpPr>
        <p:spPr bwMode="auto">
          <a:xfrm flipH="1" flipV="1">
            <a:off x="5674599" y="5606741"/>
            <a:ext cx="543096" cy="371417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43" h="816">
                <a:moveTo>
                  <a:pt x="0" y="0"/>
                </a:moveTo>
                <a:cubicBezTo>
                  <a:pt x="571" y="285"/>
                  <a:pt x="856" y="408"/>
                  <a:pt x="1076" y="782"/>
                </a:cubicBezTo>
                <a:cubicBezTo>
                  <a:pt x="1185" y="775"/>
                  <a:pt x="1220" y="816"/>
                  <a:pt x="1320" y="788"/>
                </a:cubicBezTo>
                <a:cubicBezTo>
                  <a:pt x="1264" y="347"/>
                  <a:pt x="1276" y="352"/>
                  <a:pt x="1443" y="5"/>
                </a:cubicBezTo>
                <a:cubicBezTo>
                  <a:pt x="867" y="5"/>
                  <a:pt x="233" y="0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80" name="Freeform 125">
            <a:extLst>
              <a:ext uri="{FF2B5EF4-FFF2-40B4-BE49-F238E27FC236}">
                <a16:creationId xmlns:a16="http://schemas.microsoft.com/office/drawing/2014/main" id="{EF252024-15E7-DD46-8C92-5B81D9757F49}"/>
              </a:ext>
            </a:extLst>
          </p:cNvPr>
          <p:cNvSpPr>
            <a:spLocks/>
          </p:cNvSpPr>
          <p:nvPr/>
        </p:nvSpPr>
        <p:spPr bwMode="auto">
          <a:xfrm flipH="1" flipV="1">
            <a:off x="6312396" y="5299841"/>
            <a:ext cx="552600" cy="477654"/>
          </a:xfrm>
          <a:custGeom>
            <a:avLst/>
            <a:gdLst>
              <a:gd name="T0" fmla="*/ 0 w 1443"/>
              <a:gd name="T1" fmla="*/ 0 h 816"/>
              <a:gd name="T2" fmla="*/ 2147483647 w 1443"/>
              <a:gd name="T3" fmla="*/ 2147483647 h 816"/>
              <a:gd name="T4" fmla="*/ 2147483647 w 1443"/>
              <a:gd name="T5" fmla="*/ 2147483647 h 816"/>
              <a:gd name="T6" fmla="*/ 2147483647 w 1443"/>
              <a:gd name="T7" fmla="*/ 2147483647 h 816"/>
              <a:gd name="T8" fmla="*/ 0 w 1443"/>
              <a:gd name="T9" fmla="*/ 0 h 8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43"/>
              <a:gd name="T16" fmla="*/ 0 h 816"/>
              <a:gd name="T17" fmla="*/ 1443 w 1443"/>
              <a:gd name="T18" fmla="*/ 816 h 816"/>
              <a:gd name="connsiteX0" fmla="*/ 0 w 10117"/>
              <a:gd name="connsiteY0" fmla="*/ 0 h 10550"/>
              <a:gd name="connsiteX1" fmla="*/ 7574 w 10117"/>
              <a:gd name="connsiteY1" fmla="*/ 10355 h 10550"/>
              <a:gd name="connsiteX2" fmla="*/ 9265 w 10117"/>
              <a:gd name="connsiteY2" fmla="*/ 10429 h 10550"/>
              <a:gd name="connsiteX3" fmla="*/ 10117 w 10117"/>
              <a:gd name="connsiteY3" fmla="*/ 833 h 10550"/>
              <a:gd name="connsiteX4" fmla="*/ 0 w 10117"/>
              <a:gd name="connsiteY4" fmla="*/ 0 h 10550"/>
              <a:gd name="connsiteX0" fmla="*/ 0 w 10175"/>
              <a:gd name="connsiteY0" fmla="*/ 9 h 10559"/>
              <a:gd name="connsiteX1" fmla="*/ 7574 w 10175"/>
              <a:gd name="connsiteY1" fmla="*/ 10364 h 10559"/>
              <a:gd name="connsiteX2" fmla="*/ 9265 w 10175"/>
              <a:gd name="connsiteY2" fmla="*/ 10438 h 10559"/>
              <a:gd name="connsiteX3" fmla="*/ 10175 w 10175"/>
              <a:gd name="connsiteY3" fmla="*/ 0 h 10559"/>
              <a:gd name="connsiteX4" fmla="*/ 0 w 10175"/>
              <a:gd name="connsiteY4" fmla="*/ 9 h 10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75" h="10559">
                <a:moveTo>
                  <a:pt x="0" y="9"/>
                </a:moveTo>
                <a:cubicBezTo>
                  <a:pt x="3957" y="3502"/>
                  <a:pt x="6049" y="5781"/>
                  <a:pt x="7574" y="10364"/>
                </a:cubicBezTo>
                <a:cubicBezTo>
                  <a:pt x="8329" y="10279"/>
                  <a:pt x="8572" y="10781"/>
                  <a:pt x="9265" y="10438"/>
                </a:cubicBezTo>
                <a:cubicBezTo>
                  <a:pt x="8877" y="5033"/>
                  <a:pt x="9018" y="4253"/>
                  <a:pt x="10175" y="0"/>
                </a:cubicBezTo>
                <a:lnTo>
                  <a:pt x="0" y="9"/>
                </a:lnTo>
                <a:close/>
              </a:path>
            </a:pathLst>
          </a:custGeom>
          <a:gradFill rotWithShape="1">
            <a:gsLst>
              <a:gs pos="0">
                <a:schemeClr val="bg1">
                  <a:lumMod val="85000"/>
                </a:schemeClr>
              </a:gs>
              <a:gs pos="100000">
                <a:srgbClr val="FFFFFF"/>
              </a:gs>
            </a:gsLst>
            <a:lin ang="5400000" scaled="1"/>
          </a:gradFill>
          <a:ln>
            <a:noFill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81" name="Group 126">
            <a:extLst>
              <a:ext uri="{FF2B5EF4-FFF2-40B4-BE49-F238E27FC236}">
                <a16:creationId xmlns:a16="http://schemas.microsoft.com/office/drawing/2014/main" id="{A0DBCF2A-68BC-0E49-9BC5-C97C8363D864}"/>
              </a:ext>
            </a:extLst>
          </p:cNvPr>
          <p:cNvGrpSpPr>
            <a:grpSpLocks/>
          </p:cNvGrpSpPr>
          <p:nvPr/>
        </p:nvGrpSpPr>
        <p:grpSpPr bwMode="auto">
          <a:xfrm>
            <a:off x="6363791" y="3632200"/>
            <a:ext cx="551036" cy="452367"/>
            <a:chOff x="2886" y="1668"/>
            <a:chExt cx="347" cy="285"/>
          </a:xfrm>
        </p:grpSpPr>
        <p:sp>
          <p:nvSpPr>
            <p:cNvPr id="615" name="Rectangle 127">
              <a:extLst>
                <a:ext uri="{FF2B5EF4-FFF2-40B4-BE49-F238E27FC236}">
                  <a16:creationId xmlns:a16="http://schemas.microsoft.com/office/drawing/2014/main" id="{71169ED3-AFC0-4148-B3AF-F5CDA7528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668"/>
              <a:ext cx="347" cy="28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6" name="Oval 128">
              <a:extLst>
                <a:ext uri="{FF2B5EF4-FFF2-40B4-BE49-F238E27FC236}">
                  <a16:creationId xmlns:a16="http://schemas.microsoft.com/office/drawing/2014/main" id="{AC629926-7E0E-2847-8D33-F54223348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674"/>
              <a:ext cx="314" cy="7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129">
              <a:extLst>
                <a:ext uri="{FF2B5EF4-FFF2-40B4-BE49-F238E27FC236}">
                  <a16:creationId xmlns:a16="http://schemas.microsoft.com/office/drawing/2014/main" id="{FC623931-6ACB-D741-B606-3ADCC24EC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785"/>
              <a:ext cx="300" cy="15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8" name="Line 130">
              <a:extLst>
                <a:ext uri="{FF2B5EF4-FFF2-40B4-BE49-F238E27FC236}">
                  <a16:creationId xmlns:a16="http://schemas.microsoft.com/office/drawing/2014/main" id="{089D0DF0-9BD9-F942-ABBC-2C2B3307EB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2" y="1811"/>
              <a:ext cx="1" cy="1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Line 131">
              <a:extLst>
                <a:ext uri="{FF2B5EF4-FFF2-40B4-BE49-F238E27FC236}">
                  <a16:creationId xmlns:a16="http://schemas.microsoft.com/office/drawing/2014/main" id="{0E53DB83-F101-5545-A34E-97BFB2854F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184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0" name="Line 132">
              <a:extLst>
                <a:ext uri="{FF2B5EF4-FFF2-40B4-BE49-F238E27FC236}">
                  <a16:creationId xmlns:a16="http://schemas.microsoft.com/office/drawing/2014/main" id="{EABDFEE7-706B-B849-BCF8-C4C3EBFA80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" y="181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1" name="AutoShape 133">
              <a:extLst>
                <a:ext uri="{FF2B5EF4-FFF2-40B4-BE49-F238E27FC236}">
                  <a16:creationId xmlns:a16="http://schemas.microsoft.com/office/drawing/2014/main" id="{891A9424-3FE8-FF4E-9F56-53905C4379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1" y="1745"/>
              <a:ext cx="29" cy="41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582" name="Group 134">
            <a:extLst>
              <a:ext uri="{FF2B5EF4-FFF2-40B4-BE49-F238E27FC236}">
                <a16:creationId xmlns:a16="http://schemas.microsoft.com/office/drawing/2014/main" id="{19AA9F68-22E1-614E-ABF6-392E3AC11A2A}"/>
              </a:ext>
            </a:extLst>
          </p:cNvPr>
          <p:cNvGrpSpPr>
            <a:grpSpLocks/>
          </p:cNvGrpSpPr>
          <p:nvPr/>
        </p:nvGrpSpPr>
        <p:grpSpPr bwMode="auto">
          <a:xfrm>
            <a:off x="7360606" y="3958273"/>
            <a:ext cx="551036" cy="452367"/>
            <a:chOff x="2886" y="1668"/>
            <a:chExt cx="347" cy="285"/>
          </a:xfrm>
        </p:grpSpPr>
        <p:sp>
          <p:nvSpPr>
            <p:cNvPr id="608" name="Rectangle 135">
              <a:extLst>
                <a:ext uri="{FF2B5EF4-FFF2-40B4-BE49-F238E27FC236}">
                  <a16:creationId xmlns:a16="http://schemas.microsoft.com/office/drawing/2014/main" id="{EAD44720-65AD-9041-929E-69D918729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668"/>
              <a:ext cx="347" cy="28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9" name="Oval 136">
              <a:extLst>
                <a:ext uri="{FF2B5EF4-FFF2-40B4-BE49-F238E27FC236}">
                  <a16:creationId xmlns:a16="http://schemas.microsoft.com/office/drawing/2014/main" id="{5A2842E3-83E1-6F46-A170-FBD2EAFAA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674"/>
              <a:ext cx="314" cy="7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0" name="Rectangle 137">
              <a:extLst>
                <a:ext uri="{FF2B5EF4-FFF2-40B4-BE49-F238E27FC236}">
                  <a16:creationId xmlns:a16="http://schemas.microsoft.com/office/drawing/2014/main" id="{5D953EEF-DB10-AB46-89E0-2D0204A95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785"/>
              <a:ext cx="300" cy="15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1" name="Line 138">
              <a:extLst>
                <a:ext uri="{FF2B5EF4-FFF2-40B4-BE49-F238E27FC236}">
                  <a16:creationId xmlns:a16="http://schemas.microsoft.com/office/drawing/2014/main" id="{F94B58EF-BCEB-9C4C-8317-B25CD84B17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2" y="1811"/>
              <a:ext cx="1" cy="1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Line 139">
              <a:extLst>
                <a:ext uri="{FF2B5EF4-FFF2-40B4-BE49-F238E27FC236}">
                  <a16:creationId xmlns:a16="http://schemas.microsoft.com/office/drawing/2014/main" id="{BBB093F8-922C-0344-B963-C8ECD30B65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184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3" name="Line 140">
              <a:extLst>
                <a:ext uri="{FF2B5EF4-FFF2-40B4-BE49-F238E27FC236}">
                  <a16:creationId xmlns:a16="http://schemas.microsoft.com/office/drawing/2014/main" id="{D21DC1F8-C38D-B14D-A544-B1D9CF1CD7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" y="181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AutoShape 141">
              <a:extLst>
                <a:ext uri="{FF2B5EF4-FFF2-40B4-BE49-F238E27FC236}">
                  <a16:creationId xmlns:a16="http://schemas.microsoft.com/office/drawing/2014/main" id="{43F8D630-2301-B744-AE1A-D9F4AA9D1F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1" y="1745"/>
              <a:ext cx="29" cy="41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601" name="Rectangle 143">
            <a:extLst>
              <a:ext uri="{FF2B5EF4-FFF2-40B4-BE49-F238E27FC236}">
                <a16:creationId xmlns:a16="http://schemas.microsoft.com/office/drawing/2014/main" id="{E300D31A-9F41-1046-8BDC-FA062AA6A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6931" y="5981332"/>
            <a:ext cx="551036" cy="452367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2" name="Oval 144">
            <a:extLst>
              <a:ext uri="{FF2B5EF4-FFF2-40B4-BE49-F238E27FC236}">
                <a16:creationId xmlns:a16="http://schemas.microsoft.com/office/drawing/2014/main" id="{3CBE6854-ED5B-BB4C-96CF-87D28DDCE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7103" y="5990856"/>
            <a:ext cx="498632" cy="117457"/>
          </a:xfrm>
          <a:prstGeom prst="ellipse">
            <a:avLst/>
          </a:prstGeom>
          <a:solidFill>
            <a:srgbClr val="FF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3" name="Rectangle 145">
            <a:extLst>
              <a:ext uri="{FF2B5EF4-FFF2-40B4-BE49-F238E27FC236}">
                <a16:creationId xmlns:a16="http://schemas.microsoft.com/office/drawing/2014/main" id="{8AE3F3D6-CBEF-C24A-800F-FB4513598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9807" y="6167041"/>
            <a:ext cx="476400" cy="247611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4" name="Line 146">
            <a:extLst>
              <a:ext uri="{FF2B5EF4-FFF2-40B4-BE49-F238E27FC236}">
                <a16:creationId xmlns:a16="http://schemas.microsoft.com/office/drawing/2014/main" id="{C64871C2-76E7-8247-8F42-BCCB69335479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8179" y="6208309"/>
            <a:ext cx="1588" cy="20634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5" name="Line 147">
            <a:extLst>
              <a:ext uri="{FF2B5EF4-FFF2-40B4-BE49-F238E27FC236}">
                <a16:creationId xmlns:a16="http://schemas.microsoft.com/office/drawing/2014/main" id="{14013ACF-BB40-FF4E-A4EF-9848CA9C19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049807" y="6257514"/>
            <a:ext cx="4764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6" name="Line 148">
            <a:extLst>
              <a:ext uri="{FF2B5EF4-FFF2-40B4-BE49-F238E27FC236}">
                <a16:creationId xmlns:a16="http://schemas.microsoft.com/office/drawing/2014/main" id="{E0DF6D46-E77F-4D44-90E6-2EFA295837E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48219" y="6209896"/>
            <a:ext cx="4764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607" name="AutoShape 149">
            <a:extLst>
              <a:ext uri="{FF2B5EF4-FFF2-40B4-BE49-F238E27FC236}">
                <a16:creationId xmlns:a16="http://schemas.microsoft.com/office/drawing/2014/main" id="{B9FB9FE5-8C8F-134F-8BF9-5B707F4F282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7268962" y="6103535"/>
            <a:ext cx="46030" cy="65108"/>
          </a:xfrm>
          <a:prstGeom prst="rightArrow">
            <a:avLst>
              <a:gd name="adj1" fmla="val 51167"/>
              <a:gd name="adj2" fmla="val 39736"/>
            </a:avLst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84" name="Group 150">
            <a:extLst>
              <a:ext uri="{FF2B5EF4-FFF2-40B4-BE49-F238E27FC236}">
                <a16:creationId xmlns:a16="http://schemas.microsoft.com/office/drawing/2014/main" id="{794D8C65-863B-7440-89F4-69D1561AD1FD}"/>
              </a:ext>
            </a:extLst>
          </p:cNvPr>
          <p:cNvGrpSpPr>
            <a:grpSpLocks/>
          </p:cNvGrpSpPr>
          <p:nvPr/>
        </p:nvGrpSpPr>
        <p:grpSpPr bwMode="auto">
          <a:xfrm>
            <a:off x="6311387" y="5779075"/>
            <a:ext cx="551036" cy="452367"/>
            <a:chOff x="2886" y="1668"/>
            <a:chExt cx="347" cy="285"/>
          </a:xfrm>
        </p:grpSpPr>
        <p:sp>
          <p:nvSpPr>
            <p:cNvPr id="594" name="Rectangle 151">
              <a:extLst>
                <a:ext uri="{FF2B5EF4-FFF2-40B4-BE49-F238E27FC236}">
                  <a16:creationId xmlns:a16="http://schemas.microsoft.com/office/drawing/2014/main" id="{2825FAC5-6CFD-2E46-931F-D681BD625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668"/>
              <a:ext cx="347" cy="28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5" name="Oval 152">
              <a:extLst>
                <a:ext uri="{FF2B5EF4-FFF2-40B4-BE49-F238E27FC236}">
                  <a16:creationId xmlns:a16="http://schemas.microsoft.com/office/drawing/2014/main" id="{D6F4F3D5-1AF2-B242-902D-0665A266B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674"/>
              <a:ext cx="314" cy="7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6" name="Rectangle 153">
              <a:extLst>
                <a:ext uri="{FF2B5EF4-FFF2-40B4-BE49-F238E27FC236}">
                  <a16:creationId xmlns:a16="http://schemas.microsoft.com/office/drawing/2014/main" id="{BE2CF67F-599D-6C42-A399-894E9CA81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785"/>
              <a:ext cx="300" cy="15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7" name="Line 154">
              <a:extLst>
                <a:ext uri="{FF2B5EF4-FFF2-40B4-BE49-F238E27FC236}">
                  <a16:creationId xmlns:a16="http://schemas.microsoft.com/office/drawing/2014/main" id="{371F415A-A0F7-D045-ABCD-50703CBF5A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2" y="1811"/>
              <a:ext cx="1" cy="1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8" name="Line 155">
              <a:extLst>
                <a:ext uri="{FF2B5EF4-FFF2-40B4-BE49-F238E27FC236}">
                  <a16:creationId xmlns:a16="http://schemas.microsoft.com/office/drawing/2014/main" id="{DD302482-684F-2343-93A8-2F996284F7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184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9" name="Line 156">
              <a:extLst>
                <a:ext uri="{FF2B5EF4-FFF2-40B4-BE49-F238E27FC236}">
                  <a16:creationId xmlns:a16="http://schemas.microsoft.com/office/drawing/2014/main" id="{8D3FA778-9973-5E45-BBD7-6E5B0FA17F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" y="181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0" name="AutoShape 157">
              <a:extLst>
                <a:ext uri="{FF2B5EF4-FFF2-40B4-BE49-F238E27FC236}">
                  <a16:creationId xmlns:a16="http://schemas.microsoft.com/office/drawing/2014/main" id="{9BF1C706-69A5-F64D-8549-5FB64FFC0B7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1" y="1745"/>
              <a:ext cx="29" cy="41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585" name="Group 158">
            <a:extLst>
              <a:ext uri="{FF2B5EF4-FFF2-40B4-BE49-F238E27FC236}">
                <a16:creationId xmlns:a16="http://schemas.microsoft.com/office/drawing/2014/main" id="{10DF1FFB-5BD4-B34D-869E-FF2A21B927AA}"/>
              </a:ext>
            </a:extLst>
          </p:cNvPr>
          <p:cNvGrpSpPr>
            <a:grpSpLocks/>
          </p:cNvGrpSpPr>
          <p:nvPr/>
        </p:nvGrpSpPr>
        <p:grpSpPr bwMode="auto">
          <a:xfrm>
            <a:off x="5655543" y="5954348"/>
            <a:ext cx="551036" cy="452367"/>
            <a:chOff x="2886" y="1668"/>
            <a:chExt cx="347" cy="285"/>
          </a:xfrm>
        </p:grpSpPr>
        <p:sp>
          <p:nvSpPr>
            <p:cNvPr id="587" name="Rectangle 159">
              <a:extLst>
                <a:ext uri="{FF2B5EF4-FFF2-40B4-BE49-F238E27FC236}">
                  <a16:creationId xmlns:a16="http://schemas.microsoft.com/office/drawing/2014/main" id="{A91C4B44-0DD4-A341-8AA2-C361F078D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668"/>
              <a:ext cx="347" cy="28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88" name="Oval 160">
              <a:extLst>
                <a:ext uri="{FF2B5EF4-FFF2-40B4-BE49-F238E27FC236}">
                  <a16:creationId xmlns:a16="http://schemas.microsoft.com/office/drawing/2014/main" id="{8E1DE29A-03CB-C545-98EA-12E2D05F3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5" y="1674"/>
              <a:ext cx="314" cy="74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89" name="Rectangle 161">
              <a:extLst>
                <a:ext uri="{FF2B5EF4-FFF2-40B4-BE49-F238E27FC236}">
                  <a16:creationId xmlns:a16="http://schemas.microsoft.com/office/drawing/2014/main" id="{81AA95AB-263F-834C-92D5-FD7617AE1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1785"/>
              <a:ext cx="300" cy="156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0" name="Line 162">
              <a:extLst>
                <a:ext uri="{FF2B5EF4-FFF2-40B4-BE49-F238E27FC236}">
                  <a16:creationId xmlns:a16="http://schemas.microsoft.com/office/drawing/2014/main" id="{51CF65F6-671F-AD4D-B5B3-DF84B6F538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2" y="1811"/>
              <a:ext cx="1" cy="13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1" name="Line 163">
              <a:extLst>
                <a:ext uri="{FF2B5EF4-FFF2-40B4-BE49-F238E27FC236}">
                  <a16:creationId xmlns:a16="http://schemas.microsoft.com/office/drawing/2014/main" id="{3BE02048-718D-7149-8610-55725AF95A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184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2" name="Line 164">
              <a:extLst>
                <a:ext uri="{FF2B5EF4-FFF2-40B4-BE49-F238E27FC236}">
                  <a16:creationId xmlns:a16="http://schemas.microsoft.com/office/drawing/2014/main" id="{DDC9E059-0152-C446-8DB2-52D116DAAF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" y="1812"/>
              <a:ext cx="3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93" name="AutoShape 165">
              <a:extLst>
                <a:ext uri="{FF2B5EF4-FFF2-40B4-BE49-F238E27FC236}">
                  <a16:creationId xmlns:a16="http://schemas.microsoft.com/office/drawing/2014/main" id="{EC851BD2-FB97-7743-85E6-12DE087E47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1" y="1745"/>
              <a:ext cx="29" cy="41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39" name="Freeform 3">
            <a:extLst>
              <a:ext uri="{FF2B5EF4-FFF2-40B4-BE49-F238E27FC236}">
                <a16:creationId xmlns:a16="http://schemas.microsoft.com/office/drawing/2014/main" id="{DEA17EE7-6646-5049-8B03-582779382B33}"/>
              </a:ext>
            </a:extLst>
          </p:cNvPr>
          <p:cNvSpPr>
            <a:spLocks/>
          </p:cNvSpPr>
          <p:nvPr/>
        </p:nvSpPr>
        <p:spPr bwMode="auto">
          <a:xfrm rot="16200000">
            <a:off x="4355018" y="3236963"/>
            <a:ext cx="721461" cy="2294761"/>
          </a:xfrm>
          <a:custGeom>
            <a:avLst/>
            <a:gdLst>
              <a:gd name="T0" fmla="*/ 0 w 1443"/>
              <a:gd name="T1" fmla="*/ 0 h 816"/>
              <a:gd name="T2" fmla="*/ 1076 w 1443"/>
              <a:gd name="T3" fmla="*/ 782 h 816"/>
              <a:gd name="T4" fmla="*/ 1320 w 1443"/>
              <a:gd name="T5" fmla="*/ 788 h 816"/>
              <a:gd name="T6" fmla="*/ 1443 w 1443"/>
              <a:gd name="T7" fmla="*/ 5 h 816"/>
              <a:gd name="T8" fmla="*/ 0 w 1443"/>
              <a:gd name="T9" fmla="*/ 0 h 816"/>
              <a:gd name="connsiteX0" fmla="*/ 0 w 10000"/>
              <a:gd name="connsiteY0" fmla="*/ 0 h 9714"/>
              <a:gd name="connsiteX1" fmla="*/ 3718 w 10000"/>
              <a:gd name="connsiteY1" fmla="*/ 8779 h 9714"/>
              <a:gd name="connsiteX2" fmla="*/ 9148 w 10000"/>
              <a:gd name="connsiteY2" fmla="*/ 9657 h 9714"/>
              <a:gd name="connsiteX3" fmla="*/ 10000 w 10000"/>
              <a:gd name="connsiteY3" fmla="*/ 61 h 9714"/>
              <a:gd name="connsiteX4" fmla="*/ 0 w 10000"/>
              <a:gd name="connsiteY4" fmla="*/ 0 h 9714"/>
              <a:gd name="connsiteX0" fmla="*/ 0 w 10000"/>
              <a:gd name="connsiteY0" fmla="*/ 0 h 9095"/>
              <a:gd name="connsiteX1" fmla="*/ 3718 w 10000"/>
              <a:gd name="connsiteY1" fmla="*/ 9037 h 9095"/>
              <a:gd name="connsiteX2" fmla="*/ 5712 w 10000"/>
              <a:gd name="connsiteY2" fmla="*/ 8929 h 9095"/>
              <a:gd name="connsiteX3" fmla="*/ 10000 w 10000"/>
              <a:gd name="connsiteY3" fmla="*/ 63 h 9095"/>
              <a:gd name="connsiteX4" fmla="*/ 0 w 10000"/>
              <a:gd name="connsiteY4" fmla="*/ 0 h 9095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10000"/>
              <a:gd name="connsiteY0" fmla="*/ 0 h 10000"/>
              <a:gd name="connsiteX1" fmla="*/ 3718 w 10000"/>
              <a:gd name="connsiteY1" fmla="*/ 9936 h 10000"/>
              <a:gd name="connsiteX2" fmla="*/ 5712 w 10000"/>
              <a:gd name="connsiteY2" fmla="*/ 9817 h 10000"/>
              <a:gd name="connsiteX3" fmla="*/ 10000 w 10000"/>
              <a:gd name="connsiteY3" fmla="*/ 69 h 10000"/>
              <a:gd name="connsiteX4" fmla="*/ 0 w 10000"/>
              <a:gd name="connsiteY4" fmla="*/ 0 h 10000"/>
              <a:gd name="connsiteX0" fmla="*/ 0 w 8989"/>
              <a:gd name="connsiteY0" fmla="*/ 0 h 11618"/>
              <a:gd name="connsiteX1" fmla="*/ 2707 w 8989"/>
              <a:gd name="connsiteY1" fmla="*/ 11554 h 11618"/>
              <a:gd name="connsiteX2" fmla="*/ 4701 w 8989"/>
              <a:gd name="connsiteY2" fmla="*/ 11435 h 11618"/>
              <a:gd name="connsiteX3" fmla="*/ 8989 w 8989"/>
              <a:gd name="connsiteY3" fmla="*/ 1687 h 11618"/>
              <a:gd name="connsiteX4" fmla="*/ 0 w 8989"/>
              <a:gd name="connsiteY4" fmla="*/ 0 h 11618"/>
              <a:gd name="connsiteX0" fmla="*/ 0 w 9888"/>
              <a:gd name="connsiteY0" fmla="*/ 115 h 10115"/>
              <a:gd name="connsiteX1" fmla="*/ 3011 w 9888"/>
              <a:gd name="connsiteY1" fmla="*/ 10060 h 10115"/>
              <a:gd name="connsiteX2" fmla="*/ 5230 w 9888"/>
              <a:gd name="connsiteY2" fmla="*/ 9957 h 10115"/>
              <a:gd name="connsiteX3" fmla="*/ 9888 w 9888"/>
              <a:gd name="connsiteY3" fmla="*/ 0 h 10115"/>
              <a:gd name="connsiteX4" fmla="*/ 0 w 9888"/>
              <a:gd name="connsiteY4" fmla="*/ 115 h 10115"/>
              <a:gd name="connsiteX0" fmla="*/ 0 w 9829"/>
              <a:gd name="connsiteY0" fmla="*/ 0 h 10833"/>
              <a:gd name="connsiteX1" fmla="*/ 2874 w 9829"/>
              <a:gd name="connsiteY1" fmla="*/ 10779 h 10833"/>
              <a:gd name="connsiteX2" fmla="*/ 5118 w 9829"/>
              <a:gd name="connsiteY2" fmla="*/ 10677 h 10833"/>
              <a:gd name="connsiteX3" fmla="*/ 9829 w 9829"/>
              <a:gd name="connsiteY3" fmla="*/ 833 h 10833"/>
              <a:gd name="connsiteX4" fmla="*/ 0 w 9829"/>
              <a:gd name="connsiteY4" fmla="*/ 0 h 10833"/>
              <a:gd name="connsiteX0" fmla="*/ 0 w 10289"/>
              <a:gd name="connsiteY0" fmla="*/ 0 h 10000"/>
              <a:gd name="connsiteX1" fmla="*/ 2924 w 10289"/>
              <a:gd name="connsiteY1" fmla="*/ 9950 h 10000"/>
              <a:gd name="connsiteX2" fmla="*/ 5207 w 10289"/>
              <a:gd name="connsiteY2" fmla="*/ 9856 h 10000"/>
              <a:gd name="connsiteX3" fmla="*/ 10289 w 10289"/>
              <a:gd name="connsiteY3" fmla="*/ 54 h 10000"/>
              <a:gd name="connsiteX4" fmla="*/ 0 w 10289"/>
              <a:gd name="connsiteY4" fmla="*/ 0 h 10000"/>
              <a:gd name="connsiteX0" fmla="*/ 0 w 10289"/>
              <a:gd name="connsiteY0" fmla="*/ 0 h 10953"/>
              <a:gd name="connsiteX1" fmla="*/ 2924 w 10289"/>
              <a:gd name="connsiteY1" fmla="*/ 9950 h 10953"/>
              <a:gd name="connsiteX2" fmla="*/ 3723 w 10289"/>
              <a:gd name="connsiteY2" fmla="*/ 10695 h 10953"/>
              <a:gd name="connsiteX3" fmla="*/ 5207 w 10289"/>
              <a:gd name="connsiteY3" fmla="*/ 9856 h 10953"/>
              <a:gd name="connsiteX4" fmla="*/ 10289 w 10289"/>
              <a:gd name="connsiteY4" fmla="*/ 54 h 10953"/>
              <a:gd name="connsiteX5" fmla="*/ 0 w 10289"/>
              <a:gd name="connsiteY5" fmla="*/ 0 h 10953"/>
              <a:gd name="connsiteX0" fmla="*/ 0 w 10289"/>
              <a:gd name="connsiteY0" fmla="*/ 0 h 11138"/>
              <a:gd name="connsiteX1" fmla="*/ 2924 w 10289"/>
              <a:gd name="connsiteY1" fmla="*/ 9950 h 11138"/>
              <a:gd name="connsiteX2" fmla="*/ 5207 w 10289"/>
              <a:gd name="connsiteY2" fmla="*/ 9856 h 11138"/>
              <a:gd name="connsiteX3" fmla="*/ 10289 w 10289"/>
              <a:gd name="connsiteY3" fmla="*/ 54 h 11138"/>
              <a:gd name="connsiteX4" fmla="*/ 0 w 10289"/>
              <a:gd name="connsiteY4" fmla="*/ 0 h 11138"/>
              <a:gd name="connsiteX0" fmla="*/ 0 w 10289"/>
              <a:gd name="connsiteY0" fmla="*/ 0 h 10669"/>
              <a:gd name="connsiteX1" fmla="*/ 2924 w 10289"/>
              <a:gd name="connsiteY1" fmla="*/ 9950 h 10669"/>
              <a:gd name="connsiteX2" fmla="*/ 5207 w 10289"/>
              <a:gd name="connsiteY2" fmla="*/ 9856 h 10669"/>
              <a:gd name="connsiteX3" fmla="*/ 10289 w 10289"/>
              <a:gd name="connsiteY3" fmla="*/ 54 h 10669"/>
              <a:gd name="connsiteX4" fmla="*/ 0 w 10289"/>
              <a:gd name="connsiteY4" fmla="*/ 0 h 10669"/>
              <a:gd name="connsiteX0" fmla="*/ 0 w 10289"/>
              <a:gd name="connsiteY0" fmla="*/ 0 h 10734"/>
              <a:gd name="connsiteX1" fmla="*/ 2924 w 10289"/>
              <a:gd name="connsiteY1" fmla="*/ 9950 h 10734"/>
              <a:gd name="connsiteX2" fmla="*/ 4455 w 10289"/>
              <a:gd name="connsiteY2" fmla="*/ 10094 h 10734"/>
              <a:gd name="connsiteX3" fmla="*/ 10289 w 10289"/>
              <a:gd name="connsiteY3" fmla="*/ 54 h 10734"/>
              <a:gd name="connsiteX4" fmla="*/ 0 w 10289"/>
              <a:gd name="connsiteY4" fmla="*/ 0 h 10734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10107"/>
              <a:gd name="connsiteX1" fmla="*/ 2924 w 10289"/>
              <a:gd name="connsiteY1" fmla="*/ 9950 h 10107"/>
              <a:gd name="connsiteX2" fmla="*/ 4455 w 10289"/>
              <a:gd name="connsiteY2" fmla="*/ 10094 h 10107"/>
              <a:gd name="connsiteX3" fmla="*/ 10289 w 10289"/>
              <a:gd name="connsiteY3" fmla="*/ 54 h 10107"/>
              <a:gd name="connsiteX4" fmla="*/ 0 w 10289"/>
              <a:gd name="connsiteY4" fmla="*/ 0 h 10107"/>
              <a:gd name="connsiteX0" fmla="*/ 0 w 10289"/>
              <a:gd name="connsiteY0" fmla="*/ 0 h 9960"/>
              <a:gd name="connsiteX1" fmla="*/ 2924 w 10289"/>
              <a:gd name="connsiteY1" fmla="*/ 9950 h 9960"/>
              <a:gd name="connsiteX2" fmla="*/ 4166 w 10289"/>
              <a:gd name="connsiteY2" fmla="*/ 9776 h 9960"/>
              <a:gd name="connsiteX3" fmla="*/ 10289 w 10289"/>
              <a:gd name="connsiteY3" fmla="*/ 54 h 9960"/>
              <a:gd name="connsiteX4" fmla="*/ 0 w 10289"/>
              <a:gd name="connsiteY4" fmla="*/ 0 h 9960"/>
              <a:gd name="connsiteX0" fmla="*/ 0 w 10000"/>
              <a:gd name="connsiteY0" fmla="*/ 0 h 10000"/>
              <a:gd name="connsiteX1" fmla="*/ 2842 w 10000"/>
              <a:gd name="connsiteY1" fmla="*/ 9990 h 10000"/>
              <a:gd name="connsiteX2" fmla="*/ 4049 w 10000"/>
              <a:gd name="connsiteY2" fmla="*/ 9815 h 10000"/>
              <a:gd name="connsiteX3" fmla="*/ 10000 w 10000"/>
              <a:gd name="connsiteY3" fmla="*/ 54 h 10000"/>
              <a:gd name="connsiteX4" fmla="*/ 0 w 10000"/>
              <a:gd name="connsiteY4" fmla="*/ 0 h 10000"/>
              <a:gd name="connsiteX0" fmla="*/ 0 w 10000"/>
              <a:gd name="connsiteY0" fmla="*/ 0 h 10400"/>
              <a:gd name="connsiteX1" fmla="*/ 2740 w 10000"/>
              <a:gd name="connsiteY1" fmla="*/ 10397 h 10400"/>
              <a:gd name="connsiteX2" fmla="*/ 4049 w 10000"/>
              <a:gd name="connsiteY2" fmla="*/ 9815 h 10400"/>
              <a:gd name="connsiteX3" fmla="*/ 10000 w 10000"/>
              <a:gd name="connsiteY3" fmla="*/ 54 h 10400"/>
              <a:gd name="connsiteX4" fmla="*/ 0 w 10000"/>
              <a:gd name="connsiteY4" fmla="*/ 0 h 10400"/>
              <a:gd name="connsiteX0" fmla="*/ 0 w 10000"/>
              <a:gd name="connsiteY0" fmla="*/ 0 h 10419"/>
              <a:gd name="connsiteX1" fmla="*/ 2740 w 10000"/>
              <a:gd name="connsiteY1" fmla="*/ 10397 h 10419"/>
              <a:gd name="connsiteX2" fmla="*/ 3599 w 10000"/>
              <a:gd name="connsiteY2" fmla="*/ 10338 h 10419"/>
              <a:gd name="connsiteX3" fmla="*/ 10000 w 10000"/>
              <a:gd name="connsiteY3" fmla="*/ 54 h 10419"/>
              <a:gd name="connsiteX4" fmla="*/ 0 w 10000"/>
              <a:gd name="connsiteY4" fmla="*/ 0 h 10419"/>
              <a:gd name="connsiteX0" fmla="*/ 0 w 10000"/>
              <a:gd name="connsiteY0" fmla="*/ 0 h 10397"/>
              <a:gd name="connsiteX1" fmla="*/ 2740 w 10000"/>
              <a:gd name="connsiteY1" fmla="*/ 10397 h 10397"/>
              <a:gd name="connsiteX2" fmla="*/ 3599 w 10000"/>
              <a:gd name="connsiteY2" fmla="*/ 10338 h 10397"/>
              <a:gd name="connsiteX3" fmla="*/ 10000 w 10000"/>
              <a:gd name="connsiteY3" fmla="*/ 54 h 10397"/>
              <a:gd name="connsiteX4" fmla="*/ 0 w 10000"/>
              <a:gd name="connsiteY4" fmla="*/ 0 h 10397"/>
              <a:gd name="connsiteX0" fmla="*/ 0 w 10614"/>
              <a:gd name="connsiteY0" fmla="*/ 0 h 10397"/>
              <a:gd name="connsiteX1" fmla="*/ 2740 w 10614"/>
              <a:gd name="connsiteY1" fmla="*/ 10397 h 10397"/>
              <a:gd name="connsiteX2" fmla="*/ 3599 w 10614"/>
              <a:gd name="connsiteY2" fmla="*/ 10338 h 10397"/>
              <a:gd name="connsiteX3" fmla="*/ 10614 w 10614"/>
              <a:gd name="connsiteY3" fmla="*/ 112 h 10397"/>
              <a:gd name="connsiteX4" fmla="*/ 0 w 10614"/>
              <a:gd name="connsiteY4" fmla="*/ 0 h 10397"/>
              <a:gd name="connsiteX0" fmla="*/ 0 w 10614"/>
              <a:gd name="connsiteY0" fmla="*/ 0 h 10397"/>
              <a:gd name="connsiteX1" fmla="*/ 2740 w 10614"/>
              <a:gd name="connsiteY1" fmla="*/ 10397 h 10397"/>
              <a:gd name="connsiteX2" fmla="*/ 3599 w 10614"/>
              <a:gd name="connsiteY2" fmla="*/ 10338 h 10397"/>
              <a:gd name="connsiteX3" fmla="*/ 10614 w 10614"/>
              <a:gd name="connsiteY3" fmla="*/ 112 h 10397"/>
              <a:gd name="connsiteX4" fmla="*/ 0 w 10614"/>
              <a:gd name="connsiteY4" fmla="*/ 0 h 10397"/>
              <a:gd name="connsiteX0" fmla="*/ 0 w 10675"/>
              <a:gd name="connsiteY0" fmla="*/ 0 h 10310"/>
              <a:gd name="connsiteX1" fmla="*/ 2801 w 10675"/>
              <a:gd name="connsiteY1" fmla="*/ 10310 h 10310"/>
              <a:gd name="connsiteX2" fmla="*/ 3660 w 10675"/>
              <a:gd name="connsiteY2" fmla="*/ 10251 h 10310"/>
              <a:gd name="connsiteX3" fmla="*/ 10675 w 10675"/>
              <a:gd name="connsiteY3" fmla="*/ 25 h 10310"/>
              <a:gd name="connsiteX4" fmla="*/ 0 w 10675"/>
              <a:gd name="connsiteY4" fmla="*/ 0 h 10310"/>
              <a:gd name="connsiteX0" fmla="*/ 0 w 6741"/>
              <a:gd name="connsiteY0" fmla="*/ 0 h 15505"/>
              <a:gd name="connsiteX1" fmla="*/ 2801 w 6741"/>
              <a:gd name="connsiteY1" fmla="*/ 10310 h 15505"/>
              <a:gd name="connsiteX2" fmla="*/ 3660 w 6741"/>
              <a:gd name="connsiteY2" fmla="*/ 10251 h 15505"/>
              <a:gd name="connsiteX3" fmla="*/ 6741 w 6741"/>
              <a:gd name="connsiteY3" fmla="*/ 14932 h 15505"/>
              <a:gd name="connsiteX4" fmla="*/ 0 w 6741"/>
              <a:gd name="connsiteY4" fmla="*/ 0 h 15505"/>
              <a:gd name="connsiteX0" fmla="*/ 5612 w 7164"/>
              <a:gd name="connsiteY0" fmla="*/ 0 h 10410"/>
              <a:gd name="connsiteX1" fmla="*/ 13 w 7164"/>
              <a:gd name="connsiteY1" fmla="*/ 7060 h 10410"/>
              <a:gd name="connsiteX2" fmla="*/ 1287 w 7164"/>
              <a:gd name="connsiteY2" fmla="*/ 7022 h 10410"/>
              <a:gd name="connsiteX3" fmla="*/ 5858 w 7164"/>
              <a:gd name="connsiteY3" fmla="*/ 10041 h 10410"/>
              <a:gd name="connsiteX4" fmla="*/ 5612 w 7164"/>
              <a:gd name="connsiteY4" fmla="*/ 0 h 10410"/>
              <a:gd name="connsiteX0" fmla="*/ 7932 w 10098"/>
              <a:gd name="connsiteY0" fmla="*/ 0 h 10001"/>
              <a:gd name="connsiteX1" fmla="*/ 116 w 10098"/>
              <a:gd name="connsiteY1" fmla="*/ 6782 h 10001"/>
              <a:gd name="connsiteX2" fmla="*/ 1894 w 10098"/>
              <a:gd name="connsiteY2" fmla="*/ 6745 h 10001"/>
              <a:gd name="connsiteX3" fmla="*/ 8275 w 10098"/>
              <a:gd name="connsiteY3" fmla="*/ 9646 h 10001"/>
              <a:gd name="connsiteX4" fmla="*/ 7932 w 10098"/>
              <a:gd name="connsiteY4" fmla="*/ 0 h 10001"/>
              <a:gd name="connsiteX0" fmla="*/ 7932 w 11399"/>
              <a:gd name="connsiteY0" fmla="*/ 0 h 10001"/>
              <a:gd name="connsiteX1" fmla="*/ 116 w 11399"/>
              <a:gd name="connsiteY1" fmla="*/ 6782 h 10001"/>
              <a:gd name="connsiteX2" fmla="*/ 1894 w 11399"/>
              <a:gd name="connsiteY2" fmla="*/ 6745 h 10001"/>
              <a:gd name="connsiteX3" fmla="*/ 8275 w 11399"/>
              <a:gd name="connsiteY3" fmla="*/ 9646 h 10001"/>
              <a:gd name="connsiteX4" fmla="*/ 7932 w 11399"/>
              <a:gd name="connsiteY4" fmla="*/ 0 h 10001"/>
              <a:gd name="connsiteX0" fmla="*/ 7932 w 8463"/>
              <a:gd name="connsiteY0" fmla="*/ 0 h 10001"/>
              <a:gd name="connsiteX1" fmla="*/ 116 w 8463"/>
              <a:gd name="connsiteY1" fmla="*/ 6782 h 10001"/>
              <a:gd name="connsiteX2" fmla="*/ 1894 w 8463"/>
              <a:gd name="connsiteY2" fmla="*/ 6745 h 10001"/>
              <a:gd name="connsiteX3" fmla="*/ 8275 w 8463"/>
              <a:gd name="connsiteY3" fmla="*/ 9646 h 10001"/>
              <a:gd name="connsiteX4" fmla="*/ 7932 w 8463"/>
              <a:gd name="connsiteY4" fmla="*/ 0 h 10001"/>
              <a:gd name="connsiteX0" fmla="*/ 10170 w 10376"/>
              <a:gd name="connsiteY0" fmla="*/ 0 h 9753"/>
              <a:gd name="connsiteX1" fmla="*/ 109 w 10376"/>
              <a:gd name="connsiteY1" fmla="*/ 6534 h 9753"/>
              <a:gd name="connsiteX2" fmla="*/ 2210 w 10376"/>
              <a:gd name="connsiteY2" fmla="*/ 6497 h 9753"/>
              <a:gd name="connsiteX3" fmla="*/ 9750 w 10376"/>
              <a:gd name="connsiteY3" fmla="*/ 9398 h 9753"/>
              <a:gd name="connsiteX4" fmla="*/ 10170 w 10376"/>
              <a:gd name="connsiteY4" fmla="*/ 0 h 9753"/>
              <a:gd name="connsiteX0" fmla="*/ 9801 w 9999"/>
              <a:gd name="connsiteY0" fmla="*/ 0 h 9636"/>
              <a:gd name="connsiteX1" fmla="*/ 105 w 9999"/>
              <a:gd name="connsiteY1" fmla="*/ 6699 h 9636"/>
              <a:gd name="connsiteX2" fmla="*/ 2130 w 9999"/>
              <a:gd name="connsiteY2" fmla="*/ 6662 h 9636"/>
              <a:gd name="connsiteX3" fmla="*/ 9397 w 9999"/>
              <a:gd name="connsiteY3" fmla="*/ 9636 h 9636"/>
              <a:gd name="connsiteX4" fmla="*/ 9801 w 9999"/>
              <a:gd name="connsiteY4" fmla="*/ 0 h 9636"/>
              <a:gd name="connsiteX0" fmla="*/ 9802 w 10000"/>
              <a:gd name="connsiteY0" fmla="*/ 0 h 10000"/>
              <a:gd name="connsiteX1" fmla="*/ 105 w 10000"/>
              <a:gd name="connsiteY1" fmla="*/ 6952 h 10000"/>
              <a:gd name="connsiteX2" fmla="*/ 2130 w 10000"/>
              <a:gd name="connsiteY2" fmla="*/ 6914 h 10000"/>
              <a:gd name="connsiteX3" fmla="*/ 9398 w 10000"/>
              <a:gd name="connsiteY3" fmla="*/ 10000 h 10000"/>
              <a:gd name="connsiteX4" fmla="*/ 9802 w 10000"/>
              <a:gd name="connsiteY4" fmla="*/ 0 h 10000"/>
              <a:gd name="connsiteX0" fmla="*/ 9697 w 9895"/>
              <a:gd name="connsiteY0" fmla="*/ 0 h 10000"/>
              <a:gd name="connsiteX1" fmla="*/ 0 w 9895"/>
              <a:gd name="connsiteY1" fmla="*/ 6952 h 10000"/>
              <a:gd name="connsiteX2" fmla="*/ 2025 w 9895"/>
              <a:gd name="connsiteY2" fmla="*/ 6914 h 10000"/>
              <a:gd name="connsiteX3" fmla="*/ 9293 w 9895"/>
              <a:gd name="connsiteY3" fmla="*/ 10000 h 10000"/>
              <a:gd name="connsiteX4" fmla="*/ 9697 w 9895"/>
              <a:gd name="connsiteY4" fmla="*/ 0 h 10000"/>
              <a:gd name="connsiteX0" fmla="*/ 9800 w 10001"/>
              <a:gd name="connsiteY0" fmla="*/ 0 h 10000"/>
              <a:gd name="connsiteX1" fmla="*/ 0 w 10001"/>
              <a:gd name="connsiteY1" fmla="*/ 6952 h 10000"/>
              <a:gd name="connsiteX2" fmla="*/ 2314 w 10001"/>
              <a:gd name="connsiteY2" fmla="*/ 7860 h 10000"/>
              <a:gd name="connsiteX3" fmla="*/ 9392 w 10001"/>
              <a:gd name="connsiteY3" fmla="*/ 10000 h 10000"/>
              <a:gd name="connsiteX4" fmla="*/ 9800 w 10001"/>
              <a:gd name="connsiteY4" fmla="*/ 0 h 10000"/>
              <a:gd name="connsiteX0" fmla="*/ 9800 w 10001"/>
              <a:gd name="connsiteY0" fmla="*/ 0 h 10000"/>
              <a:gd name="connsiteX1" fmla="*/ 0 w 10001"/>
              <a:gd name="connsiteY1" fmla="*/ 6952 h 10000"/>
              <a:gd name="connsiteX2" fmla="*/ 2314 w 10001"/>
              <a:gd name="connsiteY2" fmla="*/ 7860 h 10000"/>
              <a:gd name="connsiteX3" fmla="*/ 9392 w 10001"/>
              <a:gd name="connsiteY3" fmla="*/ 10000 h 10000"/>
              <a:gd name="connsiteX4" fmla="*/ 9800 w 10001"/>
              <a:gd name="connsiteY4" fmla="*/ 0 h 10000"/>
              <a:gd name="connsiteX0" fmla="*/ 9800 w 10001"/>
              <a:gd name="connsiteY0" fmla="*/ 0 h 10000"/>
              <a:gd name="connsiteX1" fmla="*/ 0 w 10001"/>
              <a:gd name="connsiteY1" fmla="*/ 6952 h 10000"/>
              <a:gd name="connsiteX2" fmla="*/ 2314 w 10001"/>
              <a:gd name="connsiteY2" fmla="*/ 7860 h 10000"/>
              <a:gd name="connsiteX3" fmla="*/ 9392 w 10001"/>
              <a:gd name="connsiteY3" fmla="*/ 10000 h 10000"/>
              <a:gd name="connsiteX4" fmla="*/ 9800 w 10001"/>
              <a:gd name="connsiteY4" fmla="*/ 0 h 10000"/>
              <a:gd name="connsiteX0" fmla="*/ 9800 w 10148"/>
              <a:gd name="connsiteY0" fmla="*/ 0 h 10158"/>
              <a:gd name="connsiteX1" fmla="*/ 0 w 10148"/>
              <a:gd name="connsiteY1" fmla="*/ 6952 h 10158"/>
              <a:gd name="connsiteX2" fmla="*/ 2314 w 10148"/>
              <a:gd name="connsiteY2" fmla="*/ 7860 h 10158"/>
              <a:gd name="connsiteX3" fmla="*/ 9794 w 10148"/>
              <a:gd name="connsiteY3" fmla="*/ 10158 h 10158"/>
              <a:gd name="connsiteX4" fmla="*/ 9800 w 10148"/>
              <a:gd name="connsiteY4" fmla="*/ 0 h 10158"/>
              <a:gd name="connsiteX0" fmla="*/ 9800 w 10148"/>
              <a:gd name="connsiteY0" fmla="*/ 0 h 10158"/>
              <a:gd name="connsiteX1" fmla="*/ 0 w 10148"/>
              <a:gd name="connsiteY1" fmla="*/ 6952 h 10158"/>
              <a:gd name="connsiteX2" fmla="*/ 1653 w 10148"/>
              <a:gd name="connsiteY2" fmla="*/ 8453 h 10158"/>
              <a:gd name="connsiteX3" fmla="*/ 9794 w 10148"/>
              <a:gd name="connsiteY3" fmla="*/ 10158 h 10158"/>
              <a:gd name="connsiteX4" fmla="*/ 9800 w 10148"/>
              <a:gd name="connsiteY4" fmla="*/ 0 h 10158"/>
              <a:gd name="connsiteX0" fmla="*/ 9800 w 10148"/>
              <a:gd name="connsiteY0" fmla="*/ 0 h 10158"/>
              <a:gd name="connsiteX1" fmla="*/ 0 w 10148"/>
              <a:gd name="connsiteY1" fmla="*/ 6952 h 10158"/>
              <a:gd name="connsiteX2" fmla="*/ 1653 w 10148"/>
              <a:gd name="connsiteY2" fmla="*/ 8453 h 10158"/>
              <a:gd name="connsiteX3" fmla="*/ 9794 w 10148"/>
              <a:gd name="connsiteY3" fmla="*/ 10158 h 10158"/>
              <a:gd name="connsiteX4" fmla="*/ 9800 w 10148"/>
              <a:gd name="connsiteY4" fmla="*/ 0 h 10158"/>
              <a:gd name="connsiteX0" fmla="*/ 8194 w 8542"/>
              <a:gd name="connsiteY0" fmla="*/ 0 h 10158"/>
              <a:gd name="connsiteX1" fmla="*/ 0 w 8542"/>
              <a:gd name="connsiteY1" fmla="*/ 7601 h 10158"/>
              <a:gd name="connsiteX2" fmla="*/ 47 w 8542"/>
              <a:gd name="connsiteY2" fmla="*/ 8453 h 10158"/>
              <a:gd name="connsiteX3" fmla="*/ 8188 w 8542"/>
              <a:gd name="connsiteY3" fmla="*/ 10158 h 10158"/>
              <a:gd name="connsiteX4" fmla="*/ 8194 w 8542"/>
              <a:gd name="connsiteY4" fmla="*/ 0 h 10158"/>
              <a:gd name="connsiteX0" fmla="*/ 9538 w 9975"/>
              <a:gd name="connsiteY0" fmla="*/ 0 h 10128"/>
              <a:gd name="connsiteX1" fmla="*/ 0 w 9975"/>
              <a:gd name="connsiteY1" fmla="*/ 7611 h 10128"/>
              <a:gd name="connsiteX2" fmla="*/ 55 w 9975"/>
              <a:gd name="connsiteY2" fmla="*/ 8450 h 10128"/>
              <a:gd name="connsiteX3" fmla="*/ 9586 w 9975"/>
              <a:gd name="connsiteY3" fmla="*/ 10128 h 10128"/>
              <a:gd name="connsiteX4" fmla="*/ 9538 w 9975"/>
              <a:gd name="connsiteY4" fmla="*/ 0 h 10128"/>
              <a:gd name="connsiteX0" fmla="*/ 9562 w 9999"/>
              <a:gd name="connsiteY0" fmla="*/ 0 h 10000"/>
              <a:gd name="connsiteX1" fmla="*/ 0 w 9999"/>
              <a:gd name="connsiteY1" fmla="*/ 7515 h 10000"/>
              <a:gd name="connsiteX2" fmla="*/ 55 w 9999"/>
              <a:gd name="connsiteY2" fmla="*/ 8343 h 10000"/>
              <a:gd name="connsiteX3" fmla="*/ 9610 w 9999"/>
              <a:gd name="connsiteY3" fmla="*/ 10000 h 10000"/>
              <a:gd name="connsiteX4" fmla="*/ 9562 w 9999"/>
              <a:gd name="connsiteY4" fmla="*/ 0 h 10000"/>
              <a:gd name="connsiteX0" fmla="*/ 9563 w 10000"/>
              <a:gd name="connsiteY0" fmla="*/ 0 h 10126"/>
              <a:gd name="connsiteX1" fmla="*/ 0 w 10000"/>
              <a:gd name="connsiteY1" fmla="*/ 7515 h 10126"/>
              <a:gd name="connsiteX2" fmla="*/ 55 w 10000"/>
              <a:gd name="connsiteY2" fmla="*/ 8343 h 10126"/>
              <a:gd name="connsiteX3" fmla="*/ 9611 w 10000"/>
              <a:gd name="connsiteY3" fmla="*/ 10126 h 10126"/>
              <a:gd name="connsiteX4" fmla="*/ 9563 w 10000"/>
              <a:gd name="connsiteY4" fmla="*/ 0 h 10126"/>
              <a:gd name="connsiteX0" fmla="*/ 9563 w 10000"/>
              <a:gd name="connsiteY0" fmla="*/ 0 h 10126"/>
              <a:gd name="connsiteX1" fmla="*/ 0 w 10000"/>
              <a:gd name="connsiteY1" fmla="*/ 7515 h 10126"/>
              <a:gd name="connsiteX2" fmla="*/ 55 w 10000"/>
              <a:gd name="connsiteY2" fmla="*/ 8343 h 10126"/>
              <a:gd name="connsiteX3" fmla="*/ 9611 w 10000"/>
              <a:gd name="connsiteY3" fmla="*/ 10126 h 10126"/>
              <a:gd name="connsiteX4" fmla="*/ 9563 w 10000"/>
              <a:gd name="connsiteY4" fmla="*/ 0 h 10126"/>
              <a:gd name="connsiteX0" fmla="*/ 9563 w 9799"/>
              <a:gd name="connsiteY0" fmla="*/ 0 h 10126"/>
              <a:gd name="connsiteX1" fmla="*/ 0 w 9799"/>
              <a:gd name="connsiteY1" fmla="*/ 7515 h 10126"/>
              <a:gd name="connsiteX2" fmla="*/ 55 w 9799"/>
              <a:gd name="connsiteY2" fmla="*/ 8343 h 10126"/>
              <a:gd name="connsiteX3" fmla="*/ 9611 w 9799"/>
              <a:gd name="connsiteY3" fmla="*/ 10126 h 10126"/>
              <a:gd name="connsiteX4" fmla="*/ 9563 w 9799"/>
              <a:gd name="connsiteY4" fmla="*/ 0 h 10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799" h="10126">
                <a:moveTo>
                  <a:pt x="9563" y="0"/>
                </a:moveTo>
                <a:cubicBezTo>
                  <a:pt x="6380" y="3447"/>
                  <a:pt x="4378" y="4742"/>
                  <a:pt x="0" y="7515"/>
                </a:cubicBezTo>
                <a:cubicBezTo>
                  <a:pt x="19" y="7790"/>
                  <a:pt x="36" y="8067"/>
                  <a:pt x="55" y="8343"/>
                </a:cubicBezTo>
                <a:cubicBezTo>
                  <a:pt x="3592" y="8754"/>
                  <a:pt x="6787" y="8518"/>
                  <a:pt x="9611" y="10126"/>
                </a:cubicBezTo>
                <a:cubicBezTo>
                  <a:pt x="9580" y="4725"/>
                  <a:pt x="10082" y="3581"/>
                  <a:pt x="9563" y="0"/>
                </a:cubicBezTo>
                <a:close/>
              </a:path>
            </a:pathLst>
          </a:custGeom>
          <a:gradFill rotWithShape="1">
            <a:gsLst>
              <a:gs pos="75000">
                <a:schemeClr val="bg1">
                  <a:lumMod val="85000"/>
                </a:schemeClr>
              </a:gs>
              <a:gs pos="0">
                <a:schemeClr val="bg1">
                  <a:lumMod val="75000"/>
                </a:schemeClr>
              </a:gs>
              <a:gs pos="100000">
                <a:srgbClr val="FFFFFF"/>
              </a:gs>
            </a:gsLst>
            <a:lin ang="10800000" scaled="0"/>
          </a:gradFill>
          <a:ln>
            <a:noFill/>
          </a:ln>
          <a:effectLst/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1" name="Rectangle 4">
            <a:extLst>
              <a:ext uri="{FF2B5EF4-FFF2-40B4-BE49-F238E27FC236}">
                <a16:creationId xmlns:a16="http://schemas.microsoft.com/office/drawing/2014/main" id="{164DBCFC-5616-9547-B9D4-E3DCFE3BEA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3785" y="1706808"/>
            <a:ext cx="2317750" cy="2333625"/>
          </a:xfrm>
          <a:prstGeom prst="rect">
            <a:avLst/>
          </a:prstGeom>
          <a:solidFill>
            <a:schemeClr val="bg1">
              <a:lumMod val="85000"/>
            </a:schemeClr>
          </a:solidFill>
          <a:ln w="1905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2" name="Oval 5">
            <a:extLst>
              <a:ext uri="{FF2B5EF4-FFF2-40B4-BE49-F238E27FC236}">
                <a16:creationId xmlns:a16="http://schemas.microsoft.com/office/drawing/2014/main" id="{022CCE76-7473-384C-B8AD-4B26D3605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9197" y="1759196"/>
            <a:ext cx="2095500" cy="604837"/>
          </a:xfrm>
          <a:prstGeom prst="ellipse">
            <a:avLst/>
          </a:prstGeom>
          <a:solidFill>
            <a:srgbClr val="FF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3" name="Text Box 108">
            <a:extLst>
              <a:ext uri="{FF2B5EF4-FFF2-40B4-BE49-F238E27FC236}">
                <a16:creationId xmlns:a16="http://schemas.microsoft.com/office/drawing/2014/main" id="{5C8E906F-87BB-6246-A8F8-5B849D5609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2415" y="1866181"/>
            <a:ext cx="186372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routing algorithm</a:t>
            </a:r>
          </a:p>
        </p:txBody>
      </p:sp>
      <p:sp>
        <p:nvSpPr>
          <p:cNvPr id="544" name="Rectangle 109">
            <a:extLst>
              <a:ext uri="{FF2B5EF4-FFF2-40B4-BE49-F238E27FC236}">
                <a16:creationId xmlns:a16="http://schemas.microsoft.com/office/drawing/2014/main" id="{5814F0BC-A4E2-414A-8230-B48770800C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3172" y="2586219"/>
            <a:ext cx="2005013" cy="1357378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6" name="Text Box 111">
            <a:extLst>
              <a:ext uri="{FF2B5EF4-FFF2-40B4-BE49-F238E27FC236}">
                <a16:creationId xmlns:a16="http://schemas.microsoft.com/office/drawing/2014/main" id="{C638B8A1-75B3-8749-A235-1EE1778B60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6660" y="2864096"/>
            <a:ext cx="12128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header value</a:t>
            </a:r>
          </a:p>
        </p:txBody>
      </p:sp>
      <p:sp>
        <p:nvSpPr>
          <p:cNvPr id="547" name="Text Box 112">
            <a:extLst>
              <a:ext uri="{FF2B5EF4-FFF2-40B4-BE49-F238E27FC236}">
                <a16:creationId xmlns:a16="http://schemas.microsoft.com/office/drawing/2014/main" id="{CAC7F94E-387B-054D-AC5B-A6ACAFEBC9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3460" y="2865683"/>
            <a:ext cx="10414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output link</a:t>
            </a:r>
          </a:p>
        </p:txBody>
      </p:sp>
      <p:sp>
        <p:nvSpPr>
          <p:cNvPr id="548" name="Line 113">
            <a:extLst>
              <a:ext uri="{FF2B5EF4-FFF2-40B4-BE49-F238E27FC236}">
                <a16:creationId xmlns:a16="http://schemas.microsoft.com/office/drawing/2014/main" id="{F1E4DBAB-F3DB-A040-865E-B04E5313616C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1885" y="2876796"/>
            <a:ext cx="7937" cy="1066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49" name="Text Box 114">
            <a:extLst>
              <a:ext uri="{FF2B5EF4-FFF2-40B4-BE49-F238E27FC236}">
                <a16:creationId xmlns:a16="http://schemas.microsoft.com/office/drawing/2014/main" id="{632019DF-E579-4B45-A8CE-2312F51B8E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2297" y="3148258"/>
            <a:ext cx="5207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0100</a:t>
            </a:r>
          </a:p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0101</a:t>
            </a:r>
          </a:p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0111</a:t>
            </a:r>
          </a:p>
          <a:p>
            <a:pPr marL="0" marR="0" lvl="0" indent="0" algn="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1001</a:t>
            </a:r>
          </a:p>
        </p:txBody>
      </p:sp>
      <p:sp>
        <p:nvSpPr>
          <p:cNvPr id="550" name="Text Box 115">
            <a:extLst>
              <a:ext uri="{FF2B5EF4-FFF2-40B4-BE49-F238E27FC236}">
                <a16:creationId xmlns:a16="http://schemas.microsoft.com/office/drawing/2014/main" id="{54502672-4BE9-284A-B3B3-FA8A482CE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7760" y="3148258"/>
            <a:ext cx="268287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3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2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2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1</a:t>
            </a:r>
          </a:p>
        </p:txBody>
      </p:sp>
      <p:sp>
        <p:nvSpPr>
          <p:cNvPr id="551" name="Line 116">
            <a:extLst>
              <a:ext uri="{FF2B5EF4-FFF2-40B4-BE49-F238E27FC236}">
                <a16:creationId xmlns:a16="http://schemas.microsoft.com/office/drawing/2014/main" id="{7AC235F1-D847-EB45-9746-2E1D0ED697AB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3172" y="3133971"/>
            <a:ext cx="2006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2" name="Line 117">
            <a:extLst>
              <a:ext uri="{FF2B5EF4-FFF2-40B4-BE49-F238E27FC236}">
                <a16:creationId xmlns:a16="http://schemas.microsoft.com/office/drawing/2014/main" id="{E3F3F0A3-B7B7-C84F-8E76-3C4C5F55CD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5235" y="2886321"/>
            <a:ext cx="2006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767" name="Content Placeholder 4">
            <a:extLst>
              <a:ext uri="{FF2B5EF4-FFF2-40B4-BE49-F238E27FC236}">
                <a16:creationId xmlns:a16="http://schemas.microsoft.com/office/drawing/2014/main" id="{5ABADEC3-C709-CF41-9AAD-AD496B9E1BC9}"/>
              </a:ext>
            </a:extLst>
          </p:cNvPr>
          <p:cNvSpPr txBox="1">
            <a:spLocks/>
          </p:cNvSpPr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Routing: </a:t>
            </a:r>
          </a:p>
          <a:p>
            <a:pPr marL="400050" indent="-285750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global</a:t>
            </a:r>
            <a:r>
              <a:rPr lang="en-US" altLang="en-US" dirty="0">
                <a:ea typeface="ＭＳ Ｐゴシック" panose="020B0600070205080204" pitchFamily="34" charset="-128"/>
              </a:rPr>
              <a:t> action: determine source-destination paths taken by packets</a:t>
            </a:r>
          </a:p>
          <a:p>
            <a:pPr marL="400050" indent="-285750"/>
            <a:r>
              <a:rPr lang="en-US" altLang="en-US" dirty="0">
                <a:ea typeface="ＭＳ Ｐゴシック" panose="020B0600070205080204" pitchFamily="34" charset="-128"/>
              </a:rPr>
              <a:t>routing algorithms</a:t>
            </a:r>
          </a:p>
          <a:p>
            <a:endParaRPr lang="en-US" dirty="0"/>
          </a:p>
        </p:txBody>
      </p: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C0413C26-2428-294D-A985-438064AB22F8}"/>
              </a:ext>
            </a:extLst>
          </p:cNvPr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965C4A7A-7A5E-0148-8C9E-B16A4266DC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92E38B70-5FD9-2340-ACBB-8F93875300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71" name="Group 770">
              <a:extLst>
                <a:ext uri="{FF2B5EF4-FFF2-40B4-BE49-F238E27FC236}">
                  <a16:creationId xmlns:a16="http://schemas.microsoft.com/office/drawing/2014/main" id="{E3B73C34-FD2E-1B48-A77A-22E11F715B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E4276C6A-8274-8344-BE16-4ABFAA9AC4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id="{20A2FF59-A2E8-7D4A-AF91-33EC3C561D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id="{903498AC-CE0A-4149-A230-F651FF8C1DF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id="{B872917B-C402-9545-A450-6FA93A7AFF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E243B6F1-DF5E-834B-A8AE-E9590849B60B}"/>
              </a:ext>
            </a:extLst>
          </p:cNvPr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84A4F67C-5B7E-A346-A9B5-707127538DB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78" name="Oval 777">
              <a:extLst>
                <a:ext uri="{FF2B5EF4-FFF2-40B4-BE49-F238E27FC236}">
                  <a16:creationId xmlns:a16="http://schemas.microsoft.com/office/drawing/2014/main" id="{710EA80C-53BE-C640-847F-EF8C6F0C5E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79" name="Group 778">
              <a:extLst>
                <a:ext uri="{FF2B5EF4-FFF2-40B4-BE49-F238E27FC236}">
                  <a16:creationId xmlns:a16="http://schemas.microsoft.com/office/drawing/2014/main" id="{6F05C597-EF04-8E46-ADDE-B5386A7B3E0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7C40FDF7-A328-1B4D-8506-754F6CBE08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5F61F868-DE1D-8F4B-B310-992E9BA5370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id="{ECFAAB82-F382-5C46-A481-4E0EE52A62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id="{81EF1C74-F122-EB4E-87D0-836B4BC6B1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32B9D5FB-6F2D-FC49-BA71-4E56467A288E}"/>
              </a:ext>
            </a:extLst>
          </p:cNvPr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6D9C8DA7-EC26-F440-A5E7-0414FEEDC3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75F55489-01E2-DC4E-8420-B6BA428283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76171C91-B5DD-BD40-9E3B-82B64D920D4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92824FB2-3109-A24A-84EE-0875C22A17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B4992F98-C293-F14F-897F-0428DAF248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9D3E92E4-B967-074F-BDDA-6C78578D5D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id="{AC70E22F-7F6D-9D45-9031-FB98F8A400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AAA6329-4E08-D94E-93EE-AC2FA25D6326}"/>
              </a:ext>
            </a:extLst>
          </p:cNvPr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BB444168-FD71-7E47-B4D6-391D9675421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FAC70931-18C0-3E4B-9F7C-07190D628E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CDA4CB47-2278-C94D-A8EA-8D5E2A74A82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DCDB30E9-C763-0E48-9E3E-72EAECA07B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77961B40-DE0E-B64A-AC4E-268EAB832F4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C29BE61B-DD17-1E48-955B-B459D24C9D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9D0B46F6-CDBE-9C4C-98C4-18ACE1C1CF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439AE64C-370D-E343-8E49-6C6768CBAF77}"/>
              </a:ext>
            </a:extLst>
          </p:cNvPr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E0A1DB2C-92C8-364E-BC47-FA5BAF5216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02" name="Oval 801">
              <a:extLst>
                <a:ext uri="{FF2B5EF4-FFF2-40B4-BE49-F238E27FC236}">
                  <a16:creationId xmlns:a16="http://schemas.microsoft.com/office/drawing/2014/main" id="{84346A6B-FED3-C944-B74B-F5A1DE30FD5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543182CA-CB89-DA41-B460-2032628AECF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id="{7C35BEA7-39EA-AF44-9B1A-9069DDBA13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CA289C9F-3DB7-7A4B-A338-B0CD67353F4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F5FC6510-D993-524E-B9F2-EB0A421DF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C58489D3-AD98-5849-ADA3-B1C7B9B4B9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CBD30329-EF8A-434C-B6EE-CEE2CDB2D499}"/>
              </a:ext>
            </a:extLst>
          </p:cNvPr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C16A6827-70C6-5247-943E-DBCA19804B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701C0281-7FB7-B040-84C8-661D68EF69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11" name="Group 810">
              <a:extLst>
                <a:ext uri="{FF2B5EF4-FFF2-40B4-BE49-F238E27FC236}">
                  <a16:creationId xmlns:a16="http://schemas.microsoft.com/office/drawing/2014/main" id="{019453D2-E67C-7F4E-82EB-B7EE9BD09D3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id="{43556055-0862-FA41-B220-5E3C09F46FA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id="{7D44D9ED-1D38-B64F-B869-982F3B76A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64929109-8482-0C43-AE9D-6EFDD2BC94E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61BC8A89-F1ED-CE46-9494-60CF882866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86" name="Freeform 120">
            <a:extLst>
              <a:ext uri="{FF2B5EF4-FFF2-40B4-BE49-F238E27FC236}">
                <a16:creationId xmlns:a16="http://schemas.microsoft.com/office/drawing/2014/main" id="{9AB9F05A-A548-AC4E-83E2-A877F3B9A57F}"/>
              </a:ext>
            </a:extLst>
          </p:cNvPr>
          <p:cNvSpPr>
            <a:spLocks/>
          </p:cNvSpPr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8" name="Text Box 108">
            <a:extLst>
              <a:ext uri="{FF2B5EF4-FFF2-40B4-BE49-F238E27FC236}">
                <a16:creationId xmlns:a16="http://schemas.microsoft.com/office/drawing/2014/main" id="{E7C9C96C-2BC6-C44A-AE8A-01BCFB4741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1421" y="2588130"/>
            <a:ext cx="218185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600" kern="0" dirty="0">
                <a:solidFill>
                  <a:srgbClr val="000000"/>
                </a:solidFill>
                <a:latin typeface="+mn-lt"/>
                <a:cs typeface="Arial"/>
              </a:rPr>
              <a:t>l</a:t>
            </a:r>
            <a:r>
              <a:rPr kumimoji="0" lang="en-US" alt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ocal</a:t>
            </a: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 forwarding table</a:t>
            </a:r>
          </a:p>
        </p:txBody>
      </p:sp>
      <p:cxnSp>
        <p:nvCxnSpPr>
          <p:cNvPr id="705" name="Straight Connector 421888">
            <a:extLst>
              <a:ext uri="{FF2B5EF4-FFF2-40B4-BE49-F238E27FC236}">
                <a16:creationId xmlns:a16="http://schemas.microsoft.com/office/drawing/2014/main" id="{A28CC61D-39D0-FF4B-80F5-85215528856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9439175-92D1-B54E-89FE-24E600DB9083}"/>
              </a:ext>
            </a:extLst>
          </p:cNvPr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00D30A0E-A386-1047-BF2B-4573AB91DD1D}"/>
                </a:ext>
              </a:extLst>
            </p:cNvPr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Text Box 110">
              <a:extLst>
                <a:ext uri="{FF2B5EF4-FFF2-40B4-BE49-F238E27FC236}">
                  <a16:creationId xmlns:a16="http://schemas.microsoft.com/office/drawing/2014/main" id="{176C7190-B831-844B-9F8F-BED0B509EC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7EBE358-5C23-474E-A2B6-80BB3E04FC0E}"/>
              </a:ext>
            </a:extLst>
          </p:cNvPr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822" name="Oval 5">
              <a:extLst>
                <a:ext uri="{FF2B5EF4-FFF2-40B4-BE49-F238E27FC236}">
                  <a16:creationId xmlns:a16="http://schemas.microsoft.com/office/drawing/2014/main" id="{31E7DBF2-2BFB-094F-BD34-EE8B47DDE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1" name="Text Box 108">
              <a:extLst>
                <a:ext uri="{FF2B5EF4-FFF2-40B4-BE49-F238E27FC236}">
                  <a16:creationId xmlns:a16="http://schemas.microsoft.com/office/drawing/2014/main" id="{5942793B-FC1B-AD41-9170-51DAF5E376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</p:grpSp>
      <p:sp>
        <p:nvSpPr>
          <p:cNvPr id="553" name="AutoShape 118">
            <a:extLst>
              <a:ext uri="{FF2B5EF4-FFF2-40B4-BE49-F238E27FC236}">
                <a16:creationId xmlns:a16="http://schemas.microsoft.com/office/drawing/2014/main" id="{CE405A55-DEFA-E34D-A391-3BAFA1DB294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641697" y="2356096"/>
            <a:ext cx="241300" cy="273050"/>
          </a:xfrm>
          <a:prstGeom prst="rightArrow">
            <a:avLst>
              <a:gd name="adj1" fmla="val 51167"/>
              <a:gd name="adj2" fmla="val 39736"/>
            </a:avLst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DBED7CDA-AEE6-2541-9AFD-7236C61CB0E6}"/>
              </a:ext>
            </a:extLst>
          </p:cNvPr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823" name="Oval 144">
              <a:extLst>
                <a:ext uri="{FF2B5EF4-FFF2-40B4-BE49-F238E27FC236}">
                  <a16:creationId xmlns:a16="http://schemas.microsoft.com/office/drawing/2014/main" id="{4E37D2F6-DDCB-8546-96C0-5E09A9883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4" name="Oval 144">
              <a:extLst>
                <a:ext uri="{FF2B5EF4-FFF2-40B4-BE49-F238E27FC236}">
                  <a16:creationId xmlns:a16="http://schemas.microsoft.com/office/drawing/2014/main" id="{80C8C5ED-9FE0-294D-B088-D775F7E3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5" name="Oval 144">
              <a:extLst>
                <a:ext uri="{FF2B5EF4-FFF2-40B4-BE49-F238E27FC236}">
                  <a16:creationId xmlns:a16="http://schemas.microsoft.com/office/drawing/2014/main" id="{BD311204-2FD1-6E43-AED6-BB85A0E58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6" name="Oval 144">
              <a:extLst>
                <a:ext uri="{FF2B5EF4-FFF2-40B4-BE49-F238E27FC236}">
                  <a16:creationId xmlns:a16="http://schemas.microsoft.com/office/drawing/2014/main" id="{27DD786D-C69E-CB4C-B6E8-FAA46B06E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27" name="Oval 144">
              <a:extLst>
                <a:ext uri="{FF2B5EF4-FFF2-40B4-BE49-F238E27FC236}">
                  <a16:creationId xmlns:a16="http://schemas.microsoft.com/office/drawing/2014/main" id="{D8D94D2F-82FD-AF4E-8B2B-09682F7EC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38" name="Freeform 37">
            <a:extLst>
              <a:ext uri="{FF2B5EF4-FFF2-40B4-BE49-F238E27FC236}">
                <a16:creationId xmlns:a16="http://schemas.microsoft.com/office/drawing/2014/main" id="{EBF8C7CF-1CD2-E44B-AAD1-0E0FFDFB33AC}"/>
              </a:ext>
            </a:extLst>
          </p:cNvPr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" fmla="*/ 0 w 2423480"/>
              <a:gd name="connsiteY0" fmla="*/ 153322 h 410383"/>
              <a:gd name="connsiteX1" fmla="*/ 613863 w 2423480"/>
              <a:gd name="connsiteY1" fmla="*/ 409098 h 410383"/>
              <a:gd name="connsiteX2" fmla="*/ 1579419 w 2423480"/>
              <a:gd name="connsiteY2" fmla="*/ 57406 h 410383"/>
              <a:gd name="connsiteX3" fmla="*/ 2423480 w 2423480"/>
              <a:gd name="connsiteY3" fmla="*/ 12644 h 410383"/>
              <a:gd name="connsiteX0" fmla="*/ 0 w 2423480"/>
              <a:gd name="connsiteY0" fmla="*/ 142112 h 399173"/>
              <a:gd name="connsiteX1" fmla="*/ 613863 w 2423480"/>
              <a:gd name="connsiteY1" fmla="*/ 397888 h 399173"/>
              <a:gd name="connsiteX2" fmla="*/ 1579419 w 2423480"/>
              <a:gd name="connsiteY2" fmla="*/ 46196 h 399173"/>
              <a:gd name="connsiteX3" fmla="*/ 2423480 w 2423480"/>
              <a:gd name="connsiteY3" fmla="*/ 1434 h 3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47688A7E-0980-EA46-BAFE-C85E8249B3CB}"/>
              </a:ext>
            </a:extLst>
          </p:cNvPr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706" name="Straight Connector 421894">
              <a:extLst>
                <a:ext uri="{FF2B5EF4-FFF2-40B4-BE49-F238E27FC236}">
                  <a16:creationId xmlns:a16="http://schemas.microsoft.com/office/drawing/2014/main" id="{FF953141-ECB6-0247-95B2-E79D8F07DAC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6" name="Straight Connector 421894">
              <a:extLst>
                <a:ext uri="{FF2B5EF4-FFF2-40B4-BE49-F238E27FC236}">
                  <a16:creationId xmlns:a16="http://schemas.microsoft.com/office/drawing/2014/main" id="{C8B3443F-EA2C-1145-82B2-7AD7F1615359}"/>
                </a:ext>
              </a:extLst>
            </p:cNvPr>
            <p:cNvCxnSpPr>
              <a:cxnSpLocks noChangeShapeType="1"/>
              <a:endCxn id="616" idx="0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7" name="Straight Connector 421894">
              <a:extLst>
                <a:ext uri="{FF2B5EF4-FFF2-40B4-BE49-F238E27FC236}">
                  <a16:creationId xmlns:a16="http://schemas.microsoft.com/office/drawing/2014/main" id="{692AE3BC-3521-0A45-9F70-892BA8394ED3}"/>
                </a:ext>
              </a:extLst>
            </p:cNvPr>
            <p:cNvCxnSpPr>
              <a:cxnSpLocks noChangeShapeType="1"/>
              <a:endCxn id="609" idx="0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69F33713-9D72-CC4E-8B4F-6BC921BBDAB5}"/>
                </a:ext>
              </a:extLst>
            </p:cNvPr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42768938-F0DD-D54A-A242-C6BAC2ED4AF0}"/>
                  </a:ext>
                </a:extLst>
              </p:cNvPr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819" name="Straight Connector 421894">
                <a:extLst>
                  <a:ext uri="{FF2B5EF4-FFF2-40B4-BE49-F238E27FC236}">
                    <a16:creationId xmlns:a16="http://schemas.microsoft.com/office/drawing/2014/main" id="{A48794C0-F4E0-1E4B-B13D-1B972E5F534C}"/>
                  </a:ext>
                </a:extLst>
              </p:cNvPr>
              <p:cNvCxnSpPr>
                <a:cxnSpLocks noChangeShapeType="1"/>
                <a:stCxn id="27" idx="1"/>
                <a:endCxn id="602" idx="6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0" name="Straight Connector 421894">
                <a:extLst>
                  <a:ext uri="{FF2B5EF4-FFF2-40B4-BE49-F238E27FC236}">
                    <a16:creationId xmlns:a16="http://schemas.microsoft.com/office/drawing/2014/main" id="{5F9A93E4-4655-D04A-94BC-0F9166184777}"/>
                  </a:ext>
                </a:extLst>
              </p:cNvPr>
              <p:cNvCxnSpPr>
                <a:cxnSpLocks noChangeShapeType="1"/>
                <a:stCxn id="27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1AF9CD47-1028-BA40-AB36-C612218B6100}"/>
              </a:ext>
            </a:extLst>
          </p:cNvPr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3084319E-FBD0-F442-9880-9B2E7A611A86}"/>
                </a:ext>
              </a:extLst>
            </p:cNvPr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Rectangle 827">
              <a:extLst>
                <a:ext uri="{FF2B5EF4-FFF2-40B4-BE49-F238E27FC236}">
                  <a16:creationId xmlns:a16="http://schemas.microsoft.com/office/drawing/2014/main" id="{578192C6-D0EF-3143-B733-A6CBF7835DF2}"/>
                </a:ext>
              </a:extLst>
            </p:cNvPr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Rectangle 828">
              <a:extLst>
                <a:ext uri="{FF2B5EF4-FFF2-40B4-BE49-F238E27FC236}">
                  <a16:creationId xmlns:a16="http://schemas.microsoft.com/office/drawing/2014/main" id="{BCC19A4B-1456-CC4C-AE44-0802EA11CD66}"/>
                </a:ext>
              </a:extLst>
            </p:cNvPr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Rectangle 829">
              <a:extLst>
                <a:ext uri="{FF2B5EF4-FFF2-40B4-BE49-F238E27FC236}">
                  <a16:creationId xmlns:a16="http://schemas.microsoft.com/office/drawing/2014/main" id="{EDB88050-095A-6E41-A598-B97517764148}"/>
                </a:ext>
              </a:extLst>
            </p:cNvPr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Rectangle 830">
              <a:extLst>
                <a:ext uri="{FF2B5EF4-FFF2-40B4-BE49-F238E27FC236}">
                  <a16:creationId xmlns:a16="http://schemas.microsoft.com/office/drawing/2014/main" id="{D639BFA3-339E-5B4A-96BE-D31AEAC99BFB}"/>
                </a:ext>
              </a:extLst>
            </p:cNvPr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925215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7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767" grpId="0"/>
      <p:bldP spid="586" grpId="0" animBg="1"/>
      <p:bldP spid="38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Alternative to packet switching: circuit switching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15577" y="1547144"/>
            <a:ext cx="5692665" cy="5310856"/>
          </a:xfrm>
        </p:spPr>
        <p:txBody>
          <a:bodyPr>
            <a:normAutofit/>
          </a:bodyPr>
          <a:lstStyle/>
          <a:p>
            <a:pPr marL="11113" indent="-11113"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end-end resources allocated to, reserved for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call” between source and destination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marL="682625" lvl="1" indent="-225425"/>
            <a:r>
              <a:rPr lang="en-US" altLang="en-US" dirty="0">
                <a:ea typeface="ＭＳ Ｐゴシック" panose="020B0600070205080204" pitchFamily="34" charset="-128"/>
              </a:rPr>
              <a:t>call gets 2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nd</a:t>
            </a:r>
            <a:r>
              <a:rPr lang="en-US" altLang="en-US" dirty="0">
                <a:ea typeface="ＭＳ Ｐゴシック" panose="020B0600070205080204" pitchFamily="34" charset="-128"/>
              </a:rPr>
              <a:t> circuit in top link and 1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st</a:t>
            </a:r>
            <a:r>
              <a:rPr lang="en-US" altLang="en-US" dirty="0">
                <a:ea typeface="ＭＳ Ｐゴシック" panose="020B0600070205080204" pitchFamily="34" charset="-128"/>
              </a:rPr>
              <a:t> circuit in right link.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dedicated resources: no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circuit segment idle if not used by call </a:t>
            </a:r>
            <a:r>
              <a:rPr lang="en-US" altLang="en-US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commonly used in traditional telephone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614" name="Rectangle 613">
            <a:extLst>
              <a:ext uri="{FF2B5EF4-FFF2-40B4-BE49-F238E27FC236}">
                <a16:creationId xmlns:a16="http://schemas.microsoft.com/office/drawing/2014/main" id="{C85B1EBD-FEC9-7D47-95F3-A01E91DC9894}"/>
              </a:ext>
            </a:extLst>
          </p:cNvPr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id="{C07D9778-DC6E-7345-9465-FB3BB6CE8E90}"/>
              </a:ext>
            </a:extLst>
          </p:cNvPr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id="{61FD4856-E9C8-2A41-A5F2-E30BD123301C}"/>
              </a:ext>
            </a:extLst>
          </p:cNvPr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7AC453DB-05D4-EC4C-921B-39BF8237099E}"/>
              </a:ext>
            </a:extLst>
          </p:cNvPr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35" name="Group 75">
            <a:extLst>
              <a:ext uri="{FF2B5EF4-FFF2-40B4-BE49-F238E27FC236}">
                <a16:creationId xmlns:a16="http://schemas.microsoft.com/office/drawing/2014/main" id="{5F6DF9A5-3FFC-8C4A-BBDB-ED9D3E81074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977C84FC-032A-8445-8061-6975ED8A7912}"/>
                </a:ext>
              </a:extLst>
            </p:cNvPr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B419306E-4AE4-9E46-8222-E9A57C016985}"/>
                </a:ext>
              </a:extLst>
            </p:cNvPr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3197829C-6518-5743-A13E-C28A17ADE787}"/>
                </a:ext>
              </a:extLst>
            </p:cNvPr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D024E2F3-1A4C-0644-95D3-3003554E779D}"/>
                </a:ext>
              </a:extLst>
            </p:cNvPr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36" name="Group 80">
            <a:extLst>
              <a:ext uri="{FF2B5EF4-FFF2-40B4-BE49-F238E27FC236}">
                <a16:creationId xmlns:a16="http://schemas.microsoft.com/office/drawing/2014/main" id="{56F3148B-4ACA-6443-B079-C0ACA7BAE006}"/>
              </a:ext>
            </a:extLst>
          </p:cNvPr>
          <p:cNvGrpSpPr>
            <a:grpSpLocks/>
          </p:cNvGrpSpPr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80FE6752-34E1-E34F-A1F3-D2A6FE32F28D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555D353A-0B50-B343-A01E-DE477259DB94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8D8482C7-D95D-1A40-B1A5-03B3803003D0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5E9D9B00-DD2C-5C45-B41D-E4131382D4BD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637" name="Rectangle 636">
            <a:extLst>
              <a:ext uri="{FF2B5EF4-FFF2-40B4-BE49-F238E27FC236}">
                <a16:creationId xmlns:a16="http://schemas.microsoft.com/office/drawing/2014/main" id="{61AA9CF9-360C-1644-8229-070AF13E138A}"/>
              </a:ext>
            </a:extLst>
          </p:cNvPr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8" name="Rectangle 637">
            <a:extLst>
              <a:ext uri="{FF2B5EF4-FFF2-40B4-BE49-F238E27FC236}">
                <a16:creationId xmlns:a16="http://schemas.microsoft.com/office/drawing/2014/main" id="{E9836985-853D-FD43-8624-3F7C8EFF868E}"/>
              </a:ext>
            </a:extLst>
          </p:cNvPr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39" name="Rectangle 638">
            <a:extLst>
              <a:ext uri="{FF2B5EF4-FFF2-40B4-BE49-F238E27FC236}">
                <a16:creationId xmlns:a16="http://schemas.microsoft.com/office/drawing/2014/main" id="{2C3B99FD-EBC3-CC42-B85E-90D4E22B5F96}"/>
              </a:ext>
            </a:extLst>
          </p:cNvPr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641" name="Rectangle 640">
            <a:extLst>
              <a:ext uri="{FF2B5EF4-FFF2-40B4-BE49-F238E27FC236}">
                <a16:creationId xmlns:a16="http://schemas.microsoft.com/office/drawing/2014/main" id="{1D7794B1-F2B2-5747-B891-005F045539B2}"/>
              </a:ext>
            </a:extLst>
          </p:cNvPr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50" name="Group 100">
            <a:extLst>
              <a:ext uri="{FF2B5EF4-FFF2-40B4-BE49-F238E27FC236}">
                <a16:creationId xmlns:a16="http://schemas.microsoft.com/office/drawing/2014/main" id="{0639FADE-DF07-BC40-93A4-C1CAB6AE0566}"/>
              </a:ext>
            </a:extLst>
          </p:cNvPr>
          <p:cNvGrpSpPr>
            <a:grpSpLocks/>
          </p:cNvGrpSpPr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>
              <a:extLst>
                <a:ext uri="{FF2B5EF4-FFF2-40B4-BE49-F238E27FC236}">
                  <a16:creationId xmlns:a16="http://schemas.microsoft.com/office/drawing/2014/main" id="{BA6FF0DF-0F0E-DD48-A690-E164D934C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>
              <a:extLst>
                <a:ext uri="{FF2B5EF4-FFF2-40B4-BE49-F238E27FC236}">
                  <a16:creationId xmlns:a16="http://schemas.microsoft.com/office/drawing/2014/main" id="{C32A6522-BD56-1741-9275-687F917D71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654" name="Rectangle 653">
            <a:extLst>
              <a:ext uri="{FF2B5EF4-FFF2-40B4-BE49-F238E27FC236}">
                <a16:creationId xmlns:a16="http://schemas.microsoft.com/office/drawing/2014/main" id="{9D887EB2-57DD-3145-BFC4-C5FAB2A34C2C}"/>
              </a:ext>
            </a:extLst>
          </p:cNvPr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18" name="Rectangle 717">
            <a:extLst>
              <a:ext uri="{FF2B5EF4-FFF2-40B4-BE49-F238E27FC236}">
                <a16:creationId xmlns:a16="http://schemas.microsoft.com/office/drawing/2014/main" id="{A3B2F961-4F5F-024A-9053-8BCA979B88C9}"/>
              </a:ext>
            </a:extLst>
          </p:cNvPr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19" name="Rectangle 718">
            <a:extLst>
              <a:ext uri="{FF2B5EF4-FFF2-40B4-BE49-F238E27FC236}">
                <a16:creationId xmlns:a16="http://schemas.microsoft.com/office/drawing/2014/main" id="{AD473EEA-73C2-5D46-8AAF-564095CFE88B}"/>
              </a:ext>
            </a:extLst>
          </p:cNvPr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0" name="Rectangle 719">
            <a:extLst>
              <a:ext uri="{FF2B5EF4-FFF2-40B4-BE49-F238E27FC236}">
                <a16:creationId xmlns:a16="http://schemas.microsoft.com/office/drawing/2014/main" id="{C0FDD0FD-5960-3748-B19E-88536C7DDE78}"/>
              </a:ext>
            </a:extLst>
          </p:cNvPr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1" name="Rectangle 720">
            <a:extLst>
              <a:ext uri="{FF2B5EF4-FFF2-40B4-BE49-F238E27FC236}">
                <a16:creationId xmlns:a16="http://schemas.microsoft.com/office/drawing/2014/main" id="{7E2AD029-98F7-B040-85B4-C43FAD1EB81B}"/>
              </a:ext>
            </a:extLst>
          </p:cNvPr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2" name="Rectangle 721">
            <a:extLst>
              <a:ext uri="{FF2B5EF4-FFF2-40B4-BE49-F238E27FC236}">
                <a16:creationId xmlns:a16="http://schemas.microsoft.com/office/drawing/2014/main" id="{52375AB8-0401-BC40-BE25-F5671327B1FC}"/>
              </a:ext>
            </a:extLst>
          </p:cNvPr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3" name="Rectangle 722">
            <a:extLst>
              <a:ext uri="{FF2B5EF4-FFF2-40B4-BE49-F238E27FC236}">
                <a16:creationId xmlns:a16="http://schemas.microsoft.com/office/drawing/2014/main" id="{B1C6849C-11AE-A842-BDEB-776A39D89F36}"/>
              </a:ext>
            </a:extLst>
          </p:cNvPr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4" name="Rectangle 723">
            <a:extLst>
              <a:ext uri="{FF2B5EF4-FFF2-40B4-BE49-F238E27FC236}">
                <a16:creationId xmlns:a16="http://schemas.microsoft.com/office/drawing/2014/main" id="{8024D8C7-10CA-5A41-B97C-725ABAF0833D}"/>
              </a:ext>
            </a:extLst>
          </p:cNvPr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25" name="Rectangle 724">
            <a:extLst>
              <a:ext uri="{FF2B5EF4-FFF2-40B4-BE49-F238E27FC236}">
                <a16:creationId xmlns:a16="http://schemas.microsoft.com/office/drawing/2014/main" id="{14264F35-7A0D-DF4B-83B3-4CAF1770C5DA}"/>
              </a:ext>
            </a:extLst>
          </p:cNvPr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grpSp>
        <p:nvGrpSpPr>
          <p:cNvPr id="613" name="Group 100">
            <a:extLst>
              <a:ext uri="{FF2B5EF4-FFF2-40B4-BE49-F238E27FC236}">
                <a16:creationId xmlns:a16="http://schemas.microsoft.com/office/drawing/2014/main" id="{DBC0414B-31F1-1C4C-8261-EE67F4607DC0}"/>
              </a:ext>
            </a:extLst>
          </p:cNvPr>
          <p:cNvGrpSpPr>
            <a:grpSpLocks/>
          </p:cNvGrpSpPr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>
              <a:extLst>
                <a:ext uri="{FF2B5EF4-FFF2-40B4-BE49-F238E27FC236}">
                  <a16:creationId xmlns:a16="http://schemas.microsoft.com/office/drawing/2014/main" id="{90934AB2-F45B-D54D-B91B-92C3572EB4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>
              <a:extLst>
                <a:ext uri="{FF2B5EF4-FFF2-40B4-BE49-F238E27FC236}">
                  <a16:creationId xmlns:a16="http://schemas.microsoft.com/office/drawing/2014/main" id="{DDB06B17-0C65-DF43-A056-8E67D11A00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12" name="Group 100">
            <a:extLst>
              <a:ext uri="{FF2B5EF4-FFF2-40B4-BE49-F238E27FC236}">
                <a16:creationId xmlns:a16="http://schemas.microsoft.com/office/drawing/2014/main" id="{604FD66B-8A15-8341-9AA9-BC9C0069CF6C}"/>
              </a:ext>
            </a:extLst>
          </p:cNvPr>
          <p:cNvGrpSpPr>
            <a:grpSpLocks/>
          </p:cNvGrpSpPr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>
              <a:extLst>
                <a:ext uri="{FF2B5EF4-FFF2-40B4-BE49-F238E27FC236}">
                  <a16:creationId xmlns:a16="http://schemas.microsoft.com/office/drawing/2014/main" id="{8EC12789-4A74-CD4E-A96A-BA0B134A4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>
              <a:extLst>
                <a:ext uri="{FF2B5EF4-FFF2-40B4-BE49-F238E27FC236}">
                  <a16:creationId xmlns:a16="http://schemas.microsoft.com/office/drawing/2014/main" id="{1C9CAF4D-3912-2C4B-94EA-BFD60B5F82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2A8EF875-64B6-FB4D-BBD1-BB83115D41F6}"/>
              </a:ext>
            </a:extLst>
          </p:cNvPr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2C68BD66-9CBB-6D44-8BC8-E664FE1011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29" name="Oval 728">
              <a:extLst>
                <a:ext uri="{FF2B5EF4-FFF2-40B4-BE49-F238E27FC236}">
                  <a16:creationId xmlns:a16="http://schemas.microsoft.com/office/drawing/2014/main" id="{AAD7E178-EB97-9D49-BA85-B61E5871BF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30" name="Group 729">
              <a:extLst>
                <a:ext uri="{FF2B5EF4-FFF2-40B4-BE49-F238E27FC236}">
                  <a16:creationId xmlns:a16="http://schemas.microsoft.com/office/drawing/2014/main" id="{4C398AB5-D40E-9D45-9D9F-3195710DFE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>
                <a:extLst>
                  <a:ext uri="{FF2B5EF4-FFF2-40B4-BE49-F238E27FC236}">
                    <a16:creationId xmlns:a16="http://schemas.microsoft.com/office/drawing/2014/main" id="{5E9BAF8A-BA27-434D-91A2-E0D5DB090EF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2" name="Freeform 731">
                <a:extLst>
                  <a:ext uri="{FF2B5EF4-FFF2-40B4-BE49-F238E27FC236}">
                    <a16:creationId xmlns:a16="http://schemas.microsoft.com/office/drawing/2014/main" id="{7239671D-647B-C046-933C-48E52C3A1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3" name="Freeform 732">
                <a:extLst>
                  <a:ext uri="{FF2B5EF4-FFF2-40B4-BE49-F238E27FC236}">
                    <a16:creationId xmlns:a16="http://schemas.microsoft.com/office/drawing/2014/main" id="{72FEAD2C-B342-D84B-83AF-B34BD5B7B0E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4" name="Freeform 733">
                <a:extLst>
                  <a:ext uri="{FF2B5EF4-FFF2-40B4-BE49-F238E27FC236}">
                    <a16:creationId xmlns:a16="http://schemas.microsoft.com/office/drawing/2014/main" id="{BA83E8B5-18C5-D947-9CC6-154512253C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EBC6C3DB-3DD5-5143-813B-D24B718ED06D}"/>
              </a:ext>
            </a:extLst>
          </p:cNvPr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5E0EBE43-DDB6-B548-BB2C-D6B6C1DAB7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37" name="Oval 736">
              <a:extLst>
                <a:ext uri="{FF2B5EF4-FFF2-40B4-BE49-F238E27FC236}">
                  <a16:creationId xmlns:a16="http://schemas.microsoft.com/office/drawing/2014/main" id="{BA79F427-8F60-1544-A84F-64AC0287445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38" name="Group 737">
              <a:extLst>
                <a:ext uri="{FF2B5EF4-FFF2-40B4-BE49-F238E27FC236}">
                  <a16:creationId xmlns:a16="http://schemas.microsoft.com/office/drawing/2014/main" id="{A6D233C7-8EB7-9B41-86B6-FC01A897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>
                <a:extLst>
                  <a:ext uri="{FF2B5EF4-FFF2-40B4-BE49-F238E27FC236}">
                    <a16:creationId xmlns:a16="http://schemas.microsoft.com/office/drawing/2014/main" id="{2DA248B7-610E-C34C-9FF3-57CCF829D4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0" name="Freeform 739">
                <a:extLst>
                  <a:ext uri="{FF2B5EF4-FFF2-40B4-BE49-F238E27FC236}">
                    <a16:creationId xmlns:a16="http://schemas.microsoft.com/office/drawing/2014/main" id="{9FD796FE-DDA7-CD43-8C1A-AD4F25774F8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1" name="Freeform 740">
                <a:extLst>
                  <a:ext uri="{FF2B5EF4-FFF2-40B4-BE49-F238E27FC236}">
                    <a16:creationId xmlns:a16="http://schemas.microsoft.com/office/drawing/2014/main" id="{6009BDFD-2C6D-324C-B98C-379BF8D444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04C2B104-2DF7-EC43-A8ED-F9900D3FC6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8910879B-032A-764B-B8A5-A88D63D74D64}"/>
              </a:ext>
            </a:extLst>
          </p:cNvPr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D1149133-C350-2D42-8C9E-58585EBAF3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45" name="Oval 744">
              <a:extLst>
                <a:ext uri="{FF2B5EF4-FFF2-40B4-BE49-F238E27FC236}">
                  <a16:creationId xmlns:a16="http://schemas.microsoft.com/office/drawing/2014/main" id="{12C3EB20-8219-694C-85F2-6998D9337F6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46" name="Group 745">
              <a:extLst>
                <a:ext uri="{FF2B5EF4-FFF2-40B4-BE49-F238E27FC236}">
                  <a16:creationId xmlns:a16="http://schemas.microsoft.com/office/drawing/2014/main" id="{162CB454-0231-9744-8F9B-C6B6BD5914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>
                <a:extLst>
                  <a:ext uri="{FF2B5EF4-FFF2-40B4-BE49-F238E27FC236}">
                    <a16:creationId xmlns:a16="http://schemas.microsoft.com/office/drawing/2014/main" id="{8D7DE494-08F1-5B41-8C0A-D66274850B8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8" name="Freeform 747">
                <a:extLst>
                  <a:ext uri="{FF2B5EF4-FFF2-40B4-BE49-F238E27FC236}">
                    <a16:creationId xmlns:a16="http://schemas.microsoft.com/office/drawing/2014/main" id="{2A784FA2-85FF-7148-B9DC-8DE272915AD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9" name="Freeform 748">
                <a:extLst>
                  <a:ext uri="{FF2B5EF4-FFF2-40B4-BE49-F238E27FC236}">
                    <a16:creationId xmlns:a16="http://schemas.microsoft.com/office/drawing/2014/main" id="{8B03338E-B45A-FA4B-BFE9-2D0AB4D34AC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0" name="Freeform 749">
                <a:extLst>
                  <a:ext uri="{FF2B5EF4-FFF2-40B4-BE49-F238E27FC236}">
                    <a16:creationId xmlns:a16="http://schemas.microsoft.com/office/drawing/2014/main" id="{7D974B2C-FE1D-6349-A955-0E444D9110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08A7BD84-7E3B-0547-8C3C-4A918614BC02}"/>
              </a:ext>
            </a:extLst>
          </p:cNvPr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55DE6B73-3A96-5C48-9E14-F3E5255162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753" name="Oval 752">
              <a:extLst>
                <a:ext uri="{FF2B5EF4-FFF2-40B4-BE49-F238E27FC236}">
                  <a16:creationId xmlns:a16="http://schemas.microsoft.com/office/drawing/2014/main" id="{0C2E4634-ECD7-1A42-BFF3-1C3C12DFDC4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54" name="Group 753">
              <a:extLst>
                <a:ext uri="{FF2B5EF4-FFF2-40B4-BE49-F238E27FC236}">
                  <a16:creationId xmlns:a16="http://schemas.microsoft.com/office/drawing/2014/main" id="{F0FBBA43-0B28-DB47-93A2-4CF98D644EF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id="{D329D7EE-AD76-AB4B-953F-A01C8B47B8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6" name="Freeform 755">
                <a:extLst>
                  <a:ext uri="{FF2B5EF4-FFF2-40B4-BE49-F238E27FC236}">
                    <a16:creationId xmlns:a16="http://schemas.microsoft.com/office/drawing/2014/main" id="{589A456E-CB6E-0749-A626-282D17A7162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7" name="Freeform 756">
                <a:extLst>
                  <a:ext uri="{FF2B5EF4-FFF2-40B4-BE49-F238E27FC236}">
                    <a16:creationId xmlns:a16="http://schemas.microsoft.com/office/drawing/2014/main" id="{6618F299-10D3-6B46-9FD8-919E6C98C6F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8" name="Freeform 757">
                <a:extLst>
                  <a:ext uri="{FF2B5EF4-FFF2-40B4-BE49-F238E27FC236}">
                    <a16:creationId xmlns:a16="http://schemas.microsoft.com/office/drawing/2014/main" id="{514AE89A-3BDD-0546-829A-1EBCB7AB9A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52" name="Rectangle 651">
            <a:extLst>
              <a:ext uri="{FF2B5EF4-FFF2-40B4-BE49-F238E27FC236}">
                <a16:creationId xmlns:a16="http://schemas.microsoft.com/office/drawing/2014/main" id="{5035FBDB-8E25-7842-8C98-159D52E79B52}"/>
              </a:ext>
            </a:extLst>
          </p:cNvPr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59" name="Rectangle 758">
            <a:extLst>
              <a:ext uri="{FF2B5EF4-FFF2-40B4-BE49-F238E27FC236}">
                <a16:creationId xmlns:a16="http://schemas.microsoft.com/office/drawing/2014/main" id="{CB9C91AF-8BEA-E84C-A2CC-A7D82A5CAB1D}"/>
              </a:ext>
            </a:extLst>
          </p:cNvPr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  <p:sp>
        <p:nvSpPr>
          <p:cNvPr id="760" name="Rectangle 759">
            <a:extLst>
              <a:ext uri="{FF2B5EF4-FFF2-40B4-BE49-F238E27FC236}">
                <a16:creationId xmlns:a16="http://schemas.microsoft.com/office/drawing/2014/main" id="{9DA88FB0-7AC5-3744-B89B-48F2B2492C28}"/>
              </a:ext>
            </a:extLst>
          </p:cNvPr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rgbClr val="FFFFFF"/>
              </a:solidFill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757661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Circuit switching: FDM and TDM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grpSp>
        <p:nvGrpSpPr>
          <p:cNvPr id="80" name="Group 5">
            <a:extLst>
              <a:ext uri="{FF2B5EF4-FFF2-40B4-BE49-F238E27FC236}">
                <a16:creationId xmlns:a16="http://schemas.microsoft.com/office/drawing/2014/main" id="{9E8B7F63-E037-EA42-8DA6-CB6014E4199C}"/>
              </a:ext>
            </a:extLst>
          </p:cNvPr>
          <p:cNvGrpSpPr>
            <a:grpSpLocks/>
          </p:cNvGrpSpPr>
          <p:nvPr/>
        </p:nvGrpSpPr>
        <p:grpSpPr bwMode="auto">
          <a:xfrm>
            <a:off x="6232444" y="2059359"/>
            <a:ext cx="5508625" cy="1955801"/>
            <a:chOff x="1378" y="1353"/>
            <a:chExt cx="3470" cy="1232"/>
          </a:xfrm>
        </p:grpSpPr>
        <p:sp>
          <p:nvSpPr>
            <p:cNvPr id="81" name="Line 6">
              <a:extLst>
                <a:ext uri="{FF2B5EF4-FFF2-40B4-BE49-F238E27FC236}">
                  <a16:creationId xmlns:a16="http://schemas.microsoft.com/office/drawing/2014/main" id="{FC247104-E8D3-B645-85FB-5A0C2FA08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2" name="Text Box 7">
              <a:extLst>
                <a:ext uri="{FF2B5EF4-FFF2-40B4-BE49-F238E27FC236}">
                  <a16:creationId xmlns:a16="http://schemas.microsoft.com/office/drawing/2014/main" id="{C8BB3F46-3B16-B844-8872-13FF6EAD7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dirty="0">
                  <a:latin typeface="+mn-lt"/>
                </a:rPr>
                <a:t>frequency</a:t>
              </a:r>
              <a:endParaRPr lang="fr-FR" altLang="en-US" dirty="0">
                <a:latin typeface="+mn-lt"/>
              </a:endParaRPr>
            </a:p>
          </p:txBody>
        </p:sp>
        <p:sp>
          <p:nvSpPr>
            <p:cNvPr id="83" name="Line 8">
              <a:extLst>
                <a:ext uri="{FF2B5EF4-FFF2-40B4-BE49-F238E27FC236}">
                  <a16:creationId xmlns:a16="http://schemas.microsoft.com/office/drawing/2014/main" id="{EF7F65AA-9FC2-CC44-BAE9-97B49EC3B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4" name="Text Box 9">
              <a:extLst>
                <a:ext uri="{FF2B5EF4-FFF2-40B4-BE49-F238E27FC236}">
                  <a16:creationId xmlns:a16="http://schemas.microsoft.com/office/drawing/2014/main" id="{04240E2C-D2B8-6D49-8F3E-93A9982E6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8" y="2255"/>
              <a:ext cx="53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2800">
                  <a:latin typeface="+mn-lt"/>
                </a:rPr>
                <a:t>time</a:t>
              </a:r>
              <a:endParaRPr lang="fr-FR" altLang="en-US" sz="2800">
                <a:latin typeface="+mn-lt"/>
              </a:endParaRPr>
            </a:p>
          </p:txBody>
        </p:sp>
        <p:sp>
          <p:nvSpPr>
            <p:cNvPr id="85" name="Rectangle 10">
              <a:extLst>
                <a:ext uri="{FF2B5EF4-FFF2-40B4-BE49-F238E27FC236}">
                  <a16:creationId xmlns:a16="http://schemas.microsoft.com/office/drawing/2014/main" id="{8CB58BFF-BD62-164C-98AC-EA3BD21AC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sp>
        <p:nvSpPr>
          <p:cNvPr id="86" name="Rectangle 11">
            <a:extLst>
              <a:ext uri="{FF2B5EF4-FFF2-40B4-BE49-F238E27FC236}">
                <a16:creationId xmlns:a16="http://schemas.microsoft.com/office/drawing/2014/main" id="{17B8879F-2FD8-DB4B-A2A0-04D42672C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87" name="Rectangle 12">
            <a:extLst>
              <a:ext uri="{FF2B5EF4-FFF2-40B4-BE49-F238E27FC236}">
                <a16:creationId xmlns:a16="http://schemas.microsoft.com/office/drawing/2014/main" id="{BEC6B013-FF3F-EC4A-A3C5-E86E0F873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88" name="Rectangle 13">
            <a:extLst>
              <a:ext uri="{FF2B5EF4-FFF2-40B4-BE49-F238E27FC236}">
                <a16:creationId xmlns:a16="http://schemas.microsoft.com/office/drawing/2014/main" id="{906F828E-B621-AC41-9719-C035AB75F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89" name="Rectangle 14">
            <a:extLst>
              <a:ext uri="{FF2B5EF4-FFF2-40B4-BE49-F238E27FC236}">
                <a16:creationId xmlns:a16="http://schemas.microsoft.com/office/drawing/2014/main" id="{F56D1B6D-1C4F-8C45-B7A6-ABBFFE805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grpSp>
        <p:nvGrpSpPr>
          <p:cNvPr id="90" name="Group 15">
            <a:extLst>
              <a:ext uri="{FF2B5EF4-FFF2-40B4-BE49-F238E27FC236}">
                <a16:creationId xmlns:a16="http://schemas.microsoft.com/office/drawing/2014/main" id="{9A7618F9-9329-2B44-B13F-C685759AA9B8}"/>
              </a:ext>
            </a:extLst>
          </p:cNvPr>
          <p:cNvGrpSpPr>
            <a:grpSpLocks/>
          </p:cNvGrpSpPr>
          <p:nvPr/>
        </p:nvGrpSpPr>
        <p:grpSpPr bwMode="auto">
          <a:xfrm>
            <a:off x="6248319" y="4361233"/>
            <a:ext cx="5480050" cy="1893887"/>
            <a:chOff x="1396" y="2977"/>
            <a:chExt cx="3452" cy="1193"/>
          </a:xfrm>
        </p:grpSpPr>
        <p:sp>
          <p:nvSpPr>
            <p:cNvPr id="92" name="Line 17">
              <a:extLst>
                <a:ext uri="{FF2B5EF4-FFF2-40B4-BE49-F238E27FC236}">
                  <a16:creationId xmlns:a16="http://schemas.microsoft.com/office/drawing/2014/main" id="{6C5900A1-D57D-5143-8A66-C174D32DF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3" name="Text Box 18">
              <a:extLst>
                <a:ext uri="{FF2B5EF4-FFF2-40B4-BE49-F238E27FC236}">
                  <a16:creationId xmlns:a16="http://schemas.microsoft.com/office/drawing/2014/main" id="{B957BD8B-F509-1A4C-BDB2-A2653F2A5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dirty="0">
                  <a:latin typeface="+mn-lt"/>
                </a:rPr>
                <a:t>frequency</a:t>
              </a:r>
              <a:endParaRPr lang="fr-FR" altLang="en-US" dirty="0">
                <a:latin typeface="+mn-lt"/>
              </a:endParaRPr>
            </a:p>
          </p:txBody>
        </p:sp>
        <p:sp>
          <p:nvSpPr>
            <p:cNvPr id="94" name="Line 19">
              <a:extLst>
                <a:ext uri="{FF2B5EF4-FFF2-40B4-BE49-F238E27FC236}">
                  <a16:creationId xmlns:a16="http://schemas.microsoft.com/office/drawing/2014/main" id="{3265E2D3-79D1-AC4D-9664-82C43C0C1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5" name="Text Box 20">
              <a:extLst>
                <a:ext uri="{FF2B5EF4-FFF2-40B4-BE49-F238E27FC236}">
                  <a16:creationId xmlns:a16="http://schemas.microsoft.com/office/drawing/2014/main" id="{45415617-655E-AE41-ACC7-41804AE63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8" y="3840"/>
              <a:ext cx="53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2800">
                  <a:latin typeface="+mn-lt"/>
                </a:rPr>
                <a:t>time</a:t>
              </a:r>
              <a:endParaRPr lang="fr-FR" altLang="en-US" sz="2800">
                <a:latin typeface="+mn-lt"/>
              </a:endParaRPr>
            </a:p>
          </p:txBody>
        </p:sp>
        <p:sp>
          <p:nvSpPr>
            <p:cNvPr id="96" name="Rectangle 21">
              <a:extLst>
                <a:ext uri="{FF2B5EF4-FFF2-40B4-BE49-F238E27FC236}">
                  <a16:creationId xmlns:a16="http://schemas.microsoft.com/office/drawing/2014/main" id="{18EBBCEE-B412-1D43-9B2E-49383E45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97" name="Group 22">
            <a:extLst>
              <a:ext uri="{FF2B5EF4-FFF2-40B4-BE49-F238E27FC236}">
                <a16:creationId xmlns:a16="http://schemas.microsoft.com/office/drawing/2014/main" id="{241CB304-A294-0445-AAE8-40A24F22C065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>
              <a:extLst>
                <a:ext uri="{FF2B5EF4-FFF2-40B4-BE49-F238E27FC236}">
                  <a16:creationId xmlns:a16="http://schemas.microsoft.com/office/drawing/2014/main" id="{BBBAEBF8-E545-B74D-9E4E-8CA10626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99" name="Rectangle 24">
              <a:extLst>
                <a:ext uri="{FF2B5EF4-FFF2-40B4-BE49-F238E27FC236}">
                  <a16:creationId xmlns:a16="http://schemas.microsoft.com/office/drawing/2014/main" id="{59EE33AA-C8A3-2F49-95FB-4AC5CCD3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0" name="Rectangle 25">
              <a:extLst>
                <a:ext uri="{FF2B5EF4-FFF2-40B4-BE49-F238E27FC236}">
                  <a16:creationId xmlns:a16="http://schemas.microsoft.com/office/drawing/2014/main" id="{B7E36698-7100-CA42-AE32-4065DD48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C7CBE92F-CD13-2F4F-AE98-DD839DC0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2" name="Rectangle 27">
              <a:extLst>
                <a:ext uri="{FF2B5EF4-FFF2-40B4-BE49-F238E27FC236}">
                  <a16:creationId xmlns:a16="http://schemas.microsoft.com/office/drawing/2014/main" id="{DD52ACA4-56FF-F049-8FA6-73C999536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103" name="Group 28">
            <a:extLst>
              <a:ext uri="{FF2B5EF4-FFF2-40B4-BE49-F238E27FC236}">
                <a16:creationId xmlns:a16="http://schemas.microsoft.com/office/drawing/2014/main" id="{6B5BCBCE-893F-6042-A314-778723B61565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>
              <a:extLst>
                <a:ext uri="{FF2B5EF4-FFF2-40B4-BE49-F238E27FC236}">
                  <a16:creationId xmlns:a16="http://schemas.microsoft.com/office/drawing/2014/main" id="{F89F88EB-D217-3740-AB7F-84D975F9E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5" name="Rectangle 30">
              <a:extLst>
                <a:ext uri="{FF2B5EF4-FFF2-40B4-BE49-F238E27FC236}">
                  <a16:creationId xmlns:a16="http://schemas.microsoft.com/office/drawing/2014/main" id="{E42D2B75-2175-FB4F-A9C6-9BA6E2F11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6" name="Rectangle 31">
              <a:extLst>
                <a:ext uri="{FF2B5EF4-FFF2-40B4-BE49-F238E27FC236}">
                  <a16:creationId xmlns:a16="http://schemas.microsoft.com/office/drawing/2014/main" id="{A416A53A-2D17-C44C-B2F8-89A84E2C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7" name="Rectangle 32">
              <a:extLst>
                <a:ext uri="{FF2B5EF4-FFF2-40B4-BE49-F238E27FC236}">
                  <a16:creationId xmlns:a16="http://schemas.microsoft.com/office/drawing/2014/main" id="{67CA95C0-B871-CF4F-8ED3-AFB8884C2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8" name="Rectangle 33">
              <a:extLst>
                <a:ext uri="{FF2B5EF4-FFF2-40B4-BE49-F238E27FC236}">
                  <a16:creationId xmlns:a16="http://schemas.microsoft.com/office/drawing/2014/main" id="{45837EA2-CC92-FF43-A3B1-E57DFC95D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109" name="Group 34">
            <a:extLst>
              <a:ext uri="{FF2B5EF4-FFF2-40B4-BE49-F238E27FC236}">
                <a16:creationId xmlns:a16="http://schemas.microsoft.com/office/drawing/2014/main" id="{09E73B34-5A97-9243-8722-C1FF0067894A}"/>
              </a:ext>
            </a:extLst>
          </p:cNvPr>
          <p:cNvGrpSpPr>
            <a:grpSpLocks/>
          </p:cNvGrpSpPr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>
              <a:extLst>
                <a:ext uri="{FF2B5EF4-FFF2-40B4-BE49-F238E27FC236}">
                  <a16:creationId xmlns:a16="http://schemas.microsoft.com/office/drawing/2014/main" id="{2542FF38-5DB4-3F4A-ACA4-571441686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1" name="Rectangle 36">
              <a:extLst>
                <a:ext uri="{FF2B5EF4-FFF2-40B4-BE49-F238E27FC236}">
                  <a16:creationId xmlns:a16="http://schemas.microsoft.com/office/drawing/2014/main" id="{11F55AF2-B4EF-DE4D-9828-6C62B6891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2" name="Rectangle 37">
              <a:extLst>
                <a:ext uri="{FF2B5EF4-FFF2-40B4-BE49-F238E27FC236}">
                  <a16:creationId xmlns:a16="http://schemas.microsoft.com/office/drawing/2014/main" id="{F6DBD211-C591-4F40-9D18-FBBD93787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3" name="Rectangle 38">
              <a:extLst>
                <a:ext uri="{FF2B5EF4-FFF2-40B4-BE49-F238E27FC236}">
                  <a16:creationId xmlns:a16="http://schemas.microsoft.com/office/drawing/2014/main" id="{112356C3-3BBE-504C-B270-A9E8C882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4" name="Rectangle 39">
              <a:extLst>
                <a:ext uri="{FF2B5EF4-FFF2-40B4-BE49-F238E27FC236}">
                  <a16:creationId xmlns:a16="http://schemas.microsoft.com/office/drawing/2014/main" id="{67D5E6EF-1805-AF4F-A945-1E53D6A0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115" name="Group 40">
            <a:extLst>
              <a:ext uri="{FF2B5EF4-FFF2-40B4-BE49-F238E27FC236}">
                <a16:creationId xmlns:a16="http://schemas.microsoft.com/office/drawing/2014/main" id="{F22CF311-F4BD-A94C-8199-EA46277CD3BD}"/>
              </a:ext>
            </a:extLst>
          </p:cNvPr>
          <p:cNvGrpSpPr>
            <a:grpSpLocks/>
          </p:cNvGrpSpPr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>
              <a:extLst>
                <a:ext uri="{FF2B5EF4-FFF2-40B4-BE49-F238E27FC236}">
                  <a16:creationId xmlns:a16="http://schemas.microsoft.com/office/drawing/2014/main" id="{9CA27E85-835D-3C49-BA35-11331201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6F4D2FA-3645-4546-8BD7-73B7C728B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8" name="Rectangle 43">
              <a:extLst>
                <a:ext uri="{FF2B5EF4-FFF2-40B4-BE49-F238E27FC236}">
                  <a16:creationId xmlns:a16="http://schemas.microsoft.com/office/drawing/2014/main" id="{DFE6A11C-37DF-D847-B587-29A412FF7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9" name="Rectangle 44">
              <a:extLst>
                <a:ext uri="{FF2B5EF4-FFF2-40B4-BE49-F238E27FC236}">
                  <a16:creationId xmlns:a16="http://schemas.microsoft.com/office/drawing/2014/main" id="{3A806C1E-DAB0-304C-9DA3-A3E26591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20" name="Rectangle 45">
              <a:extLst>
                <a:ext uri="{FF2B5EF4-FFF2-40B4-BE49-F238E27FC236}">
                  <a16:creationId xmlns:a16="http://schemas.microsoft.com/office/drawing/2014/main" id="{8DB6DFAA-D4E8-9F49-8C65-FFB57B6EA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121" name="Group 46">
            <a:extLst>
              <a:ext uri="{FF2B5EF4-FFF2-40B4-BE49-F238E27FC236}">
                <a16:creationId xmlns:a16="http://schemas.microsoft.com/office/drawing/2014/main" id="{E2514980-7513-C04A-B9E9-8CAF43AA2E98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>
              <a:extLst>
                <a:ext uri="{FF2B5EF4-FFF2-40B4-BE49-F238E27FC236}">
                  <a16:creationId xmlns:a16="http://schemas.microsoft.com/office/drawing/2014/main" id="{A784622D-6C6C-6A4B-86EF-6E226EE57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3" name="Line 48">
              <a:extLst>
                <a:ext uri="{FF2B5EF4-FFF2-40B4-BE49-F238E27FC236}">
                  <a16:creationId xmlns:a16="http://schemas.microsoft.com/office/drawing/2014/main" id="{E44DC6CB-5B3D-AF40-B675-B9A9AE367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4" name="Line 49">
              <a:extLst>
                <a:ext uri="{FF2B5EF4-FFF2-40B4-BE49-F238E27FC236}">
                  <a16:creationId xmlns:a16="http://schemas.microsoft.com/office/drawing/2014/main" id="{4151DE66-5E96-0C4C-9749-3B0424C16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125" name="Group 50">
            <a:extLst>
              <a:ext uri="{FF2B5EF4-FFF2-40B4-BE49-F238E27FC236}">
                <a16:creationId xmlns:a16="http://schemas.microsoft.com/office/drawing/2014/main" id="{2F7FB34F-2B8D-FD4E-A40A-520FC72B6836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1A7B9A9A-8D34-5949-AB73-2752D4ADA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7" name="Line 52">
              <a:extLst>
                <a:ext uri="{FF2B5EF4-FFF2-40B4-BE49-F238E27FC236}">
                  <a16:creationId xmlns:a16="http://schemas.microsoft.com/office/drawing/2014/main" id="{7825394C-BA9E-F14A-A06B-B4D1F2AB7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8" name="Line 53">
              <a:extLst>
                <a:ext uri="{FF2B5EF4-FFF2-40B4-BE49-F238E27FC236}">
                  <a16:creationId xmlns:a16="http://schemas.microsoft.com/office/drawing/2014/main" id="{04DEEC0C-6538-134B-857D-2D0EDB5AE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29" name="Line 54">
              <a:extLst>
                <a:ext uri="{FF2B5EF4-FFF2-40B4-BE49-F238E27FC236}">
                  <a16:creationId xmlns:a16="http://schemas.microsoft.com/office/drawing/2014/main" id="{A3FD5517-6B59-D84A-A3A5-B4E25A0D7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0" name="Line 55">
              <a:extLst>
                <a:ext uri="{FF2B5EF4-FFF2-40B4-BE49-F238E27FC236}">
                  <a16:creationId xmlns:a16="http://schemas.microsoft.com/office/drawing/2014/main" id="{8BFF1C13-9DA1-9B4D-9F10-1F66A8810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1" name="Line 56">
              <a:extLst>
                <a:ext uri="{FF2B5EF4-FFF2-40B4-BE49-F238E27FC236}">
                  <a16:creationId xmlns:a16="http://schemas.microsoft.com/office/drawing/2014/main" id="{B0486BD1-B653-EC4B-BC49-7487964A6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2" name="Line 57">
              <a:extLst>
                <a:ext uri="{FF2B5EF4-FFF2-40B4-BE49-F238E27FC236}">
                  <a16:creationId xmlns:a16="http://schemas.microsoft.com/office/drawing/2014/main" id="{A5505908-88D5-4A4D-BD8D-DC8F998AE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3" name="Line 58">
              <a:extLst>
                <a:ext uri="{FF2B5EF4-FFF2-40B4-BE49-F238E27FC236}">
                  <a16:creationId xmlns:a16="http://schemas.microsoft.com/office/drawing/2014/main" id="{CFE3069F-00E3-F94B-9EF4-7F602081F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3E3FF99A-7088-874C-86FF-E8E923BC8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9A1084A3-A397-4443-B4A1-8A048966E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6" name="Line 61">
              <a:extLst>
                <a:ext uri="{FF2B5EF4-FFF2-40B4-BE49-F238E27FC236}">
                  <a16:creationId xmlns:a16="http://schemas.microsoft.com/office/drawing/2014/main" id="{9ADDC058-5058-BE44-A0F5-D0DDA33CE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7" name="Line 62">
              <a:extLst>
                <a:ext uri="{FF2B5EF4-FFF2-40B4-BE49-F238E27FC236}">
                  <a16:creationId xmlns:a16="http://schemas.microsoft.com/office/drawing/2014/main" id="{BD24B7F5-455A-0C43-B9F0-FB3B946FE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8" name="Line 63">
              <a:extLst>
                <a:ext uri="{FF2B5EF4-FFF2-40B4-BE49-F238E27FC236}">
                  <a16:creationId xmlns:a16="http://schemas.microsoft.com/office/drawing/2014/main" id="{988F36F5-7D31-804E-962A-423F649F92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39" name="Line 64">
              <a:extLst>
                <a:ext uri="{FF2B5EF4-FFF2-40B4-BE49-F238E27FC236}">
                  <a16:creationId xmlns:a16="http://schemas.microsoft.com/office/drawing/2014/main" id="{D7B989E8-2587-7643-9382-D33D3F44B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0" name="Line 65">
              <a:extLst>
                <a:ext uri="{FF2B5EF4-FFF2-40B4-BE49-F238E27FC236}">
                  <a16:creationId xmlns:a16="http://schemas.microsoft.com/office/drawing/2014/main" id="{E0D29195-E5A5-7342-B97D-15428877E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1" name="Line 66">
              <a:extLst>
                <a:ext uri="{FF2B5EF4-FFF2-40B4-BE49-F238E27FC236}">
                  <a16:creationId xmlns:a16="http://schemas.microsoft.com/office/drawing/2014/main" id="{DB60A569-3391-0245-957A-8BD0C4704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2" name="Line 67">
              <a:extLst>
                <a:ext uri="{FF2B5EF4-FFF2-40B4-BE49-F238E27FC236}">
                  <a16:creationId xmlns:a16="http://schemas.microsoft.com/office/drawing/2014/main" id="{2B1AB277-061D-9241-9AB6-1B95D3D21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40920297-470B-0146-A370-C189FFDE7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2E53AA1C-6679-674A-95BC-86F53DDA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145" name="Group 70">
            <a:extLst>
              <a:ext uri="{FF2B5EF4-FFF2-40B4-BE49-F238E27FC236}">
                <a16:creationId xmlns:a16="http://schemas.microsoft.com/office/drawing/2014/main" id="{D19EB7AC-F070-3541-A86A-2FC1DD8534B1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>
              <a:extLst>
                <a:ext uri="{FF2B5EF4-FFF2-40B4-BE49-F238E27FC236}">
                  <a16:creationId xmlns:a16="http://schemas.microsoft.com/office/drawing/2014/main" id="{6E37DADC-C96A-3646-99F6-13289A67B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7" name="Line 72">
              <a:extLst>
                <a:ext uri="{FF2B5EF4-FFF2-40B4-BE49-F238E27FC236}">
                  <a16:creationId xmlns:a16="http://schemas.microsoft.com/office/drawing/2014/main" id="{9AEF30A0-08E3-0C49-BDD0-62773AC68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65F2C750-C340-7D41-86F3-6C02B72E3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49" name="Line 74">
              <a:extLst>
                <a:ext uri="{FF2B5EF4-FFF2-40B4-BE49-F238E27FC236}">
                  <a16:creationId xmlns:a16="http://schemas.microsoft.com/office/drawing/2014/main" id="{6F3372A0-CEED-B147-B45A-1120494E9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150" name="Group 75">
            <a:extLst>
              <a:ext uri="{FF2B5EF4-FFF2-40B4-BE49-F238E27FC236}">
                <a16:creationId xmlns:a16="http://schemas.microsoft.com/office/drawing/2014/main" id="{EF82690A-0023-7E4C-AF5F-2DE149F5C0AB}"/>
              </a:ext>
            </a:extLst>
          </p:cNvPr>
          <p:cNvGrpSpPr>
            <a:grpSpLocks/>
          </p:cNvGrpSpPr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>
              <a:extLst>
                <a:ext uri="{FF2B5EF4-FFF2-40B4-BE49-F238E27FC236}">
                  <a16:creationId xmlns:a16="http://schemas.microsoft.com/office/drawing/2014/main" id="{FA56D6B6-D7AC-2446-9EB2-EB6FACCED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36AF57AE-AC33-5743-977A-0D788D552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536A2FE1-8849-7541-AF15-E745915BB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4" name="Line 79">
              <a:extLst>
                <a:ext uri="{FF2B5EF4-FFF2-40B4-BE49-F238E27FC236}">
                  <a16:creationId xmlns:a16="http://schemas.microsoft.com/office/drawing/2014/main" id="{BF60E069-76E5-034E-ABF6-9DB38E5F4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5" name="Line 80">
              <a:extLst>
                <a:ext uri="{FF2B5EF4-FFF2-40B4-BE49-F238E27FC236}">
                  <a16:creationId xmlns:a16="http://schemas.microsoft.com/office/drawing/2014/main" id="{E0357BEA-8C5A-0243-B035-D32F921C0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6" name="Line 81">
              <a:extLst>
                <a:ext uri="{FF2B5EF4-FFF2-40B4-BE49-F238E27FC236}">
                  <a16:creationId xmlns:a16="http://schemas.microsoft.com/office/drawing/2014/main" id="{2F1CCECE-F3ED-3042-9569-AD742E3CC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7" name="Line 82">
              <a:extLst>
                <a:ext uri="{FF2B5EF4-FFF2-40B4-BE49-F238E27FC236}">
                  <a16:creationId xmlns:a16="http://schemas.microsoft.com/office/drawing/2014/main" id="{6537DA24-A159-1745-BB09-C376284BC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8" name="Line 83">
              <a:extLst>
                <a:ext uri="{FF2B5EF4-FFF2-40B4-BE49-F238E27FC236}">
                  <a16:creationId xmlns:a16="http://schemas.microsoft.com/office/drawing/2014/main" id="{303471D4-2AB8-EB47-A820-9F719A962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9" name="Line 84">
              <a:extLst>
                <a:ext uri="{FF2B5EF4-FFF2-40B4-BE49-F238E27FC236}">
                  <a16:creationId xmlns:a16="http://schemas.microsoft.com/office/drawing/2014/main" id="{AB7E2F6A-D6E8-6F44-A130-F6AAF3FAD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0" name="Line 85">
              <a:extLst>
                <a:ext uri="{FF2B5EF4-FFF2-40B4-BE49-F238E27FC236}">
                  <a16:creationId xmlns:a16="http://schemas.microsoft.com/office/drawing/2014/main" id="{0B0C4A91-41A5-FA42-BE40-E539FE5A8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1" name="Line 86">
              <a:extLst>
                <a:ext uri="{FF2B5EF4-FFF2-40B4-BE49-F238E27FC236}">
                  <a16:creationId xmlns:a16="http://schemas.microsoft.com/office/drawing/2014/main" id="{DD647FB7-E777-BB4A-836C-1230EB25B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2" name="Line 87">
              <a:extLst>
                <a:ext uri="{FF2B5EF4-FFF2-40B4-BE49-F238E27FC236}">
                  <a16:creationId xmlns:a16="http://schemas.microsoft.com/office/drawing/2014/main" id="{B46CA734-72CB-EB46-9BCA-BE4B2E992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3" name="Line 88">
              <a:extLst>
                <a:ext uri="{FF2B5EF4-FFF2-40B4-BE49-F238E27FC236}">
                  <a16:creationId xmlns:a16="http://schemas.microsoft.com/office/drawing/2014/main" id="{F17A8327-BB1C-CC47-BBF6-C0A0C792F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4" name="Line 89">
              <a:extLst>
                <a:ext uri="{FF2B5EF4-FFF2-40B4-BE49-F238E27FC236}">
                  <a16:creationId xmlns:a16="http://schemas.microsoft.com/office/drawing/2014/main" id="{1BC1688D-7618-5D4F-BD03-7A37B9CFF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5" name="Line 90">
              <a:extLst>
                <a:ext uri="{FF2B5EF4-FFF2-40B4-BE49-F238E27FC236}">
                  <a16:creationId xmlns:a16="http://schemas.microsoft.com/office/drawing/2014/main" id="{BD97D86A-A445-8440-8450-03DEF32A6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6" name="Line 91">
              <a:extLst>
                <a:ext uri="{FF2B5EF4-FFF2-40B4-BE49-F238E27FC236}">
                  <a16:creationId xmlns:a16="http://schemas.microsoft.com/office/drawing/2014/main" id="{61EAFA7A-D8BF-3B4F-A70F-B795CC3B2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7" name="Line 92">
              <a:extLst>
                <a:ext uri="{FF2B5EF4-FFF2-40B4-BE49-F238E27FC236}">
                  <a16:creationId xmlns:a16="http://schemas.microsoft.com/office/drawing/2014/main" id="{AC990DC1-801B-2140-9598-DC3E006E7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8" name="Line 93">
              <a:extLst>
                <a:ext uri="{FF2B5EF4-FFF2-40B4-BE49-F238E27FC236}">
                  <a16:creationId xmlns:a16="http://schemas.microsoft.com/office/drawing/2014/main" id="{83E7C0B2-4786-B44B-AF2A-50A1881CB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69" name="Line 94">
              <a:extLst>
                <a:ext uri="{FF2B5EF4-FFF2-40B4-BE49-F238E27FC236}">
                  <a16:creationId xmlns:a16="http://schemas.microsoft.com/office/drawing/2014/main" id="{23C2D596-103D-414A-8E89-61FE69710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70" name="Line 95">
              <a:extLst>
                <a:ext uri="{FF2B5EF4-FFF2-40B4-BE49-F238E27FC236}">
                  <a16:creationId xmlns:a16="http://schemas.microsoft.com/office/drawing/2014/main" id="{47491975-1D5E-9B4B-B9CC-2AB364567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</p:grpSp>
      <p:grpSp>
        <p:nvGrpSpPr>
          <p:cNvPr id="172" name="Group 100">
            <a:extLst>
              <a:ext uri="{FF2B5EF4-FFF2-40B4-BE49-F238E27FC236}">
                <a16:creationId xmlns:a16="http://schemas.microsoft.com/office/drawing/2014/main" id="{8132E27A-22ED-AF49-8219-5166A48DECF1}"/>
              </a:ext>
            </a:extLst>
          </p:cNvPr>
          <p:cNvGrpSpPr>
            <a:grpSpLocks/>
          </p:cNvGrpSpPr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>
              <a:extLst>
                <a:ext uri="{FF2B5EF4-FFF2-40B4-BE49-F238E27FC236}">
                  <a16:creationId xmlns:a16="http://schemas.microsoft.com/office/drawing/2014/main" id="{517C0A89-506E-FC47-9AA2-AF070B040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2800" dirty="0">
                  <a:latin typeface="+mn-lt"/>
                </a:rPr>
                <a:t>4 users</a:t>
              </a:r>
              <a:endParaRPr lang="fr-FR" altLang="en-US" sz="2800" dirty="0">
                <a:latin typeface="+mn-lt"/>
              </a:endParaRPr>
            </a:p>
          </p:txBody>
        </p:sp>
        <p:sp>
          <p:nvSpPr>
            <p:cNvPr id="175" name="Rectangle 102">
              <a:extLst>
                <a:ext uri="{FF2B5EF4-FFF2-40B4-BE49-F238E27FC236}">
                  <a16:creationId xmlns:a16="http://schemas.microsoft.com/office/drawing/2014/main" id="{09CA082A-E892-4F49-956A-49EC8B74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76" name="Rectangle 103">
              <a:extLst>
                <a:ext uri="{FF2B5EF4-FFF2-40B4-BE49-F238E27FC236}">
                  <a16:creationId xmlns:a16="http://schemas.microsoft.com/office/drawing/2014/main" id="{F4529FF5-30ED-B043-89BC-B0A0838D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77" name="Rectangle 104">
              <a:extLst>
                <a:ext uri="{FF2B5EF4-FFF2-40B4-BE49-F238E27FC236}">
                  <a16:creationId xmlns:a16="http://schemas.microsoft.com/office/drawing/2014/main" id="{BF870C5A-CA37-9A42-A1BA-472445C2A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78" name="Rectangle 105">
              <a:extLst>
                <a:ext uri="{FF2B5EF4-FFF2-40B4-BE49-F238E27FC236}">
                  <a16:creationId xmlns:a16="http://schemas.microsoft.com/office/drawing/2014/main" id="{E80A1670-A44E-6449-B13F-782DADDC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sp>
        <p:nvSpPr>
          <p:cNvPr id="181" name="Content Placeholder 2">
            <a:extLst>
              <a:ext uri="{FF2B5EF4-FFF2-40B4-BE49-F238E27FC236}">
                <a16:creationId xmlns:a16="http://schemas.microsoft.com/office/drawing/2014/main" id="{22797A37-2981-B84F-A949-A6F05BC23F7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2870229"/>
          </a:xfrm>
        </p:spPr>
        <p:txBody>
          <a:bodyPr>
            <a:normAutofit lnSpcReduction="10000"/>
          </a:bodyPr>
          <a:lstStyle/>
          <a:p>
            <a:pPr marL="11113" indent="-11113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requency 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(FDM)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optical, electromagnetic frequencies divided into (narrow) frequency bands</a:t>
            </a: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each call allocated its own band, can transmit at max rate of that narrow band 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182" name="Content Placeholder 2">
            <a:extLst>
              <a:ext uri="{FF2B5EF4-FFF2-40B4-BE49-F238E27FC236}">
                <a16:creationId xmlns:a16="http://schemas.microsoft.com/office/drawing/2014/main" id="{158F9267-8C55-AD46-A424-9C6B11E6A845}"/>
              </a:ext>
            </a:extLst>
          </p:cNvPr>
          <p:cNvSpPr txBox="1">
            <a:spLocks/>
          </p:cNvSpPr>
          <p:nvPr/>
        </p:nvSpPr>
        <p:spPr>
          <a:xfrm>
            <a:off x="825267" y="4157290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-11113">
              <a:spcBef>
                <a:spcPts val="6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Time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(TDM)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6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time divided into slots</a:t>
            </a:r>
          </a:p>
          <a:p>
            <a:pPr>
              <a:spcBef>
                <a:spcPts val="6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each call allocated periodic slot(s), can transmit at maximum rate of (wider) frequency band, but only  during its time slot(s)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87465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500"/>
                            </p:stCondLst>
                            <p:childTnLst>
                              <p:par>
                                <p:cTn id="5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189" name="Rectangle 3">
            <a:extLst>
              <a:ext uri="{FF2B5EF4-FFF2-40B4-BE49-F238E27FC236}">
                <a16:creationId xmlns:a16="http://schemas.microsoft.com/office/drawing/2014/main" id="{17C01842-A8D9-3947-BFAD-E29BD4964F34}"/>
              </a:ext>
            </a:extLst>
          </p:cNvPr>
          <p:cNvSpPr txBox="1">
            <a:spLocks noChangeArrowheads="1"/>
          </p:cNvSpPr>
          <p:nvPr/>
        </p:nvSpPr>
        <p:spPr>
          <a:xfrm>
            <a:off x="890335" y="1977451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>
              <a:spcBef>
                <a:spcPts val="600"/>
              </a:spcBef>
              <a:buSzPct val="75000"/>
              <a:buFont typeface="Wingdings" pitchFamily="2" charset="2"/>
              <a:buNone/>
              <a:tabLst>
                <a:tab pos="566738" algn="l"/>
              </a:tabLst>
            </a:pPr>
            <a:r>
              <a:rPr lang="en-US" altLang="en-US" dirty="0">
                <a:ea typeface="ＭＳ Ｐゴシック" panose="020B0600070205080204" pitchFamily="34" charset="-128"/>
              </a:rPr>
              <a:t>Example:</a:t>
            </a:r>
          </a:p>
          <a:p>
            <a:pPr marL="228600" indent="-228600">
              <a:spcBef>
                <a:spcPts val="600"/>
              </a:spcBef>
              <a:tabLst>
                <a:tab pos="566738" algn="l"/>
              </a:tabLst>
            </a:pPr>
            <a:r>
              <a:rPr lang="en-US" altLang="en-US" sz="2400" dirty="0">
                <a:ea typeface="ＭＳ Ｐゴシック" panose="020B0600070205080204" pitchFamily="34" charset="-128"/>
              </a:rPr>
              <a:t>1 Gb/s link</a:t>
            </a:r>
          </a:p>
          <a:p>
            <a:pPr marL="228600" indent="-228600">
              <a:spcBef>
                <a:spcPts val="600"/>
              </a:spcBef>
              <a:tabLst>
                <a:tab pos="566738" algn="l"/>
              </a:tabLst>
            </a:pPr>
            <a:r>
              <a:rPr lang="en-US" altLang="en-US" sz="2400" dirty="0">
                <a:ea typeface="ＭＳ Ｐゴシック" panose="020B0600070205080204" pitchFamily="34" charset="-128"/>
              </a:rPr>
              <a:t>each user: </a:t>
            </a:r>
          </a:p>
          <a:p>
            <a:pPr marL="514350" lvl="1" indent="-217488">
              <a:spcBef>
                <a:spcPts val="600"/>
              </a:spcBef>
              <a:buFontTx/>
              <a:buChar char="•"/>
              <a:tabLst>
                <a:tab pos="566738" algn="l"/>
              </a:tabLst>
            </a:pPr>
            <a:r>
              <a:rPr lang="en-US" altLang="en-US" sz="2000" dirty="0">
                <a:ea typeface="Arial" panose="020B0604020202020204" pitchFamily="34" charset="0"/>
              </a:rPr>
              <a:t>100 Mb/s when </a:t>
            </a:r>
            <a:r>
              <a:rPr lang="ja-JP" altLang="en-US" sz="2000">
                <a:ea typeface="ＭＳ Ｐゴシック" panose="020B0600070205080204" pitchFamily="34" charset="-128"/>
              </a:rPr>
              <a:t>“</a:t>
            </a:r>
            <a:r>
              <a:rPr lang="en-US" altLang="ja-JP" sz="2000" dirty="0">
                <a:ea typeface="ＭＳ Ｐゴシック" panose="020B0600070205080204" pitchFamily="34" charset="-128"/>
              </a:rPr>
              <a:t>active</a:t>
            </a:r>
            <a:r>
              <a:rPr lang="ja-JP" altLang="en-US" sz="2000">
                <a:ea typeface="ＭＳ Ｐゴシック" panose="020B0600070205080204" pitchFamily="34" charset="-128"/>
              </a:rPr>
              <a:t>”</a:t>
            </a:r>
            <a:endParaRPr lang="en-US" altLang="ja-JP" sz="2000" dirty="0">
              <a:ea typeface="ＭＳ Ｐゴシック" panose="020B0600070205080204" pitchFamily="34" charset="-128"/>
            </a:endParaRPr>
          </a:p>
          <a:p>
            <a:pPr marL="514350" lvl="1" indent="-217488">
              <a:spcBef>
                <a:spcPts val="600"/>
              </a:spcBef>
              <a:buFontTx/>
              <a:buChar char="•"/>
              <a:tabLst>
                <a:tab pos="566738" algn="l"/>
              </a:tabLst>
            </a:pPr>
            <a:r>
              <a:rPr lang="en-US" altLang="en-US" sz="2000" dirty="0">
                <a:ea typeface="Arial" panose="020B0604020202020204" pitchFamily="34" charset="0"/>
              </a:rPr>
              <a:t>active 10% of time</a:t>
            </a:r>
          </a:p>
          <a:p>
            <a:pPr marL="566738" lvl="1" indent="-219075">
              <a:tabLst>
                <a:tab pos="566738" algn="l"/>
              </a:tabLst>
            </a:pPr>
            <a:endParaRPr lang="en-US" altLang="en-US" sz="2000" dirty="0">
              <a:ea typeface="Arial" panose="020B0604020202020204" pitchFamily="34" charset="0"/>
            </a:endParaRPr>
          </a:p>
          <a:p>
            <a:pPr marL="231775" indent="-231775">
              <a:tabLst>
                <a:tab pos="566738" algn="l"/>
              </a:tabLst>
            </a:pPr>
            <a:endParaRPr lang="en-US" altLang="en-US" sz="2400" dirty="0">
              <a:ea typeface="ＭＳ Ｐゴシック" panose="020B0600070205080204" pitchFamily="34" charset="-128"/>
            </a:endParaRPr>
          </a:p>
        </p:txBody>
      </p:sp>
      <p:sp>
        <p:nvSpPr>
          <p:cNvPr id="190" name="Rectangle 4">
            <a:extLst>
              <a:ext uri="{FF2B5EF4-FFF2-40B4-BE49-F238E27FC236}">
                <a16:creationId xmlns:a16="http://schemas.microsoft.com/office/drawing/2014/main" id="{7C386600-7D5F-2A48-8322-A74286FEE874}"/>
              </a:ext>
            </a:extLst>
          </p:cNvPr>
          <p:cNvSpPr txBox="1">
            <a:spLocks noChangeArrowheads="1"/>
          </p:cNvSpPr>
          <p:nvPr/>
        </p:nvSpPr>
        <p:spPr>
          <a:xfrm>
            <a:off x="1970087" y="1249212"/>
            <a:ext cx="871537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 switching allows more users to use network!</a:t>
            </a:r>
          </a:p>
        </p:txBody>
      </p:sp>
      <p:sp>
        <p:nvSpPr>
          <p:cNvPr id="191" name="Line 15">
            <a:extLst>
              <a:ext uri="{FF2B5EF4-FFF2-40B4-BE49-F238E27FC236}">
                <a16:creationId xmlns:a16="http://schemas.microsoft.com/office/drawing/2014/main" id="{8D3CAF60-F994-A546-AAAD-47571FD48260}"/>
              </a:ext>
            </a:extLst>
          </p:cNvPr>
          <p:cNvSpPr>
            <a:spLocks noChangeShapeType="1"/>
          </p:cNvSpPr>
          <p:nvPr/>
        </p:nvSpPr>
        <p:spPr bwMode="auto">
          <a:xfrm>
            <a:off x="7197264" y="2696436"/>
            <a:ext cx="838200" cy="45720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2" name="Line 16">
            <a:extLst>
              <a:ext uri="{FF2B5EF4-FFF2-40B4-BE49-F238E27FC236}">
                <a16:creationId xmlns:a16="http://schemas.microsoft.com/office/drawing/2014/main" id="{DAFDB301-9C22-7E40-AB5C-B1019D11D067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5464" y="3153636"/>
            <a:ext cx="2038350" cy="0"/>
          </a:xfrm>
          <a:prstGeom prst="line">
            <a:avLst/>
          </a:prstGeom>
          <a:noFill/>
          <a:ln w="2857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3" name="Line 17">
            <a:extLst>
              <a:ext uri="{FF2B5EF4-FFF2-40B4-BE49-F238E27FC236}">
                <a16:creationId xmlns:a16="http://schemas.microsoft.com/office/drawing/2014/main" id="{08D96691-67D0-164A-8B20-0A8F49D82B52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5464" y="3306036"/>
            <a:ext cx="2038350" cy="0"/>
          </a:xfrm>
          <a:prstGeom prst="line">
            <a:avLst/>
          </a:prstGeom>
          <a:noFill/>
          <a:ln w="2857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" name="Line 18">
            <a:extLst>
              <a:ext uri="{FF2B5EF4-FFF2-40B4-BE49-F238E27FC236}">
                <a16:creationId xmlns:a16="http://schemas.microsoft.com/office/drawing/2014/main" id="{5E60CA0C-29AD-554D-BDE3-8F41053E47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73464" y="3306036"/>
            <a:ext cx="762000" cy="609600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" name="Text Box 19">
            <a:extLst>
              <a:ext uri="{FF2B5EF4-FFF2-40B4-BE49-F238E27FC236}">
                <a16:creationId xmlns:a16="http://schemas.microsoft.com/office/drawing/2014/main" id="{4727766D-8865-024A-9422-01733ADE9C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6452" y="2909443"/>
            <a:ext cx="843051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i="1" dirty="0">
                <a:solidFill>
                  <a:srgbClr val="000099"/>
                </a:solidFill>
                <a:latin typeface="+mn-lt"/>
              </a:rPr>
              <a:t>N</a:t>
            </a:r>
            <a:r>
              <a:rPr lang="en-US" altLang="en-US" dirty="0">
                <a:solidFill>
                  <a:srgbClr val="000099"/>
                </a:solidFill>
                <a:latin typeface="+mn-lt"/>
              </a:rPr>
              <a:t> </a:t>
            </a:r>
          </a:p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000099"/>
                </a:solidFill>
                <a:latin typeface="+mn-lt"/>
              </a:rPr>
              <a:t>users</a:t>
            </a:r>
          </a:p>
        </p:txBody>
      </p:sp>
      <p:sp>
        <p:nvSpPr>
          <p:cNvPr id="196" name="Text Box 20">
            <a:extLst>
              <a:ext uri="{FF2B5EF4-FFF2-40B4-BE49-F238E27FC236}">
                <a16:creationId xmlns:a16="http://schemas.microsoft.com/office/drawing/2014/main" id="{02F193D8-1895-D243-9C9D-86059DDF40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45005" y="3251831"/>
            <a:ext cx="13311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latin typeface="+mn-lt"/>
              </a:rPr>
              <a:t>1 Gbps link</a:t>
            </a:r>
          </a:p>
        </p:txBody>
      </p:sp>
      <p:sp>
        <p:nvSpPr>
          <p:cNvPr id="197" name="Line 47">
            <a:extLst>
              <a:ext uri="{FF2B5EF4-FFF2-40B4-BE49-F238E27FC236}">
                <a16:creationId xmlns:a16="http://schemas.microsoft.com/office/drawing/2014/main" id="{562BF16C-2907-8C4D-B28F-D8B95C2C2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9308639" y="3234599"/>
            <a:ext cx="1409700" cy="0"/>
          </a:xfrm>
          <a:prstGeom prst="line">
            <a:avLst/>
          </a:prstGeom>
          <a:noFill/>
          <a:ln w="444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1" name="Text Box 34">
            <a:extLst>
              <a:ext uri="{FF2B5EF4-FFF2-40B4-BE49-F238E27FC236}">
                <a16:creationId xmlns:a16="http://schemas.microsoft.com/office/drawing/2014/main" id="{C6727030-4F85-B845-B014-77B365B7FD45}"/>
              </a:ext>
            </a:extLst>
          </p:cNvPr>
          <p:cNvSpPr txBox="1">
            <a:spLocks noChangeArrowheads="1"/>
          </p:cNvSpPr>
          <p:nvPr/>
        </p:nvSpPr>
        <p:spPr bwMode="auto">
          <a:xfrm rot="5273514">
            <a:off x="6621034" y="2903648"/>
            <a:ext cx="7366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b="1" dirty="0"/>
              <a:t>…..</a:t>
            </a:r>
          </a:p>
        </p:txBody>
      </p:sp>
      <p:grpSp>
        <p:nvGrpSpPr>
          <p:cNvPr id="202" name="Group 37">
            <a:extLst>
              <a:ext uri="{FF2B5EF4-FFF2-40B4-BE49-F238E27FC236}">
                <a16:creationId xmlns:a16="http://schemas.microsoft.com/office/drawing/2014/main" id="{FC6117E2-B5D0-3248-96A0-171CEAC333D8}"/>
              </a:ext>
            </a:extLst>
          </p:cNvPr>
          <p:cNvGrpSpPr>
            <a:grpSpLocks/>
          </p:cNvGrpSpPr>
          <p:nvPr/>
        </p:nvGrpSpPr>
        <p:grpSpPr bwMode="auto">
          <a:xfrm>
            <a:off x="6463839" y="2201136"/>
            <a:ext cx="779462" cy="679450"/>
            <a:chOff x="-44" y="1473"/>
            <a:chExt cx="981" cy="1105"/>
          </a:xfrm>
        </p:grpSpPr>
        <p:pic>
          <p:nvPicPr>
            <p:cNvPr id="203" name="Picture 38" descr="desktop_computer_stylized_medium">
              <a:extLst>
                <a:ext uri="{FF2B5EF4-FFF2-40B4-BE49-F238E27FC236}">
                  <a16:creationId xmlns:a16="http://schemas.microsoft.com/office/drawing/2014/main" id="{02935161-CCBE-2A48-BC18-CA296B2587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4" name="Freeform 39">
              <a:extLst>
                <a:ext uri="{FF2B5EF4-FFF2-40B4-BE49-F238E27FC236}">
                  <a16:creationId xmlns:a16="http://schemas.microsoft.com/office/drawing/2014/main" id="{5B7E3C12-D98B-2E49-A821-F85CB5D7880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05" name="Group 40">
            <a:extLst>
              <a:ext uri="{FF2B5EF4-FFF2-40B4-BE49-F238E27FC236}">
                <a16:creationId xmlns:a16="http://schemas.microsoft.com/office/drawing/2014/main" id="{0E3BE850-C184-E14C-9842-3CBC3C7E1737}"/>
              </a:ext>
            </a:extLst>
          </p:cNvPr>
          <p:cNvGrpSpPr>
            <a:grpSpLocks/>
          </p:cNvGrpSpPr>
          <p:nvPr/>
        </p:nvGrpSpPr>
        <p:grpSpPr bwMode="auto">
          <a:xfrm>
            <a:off x="6468601" y="3526699"/>
            <a:ext cx="779463" cy="679450"/>
            <a:chOff x="-44" y="1473"/>
            <a:chExt cx="981" cy="1105"/>
          </a:xfrm>
        </p:grpSpPr>
        <p:pic>
          <p:nvPicPr>
            <p:cNvPr id="206" name="Picture 41" descr="desktop_computer_stylized_medium">
              <a:extLst>
                <a:ext uri="{FF2B5EF4-FFF2-40B4-BE49-F238E27FC236}">
                  <a16:creationId xmlns:a16="http://schemas.microsoft.com/office/drawing/2014/main" id="{34A00C7E-9612-B241-9898-B49B514E66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42">
              <a:extLst>
                <a:ext uri="{FF2B5EF4-FFF2-40B4-BE49-F238E27FC236}">
                  <a16:creationId xmlns:a16="http://schemas.microsoft.com/office/drawing/2014/main" id="{02AA78CC-14BC-8743-BD3C-4017C62F7EA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08" name="TextBox 1">
            <a:extLst>
              <a:ext uri="{FF2B5EF4-FFF2-40B4-BE49-F238E27FC236}">
                <a16:creationId xmlns:a16="http://schemas.microsoft.com/office/drawing/2014/main" id="{7FA05B00-8070-F844-B8CC-0195B065BA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9381" y="6279154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400" dirty="0"/>
              <a:t>* Check out the online interactive exercises for more examples: h</a:t>
            </a:r>
            <a:r>
              <a:rPr lang="en-US" altLang="en-US" sz="1200" dirty="0"/>
              <a:t>ttp://</a:t>
            </a:r>
            <a:r>
              <a:rPr lang="en-US" altLang="en-US" sz="1200" dirty="0" err="1"/>
              <a:t>gaia.cs.umass.edu</a:t>
            </a:r>
            <a:r>
              <a:rPr lang="en-US" altLang="en-US" sz="1200" dirty="0"/>
              <a:t>/</a:t>
            </a:r>
            <a:r>
              <a:rPr lang="en-US" altLang="en-US" sz="1200" dirty="0" err="1"/>
              <a:t>kurose_ross</a:t>
            </a:r>
            <a:r>
              <a:rPr lang="en-US" altLang="en-US" sz="1200" dirty="0"/>
              <a:t>/interactive</a:t>
            </a:r>
          </a:p>
        </p:txBody>
      </p: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4B3A0818-19B8-9E49-8541-BB1E767B23AC}"/>
              </a:ext>
            </a:extLst>
          </p:cNvPr>
          <p:cNvGrpSpPr/>
          <p:nvPr/>
        </p:nvGrpSpPr>
        <p:grpSpPr>
          <a:xfrm>
            <a:off x="8273141" y="2958864"/>
            <a:ext cx="1158784" cy="572412"/>
            <a:chOff x="7493876" y="2774731"/>
            <a:chExt cx="1481958" cy="894622"/>
          </a:xfrm>
        </p:grpSpPr>
        <p:sp>
          <p:nvSpPr>
            <p:cNvPr id="210" name="Freeform 209">
              <a:extLst>
                <a:ext uri="{FF2B5EF4-FFF2-40B4-BE49-F238E27FC236}">
                  <a16:creationId xmlns:a16="http://schemas.microsoft.com/office/drawing/2014/main" id="{CF8F931D-76DE-FE49-9C97-0EB9F8B3CE9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9BACE013-EB36-8F4C-858D-8A49A2D9AB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CAA52B1D-D65D-CA48-9107-33F16F5843B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AA4C5BCE-82B8-0048-8448-58CACF31A5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4" name="Freeform 213">
                <a:extLst>
                  <a:ext uri="{FF2B5EF4-FFF2-40B4-BE49-F238E27FC236}">
                    <a16:creationId xmlns:a16="http://schemas.microsoft.com/office/drawing/2014/main" id="{58CE4538-1F7C-F447-B65D-F903F168741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5" name="Freeform 214">
                <a:extLst>
                  <a:ext uri="{FF2B5EF4-FFF2-40B4-BE49-F238E27FC236}">
                    <a16:creationId xmlns:a16="http://schemas.microsoft.com/office/drawing/2014/main" id="{BD10D606-81D5-2A4F-98EC-DD366D0D485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6" name="Freeform 215">
                <a:extLst>
                  <a:ext uri="{FF2B5EF4-FFF2-40B4-BE49-F238E27FC236}">
                    <a16:creationId xmlns:a16="http://schemas.microsoft.com/office/drawing/2014/main" id="{91356B23-1026-5749-BCDE-A884E53177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2" name="Rectangle 3">
            <a:extLst>
              <a:ext uri="{FF2B5EF4-FFF2-40B4-BE49-F238E27FC236}">
                <a16:creationId xmlns:a16="http://schemas.microsoft.com/office/drawing/2014/main" id="{8C03B010-69E6-1B42-A828-F93C63189906}"/>
              </a:ext>
            </a:extLst>
          </p:cNvPr>
          <p:cNvSpPr txBox="1">
            <a:spLocks noChangeArrowheads="1"/>
          </p:cNvSpPr>
          <p:nvPr/>
        </p:nvSpPr>
        <p:spPr>
          <a:xfrm>
            <a:off x="876136" y="3844293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6738" lvl="1" indent="-219075">
              <a:tabLst>
                <a:tab pos="566738" algn="l"/>
              </a:tabLst>
            </a:pPr>
            <a:endParaRPr lang="en-US" altLang="en-US" sz="2000" dirty="0">
              <a:ea typeface="Arial" panose="020B0604020202020204" pitchFamily="34" charset="0"/>
            </a:endParaRPr>
          </a:p>
          <a:p>
            <a:pPr marL="231775" indent="-231775">
              <a:tabLst>
                <a:tab pos="566738" algn="l"/>
              </a:tabLst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circuit-switching: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  <a:r>
              <a:rPr lang="en-US" altLang="en-US" sz="2400" dirty="0">
                <a:ea typeface="Arial" panose="020B0604020202020204" pitchFamily="34" charset="0"/>
              </a:rPr>
              <a:t>10 users</a:t>
            </a:r>
          </a:p>
          <a:p>
            <a:pPr marL="231775" indent="-231775">
              <a:tabLst>
                <a:tab pos="566738" algn="l"/>
              </a:tabLst>
            </a:pPr>
            <a:endParaRPr lang="en-US" altLang="en-US" sz="2400" dirty="0">
              <a:ea typeface="ＭＳ Ｐゴシック" panose="020B0600070205080204" pitchFamily="34" charset="-128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B5DB36C-372C-7849-A383-A0D110333457}"/>
              </a:ext>
            </a:extLst>
          </p:cNvPr>
          <p:cNvGrpSpPr/>
          <p:nvPr/>
        </p:nvGrpSpPr>
        <p:grpSpPr>
          <a:xfrm>
            <a:off x="885863" y="4351193"/>
            <a:ext cx="10451674" cy="2164114"/>
            <a:chOff x="873391" y="4754243"/>
            <a:chExt cx="10451674" cy="2164114"/>
          </a:xfrm>
        </p:grpSpPr>
        <p:grpSp>
          <p:nvGrpSpPr>
            <p:cNvPr id="198" name="Group 35">
              <a:extLst>
                <a:ext uri="{FF2B5EF4-FFF2-40B4-BE49-F238E27FC236}">
                  <a16:creationId xmlns:a16="http://schemas.microsoft.com/office/drawing/2014/main" id="{A49C0A36-CC03-E845-B104-1E5E28C28B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80002" y="4823405"/>
              <a:ext cx="4945063" cy="1052511"/>
              <a:chOff x="3016" y="3097"/>
              <a:chExt cx="3115" cy="663"/>
            </a:xfrm>
          </p:grpSpPr>
          <p:sp>
            <p:nvSpPr>
              <p:cNvPr id="199" name="Text Box 48">
                <a:extLst>
                  <a:ext uri="{FF2B5EF4-FFF2-40B4-BE49-F238E27FC236}">
                    <a16:creationId xmlns:a16="http://schemas.microsoft.com/office/drawing/2014/main" id="{9E10FA5A-2003-7947-A8C2-B7FD6785FC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16" y="3097"/>
                <a:ext cx="31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2800" i="1" dirty="0">
                    <a:solidFill>
                      <a:srgbClr val="CC0000"/>
                    </a:solidFill>
                    <a:latin typeface="+mn-lt"/>
                  </a:rPr>
                  <a:t>Q:</a:t>
                </a:r>
                <a:r>
                  <a:rPr lang="en-US" altLang="en-US" sz="2800" dirty="0">
                    <a:latin typeface="+mn-lt"/>
                  </a:rPr>
                  <a:t> how did we get value 0.0004?</a:t>
                </a:r>
              </a:p>
            </p:txBody>
          </p:sp>
          <p:sp>
            <p:nvSpPr>
              <p:cNvPr id="200" name="Text Box 48">
                <a:extLst>
                  <a:ext uri="{FF2B5EF4-FFF2-40B4-BE49-F238E27FC236}">
                    <a16:creationId xmlns:a16="http://schemas.microsoft.com/office/drawing/2014/main" id="{8EB381AD-3137-AD48-AB59-379F215355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31" y="3430"/>
                <a:ext cx="2988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2800" i="1">
                    <a:solidFill>
                      <a:srgbClr val="CC0000"/>
                    </a:solidFill>
                    <a:latin typeface="+mn-lt"/>
                  </a:rPr>
                  <a:t>Q:</a:t>
                </a:r>
                <a:r>
                  <a:rPr lang="en-US" altLang="en-US" sz="2800">
                    <a:latin typeface="+mn-lt"/>
                  </a:rPr>
                  <a:t> what happens if &gt; 35 users ?</a:t>
                </a:r>
              </a:p>
            </p:txBody>
          </p:sp>
        </p:grpSp>
        <p:sp>
          <p:nvSpPr>
            <p:cNvPr id="33" name="Rectangle 3">
              <a:extLst>
                <a:ext uri="{FF2B5EF4-FFF2-40B4-BE49-F238E27FC236}">
                  <a16:creationId xmlns:a16="http://schemas.microsoft.com/office/drawing/2014/main" id="{0E79ECB0-50CE-C240-AF72-D00F8514346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3391" y="4754243"/>
              <a:ext cx="4938590" cy="216411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66738" lvl="1" indent="-219075">
                <a:tabLst>
                  <a:tab pos="566738" algn="l"/>
                </a:tabLst>
              </a:pPr>
              <a:endParaRPr lang="en-US" altLang="en-US" sz="2000" dirty="0">
                <a:ea typeface="Arial" panose="020B0604020202020204" pitchFamily="34" charset="0"/>
              </a:endParaRPr>
            </a:p>
            <a:p>
              <a:pPr marL="231775" indent="-231775">
                <a:tabLst>
                  <a:tab pos="566738" algn="l"/>
                </a:tabLst>
              </a:pPr>
              <a:r>
                <a:rPr lang="en-US" altLang="en-US" i="1" dirty="0">
                  <a:solidFill>
                    <a:srgbClr val="CC0000"/>
                  </a:solidFill>
                  <a:ea typeface="ＭＳ Ｐゴシック" panose="020B0600070205080204" pitchFamily="34" charset="-128"/>
                </a:rPr>
                <a:t>packet switching:</a:t>
              </a:r>
              <a:r>
                <a:rPr lang="en-US" altLang="en-US" dirty="0">
                  <a:ea typeface="ＭＳ Ｐゴシック" panose="020B0600070205080204" pitchFamily="34" charset="-128"/>
                </a:rPr>
                <a:t>  </a:t>
              </a:r>
              <a:r>
                <a:rPr lang="en-US" altLang="en-US" sz="2400" dirty="0">
                  <a:ea typeface="Arial" panose="020B0604020202020204" pitchFamily="34" charset="0"/>
                </a:rPr>
                <a:t>with 35 users, probability &gt; 10 active at same time is less than .0004 *</a:t>
              </a:r>
            </a:p>
            <a:p>
              <a:pPr marL="231775" indent="-231775">
                <a:tabLst>
                  <a:tab pos="566738" algn="l"/>
                </a:tabLst>
              </a:pPr>
              <a:endParaRPr lang="en-US" altLang="en-US" sz="2400" dirty="0"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47047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/>
      <p:bldP spid="32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1E1E91E4-C791-1C4D-B1E2-869BEEE107FE}"/>
              </a:ext>
            </a:extLst>
          </p:cNvPr>
          <p:cNvSpPr txBox="1">
            <a:spLocks noChangeArrowheads="1"/>
          </p:cNvSpPr>
          <p:nvPr/>
        </p:nvSpPr>
        <p:spPr>
          <a:xfrm>
            <a:off x="883212" y="1729966"/>
            <a:ext cx="1047058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2400" dirty="0">
                <a:ea typeface="ＭＳ Ｐゴシック" panose="020B0600070205080204" pitchFamily="34" charset="-128"/>
              </a:rPr>
              <a:t>great for “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bursty</a:t>
            </a:r>
            <a:r>
              <a:rPr lang="en-US" altLang="en-US" sz="2400" dirty="0">
                <a:ea typeface="ＭＳ Ｐゴシック" panose="020B0600070205080204" pitchFamily="34" charset="-128"/>
              </a:rPr>
              <a:t>” data – sometimes has data to send, but at other times not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resource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simpler, no call setup</a:t>
            </a:r>
            <a:endParaRPr lang="en-US" altLang="en-US" sz="2000" dirty="0">
              <a:ea typeface="Arial" panose="020B0604020202020204" pitchFamily="34" charset="0"/>
            </a:endParaRPr>
          </a:p>
          <a:p>
            <a:pPr marL="287338" indent="-287338"/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excessive congestion possible:</a:t>
            </a:r>
            <a:r>
              <a:rPr lang="en-US" altLang="en-US" sz="2400" dirty="0">
                <a:ea typeface="ＭＳ Ｐゴシック" panose="020B0600070205080204" pitchFamily="34" charset="-128"/>
              </a:rPr>
              <a:t> packet delay and loss due to buffer overflow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protocols needed for reliable data transfer, congestion control</a:t>
            </a:r>
            <a:endParaRPr lang="en-US" altLang="en-US" sz="2000" dirty="0">
              <a:ea typeface="Arial" panose="020B0604020202020204" pitchFamily="34" charset="0"/>
            </a:endParaRPr>
          </a:p>
          <a:p>
            <a:pPr marL="287338" indent="-287338"/>
            <a:r>
              <a:rPr lang="en-US" altLang="en-US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How to provide circuit-like behavior?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bandwidth guarantees traditionally used for audio/video applications</a:t>
            </a: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9C2D0C7C-93C1-5F4F-9441-5CB1AFCF31E3}"/>
              </a:ext>
            </a:extLst>
          </p:cNvPr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Is packet switching a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slam dunk winner”?</a:t>
            </a: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34" name="Text Box 20">
            <a:extLst>
              <a:ext uri="{FF2B5EF4-FFF2-40B4-BE49-F238E27FC236}">
                <a16:creationId xmlns:a16="http://schemas.microsoft.com/office/drawing/2014/main" id="{64D1D8C4-8925-DF49-90D8-9254DA1FD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457" y="5307609"/>
            <a:ext cx="984487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 human analogies of reserved resources (circuit switching) versus on-demand allocation (packet switching)?</a:t>
            </a:r>
          </a:p>
        </p:txBody>
      </p:sp>
    </p:spTree>
    <p:extLst>
      <p:ext uri="{BB962C8B-B14F-4D97-AF65-F5344CB8AC3E}">
        <p14:creationId xmlns:p14="http://schemas.microsoft.com/office/powerpoint/2010/main" val="33466475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15577" y="1547144"/>
            <a:ext cx="10087775" cy="4617464"/>
          </a:xfrm>
        </p:spPr>
        <p:txBody>
          <a:bodyPr>
            <a:normAutofit/>
          </a:bodyPr>
          <a:lstStyle/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200" dirty="0"/>
              <a:t>Hosts connect to Internet via </a:t>
            </a:r>
            <a:r>
              <a:rPr lang="en-US" altLang="en-US" sz="3200" dirty="0">
                <a:solidFill>
                  <a:srgbClr val="C00000"/>
                </a:solidFill>
              </a:rPr>
              <a:t>access </a:t>
            </a:r>
            <a:r>
              <a:rPr lang="en-US" altLang="en-US" sz="3200" dirty="0"/>
              <a:t>Internet Service Providers (ISPs)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residential, enterprise (company, university, commercial) ISPs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2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any two hosts 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2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was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</a:t>
            </a:r>
            <a:r>
              <a:rPr lang="en-US" altLang="en-US" sz="2800" dirty="0"/>
              <a:t> and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200" dirty="0"/>
              <a:t>Let’</a:t>
            </a:r>
            <a:r>
              <a:rPr lang="en-US" altLang="ja-JP" sz="3200" dirty="0"/>
              <a:t>s take a stepwise approach to describe current Internet structure</a:t>
            </a:r>
            <a:endParaRPr lang="en-US" altLang="en-US" sz="3200" dirty="0"/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5018179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SzPct val="75000"/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Question: </a:t>
            </a:r>
            <a:r>
              <a:rPr lang="en-US" altLang="en-US" dirty="0">
                <a:ea typeface="ＭＳ Ｐゴシック" panose="020B0600070205080204" pitchFamily="34" charset="-128"/>
              </a:rPr>
              <a:t>given </a:t>
            </a:r>
            <a:r>
              <a:rPr lang="en-US" altLang="en-US" i="1" dirty="0">
                <a:ea typeface="ＭＳ Ｐゴシック" panose="020B0600070205080204" pitchFamily="34" charset="-128"/>
              </a:rPr>
              <a:t>millions</a:t>
            </a:r>
            <a:r>
              <a:rPr lang="en-US" altLang="en-US" dirty="0">
                <a:ea typeface="ＭＳ Ｐゴシック" panose="020B0600070205080204" pitchFamily="34" charset="-128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0503789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>
            <a:extLst>
              <a:ext uri="{FF2B5EF4-FFF2-40B4-BE49-F238E27FC236}">
                <a16:creationId xmlns:a16="http://schemas.microsoft.com/office/drawing/2014/main" id="{2855AE7B-0E8C-A246-875F-1E8B1C71FEE0}"/>
              </a:ext>
            </a:extLst>
          </p:cNvPr>
          <p:cNvGrpSpPr>
            <a:grpSpLocks/>
          </p:cNvGrpSpPr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>
              <a:extLst>
                <a:ext uri="{FF2B5EF4-FFF2-40B4-BE49-F238E27FC236}">
                  <a16:creationId xmlns:a16="http://schemas.microsoft.com/office/drawing/2014/main" id="{653D63CC-AACD-4343-B543-C3F3E19D2E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>
              <a:extLst>
                <a:ext uri="{FF2B5EF4-FFF2-40B4-BE49-F238E27FC236}">
                  <a16:creationId xmlns:a16="http://schemas.microsoft.com/office/drawing/2014/main" id="{B3506920-4C7F-A64F-B057-5B549EC245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>
              <a:extLst>
                <a:ext uri="{FF2B5EF4-FFF2-40B4-BE49-F238E27FC236}">
                  <a16:creationId xmlns:a16="http://schemas.microsoft.com/office/drawing/2014/main" id="{6002264B-B6B6-C643-B7C2-C03D0F0680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>
              <a:extLst>
                <a:ext uri="{FF2B5EF4-FFF2-40B4-BE49-F238E27FC236}">
                  <a16:creationId xmlns:a16="http://schemas.microsoft.com/office/drawing/2014/main" id="{05D6B89E-46AD-0447-A5AB-88A2E21833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>
              <a:extLst>
                <a:ext uri="{FF2B5EF4-FFF2-40B4-BE49-F238E27FC236}">
                  <a16:creationId xmlns:a16="http://schemas.microsoft.com/office/drawing/2014/main" id="{FD9BA8A5-08DC-B94C-B233-92658DFEA7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>
              <a:extLst>
                <a:ext uri="{FF2B5EF4-FFF2-40B4-BE49-F238E27FC236}">
                  <a16:creationId xmlns:a16="http://schemas.microsoft.com/office/drawing/2014/main" id="{462B970E-F1C1-BA45-A384-3A083B8724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>
              <a:extLst>
                <a:ext uri="{FF2B5EF4-FFF2-40B4-BE49-F238E27FC236}">
                  <a16:creationId xmlns:a16="http://schemas.microsoft.com/office/drawing/2014/main" id="{962BEB4A-1CD6-D74C-91D0-F0DD0624E0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>
              <a:extLst>
                <a:ext uri="{FF2B5EF4-FFF2-40B4-BE49-F238E27FC236}">
                  <a16:creationId xmlns:a16="http://schemas.microsoft.com/office/drawing/2014/main" id="{BC671380-5938-2E42-8967-F109E9E7FF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>
              <a:extLst>
                <a:ext uri="{FF2B5EF4-FFF2-40B4-BE49-F238E27FC236}">
                  <a16:creationId xmlns:a16="http://schemas.microsoft.com/office/drawing/2014/main" id="{C52200FA-90E5-A240-96B1-B50FD5169C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>
              <a:extLst>
                <a:ext uri="{FF2B5EF4-FFF2-40B4-BE49-F238E27FC236}">
                  <a16:creationId xmlns:a16="http://schemas.microsoft.com/office/drawing/2014/main" id="{53D111CE-AD32-444C-B066-97A86CA24A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>
              <a:extLst>
                <a:ext uri="{FF2B5EF4-FFF2-40B4-BE49-F238E27FC236}">
                  <a16:creationId xmlns:a16="http://schemas.microsoft.com/office/drawing/2014/main" id="{500BF630-9137-1045-949A-B0B2D2A690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>
              <a:extLst>
                <a:ext uri="{FF2B5EF4-FFF2-40B4-BE49-F238E27FC236}">
                  <a16:creationId xmlns:a16="http://schemas.microsoft.com/office/drawing/2014/main" id="{21B5B2A9-53D8-E747-91BA-3D00363CDA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>
              <a:extLst>
                <a:ext uri="{FF2B5EF4-FFF2-40B4-BE49-F238E27FC236}">
                  <a16:creationId xmlns:a16="http://schemas.microsoft.com/office/drawing/2014/main" id="{EC19387C-AC75-DF48-B465-3EA66DBDD3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>
              <a:extLst>
                <a:ext uri="{FF2B5EF4-FFF2-40B4-BE49-F238E27FC236}">
                  <a16:creationId xmlns:a16="http://schemas.microsoft.com/office/drawing/2014/main" id="{58A4B33A-CADE-9945-9C1A-5FAD8C5A8B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>
              <a:extLst>
                <a:ext uri="{FF2B5EF4-FFF2-40B4-BE49-F238E27FC236}">
                  <a16:creationId xmlns:a16="http://schemas.microsoft.com/office/drawing/2014/main" id="{DD919E7C-901C-8248-B5AD-8C5EFD0D62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>
              <a:extLst>
                <a:ext uri="{FF2B5EF4-FFF2-40B4-BE49-F238E27FC236}">
                  <a16:creationId xmlns:a16="http://schemas.microsoft.com/office/drawing/2014/main" id="{50FBE992-0261-D24C-89CA-C21BABB65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/>
                <a:t>…</a:t>
              </a:r>
            </a:p>
          </p:txBody>
        </p:sp>
        <p:sp>
          <p:nvSpPr>
            <p:cNvPr id="112" name="TextBox 218">
              <a:extLst>
                <a:ext uri="{FF2B5EF4-FFF2-40B4-BE49-F238E27FC236}">
                  <a16:creationId xmlns:a16="http://schemas.microsoft.com/office/drawing/2014/main" id="{9C61B721-0F8A-B442-A321-E83CBCC6C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/>
                <a:t>…</a:t>
              </a:r>
            </a:p>
          </p:txBody>
        </p:sp>
        <p:sp>
          <p:nvSpPr>
            <p:cNvPr id="113" name="TextBox 219">
              <a:extLst>
                <a:ext uri="{FF2B5EF4-FFF2-40B4-BE49-F238E27FC236}">
                  <a16:creationId xmlns:a16="http://schemas.microsoft.com/office/drawing/2014/main" id="{25FAB6B1-9D77-AE40-88F4-05EBAEB1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  <p:sp>
          <p:nvSpPr>
            <p:cNvPr id="114" name="TextBox 220">
              <a:extLst>
                <a:ext uri="{FF2B5EF4-FFF2-40B4-BE49-F238E27FC236}">
                  <a16:creationId xmlns:a16="http://schemas.microsoft.com/office/drawing/2014/main" id="{F2BD82DE-F704-D345-A732-31992A8F6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  <p:sp>
          <p:nvSpPr>
            <p:cNvPr id="115" name="TextBox 221">
              <a:extLst>
                <a:ext uri="{FF2B5EF4-FFF2-40B4-BE49-F238E27FC236}">
                  <a16:creationId xmlns:a16="http://schemas.microsoft.com/office/drawing/2014/main" id="{43A18984-5F81-3248-9F3E-E0F858030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…</a:t>
              </a:r>
            </a:p>
          </p:txBody>
        </p:sp>
      </p:grpSp>
      <p:grpSp>
        <p:nvGrpSpPr>
          <p:cNvPr id="79" name="Group 223">
            <a:extLst>
              <a:ext uri="{FF2B5EF4-FFF2-40B4-BE49-F238E27FC236}">
                <a16:creationId xmlns:a16="http://schemas.microsoft.com/office/drawing/2014/main" id="{9C261853-EDB6-EF42-B177-F21531E243AA}"/>
              </a:ext>
            </a:extLst>
          </p:cNvPr>
          <p:cNvGrpSpPr>
            <a:grpSpLocks/>
          </p:cNvGrpSpPr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>
              <a:extLst>
                <a:ext uri="{FF2B5EF4-FFF2-40B4-BE49-F238E27FC236}">
                  <a16:creationId xmlns:a16="http://schemas.microsoft.com/office/drawing/2014/main" id="{1C54A5A2-7426-884D-AE73-7FBD260783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>
              <a:extLst>
                <a:ext uri="{FF2B5EF4-FFF2-40B4-BE49-F238E27FC236}">
                  <a16:creationId xmlns:a16="http://schemas.microsoft.com/office/drawing/2014/main" id="{728AD1FA-6864-E44F-9B9E-CFA36193F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>
              <a:extLst>
                <a:ext uri="{FF2B5EF4-FFF2-40B4-BE49-F238E27FC236}">
                  <a16:creationId xmlns:a16="http://schemas.microsoft.com/office/drawing/2014/main" id="{997A6343-AB29-1249-BFBC-C0480474DD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>
              <a:extLst>
                <a:ext uri="{FF2B5EF4-FFF2-40B4-BE49-F238E27FC236}">
                  <a16:creationId xmlns:a16="http://schemas.microsoft.com/office/drawing/2014/main" id="{33566ED1-C96E-6E4E-A360-BB2A7FA72F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>
              <a:extLst>
                <a:ext uri="{FF2B5EF4-FFF2-40B4-BE49-F238E27FC236}">
                  <a16:creationId xmlns:a16="http://schemas.microsoft.com/office/drawing/2014/main" id="{18585745-C71F-DC4C-B961-4F991AC786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>
              <a:extLst>
                <a:ext uri="{FF2B5EF4-FFF2-40B4-BE49-F238E27FC236}">
                  <a16:creationId xmlns:a16="http://schemas.microsoft.com/office/drawing/2014/main" id="{E1C90CB4-5542-8741-A858-24D6D8DD05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>
              <a:extLst>
                <a:ext uri="{FF2B5EF4-FFF2-40B4-BE49-F238E27FC236}">
                  <a16:creationId xmlns:a16="http://schemas.microsoft.com/office/drawing/2014/main" id="{450C7DE1-7EF6-B445-98B6-B1219BD282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>
              <a:extLst>
                <a:ext uri="{FF2B5EF4-FFF2-40B4-BE49-F238E27FC236}">
                  <a16:creationId xmlns:a16="http://schemas.microsoft.com/office/drawing/2014/main" id="{DE977FE3-D7B7-1741-BFB6-043D829040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>
              <a:extLst>
                <a:ext uri="{FF2B5EF4-FFF2-40B4-BE49-F238E27FC236}">
                  <a16:creationId xmlns:a16="http://schemas.microsoft.com/office/drawing/2014/main" id="{4B58FEB3-D3BD-5849-A8F4-437A3602EE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>
              <a:extLst>
                <a:ext uri="{FF2B5EF4-FFF2-40B4-BE49-F238E27FC236}">
                  <a16:creationId xmlns:a16="http://schemas.microsoft.com/office/drawing/2014/main" id="{550D2902-009B-274F-A3B6-F539B45F51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>
              <a:extLst>
                <a:ext uri="{FF2B5EF4-FFF2-40B4-BE49-F238E27FC236}">
                  <a16:creationId xmlns:a16="http://schemas.microsoft.com/office/drawing/2014/main" id="{FD7C2B42-FD55-4042-B06E-A299136D28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>
              <a:extLst>
                <a:ext uri="{FF2B5EF4-FFF2-40B4-BE49-F238E27FC236}">
                  <a16:creationId xmlns:a16="http://schemas.microsoft.com/office/drawing/2014/main" id="{DED54489-A2E8-AD4A-AF75-C4C8C3E888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>
              <a:extLst>
                <a:ext uri="{FF2B5EF4-FFF2-40B4-BE49-F238E27FC236}">
                  <a16:creationId xmlns:a16="http://schemas.microsoft.com/office/drawing/2014/main" id="{EF0B5639-D872-6A46-A6D6-2CDC7F2389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>
              <a:extLst>
                <a:ext uri="{FF2B5EF4-FFF2-40B4-BE49-F238E27FC236}">
                  <a16:creationId xmlns:a16="http://schemas.microsoft.com/office/drawing/2014/main" id="{6140258E-E8E2-9147-9DA3-46E071DE62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>
              <a:extLst>
                <a:ext uri="{FF2B5EF4-FFF2-40B4-BE49-F238E27FC236}">
                  <a16:creationId xmlns:a16="http://schemas.microsoft.com/office/drawing/2014/main" id="{EE74154C-072B-2E4F-9A27-85B3659B0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>
            <a:extLst>
              <a:ext uri="{FF2B5EF4-FFF2-40B4-BE49-F238E27FC236}">
                <a16:creationId xmlns:a16="http://schemas.microsoft.com/office/drawing/2014/main" id="{A4D6E270-9638-AA43-B6F6-487AF8BD5F0C}"/>
              </a:ext>
            </a:extLst>
          </p:cNvPr>
          <p:cNvGrpSpPr>
            <a:grpSpLocks/>
          </p:cNvGrpSpPr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>
              <a:extLst>
                <a:ext uri="{FF2B5EF4-FFF2-40B4-BE49-F238E27FC236}">
                  <a16:creationId xmlns:a16="http://schemas.microsoft.com/office/drawing/2014/main" id="{998A6BCE-B64F-3C42-83F4-881B783501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>
              <a:extLst>
                <a:ext uri="{FF2B5EF4-FFF2-40B4-BE49-F238E27FC236}">
                  <a16:creationId xmlns:a16="http://schemas.microsoft.com/office/drawing/2014/main" id="{0A0AA082-60F8-134F-A5E8-BFF451D5F5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>
              <a:extLst>
                <a:ext uri="{FF2B5EF4-FFF2-40B4-BE49-F238E27FC236}">
                  <a16:creationId xmlns:a16="http://schemas.microsoft.com/office/drawing/2014/main" id="{05D0B576-B935-E148-A896-08D8C7CB18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>
              <a:extLst>
                <a:ext uri="{FF2B5EF4-FFF2-40B4-BE49-F238E27FC236}">
                  <a16:creationId xmlns:a16="http://schemas.microsoft.com/office/drawing/2014/main" id="{CF828317-C579-0C4F-AA8B-6922E4573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>
              <a:extLst>
                <a:ext uri="{FF2B5EF4-FFF2-40B4-BE49-F238E27FC236}">
                  <a16:creationId xmlns:a16="http://schemas.microsoft.com/office/drawing/2014/main" id="{831FCD1E-92F8-444E-80C8-6AA05EACD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>
              <a:extLst>
                <a:ext uri="{FF2B5EF4-FFF2-40B4-BE49-F238E27FC236}">
                  <a16:creationId xmlns:a16="http://schemas.microsoft.com/office/drawing/2014/main" id="{4E90A842-1CCA-B54C-A757-86ECDAEC0E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>
              <a:extLst>
                <a:ext uri="{FF2B5EF4-FFF2-40B4-BE49-F238E27FC236}">
                  <a16:creationId xmlns:a16="http://schemas.microsoft.com/office/drawing/2014/main" id="{6155B15E-DBFF-D241-BB68-58B8E6198A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>
              <a:extLst>
                <a:ext uri="{FF2B5EF4-FFF2-40B4-BE49-F238E27FC236}">
                  <a16:creationId xmlns:a16="http://schemas.microsoft.com/office/drawing/2014/main" id="{6A0EA3B0-E0F3-CE46-9A69-845242CAF3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>
              <a:extLst>
                <a:ext uri="{FF2B5EF4-FFF2-40B4-BE49-F238E27FC236}">
                  <a16:creationId xmlns:a16="http://schemas.microsoft.com/office/drawing/2014/main" id="{653656A0-0B3E-FD44-B12B-CF20B6D6B8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>
              <a:extLst>
                <a:ext uri="{FF2B5EF4-FFF2-40B4-BE49-F238E27FC236}">
                  <a16:creationId xmlns:a16="http://schemas.microsoft.com/office/drawing/2014/main" id="{5E7C7752-5A2D-E64A-B5F1-FDA0F54372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>
              <a:extLst>
                <a:ext uri="{FF2B5EF4-FFF2-40B4-BE49-F238E27FC236}">
                  <a16:creationId xmlns:a16="http://schemas.microsoft.com/office/drawing/2014/main" id="{09632402-2B07-7A4F-A261-2AAB34FEC8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>
              <a:extLst>
                <a:ext uri="{FF2B5EF4-FFF2-40B4-BE49-F238E27FC236}">
                  <a16:creationId xmlns:a16="http://schemas.microsoft.com/office/drawing/2014/main" id="{3E03473E-6C1E-1847-8E69-C1F128580D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>
              <a:extLst>
                <a:ext uri="{FF2B5EF4-FFF2-40B4-BE49-F238E27FC236}">
                  <a16:creationId xmlns:a16="http://schemas.microsoft.com/office/drawing/2014/main" id="{D9610D1E-EEE6-BB41-A65B-36AB17A24D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>
              <a:extLst>
                <a:ext uri="{FF2B5EF4-FFF2-40B4-BE49-F238E27FC236}">
                  <a16:creationId xmlns:a16="http://schemas.microsoft.com/office/drawing/2014/main" id="{9151E501-C735-124A-8E24-107AFE3849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>
              <a:extLst>
                <a:ext uri="{FF2B5EF4-FFF2-40B4-BE49-F238E27FC236}">
                  <a16:creationId xmlns:a16="http://schemas.microsoft.com/office/drawing/2014/main" id="{AEF177DA-49E4-4548-A47E-8EC94800F4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SzPct val="75000"/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Question: </a:t>
            </a:r>
            <a:r>
              <a:rPr lang="en-US" altLang="en-US" dirty="0">
                <a:ea typeface="ＭＳ Ｐゴシック" panose="020B0600070205080204" pitchFamily="34" charset="-128"/>
              </a:rPr>
              <a:t>given </a:t>
            </a:r>
            <a:r>
              <a:rPr lang="en-US" altLang="en-US" i="1" dirty="0">
                <a:ea typeface="ＭＳ Ｐゴシック" panose="020B0600070205080204" pitchFamily="34" charset="-128"/>
              </a:rPr>
              <a:t>millions</a:t>
            </a:r>
            <a:r>
              <a:rPr lang="en-US" altLang="en-US" dirty="0">
                <a:ea typeface="ＭＳ Ｐゴシック" panose="020B0600070205080204" pitchFamily="34" charset="-128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E1F117F-B525-AE48-9510-C564A7C43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 dirty="0">
                <a:latin typeface="+mn-lt"/>
              </a:rPr>
              <a:t>connecting each access ISP to each other directly </a:t>
            </a:r>
            <a:r>
              <a:rPr lang="en-US" altLang="en-US" i="1" dirty="0">
                <a:solidFill>
                  <a:srgbClr val="CC0000"/>
                </a:solidFill>
                <a:latin typeface="+mn-lt"/>
              </a:rPr>
              <a:t>doesn’t scale: </a:t>
            </a:r>
            <a:r>
              <a:rPr lang="en-US" altLang="en-US" dirty="0">
                <a:latin typeface="+mn-lt"/>
              </a:rPr>
              <a:t>O(</a:t>
            </a:r>
            <a:r>
              <a:rPr lang="en-US" altLang="en-US" i="1" dirty="0">
                <a:latin typeface="+mn-lt"/>
              </a:rPr>
              <a:t>N</a:t>
            </a:r>
            <a:r>
              <a:rPr lang="en-US" altLang="en-US" baseline="30000" dirty="0">
                <a:latin typeface="+mn-lt"/>
              </a:rPr>
              <a:t>2</a:t>
            </a:r>
            <a:r>
              <a:rPr lang="en-US" altLang="en-US" dirty="0">
                <a:latin typeface="+mn-lt"/>
              </a:rPr>
              <a:t>) connections.</a:t>
            </a:r>
          </a:p>
        </p:txBody>
      </p:sp>
    </p:spTree>
    <p:extLst>
      <p:ext uri="{BB962C8B-B14F-4D97-AF65-F5344CB8AC3E}">
        <p14:creationId xmlns:p14="http://schemas.microsoft.com/office/powerpoint/2010/main" val="1097668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169" name="Rectangle 3">
            <a:extLst>
              <a:ext uri="{FF2B5EF4-FFF2-40B4-BE49-F238E27FC236}">
                <a16:creationId xmlns:a16="http://schemas.microsoft.com/office/drawing/2014/main" id="{9C9F34D5-8AF9-8B41-9367-16CA032E5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+mn-lt"/>
              </a:rPr>
              <a:t>Option: </a:t>
            </a:r>
            <a:r>
              <a:rPr lang="en-US" i="1" dirty="0">
                <a:latin typeface="+mn-lt"/>
              </a:rPr>
              <a:t>connect each access ISP to one global transit ISP? </a:t>
            </a:r>
          </a:p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None/>
              <a:defRPr/>
            </a:pPr>
            <a:r>
              <a:rPr lang="en-US" i="1" dirty="0">
                <a:solidFill>
                  <a:srgbClr val="C00000"/>
                </a:solidFill>
                <a:latin typeface="+mn-lt"/>
              </a:rPr>
              <a:t>Customer</a:t>
            </a:r>
            <a:r>
              <a:rPr lang="en-US" i="1" dirty="0">
                <a:latin typeface="+mn-lt"/>
              </a:rPr>
              <a:t> and </a:t>
            </a:r>
            <a:r>
              <a:rPr lang="en-US" i="1" dirty="0">
                <a:solidFill>
                  <a:srgbClr val="C00000"/>
                </a:solidFill>
                <a:latin typeface="+mn-lt"/>
              </a:rPr>
              <a:t>provider </a:t>
            </a:r>
            <a:r>
              <a:rPr lang="en-US" i="1" dirty="0">
                <a:latin typeface="+mn-lt"/>
              </a:rPr>
              <a:t>ISPs have economic agreement.</a:t>
            </a:r>
            <a:endParaRPr lang="en-US" dirty="0">
              <a:latin typeface="+mn-lt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73887F0-56F3-D640-A3CB-FB256BE2C2FE}"/>
              </a:ext>
            </a:extLst>
          </p:cNvPr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>
              <a:extLst>
                <a:ext uri="{FF2B5EF4-FFF2-40B4-BE49-F238E27FC236}">
                  <a16:creationId xmlns:a16="http://schemas.microsoft.com/office/drawing/2014/main" id="{39DAF08E-E9D8-7B42-B68A-590215C06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cxnSp>
          <p:nvCxnSpPr>
            <p:cNvPr id="64" name="Straight Connector 10">
              <a:extLst>
                <a:ext uri="{FF2B5EF4-FFF2-40B4-BE49-F238E27FC236}">
                  <a16:creationId xmlns:a16="http://schemas.microsoft.com/office/drawing/2014/main" id="{E0B7CD5B-98CD-EA45-8220-E277CD74B8A1}"/>
                </a:ext>
              </a:extLst>
            </p:cNvPr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>
              <a:extLst>
                <a:ext uri="{FF2B5EF4-FFF2-40B4-BE49-F238E27FC236}">
                  <a16:creationId xmlns:a16="http://schemas.microsoft.com/office/drawing/2014/main" id="{BEF0278E-3E84-894C-90E1-9AFC471E8B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>
              <a:extLst>
                <a:ext uri="{FF2B5EF4-FFF2-40B4-BE49-F238E27FC236}">
                  <a16:creationId xmlns:a16="http://schemas.microsoft.com/office/drawing/2014/main" id="{783B9443-CE0D-8946-A78A-1A9CEC43F0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>
              <a:extLst>
                <a:ext uri="{FF2B5EF4-FFF2-40B4-BE49-F238E27FC236}">
                  <a16:creationId xmlns:a16="http://schemas.microsoft.com/office/drawing/2014/main" id="{77D49FD0-8E68-6441-B4E2-BC869949BF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>
              <a:extLst>
                <a:ext uri="{FF2B5EF4-FFF2-40B4-BE49-F238E27FC236}">
                  <a16:creationId xmlns:a16="http://schemas.microsoft.com/office/drawing/2014/main" id="{FA0C044C-E1D6-7348-B915-AB0ACF94D9DE}"/>
                </a:ext>
              </a:extLst>
            </p:cNvPr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>
              <a:extLst>
                <a:ext uri="{FF2B5EF4-FFF2-40B4-BE49-F238E27FC236}">
                  <a16:creationId xmlns:a16="http://schemas.microsoft.com/office/drawing/2014/main" id="{1EF584B1-8D5C-A94E-B040-7E9635AEDD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>
              <a:extLst>
                <a:ext uri="{FF2B5EF4-FFF2-40B4-BE49-F238E27FC236}">
                  <a16:creationId xmlns:a16="http://schemas.microsoft.com/office/drawing/2014/main" id="{75721A12-6308-4047-9837-AB7C60E969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>
              <a:extLst>
                <a:ext uri="{FF2B5EF4-FFF2-40B4-BE49-F238E27FC236}">
                  <a16:creationId xmlns:a16="http://schemas.microsoft.com/office/drawing/2014/main" id="{9BDCEBC2-564F-C54F-B3E8-A18588A42F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>
              <a:extLst>
                <a:ext uri="{FF2B5EF4-FFF2-40B4-BE49-F238E27FC236}">
                  <a16:creationId xmlns:a16="http://schemas.microsoft.com/office/drawing/2014/main" id="{FC07CC37-5E3D-0944-AE86-D2435B67BD6A}"/>
                </a:ext>
              </a:extLst>
            </p:cNvPr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>
              <a:extLst>
                <a:ext uri="{FF2B5EF4-FFF2-40B4-BE49-F238E27FC236}">
                  <a16:creationId xmlns:a16="http://schemas.microsoft.com/office/drawing/2014/main" id="{08951995-D6BD-774B-9044-606D684C7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i="1" dirty="0">
                  <a:solidFill>
                    <a:schemeClr val="bg1"/>
                  </a:solidFill>
                  <a:latin typeface="+mn-lt"/>
                </a:rPr>
                <a:t>global</a:t>
              </a:r>
              <a:br>
                <a:rPr lang="en-US" altLang="en-US" i="1" dirty="0">
                  <a:solidFill>
                    <a:schemeClr val="bg1"/>
                  </a:solidFill>
                  <a:latin typeface="+mn-lt"/>
                </a:rPr>
              </a:br>
              <a:r>
                <a:rPr lang="en-US" altLang="en-US" i="1" dirty="0">
                  <a:solidFill>
                    <a:schemeClr val="bg1"/>
                  </a:solidFill>
                  <a:latin typeface="+mn-lt"/>
                </a:rPr>
                <a:t>ISP</a:t>
              </a:r>
            </a:p>
          </p:txBody>
        </p:sp>
        <p:cxnSp>
          <p:nvCxnSpPr>
            <p:cNvPr id="104" name="Straight Connector 307">
              <a:extLst>
                <a:ext uri="{FF2B5EF4-FFF2-40B4-BE49-F238E27FC236}">
                  <a16:creationId xmlns:a16="http://schemas.microsoft.com/office/drawing/2014/main" id="{A44FB0A6-3870-1341-B86E-341F2D262C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>
              <a:extLst>
                <a:ext uri="{FF2B5EF4-FFF2-40B4-BE49-F238E27FC236}">
                  <a16:creationId xmlns:a16="http://schemas.microsoft.com/office/drawing/2014/main" id="{73D26D64-D8CE-B94B-844B-77A0B18300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>
              <a:extLst>
                <a:ext uri="{FF2B5EF4-FFF2-40B4-BE49-F238E27FC236}">
                  <a16:creationId xmlns:a16="http://schemas.microsoft.com/office/drawing/2014/main" id="{147CF42E-C79D-4A43-A07C-6F624D99F9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>
              <a:extLst>
                <a:ext uri="{FF2B5EF4-FFF2-40B4-BE49-F238E27FC236}">
                  <a16:creationId xmlns:a16="http://schemas.microsoft.com/office/drawing/2014/main" id="{1CD624F6-E490-5B49-8694-B3CF2ED457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>
              <a:extLst>
                <a:ext uri="{FF2B5EF4-FFF2-40B4-BE49-F238E27FC236}">
                  <a16:creationId xmlns:a16="http://schemas.microsoft.com/office/drawing/2014/main" id="{AA608358-EE22-BD40-8B67-8D4C8DB9A8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>
              <a:extLst>
                <a:ext uri="{FF2B5EF4-FFF2-40B4-BE49-F238E27FC236}">
                  <a16:creationId xmlns:a16="http://schemas.microsoft.com/office/drawing/2014/main" id="{37B9C794-C333-D147-8D43-5EF46E002A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>
              <a:extLst>
                <a:ext uri="{FF2B5EF4-FFF2-40B4-BE49-F238E27FC236}">
                  <a16:creationId xmlns:a16="http://schemas.microsoft.com/office/drawing/2014/main" id="{1C0EFD6D-4F46-864D-9BBD-8B254CE6BFF4}"/>
                </a:ext>
              </a:extLst>
            </p:cNvPr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>
              <a:extLst>
                <a:ext uri="{FF2B5EF4-FFF2-40B4-BE49-F238E27FC236}">
                  <a16:creationId xmlns:a16="http://schemas.microsoft.com/office/drawing/2014/main" id="{3A5CF2BF-F999-BC43-97A2-CC9BCD73F87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>
              <a:extLst>
                <a:ext uri="{FF2B5EF4-FFF2-40B4-BE49-F238E27FC236}">
                  <a16:creationId xmlns:a16="http://schemas.microsoft.com/office/drawing/2014/main" id="{4064FAD7-FFE1-5841-B958-CC3E3023B905}"/>
                </a:ext>
              </a:extLst>
            </p:cNvPr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>
              <a:extLst>
                <a:ext uri="{FF2B5EF4-FFF2-40B4-BE49-F238E27FC236}">
                  <a16:creationId xmlns:a16="http://schemas.microsoft.com/office/drawing/2014/main" id="{24711AAA-BB0E-7A4B-974E-4325D88EC7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>
              <a:extLst>
                <a:ext uri="{FF2B5EF4-FFF2-40B4-BE49-F238E27FC236}">
                  <a16:creationId xmlns:a16="http://schemas.microsoft.com/office/drawing/2014/main" id="{69BCF3BD-863D-334E-9F97-BB51AFA329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>
              <a:extLst>
                <a:ext uri="{FF2B5EF4-FFF2-40B4-BE49-F238E27FC236}">
                  <a16:creationId xmlns:a16="http://schemas.microsoft.com/office/drawing/2014/main" id="{B8B2DF70-94C2-634D-ABC9-F20160CA80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>
              <a:extLst>
                <a:ext uri="{FF2B5EF4-FFF2-40B4-BE49-F238E27FC236}">
                  <a16:creationId xmlns:a16="http://schemas.microsoft.com/office/drawing/2014/main" id="{16D1153B-5425-1647-A931-B4A2C9D853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>
              <a:extLst>
                <a:ext uri="{FF2B5EF4-FFF2-40B4-BE49-F238E27FC236}">
                  <a16:creationId xmlns:a16="http://schemas.microsoft.com/office/drawing/2014/main" id="{43830B39-2404-A04C-9CC7-B4124D5F56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>
              <a:extLst>
                <a:ext uri="{FF2B5EF4-FFF2-40B4-BE49-F238E27FC236}">
                  <a16:creationId xmlns:a16="http://schemas.microsoft.com/office/drawing/2014/main" id="{5E30D4FB-2873-9E4D-8D7A-D021BF348C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8D3ED10C-3292-6842-BD51-5123D926C106}"/>
                </a:ext>
              </a:extLst>
            </p:cNvPr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AF5B3F2E-DC62-A445-9CEA-1B4CC2C6F2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A18BFFCD-8F5C-634F-9DA2-26E93BA06B3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5A77A58E-6CAF-BE4E-BE2C-AA3FF29803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26ADAFF5-7151-464F-A1D2-5B908BDFDE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3DF4D1D4-450D-1342-8445-0B3867D5EB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36EBE75F-36C0-304E-AD2E-BF739CBDB6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0849EB5F-BD97-524E-A510-D4AEF9E68C9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9249E51B-3709-8544-8EBC-8AB3241C5628}"/>
                </a:ext>
              </a:extLst>
            </p:cNvPr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8B2B749E-82DC-A647-A925-082B5F12EB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8235F754-60E1-8D44-BEB1-2F76405A70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id="{7060DE65-3570-5D48-8CD1-728004D88F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7375788-4382-AB45-B7D1-0E0571D5D78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EA797771-2310-F648-8131-96EB5DDDEA7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34351CF5-722D-6E45-B9B4-B74CF8267CD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D7F27777-9A21-6E43-8C43-068B6DA068D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BC5668ED-718E-7149-A428-C5FDE1A8F2C2}"/>
                </a:ext>
              </a:extLst>
            </p:cNvPr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FCAB3AFD-6DB9-C442-A62C-8A8B732A622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0EAF15E0-132D-554B-9001-06C01643B87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C58E5E7D-3560-7342-83C6-FD4806F3BF6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96474702-4E83-B140-9353-7232FED2DA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04FE3B4-8535-A049-8BE0-D714266137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AD9D8A02-2060-EB4E-837D-D4075DAD5BF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AB1E681A-CFFC-4449-8876-69516FD66E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2A3E53DB-9306-AE4A-8DC3-72F1126238AB}"/>
                </a:ext>
              </a:extLst>
            </p:cNvPr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23A50BEC-6839-6249-8340-553653C9F3E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139D06A7-73C5-BD45-A9F0-F14D86056FB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E8DBC47-79AC-FA4D-BF05-3127B22237B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55A875E1-1C0C-BE48-9F7D-06A55781C19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67498647-B4D8-9746-BC44-7D18EF8D4A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02B1A2C2-6A3B-8343-9ACC-9BCACF74E5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89238A76-5F43-5145-9757-5BA264DB52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BC98A5EA-E7C9-6D48-B559-20AE118CA200}"/>
                </a:ext>
              </a:extLst>
            </p:cNvPr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ED928890-6207-9F46-8A7A-01958D0F39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378B2235-D6AB-324C-8E9B-876E878982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DE505999-AA84-A544-B8FD-7BB84F2E7EF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25C3A460-D965-B840-891C-9DF90ECA3F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DD91DEED-0EBA-CE48-87EB-A1835EB8C8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BC6939A6-8BA6-DC44-A174-DEE1D61224A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5F1FEBF6-2BE1-D040-8F48-BCFF7C3342E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680EAB27-8941-0E46-9318-9C5485721F6A}"/>
                </a:ext>
              </a:extLst>
            </p:cNvPr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D3130ED8-B307-CD47-9B74-80319EF67F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9291ADAC-9C4E-9F4D-96E9-D13555EB14B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74E4CB4F-B5D0-7C47-9A28-6987D652A4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F870E08A-018D-1F44-8ACC-FA1F573C65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EBE1B8CE-F23E-1A49-A516-714D15BC8A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943ED8F-A614-BD4E-81BC-61373A7DDB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81DAC616-5065-C743-888A-4F351E853AC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CDCBB0B3-22DC-2B43-8452-B329C27907E4}"/>
                </a:ext>
              </a:extLst>
            </p:cNvPr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DB510E5F-CEA5-514D-A3A5-9AF0941483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58E5BBB0-7153-5D4A-824A-DC05BB73CF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CE212987-63DF-8244-A29C-CFEB2D3458B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73793BB-A7E5-5142-A69A-3F3E7F4F0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0CA09D46-EB5A-4B43-BA2C-00403BFFEA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8B0C3147-4509-3045-9528-A46FD3A6F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BF5B6EA0-DDA9-EE41-9EAB-6346C6B64B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cxnSp>
          <p:nvCxnSpPr>
            <p:cNvPr id="234" name="Straight Connector 318">
              <a:extLst>
                <a:ext uri="{FF2B5EF4-FFF2-40B4-BE49-F238E27FC236}">
                  <a16:creationId xmlns:a16="http://schemas.microsoft.com/office/drawing/2014/main" id="{6392C9F2-F064-7B43-8D38-9751282AB69D}"/>
                </a:ext>
              </a:extLst>
            </p:cNvPr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A8B77585-106B-B840-A3D7-EF8EF8A926E1}"/>
                </a:ext>
              </a:extLst>
            </p:cNvPr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86D6656-BD5A-3C4A-BD70-9C3406F00BD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32BE4FB4-6FD4-2245-BF1D-B6537CA2C94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9B236B01-C685-F04B-8BFD-171244EDF32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7B762431-F9D6-2F40-9BC3-7E439F0E51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6CE4F783-C3B9-5C4C-BE5B-3CC65A008A4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7412CE03-F350-D146-87E5-5077C7F550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E9EC2D30-9A26-A84B-BEB8-EA1DBEF092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259287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13AACC9B-D105-3043-AF8C-2081E48072E8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B7B0BC27-BE66-1B42-90F2-4AFF26604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47" name="Oval 1046">
              <a:extLst>
                <a:ext uri="{FF2B5EF4-FFF2-40B4-BE49-F238E27FC236}">
                  <a16:creationId xmlns:a16="http://schemas.microsoft.com/office/drawing/2014/main" id="{30116168-B8A9-FD48-B8B5-E681701C3DB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CA313D00-0D33-FC49-8950-EDEC9F452E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2AE2726E-398A-114F-BD06-5D40F44C29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ECEA4EC6-C1A5-0046-8E99-A2A3F0DE5D9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BDD0618-3607-1348-95E5-E5949ECA37E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FE13DCB8-AE9D-2F44-86DA-BA0A822B453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832039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 dirty="0"/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access</a:t>
                </a:r>
              </a:p>
              <a:p>
                <a:pPr algn="ctr">
                  <a:lnSpc>
                    <a:spcPts val="1000"/>
                  </a:lnSpc>
                </a:pPr>
                <a:r>
                  <a:rPr lang="en-US" altLang="en-US" sz="1000"/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dirty="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>
            <a:extLst>
              <a:ext uri="{FF2B5EF4-FFF2-40B4-BE49-F238E27FC236}">
                <a16:creationId xmlns:a16="http://schemas.microsoft.com/office/drawing/2014/main" id="{4F08D3C4-6595-F647-9CFE-E885FE9A560B}"/>
              </a:ext>
            </a:extLst>
          </p:cNvPr>
          <p:cNvGrpSpPr>
            <a:grpSpLocks/>
          </p:cNvGrpSpPr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>
              <a:extLst>
                <a:ext uri="{FF2B5EF4-FFF2-40B4-BE49-F238E27FC236}">
                  <a16:creationId xmlns:a16="http://schemas.microsoft.com/office/drawing/2014/main" id="{FD61504F-D5F3-AD41-A564-0F2130EC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i="1" dirty="0">
                  <a:solidFill>
                    <a:srgbClr val="CC0000"/>
                  </a:solidFill>
                  <a:latin typeface="+mn-lt"/>
                </a:rPr>
                <a:t>peering link</a:t>
              </a:r>
            </a:p>
          </p:txBody>
        </p:sp>
        <p:cxnSp>
          <p:nvCxnSpPr>
            <p:cNvPr id="314" name="Straight Connector 39943">
              <a:extLst>
                <a:ext uri="{FF2B5EF4-FFF2-40B4-BE49-F238E27FC236}">
                  <a16:creationId xmlns:a16="http://schemas.microsoft.com/office/drawing/2014/main" id="{662FE684-E2A5-2840-A5C2-6BFF91F318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>
            <a:extLst>
              <a:ext uri="{FF2B5EF4-FFF2-40B4-BE49-F238E27FC236}">
                <a16:creationId xmlns:a16="http://schemas.microsoft.com/office/drawing/2014/main" id="{8A4AC5CF-4E2B-1A42-BCF8-69BC9F1FCC3D}"/>
              </a:ext>
            </a:extLst>
          </p:cNvPr>
          <p:cNvGrpSpPr>
            <a:grpSpLocks/>
          </p:cNvGrpSpPr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>
              <a:extLst>
                <a:ext uri="{FF2B5EF4-FFF2-40B4-BE49-F238E27FC236}">
                  <a16:creationId xmlns:a16="http://schemas.microsoft.com/office/drawing/2014/main" id="{6D9EB3B8-2735-CD4C-87A2-ADB28AA91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i="1" dirty="0">
                  <a:solidFill>
                    <a:srgbClr val="CC0000"/>
                  </a:solidFill>
                  <a:latin typeface="+mn-lt"/>
                </a:rPr>
                <a:t>Internet exchange point </a:t>
              </a:r>
            </a:p>
          </p:txBody>
        </p:sp>
        <p:cxnSp>
          <p:nvCxnSpPr>
            <p:cNvPr id="317" name="Straight Connector 39948">
              <a:extLst>
                <a:ext uri="{FF2B5EF4-FFF2-40B4-BE49-F238E27FC236}">
                  <a16:creationId xmlns:a16="http://schemas.microsoft.com/office/drawing/2014/main" id="{3960A6E5-1A89-A049-8806-7339A84D6F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id="{D733AA75-B994-7047-AE70-E6C857337635}"/>
              </a:ext>
            </a:extLst>
          </p:cNvPr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>
              <a:extLst>
                <a:ext uri="{FF2B5EF4-FFF2-40B4-BE49-F238E27FC236}">
                  <a16:creationId xmlns:a16="http://schemas.microsoft.com/office/drawing/2014/main" id="{E64B2F34-F5A2-0748-B519-596A0F2D52A9}"/>
                </a:ext>
              </a:extLst>
            </p:cNvPr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>
              <a:extLst>
                <a:ext uri="{FF2B5EF4-FFF2-40B4-BE49-F238E27FC236}">
                  <a16:creationId xmlns:a16="http://schemas.microsoft.com/office/drawing/2014/main" id="{A78B3472-4495-804D-9DE2-F7A93E5EED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>
              <a:extLst>
                <a:ext uri="{FF2B5EF4-FFF2-40B4-BE49-F238E27FC236}">
                  <a16:creationId xmlns:a16="http://schemas.microsoft.com/office/drawing/2014/main" id="{B39E2778-53AB-7A47-8C24-A5C1BE87DA91}"/>
                </a:ext>
              </a:extLst>
            </p:cNvPr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>
              <a:extLst>
                <a:ext uri="{FF2B5EF4-FFF2-40B4-BE49-F238E27FC236}">
                  <a16:creationId xmlns:a16="http://schemas.microsoft.com/office/drawing/2014/main" id="{5B45D9C6-3CE7-2041-98FA-CDA4548CA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>
                <a:extLst>
                  <a:ext uri="{FF2B5EF4-FFF2-40B4-BE49-F238E27FC236}">
                    <a16:creationId xmlns:a16="http://schemas.microsoft.com/office/drawing/2014/main" id="{8C2B1233-55C2-9047-95E3-7365B78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24" name="TextBox 522">
                <a:extLst>
                  <a:ext uri="{FF2B5EF4-FFF2-40B4-BE49-F238E27FC236}">
                    <a16:creationId xmlns:a16="http://schemas.microsoft.com/office/drawing/2014/main" id="{A334D512-2736-F84E-A319-19B29AF83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dirty="0">
                    <a:solidFill>
                      <a:schemeClr val="bg1"/>
                    </a:solidFill>
                    <a:latin typeface="+mn-lt"/>
                  </a:rPr>
                  <a:t>IXP</a:t>
                </a: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831896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dirty="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chemeClr val="bg1"/>
                  </a:solidFill>
                  <a:latin typeface="+mn-lt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FC0DD398-57C2-EB4A-A85E-E41AD8F8225D}"/>
              </a:ext>
            </a:extLst>
          </p:cNvPr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>
              <a:extLst>
                <a:ext uri="{FF2B5EF4-FFF2-40B4-BE49-F238E27FC236}">
                  <a16:creationId xmlns:a16="http://schemas.microsoft.com/office/drawing/2014/main" id="{15E7E8CE-D231-0443-8237-9CDCCE5432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>
              <a:extLst>
                <a:ext uri="{FF2B5EF4-FFF2-40B4-BE49-F238E27FC236}">
                  <a16:creationId xmlns:a16="http://schemas.microsoft.com/office/drawing/2014/main" id="{1711CC92-9E02-C94A-94D1-57C565B262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51" name="Straight Connector 511">
              <a:extLst>
                <a:ext uri="{FF2B5EF4-FFF2-40B4-BE49-F238E27FC236}">
                  <a16:creationId xmlns:a16="http://schemas.microsoft.com/office/drawing/2014/main" id="{DDF17605-AB1A-CD4B-919C-6D6D051BCF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>
              <a:extLst>
                <a:ext uri="{FF2B5EF4-FFF2-40B4-BE49-F238E27FC236}">
                  <a16:creationId xmlns:a16="http://schemas.microsoft.com/office/drawing/2014/main" id="{419FEDC2-503D-FD43-B58C-4D0CA969F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i="1" dirty="0"/>
                <a:t>regional ISP</a:t>
              </a:r>
            </a:p>
          </p:txBody>
        </p:sp>
      </p:grp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54" name="Oval 33">
            <a:extLst>
              <a:ext uri="{FF2B5EF4-FFF2-40B4-BE49-F238E27FC236}">
                <a16:creationId xmlns:a16="http://schemas.microsoft.com/office/drawing/2014/main" id="{4311CB3E-A4EB-DB44-B228-0B362E348AF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7098553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>
            <a:extLst>
              <a:ext uri="{FF2B5EF4-FFF2-40B4-BE49-F238E27FC236}">
                <a16:creationId xmlns:a16="http://schemas.microsoft.com/office/drawing/2014/main" id="{91E82855-0703-4C4C-9B6A-21FE71AA74C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FF"/>
                </a:solidFill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</a:pPr>
            <a:r>
              <a:rPr lang="en-US" altLang="en-US" sz="2800" dirty="0">
                <a:latin typeface="+mn-lt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dirty="0">
                    <a:solidFill>
                      <a:schemeClr val="bg1"/>
                    </a:solidFill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chemeClr val="bg1"/>
                  </a:solidFill>
                  <a:latin typeface="+mn-lt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 dirty="0"/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>
            <a:extLst>
              <a:ext uri="{FF2B5EF4-FFF2-40B4-BE49-F238E27FC236}">
                <a16:creationId xmlns:a16="http://schemas.microsoft.com/office/drawing/2014/main" id="{15E7E8CE-D231-0443-8237-9CDCCE54325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>
            <a:extLst>
              <a:ext uri="{FF2B5EF4-FFF2-40B4-BE49-F238E27FC236}">
                <a16:creationId xmlns:a16="http://schemas.microsoft.com/office/drawing/2014/main" id="{DDF17605-AB1A-CD4B-919C-6D6D051BCF0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1000"/>
                </a:lnSpc>
              </a:pPr>
              <a:r>
                <a:rPr lang="en-US" altLang="en-US" sz="1000"/>
                <a:t>access</a:t>
              </a:r>
            </a:p>
            <a:p>
              <a:pPr algn="ctr">
                <a:lnSpc>
                  <a:spcPts val="1000"/>
                </a:lnSpc>
              </a:pPr>
              <a:r>
                <a:rPr lang="en-US" altLang="en-US" sz="1000"/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A34C3F37-2EC8-8C40-A875-EED0086B4874}"/>
              </a:ext>
            </a:extLst>
          </p:cNvPr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69BF921-3AC7-1044-A538-669A3FC8CEA7}"/>
                </a:ext>
              </a:extLst>
            </p:cNvPr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>
                <a:extLst>
                  <a:ext uri="{FF2B5EF4-FFF2-40B4-BE49-F238E27FC236}">
                    <a16:creationId xmlns:a16="http://schemas.microsoft.com/office/drawing/2014/main" id="{E061FF7A-2BDA-1049-851F-9E7040663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/>
                  <a:t>     </a:t>
                </a:r>
              </a:p>
            </p:txBody>
          </p:sp>
          <p:sp>
            <p:nvSpPr>
              <p:cNvPr id="332" name="TextBox 13">
                <a:extLst>
                  <a:ext uri="{FF2B5EF4-FFF2-40B4-BE49-F238E27FC236}">
                    <a16:creationId xmlns:a16="http://schemas.microsoft.com/office/drawing/2014/main" id="{67D6F307-0D89-0E48-8E5A-486474147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i="1" dirty="0">
                    <a:solidFill>
                      <a:schemeClr val="bg1"/>
                    </a:solidFill>
                    <a:latin typeface="+mn-lt"/>
                  </a:rPr>
                  <a:t>Content provider network</a:t>
                </a:r>
              </a:p>
            </p:txBody>
          </p:sp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3E4BB923-EBFA-A347-B72C-B0E3A24930E5}"/>
                  </a:ext>
                </a:extLst>
              </p:cNvPr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>
                  <a:extLst>
                    <a:ext uri="{FF2B5EF4-FFF2-40B4-BE49-F238E27FC236}">
                      <a16:creationId xmlns:a16="http://schemas.microsoft.com/office/drawing/2014/main" id="{6E1EA9A4-B18A-EC46-ACB4-D4E9BD73A9BF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>
                    <a:extLst>
                      <a:ext uri="{FF2B5EF4-FFF2-40B4-BE49-F238E27FC236}">
                        <a16:creationId xmlns:a16="http://schemas.microsoft.com/office/drawing/2014/main" id="{54D758E7-C24C-0946-82F2-A3E32F9840BD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3" name="Freeform 852">
                    <a:extLst>
                      <a:ext uri="{FF2B5EF4-FFF2-40B4-BE49-F238E27FC236}">
                        <a16:creationId xmlns:a16="http://schemas.microsoft.com/office/drawing/2014/main" id="{A2C8E2EA-C03E-3D40-9309-9A26DB88F7B1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cxnSp>
                <p:nvCxnSpPr>
                  <p:cNvPr id="856" name="Straight Connector 855">
                    <a:extLst>
                      <a:ext uri="{FF2B5EF4-FFF2-40B4-BE49-F238E27FC236}">
                        <a16:creationId xmlns:a16="http://schemas.microsoft.com/office/drawing/2014/main" id="{7E114527-2240-094A-BD11-84E940566E6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>
                    <a:extLst>
                      <a:ext uri="{FF2B5EF4-FFF2-40B4-BE49-F238E27FC236}">
                        <a16:creationId xmlns:a16="http://schemas.microsoft.com/office/drawing/2014/main" id="{1F999166-DE8A-994F-B120-EA761CA93CB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>
                    <a:extLst>
                      <a:ext uri="{FF2B5EF4-FFF2-40B4-BE49-F238E27FC236}">
                        <a16:creationId xmlns:a16="http://schemas.microsoft.com/office/drawing/2014/main" id="{6E30271F-9D0F-F741-8A9B-0C408294FF1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>
                    <a:extLst>
                      <a:ext uri="{FF2B5EF4-FFF2-40B4-BE49-F238E27FC236}">
                        <a16:creationId xmlns:a16="http://schemas.microsoft.com/office/drawing/2014/main" id="{F330B512-4E42-1647-820B-211C35AA815C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>
                    <a:extLst>
                      <a:ext uri="{FF2B5EF4-FFF2-40B4-BE49-F238E27FC236}">
                        <a16:creationId xmlns:a16="http://schemas.microsoft.com/office/drawing/2014/main" id="{BC0EC845-A3BA-0B4F-8261-1D784734BDA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>
                    <a:extLst>
                      <a:ext uri="{FF2B5EF4-FFF2-40B4-BE49-F238E27FC236}">
                        <a16:creationId xmlns:a16="http://schemas.microsoft.com/office/drawing/2014/main" id="{1F88AE9A-DB5C-9244-B7C5-18B4779C4D80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>
                  <a:extLst>
                    <a:ext uri="{FF2B5EF4-FFF2-40B4-BE49-F238E27FC236}">
                      <a16:creationId xmlns:a16="http://schemas.microsoft.com/office/drawing/2014/main" id="{26D04249-9C1C-9C4E-819B-F0D40F827162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>
                    <a:extLst>
                      <a:ext uri="{FF2B5EF4-FFF2-40B4-BE49-F238E27FC236}">
                        <a16:creationId xmlns:a16="http://schemas.microsoft.com/office/drawing/2014/main" id="{C8E31B1B-A8BD-C348-9DBB-5A47113CE7A0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>
                      <a:extLst>
                        <a:ext uri="{FF2B5EF4-FFF2-40B4-BE49-F238E27FC236}">
                          <a16:creationId xmlns:a16="http://schemas.microsoft.com/office/drawing/2014/main" id="{0539E2C3-83D8-7842-9BA9-84128A56D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6" name="Freeform 1055">
                      <a:extLst>
                        <a:ext uri="{FF2B5EF4-FFF2-40B4-BE49-F238E27FC236}">
                          <a16:creationId xmlns:a16="http://schemas.microsoft.com/office/drawing/2014/main" id="{7F957A9C-F106-0C41-9CB4-AA3B37083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US"/>
                    </a:p>
                  </p:txBody>
                </p:sp>
                <p:cxnSp>
                  <p:nvCxnSpPr>
                    <p:cNvPr id="1057" name="Straight Connector 1056">
                      <a:extLst>
                        <a:ext uri="{FF2B5EF4-FFF2-40B4-BE49-F238E27FC236}">
                          <a16:creationId xmlns:a16="http://schemas.microsoft.com/office/drawing/2014/main" id="{4D8AB269-9C7C-9F4F-BE37-8E69BF1C9A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>
                      <a:extLst>
                        <a:ext uri="{FF2B5EF4-FFF2-40B4-BE49-F238E27FC236}">
                          <a16:creationId xmlns:a16="http://schemas.microsoft.com/office/drawing/2014/main" id="{8C9917B3-A4FD-A648-8288-AC661D555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>
                      <a:extLst>
                        <a:ext uri="{FF2B5EF4-FFF2-40B4-BE49-F238E27FC236}">
                          <a16:creationId xmlns:a16="http://schemas.microsoft.com/office/drawing/2014/main" id="{DA41B1EE-D206-C94C-A493-AE9411518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>
                      <a:extLst>
                        <a:ext uri="{FF2B5EF4-FFF2-40B4-BE49-F238E27FC236}">
                          <a16:creationId xmlns:a16="http://schemas.microsoft.com/office/drawing/2014/main" id="{6CFB218F-3F64-4A40-B5C3-F9B0893563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>
                      <a:extLst>
                        <a:ext uri="{FF2B5EF4-FFF2-40B4-BE49-F238E27FC236}">
                          <a16:creationId xmlns:a16="http://schemas.microsoft.com/office/drawing/2014/main" id="{B5889328-72DC-AC45-8A8D-611A9C172B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>
                      <a:extLst>
                        <a:ext uri="{FF2B5EF4-FFF2-40B4-BE49-F238E27FC236}">
                          <a16:creationId xmlns:a16="http://schemas.microsoft.com/office/drawing/2014/main" id="{1DA0436A-6056-AC48-A373-770869324F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>
                    <a:extLst>
                      <a:ext uri="{FF2B5EF4-FFF2-40B4-BE49-F238E27FC236}">
                        <a16:creationId xmlns:a16="http://schemas.microsoft.com/office/drawing/2014/main" id="{22A5A7B3-4B87-0A4B-AF9B-A2CEEF9C6A1E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>
                      <a:extLst>
                        <a:ext uri="{FF2B5EF4-FFF2-40B4-BE49-F238E27FC236}">
                          <a16:creationId xmlns:a16="http://schemas.microsoft.com/office/drawing/2014/main" id="{16762D31-A312-9242-9140-75D9B2D49ED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>
                      <a:extLst>
                        <a:ext uri="{FF2B5EF4-FFF2-40B4-BE49-F238E27FC236}">
                          <a16:creationId xmlns:a16="http://schemas.microsoft.com/office/drawing/2014/main" id="{67C075EF-ABED-BE4F-80C8-E2E6902028A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>
                      <a:extLst>
                        <a:ext uri="{FF2B5EF4-FFF2-40B4-BE49-F238E27FC236}">
                          <a16:creationId xmlns:a16="http://schemas.microsoft.com/office/drawing/2014/main" id="{D6E8731F-56EE-6E43-979F-B938DC83382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8DCC768B-82D0-1C4C-BB9C-D294741D09F8}"/>
                  </a:ext>
                </a:extLst>
              </p:cNvPr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A646105A-003F-554A-88D4-5069F5E93FFC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>
                    <a:extLst>
                      <a:ext uri="{FF2B5EF4-FFF2-40B4-BE49-F238E27FC236}">
                        <a16:creationId xmlns:a16="http://schemas.microsoft.com/office/drawing/2014/main" id="{783869E3-485B-9047-AFC5-CF97F1DDB50A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80" name="Freeform 1079">
                    <a:extLst>
                      <a:ext uri="{FF2B5EF4-FFF2-40B4-BE49-F238E27FC236}">
                        <a16:creationId xmlns:a16="http://schemas.microsoft.com/office/drawing/2014/main" id="{8E65AB09-DDF1-6A4D-ABA3-56FB2D4CED46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618AEF39-9C64-824D-9165-FA33924AE8F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86CF28E-1757-1E4F-B50E-13175345D4D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47473366-77DC-214A-8A2B-F7D96315F6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2EF16BEC-FBF7-DF43-AC97-4B8743F8D68F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7BEB9537-B234-2A40-878F-D5DCB893594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36D4353D-F1D8-A749-B8D7-DF1A75AAB163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>
                  <a:extLst>
                    <a:ext uri="{FF2B5EF4-FFF2-40B4-BE49-F238E27FC236}">
                      <a16:creationId xmlns:a16="http://schemas.microsoft.com/office/drawing/2014/main" id="{32BC0B46-E7F4-FB4D-8976-24D2F44EA1E4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657EBA9E-3D02-3647-AD62-4C3FA03B1F87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>
                      <a:extLst>
                        <a:ext uri="{FF2B5EF4-FFF2-40B4-BE49-F238E27FC236}">
                          <a16:creationId xmlns:a16="http://schemas.microsoft.com/office/drawing/2014/main" id="{FE372475-847B-5A48-BA42-FC4EB2AFD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09130EB1-7474-B94D-BED7-85B261C5A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ctr"/>
                      <a:endParaRPr lang="en-US"/>
                    </a:p>
                  </p:txBody>
                </p:sp>
                <p:cxnSp>
                  <p:nvCxnSpPr>
                    <p:cNvPr id="1073" name="Straight Connector 1072">
                      <a:extLst>
                        <a:ext uri="{FF2B5EF4-FFF2-40B4-BE49-F238E27FC236}">
                          <a16:creationId xmlns:a16="http://schemas.microsoft.com/office/drawing/2014/main" id="{3616C51B-DFE6-5940-A968-19B2E26EC7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>
                      <a:extLst>
                        <a:ext uri="{FF2B5EF4-FFF2-40B4-BE49-F238E27FC236}">
                          <a16:creationId xmlns:a16="http://schemas.microsoft.com/office/drawing/2014/main" id="{D2D1D346-55DA-2341-B60B-600E6324F6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>
                      <a:extLst>
                        <a:ext uri="{FF2B5EF4-FFF2-40B4-BE49-F238E27FC236}">
                          <a16:creationId xmlns:a16="http://schemas.microsoft.com/office/drawing/2014/main" id="{DE2B7475-7D9C-4E4B-9858-9B23378387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CF9C23E3-09BC-464F-9403-FB1898939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3DD04E-CE53-C94D-A298-1FAAB17C3A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>
                      <a:extLst>
                        <a:ext uri="{FF2B5EF4-FFF2-40B4-BE49-F238E27FC236}">
                          <a16:creationId xmlns:a16="http://schemas.microsoft.com/office/drawing/2014/main" id="{F586A1A3-9061-B543-B946-AA09FEA1A1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>
                    <a:extLst>
                      <a:ext uri="{FF2B5EF4-FFF2-40B4-BE49-F238E27FC236}">
                        <a16:creationId xmlns:a16="http://schemas.microsoft.com/office/drawing/2014/main" id="{9D527F42-9829-EC42-BF85-93A8B940898B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>
                      <a:extLst>
                        <a:ext uri="{FF2B5EF4-FFF2-40B4-BE49-F238E27FC236}">
                          <a16:creationId xmlns:a16="http://schemas.microsoft.com/office/drawing/2014/main" id="{3C057932-EAE6-6D42-9FEA-F2846B05C6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>
                      <a:extLst>
                        <a:ext uri="{FF2B5EF4-FFF2-40B4-BE49-F238E27FC236}">
                          <a16:creationId xmlns:a16="http://schemas.microsoft.com/office/drawing/2014/main" id="{475029CE-1610-AE4E-880C-27AA1EAC9C9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>
                      <a:extLst>
                        <a:ext uri="{FF2B5EF4-FFF2-40B4-BE49-F238E27FC236}">
                          <a16:creationId xmlns:a16="http://schemas.microsoft.com/office/drawing/2014/main" id="{E9A6926E-A499-3B42-BC44-3E767FAE6D8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FB78244-2878-4E4C-80D6-A3A83BFDA97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7794E541-D16E-B744-9F4E-F16CE4FFCEFA}"/>
                </a:ext>
              </a:extLst>
            </p:cNvPr>
            <p:cNvCxnSpPr>
              <a:cxnSpLocks/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9E6CEDD3-5237-7F47-A50C-C928A310E2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>
              <a:extLst>
                <a:ext uri="{FF2B5EF4-FFF2-40B4-BE49-F238E27FC236}">
                  <a16:creationId xmlns:a16="http://schemas.microsoft.com/office/drawing/2014/main" id="{352AE841-C732-7B4B-BAB0-28479A2CE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>
              <a:extLst>
                <a:ext uri="{FF2B5EF4-FFF2-40B4-BE49-F238E27FC236}">
                  <a16:creationId xmlns:a16="http://schemas.microsoft.com/office/drawing/2014/main" id="{A37BFDB9-13B5-0B44-9BCC-DA10C6BC25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00D40D05-9869-B142-A822-0D241B0165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>
              <a:extLst>
                <a:ext uri="{FF2B5EF4-FFF2-40B4-BE49-F238E27FC236}">
                  <a16:creationId xmlns:a16="http://schemas.microsoft.com/office/drawing/2014/main" id="{478A4948-A08A-7E44-819A-24BDBBE1B5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id="{6333C169-83AE-C947-B0FE-FC14D7706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>
              <a:extLst>
                <a:ext uri="{FF2B5EF4-FFF2-40B4-BE49-F238E27FC236}">
                  <a16:creationId xmlns:a16="http://schemas.microsoft.com/office/drawing/2014/main" id="{034E5082-AB2B-B640-B1D2-257AACBDA3C1}"/>
                </a:ext>
              </a:extLst>
            </p:cNvPr>
            <p:cNvCxnSpPr>
              <a:cxnSpLocks/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>
              <a:extLst>
                <a:ext uri="{FF2B5EF4-FFF2-40B4-BE49-F238E27FC236}">
                  <a16:creationId xmlns:a16="http://schemas.microsoft.com/office/drawing/2014/main" id="{135A9D83-D5C3-FA4C-A774-C4D577D8C1F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>
              <a:extLst>
                <a:ext uri="{FF2B5EF4-FFF2-40B4-BE49-F238E27FC236}">
                  <a16:creationId xmlns:a16="http://schemas.microsoft.com/office/drawing/2014/main" id="{1286ED93-2B6B-404C-A404-B480CF350A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>
              <a:extLst>
                <a:ext uri="{FF2B5EF4-FFF2-40B4-BE49-F238E27FC236}">
                  <a16:creationId xmlns:a16="http://schemas.microsoft.com/office/drawing/2014/main" id="{CCEE2E34-D559-CA45-9E5A-F783F810EF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>
              <a:extLst>
                <a:ext uri="{FF2B5EF4-FFF2-40B4-BE49-F238E27FC236}">
                  <a16:creationId xmlns:a16="http://schemas.microsoft.com/office/drawing/2014/main" id="{D65FCF95-878C-A14C-A6D6-6D22C404145C}"/>
                </a:ext>
              </a:extLst>
            </p:cNvPr>
            <p:cNvCxnSpPr>
              <a:cxnSpLocks/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>
              <a:extLst>
                <a:ext uri="{FF2B5EF4-FFF2-40B4-BE49-F238E27FC236}">
                  <a16:creationId xmlns:a16="http://schemas.microsoft.com/office/drawing/2014/main" id="{15EB59D3-4040-5749-B499-E27490D52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585E66CE-5974-5A48-86F4-642D85A8C2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>
            <a:extLst>
              <a:ext uri="{FF2B5EF4-FFF2-40B4-BE49-F238E27FC236}">
                <a16:creationId xmlns:a16="http://schemas.microsoft.com/office/drawing/2014/main" id="{D11900C4-AD2E-9546-89B5-1A95630DD9E8}"/>
              </a:ext>
            </a:extLst>
          </p:cNvPr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>
              <a:extLst>
                <a:ext uri="{FF2B5EF4-FFF2-40B4-BE49-F238E27FC236}">
                  <a16:creationId xmlns:a16="http://schemas.microsoft.com/office/drawing/2014/main" id="{512F7670-AB23-F240-9D5A-6EAA52208A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7" name="TextBox 9">
              <a:extLst>
                <a:ext uri="{FF2B5EF4-FFF2-40B4-BE49-F238E27FC236}">
                  <a16:creationId xmlns:a16="http://schemas.microsoft.com/office/drawing/2014/main" id="{373ADF7C-1486-8546-95DA-BA176D772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i="1" dirty="0"/>
                <a:t>regional ISP</a:t>
              </a:r>
            </a:p>
          </p:txBody>
        </p: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2003254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cxnSp>
        <p:nvCxnSpPr>
          <p:cNvPr id="427" name="Straight Connector 426">
            <a:extLst>
              <a:ext uri="{FF2B5EF4-FFF2-40B4-BE49-F238E27FC236}">
                <a16:creationId xmlns:a16="http://schemas.microsoft.com/office/drawing/2014/main" id="{38E270F7-B953-6746-81D7-5185D1395A5B}"/>
              </a:ext>
            </a:extLst>
          </p:cNvPr>
          <p:cNvCxnSpPr>
            <a:endCxn id="462" idx="0"/>
          </p:cNvCxnSpPr>
          <p:nvPr/>
        </p:nvCxnSpPr>
        <p:spPr bwMode="auto">
          <a:xfrm rot="5400000">
            <a:off x="1732708" y="2949387"/>
            <a:ext cx="2221011" cy="307975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28" name="Straight Connector 427">
            <a:extLst>
              <a:ext uri="{FF2B5EF4-FFF2-40B4-BE49-F238E27FC236}">
                <a16:creationId xmlns:a16="http://schemas.microsoft.com/office/drawing/2014/main" id="{DA98FC37-97EC-C247-AD5F-914F2DE010C6}"/>
              </a:ext>
            </a:extLst>
          </p:cNvPr>
          <p:cNvCxnSpPr>
            <a:stCxn id="459" idx="4"/>
          </p:cNvCxnSpPr>
          <p:nvPr/>
        </p:nvCxnSpPr>
        <p:spPr bwMode="auto">
          <a:xfrm rot="5400000">
            <a:off x="4431512" y="4096677"/>
            <a:ext cx="474651" cy="98425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29" name="Straight Connector 428">
            <a:extLst>
              <a:ext uri="{FF2B5EF4-FFF2-40B4-BE49-F238E27FC236}">
                <a16:creationId xmlns:a16="http://schemas.microsoft.com/office/drawing/2014/main" id="{97671C5E-1113-CA43-A33D-92ECFE2129C2}"/>
              </a:ext>
            </a:extLst>
          </p:cNvPr>
          <p:cNvCxnSpPr>
            <a:stCxn id="459" idx="3"/>
          </p:cNvCxnSpPr>
          <p:nvPr/>
        </p:nvCxnSpPr>
        <p:spPr bwMode="auto">
          <a:xfrm rot="5400000">
            <a:off x="3580901" y="3946152"/>
            <a:ext cx="583612" cy="290513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id="{69E2FA91-0962-294C-A41F-3DD90DF20DA5}"/>
              </a:ext>
            </a:extLst>
          </p:cNvPr>
          <p:cNvCxnSpPr/>
          <p:nvPr/>
        </p:nvCxnSpPr>
        <p:spPr bwMode="auto">
          <a:xfrm rot="16200000" flipH="1">
            <a:off x="2142972" y="3178358"/>
            <a:ext cx="2292656" cy="26035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B69A575B-8E28-3C43-851B-7A48C4D768DA}"/>
              </a:ext>
            </a:extLst>
          </p:cNvPr>
          <p:cNvCxnSpPr>
            <a:cxnSpLocks/>
          </p:cNvCxnSpPr>
          <p:nvPr/>
        </p:nvCxnSpPr>
        <p:spPr bwMode="auto">
          <a:xfrm flipH="1">
            <a:off x="2955927" y="3021951"/>
            <a:ext cx="771524" cy="143291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3" name="Straight Connector 432">
            <a:extLst>
              <a:ext uri="{FF2B5EF4-FFF2-40B4-BE49-F238E27FC236}">
                <a16:creationId xmlns:a16="http://schemas.microsoft.com/office/drawing/2014/main" id="{E475B5A7-C114-7E48-AB1E-92C7CF4A4EF6}"/>
              </a:ext>
            </a:extLst>
          </p:cNvPr>
          <p:cNvCxnSpPr>
            <a:endCxn id="465" idx="0"/>
          </p:cNvCxnSpPr>
          <p:nvPr/>
        </p:nvCxnSpPr>
        <p:spPr bwMode="auto">
          <a:xfrm>
            <a:off x="5186363" y="3712362"/>
            <a:ext cx="422275" cy="501519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0484462A-BBBF-CC4F-8955-E6317779C224}"/>
              </a:ext>
            </a:extLst>
          </p:cNvPr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id="{A96A5E6E-187B-3A49-A295-FA1F67D8E9B9}"/>
              </a:ext>
            </a:extLst>
          </p:cNvPr>
          <p:cNvCxnSpPr/>
          <p:nvPr/>
        </p:nvCxnSpPr>
        <p:spPr bwMode="auto">
          <a:xfrm rot="5400000">
            <a:off x="6419350" y="3956601"/>
            <a:ext cx="583613" cy="290513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6" name="Straight Connector 435">
            <a:extLst>
              <a:ext uri="{FF2B5EF4-FFF2-40B4-BE49-F238E27FC236}">
                <a16:creationId xmlns:a16="http://schemas.microsoft.com/office/drawing/2014/main" id="{EE62177A-B5F4-4A41-91F0-A95D2315BDCB}"/>
              </a:ext>
            </a:extLst>
          </p:cNvPr>
          <p:cNvCxnSpPr/>
          <p:nvPr/>
        </p:nvCxnSpPr>
        <p:spPr bwMode="auto">
          <a:xfrm rot="16200000" flipH="1">
            <a:off x="7161610" y="4097200"/>
            <a:ext cx="511967" cy="8096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505D1BC1-6C7E-3946-BEB6-4065EC357AD4}"/>
              </a:ext>
            </a:extLst>
          </p:cNvPr>
          <p:cNvCxnSpPr>
            <a:stCxn id="460" idx="5"/>
          </p:cNvCxnSpPr>
          <p:nvPr/>
        </p:nvCxnSpPr>
        <p:spPr bwMode="auto">
          <a:xfrm>
            <a:off x="7934325" y="3799603"/>
            <a:ext cx="412750" cy="67167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D4DDDD88-B509-DD45-9D00-CC8520A75C94}"/>
              </a:ext>
            </a:extLst>
          </p:cNvPr>
          <p:cNvCxnSpPr>
            <a:cxnSpLocks/>
            <a:endCxn id="467" idx="7"/>
          </p:cNvCxnSpPr>
          <p:nvPr/>
        </p:nvCxnSpPr>
        <p:spPr bwMode="auto">
          <a:xfrm>
            <a:off x="8200201" y="2245046"/>
            <a:ext cx="628031" cy="205583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id="{9D811EE1-454D-B44D-B3C7-5257C43AF9EF}"/>
              </a:ext>
            </a:extLst>
          </p:cNvPr>
          <p:cNvCxnSpPr/>
          <p:nvPr/>
        </p:nvCxnSpPr>
        <p:spPr bwMode="auto">
          <a:xfrm rot="10800000">
            <a:off x="4294188" y="1860422"/>
            <a:ext cx="531812" cy="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0" name="Straight Connector 439">
            <a:extLst>
              <a:ext uri="{FF2B5EF4-FFF2-40B4-BE49-F238E27FC236}">
                <a16:creationId xmlns:a16="http://schemas.microsoft.com/office/drawing/2014/main" id="{3DB7E325-0415-EB46-A933-1A825FB1EF27}"/>
              </a:ext>
            </a:extLst>
          </p:cNvPr>
          <p:cNvCxnSpPr/>
          <p:nvPr/>
        </p:nvCxnSpPr>
        <p:spPr bwMode="auto">
          <a:xfrm rot="10800000">
            <a:off x="6646863" y="1860422"/>
            <a:ext cx="530225" cy="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1" name="Arc 440">
            <a:extLst>
              <a:ext uri="{FF2B5EF4-FFF2-40B4-BE49-F238E27FC236}">
                <a16:creationId xmlns:a16="http://schemas.microsoft.com/office/drawing/2014/main" id="{F3682F77-470D-6D4D-BC43-D73F8E4E433F}"/>
              </a:ext>
            </a:extLst>
          </p:cNvPr>
          <p:cNvSpPr/>
          <p:nvPr/>
        </p:nvSpPr>
        <p:spPr bwMode="auto">
          <a:xfrm>
            <a:off x="3402013" y="1287258"/>
            <a:ext cx="4460875" cy="429873"/>
          </a:xfrm>
          <a:prstGeom prst="arc">
            <a:avLst>
              <a:gd name="adj1" fmla="val 10681875"/>
              <a:gd name="adj2" fmla="val 0"/>
            </a:avLst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+mn-ea"/>
              <a:cs typeface="Arial"/>
            </a:endParaRPr>
          </a:p>
        </p:txBody>
      </p:sp>
      <p:cxnSp>
        <p:nvCxnSpPr>
          <p:cNvPr id="442" name="Straight Connector 441">
            <a:extLst>
              <a:ext uri="{FF2B5EF4-FFF2-40B4-BE49-F238E27FC236}">
                <a16:creationId xmlns:a16="http://schemas.microsoft.com/office/drawing/2014/main" id="{E797CE32-D445-834C-859C-100D3C4F78C7}"/>
              </a:ext>
            </a:extLst>
          </p:cNvPr>
          <p:cNvCxnSpPr/>
          <p:nvPr/>
        </p:nvCxnSpPr>
        <p:spPr bwMode="auto">
          <a:xfrm rot="16200000" flipH="1">
            <a:off x="8586060" y="2178599"/>
            <a:ext cx="501519" cy="325438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3" name="Straight Connector 442">
            <a:extLst>
              <a:ext uri="{FF2B5EF4-FFF2-40B4-BE49-F238E27FC236}">
                <a16:creationId xmlns:a16="http://schemas.microsoft.com/office/drawing/2014/main" id="{B727CE1B-773D-7F4D-9C71-0B340FA2D0A8}"/>
              </a:ext>
            </a:extLst>
          </p:cNvPr>
          <p:cNvCxnSpPr>
            <a:cxnSpLocks/>
          </p:cNvCxnSpPr>
          <p:nvPr/>
        </p:nvCxnSpPr>
        <p:spPr bwMode="auto">
          <a:xfrm rot="16200000" flipH="1">
            <a:off x="3390276" y="2254903"/>
            <a:ext cx="429873" cy="244475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4" name="Straight Connector 443">
            <a:extLst>
              <a:ext uri="{FF2B5EF4-FFF2-40B4-BE49-F238E27FC236}">
                <a16:creationId xmlns:a16="http://schemas.microsoft.com/office/drawing/2014/main" id="{3D999D2F-3D6C-EE46-ACFF-9A94460799DD}"/>
              </a:ext>
            </a:extLst>
          </p:cNvPr>
          <p:cNvCxnSpPr/>
          <p:nvPr/>
        </p:nvCxnSpPr>
        <p:spPr bwMode="auto">
          <a:xfrm rot="16200000" flipH="1">
            <a:off x="3957807" y="2972152"/>
            <a:ext cx="429873" cy="242888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5" name="Straight Connector 444">
            <a:extLst>
              <a:ext uri="{FF2B5EF4-FFF2-40B4-BE49-F238E27FC236}">
                <a16:creationId xmlns:a16="http://schemas.microsoft.com/office/drawing/2014/main" id="{77B3FFCD-6B4E-B04D-B26D-CDEAE7B3C9BE}"/>
              </a:ext>
            </a:extLst>
          </p:cNvPr>
          <p:cNvCxnSpPr/>
          <p:nvPr/>
        </p:nvCxnSpPr>
        <p:spPr bwMode="auto">
          <a:xfrm rot="10800000" flipV="1">
            <a:off x="4051300" y="2018914"/>
            <a:ext cx="3163888" cy="726904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6" name="Straight Connector 445">
            <a:extLst>
              <a:ext uri="{FF2B5EF4-FFF2-40B4-BE49-F238E27FC236}">
                <a16:creationId xmlns:a16="http://schemas.microsoft.com/office/drawing/2014/main" id="{5A6922CA-5A15-4F48-88FD-5174505CA917}"/>
              </a:ext>
            </a:extLst>
          </p:cNvPr>
          <p:cNvCxnSpPr/>
          <p:nvPr/>
        </p:nvCxnSpPr>
        <p:spPr bwMode="auto">
          <a:xfrm rot="16200000" flipH="1">
            <a:off x="6125374" y="2196331"/>
            <a:ext cx="474651" cy="40640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7" name="Straight Connector 446">
            <a:extLst>
              <a:ext uri="{FF2B5EF4-FFF2-40B4-BE49-F238E27FC236}">
                <a16:creationId xmlns:a16="http://schemas.microsoft.com/office/drawing/2014/main" id="{4E43A483-DD26-0944-984C-9FFBA432C53A}"/>
              </a:ext>
            </a:extLst>
          </p:cNvPr>
          <p:cNvCxnSpPr/>
          <p:nvPr/>
        </p:nvCxnSpPr>
        <p:spPr bwMode="auto">
          <a:xfrm rot="5400000">
            <a:off x="4730778" y="2617790"/>
            <a:ext cx="1074683" cy="16351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A6413169-1F86-9049-BAB4-CB7FC662559B}"/>
              </a:ext>
            </a:extLst>
          </p:cNvPr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9" name="Straight Connector 448">
            <a:extLst>
              <a:ext uri="{FF2B5EF4-FFF2-40B4-BE49-F238E27FC236}">
                <a16:creationId xmlns:a16="http://schemas.microsoft.com/office/drawing/2014/main" id="{19A50683-7013-9449-840A-903577766A0A}"/>
              </a:ext>
            </a:extLst>
          </p:cNvPr>
          <p:cNvCxnSpPr/>
          <p:nvPr/>
        </p:nvCxnSpPr>
        <p:spPr bwMode="auto">
          <a:xfrm rot="10800000" flipV="1">
            <a:off x="5430838" y="2878660"/>
            <a:ext cx="811212" cy="51196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0" name="Straight Connector 449">
            <a:extLst>
              <a:ext uri="{FF2B5EF4-FFF2-40B4-BE49-F238E27FC236}">
                <a16:creationId xmlns:a16="http://schemas.microsoft.com/office/drawing/2014/main" id="{F41BF13C-E29D-B649-B6A6-97965B9958D9}"/>
              </a:ext>
            </a:extLst>
          </p:cNvPr>
          <p:cNvCxnSpPr>
            <a:stCxn id="456" idx="5"/>
          </p:cNvCxnSpPr>
          <p:nvPr/>
        </p:nvCxnSpPr>
        <p:spPr bwMode="auto">
          <a:xfrm rot="16200000" flipH="1">
            <a:off x="4491313" y="1687018"/>
            <a:ext cx="1382161" cy="2281238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1" name="Straight Connector 450">
            <a:extLst>
              <a:ext uri="{FF2B5EF4-FFF2-40B4-BE49-F238E27FC236}">
                <a16:creationId xmlns:a16="http://schemas.microsoft.com/office/drawing/2014/main" id="{27962ADA-D295-E344-A911-5EFFAC81A093}"/>
              </a:ext>
            </a:extLst>
          </p:cNvPr>
          <p:cNvCxnSpPr>
            <a:cxnSpLocks/>
          </p:cNvCxnSpPr>
          <p:nvPr/>
        </p:nvCxnSpPr>
        <p:spPr bwMode="auto">
          <a:xfrm rot="16200000" flipH="1">
            <a:off x="8678012" y="3586364"/>
            <a:ext cx="1371713" cy="242888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2" name="Straight Connector 451">
            <a:extLst>
              <a:ext uri="{FF2B5EF4-FFF2-40B4-BE49-F238E27FC236}">
                <a16:creationId xmlns:a16="http://schemas.microsoft.com/office/drawing/2014/main" id="{F1825348-2292-1941-85BD-4D5ABB9502AF}"/>
              </a:ext>
            </a:extLst>
          </p:cNvPr>
          <p:cNvCxnSpPr/>
          <p:nvPr/>
        </p:nvCxnSpPr>
        <p:spPr bwMode="auto">
          <a:xfrm rot="5400000">
            <a:off x="7669052" y="3134824"/>
            <a:ext cx="1443359" cy="1217613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3" name="Straight Connector 452">
            <a:extLst>
              <a:ext uri="{FF2B5EF4-FFF2-40B4-BE49-F238E27FC236}">
                <a16:creationId xmlns:a16="http://schemas.microsoft.com/office/drawing/2014/main" id="{70E05AEB-33C1-F146-A41B-426553EF3738}"/>
              </a:ext>
            </a:extLst>
          </p:cNvPr>
          <p:cNvCxnSpPr>
            <a:cxnSpLocks/>
          </p:cNvCxnSpPr>
          <p:nvPr/>
        </p:nvCxnSpPr>
        <p:spPr bwMode="auto">
          <a:xfrm rot="10800000" flipV="1">
            <a:off x="7620000" y="2807014"/>
            <a:ext cx="1298575" cy="440322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4" name="Straight Connector 453">
            <a:extLst>
              <a:ext uri="{FF2B5EF4-FFF2-40B4-BE49-F238E27FC236}">
                <a16:creationId xmlns:a16="http://schemas.microsoft.com/office/drawing/2014/main" id="{D8015E4B-28EF-5944-BD89-CFE5203E8D04}"/>
              </a:ext>
            </a:extLst>
          </p:cNvPr>
          <p:cNvCxnSpPr>
            <a:cxnSpLocks/>
          </p:cNvCxnSpPr>
          <p:nvPr/>
        </p:nvCxnSpPr>
        <p:spPr bwMode="auto">
          <a:xfrm rot="10800000" flipV="1">
            <a:off x="6889750" y="2162205"/>
            <a:ext cx="830263" cy="573164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455" name="Straight Connector 454">
            <a:extLst>
              <a:ext uri="{FF2B5EF4-FFF2-40B4-BE49-F238E27FC236}">
                <a16:creationId xmlns:a16="http://schemas.microsoft.com/office/drawing/2014/main" id="{AFF03100-2980-DA4E-A72E-FE2723506844}"/>
              </a:ext>
            </a:extLst>
          </p:cNvPr>
          <p:cNvCxnSpPr/>
          <p:nvPr/>
        </p:nvCxnSpPr>
        <p:spPr bwMode="auto">
          <a:xfrm>
            <a:off x="6510338" y="2026377"/>
            <a:ext cx="2433637" cy="644810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56" name="Oval 34">
            <a:extLst>
              <a:ext uri="{FF2B5EF4-FFF2-40B4-BE49-F238E27FC236}">
                <a16:creationId xmlns:a16="http://schemas.microsoft.com/office/drawing/2014/main" id="{7403379F-8BEC-BC46-847F-B0D2D30F0E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7913" y="1502195"/>
            <a:ext cx="1984375" cy="743322"/>
          </a:xfrm>
          <a:prstGeom prst="ellipse">
            <a:avLst/>
          </a:prstGeom>
          <a:solidFill>
            <a:srgbClr val="0000A8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Tier 1 ISP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57" name="Oval 34">
            <a:extLst>
              <a:ext uri="{FF2B5EF4-FFF2-40B4-BE49-F238E27FC236}">
                <a16:creationId xmlns:a16="http://schemas.microsoft.com/office/drawing/2014/main" id="{919B70EA-11EB-9443-AD39-281E578ED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0588" y="1502195"/>
            <a:ext cx="1982787" cy="743322"/>
          </a:xfrm>
          <a:prstGeom prst="ellipse">
            <a:avLst/>
          </a:prstGeom>
          <a:solidFill>
            <a:srgbClr val="0000A8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Tier 1 ISP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59" name="Oval 33">
            <a:extLst>
              <a:ext uri="{FF2B5EF4-FFF2-40B4-BE49-F238E27FC236}">
                <a16:creationId xmlns:a16="http://schemas.microsoft.com/office/drawing/2014/main" id="{F16DC38B-A491-5046-83FC-63C66E2CF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7450" y="3165242"/>
            <a:ext cx="1982788" cy="743322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Regional ISP</a:t>
            </a:r>
          </a:p>
        </p:txBody>
      </p:sp>
      <p:sp>
        <p:nvSpPr>
          <p:cNvPr id="460" name="Oval 33">
            <a:extLst>
              <a:ext uri="{FF2B5EF4-FFF2-40B4-BE49-F238E27FC236}">
                <a16:creationId xmlns:a16="http://schemas.microsoft.com/office/drawing/2014/main" id="{C9724305-E472-CB48-B1A6-BABAE389F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2050" y="3165242"/>
            <a:ext cx="1982788" cy="743322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rPr>
              <a:t>Regional ISP</a:t>
            </a:r>
          </a:p>
        </p:txBody>
      </p:sp>
      <p:sp>
        <p:nvSpPr>
          <p:cNvPr id="461" name="Oval 76">
            <a:extLst>
              <a:ext uri="{FF2B5EF4-FFF2-40B4-BE49-F238E27FC236}">
                <a16:creationId xmlns:a16="http://schemas.microsoft.com/office/drawing/2014/main" id="{391AA46F-6A98-C942-87ED-081AD5B70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40088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2" name="Oval 76">
            <a:extLst>
              <a:ext uri="{FF2B5EF4-FFF2-40B4-BE49-F238E27FC236}">
                <a16:creationId xmlns:a16="http://schemas.microsoft.com/office/drawing/2014/main" id="{FCCCE50F-BBF8-C548-85FF-BD6B37225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6950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3" name="Oval 76">
            <a:extLst>
              <a:ext uri="{FF2B5EF4-FFF2-40B4-BE49-F238E27FC236}">
                <a16:creationId xmlns:a16="http://schemas.microsoft.com/office/drawing/2014/main" id="{F63F91B6-CBFC-0C42-9EED-5D9482540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4225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4" name="Oval 76">
            <a:extLst>
              <a:ext uri="{FF2B5EF4-FFF2-40B4-BE49-F238E27FC236}">
                <a16:creationId xmlns:a16="http://schemas.microsoft.com/office/drawing/2014/main" id="{0CC0ED7A-0698-274E-845B-180581338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0" y="4213880"/>
            <a:ext cx="846138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5" name="Oval 76">
            <a:extLst>
              <a:ext uri="{FF2B5EF4-FFF2-40B4-BE49-F238E27FC236}">
                <a16:creationId xmlns:a16="http://schemas.microsoft.com/office/drawing/2014/main" id="{5043E7F4-FB4D-9A41-8107-85F65D012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6363" y="4213880"/>
            <a:ext cx="846137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6" name="Oval 76">
            <a:extLst>
              <a:ext uri="{FF2B5EF4-FFF2-40B4-BE49-F238E27FC236}">
                <a16:creationId xmlns:a16="http://schemas.microsoft.com/office/drawing/2014/main" id="{019B9582-8292-2B43-876B-11E7E334F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3225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7" name="Oval 76">
            <a:extLst>
              <a:ext uri="{FF2B5EF4-FFF2-40B4-BE49-F238E27FC236}">
                <a16:creationId xmlns:a16="http://schemas.microsoft.com/office/drawing/2014/main" id="{71C26863-28CD-0841-A043-C33419B4C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7363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sp>
        <p:nvSpPr>
          <p:cNvPr id="468" name="Oval 76">
            <a:extLst>
              <a:ext uri="{FF2B5EF4-FFF2-40B4-BE49-F238E27FC236}">
                <a16:creationId xmlns:a16="http://schemas.microsoft.com/office/drawing/2014/main" id="{E09B65C0-7813-1B48-A77E-DBAB11081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80500" y="4213880"/>
            <a:ext cx="844550" cy="594061"/>
          </a:xfrm>
          <a:prstGeom prst="ellipse">
            <a:avLst/>
          </a:prstGeom>
          <a:solidFill>
            <a:srgbClr val="9CDFF9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access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rPr>
              <a:t>ISP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F7EA502-E5E7-2148-84FF-7709E5DCC565}"/>
              </a:ext>
            </a:extLst>
          </p:cNvPr>
          <p:cNvGrpSpPr/>
          <p:nvPr/>
        </p:nvGrpSpPr>
        <p:grpSpPr>
          <a:xfrm>
            <a:off x="3480201" y="2531935"/>
            <a:ext cx="869150" cy="502396"/>
            <a:chOff x="553316" y="2997818"/>
            <a:chExt cx="869150" cy="534333"/>
          </a:xfrm>
        </p:grpSpPr>
        <p:sp>
          <p:nvSpPr>
            <p:cNvPr id="474" name="Oval 14">
              <a:extLst>
                <a:ext uri="{FF2B5EF4-FFF2-40B4-BE49-F238E27FC236}">
                  <a16:creationId xmlns:a16="http://schemas.microsoft.com/office/drawing/2014/main" id="{C524E6F7-4D23-5B41-81CB-2E8F6A351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316" y="2997818"/>
              <a:ext cx="869150" cy="523220"/>
            </a:xfrm>
            <a:prstGeom prst="ellipse">
              <a:avLst/>
            </a:pr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75" name="TextBox 15">
              <a:extLst>
                <a:ext uri="{FF2B5EF4-FFF2-40B4-BE49-F238E27FC236}">
                  <a16:creationId xmlns:a16="http://schemas.microsoft.com/office/drawing/2014/main" id="{53F84AD2-D7E5-C147-8E47-5AD01774FF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127" y="3008931"/>
              <a:ext cx="64633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 dirty="0">
                  <a:solidFill>
                    <a:schemeClr val="bg1"/>
                  </a:solidFill>
                  <a:latin typeface="+mn-lt"/>
                </a:rPr>
                <a:t>IXP</a:t>
              </a:r>
              <a:endParaRPr lang="en-US" altLang="en-US" sz="1600" dirty="0">
                <a:solidFill>
                  <a:schemeClr val="bg1"/>
                </a:solidFill>
                <a:latin typeface="+mn-lt"/>
              </a:endParaRPr>
            </a:p>
          </p:txBody>
        </p:sp>
      </p:grp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EA985D80-092A-944F-9CC9-1AC8F8CA8DAE}"/>
              </a:ext>
            </a:extLst>
          </p:cNvPr>
          <p:cNvGrpSpPr/>
          <p:nvPr/>
        </p:nvGrpSpPr>
        <p:grpSpPr>
          <a:xfrm>
            <a:off x="6173793" y="2537627"/>
            <a:ext cx="869150" cy="502396"/>
            <a:chOff x="553316" y="2997818"/>
            <a:chExt cx="869150" cy="534333"/>
          </a:xfrm>
        </p:grpSpPr>
        <p:sp>
          <p:nvSpPr>
            <p:cNvPr id="478" name="Oval 14">
              <a:extLst>
                <a:ext uri="{FF2B5EF4-FFF2-40B4-BE49-F238E27FC236}">
                  <a16:creationId xmlns:a16="http://schemas.microsoft.com/office/drawing/2014/main" id="{3075AFD6-086D-9B47-BCFB-D0B3D834C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316" y="2997818"/>
              <a:ext cx="869150" cy="523220"/>
            </a:xfrm>
            <a:prstGeom prst="ellipse">
              <a:avLst/>
            </a:pr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79" name="TextBox 15">
              <a:extLst>
                <a:ext uri="{FF2B5EF4-FFF2-40B4-BE49-F238E27FC236}">
                  <a16:creationId xmlns:a16="http://schemas.microsoft.com/office/drawing/2014/main" id="{73956B90-EF11-724A-BB25-B8F47353BE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127" y="3008931"/>
              <a:ext cx="64633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 dirty="0">
                  <a:solidFill>
                    <a:schemeClr val="bg1"/>
                  </a:solidFill>
                  <a:latin typeface="+mn-lt"/>
                </a:rPr>
                <a:t>IXP</a:t>
              </a:r>
              <a:endParaRPr lang="en-US" altLang="en-US" sz="1600" dirty="0">
                <a:solidFill>
                  <a:schemeClr val="bg1"/>
                </a:solidFill>
                <a:latin typeface="+mn-lt"/>
              </a:endParaRPr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id="{0429A9DE-1B7C-1047-9DD9-C9752FE5E0AA}"/>
              </a:ext>
            </a:extLst>
          </p:cNvPr>
          <p:cNvGrpSpPr/>
          <p:nvPr/>
        </p:nvGrpSpPr>
        <p:grpSpPr>
          <a:xfrm>
            <a:off x="8807849" y="2554323"/>
            <a:ext cx="869150" cy="502396"/>
            <a:chOff x="553316" y="2997818"/>
            <a:chExt cx="869150" cy="534333"/>
          </a:xfrm>
        </p:grpSpPr>
        <p:sp>
          <p:nvSpPr>
            <p:cNvPr id="481" name="Oval 14">
              <a:extLst>
                <a:ext uri="{FF2B5EF4-FFF2-40B4-BE49-F238E27FC236}">
                  <a16:creationId xmlns:a16="http://schemas.microsoft.com/office/drawing/2014/main" id="{128739BB-76B0-4A48-9704-CAFF7205A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316" y="2997818"/>
              <a:ext cx="869150" cy="523220"/>
            </a:xfrm>
            <a:prstGeom prst="ellipse">
              <a:avLst/>
            </a:pr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82" name="TextBox 15">
              <a:extLst>
                <a:ext uri="{FF2B5EF4-FFF2-40B4-BE49-F238E27FC236}">
                  <a16:creationId xmlns:a16="http://schemas.microsoft.com/office/drawing/2014/main" id="{5AC63B6D-51CB-924B-A12A-9A9BD196B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127" y="3008931"/>
              <a:ext cx="64633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 dirty="0">
                  <a:solidFill>
                    <a:schemeClr val="bg1"/>
                  </a:solidFill>
                  <a:latin typeface="+mn-lt"/>
                </a:rPr>
                <a:t>IXP</a:t>
              </a:r>
              <a:endParaRPr lang="en-US" altLang="en-US" sz="1600" dirty="0">
                <a:solidFill>
                  <a:schemeClr val="bg1"/>
                </a:solidFill>
                <a:latin typeface="+mn-lt"/>
              </a:endParaRPr>
            </a:p>
          </p:txBody>
        </p:sp>
      </p:grpSp>
      <p:sp>
        <p:nvSpPr>
          <p:cNvPr id="483" name="Rectangle 3">
            <a:extLst>
              <a:ext uri="{FF2B5EF4-FFF2-40B4-BE49-F238E27FC236}">
                <a16:creationId xmlns:a16="http://schemas.microsoft.com/office/drawing/2014/main" id="{026D98E3-E55A-AA42-BDF8-9795F6D3C3D1}"/>
              </a:ext>
            </a:extLst>
          </p:cNvPr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indent="0"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At “center”: small # of well-connected large networks</a:t>
            </a:r>
          </a:p>
          <a:p>
            <a:pPr marL="460375" lvl="1" indent="-280988">
              <a:buFont typeface="Wingdings" pitchFamily="2" charset="2"/>
              <a:buChar char="§"/>
              <a:tabLst>
                <a:tab pos="336550" algn="l"/>
              </a:tabLst>
            </a:pP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“tier-1” commercial ISPs</a:t>
            </a:r>
            <a:r>
              <a:rPr lang="en-US" altLang="ja-JP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ja-JP" sz="2000" dirty="0">
                <a:ea typeface="ＭＳ Ｐゴシック" panose="020B0600070205080204" pitchFamily="34" charset="-128"/>
              </a:rPr>
              <a:t>(e.g., Level 3, Sprint, AT&amp;T, NTT), </a:t>
            </a:r>
            <a:r>
              <a:rPr lang="en-US" altLang="ja-JP" dirty="0">
                <a:ea typeface="ＭＳ Ｐゴシック" panose="020B0600070205080204" pitchFamily="34" charset="-128"/>
              </a:rPr>
              <a:t>national &amp; international coverage</a:t>
            </a:r>
          </a:p>
          <a:p>
            <a:pPr marL="460375" lvl="1" indent="-280988">
              <a:buFont typeface="Wingdings" pitchFamily="2" charset="2"/>
              <a:buChar char="§"/>
              <a:tabLst>
                <a:tab pos="336550" algn="l"/>
              </a:tabLst>
            </a:pPr>
            <a:r>
              <a:rPr lang="en-US" altLang="en-US" dirty="0">
                <a:solidFill>
                  <a:srgbClr val="CC0000"/>
                </a:solidFill>
                <a:ea typeface="Arial" panose="020B0604020202020204" pitchFamily="34" charset="0"/>
              </a:rPr>
              <a:t>content provider networks </a:t>
            </a:r>
            <a:r>
              <a:rPr lang="en-US" altLang="en-US" sz="2000" dirty="0">
                <a:ea typeface="Arial" panose="020B0604020202020204" pitchFamily="34" charset="0"/>
              </a:rPr>
              <a:t>(e.g., Google, Facebook): </a:t>
            </a:r>
            <a:r>
              <a:rPr lang="en-US" altLang="en-US" dirty="0">
                <a:ea typeface="Arial" panose="020B0604020202020204" pitchFamily="34" charset="0"/>
              </a:rPr>
              <a:t>private network that connects its data centers to Internet, often bypassing tier-1, regional ISPs</a:t>
            </a:r>
          </a:p>
          <a:p>
            <a:pPr marL="682625" lvl="1" indent="-225425">
              <a:buFont typeface="Wingdings" pitchFamily="2" charset="2"/>
              <a:buNone/>
            </a:pPr>
            <a:endParaRPr lang="en-US" altLang="en-US" sz="2000" dirty="0">
              <a:ea typeface="Arial" panose="020B0604020202020204" pitchFamily="34" charset="0"/>
            </a:endParaRPr>
          </a:p>
        </p:txBody>
      </p:sp>
      <p:sp>
        <p:nvSpPr>
          <p:cNvPr id="55" name="Oval 11">
            <a:extLst>
              <a:ext uri="{FF2B5EF4-FFF2-40B4-BE49-F238E27FC236}">
                <a16:creationId xmlns:a16="http://schemas.microsoft.com/office/drawing/2014/main" id="{9EEAA5DE-DEDF-6F41-AB04-0BB5371BA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8430" y="1469631"/>
            <a:ext cx="2014757" cy="729410"/>
          </a:xfrm>
          <a:prstGeom prst="ellipse">
            <a:avLst/>
          </a:prstGeom>
          <a:solidFill>
            <a:srgbClr val="FF6600">
              <a:alpha val="70195"/>
            </a:srgbClr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    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05919C5-B50A-CB4F-BA20-BB2AFFB0EE09}"/>
              </a:ext>
            </a:extLst>
          </p:cNvPr>
          <p:cNvSpPr txBox="1"/>
          <p:nvPr/>
        </p:nvSpPr>
        <p:spPr>
          <a:xfrm>
            <a:off x="7418830" y="1497684"/>
            <a:ext cx="151676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>
                <a:solidFill>
                  <a:schemeClr val="bg1"/>
                </a:solidFill>
              </a:rPr>
              <a:t>Google</a:t>
            </a:r>
            <a:endParaRPr lang="en-US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563313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Tier-1 ISP Network map: Sprint </a:t>
            </a:r>
            <a:r>
              <a:rPr lang="en-US" altLang="en-US" sz="2800" b="0" dirty="0">
                <a:ea typeface="ＭＳ Ｐゴシック" panose="020B0600070205080204" pitchFamily="34" charset="-128"/>
              </a:rPr>
              <a:t>(2019)</a:t>
            </a:r>
            <a:endParaRPr lang="en-US" b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711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4C257FC-D68A-8348-83F1-9E9A9AA967F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65746" y="1256885"/>
            <a:ext cx="8675121" cy="5160132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AEEBBA5D-D43B-2C42-9622-3289B7BD731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832" y="4518121"/>
            <a:ext cx="2499237" cy="1695700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11409699-F6CF-BF47-B557-5B0B4DD13AD7}"/>
              </a:ext>
            </a:extLst>
          </p:cNvPr>
          <p:cNvGrpSpPr/>
          <p:nvPr/>
        </p:nvGrpSpPr>
        <p:grpSpPr>
          <a:xfrm>
            <a:off x="8015720" y="1256885"/>
            <a:ext cx="4141289" cy="2890954"/>
            <a:chOff x="5135487" y="2377854"/>
            <a:chExt cx="4141289" cy="2890954"/>
          </a:xfrm>
        </p:grpSpPr>
        <p:sp>
          <p:nvSpPr>
            <p:cNvPr id="136" name="Freeform 186">
              <a:extLst>
                <a:ext uri="{FF2B5EF4-FFF2-40B4-BE49-F238E27FC236}">
                  <a16:creationId xmlns:a16="http://schemas.microsoft.com/office/drawing/2014/main" id="{0810608F-CCF3-CA4B-9D04-BD5EBBD51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487" y="2637821"/>
              <a:ext cx="633069" cy="2382822"/>
            </a:xfrm>
            <a:custGeom>
              <a:avLst/>
              <a:gdLst>
                <a:gd name="T0" fmla="*/ 0 w 475"/>
                <a:gd name="T1" fmla="*/ 1224 h 1879"/>
                <a:gd name="T2" fmla="*/ 475 w 475"/>
                <a:gd name="T3" fmla="*/ 0 h 1879"/>
                <a:gd name="T4" fmla="*/ 468 w 475"/>
                <a:gd name="T5" fmla="*/ 1879 h 1879"/>
                <a:gd name="T6" fmla="*/ 0 w 475"/>
                <a:gd name="T7" fmla="*/ 1224 h 187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75"/>
                <a:gd name="T13" fmla="*/ 0 h 1879"/>
                <a:gd name="T14" fmla="*/ 475 w 475"/>
                <a:gd name="T15" fmla="*/ 1879 h 1879"/>
                <a:gd name="connsiteX0" fmla="*/ 0 w 10962"/>
                <a:gd name="connsiteY0" fmla="*/ 6222 h 9708"/>
                <a:gd name="connsiteX1" fmla="*/ 10962 w 10962"/>
                <a:gd name="connsiteY1" fmla="*/ 0 h 9708"/>
                <a:gd name="connsiteX2" fmla="*/ 9853 w 10962"/>
                <a:gd name="connsiteY2" fmla="*/ 9708 h 9708"/>
                <a:gd name="connsiteX3" fmla="*/ 0 w 10962"/>
                <a:gd name="connsiteY3" fmla="*/ 6222 h 9708"/>
                <a:gd name="connsiteX0" fmla="*/ 0 w 8988"/>
                <a:gd name="connsiteY0" fmla="*/ 5640 h 9231"/>
                <a:gd name="connsiteX1" fmla="*/ 7659 w 8988"/>
                <a:gd name="connsiteY1" fmla="*/ 0 h 9231"/>
                <a:gd name="connsiteX2" fmla="*/ 8988 w 8988"/>
                <a:gd name="connsiteY2" fmla="*/ 9231 h 9231"/>
                <a:gd name="connsiteX3" fmla="*/ 0 w 8988"/>
                <a:gd name="connsiteY3" fmla="*/ 5640 h 9231"/>
                <a:gd name="connsiteX0" fmla="*/ 0 w 8521"/>
                <a:gd name="connsiteY0" fmla="*/ 6110 h 8914"/>
                <a:gd name="connsiteX1" fmla="*/ 8521 w 8521"/>
                <a:gd name="connsiteY1" fmla="*/ 0 h 8914"/>
                <a:gd name="connsiteX2" fmla="*/ 8372 w 8521"/>
                <a:gd name="connsiteY2" fmla="*/ 8914 h 8914"/>
                <a:gd name="connsiteX3" fmla="*/ 0 w 8521"/>
                <a:gd name="connsiteY3" fmla="*/ 6110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21" h="8914">
                  <a:moveTo>
                    <a:pt x="0" y="6110"/>
                  </a:moveTo>
                  <a:lnTo>
                    <a:pt x="8521" y="0"/>
                  </a:lnTo>
                  <a:cubicBezTo>
                    <a:pt x="8471" y="2971"/>
                    <a:pt x="8422" y="5943"/>
                    <a:pt x="8372" y="8914"/>
                  </a:cubicBezTo>
                  <a:lnTo>
                    <a:pt x="0" y="611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Rounded Rectangle 15">
              <a:extLst>
                <a:ext uri="{FF2B5EF4-FFF2-40B4-BE49-F238E27FC236}">
                  <a16:creationId xmlns:a16="http://schemas.microsoft.com/office/drawing/2014/main" id="{176C898C-C05D-7B46-A994-9EA29F86D319}"/>
                </a:ext>
              </a:extLst>
            </p:cNvPr>
            <p:cNvSpPr/>
            <p:nvPr/>
          </p:nvSpPr>
          <p:spPr>
            <a:xfrm>
              <a:off x="5738953" y="2377854"/>
              <a:ext cx="2721681" cy="2890954"/>
            </a:xfrm>
            <a:prstGeom prst="round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C089EE9F-EFC6-A24F-A31D-687079A57653}"/>
                </a:ext>
              </a:extLst>
            </p:cNvPr>
            <p:cNvGrpSpPr/>
            <p:nvPr/>
          </p:nvGrpSpPr>
          <p:grpSpPr>
            <a:xfrm>
              <a:off x="5819548" y="2802028"/>
              <a:ext cx="3457228" cy="2337889"/>
              <a:chOff x="5819548" y="2802028"/>
              <a:chExt cx="3457228" cy="2337889"/>
            </a:xfrm>
          </p:grpSpPr>
          <p:grpSp>
            <p:nvGrpSpPr>
              <p:cNvPr id="114" name="Group 208">
                <a:extLst>
                  <a:ext uri="{FF2B5EF4-FFF2-40B4-BE49-F238E27FC236}">
                    <a16:creationId xmlns:a16="http://schemas.microsoft.com/office/drawing/2014/main" id="{34622269-F398-CC47-A606-48E46BFA30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448859" y="3873358"/>
                <a:ext cx="1230313" cy="454924"/>
                <a:chOff x="2927" y="2497"/>
                <a:chExt cx="949" cy="335"/>
              </a:xfrm>
            </p:grpSpPr>
            <p:sp>
              <p:nvSpPr>
                <p:cNvPr id="143" name="Line 209">
                  <a:extLst>
                    <a:ext uri="{FF2B5EF4-FFF2-40B4-BE49-F238E27FC236}">
                      <a16:creationId xmlns:a16="http://schemas.microsoft.com/office/drawing/2014/main" id="{F15CC6F8-829E-1141-9B23-4496A5B2AF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927" y="2515"/>
                  <a:ext cx="236" cy="31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Line 210">
                  <a:extLst>
                    <a:ext uri="{FF2B5EF4-FFF2-40B4-BE49-F238E27FC236}">
                      <a16:creationId xmlns:a16="http://schemas.microsoft.com/office/drawing/2014/main" id="{290487BA-3D66-7B4A-9D74-789641701E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09" y="2500"/>
                  <a:ext cx="201" cy="332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Line 211">
                  <a:extLst>
                    <a:ext uri="{FF2B5EF4-FFF2-40B4-BE49-F238E27FC236}">
                      <a16:creationId xmlns:a16="http://schemas.microsoft.com/office/drawing/2014/main" id="{FD1B5229-BE14-A34E-BB33-6B68D452D1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06" y="2497"/>
                  <a:ext cx="570" cy="32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5" name="Line 212">
                <a:extLst>
                  <a:ext uri="{FF2B5EF4-FFF2-40B4-BE49-F238E27FC236}">
                    <a16:creationId xmlns:a16="http://schemas.microsoft.com/office/drawing/2014/main" id="{AD7B903D-A9F0-1947-BEF4-677025C4D5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6796885" y="3050344"/>
                <a:ext cx="0" cy="56515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Line 213">
                <a:extLst>
                  <a:ext uri="{FF2B5EF4-FFF2-40B4-BE49-F238E27FC236}">
                    <a16:creationId xmlns:a16="http://schemas.microsoft.com/office/drawing/2014/main" id="{09DC3E28-E3DA-3C48-A453-09FD46DB8E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401234" y="3888297"/>
                <a:ext cx="295286" cy="43998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Line 214">
                <a:extLst>
                  <a:ext uri="{FF2B5EF4-FFF2-40B4-BE49-F238E27FC236}">
                    <a16:creationId xmlns:a16="http://schemas.microsoft.com/office/drawing/2014/main" id="{506C0AF6-034E-0945-B057-5AD36EA2E3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67946" y="3885369"/>
                <a:ext cx="260350" cy="4508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Line 215">
                <a:extLst>
                  <a:ext uri="{FF2B5EF4-FFF2-40B4-BE49-F238E27FC236}">
                    <a16:creationId xmlns:a16="http://schemas.microsoft.com/office/drawing/2014/main" id="{62F2F6A5-4E23-D54B-937E-0BAA6DE7E2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04471" y="3885369"/>
                <a:ext cx="728663" cy="43973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" name="Text Box 272">
                <a:extLst>
                  <a:ext uri="{FF2B5EF4-FFF2-40B4-BE49-F238E27FC236}">
                    <a16:creationId xmlns:a16="http://schemas.microsoft.com/office/drawing/2014/main" id="{5CD37532-1DA7-4647-82AD-A36EC4C21B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19548" y="4801363"/>
                <a:ext cx="3457228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en-US" sz="1600" dirty="0">
                    <a:latin typeface="+mn-lt"/>
                  </a:rPr>
                  <a:t>links to/from Sprint customer networks</a:t>
                </a:r>
              </a:p>
            </p:txBody>
          </p:sp>
          <p:sp>
            <p:nvSpPr>
              <p:cNvPr id="120" name="Text Box 273">
                <a:extLst>
                  <a:ext uri="{FF2B5EF4-FFF2-40B4-BE49-F238E27FC236}">
                    <a16:creationId xmlns:a16="http://schemas.microsoft.com/office/drawing/2014/main" id="{0C6ED735-C468-964B-B66F-7D72715F60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21549" y="3166317"/>
                <a:ext cx="1603407" cy="4911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1" hangingPunct="1">
                  <a:lnSpc>
                    <a:spcPct val="80000"/>
                  </a:lnSpc>
                </a:pPr>
                <a:r>
                  <a:rPr lang="en-US" altLang="en-US" sz="1600" dirty="0">
                    <a:latin typeface="+mn-lt"/>
                  </a:rPr>
                  <a:t>links to peering networks</a:t>
                </a:r>
              </a:p>
            </p:txBody>
          </p:sp>
          <p:sp>
            <p:nvSpPr>
              <p:cNvPr id="121" name="Text Box 274">
                <a:extLst>
                  <a:ext uri="{FF2B5EF4-FFF2-40B4-BE49-F238E27FC236}">
                    <a16:creationId xmlns:a16="http://schemas.microsoft.com/office/drawing/2014/main" id="{EADEBA81-BE80-E843-BEEE-BB1AF6D405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89091" y="2802028"/>
                <a:ext cx="23950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1" hangingPunct="1"/>
                <a:r>
                  <a:rPr lang="en-US" altLang="en-US" sz="1600" dirty="0">
                    <a:latin typeface="+mn-lt"/>
                  </a:rPr>
                  <a:t> to/from other Sprint </a:t>
                </a:r>
                <a:r>
                  <a:rPr lang="en-US" altLang="en-US" sz="1600" dirty="0" err="1">
                    <a:latin typeface="+mn-lt"/>
                  </a:rPr>
                  <a:t>PoPS</a:t>
                </a:r>
                <a:endParaRPr lang="en-US" altLang="en-US" sz="1600" dirty="0">
                  <a:latin typeface="+mn-lt"/>
                </a:endParaRPr>
              </a:p>
            </p:txBody>
          </p:sp>
          <p:sp>
            <p:nvSpPr>
              <p:cNvPr id="123" name="Line 290">
                <a:extLst>
                  <a:ext uri="{FF2B5EF4-FFF2-40B4-BE49-F238E27FC236}">
                    <a16:creationId xmlns:a16="http://schemas.microsoft.com/office/drawing/2014/main" id="{427B76CA-EEA9-AA42-ACA8-293B0FB067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7376566" y="3077332"/>
                <a:ext cx="0" cy="563562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Text Box 294">
                <a:extLst>
                  <a:ext uri="{FF2B5EF4-FFF2-40B4-BE49-F238E27FC236}">
                    <a16:creationId xmlns:a16="http://schemas.microsoft.com/office/drawing/2014/main" id="{83F9DC38-AD1F-5141-9EBF-703CB7E3E8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7786958" y="3573701"/>
                <a:ext cx="460375" cy="457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+mn-lt"/>
                  </a:rPr>
                  <a:t>…</a:t>
                </a:r>
              </a:p>
            </p:txBody>
          </p: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51F77B2B-3AD2-474B-A9E1-589285590670}"/>
                  </a:ext>
                </a:extLst>
              </p:cNvPr>
              <p:cNvGrpSpPr/>
              <p:nvPr/>
            </p:nvGrpSpPr>
            <p:grpSpPr>
              <a:xfrm>
                <a:off x="6197301" y="4364183"/>
                <a:ext cx="407988" cy="460374"/>
                <a:chOff x="6112721" y="4375907"/>
                <a:chExt cx="407988" cy="460374"/>
              </a:xfrm>
            </p:grpSpPr>
            <p:sp>
              <p:nvSpPr>
                <p:cNvPr id="130" name="Text Box 304">
                  <a:extLst>
                    <a:ext uri="{FF2B5EF4-FFF2-40B4-BE49-F238E27FC236}">
                      <a16:creationId xmlns:a16="http://schemas.microsoft.com/office/drawing/2014/main" id="{6264A5A8-90F5-8B4C-9EF0-478DAF58508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flipH="1">
                  <a:off x="6112721" y="4375907"/>
                  <a:ext cx="379413" cy="457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dirty="0">
                      <a:latin typeface="+mn-lt"/>
                    </a:rPr>
                    <a:t>…</a:t>
                  </a:r>
                </a:p>
              </p:txBody>
            </p:sp>
            <p:grpSp>
              <p:nvGrpSpPr>
                <p:cNvPr id="131" name="Group 306">
                  <a:extLst>
                    <a:ext uri="{FF2B5EF4-FFF2-40B4-BE49-F238E27FC236}">
                      <a16:creationId xmlns:a16="http://schemas.microsoft.com/office/drawing/2014/main" id="{6655B0F2-7DA9-944B-A7DA-0DBA58297C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173046" y="4571169"/>
                  <a:ext cx="347663" cy="265112"/>
                  <a:chOff x="4370" y="2695"/>
                  <a:chExt cx="226" cy="346"/>
                </a:xfrm>
              </p:grpSpPr>
              <p:sp>
                <p:nvSpPr>
                  <p:cNvPr id="137" name="Line 307">
                    <a:extLst>
                      <a:ext uri="{FF2B5EF4-FFF2-40B4-BE49-F238E27FC236}">
                        <a16:creationId xmlns:a16="http://schemas.microsoft.com/office/drawing/2014/main" id="{9CE11D48-D612-F044-A80D-29F4D96B2B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197" y="2868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" name="Line 308">
                    <a:extLst>
                      <a:ext uri="{FF2B5EF4-FFF2-40B4-BE49-F238E27FC236}">
                        <a16:creationId xmlns:a16="http://schemas.microsoft.com/office/drawing/2014/main" id="{86E975B1-BC75-5C44-8DAD-09B424BB8B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423" y="2869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146" name="Group 145">
                <a:extLst>
                  <a:ext uri="{FF2B5EF4-FFF2-40B4-BE49-F238E27FC236}">
                    <a16:creationId xmlns:a16="http://schemas.microsoft.com/office/drawing/2014/main" id="{6162EC44-D023-AF4B-A206-E7509BB988C4}"/>
                  </a:ext>
                </a:extLst>
              </p:cNvPr>
              <p:cNvGrpSpPr/>
              <p:nvPr/>
            </p:nvGrpSpPr>
            <p:grpSpPr>
              <a:xfrm>
                <a:off x="6533014" y="3617220"/>
                <a:ext cx="523857" cy="280582"/>
                <a:chOff x="7493876" y="2774731"/>
                <a:chExt cx="1481958" cy="894622"/>
              </a:xfrm>
            </p:grpSpPr>
            <p:sp>
              <p:nvSpPr>
                <p:cNvPr id="147" name="Freeform 146">
                  <a:extLst>
                    <a:ext uri="{FF2B5EF4-FFF2-40B4-BE49-F238E27FC236}">
                      <a16:creationId xmlns:a16="http://schemas.microsoft.com/office/drawing/2014/main" id="{800BEEA3-5588-8D4B-A21A-EB7CBDFF4A91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48" name="Oval 147">
                  <a:extLst>
                    <a:ext uri="{FF2B5EF4-FFF2-40B4-BE49-F238E27FC236}">
                      <a16:creationId xmlns:a16="http://schemas.microsoft.com/office/drawing/2014/main" id="{C9E0C0FB-BF84-BE46-A172-090C2F95FD5B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49" name="Group 148">
                  <a:extLst>
                    <a:ext uri="{FF2B5EF4-FFF2-40B4-BE49-F238E27FC236}">
                      <a16:creationId xmlns:a16="http://schemas.microsoft.com/office/drawing/2014/main" id="{2E0A3360-081D-F94B-8D16-276E235AB5F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50" name="Freeform 149">
                    <a:extLst>
                      <a:ext uri="{FF2B5EF4-FFF2-40B4-BE49-F238E27FC236}">
                        <a16:creationId xmlns:a16="http://schemas.microsoft.com/office/drawing/2014/main" id="{013FA78E-130C-7D44-974C-982926B0959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1" name="Freeform 150">
                    <a:extLst>
                      <a:ext uri="{FF2B5EF4-FFF2-40B4-BE49-F238E27FC236}">
                        <a16:creationId xmlns:a16="http://schemas.microsoft.com/office/drawing/2014/main" id="{898C6D1E-B612-AC4B-95CD-825AE5C1BB9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2" name="Freeform 151">
                    <a:extLst>
                      <a:ext uri="{FF2B5EF4-FFF2-40B4-BE49-F238E27FC236}">
                        <a16:creationId xmlns:a16="http://schemas.microsoft.com/office/drawing/2014/main" id="{7AA628DA-49E7-4B42-84F4-387C5DB200DE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3" name="Freeform 152">
                    <a:extLst>
                      <a:ext uri="{FF2B5EF4-FFF2-40B4-BE49-F238E27FC236}">
                        <a16:creationId xmlns:a16="http://schemas.microsoft.com/office/drawing/2014/main" id="{E55205E2-9D35-CB44-A168-2A2FA092C3B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154" name="Group 153">
                <a:extLst>
                  <a:ext uri="{FF2B5EF4-FFF2-40B4-BE49-F238E27FC236}">
                    <a16:creationId xmlns:a16="http://schemas.microsoft.com/office/drawing/2014/main" id="{ADC48D98-624A-4D4C-9532-8DAFAD700A2E}"/>
                  </a:ext>
                </a:extLst>
              </p:cNvPr>
              <p:cNvGrpSpPr/>
              <p:nvPr/>
            </p:nvGrpSpPr>
            <p:grpSpPr>
              <a:xfrm>
                <a:off x="7099794" y="3618079"/>
                <a:ext cx="523857" cy="280582"/>
                <a:chOff x="7493876" y="2774731"/>
                <a:chExt cx="1481958" cy="894622"/>
              </a:xfrm>
            </p:grpSpPr>
            <p:sp>
              <p:nvSpPr>
                <p:cNvPr id="155" name="Freeform 154">
                  <a:extLst>
                    <a:ext uri="{FF2B5EF4-FFF2-40B4-BE49-F238E27FC236}">
                      <a16:creationId xmlns:a16="http://schemas.microsoft.com/office/drawing/2014/main" id="{6BBA6BA0-48D4-AD4A-8EAC-B5995E84833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56" name="Oval 155">
                  <a:extLst>
                    <a:ext uri="{FF2B5EF4-FFF2-40B4-BE49-F238E27FC236}">
                      <a16:creationId xmlns:a16="http://schemas.microsoft.com/office/drawing/2014/main" id="{43571E09-12E3-1148-B8A8-7BA7D9B93875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57" name="Group 156">
                  <a:extLst>
                    <a:ext uri="{FF2B5EF4-FFF2-40B4-BE49-F238E27FC236}">
                      <a16:creationId xmlns:a16="http://schemas.microsoft.com/office/drawing/2014/main" id="{8A37B13D-C1FA-5B4D-A4EB-6D82312C54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58" name="Freeform 157">
                    <a:extLst>
                      <a:ext uri="{FF2B5EF4-FFF2-40B4-BE49-F238E27FC236}">
                        <a16:creationId xmlns:a16="http://schemas.microsoft.com/office/drawing/2014/main" id="{E80C2EBF-0BA9-6648-BC7B-AF2C6568CFDC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9" name="Freeform 158">
                    <a:extLst>
                      <a:ext uri="{FF2B5EF4-FFF2-40B4-BE49-F238E27FC236}">
                        <a16:creationId xmlns:a16="http://schemas.microsoft.com/office/drawing/2014/main" id="{8B8FCBE6-55BA-E14A-98F7-3A5F96C6F9A1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0" name="Freeform 159">
                    <a:extLst>
                      <a:ext uri="{FF2B5EF4-FFF2-40B4-BE49-F238E27FC236}">
                        <a16:creationId xmlns:a16="http://schemas.microsoft.com/office/drawing/2014/main" id="{C0DC4D6F-7C44-1847-A4E4-ADD787E6E70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1" name="Freeform 160">
                    <a:extLst>
                      <a:ext uri="{FF2B5EF4-FFF2-40B4-BE49-F238E27FC236}">
                        <a16:creationId xmlns:a16="http://schemas.microsoft.com/office/drawing/2014/main" id="{86ACF70A-1984-8F4E-B689-0F4C56BA07D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87E6EC53-7E1A-684E-A31C-338D0D1337FE}"/>
                  </a:ext>
                </a:extLst>
              </p:cNvPr>
              <p:cNvGrpSpPr/>
              <p:nvPr/>
            </p:nvGrpSpPr>
            <p:grpSpPr>
              <a:xfrm>
                <a:off x="7456250" y="4311236"/>
                <a:ext cx="523857" cy="280582"/>
                <a:chOff x="7493876" y="2774731"/>
                <a:chExt cx="1481958" cy="894622"/>
              </a:xfrm>
            </p:grpSpPr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A3121881-D3EA-DD4C-A38A-92D0B7F5E8D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64" name="Oval 163">
                  <a:extLst>
                    <a:ext uri="{FF2B5EF4-FFF2-40B4-BE49-F238E27FC236}">
                      <a16:creationId xmlns:a16="http://schemas.microsoft.com/office/drawing/2014/main" id="{4BFCAF2D-BE98-7D44-9EAC-66548471439B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65" name="Group 164">
                  <a:extLst>
                    <a:ext uri="{FF2B5EF4-FFF2-40B4-BE49-F238E27FC236}">
                      <a16:creationId xmlns:a16="http://schemas.microsoft.com/office/drawing/2014/main" id="{47BB9030-D335-FD4A-A388-60048FEDBDA1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66" name="Freeform 165">
                    <a:extLst>
                      <a:ext uri="{FF2B5EF4-FFF2-40B4-BE49-F238E27FC236}">
                        <a16:creationId xmlns:a16="http://schemas.microsoft.com/office/drawing/2014/main" id="{61D2352F-963E-CE41-A25B-1CF639A23A4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7" name="Freeform 166">
                    <a:extLst>
                      <a:ext uri="{FF2B5EF4-FFF2-40B4-BE49-F238E27FC236}">
                        <a16:creationId xmlns:a16="http://schemas.microsoft.com/office/drawing/2014/main" id="{7E25B5EA-1406-6544-A9F7-C1D169725E8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8" name="Freeform 167">
                    <a:extLst>
                      <a:ext uri="{FF2B5EF4-FFF2-40B4-BE49-F238E27FC236}">
                        <a16:creationId xmlns:a16="http://schemas.microsoft.com/office/drawing/2014/main" id="{05712714-F565-014A-90F9-EA15545821C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9" name="Freeform 168">
                    <a:extLst>
                      <a:ext uri="{FF2B5EF4-FFF2-40B4-BE49-F238E27FC236}">
                        <a16:creationId xmlns:a16="http://schemas.microsoft.com/office/drawing/2014/main" id="{39C9127C-F417-5B4C-965C-E1B42536C12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178" name="Group 177">
                <a:extLst>
                  <a:ext uri="{FF2B5EF4-FFF2-40B4-BE49-F238E27FC236}">
                    <a16:creationId xmlns:a16="http://schemas.microsoft.com/office/drawing/2014/main" id="{CA1E52A0-0A3D-C943-AF8C-E2DF7B82B2AB}"/>
                  </a:ext>
                </a:extLst>
              </p:cNvPr>
              <p:cNvGrpSpPr/>
              <p:nvPr/>
            </p:nvGrpSpPr>
            <p:grpSpPr>
              <a:xfrm>
                <a:off x="6179000" y="4306988"/>
                <a:ext cx="523857" cy="280582"/>
                <a:chOff x="7493876" y="2774731"/>
                <a:chExt cx="1481958" cy="894622"/>
              </a:xfrm>
            </p:grpSpPr>
            <p:sp>
              <p:nvSpPr>
                <p:cNvPr id="179" name="Freeform 178">
                  <a:extLst>
                    <a:ext uri="{FF2B5EF4-FFF2-40B4-BE49-F238E27FC236}">
                      <a16:creationId xmlns:a16="http://schemas.microsoft.com/office/drawing/2014/main" id="{F7B4C4EB-4039-1D49-A333-A3ECD5005D7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80" name="Oval 179">
                  <a:extLst>
                    <a:ext uri="{FF2B5EF4-FFF2-40B4-BE49-F238E27FC236}">
                      <a16:creationId xmlns:a16="http://schemas.microsoft.com/office/drawing/2014/main" id="{E3E70234-E4E5-7641-AF91-266F272EB5DB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81" name="Group 180">
                  <a:extLst>
                    <a:ext uri="{FF2B5EF4-FFF2-40B4-BE49-F238E27FC236}">
                      <a16:creationId xmlns:a16="http://schemas.microsoft.com/office/drawing/2014/main" id="{D4733258-E740-E947-A21C-0A6A2D58B07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82" name="Freeform 181">
                    <a:extLst>
                      <a:ext uri="{FF2B5EF4-FFF2-40B4-BE49-F238E27FC236}">
                        <a16:creationId xmlns:a16="http://schemas.microsoft.com/office/drawing/2014/main" id="{396419B0-D2E9-FD49-BDC1-F66F284F533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3" name="Freeform 182">
                    <a:extLst>
                      <a:ext uri="{FF2B5EF4-FFF2-40B4-BE49-F238E27FC236}">
                        <a16:creationId xmlns:a16="http://schemas.microsoft.com/office/drawing/2014/main" id="{256632C1-132C-5D4A-B4A9-A39E72C9699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4" name="Freeform 183">
                    <a:extLst>
                      <a:ext uri="{FF2B5EF4-FFF2-40B4-BE49-F238E27FC236}">
                        <a16:creationId xmlns:a16="http://schemas.microsoft.com/office/drawing/2014/main" id="{EFF89079-854B-954B-98C7-EFF5029E0D7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5" name="Freeform 184">
                    <a:extLst>
                      <a:ext uri="{FF2B5EF4-FFF2-40B4-BE49-F238E27FC236}">
                        <a16:creationId xmlns:a16="http://schemas.microsoft.com/office/drawing/2014/main" id="{3917454C-3C53-0B4B-BE3A-313214027C7B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4525D4C0-C00D-C54D-941C-AE8B3F8E97E0}"/>
                  </a:ext>
                </a:extLst>
              </p:cNvPr>
              <p:cNvGrpSpPr/>
              <p:nvPr/>
            </p:nvGrpSpPr>
            <p:grpSpPr>
              <a:xfrm>
                <a:off x="6837992" y="4368165"/>
                <a:ext cx="407988" cy="460374"/>
                <a:chOff x="6112721" y="4375907"/>
                <a:chExt cx="407988" cy="460374"/>
              </a:xfrm>
            </p:grpSpPr>
            <p:sp>
              <p:nvSpPr>
                <p:cNvPr id="192" name="Text Box 304">
                  <a:extLst>
                    <a:ext uri="{FF2B5EF4-FFF2-40B4-BE49-F238E27FC236}">
                      <a16:creationId xmlns:a16="http://schemas.microsoft.com/office/drawing/2014/main" id="{ACE6FA5B-BE9F-DC43-87EA-9D846E35970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flipH="1">
                  <a:off x="6112721" y="4375907"/>
                  <a:ext cx="379413" cy="457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dirty="0">
                      <a:latin typeface="+mn-lt"/>
                    </a:rPr>
                    <a:t>…</a:t>
                  </a:r>
                </a:p>
              </p:txBody>
            </p:sp>
            <p:grpSp>
              <p:nvGrpSpPr>
                <p:cNvPr id="193" name="Group 306">
                  <a:extLst>
                    <a:ext uri="{FF2B5EF4-FFF2-40B4-BE49-F238E27FC236}">
                      <a16:creationId xmlns:a16="http://schemas.microsoft.com/office/drawing/2014/main" id="{40A93D68-4077-1540-A741-57A4E8F7B6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173046" y="4571169"/>
                  <a:ext cx="347663" cy="265112"/>
                  <a:chOff x="4370" y="2695"/>
                  <a:chExt cx="226" cy="346"/>
                </a:xfrm>
              </p:grpSpPr>
              <p:sp>
                <p:nvSpPr>
                  <p:cNvPr id="195" name="Line 307">
                    <a:extLst>
                      <a:ext uri="{FF2B5EF4-FFF2-40B4-BE49-F238E27FC236}">
                        <a16:creationId xmlns:a16="http://schemas.microsoft.com/office/drawing/2014/main" id="{1A762051-FFC8-FC45-9C5C-C2E57D4C95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197" y="2868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" name="Line 308">
                    <a:extLst>
                      <a:ext uri="{FF2B5EF4-FFF2-40B4-BE49-F238E27FC236}">
                        <a16:creationId xmlns:a16="http://schemas.microsoft.com/office/drawing/2014/main" id="{88210C29-B214-8D49-8818-8798B9C272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423" y="2869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F6BFA787-99AE-DE45-A233-027F7CA7D22D}"/>
                  </a:ext>
                </a:extLst>
              </p:cNvPr>
              <p:cNvGrpSpPr/>
              <p:nvPr/>
            </p:nvGrpSpPr>
            <p:grpSpPr>
              <a:xfrm>
                <a:off x="7485902" y="4368310"/>
                <a:ext cx="407988" cy="460374"/>
                <a:chOff x="6112721" y="4375907"/>
                <a:chExt cx="407988" cy="460374"/>
              </a:xfrm>
            </p:grpSpPr>
            <p:sp>
              <p:nvSpPr>
                <p:cNvPr id="198" name="Text Box 304">
                  <a:extLst>
                    <a:ext uri="{FF2B5EF4-FFF2-40B4-BE49-F238E27FC236}">
                      <a16:creationId xmlns:a16="http://schemas.microsoft.com/office/drawing/2014/main" id="{6D946CCE-A936-4844-AD61-7E4B7BB77B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flipH="1">
                  <a:off x="6112721" y="4375907"/>
                  <a:ext cx="379413" cy="457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dirty="0">
                      <a:latin typeface="+mn-lt"/>
                    </a:rPr>
                    <a:t>…</a:t>
                  </a:r>
                </a:p>
              </p:txBody>
            </p:sp>
            <p:grpSp>
              <p:nvGrpSpPr>
                <p:cNvPr id="199" name="Group 306">
                  <a:extLst>
                    <a:ext uri="{FF2B5EF4-FFF2-40B4-BE49-F238E27FC236}">
                      <a16:creationId xmlns:a16="http://schemas.microsoft.com/office/drawing/2014/main" id="{6CB6BBB8-CDB9-DF46-BC17-601ED0253B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173046" y="4571169"/>
                  <a:ext cx="347663" cy="265112"/>
                  <a:chOff x="4370" y="2695"/>
                  <a:chExt cx="226" cy="346"/>
                </a:xfrm>
              </p:grpSpPr>
              <p:sp>
                <p:nvSpPr>
                  <p:cNvPr id="200" name="Line 307">
                    <a:extLst>
                      <a:ext uri="{FF2B5EF4-FFF2-40B4-BE49-F238E27FC236}">
                        <a16:creationId xmlns:a16="http://schemas.microsoft.com/office/drawing/2014/main" id="{17D8F4BA-4447-A046-99B7-87A3933FD6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197" y="2868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" name="Line 308">
                    <a:extLst>
                      <a:ext uri="{FF2B5EF4-FFF2-40B4-BE49-F238E27FC236}">
                        <a16:creationId xmlns:a16="http://schemas.microsoft.com/office/drawing/2014/main" id="{EA218E8B-48B3-554A-B371-978269CD2C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H="1">
                    <a:off x="4423" y="2869"/>
                    <a:ext cx="345" cy="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170" name="Group 169">
                <a:extLst>
                  <a:ext uri="{FF2B5EF4-FFF2-40B4-BE49-F238E27FC236}">
                    <a16:creationId xmlns:a16="http://schemas.microsoft.com/office/drawing/2014/main" id="{5C6E93A7-E125-2845-8067-00A236EC62E2}"/>
                  </a:ext>
                </a:extLst>
              </p:cNvPr>
              <p:cNvGrpSpPr/>
              <p:nvPr/>
            </p:nvGrpSpPr>
            <p:grpSpPr>
              <a:xfrm>
                <a:off x="6823004" y="4319870"/>
                <a:ext cx="523857" cy="280582"/>
                <a:chOff x="7493876" y="2774731"/>
                <a:chExt cx="1481958" cy="894622"/>
              </a:xfrm>
            </p:grpSpPr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id="{5EA5C73B-0D45-6244-835B-7B03A4B8F2B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172" name="Oval 171">
                  <a:extLst>
                    <a:ext uri="{FF2B5EF4-FFF2-40B4-BE49-F238E27FC236}">
                      <a16:creationId xmlns:a16="http://schemas.microsoft.com/office/drawing/2014/main" id="{D266A702-0FA1-AE45-A1D7-7513B4ED01E1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173" name="Group 172">
                  <a:extLst>
                    <a:ext uri="{FF2B5EF4-FFF2-40B4-BE49-F238E27FC236}">
                      <a16:creationId xmlns:a16="http://schemas.microsoft.com/office/drawing/2014/main" id="{220FFEE9-F00D-FC44-A6B7-33C2BFCF131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174" name="Freeform 173">
                    <a:extLst>
                      <a:ext uri="{FF2B5EF4-FFF2-40B4-BE49-F238E27FC236}">
                        <a16:creationId xmlns:a16="http://schemas.microsoft.com/office/drawing/2014/main" id="{4D500CEC-83BB-0844-9117-4DBC99502518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5" name="Freeform 174">
                    <a:extLst>
                      <a:ext uri="{FF2B5EF4-FFF2-40B4-BE49-F238E27FC236}">
                        <a16:creationId xmlns:a16="http://schemas.microsoft.com/office/drawing/2014/main" id="{7DCD151A-CAE8-7F48-8529-FCF335C16B66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6" name="Freeform 175">
                    <a:extLst>
                      <a:ext uri="{FF2B5EF4-FFF2-40B4-BE49-F238E27FC236}">
                        <a16:creationId xmlns:a16="http://schemas.microsoft.com/office/drawing/2014/main" id="{E7F07B5A-67B4-8C43-AA15-E637E5482F9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7" name="Freeform 176">
                    <a:extLst>
                      <a:ext uri="{FF2B5EF4-FFF2-40B4-BE49-F238E27FC236}">
                        <a16:creationId xmlns:a16="http://schemas.microsoft.com/office/drawing/2014/main" id="{C9708D37-DA35-3F4E-9966-D1CB54DC5B3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EC1BA623-0BF4-DB44-A163-2F24A4C39EC3}"/>
                  </a:ext>
                </a:extLst>
              </p:cNvPr>
              <p:cNvSpPr/>
              <p:nvPr/>
            </p:nvSpPr>
            <p:spPr>
              <a:xfrm>
                <a:off x="7623251" y="3590438"/>
                <a:ext cx="550985" cy="125046"/>
              </a:xfrm>
              <a:custGeom>
                <a:avLst/>
                <a:gdLst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3" fmla="*/ 550985 w 550985"/>
                  <a:gd name="connsiteY3" fmla="*/ 3907 h 125046"/>
                  <a:gd name="connsiteX0" fmla="*/ 0 w 584851"/>
                  <a:gd name="connsiteY0" fmla="*/ 130664 h 130664"/>
                  <a:gd name="connsiteX1" fmla="*/ 93785 w 584851"/>
                  <a:gd name="connsiteY1" fmla="*/ 5618 h 130664"/>
                  <a:gd name="connsiteX2" fmla="*/ 550985 w 584851"/>
                  <a:gd name="connsiteY2" fmla="*/ 9525 h 130664"/>
                  <a:gd name="connsiteX3" fmla="*/ 550985 w 584851"/>
                  <a:gd name="connsiteY3" fmla="*/ 0 h 130664"/>
                  <a:gd name="connsiteX0" fmla="*/ 0 w 589420"/>
                  <a:gd name="connsiteY0" fmla="*/ 127489 h 127489"/>
                  <a:gd name="connsiteX1" fmla="*/ 93785 w 589420"/>
                  <a:gd name="connsiteY1" fmla="*/ 2443 h 127489"/>
                  <a:gd name="connsiteX2" fmla="*/ 550985 w 589420"/>
                  <a:gd name="connsiteY2" fmla="*/ 6350 h 127489"/>
                  <a:gd name="connsiteX3" fmla="*/ 563685 w 589420"/>
                  <a:gd name="connsiteY3" fmla="*/ 0 h 127489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7489 h 127489"/>
                  <a:gd name="connsiteX1" fmla="*/ 93785 w 550985"/>
                  <a:gd name="connsiteY1" fmla="*/ 2443 h 127489"/>
                  <a:gd name="connsiteX2" fmla="*/ 550985 w 550985"/>
                  <a:gd name="connsiteY2" fmla="*/ 0 h 127489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732 h 1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0985" h="125046">
                    <a:moveTo>
                      <a:pt x="0" y="125046"/>
                    </a:moveTo>
                    <a:lnTo>
                      <a:pt x="93785" y="0"/>
                    </a:lnTo>
                    <a:lnTo>
                      <a:pt x="550985" y="732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6891AA3E-FCA9-304D-A2D8-63D50D9C5318}"/>
                  </a:ext>
                </a:extLst>
              </p:cNvPr>
              <p:cNvSpPr/>
              <p:nvPr/>
            </p:nvSpPr>
            <p:spPr>
              <a:xfrm flipV="1">
                <a:off x="7610087" y="3823331"/>
                <a:ext cx="554160" cy="125046"/>
              </a:xfrm>
              <a:custGeom>
                <a:avLst/>
                <a:gdLst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3" fmla="*/ 550985 w 550985"/>
                  <a:gd name="connsiteY3" fmla="*/ 3907 h 125046"/>
                  <a:gd name="connsiteX0" fmla="*/ 0 w 584851"/>
                  <a:gd name="connsiteY0" fmla="*/ 130664 h 130664"/>
                  <a:gd name="connsiteX1" fmla="*/ 93785 w 584851"/>
                  <a:gd name="connsiteY1" fmla="*/ 5618 h 130664"/>
                  <a:gd name="connsiteX2" fmla="*/ 550985 w 584851"/>
                  <a:gd name="connsiteY2" fmla="*/ 9525 h 130664"/>
                  <a:gd name="connsiteX3" fmla="*/ 550985 w 584851"/>
                  <a:gd name="connsiteY3" fmla="*/ 0 h 130664"/>
                  <a:gd name="connsiteX0" fmla="*/ 0 w 589420"/>
                  <a:gd name="connsiteY0" fmla="*/ 127489 h 127489"/>
                  <a:gd name="connsiteX1" fmla="*/ 93785 w 589420"/>
                  <a:gd name="connsiteY1" fmla="*/ 2443 h 127489"/>
                  <a:gd name="connsiteX2" fmla="*/ 550985 w 589420"/>
                  <a:gd name="connsiteY2" fmla="*/ 6350 h 127489"/>
                  <a:gd name="connsiteX3" fmla="*/ 563685 w 589420"/>
                  <a:gd name="connsiteY3" fmla="*/ 0 h 127489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7489 h 127489"/>
                  <a:gd name="connsiteX1" fmla="*/ 93785 w 550985"/>
                  <a:gd name="connsiteY1" fmla="*/ 2443 h 127489"/>
                  <a:gd name="connsiteX2" fmla="*/ 550985 w 550985"/>
                  <a:gd name="connsiteY2" fmla="*/ 0 h 127489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30804 h 130804"/>
                  <a:gd name="connsiteX1" fmla="*/ 93785 w 554160"/>
                  <a:gd name="connsiteY1" fmla="*/ 5758 h 130804"/>
                  <a:gd name="connsiteX2" fmla="*/ 554160 w 554160"/>
                  <a:gd name="connsiteY2" fmla="*/ 140 h 130804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32 h 1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4160" h="125046">
                    <a:moveTo>
                      <a:pt x="0" y="125046"/>
                    </a:moveTo>
                    <a:lnTo>
                      <a:pt x="93785" y="0"/>
                    </a:lnTo>
                    <a:lnTo>
                      <a:pt x="554160" y="732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1AA8A23C-3B79-E048-8525-ABDE960BB291}"/>
                  </a:ext>
                </a:extLst>
              </p:cNvPr>
              <p:cNvSpPr/>
              <p:nvPr/>
            </p:nvSpPr>
            <p:spPr>
              <a:xfrm flipH="1">
                <a:off x="5980729" y="3577003"/>
                <a:ext cx="550985" cy="125046"/>
              </a:xfrm>
              <a:custGeom>
                <a:avLst/>
                <a:gdLst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3" fmla="*/ 550985 w 550985"/>
                  <a:gd name="connsiteY3" fmla="*/ 3907 h 125046"/>
                  <a:gd name="connsiteX0" fmla="*/ 0 w 584851"/>
                  <a:gd name="connsiteY0" fmla="*/ 130664 h 130664"/>
                  <a:gd name="connsiteX1" fmla="*/ 93785 w 584851"/>
                  <a:gd name="connsiteY1" fmla="*/ 5618 h 130664"/>
                  <a:gd name="connsiteX2" fmla="*/ 550985 w 584851"/>
                  <a:gd name="connsiteY2" fmla="*/ 9525 h 130664"/>
                  <a:gd name="connsiteX3" fmla="*/ 550985 w 584851"/>
                  <a:gd name="connsiteY3" fmla="*/ 0 h 130664"/>
                  <a:gd name="connsiteX0" fmla="*/ 0 w 589420"/>
                  <a:gd name="connsiteY0" fmla="*/ 127489 h 127489"/>
                  <a:gd name="connsiteX1" fmla="*/ 93785 w 589420"/>
                  <a:gd name="connsiteY1" fmla="*/ 2443 h 127489"/>
                  <a:gd name="connsiteX2" fmla="*/ 550985 w 589420"/>
                  <a:gd name="connsiteY2" fmla="*/ 6350 h 127489"/>
                  <a:gd name="connsiteX3" fmla="*/ 563685 w 589420"/>
                  <a:gd name="connsiteY3" fmla="*/ 0 h 127489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7489 h 127489"/>
                  <a:gd name="connsiteX1" fmla="*/ 93785 w 550985"/>
                  <a:gd name="connsiteY1" fmla="*/ 2443 h 127489"/>
                  <a:gd name="connsiteX2" fmla="*/ 550985 w 550985"/>
                  <a:gd name="connsiteY2" fmla="*/ 0 h 127489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732 h 1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0985" h="125046">
                    <a:moveTo>
                      <a:pt x="0" y="125046"/>
                    </a:moveTo>
                    <a:lnTo>
                      <a:pt x="93785" y="0"/>
                    </a:lnTo>
                    <a:lnTo>
                      <a:pt x="550985" y="732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1" name="Text Box 294">
                <a:extLst>
                  <a:ext uri="{FF2B5EF4-FFF2-40B4-BE49-F238E27FC236}">
                    <a16:creationId xmlns:a16="http://schemas.microsoft.com/office/drawing/2014/main" id="{433DF450-F6EA-234E-81A8-81932570EE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5400000">
                <a:off x="6039607" y="3553246"/>
                <a:ext cx="460375" cy="457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+mn-lt"/>
                  </a:rPr>
                  <a:t>…</a:t>
                </a: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419DBF04-23E6-7744-81CA-694D68FEF008}"/>
                  </a:ext>
                </a:extLst>
              </p:cNvPr>
              <p:cNvSpPr/>
              <p:nvPr/>
            </p:nvSpPr>
            <p:spPr>
              <a:xfrm flipH="1" flipV="1">
                <a:off x="5978685" y="3814887"/>
                <a:ext cx="554160" cy="125046"/>
              </a:xfrm>
              <a:custGeom>
                <a:avLst/>
                <a:gdLst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3" fmla="*/ 550985 w 550985"/>
                  <a:gd name="connsiteY3" fmla="*/ 3907 h 125046"/>
                  <a:gd name="connsiteX0" fmla="*/ 0 w 584851"/>
                  <a:gd name="connsiteY0" fmla="*/ 130664 h 130664"/>
                  <a:gd name="connsiteX1" fmla="*/ 93785 w 584851"/>
                  <a:gd name="connsiteY1" fmla="*/ 5618 h 130664"/>
                  <a:gd name="connsiteX2" fmla="*/ 550985 w 584851"/>
                  <a:gd name="connsiteY2" fmla="*/ 9525 h 130664"/>
                  <a:gd name="connsiteX3" fmla="*/ 550985 w 584851"/>
                  <a:gd name="connsiteY3" fmla="*/ 0 h 130664"/>
                  <a:gd name="connsiteX0" fmla="*/ 0 w 589420"/>
                  <a:gd name="connsiteY0" fmla="*/ 127489 h 127489"/>
                  <a:gd name="connsiteX1" fmla="*/ 93785 w 589420"/>
                  <a:gd name="connsiteY1" fmla="*/ 2443 h 127489"/>
                  <a:gd name="connsiteX2" fmla="*/ 550985 w 589420"/>
                  <a:gd name="connsiteY2" fmla="*/ 6350 h 127489"/>
                  <a:gd name="connsiteX3" fmla="*/ 563685 w 589420"/>
                  <a:gd name="connsiteY3" fmla="*/ 0 h 127489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5046 h 125046"/>
                  <a:gd name="connsiteX1" fmla="*/ 93785 w 550985"/>
                  <a:gd name="connsiteY1" fmla="*/ 0 h 125046"/>
                  <a:gd name="connsiteX2" fmla="*/ 550985 w 550985"/>
                  <a:gd name="connsiteY2" fmla="*/ 3907 h 125046"/>
                  <a:gd name="connsiteX0" fmla="*/ 0 w 550985"/>
                  <a:gd name="connsiteY0" fmla="*/ 127489 h 127489"/>
                  <a:gd name="connsiteX1" fmla="*/ 93785 w 550985"/>
                  <a:gd name="connsiteY1" fmla="*/ 2443 h 127489"/>
                  <a:gd name="connsiteX2" fmla="*/ 550985 w 550985"/>
                  <a:gd name="connsiteY2" fmla="*/ 0 h 127489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082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3907 h 125046"/>
                  <a:gd name="connsiteX0" fmla="*/ 0 w 554160"/>
                  <a:gd name="connsiteY0" fmla="*/ 130804 h 130804"/>
                  <a:gd name="connsiteX1" fmla="*/ 93785 w 554160"/>
                  <a:gd name="connsiteY1" fmla="*/ 5758 h 130804"/>
                  <a:gd name="connsiteX2" fmla="*/ 554160 w 554160"/>
                  <a:gd name="connsiteY2" fmla="*/ 140 h 130804"/>
                  <a:gd name="connsiteX0" fmla="*/ 0 w 554160"/>
                  <a:gd name="connsiteY0" fmla="*/ 125046 h 125046"/>
                  <a:gd name="connsiteX1" fmla="*/ 93785 w 554160"/>
                  <a:gd name="connsiteY1" fmla="*/ 0 h 125046"/>
                  <a:gd name="connsiteX2" fmla="*/ 554160 w 554160"/>
                  <a:gd name="connsiteY2" fmla="*/ 732 h 1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4160" h="125046">
                    <a:moveTo>
                      <a:pt x="0" y="125046"/>
                    </a:moveTo>
                    <a:lnTo>
                      <a:pt x="93785" y="0"/>
                    </a:lnTo>
                    <a:lnTo>
                      <a:pt x="554160" y="732"/>
                    </a:lnTo>
                  </a:path>
                </a:pathLst>
              </a:custGeom>
              <a:noFill/>
              <a:ln w="158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33" name="Text Box 310">
              <a:extLst>
                <a:ext uri="{FF2B5EF4-FFF2-40B4-BE49-F238E27FC236}">
                  <a16:creationId xmlns:a16="http://schemas.microsoft.com/office/drawing/2014/main" id="{8371212E-6DA8-124D-A0FE-51CC9CF12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0978" y="2431314"/>
              <a:ext cx="2357505" cy="36933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/>
              <a:r>
                <a:rPr lang="en-US" altLang="en-US" sz="1800" dirty="0">
                  <a:latin typeface="+mn-lt"/>
                  <a:cs typeface="Calibri" panose="020F0502020204030204" pitchFamily="34" charset="0"/>
                </a:rPr>
                <a:t>POP: point-of-presence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856917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449A3FFD-17A5-3548-87D2-0D98917E9F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078634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>
            <a:extLst>
              <a:ext uri="{FF2B5EF4-FFF2-40B4-BE49-F238E27FC236}">
                <a16:creationId xmlns:a16="http://schemas.microsoft.com/office/drawing/2014/main" id="{792C422C-E0B3-284D-90D1-78EE41CE1B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AFCCB386-E080-BE4D-86AE-B67CDC4394C0}"/>
              </a:ext>
            </a:extLst>
          </p:cNvPr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59DD18B2-282C-6549-A49E-60E3E19F2A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51031821-CCEB-7F4A-B58F-080033E04E6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86105421-33A8-6C4D-8961-627026B91B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8952442E-1885-3E49-AB68-416A3E2001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E05D2B3E-D3BE-6540-9837-84ECB6B5E3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C4191C4F-5CEE-5B4B-881D-8241D7AE9EA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0AD58D69-0B48-324F-A1A4-01181A17EF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How do packet loss and delay occur?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4527315-9237-DF4C-A233-1FDCF6AF614A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indent="-295275" eaLnBrk="1" hangingPunct="1">
              <a:buFont typeface="Wingdings" charset="0"/>
              <a:buNone/>
              <a:defRPr/>
            </a:pPr>
            <a:r>
              <a:rPr lang="en-US" sz="3200" dirty="0"/>
              <a:t>packets </a:t>
            </a:r>
            <a:r>
              <a:rPr lang="en-US" sz="3200" i="1" dirty="0"/>
              <a:t>queue</a:t>
            </a:r>
            <a:r>
              <a:rPr lang="en-US" sz="3200" dirty="0"/>
              <a:t> in router buffers</a:t>
            </a:r>
            <a:r>
              <a:rPr lang="en-US" dirty="0"/>
              <a:t> </a:t>
            </a:r>
          </a:p>
          <a:p>
            <a:pPr marL="407988" indent="-277813">
              <a:buFont typeface="Wingdings" charset="2"/>
              <a:buChar char="§"/>
              <a:defRPr/>
            </a:pPr>
            <a:r>
              <a:rPr lang="en-US" dirty="0"/>
              <a:t>packets queue, wait for turn</a:t>
            </a:r>
          </a:p>
          <a:p>
            <a:pPr marL="407988" indent="-277813" eaLnBrk="1" hangingPunct="1">
              <a:buFont typeface="Wingdings" charset="2"/>
              <a:buChar char="§"/>
              <a:defRPr/>
            </a:pPr>
            <a:r>
              <a:rPr lang="en-US" dirty="0">
                <a:solidFill>
                  <a:srgbClr val="CC0000"/>
                </a:solidFill>
              </a:rPr>
              <a:t>arrival rate to link (temporarily) exceeds output link capacity: packet loss</a:t>
            </a:r>
          </a:p>
        </p:txBody>
      </p:sp>
      <p:sp>
        <p:nvSpPr>
          <p:cNvPr id="8" name="Line 24">
            <a:extLst>
              <a:ext uri="{FF2B5EF4-FFF2-40B4-BE49-F238E27FC236}">
                <a16:creationId xmlns:a16="http://schemas.microsoft.com/office/drawing/2014/main" id="{98D5C74F-DBE1-C34C-8A85-F480C540B7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20" name="Rectangle 30">
            <a:extLst>
              <a:ext uri="{FF2B5EF4-FFF2-40B4-BE49-F238E27FC236}">
                <a16:creationId xmlns:a16="http://schemas.microsoft.com/office/drawing/2014/main" id="{D9614611-AD9E-6646-B638-622773F00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21" name="Rectangle 31">
            <a:extLst>
              <a:ext uri="{FF2B5EF4-FFF2-40B4-BE49-F238E27FC236}">
                <a16:creationId xmlns:a16="http://schemas.microsoft.com/office/drawing/2014/main" id="{A39734E3-ED9A-EC49-B73C-34CBE5CBF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22" name="Rectangle 38">
            <a:extLst>
              <a:ext uri="{FF2B5EF4-FFF2-40B4-BE49-F238E27FC236}">
                <a16:creationId xmlns:a16="http://schemas.microsoft.com/office/drawing/2014/main" id="{3AF0224D-49F6-7745-96F9-78A84140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23" name="Line 25">
            <a:extLst>
              <a:ext uri="{FF2B5EF4-FFF2-40B4-BE49-F238E27FC236}">
                <a16:creationId xmlns:a16="http://schemas.microsoft.com/office/drawing/2014/main" id="{58B9B601-E851-654F-AA2B-143A70BEF3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647088DD-46B7-8A40-B3C8-FF97968F5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25" name="Line 33">
            <a:extLst>
              <a:ext uri="{FF2B5EF4-FFF2-40B4-BE49-F238E27FC236}">
                <a16:creationId xmlns:a16="http://schemas.microsoft.com/office/drawing/2014/main" id="{77696821-8A04-3945-AF9E-0065C2861C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26" name="Text Box 36">
            <a:extLst>
              <a:ext uri="{FF2B5EF4-FFF2-40B4-BE49-F238E27FC236}">
                <a16:creationId xmlns:a16="http://schemas.microsoft.com/office/drawing/2014/main" id="{B6154A2C-EC19-F34F-ACCE-9E5D93782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solidFill>
                  <a:srgbClr val="000000"/>
                </a:solidFill>
                <a:latin typeface="+mn-lt"/>
              </a:rPr>
              <a:t>A</a:t>
            </a:r>
          </a:p>
        </p:txBody>
      </p:sp>
      <p:sp>
        <p:nvSpPr>
          <p:cNvPr id="27" name="Text Box 37">
            <a:extLst>
              <a:ext uri="{FF2B5EF4-FFF2-40B4-BE49-F238E27FC236}">
                <a16:creationId xmlns:a16="http://schemas.microsoft.com/office/drawing/2014/main" id="{995F56C7-414D-8A48-884F-85A203498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latin typeface="+mn-lt"/>
              </a:rPr>
              <a:t>B</a:t>
            </a:r>
          </a:p>
        </p:txBody>
      </p:sp>
      <p:grpSp>
        <p:nvGrpSpPr>
          <p:cNvPr id="28" name="Group 66">
            <a:extLst>
              <a:ext uri="{FF2B5EF4-FFF2-40B4-BE49-F238E27FC236}">
                <a16:creationId xmlns:a16="http://schemas.microsoft.com/office/drawing/2014/main" id="{F052C581-6C44-5947-B232-97223D315667}"/>
              </a:ext>
            </a:extLst>
          </p:cNvPr>
          <p:cNvGrpSpPr>
            <a:grpSpLocks/>
          </p:cNvGrpSpPr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>
              <a:extLst>
                <a:ext uri="{FF2B5EF4-FFF2-40B4-BE49-F238E27FC236}">
                  <a16:creationId xmlns:a16="http://schemas.microsoft.com/office/drawing/2014/main" id="{BB04112D-992F-1B48-BF73-2AE172AB4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>
              <a:extLst>
                <a:ext uri="{FF2B5EF4-FFF2-40B4-BE49-F238E27FC236}">
                  <a16:creationId xmlns:a16="http://schemas.microsoft.com/office/drawing/2014/main" id="{B442F163-2B26-9C41-A4DA-56CB0408A2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pic>
        <p:nvPicPr>
          <p:cNvPr id="32" name="Picture 70" descr="desktop_computer_stylized_medium">
            <a:extLst>
              <a:ext uri="{FF2B5EF4-FFF2-40B4-BE49-F238E27FC236}">
                <a16:creationId xmlns:a16="http://schemas.microsoft.com/office/drawing/2014/main" id="{281B4469-5924-7847-99B5-6CF657E9E5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>
            <a:extLst>
              <a:ext uri="{FF2B5EF4-FFF2-40B4-BE49-F238E27FC236}">
                <a16:creationId xmlns:a16="http://schemas.microsoft.com/office/drawing/2014/main" id="{B1E6742A-3259-B348-BD9F-24C231CD73DB}"/>
              </a:ext>
            </a:extLst>
          </p:cNvPr>
          <p:cNvSpPr>
            <a:spLocks/>
          </p:cNvSpPr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sz="2000"/>
          </a:p>
        </p:txBody>
      </p:sp>
      <p:sp>
        <p:nvSpPr>
          <p:cNvPr id="44" name="Rectangle 31">
            <a:extLst>
              <a:ext uri="{FF2B5EF4-FFF2-40B4-BE49-F238E27FC236}">
                <a16:creationId xmlns:a16="http://schemas.microsoft.com/office/drawing/2014/main" id="{E17EDB94-A18A-5345-B878-1F5CDE4C6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5" name="Line 33">
            <a:extLst>
              <a:ext uri="{FF2B5EF4-FFF2-40B4-BE49-F238E27FC236}">
                <a16:creationId xmlns:a16="http://schemas.microsoft.com/office/drawing/2014/main" id="{72EE0D2E-3A6D-224A-A965-4A3CAB0E05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46" name="Rectangle 89">
            <a:extLst>
              <a:ext uri="{FF2B5EF4-FFF2-40B4-BE49-F238E27FC236}">
                <a16:creationId xmlns:a16="http://schemas.microsoft.com/office/drawing/2014/main" id="{B8BAB5F9-E33D-6D40-AF1F-A688FE37C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7" name="Rectangle 89">
            <a:extLst>
              <a:ext uri="{FF2B5EF4-FFF2-40B4-BE49-F238E27FC236}">
                <a16:creationId xmlns:a16="http://schemas.microsoft.com/office/drawing/2014/main" id="{3A81C53A-7389-0940-8B19-188881DD0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48" name="Rectangle 89">
            <a:extLst>
              <a:ext uri="{FF2B5EF4-FFF2-40B4-BE49-F238E27FC236}">
                <a16:creationId xmlns:a16="http://schemas.microsoft.com/office/drawing/2014/main" id="{55739AFA-3D6C-274F-AF45-B98657A19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grpSp>
        <p:nvGrpSpPr>
          <p:cNvPr id="49" name="Group 93">
            <a:extLst>
              <a:ext uri="{FF2B5EF4-FFF2-40B4-BE49-F238E27FC236}">
                <a16:creationId xmlns:a16="http://schemas.microsoft.com/office/drawing/2014/main" id="{99FB082D-48A3-DB4E-B785-79F493984667}"/>
              </a:ext>
            </a:extLst>
          </p:cNvPr>
          <p:cNvGrpSpPr>
            <a:grpSpLocks/>
          </p:cNvGrpSpPr>
          <p:nvPr/>
        </p:nvGrpSpPr>
        <p:grpSpPr bwMode="auto">
          <a:xfrm>
            <a:off x="5833346" y="3172731"/>
            <a:ext cx="6299202" cy="1204913"/>
            <a:chOff x="2259" y="2247"/>
            <a:chExt cx="3968" cy="759"/>
          </a:xfrm>
        </p:grpSpPr>
        <p:sp>
          <p:nvSpPr>
            <p:cNvPr id="50" name="Text Box 66">
              <a:extLst>
                <a:ext uri="{FF2B5EF4-FFF2-40B4-BE49-F238E27FC236}">
                  <a16:creationId xmlns:a16="http://schemas.microsoft.com/office/drawing/2014/main" id="{15E16EFE-9699-4F4E-BFC6-790480667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25" y="2247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packet being transmitted </a:t>
              </a:r>
              <a:r>
                <a:rPr lang="en-US" altLang="en-US" dirty="0">
                  <a:solidFill>
                    <a:srgbClr val="CC0000"/>
                  </a:solidFill>
                  <a:latin typeface="+mn-lt"/>
                </a:rPr>
                <a:t>(transmission delay)</a:t>
              </a:r>
            </a:p>
          </p:txBody>
        </p:sp>
        <p:sp>
          <p:nvSpPr>
            <p:cNvPr id="51" name="Line 67">
              <a:extLst>
                <a:ext uri="{FF2B5EF4-FFF2-40B4-BE49-F238E27FC236}">
                  <a16:creationId xmlns:a16="http://schemas.microsoft.com/office/drawing/2014/main" id="{13FF81C3-546D-F344-9FE2-4D72EFA0CD2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</p:grpSp>
      <p:grpSp>
        <p:nvGrpSpPr>
          <p:cNvPr id="52" name="Group 94">
            <a:extLst>
              <a:ext uri="{FF2B5EF4-FFF2-40B4-BE49-F238E27FC236}">
                <a16:creationId xmlns:a16="http://schemas.microsoft.com/office/drawing/2014/main" id="{26EEA1DE-D9F0-2D47-AABB-733C528B384F}"/>
              </a:ext>
            </a:extLst>
          </p:cNvPr>
          <p:cNvGrpSpPr>
            <a:grpSpLocks/>
          </p:cNvGrpSpPr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>
              <a:extLst>
                <a:ext uri="{FF2B5EF4-FFF2-40B4-BE49-F238E27FC236}">
                  <a16:creationId xmlns:a16="http://schemas.microsoft.com/office/drawing/2014/main" id="{674A1D43-19A1-AA41-9CBF-545C92FF1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packets in buffers</a:t>
              </a:r>
              <a:r>
                <a:rPr lang="en-US" altLang="en-US" dirty="0">
                  <a:solidFill>
                    <a:srgbClr val="FF0000"/>
                  </a:solidFill>
                  <a:latin typeface="+mn-lt"/>
                </a:rPr>
                <a:t> </a:t>
              </a:r>
              <a:r>
                <a:rPr lang="en-US" altLang="en-US" dirty="0">
                  <a:solidFill>
                    <a:srgbClr val="CC0000"/>
                  </a:solidFill>
                  <a:latin typeface="+mn-lt"/>
                </a:rPr>
                <a:t>(queueing delay)</a:t>
              </a:r>
            </a:p>
          </p:txBody>
        </p:sp>
        <p:sp>
          <p:nvSpPr>
            <p:cNvPr id="54" name="Line 73">
              <a:extLst>
                <a:ext uri="{FF2B5EF4-FFF2-40B4-BE49-F238E27FC236}">
                  <a16:creationId xmlns:a16="http://schemas.microsoft.com/office/drawing/2014/main" id="{CDBE935F-08EE-9646-85EA-B0063869E7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</p:grpSp>
      <p:grpSp>
        <p:nvGrpSpPr>
          <p:cNvPr id="55" name="Group 95">
            <a:extLst>
              <a:ext uri="{FF2B5EF4-FFF2-40B4-BE49-F238E27FC236}">
                <a16:creationId xmlns:a16="http://schemas.microsoft.com/office/drawing/2014/main" id="{BB37FD35-03D6-7647-8A50-07C919E6BBD2}"/>
              </a:ext>
            </a:extLst>
          </p:cNvPr>
          <p:cNvGrpSpPr>
            <a:grpSpLocks/>
          </p:cNvGrpSpPr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>
              <a:extLst>
                <a:ext uri="{FF2B5EF4-FFF2-40B4-BE49-F238E27FC236}">
                  <a16:creationId xmlns:a16="http://schemas.microsoft.com/office/drawing/2014/main" id="{A5A2CA5C-95AA-1E49-AE10-3C2A0148D7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  <p:sp>
          <p:nvSpPr>
            <p:cNvPr id="57" name="Text Box 92">
              <a:extLst>
                <a:ext uri="{FF2B5EF4-FFF2-40B4-BE49-F238E27FC236}">
                  <a16:creationId xmlns:a16="http://schemas.microsoft.com/office/drawing/2014/main" id="{90578129-76D6-DA4C-AF38-D254E1E2A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free (available) buffers: arriving packets </a:t>
              </a:r>
            </a:p>
            <a:p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dropped (</a:t>
              </a:r>
              <a:r>
                <a:rPr lang="en-US" altLang="en-US" dirty="0">
                  <a:solidFill>
                    <a:srgbClr val="CC0000"/>
                  </a:solidFill>
                  <a:latin typeface="+mn-lt"/>
                </a:rPr>
                <a:t>loss</a:t>
              </a:r>
              <a:r>
                <a:rPr lang="en-US" altLang="en-US" dirty="0">
                  <a:solidFill>
                    <a:srgbClr val="000000"/>
                  </a:solidFill>
                  <a:latin typeface="+mn-lt"/>
                </a:rPr>
                <a:t>) if no free buffers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750A30BE-4517-024C-8E13-70C75C60C9A9}"/>
              </a:ext>
            </a:extLst>
          </p:cNvPr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7769EBE-F27C-654D-9E70-D2F8F0CA4BC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5534D58D-15F7-4148-BD77-0628177745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3FDB434E-DC0A-064F-BFB7-51AD3253C15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1906A403-4D02-E745-9F12-A4DD0B4A4D9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CEA9A27B-E199-2342-BF59-3743FE2428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3E302C75-BA44-2547-9BE3-5EE9C07B30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60B5EF7E-8EDB-5946-B230-2EAE3B474B0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59502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sp>
        <p:nvSpPr>
          <p:cNvPr id="58" name="Rectangle 4">
            <a:extLst>
              <a:ext uri="{FF2B5EF4-FFF2-40B4-BE49-F238E27FC236}">
                <a16:creationId xmlns:a16="http://schemas.microsoft.com/office/drawing/2014/main" id="{AC2D03E9-7C61-0A43-A247-276B596B9942}"/>
              </a:ext>
            </a:extLst>
          </p:cNvPr>
          <p:cNvSpPr txBox="1">
            <a:spLocks noChangeArrowheads="1"/>
          </p:cNvSpPr>
          <p:nvPr/>
        </p:nvSpPr>
        <p:spPr>
          <a:xfrm>
            <a:off x="1164734" y="4523810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>
              <a:spcBef>
                <a:spcPts val="600"/>
              </a:spcBef>
              <a:buFont typeface="Wingdings" charset="0"/>
              <a:buNone/>
              <a:defRPr/>
            </a:pPr>
            <a:r>
              <a:rPr lang="en-US" i="1" dirty="0" err="1">
                <a:solidFill>
                  <a:srgbClr val="CC0000"/>
                </a:solidFill>
              </a:rPr>
              <a:t>d</a:t>
            </a:r>
            <a:r>
              <a:rPr lang="en-US" baseline="-25000" dirty="0" err="1">
                <a:solidFill>
                  <a:srgbClr val="CC0000"/>
                </a:solidFill>
              </a:rPr>
              <a:t>proc</a:t>
            </a:r>
            <a:r>
              <a:rPr lang="en-US" dirty="0">
                <a:solidFill>
                  <a:srgbClr val="CC0000"/>
                </a:solidFill>
              </a:rPr>
              <a:t>: nodal processing</a:t>
            </a:r>
            <a:r>
              <a:rPr lang="en-US" dirty="0"/>
              <a:t> </a:t>
            </a:r>
          </a:p>
          <a:p>
            <a:pPr marL="349250" indent="-233363">
              <a:spcBef>
                <a:spcPts val="600"/>
              </a:spcBef>
              <a:buFont typeface="Wingdings" charset="0"/>
              <a:buChar char="§"/>
              <a:defRPr/>
            </a:pPr>
            <a:r>
              <a:rPr lang="en-US" sz="2400" dirty="0"/>
              <a:t>check bit errors</a:t>
            </a:r>
          </a:p>
          <a:p>
            <a:pPr marL="349250" indent="-233363">
              <a:spcBef>
                <a:spcPts val="600"/>
              </a:spcBef>
              <a:buFont typeface="Wingdings" charset="0"/>
              <a:buChar char="§"/>
              <a:defRPr/>
            </a:pPr>
            <a:r>
              <a:rPr lang="en-US" sz="2400" dirty="0"/>
              <a:t>determine output link</a:t>
            </a:r>
          </a:p>
          <a:p>
            <a:pPr marL="349250" indent="-233363">
              <a:spcBef>
                <a:spcPts val="600"/>
              </a:spcBef>
              <a:buFont typeface="Wingdings" charset="0"/>
              <a:buChar char="§"/>
              <a:defRPr/>
            </a:pPr>
            <a:r>
              <a:rPr lang="en-US" sz="2400" dirty="0"/>
              <a:t>typically &lt; </a:t>
            </a:r>
            <a:r>
              <a:rPr lang="en-US" sz="2400" dirty="0" err="1"/>
              <a:t>msec</a:t>
            </a:r>
            <a:endParaRPr lang="en-US" sz="2400" dirty="0"/>
          </a:p>
        </p:txBody>
      </p:sp>
      <p:sp>
        <p:nvSpPr>
          <p:cNvPr id="75" name="Rectangle 58">
            <a:extLst>
              <a:ext uri="{FF2B5EF4-FFF2-40B4-BE49-F238E27FC236}">
                <a16:creationId xmlns:a16="http://schemas.microsoft.com/office/drawing/2014/main" id="{9033E5DB-6EA3-CE4C-B1A8-C9C804BDC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355" y="4536106"/>
            <a:ext cx="5953228" cy="139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4488" indent="-344488">
              <a:lnSpc>
                <a:spcPct val="90000"/>
              </a:lnSpc>
              <a:spcBef>
                <a:spcPts val="600"/>
              </a:spcBef>
              <a:buClr>
                <a:srgbClr val="3333CC"/>
              </a:buClr>
              <a:buSzPct val="85000"/>
              <a:buFont typeface="Wingdings" charset="0"/>
              <a:buNone/>
              <a:defRPr/>
            </a:pPr>
            <a:r>
              <a:rPr lang="en-US" sz="2000" dirty="0">
                <a:solidFill>
                  <a:srgbClr val="FF0000"/>
                </a:solidFill>
                <a:ea typeface="ＭＳ Ｐゴシック" charset="0"/>
                <a:cs typeface="ＭＳ Ｐゴシック" charset="0"/>
              </a:rPr>
              <a:t> 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800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queue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: queueing delay</a:t>
            </a:r>
          </a:p>
          <a:p>
            <a:pPr marL="231775" indent="-2317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marL="231775" indent="-231775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propagation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nodal</a:t>
            </a:r>
          </a:p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queueing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nodal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=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proc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queue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trans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prop</a:t>
            </a:r>
            <a:endParaRPr lang="en-US" altLang="en-US" sz="32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latin typeface="+mn-lt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81487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propagation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nodal</a:t>
            </a:r>
          </a:p>
          <a:p>
            <a:pPr algn="ctr">
              <a:lnSpc>
                <a:spcPct val="80000"/>
              </a:lnSpc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queueing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nodal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=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proc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queue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trans</a:t>
            </a: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 +  </a:t>
            </a:r>
            <a:r>
              <a:rPr lang="en-US" altLang="en-US" sz="3200" i="1" dirty="0" err="1">
                <a:solidFill>
                  <a:srgbClr val="000000"/>
                </a:solidFill>
                <a:latin typeface="+mn-lt"/>
              </a:rPr>
              <a:t>d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</a:rPr>
              <a:t>prop</a:t>
            </a:r>
            <a:endParaRPr lang="en-US" altLang="en-US" sz="32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latin typeface="+mn-lt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>
                <a:solidFill>
                  <a:srgbClr val="CC0000"/>
                </a:solidFill>
                <a:latin typeface="+mn-lt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2" name="Rectangle 3">
            <a:extLst>
              <a:ext uri="{FF2B5EF4-FFF2-40B4-BE49-F238E27FC236}">
                <a16:creationId xmlns:a16="http://schemas.microsoft.com/office/drawing/2014/main" id="{A295C9C7-DA39-ED42-847F-83EE93D04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800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trans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L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R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: link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transmission rate (bps)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400" i="1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trans</a:t>
            </a:r>
            <a:r>
              <a:rPr lang="en-US" sz="24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53" name="Rectangle 4">
            <a:extLst>
              <a:ext uri="{FF2B5EF4-FFF2-40B4-BE49-F238E27FC236}">
                <a16:creationId xmlns:a16="http://schemas.microsoft.com/office/drawing/2014/main" id="{4367B5FB-6961-314F-9C99-C943E30E4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hangingPunct="1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800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prop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: propagation delay:</a:t>
            </a:r>
            <a:endParaRPr lang="en-US" dirty="0">
              <a:solidFill>
                <a:srgbClr val="CC0000"/>
              </a:solidFill>
              <a:ea typeface="ＭＳ Ｐゴシック" charset="0"/>
              <a:cs typeface="ＭＳ Ｐゴシック" charset="0"/>
            </a:endParaRP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s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: propagation speed (~2x10</a:t>
            </a:r>
            <a:r>
              <a:rPr lang="en-US" sz="2400" baseline="300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8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 m/sec)</a:t>
            </a:r>
          </a:p>
          <a:p>
            <a:pPr marL="231775" indent="-231775" eaLnBrk="1" hangingPunct="1"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400" baseline="-25000" dirty="0">
                <a:solidFill>
                  <a:srgbClr val="CC0000"/>
                </a:solidFill>
                <a:ea typeface="ＭＳ Ｐゴシック" charset="0"/>
                <a:cs typeface="ＭＳ Ｐゴシック" charset="0"/>
              </a:rPr>
              <a:t>prop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 =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d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/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7DB7FA8-F9A7-FB4D-B8FF-0FBB7086AF05}"/>
              </a:ext>
            </a:extLst>
          </p:cNvPr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>
              <a:extLst>
                <a:ext uri="{FF2B5EF4-FFF2-40B4-BE49-F238E27FC236}">
                  <a16:creationId xmlns:a16="http://schemas.microsoft.com/office/drawing/2014/main" id="{D2984E3F-88C6-FF46-A32F-B96D5A684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i="1" dirty="0" err="1">
                  <a:solidFill>
                    <a:srgbClr val="C00000"/>
                  </a:solidFill>
                  <a:latin typeface="+mn-lt"/>
                </a:rPr>
                <a:t>d</a:t>
              </a:r>
              <a:r>
                <a:rPr lang="en-US" altLang="en-US" baseline="-25000" dirty="0" err="1">
                  <a:solidFill>
                    <a:srgbClr val="C00000"/>
                  </a:solidFill>
                  <a:latin typeface="+mn-lt"/>
                </a:rPr>
                <a:t>trans</a:t>
              </a:r>
              <a:r>
                <a:rPr lang="en-US" altLang="en-US" sz="2000" baseline="-25000" dirty="0">
                  <a:solidFill>
                    <a:srgbClr val="C00000"/>
                  </a:solidFill>
                  <a:latin typeface="+mn-lt"/>
                </a:rPr>
                <a:t> </a:t>
              </a:r>
              <a:r>
                <a:rPr lang="en-US" altLang="en-US" sz="2000" dirty="0">
                  <a:latin typeface="+mn-lt"/>
                </a:rPr>
                <a:t>and </a:t>
              </a:r>
              <a:r>
                <a:rPr lang="en-US" altLang="en-US" i="1" dirty="0" err="1">
                  <a:solidFill>
                    <a:srgbClr val="C00000"/>
                  </a:solidFill>
                  <a:latin typeface="+mn-lt"/>
                </a:rPr>
                <a:t>d</a:t>
              </a:r>
              <a:r>
                <a:rPr lang="en-US" altLang="en-US" baseline="-25000" dirty="0" err="1">
                  <a:solidFill>
                    <a:srgbClr val="C00000"/>
                  </a:solidFill>
                  <a:latin typeface="+mn-lt"/>
                </a:rPr>
                <a:t>prop</a:t>
              </a:r>
              <a:endParaRPr lang="en-US" altLang="en-US" baseline="-25000" dirty="0">
                <a:solidFill>
                  <a:srgbClr val="C00000"/>
                </a:solidFill>
                <a:latin typeface="+mn-lt"/>
              </a:endParaRPr>
            </a:p>
            <a:p>
              <a:pPr algn="ctr"/>
              <a:r>
                <a:rPr lang="en-US" altLang="en-US" i="1" dirty="0">
                  <a:latin typeface="+mn-lt"/>
                </a:rPr>
                <a:t>very </a:t>
              </a:r>
              <a:r>
                <a:rPr lang="en-US" altLang="en-US" dirty="0">
                  <a:latin typeface="+mn-lt"/>
                </a:rPr>
                <a:t>different</a:t>
              </a:r>
            </a:p>
          </p:txBody>
        </p:sp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9F10034-6D54-554A-832D-40D2FC72B086}"/>
                </a:ext>
              </a:extLst>
            </p:cNvPr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10899A13-D659-FD40-BB86-F6944FFF8700}"/>
                </a:ext>
              </a:extLst>
            </p:cNvPr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4BA02AB-689E-8049-956E-12333C1B2FBE}"/>
                </a:ext>
              </a:extLst>
            </p:cNvPr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590E35C-F605-954E-9F43-19D0575FECCD}"/>
                </a:ext>
              </a:extLst>
            </p:cNvPr>
            <p:cNvCxnSpPr>
              <a:cxnSpLocks/>
            </p:cNvCxnSpPr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" name="TextBox 1">
            <a:extLst>
              <a:ext uri="{FF2B5EF4-FFF2-40B4-BE49-F238E27FC236}">
                <a16:creationId xmlns:a16="http://schemas.microsoft.com/office/drawing/2014/main" id="{998D4A0D-64F1-0C49-9BBF-FB735A3F96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2576" y="5958989"/>
            <a:ext cx="312795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dirty="0">
                <a:latin typeface="Calibri" panose="020F0502020204030204" pitchFamily="34" charset="0"/>
                <a:cs typeface="Calibri" panose="020F0502020204030204" pitchFamily="34" charset="0"/>
              </a:rPr>
              <a:t>* Check out the online interactive exercises:   h</a:t>
            </a:r>
            <a:r>
              <a:rPr lang="en-US" altLang="en-US" sz="1100" dirty="0">
                <a:latin typeface="Calibri" panose="020F0502020204030204" pitchFamily="34" charset="0"/>
                <a:cs typeface="Calibri" panose="020F0502020204030204" pitchFamily="34" charset="0"/>
              </a:rPr>
              <a:t>ttp://gaia.cs.umass.edu/</a:t>
            </a:r>
            <a:r>
              <a:rPr lang="en-US" altLang="en-US" sz="1100" dirty="0" err="1">
                <a:latin typeface="Calibri" panose="020F0502020204030204" pitchFamily="34" charset="0"/>
                <a:cs typeface="Calibri" panose="020F0502020204030204" pitchFamily="34" charset="0"/>
              </a:rPr>
              <a:t>kurose_ross</a:t>
            </a:r>
            <a:endParaRPr lang="en-US" altLang="en-US" sz="11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01552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  <p:bldP spid="6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41B12F5C-6331-1347-85AF-E2E9F4F4F811}"/>
              </a:ext>
            </a:extLst>
          </p:cNvPr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cars “</a:t>
            </a:r>
            <a:r>
              <a:rPr lang="en-US" altLang="ja-JP" dirty="0">
                <a:ea typeface="ＭＳ Ｐゴシック" panose="020B0600070205080204" pitchFamily="34" charset="-128"/>
              </a:rPr>
              <a:t>propagate” at  100 km/</a:t>
            </a:r>
            <a:r>
              <a:rPr lang="en-US" altLang="ja-JP" dirty="0" err="1">
                <a:ea typeface="ＭＳ Ｐゴシック" panose="020B0600070205080204" pitchFamily="34" charset="-128"/>
              </a:rPr>
              <a:t>hr</a:t>
            </a:r>
            <a:endParaRPr lang="en-US" altLang="ja-JP" dirty="0"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toll booth takes 12 sec to service car (bit transmission time)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car ~ bit; caravan ~ packet</a:t>
            </a:r>
          </a:p>
          <a:p>
            <a:pPr marL="287338" indent="-287338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How long until caravan is lined up before 2nd toll booth?</a:t>
            </a:r>
          </a:p>
          <a:p>
            <a:pPr marL="287338" indent="-287338">
              <a:buFont typeface="Wingdings" pitchFamily="2" charset="2"/>
              <a:buNone/>
            </a:pPr>
            <a:endParaRPr lang="en-US" altLang="en-US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60" name="Rectangle 4">
            <a:extLst>
              <a:ext uri="{FF2B5EF4-FFF2-40B4-BE49-F238E27FC236}">
                <a16:creationId xmlns:a16="http://schemas.microsoft.com/office/drawing/2014/main" id="{761B03B4-E470-8748-91D1-0F853F7B927D}"/>
              </a:ext>
            </a:extLst>
          </p:cNvPr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time to “</a:t>
            </a:r>
            <a:r>
              <a:rPr lang="en-US" altLang="ja-JP" dirty="0">
                <a:ea typeface="ＭＳ Ｐゴシック" panose="020B0600070205080204" pitchFamily="34" charset="-128"/>
              </a:rPr>
              <a:t>push” entire caravan through toll booth onto highway = 12*10 = 120 sec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time for last car to propagate from 1st to 2nd toll both: 100km/(100km/</a:t>
            </a:r>
            <a:r>
              <a:rPr lang="en-US" altLang="en-US" dirty="0" err="1">
                <a:ea typeface="ＭＳ Ｐゴシック" panose="020B0600070205080204" pitchFamily="34" charset="-128"/>
              </a:rPr>
              <a:t>hr</a:t>
            </a:r>
            <a:r>
              <a:rPr lang="en-US" altLang="en-US" dirty="0">
                <a:ea typeface="ＭＳ Ｐゴシック" panose="020B0600070205080204" pitchFamily="34" charset="-128"/>
              </a:rPr>
              <a:t>) = 1 </a:t>
            </a:r>
            <a:r>
              <a:rPr lang="en-US" altLang="en-US" dirty="0" err="1">
                <a:ea typeface="ＭＳ Ｐゴシック" panose="020B0600070205080204" pitchFamily="34" charset="-128"/>
              </a:rPr>
              <a:t>hr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A: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62 minutes</a:t>
            </a:r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800" dirty="0">
                  <a:latin typeface="+mn-lt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2000" dirty="0">
                  <a:latin typeface="+mn-lt"/>
                </a:rPr>
                <a:t>toll  booth</a:t>
              </a:r>
            </a:p>
            <a:p>
              <a:pPr algn="ctr"/>
              <a:r>
                <a:rPr lang="en-US" altLang="en-US" sz="2000" dirty="0">
                  <a:latin typeface="+mn-lt"/>
                </a:rPr>
                <a:t>(aka router)</a:t>
              </a:r>
              <a:endParaRPr lang="en-US" altLang="en-US" sz="1800" dirty="0">
                <a:latin typeface="+mn-lt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latin typeface="+mn-lt"/>
              </a:rPr>
              <a:t>ten-car caravan</a:t>
            </a:r>
          </a:p>
          <a:p>
            <a:r>
              <a:rPr lang="en-US" altLang="en-US" sz="2000" dirty="0">
                <a:latin typeface="+mn-lt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>
                <a:latin typeface="+mn-lt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>
                <a:latin typeface="+mn-lt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95551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800" dirty="0">
                  <a:latin typeface="+mn-lt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2000" dirty="0">
                  <a:latin typeface="+mn-lt"/>
                </a:rPr>
                <a:t>toll  booth</a:t>
              </a:r>
            </a:p>
            <a:p>
              <a:pPr algn="ctr"/>
              <a:r>
                <a:rPr lang="en-US" altLang="en-US" sz="2000" dirty="0">
                  <a:latin typeface="+mn-lt"/>
                </a:rPr>
                <a:t>(aka router)</a:t>
              </a:r>
              <a:endParaRPr lang="en-US" altLang="en-US" sz="1800" dirty="0">
                <a:latin typeface="+mn-lt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latin typeface="+mn-lt"/>
              </a:rPr>
              <a:t>ten-car caravan</a:t>
            </a:r>
          </a:p>
          <a:p>
            <a:r>
              <a:rPr lang="en-US" altLang="en-US" sz="2000" dirty="0">
                <a:latin typeface="+mn-lt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>
                <a:latin typeface="+mn-lt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>
                <a:latin typeface="+mn-lt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E0A20531-724F-544A-A148-70EAC3D3CAB0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suppose cars now “</a:t>
            </a:r>
            <a:r>
              <a:rPr lang="en-US" altLang="ja-JP" dirty="0">
                <a:ea typeface="ＭＳ Ｐゴシック" panose="020B0600070205080204" pitchFamily="34" charset="-128"/>
              </a:rPr>
              <a:t>propagate” at 1000 km/</a:t>
            </a:r>
            <a:r>
              <a:rPr lang="en-US" altLang="ja-JP" dirty="0" err="1">
                <a:ea typeface="ＭＳ Ｐゴシック" panose="020B0600070205080204" pitchFamily="34" charset="-128"/>
              </a:rPr>
              <a:t>hr</a:t>
            </a:r>
            <a:endParaRPr lang="en-US" altLang="ja-JP" dirty="0"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and suppose toll booth now takes one min to service a car</a:t>
            </a:r>
            <a:endParaRPr lang="en-US" altLang="en-US" dirty="0">
              <a:solidFill>
                <a:schemeClr val="accent2"/>
              </a:solidFill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Will cars arrive to 2nd booth before all cars serviced at first booth?</a:t>
            </a:r>
          </a:p>
          <a:p>
            <a:pPr marL="287338" indent="-287338">
              <a:buFont typeface="Wingdings" pitchFamily="2" charset="2"/>
              <a:buNone/>
            </a:pPr>
            <a:endParaRPr lang="en-US" altLang="en-US" sz="32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17691AC2-D326-384F-9424-A457AB12E339}"/>
              </a:ext>
            </a:extLst>
          </p:cNvPr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i="1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A: Yes!</a:t>
            </a:r>
            <a:r>
              <a:rPr lang="en-US" altLang="en-US" dirty="0">
                <a:ea typeface="ＭＳ Ｐゴシック" panose="020B0600070205080204" pitchFamily="34" charset="-128"/>
              </a:rPr>
              <a:t>  after 7 min, first car arrives at second booth; three cars still at first booth</a:t>
            </a:r>
          </a:p>
        </p:txBody>
      </p:sp>
    </p:spTree>
    <p:extLst>
      <p:ext uri="{BB962C8B-B14F-4D97-AF65-F5344CB8AC3E}">
        <p14:creationId xmlns:p14="http://schemas.microsoft.com/office/powerpoint/2010/main" val="104790634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ＭＳ Ｐゴシック" panose="020B0600070205080204" pitchFamily="34" charset="-128"/>
              </a:rPr>
              <a:t>Packet q</a:t>
            </a:r>
            <a:r>
              <a:rPr lang="en-US" sz="4400" dirty="0">
                <a:ea typeface="ＭＳ Ｐゴシック" panose="020B0600070205080204" pitchFamily="34" charset="-128"/>
              </a:rPr>
              <a:t>ueueing delay (revisited)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sp>
        <p:nvSpPr>
          <p:cNvPr id="34" name="Rectangle 3">
            <a:extLst>
              <a:ext uri="{FF2B5EF4-FFF2-40B4-BE49-F238E27FC236}">
                <a16:creationId xmlns:a16="http://schemas.microsoft.com/office/drawing/2014/main" id="{98FB6AB4-1235-1542-AA41-4826D9F4BEA2}"/>
              </a:ext>
            </a:extLst>
          </p:cNvPr>
          <p:cNvSpPr txBox="1">
            <a:spLocks noChangeArrowheads="1"/>
          </p:cNvSpPr>
          <p:nvPr/>
        </p:nvSpPr>
        <p:spPr>
          <a:xfrm>
            <a:off x="876300" y="1806575"/>
            <a:ext cx="6114434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indent="-231775"/>
            <a:r>
              <a:rPr lang="en-US" altLang="en-US" i="1" dirty="0">
                <a:ea typeface="ＭＳ Ｐゴシック" panose="020B0600070205080204" pitchFamily="34" charset="-128"/>
              </a:rPr>
              <a:t>R:</a:t>
            </a:r>
            <a:r>
              <a:rPr lang="en-US" altLang="en-US" dirty="0">
                <a:ea typeface="ＭＳ Ｐゴシック" panose="020B0600070205080204" pitchFamily="34" charset="-128"/>
              </a:rPr>
              <a:t> link bandwidth (bps)</a:t>
            </a:r>
          </a:p>
          <a:p>
            <a:pPr marL="231775" indent="-231775"/>
            <a:r>
              <a:rPr lang="en-US" altLang="en-US" i="1" dirty="0">
                <a:ea typeface="ＭＳ Ｐゴシック" panose="020B0600070205080204" pitchFamily="34" charset="-128"/>
              </a:rPr>
              <a:t>L:</a:t>
            </a:r>
            <a:r>
              <a:rPr lang="en-US" altLang="en-US" dirty="0">
                <a:ea typeface="ＭＳ Ｐゴシック" panose="020B0600070205080204" pitchFamily="34" charset="-128"/>
              </a:rPr>
              <a:t> packet length (bits)</a:t>
            </a:r>
          </a:p>
          <a:p>
            <a:pPr marL="231775" indent="-231775"/>
            <a:r>
              <a:rPr lang="en-US" altLang="en-US" i="1" dirty="0">
                <a:ea typeface="ＭＳ Ｐゴシック" panose="020B0600070205080204" pitchFamily="34" charset="-128"/>
              </a:rPr>
              <a:t>a: </a:t>
            </a:r>
            <a:r>
              <a:rPr lang="en-US" altLang="en-US" dirty="0">
                <a:ea typeface="ＭＳ Ｐゴシック" panose="020B0600070205080204" pitchFamily="34" charset="-128"/>
              </a:rPr>
              <a:t>average packet arrival rate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:a16="http://schemas.microsoft.com/office/drawing/2014/main" id="{A8C042B3-2BC8-9D42-8821-9A5ACDA9F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000" y="3769938"/>
            <a:ext cx="5975117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latin typeface="+mn-lt"/>
              </a:rPr>
              <a:t>La/R</a:t>
            </a:r>
            <a:r>
              <a:rPr lang="en-US" altLang="en-US" sz="2800" dirty="0">
                <a:latin typeface="+mn-lt"/>
              </a:rPr>
              <a:t> ~ 0: avg. queueing delay small</a:t>
            </a:r>
          </a:p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latin typeface="+mn-lt"/>
              </a:rPr>
              <a:t>La/R </a:t>
            </a:r>
            <a:r>
              <a:rPr lang="en-US" altLang="en-US" sz="2800" dirty="0">
                <a:latin typeface="+mn-lt"/>
              </a:rPr>
              <a:t>-&gt; 1: avg. queueing delay large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latin typeface="+mn-lt"/>
              </a:rPr>
              <a:t>La/R </a:t>
            </a:r>
            <a:r>
              <a:rPr lang="en-US" altLang="en-US" sz="2800" dirty="0">
                <a:latin typeface="+mn-lt"/>
              </a:rPr>
              <a:t>&gt; 1: more “</a:t>
            </a:r>
            <a:r>
              <a:rPr lang="en-US" altLang="ja-JP" sz="2800" dirty="0">
                <a:latin typeface="+mn-lt"/>
              </a:rPr>
              <a:t>work” arriving  is more </a:t>
            </a:r>
            <a:r>
              <a:rPr lang="en-US" altLang="en-US" sz="2800" dirty="0">
                <a:latin typeface="+mn-lt"/>
              </a:rPr>
              <a:t>than can be serviced -  average delay infinite!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960A8A-B0F3-FD4C-B50A-E891A58C0AC4}"/>
              </a:ext>
            </a:extLst>
          </p:cNvPr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>
              <a:extLst>
                <a:ext uri="{FF2B5EF4-FFF2-40B4-BE49-F238E27FC236}">
                  <a16:creationId xmlns:a16="http://schemas.microsoft.com/office/drawing/2014/main" id="{B1A5FAD0-089C-3344-A046-DF1A7F274F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>
              <a:extLst>
                <a:ext uri="{FF2B5EF4-FFF2-40B4-BE49-F238E27FC236}">
                  <a16:creationId xmlns:a16="http://schemas.microsoft.com/office/drawing/2014/main" id="{15A78139-2E6F-1241-B632-699E1D391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>
              <a:extLst>
                <a:ext uri="{FF2B5EF4-FFF2-40B4-BE49-F238E27FC236}">
                  <a16:creationId xmlns:a16="http://schemas.microsoft.com/office/drawing/2014/main" id="{2773BEED-18F1-E045-9842-B0961DCCE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i="1" dirty="0">
                  <a:latin typeface="+mn-lt"/>
                </a:rPr>
                <a:t>La/R </a:t>
              </a:r>
              <a:r>
                <a:rPr lang="en-US" altLang="en-US" sz="1800" dirty="0">
                  <a:latin typeface="+mn-lt"/>
                </a:rPr>
                <a:t>~ 0</a:t>
              </a:r>
            </a:p>
          </p:txBody>
        </p:sp>
        <p:sp>
          <p:nvSpPr>
            <p:cNvPr id="41" name="Text Box 16">
              <a:extLst>
                <a:ext uri="{FF2B5EF4-FFF2-40B4-BE49-F238E27FC236}">
                  <a16:creationId xmlns:a16="http://schemas.microsoft.com/office/drawing/2014/main" id="{1431E193-344C-D942-A74A-5CEEDF81F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i="1" dirty="0">
                  <a:latin typeface="+mn-lt"/>
                </a:rPr>
                <a:t>La/R -&gt; 1</a:t>
              </a:r>
            </a:p>
          </p:txBody>
        </p:sp>
      </p:grpSp>
      <p:sp>
        <p:nvSpPr>
          <p:cNvPr id="43" name="Rectangle 61">
            <a:extLst>
              <a:ext uri="{FF2B5EF4-FFF2-40B4-BE49-F238E27FC236}">
                <a16:creationId xmlns:a16="http://schemas.microsoft.com/office/drawing/2014/main" id="{73B85C70-6AD3-A74E-B899-2CAB2E6D8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1311" y="3605438"/>
            <a:ext cx="2911022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2000" dirty="0">
                <a:solidFill>
                  <a:srgbClr val="000099"/>
                </a:solidFill>
                <a:latin typeface="+mn-lt"/>
              </a:rPr>
              <a:t>traffic intensity = </a:t>
            </a:r>
            <a:r>
              <a:rPr lang="en-US" altLang="en-US" sz="2000" i="1" dirty="0">
                <a:solidFill>
                  <a:srgbClr val="000099"/>
                </a:solidFill>
                <a:latin typeface="+mn-lt"/>
              </a:rPr>
              <a:t>La/R</a:t>
            </a:r>
          </a:p>
        </p:txBody>
      </p:sp>
      <p:sp>
        <p:nvSpPr>
          <p:cNvPr id="44" name="Rectangle 61">
            <a:extLst>
              <a:ext uri="{FF2B5EF4-FFF2-40B4-BE49-F238E27FC236}">
                <a16:creationId xmlns:a16="http://schemas.microsoft.com/office/drawing/2014/main" id="{D565FA6F-EE7F-1947-B171-B184CC646846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6114777" y="2075824"/>
            <a:ext cx="2740025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2000" dirty="0">
                <a:solidFill>
                  <a:srgbClr val="000099"/>
                </a:solidFill>
                <a:latin typeface="+mn-lt"/>
              </a:rPr>
              <a:t>average  queueing delay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A0ADD9BD-AAA5-0A4C-A989-80C8555AF5C9}"/>
              </a:ext>
            </a:extLst>
          </p:cNvPr>
          <p:cNvCxnSpPr/>
          <p:nvPr/>
        </p:nvCxnSpPr>
        <p:spPr>
          <a:xfrm>
            <a:off x="7616120" y="3540100"/>
            <a:ext cx="3386177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092D706D-5B93-BF40-B02A-097828633F63}"/>
              </a:ext>
            </a:extLst>
          </p:cNvPr>
          <p:cNvCxnSpPr>
            <a:cxnSpLocks/>
          </p:cNvCxnSpPr>
          <p:nvPr/>
        </p:nvCxnSpPr>
        <p:spPr>
          <a:xfrm flipV="1">
            <a:off x="7601372" y="1041103"/>
            <a:ext cx="0" cy="250593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Freeform 6">
            <a:extLst>
              <a:ext uri="{FF2B5EF4-FFF2-40B4-BE49-F238E27FC236}">
                <a16:creationId xmlns:a16="http://schemas.microsoft.com/office/drawing/2014/main" id="{60D82080-1EB0-1D48-9322-5FD97E7CB228}"/>
              </a:ext>
            </a:extLst>
          </p:cNvPr>
          <p:cNvSpPr/>
          <p:nvPr/>
        </p:nvSpPr>
        <p:spPr>
          <a:xfrm>
            <a:off x="7616120" y="708301"/>
            <a:ext cx="2743200" cy="2816942"/>
          </a:xfrm>
          <a:custGeom>
            <a:avLst/>
            <a:gdLst>
              <a:gd name="connsiteX0" fmla="*/ 0 w 2743200"/>
              <a:gd name="connsiteY0" fmla="*/ 2816942 h 2824866"/>
              <a:gd name="connsiteX1" fmla="*/ 663677 w 2743200"/>
              <a:gd name="connsiteY1" fmla="*/ 2802193 h 2824866"/>
              <a:gd name="connsiteX2" fmla="*/ 1976284 w 2743200"/>
              <a:gd name="connsiteY2" fmla="*/ 2625212 h 2824866"/>
              <a:gd name="connsiteX3" fmla="*/ 2551471 w 2743200"/>
              <a:gd name="connsiteY3" fmla="*/ 1946787 h 2824866"/>
              <a:gd name="connsiteX4" fmla="*/ 2743200 w 2743200"/>
              <a:gd name="connsiteY4" fmla="*/ 0 h 2824866"/>
              <a:gd name="connsiteX0" fmla="*/ 0 w 2743200"/>
              <a:gd name="connsiteY0" fmla="*/ 2816942 h 2821238"/>
              <a:gd name="connsiteX1" fmla="*/ 663677 w 2743200"/>
              <a:gd name="connsiteY1" fmla="*/ 2802193 h 2821238"/>
              <a:gd name="connsiteX2" fmla="*/ 1976284 w 2743200"/>
              <a:gd name="connsiteY2" fmla="*/ 2625212 h 2821238"/>
              <a:gd name="connsiteX3" fmla="*/ 2551471 w 2743200"/>
              <a:gd name="connsiteY3" fmla="*/ 1946787 h 2821238"/>
              <a:gd name="connsiteX4" fmla="*/ 2743200 w 2743200"/>
              <a:gd name="connsiteY4" fmla="*/ 0 h 2821238"/>
              <a:gd name="connsiteX0" fmla="*/ 0 w 2743200"/>
              <a:gd name="connsiteY0" fmla="*/ 2816942 h 2816942"/>
              <a:gd name="connsiteX1" fmla="*/ 663677 w 2743200"/>
              <a:gd name="connsiteY1" fmla="*/ 2802193 h 2816942"/>
              <a:gd name="connsiteX2" fmla="*/ 1976284 w 2743200"/>
              <a:gd name="connsiteY2" fmla="*/ 2625212 h 2816942"/>
              <a:gd name="connsiteX3" fmla="*/ 2551471 w 2743200"/>
              <a:gd name="connsiteY3" fmla="*/ 1946787 h 2816942"/>
              <a:gd name="connsiteX4" fmla="*/ 2743200 w 2743200"/>
              <a:gd name="connsiteY4" fmla="*/ 0 h 28169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43200" h="2816942">
                <a:moveTo>
                  <a:pt x="0" y="2816942"/>
                </a:moveTo>
                <a:cubicBezTo>
                  <a:pt x="363998" y="2816020"/>
                  <a:pt x="477171" y="2811923"/>
                  <a:pt x="663677" y="2802193"/>
                </a:cubicBezTo>
                <a:cubicBezTo>
                  <a:pt x="850183" y="2792463"/>
                  <a:pt x="1661652" y="2767780"/>
                  <a:pt x="1976284" y="2625212"/>
                </a:cubicBezTo>
                <a:cubicBezTo>
                  <a:pt x="2290916" y="2482644"/>
                  <a:pt x="2423652" y="2384322"/>
                  <a:pt x="2551471" y="1946787"/>
                </a:cubicBezTo>
                <a:cubicBezTo>
                  <a:pt x="2679290" y="1509252"/>
                  <a:pt x="2711245" y="754626"/>
                  <a:pt x="2743200" y="0"/>
                </a:cubicBezTo>
              </a:path>
            </a:pathLst>
          </a:cu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AD56710D-BCD1-D24F-A4F9-77096E20A72E}"/>
              </a:ext>
            </a:extLst>
          </p:cNvPr>
          <p:cNvCxnSpPr>
            <a:cxnSpLocks/>
          </p:cNvCxnSpPr>
          <p:nvPr/>
        </p:nvCxnSpPr>
        <p:spPr>
          <a:xfrm flipV="1">
            <a:off x="10442559" y="1034169"/>
            <a:ext cx="0" cy="2505931"/>
          </a:xfrm>
          <a:prstGeom prst="line">
            <a:avLst/>
          </a:prstGeom>
          <a:ln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Rectangle 61">
            <a:extLst>
              <a:ext uri="{FF2B5EF4-FFF2-40B4-BE49-F238E27FC236}">
                <a16:creationId xmlns:a16="http://schemas.microsoft.com/office/drawing/2014/main" id="{0FBDF69D-B808-184B-8874-313F4C390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14306" y="3605644"/>
            <a:ext cx="509587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5000"/>
              </a:lnSpc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2000" dirty="0">
                <a:latin typeface="+mn-lt"/>
              </a:rPr>
              <a:t>1</a:t>
            </a:r>
            <a:endParaRPr lang="en-US" altLang="en-US" sz="2000" i="1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680135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Line 38">
            <a:extLst>
              <a:ext uri="{FF2B5EF4-FFF2-40B4-BE49-F238E27FC236}">
                <a16:creationId xmlns:a16="http://schemas.microsoft.com/office/drawing/2014/main" id="{54E266FC-2C53-E845-810D-72800D812F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" name="Line 105">
            <a:extLst>
              <a:ext uri="{FF2B5EF4-FFF2-40B4-BE49-F238E27FC236}">
                <a16:creationId xmlns:a16="http://schemas.microsoft.com/office/drawing/2014/main" id="{BF1773B1-5019-2B4A-BE6A-B8195D8981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349EA779-C782-D646-A376-27962D2DE8E5}"/>
              </a:ext>
            </a:extLst>
          </p:cNvPr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051DA911-6679-5545-AC55-97B68D0A590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1B387723-AD5A-6B40-86DC-4E06378B6C3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EAA504-561F-934C-865A-D764D9D4B58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B39429AE-64BE-C648-B108-3B471FFD1A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109B151A-13E2-DE44-ACE5-AC68DBD136E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EF70FD4D-FD10-ED44-BB61-DD85162EEA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F03C20EC-4A97-134D-9A10-FFE3DDFF03F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0" name="Line 106">
            <a:extLst>
              <a:ext uri="{FF2B5EF4-FFF2-40B4-BE49-F238E27FC236}">
                <a16:creationId xmlns:a16="http://schemas.microsoft.com/office/drawing/2014/main" id="{254FEBFF-881B-E94A-B5B4-5A077C547A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" name="Line 108">
            <a:extLst>
              <a:ext uri="{FF2B5EF4-FFF2-40B4-BE49-F238E27FC236}">
                <a16:creationId xmlns:a16="http://schemas.microsoft.com/office/drawing/2014/main" id="{524659AB-C458-864A-B318-E8190017E7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" name="Line 291">
            <a:extLst>
              <a:ext uri="{FF2B5EF4-FFF2-40B4-BE49-F238E27FC236}">
                <a16:creationId xmlns:a16="http://schemas.microsoft.com/office/drawing/2014/main" id="{EB8F889A-4D2D-1B4E-8BFD-EC217EFF65E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DA77B42D-EF91-9343-B8AA-7F791CA6173D}"/>
              </a:ext>
            </a:extLst>
          </p:cNvPr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717B3640-CBA8-9D4D-B10E-118D837582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3DF87D0C-16B9-0242-9434-F058BACF6A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875F2C4B-EC99-0546-B8BC-E6ABDA1C57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7AB43264-5575-584F-8FE6-D1C2C13E1C3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99D8A414-A25C-5C43-9BC9-95C40A420EC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B398E537-2A8D-B343-AFFC-0C206FB72B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F5B5F4D-A081-8041-8446-B98FF777149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2" name="Line 113">
            <a:extLst>
              <a:ext uri="{FF2B5EF4-FFF2-40B4-BE49-F238E27FC236}">
                <a16:creationId xmlns:a16="http://schemas.microsoft.com/office/drawing/2014/main" id="{EEC03E85-460E-344B-B658-EA55A92713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" name="Line 294">
            <a:extLst>
              <a:ext uri="{FF2B5EF4-FFF2-40B4-BE49-F238E27FC236}">
                <a16:creationId xmlns:a16="http://schemas.microsoft.com/office/drawing/2014/main" id="{6AFF4B42-51C0-8447-92BB-FCA57D50B6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EAC493A-EEEF-7C4F-AA98-1801621812D4}"/>
              </a:ext>
            </a:extLst>
          </p:cNvPr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7C772A01-ED51-DF4C-9654-6B6278386C2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B003DFE7-C366-8140-9629-CD63DF215ED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5F84292C-45D7-D245-AF05-1049328026B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672ECA71-4ED1-A742-8D27-C7DD78E8129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AB422B19-1B67-F744-AB96-3C00EBB25F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64DBC56A-851B-1045-8E18-0E1AE5828A8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687D1E8F-A9D2-414E-B37C-C2A41CFCDB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“Real” Internet delays and routes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ea typeface="ＭＳ Ｐゴシック" panose="020B0600070205080204" pitchFamily="34" charset="-128"/>
              </a:rPr>
              <a:t>what do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real” Internet delay &amp; loss look like? </a:t>
            </a:r>
          </a:p>
          <a:p>
            <a:pPr marL="287338" indent="-287338"/>
            <a:r>
              <a:rPr lang="en-US" altLang="en-US" b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traceroute</a:t>
            </a:r>
            <a:r>
              <a:rPr lang="en-US" altLang="en-US" sz="32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program: provides delay measurement from source to router along end-end Internet path towards destination.  For all </a:t>
            </a:r>
            <a:r>
              <a:rPr lang="en-US" altLang="en-US" sz="3200" i="1" dirty="0" err="1">
                <a:ea typeface="ＭＳ Ｐゴシック" panose="020B0600070205080204" pitchFamily="34" charset="-128"/>
              </a:rPr>
              <a:t>i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:</a:t>
            </a:r>
          </a:p>
        </p:txBody>
      </p:sp>
      <p:sp>
        <p:nvSpPr>
          <p:cNvPr id="23" name="Line 260">
            <a:extLst>
              <a:ext uri="{FF2B5EF4-FFF2-40B4-BE49-F238E27FC236}">
                <a16:creationId xmlns:a16="http://schemas.microsoft.com/office/drawing/2014/main" id="{146ED7EC-5957-5A4D-8C10-71CB9EFF9CF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" name="Line 261">
            <a:extLst>
              <a:ext uri="{FF2B5EF4-FFF2-40B4-BE49-F238E27FC236}">
                <a16:creationId xmlns:a16="http://schemas.microsoft.com/office/drawing/2014/main" id="{7F082344-D846-A442-8098-3870FBC04E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" name="Line 292">
            <a:extLst>
              <a:ext uri="{FF2B5EF4-FFF2-40B4-BE49-F238E27FC236}">
                <a16:creationId xmlns:a16="http://schemas.microsoft.com/office/drawing/2014/main" id="{F2A2632A-A659-1B45-9C0A-17E3A73129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" name="Line 295">
            <a:extLst>
              <a:ext uri="{FF2B5EF4-FFF2-40B4-BE49-F238E27FC236}">
                <a16:creationId xmlns:a16="http://schemas.microsoft.com/office/drawing/2014/main" id="{69CE8977-5EAF-2D48-AB87-ABB232029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" name="Text Box 300">
            <a:extLst>
              <a:ext uri="{FF2B5EF4-FFF2-40B4-BE49-F238E27FC236}">
                <a16:creationId xmlns:a16="http://schemas.microsoft.com/office/drawing/2014/main" id="{A650D718-81E6-C34A-AA06-669C838400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  <a:latin typeface="+mn-lt"/>
              </a:rPr>
              <a:t>3 probes</a:t>
            </a:r>
          </a:p>
        </p:txBody>
      </p:sp>
      <p:sp>
        <p:nvSpPr>
          <p:cNvPr id="30" name="Text Box 302">
            <a:extLst>
              <a:ext uri="{FF2B5EF4-FFF2-40B4-BE49-F238E27FC236}">
                <a16:creationId xmlns:a16="http://schemas.microsoft.com/office/drawing/2014/main" id="{8C2F6269-CD63-DC47-AA5A-D6F6AD85E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  <a:latin typeface="+mn-lt"/>
              </a:rPr>
              <a:t>3 probes</a:t>
            </a:r>
          </a:p>
        </p:txBody>
      </p:sp>
      <p:sp>
        <p:nvSpPr>
          <p:cNvPr id="31" name="Text Box 304">
            <a:extLst>
              <a:ext uri="{FF2B5EF4-FFF2-40B4-BE49-F238E27FC236}">
                <a16:creationId xmlns:a16="http://schemas.microsoft.com/office/drawing/2014/main" id="{43A2AD3C-9D79-9140-BB67-1BE3BD426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solidFill>
                  <a:srgbClr val="FF0000"/>
                </a:solidFill>
                <a:latin typeface="+mn-lt"/>
              </a:rPr>
              <a:t>3 probes</a:t>
            </a:r>
          </a:p>
        </p:txBody>
      </p:sp>
      <p:grpSp>
        <p:nvGrpSpPr>
          <p:cNvPr id="32" name="Group 100">
            <a:extLst>
              <a:ext uri="{FF2B5EF4-FFF2-40B4-BE49-F238E27FC236}">
                <a16:creationId xmlns:a16="http://schemas.microsoft.com/office/drawing/2014/main" id="{1BEC51D1-0886-F14D-B99F-4CA3879860C9}"/>
              </a:ext>
            </a:extLst>
          </p:cNvPr>
          <p:cNvGrpSpPr>
            <a:grpSpLocks/>
          </p:cNvGrpSpPr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33" name="Picture 101" descr="desktop_computer_stylized_medium">
              <a:extLst>
                <a:ext uri="{FF2B5EF4-FFF2-40B4-BE49-F238E27FC236}">
                  <a16:creationId xmlns:a16="http://schemas.microsoft.com/office/drawing/2014/main" id="{C4436358-53EB-1341-B2F7-BBA9BFD86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102">
              <a:extLst>
                <a:ext uri="{FF2B5EF4-FFF2-40B4-BE49-F238E27FC236}">
                  <a16:creationId xmlns:a16="http://schemas.microsoft.com/office/drawing/2014/main" id="{4813CA23-213B-0C4B-B526-D05F84EB96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7" name="Group 103">
            <a:extLst>
              <a:ext uri="{FF2B5EF4-FFF2-40B4-BE49-F238E27FC236}">
                <a16:creationId xmlns:a16="http://schemas.microsoft.com/office/drawing/2014/main" id="{838A2555-9382-2A43-A8D2-3F77BF649C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2" name="Picture 104" descr="desktop_computer_stylized_medium">
              <a:extLst>
                <a:ext uri="{FF2B5EF4-FFF2-40B4-BE49-F238E27FC236}">
                  <a16:creationId xmlns:a16="http://schemas.microsoft.com/office/drawing/2014/main" id="{99E32CCD-2CED-C441-BCF6-83FBBB7A20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105">
              <a:extLst>
                <a:ext uri="{FF2B5EF4-FFF2-40B4-BE49-F238E27FC236}">
                  <a16:creationId xmlns:a16="http://schemas.microsoft.com/office/drawing/2014/main" id="{1DE64A0C-778E-0542-AF02-9D5203B331A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44" name="Freeform 303">
            <a:extLst>
              <a:ext uri="{FF2B5EF4-FFF2-40B4-BE49-F238E27FC236}">
                <a16:creationId xmlns:a16="http://schemas.microsoft.com/office/drawing/2014/main" id="{D57CFF59-F6AE-0444-8D13-D8E49817EC92}"/>
              </a:ext>
            </a:extLst>
          </p:cNvPr>
          <p:cNvSpPr>
            <a:spLocks/>
          </p:cNvSpPr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" name="Freeform 299">
            <a:extLst>
              <a:ext uri="{FF2B5EF4-FFF2-40B4-BE49-F238E27FC236}">
                <a16:creationId xmlns:a16="http://schemas.microsoft.com/office/drawing/2014/main" id="{106F45C5-44D3-EB44-A1DD-18F6304B9226}"/>
              </a:ext>
            </a:extLst>
          </p:cNvPr>
          <p:cNvSpPr>
            <a:spLocks/>
          </p:cNvSpPr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6" name="Freeform 301">
            <a:extLst>
              <a:ext uri="{FF2B5EF4-FFF2-40B4-BE49-F238E27FC236}">
                <a16:creationId xmlns:a16="http://schemas.microsoft.com/office/drawing/2014/main" id="{B0DADD8E-881D-B14F-BA59-384DC3B918B6}"/>
              </a:ext>
            </a:extLst>
          </p:cNvPr>
          <p:cNvSpPr>
            <a:spLocks/>
          </p:cNvSpPr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91E1CD52-668E-2940-80F2-B10C4C902272}"/>
              </a:ext>
            </a:extLst>
          </p:cNvPr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24447EB-AF2A-A041-9AAF-22AE80BEBB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02DFC5C8-0F07-0646-B191-3F36D49C23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39560971-B62C-2E4C-935A-836B55269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E2E046A7-F455-5A48-9F2B-58FE95A5E2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B411AFE3-7C43-B447-9404-B41B6AD175D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149A557C-1B39-D44A-ABCE-44F29E0A3D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C47C4949-2773-9643-AB8D-C5F0FC9CD57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0" name="Rectangle 5">
            <a:extLst>
              <a:ext uri="{FF2B5EF4-FFF2-40B4-BE49-F238E27FC236}">
                <a16:creationId xmlns:a16="http://schemas.microsoft.com/office/drawing/2014/main" id="{C45704CB-2C2D-E04A-BF4B-17BB274AE2EB}"/>
              </a:ext>
            </a:extLst>
          </p:cNvPr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sends three packets that will reach router </a:t>
            </a:r>
            <a:r>
              <a:rPr lang="en-US" altLang="en-US" sz="2800" i="1" dirty="0" err="1">
                <a:ea typeface="Arial" panose="020B0604020202020204" pitchFamily="34" charset="0"/>
              </a:rPr>
              <a:t>i</a:t>
            </a:r>
            <a:r>
              <a:rPr lang="en-US" altLang="en-US" sz="2800" dirty="0">
                <a:ea typeface="Arial" panose="020B0604020202020204" pitchFamily="34" charset="0"/>
              </a:rPr>
              <a:t> on path towards destination (with time-to-live field value of </a:t>
            </a:r>
            <a:r>
              <a:rPr lang="en-US" altLang="en-US" sz="2800" i="1" dirty="0" err="1">
                <a:ea typeface="Arial" panose="020B0604020202020204" pitchFamily="34" charset="0"/>
              </a:rPr>
              <a:t>i</a:t>
            </a:r>
            <a:r>
              <a:rPr lang="en-US" altLang="en-US" sz="2800" dirty="0">
                <a:ea typeface="Arial" panose="020B0604020202020204" pitchFamily="34" charset="0"/>
              </a:rPr>
              <a:t>)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router </a:t>
            </a:r>
            <a:r>
              <a:rPr lang="en-US" altLang="en-US" sz="2800" i="1" dirty="0" err="1">
                <a:ea typeface="Arial" panose="020B0604020202020204" pitchFamily="34" charset="0"/>
              </a:rPr>
              <a:t>i</a:t>
            </a:r>
            <a:r>
              <a:rPr lang="en-US" altLang="en-US" sz="2800" dirty="0">
                <a:ea typeface="Arial" panose="020B0604020202020204" pitchFamily="34" charset="0"/>
              </a:rPr>
              <a:t> will return packets to sender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sender measures time interval between transmission and reply</a:t>
            </a:r>
            <a:endParaRPr lang="en-US" altLang="en-US" sz="3200" dirty="0">
              <a:ea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3436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Real Internet delays and routes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sp>
        <p:nvSpPr>
          <p:cNvPr id="68" name="Text Box 4">
            <a:extLst>
              <a:ext uri="{FF2B5EF4-FFF2-40B4-BE49-F238E27FC236}">
                <a16:creationId xmlns:a16="http://schemas.microsoft.com/office/drawing/2014/main" id="{7892B7DA-887D-4048-94A0-6C1A0FF21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sz="1600" dirty="0"/>
              <a:t>1  cs-</a:t>
            </a:r>
            <a:r>
              <a:rPr lang="en-US" altLang="en-US" sz="1600" dirty="0" err="1"/>
              <a:t>gw</a:t>
            </a:r>
            <a:r>
              <a:rPr lang="en-US" altLang="en-US" sz="1600" dirty="0"/>
              <a:t> (128.119.240.254)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2  border1-rt-fa5-1-0.gw.umass.edu (128.119.3.145)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3  </a:t>
            </a:r>
            <a:r>
              <a:rPr lang="en-US" altLang="en-US" sz="1600" dirty="0" err="1"/>
              <a:t>cht-vbns.gw.umass.edu</a:t>
            </a:r>
            <a:r>
              <a:rPr lang="en-US" altLang="en-US" sz="1600" dirty="0"/>
              <a:t> (128.119.3.130)  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5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5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4  jn1-at1-0-0-19.wor.vbns.net (204.147.132.129)  16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13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5  jn1-so7-0-0-0.wae.vbns.net (204.147.136.136)  21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6  </a:t>
            </a:r>
            <a:r>
              <a:rPr lang="en-US" altLang="en-US" sz="1600" dirty="0" err="1"/>
              <a:t>abilene-vbns.abilene.ucaid.edu</a:t>
            </a:r>
            <a:r>
              <a:rPr lang="en-US" altLang="en-US" sz="1600" dirty="0"/>
              <a:t> (198.32.11.9)  22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7  </a:t>
            </a:r>
            <a:r>
              <a:rPr lang="en-US" altLang="en-US" sz="1600" dirty="0" err="1"/>
              <a:t>nycm-wash.abilene.ucaid.edu</a:t>
            </a:r>
            <a:r>
              <a:rPr lang="en-US" altLang="en-US" sz="1600" dirty="0"/>
              <a:t> (198.32.8.46)  22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22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8  62.40.103.253 (62.40.103.253)  104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109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106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9  de2-1.de1.de.geant.net (62.40.96.129)  109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104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10  de.fr1.fr.geant.net (62.40.96.50)  113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121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114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11  renater-gw.fr1.fr.geant.net (62.40.103.54)  112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114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112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12  nio-n2.cssi.renater.fr (193.51.206.13)  111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114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116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13  </a:t>
            </a:r>
            <a:r>
              <a:rPr lang="en-US" altLang="en-US" sz="1600" dirty="0" err="1"/>
              <a:t>nice.cssi.renater.fr</a:t>
            </a:r>
            <a:r>
              <a:rPr lang="en-US" altLang="en-US" sz="1600" dirty="0"/>
              <a:t> (195.220.98.102)  123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125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14  r3t2-nice.cssi.renater.fr (195.220.98.110)  126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124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15  eurecom-valbonne.r3t2.ft.net (193.48.50.54)  135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133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16  194.214.211.25 (194.214.211.25)  126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126 </a:t>
            </a:r>
            <a:r>
              <a:rPr lang="en-US" altLang="en-US" sz="1600" dirty="0" err="1"/>
              <a:t>ms</a:t>
            </a:r>
            <a:endParaRPr lang="en-US" altLang="en-US" sz="1600" dirty="0"/>
          </a:p>
          <a:p>
            <a:pPr>
              <a:lnSpc>
                <a:spcPct val="80000"/>
              </a:lnSpc>
            </a:pPr>
            <a:r>
              <a:rPr lang="en-US" altLang="en-US" sz="1600" dirty="0"/>
              <a:t>17  * * *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18  * * *</a:t>
            </a:r>
          </a:p>
          <a:p>
            <a:pPr>
              <a:lnSpc>
                <a:spcPct val="80000"/>
              </a:lnSpc>
            </a:pPr>
            <a:r>
              <a:rPr lang="en-US" altLang="en-US" sz="1600" dirty="0"/>
              <a:t>19  </a:t>
            </a:r>
            <a:r>
              <a:rPr lang="en-US" altLang="en-US" sz="1600" dirty="0" err="1"/>
              <a:t>fantasia.eurecom.fr</a:t>
            </a:r>
            <a:r>
              <a:rPr lang="en-US" altLang="en-US" sz="1600" dirty="0"/>
              <a:t> (193.55.113.142)  132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128 </a:t>
            </a:r>
            <a:r>
              <a:rPr lang="en-US" altLang="en-US" sz="1600" dirty="0" err="1"/>
              <a:t>ms</a:t>
            </a:r>
            <a:r>
              <a:rPr lang="en-US" altLang="en-US" sz="1600" dirty="0"/>
              <a:t>  136</a:t>
            </a:r>
            <a:r>
              <a:rPr lang="en-US" altLang="en-US" dirty="0">
                <a:latin typeface="Times New Roman" panose="02020603050405020304" pitchFamily="18" charset="0"/>
              </a:rPr>
              <a:t> </a:t>
            </a:r>
            <a:r>
              <a:rPr lang="en-US" altLang="en-US" sz="1600" dirty="0" err="1">
                <a:latin typeface="Times New Roman" panose="02020603050405020304" pitchFamily="18" charset="0"/>
              </a:rPr>
              <a:t>ms</a:t>
            </a:r>
            <a:endParaRPr lang="en-US" altLang="en-US" sz="1600" dirty="0">
              <a:latin typeface="Times New Roman" panose="02020603050405020304" pitchFamily="18" charset="0"/>
            </a:endParaRPr>
          </a:p>
        </p:txBody>
      </p:sp>
      <p:sp>
        <p:nvSpPr>
          <p:cNvPr id="69" name="Text Box 5">
            <a:extLst>
              <a:ext uri="{FF2B5EF4-FFF2-40B4-BE49-F238E27FC236}">
                <a16:creationId xmlns:a16="http://schemas.microsoft.com/office/drawing/2014/main" id="{6BA8008D-6458-AA4E-BF53-C2EE121DA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rgbClr val="CC0000"/>
                </a:solidFill>
                <a:latin typeface="+mn-lt"/>
              </a:rPr>
              <a:t>traceroute:</a:t>
            </a:r>
            <a:r>
              <a:rPr lang="en-US" altLang="en-US" sz="2800" dirty="0">
                <a:latin typeface="+mn-lt"/>
              </a:rPr>
              <a:t> </a:t>
            </a:r>
            <a:r>
              <a:rPr lang="en-US" altLang="en-US" sz="2800" dirty="0" err="1">
                <a:latin typeface="+mn-lt"/>
              </a:rPr>
              <a:t>gaia.cs.umass.edu</a:t>
            </a:r>
            <a:r>
              <a:rPr lang="en-US" altLang="en-US" sz="2800" dirty="0">
                <a:latin typeface="+mn-lt"/>
              </a:rPr>
              <a:t> to </a:t>
            </a:r>
            <a:r>
              <a:rPr lang="en-US" altLang="en-US" sz="2800" dirty="0" err="1">
                <a:latin typeface="+mn-lt"/>
              </a:rPr>
              <a:t>www.eurecom.fr</a:t>
            </a:r>
            <a:endParaRPr lang="en-US" altLang="en-US" sz="2800" dirty="0">
              <a:latin typeface="+mn-lt"/>
            </a:endParaRPr>
          </a:p>
        </p:txBody>
      </p:sp>
      <p:sp>
        <p:nvSpPr>
          <p:cNvPr id="71" name="Text Box 7">
            <a:extLst>
              <a:ext uri="{FF2B5EF4-FFF2-40B4-BE49-F238E27FC236}">
                <a16:creationId xmlns:a16="http://schemas.microsoft.com/office/drawing/2014/main" id="{7FD28BA9-B712-134B-86AC-CFCC39EB26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3162" y="1596610"/>
            <a:ext cx="5937250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3 delay measurements from </a:t>
            </a:r>
          </a:p>
          <a:p>
            <a:pPr>
              <a:lnSpc>
                <a:spcPct val="85000"/>
              </a:lnSpc>
            </a:pPr>
            <a:r>
              <a:rPr lang="en-US" altLang="en-US" sz="1800" dirty="0" err="1">
                <a:solidFill>
                  <a:srgbClr val="CC0000"/>
                </a:solidFill>
                <a:latin typeface="+mn-lt"/>
              </a:rPr>
              <a:t>gaia.cs.umass.edu</a:t>
            </a:r>
            <a:r>
              <a:rPr lang="en-US" altLang="en-US" sz="1800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to </a:t>
            </a:r>
            <a:r>
              <a:rPr lang="en-US" altLang="en-US" sz="1800" dirty="0">
                <a:solidFill>
                  <a:srgbClr val="CC0000"/>
                </a:solidFill>
                <a:latin typeface="+mn-lt"/>
              </a:rPr>
              <a:t>cs-</a:t>
            </a:r>
            <a:r>
              <a:rPr lang="en-US" altLang="en-US" sz="1800" dirty="0" err="1">
                <a:solidFill>
                  <a:srgbClr val="CC0000"/>
                </a:solidFill>
                <a:latin typeface="+mn-lt"/>
              </a:rPr>
              <a:t>gw.cs.umass.edu</a:t>
            </a:r>
            <a:r>
              <a:rPr lang="en-US" altLang="en-US" sz="1800" dirty="0">
                <a:solidFill>
                  <a:srgbClr val="CC0000"/>
                </a:solidFill>
                <a:latin typeface="+mn-lt"/>
              </a:rPr>
              <a:t> 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sp>
        <p:nvSpPr>
          <p:cNvPr id="72" name="Line 8">
            <a:extLst>
              <a:ext uri="{FF2B5EF4-FFF2-40B4-BE49-F238E27FC236}">
                <a16:creationId xmlns:a16="http://schemas.microsoft.com/office/drawing/2014/main" id="{F1026D73-2E6E-CF45-8EF3-ADEA186C5F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30508" y="1909915"/>
            <a:ext cx="671512" cy="4127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3" name="Line 9">
            <a:extLst>
              <a:ext uri="{FF2B5EF4-FFF2-40B4-BE49-F238E27FC236}">
                <a16:creationId xmlns:a16="http://schemas.microsoft.com/office/drawing/2014/main" id="{2DB0FD1B-3421-FB44-A67B-6CAF879C89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70258" y="1898803"/>
            <a:ext cx="139700" cy="404812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4" name="Line 10">
            <a:extLst>
              <a:ext uri="{FF2B5EF4-FFF2-40B4-BE49-F238E27FC236}">
                <a16:creationId xmlns:a16="http://schemas.microsoft.com/office/drawing/2014/main" id="{B675A34D-78B1-1642-8329-2219BE43468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05195" y="1908328"/>
            <a:ext cx="366713" cy="3905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" name="Text Box 12">
            <a:extLst>
              <a:ext uri="{FF2B5EF4-FFF2-40B4-BE49-F238E27FC236}">
                <a16:creationId xmlns:a16="http://schemas.microsoft.com/office/drawing/2014/main" id="{417C0065-CF59-F04B-A2B4-24B98D2D91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1403" y="5464534"/>
            <a:ext cx="62865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* means no response (probe lost, router not replying)</a:t>
            </a:r>
          </a:p>
        </p:txBody>
      </p:sp>
      <p:sp>
        <p:nvSpPr>
          <p:cNvPr id="77" name="Freeform 14">
            <a:extLst>
              <a:ext uri="{FF2B5EF4-FFF2-40B4-BE49-F238E27FC236}">
                <a16:creationId xmlns:a16="http://schemas.microsoft.com/office/drawing/2014/main" id="{D3347813-BBD3-9B4D-B4C4-CAF563726A82}"/>
              </a:ext>
            </a:extLst>
          </p:cNvPr>
          <p:cNvSpPr>
            <a:spLocks/>
          </p:cNvSpPr>
          <p:nvPr/>
        </p:nvSpPr>
        <p:spPr bwMode="auto">
          <a:xfrm>
            <a:off x="7051470" y="3595840"/>
            <a:ext cx="1012825" cy="246063"/>
          </a:xfrm>
          <a:custGeom>
            <a:avLst/>
            <a:gdLst>
              <a:gd name="T0" fmla="*/ 2147483647 w 638"/>
              <a:gd name="T1" fmla="*/ 0 h 155"/>
              <a:gd name="T2" fmla="*/ 2147483647 w 638"/>
              <a:gd name="T3" fmla="*/ 2147483647 h 155"/>
              <a:gd name="T4" fmla="*/ 2147483647 w 638"/>
              <a:gd name="T5" fmla="*/ 2147483647 h 155"/>
              <a:gd name="T6" fmla="*/ 2147483647 w 638"/>
              <a:gd name="T7" fmla="*/ 2147483647 h 155"/>
              <a:gd name="T8" fmla="*/ 0 w 638"/>
              <a:gd name="T9" fmla="*/ 2147483647 h 1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8"/>
              <a:gd name="T16" fmla="*/ 0 h 155"/>
              <a:gd name="T17" fmla="*/ 638 w 638"/>
              <a:gd name="T18" fmla="*/ 155 h 1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8" h="155">
                <a:moveTo>
                  <a:pt x="593" y="0"/>
                </a:moveTo>
                <a:cubicBezTo>
                  <a:pt x="607" y="9"/>
                  <a:pt x="621" y="18"/>
                  <a:pt x="623" y="38"/>
                </a:cubicBezTo>
                <a:cubicBezTo>
                  <a:pt x="625" y="58"/>
                  <a:pt x="638" y="104"/>
                  <a:pt x="608" y="123"/>
                </a:cubicBezTo>
                <a:cubicBezTo>
                  <a:pt x="578" y="142"/>
                  <a:pt x="547" y="153"/>
                  <a:pt x="446" y="154"/>
                </a:cubicBezTo>
                <a:cubicBezTo>
                  <a:pt x="345" y="155"/>
                  <a:pt x="72" y="133"/>
                  <a:pt x="0" y="130"/>
                </a:cubicBez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8" name="Text Box 15">
            <a:extLst>
              <a:ext uri="{FF2B5EF4-FFF2-40B4-BE49-F238E27FC236}">
                <a16:creationId xmlns:a16="http://schemas.microsoft.com/office/drawing/2014/main" id="{36225CEE-E8B5-D342-87EF-CF5AADE63F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6045" y="3381528"/>
            <a:ext cx="2743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trans-oceanic link</a:t>
            </a:r>
          </a:p>
        </p:txBody>
      </p:sp>
      <p:sp>
        <p:nvSpPr>
          <p:cNvPr id="79" name="TextBox 1">
            <a:extLst>
              <a:ext uri="{FF2B5EF4-FFF2-40B4-BE49-F238E27FC236}">
                <a16:creationId xmlns:a16="http://schemas.microsoft.com/office/drawing/2014/main" id="{5B7BE9BA-BD29-2540-9F9F-541887F31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* Do some traceroutes from exotic countries at </a:t>
            </a:r>
            <a:r>
              <a:rPr lang="en-US" altLang="en-US" sz="1800" dirty="0" err="1">
                <a:latin typeface="+mn-lt"/>
              </a:rPr>
              <a:t>www.traceroute.org</a:t>
            </a:r>
            <a:endParaRPr lang="en-US" altLang="en-US" sz="1800" dirty="0">
              <a:latin typeface="+mn-lt"/>
            </a:endParaRPr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461E9B9B-D89F-E045-903F-E4B91E6BDA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31045" y="4088438"/>
            <a:ext cx="2743200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looks like delays </a:t>
            </a:r>
            <a:r>
              <a:rPr lang="en-US" altLang="en-US" sz="2000" i="1" dirty="0">
                <a:solidFill>
                  <a:srgbClr val="CC0000"/>
                </a:solidFill>
                <a:latin typeface="+mn-lt"/>
              </a:rPr>
              <a:t>decrease</a:t>
            </a: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! Why?</a:t>
            </a:r>
          </a:p>
        </p:txBody>
      </p:sp>
      <p:sp>
        <p:nvSpPr>
          <p:cNvPr id="19" name="Text Box 7">
            <a:extLst>
              <a:ext uri="{FF2B5EF4-FFF2-40B4-BE49-F238E27FC236}">
                <a16:creationId xmlns:a16="http://schemas.microsoft.com/office/drawing/2014/main" id="{3C3101AA-04AC-604D-B1DD-586ADCDA24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9566" y="2305498"/>
            <a:ext cx="4086092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3 delay measurements</a:t>
            </a:r>
          </a:p>
          <a:p>
            <a:pPr>
              <a:lnSpc>
                <a:spcPct val="85000"/>
              </a:lnSpc>
            </a:pPr>
            <a:r>
              <a:rPr lang="en-US" altLang="en-US" sz="2000" dirty="0">
                <a:solidFill>
                  <a:srgbClr val="CC0000"/>
                </a:solidFill>
                <a:latin typeface="+mn-lt"/>
              </a:rPr>
              <a:t>to </a:t>
            </a:r>
            <a:r>
              <a:rPr lang="en-US" altLang="en-US" sz="1800" dirty="0">
                <a:solidFill>
                  <a:srgbClr val="CC0000"/>
                </a:solidFill>
                <a:latin typeface="+mn-lt"/>
              </a:rPr>
              <a:t>border1-rt-fa5-1-0.gw.umass.edu </a:t>
            </a:r>
            <a:endParaRPr lang="en-US" altLang="en-US" sz="2000" dirty="0">
              <a:solidFill>
                <a:srgbClr val="CC0000"/>
              </a:solidFill>
              <a:latin typeface="+mn-lt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30144341-821E-C445-8967-E53F584FFF2F}"/>
              </a:ext>
            </a:extLst>
          </p:cNvPr>
          <p:cNvCxnSpPr/>
          <p:nvPr/>
        </p:nvCxnSpPr>
        <p:spPr>
          <a:xfrm flipH="1">
            <a:off x="8136140" y="2591761"/>
            <a:ext cx="738960" cy="0"/>
          </a:xfrm>
          <a:prstGeom prst="straightConnector1">
            <a:avLst/>
          </a:prstGeom>
          <a:ln w="127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7B545969-F2B6-3640-A5C7-754982F63617}"/>
              </a:ext>
            </a:extLst>
          </p:cNvPr>
          <p:cNvCxnSpPr/>
          <p:nvPr/>
        </p:nvCxnSpPr>
        <p:spPr>
          <a:xfrm flipH="1">
            <a:off x="8136140" y="4381712"/>
            <a:ext cx="738960" cy="0"/>
          </a:xfrm>
          <a:prstGeom prst="straightConnector1">
            <a:avLst/>
          </a:prstGeom>
          <a:ln w="127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A2945742-6EAA-EB4A-8286-39E218644BBB}"/>
              </a:ext>
            </a:extLst>
          </p:cNvPr>
          <p:cNvCxnSpPr>
            <a:cxnSpLocks/>
          </p:cNvCxnSpPr>
          <p:nvPr/>
        </p:nvCxnSpPr>
        <p:spPr>
          <a:xfrm flipH="1">
            <a:off x="2464209" y="5590849"/>
            <a:ext cx="1007194" cy="0"/>
          </a:xfrm>
          <a:prstGeom prst="straightConnector1">
            <a:avLst/>
          </a:prstGeom>
          <a:ln w="127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>
            <a:extLst>
              <a:ext uri="{FF2B5EF4-FFF2-40B4-BE49-F238E27FC236}">
                <a16:creationId xmlns:a16="http://schemas.microsoft.com/office/drawing/2014/main" id="{156CE76B-0913-694C-A88F-94E62A67C5D4}"/>
              </a:ext>
            </a:extLst>
          </p:cNvPr>
          <p:cNvCxnSpPr>
            <a:cxnSpLocks/>
          </p:cNvCxnSpPr>
          <p:nvPr/>
        </p:nvCxnSpPr>
        <p:spPr>
          <a:xfrm flipH="1">
            <a:off x="5102020" y="1908328"/>
            <a:ext cx="512012" cy="0"/>
          </a:xfrm>
          <a:prstGeom prst="straightConnector1">
            <a:avLst/>
          </a:prstGeom>
          <a:ln w="1270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8705537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DE51A5F-3BFD-AA45-9015-FA67A9068CEF}"/>
              </a:ext>
            </a:extLst>
          </p:cNvPr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15FA248B-2934-6745-9856-5AF3D55755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D4C2270C-F816-EB48-8C45-11D133A751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92D75490-DBD7-CD4E-9507-13309C8F3D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908415A0-8A5C-1A4E-8070-093DC0E972F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53DC1CB9-E35D-8A47-96B9-69E6D0AB98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FB05914E-C150-9A4F-87FB-EFF6CABA3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3C399649-B712-6449-9877-189E4033C11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Packet loss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266CA32C-7D96-1F42-88EE-0CD26A415F37}"/>
              </a:ext>
            </a:extLst>
          </p:cNvPr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queue (aka buffer) preceding link in buffer has finite capacity</a:t>
            </a:r>
          </a:p>
        </p:txBody>
      </p:sp>
      <p:sp>
        <p:nvSpPr>
          <p:cNvPr id="79" name="Rectangle 7">
            <a:extLst>
              <a:ext uri="{FF2B5EF4-FFF2-40B4-BE49-F238E27FC236}">
                <a16:creationId xmlns:a16="http://schemas.microsoft.com/office/drawing/2014/main" id="{56569F92-5AAD-9F40-A054-24753CD82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" name="Line 23">
            <a:extLst>
              <a:ext uri="{FF2B5EF4-FFF2-40B4-BE49-F238E27FC236}">
                <a16:creationId xmlns:a16="http://schemas.microsoft.com/office/drawing/2014/main" id="{18F6CFB2-B4C3-FF4C-8EBD-C6BA5187D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" name="Line 24">
            <a:extLst>
              <a:ext uri="{FF2B5EF4-FFF2-40B4-BE49-F238E27FC236}">
                <a16:creationId xmlns:a16="http://schemas.microsoft.com/office/drawing/2014/main" id="{F58C5444-79DC-A048-A0CF-7240C0E242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2" name="Line 25">
            <a:extLst>
              <a:ext uri="{FF2B5EF4-FFF2-40B4-BE49-F238E27FC236}">
                <a16:creationId xmlns:a16="http://schemas.microsoft.com/office/drawing/2014/main" id="{EFEEAE34-B698-3F47-9A0D-006ECF3EC5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Rectangle 28">
            <a:extLst>
              <a:ext uri="{FF2B5EF4-FFF2-40B4-BE49-F238E27FC236}">
                <a16:creationId xmlns:a16="http://schemas.microsoft.com/office/drawing/2014/main" id="{AE188F1E-1184-A64B-B5F3-5F151D659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4" name="Rectangle 29">
            <a:extLst>
              <a:ext uri="{FF2B5EF4-FFF2-40B4-BE49-F238E27FC236}">
                <a16:creationId xmlns:a16="http://schemas.microsoft.com/office/drawing/2014/main" id="{F30C236D-7EC4-B04F-8EB6-339D16864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5" name="Rectangle 30">
            <a:extLst>
              <a:ext uri="{FF2B5EF4-FFF2-40B4-BE49-F238E27FC236}">
                <a16:creationId xmlns:a16="http://schemas.microsoft.com/office/drawing/2014/main" id="{B7406385-23A2-9C4F-8A53-96A85929A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8" name="Text Box 35">
            <a:extLst>
              <a:ext uri="{FF2B5EF4-FFF2-40B4-BE49-F238E27FC236}">
                <a16:creationId xmlns:a16="http://schemas.microsoft.com/office/drawing/2014/main" id="{C833E180-F225-A549-A822-0F0480D88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6600"/>
                </a:solidFill>
                <a:latin typeface="+mn-lt"/>
                <a:cs typeface="Arial"/>
              </a:rPr>
              <a:t>A</a:t>
            </a:r>
          </a:p>
        </p:txBody>
      </p:sp>
      <p:sp>
        <p:nvSpPr>
          <p:cNvPr id="89" name="Text Box 36">
            <a:extLst>
              <a:ext uri="{FF2B5EF4-FFF2-40B4-BE49-F238E27FC236}">
                <a16:creationId xmlns:a16="http://schemas.microsoft.com/office/drawing/2014/main" id="{C9D7A519-A3AA-6647-941B-B03611148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99"/>
                </a:solidFill>
                <a:latin typeface="+mn-lt"/>
                <a:cs typeface="Arial"/>
              </a:rPr>
              <a:t>B</a:t>
            </a:r>
          </a:p>
        </p:txBody>
      </p:sp>
      <p:sp>
        <p:nvSpPr>
          <p:cNvPr id="90" name="Text Box 40">
            <a:extLst>
              <a:ext uri="{FF2B5EF4-FFF2-40B4-BE49-F238E27FC236}">
                <a16:creationId xmlns:a16="http://schemas.microsoft.com/office/drawing/2014/main" id="{57B3723E-06BE-9E4B-B5FD-DB428178A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91" name="Line 41">
            <a:extLst>
              <a:ext uri="{FF2B5EF4-FFF2-40B4-BE49-F238E27FC236}">
                <a16:creationId xmlns:a16="http://schemas.microsoft.com/office/drawing/2014/main" id="{B860767E-6CC8-4645-AC66-7ECC72234871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2" name="Rectangle 56">
            <a:extLst>
              <a:ext uri="{FF2B5EF4-FFF2-40B4-BE49-F238E27FC236}">
                <a16:creationId xmlns:a16="http://schemas.microsoft.com/office/drawing/2014/main" id="{E3AED2F6-EFE4-C14B-9BB5-4F182D4B0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3" name="Rectangle 57">
            <a:extLst>
              <a:ext uri="{FF2B5EF4-FFF2-40B4-BE49-F238E27FC236}">
                <a16:creationId xmlns:a16="http://schemas.microsoft.com/office/drawing/2014/main" id="{29DF6AAC-1EDB-6E49-9208-EAB393D33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4" name="Rectangle 58">
            <a:extLst>
              <a:ext uri="{FF2B5EF4-FFF2-40B4-BE49-F238E27FC236}">
                <a16:creationId xmlns:a16="http://schemas.microsoft.com/office/drawing/2014/main" id="{07A9771F-08E4-EC45-A210-A58888CED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" name="Rectangle 59">
            <a:extLst>
              <a:ext uri="{FF2B5EF4-FFF2-40B4-BE49-F238E27FC236}">
                <a16:creationId xmlns:a16="http://schemas.microsoft.com/office/drawing/2014/main" id="{086BD240-8D3B-8946-8C05-8A6C5C278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6" name="Rectangle 61">
            <a:extLst>
              <a:ext uri="{FF2B5EF4-FFF2-40B4-BE49-F238E27FC236}">
                <a16:creationId xmlns:a16="http://schemas.microsoft.com/office/drawing/2014/main" id="{84D69E10-50C6-F34A-B4EE-565277C45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7" name="Rectangle 62">
            <a:extLst>
              <a:ext uri="{FF2B5EF4-FFF2-40B4-BE49-F238E27FC236}">
                <a16:creationId xmlns:a16="http://schemas.microsoft.com/office/drawing/2014/main" id="{75F2BC7C-9881-3742-BAF2-C9ADF04CD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0" name="Text Box 65">
            <a:extLst>
              <a:ext uri="{FF2B5EF4-FFF2-40B4-BE49-F238E27FC236}">
                <a16:creationId xmlns:a16="http://schemas.microsoft.com/office/drawing/2014/main" id="{2FE5E5BD-F2D9-044C-AF8E-8A3AB1A66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buffer </a:t>
            </a:r>
          </a:p>
          <a:p>
            <a:pPr algn="ctr" eaLnBrk="0" fontAlgn="base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1" name="Line 66">
            <a:extLst>
              <a:ext uri="{FF2B5EF4-FFF2-40B4-BE49-F238E27FC236}">
                <a16:creationId xmlns:a16="http://schemas.microsoft.com/office/drawing/2014/main" id="{F4810747-BBCA-F145-AF10-7157860AA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2" name="Group 48">
            <a:extLst>
              <a:ext uri="{FF2B5EF4-FFF2-40B4-BE49-F238E27FC236}">
                <a16:creationId xmlns:a16="http://schemas.microsoft.com/office/drawing/2014/main" id="{ABFCEC87-7465-524D-A5DC-C75187D44BB1}"/>
              </a:ext>
            </a:extLst>
          </p:cNvPr>
          <p:cNvGrpSpPr>
            <a:grpSpLocks/>
          </p:cNvGrpSpPr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>
              <a:extLst>
                <a:ext uri="{FF2B5EF4-FFF2-40B4-BE49-F238E27FC236}">
                  <a16:creationId xmlns:a16="http://schemas.microsoft.com/office/drawing/2014/main" id="{8250C605-2170-E94B-8DB9-90219930D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>
              <a:extLst>
                <a:ext uri="{FF2B5EF4-FFF2-40B4-BE49-F238E27FC236}">
                  <a16:creationId xmlns:a16="http://schemas.microsoft.com/office/drawing/2014/main" id="{B861D779-BA88-6649-AECC-FC09FC3CA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5" name="Group 51">
            <a:extLst>
              <a:ext uri="{FF2B5EF4-FFF2-40B4-BE49-F238E27FC236}">
                <a16:creationId xmlns:a16="http://schemas.microsoft.com/office/drawing/2014/main" id="{C2F7650A-DE11-CA4D-8362-974E3036A08A}"/>
              </a:ext>
            </a:extLst>
          </p:cNvPr>
          <p:cNvGrpSpPr>
            <a:grpSpLocks/>
          </p:cNvGrpSpPr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>
              <a:extLst>
                <a:ext uri="{FF2B5EF4-FFF2-40B4-BE49-F238E27FC236}">
                  <a16:creationId xmlns:a16="http://schemas.microsoft.com/office/drawing/2014/main" id="{31AB66C4-A2A2-4F4D-B6A5-CBADCEEE6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>
              <a:extLst>
                <a:ext uri="{FF2B5EF4-FFF2-40B4-BE49-F238E27FC236}">
                  <a16:creationId xmlns:a16="http://schemas.microsoft.com/office/drawing/2014/main" id="{8CFBA43E-78F2-5846-9CDF-6F8E882EA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8" name="TextBox 1">
            <a:extLst>
              <a:ext uri="{FF2B5EF4-FFF2-40B4-BE49-F238E27FC236}">
                <a16:creationId xmlns:a16="http://schemas.microsoft.com/office/drawing/2014/main" id="{23257655-BFAB-7E4B-9721-E40633712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0140" y="6114279"/>
            <a:ext cx="733745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1800" dirty="0">
                <a:solidFill>
                  <a:srgbClr val="000000"/>
                </a:solidFill>
                <a:latin typeface="+mn-lt"/>
                <a:cs typeface="Arial"/>
              </a:rPr>
              <a:t>* Check out the Java applet for an interactive animation on queuing and loss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493C1C6-6FFC-4542-8569-381842BD5BB2}"/>
              </a:ext>
            </a:extLst>
          </p:cNvPr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7FB3ADB-070D-EA41-8E10-638DD4679B17}"/>
                </a:ext>
              </a:extLst>
            </p:cNvPr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>
                <a:extLst>
                  <a:ext uri="{FF2B5EF4-FFF2-40B4-BE49-F238E27FC236}">
                    <a16:creationId xmlns:a16="http://schemas.microsoft.com/office/drawing/2014/main" id="{E5168849-CF99-FD4F-B6DF-2D06EA648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87" name="Line 33">
                <a:extLst>
                  <a:ext uri="{FF2B5EF4-FFF2-40B4-BE49-F238E27FC236}">
                    <a16:creationId xmlns:a16="http://schemas.microsoft.com/office/drawing/2014/main" id="{6D0E3F69-DD55-B34E-B881-C7D2F1D6A5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" name="Line 63">
                <a:extLst>
                  <a:ext uri="{FF2B5EF4-FFF2-40B4-BE49-F238E27FC236}">
                    <a16:creationId xmlns:a16="http://schemas.microsoft.com/office/drawing/2014/main" id="{FD41187D-B5D0-F44B-B4AF-7556A07DC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sz="2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9" name="Text Box 64">
                <a:extLst>
                  <a:ext uri="{FF2B5EF4-FFF2-40B4-BE49-F238E27FC236}">
                    <a16:creationId xmlns:a16="http://schemas.microsoft.com/office/drawing/2014/main" id="{F2BB1DAE-AB56-8246-A3D6-8E5A69B8FF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en-US" sz="2000" dirty="0">
                    <a:solidFill>
                      <a:srgbClr val="CC0000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packet arriving to</a:t>
                </a:r>
              </a:p>
              <a:p>
                <a:pPr eaLnBrk="0" fontAlgn="base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en-US" sz="2000" dirty="0">
                    <a:solidFill>
                      <a:srgbClr val="CC0000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full buffer is </a:t>
                </a:r>
                <a:r>
                  <a:rPr lang="en-US" altLang="en-US" sz="2000" i="1" dirty="0">
                    <a:solidFill>
                      <a:srgbClr val="CC0000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43" name="Rectangle 3">
              <a:extLst>
                <a:ext uri="{FF2B5EF4-FFF2-40B4-BE49-F238E27FC236}">
                  <a16:creationId xmlns:a16="http://schemas.microsoft.com/office/drawing/2014/main" id="{54211E9D-8A8E-BF41-BDEC-889453887B7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338" indent="-287338"/>
              <a:r>
                <a:rPr lang="en-US" altLang="en-US" dirty="0">
                  <a:ea typeface="ＭＳ Ｐゴシック" panose="020B0600070205080204" pitchFamily="34" charset="-128"/>
                </a:rPr>
                <a:t>packet arriving to full queue dropped (aka lost)</a:t>
              </a:r>
            </a:p>
            <a:p>
              <a:pPr marL="287338" indent="-287338"/>
              <a:r>
                <a:rPr lang="en-US" altLang="en-US" dirty="0">
                  <a:ea typeface="ＭＳ Ｐゴシック" panose="020B0600070205080204" pitchFamily="34" charset="-128"/>
                </a:rPr>
                <a:t>lost packet may be retransmitted by previous node, by source end system, or not at all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918128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>
            <a:extLst>
              <a:ext uri="{FF2B5EF4-FFF2-40B4-BE49-F238E27FC236}">
                <a16:creationId xmlns:a16="http://schemas.microsoft.com/office/drawing/2014/main" id="{3126CBA0-B637-EA43-AF7F-E011318DF5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9E117FAC-DD71-2841-B7A4-CC7377DD9672}"/>
              </a:ext>
            </a:extLst>
          </p:cNvPr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8BB48DB0-8C5D-004F-B9CE-3206F91F8A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ED05AE36-8F36-F942-94A6-2BA819CD3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A4729A4-A1F6-DF49-A60A-44BF1ECD735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897A26-02AE-B342-8B9D-CC1606C29E3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5AD51D90-0DBF-5941-A195-23707A53FCE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id="{C2FFDCAB-1FB6-B14D-887A-093D9A7A5E7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id="{7D1F7198-65E3-1B44-8C17-E6AF9ECF4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494751C5-3228-E445-BD01-72428A7EAB59}"/>
              </a:ext>
            </a:extLst>
          </p:cNvPr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throughput:</a:t>
            </a:r>
            <a:r>
              <a:rPr lang="en-US" altLang="en-US" dirty="0">
                <a:ea typeface="ＭＳ Ｐゴシック" panose="020B0600070205080204" pitchFamily="34" charset="-128"/>
              </a:rPr>
              <a:t> rate (bits/time unit) at which bits are being sent from sender to receiver</a:t>
            </a:r>
          </a:p>
          <a:p>
            <a:pPr marL="682625" lvl="1" indent="-225425"/>
            <a:r>
              <a:rPr lang="en-US" altLang="en-US" sz="2800" i="1" dirty="0">
                <a:solidFill>
                  <a:srgbClr val="CC0000"/>
                </a:solidFill>
                <a:ea typeface="Arial" panose="020B0604020202020204" pitchFamily="34" charset="0"/>
              </a:rPr>
              <a:t>instantaneous:</a:t>
            </a:r>
            <a:r>
              <a:rPr lang="en-US" altLang="en-US" sz="2800" dirty="0">
                <a:ea typeface="Arial" panose="020B0604020202020204" pitchFamily="34" charset="0"/>
              </a:rPr>
              <a:t> rate at given point in time</a:t>
            </a:r>
          </a:p>
          <a:p>
            <a:pPr marL="682625" lvl="1" indent="-225425"/>
            <a:r>
              <a:rPr lang="en-US" altLang="en-US" sz="2800" i="1" dirty="0">
                <a:solidFill>
                  <a:srgbClr val="CC0000"/>
                </a:solidFill>
                <a:ea typeface="Arial" panose="020B0604020202020204" pitchFamily="34" charset="0"/>
              </a:rPr>
              <a:t>average:</a:t>
            </a:r>
            <a:r>
              <a:rPr lang="en-US" altLang="en-US" sz="2800" dirty="0">
                <a:ea typeface="Arial" panose="020B0604020202020204" pitchFamily="34" charset="0"/>
              </a:rPr>
              <a:t> rate over longer period of time</a:t>
            </a:r>
          </a:p>
        </p:txBody>
      </p:sp>
      <p:sp>
        <p:nvSpPr>
          <p:cNvPr id="232" name="AutoShape 327">
            <a:extLst>
              <a:ext uri="{FF2B5EF4-FFF2-40B4-BE49-F238E27FC236}">
                <a16:creationId xmlns:a16="http://schemas.microsoft.com/office/drawing/2014/main" id="{5F173245-5658-9842-84FB-CB60E39B4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33" name="Group 64">
            <a:extLst>
              <a:ext uri="{FF2B5EF4-FFF2-40B4-BE49-F238E27FC236}">
                <a16:creationId xmlns:a16="http://schemas.microsoft.com/office/drawing/2014/main" id="{67159F46-3967-E744-8DC9-4BF77234442F}"/>
              </a:ext>
            </a:extLst>
          </p:cNvPr>
          <p:cNvGrpSpPr>
            <a:grpSpLocks/>
          </p:cNvGrpSpPr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>
              <a:extLst>
                <a:ext uri="{FF2B5EF4-FFF2-40B4-BE49-F238E27FC236}">
                  <a16:creationId xmlns:a16="http://schemas.microsoft.com/office/drawing/2014/main" id="{18E23374-8E41-5441-B267-3B9BBC53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5" name="Rectangle 66">
              <a:extLst>
                <a:ext uri="{FF2B5EF4-FFF2-40B4-BE49-F238E27FC236}">
                  <a16:creationId xmlns:a16="http://schemas.microsoft.com/office/drawing/2014/main" id="{27E4969F-608F-ED4F-8638-18FB214A4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6" name="Freeform 67">
              <a:extLst>
                <a:ext uri="{FF2B5EF4-FFF2-40B4-BE49-F238E27FC236}">
                  <a16:creationId xmlns:a16="http://schemas.microsoft.com/office/drawing/2014/main" id="{846F4A49-2AF9-7341-80F3-DC7E3F14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7" name="Freeform 68">
              <a:extLst>
                <a:ext uri="{FF2B5EF4-FFF2-40B4-BE49-F238E27FC236}">
                  <a16:creationId xmlns:a16="http://schemas.microsoft.com/office/drawing/2014/main" id="{EC71E4BE-7627-F340-B915-B4971024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8" name="Rectangle 69">
              <a:extLst>
                <a:ext uri="{FF2B5EF4-FFF2-40B4-BE49-F238E27FC236}">
                  <a16:creationId xmlns:a16="http://schemas.microsoft.com/office/drawing/2014/main" id="{39BFB098-B374-994B-AE99-4F9D17A4D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39" name="Group 70">
              <a:extLst>
                <a:ext uri="{FF2B5EF4-FFF2-40B4-BE49-F238E27FC236}">
                  <a16:creationId xmlns:a16="http://schemas.microsoft.com/office/drawing/2014/main" id="{71537DBF-21A3-7C4A-9E72-AADF2D0ED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>
                <a:extLst>
                  <a:ext uri="{FF2B5EF4-FFF2-40B4-BE49-F238E27FC236}">
                    <a16:creationId xmlns:a16="http://schemas.microsoft.com/office/drawing/2014/main" id="{66BF3AD7-2A1F-894F-AB3E-2B0CE27C8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5" name="AutoShape 72">
                <a:extLst>
                  <a:ext uri="{FF2B5EF4-FFF2-40B4-BE49-F238E27FC236}">
                    <a16:creationId xmlns:a16="http://schemas.microsoft.com/office/drawing/2014/main" id="{B978B677-CCD4-A441-ACE5-4B37776C7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0" name="Rectangle 73">
              <a:extLst>
                <a:ext uri="{FF2B5EF4-FFF2-40B4-BE49-F238E27FC236}">
                  <a16:creationId xmlns:a16="http://schemas.microsoft.com/office/drawing/2014/main" id="{87FAAAA1-868A-A144-AF79-9ADFFCEF3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1" name="Group 74">
              <a:extLst>
                <a:ext uri="{FF2B5EF4-FFF2-40B4-BE49-F238E27FC236}">
                  <a16:creationId xmlns:a16="http://schemas.microsoft.com/office/drawing/2014/main" id="{CDE6DCC7-0A8B-2541-8C76-B2190F25D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>
                <a:extLst>
                  <a:ext uri="{FF2B5EF4-FFF2-40B4-BE49-F238E27FC236}">
                    <a16:creationId xmlns:a16="http://schemas.microsoft.com/office/drawing/2014/main" id="{6D9E7A58-B5A8-C440-B788-66B957245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3" name="AutoShape 76">
                <a:extLst>
                  <a:ext uri="{FF2B5EF4-FFF2-40B4-BE49-F238E27FC236}">
                    <a16:creationId xmlns:a16="http://schemas.microsoft.com/office/drawing/2014/main" id="{81AE3D1A-686F-644D-9B4E-3E1E85407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2" name="Rectangle 77">
              <a:extLst>
                <a:ext uri="{FF2B5EF4-FFF2-40B4-BE49-F238E27FC236}">
                  <a16:creationId xmlns:a16="http://schemas.microsoft.com/office/drawing/2014/main" id="{C9C2D902-8035-BE42-B27B-AB7485B0C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3" name="Rectangle 78">
              <a:extLst>
                <a:ext uri="{FF2B5EF4-FFF2-40B4-BE49-F238E27FC236}">
                  <a16:creationId xmlns:a16="http://schemas.microsoft.com/office/drawing/2014/main" id="{5A1C3FEB-4927-F742-8C1F-5CF5556D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4" name="Group 79">
              <a:extLst>
                <a:ext uri="{FF2B5EF4-FFF2-40B4-BE49-F238E27FC236}">
                  <a16:creationId xmlns:a16="http://schemas.microsoft.com/office/drawing/2014/main" id="{D2A72B02-ADAB-FE44-9468-3B43E6DB3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>
                <a:extLst>
                  <a:ext uri="{FF2B5EF4-FFF2-40B4-BE49-F238E27FC236}">
                    <a16:creationId xmlns:a16="http://schemas.microsoft.com/office/drawing/2014/main" id="{A1A29232-9E86-634B-8831-8B3719318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1" name="AutoShape 81">
                <a:extLst>
                  <a:ext uri="{FF2B5EF4-FFF2-40B4-BE49-F238E27FC236}">
                    <a16:creationId xmlns:a16="http://schemas.microsoft.com/office/drawing/2014/main" id="{138F9F1B-5A09-C54A-8F38-4FBA6FFE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5" name="Freeform 82">
              <a:extLst>
                <a:ext uri="{FF2B5EF4-FFF2-40B4-BE49-F238E27FC236}">
                  <a16:creationId xmlns:a16="http://schemas.microsoft.com/office/drawing/2014/main" id="{EDD21BCA-4123-324D-B71B-475B7D03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6" name="Group 83">
              <a:extLst>
                <a:ext uri="{FF2B5EF4-FFF2-40B4-BE49-F238E27FC236}">
                  <a16:creationId xmlns:a16="http://schemas.microsoft.com/office/drawing/2014/main" id="{791D1F13-E15D-3C4F-AB67-56D2965D41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>
                <a:extLst>
                  <a:ext uri="{FF2B5EF4-FFF2-40B4-BE49-F238E27FC236}">
                    <a16:creationId xmlns:a16="http://schemas.microsoft.com/office/drawing/2014/main" id="{13423582-B530-6D49-927C-1307226E7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59" name="AutoShape 85">
                <a:extLst>
                  <a:ext uri="{FF2B5EF4-FFF2-40B4-BE49-F238E27FC236}">
                    <a16:creationId xmlns:a16="http://schemas.microsoft.com/office/drawing/2014/main" id="{CC15074F-1F06-4B4F-9C77-C1CA17AC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7" name="Rectangle 86">
              <a:extLst>
                <a:ext uri="{FF2B5EF4-FFF2-40B4-BE49-F238E27FC236}">
                  <a16:creationId xmlns:a16="http://schemas.microsoft.com/office/drawing/2014/main" id="{81BB7800-4ED5-D84D-B257-C94B51DF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8" name="Freeform 87">
              <a:extLst>
                <a:ext uri="{FF2B5EF4-FFF2-40B4-BE49-F238E27FC236}">
                  <a16:creationId xmlns:a16="http://schemas.microsoft.com/office/drawing/2014/main" id="{AF9C8EDC-F5CE-1A46-A494-23925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9" name="Freeform 88">
              <a:extLst>
                <a:ext uri="{FF2B5EF4-FFF2-40B4-BE49-F238E27FC236}">
                  <a16:creationId xmlns:a16="http://schemas.microsoft.com/office/drawing/2014/main" id="{0663E233-F771-A246-84D6-36A0AA5C7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0" name="Oval 89">
              <a:extLst>
                <a:ext uri="{FF2B5EF4-FFF2-40B4-BE49-F238E27FC236}">
                  <a16:creationId xmlns:a16="http://schemas.microsoft.com/office/drawing/2014/main" id="{3F5ABDC5-D954-4D4D-A3B4-7A133CD71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1" name="Freeform 90">
              <a:extLst>
                <a:ext uri="{FF2B5EF4-FFF2-40B4-BE49-F238E27FC236}">
                  <a16:creationId xmlns:a16="http://schemas.microsoft.com/office/drawing/2014/main" id="{B976B037-AAAD-864E-94BA-6AFFD4E9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2" name="AutoShape 91">
              <a:extLst>
                <a:ext uri="{FF2B5EF4-FFF2-40B4-BE49-F238E27FC236}">
                  <a16:creationId xmlns:a16="http://schemas.microsoft.com/office/drawing/2014/main" id="{F4F4A156-282A-314C-8FCF-EB151E922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3" name="AutoShape 92">
              <a:extLst>
                <a:ext uri="{FF2B5EF4-FFF2-40B4-BE49-F238E27FC236}">
                  <a16:creationId xmlns:a16="http://schemas.microsoft.com/office/drawing/2014/main" id="{80AE788A-CE80-7741-B4E5-F6C880916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Oval 93">
              <a:extLst>
                <a:ext uri="{FF2B5EF4-FFF2-40B4-BE49-F238E27FC236}">
                  <a16:creationId xmlns:a16="http://schemas.microsoft.com/office/drawing/2014/main" id="{BB81643B-3A3A-0C41-86BE-809F30A1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5" name="Oval 94">
              <a:extLst>
                <a:ext uri="{FF2B5EF4-FFF2-40B4-BE49-F238E27FC236}">
                  <a16:creationId xmlns:a16="http://schemas.microsoft.com/office/drawing/2014/main" id="{0A2F6572-0039-324D-A51E-D01D404A5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Oval 95">
              <a:extLst>
                <a:ext uri="{FF2B5EF4-FFF2-40B4-BE49-F238E27FC236}">
                  <a16:creationId xmlns:a16="http://schemas.microsoft.com/office/drawing/2014/main" id="{43600795-A6CA-4C4B-9800-07AB28F89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96">
              <a:extLst>
                <a:ext uri="{FF2B5EF4-FFF2-40B4-BE49-F238E27FC236}">
                  <a16:creationId xmlns:a16="http://schemas.microsoft.com/office/drawing/2014/main" id="{32CFBA4E-295B-BF40-8717-00CE15115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66" name="Group 61">
            <a:extLst>
              <a:ext uri="{FF2B5EF4-FFF2-40B4-BE49-F238E27FC236}">
                <a16:creationId xmlns:a16="http://schemas.microsoft.com/office/drawing/2014/main" id="{2E0D8697-E30E-C84C-9F0E-29142F2D4E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>
              <a:extLst>
                <a:ext uri="{FF2B5EF4-FFF2-40B4-BE49-F238E27FC236}">
                  <a16:creationId xmlns:a16="http://schemas.microsoft.com/office/drawing/2014/main" id="{85154182-D3D3-494A-8DEB-F001E6EB4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>
              <a:extLst>
                <a:ext uri="{FF2B5EF4-FFF2-40B4-BE49-F238E27FC236}">
                  <a16:creationId xmlns:a16="http://schemas.microsoft.com/office/drawing/2014/main" id="{E36B34F6-C549-9143-AA71-C07DF7E0B17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69" name="Text Box 325">
            <a:extLst>
              <a:ext uri="{FF2B5EF4-FFF2-40B4-BE49-F238E27FC236}">
                <a16:creationId xmlns:a16="http://schemas.microsoft.com/office/drawing/2014/main" id="{2685AEBC-A012-9B46-B78A-88C2A3D51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server, with</a:t>
            </a:r>
          </a:p>
          <a:p>
            <a:pPr algn="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file of F bits </a:t>
            </a:r>
          </a:p>
          <a:p>
            <a:pPr algn="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to send to client</a:t>
            </a:r>
          </a:p>
        </p:txBody>
      </p:sp>
      <p:sp>
        <p:nvSpPr>
          <p:cNvPr id="270" name="Text Box 328">
            <a:extLst>
              <a:ext uri="{FF2B5EF4-FFF2-40B4-BE49-F238E27FC236}">
                <a16:creationId xmlns:a16="http://schemas.microsoft.com/office/drawing/2014/main" id="{99E6BFD3-F62C-B043-9B11-0DBFC35AC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link capacity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 R</a:t>
            </a:r>
            <a:r>
              <a:rPr lang="en-US" altLang="en-US" sz="3200" baseline="-25000" dirty="0">
                <a:solidFill>
                  <a:srgbClr val="000000"/>
                </a:solidFill>
                <a:latin typeface="+mn-lt"/>
                <a:cs typeface="Arial"/>
              </a:rPr>
              <a:t>s</a:t>
            </a:r>
            <a:r>
              <a:rPr lang="en-US" altLang="en-US" baseline="-25000" dirty="0">
                <a:solidFill>
                  <a:srgbClr val="000000"/>
                </a:solidFill>
                <a:latin typeface="+mn-lt"/>
                <a:cs typeface="Arial"/>
              </a:rPr>
              <a:t> </a:t>
            </a: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bits/sec</a:t>
            </a:r>
          </a:p>
        </p:txBody>
      </p:sp>
      <p:sp>
        <p:nvSpPr>
          <p:cNvPr id="271" name="Text Box 329">
            <a:extLst>
              <a:ext uri="{FF2B5EF4-FFF2-40B4-BE49-F238E27FC236}">
                <a16:creationId xmlns:a16="http://schemas.microsoft.com/office/drawing/2014/main" id="{A5259771-F5CC-2A4E-B736-3B818B7FD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link capacity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 </a:t>
            </a:r>
            <a:r>
              <a:rPr lang="en-US" altLang="en-US" dirty="0" err="1">
                <a:solidFill>
                  <a:srgbClr val="000000"/>
                </a:solidFill>
                <a:latin typeface="+mn-lt"/>
                <a:cs typeface="Arial"/>
              </a:rPr>
              <a:t>R</a:t>
            </a:r>
            <a:r>
              <a:rPr lang="en-US" altLang="en-US" sz="3200" baseline="-25000" dirty="0" err="1">
                <a:solidFill>
                  <a:srgbClr val="000000"/>
                </a:solidFill>
                <a:latin typeface="+mn-lt"/>
                <a:cs typeface="Arial"/>
              </a:rPr>
              <a:t>c</a:t>
            </a:r>
            <a:r>
              <a:rPr lang="en-US" altLang="en-US" baseline="-25000" dirty="0">
                <a:solidFill>
                  <a:srgbClr val="000000"/>
                </a:solidFill>
                <a:latin typeface="+mn-lt"/>
                <a:cs typeface="Arial"/>
              </a:rPr>
              <a:t> </a:t>
            </a:r>
            <a:r>
              <a:rPr lang="en-US" altLang="en-US" dirty="0">
                <a:solidFill>
                  <a:srgbClr val="000000"/>
                </a:solidFill>
                <a:latin typeface="+mn-lt"/>
                <a:cs typeface="Arial"/>
              </a:rPr>
              <a:t>bits/sec</a:t>
            </a:r>
          </a:p>
        </p:txBody>
      </p:sp>
      <p:grpSp>
        <p:nvGrpSpPr>
          <p:cNvPr id="301" name="Group 99">
            <a:extLst>
              <a:ext uri="{FF2B5EF4-FFF2-40B4-BE49-F238E27FC236}">
                <a16:creationId xmlns:a16="http://schemas.microsoft.com/office/drawing/2014/main" id="{4B6F3DA1-2A9C-2E4C-B823-1CEA5B30C4A7}"/>
              </a:ext>
            </a:extLst>
          </p:cNvPr>
          <p:cNvGrpSpPr>
            <a:grpSpLocks/>
          </p:cNvGrpSpPr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>
              <a:extLst>
                <a:ext uri="{FF2B5EF4-FFF2-40B4-BE49-F238E27FC236}">
                  <a16:creationId xmlns:a16="http://schemas.microsoft.com/office/drawing/2014/main" id="{07E7AB23-0BD9-F14F-9990-6EF08491E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server sends bits 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(fluid) into pipe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3" name="Text Box 336">
              <a:extLst>
                <a:ext uri="{FF2B5EF4-FFF2-40B4-BE49-F238E27FC236}">
                  <a16:creationId xmlns:a16="http://schemas.microsoft.com/office/drawing/2014/main" id="{22B4F102-0AE6-894B-9FDB-169832FE1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pipe that can carry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  <p:sp>
          <p:nvSpPr>
            <p:cNvPr id="304" name="Text Box 346">
              <a:extLst>
                <a:ext uri="{FF2B5EF4-FFF2-40B4-BE49-F238E27FC236}">
                  <a16:creationId xmlns:a16="http://schemas.microsoft.com/office/drawing/2014/main" id="{99C94E9C-7B58-B945-A1E2-8510D3FF8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pipe that can carry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A92D340-73A9-4F49-8534-B5C904B778B4}"/>
              </a:ext>
            </a:extLst>
          </p:cNvPr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>
              <a:extLst>
                <a:ext uri="{FF2B5EF4-FFF2-40B4-BE49-F238E27FC236}">
                  <a16:creationId xmlns:a16="http://schemas.microsoft.com/office/drawing/2014/main" id="{3D33AE23-1C65-834A-A5D5-8D03E4720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>
                <a:solidFill>
                  <a:srgbClr val="000000"/>
                </a:solidFill>
                <a:latin typeface="Times New Roman" panose="02020603050405020304" pitchFamily="18" charset="0"/>
                <a:cs typeface="Arial"/>
              </a:endParaRPr>
            </a:p>
          </p:txBody>
        </p:sp>
        <p:grpSp>
          <p:nvGrpSpPr>
            <p:cNvPr id="291" name="Group 335">
              <a:extLst>
                <a:ext uri="{FF2B5EF4-FFF2-40B4-BE49-F238E27FC236}">
                  <a16:creationId xmlns:a16="http://schemas.microsoft.com/office/drawing/2014/main" id="{1AB0D837-8757-A24A-AA3E-5914390BD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>
                <a:extLst>
                  <a:ext uri="{FF2B5EF4-FFF2-40B4-BE49-F238E27FC236}">
                    <a16:creationId xmlns:a16="http://schemas.microsoft.com/office/drawing/2014/main" id="{6E6EF4F3-E324-EE41-857E-2F00CC4C3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3" name="Rectangle 332">
                <a:extLst>
                  <a:ext uri="{FF2B5EF4-FFF2-40B4-BE49-F238E27FC236}">
                    <a16:creationId xmlns:a16="http://schemas.microsoft.com/office/drawing/2014/main" id="{B2682ADB-A65B-D047-86A5-56687D6D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4" name="Oval 331">
                <a:extLst>
                  <a:ext uri="{FF2B5EF4-FFF2-40B4-BE49-F238E27FC236}">
                    <a16:creationId xmlns:a16="http://schemas.microsoft.com/office/drawing/2014/main" id="{C101BC4D-17C9-324C-82E8-C4AAA13D8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95" name="Rectangle 334">
                <a:extLst>
                  <a:ext uri="{FF2B5EF4-FFF2-40B4-BE49-F238E27FC236}">
                    <a16:creationId xmlns:a16="http://schemas.microsoft.com/office/drawing/2014/main" id="{4A8174FB-A99D-5C4E-ADC6-1958FC2B1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296" name="Group 341">
              <a:extLst>
                <a:ext uri="{FF2B5EF4-FFF2-40B4-BE49-F238E27FC236}">
                  <a16:creationId xmlns:a16="http://schemas.microsoft.com/office/drawing/2014/main" id="{0EB2E33F-C4E3-1644-9D50-3FCE1862D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>
                <a:extLst>
                  <a:ext uri="{FF2B5EF4-FFF2-40B4-BE49-F238E27FC236}">
                    <a16:creationId xmlns:a16="http://schemas.microsoft.com/office/drawing/2014/main" id="{8B0433EF-9C73-5648-874B-82F2F6B3F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8" name="Rectangle 343">
                <a:extLst>
                  <a:ext uri="{FF2B5EF4-FFF2-40B4-BE49-F238E27FC236}">
                    <a16:creationId xmlns:a16="http://schemas.microsoft.com/office/drawing/2014/main" id="{4E0FBD5F-0BE8-F549-8413-D4068F104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9" name="Oval 344">
                <a:extLst>
                  <a:ext uri="{FF2B5EF4-FFF2-40B4-BE49-F238E27FC236}">
                    <a16:creationId xmlns:a16="http://schemas.microsoft.com/office/drawing/2014/main" id="{48CAF989-114C-CC4C-8DBF-A27BA321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00" name="Rectangle 345">
                <a:extLst>
                  <a:ext uri="{FF2B5EF4-FFF2-40B4-BE49-F238E27FC236}">
                    <a16:creationId xmlns:a16="http://schemas.microsoft.com/office/drawing/2014/main" id="{C659DCD3-540C-0146-BAAD-7DBA3AC0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305" name="AutoShape 351">
              <a:extLst>
                <a:ext uri="{FF2B5EF4-FFF2-40B4-BE49-F238E27FC236}">
                  <a16:creationId xmlns:a16="http://schemas.microsoft.com/office/drawing/2014/main" id="{371DACA7-8356-6549-B395-6F1207E7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>
                <a:solidFill>
                  <a:srgbClr val="000000"/>
                </a:solidFill>
                <a:latin typeface="Times New Roman" panose="02020603050405020304" pitchFamily="18" charset="0"/>
                <a:cs typeface="Arial"/>
              </a:endParaRPr>
            </a:p>
          </p:txBody>
        </p:sp>
        <p:sp>
          <p:nvSpPr>
            <p:cNvPr id="306" name="AutoShape 349">
              <a:extLst>
                <a:ext uri="{FF2B5EF4-FFF2-40B4-BE49-F238E27FC236}">
                  <a16:creationId xmlns:a16="http://schemas.microsoft.com/office/drawing/2014/main" id="{DAF93F8F-35E4-524B-97A1-6252C154B95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491116CC-72E2-1E41-B441-B2A46728B7B8}"/>
              </a:ext>
            </a:extLst>
          </p:cNvPr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>
            <a:extLst>
              <a:ext uri="{FF2B5EF4-FFF2-40B4-BE49-F238E27FC236}">
                <a16:creationId xmlns:a16="http://schemas.microsoft.com/office/drawing/2014/main" id="{0240B1B8-8762-A749-A5D9-196239F727C6}"/>
              </a:ext>
            </a:extLst>
          </p:cNvPr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8FDF4627-F3A2-F640-9920-1210DF3A14EE}"/>
              </a:ext>
            </a:extLst>
          </p:cNvPr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490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grpSp>
        <p:nvGrpSpPr>
          <p:cNvPr id="429" name="Group 347">
            <a:extLst>
              <a:ext uri="{FF2B5EF4-FFF2-40B4-BE49-F238E27FC236}">
                <a16:creationId xmlns:a16="http://schemas.microsoft.com/office/drawing/2014/main" id="{29540C2D-9FA0-BB45-BE5F-03C752C3783C}"/>
              </a:ext>
            </a:extLst>
          </p:cNvPr>
          <p:cNvGrpSpPr>
            <a:grpSpLocks/>
          </p:cNvGrpSpPr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D91E1173-2CC1-804A-8A29-AD5A2B05C5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26B5CB1-EFDC-AA4A-94A5-91F1F7893EBE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852CB226-E8E6-CA45-95E4-3E2F740D0CC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2F42ECA3-62AC-C34A-9330-F31499A994CD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7DAD661B-B797-0E4F-A7A2-EECB211B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6D956B9B-0BF1-184A-8A16-0E56F0D9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0CBF6073-15EC-8540-96C4-D4D3FCB6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F655FBD6-0B65-C943-BD0C-04C522A429F3}"/>
                </a:ext>
              </a:extLst>
            </p:cNvPr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8319B3C6-5722-1C44-A611-D2468A7B37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>
            <a:extLst>
              <a:ext uri="{FF2B5EF4-FFF2-40B4-BE49-F238E27FC236}">
                <a16:creationId xmlns:a16="http://schemas.microsoft.com/office/drawing/2014/main" id="{C4D1F210-8217-DF40-A30E-B4D781BD1617}"/>
              </a:ext>
            </a:extLst>
          </p:cNvPr>
          <p:cNvGrpSpPr>
            <a:grpSpLocks/>
          </p:cNvGrpSpPr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6C6425EA-486B-F643-943D-D7089FD884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72094855-C429-6140-9FC0-17D4134E8759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940E8085-E288-C843-8449-2EE8442917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37F0E56-213E-8545-B9F2-BC5003B587C6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/>
              </a:endParaRPr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57514748-4829-0749-95C6-8FF0B1CB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81C91DDC-B728-614D-83D3-517272E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94DD4D4E-9421-A140-AFBD-C2D8D5F7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4BB3CF6-D387-034B-A66F-B0DB1B8D3A4B}"/>
                </a:ext>
              </a:extLst>
            </p:cNvPr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7248A1BD-6434-A24C-A1C8-CB863A313A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>
            <a:extLst>
              <a:ext uri="{FF2B5EF4-FFF2-40B4-BE49-F238E27FC236}">
                <a16:creationId xmlns:a16="http://schemas.microsoft.com/office/drawing/2014/main" id="{76E7BFD5-92F6-BB41-9E7A-389CECC7F12A}"/>
              </a:ext>
            </a:extLst>
          </p:cNvPr>
          <p:cNvGrpSpPr>
            <a:grpSpLocks/>
          </p:cNvGrpSpPr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>
              <a:extLst>
                <a:ext uri="{FF2B5EF4-FFF2-40B4-BE49-F238E27FC236}">
                  <a16:creationId xmlns:a16="http://schemas.microsoft.com/office/drawing/2014/main" id="{76A5EB39-9919-2444-BBB8-371FCDAF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1" name="Rectangle 142">
              <a:extLst>
                <a:ext uri="{FF2B5EF4-FFF2-40B4-BE49-F238E27FC236}">
                  <a16:creationId xmlns:a16="http://schemas.microsoft.com/office/drawing/2014/main" id="{60EBDD34-6142-6945-9C14-B79C55F4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2" name="Freeform 143">
              <a:extLst>
                <a:ext uri="{FF2B5EF4-FFF2-40B4-BE49-F238E27FC236}">
                  <a16:creationId xmlns:a16="http://schemas.microsoft.com/office/drawing/2014/main" id="{B8A9862D-8A64-8A4B-AD3D-3D060A37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3" name="Freeform 144">
              <a:extLst>
                <a:ext uri="{FF2B5EF4-FFF2-40B4-BE49-F238E27FC236}">
                  <a16:creationId xmlns:a16="http://schemas.microsoft.com/office/drawing/2014/main" id="{F1CBBF09-E39A-294C-817A-9DCD9022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4" name="Rectangle 145">
              <a:extLst>
                <a:ext uri="{FF2B5EF4-FFF2-40B4-BE49-F238E27FC236}">
                  <a16:creationId xmlns:a16="http://schemas.microsoft.com/office/drawing/2014/main" id="{0B890F94-5FF7-B74D-888E-B02AA2F69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5" name="Group 146">
              <a:extLst>
                <a:ext uri="{FF2B5EF4-FFF2-40B4-BE49-F238E27FC236}">
                  <a16:creationId xmlns:a16="http://schemas.microsoft.com/office/drawing/2014/main" id="{84C8FF9A-1DFE-5443-B94F-09F2CF13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>
                <a:extLst>
                  <a:ext uri="{FF2B5EF4-FFF2-40B4-BE49-F238E27FC236}">
                    <a16:creationId xmlns:a16="http://schemas.microsoft.com/office/drawing/2014/main" id="{82A932A3-A2B5-9E4C-A00D-8314C870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81" name="AutoShape 148">
                <a:extLst>
                  <a:ext uri="{FF2B5EF4-FFF2-40B4-BE49-F238E27FC236}">
                    <a16:creationId xmlns:a16="http://schemas.microsoft.com/office/drawing/2014/main" id="{7341616C-DDDB-6D4B-8BC1-1DE0014BB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6" name="Rectangle 149">
              <a:extLst>
                <a:ext uri="{FF2B5EF4-FFF2-40B4-BE49-F238E27FC236}">
                  <a16:creationId xmlns:a16="http://schemas.microsoft.com/office/drawing/2014/main" id="{3016CB06-5ED2-8E44-8314-CF9B8D92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7" name="Group 150">
              <a:extLst>
                <a:ext uri="{FF2B5EF4-FFF2-40B4-BE49-F238E27FC236}">
                  <a16:creationId xmlns:a16="http://schemas.microsoft.com/office/drawing/2014/main" id="{50CD732F-502F-EC4B-9B23-19C3F75FAF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>
                <a:extLst>
                  <a:ext uri="{FF2B5EF4-FFF2-40B4-BE49-F238E27FC236}">
                    <a16:creationId xmlns:a16="http://schemas.microsoft.com/office/drawing/2014/main" id="{A5BF82DD-4D73-B841-9282-B6B444B4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9" name="AutoShape 152">
                <a:extLst>
                  <a:ext uri="{FF2B5EF4-FFF2-40B4-BE49-F238E27FC236}">
                    <a16:creationId xmlns:a16="http://schemas.microsoft.com/office/drawing/2014/main" id="{507A60A5-AB7C-DA4B-BE79-74DC6F92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8" name="Rectangle 153">
              <a:extLst>
                <a:ext uri="{FF2B5EF4-FFF2-40B4-BE49-F238E27FC236}">
                  <a16:creationId xmlns:a16="http://schemas.microsoft.com/office/drawing/2014/main" id="{5585EA19-FC9A-834A-B1AA-AF0C3E6E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9" name="Rectangle 154">
              <a:extLst>
                <a:ext uri="{FF2B5EF4-FFF2-40B4-BE49-F238E27FC236}">
                  <a16:creationId xmlns:a16="http://schemas.microsoft.com/office/drawing/2014/main" id="{770A4D2E-58C2-9F43-84EA-96616AE78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0" name="Group 155">
              <a:extLst>
                <a:ext uri="{FF2B5EF4-FFF2-40B4-BE49-F238E27FC236}">
                  <a16:creationId xmlns:a16="http://schemas.microsoft.com/office/drawing/2014/main" id="{602A4FA5-6127-4C42-9200-FC441714E0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>
                <a:extLst>
                  <a:ext uri="{FF2B5EF4-FFF2-40B4-BE49-F238E27FC236}">
                    <a16:creationId xmlns:a16="http://schemas.microsoft.com/office/drawing/2014/main" id="{73B43881-7B88-5847-AA15-A459E12B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7" name="AutoShape 157">
                <a:extLst>
                  <a:ext uri="{FF2B5EF4-FFF2-40B4-BE49-F238E27FC236}">
                    <a16:creationId xmlns:a16="http://schemas.microsoft.com/office/drawing/2014/main" id="{37DBC077-A3AE-D44B-9982-D763ECC92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1" name="Freeform 158">
              <a:extLst>
                <a:ext uri="{FF2B5EF4-FFF2-40B4-BE49-F238E27FC236}">
                  <a16:creationId xmlns:a16="http://schemas.microsoft.com/office/drawing/2014/main" id="{0AEC409A-A2D1-D245-802C-A7B4A101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2" name="Group 159">
              <a:extLst>
                <a:ext uri="{FF2B5EF4-FFF2-40B4-BE49-F238E27FC236}">
                  <a16:creationId xmlns:a16="http://schemas.microsoft.com/office/drawing/2014/main" id="{E58988BF-BC15-CF49-B8AB-9F97656C2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>
                <a:extLst>
                  <a:ext uri="{FF2B5EF4-FFF2-40B4-BE49-F238E27FC236}">
                    <a16:creationId xmlns:a16="http://schemas.microsoft.com/office/drawing/2014/main" id="{553DFEC9-BE4E-F94F-936E-C02FFF6CA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5" name="AutoShape 161">
                <a:extLst>
                  <a:ext uri="{FF2B5EF4-FFF2-40B4-BE49-F238E27FC236}">
                    <a16:creationId xmlns:a16="http://schemas.microsoft.com/office/drawing/2014/main" id="{43F743B0-ACF4-3044-851A-E1B9884FB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3" name="Rectangle 162">
              <a:extLst>
                <a:ext uri="{FF2B5EF4-FFF2-40B4-BE49-F238E27FC236}">
                  <a16:creationId xmlns:a16="http://schemas.microsoft.com/office/drawing/2014/main" id="{D8E8B7E8-6654-B141-80DA-2835D0B6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4" name="Freeform 163">
              <a:extLst>
                <a:ext uri="{FF2B5EF4-FFF2-40B4-BE49-F238E27FC236}">
                  <a16:creationId xmlns:a16="http://schemas.microsoft.com/office/drawing/2014/main" id="{D47EC0CE-C9B0-544A-9F08-C5F74F5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5" name="Freeform 164">
              <a:extLst>
                <a:ext uri="{FF2B5EF4-FFF2-40B4-BE49-F238E27FC236}">
                  <a16:creationId xmlns:a16="http://schemas.microsoft.com/office/drawing/2014/main" id="{B6D47BE6-5EDC-5F46-927F-15C18BEE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6" name="Oval 165">
              <a:extLst>
                <a:ext uri="{FF2B5EF4-FFF2-40B4-BE49-F238E27FC236}">
                  <a16:creationId xmlns:a16="http://schemas.microsoft.com/office/drawing/2014/main" id="{8699D5C3-5E2F-5247-88B1-8F7A5068C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7" name="Freeform 166">
              <a:extLst>
                <a:ext uri="{FF2B5EF4-FFF2-40B4-BE49-F238E27FC236}">
                  <a16:creationId xmlns:a16="http://schemas.microsoft.com/office/drawing/2014/main" id="{BFDFB342-1B41-3C40-90B5-38F87DB8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8" name="AutoShape 167">
              <a:extLst>
                <a:ext uri="{FF2B5EF4-FFF2-40B4-BE49-F238E27FC236}">
                  <a16:creationId xmlns:a16="http://schemas.microsoft.com/office/drawing/2014/main" id="{31EB1D99-2A1B-554C-9D92-24AAEE38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9" name="AutoShape 168">
              <a:extLst>
                <a:ext uri="{FF2B5EF4-FFF2-40B4-BE49-F238E27FC236}">
                  <a16:creationId xmlns:a16="http://schemas.microsoft.com/office/drawing/2014/main" id="{8C5166EA-4FF3-CA4A-89EF-1C89946C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0" name="Oval 169">
              <a:extLst>
                <a:ext uri="{FF2B5EF4-FFF2-40B4-BE49-F238E27FC236}">
                  <a16:creationId xmlns:a16="http://schemas.microsoft.com/office/drawing/2014/main" id="{45C4253F-C6AA-8F41-9A95-B8614744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1" name="Oval 170">
              <a:extLst>
                <a:ext uri="{FF2B5EF4-FFF2-40B4-BE49-F238E27FC236}">
                  <a16:creationId xmlns:a16="http://schemas.microsoft.com/office/drawing/2014/main" id="{99937982-831E-014F-8011-31A38BC3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2" name="Oval 171">
              <a:extLst>
                <a:ext uri="{FF2B5EF4-FFF2-40B4-BE49-F238E27FC236}">
                  <a16:creationId xmlns:a16="http://schemas.microsoft.com/office/drawing/2014/main" id="{CB852665-8191-CD47-9BBA-1BC8D1E83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3" name="Rectangle 172">
              <a:extLst>
                <a:ext uri="{FF2B5EF4-FFF2-40B4-BE49-F238E27FC236}">
                  <a16:creationId xmlns:a16="http://schemas.microsoft.com/office/drawing/2014/main" id="{A5B541A2-F634-3F4C-920F-8FEB757F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482" name="Rectangle 4">
            <a:extLst>
              <a:ext uri="{FF2B5EF4-FFF2-40B4-BE49-F238E27FC236}">
                <a16:creationId xmlns:a16="http://schemas.microsoft.com/office/drawing/2014/main" id="{885A2C98-F0C5-4F48-973F-FB58C4816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0" indent="0" eaLnBrk="1" hangingPunct="1">
              <a:buNone/>
            </a:pPr>
            <a:r>
              <a:rPr lang="en-US" altLang="en-US" i="1" kern="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</a:t>
            </a:r>
            <a:r>
              <a:rPr lang="en-US" altLang="en-US" i="1" kern="0" baseline="-250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</a:t>
            </a:r>
            <a:r>
              <a:rPr lang="en-US" altLang="en-US" i="1" kern="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&lt; </a:t>
            </a:r>
            <a:r>
              <a:rPr lang="en-US" altLang="en-US" i="1" kern="0" dirty="0" err="1">
                <a:solidFill>
                  <a:srgbClr val="CC0000"/>
                </a:solidFill>
                <a:ea typeface="ＭＳ Ｐゴシック" panose="020B0600070205080204" pitchFamily="34" charset="-128"/>
              </a:rPr>
              <a:t>R</a:t>
            </a:r>
            <a:r>
              <a:rPr lang="en-US" altLang="en-US" i="1" kern="0" baseline="-25000" dirty="0" err="1">
                <a:solidFill>
                  <a:srgbClr val="CC0000"/>
                </a:solidFill>
                <a:ea typeface="ＭＳ Ｐゴシック" panose="020B0600070205080204" pitchFamily="34" charset="-128"/>
              </a:rPr>
              <a:t>c</a:t>
            </a:r>
            <a:r>
              <a:rPr lang="en-US" altLang="en-US" i="1" kern="0" dirty="0">
                <a:solidFill>
                  <a:srgbClr val="FF3300"/>
                </a:solidFill>
                <a:ea typeface="ＭＳ Ｐゴシック" panose="020B0600070205080204" pitchFamily="34" charset="-128"/>
              </a:rPr>
              <a:t>  </a:t>
            </a:r>
            <a:r>
              <a:rPr lang="en-US" altLang="en-US" kern="0" dirty="0">
                <a:ea typeface="ＭＳ Ｐゴシック" panose="020B0600070205080204" pitchFamily="34" charset="-128"/>
              </a:rPr>
              <a:t>What is average end-end throughput?</a:t>
            </a:r>
          </a:p>
        </p:txBody>
      </p:sp>
      <p:grpSp>
        <p:nvGrpSpPr>
          <p:cNvPr id="483" name="Group 34">
            <a:extLst>
              <a:ext uri="{FF2B5EF4-FFF2-40B4-BE49-F238E27FC236}">
                <a16:creationId xmlns:a16="http://schemas.microsoft.com/office/drawing/2014/main" id="{1D7513B2-BA27-CA43-AABC-A66648BC2AFF}"/>
              </a:ext>
            </a:extLst>
          </p:cNvPr>
          <p:cNvGrpSpPr>
            <a:grpSpLocks/>
          </p:cNvGrpSpPr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>
              <a:extLst>
                <a:ext uri="{FF2B5EF4-FFF2-40B4-BE49-F238E27FC236}">
                  <a16:creationId xmlns:a16="http://schemas.microsoft.com/office/drawing/2014/main" id="{5340CEA1-5B2B-9B46-9AAF-4147EFCA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5" name="Rectangle 36">
              <a:extLst>
                <a:ext uri="{FF2B5EF4-FFF2-40B4-BE49-F238E27FC236}">
                  <a16:creationId xmlns:a16="http://schemas.microsoft.com/office/drawing/2014/main" id="{18778160-DBBA-3B4C-9F3C-5804D0719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6" name="Oval 37">
              <a:extLst>
                <a:ext uri="{FF2B5EF4-FFF2-40B4-BE49-F238E27FC236}">
                  <a16:creationId xmlns:a16="http://schemas.microsoft.com/office/drawing/2014/main" id="{8BF0591E-F2E4-8A4C-A92C-C81344F40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87" name="Rectangle 38">
              <a:extLst>
                <a:ext uri="{FF2B5EF4-FFF2-40B4-BE49-F238E27FC236}">
                  <a16:creationId xmlns:a16="http://schemas.microsoft.com/office/drawing/2014/main" id="{E207FABE-8267-D846-9F45-80EB05CC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8" name="Text Box 39">
            <a:extLst>
              <a:ext uri="{FF2B5EF4-FFF2-40B4-BE49-F238E27FC236}">
                <a16:creationId xmlns:a16="http://schemas.microsoft.com/office/drawing/2014/main" id="{957E7C76-675E-574B-8ACD-614388DAE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  R</a:t>
            </a:r>
            <a:r>
              <a:rPr lang="en-US" altLang="en-US" sz="2800" baseline="-25000" dirty="0">
                <a:solidFill>
                  <a:srgbClr val="000000"/>
                </a:solidFill>
                <a:latin typeface="+mn-lt"/>
                <a:cs typeface="Arial"/>
              </a:rPr>
              <a:t>s</a:t>
            </a:r>
            <a:r>
              <a:rPr lang="en-US" altLang="en-US" sz="2000" baseline="-25000" dirty="0">
                <a:solidFill>
                  <a:srgbClr val="000000"/>
                </a:solidFill>
                <a:latin typeface="+mn-lt"/>
                <a:cs typeface="Arial"/>
              </a:rPr>
              <a:t> </a:t>
            </a:r>
            <a:r>
              <a:rPr lang="en-US" altLang="en-US" sz="2000" dirty="0">
                <a:solidFill>
                  <a:srgbClr val="000000"/>
                </a:solidFill>
                <a:latin typeface="+mn-lt"/>
                <a:cs typeface="Arial"/>
              </a:rPr>
              <a:t>bits/sec</a:t>
            </a:r>
          </a:p>
        </p:txBody>
      </p:sp>
      <p:sp>
        <p:nvSpPr>
          <p:cNvPr id="489" name="AutoShape 42">
            <a:extLst>
              <a:ext uri="{FF2B5EF4-FFF2-40B4-BE49-F238E27FC236}">
                <a16:creationId xmlns:a16="http://schemas.microsoft.com/office/drawing/2014/main" id="{8A9CF8E3-1601-CD45-8200-B1516EA3BB3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000000"/>
              </a:solidFill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90" name="AutoShape 43">
            <a:extLst>
              <a:ext uri="{FF2B5EF4-FFF2-40B4-BE49-F238E27FC236}">
                <a16:creationId xmlns:a16="http://schemas.microsoft.com/office/drawing/2014/main" id="{ED879A95-B645-8B4D-89AF-6D1789AFE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>
              <a:solidFill>
                <a:srgbClr val="000000"/>
              </a:solidFill>
              <a:latin typeface="+mn-lt"/>
              <a:cs typeface="Arial"/>
            </a:endParaRPr>
          </a:p>
        </p:txBody>
      </p:sp>
      <p:grpSp>
        <p:nvGrpSpPr>
          <p:cNvPr id="491" name="Group 54">
            <a:extLst>
              <a:ext uri="{FF2B5EF4-FFF2-40B4-BE49-F238E27FC236}">
                <a16:creationId xmlns:a16="http://schemas.microsoft.com/office/drawing/2014/main" id="{5C873AA0-FFD9-7542-BED1-8B7A71AB1C1E}"/>
              </a:ext>
            </a:extLst>
          </p:cNvPr>
          <p:cNvGrpSpPr>
            <a:grpSpLocks/>
          </p:cNvGrpSpPr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>
              <a:extLst>
                <a:ext uri="{FF2B5EF4-FFF2-40B4-BE49-F238E27FC236}">
                  <a16:creationId xmlns:a16="http://schemas.microsoft.com/office/drawing/2014/main" id="{97D274BB-C29B-ED4E-859A-927860A3F5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>
                <a:extLst>
                  <a:ext uri="{FF2B5EF4-FFF2-40B4-BE49-F238E27FC236}">
                    <a16:creationId xmlns:a16="http://schemas.microsoft.com/office/drawing/2014/main" id="{2EC17BEE-E58A-6140-B989-B0CDD1C1A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5" name="Rectangle 47">
                <a:extLst>
                  <a:ext uri="{FF2B5EF4-FFF2-40B4-BE49-F238E27FC236}">
                    <a16:creationId xmlns:a16="http://schemas.microsoft.com/office/drawing/2014/main" id="{AD336F13-B720-7341-B116-DA4D9171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6" name="Oval 48">
                <a:extLst>
                  <a:ext uri="{FF2B5EF4-FFF2-40B4-BE49-F238E27FC236}">
                    <a16:creationId xmlns:a16="http://schemas.microsoft.com/office/drawing/2014/main" id="{4B7EF7CF-26D6-F04C-A388-9C2DE746E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97" name="Rectangle 49">
                <a:extLst>
                  <a:ext uri="{FF2B5EF4-FFF2-40B4-BE49-F238E27FC236}">
                    <a16:creationId xmlns:a16="http://schemas.microsoft.com/office/drawing/2014/main" id="{604E850F-FAD3-D34F-8D0B-B1F5F12A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493" name="Text Box 50">
              <a:extLst>
                <a:ext uri="{FF2B5EF4-FFF2-40B4-BE49-F238E27FC236}">
                  <a16:creationId xmlns:a16="http://schemas.microsoft.com/office/drawing/2014/main" id="{48FDD660-FDC1-BC4D-AF14-61D75C0EB8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</p:grpSp>
      <p:sp>
        <p:nvSpPr>
          <p:cNvPr id="498" name="Rectangle 56">
            <a:extLst>
              <a:ext uri="{FF2B5EF4-FFF2-40B4-BE49-F238E27FC236}">
                <a16:creationId xmlns:a16="http://schemas.microsoft.com/office/drawing/2014/main" id="{A7FBBFF4-7CCE-3745-9DBF-448559E7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indent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  <a:cs typeface="Arial"/>
              </a:rPr>
              <a:t>R</a:t>
            </a:r>
            <a:r>
              <a:rPr lang="en-US" altLang="en-US" sz="2800" i="1" baseline="-25000" dirty="0">
                <a:solidFill>
                  <a:srgbClr val="CC0000"/>
                </a:solidFill>
                <a:latin typeface="+mn-lt"/>
                <a:cs typeface="Arial"/>
              </a:rPr>
              <a:t>s</a:t>
            </a:r>
            <a:r>
              <a:rPr lang="en-US" altLang="en-US" sz="2800" i="1" dirty="0">
                <a:solidFill>
                  <a:srgbClr val="CC0000"/>
                </a:solidFill>
                <a:latin typeface="+mn-lt"/>
                <a:cs typeface="Arial"/>
              </a:rPr>
              <a:t> &gt; </a:t>
            </a:r>
            <a:r>
              <a:rPr lang="en-US" altLang="en-US" sz="2800" i="1" dirty="0" err="1">
                <a:solidFill>
                  <a:srgbClr val="CC0000"/>
                </a:solidFill>
                <a:latin typeface="+mn-lt"/>
                <a:cs typeface="Arial"/>
              </a:rPr>
              <a:t>R</a:t>
            </a:r>
            <a:r>
              <a:rPr lang="en-US" altLang="en-US" sz="2800" i="1" baseline="-25000" dirty="0" err="1">
                <a:solidFill>
                  <a:srgbClr val="CC0000"/>
                </a:solidFill>
                <a:latin typeface="+mn-lt"/>
                <a:cs typeface="Arial"/>
              </a:rPr>
              <a:t>c</a:t>
            </a:r>
            <a:r>
              <a:rPr lang="en-US" altLang="en-US" sz="2800" i="1" dirty="0">
                <a:solidFill>
                  <a:srgbClr val="FF3300"/>
                </a:solidFill>
                <a:latin typeface="+mn-lt"/>
                <a:cs typeface="Arial"/>
              </a:rPr>
              <a:t>  </a:t>
            </a:r>
            <a:r>
              <a:rPr lang="en-US" altLang="en-US" sz="2800" dirty="0">
                <a:solidFill>
                  <a:srgbClr val="000000"/>
                </a:solidFill>
                <a:latin typeface="+mn-lt"/>
                <a:cs typeface="Arial"/>
              </a:rPr>
              <a:t>What is average end-end throughput?</a:t>
            </a:r>
          </a:p>
        </p:txBody>
      </p:sp>
      <p:grpSp>
        <p:nvGrpSpPr>
          <p:cNvPr id="499" name="Group 209">
            <a:extLst>
              <a:ext uri="{FF2B5EF4-FFF2-40B4-BE49-F238E27FC236}">
                <a16:creationId xmlns:a16="http://schemas.microsoft.com/office/drawing/2014/main" id="{79A28CBF-CC98-364E-9CA1-5406DF2D3C3F}"/>
              </a:ext>
            </a:extLst>
          </p:cNvPr>
          <p:cNvGrpSpPr>
            <a:grpSpLocks/>
          </p:cNvGrpSpPr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>
              <a:extLst>
                <a:ext uri="{FF2B5EF4-FFF2-40B4-BE49-F238E27FC236}">
                  <a16:creationId xmlns:a16="http://schemas.microsoft.com/office/drawing/2014/main" id="{A6EA76B5-34A9-BA4F-919C-79EC2F39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01" name="Text Box 101">
              <a:extLst>
                <a:ext uri="{FF2B5EF4-FFF2-40B4-BE49-F238E27FC236}">
                  <a16:creationId xmlns:a16="http://schemas.microsoft.com/office/drawing/2014/main" id="{EC6D6C58-6370-D841-9FF4-E86B32210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link on end-end path that constrains  end-end throughput</a:t>
              </a:r>
            </a:p>
          </p:txBody>
        </p:sp>
        <p:sp>
          <p:nvSpPr>
            <p:cNvPr id="502" name="Text Box 104">
              <a:extLst>
                <a:ext uri="{FF2B5EF4-FFF2-40B4-BE49-F238E27FC236}">
                  <a16:creationId xmlns:a16="http://schemas.microsoft.com/office/drawing/2014/main" id="{999DDB29-B5E4-4144-8D94-861082F6D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bottleneck link</a:t>
              </a:r>
            </a:p>
          </p:txBody>
        </p:sp>
      </p:grpSp>
      <p:sp>
        <p:nvSpPr>
          <p:cNvPr id="503" name="AutoShape 51">
            <a:extLst>
              <a:ext uri="{FF2B5EF4-FFF2-40B4-BE49-F238E27FC236}">
                <a16:creationId xmlns:a16="http://schemas.microsoft.com/office/drawing/2014/main" id="{ADA15BF7-93C3-524C-B9B7-716C2BEB0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>
              <a:solidFill>
                <a:srgbClr val="000000"/>
              </a:solidFill>
              <a:latin typeface="+mn-lt"/>
              <a:cs typeface="Arial"/>
            </a:endParaRPr>
          </a:p>
        </p:txBody>
      </p:sp>
      <p:grpSp>
        <p:nvGrpSpPr>
          <p:cNvPr id="504" name="Group 132">
            <a:extLst>
              <a:ext uri="{FF2B5EF4-FFF2-40B4-BE49-F238E27FC236}">
                <a16:creationId xmlns:a16="http://schemas.microsoft.com/office/drawing/2014/main" id="{B3F5B0C7-9CEB-E049-B0C3-0F00703C408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>
              <a:extLst>
                <a:ext uri="{FF2B5EF4-FFF2-40B4-BE49-F238E27FC236}">
                  <a16:creationId xmlns:a16="http://schemas.microsoft.com/office/drawing/2014/main" id="{9D7414AB-58AD-7D46-95D7-2D5B55309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>
              <a:extLst>
                <a:ext uri="{FF2B5EF4-FFF2-40B4-BE49-F238E27FC236}">
                  <a16:creationId xmlns:a16="http://schemas.microsoft.com/office/drawing/2014/main" id="{D5C4B243-FAF4-7842-9BC1-63CB23F7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07" name="AutoShape 327">
            <a:extLst>
              <a:ext uri="{FF2B5EF4-FFF2-40B4-BE49-F238E27FC236}">
                <a16:creationId xmlns:a16="http://schemas.microsoft.com/office/drawing/2014/main" id="{2F56CE5E-CD88-F243-A5D6-997F5D7E1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8" name="Group 206">
            <a:extLst>
              <a:ext uri="{FF2B5EF4-FFF2-40B4-BE49-F238E27FC236}">
                <a16:creationId xmlns:a16="http://schemas.microsoft.com/office/drawing/2014/main" id="{DC9267E1-3EDB-E748-8467-2A9B485898A2}"/>
              </a:ext>
            </a:extLst>
          </p:cNvPr>
          <p:cNvGrpSpPr>
            <a:grpSpLocks/>
          </p:cNvGrpSpPr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>
              <a:extLst>
                <a:ext uri="{FF2B5EF4-FFF2-40B4-BE49-F238E27FC236}">
                  <a16:creationId xmlns:a16="http://schemas.microsoft.com/office/drawing/2014/main" id="{017DEB16-2C42-DB4F-AC8D-2F24A202D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>
                <a:extLst>
                  <a:ext uri="{FF2B5EF4-FFF2-40B4-BE49-F238E27FC236}">
                    <a16:creationId xmlns:a16="http://schemas.microsoft.com/office/drawing/2014/main" id="{7071AEAE-A73F-D243-B123-B7B1D9BDF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1" name="Rectangle 175">
                <a:extLst>
                  <a:ext uri="{FF2B5EF4-FFF2-40B4-BE49-F238E27FC236}">
                    <a16:creationId xmlns:a16="http://schemas.microsoft.com/office/drawing/2014/main" id="{70DE3468-CF53-0346-8D80-E9385C7F7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2" name="Freeform 176">
                <a:extLst>
                  <a:ext uri="{FF2B5EF4-FFF2-40B4-BE49-F238E27FC236}">
                    <a16:creationId xmlns:a16="http://schemas.microsoft.com/office/drawing/2014/main" id="{ED311748-A5CC-494E-90AD-11746C8AC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3" name="Freeform 177">
                <a:extLst>
                  <a:ext uri="{FF2B5EF4-FFF2-40B4-BE49-F238E27FC236}">
                    <a16:creationId xmlns:a16="http://schemas.microsoft.com/office/drawing/2014/main" id="{8C78D907-80B8-AF4A-AB8A-5919F960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4" name="Rectangle 178">
                <a:extLst>
                  <a:ext uri="{FF2B5EF4-FFF2-40B4-BE49-F238E27FC236}">
                    <a16:creationId xmlns:a16="http://schemas.microsoft.com/office/drawing/2014/main" id="{894B83D8-FCC8-084F-9660-A8CED18F9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5" name="Group 179">
                <a:extLst>
                  <a:ext uri="{FF2B5EF4-FFF2-40B4-BE49-F238E27FC236}">
                    <a16:creationId xmlns:a16="http://schemas.microsoft.com/office/drawing/2014/main" id="{FA4C49FB-332B-1C42-B0C2-F3D370F081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>
                  <a:extLst>
                    <a:ext uri="{FF2B5EF4-FFF2-40B4-BE49-F238E27FC236}">
                      <a16:creationId xmlns:a16="http://schemas.microsoft.com/office/drawing/2014/main" id="{6BD6D33C-E791-F149-8310-5B3D390F6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71" name="AutoShape 181">
                  <a:extLst>
                    <a:ext uri="{FF2B5EF4-FFF2-40B4-BE49-F238E27FC236}">
                      <a16:creationId xmlns:a16="http://schemas.microsoft.com/office/drawing/2014/main" id="{5E71277F-C04C-3142-838B-6EE506CB2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6" name="Rectangle 182">
                <a:extLst>
                  <a:ext uri="{FF2B5EF4-FFF2-40B4-BE49-F238E27FC236}">
                    <a16:creationId xmlns:a16="http://schemas.microsoft.com/office/drawing/2014/main" id="{24A16DC6-2460-DC4F-994B-EF8DC5F2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7" name="Group 183">
                <a:extLst>
                  <a:ext uri="{FF2B5EF4-FFF2-40B4-BE49-F238E27FC236}">
                    <a16:creationId xmlns:a16="http://schemas.microsoft.com/office/drawing/2014/main" id="{98E7E366-D731-D346-83EB-43C23A31E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>
                  <a:extLst>
                    <a:ext uri="{FF2B5EF4-FFF2-40B4-BE49-F238E27FC236}">
                      <a16:creationId xmlns:a16="http://schemas.microsoft.com/office/drawing/2014/main" id="{12E76A99-F292-4942-B7EA-16F260F71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9" name="AutoShape 185">
                  <a:extLst>
                    <a:ext uri="{FF2B5EF4-FFF2-40B4-BE49-F238E27FC236}">
                      <a16:creationId xmlns:a16="http://schemas.microsoft.com/office/drawing/2014/main" id="{981E5C21-5C45-464D-B45B-155529C9B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8" name="Rectangle 186">
                <a:extLst>
                  <a:ext uri="{FF2B5EF4-FFF2-40B4-BE49-F238E27FC236}">
                    <a16:creationId xmlns:a16="http://schemas.microsoft.com/office/drawing/2014/main" id="{464DC274-CDF8-6E47-9806-008A0A6C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9" name="Rectangle 187">
                <a:extLst>
                  <a:ext uri="{FF2B5EF4-FFF2-40B4-BE49-F238E27FC236}">
                    <a16:creationId xmlns:a16="http://schemas.microsoft.com/office/drawing/2014/main" id="{98AC22BF-B25F-6142-87DB-E850C47D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0" name="Group 188">
                <a:extLst>
                  <a:ext uri="{FF2B5EF4-FFF2-40B4-BE49-F238E27FC236}">
                    <a16:creationId xmlns:a16="http://schemas.microsoft.com/office/drawing/2014/main" id="{7D330731-B2DD-FA40-90B0-9AF6F55A2D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>
                  <a:extLst>
                    <a:ext uri="{FF2B5EF4-FFF2-40B4-BE49-F238E27FC236}">
                      <a16:creationId xmlns:a16="http://schemas.microsoft.com/office/drawing/2014/main" id="{9DE72B9D-63C0-864A-8FD9-1B399D8E81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7" name="AutoShape 190">
                  <a:extLst>
                    <a:ext uri="{FF2B5EF4-FFF2-40B4-BE49-F238E27FC236}">
                      <a16:creationId xmlns:a16="http://schemas.microsoft.com/office/drawing/2014/main" id="{E1DF0355-58D1-FF48-A296-D36811A7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1" name="Freeform 191">
                <a:extLst>
                  <a:ext uri="{FF2B5EF4-FFF2-40B4-BE49-F238E27FC236}">
                    <a16:creationId xmlns:a16="http://schemas.microsoft.com/office/drawing/2014/main" id="{0F425FAD-60C7-8D46-AC04-D61CF1C1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2" name="Group 192">
                <a:extLst>
                  <a:ext uri="{FF2B5EF4-FFF2-40B4-BE49-F238E27FC236}">
                    <a16:creationId xmlns:a16="http://schemas.microsoft.com/office/drawing/2014/main" id="{DD061A78-E747-F742-AAA6-0EBB1F0472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>
                  <a:extLst>
                    <a:ext uri="{FF2B5EF4-FFF2-40B4-BE49-F238E27FC236}">
                      <a16:creationId xmlns:a16="http://schemas.microsoft.com/office/drawing/2014/main" id="{D1A721C9-09F8-CA49-8768-A4D60457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5" name="AutoShape 194">
                  <a:extLst>
                    <a:ext uri="{FF2B5EF4-FFF2-40B4-BE49-F238E27FC236}">
                      <a16:creationId xmlns:a16="http://schemas.microsoft.com/office/drawing/2014/main" id="{62ACD839-F2C5-9845-AB4E-C5BA19C2E2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3" name="Rectangle 195">
                <a:extLst>
                  <a:ext uri="{FF2B5EF4-FFF2-40B4-BE49-F238E27FC236}">
                    <a16:creationId xmlns:a16="http://schemas.microsoft.com/office/drawing/2014/main" id="{372A6132-E5E3-D940-8B20-1C9F499C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4" name="Freeform 196">
                <a:extLst>
                  <a:ext uri="{FF2B5EF4-FFF2-40B4-BE49-F238E27FC236}">
                    <a16:creationId xmlns:a16="http://schemas.microsoft.com/office/drawing/2014/main" id="{7FB8C692-1BF5-7148-BD0F-82D24606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5" name="Freeform 197">
                <a:extLst>
                  <a:ext uri="{FF2B5EF4-FFF2-40B4-BE49-F238E27FC236}">
                    <a16:creationId xmlns:a16="http://schemas.microsoft.com/office/drawing/2014/main" id="{B0320B70-5119-4C4A-9DDB-B708D3E7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6" name="Oval 198">
                <a:extLst>
                  <a:ext uri="{FF2B5EF4-FFF2-40B4-BE49-F238E27FC236}">
                    <a16:creationId xmlns:a16="http://schemas.microsoft.com/office/drawing/2014/main" id="{29E3337B-80AF-FE42-A33A-1B58F9866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7" name="Freeform 199">
                <a:extLst>
                  <a:ext uri="{FF2B5EF4-FFF2-40B4-BE49-F238E27FC236}">
                    <a16:creationId xmlns:a16="http://schemas.microsoft.com/office/drawing/2014/main" id="{09D40D09-BC4A-744B-BB47-8545C1DE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8" name="AutoShape 200">
                <a:extLst>
                  <a:ext uri="{FF2B5EF4-FFF2-40B4-BE49-F238E27FC236}">
                    <a16:creationId xmlns:a16="http://schemas.microsoft.com/office/drawing/2014/main" id="{BF852A65-EDBF-594C-9A10-757D0496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9" name="AutoShape 201">
                <a:extLst>
                  <a:ext uri="{FF2B5EF4-FFF2-40B4-BE49-F238E27FC236}">
                    <a16:creationId xmlns:a16="http://schemas.microsoft.com/office/drawing/2014/main" id="{02863060-88F5-664A-BDBC-D1E1E1A5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0" name="Oval 202">
                <a:extLst>
                  <a:ext uri="{FF2B5EF4-FFF2-40B4-BE49-F238E27FC236}">
                    <a16:creationId xmlns:a16="http://schemas.microsoft.com/office/drawing/2014/main" id="{5E04EF61-FED3-3541-ACA1-9693CBB7F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1" name="Oval 203">
                <a:extLst>
                  <a:ext uri="{FF2B5EF4-FFF2-40B4-BE49-F238E27FC236}">
                    <a16:creationId xmlns:a16="http://schemas.microsoft.com/office/drawing/2014/main" id="{44A7BC25-D6E5-A44C-855D-AA7C5150A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2" name="Oval 204">
                <a:extLst>
                  <a:ext uri="{FF2B5EF4-FFF2-40B4-BE49-F238E27FC236}">
                    <a16:creationId xmlns:a16="http://schemas.microsoft.com/office/drawing/2014/main" id="{14F564A5-40D1-4A43-8039-CF104267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3" name="Rectangle 205">
                <a:extLst>
                  <a:ext uri="{FF2B5EF4-FFF2-40B4-BE49-F238E27FC236}">
                    <a16:creationId xmlns:a16="http://schemas.microsoft.com/office/drawing/2014/main" id="{1AE270E5-AC06-504B-BF97-435964C8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10" name="Line 57">
              <a:extLst>
                <a:ext uri="{FF2B5EF4-FFF2-40B4-BE49-F238E27FC236}">
                  <a16:creationId xmlns:a16="http://schemas.microsoft.com/office/drawing/2014/main" id="{E30AFCCA-07F4-A740-BD4B-5B28F2D98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1" name="Group 58">
              <a:extLst>
                <a:ext uri="{FF2B5EF4-FFF2-40B4-BE49-F238E27FC236}">
                  <a16:creationId xmlns:a16="http://schemas.microsoft.com/office/drawing/2014/main" id="{C24A23EE-8313-D64E-BD4F-3BFCD778F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>
                <a:extLst>
                  <a:ext uri="{FF2B5EF4-FFF2-40B4-BE49-F238E27FC236}">
                    <a16:creationId xmlns:a16="http://schemas.microsoft.com/office/drawing/2014/main" id="{1E8C1397-8F48-5E4D-BC95-2AEEFF432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2" name="Line 61">
                <a:extLst>
                  <a:ext uri="{FF2B5EF4-FFF2-40B4-BE49-F238E27FC236}">
                    <a16:creationId xmlns:a16="http://schemas.microsoft.com/office/drawing/2014/main" id="{A9B3CF61-A592-AA42-AE21-C6F6DDBF0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3" name="Rectangle 62">
                <a:extLst>
                  <a:ext uri="{FF2B5EF4-FFF2-40B4-BE49-F238E27FC236}">
                    <a16:creationId xmlns:a16="http://schemas.microsoft.com/office/drawing/2014/main" id="{BD11C863-452F-AE46-9242-58534859C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34" name="Group 64">
                <a:extLst>
                  <a:ext uri="{FF2B5EF4-FFF2-40B4-BE49-F238E27FC236}">
                    <a16:creationId xmlns:a16="http://schemas.microsoft.com/office/drawing/2014/main" id="{A74AB26D-917E-1C43-8497-203578F54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>
                  <a:extLst>
                    <a:ext uri="{FF2B5EF4-FFF2-40B4-BE49-F238E27FC236}">
                      <a16:creationId xmlns:a16="http://schemas.microsoft.com/office/drawing/2014/main" id="{B0ECEE3F-0D27-9E45-AD59-E3E44736B1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9" name="Line 67">
                  <a:extLst>
                    <a:ext uri="{FF2B5EF4-FFF2-40B4-BE49-F238E27FC236}">
                      <a16:creationId xmlns:a16="http://schemas.microsoft.com/office/drawing/2014/main" id="{EB55E3DC-430D-5347-B8CC-5709959197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535" name="Group 68">
                <a:extLst>
                  <a:ext uri="{FF2B5EF4-FFF2-40B4-BE49-F238E27FC236}">
                    <a16:creationId xmlns:a16="http://schemas.microsoft.com/office/drawing/2014/main" id="{EE23C2BF-5FE2-B644-AFE9-10E650F8E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>
                  <a:extLst>
                    <a:ext uri="{FF2B5EF4-FFF2-40B4-BE49-F238E27FC236}">
                      <a16:creationId xmlns:a16="http://schemas.microsoft.com/office/drawing/2014/main" id="{9CEA633F-1910-4F48-AE5F-C3F267226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7" name="Line 71">
                  <a:extLst>
                    <a:ext uri="{FF2B5EF4-FFF2-40B4-BE49-F238E27FC236}">
                      <a16:creationId xmlns:a16="http://schemas.microsoft.com/office/drawing/2014/main" id="{0EEE95F5-28BD-5244-AB61-1D0DDB38D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512" name="AutoShape 90">
              <a:extLst>
                <a:ext uri="{FF2B5EF4-FFF2-40B4-BE49-F238E27FC236}">
                  <a16:creationId xmlns:a16="http://schemas.microsoft.com/office/drawing/2014/main" id="{FBD38E77-2123-B941-9E3E-28175B8F1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3" name="Group 92">
              <a:extLst>
                <a:ext uri="{FF2B5EF4-FFF2-40B4-BE49-F238E27FC236}">
                  <a16:creationId xmlns:a16="http://schemas.microsoft.com/office/drawing/2014/main" id="{DDC22D0D-F03A-C14E-9613-D042E5ACF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>
                <a:extLst>
                  <a:ext uri="{FF2B5EF4-FFF2-40B4-BE49-F238E27FC236}">
                    <a16:creationId xmlns:a16="http://schemas.microsoft.com/office/drawing/2014/main" id="{BD69A588-896C-CD4F-AF1D-5590117C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8" name="Rectangle 94">
                <a:extLst>
                  <a:ext uri="{FF2B5EF4-FFF2-40B4-BE49-F238E27FC236}">
                    <a16:creationId xmlns:a16="http://schemas.microsoft.com/office/drawing/2014/main" id="{690BA38E-8C04-7D49-8A4D-F3EBD36EC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9" name="Oval 95">
                <a:extLst>
                  <a:ext uri="{FF2B5EF4-FFF2-40B4-BE49-F238E27FC236}">
                    <a16:creationId xmlns:a16="http://schemas.microsoft.com/office/drawing/2014/main" id="{F8BE880C-8629-DB4F-A98D-187B9D0ED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0" name="Rectangle 96">
                <a:extLst>
                  <a:ext uri="{FF2B5EF4-FFF2-40B4-BE49-F238E27FC236}">
                    <a16:creationId xmlns:a16="http://schemas.microsoft.com/office/drawing/2014/main" id="{CEA80494-8D88-874A-A154-9DE5B72C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4" name="Text Box 97">
              <a:extLst>
                <a:ext uri="{FF2B5EF4-FFF2-40B4-BE49-F238E27FC236}">
                  <a16:creationId xmlns:a16="http://schemas.microsoft.com/office/drawing/2014/main" id="{1BBEC08D-B4E9-1244-8AFE-C137F04A0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grpSp>
          <p:nvGrpSpPr>
            <p:cNvPr id="515" name="Group 83">
              <a:extLst>
                <a:ext uri="{FF2B5EF4-FFF2-40B4-BE49-F238E27FC236}">
                  <a16:creationId xmlns:a16="http://schemas.microsoft.com/office/drawing/2014/main" id="{453C8714-A6D0-E346-8A5B-615EFB01A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>
                <a:extLst>
                  <a:ext uri="{FF2B5EF4-FFF2-40B4-BE49-F238E27FC236}">
                    <a16:creationId xmlns:a16="http://schemas.microsoft.com/office/drawing/2014/main" id="{15F82EFE-0228-FC41-A2F8-7597E3503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4" name="Rectangle 85">
                <a:extLst>
                  <a:ext uri="{FF2B5EF4-FFF2-40B4-BE49-F238E27FC236}">
                    <a16:creationId xmlns:a16="http://schemas.microsoft.com/office/drawing/2014/main" id="{771827D6-CDB4-624D-966F-486A8E5A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5" name="Oval 86">
                <a:extLst>
                  <a:ext uri="{FF2B5EF4-FFF2-40B4-BE49-F238E27FC236}">
                    <a16:creationId xmlns:a16="http://schemas.microsoft.com/office/drawing/2014/main" id="{2C2907FC-8499-0B4E-AA1A-72F4C095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26" name="Rectangle 87">
                <a:extLst>
                  <a:ext uri="{FF2B5EF4-FFF2-40B4-BE49-F238E27FC236}">
                    <a16:creationId xmlns:a16="http://schemas.microsoft.com/office/drawing/2014/main" id="{0460CA79-401A-4C43-9BF8-05BF988C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6" name="Text Box 88">
              <a:extLst>
                <a:ext uri="{FF2B5EF4-FFF2-40B4-BE49-F238E27FC236}">
                  <a16:creationId xmlns:a16="http://schemas.microsoft.com/office/drawing/2014/main" id="{2215F4CA-83FF-2F43-A883-32EAB81F1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 </a:t>
              </a:r>
              <a:r>
                <a:rPr kumimoji="0" lang="en-US" altLang="en-US" sz="2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517" name="AutoShape 98">
              <a:extLst>
                <a:ext uri="{FF2B5EF4-FFF2-40B4-BE49-F238E27FC236}">
                  <a16:creationId xmlns:a16="http://schemas.microsoft.com/office/drawing/2014/main" id="{7823CDE2-367E-FB44-BE34-956568F7C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18" name="AutoShape 89">
              <a:extLst>
                <a:ext uri="{FF2B5EF4-FFF2-40B4-BE49-F238E27FC236}">
                  <a16:creationId xmlns:a16="http://schemas.microsoft.com/office/drawing/2014/main" id="{D3D3E169-3E07-3B4A-A3F9-E35D17B6871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9" name="Group 135">
              <a:extLst>
                <a:ext uri="{FF2B5EF4-FFF2-40B4-BE49-F238E27FC236}">
                  <a16:creationId xmlns:a16="http://schemas.microsoft.com/office/drawing/2014/main" id="{5A825877-D688-F24C-8395-71DDEA807E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>
                <a:extLst>
                  <a:ext uri="{FF2B5EF4-FFF2-40B4-BE49-F238E27FC236}">
                    <a16:creationId xmlns:a16="http://schemas.microsoft.com/office/drawing/2014/main" id="{77517F6B-1BE4-F94A-BBF9-E9549AC02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>
                <a:extLst>
                  <a:ext uri="{FF2B5EF4-FFF2-40B4-BE49-F238E27FC236}">
                    <a16:creationId xmlns:a16="http://schemas.microsoft.com/office/drawing/2014/main" id="{85644D17-8C0F-0840-B111-635B1B4F10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20" name="AutoShape 327">
              <a:extLst>
                <a:ext uri="{FF2B5EF4-FFF2-40B4-BE49-F238E27FC236}">
                  <a16:creationId xmlns:a16="http://schemas.microsoft.com/office/drawing/2014/main" id="{26E8FD56-0A05-7348-855A-94527638E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642784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BDC7F4-E0CA-5441-8A92-F3458106F4EB}"/>
              </a:ext>
            </a:extLst>
          </p:cNvPr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>
              <a:extLst>
                <a:ext uri="{FF2B5EF4-FFF2-40B4-BE49-F238E27FC236}">
                  <a16:creationId xmlns:a16="http://schemas.microsoft.com/office/drawing/2014/main" id="{42F82D1E-8ED4-4F44-9C3C-BDFDC8129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dirty="0">
                  <a:solidFill>
                    <a:srgbClr val="000000"/>
                  </a:solidFill>
                  <a:latin typeface="+mn-lt"/>
                  <a:cs typeface="Arial"/>
                </a:rPr>
                <a:t>10 connections (fairly) share backbone bottleneck link </a:t>
              </a:r>
              <a:r>
                <a:rPr lang="en-US" altLang="en-US" i="1" dirty="0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baseline="-25000" dirty="0">
                  <a:solidFill>
                    <a:srgbClr val="000000"/>
                  </a:solidFill>
                  <a:latin typeface="+mn-lt"/>
                  <a:cs typeface="Arial"/>
                </a:rPr>
                <a:t> </a:t>
              </a:r>
              <a:r>
                <a:rPr lang="en-US" altLang="en-US" dirty="0">
                  <a:solidFill>
                    <a:srgbClr val="000000"/>
                  </a:solidFill>
                  <a:latin typeface="+mn-lt"/>
                  <a:cs typeface="Arial"/>
                </a:rPr>
                <a:t>bits/sec</a:t>
              </a:r>
            </a:p>
          </p:txBody>
        </p:sp>
        <p:sp>
          <p:nvSpPr>
            <p:cNvPr id="603" name="Freeform 296">
              <a:extLst>
                <a:ext uri="{FF2B5EF4-FFF2-40B4-BE49-F238E27FC236}">
                  <a16:creationId xmlns:a16="http://schemas.microsoft.com/office/drawing/2014/main" id="{12223E81-DDE4-C440-BABA-D7BC48DB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Text Box 35">
              <a:extLst>
                <a:ext uri="{FF2B5EF4-FFF2-40B4-BE49-F238E27FC236}">
                  <a16:creationId xmlns:a16="http://schemas.microsoft.com/office/drawing/2014/main" id="{8E3A2589-33AD-0948-8AAD-49FBF5318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s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05" name="Oval 40">
              <a:extLst>
                <a:ext uri="{FF2B5EF4-FFF2-40B4-BE49-F238E27FC236}">
                  <a16:creationId xmlns:a16="http://schemas.microsoft.com/office/drawing/2014/main" id="{8D4D9D6D-6FB5-AA4B-B509-A8973E6C8A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6" name="Rectangle 41">
              <a:extLst>
                <a:ext uri="{FF2B5EF4-FFF2-40B4-BE49-F238E27FC236}">
                  <a16:creationId xmlns:a16="http://schemas.microsoft.com/office/drawing/2014/main" id="{557406FF-659D-D646-B73D-12838ED2B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7" name="Oval 42">
              <a:extLst>
                <a:ext uri="{FF2B5EF4-FFF2-40B4-BE49-F238E27FC236}">
                  <a16:creationId xmlns:a16="http://schemas.microsoft.com/office/drawing/2014/main" id="{0A481A93-ECB7-E246-837A-F6BC6402D6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8" name="Rectangle 43">
              <a:extLst>
                <a:ext uri="{FF2B5EF4-FFF2-40B4-BE49-F238E27FC236}">
                  <a16:creationId xmlns:a16="http://schemas.microsoft.com/office/drawing/2014/main" id="{A6B95B4A-EADA-2646-8C69-44AD71FF2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9" name="Oval 31">
              <a:extLst>
                <a:ext uri="{FF2B5EF4-FFF2-40B4-BE49-F238E27FC236}">
                  <a16:creationId xmlns:a16="http://schemas.microsoft.com/office/drawing/2014/main" id="{D34D4E69-9BEB-E84C-9C95-F587DC39C7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0" name="Rectangle 32">
              <a:extLst>
                <a:ext uri="{FF2B5EF4-FFF2-40B4-BE49-F238E27FC236}">
                  <a16:creationId xmlns:a16="http://schemas.microsoft.com/office/drawing/2014/main" id="{AF4F01BC-E0BA-6145-9A94-C368A9DCD9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1" name="Oval 33">
              <a:extLst>
                <a:ext uri="{FF2B5EF4-FFF2-40B4-BE49-F238E27FC236}">
                  <a16:creationId xmlns:a16="http://schemas.microsoft.com/office/drawing/2014/main" id="{0FB3506E-741A-1449-B57D-DCE4E8B68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Rectangle 34">
              <a:extLst>
                <a:ext uri="{FF2B5EF4-FFF2-40B4-BE49-F238E27FC236}">
                  <a16:creationId xmlns:a16="http://schemas.microsoft.com/office/drawing/2014/main" id="{323C4318-B148-DC47-ABE2-1E709105E9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3" name="Line 456">
              <a:extLst>
                <a:ext uri="{FF2B5EF4-FFF2-40B4-BE49-F238E27FC236}">
                  <a16:creationId xmlns:a16="http://schemas.microsoft.com/office/drawing/2014/main" id="{8173438F-0B9B-B64F-A181-BAB4D0B2F0C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Oval 469">
              <a:extLst>
                <a:ext uri="{FF2B5EF4-FFF2-40B4-BE49-F238E27FC236}">
                  <a16:creationId xmlns:a16="http://schemas.microsoft.com/office/drawing/2014/main" id="{7E85E8A1-86AF-324B-8460-F6A7D5EAC0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5" name="Rectangle 470">
              <a:extLst>
                <a:ext uri="{FF2B5EF4-FFF2-40B4-BE49-F238E27FC236}">
                  <a16:creationId xmlns:a16="http://schemas.microsoft.com/office/drawing/2014/main" id="{55557922-2CFC-1B45-B737-1FBBBEAE2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6" name="Oval 471">
              <a:extLst>
                <a:ext uri="{FF2B5EF4-FFF2-40B4-BE49-F238E27FC236}">
                  <a16:creationId xmlns:a16="http://schemas.microsoft.com/office/drawing/2014/main" id="{5D3F57BE-8666-1D44-A006-F78419384E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472">
              <a:extLst>
                <a:ext uri="{FF2B5EF4-FFF2-40B4-BE49-F238E27FC236}">
                  <a16:creationId xmlns:a16="http://schemas.microsoft.com/office/drawing/2014/main" id="{64C792DE-6968-B34C-9D1B-D2467DCDD7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8" name="Line 473">
              <a:extLst>
                <a:ext uri="{FF2B5EF4-FFF2-40B4-BE49-F238E27FC236}">
                  <a16:creationId xmlns:a16="http://schemas.microsoft.com/office/drawing/2014/main" id="{51F1769C-1A62-EC4E-B22E-FFF40B43E7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Oval 476">
              <a:extLst>
                <a:ext uri="{FF2B5EF4-FFF2-40B4-BE49-F238E27FC236}">
                  <a16:creationId xmlns:a16="http://schemas.microsoft.com/office/drawing/2014/main" id="{551553F9-6760-6E44-947E-2E2826C455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0" name="Rectangle 477">
              <a:extLst>
                <a:ext uri="{FF2B5EF4-FFF2-40B4-BE49-F238E27FC236}">
                  <a16:creationId xmlns:a16="http://schemas.microsoft.com/office/drawing/2014/main" id="{424063E3-158A-984A-BFC8-01ECC77182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1" name="Oval 478">
              <a:extLst>
                <a:ext uri="{FF2B5EF4-FFF2-40B4-BE49-F238E27FC236}">
                  <a16:creationId xmlns:a16="http://schemas.microsoft.com/office/drawing/2014/main" id="{E5AD8F86-97E2-7648-BE88-A4ABC6A350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2" name="Rectangle 479">
              <a:extLst>
                <a:ext uri="{FF2B5EF4-FFF2-40B4-BE49-F238E27FC236}">
                  <a16:creationId xmlns:a16="http://schemas.microsoft.com/office/drawing/2014/main" id="{598EC6E7-BD77-134B-A756-3D43B04CC7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3" name="Line 480">
              <a:extLst>
                <a:ext uri="{FF2B5EF4-FFF2-40B4-BE49-F238E27FC236}">
                  <a16:creationId xmlns:a16="http://schemas.microsoft.com/office/drawing/2014/main" id="{AFDCBA44-8593-C94C-9FA7-FED9DC63A5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Oval 483">
              <a:extLst>
                <a:ext uri="{FF2B5EF4-FFF2-40B4-BE49-F238E27FC236}">
                  <a16:creationId xmlns:a16="http://schemas.microsoft.com/office/drawing/2014/main" id="{9B669AE7-0EE8-EC41-9DC1-37D185E643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5" name="Rectangle 484">
              <a:extLst>
                <a:ext uri="{FF2B5EF4-FFF2-40B4-BE49-F238E27FC236}">
                  <a16:creationId xmlns:a16="http://schemas.microsoft.com/office/drawing/2014/main" id="{C65A0801-59C0-0744-8000-2F197C940E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6" name="Oval 485">
              <a:extLst>
                <a:ext uri="{FF2B5EF4-FFF2-40B4-BE49-F238E27FC236}">
                  <a16:creationId xmlns:a16="http://schemas.microsoft.com/office/drawing/2014/main" id="{618A0B18-5A9F-C940-A80E-7B06B49B60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7" name="Rectangle 486">
              <a:extLst>
                <a:ext uri="{FF2B5EF4-FFF2-40B4-BE49-F238E27FC236}">
                  <a16:creationId xmlns:a16="http://schemas.microsoft.com/office/drawing/2014/main" id="{0EC6AAEC-D5EF-0B44-AE75-B5161067D3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8" name="Line 487">
              <a:extLst>
                <a:ext uri="{FF2B5EF4-FFF2-40B4-BE49-F238E27FC236}">
                  <a16:creationId xmlns:a16="http://schemas.microsoft.com/office/drawing/2014/main" id="{6C5A899D-7A45-874B-9EBC-4587CF6DE0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9" name="Oval 500">
              <a:extLst>
                <a:ext uri="{FF2B5EF4-FFF2-40B4-BE49-F238E27FC236}">
                  <a16:creationId xmlns:a16="http://schemas.microsoft.com/office/drawing/2014/main" id="{2C1CCE43-DB7D-AE44-BC92-2EC22940EC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0" name="Rectangle 501">
              <a:extLst>
                <a:ext uri="{FF2B5EF4-FFF2-40B4-BE49-F238E27FC236}">
                  <a16:creationId xmlns:a16="http://schemas.microsoft.com/office/drawing/2014/main" id="{40D89921-5710-C74C-85E3-E00C000E6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1" name="Oval 502">
              <a:extLst>
                <a:ext uri="{FF2B5EF4-FFF2-40B4-BE49-F238E27FC236}">
                  <a16:creationId xmlns:a16="http://schemas.microsoft.com/office/drawing/2014/main" id="{04ED2CB6-E629-0044-88FF-DD5D436E58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2" name="Rectangle 503">
              <a:extLst>
                <a:ext uri="{FF2B5EF4-FFF2-40B4-BE49-F238E27FC236}">
                  <a16:creationId xmlns:a16="http://schemas.microsoft.com/office/drawing/2014/main" id="{0D6041B8-7217-4F4F-92D9-8F4D04231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3" name="Line 504">
              <a:extLst>
                <a:ext uri="{FF2B5EF4-FFF2-40B4-BE49-F238E27FC236}">
                  <a16:creationId xmlns:a16="http://schemas.microsoft.com/office/drawing/2014/main" id="{45C56574-1E78-FA49-9616-971A302E93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4" name="Oval 507">
              <a:extLst>
                <a:ext uri="{FF2B5EF4-FFF2-40B4-BE49-F238E27FC236}">
                  <a16:creationId xmlns:a16="http://schemas.microsoft.com/office/drawing/2014/main" id="{9F9B82D5-4B1D-6043-BBA5-D051EBBBCA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5" name="Rectangle 508">
              <a:extLst>
                <a:ext uri="{FF2B5EF4-FFF2-40B4-BE49-F238E27FC236}">
                  <a16:creationId xmlns:a16="http://schemas.microsoft.com/office/drawing/2014/main" id="{0C717AD0-EA8E-2246-B4E3-6A0F4C1E9F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6" name="Oval 509">
              <a:extLst>
                <a:ext uri="{FF2B5EF4-FFF2-40B4-BE49-F238E27FC236}">
                  <a16:creationId xmlns:a16="http://schemas.microsoft.com/office/drawing/2014/main" id="{EE3B1AF8-64A0-EC47-B91B-48B11E36D8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7" name="Rectangle 510">
              <a:extLst>
                <a:ext uri="{FF2B5EF4-FFF2-40B4-BE49-F238E27FC236}">
                  <a16:creationId xmlns:a16="http://schemas.microsoft.com/office/drawing/2014/main" id="{860AFC74-9568-6A49-803C-0B2D79302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8" name="Line 511">
              <a:extLst>
                <a:ext uri="{FF2B5EF4-FFF2-40B4-BE49-F238E27FC236}">
                  <a16:creationId xmlns:a16="http://schemas.microsoft.com/office/drawing/2014/main" id="{2B4EDB9F-73F1-C34D-96D9-5CDCB88B21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9" name="Text Box 513">
              <a:extLst>
                <a:ext uri="{FF2B5EF4-FFF2-40B4-BE49-F238E27FC236}">
                  <a16:creationId xmlns:a16="http://schemas.microsoft.com/office/drawing/2014/main" id="{4778714E-EE95-9947-8879-8B2FE318C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s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0" name="Text Box 514">
              <a:extLst>
                <a:ext uri="{FF2B5EF4-FFF2-40B4-BE49-F238E27FC236}">
                  <a16:creationId xmlns:a16="http://schemas.microsoft.com/office/drawing/2014/main" id="{60849EC9-A207-4C41-AD9D-A92DEE98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s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1" name="Freeform 515">
              <a:extLst>
                <a:ext uri="{FF2B5EF4-FFF2-40B4-BE49-F238E27FC236}">
                  <a16:creationId xmlns:a16="http://schemas.microsoft.com/office/drawing/2014/main" id="{F6112B49-DFF7-4442-8AE0-8CF8CFAA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2" name="Text Box 516">
              <a:extLst>
                <a:ext uri="{FF2B5EF4-FFF2-40B4-BE49-F238E27FC236}">
                  <a16:creationId xmlns:a16="http://schemas.microsoft.com/office/drawing/2014/main" id="{EFC98C88-858D-E34E-9C48-139358543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dirty="0" err="1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 dirty="0" err="1">
                  <a:solidFill>
                    <a:srgbClr val="000000"/>
                  </a:solidFill>
                  <a:latin typeface="+mn-lt"/>
                  <a:cs typeface="Arial"/>
                </a:rPr>
                <a:t>c</a:t>
              </a:r>
              <a:endParaRPr lang="en-US" altLang="en-US" dirty="0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3" name="Freeform 517">
              <a:extLst>
                <a:ext uri="{FF2B5EF4-FFF2-40B4-BE49-F238E27FC236}">
                  <a16:creationId xmlns:a16="http://schemas.microsoft.com/office/drawing/2014/main" id="{3FAF4BE0-D787-B34B-BA37-0770AC8B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4" name="Freeform 518">
              <a:extLst>
                <a:ext uri="{FF2B5EF4-FFF2-40B4-BE49-F238E27FC236}">
                  <a16:creationId xmlns:a16="http://schemas.microsoft.com/office/drawing/2014/main" id="{9EF6A7FC-B534-4346-A5DD-041A4F1C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800">
                <a:solidFill>
                  <a:srgbClr val="000000"/>
                </a:solidFill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5" name="Text Box 519">
              <a:extLst>
                <a:ext uri="{FF2B5EF4-FFF2-40B4-BE49-F238E27FC236}">
                  <a16:creationId xmlns:a16="http://schemas.microsoft.com/office/drawing/2014/main" id="{1E5107AF-4847-B347-A6D3-3304434E8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c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6" name="Text Box 520">
              <a:extLst>
                <a:ext uri="{FF2B5EF4-FFF2-40B4-BE49-F238E27FC236}">
                  <a16:creationId xmlns:a16="http://schemas.microsoft.com/office/drawing/2014/main" id="{7DD67220-8D5A-6E44-9C8F-8DC54227B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  <a:r>
                <a:rPr lang="en-US" altLang="en-US" sz="3200" baseline="-25000">
                  <a:solidFill>
                    <a:srgbClr val="000000"/>
                  </a:solidFill>
                  <a:latin typeface="+mn-lt"/>
                  <a:cs typeface="Arial"/>
                </a:rPr>
                <a:t>c</a:t>
              </a:r>
              <a:endParaRPr lang="en-US" altLang="en-US">
                <a:solidFill>
                  <a:srgbClr val="000000"/>
                </a:solidFill>
                <a:latin typeface="+mn-lt"/>
                <a:cs typeface="Arial"/>
              </a:endParaRPr>
            </a:p>
          </p:txBody>
        </p:sp>
        <p:sp>
          <p:nvSpPr>
            <p:cNvPr id="647" name="Text Box 521">
              <a:extLst>
                <a:ext uri="{FF2B5EF4-FFF2-40B4-BE49-F238E27FC236}">
                  <a16:creationId xmlns:a16="http://schemas.microsoft.com/office/drawing/2014/main" id="{5252B1FF-D0A1-1D49-8AD4-E08822F2F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>
                  <a:solidFill>
                    <a:srgbClr val="000000"/>
                  </a:solidFill>
                  <a:latin typeface="+mn-lt"/>
                  <a:cs typeface="Arial"/>
                </a:rPr>
                <a:t>R</a:t>
              </a:r>
            </a:p>
          </p:txBody>
        </p:sp>
        <p:grpSp>
          <p:nvGrpSpPr>
            <p:cNvPr id="649" name="Group 81">
              <a:extLst>
                <a:ext uri="{FF2B5EF4-FFF2-40B4-BE49-F238E27FC236}">
                  <a16:creationId xmlns:a16="http://schemas.microsoft.com/office/drawing/2014/main" id="{6FDBF652-A395-234F-BA73-32CC54B4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>
                <a:extLst>
                  <a:ext uri="{FF2B5EF4-FFF2-40B4-BE49-F238E27FC236}">
                    <a16:creationId xmlns:a16="http://schemas.microsoft.com/office/drawing/2014/main" id="{11ED42DE-3E1B-9B40-9A14-016018BA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1" name="Rectangle 83">
                <a:extLst>
                  <a:ext uri="{FF2B5EF4-FFF2-40B4-BE49-F238E27FC236}">
                    <a16:creationId xmlns:a16="http://schemas.microsoft.com/office/drawing/2014/main" id="{69066424-99FF-0247-8B01-B3EC332AA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2" name="Freeform 84">
                <a:extLst>
                  <a:ext uri="{FF2B5EF4-FFF2-40B4-BE49-F238E27FC236}">
                    <a16:creationId xmlns:a16="http://schemas.microsoft.com/office/drawing/2014/main" id="{024DB4DC-EB26-FF42-8E20-FFB6C8EF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3" name="Freeform 85">
                <a:extLst>
                  <a:ext uri="{FF2B5EF4-FFF2-40B4-BE49-F238E27FC236}">
                    <a16:creationId xmlns:a16="http://schemas.microsoft.com/office/drawing/2014/main" id="{E2B0F75E-1C81-FF41-A3F5-E7ADC8B6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4" name="Rectangle 86">
                <a:extLst>
                  <a:ext uri="{FF2B5EF4-FFF2-40B4-BE49-F238E27FC236}">
                    <a16:creationId xmlns:a16="http://schemas.microsoft.com/office/drawing/2014/main" id="{223D30BF-8699-6A44-AEB2-35D0F31FA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5" name="Group 87">
                <a:extLst>
                  <a:ext uri="{FF2B5EF4-FFF2-40B4-BE49-F238E27FC236}">
                    <a16:creationId xmlns:a16="http://schemas.microsoft.com/office/drawing/2014/main" id="{2B7A3D5E-6156-0044-BF32-DFE6857F6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>
                  <a:extLst>
                    <a:ext uri="{FF2B5EF4-FFF2-40B4-BE49-F238E27FC236}">
                      <a16:creationId xmlns:a16="http://schemas.microsoft.com/office/drawing/2014/main" id="{CE04A0BE-092C-E54B-91D3-87501C8CF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81" name="AutoShape 89">
                  <a:extLst>
                    <a:ext uri="{FF2B5EF4-FFF2-40B4-BE49-F238E27FC236}">
                      <a16:creationId xmlns:a16="http://schemas.microsoft.com/office/drawing/2014/main" id="{F5E55A3E-082B-F842-9E07-78A2A99542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6" name="Rectangle 90">
                <a:extLst>
                  <a:ext uri="{FF2B5EF4-FFF2-40B4-BE49-F238E27FC236}">
                    <a16:creationId xmlns:a16="http://schemas.microsoft.com/office/drawing/2014/main" id="{3335A9A0-ABC5-1A45-A4DB-4B8E3B4F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7" name="Group 91">
                <a:extLst>
                  <a:ext uri="{FF2B5EF4-FFF2-40B4-BE49-F238E27FC236}">
                    <a16:creationId xmlns:a16="http://schemas.microsoft.com/office/drawing/2014/main" id="{6C288698-9C54-614A-9160-55F71D5AE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>
                  <a:extLst>
                    <a:ext uri="{FF2B5EF4-FFF2-40B4-BE49-F238E27FC236}">
                      <a16:creationId xmlns:a16="http://schemas.microsoft.com/office/drawing/2014/main" id="{6A0C18A4-1291-7E43-9345-2A91D6A4B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9" name="AutoShape 93">
                  <a:extLst>
                    <a:ext uri="{FF2B5EF4-FFF2-40B4-BE49-F238E27FC236}">
                      <a16:creationId xmlns:a16="http://schemas.microsoft.com/office/drawing/2014/main" id="{AC667623-4334-3148-A595-C268518DA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8" name="Rectangle 94">
                <a:extLst>
                  <a:ext uri="{FF2B5EF4-FFF2-40B4-BE49-F238E27FC236}">
                    <a16:creationId xmlns:a16="http://schemas.microsoft.com/office/drawing/2014/main" id="{80DE7B80-C6BB-8A4D-BED5-F51D9888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9" name="Rectangle 95">
                <a:extLst>
                  <a:ext uri="{FF2B5EF4-FFF2-40B4-BE49-F238E27FC236}">
                    <a16:creationId xmlns:a16="http://schemas.microsoft.com/office/drawing/2014/main" id="{53B39C8C-A4C0-E44F-A049-598F76D0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0" name="Group 96">
                <a:extLst>
                  <a:ext uri="{FF2B5EF4-FFF2-40B4-BE49-F238E27FC236}">
                    <a16:creationId xmlns:a16="http://schemas.microsoft.com/office/drawing/2014/main" id="{8FAE680F-D5F2-F141-AF0E-EFEDC93174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>
                  <a:extLst>
                    <a:ext uri="{FF2B5EF4-FFF2-40B4-BE49-F238E27FC236}">
                      <a16:creationId xmlns:a16="http://schemas.microsoft.com/office/drawing/2014/main" id="{F6E6D6FE-5487-4B45-9CD9-034725C341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7" name="AutoShape 98">
                  <a:extLst>
                    <a:ext uri="{FF2B5EF4-FFF2-40B4-BE49-F238E27FC236}">
                      <a16:creationId xmlns:a16="http://schemas.microsoft.com/office/drawing/2014/main" id="{17E4B9CD-9942-AB49-9DCF-EA4C278CA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1" name="Freeform 99">
                <a:extLst>
                  <a:ext uri="{FF2B5EF4-FFF2-40B4-BE49-F238E27FC236}">
                    <a16:creationId xmlns:a16="http://schemas.microsoft.com/office/drawing/2014/main" id="{66DBC1AB-D3D3-D54A-97DB-61ACDA49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2" name="Group 100">
                <a:extLst>
                  <a:ext uri="{FF2B5EF4-FFF2-40B4-BE49-F238E27FC236}">
                    <a16:creationId xmlns:a16="http://schemas.microsoft.com/office/drawing/2014/main" id="{0ACCF28A-C12F-C84F-B594-FD3A670B6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>
                  <a:extLst>
                    <a:ext uri="{FF2B5EF4-FFF2-40B4-BE49-F238E27FC236}">
                      <a16:creationId xmlns:a16="http://schemas.microsoft.com/office/drawing/2014/main" id="{279BBDF1-57E3-A241-8A44-3F0A3BA124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5" name="AutoShape 102">
                  <a:extLst>
                    <a:ext uri="{FF2B5EF4-FFF2-40B4-BE49-F238E27FC236}">
                      <a16:creationId xmlns:a16="http://schemas.microsoft.com/office/drawing/2014/main" id="{0D4E61D6-1AA1-2940-BBA5-24DFE246E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3" name="Rectangle 103">
                <a:extLst>
                  <a:ext uri="{FF2B5EF4-FFF2-40B4-BE49-F238E27FC236}">
                    <a16:creationId xmlns:a16="http://schemas.microsoft.com/office/drawing/2014/main" id="{564FBD96-ADF5-5342-92F4-3395008B5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4" name="Freeform 104">
                <a:extLst>
                  <a:ext uri="{FF2B5EF4-FFF2-40B4-BE49-F238E27FC236}">
                    <a16:creationId xmlns:a16="http://schemas.microsoft.com/office/drawing/2014/main" id="{F15B27D1-B45C-7141-AB8B-599571D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5" name="Freeform 105">
                <a:extLst>
                  <a:ext uri="{FF2B5EF4-FFF2-40B4-BE49-F238E27FC236}">
                    <a16:creationId xmlns:a16="http://schemas.microsoft.com/office/drawing/2014/main" id="{4DC70B30-DD3F-2740-89CC-C75EDB99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6" name="Oval 106">
                <a:extLst>
                  <a:ext uri="{FF2B5EF4-FFF2-40B4-BE49-F238E27FC236}">
                    <a16:creationId xmlns:a16="http://schemas.microsoft.com/office/drawing/2014/main" id="{A0C40071-87FF-864A-81D4-E4F739BF5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7" name="Freeform 107">
                <a:extLst>
                  <a:ext uri="{FF2B5EF4-FFF2-40B4-BE49-F238E27FC236}">
                    <a16:creationId xmlns:a16="http://schemas.microsoft.com/office/drawing/2014/main" id="{2F33C2FE-86C4-B34F-945A-3F9BDF77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8" name="AutoShape 108">
                <a:extLst>
                  <a:ext uri="{FF2B5EF4-FFF2-40B4-BE49-F238E27FC236}">
                    <a16:creationId xmlns:a16="http://schemas.microsoft.com/office/drawing/2014/main" id="{A771515B-1A0A-B646-9681-C95CE2F66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9" name="AutoShape 109">
                <a:extLst>
                  <a:ext uri="{FF2B5EF4-FFF2-40B4-BE49-F238E27FC236}">
                    <a16:creationId xmlns:a16="http://schemas.microsoft.com/office/drawing/2014/main" id="{8DE21308-0063-2D44-A69A-52DF4BDD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0" name="Oval 110">
                <a:extLst>
                  <a:ext uri="{FF2B5EF4-FFF2-40B4-BE49-F238E27FC236}">
                    <a16:creationId xmlns:a16="http://schemas.microsoft.com/office/drawing/2014/main" id="{4B5FBC97-4AE7-1140-B25E-7DBB15568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1" name="Oval 111">
                <a:extLst>
                  <a:ext uri="{FF2B5EF4-FFF2-40B4-BE49-F238E27FC236}">
                    <a16:creationId xmlns:a16="http://schemas.microsoft.com/office/drawing/2014/main" id="{E22768CA-2A7E-3243-8775-0A66ECEBD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2" name="Oval 112">
                <a:extLst>
                  <a:ext uri="{FF2B5EF4-FFF2-40B4-BE49-F238E27FC236}">
                    <a16:creationId xmlns:a16="http://schemas.microsoft.com/office/drawing/2014/main" id="{D28018C4-A680-2845-A99A-8AA0A8E02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3" name="Rectangle 113">
                <a:extLst>
                  <a:ext uri="{FF2B5EF4-FFF2-40B4-BE49-F238E27FC236}">
                    <a16:creationId xmlns:a16="http://schemas.microsoft.com/office/drawing/2014/main" id="{8FC5897C-9D21-3A46-90EF-445C7839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682" name="Group 114">
              <a:extLst>
                <a:ext uri="{FF2B5EF4-FFF2-40B4-BE49-F238E27FC236}">
                  <a16:creationId xmlns:a16="http://schemas.microsoft.com/office/drawing/2014/main" id="{B83A96A8-659A-C14A-81F1-36FF3203A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>
                <a:extLst>
                  <a:ext uri="{FF2B5EF4-FFF2-40B4-BE49-F238E27FC236}">
                    <a16:creationId xmlns:a16="http://schemas.microsoft.com/office/drawing/2014/main" id="{51E7F745-188F-2049-8F3D-A9F1E48E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4" name="Rectangle 116">
                <a:extLst>
                  <a:ext uri="{FF2B5EF4-FFF2-40B4-BE49-F238E27FC236}">
                    <a16:creationId xmlns:a16="http://schemas.microsoft.com/office/drawing/2014/main" id="{3330E9B6-9A70-F341-BB07-3C7E5FBB6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5" name="Freeform 117">
                <a:extLst>
                  <a:ext uri="{FF2B5EF4-FFF2-40B4-BE49-F238E27FC236}">
                    <a16:creationId xmlns:a16="http://schemas.microsoft.com/office/drawing/2014/main" id="{10DD9A9D-A76F-3641-9CE7-9F73150F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6" name="Freeform 118">
                <a:extLst>
                  <a:ext uri="{FF2B5EF4-FFF2-40B4-BE49-F238E27FC236}">
                    <a16:creationId xmlns:a16="http://schemas.microsoft.com/office/drawing/2014/main" id="{1D744195-71CA-F84A-A0EC-B41BAA55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7" name="Rectangle 119">
                <a:extLst>
                  <a:ext uri="{FF2B5EF4-FFF2-40B4-BE49-F238E27FC236}">
                    <a16:creationId xmlns:a16="http://schemas.microsoft.com/office/drawing/2014/main" id="{08B258E9-429B-A04E-9B31-61FC9C0C9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88" name="Group 120">
                <a:extLst>
                  <a:ext uri="{FF2B5EF4-FFF2-40B4-BE49-F238E27FC236}">
                    <a16:creationId xmlns:a16="http://schemas.microsoft.com/office/drawing/2014/main" id="{052466FA-382D-B34A-B153-D2714C4495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>
                  <a:extLst>
                    <a:ext uri="{FF2B5EF4-FFF2-40B4-BE49-F238E27FC236}">
                      <a16:creationId xmlns:a16="http://schemas.microsoft.com/office/drawing/2014/main" id="{A21CDD7A-2555-5B47-9078-A436ACA9B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4" name="AutoShape 122">
                  <a:extLst>
                    <a:ext uri="{FF2B5EF4-FFF2-40B4-BE49-F238E27FC236}">
                      <a16:creationId xmlns:a16="http://schemas.microsoft.com/office/drawing/2014/main" id="{CBF9610B-13CA-D841-A288-8379AC7B4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89" name="Rectangle 123">
                <a:extLst>
                  <a:ext uri="{FF2B5EF4-FFF2-40B4-BE49-F238E27FC236}">
                    <a16:creationId xmlns:a16="http://schemas.microsoft.com/office/drawing/2014/main" id="{CBC048D4-7B3A-6F41-A02E-503359CF5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0" name="Group 124">
                <a:extLst>
                  <a:ext uri="{FF2B5EF4-FFF2-40B4-BE49-F238E27FC236}">
                    <a16:creationId xmlns:a16="http://schemas.microsoft.com/office/drawing/2014/main" id="{4D7B123C-FEF1-E041-894F-F31DD588C3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>
                  <a:extLst>
                    <a:ext uri="{FF2B5EF4-FFF2-40B4-BE49-F238E27FC236}">
                      <a16:creationId xmlns:a16="http://schemas.microsoft.com/office/drawing/2014/main" id="{DAEC4BE7-B702-0848-BF3B-82C6FCF0AE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2" name="AutoShape 126">
                  <a:extLst>
                    <a:ext uri="{FF2B5EF4-FFF2-40B4-BE49-F238E27FC236}">
                      <a16:creationId xmlns:a16="http://schemas.microsoft.com/office/drawing/2014/main" id="{FBEAEEDC-D373-2043-9097-A4F8AEA4E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1" name="Rectangle 127">
                <a:extLst>
                  <a:ext uri="{FF2B5EF4-FFF2-40B4-BE49-F238E27FC236}">
                    <a16:creationId xmlns:a16="http://schemas.microsoft.com/office/drawing/2014/main" id="{4DD8CBA3-5EC3-7B48-9BE0-6003CD8A0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2" name="Rectangle 128">
                <a:extLst>
                  <a:ext uri="{FF2B5EF4-FFF2-40B4-BE49-F238E27FC236}">
                    <a16:creationId xmlns:a16="http://schemas.microsoft.com/office/drawing/2014/main" id="{BA5E53EA-3ECC-A847-B148-B8ED1636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3" name="Group 129">
                <a:extLst>
                  <a:ext uri="{FF2B5EF4-FFF2-40B4-BE49-F238E27FC236}">
                    <a16:creationId xmlns:a16="http://schemas.microsoft.com/office/drawing/2014/main" id="{C816273C-68D1-2045-8CE5-F2A266739E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>
                  <a:extLst>
                    <a:ext uri="{FF2B5EF4-FFF2-40B4-BE49-F238E27FC236}">
                      <a16:creationId xmlns:a16="http://schemas.microsoft.com/office/drawing/2014/main" id="{AE043AC3-A076-4449-9CD3-8DA37B0F0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0" name="AutoShape 131">
                  <a:extLst>
                    <a:ext uri="{FF2B5EF4-FFF2-40B4-BE49-F238E27FC236}">
                      <a16:creationId xmlns:a16="http://schemas.microsoft.com/office/drawing/2014/main" id="{E346A75D-7CBE-8A47-B07E-5D39EAB4BE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4" name="Freeform 132">
                <a:extLst>
                  <a:ext uri="{FF2B5EF4-FFF2-40B4-BE49-F238E27FC236}">
                    <a16:creationId xmlns:a16="http://schemas.microsoft.com/office/drawing/2014/main" id="{F00AFCE9-BD33-D444-BA2F-95E35606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5" name="Group 133">
                <a:extLst>
                  <a:ext uri="{FF2B5EF4-FFF2-40B4-BE49-F238E27FC236}">
                    <a16:creationId xmlns:a16="http://schemas.microsoft.com/office/drawing/2014/main" id="{DF061EE0-DC00-D341-ACD4-2D438E4D73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>
                  <a:extLst>
                    <a:ext uri="{FF2B5EF4-FFF2-40B4-BE49-F238E27FC236}">
                      <a16:creationId xmlns:a16="http://schemas.microsoft.com/office/drawing/2014/main" id="{8A5DEFF2-82FF-9C4B-B30F-DD02A99BAB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08" name="AutoShape 135">
                  <a:extLst>
                    <a:ext uri="{FF2B5EF4-FFF2-40B4-BE49-F238E27FC236}">
                      <a16:creationId xmlns:a16="http://schemas.microsoft.com/office/drawing/2014/main" id="{9E0A6440-9A0A-834A-BE6A-CB243F8A04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6" name="Rectangle 136">
                <a:extLst>
                  <a:ext uri="{FF2B5EF4-FFF2-40B4-BE49-F238E27FC236}">
                    <a16:creationId xmlns:a16="http://schemas.microsoft.com/office/drawing/2014/main" id="{C3E6428A-F3CA-6646-8504-7A4B8087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7" name="Freeform 137">
                <a:extLst>
                  <a:ext uri="{FF2B5EF4-FFF2-40B4-BE49-F238E27FC236}">
                    <a16:creationId xmlns:a16="http://schemas.microsoft.com/office/drawing/2014/main" id="{36A1B92D-73B3-1E48-9DF6-56C52B1C0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8" name="Freeform 138">
                <a:extLst>
                  <a:ext uri="{FF2B5EF4-FFF2-40B4-BE49-F238E27FC236}">
                    <a16:creationId xmlns:a16="http://schemas.microsoft.com/office/drawing/2014/main" id="{BBCC47D2-9636-8645-A30A-A9FB9FEB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9" name="Oval 139">
                <a:extLst>
                  <a:ext uri="{FF2B5EF4-FFF2-40B4-BE49-F238E27FC236}">
                    <a16:creationId xmlns:a16="http://schemas.microsoft.com/office/drawing/2014/main" id="{538F95FE-99F4-114C-88F1-20DC65C7D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0" name="Freeform 140">
                <a:extLst>
                  <a:ext uri="{FF2B5EF4-FFF2-40B4-BE49-F238E27FC236}">
                    <a16:creationId xmlns:a16="http://schemas.microsoft.com/office/drawing/2014/main" id="{3A2D7A8F-740E-E44C-8A64-6BF5A90E8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1" name="AutoShape 141">
                <a:extLst>
                  <a:ext uri="{FF2B5EF4-FFF2-40B4-BE49-F238E27FC236}">
                    <a16:creationId xmlns:a16="http://schemas.microsoft.com/office/drawing/2014/main" id="{E95BA8FE-A8C5-0F4B-802A-0FFE3E934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2" name="AutoShape 142">
                <a:extLst>
                  <a:ext uri="{FF2B5EF4-FFF2-40B4-BE49-F238E27FC236}">
                    <a16:creationId xmlns:a16="http://schemas.microsoft.com/office/drawing/2014/main" id="{05E6F7D8-B8C8-534A-8606-ED158890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3" name="Oval 143">
                <a:extLst>
                  <a:ext uri="{FF2B5EF4-FFF2-40B4-BE49-F238E27FC236}">
                    <a16:creationId xmlns:a16="http://schemas.microsoft.com/office/drawing/2014/main" id="{D7668313-20A1-7840-BCF9-D2778D9E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4" name="Oval 144">
                <a:extLst>
                  <a:ext uri="{FF2B5EF4-FFF2-40B4-BE49-F238E27FC236}">
                    <a16:creationId xmlns:a16="http://schemas.microsoft.com/office/drawing/2014/main" id="{3152B3AD-E2B7-A045-8DF7-86DF2FE62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5" name="Oval 145">
                <a:extLst>
                  <a:ext uri="{FF2B5EF4-FFF2-40B4-BE49-F238E27FC236}">
                    <a16:creationId xmlns:a16="http://schemas.microsoft.com/office/drawing/2014/main" id="{7A3BC98F-1F3C-794E-BD03-4960366B4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6" name="Rectangle 146">
                <a:extLst>
                  <a:ext uri="{FF2B5EF4-FFF2-40B4-BE49-F238E27FC236}">
                    <a16:creationId xmlns:a16="http://schemas.microsoft.com/office/drawing/2014/main" id="{FD2E8B12-7E5B-534C-992F-CC974F01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15" name="Group 147">
              <a:extLst>
                <a:ext uri="{FF2B5EF4-FFF2-40B4-BE49-F238E27FC236}">
                  <a16:creationId xmlns:a16="http://schemas.microsoft.com/office/drawing/2014/main" id="{4942FA46-AAAE-D947-BF1A-4481A3448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>
                <a:extLst>
                  <a:ext uri="{FF2B5EF4-FFF2-40B4-BE49-F238E27FC236}">
                    <a16:creationId xmlns:a16="http://schemas.microsoft.com/office/drawing/2014/main" id="{CC23ABEE-8791-714B-8A1A-4F7AD8E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7" name="Rectangle 149">
                <a:extLst>
                  <a:ext uri="{FF2B5EF4-FFF2-40B4-BE49-F238E27FC236}">
                    <a16:creationId xmlns:a16="http://schemas.microsoft.com/office/drawing/2014/main" id="{2B86FF99-00DB-934B-8BA7-48C64B644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8" name="Freeform 150">
                <a:extLst>
                  <a:ext uri="{FF2B5EF4-FFF2-40B4-BE49-F238E27FC236}">
                    <a16:creationId xmlns:a16="http://schemas.microsoft.com/office/drawing/2014/main" id="{956FBF0C-5170-794A-B33B-82657D57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9" name="Freeform 151">
                <a:extLst>
                  <a:ext uri="{FF2B5EF4-FFF2-40B4-BE49-F238E27FC236}">
                    <a16:creationId xmlns:a16="http://schemas.microsoft.com/office/drawing/2014/main" id="{445CE280-0D0A-6B4F-84F6-532AE1926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0" name="Rectangle 152">
                <a:extLst>
                  <a:ext uri="{FF2B5EF4-FFF2-40B4-BE49-F238E27FC236}">
                    <a16:creationId xmlns:a16="http://schemas.microsoft.com/office/drawing/2014/main" id="{0D6EBFB3-4B17-8B4D-84D1-393E2919B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1" name="Group 153">
                <a:extLst>
                  <a:ext uri="{FF2B5EF4-FFF2-40B4-BE49-F238E27FC236}">
                    <a16:creationId xmlns:a16="http://schemas.microsoft.com/office/drawing/2014/main" id="{68337FBF-F76C-C544-8BA6-563723BD11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>
                  <a:extLst>
                    <a:ext uri="{FF2B5EF4-FFF2-40B4-BE49-F238E27FC236}">
                      <a16:creationId xmlns:a16="http://schemas.microsoft.com/office/drawing/2014/main" id="{7983AE2B-9F40-7446-964A-C0D1EC255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7" name="AutoShape 155">
                  <a:extLst>
                    <a:ext uri="{FF2B5EF4-FFF2-40B4-BE49-F238E27FC236}">
                      <a16:creationId xmlns:a16="http://schemas.microsoft.com/office/drawing/2014/main" id="{ADC46602-CC63-8141-8BF1-5EC8D1824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2" name="Rectangle 156">
                <a:extLst>
                  <a:ext uri="{FF2B5EF4-FFF2-40B4-BE49-F238E27FC236}">
                    <a16:creationId xmlns:a16="http://schemas.microsoft.com/office/drawing/2014/main" id="{0B0E3BE7-5708-A949-85C0-8553CB933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3" name="Group 157">
                <a:extLst>
                  <a:ext uri="{FF2B5EF4-FFF2-40B4-BE49-F238E27FC236}">
                    <a16:creationId xmlns:a16="http://schemas.microsoft.com/office/drawing/2014/main" id="{59EFAC4A-A3D4-9E4D-84E2-5BD8A5D33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>
                  <a:extLst>
                    <a:ext uri="{FF2B5EF4-FFF2-40B4-BE49-F238E27FC236}">
                      <a16:creationId xmlns:a16="http://schemas.microsoft.com/office/drawing/2014/main" id="{B68D7D2F-A4EC-6343-AAA2-E27A5BE91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5" name="AutoShape 159">
                  <a:extLst>
                    <a:ext uri="{FF2B5EF4-FFF2-40B4-BE49-F238E27FC236}">
                      <a16:creationId xmlns:a16="http://schemas.microsoft.com/office/drawing/2014/main" id="{5C8BE6BD-0D6C-BE4F-A7C1-CFA5A3A72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4" name="Rectangle 160">
                <a:extLst>
                  <a:ext uri="{FF2B5EF4-FFF2-40B4-BE49-F238E27FC236}">
                    <a16:creationId xmlns:a16="http://schemas.microsoft.com/office/drawing/2014/main" id="{584E618E-4A1F-8343-97FD-62858B78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5" name="Rectangle 161">
                <a:extLst>
                  <a:ext uri="{FF2B5EF4-FFF2-40B4-BE49-F238E27FC236}">
                    <a16:creationId xmlns:a16="http://schemas.microsoft.com/office/drawing/2014/main" id="{12F0293A-C413-F449-BF89-9E1C83526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6" name="Group 162">
                <a:extLst>
                  <a:ext uri="{FF2B5EF4-FFF2-40B4-BE49-F238E27FC236}">
                    <a16:creationId xmlns:a16="http://schemas.microsoft.com/office/drawing/2014/main" id="{1A6200EB-5E59-2B47-9B1A-EF30A5EAD2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>
                  <a:extLst>
                    <a:ext uri="{FF2B5EF4-FFF2-40B4-BE49-F238E27FC236}">
                      <a16:creationId xmlns:a16="http://schemas.microsoft.com/office/drawing/2014/main" id="{B97E9310-11F5-E248-A0DF-E45AE8F9B8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3" name="AutoShape 164">
                  <a:extLst>
                    <a:ext uri="{FF2B5EF4-FFF2-40B4-BE49-F238E27FC236}">
                      <a16:creationId xmlns:a16="http://schemas.microsoft.com/office/drawing/2014/main" id="{968E1571-41AC-434C-B887-D8EBC7A3B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7" name="Freeform 165">
                <a:extLst>
                  <a:ext uri="{FF2B5EF4-FFF2-40B4-BE49-F238E27FC236}">
                    <a16:creationId xmlns:a16="http://schemas.microsoft.com/office/drawing/2014/main" id="{BE30363C-DD3A-B943-9269-1BAD5BA3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8" name="Group 166">
                <a:extLst>
                  <a:ext uri="{FF2B5EF4-FFF2-40B4-BE49-F238E27FC236}">
                    <a16:creationId xmlns:a16="http://schemas.microsoft.com/office/drawing/2014/main" id="{38788B69-339D-7F4E-B301-8175DEA9D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>
                  <a:extLst>
                    <a:ext uri="{FF2B5EF4-FFF2-40B4-BE49-F238E27FC236}">
                      <a16:creationId xmlns:a16="http://schemas.microsoft.com/office/drawing/2014/main" id="{97B97885-9739-1F45-B789-FBABCFF92A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1" name="AutoShape 168">
                  <a:extLst>
                    <a:ext uri="{FF2B5EF4-FFF2-40B4-BE49-F238E27FC236}">
                      <a16:creationId xmlns:a16="http://schemas.microsoft.com/office/drawing/2014/main" id="{84771018-17F5-D14A-8D8C-59EE601BC2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9" name="Rectangle 169">
                <a:extLst>
                  <a:ext uri="{FF2B5EF4-FFF2-40B4-BE49-F238E27FC236}">
                    <a16:creationId xmlns:a16="http://schemas.microsoft.com/office/drawing/2014/main" id="{7A058DA4-516B-7D41-BD30-6364FF15C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0" name="Freeform 170">
                <a:extLst>
                  <a:ext uri="{FF2B5EF4-FFF2-40B4-BE49-F238E27FC236}">
                    <a16:creationId xmlns:a16="http://schemas.microsoft.com/office/drawing/2014/main" id="{856E246C-1591-CA4F-8ADE-8DDDDAA7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1" name="Freeform 171">
                <a:extLst>
                  <a:ext uri="{FF2B5EF4-FFF2-40B4-BE49-F238E27FC236}">
                    <a16:creationId xmlns:a16="http://schemas.microsoft.com/office/drawing/2014/main" id="{31F0BA80-7560-4D47-A9F7-FD31AEA4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2" name="Oval 172">
                <a:extLst>
                  <a:ext uri="{FF2B5EF4-FFF2-40B4-BE49-F238E27FC236}">
                    <a16:creationId xmlns:a16="http://schemas.microsoft.com/office/drawing/2014/main" id="{0250F674-2E69-7A49-BD4A-7A0B63C62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3" name="Freeform 173">
                <a:extLst>
                  <a:ext uri="{FF2B5EF4-FFF2-40B4-BE49-F238E27FC236}">
                    <a16:creationId xmlns:a16="http://schemas.microsoft.com/office/drawing/2014/main" id="{D9EA6536-474B-D64B-B205-1D6C9BA8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4" name="AutoShape 174">
                <a:extLst>
                  <a:ext uri="{FF2B5EF4-FFF2-40B4-BE49-F238E27FC236}">
                    <a16:creationId xmlns:a16="http://schemas.microsoft.com/office/drawing/2014/main" id="{E488D72C-E2D7-A24F-8921-7455381C5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5" name="AutoShape 175">
                <a:extLst>
                  <a:ext uri="{FF2B5EF4-FFF2-40B4-BE49-F238E27FC236}">
                    <a16:creationId xmlns:a16="http://schemas.microsoft.com/office/drawing/2014/main" id="{912439D6-774F-1547-AA0D-047E2209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6" name="Oval 176">
                <a:extLst>
                  <a:ext uri="{FF2B5EF4-FFF2-40B4-BE49-F238E27FC236}">
                    <a16:creationId xmlns:a16="http://schemas.microsoft.com/office/drawing/2014/main" id="{A2D2898C-A040-C744-8B60-25B92A3ED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7" name="Oval 177">
                <a:extLst>
                  <a:ext uri="{FF2B5EF4-FFF2-40B4-BE49-F238E27FC236}">
                    <a16:creationId xmlns:a16="http://schemas.microsoft.com/office/drawing/2014/main" id="{6D69F5EA-B0E7-DA4A-8B00-86E1B289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8" name="Oval 178">
                <a:extLst>
                  <a:ext uri="{FF2B5EF4-FFF2-40B4-BE49-F238E27FC236}">
                    <a16:creationId xmlns:a16="http://schemas.microsoft.com/office/drawing/2014/main" id="{CB13C9A5-3005-C744-AAF5-43F08136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9" name="Rectangle 179">
                <a:extLst>
                  <a:ext uri="{FF2B5EF4-FFF2-40B4-BE49-F238E27FC236}">
                    <a16:creationId xmlns:a16="http://schemas.microsoft.com/office/drawing/2014/main" id="{5E9EBF99-398D-4346-9CCC-C08D38A9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48" name="Group 180">
              <a:extLst>
                <a:ext uri="{FF2B5EF4-FFF2-40B4-BE49-F238E27FC236}">
                  <a16:creationId xmlns:a16="http://schemas.microsoft.com/office/drawing/2014/main" id="{68A8F3DD-C4CD-1A4A-A99E-EE08AE2B9AB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>
                <a:extLst>
                  <a:ext uri="{FF2B5EF4-FFF2-40B4-BE49-F238E27FC236}">
                    <a16:creationId xmlns:a16="http://schemas.microsoft.com/office/drawing/2014/main" id="{FB1222DE-2F29-E94E-BA2E-8430BD1F4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>
                <a:extLst>
                  <a:ext uri="{FF2B5EF4-FFF2-40B4-BE49-F238E27FC236}">
                    <a16:creationId xmlns:a16="http://schemas.microsoft.com/office/drawing/2014/main" id="{25C576CA-310E-BF45-AEA0-47D91F2AB2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1" name="Group 183">
              <a:extLst>
                <a:ext uri="{FF2B5EF4-FFF2-40B4-BE49-F238E27FC236}">
                  <a16:creationId xmlns:a16="http://schemas.microsoft.com/office/drawing/2014/main" id="{292C5560-DFC2-574D-8C62-B6F62F2DC8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>
                <a:extLst>
                  <a:ext uri="{FF2B5EF4-FFF2-40B4-BE49-F238E27FC236}">
                    <a16:creationId xmlns:a16="http://schemas.microsoft.com/office/drawing/2014/main" id="{5ADBABA6-9549-8F45-9CC6-895C1B713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>
                <a:extLst>
                  <a:ext uri="{FF2B5EF4-FFF2-40B4-BE49-F238E27FC236}">
                    <a16:creationId xmlns:a16="http://schemas.microsoft.com/office/drawing/2014/main" id="{175C8E0C-2E66-F847-85BF-1DF27F6E9D5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4" name="Group 186">
              <a:extLst>
                <a:ext uri="{FF2B5EF4-FFF2-40B4-BE49-F238E27FC236}">
                  <a16:creationId xmlns:a16="http://schemas.microsoft.com/office/drawing/2014/main" id="{BFA50ABA-EF43-8248-BFEE-B2185F9FF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>
                <a:extLst>
                  <a:ext uri="{FF2B5EF4-FFF2-40B4-BE49-F238E27FC236}">
                    <a16:creationId xmlns:a16="http://schemas.microsoft.com/office/drawing/2014/main" id="{F7F3CEF1-4AEE-174D-A7EB-35D5923CD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>
                <a:extLst>
                  <a:ext uri="{FF2B5EF4-FFF2-40B4-BE49-F238E27FC236}">
                    <a16:creationId xmlns:a16="http://schemas.microsoft.com/office/drawing/2014/main" id="{092BEB98-510F-A54D-8396-7B8E24FE09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E66D11C-2FA6-994B-8F41-1BCDD73182B5}"/>
              </a:ext>
            </a:extLst>
          </p:cNvPr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>
              <a:extLst>
                <a:ext uri="{FF2B5EF4-FFF2-40B4-BE49-F238E27FC236}">
                  <a16:creationId xmlns:a16="http://schemas.microsoft.com/office/drawing/2014/main" id="{17573379-BEF3-6842-92C8-C7C11E0F1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itchFamily="66" charset="0"/>
                  <a:ea typeface="Arial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9pPr>
            </a:lstStyle>
            <a:p>
              <a:pPr eaLnBrk="1" hangingPunct="1"/>
              <a:r>
                <a:rPr lang="en-US" altLang="en-US" sz="3200" kern="0" dirty="0">
                  <a:ea typeface="ＭＳ Ｐゴシック" panose="020B0600070205080204" pitchFamily="34" charset="-128"/>
                </a:rPr>
                <a:t>per-connection end-end throughput: </a:t>
              </a:r>
              <a:r>
                <a:rPr lang="en-US" altLang="en-US" sz="3200" i="1" kern="0" dirty="0">
                  <a:ea typeface="ＭＳ Ｐゴシック" panose="020B0600070205080204" pitchFamily="34" charset="-128"/>
                </a:rPr>
                <a:t>min(</a:t>
              </a:r>
              <a:r>
                <a:rPr lang="en-US" altLang="en-US" sz="3200" i="1" kern="0" dirty="0" err="1">
                  <a:ea typeface="ＭＳ Ｐゴシック" panose="020B0600070205080204" pitchFamily="34" charset="-128"/>
                </a:rPr>
                <a:t>R</a:t>
              </a:r>
              <a:r>
                <a:rPr lang="en-US" altLang="en-US" sz="3200" i="1" kern="0" baseline="-25000" dirty="0" err="1">
                  <a:ea typeface="ＭＳ Ｐゴシック" panose="020B0600070205080204" pitchFamily="34" charset="-128"/>
                </a:rPr>
                <a:t>c</a:t>
              </a:r>
              <a:r>
                <a:rPr lang="en-US" altLang="en-US" sz="3200" i="1" kern="0" dirty="0" err="1">
                  <a:ea typeface="ＭＳ Ｐゴシック" panose="020B0600070205080204" pitchFamily="34" charset="-128"/>
                </a:rPr>
                <a:t>,R</a:t>
              </a:r>
              <a:r>
                <a:rPr lang="en-US" altLang="en-US" sz="3200" i="1" kern="0" baseline="-25000" dirty="0" err="1">
                  <a:ea typeface="ＭＳ Ｐゴシック" panose="020B0600070205080204" pitchFamily="34" charset="-128"/>
                </a:rPr>
                <a:t>s</a:t>
              </a:r>
              <a:r>
                <a:rPr lang="en-US" altLang="en-US" sz="3200" i="1" kern="0" dirty="0" err="1">
                  <a:ea typeface="ＭＳ Ｐゴシック" panose="020B0600070205080204" pitchFamily="34" charset="-128"/>
                </a:rPr>
                <a:t>,R</a:t>
              </a:r>
              <a:r>
                <a:rPr lang="en-US" altLang="en-US" sz="3200" i="1" kern="0" dirty="0">
                  <a:ea typeface="ＭＳ Ｐゴシック" panose="020B0600070205080204" pitchFamily="34" charset="-128"/>
                </a:rPr>
                <a:t>/10)</a:t>
              </a:r>
            </a:p>
            <a:p>
              <a:pPr eaLnBrk="1" hangingPunct="1"/>
              <a:r>
                <a:rPr lang="en-US" altLang="en-US" sz="3200" kern="0" dirty="0">
                  <a:ea typeface="ＭＳ Ｐゴシック" panose="020B0600070205080204" pitchFamily="34" charset="-128"/>
                </a:rPr>
                <a:t>in practice: </a:t>
              </a:r>
              <a:r>
                <a:rPr lang="en-US" altLang="en-US" sz="3200" i="1" kern="0" dirty="0" err="1">
                  <a:ea typeface="ＭＳ Ｐゴシック" panose="020B0600070205080204" pitchFamily="34" charset="-128"/>
                </a:rPr>
                <a:t>R</a:t>
              </a:r>
              <a:r>
                <a:rPr lang="en-US" altLang="en-US" sz="3200" i="1" kern="0" baseline="-25000" dirty="0" err="1">
                  <a:ea typeface="ＭＳ Ｐゴシック" panose="020B0600070205080204" pitchFamily="34" charset="-128"/>
                </a:rPr>
                <a:t>c</a:t>
              </a:r>
              <a:r>
                <a:rPr lang="en-US" altLang="en-US" sz="3200" kern="0" dirty="0">
                  <a:ea typeface="ＭＳ Ｐゴシック" panose="020B0600070205080204" pitchFamily="34" charset="-128"/>
                </a:rPr>
                <a:t> or </a:t>
              </a:r>
              <a:r>
                <a:rPr lang="en-US" altLang="en-US" sz="3200" i="1" kern="0" dirty="0">
                  <a:ea typeface="ＭＳ Ｐゴシック" panose="020B0600070205080204" pitchFamily="34" charset="-128"/>
                </a:rPr>
                <a:t>R</a:t>
              </a:r>
              <a:r>
                <a:rPr lang="en-US" altLang="en-US" sz="3200" i="1" kern="0" baseline="-25000" dirty="0">
                  <a:ea typeface="ＭＳ Ｐゴシック" panose="020B0600070205080204" pitchFamily="34" charset="-128"/>
                </a:rPr>
                <a:t>s</a:t>
              </a:r>
              <a:r>
                <a:rPr lang="en-US" altLang="en-US" sz="3200" kern="0" dirty="0">
                  <a:ea typeface="ＭＳ Ｐゴシック" panose="020B0600070205080204" pitchFamily="34" charset="-128"/>
                </a:rPr>
                <a:t> is often bottleneck</a:t>
              </a:r>
            </a:p>
          </p:txBody>
        </p:sp>
        <p:sp>
          <p:nvSpPr>
            <p:cNvPr id="757" name="TextBox 1">
              <a:extLst>
                <a:ext uri="{FF2B5EF4-FFF2-40B4-BE49-F238E27FC236}">
                  <a16:creationId xmlns:a16="http://schemas.microsoft.com/office/drawing/2014/main" id="{DA9B1A1A-980B-A04A-99EA-7721056B3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1400" dirty="0">
                  <a:solidFill>
                    <a:srgbClr val="000000"/>
                  </a:solidFill>
                  <a:cs typeface="Arial"/>
                </a:rPr>
                <a:t>* Check out the online interactive exercises for more examples: h</a:t>
              </a:r>
              <a:r>
                <a:rPr lang="en-US" altLang="en-US" sz="1200" dirty="0">
                  <a:solidFill>
                    <a:srgbClr val="000000"/>
                  </a:solidFill>
                  <a:cs typeface="Arial"/>
                </a:rPr>
                <a:t>ttp://</a:t>
              </a:r>
              <a:r>
                <a:rPr lang="en-US" altLang="en-US" sz="1200" dirty="0" err="1">
                  <a:solidFill>
                    <a:srgbClr val="000000"/>
                  </a:solidFill>
                  <a:cs typeface="Arial"/>
                </a:rPr>
                <a:t>gaia.cs.umass.edu</a:t>
              </a:r>
              <a:r>
                <a:rPr lang="en-US" altLang="en-US" sz="1200" dirty="0">
                  <a:solidFill>
                    <a:srgbClr val="000000"/>
                  </a:solidFill>
                  <a:cs typeface="Arial"/>
                </a:rPr>
                <a:t>/</a:t>
              </a:r>
              <a:r>
                <a:rPr lang="en-US" altLang="en-US" sz="1200" dirty="0" err="1">
                  <a:solidFill>
                    <a:srgbClr val="000000"/>
                  </a:solidFill>
                  <a:cs typeface="Arial"/>
                </a:rPr>
                <a:t>kurose_ross</a:t>
              </a:r>
              <a:r>
                <a:rPr lang="en-US" altLang="en-US" sz="1200" dirty="0">
                  <a:solidFill>
                    <a:srgbClr val="000000"/>
                  </a:solidFill>
                  <a:cs typeface="Arial"/>
                </a:rPr>
                <a:t>/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762525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6FFC501E-6C14-2746-BB7D-C39018112F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243656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field of network security: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bad guys can attack computer networks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we can defend networks against attacks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to design architectures that are immune to attacks</a:t>
            </a:r>
          </a:p>
          <a:p>
            <a:pPr marL="287338" indent="-287338"/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Internet not originally designed with (much) security in mind</a:t>
            </a:r>
          </a:p>
          <a:p>
            <a:pPr marL="682625" lvl="1" indent="-225425"/>
            <a:r>
              <a:rPr lang="en-US" altLang="en-US" sz="2800" i="1" dirty="0">
                <a:ea typeface="Arial" panose="020B0604020202020204" pitchFamily="34" charset="0"/>
              </a:rPr>
              <a:t>original vision:</a:t>
            </a:r>
            <a:r>
              <a:rPr lang="en-US" altLang="en-US" sz="2800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a group of mutually trusting users attached to a transparent network” </a:t>
            </a:r>
            <a:r>
              <a:rPr lang="en-US" altLang="ja-JP" sz="2800" dirty="0">
                <a:ea typeface="ＭＳ Ｐゴシック" panose="020B0600070205080204" pitchFamily="34" charset="-128"/>
                <a:sym typeface="Wingdings" pitchFamily="2" charset="2"/>
              </a:rPr>
              <a:t></a:t>
            </a:r>
            <a:endParaRPr lang="en-US" altLang="ja-JP" sz="2800" dirty="0">
              <a:ea typeface="ＭＳ Ｐゴシック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Internet protocol designers playing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catch-up”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security considerations in all layers!</a:t>
            </a:r>
          </a:p>
        </p:txBody>
      </p:sp>
    </p:spTree>
    <p:extLst>
      <p:ext uri="{BB962C8B-B14F-4D97-AF65-F5344CB8AC3E}">
        <p14:creationId xmlns:p14="http://schemas.microsoft.com/office/powerpoint/2010/main" val="305574034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alware 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11652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spcBef>
                <a:spcPct val="500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malware can get in host from:</a:t>
            </a:r>
            <a:endParaRPr lang="en-US" altLang="en-US" dirty="0">
              <a:solidFill>
                <a:srgbClr val="000099"/>
              </a:solidFill>
              <a:ea typeface="ＭＳ Ｐゴシック" panose="020B0600070205080204" pitchFamily="34" charset="-128"/>
            </a:endParaRPr>
          </a:p>
          <a:p>
            <a:pPr marL="682625" lvl="1" indent="-225425">
              <a:spcBef>
                <a:spcPts val="600"/>
              </a:spcBef>
            </a:pPr>
            <a:r>
              <a:rPr lang="en-US" altLang="en-US" sz="2800" i="1" dirty="0">
                <a:solidFill>
                  <a:srgbClr val="000099"/>
                </a:solidFill>
                <a:ea typeface="Arial" panose="020B0604020202020204" pitchFamily="34" charset="0"/>
              </a:rPr>
              <a:t>virus: </a:t>
            </a:r>
            <a:r>
              <a:rPr lang="en-US" altLang="en-US" sz="2800" dirty="0">
                <a:ea typeface="Arial" panose="020B0604020202020204" pitchFamily="34" charset="0"/>
              </a:rPr>
              <a:t>self-replicating infection by receiving/executing  object (e.g., e-mail attachment)</a:t>
            </a:r>
          </a:p>
          <a:p>
            <a:pPr marL="682625" lvl="1" indent="-225425">
              <a:spcBef>
                <a:spcPts val="600"/>
              </a:spcBef>
            </a:pPr>
            <a:r>
              <a:rPr lang="en-US" altLang="en-US" sz="2800" i="1" dirty="0">
                <a:solidFill>
                  <a:srgbClr val="000099"/>
                </a:solidFill>
                <a:ea typeface="Arial" panose="020B0604020202020204" pitchFamily="34" charset="0"/>
              </a:rPr>
              <a:t>worm: </a:t>
            </a:r>
            <a:r>
              <a:rPr lang="en-US" altLang="en-US" sz="2800" dirty="0">
                <a:ea typeface="Arial" panose="020B0604020202020204" pitchFamily="34" charset="0"/>
              </a:rPr>
              <a:t>self-replicating infection by passively receiving object that gets itself executed</a:t>
            </a:r>
          </a:p>
          <a:p>
            <a:pPr marL="287338" indent="-287338">
              <a:spcBef>
                <a:spcPct val="50000"/>
              </a:spcBef>
            </a:pP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spyware malware</a:t>
            </a:r>
            <a:r>
              <a:rPr lang="en-US" altLang="en-US" dirty="0">
                <a:ea typeface="ＭＳ Ｐゴシック" panose="020B0600070205080204" pitchFamily="34" charset="-128"/>
              </a:rPr>
              <a:t> can record keystrokes, web sites visited, upload info to collection site</a:t>
            </a:r>
          </a:p>
          <a:p>
            <a:pPr marL="287338" indent="-287338">
              <a:spcBef>
                <a:spcPct val="500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infected host can be enrolled in  </a:t>
            </a: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botnet,</a:t>
            </a:r>
            <a:r>
              <a:rPr lang="en-US" altLang="en-US" dirty="0">
                <a:ea typeface="ＭＳ Ｐゴシック" panose="020B0600070205080204" pitchFamily="34" charset="-128"/>
              </a:rPr>
              <a:t> used for spam or distributed denial of service  (DDoS) attacks</a:t>
            </a:r>
          </a:p>
        </p:txBody>
      </p:sp>
    </p:spTree>
    <p:extLst>
      <p:ext uri="{BB962C8B-B14F-4D97-AF65-F5344CB8AC3E}">
        <p14:creationId xmlns:p14="http://schemas.microsoft.com/office/powerpoint/2010/main" val="360186564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denial of service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grpSp>
        <p:nvGrpSpPr>
          <p:cNvPr id="5" name="Group 131">
            <a:extLst>
              <a:ext uri="{FF2B5EF4-FFF2-40B4-BE49-F238E27FC236}">
                <a16:creationId xmlns:a16="http://schemas.microsoft.com/office/drawing/2014/main" id="{5671BF31-8345-4A47-A6EE-F59651ABF1C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>
              <a:extLst>
                <a:ext uri="{FF2B5EF4-FFF2-40B4-BE49-F238E27FC236}">
                  <a16:creationId xmlns:a16="http://schemas.microsoft.com/office/drawing/2014/main" id="{CF849B20-A34D-E044-9DF7-A03B28E734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>
              <a:extLst>
                <a:ext uri="{FF2B5EF4-FFF2-40B4-BE49-F238E27FC236}">
                  <a16:creationId xmlns:a16="http://schemas.microsoft.com/office/drawing/2014/main" id="{F87F7675-3615-BE4C-BECA-BC2EB60FEB9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" name="Group 186">
            <a:extLst>
              <a:ext uri="{FF2B5EF4-FFF2-40B4-BE49-F238E27FC236}">
                <a16:creationId xmlns:a16="http://schemas.microsoft.com/office/drawing/2014/main" id="{A485E3ED-561D-B445-816D-36AEBD4DCE66}"/>
              </a:ext>
            </a:extLst>
          </p:cNvPr>
          <p:cNvGrpSpPr>
            <a:grpSpLocks/>
          </p:cNvGrpSpPr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>
              <a:extLst>
                <a:ext uri="{FF2B5EF4-FFF2-40B4-BE49-F238E27FC236}">
                  <a16:creationId xmlns:a16="http://schemas.microsoft.com/office/drawing/2014/main" id="{252895BB-2B09-1C42-9FBA-A9EA9F582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/>
                <a:t>target</a:t>
              </a:r>
            </a:p>
          </p:txBody>
        </p:sp>
        <p:grpSp>
          <p:nvGrpSpPr>
            <p:cNvPr id="11" name="Group 153">
              <a:extLst>
                <a:ext uri="{FF2B5EF4-FFF2-40B4-BE49-F238E27FC236}">
                  <a16:creationId xmlns:a16="http://schemas.microsoft.com/office/drawing/2014/main" id="{2102AA82-D8E7-4149-9FC5-0E55B9687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>
                <a:extLst>
                  <a:ext uri="{FF2B5EF4-FFF2-40B4-BE49-F238E27FC236}">
                    <a16:creationId xmlns:a16="http://schemas.microsoft.com/office/drawing/2014/main" id="{4ABA3590-788E-A640-8340-D6788D8A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" name="Rectangle 155">
                <a:extLst>
                  <a:ext uri="{FF2B5EF4-FFF2-40B4-BE49-F238E27FC236}">
                    <a16:creationId xmlns:a16="http://schemas.microsoft.com/office/drawing/2014/main" id="{BA5EDD97-668D-144C-8C2C-96182373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4" name="Freeform 156">
                <a:extLst>
                  <a:ext uri="{FF2B5EF4-FFF2-40B4-BE49-F238E27FC236}">
                    <a16:creationId xmlns:a16="http://schemas.microsoft.com/office/drawing/2014/main" id="{2D62D25E-0524-B641-AAD0-241CA45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" name="Freeform 157">
                <a:extLst>
                  <a:ext uri="{FF2B5EF4-FFF2-40B4-BE49-F238E27FC236}">
                    <a16:creationId xmlns:a16="http://schemas.microsoft.com/office/drawing/2014/main" id="{2A48AA36-9069-1545-BFAF-1DE1C7CB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" name="Rectangle 158">
                <a:extLst>
                  <a:ext uri="{FF2B5EF4-FFF2-40B4-BE49-F238E27FC236}">
                    <a16:creationId xmlns:a16="http://schemas.microsoft.com/office/drawing/2014/main" id="{C46736B1-4F91-F541-8A78-57B6CCE47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18" name="Group 159">
                <a:extLst>
                  <a:ext uri="{FF2B5EF4-FFF2-40B4-BE49-F238E27FC236}">
                    <a16:creationId xmlns:a16="http://schemas.microsoft.com/office/drawing/2014/main" id="{58A0138B-7FFC-CD44-9B9E-6FB82DDE21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>
                  <a:extLst>
                    <a:ext uri="{FF2B5EF4-FFF2-40B4-BE49-F238E27FC236}">
                      <a16:creationId xmlns:a16="http://schemas.microsoft.com/office/drawing/2014/main" id="{A5FEEE84-EB21-BF47-A4F6-1E0F680B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4" name="AutoShape 161">
                  <a:extLst>
                    <a:ext uri="{FF2B5EF4-FFF2-40B4-BE49-F238E27FC236}">
                      <a16:creationId xmlns:a16="http://schemas.microsoft.com/office/drawing/2014/main" id="{C8123062-722F-A642-9F03-DDE66E9B5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19" name="Rectangle 162">
                <a:extLst>
                  <a:ext uri="{FF2B5EF4-FFF2-40B4-BE49-F238E27FC236}">
                    <a16:creationId xmlns:a16="http://schemas.microsoft.com/office/drawing/2014/main" id="{C9020AB0-B17D-CB4F-A9B5-99244FB36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" name="Group 163">
                <a:extLst>
                  <a:ext uri="{FF2B5EF4-FFF2-40B4-BE49-F238E27FC236}">
                    <a16:creationId xmlns:a16="http://schemas.microsoft.com/office/drawing/2014/main" id="{CE1259C3-A2E3-0149-B586-E73AACF0B1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>
                  <a:extLst>
                    <a:ext uri="{FF2B5EF4-FFF2-40B4-BE49-F238E27FC236}">
                      <a16:creationId xmlns:a16="http://schemas.microsoft.com/office/drawing/2014/main" id="{D86524F2-6B03-3146-93C7-EA6450B7CC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2" name="AutoShape 165">
                  <a:extLst>
                    <a:ext uri="{FF2B5EF4-FFF2-40B4-BE49-F238E27FC236}">
                      <a16:creationId xmlns:a16="http://schemas.microsoft.com/office/drawing/2014/main" id="{6476B1C6-56E6-5B4A-8EB5-AE9CB1666D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1" name="Rectangle 166">
                <a:extLst>
                  <a:ext uri="{FF2B5EF4-FFF2-40B4-BE49-F238E27FC236}">
                    <a16:creationId xmlns:a16="http://schemas.microsoft.com/office/drawing/2014/main" id="{19AC0D5F-2746-3944-A6FE-00A27A7A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2" name="Rectangle 167">
                <a:extLst>
                  <a:ext uri="{FF2B5EF4-FFF2-40B4-BE49-F238E27FC236}">
                    <a16:creationId xmlns:a16="http://schemas.microsoft.com/office/drawing/2014/main" id="{51C0D0C0-5DDE-2749-8E54-4F5D8BBC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3" name="Group 168">
                <a:extLst>
                  <a:ext uri="{FF2B5EF4-FFF2-40B4-BE49-F238E27FC236}">
                    <a16:creationId xmlns:a16="http://schemas.microsoft.com/office/drawing/2014/main" id="{2835C54C-E01E-FF41-8541-1761149C6D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>
                  <a:extLst>
                    <a:ext uri="{FF2B5EF4-FFF2-40B4-BE49-F238E27FC236}">
                      <a16:creationId xmlns:a16="http://schemas.microsoft.com/office/drawing/2014/main" id="{C174DDB7-5793-FE4E-9850-1A7EE0976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0" name="AutoShape 170">
                  <a:extLst>
                    <a:ext uri="{FF2B5EF4-FFF2-40B4-BE49-F238E27FC236}">
                      <a16:creationId xmlns:a16="http://schemas.microsoft.com/office/drawing/2014/main" id="{CD6C8529-D6B3-AB49-AAC4-D6272A0472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4" name="Freeform 171">
                <a:extLst>
                  <a:ext uri="{FF2B5EF4-FFF2-40B4-BE49-F238E27FC236}">
                    <a16:creationId xmlns:a16="http://schemas.microsoft.com/office/drawing/2014/main" id="{2368CE90-8A8A-B34E-A754-54A2CDC4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" name="Group 172">
                <a:extLst>
                  <a:ext uri="{FF2B5EF4-FFF2-40B4-BE49-F238E27FC236}">
                    <a16:creationId xmlns:a16="http://schemas.microsoft.com/office/drawing/2014/main" id="{6BEBC90B-C3CE-7D4B-BA74-8D2E9FB58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>
                  <a:extLst>
                    <a:ext uri="{FF2B5EF4-FFF2-40B4-BE49-F238E27FC236}">
                      <a16:creationId xmlns:a16="http://schemas.microsoft.com/office/drawing/2014/main" id="{AC94CA82-E128-0744-B46F-E756D9305C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38" name="AutoShape 174">
                  <a:extLst>
                    <a:ext uri="{FF2B5EF4-FFF2-40B4-BE49-F238E27FC236}">
                      <a16:creationId xmlns:a16="http://schemas.microsoft.com/office/drawing/2014/main" id="{708F3622-CE87-8044-8A8E-FF1DDA451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6" name="Rectangle 175">
                <a:extLst>
                  <a:ext uri="{FF2B5EF4-FFF2-40B4-BE49-F238E27FC236}">
                    <a16:creationId xmlns:a16="http://schemas.microsoft.com/office/drawing/2014/main" id="{3FE17BF0-39BE-F44D-9554-2D4B846E4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7" name="Freeform 176">
                <a:extLst>
                  <a:ext uri="{FF2B5EF4-FFF2-40B4-BE49-F238E27FC236}">
                    <a16:creationId xmlns:a16="http://schemas.microsoft.com/office/drawing/2014/main" id="{633D9845-5E25-474E-8BF7-FC1F0BD4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177">
                <a:extLst>
                  <a:ext uri="{FF2B5EF4-FFF2-40B4-BE49-F238E27FC236}">
                    <a16:creationId xmlns:a16="http://schemas.microsoft.com/office/drawing/2014/main" id="{78C34C93-2320-564F-ADFD-350C3AD5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" name="Oval 178">
                <a:extLst>
                  <a:ext uri="{FF2B5EF4-FFF2-40B4-BE49-F238E27FC236}">
                    <a16:creationId xmlns:a16="http://schemas.microsoft.com/office/drawing/2014/main" id="{5424D659-B05B-BA43-836D-2FA5040B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0" name="Freeform 179">
                <a:extLst>
                  <a:ext uri="{FF2B5EF4-FFF2-40B4-BE49-F238E27FC236}">
                    <a16:creationId xmlns:a16="http://schemas.microsoft.com/office/drawing/2014/main" id="{901B4BB8-C637-AE40-85D1-E590B5A6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AutoShape 180">
                <a:extLst>
                  <a:ext uri="{FF2B5EF4-FFF2-40B4-BE49-F238E27FC236}">
                    <a16:creationId xmlns:a16="http://schemas.microsoft.com/office/drawing/2014/main" id="{751300FB-CBCE-FB4E-84C9-1F4169450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2" name="AutoShape 181">
                <a:extLst>
                  <a:ext uri="{FF2B5EF4-FFF2-40B4-BE49-F238E27FC236}">
                    <a16:creationId xmlns:a16="http://schemas.microsoft.com/office/drawing/2014/main" id="{14F80730-26F5-7849-BE0D-295114CE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3" name="Oval 182">
                <a:extLst>
                  <a:ext uri="{FF2B5EF4-FFF2-40B4-BE49-F238E27FC236}">
                    <a16:creationId xmlns:a16="http://schemas.microsoft.com/office/drawing/2014/main" id="{754B8C0E-A673-B848-BF9B-96DC9D86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4" name="Oval 183">
                <a:extLst>
                  <a:ext uri="{FF2B5EF4-FFF2-40B4-BE49-F238E27FC236}">
                    <a16:creationId xmlns:a16="http://schemas.microsoft.com/office/drawing/2014/main" id="{0850A2C2-5BDF-8644-B742-A1CE7E13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/>
                <a:endParaRPr lang="en-US" altLang="en-US" sz="1800">
                  <a:solidFill>
                    <a:srgbClr val="FF0000"/>
                  </a:solidFill>
                </a:endParaRPr>
              </a:p>
            </p:txBody>
          </p:sp>
          <p:sp>
            <p:nvSpPr>
              <p:cNvPr id="35" name="Oval 184">
                <a:extLst>
                  <a:ext uri="{FF2B5EF4-FFF2-40B4-BE49-F238E27FC236}">
                    <a16:creationId xmlns:a16="http://schemas.microsoft.com/office/drawing/2014/main" id="{542B7A1C-5166-F14C-99EB-9D369CD71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36" name="Rectangle 185">
                <a:extLst>
                  <a:ext uri="{FF2B5EF4-FFF2-40B4-BE49-F238E27FC236}">
                    <a16:creationId xmlns:a16="http://schemas.microsoft.com/office/drawing/2014/main" id="{96E57170-1D21-3041-80C5-BCD5BCFE0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Denial of Service (DoS):</a:t>
            </a:r>
            <a:r>
              <a:rPr lang="en-US" altLang="en-US" sz="3200" dirty="0">
                <a:ea typeface="ＭＳ Ｐゴシック" panose="020B0600070205080204" pitchFamily="34" charset="-128"/>
              </a:rPr>
              <a:t> attackers make resources (server, bandwidth) unavailable to legitimate traffic by overwhelming resource with bogus traffic</a:t>
            </a:r>
          </a:p>
        </p:txBody>
      </p:sp>
      <p:sp>
        <p:nvSpPr>
          <p:cNvPr id="46" name="Rectangle 4">
            <a:extLst>
              <a:ext uri="{FF2B5EF4-FFF2-40B4-BE49-F238E27FC236}">
                <a16:creationId xmlns:a16="http://schemas.microsoft.com/office/drawing/2014/main" id="{CEF91AB4-C999-A54F-97F0-0D764C08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1.</a:t>
            </a:r>
            <a:r>
              <a:rPr lang="en-US" altLang="en-US" sz="2800" dirty="0">
                <a:latin typeface="+mn-lt"/>
              </a:rPr>
              <a:t> select target</a:t>
            </a: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id="{075D78BA-F2C2-D04E-8588-A73192FF0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2.</a:t>
            </a:r>
            <a:r>
              <a:rPr lang="en-US" altLang="en-US" sz="2800" dirty="0">
                <a:latin typeface="+mn-lt"/>
              </a:rPr>
              <a:t> break into hosts around the network (see botnet)</a:t>
            </a:r>
          </a:p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AutoNum type="arabicPeriod" startAt="2"/>
            </a:pPr>
            <a:endParaRPr lang="en-US" altLang="en-US" sz="2800" dirty="0">
              <a:latin typeface="+mn-lt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id="{9860933B-2B16-1242-A6CB-2A2E5DF5B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3.</a:t>
            </a:r>
            <a:r>
              <a:rPr lang="en-US" altLang="en-US" sz="2800" dirty="0">
                <a:latin typeface="+mn-lt"/>
              </a:rPr>
              <a:t> send packets to target from compromised hosts</a:t>
            </a:r>
          </a:p>
        </p:txBody>
      </p:sp>
      <p:grpSp>
        <p:nvGrpSpPr>
          <p:cNvPr id="49" name="Group 152">
            <a:extLst>
              <a:ext uri="{FF2B5EF4-FFF2-40B4-BE49-F238E27FC236}">
                <a16:creationId xmlns:a16="http://schemas.microsoft.com/office/drawing/2014/main" id="{34BB1FB3-F797-CE40-A303-F67D5EA0D714}"/>
              </a:ext>
            </a:extLst>
          </p:cNvPr>
          <p:cNvGrpSpPr>
            <a:grpSpLocks/>
          </p:cNvGrpSpPr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>
              <a:extLst>
                <a:ext uri="{FF2B5EF4-FFF2-40B4-BE49-F238E27FC236}">
                  <a16:creationId xmlns:a16="http://schemas.microsoft.com/office/drawing/2014/main" id="{240D789E-07A8-4A47-8526-9F3894E15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Line 64">
              <a:extLst>
                <a:ext uri="{FF2B5EF4-FFF2-40B4-BE49-F238E27FC236}">
                  <a16:creationId xmlns:a16="http://schemas.microsoft.com/office/drawing/2014/main" id="{8EA69BDD-6834-BA4E-8A9A-CDD3D334EE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Line 65">
              <a:extLst>
                <a:ext uri="{FF2B5EF4-FFF2-40B4-BE49-F238E27FC236}">
                  <a16:creationId xmlns:a16="http://schemas.microsoft.com/office/drawing/2014/main" id="{6F7FFC2D-076E-9641-9969-CA6045CBA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Line 66">
              <a:extLst>
                <a:ext uri="{FF2B5EF4-FFF2-40B4-BE49-F238E27FC236}">
                  <a16:creationId xmlns:a16="http://schemas.microsoft.com/office/drawing/2014/main" id="{411EA141-EA1B-9249-AC8C-AEFF840A4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Line 67">
              <a:extLst>
                <a:ext uri="{FF2B5EF4-FFF2-40B4-BE49-F238E27FC236}">
                  <a16:creationId xmlns:a16="http://schemas.microsoft.com/office/drawing/2014/main" id="{2980C73E-B307-9347-B762-286D7DB5F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Line 68">
              <a:extLst>
                <a:ext uri="{FF2B5EF4-FFF2-40B4-BE49-F238E27FC236}">
                  <a16:creationId xmlns:a16="http://schemas.microsoft.com/office/drawing/2014/main" id="{671BC8F5-6316-CD48-97A2-C38DE07E4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Line 69">
              <a:extLst>
                <a:ext uri="{FF2B5EF4-FFF2-40B4-BE49-F238E27FC236}">
                  <a16:creationId xmlns:a16="http://schemas.microsoft.com/office/drawing/2014/main" id="{8B7BCBEF-584C-F74E-80E0-8BC296AF6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Line 70">
              <a:extLst>
                <a:ext uri="{FF2B5EF4-FFF2-40B4-BE49-F238E27FC236}">
                  <a16:creationId xmlns:a16="http://schemas.microsoft.com/office/drawing/2014/main" id="{673660B3-2563-1141-BC2A-1820CBC95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Line 71">
              <a:extLst>
                <a:ext uri="{FF2B5EF4-FFF2-40B4-BE49-F238E27FC236}">
                  <a16:creationId xmlns:a16="http://schemas.microsoft.com/office/drawing/2014/main" id="{2AE70CDA-56D3-054F-9B05-C53E40B7A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Line 72">
              <a:extLst>
                <a:ext uri="{FF2B5EF4-FFF2-40B4-BE49-F238E27FC236}">
                  <a16:creationId xmlns:a16="http://schemas.microsoft.com/office/drawing/2014/main" id="{D3EB0842-476A-254E-83F2-76A01FFE7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" name="Group 113">
            <a:extLst>
              <a:ext uri="{FF2B5EF4-FFF2-40B4-BE49-F238E27FC236}">
                <a16:creationId xmlns:a16="http://schemas.microsoft.com/office/drawing/2014/main" id="{10A7333E-A585-D14F-B6DB-52435ACF18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>
              <a:extLst>
                <a:ext uri="{FF2B5EF4-FFF2-40B4-BE49-F238E27FC236}">
                  <a16:creationId xmlns:a16="http://schemas.microsoft.com/office/drawing/2014/main" id="{01147AF7-C025-614C-95B2-DC5DF0AB4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>
              <a:extLst>
                <a:ext uri="{FF2B5EF4-FFF2-40B4-BE49-F238E27FC236}">
                  <a16:creationId xmlns:a16="http://schemas.microsoft.com/office/drawing/2014/main" id="{EBCFF3AE-DFA4-114F-8873-ED4B72E8B4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3" name="Group 116">
            <a:extLst>
              <a:ext uri="{FF2B5EF4-FFF2-40B4-BE49-F238E27FC236}">
                <a16:creationId xmlns:a16="http://schemas.microsoft.com/office/drawing/2014/main" id="{A679AEDC-8797-7C4C-9512-CC63DE65687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>
              <a:extLst>
                <a:ext uri="{FF2B5EF4-FFF2-40B4-BE49-F238E27FC236}">
                  <a16:creationId xmlns:a16="http://schemas.microsoft.com/office/drawing/2014/main" id="{99C8CCE2-64C9-E548-A809-8ACB9E412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>
              <a:extLst>
                <a:ext uri="{FF2B5EF4-FFF2-40B4-BE49-F238E27FC236}">
                  <a16:creationId xmlns:a16="http://schemas.microsoft.com/office/drawing/2014/main" id="{FD178B63-073D-904B-AB24-5180E69BD2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6" name="Group 119">
            <a:extLst>
              <a:ext uri="{FF2B5EF4-FFF2-40B4-BE49-F238E27FC236}">
                <a16:creationId xmlns:a16="http://schemas.microsoft.com/office/drawing/2014/main" id="{A4F38700-463B-DC46-9ECE-001F57B0508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>
              <a:extLst>
                <a:ext uri="{FF2B5EF4-FFF2-40B4-BE49-F238E27FC236}">
                  <a16:creationId xmlns:a16="http://schemas.microsoft.com/office/drawing/2014/main" id="{3A3D357D-C23A-4346-93FC-BEE43FD511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>
              <a:extLst>
                <a:ext uri="{FF2B5EF4-FFF2-40B4-BE49-F238E27FC236}">
                  <a16:creationId xmlns:a16="http://schemas.microsoft.com/office/drawing/2014/main" id="{AB59AC13-2896-E340-8D89-AD696502F6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9" name="Group 122">
            <a:extLst>
              <a:ext uri="{FF2B5EF4-FFF2-40B4-BE49-F238E27FC236}">
                <a16:creationId xmlns:a16="http://schemas.microsoft.com/office/drawing/2014/main" id="{0D817B4B-4AD3-C14B-AE56-7E65C40EB0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>
              <a:extLst>
                <a:ext uri="{FF2B5EF4-FFF2-40B4-BE49-F238E27FC236}">
                  <a16:creationId xmlns:a16="http://schemas.microsoft.com/office/drawing/2014/main" id="{D67B6E62-62DF-E440-84A6-40CD76C26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>
              <a:extLst>
                <a:ext uri="{FF2B5EF4-FFF2-40B4-BE49-F238E27FC236}">
                  <a16:creationId xmlns:a16="http://schemas.microsoft.com/office/drawing/2014/main" id="{BFE0D576-BA51-9845-8319-80EBFDCB87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2" name="Group 125">
            <a:extLst>
              <a:ext uri="{FF2B5EF4-FFF2-40B4-BE49-F238E27FC236}">
                <a16:creationId xmlns:a16="http://schemas.microsoft.com/office/drawing/2014/main" id="{26C51172-8D8D-7A48-AF47-2DEAA12AA6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>
              <a:extLst>
                <a:ext uri="{FF2B5EF4-FFF2-40B4-BE49-F238E27FC236}">
                  <a16:creationId xmlns:a16="http://schemas.microsoft.com/office/drawing/2014/main" id="{69C5B0D9-2504-0549-B400-71295C40B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>
              <a:extLst>
                <a:ext uri="{FF2B5EF4-FFF2-40B4-BE49-F238E27FC236}">
                  <a16:creationId xmlns:a16="http://schemas.microsoft.com/office/drawing/2014/main" id="{9E974D9F-ACEC-1344-B5C8-FF8AAB7F54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5" name="Group 128">
            <a:extLst>
              <a:ext uri="{FF2B5EF4-FFF2-40B4-BE49-F238E27FC236}">
                <a16:creationId xmlns:a16="http://schemas.microsoft.com/office/drawing/2014/main" id="{9C958751-0861-8C42-9DE0-5B95FEB2EAF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>
              <a:extLst>
                <a:ext uri="{FF2B5EF4-FFF2-40B4-BE49-F238E27FC236}">
                  <a16:creationId xmlns:a16="http://schemas.microsoft.com/office/drawing/2014/main" id="{BAB817CE-0790-2B4E-B65F-A6498BE9CB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>
              <a:extLst>
                <a:ext uri="{FF2B5EF4-FFF2-40B4-BE49-F238E27FC236}">
                  <a16:creationId xmlns:a16="http://schemas.microsoft.com/office/drawing/2014/main" id="{EFC5C2B3-2D8A-6747-B184-076FA411FE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8" name="Group 134">
            <a:extLst>
              <a:ext uri="{FF2B5EF4-FFF2-40B4-BE49-F238E27FC236}">
                <a16:creationId xmlns:a16="http://schemas.microsoft.com/office/drawing/2014/main" id="{87DE748A-5111-7641-85D8-040FC10E7A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>
              <a:extLst>
                <a:ext uri="{FF2B5EF4-FFF2-40B4-BE49-F238E27FC236}">
                  <a16:creationId xmlns:a16="http://schemas.microsoft.com/office/drawing/2014/main" id="{636D1BB9-AB82-8944-82FF-E59A7BD5E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>
              <a:extLst>
                <a:ext uri="{FF2B5EF4-FFF2-40B4-BE49-F238E27FC236}">
                  <a16:creationId xmlns:a16="http://schemas.microsoft.com/office/drawing/2014/main" id="{1B6337C3-6A6A-3247-B100-E450F3744E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1" name="Group 137">
            <a:extLst>
              <a:ext uri="{FF2B5EF4-FFF2-40B4-BE49-F238E27FC236}">
                <a16:creationId xmlns:a16="http://schemas.microsoft.com/office/drawing/2014/main" id="{7EE5AE12-F723-1844-BF7D-895F4D162FD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>
              <a:extLst>
                <a:ext uri="{FF2B5EF4-FFF2-40B4-BE49-F238E27FC236}">
                  <a16:creationId xmlns:a16="http://schemas.microsoft.com/office/drawing/2014/main" id="{66F3AA24-FB01-0448-9AF5-44833FAC73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>
              <a:extLst>
                <a:ext uri="{FF2B5EF4-FFF2-40B4-BE49-F238E27FC236}">
                  <a16:creationId xmlns:a16="http://schemas.microsoft.com/office/drawing/2014/main" id="{F76D9B25-D392-6E4A-8438-3E7A671FB6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4" name="Group 140">
            <a:extLst>
              <a:ext uri="{FF2B5EF4-FFF2-40B4-BE49-F238E27FC236}">
                <a16:creationId xmlns:a16="http://schemas.microsoft.com/office/drawing/2014/main" id="{2D102063-F0AD-F642-9447-16BE27DA917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>
              <a:extLst>
                <a:ext uri="{FF2B5EF4-FFF2-40B4-BE49-F238E27FC236}">
                  <a16:creationId xmlns:a16="http://schemas.microsoft.com/office/drawing/2014/main" id="{D5D011E5-F7A0-DA49-81C5-F47FA6BE6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>
              <a:extLst>
                <a:ext uri="{FF2B5EF4-FFF2-40B4-BE49-F238E27FC236}">
                  <a16:creationId xmlns:a16="http://schemas.microsoft.com/office/drawing/2014/main" id="{071EB120-A48C-5541-A035-75E75050CB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7" name="Group 143">
            <a:extLst>
              <a:ext uri="{FF2B5EF4-FFF2-40B4-BE49-F238E27FC236}">
                <a16:creationId xmlns:a16="http://schemas.microsoft.com/office/drawing/2014/main" id="{C3CAAC65-E33C-344E-BA73-EDB94437CA1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>
              <a:extLst>
                <a:ext uri="{FF2B5EF4-FFF2-40B4-BE49-F238E27FC236}">
                  <a16:creationId xmlns:a16="http://schemas.microsoft.com/office/drawing/2014/main" id="{FAF13606-284B-D544-8976-8A32823F7C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>
              <a:extLst>
                <a:ext uri="{FF2B5EF4-FFF2-40B4-BE49-F238E27FC236}">
                  <a16:creationId xmlns:a16="http://schemas.microsoft.com/office/drawing/2014/main" id="{591D49EF-BC84-FF48-8AB6-8F0B28E382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46">
            <a:extLst>
              <a:ext uri="{FF2B5EF4-FFF2-40B4-BE49-F238E27FC236}">
                <a16:creationId xmlns:a16="http://schemas.microsoft.com/office/drawing/2014/main" id="{476E2AF9-489F-A04E-A23A-81549329EA2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>
              <a:extLst>
                <a:ext uri="{FF2B5EF4-FFF2-40B4-BE49-F238E27FC236}">
                  <a16:creationId xmlns:a16="http://schemas.microsoft.com/office/drawing/2014/main" id="{D31CCA85-16F8-CF40-9FD2-361C58F0C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>
              <a:extLst>
                <a:ext uri="{FF2B5EF4-FFF2-40B4-BE49-F238E27FC236}">
                  <a16:creationId xmlns:a16="http://schemas.microsoft.com/office/drawing/2014/main" id="{4B061CF6-50E2-0C4F-8DA2-97A8C0438F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3" name="Group 149">
            <a:extLst>
              <a:ext uri="{FF2B5EF4-FFF2-40B4-BE49-F238E27FC236}">
                <a16:creationId xmlns:a16="http://schemas.microsoft.com/office/drawing/2014/main" id="{BC019584-C571-0243-9746-D5FAF904985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>
              <a:extLst>
                <a:ext uri="{FF2B5EF4-FFF2-40B4-BE49-F238E27FC236}">
                  <a16:creationId xmlns:a16="http://schemas.microsoft.com/office/drawing/2014/main" id="{008D1F22-90A3-BE4F-BA4C-262C33588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>
              <a:extLst>
                <a:ext uri="{FF2B5EF4-FFF2-40B4-BE49-F238E27FC236}">
                  <a16:creationId xmlns:a16="http://schemas.microsoft.com/office/drawing/2014/main" id="{87AB5A67-132D-0D48-9235-45C2FC56AE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6" name="Group 89">
            <a:extLst>
              <a:ext uri="{FF2B5EF4-FFF2-40B4-BE49-F238E27FC236}">
                <a16:creationId xmlns:a16="http://schemas.microsoft.com/office/drawing/2014/main" id="{A6B06288-15F9-FA41-9711-4E4611B1C7A3}"/>
              </a:ext>
            </a:extLst>
          </p:cNvPr>
          <p:cNvGrpSpPr>
            <a:grpSpLocks/>
          </p:cNvGrpSpPr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>
              <a:extLst>
                <a:ext uri="{FF2B5EF4-FFF2-40B4-BE49-F238E27FC236}">
                  <a16:creationId xmlns:a16="http://schemas.microsoft.com/office/drawing/2014/main" id="{D8D05F46-329F-7746-A822-2566BD6248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>
              <a:extLst>
                <a:ext uri="{FF2B5EF4-FFF2-40B4-BE49-F238E27FC236}">
                  <a16:creationId xmlns:a16="http://schemas.microsoft.com/office/drawing/2014/main" id="{E0C724BB-6735-2F4C-B320-8B57ABD11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>
              <a:extLst>
                <a:ext uri="{FF2B5EF4-FFF2-40B4-BE49-F238E27FC236}">
                  <a16:creationId xmlns:a16="http://schemas.microsoft.com/office/drawing/2014/main" id="{43360ABB-D0D2-114B-8A10-C62528490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>
              <a:extLst>
                <a:ext uri="{FF2B5EF4-FFF2-40B4-BE49-F238E27FC236}">
                  <a16:creationId xmlns:a16="http://schemas.microsoft.com/office/drawing/2014/main" id="{7FEBFDE8-0666-7A45-8B5B-A74E50C0A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>
              <a:extLst>
                <a:ext uri="{FF2B5EF4-FFF2-40B4-BE49-F238E27FC236}">
                  <a16:creationId xmlns:a16="http://schemas.microsoft.com/office/drawing/2014/main" id="{C1327435-8A3A-3549-A5BE-B588A9776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>
              <a:extLst>
                <a:ext uri="{FF2B5EF4-FFF2-40B4-BE49-F238E27FC236}">
                  <a16:creationId xmlns:a16="http://schemas.microsoft.com/office/drawing/2014/main" id="{9F15F78D-2BDD-5041-95EA-4372AE320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>
              <a:extLst>
                <a:ext uri="{FF2B5EF4-FFF2-40B4-BE49-F238E27FC236}">
                  <a16:creationId xmlns:a16="http://schemas.microsoft.com/office/drawing/2014/main" id="{589B9A7E-C72C-3642-8499-4288D926E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>
              <a:extLst>
                <a:ext uri="{FF2B5EF4-FFF2-40B4-BE49-F238E27FC236}">
                  <a16:creationId xmlns:a16="http://schemas.microsoft.com/office/drawing/2014/main" id="{FB16E4F5-EE33-084D-83BA-FA88374C8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>
              <a:extLst>
                <a:ext uri="{FF2B5EF4-FFF2-40B4-BE49-F238E27FC236}">
                  <a16:creationId xmlns:a16="http://schemas.microsoft.com/office/drawing/2014/main" id="{72D217B6-6EB5-454E-A6D1-F8907DA44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>
              <a:extLst>
                <a:ext uri="{FF2B5EF4-FFF2-40B4-BE49-F238E27FC236}">
                  <a16:creationId xmlns:a16="http://schemas.microsoft.com/office/drawing/2014/main" id="{D388E590-7D12-084D-B4AB-9486F64CAB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8855331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build="p" autoUpdateAnimBg="0"/>
      <p:bldP spid="47" grpId="0" autoUpdateAnimBg="0"/>
      <p:bldP spid="48" grpId="0" autoUpdateAnimBg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</a:t>
            </a:r>
            <a:r>
              <a:rPr lang="en-US" altLang="en-US" dirty="0">
                <a:ea typeface="ＭＳ Ｐゴシック" panose="020B0600070205080204" pitchFamily="34" charset="-128"/>
              </a:rPr>
              <a:t>g</a:t>
            </a:r>
            <a:r>
              <a:rPr lang="en-US" altLang="en-US" sz="4400" dirty="0">
                <a:ea typeface="ＭＳ Ｐゴシック" panose="020B0600070205080204" pitchFamily="34" charset="-128"/>
              </a:rPr>
              <a:t>uys: packet </a:t>
            </a:r>
            <a:r>
              <a:rPr lang="en-US" altLang="en-US" dirty="0">
                <a:ea typeface="ＭＳ Ｐゴシック" panose="020B0600070205080204" pitchFamily="34" charset="-128"/>
              </a:rPr>
              <a:t>i</a:t>
            </a:r>
            <a:r>
              <a:rPr lang="en-US" altLang="en-US" sz="4400" dirty="0">
                <a:ea typeface="ＭＳ Ｐゴシック" panose="020B0600070205080204" pitchFamily="34" charset="-128"/>
              </a:rPr>
              <a:t>nterception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 “</a:t>
            </a:r>
            <a:r>
              <a:rPr lang="en-US" altLang="ja-JP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sniffing”:</a:t>
            </a:r>
            <a:r>
              <a:rPr lang="en-US" altLang="ja-JP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broadcast media (shared Ethernet, wireless)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promiscuous network interface reads/records all packets (e.g., including passwords!) passing by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C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6D72FA-76CB-8443-8D46-D1C4AD6D2B36}"/>
              </a:ext>
            </a:extLst>
          </p:cNvPr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>
              <a:extLst>
                <a:ext uri="{FF2B5EF4-FFF2-40B4-BE49-F238E27FC236}">
                  <a16:creationId xmlns:a16="http://schemas.microsoft.com/office/drawing/2014/main" id="{3A21CC14-2FFD-1443-8AD6-ED95C8906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>
                <a:extLst>
                  <a:ext uri="{FF2B5EF4-FFF2-40B4-BE49-F238E27FC236}">
                    <a16:creationId xmlns:a16="http://schemas.microsoft.com/office/drawing/2014/main" id="{FFA22DC9-8002-804E-BEF5-0AD6BF292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" name="Line 52">
                <a:extLst>
                  <a:ext uri="{FF2B5EF4-FFF2-40B4-BE49-F238E27FC236}">
                    <a16:creationId xmlns:a16="http://schemas.microsoft.com/office/drawing/2014/main" id="{C5FFC7EF-F96B-754E-966C-1FA050A77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0" name="Line 53">
                <a:extLst>
                  <a:ext uri="{FF2B5EF4-FFF2-40B4-BE49-F238E27FC236}">
                    <a16:creationId xmlns:a16="http://schemas.microsoft.com/office/drawing/2014/main" id="{A20E5390-7423-1C4D-BCD6-93295C926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1" name="Line 54">
                <a:extLst>
                  <a:ext uri="{FF2B5EF4-FFF2-40B4-BE49-F238E27FC236}">
                    <a16:creationId xmlns:a16="http://schemas.microsoft.com/office/drawing/2014/main" id="{34698107-E0D4-2D40-8BD4-A07EF85A1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2" name="Text Box 55">
                <a:extLst>
                  <a:ext uri="{FF2B5EF4-FFF2-40B4-BE49-F238E27FC236}">
                    <a16:creationId xmlns:a16="http://schemas.microsoft.com/office/drawing/2014/main" id="{3034D655-D1DA-884B-85A3-B43DDCA03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/>
                  <a:t>src:B dest:A     payload</a:t>
                </a:r>
                <a:endParaRPr lang="en-US" altLang="en-US" sz="1600"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3" name="Freeform 56">
              <a:extLst>
                <a:ext uri="{FF2B5EF4-FFF2-40B4-BE49-F238E27FC236}">
                  <a16:creationId xmlns:a16="http://schemas.microsoft.com/office/drawing/2014/main" id="{BCF74F8F-5676-9347-82B3-E439D97B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" name="Line 57">
              <a:extLst>
                <a:ext uri="{FF2B5EF4-FFF2-40B4-BE49-F238E27FC236}">
                  <a16:creationId xmlns:a16="http://schemas.microsoft.com/office/drawing/2014/main" id="{218F3DFE-62E8-1C42-A997-A96153618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8E7B059-0C82-604F-9216-00FE9590AFC8}"/>
              </a:ext>
            </a:extLst>
          </p:cNvPr>
          <p:cNvGrpSpPr/>
          <p:nvPr/>
        </p:nvGrpSpPr>
        <p:grpSpPr>
          <a:xfrm>
            <a:off x="1456133" y="5624388"/>
            <a:ext cx="10506683" cy="1029566"/>
            <a:chOff x="1456133" y="5624388"/>
            <a:chExt cx="10506683" cy="1029566"/>
          </a:xfrm>
        </p:grpSpPr>
        <p:sp>
          <p:nvSpPr>
            <p:cNvPr id="25" name="Rectangle 59">
              <a:extLst>
                <a:ext uri="{FF2B5EF4-FFF2-40B4-BE49-F238E27FC236}">
                  <a16:creationId xmlns:a16="http://schemas.microsoft.com/office/drawing/2014/main" id="{CA066BBC-5B2D-0340-8A5E-0AB09584C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057" y="5737966"/>
              <a:ext cx="10250759" cy="915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lvl="1">
                <a:spcBef>
                  <a:spcPct val="20000"/>
                </a:spcBef>
                <a:buClr>
                  <a:srgbClr val="000090"/>
                </a:buClr>
                <a:buSzPct val="100000"/>
                <a:defRPr/>
              </a:pPr>
              <a:r>
                <a:rPr lang="en-US" sz="2400" dirty="0">
                  <a:ea typeface="ＭＳ Ｐゴシック" charset="0"/>
                  <a:cs typeface="ＭＳ Ｐゴシック" charset="0"/>
                </a:rPr>
                <a:t>Wireshark software used for our end-of-chapter labs is a (free) packet-sniffer</a:t>
              </a:r>
            </a:p>
            <a:p>
              <a:pPr marL="742950" lvl="1" indent="-285750">
                <a:spcBef>
                  <a:spcPct val="20000"/>
                </a:spcBef>
                <a:buClr>
                  <a:schemeClr val="accent2"/>
                </a:buClr>
                <a:buSzPct val="75000"/>
                <a:buFont typeface="Wingdings" charset="0"/>
                <a:buNone/>
                <a:defRPr/>
              </a:pPr>
              <a:endParaRPr lang="en-US" dirty="0">
                <a:latin typeface="Gill Sans MT" charset="0"/>
                <a:ea typeface="ＭＳ Ｐゴシック" charset="0"/>
                <a:cs typeface="ＭＳ Ｐゴシック" charset="0"/>
              </a:endParaRPr>
            </a:p>
          </p:txBody>
        </p:sp>
        <p:pic>
          <p:nvPicPr>
            <p:cNvPr id="8194" name="Picture 2" descr="Image result for wireshark logo">
              <a:extLst>
                <a:ext uri="{FF2B5EF4-FFF2-40B4-BE49-F238E27FC236}">
                  <a16:creationId xmlns:a16="http://schemas.microsoft.com/office/drawing/2014/main" id="{05D86E15-2863-2D4D-B25D-A42C0FE63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133" y="5624388"/>
              <a:ext cx="667509" cy="6675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85018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 fake identity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8557" y="1942419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IP spoofing:</a:t>
            </a:r>
            <a:r>
              <a:rPr lang="en-US" altLang="en-US" sz="3200" i="1" dirty="0">
                <a:solidFill>
                  <a:srgbClr val="FF33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send packet with false source address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/>
              <a:t>C</a:t>
            </a:r>
          </a:p>
        </p:txBody>
      </p: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25" name="Rectangle 59">
            <a:extLst>
              <a:ext uri="{FF2B5EF4-FFF2-40B4-BE49-F238E27FC236}">
                <a16:creationId xmlns:a16="http://schemas.microsoft.com/office/drawing/2014/main" id="{CA066BBC-5B2D-0340-8A5E-0AB09584C5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7141" y="5880409"/>
            <a:ext cx="10250759" cy="685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 sz="2800" i="1" dirty="0"/>
              <a:t>… lots more on security (throughout, Chapter 8)</a:t>
            </a: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CCE516A-DB7A-FB49-88E0-3F932755EEE9}"/>
              </a:ext>
            </a:extLst>
          </p:cNvPr>
          <p:cNvGrpSpPr/>
          <p:nvPr/>
        </p:nvGrpSpPr>
        <p:grpSpPr>
          <a:xfrm>
            <a:off x="3293812" y="3967064"/>
            <a:ext cx="2967038" cy="819150"/>
            <a:chOff x="3293812" y="3967064"/>
            <a:chExt cx="2967038" cy="819150"/>
          </a:xfrm>
        </p:grpSpPr>
        <p:sp>
          <p:nvSpPr>
            <p:cNvPr id="72" name="Freeform 77">
              <a:extLst>
                <a:ext uri="{FF2B5EF4-FFF2-40B4-BE49-F238E27FC236}">
                  <a16:creationId xmlns:a16="http://schemas.microsoft.com/office/drawing/2014/main" id="{31E2CC4C-34A2-A74C-B65A-214EFD24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73" name="Group 78">
              <a:extLst>
                <a:ext uri="{FF2B5EF4-FFF2-40B4-BE49-F238E27FC236}">
                  <a16:creationId xmlns:a16="http://schemas.microsoft.com/office/drawing/2014/main" id="{9CEF9F64-861C-7C4C-8594-4DC43481E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>
                <a:extLst>
                  <a:ext uri="{FF2B5EF4-FFF2-40B4-BE49-F238E27FC236}">
                    <a16:creationId xmlns:a16="http://schemas.microsoft.com/office/drawing/2014/main" id="{A1E49101-6F18-CB48-8EBB-03B456FEE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Line 80">
                <a:extLst>
                  <a:ext uri="{FF2B5EF4-FFF2-40B4-BE49-F238E27FC236}">
                    <a16:creationId xmlns:a16="http://schemas.microsoft.com/office/drawing/2014/main" id="{61144F55-A889-914E-A5B8-46BB6DF4F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6" name="Line 81">
                <a:extLst>
                  <a:ext uri="{FF2B5EF4-FFF2-40B4-BE49-F238E27FC236}">
                    <a16:creationId xmlns:a16="http://schemas.microsoft.com/office/drawing/2014/main" id="{352FD75E-78ED-5D49-88CB-67A89ED5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7" name="Line 82">
                <a:extLst>
                  <a:ext uri="{FF2B5EF4-FFF2-40B4-BE49-F238E27FC236}">
                    <a16:creationId xmlns:a16="http://schemas.microsoft.com/office/drawing/2014/main" id="{F00A1AE7-75BA-9F41-9557-FF2EC164D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78" name="Text Box 83">
                <a:extLst>
                  <a:ext uri="{FF2B5EF4-FFF2-40B4-BE49-F238E27FC236}">
                    <a16:creationId xmlns:a16="http://schemas.microsoft.com/office/drawing/2014/main" id="{581B7D01-7767-D64C-AA40-D460CE7527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>
                    <a:solidFill>
                      <a:srgbClr val="CC0000"/>
                    </a:solidFill>
                  </a:rPr>
                  <a:t>src:B</a:t>
                </a:r>
                <a:r>
                  <a:rPr lang="en-US" altLang="en-US" sz="1600"/>
                  <a:t> dest:A     payload</a:t>
                </a:r>
                <a:endParaRPr lang="en-US" altLang="en-US" sz="1600">
                  <a:latin typeface="Times New Roman" panose="02020603050405020304" pitchFamily="18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49794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68817EC6-8DF7-E64F-9CA4-BFB8E60908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478113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Protocol </a:t>
            </a:r>
            <a:r>
              <a:rPr lang="en-US" altLang="en-US" dirty="0">
                <a:ea typeface="ＭＳ Ｐゴシック" panose="020B0600070205080204" pitchFamily="34" charset="-128"/>
              </a:rPr>
              <a:t>“l</a:t>
            </a:r>
            <a:r>
              <a:rPr lang="en-US" altLang="ja-JP" sz="4400" dirty="0">
                <a:ea typeface="ＭＳ Ｐゴシック" panose="020B0600070205080204" pitchFamily="34" charset="-128"/>
              </a:rPr>
              <a:t>ayers</a:t>
            </a:r>
            <a:r>
              <a:rPr lang="en-US" altLang="ja-JP" dirty="0">
                <a:ea typeface="ＭＳ Ｐゴシック" panose="020B0600070205080204" pitchFamily="34" charset="-128"/>
              </a:rPr>
              <a:t>”</a:t>
            </a:r>
            <a:r>
              <a:rPr lang="en-US" altLang="ja-JP" sz="4400" dirty="0">
                <a:ea typeface="ＭＳ Ｐゴシック" panose="020B0600070205080204" pitchFamily="34" charset="-128"/>
              </a:rPr>
              <a:t> and reference </a:t>
            </a:r>
            <a:r>
              <a:rPr lang="en-US" altLang="ja-JP" dirty="0">
                <a:ea typeface="ＭＳ Ｐゴシック" panose="020B0600070205080204" pitchFamily="34" charset="-128"/>
              </a:rPr>
              <a:t>m</a:t>
            </a:r>
            <a:r>
              <a:rPr lang="en-US" altLang="ja-JP" sz="4400" dirty="0">
                <a:ea typeface="ＭＳ Ｐゴシック" panose="020B0600070205080204" pitchFamily="34" charset="-128"/>
              </a:rPr>
              <a:t>odels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1325222" y="1575775"/>
            <a:ext cx="511581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75000"/>
              </a:lnSpc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Networks are complex,</a:t>
            </a:r>
          </a:p>
          <a:p>
            <a:pPr>
              <a:lnSpc>
                <a:spcPct val="75000"/>
              </a:lnSpc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with many “</a:t>
            </a:r>
            <a:r>
              <a:rPr lang="en-US" altLang="ja-JP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pieces”: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hosts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routers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links of various media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applications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protocols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hardware, software</a:t>
            </a:r>
          </a:p>
          <a:p>
            <a:pPr>
              <a:lnSpc>
                <a:spcPct val="75000"/>
              </a:lnSpc>
              <a:buNone/>
            </a:pPr>
            <a:endParaRPr lang="en-US" altLang="ja-JP" sz="3200" i="1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11" name="Rectangle 4">
            <a:extLst>
              <a:ext uri="{FF2B5EF4-FFF2-40B4-BE49-F238E27FC236}">
                <a16:creationId xmlns:a16="http://schemas.microsoft.com/office/drawing/2014/main" id="{1B4EE37F-42F3-2442-ACAD-B722241FF92E}"/>
              </a:ext>
            </a:extLst>
          </p:cNvPr>
          <p:cNvSpPr txBox="1">
            <a:spLocks noChangeArrowheads="1"/>
          </p:cNvSpPr>
          <p:nvPr/>
        </p:nvSpPr>
        <p:spPr>
          <a:xfrm>
            <a:off x="6809127" y="1929196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Question:</a:t>
            </a:r>
            <a:r>
              <a:rPr lang="en-US" altLang="en-US" sz="2400" u="sng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algn="ctr">
              <a:buFont typeface="Wingdings" pitchFamily="2" charset="2"/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is there any hope of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organizing</a:t>
            </a:r>
            <a:r>
              <a:rPr lang="en-US" altLang="en-US" sz="3200" dirty="0">
                <a:ea typeface="ＭＳ Ｐゴシック" panose="020B0600070205080204" pitchFamily="34" charset="-128"/>
              </a:rPr>
              <a:t> structure of network?</a:t>
            </a:r>
          </a:p>
          <a:p>
            <a:pPr algn="ctr">
              <a:buFont typeface="Wingdings" pitchFamily="2" charset="2"/>
              <a:buNone/>
            </a:pPr>
            <a:endParaRPr lang="en-US" altLang="en-US" sz="3200" dirty="0">
              <a:ea typeface="ＭＳ Ｐゴシック" panose="020B0600070205080204" pitchFamily="34" charset="-128"/>
            </a:endParaRPr>
          </a:p>
          <a:p>
            <a:pPr algn="ctr">
              <a:buFont typeface="Wingdings" pitchFamily="2" charset="2"/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…. or at least our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discussion</a:t>
            </a:r>
            <a:r>
              <a:rPr lang="en-US" altLang="en-US" sz="3200" dirty="0">
                <a:ea typeface="ＭＳ Ｐゴシック" panose="020B0600070205080204" pitchFamily="34" charset="-128"/>
              </a:rPr>
              <a:t> of networks?</a:t>
            </a:r>
          </a:p>
        </p:txBody>
      </p:sp>
    </p:spTree>
    <p:extLst>
      <p:ext uri="{BB962C8B-B14F-4D97-AF65-F5344CB8AC3E}">
        <p14:creationId xmlns:p14="http://schemas.microsoft.com/office/powerpoint/2010/main" val="174856071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CC3583CD-CBDD-864E-8D26-0A29FF1403C0}"/>
              </a:ext>
            </a:extLst>
          </p:cNvPr>
          <p:cNvSpPr txBox="1">
            <a:spLocks noChangeArrowheads="1"/>
          </p:cNvSpPr>
          <p:nvPr/>
        </p:nvSpPr>
        <p:spPr>
          <a:xfrm>
            <a:off x="1670538" y="5706489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airline travel: a series of steps, involving many services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635919"/>
            <a:ext cx="3719769" cy="2847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ticket (purchase)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baggage (check)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gates (load)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runway takeoff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airplane routing</a:t>
            </a:r>
            <a:endParaRPr lang="en-US" altLang="en-US" sz="2000" dirty="0">
              <a:solidFill>
                <a:srgbClr val="000099"/>
              </a:solidFill>
              <a:latin typeface="+mn-lt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6422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ticket (complain)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baggage (claim)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gates (unload)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runway landing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airplane routing</a:t>
            </a: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9746" y="4531520"/>
            <a:ext cx="357079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airplane routing</a:t>
            </a:r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F85E233E-0BC2-2743-AB47-FA853651C08B}"/>
              </a:ext>
            </a:extLst>
          </p:cNvPr>
          <p:cNvSpPr>
            <a:spLocks/>
          </p:cNvSpPr>
          <p:nvPr/>
        </p:nvSpPr>
        <p:spPr bwMode="auto">
          <a:xfrm>
            <a:off x="879891" y="17803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D9478D4E-B913-5E48-A41F-691CE28FDFE4}"/>
              </a:ext>
            </a:extLst>
          </p:cNvPr>
          <p:cNvSpPr/>
          <p:nvPr/>
        </p:nvSpPr>
        <p:spPr>
          <a:xfrm flipH="1">
            <a:off x="8627458" y="18066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8B89B52-D8A0-B841-AE4D-367CE4C080B3}"/>
              </a:ext>
            </a:extLst>
          </p:cNvPr>
          <p:cNvGrpSpPr/>
          <p:nvPr/>
        </p:nvGrpSpPr>
        <p:grpSpPr>
          <a:xfrm>
            <a:off x="4732420" y="1276350"/>
            <a:ext cx="1528763" cy="620713"/>
            <a:chOff x="-1042195" y="4302698"/>
            <a:chExt cx="1528763" cy="620713"/>
          </a:xfrm>
        </p:grpSpPr>
        <p:pic>
          <p:nvPicPr>
            <p:cNvPr id="22" name="Picture 11" descr="yylgaifm[1]">
              <a:extLst>
                <a:ext uri="{FF2B5EF4-FFF2-40B4-BE49-F238E27FC236}">
                  <a16:creationId xmlns:a16="http://schemas.microsoft.com/office/drawing/2014/main" id="{07194610-EC25-D04B-8A29-162F15606C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Line 12">
              <a:extLst>
                <a:ext uri="{FF2B5EF4-FFF2-40B4-BE49-F238E27FC236}">
                  <a16:creationId xmlns:a16="http://schemas.microsoft.com/office/drawing/2014/main" id="{F2D1C1C2-445D-BD44-9E5D-B94BC5DF4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Line 13">
              <a:extLst>
                <a:ext uri="{FF2B5EF4-FFF2-40B4-BE49-F238E27FC236}">
                  <a16:creationId xmlns:a16="http://schemas.microsoft.com/office/drawing/2014/main" id="{E3D0F8A1-57E5-0348-B7BD-5D6EB952C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Line 14">
              <a:extLst>
                <a:ext uri="{FF2B5EF4-FFF2-40B4-BE49-F238E27FC236}">
                  <a16:creationId xmlns:a16="http://schemas.microsoft.com/office/drawing/2014/main" id="{41A01E04-873D-7D43-8A11-021CF72C1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5232621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/>
      <p:bldP spid="12" grpId="0" animBg="1"/>
      <p:bldP spid="3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D3D16B69-45D9-7743-ADEA-3DAD4240D5C8}"/>
              </a:ext>
            </a:extLst>
          </p:cNvPr>
          <p:cNvGrpSpPr/>
          <p:nvPr/>
        </p:nvGrpSpPr>
        <p:grpSpPr>
          <a:xfrm>
            <a:off x="464981" y="1753061"/>
            <a:ext cx="10432006" cy="2708042"/>
            <a:chOff x="464981" y="1753061"/>
            <a:chExt cx="10432006" cy="2708042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5425220C-9838-8D45-9BAA-2D96FF83A2F1}"/>
                </a:ext>
              </a:extLst>
            </p:cNvPr>
            <p:cNvSpPr/>
            <p:nvPr/>
          </p:nvSpPr>
          <p:spPr>
            <a:xfrm>
              <a:off x="464981" y="4061418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DD8EE791-0739-6F48-8733-238C908C9A99}"/>
                </a:ext>
              </a:extLst>
            </p:cNvPr>
            <p:cNvSpPr/>
            <p:nvPr/>
          </p:nvSpPr>
          <p:spPr>
            <a:xfrm>
              <a:off x="475506" y="3495132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B68A0430-7325-D84E-8C11-99062FE5509D}"/>
                </a:ext>
              </a:extLst>
            </p:cNvPr>
            <p:cNvSpPr/>
            <p:nvPr/>
          </p:nvSpPr>
          <p:spPr>
            <a:xfrm>
              <a:off x="470508" y="294543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5632A966-C6C7-424C-80FC-0FFB2F0BC371}"/>
                </a:ext>
              </a:extLst>
            </p:cNvPr>
            <p:cNvSpPr/>
            <p:nvPr/>
          </p:nvSpPr>
          <p:spPr>
            <a:xfrm>
              <a:off x="471525" y="235771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458753E-88F3-B34F-B3B9-946C3E6C15F1}"/>
                </a:ext>
              </a:extLst>
            </p:cNvPr>
            <p:cNvSpPr/>
            <p:nvPr/>
          </p:nvSpPr>
          <p:spPr>
            <a:xfrm>
              <a:off x="464982" y="1753061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F1839DF-A204-F147-901F-403EDC096FCD}"/>
              </a:ext>
            </a:extLst>
          </p:cNvPr>
          <p:cNvGrpSpPr/>
          <p:nvPr/>
        </p:nvGrpSpPr>
        <p:grpSpPr>
          <a:xfrm>
            <a:off x="7572969" y="1645899"/>
            <a:ext cx="2929467" cy="2895601"/>
            <a:chOff x="1574800" y="1788319"/>
            <a:chExt cx="2929467" cy="2895601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615A186-9ECD-7646-A746-B390E05134BE}"/>
                </a:ext>
              </a:extLst>
            </p:cNvPr>
            <p:cNvSpPr/>
            <p:nvPr/>
          </p:nvSpPr>
          <p:spPr>
            <a:xfrm>
              <a:off x="1591733" y="1788319"/>
              <a:ext cx="2794000" cy="289560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9ED9F09-CF30-0E4F-B280-1114E1973095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2421466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7190042-F4C0-EC46-9AF0-FF1083E60F8B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009694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BDEF134E-EA30-E347-8AE4-94F83CF21DB0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581400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4C8AEB97-F690-7742-BC15-87C7C38DE30C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4115129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73438F92-3E54-F248-B85E-6C7214C6DAB3}"/>
              </a:ext>
            </a:extLst>
          </p:cNvPr>
          <p:cNvSpPr/>
          <p:nvPr/>
        </p:nvSpPr>
        <p:spPr>
          <a:xfrm>
            <a:off x="965209" y="1635919"/>
            <a:ext cx="2794000" cy="289560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635919"/>
            <a:ext cx="2616935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ticket (purchase)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baggage (check)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gates (load)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runway takeoff</a:t>
            </a:r>
          </a:p>
          <a:p>
            <a:pPr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airplane routing</a:t>
            </a:r>
            <a:endParaRPr lang="en-US" altLang="en-US" sz="2000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6422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ticket (complain)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baggage (claim)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gates (unload)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runway landing</a:t>
            </a:r>
          </a:p>
          <a:p>
            <a:pPr algn="r">
              <a:lnSpc>
                <a:spcPct val="130000"/>
              </a:lnSpc>
            </a:pPr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airplane routing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28FFC7C-C6FB-584F-8F6E-FFA01C23964A}"/>
              </a:ext>
            </a:extLst>
          </p:cNvPr>
          <p:cNvCxnSpPr>
            <a:cxnSpLocks/>
          </p:cNvCxnSpPr>
          <p:nvPr/>
        </p:nvCxnSpPr>
        <p:spPr>
          <a:xfrm>
            <a:off x="948276" y="2269066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B8B1716-D4D2-3649-99C0-55319689F97F}"/>
              </a:ext>
            </a:extLst>
          </p:cNvPr>
          <p:cNvCxnSpPr>
            <a:cxnSpLocks/>
          </p:cNvCxnSpPr>
          <p:nvPr/>
        </p:nvCxnSpPr>
        <p:spPr>
          <a:xfrm>
            <a:off x="948276" y="2857294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A253EA2-F916-EE42-B3CA-CA7A3F485F2C}"/>
              </a:ext>
            </a:extLst>
          </p:cNvPr>
          <p:cNvCxnSpPr>
            <a:cxnSpLocks/>
          </p:cNvCxnSpPr>
          <p:nvPr/>
        </p:nvCxnSpPr>
        <p:spPr>
          <a:xfrm>
            <a:off x="948276" y="3429000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35EF4F97-2C46-FF44-9C8B-77221BDB15DC}"/>
              </a:ext>
            </a:extLst>
          </p:cNvPr>
          <p:cNvCxnSpPr>
            <a:cxnSpLocks/>
          </p:cNvCxnSpPr>
          <p:nvPr/>
        </p:nvCxnSpPr>
        <p:spPr>
          <a:xfrm>
            <a:off x="948276" y="3962729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E1E38E25-A98C-CC40-BE63-1E70E5A1D89B}"/>
              </a:ext>
            </a:extLst>
          </p:cNvPr>
          <p:cNvSpPr/>
          <p:nvPr/>
        </p:nvSpPr>
        <p:spPr>
          <a:xfrm>
            <a:off x="4260623" y="3972251"/>
            <a:ext cx="2794000" cy="5687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3486" y="4001058"/>
            <a:ext cx="25112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dirty="0">
                <a:solidFill>
                  <a:schemeClr val="bg1"/>
                </a:solidFill>
                <a:latin typeface="+mn-lt"/>
              </a:rPr>
              <a:t>airplane routing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8EEAE621-B95A-384F-A62F-7E5903AD8FBF}"/>
              </a:ext>
            </a:extLst>
          </p:cNvPr>
          <p:cNvGrpSpPr/>
          <p:nvPr/>
        </p:nvGrpSpPr>
        <p:grpSpPr>
          <a:xfrm>
            <a:off x="3948545" y="1699760"/>
            <a:ext cx="3522823" cy="2811596"/>
            <a:chOff x="3948545" y="1699760"/>
            <a:chExt cx="3522823" cy="2811596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B4A6AAF-FC59-FA44-ACE5-C72FA686C0C2}"/>
                </a:ext>
              </a:extLst>
            </p:cNvPr>
            <p:cNvSpPr txBox="1"/>
            <p:nvPr/>
          </p:nvSpPr>
          <p:spPr>
            <a:xfrm>
              <a:off x="4400060" y="1699760"/>
              <a:ext cx="25074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i="1" dirty="0"/>
                <a:t>ticketing service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3B20036-2BB5-4241-87A9-6D4052E720AA}"/>
                </a:ext>
              </a:extLst>
            </p:cNvPr>
            <p:cNvSpPr txBox="1"/>
            <p:nvPr/>
          </p:nvSpPr>
          <p:spPr>
            <a:xfrm>
              <a:off x="4384331" y="2292643"/>
              <a:ext cx="25421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i="1" dirty="0"/>
                <a:t>baggage service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314652E-AC11-9744-91B6-642D2DAB1815}"/>
                </a:ext>
              </a:extLst>
            </p:cNvPr>
            <p:cNvSpPr txBox="1"/>
            <p:nvPr/>
          </p:nvSpPr>
          <p:spPr>
            <a:xfrm>
              <a:off x="4686266" y="2872078"/>
              <a:ext cx="192110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i="1" dirty="0"/>
                <a:t>gate service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4AEF81B-DB1C-5E49-A5CE-1930E0CD97F9}"/>
                </a:ext>
              </a:extLst>
            </p:cNvPr>
            <p:cNvSpPr txBox="1"/>
            <p:nvPr/>
          </p:nvSpPr>
          <p:spPr>
            <a:xfrm>
              <a:off x="4485939" y="3451513"/>
              <a:ext cx="235423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i="1" dirty="0"/>
                <a:t>runway service</a:t>
              </a:r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71D67CFB-C1C3-034A-88B0-DF85F0C59330}"/>
                </a:ext>
              </a:extLst>
            </p:cNvPr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FCD8885-2FFE-5644-B703-7DA1C8AD8286}"/>
                  </a:ext>
                </a:extLst>
              </p:cNvPr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6025D16-29A9-4843-944E-D0F547FAEFB7}"/>
                  </a:ext>
                </a:extLst>
              </p:cNvPr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800" i="1" dirty="0"/>
                  <a:t>routing service</a:t>
                </a:r>
              </a:p>
            </p:txBody>
          </p:sp>
        </p:grpSp>
      </p:grpSp>
      <p:sp>
        <p:nvSpPr>
          <p:cNvPr id="61" name="Rectangle 40">
            <a:extLst>
              <a:ext uri="{FF2B5EF4-FFF2-40B4-BE49-F238E27FC236}">
                <a16:creationId xmlns:a16="http://schemas.microsoft.com/office/drawing/2014/main" id="{8CA0C9F3-42E1-954A-929E-FDF9EBC1EB0B}"/>
              </a:ext>
            </a:extLst>
          </p:cNvPr>
          <p:cNvSpPr txBox="1">
            <a:spLocks noChangeArrowheads="1"/>
          </p:cNvSpPr>
          <p:nvPr/>
        </p:nvSpPr>
        <p:spPr>
          <a:xfrm>
            <a:off x="879441" y="4921632"/>
            <a:ext cx="7613650" cy="1763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layers:</a:t>
            </a:r>
            <a:r>
              <a:rPr lang="en-US" altLang="en-US" sz="32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each layer implements a service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via its own internal-layer actions</a:t>
            </a:r>
          </a:p>
          <a:p>
            <a:pPr lvl="1">
              <a:buFont typeface="Wingdings" pitchFamily="2" charset="2"/>
              <a:buChar char="§"/>
            </a:pPr>
            <a:r>
              <a:rPr lang="en-US" altLang="en-US" sz="2800" dirty="0">
                <a:ea typeface="Arial" panose="020B0604020202020204" pitchFamily="34" charset="0"/>
              </a:rPr>
              <a:t>relying on services provided by layer below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2" name="Rectangle 40">
            <a:extLst>
              <a:ext uri="{FF2B5EF4-FFF2-40B4-BE49-F238E27FC236}">
                <a16:creationId xmlns:a16="http://schemas.microsoft.com/office/drawing/2014/main" id="{0FFE33EE-FD55-DE49-A4D9-5FB9AC3C7255}"/>
              </a:ext>
            </a:extLst>
          </p:cNvPr>
          <p:cNvSpPr txBox="1">
            <a:spLocks noChangeArrowheads="1"/>
          </p:cNvSpPr>
          <p:nvPr/>
        </p:nvSpPr>
        <p:spPr>
          <a:xfrm>
            <a:off x="8539683" y="5071319"/>
            <a:ext cx="3030033" cy="13274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9875" indent="-33338">
              <a:buFont typeface="Wingdings" pitchFamily="2" charset="2"/>
              <a:buNone/>
            </a:pPr>
            <a:r>
              <a:rPr lang="en-US" altLang="en-US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sz="24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describe in words the service provided in each layer above</a:t>
            </a:r>
            <a:endParaRPr lang="en-US" altLang="en-US" sz="2000" i="1" dirty="0">
              <a:ea typeface="Arial" panose="020B0604020202020204" pitchFamily="34" charset="0"/>
            </a:endParaRP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1995413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Why layering?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1353477"/>
            <a:ext cx="10738481" cy="4922704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600" dirty="0">
                <a:ea typeface="ＭＳ Ｐゴシック" panose="020B0600070205080204" pitchFamily="34" charset="-128"/>
              </a:rPr>
              <a:t>dealing with complex systems: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explicit structure allows identification, relationship of complex system’</a:t>
            </a:r>
            <a:r>
              <a:rPr lang="en-US" altLang="ja-JP" sz="3200" dirty="0">
                <a:ea typeface="ＭＳ Ｐゴシック" panose="020B0600070205080204" pitchFamily="34" charset="-128"/>
              </a:rPr>
              <a:t>s pieces</a:t>
            </a:r>
          </a:p>
          <a:p>
            <a:pPr marL="863600" lvl="1" indent="-288925"/>
            <a:r>
              <a:rPr lang="en-US" altLang="en-US" sz="2800" dirty="0">
                <a:ea typeface="Arial" panose="020B0604020202020204" pitchFamily="34" charset="0"/>
              </a:rPr>
              <a:t>layered </a:t>
            </a:r>
            <a:r>
              <a:rPr lang="en-US" altLang="en-US" sz="2800" i="1" dirty="0">
                <a:solidFill>
                  <a:srgbClr val="CC0000"/>
                </a:solidFill>
                <a:ea typeface="Arial" panose="020B0604020202020204" pitchFamily="34" charset="0"/>
              </a:rPr>
              <a:t>reference model</a:t>
            </a:r>
            <a:r>
              <a:rPr lang="en-US" altLang="en-US" sz="2800" dirty="0">
                <a:ea typeface="Arial" panose="020B0604020202020204" pitchFamily="34" charset="0"/>
              </a:rPr>
              <a:t> for discussion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modularization eases maintenance, updating of system</a:t>
            </a:r>
          </a:p>
          <a:p>
            <a:pPr marL="863600" lvl="1" indent="-288925"/>
            <a:r>
              <a:rPr lang="en-US" altLang="en-US" sz="2800" dirty="0">
                <a:ea typeface="Arial" panose="020B0604020202020204" pitchFamily="34" charset="0"/>
              </a:rPr>
              <a:t>change in layer</a:t>
            </a:r>
            <a:r>
              <a:rPr lang="en-US" altLang="en-US" sz="2800" dirty="0">
                <a:ea typeface="ＭＳ Ｐゴシック" panose="020B0600070205080204" pitchFamily="34" charset="-128"/>
              </a:rPr>
              <a:t>'</a:t>
            </a:r>
            <a:r>
              <a:rPr lang="en-US" altLang="ja-JP" sz="2800" dirty="0">
                <a:ea typeface="ＭＳ Ｐゴシック" panose="020B0600070205080204" pitchFamily="34" charset="-128"/>
              </a:rPr>
              <a:t>s service </a:t>
            </a:r>
            <a:r>
              <a:rPr lang="en-US" altLang="ja-JP" sz="2800" i="1" dirty="0">
                <a:ea typeface="ＭＳ Ｐゴシック" panose="020B0600070205080204" pitchFamily="34" charset="-128"/>
              </a:rPr>
              <a:t>implementation</a:t>
            </a:r>
            <a:r>
              <a:rPr lang="en-US" altLang="ja-JP" sz="2800" dirty="0">
                <a:ea typeface="ＭＳ Ｐゴシック" panose="020B0600070205080204" pitchFamily="34" charset="-128"/>
              </a:rPr>
              <a:t>: transparent to rest of system</a:t>
            </a:r>
          </a:p>
          <a:p>
            <a:pPr marL="863600" lvl="1" indent="-288925"/>
            <a:r>
              <a:rPr lang="en-US" altLang="en-US" sz="2800" dirty="0">
                <a:ea typeface="Arial" panose="020B0604020202020204" pitchFamily="34" charset="0"/>
              </a:rPr>
              <a:t>e.g., change in gate procedure doesn</a:t>
            </a:r>
            <a:r>
              <a:rPr lang="en-US" altLang="en-US" sz="2800" dirty="0">
                <a:ea typeface="ＭＳ Ｐゴシック" panose="020B0600070205080204" pitchFamily="34" charset="-128"/>
              </a:rPr>
              <a:t>’</a:t>
            </a:r>
            <a:r>
              <a:rPr lang="en-US" altLang="ja-JP" sz="2800" dirty="0">
                <a:ea typeface="ＭＳ Ｐゴシック" panose="020B0600070205080204" pitchFamily="34" charset="-128"/>
              </a:rPr>
              <a:t>t affect rest of system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layering considered harmful?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layering in other complex systems?</a:t>
            </a:r>
          </a:p>
        </p:txBody>
      </p:sp>
    </p:spTree>
    <p:extLst>
      <p:ext uri="{BB962C8B-B14F-4D97-AF65-F5344CB8AC3E}">
        <p14:creationId xmlns:p14="http://schemas.microsoft.com/office/powerpoint/2010/main" val="305930810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protocol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application: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supporting network applications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dirty="0">
                <a:ea typeface="Arial" panose="020B0604020202020204" pitchFamily="34" charset="0"/>
              </a:rPr>
              <a:t>IMAP, SMTP, HTTP</a:t>
            </a:r>
          </a:p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transport: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process-process data transfer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dirty="0">
                <a:ea typeface="Arial" panose="020B0604020202020204" pitchFamily="34" charset="0"/>
              </a:rPr>
              <a:t>TCP, UDP</a:t>
            </a:r>
          </a:p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network: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routing of datagrams from source to destination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dirty="0">
                <a:ea typeface="Arial" panose="020B0604020202020204" pitchFamily="34" charset="0"/>
              </a:rPr>
              <a:t>IP, routing protocols</a:t>
            </a:r>
          </a:p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link: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data transfer between neighboring  network elements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dirty="0">
                <a:ea typeface="Arial" panose="020B0604020202020204" pitchFamily="34" charset="0"/>
              </a:rPr>
              <a:t>Ethernet, 802.11 (</a:t>
            </a:r>
            <a:r>
              <a:rPr lang="en-US" altLang="en-US" dirty="0" err="1">
                <a:ea typeface="Arial" panose="020B0604020202020204" pitchFamily="34" charset="0"/>
              </a:rPr>
              <a:t>WiFi</a:t>
            </a:r>
            <a:r>
              <a:rPr lang="en-US" altLang="en-US" dirty="0">
                <a:ea typeface="Arial" panose="020B0604020202020204" pitchFamily="34" charset="0"/>
              </a:rPr>
              <a:t>), PPP</a:t>
            </a:r>
          </a:p>
          <a:p>
            <a:pPr marL="287338" indent="-287338">
              <a:lnSpc>
                <a:spcPct val="80000"/>
              </a:lnSpc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physical: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bits “</a:t>
            </a:r>
            <a:r>
              <a:rPr lang="en-US" altLang="ja-JP" dirty="0">
                <a:ea typeface="ＭＳ Ｐゴシック" panose="020B0600070205080204" pitchFamily="34" charset="-128"/>
              </a:rPr>
              <a:t>on the wire”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3EE82EB-3D7B-324B-ADA2-7529491D0F68}"/>
              </a:ext>
            </a:extLst>
          </p:cNvPr>
          <p:cNvGrpSpPr/>
          <p:nvPr/>
        </p:nvGrpSpPr>
        <p:grpSpPr>
          <a:xfrm>
            <a:off x="8906934" y="1848710"/>
            <a:ext cx="2016125" cy="3627438"/>
            <a:chOff x="6451600" y="1727200"/>
            <a:chExt cx="2016125" cy="3627438"/>
          </a:xfrm>
        </p:grpSpPr>
        <p:sp>
          <p:nvSpPr>
            <p:cNvPr id="7" name="Rectangle 2">
              <a:extLst>
                <a:ext uri="{FF2B5EF4-FFF2-40B4-BE49-F238E27FC236}">
                  <a16:creationId xmlns:a16="http://schemas.microsoft.com/office/drawing/2014/main" id="{D52760EE-E3E5-AB4A-B314-FF76E6671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5" y="1727200"/>
              <a:ext cx="1892300" cy="35306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2060"/>
                </a:lnSpc>
              </a:pPr>
              <a:endParaRPr lang="en-US" altLang="en-US" sz="2800">
                <a:latin typeface="+mn-lt"/>
              </a:endParaRPr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7FC87645-22AD-8040-8C83-BC2F64C5D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7950" y="1824038"/>
              <a:ext cx="1892300" cy="353060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2060"/>
                </a:lnSpc>
              </a:pPr>
              <a:endParaRPr lang="en-US" altLang="en-US" sz="2800">
                <a:latin typeface="+mn-lt"/>
              </a:endParaRPr>
            </a:p>
          </p:txBody>
        </p:sp>
        <p:sp>
          <p:nvSpPr>
            <p:cNvPr id="9" name="Text Box 7">
              <a:extLst>
                <a:ext uri="{FF2B5EF4-FFF2-40B4-BE49-F238E27FC236}">
                  <a16:creationId xmlns:a16="http://schemas.microsoft.com/office/drawing/2014/main" id="{8C032AE1-21C7-1541-9531-59DC0E0F6A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87143" y="1920875"/>
              <a:ext cx="1795813" cy="3328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application</a:t>
              </a:r>
            </a:p>
            <a:p>
              <a:pPr algn="ctr">
                <a:lnSpc>
                  <a:spcPts val="2760"/>
                </a:lnSpc>
              </a:pPr>
              <a:endParaRPr lang="en-US" altLang="en-US" sz="2800" dirty="0">
                <a:latin typeface="+mn-lt"/>
              </a:endParaRPr>
            </a:p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transport</a:t>
              </a:r>
            </a:p>
            <a:p>
              <a:pPr algn="ctr">
                <a:lnSpc>
                  <a:spcPts val="2760"/>
                </a:lnSpc>
              </a:pPr>
              <a:endParaRPr lang="en-US" altLang="en-US" sz="2800" dirty="0">
                <a:latin typeface="+mn-lt"/>
              </a:endParaRPr>
            </a:p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network</a:t>
              </a:r>
            </a:p>
            <a:p>
              <a:pPr algn="ctr">
                <a:lnSpc>
                  <a:spcPts val="2760"/>
                </a:lnSpc>
              </a:pPr>
              <a:endParaRPr lang="en-US" altLang="en-US" sz="2800" dirty="0">
                <a:latin typeface="+mn-lt"/>
              </a:endParaRPr>
            </a:p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link</a:t>
              </a:r>
            </a:p>
            <a:p>
              <a:pPr algn="ctr">
                <a:lnSpc>
                  <a:spcPts val="2760"/>
                </a:lnSpc>
              </a:pPr>
              <a:endParaRPr lang="en-US" altLang="en-US" sz="2800" dirty="0">
                <a:latin typeface="+mn-lt"/>
              </a:endParaRPr>
            </a:p>
            <a:p>
              <a:pPr algn="ctr">
                <a:lnSpc>
                  <a:spcPts val="2760"/>
                </a:lnSpc>
              </a:pPr>
              <a:r>
                <a:rPr lang="en-US" altLang="en-US" sz="2800" dirty="0">
                  <a:latin typeface="+mn-lt"/>
                </a:rPr>
                <a:t>physical</a:t>
              </a:r>
            </a:p>
          </p:txBody>
        </p:sp>
        <p:sp>
          <p:nvSpPr>
            <p:cNvPr id="10" name="Line 8">
              <a:extLst>
                <a:ext uri="{FF2B5EF4-FFF2-40B4-BE49-F238E27FC236}">
                  <a16:creationId xmlns:a16="http://schemas.microsoft.com/office/drawing/2014/main" id="{2FF6CB9E-FC16-794F-9F97-8FE4CC7DA9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1600" y="2516188"/>
              <a:ext cx="18859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lnSpc>
                  <a:spcPts val="2060"/>
                </a:lnSpc>
              </a:pPr>
              <a:endParaRPr lang="en-US" sz="2000"/>
            </a:p>
          </p:txBody>
        </p:sp>
        <p:sp>
          <p:nvSpPr>
            <p:cNvPr id="11" name="Line 9">
              <a:extLst>
                <a:ext uri="{FF2B5EF4-FFF2-40B4-BE49-F238E27FC236}">
                  <a16:creationId xmlns:a16="http://schemas.microsoft.com/office/drawing/2014/main" id="{E0C842E9-2804-A24B-90F5-1E76ED56B9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1600" y="3221038"/>
              <a:ext cx="18859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lnSpc>
                  <a:spcPts val="2060"/>
                </a:lnSpc>
              </a:pPr>
              <a:endParaRPr lang="en-US" sz="2000"/>
            </a:p>
          </p:txBody>
        </p:sp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80C10F46-6CD7-F647-A004-85EB56C77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1600" y="3932238"/>
              <a:ext cx="18859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lnSpc>
                  <a:spcPts val="2060"/>
                </a:lnSpc>
              </a:pPr>
              <a:endParaRPr lang="en-US" sz="2000"/>
            </a:p>
          </p:txBody>
        </p:sp>
        <p:sp>
          <p:nvSpPr>
            <p:cNvPr id="13" name="Line 11">
              <a:extLst>
                <a:ext uri="{FF2B5EF4-FFF2-40B4-BE49-F238E27FC236}">
                  <a16:creationId xmlns:a16="http://schemas.microsoft.com/office/drawing/2014/main" id="{264B0C4A-9518-2F45-BBDA-97BCDD99E2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1600" y="4643438"/>
              <a:ext cx="188595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>
                <a:lnSpc>
                  <a:spcPts val="2060"/>
                </a:lnSpc>
              </a:pPr>
              <a:endParaRPr lang="en-US" sz="2000"/>
            </a:p>
          </p:txBody>
        </p:sp>
      </p:grpSp>
    </p:spTree>
    <p:extLst>
      <p:ext uri="{BB962C8B-B14F-4D97-AF65-F5344CB8AC3E}">
        <p14:creationId xmlns:p14="http://schemas.microsoft.com/office/powerpoint/2010/main" val="423333160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Freeform 3">
            <a:extLst>
              <a:ext uri="{FF2B5EF4-FFF2-40B4-BE49-F238E27FC236}">
                <a16:creationId xmlns:a16="http://schemas.microsoft.com/office/drawing/2014/main" id="{FF79401E-326D-8443-A822-64EFF7D91F62}"/>
              </a:ext>
            </a:extLst>
          </p:cNvPr>
          <p:cNvSpPr>
            <a:spLocks/>
          </p:cNvSpPr>
          <p:nvPr/>
        </p:nvSpPr>
        <p:spPr bwMode="auto">
          <a:xfrm>
            <a:off x="8348670" y="2522533"/>
            <a:ext cx="638175" cy="830263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4E47CB1-938F-064D-AFFA-550D0F125117}"/>
              </a:ext>
            </a:extLst>
          </p:cNvPr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4113AFA1-3E53-2B44-844D-33D4D414E8F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6AACD184-A341-A64D-AF0A-E8273A8D120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/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397EA54E-AF9C-5E43-ABD4-420C1068CBF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AAA61B04-18ED-CB4C-AA56-9EE1A97FE5C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F58AB38C-C52F-C046-8B42-AB402232C8F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B533FA-5B0B-F640-8203-4E6686DF616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113B733F-5182-5C46-833B-B970C649E76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/>
              </a:p>
            </p:txBody>
          </p:sp>
        </p:grpSp>
      </p:grpSp>
      <p:sp>
        <p:nvSpPr>
          <p:cNvPr id="158" name="Freeform 99">
            <a:extLst>
              <a:ext uri="{FF2B5EF4-FFF2-40B4-BE49-F238E27FC236}">
                <a16:creationId xmlns:a16="http://schemas.microsoft.com/office/drawing/2014/main" id="{3E758716-A071-4141-B9BA-7927A5BFBD94}"/>
              </a:ext>
            </a:extLst>
          </p:cNvPr>
          <p:cNvSpPr>
            <a:spLocks/>
          </p:cNvSpPr>
          <p:nvPr/>
        </p:nvSpPr>
        <p:spPr bwMode="auto">
          <a:xfrm>
            <a:off x="8197856" y="4410071"/>
            <a:ext cx="655638" cy="1135063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3" h="715">
                <a:moveTo>
                  <a:pt x="413" y="570"/>
                </a:moveTo>
                <a:lnTo>
                  <a:pt x="9" y="0"/>
                </a:lnTo>
                <a:lnTo>
                  <a:pt x="0" y="604"/>
                </a:lnTo>
                <a:lnTo>
                  <a:pt x="397" y="715"/>
                </a:lnTo>
                <a:lnTo>
                  <a:pt x="413" y="570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BEB0F95-AE9C-DA4D-9F9E-9C6AE4A652EE}"/>
              </a:ext>
            </a:extLst>
          </p:cNvPr>
          <p:cNvGrpSpPr/>
          <p:nvPr/>
        </p:nvGrpSpPr>
        <p:grpSpPr>
          <a:xfrm>
            <a:off x="8696333" y="5120193"/>
            <a:ext cx="958850" cy="476251"/>
            <a:chOff x="7493876" y="2774731"/>
            <a:chExt cx="1481958" cy="894622"/>
          </a:xfrm>
        </p:grpSpPr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6025F28A-8766-8949-96E6-DD0BD882AB2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DFA4B720-1D85-4E4A-A3DF-4E2D8BCABCA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AD2409F-AAE1-4A47-A41C-4F8FC3073E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C10106D6-70AD-294D-966C-B6530FB2C38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03C28B18-54E7-EB4E-A70A-2F3A019FD15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5090762B-1155-2347-B6D2-D77A21D74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F0881117-1317-CD49-B4BD-8B8A1E6EB2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73882" y="579543"/>
            <a:ext cx="4178067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Encapsulation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175" name="Freeform 2">
            <a:extLst>
              <a:ext uri="{FF2B5EF4-FFF2-40B4-BE49-F238E27FC236}">
                <a16:creationId xmlns:a16="http://schemas.microsoft.com/office/drawing/2014/main" id="{230063FB-CBF2-814F-9B6D-159C714DB102}"/>
              </a:ext>
            </a:extLst>
          </p:cNvPr>
          <p:cNvSpPr>
            <a:spLocks/>
          </p:cNvSpPr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6" name="Text Box 8">
            <a:extLst>
              <a:ext uri="{FF2B5EF4-FFF2-40B4-BE49-F238E27FC236}">
                <a16:creationId xmlns:a16="http://schemas.microsoft.com/office/drawing/2014/main" id="{D0A7F162-BF56-0D42-AC1A-1EA608D15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>
                <a:solidFill>
                  <a:srgbClr val="000099"/>
                </a:solidFill>
                <a:latin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>
            <a:extLst>
              <a:ext uri="{FF2B5EF4-FFF2-40B4-BE49-F238E27FC236}">
                <a16:creationId xmlns:a16="http://schemas.microsoft.com/office/drawing/2014/main" id="{375C2B54-0F8A-624C-B0EA-326ECF0BEBFA}"/>
              </a:ext>
            </a:extLst>
          </p:cNvPr>
          <p:cNvSpPr>
            <a:spLocks/>
          </p:cNvSpPr>
          <p:nvPr/>
        </p:nvSpPr>
        <p:spPr bwMode="auto">
          <a:xfrm>
            <a:off x="5087944" y="904871"/>
            <a:ext cx="360362" cy="1577975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178" name="Rectangle 23">
            <a:extLst>
              <a:ext uri="{FF2B5EF4-FFF2-40B4-BE49-F238E27FC236}">
                <a16:creationId xmlns:a16="http://schemas.microsoft.com/office/drawing/2014/main" id="{8AEC6BBC-2646-7D42-ACF1-483474F090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3981" y="914396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79" name="Rectangle 24">
            <a:extLst>
              <a:ext uri="{FF2B5EF4-FFF2-40B4-BE49-F238E27FC236}">
                <a16:creationId xmlns:a16="http://schemas.microsoft.com/office/drawing/2014/main" id="{7EA1E797-77D1-3E4E-BE7E-ACEB5C9F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0" name="Line 25">
            <a:extLst>
              <a:ext uri="{FF2B5EF4-FFF2-40B4-BE49-F238E27FC236}">
                <a16:creationId xmlns:a16="http://schemas.microsoft.com/office/drawing/2014/main" id="{06DACFB6-A512-6346-ADF0-044A1E0D8B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1" name="Text Box 26">
            <a:extLst>
              <a:ext uri="{FF2B5EF4-FFF2-40B4-BE49-F238E27FC236}">
                <a16:creationId xmlns:a16="http://schemas.microsoft.com/office/drawing/2014/main" id="{955E0381-1B0E-544A-A7DD-37ADCBB63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3495" y="952495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application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transport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network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link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physical</a:t>
            </a:r>
          </a:p>
        </p:txBody>
      </p:sp>
      <p:sp>
        <p:nvSpPr>
          <p:cNvPr id="182" name="Line 27">
            <a:extLst>
              <a:ext uri="{FF2B5EF4-FFF2-40B4-BE49-F238E27FC236}">
                <a16:creationId xmlns:a16="http://schemas.microsoft.com/office/drawing/2014/main" id="{7F5AA9D2-E3F5-C947-8DEE-283B00AD0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3" name="Line 28">
            <a:extLst>
              <a:ext uri="{FF2B5EF4-FFF2-40B4-BE49-F238E27FC236}">
                <a16:creationId xmlns:a16="http://schemas.microsoft.com/office/drawing/2014/main" id="{D2FB6FCA-C219-0347-A799-A07286AA5F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" name="Line 29">
            <a:extLst>
              <a:ext uri="{FF2B5EF4-FFF2-40B4-BE49-F238E27FC236}">
                <a16:creationId xmlns:a16="http://schemas.microsoft.com/office/drawing/2014/main" id="{5DD86E94-6322-434A-87B3-1B856F1C7F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85" name="Group 39">
            <a:extLst>
              <a:ext uri="{FF2B5EF4-FFF2-40B4-BE49-F238E27FC236}">
                <a16:creationId xmlns:a16="http://schemas.microsoft.com/office/drawing/2014/main" id="{8AA541B8-399A-EF48-9EFE-5AF447CE2F83}"/>
              </a:ext>
            </a:extLst>
          </p:cNvPr>
          <p:cNvGrpSpPr>
            <a:grpSpLocks/>
          </p:cNvGrpSpPr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>
              <a:extLst>
                <a:ext uri="{FF2B5EF4-FFF2-40B4-BE49-F238E27FC236}">
                  <a16:creationId xmlns:a16="http://schemas.microsoft.com/office/drawing/2014/main" id="{0387B9A7-F992-9246-A12A-3BB5DCDBD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87" name="Rectangle 41">
              <a:extLst>
                <a:ext uri="{FF2B5EF4-FFF2-40B4-BE49-F238E27FC236}">
                  <a16:creationId xmlns:a16="http://schemas.microsoft.com/office/drawing/2014/main" id="{313D90F6-44E7-5B43-9F40-EAB5A4BC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>
              <a:extLst>
                <a:ext uri="{FF2B5EF4-FFF2-40B4-BE49-F238E27FC236}">
                  <a16:creationId xmlns:a16="http://schemas.microsoft.com/office/drawing/2014/main" id="{09FD516E-DDA8-584C-AC12-7F5211BB3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>
              <a:extLst>
                <a:ext uri="{FF2B5EF4-FFF2-40B4-BE49-F238E27FC236}">
                  <a16:creationId xmlns:a16="http://schemas.microsoft.com/office/drawing/2014/main" id="{6FFC472B-97D7-D347-9A3C-464686CD1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>
              <a:extLst>
                <a:ext uri="{FF2B5EF4-FFF2-40B4-BE49-F238E27FC236}">
                  <a16:creationId xmlns:a16="http://schemas.microsoft.com/office/drawing/2014/main" id="{72E3E927-7804-2B4F-BEB5-8E712FD0D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Line 45">
              <a:extLst>
                <a:ext uri="{FF2B5EF4-FFF2-40B4-BE49-F238E27FC236}">
                  <a16:creationId xmlns:a16="http://schemas.microsoft.com/office/drawing/2014/main" id="{FB19C408-B20F-B545-913F-0B0F21C3B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2" name="Text Box 5">
            <a:extLst>
              <a:ext uri="{FF2B5EF4-FFF2-40B4-BE49-F238E27FC236}">
                <a16:creationId xmlns:a16="http://schemas.microsoft.com/office/drawing/2014/main" id="{0D15D10E-958A-864A-A283-C2AB2D4E8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>
            <a:extLst>
              <a:ext uri="{FF2B5EF4-FFF2-40B4-BE49-F238E27FC236}">
                <a16:creationId xmlns:a16="http://schemas.microsoft.com/office/drawing/2014/main" id="{C602A8C6-FCB3-7248-AB25-E5D9AF0992ED}"/>
              </a:ext>
            </a:extLst>
          </p:cNvPr>
          <p:cNvGrpSpPr>
            <a:grpSpLocks/>
          </p:cNvGrpSpPr>
          <p:nvPr/>
        </p:nvGrpSpPr>
        <p:grpSpPr bwMode="auto">
          <a:xfrm>
            <a:off x="2752732" y="1287458"/>
            <a:ext cx="301625" cy="292100"/>
            <a:chOff x="1962" y="2058"/>
            <a:chExt cx="190" cy="184"/>
          </a:xfrm>
        </p:grpSpPr>
        <p:sp>
          <p:nvSpPr>
            <p:cNvPr id="194" name="Rectangle 47">
              <a:extLst>
                <a:ext uri="{FF2B5EF4-FFF2-40B4-BE49-F238E27FC236}">
                  <a16:creationId xmlns:a16="http://schemas.microsoft.com/office/drawing/2014/main" id="{74D4FADB-78FF-754C-9258-3499AEC56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95" name="Rectangle 48">
              <a:extLst>
                <a:ext uri="{FF2B5EF4-FFF2-40B4-BE49-F238E27FC236}">
                  <a16:creationId xmlns:a16="http://schemas.microsoft.com/office/drawing/2014/main" id="{9A86A925-4488-C149-AC92-7E56AC2D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>
            <a:extLst>
              <a:ext uri="{FF2B5EF4-FFF2-40B4-BE49-F238E27FC236}">
                <a16:creationId xmlns:a16="http://schemas.microsoft.com/office/drawing/2014/main" id="{0E8F71B9-D739-9B4D-B3C4-4209B53F4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>
            <a:extLst>
              <a:ext uri="{FF2B5EF4-FFF2-40B4-BE49-F238E27FC236}">
                <a16:creationId xmlns:a16="http://schemas.microsoft.com/office/drawing/2014/main" id="{74C41705-B97B-5F4E-BB03-C374DF491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</a:p>
        </p:txBody>
      </p:sp>
      <p:sp>
        <p:nvSpPr>
          <p:cNvPr id="198" name="Freeform 56">
            <a:extLst>
              <a:ext uri="{FF2B5EF4-FFF2-40B4-BE49-F238E27FC236}">
                <a16:creationId xmlns:a16="http://schemas.microsoft.com/office/drawing/2014/main" id="{4EC19D7F-D3E4-204E-BAEB-FCE19F1C39A5}"/>
              </a:ext>
            </a:extLst>
          </p:cNvPr>
          <p:cNvSpPr>
            <a:spLocks/>
          </p:cNvSpPr>
          <p:nvPr/>
        </p:nvSpPr>
        <p:spPr bwMode="auto">
          <a:xfrm>
            <a:off x="4198944" y="4794246"/>
            <a:ext cx="360362" cy="1577975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9" name="Rectangle 57">
            <a:extLst>
              <a:ext uri="{FF2B5EF4-FFF2-40B4-BE49-F238E27FC236}">
                <a16:creationId xmlns:a16="http://schemas.microsoft.com/office/drawing/2014/main" id="{8D9C3379-8F35-FD42-A8A5-43627B547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4981" y="4800596"/>
            <a:ext cx="1296988" cy="1546225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00" name="Rectangle 58">
            <a:extLst>
              <a:ext uri="{FF2B5EF4-FFF2-40B4-BE49-F238E27FC236}">
                <a16:creationId xmlns:a16="http://schemas.microsoft.com/office/drawing/2014/main" id="{50A25BA2-076C-6040-963D-F16F60BC8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7357" y="48720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201" name="Line 59">
            <a:extLst>
              <a:ext uri="{FF2B5EF4-FFF2-40B4-BE49-F238E27FC236}">
                <a16:creationId xmlns:a16="http://schemas.microsoft.com/office/drawing/2014/main" id="{CD323237-4303-F04C-823F-998D288EE8F1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7356" y="51895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" name="Text Box 60">
            <a:extLst>
              <a:ext uri="{FF2B5EF4-FFF2-40B4-BE49-F238E27FC236}">
                <a16:creationId xmlns:a16="http://schemas.microsoft.com/office/drawing/2014/main" id="{D813B370-7619-514F-949A-FA387F1E57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4495" y="4838695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application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transport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network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link</a:t>
            </a:r>
          </a:p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physical</a:t>
            </a:r>
          </a:p>
        </p:txBody>
      </p:sp>
      <p:sp>
        <p:nvSpPr>
          <p:cNvPr id="203" name="Line 61">
            <a:extLst>
              <a:ext uri="{FF2B5EF4-FFF2-40B4-BE49-F238E27FC236}">
                <a16:creationId xmlns:a16="http://schemas.microsoft.com/office/drawing/2014/main" id="{03F19FD5-3F16-414E-8F9C-949E0C20969B}"/>
              </a:ext>
            </a:extLst>
          </p:cNvPr>
          <p:cNvSpPr>
            <a:spLocks noChangeShapeType="1"/>
          </p:cNvSpPr>
          <p:nvPr/>
        </p:nvSpPr>
        <p:spPr bwMode="auto">
          <a:xfrm>
            <a:off x="2935294" y="55102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" name="Line 62">
            <a:extLst>
              <a:ext uri="{FF2B5EF4-FFF2-40B4-BE49-F238E27FC236}">
                <a16:creationId xmlns:a16="http://schemas.microsoft.com/office/drawing/2014/main" id="{29B41373-0681-C44E-A7DD-458F21C511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0056" y="57911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" name="Line 63">
            <a:extLst>
              <a:ext uri="{FF2B5EF4-FFF2-40B4-BE49-F238E27FC236}">
                <a16:creationId xmlns:a16="http://schemas.microsoft.com/office/drawing/2014/main" id="{534B08A1-9834-7C47-839B-CB026F123D15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0056" y="60674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06" name="Group 64">
            <a:extLst>
              <a:ext uri="{FF2B5EF4-FFF2-40B4-BE49-F238E27FC236}">
                <a16:creationId xmlns:a16="http://schemas.microsoft.com/office/drawing/2014/main" id="{C50D7752-68C1-8540-988D-5347ECFD1886}"/>
              </a:ext>
            </a:extLst>
          </p:cNvPr>
          <p:cNvGrpSpPr>
            <a:grpSpLocks/>
          </p:cNvGrpSpPr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>
              <a:extLst>
                <a:ext uri="{FF2B5EF4-FFF2-40B4-BE49-F238E27FC236}">
                  <a16:creationId xmlns:a16="http://schemas.microsoft.com/office/drawing/2014/main" id="{1F3E093B-217C-A04B-B5D1-A6C90254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8" name="Rectangle 66">
              <a:extLst>
                <a:ext uri="{FF2B5EF4-FFF2-40B4-BE49-F238E27FC236}">
                  <a16:creationId xmlns:a16="http://schemas.microsoft.com/office/drawing/2014/main" id="{12601678-594C-E14C-9193-F38CE9075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>
              <a:extLst>
                <a:ext uri="{FF2B5EF4-FFF2-40B4-BE49-F238E27FC236}">
                  <a16:creationId xmlns:a16="http://schemas.microsoft.com/office/drawing/2014/main" id="{C60FF2A5-B680-E647-99BC-03E16BB18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>
              <a:extLst>
                <a:ext uri="{FF2B5EF4-FFF2-40B4-BE49-F238E27FC236}">
                  <a16:creationId xmlns:a16="http://schemas.microsoft.com/office/drawing/2014/main" id="{397B1F1F-935A-C84B-968D-E29BC9F4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>
              <a:extLst>
                <a:ext uri="{FF2B5EF4-FFF2-40B4-BE49-F238E27FC236}">
                  <a16:creationId xmlns:a16="http://schemas.microsoft.com/office/drawing/2014/main" id="{F6478DF2-BC33-B343-8620-1D9F679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>
              <a:extLst>
                <a:ext uri="{FF2B5EF4-FFF2-40B4-BE49-F238E27FC236}">
                  <a16:creationId xmlns:a16="http://schemas.microsoft.com/office/drawing/2014/main" id="{B65227E4-D34A-B045-A564-9F588CE81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" name="Line 71">
              <a:extLst>
                <a:ext uri="{FF2B5EF4-FFF2-40B4-BE49-F238E27FC236}">
                  <a16:creationId xmlns:a16="http://schemas.microsoft.com/office/drawing/2014/main" id="{89581348-A579-E648-AF77-CC0CCFD73A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" name="Line 72">
              <a:extLst>
                <a:ext uri="{FF2B5EF4-FFF2-40B4-BE49-F238E27FC236}">
                  <a16:creationId xmlns:a16="http://schemas.microsoft.com/office/drawing/2014/main" id="{5CD35CDE-ACA7-B147-9033-013571F30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5" name="Group 73">
            <a:extLst>
              <a:ext uri="{FF2B5EF4-FFF2-40B4-BE49-F238E27FC236}">
                <a16:creationId xmlns:a16="http://schemas.microsoft.com/office/drawing/2014/main" id="{782EFA19-0788-864E-B946-830DAB797411}"/>
              </a:ext>
            </a:extLst>
          </p:cNvPr>
          <p:cNvGrpSpPr>
            <a:grpSpLocks/>
          </p:cNvGrpSpPr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>
              <a:extLst>
                <a:ext uri="{FF2B5EF4-FFF2-40B4-BE49-F238E27FC236}">
                  <a16:creationId xmlns:a16="http://schemas.microsoft.com/office/drawing/2014/main" id="{D970D459-C7BE-CB4F-B370-10A7B56F6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7" name="Rectangle 75">
              <a:extLst>
                <a:ext uri="{FF2B5EF4-FFF2-40B4-BE49-F238E27FC236}">
                  <a16:creationId xmlns:a16="http://schemas.microsoft.com/office/drawing/2014/main" id="{1904B028-B6FD-624E-A3E6-5B05A106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>
              <a:extLst>
                <a:ext uri="{FF2B5EF4-FFF2-40B4-BE49-F238E27FC236}">
                  <a16:creationId xmlns:a16="http://schemas.microsoft.com/office/drawing/2014/main" id="{7E497BF0-01B9-9645-AADF-EC6ECCD69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>
              <a:extLst>
                <a:ext uri="{FF2B5EF4-FFF2-40B4-BE49-F238E27FC236}">
                  <a16:creationId xmlns:a16="http://schemas.microsoft.com/office/drawing/2014/main" id="{F655CC88-7712-A040-B05C-B926BA64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>
              <a:extLst>
                <a:ext uri="{FF2B5EF4-FFF2-40B4-BE49-F238E27FC236}">
                  <a16:creationId xmlns:a16="http://schemas.microsoft.com/office/drawing/2014/main" id="{5F8C7ACF-60C6-EA40-ABF5-A21BAB3D7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" name="Line 79">
              <a:extLst>
                <a:ext uri="{FF2B5EF4-FFF2-40B4-BE49-F238E27FC236}">
                  <a16:creationId xmlns:a16="http://schemas.microsoft.com/office/drawing/2014/main" id="{B9D1E0FC-D7EB-B94A-95BC-135127D00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2" name="Group 80">
            <a:extLst>
              <a:ext uri="{FF2B5EF4-FFF2-40B4-BE49-F238E27FC236}">
                <a16:creationId xmlns:a16="http://schemas.microsoft.com/office/drawing/2014/main" id="{ED606BB4-B8BF-EE47-81F0-E3489EBF698D}"/>
              </a:ext>
            </a:extLst>
          </p:cNvPr>
          <p:cNvGrpSpPr>
            <a:grpSpLocks/>
          </p:cNvGrpSpPr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>
              <a:extLst>
                <a:ext uri="{FF2B5EF4-FFF2-40B4-BE49-F238E27FC236}">
                  <a16:creationId xmlns:a16="http://schemas.microsoft.com/office/drawing/2014/main" id="{5E750AC6-B9B9-BA47-9749-5BA61D17A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Rectangle 82">
              <a:extLst>
                <a:ext uri="{FF2B5EF4-FFF2-40B4-BE49-F238E27FC236}">
                  <a16:creationId xmlns:a16="http://schemas.microsoft.com/office/drawing/2014/main" id="{203BBA7B-2CF5-6949-AEF6-9B5E480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>
              <a:extLst>
                <a:ext uri="{FF2B5EF4-FFF2-40B4-BE49-F238E27FC236}">
                  <a16:creationId xmlns:a16="http://schemas.microsoft.com/office/drawing/2014/main" id="{D9094A29-8FA3-604F-BCB2-C28018927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>
              <a:extLst>
                <a:ext uri="{FF2B5EF4-FFF2-40B4-BE49-F238E27FC236}">
                  <a16:creationId xmlns:a16="http://schemas.microsoft.com/office/drawing/2014/main" id="{B797ADA3-EF18-7C49-99C2-2F8F051D9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7" name="Group 85">
            <a:extLst>
              <a:ext uri="{FF2B5EF4-FFF2-40B4-BE49-F238E27FC236}">
                <a16:creationId xmlns:a16="http://schemas.microsoft.com/office/drawing/2014/main" id="{11AB6D85-B7C0-8142-8671-E8110C22285E}"/>
              </a:ext>
            </a:extLst>
          </p:cNvPr>
          <p:cNvGrpSpPr>
            <a:grpSpLocks/>
          </p:cNvGrpSpPr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>
              <a:extLst>
                <a:ext uri="{FF2B5EF4-FFF2-40B4-BE49-F238E27FC236}">
                  <a16:creationId xmlns:a16="http://schemas.microsoft.com/office/drawing/2014/main" id="{5CCFD8AF-21AA-2143-8C8C-4C988C5E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9" name="Rectangle 87">
              <a:extLst>
                <a:ext uri="{FF2B5EF4-FFF2-40B4-BE49-F238E27FC236}">
                  <a16:creationId xmlns:a16="http://schemas.microsoft.com/office/drawing/2014/main" id="{0247FE4B-63DA-1F45-A8DA-A5A5C63B6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30" name="Group 88">
            <a:extLst>
              <a:ext uri="{FF2B5EF4-FFF2-40B4-BE49-F238E27FC236}">
                <a16:creationId xmlns:a16="http://schemas.microsoft.com/office/drawing/2014/main" id="{8B3437D5-3380-CA4A-BEF8-EAA97E88786A}"/>
              </a:ext>
            </a:extLst>
          </p:cNvPr>
          <p:cNvGrpSpPr>
            <a:grpSpLocks/>
          </p:cNvGrpSpPr>
          <p:nvPr/>
        </p:nvGrpSpPr>
        <p:grpSpPr bwMode="auto">
          <a:xfrm>
            <a:off x="6873882" y="4418008"/>
            <a:ext cx="1387475" cy="1035050"/>
            <a:chOff x="3601" y="168"/>
            <a:chExt cx="874" cy="652"/>
          </a:xfrm>
        </p:grpSpPr>
        <p:sp>
          <p:nvSpPr>
            <p:cNvPr id="231" name="Rectangle 89">
              <a:extLst>
                <a:ext uri="{FF2B5EF4-FFF2-40B4-BE49-F238E27FC236}">
                  <a16:creationId xmlns:a16="http://schemas.microsoft.com/office/drawing/2014/main" id="{473B91E3-F305-D74D-918B-B42A6CF23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" y="168"/>
              <a:ext cx="817" cy="596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2" name="Rectangle 90">
              <a:extLst>
                <a:ext uri="{FF2B5EF4-FFF2-40B4-BE49-F238E27FC236}">
                  <a16:creationId xmlns:a16="http://schemas.microsoft.com/office/drawing/2014/main" id="{990C22D1-7679-CB44-8984-10C1D99DC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8" y="213"/>
              <a:ext cx="802" cy="59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3" name="Line 91">
              <a:extLst>
                <a:ext uri="{FF2B5EF4-FFF2-40B4-BE49-F238E27FC236}">
                  <a16:creationId xmlns:a16="http://schemas.microsoft.com/office/drawing/2014/main" id="{19384907-F1F7-7342-B03B-0F3880C907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" y="413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Text Box 92">
              <a:extLst>
                <a:ext uri="{FF2B5EF4-FFF2-40B4-BE49-F238E27FC236}">
                  <a16:creationId xmlns:a16="http://schemas.microsoft.com/office/drawing/2014/main" id="{1CB4056D-0AB4-094A-9E8C-7C63E13B1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1" y="192"/>
              <a:ext cx="830" cy="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network</a:t>
              </a:r>
            </a:p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link</a:t>
              </a:r>
            </a:p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physical</a:t>
              </a:r>
            </a:p>
          </p:txBody>
        </p:sp>
        <p:sp>
          <p:nvSpPr>
            <p:cNvPr id="235" name="Line 93">
              <a:extLst>
                <a:ext uri="{FF2B5EF4-FFF2-40B4-BE49-F238E27FC236}">
                  <a16:creationId xmlns:a16="http://schemas.microsoft.com/office/drawing/2014/main" id="{883D6FEA-BFB1-A54A-986E-6B39511738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" y="615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6" name="Group 94">
            <a:extLst>
              <a:ext uri="{FF2B5EF4-FFF2-40B4-BE49-F238E27FC236}">
                <a16:creationId xmlns:a16="http://schemas.microsoft.com/office/drawing/2014/main" id="{4E80CCAE-60C1-5A41-8D94-62FDEFBFE529}"/>
              </a:ext>
            </a:extLst>
          </p:cNvPr>
          <p:cNvGrpSpPr>
            <a:grpSpLocks/>
          </p:cNvGrpSpPr>
          <p:nvPr/>
        </p:nvGrpSpPr>
        <p:grpSpPr bwMode="auto">
          <a:xfrm>
            <a:off x="7040570" y="2525709"/>
            <a:ext cx="1387475" cy="733425"/>
            <a:chOff x="4696" y="597"/>
            <a:chExt cx="874" cy="462"/>
          </a:xfrm>
        </p:grpSpPr>
        <p:sp>
          <p:nvSpPr>
            <p:cNvPr id="237" name="Rectangle 95">
              <a:extLst>
                <a:ext uri="{FF2B5EF4-FFF2-40B4-BE49-F238E27FC236}">
                  <a16:creationId xmlns:a16="http://schemas.microsoft.com/office/drawing/2014/main" id="{CF59B32B-C542-B043-8288-0E845A43D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3" y="597"/>
              <a:ext cx="817" cy="416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8" name="Rectangle 96">
              <a:extLst>
                <a:ext uri="{FF2B5EF4-FFF2-40B4-BE49-F238E27FC236}">
                  <a16:creationId xmlns:a16="http://schemas.microsoft.com/office/drawing/2014/main" id="{259A49E6-709B-2347-990D-69F0B212F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3" y="642"/>
              <a:ext cx="802" cy="413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9" name="Line 97">
              <a:extLst>
                <a:ext uri="{FF2B5EF4-FFF2-40B4-BE49-F238E27FC236}">
                  <a16:creationId xmlns:a16="http://schemas.microsoft.com/office/drawing/2014/main" id="{D82D4EF1-E7DC-B146-B148-5E79F02BC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3" y="842"/>
              <a:ext cx="796" cy="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Text Box 98">
              <a:extLst>
                <a:ext uri="{FF2B5EF4-FFF2-40B4-BE49-F238E27FC236}">
                  <a16:creationId xmlns:a16="http://schemas.microsoft.com/office/drawing/2014/main" id="{9BC58A09-0AC8-5F40-B8A7-C0AF48D1DC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96" y="621"/>
              <a:ext cx="830" cy="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link</a:t>
              </a:r>
            </a:p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physical</a:t>
              </a:r>
            </a:p>
          </p:txBody>
        </p:sp>
      </p:grpSp>
      <p:sp>
        <p:nvSpPr>
          <p:cNvPr id="241" name="Freeform 114">
            <a:extLst>
              <a:ext uri="{FF2B5EF4-FFF2-40B4-BE49-F238E27FC236}">
                <a16:creationId xmlns:a16="http://schemas.microsoft.com/office/drawing/2014/main" id="{BEDEB3A2-EFA9-6F44-A8E6-C8BD127C9FBD}"/>
              </a:ext>
            </a:extLst>
          </p:cNvPr>
          <p:cNvSpPr>
            <a:spLocks/>
          </p:cNvSpPr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42" name="Group 115">
            <a:extLst>
              <a:ext uri="{FF2B5EF4-FFF2-40B4-BE49-F238E27FC236}">
                <a16:creationId xmlns:a16="http://schemas.microsoft.com/office/drawing/2014/main" id="{85B6340C-1412-DD49-A487-35E5DC0144AC}"/>
              </a:ext>
            </a:extLst>
          </p:cNvPr>
          <p:cNvGrpSpPr>
            <a:grpSpLocks/>
          </p:cNvGrpSpPr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>
              <a:extLst>
                <a:ext uri="{FF2B5EF4-FFF2-40B4-BE49-F238E27FC236}">
                  <a16:creationId xmlns:a16="http://schemas.microsoft.com/office/drawing/2014/main" id="{504C038E-092B-1D4B-AD07-733B523A2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4" name="Rectangle 117">
              <a:extLst>
                <a:ext uri="{FF2B5EF4-FFF2-40B4-BE49-F238E27FC236}">
                  <a16:creationId xmlns:a16="http://schemas.microsoft.com/office/drawing/2014/main" id="{99CDC4A5-2671-2F4C-AF10-D4F0B21A0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>
              <a:extLst>
                <a:ext uri="{FF2B5EF4-FFF2-40B4-BE49-F238E27FC236}">
                  <a16:creationId xmlns:a16="http://schemas.microsoft.com/office/drawing/2014/main" id="{41C01446-A97C-0942-9110-AECA50BAD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>
              <a:extLst>
                <a:ext uri="{FF2B5EF4-FFF2-40B4-BE49-F238E27FC236}">
                  <a16:creationId xmlns:a16="http://schemas.microsoft.com/office/drawing/2014/main" id="{AA06A8EE-28E9-AF46-9EEA-FBEDDAF1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>
              <a:extLst>
                <a:ext uri="{FF2B5EF4-FFF2-40B4-BE49-F238E27FC236}">
                  <a16:creationId xmlns:a16="http://schemas.microsoft.com/office/drawing/2014/main" id="{EF7ADA06-A6C3-EC42-9026-08C964BC6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>
              <a:extLst>
                <a:ext uri="{FF2B5EF4-FFF2-40B4-BE49-F238E27FC236}">
                  <a16:creationId xmlns:a16="http://schemas.microsoft.com/office/drawing/2014/main" id="{F47A00CE-0D92-CA4D-9460-92CBEF8DE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" name="Line 122">
              <a:extLst>
                <a:ext uri="{FF2B5EF4-FFF2-40B4-BE49-F238E27FC236}">
                  <a16:creationId xmlns:a16="http://schemas.microsoft.com/office/drawing/2014/main" id="{457AAAB2-E313-B54A-B86A-CBEACA43A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" name="Line 123">
              <a:extLst>
                <a:ext uri="{FF2B5EF4-FFF2-40B4-BE49-F238E27FC236}">
                  <a16:creationId xmlns:a16="http://schemas.microsoft.com/office/drawing/2014/main" id="{777075DA-53C1-4349-BD44-36049E94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1" name="Group 124">
            <a:extLst>
              <a:ext uri="{FF2B5EF4-FFF2-40B4-BE49-F238E27FC236}">
                <a16:creationId xmlns:a16="http://schemas.microsoft.com/office/drawing/2014/main" id="{F09DD616-F735-7046-9C1C-D2103F4D1E5C}"/>
              </a:ext>
            </a:extLst>
          </p:cNvPr>
          <p:cNvGrpSpPr>
            <a:grpSpLocks/>
          </p:cNvGrpSpPr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>
              <a:extLst>
                <a:ext uri="{FF2B5EF4-FFF2-40B4-BE49-F238E27FC236}">
                  <a16:creationId xmlns:a16="http://schemas.microsoft.com/office/drawing/2014/main" id="{DB941F93-1335-5645-94DE-59F0019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53" name="Rectangle 126">
              <a:extLst>
                <a:ext uri="{FF2B5EF4-FFF2-40B4-BE49-F238E27FC236}">
                  <a16:creationId xmlns:a16="http://schemas.microsoft.com/office/drawing/2014/main" id="{9EA1B2EB-B358-3D4C-841E-567FECFAD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>
              <a:extLst>
                <a:ext uri="{FF2B5EF4-FFF2-40B4-BE49-F238E27FC236}">
                  <a16:creationId xmlns:a16="http://schemas.microsoft.com/office/drawing/2014/main" id="{13F00E9F-B735-5849-861F-39C839FD8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>
              <a:extLst>
                <a:ext uri="{FF2B5EF4-FFF2-40B4-BE49-F238E27FC236}">
                  <a16:creationId xmlns:a16="http://schemas.microsoft.com/office/drawing/2014/main" id="{0CE33A55-3FFF-D247-A00E-5085ABE3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>
              <a:extLst>
                <a:ext uri="{FF2B5EF4-FFF2-40B4-BE49-F238E27FC236}">
                  <a16:creationId xmlns:a16="http://schemas.microsoft.com/office/drawing/2014/main" id="{5257F2F7-73B9-0943-A775-4320CC67F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" name="Line 130">
              <a:extLst>
                <a:ext uri="{FF2B5EF4-FFF2-40B4-BE49-F238E27FC236}">
                  <a16:creationId xmlns:a16="http://schemas.microsoft.com/office/drawing/2014/main" id="{F79FB15F-B9B5-1C48-A8C6-B6B142E79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8" name="Group 140">
            <a:extLst>
              <a:ext uri="{FF2B5EF4-FFF2-40B4-BE49-F238E27FC236}">
                <a16:creationId xmlns:a16="http://schemas.microsoft.com/office/drawing/2014/main" id="{DC4925E6-41A9-8643-8E76-63BD0FB2392D}"/>
              </a:ext>
            </a:extLst>
          </p:cNvPr>
          <p:cNvGrpSpPr>
            <a:grpSpLocks/>
          </p:cNvGrpSpPr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>
              <a:extLst>
                <a:ext uri="{FF2B5EF4-FFF2-40B4-BE49-F238E27FC236}">
                  <a16:creationId xmlns:a16="http://schemas.microsoft.com/office/drawing/2014/main" id="{24DA0C2F-17DB-7643-B65D-18F2B436D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60" name="Rectangle 142">
              <a:extLst>
                <a:ext uri="{FF2B5EF4-FFF2-40B4-BE49-F238E27FC236}">
                  <a16:creationId xmlns:a16="http://schemas.microsoft.com/office/drawing/2014/main" id="{296D85F8-DA00-E347-906C-91E4F9393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>
              <a:extLst>
                <a:ext uri="{FF2B5EF4-FFF2-40B4-BE49-F238E27FC236}">
                  <a16:creationId xmlns:a16="http://schemas.microsoft.com/office/drawing/2014/main" id="{7E7E3D6E-A342-6648-9506-7A080F8B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>
              <a:extLst>
                <a:ext uri="{FF2B5EF4-FFF2-40B4-BE49-F238E27FC236}">
                  <a16:creationId xmlns:a16="http://schemas.microsoft.com/office/drawing/2014/main" id="{E27AB14D-C29B-DF45-8BD1-D050C50BE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>
              <a:extLst>
                <a:ext uri="{FF2B5EF4-FFF2-40B4-BE49-F238E27FC236}">
                  <a16:creationId xmlns:a16="http://schemas.microsoft.com/office/drawing/2014/main" id="{331963CB-8B11-1C4E-8253-0FDB3A375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" name="Line 146">
              <a:extLst>
                <a:ext uri="{FF2B5EF4-FFF2-40B4-BE49-F238E27FC236}">
                  <a16:creationId xmlns:a16="http://schemas.microsoft.com/office/drawing/2014/main" id="{432304F0-73BB-2748-8E18-7151D5E33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5" name="Group 156">
            <a:extLst>
              <a:ext uri="{FF2B5EF4-FFF2-40B4-BE49-F238E27FC236}">
                <a16:creationId xmlns:a16="http://schemas.microsoft.com/office/drawing/2014/main" id="{2999D032-84BD-264A-ADD9-A5141E317962}"/>
              </a:ext>
            </a:extLst>
          </p:cNvPr>
          <p:cNvGrpSpPr>
            <a:grpSpLocks/>
          </p:cNvGrpSpPr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>
              <a:extLst>
                <a:ext uri="{FF2B5EF4-FFF2-40B4-BE49-F238E27FC236}">
                  <a16:creationId xmlns:a16="http://schemas.microsoft.com/office/drawing/2014/main" id="{0E7166F5-9BCE-6142-A6E7-CDF94980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67" name="Rectangle 158">
              <a:extLst>
                <a:ext uri="{FF2B5EF4-FFF2-40B4-BE49-F238E27FC236}">
                  <a16:creationId xmlns:a16="http://schemas.microsoft.com/office/drawing/2014/main" id="{754F1661-A032-B447-9C02-84330F1B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>
              <a:extLst>
                <a:ext uri="{FF2B5EF4-FFF2-40B4-BE49-F238E27FC236}">
                  <a16:creationId xmlns:a16="http://schemas.microsoft.com/office/drawing/2014/main" id="{1C7AD2C3-C553-2A4B-9171-A8E09BA84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>
              <a:extLst>
                <a:ext uri="{FF2B5EF4-FFF2-40B4-BE49-F238E27FC236}">
                  <a16:creationId xmlns:a16="http://schemas.microsoft.com/office/drawing/2014/main" id="{CE64079E-3B67-F34D-801D-A92A1F3B0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>
              <a:extLst>
                <a:ext uri="{FF2B5EF4-FFF2-40B4-BE49-F238E27FC236}">
                  <a16:creationId xmlns:a16="http://schemas.microsoft.com/office/drawing/2014/main" id="{1E8F4774-501D-1F43-80F6-8E0FBDD2E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>
              <a:extLst>
                <a:ext uri="{FF2B5EF4-FFF2-40B4-BE49-F238E27FC236}">
                  <a16:creationId xmlns:a16="http://schemas.microsoft.com/office/drawing/2014/main" id="{AC823B9C-431D-F442-BF16-B2BB25763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" name="Line 163">
              <a:extLst>
                <a:ext uri="{FF2B5EF4-FFF2-40B4-BE49-F238E27FC236}">
                  <a16:creationId xmlns:a16="http://schemas.microsoft.com/office/drawing/2014/main" id="{027C6256-CE60-DF44-B53C-314BE2376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" name="Line 164">
              <a:extLst>
                <a:ext uri="{FF2B5EF4-FFF2-40B4-BE49-F238E27FC236}">
                  <a16:creationId xmlns:a16="http://schemas.microsoft.com/office/drawing/2014/main" id="{EB0B6073-A87E-8C45-871D-8531AA065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4" name="Text Box 166">
            <a:extLst>
              <a:ext uri="{FF2B5EF4-FFF2-40B4-BE49-F238E27FC236}">
                <a16:creationId xmlns:a16="http://schemas.microsoft.com/office/drawing/2014/main" id="{B74B5829-1A8F-AE47-9517-C70C28E5B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dirty="0">
                <a:latin typeface="+mn-lt"/>
              </a:rPr>
              <a:t>router</a:t>
            </a:r>
            <a:endParaRPr lang="en-US" altLang="en-US" sz="1800" dirty="0">
              <a:latin typeface="+mn-lt"/>
            </a:endParaRPr>
          </a:p>
        </p:txBody>
      </p:sp>
      <p:sp>
        <p:nvSpPr>
          <p:cNvPr id="275" name="Text Box 167">
            <a:extLst>
              <a:ext uri="{FF2B5EF4-FFF2-40B4-BE49-F238E27FC236}">
                <a16:creationId xmlns:a16="http://schemas.microsoft.com/office/drawing/2014/main" id="{28AC982F-9E27-1847-9770-EC46EAFE4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dirty="0">
                <a:latin typeface="+mn-lt"/>
              </a:rPr>
              <a:t>switch</a:t>
            </a:r>
            <a:endParaRPr lang="en-US" altLang="en-US" sz="1800" dirty="0">
              <a:latin typeface="+mn-lt"/>
            </a:endParaRPr>
          </a:p>
        </p:txBody>
      </p:sp>
      <p:sp>
        <p:nvSpPr>
          <p:cNvPr id="276" name="Text Box 174">
            <a:extLst>
              <a:ext uri="{FF2B5EF4-FFF2-40B4-BE49-F238E27FC236}">
                <a16:creationId xmlns:a16="http://schemas.microsoft.com/office/drawing/2014/main" id="{2A962AD2-9396-3D42-9E36-5C73F53C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>
            <a:extLst>
              <a:ext uri="{FF2B5EF4-FFF2-40B4-BE49-F238E27FC236}">
                <a16:creationId xmlns:a16="http://schemas.microsoft.com/office/drawing/2014/main" id="{06D27889-C61F-0242-A608-3A140922A686}"/>
              </a:ext>
            </a:extLst>
          </p:cNvPr>
          <p:cNvGrpSpPr>
            <a:grpSpLocks/>
          </p:cNvGrpSpPr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>
              <a:extLst>
                <a:ext uri="{FF2B5EF4-FFF2-40B4-BE49-F238E27FC236}">
                  <a16:creationId xmlns:a16="http://schemas.microsoft.com/office/drawing/2014/main" id="{8E4EC409-9300-A24E-856E-0C57A050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79" name="Rectangle 177">
              <a:extLst>
                <a:ext uri="{FF2B5EF4-FFF2-40B4-BE49-F238E27FC236}">
                  <a16:creationId xmlns:a16="http://schemas.microsoft.com/office/drawing/2014/main" id="{C7120CFE-84DC-AE4A-96EA-467B21A3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>
            <a:extLst>
              <a:ext uri="{FF2B5EF4-FFF2-40B4-BE49-F238E27FC236}">
                <a16:creationId xmlns:a16="http://schemas.microsoft.com/office/drawing/2014/main" id="{48F838C9-2064-8846-AE99-7D64C6F0E88A}"/>
              </a:ext>
            </a:extLst>
          </p:cNvPr>
          <p:cNvGrpSpPr>
            <a:grpSpLocks/>
          </p:cNvGrpSpPr>
          <p:nvPr/>
        </p:nvGrpSpPr>
        <p:grpSpPr bwMode="auto">
          <a:xfrm>
            <a:off x="2747970" y="1293809"/>
            <a:ext cx="903287" cy="301625"/>
            <a:chOff x="1851" y="2046"/>
            <a:chExt cx="569" cy="190"/>
          </a:xfrm>
        </p:grpSpPr>
        <p:grpSp>
          <p:nvGrpSpPr>
            <p:cNvPr id="281" name="Group 179">
              <a:extLst>
                <a:ext uri="{FF2B5EF4-FFF2-40B4-BE49-F238E27FC236}">
                  <a16:creationId xmlns:a16="http://schemas.microsoft.com/office/drawing/2014/main" id="{B8E6789C-1509-4C48-885B-AD08332F4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1" y="2047"/>
              <a:ext cx="190" cy="184"/>
              <a:chOff x="1962" y="2058"/>
              <a:chExt cx="190" cy="184"/>
            </a:xfrm>
          </p:grpSpPr>
          <p:sp>
            <p:nvSpPr>
              <p:cNvPr id="285" name="Rectangle 180">
                <a:extLst>
                  <a:ext uri="{FF2B5EF4-FFF2-40B4-BE49-F238E27FC236}">
                    <a16:creationId xmlns:a16="http://schemas.microsoft.com/office/drawing/2014/main" id="{06BC3922-CF81-3845-BA10-96DBBA1F4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2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6" name="Rectangle 181">
                <a:extLst>
                  <a:ext uri="{FF2B5EF4-FFF2-40B4-BE49-F238E27FC236}">
                    <a16:creationId xmlns:a16="http://schemas.microsoft.com/office/drawing/2014/main" id="{C4E3DD7C-9412-E741-BD84-C65290F3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5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latin typeface="Arial" panose="020B0604020202020204" pitchFamily="34" charset="0"/>
                  </a:rPr>
                  <a:t>H</a:t>
                </a:r>
                <a:r>
                  <a:rPr lang="en-US" altLang="en-US" sz="1800" baseline="-25000">
                    <a:latin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>
              <a:extLst>
                <a:ext uri="{FF2B5EF4-FFF2-40B4-BE49-F238E27FC236}">
                  <a16:creationId xmlns:a16="http://schemas.microsoft.com/office/drawing/2014/main" id="{19C49CDA-616B-0942-AEEF-049BB04DF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>
                <a:extLst>
                  <a:ext uri="{FF2B5EF4-FFF2-40B4-BE49-F238E27FC236}">
                    <a16:creationId xmlns:a16="http://schemas.microsoft.com/office/drawing/2014/main" id="{4F97E7C1-6241-2842-9ACE-7FBCF045B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84" name="Rectangle 184">
                <a:extLst>
                  <a:ext uri="{FF2B5EF4-FFF2-40B4-BE49-F238E27FC236}">
                    <a16:creationId xmlns:a16="http://schemas.microsoft.com/office/drawing/2014/main" id="{FBAAFC8C-9356-294D-B8F3-F6E481079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latin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>
            <a:extLst>
              <a:ext uri="{FF2B5EF4-FFF2-40B4-BE49-F238E27FC236}">
                <a16:creationId xmlns:a16="http://schemas.microsoft.com/office/drawing/2014/main" id="{11860688-7535-2242-95B7-51DB4FCD1617}"/>
              </a:ext>
            </a:extLst>
          </p:cNvPr>
          <p:cNvGrpSpPr>
            <a:grpSpLocks/>
          </p:cNvGrpSpPr>
          <p:nvPr/>
        </p:nvGrpSpPr>
        <p:grpSpPr bwMode="auto">
          <a:xfrm>
            <a:off x="2454282" y="1617658"/>
            <a:ext cx="301625" cy="292100"/>
            <a:chOff x="1962" y="2058"/>
            <a:chExt cx="190" cy="184"/>
          </a:xfrm>
        </p:grpSpPr>
        <p:sp>
          <p:nvSpPr>
            <p:cNvPr id="288" name="Rectangle 188">
              <a:extLst>
                <a:ext uri="{FF2B5EF4-FFF2-40B4-BE49-F238E27FC236}">
                  <a16:creationId xmlns:a16="http://schemas.microsoft.com/office/drawing/2014/main" id="{731A6D81-5EA1-834F-A9B7-29A362EC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89" name="Rectangle 189">
              <a:extLst>
                <a:ext uri="{FF2B5EF4-FFF2-40B4-BE49-F238E27FC236}">
                  <a16:creationId xmlns:a16="http://schemas.microsoft.com/office/drawing/2014/main" id="{2EAE3C28-1F19-034E-A583-4C40A2941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latin typeface="Arial" panose="020B0604020202020204" pitchFamily="34" charset="0"/>
                </a:rPr>
                <a:t>H</a:t>
              </a:r>
              <a:r>
                <a:rPr lang="en-US" altLang="en-US" sz="1800" baseline="-25000">
                  <a:latin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>
            <a:extLst>
              <a:ext uri="{FF2B5EF4-FFF2-40B4-BE49-F238E27FC236}">
                <a16:creationId xmlns:a16="http://schemas.microsoft.com/office/drawing/2014/main" id="{A538246A-59B9-0349-A984-2F7704DBA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frame</a:t>
            </a:r>
          </a:p>
        </p:txBody>
      </p:sp>
      <p:grpSp>
        <p:nvGrpSpPr>
          <p:cNvPr id="291" name="Group 187">
            <a:extLst>
              <a:ext uri="{FF2B5EF4-FFF2-40B4-BE49-F238E27FC236}">
                <a16:creationId xmlns:a16="http://schemas.microsoft.com/office/drawing/2014/main" id="{4888665C-41EE-644D-80C5-A5B9017648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>
              <a:extLst>
                <a:ext uri="{FF2B5EF4-FFF2-40B4-BE49-F238E27FC236}">
                  <a16:creationId xmlns:a16="http://schemas.microsoft.com/office/drawing/2014/main" id="{7A9F9E63-740A-7147-A711-8D8238FD9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>
              <a:extLst>
                <a:ext uri="{FF2B5EF4-FFF2-40B4-BE49-F238E27FC236}">
                  <a16:creationId xmlns:a16="http://schemas.microsoft.com/office/drawing/2014/main" id="{B678C5E1-8916-9C47-B1F3-E8A3F8BB6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94" name="Group 190">
            <a:extLst>
              <a:ext uri="{FF2B5EF4-FFF2-40B4-BE49-F238E27FC236}">
                <a16:creationId xmlns:a16="http://schemas.microsoft.com/office/drawing/2014/main" id="{3A531A16-240C-9241-94EF-4C9AE49511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>
              <a:extLst>
                <a:ext uri="{FF2B5EF4-FFF2-40B4-BE49-F238E27FC236}">
                  <a16:creationId xmlns:a16="http://schemas.microsoft.com/office/drawing/2014/main" id="{1407FE03-3BF1-1D45-8A83-D39E3D03C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>
              <a:extLst>
                <a:ext uri="{FF2B5EF4-FFF2-40B4-BE49-F238E27FC236}">
                  <a16:creationId xmlns:a16="http://schemas.microsoft.com/office/drawing/2014/main" id="{24E88B51-BE9B-3C48-9F67-26465B7496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160188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0.00926 L 2.08333E-7 0.04791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8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L -2.08333E-7 0.1375 L 0.26732 0.1375 L 0.26732 0.09838 L 0.55482 0.09699 C 0.55534 0.25046 0.56029 0.44746 0.56198 0.60185 C 0.52161 0.57037 0.50326 0.57546 0.46302 0.54398 C 0.46302 0.51713 0.46315 0.47801 0.46315 0.45185 " pathEditMode="relative" rAng="0" ptsTypes="AAAAAAAA">
                                      <p:cBhvr>
                                        <p:cTn id="61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099" y="300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7 -0.00047 L 0.00157 -0.04815 " pathEditMode="relative" rAng="0" ptsTypes="AA">
                                      <p:cBhvr>
                                        <p:cTn id="71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384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1AC63344-35EE-C544-A6A2-95622C9038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8817939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>
            <a:extLst>
              <a:ext uri="{FF2B5EF4-FFF2-40B4-BE49-F238E27FC236}">
                <a16:creationId xmlns:a16="http://schemas.microsoft.com/office/drawing/2014/main" id="{E7F81C40-077A-8344-A0DD-CCE7EDD754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</a:rPr>
              <a:t>1961:</a:t>
            </a:r>
            <a:r>
              <a:rPr lang="en-US" dirty="0"/>
              <a:t> Kleinrock - queueing theory shows effectiveness of packet-switching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</a:rPr>
              <a:t>1964:</a:t>
            </a:r>
            <a:r>
              <a:rPr lang="en-US" dirty="0"/>
              <a:t> Baran - packet-switching in military nets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</a:rPr>
              <a:t>1967:</a:t>
            </a:r>
            <a:r>
              <a:rPr lang="en-US" dirty="0"/>
              <a:t> ARPAnet conceived by Advanced Research Projects Agency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</a:rPr>
              <a:t>1969:</a:t>
            </a:r>
            <a:r>
              <a:rPr lang="en-US" dirty="0"/>
              <a:t> first ARPAnet node operational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1972: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</a:p>
          <a:p>
            <a:pPr marL="523875" lvl="1" indent="-236538"/>
            <a:r>
              <a:rPr lang="en-US" altLang="en-US" sz="2800" dirty="0">
                <a:ea typeface="Arial" panose="020B0604020202020204" pitchFamily="34" charset="0"/>
              </a:rPr>
              <a:t>ARPAnet public demo</a:t>
            </a:r>
          </a:p>
          <a:p>
            <a:pPr marL="523875" lvl="1" indent="-236538"/>
            <a:r>
              <a:rPr lang="en-US" altLang="en-US" sz="2800" dirty="0">
                <a:ea typeface="Arial" panose="020B0604020202020204" pitchFamily="34" charset="0"/>
              </a:rPr>
              <a:t>NCP (Network Control Protocol) first host-host protocol </a:t>
            </a:r>
          </a:p>
          <a:p>
            <a:pPr marL="523875" lvl="1" indent="-236538"/>
            <a:r>
              <a:rPr lang="en-US" altLang="en-US" sz="2800" dirty="0">
                <a:ea typeface="Arial" panose="020B0604020202020204" pitchFamily="34" charset="0"/>
              </a:rPr>
              <a:t>first e-mail program</a:t>
            </a:r>
          </a:p>
          <a:p>
            <a:pPr marL="523875" lvl="1" indent="-236538"/>
            <a:r>
              <a:rPr lang="en-US" altLang="en-US" sz="2800" dirty="0">
                <a:ea typeface="Arial" panose="020B0604020202020204" pitchFamily="34" charset="0"/>
              </a:rPr>
              <a:t>ARPAnet has 15 nodes</a:t>
            </a:r>
          </a:p>
          <a:p>
            <a:pPr>
              <a:buNone/>
            </a:pP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</a:rPr>
              <a:t>1961-1972: Early packet-switching principles</a:t>
            </a:r>
            <a:endParaRPr lang="en-US" altLang="en-US" sz="3200" u="sng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3353161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1970: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  <a:r>
              <a:rPr lang="en-US" altLang="en-US" dirty="0" err="1">
                <a:ea typeface="ＭＳ Ｐゴシック" panose="020B0600070205080204" pitchFamily="34" charset="-128"/>
              </a:rPr>
              <a:t>ALOHAnet</a:t>
            </a:r>
            <a:r>
              <a:rPr lang="en-US" altLang="en-US" dirty="0">
                <a:ea typeface="ＭＳ Ｐゴシック" panose="020B0600070205080204" pitchFamily="34" charset="-128"/>
              </a:rPr>
              <a:t> satellite network in Hawaii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1974:</a:t>
            </a:r>
            <a:r>
              <a:rPr lang="en-US" altLang="en-US" dirty="0">
                <a:ea typeface="ＭＳ Ｐゴシック" panose="020B0600070205080204" pitchFamily="34" charset="-128"/>
              </a:rPr>
              <a:t> Cerf and Kahn - architecture for interconnecting networks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1976:</a:t>
            </a:r>
            <a:r>
              <a:rPr lang="en-US" altLang="en-US" dirty="0">
                <a:ea typeface="ＭＳ Ｐゴシック" panose="020B0600070205080204" pitchFamily="34" charset="-128"/>
              </a:rPr>
              <a:t> Ethernet at Xerox PARC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late70’</a:t>
            </a:r>
            <a:r>
              <a:rPr lang="en-US" altLang="ja-JP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s:</a:t>
            </a:r>
            <a:r>
              <a:rPr lang="en-US" altLang="ja-JP" dirty="0">
                <a:ea typeface="ＭＳ Ｐゴシック" panose="020B0600070205080204" pitchFamily="34" charset="-128"/>
              </a:rPr>
              <a:t> proprietary architectures: </a:t>
            </a:r>
            <a:r>
              <a:rPr lang="en-US" altLang="ja-JP" dirty="0" err="1">
                <a:ea typeface="ＭＳ Ｐゴシック" panose="020B0600070205080204" pitchFamily="34" charset="-128"/>
              </a:rPr>
              <a:t>DECnet</a:t>
            </a:r>
            <a:r>
              <a:rPr lang="en-US" altLang="ja-JP" dirty="0">
                <a:ea typeface="ＭＳ Ｐゴシック" panose="020B0600070205080204" pitchFamily="34" charset="-128"/>
              </a:rPr>
              <a:t>, SNA, XNA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late 70’</a:t>
            </a:r>
            <a:r>
              <a:rPr lang="en-US" altLang="ja-JP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s:</a:t>
            </a:r>
            <a:r>
              <a:rPr lang="en-US" altLang="ja-JP" dirty="0">
                <a:ea typeface="ＭＳ Ｐゴシック" panose="020B0600070205080204" pitchFamily="34" charset="-128"/>
              </a:rPr>
              <a:t> switching fixed length packets (ATM precursor)</a:t>
            </a:r>
          </a:p>
          <a:p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1979:</a:t>
            </a:r>
            <a:r>
              <a:rPr lang="en-US" altLang="en-US" dirty="0">
                <a:ea typeface="ＭＳ Ｐゴシック" panose="020B0600070205080204" pitchFamily="34" charset="-128"/>
              </a:rPr>
              <a:t> ARPAnet has 200 nodes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0785" y="1202606"/>
            <a:ext cx="923836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</a:rPr>
              <a:t>1972-1980: Internetworking, new and proprietary nets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608262C8-1FAC-0443-9A02-4D30DF80F9F4}"/>
              </a:ext>
            </a:extLst>
          </p:cNvPr>
          <p:cNvSpPr txBox="1">
            <a:spLocks noChangeArrowheads="1"/>
          </p:cNvSpPr>
          <p:nvPr/>
        </p:nvSpPr>
        <p:spPr>
          <a:xfrm>
            <a:off x="6879929" y="2320332"/>
            <a:ext cx="4735804" cy="3902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7475" indent="12700">
              <a:buFont typeface="Wingdings" pitchFamily="2" charset="2"/>
              <a:buNone/>
            </a:pPr>
            <a:r>
              <a:rPr lang="en-US" altLang="en-US" sz="2400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Cerf and Kahn’</a:t>
            </a:r>
            <a:r>
              <a:rPr lang="en-US" altLang="ja-JP" sz="2400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s internetworking principles:</a:t>
            </a:r>
          </a:p>
          <a:p>
            <a:pPr marL="473075" lvl="1" indent="-288925">
              <a:buFont typeface="Wingdings" pitchFamily="2" charset="2"/>
              <a:buChar char="§"/>
            </a:pPr>
            <a:r>
              <a:rPr lang="en-US" altLang="en-US" dirty="0">
                <a:ea typeface="Arial" panose="020B0604020202020204" pitchFamily="34" charset="0"/>
              </a:rPr>
              <a:t>minimalism, autonomy - no internal changes required to interconnect networks</a:t>
            </a:r>
          </a:p>
          <a:p>
            <a:pPr marL="473075" lvl="1" indent="-288925">
              <a:buFont typeface="Wingdings" pitchFamily="2" charset="2"/>
              <a:buChar char="§"/>
            </a:pPr>
            <a:r>
              <a:rPr lang="en-US" altLang="en-US" dirty="0">
                <a:ea typeface="Arial" panose="020B0604020202020204" pitchFamily="34" charset="0"/>
              </a:rPr>
              <a:t>best-effort service model</a:t>
            </a:r>
          </a:p>
          <a:p>
            <a:pPr marL="473075" lvl="1" indent="-288925">
              <a:buFont typeface="Wingdings" pitchFamily="2" charset="2"/>
              <a:buChar char="§"/>
            </a:pPr>
            <a:r>
              <a:rPr lang="en-US" altLang="en-US" dirty="0">
                <a:ea typeface="Arial" panose="020B0604020202020204" pitchFamily="34" charset="0"/>
              </a:rPr>
              <a:t>stateless routing</a:t>
            </a:r>
          </a:p>
          <a:p>
            <a:pPr marL="473075" lvl="1" indent="-288925">
              <a:buFont typeface="Wingdings" pitchFamily="2" charset="2"/>
              <a:buChar char="§"/>
            </a:pPr>
            <a:r>
              <a:rPr lang="en-US" altLang="en-US" dirty="0">
                <a:ea typeface="Arial" panose="020B0604020202020204" pitchFamily="34" charset="0"/>
              </a:rPr>
              <a:t>decentralized control</a:t>
            </a:r>
          </a:p>
          <a:p>
            <a:pPr marL="117475" indent="0">
              <a:buFont typeface="Wingdings" pitchFamily="2" charset="2"/>
              <a:buNone/>
            </a:pPr>
            <a:r>
              <a:rPr lang="en-US" altLang="en-US" sz="2400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define today’</a:t>
            </a:r>
            <a:r>
              <a:rPr lang="en-US" altLang="ja-JP" sz="2400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s Internet architecture</a:t>
            </a:r>
            <a:endParaRPr lang="en-US" altLang="en-US" sz="2400" dirty="0">
              <a:solidFill>
                <a:srgbClr val="00009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21C6B9B7-113F-CF4E-B965-F2D14958F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353" y="2147296"/>
            <a:ext cx="4978399" cy="4050304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2330727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1983:</a:t>
            </a:r>
            <a:r>
              <a:rPr lang="en-US" altLang="en-US" dirty="0">
                <a:ea typeface="ＭＳ Ｐゴシック" panose="020B0600070205080204" pitchFamily="34" charset="-128"/>
              </a:rPr>
              <a:t> deployment of TCP/IP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1982:</a:t>
            </a:r>
            <a:r>
              <a:rPr lang="en-US" altLang="en-US" dirty="0">
                <a:ea typeface="ＭＳ Ｐゴシック" panose="020B0600070205080204" pitchFamily="34" charset="-128"/>
              </a:rPr>
              <a:t> smtp e-mail protocol defined 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1983:</a:t>
            </a:r>
            <a:r>
              <a:rPr lang="en-US" altLang="en-US" dirty="0">
                <a:ea typeface="ＭＳ Ｐゴシック" panose="020B0600070205080204" pitchFamily="34" charset="-128"/>
              </a:rPr>
              <a:t> DNS defined for name-to-IP-address translation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1985:</a:t>
            </a:r>
            <a:r>
              <a:rPr lang="en-US" altLang="en-US" dirty="0">
                <a:ea typeface="ＭＳ Ｐゴシック" panose="020B0600070205080204" pitchFamily="34" charset="-128"/>
              </a:rPr>
              <a:t> ftp protocol defined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1988:</a:t>
            </a:r>
            <a:r>
              <a:rPr lang="en-US" altLang="en-US" dirty="0">
                <a:ea typeface="ＭＳ Ｐゴシック" panose="020B0600070205080204" pitchFamily="34" charset="-128"/>
              </a:rPr>
              <a:t> TCP congestion control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new national networks: </a:t>
            </a:r>
            <a:r>
              <a:rPr lang="en-US" dirty="0" err="1"/>
              <a:t>CSnet</a:t>
            </a:r>
            <a:r>
              <a:rPr lang="en-US" dirty="0"/>
              <a:t>, </a:t>
            </a:r>
            <a:r>
              <a:rPr lang="en-US" dirty="0" err="1"/>
              <a:t>BITnet</a:t>
            </a:r>
            <a:r>
              <a:rPr lang="en-US" dirty="0"/>
              <a:t>, </a:t>
            </a:r>
            <a:r>
              <a:rPr lang="en-US" dirty="0" err="1"/>
              <a:t>NSFnet</a:t>
            </a:r>
            <a:r>
              <a:rPr lang="en-US" dirty="0"/>
              <a:t>, Minitel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100,000 hosts connected to confederation of networks</a:t>
            </a:r>
          </a:p>
          <a:p>
            <a:pPr>
              <a:buNone/>
            </a:pP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</a:rPr>
              <a:t>1980-1990: new protocols, a proliferation of networks</a:t>
            </a:r>
          </a:p>
        </p:txBody>
      </p:sp>
      <p:pic>
        <p:nvPicPr>
          <p:cNvPr id="11266" name="Picture 2">
            <a:extLst>
              <a:ext uri="{FF2B5EF4-FFF2-40B4-BE49-F238E27FC236}">
                <a16:creationId xmlns:a16="http://schemas.microsoft.com/office/drawing/2014/main" id="{143D9156-178D-FA4A-ACEB-4C58A8C320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849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4438004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early 1990</a:t>
            </a:r>
            <a:r>
              <a:rPr lang="en-US" altLang="ja-JP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s:</a:t>
            </a:r>
            <a:r>
              <a:rPr lang="en-US" altLang="ja-JP" dirty="0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ja-JP" dirty="0">
                <a:ea typeface="ＭＳ Ｐゴシック" panose="020B0600070205080204" pitchFamily="34" charset="-128"/>
              </a:rPr>
              <a:t>ARPAnet decommissioned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1991:</a:t>
            </a:r>
            <a:r>
              <a:rPr lang="en-US" altLang="en-US" dirty="0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NSF lifts restrictions on commercial use of </a:t>
            </a:r>
            <a:r>
              <a:rPr lang="en-US" altLang="en-US" dirty="0" err="1">
                <a:ea typeface="ＭＳ Ｐゴシック" panose="020B0600070205080204" pitchFamily="34" charset="-128"/>
              </a:rPr>
              <a:t>NSFnet</a:t>
            </a:r>
            <a:r>
              <a:rPr lang="en-US" altLang="en-US" dirty="0">
                <a:ea typeface="ＭＳ Ｐゴシック" panose="020B0600070205080204" pitchFamily="34" charset="-128"/>
              </a:rPr>
              <a:t> (decommissioned, 1995)</a:t>
            </a:r>
          </a:p>
          <a:p>
            <a:pPr marL="287338" indent="-287338"/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early 1990s:</a:t>
            </a:r>
            <a:r>
              <a:rPr lang="en-US" altLang="en-US" dirty="0">
                <a:ea typeface="ＭＳ Ｐゴシック" panose="020B0600070205080204" pitchFamily="34" charset="-128"/>
              </a:rPr>
              <a:t> Web</a:t>
            </a:r>
          </a:p>
          <a:p>
            <a:pPr marL="569913" lvl="1" indent="-225425"/>
            <a:r>
              <a:rPr lang="en-US" altLang="en-US" dirty="0">
                <a:ea typeface="Arial" panose="020B0604020202020204" pitchFamily="34" charset="0"/>
              </a:rPr>
              <a:t>hypertext </a:t>
            </a:r>
            <a:r>
              <a:rPr lang="en-US" altLang="en-US" sz="1800" dirty="0">
                <a:ea typeface="Arial" panose="020B0604020202020204" pitchFamily="34" charset="0"/>
              </a:rPr>
              <a:t>[Bush 1945, Nelson 1960</a:t>
            </a:r>
            <a:r>
              <a:rPr lang="en-US" altLang="en-US" sz="1800" dirty="0">
                <a:ea typeface="ＭＳ Ｐゴシック" panose="020B0600070205080204" pitchFamily="34" charset="-128"/>
              </a:rPr>
              <a:t>’</a:t>
            </a:r>
            <a:r>
              <a:rPr lang="en-US" altLang="ja-JP" sz="1800" dirty="0">
                <a:ea typeface="ＭＳ Ｐゴシック" panose="020B0600070205080204" pitchFamily="34" charset="-128"/>
              </a:rPr>
              <a:t>s]</a:t>
            </a:r>
          </a:p>
          <a:p>
            <a:pPr marL="569913" lvl="1" indent="-225425"/>
            <a:r>
              <a:rPr lang="en-US" altLang="en-US" dirty="0">
                <a:ea typeface="Arial" panose="020B0604020202020204" pitchFamily="34" charset="0"/>
              </a:rPr>
              <a:t>HTML, HTTP: Berners-Lee</a:t>
            </a:r>
          </a:p>
          <a:p>
            <a:pPr marL="569913" lvl="1" indent="-225425"/>
            <a:r>
              <a:rPr lang="en-US" altLang="en-US" dirty="0">
                <a:solidFill>
                  <a:srgbClr val="0000A8"/>
                </a:solidFill>
                <a:ea typeface="Arial" panose="020B0604020202020204" pitchFamily="34" charset="0"/>
              </a:rPr>
              <a:t>1994: </a:t>
            </a:r>
            <a:r>
              <a:rPr lang="en-US" altLang="en-US" dirty="0">
                <a:ea typeface="Arial" panose="020B0604020202020204" pitchFamily="34" charset="0"/>
              </a:rPr>
              <a:t>Mosaic, later Netscape</a:t>
            </a:r>
          </a:p>
          <a:p>
            <a:pPr marL="569913" lvl="1" indent="-225425"/>
            <a:r>
              <a:rPr lang="en-US" altLang="en-US" dirty="0">
                <a:solidFill>
                  <a:srgbClr val="0000A8"/>
                </a:solidFill>
                <a:ea typeface="Arial" panose="020B0604020202020204" pitchFamily="34" charset="0"/>
              </a:rPr>
              <a:t>late 1990</a:t>
            </a:r>
            <a:r>
              <a:rPr lang="en-US" altLang="ja-JP" dirty="0">
                <a:solidFill>
                  <a:srgbClr val="0000A8"/>
                </a:solidFill>
                <a:ea typeface="ＭＳ Ｐゴシック" panose="020B0600070205080204" pitchFamily="34" charset="-128"/>
              </a:rPr>
              <a:t>s: </a:t>
            </a:r>
            <a:r>
              <a:rPr lang="en-US" altLang="ja-JP" dirty="0">
                <a:ea typeface="ＭＳ Ｐゴシック" panose="020B0600070205080204" pitchFamily="34" charset="-128"/>
              </a:rPr>
              <a:t>commercialization</a:t>
            </a:r>
            <a:r>
              <a:rPr lang="en-US" altLang="ja-JP" sz="2000" dirty="0">
                <a:ea typeface="ＭＳ Ｐゴシック" panose="020B0600070205080204" pitchFamily="34" charset="-128"/>
              </a:rPr>
              <a:t> of the Web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late 1990</a:t>
            </a:r>
            <a:r>
              <a:rPr lang="en-US" altLang="ja-JP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 – 2000s: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more killer apps: instant messaging, P2P file sharing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network security to forefront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est. 50 million host, 100 million+ users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backbone links running at Gbps</a:t>
            </a:r>
          </a:p>
          <a:p>
            <a:pPr>
              <a:buNone/>
            </a:pP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</a:rPr>
              <a:t>1990, 2000s: commercialization, the Web, new applications</a:t>
            </a:r>
          </a:p>
        </p:txBody>
      </p:sp>
    </p:spTree>
    <p:extLst>
      <p:ext uri="{BB962C8B-B14F-4D97-AF65-F5344CB8AC3E}">
        <p14:creationId xmlns:p14="http://schemas.microsoft.com/office/powerpoint/2010/main" val="373535582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20682" y="1913467"/>
            <a:ext cx="11142134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~18B devices attached to Internet </a:t>
            </a:r>
            <a:r>
              <a:rPr lang="en-US" altLang="en-US" sz="2000" dirty="0">
                <a:ea typeface="ＭＳ Ｐゴシック" panose="020B0600070205080204" pitchFamily="34" charset="-128"/>
              </a:rPr>
              <a:t>(2017)</a:t>
            </a:r>
          </a:p>
          <a:p>
            <a:pPr marL="863600" lvl="2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2400" dirty="0">
                <a:ea typeface="ＭＳ Ｐゴシック" panose="020B0600070205080204" pitchFamily="34" charset="-128"/>
              </a:rPr>
              <a:t>rise of smartphones (iPhone: 2007)</a:t>
            </a: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aggressive deployment of broadband access</a:t>
            </a: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increasing ubiquity of high-speed wireless access: 4G/5G, </a:t>
            </a:r>
            <a:r>
              <a:rPr lang="en-US" altLang="en-US" dirty="0" err="1">
                <a:ea typeface="ＭＳ Ｐゴシック" panose="020B0600070205080204" pitchFamily="34" charset="-128"/>
              </a:rPr>
              <a:t>WiFi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emergence of online social networks: </a:t>
            </a:r>
          </a:p>
          <a:p>
            <a:pPr marL="473075" lvl="1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Facebook: ~ 2.5 billion users</a:t>
            </a:r>
            <a:endParaRPr lang="en-US" altLang="en-US" sz="2800" dirty="0">
              <a:ea typeface="ＭＳ Ｐゴシック" panose="020B0600070205080204" pitchFamily="34" charset="-128"/>
            </a:endParaRP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service providers </a:t>
            </a:r>
            <a:r>
              <a:rPr lang="en-US" altLang="en-US" sz="2400" dirty="0">
                <a:ea typeface="ＭＳ Ｐゴシック" panose="020B0600070205080204" pitchFamily="34" charset="-128"/>
              </a:rPr>
              <a:t>(Google, FB, Microsoft</a:t>
            </a:r>
            <a:r>
              <a:rPr lang="en-US" altLang="en-US" dirty="0">
                <a:ea typeface="ＭＳ Ｐゴシック" panose="020B0600070205080204" pitchFamily="34" charset="-128"/>
              </a:rPr>
              <a:t>) create their own networks</a:t>
            </a:r>
          </a:p>
          <a:p>
            <a:pPr marL="812800" lvl="2" indent="-234950">
              <a:spcBef>
                <a:spcPts val="6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bypass commercial Internet to connect “close” to end user, providing </a:t>
            </a:r>
            <a:r>
              <a:rPr lang="ja-JP" altLang="en-US" sz="2400">
                <a:ea typeface="ＭＳ Ｐゴシック" panose="020B0600070205080204" pitchFamily="34" charset="-128"/>
              </a:rPr>
              <a:t>“</a:t>
            </a:r>
            <a:r>
              <a:rPr lang="en-US" altLang="ja-JP" sz="2400" dirty="0">
                <a:ea typeface="ＭＳ Ｐゴシック" panose="020B0600070205080204" pitchFamily="34" charset="-128"/>
              </a:rPr>
              <a:t>instantaneous</a:t>
            </a:r>
            <a:r>
              <a:rPr lang="ja-JP" altLang="en-US" sz="2400">
                <a:ea typeface="ＭＳ Ｐゴシック" panose="020B0600070205080204" pitchFamily="34" charset="-128"/>
              </a:rPr>
              <a:t>”</a:t>
            </a:r>
            <a:r>
              <a:rPr lang="en-US" altLang="ja-JP" sz="2400" dirty="0">
                <a:ea typeface="ＭＳ Ｐゴシック" panose="020B0600070205080204" pitchFamily="34" charset="-128"/>
              </a:rPr>
              <a:t> access to search, video content, …</a:t>
            </a:r>
          </a:p>
          <a:p>
            <a:pPr marL="473075" indent="-342900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enterprises run their services in “</a:t>
            </a:r>
            <a:r>
              <a:rPr lang="en-US" altLang="ja-JP" dirty="0">
                <a:ea typeface="ＭＳ Ｐゴシック" panose="020B0600070205080204" pitchFamily="34" charset="-128"/>
              </a:rPr>
              <a:t>cloud” </a:t>
            </a:r>
            <a:r>
              <a:rPr lang="en-US" altLang="ja-JP" sz="2400" dirty="0">
                <a:ea typeface="ＭＳ Ｐゴシック" panose="020B0600070205080204" pitchFamily="34" charset="-128"/>
              </a:rPr>
              <a:t>(e.g., Amazon Web Services, Microsoft Azure)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800333" y="1211969"/>
            <a:ext cx="1050620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2005-present: more new applications, Internet is “everywhere”</a:t>
            </a:r>
          </a:p>
        </p:txBody>
      </p:sp>
    </p:spTree>
    <p:extLst>
      <p:ext uri="{BB962C8B-B14F-4D97-AF65-F5344CB8AC3E}">
        <p14:creationId xmlns:p14="http://schemas.microsoft.com/office/powerpoint/2010/main" val="1333665630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Chapter 1: summary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We’ve covered a “</a:t>
            </a:r>
            <a:r>
              <a:rPr lang="en-US" altLang="ja-JP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ton” of material!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Internet overview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what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a protocol?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network edge, access network, core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Internet structure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layering, service models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security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history</a:t>
            </a:r>
            <a:endParaRPr lang="en-US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C3515DDB-81B8-9745-A3D6-9EFD3E80B128}"/>
              </a:ext>
            </a:extLst>
          </p:cNvPr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You now have: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context, overview, vocabulary, 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feel” of networking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more depth, detail,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and fun </a:t>
            </a:r>
            <a:r>
              <a:rPr lang="en-US" altLang="en-US" sz="3200" dirty="0">
                <a:ea typeface="ＭＳ Ｐゴシック" panose="020B0600070205080204" pitchFamily="34" charset="-128"/>
              </a:rPr>
              <a:t>to follow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!</a:t>
            </a: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2208143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1 slides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305261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ISO/OSI reference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Two layers not found in  Internet protocol stack!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synchronization, checkpointing, recovery of data exchange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Internet stack “</a:t>
            </a:r>
            <a:r>
              <a:rPr lang="en-US" altLang="ja-JP" dirty="0">
                <a:ea typeface="ＭＳ Ｐゴシック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B3919DE3-1C67-444E-9B68-661747C79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439FC83A-3010-6E44-80DA-A0B478A25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02AF1634-8914-FF4A-8ACB-58E0BABFE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A989D6F-FA45-8C4E-9BBC-741936AB2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15317A6D-8DDE-594B-9C31-D329305C5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4C0565FC-B6A4-1C41-A3C7-95333C7280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CB8177A7-EC5F-054E-9BF4-6807B27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E3C788FC-704D-5B46-BAF8-D2E15950C6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50AC6633-E0EA-2542-8345-CA3634789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E944C3F-C77B-9A49-ACB6-EDB2E17C9D3A}"/>
              </a:ext>
            </a:extLst>
          </p:cNvPr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  <p:extLst>
      <p:ext uri="{BB962C8B-B14F-4D97-AF65-F5344CB8AC3E}">
        <p14:creationId xmlns:p14="http://schemas.microsoft.com/office/powerpoint/2010/main" val="4191487026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Wireshark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A33CACA-6D4B-914E-879C-D0A4801FDD69}"/>
              </a:ext>
            </a:extLst>
          </p:cNvPr>
          <p:cNvGrpSpPr>
            <a:grpSpLocks/>
          </p:cNvGrpSpPr>
          <p:nvPr/>
        </p:nvGrpSpPr>
        <p:grpSpPr bwMode="auto">
          <a:xfrm>
            <a:off x="3064933" y="1186569"/>
            <a:ext cx="5643563" cy="4216400"/>
            <a:chOff x="824874" y="353539"/>
            <a:chExt cx="5643193" cy="4216279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4E988EB-48F5-F54C-B9C9-133FDF1668DB}"/>
                </a:ext>
              </a:extLst>
            </p:cNvPr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" fmla="*/ 26187 w 458265"/>
                <a:gd name="connsiteY0" fmla="*/ 4203185 h 4216279"/>
                <a:gd name="connsiteX1" fmla="*/ 445171 w 458265"/>
                <a:gd name="connsiteY1" fmla="*/ 3430637 h 4216279"/>
                <a:gd name="connsiteX2" fmla="*/ 458265 w 458265"/>
                <a:gd name="connsiteY2" fmla="*/ 0 h 4216279"/>
                <a:gd name="connsiteX3" fmla="*/ 0 w 458265"/>
                <a:gd name="connsiteY3" fmla="*/ 4216279 h 4216279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5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txBody>
            <a:bodyPr anchor="ctr"/>
            <a:lstStyle/>
            <a:p>
              <a:pPr algn="ctr"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D99EF08-E24A-5A49-9945-D9CA13EA5222}"/>
                </a:ext>
              </a:extLst>
            </p:cNvPr>
            <p:cNvSpPr/>
            <p:nvPr/>
          </p:nvSpPr>
          <p:spPr bwMode="auto">
            <a:xfrm>
              <a:off x="1243947" y="353539"/>
              <a:ext cx="5224120" cy="3430489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pic>
        <p:nvPicPr>
          <p:cNvPr id="12" name="Picture 12" descr="segment.png">
            <a:extLst>
              <a:ext uri="{FF2B5EF4-FFF2-40B4-BE49-F238E27FC236}">
                <a16:creationId xmlns:a16="http://schemas.microsoft.com/office/drawing/2014/main" id="{31F4545C-714A-6F44-B53A-F7A6D5DA34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0146" y="5561719"/>
            <a:ext cx="3959225" cy="10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20" descr="access_point_stylized_small">
            <a:extLst>
              <a:ext uri="{FF2B5EF4-FFF2-40B4-BE49-F238E27FC236}">
                <a16:creationId xmlns:a16="http://schemas.microsoft.com/office/drawing/2014/main" id="{EB48D454-00B5-A34A-A529-36B7DA8E7A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9596" y="4609219"/>
            <a:ext cx="1389062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0" descr="ethernet.png">
            <a:extLst>
              <a:ext uri="{FF2B5EF4-FFF2-40B4-BE49-F238E27FC236}">
                <a16:creationId xmlns:a16="http://schemas.microsoft.com/office/drawing/2014/main" id="{C5203EF8-627E-2042-8C20-19993C07867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909358" y="4955294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1" descr="ethernet.png">
            <a:extLst>
              <a:ext uri="{FF2B5EF4-FFF2-40B4-BE49-F238E27FC236}">
                <a16:creationId xmlns:a16="http://schemas.microsoft.com/office/drawing/2014/main" id="{578AB9CA-D9FD-954A-98D3-51DB796B25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6008" y="495846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20" descr="ethernet.png">
            <a:extLst>
              <a:ext uri="{FF2B5EF4-FFF2-40B4-BE49-F238E27FC236}">
                <a16:creationId xmlns:a16="http://schemas.microsoft.com/office/drawing/2014/main" id="{4C48A8AC-6418-744D-A910-549C5CD8910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602258" y="497751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8E4E911A-CDD2-1346-8084-63A13C627C2A}"/>
              </a:ext>
            </a:extLst>
          </p:cNvPr>
          <p:cNvGrpSpPr>
            <a:grpSpLocks/>
          </p:cNvGrpSpPr>
          <p:nvPr/>
        </p:nvGrpSpPr>
        <p:grpSpPr bwMode="auto">
          <a:xfrm>
            <a:off x="6351058" y="1550106"/>
            <a:ext cx="2327275" cy="3171825"/>
            <a:chOff x="4556452" y="1162095"/>
            <a:chExt cx="2326213" cy="3172030"/>
          </a:xfrm>
        </p:grpSpPr>
        <p:cxnSp>
          <p:nvCxnSpPr>
            <p:cNvPr id="19" name="Straight Connector 46">
              <a:extLst>
                <a:ext uri="{FF2B5EF4-FFF2-40B4-BE49-F238E27FC236}">
                  <a16:creationId xmlns:a16="http://schemas.microsoft.com/office/drawing/2014/main" id="{1899062E-6FBE-F241-9273-440E78FA9B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" name="Group 31">
              <a:extLst>
                <a:ext uri="{FF2B5EF4-FFF2-40B4-BE49-F238E27FC236}">
                  <a16:creationId xmlns:a16="http://schemas.microsoft.com/office/drawing/2014/main" id="{0AF4144E-7C91-A14A-9783-8FC3A384D8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F1FC302-1162-5E49-8F13-1F861DEAC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8" name="TextBox 26">
                <a:extLst>
                  <a:ext uri="{FF2B5EF4-FFF2-40B4-BE49-F238E27FC236}">
                    <a16:creationId xmlns:a16="http://schemas.microsoft.com/office/drawing/2014/main" id="{56611581-6A55-8A48-9D24-B72464937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Transport</a:t>
                </a:r>
                <a:r>
                  <a:rPr lang="en-US" altLang="en-US" sz="1400"/>
                  <a:t> (TCP/UDP)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Network</a:t>
                </a:r>
                <a:r>
                  <a:rPr lang="en-US" altLang="en-US" sz="1400"/>
                  <a:t> (IP)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Link</a:t>
                </a:r>
                <a:r>
                  <a:rPr lang="en-US" altLang="en-US" sz="1400"/>
                  <a:t> (Ethernet)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/>
                  <a:t>Physical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FC616FD6-92BE-1448-8332-F8CB3AA8882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7AAC730B-8F83-7642-90A1-7970CED73F2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53BDE145-CB48-5B40-B0B6-53D48FB66E4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" name="Group 35">
              <a:extLst>
                <a:ext uri="{FF2B5EF4-FFF2-40B4-BE49-F238E27FC236}">
                  <a16:creationId xmlns:a16="http://schemas.microsoft.com/office/drawing/2014/main" id="{6BDEDF86-62AF-3545-8A5C-C023BBBAE6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BFC0C6C-CBAC-0D4C-A25C-CD01CD655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6" name="TextBox 34">
                <a:extLst>
                  <a:ext uri="{FF2B5EF4-FFF2-40B4-BE49-F238E27FC236}">
                    <a16:creationId xmlns:a16="http://schemas.microsoft.com/office/drawing/2014/main" id="{154423E1-413E-D941-BE7F-12C38BEA0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/>
                  <a:t>application</a:t>
                </a:r>
              </a:p>
              <a:p>
                <a:pPr algn="ctr"/>
                <a:r>
                  <a:rPr lang="en-US" altLang="en-US" sz="1600"/>
                  <a:t>(www browser, </a:t>
                </a:r>
              </a:p>
              <a:p>
                <a:pPr algn="ctr"/>
                <a:r>
                  <a:rPr lang="en-US" altLang="en-US" sz="1600"/>
                  <a:t>email client</a:t>
                </a:r>
                <a:r>
                  <a:rPr lang="en-US" altLang="en-US" sz="2000"/>
                  <a:t>)</a:t>
                </a:r>
              </a:p>
            </p:txBody>
          </p:sp>
        </p:grpSp>
        <p:cxnSp>
          <p:nvCxnSpPr>
            <p:cNvPr id="22" name="Straight Connector 37">
              <a:extLst>
                <a:ext uri="{FF2B5EF4-FFF2-40B4-BE49-F238E27FC236}">
                  <a16:creationId xmlns:a16="http://schemas.microsoft.com/office/drawing/2014/main" id="{4A29DB5B-3F11-884B-AB9A-298FDA78DB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" name="TextBox 38">
              <a:extLst>
                <a:ext uri="{FF2B5EF4-FFF2-40B4-BE49-F238E27FC236}">
                  <a16:creationId xmlns:a16="http://schemas.microsoft.com/office/drawing/2014/main" id="{A1004907-9073-D549-98A7-95D39588D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/>
                <a:t>application</a:t>
              </a:r>
            </a:p>
          </p:txBody>
        </p:sp>
        <p:sp>
          <p:nvSpPr>
            <p:cNvPr id="24" name="TextBox 39">
              <a:extLst>
                <a:ext uri="{FF2B5EF4-FFF2-40B4-BE49-F238E27FC236}">
                  <a16:creationId xmlns:a16="http://schemas.microsoft.com/office/drawing/2014/main" id="{409E8C39-FFD0-6441-9ADC-D3F798651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/>
                <a:t>OS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FF2F1FE-AA65-BD42-827C-95CF21339B3A}"/>
              </a:ext>
            </a:extLst>
          </p:cNvPr>
          <p:cNvGrpSpPr>
            <a:grpSpLocks/>
          </p:cNvGrpSpPr>
          <p:nvPr/>
        </p:nvGrpSpPr>
        <p:grpSpPr bwMode="auto">
          <a:xfrm>
            <a:off x="3571346" y="1265944"/>
            <a:ext cx="2925231" cy="3168113"/>
            <a:chOff x="1775964" y="877299"/>
            <a:chExt cx="2925206" cy="3168757"/>
          </a:xfrm>
        </p:grpSpPr>
        <p:grpSp>
          <p:nvGrpSpPr>
            <p:cNvPr id="33" name="Group 44">
              <a:extLst>
                <a:ext uri="{FF2B5EF4-FFF2-40B4-BE49-F238E27FC236}">
                  <a16:creationId xmlns:a16="http://schemas.microsoft.com/office/drawing/2014/main" id="{8C4A5E14-6678-0743-BA67-8633682C53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38" name="Group 22">
                <a:extLst>
                  <a:ext uri="{FF2B5EF4-FFF2-40B4-BE49-F238E27FC236}">
                    <a16:creationId xmlns:a16="http://schemas.microsoft.com/office/drawing/2014/main" id="{459552ED-E99E-1244-8AC2-852FAB00AF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0781" y="2206785"/>
                <a:ext cx="1295389" cy="1041028"/>
                <a:chOff x="3116291" y="4275642"/>
                <a:chExt cx="1295389" cy="1041028"/>
              </a:xfrm>
            </p:grpSpPr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8B9342A8-AF2E-824F-B7B1-36C01D52F9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5" name="TextBox 14">
                  <a:extLst>
                    <a:ext uri="{FF2B5EF4-FFF2-40B4-BE49-F238E27FC236}">
                      <a16:creationId xmlns:a16="http://schemas.microsoft.com/office/drawing/2014/main" id="{BEC95393-BE24-BB43-AD77-D43EC965B4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51788" y="4275642"/>
                  <a:ext cx="1197377" cy="10156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capture</a:t>
                  </a:r>
                </a:p>
                <a:p>
                  <a:pPr algn="ctr"/>
                  <a:r>
                    <a:rPr lang="en-US" altLang="en-US" sz="2000" dirty="0"/>
                    <a:t>(</a:t>
                  </a:r>
                  <a:r>
                    <a:rPr lang="en-US" altLang="en-US" sz="2000" dirty="0" err="1"/>
                    <a:t>pcap</a:t>
                  </a:r>
                  <a:r>
                    <a:rPr lang="en-US" altLang="en-US" sz="2000" dirty="0"/>
                    <a:t>)</a:t>
                  </a:r>
                </a:p>
              </p:txBody>
            </p:sp>
          </p:grpSp>
          <p:grpSp>
            <p:nvGrpSpPr>
              <p:cNvPr id="39" name="Group 23">
                <a:extLst>
                  <a:ext uri="{FF2B5EF4-FFF2-40B4-BE49-F238E27FC236}">
                    <a16:creationId xmlns:a16="http://schemas.microsoft.com/office/drawing/2014/main" id="{C0A5C2D9-6816-4840-9C13-3A6C5D4DB2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63608655-FBDC-3C4A-BA7F-D1DB2F745D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3" name="TextBox 16">
                  <a:extLst>
                    <a:ext uri="{FF2B5EF4-FFF2-40B4-BE49-F238E27FC236}">
                      <a16:creationId xmlns:a16="http://schemas.microsoft.com/office/drawing/2014/main" id="{FCA77183-AC62-DD47-AF14-D0B0CFE9AE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/>
                    <a:t>packet</a:t>
                  </a:r>
                </a:p>
                <a:p>
                  <a:pPr algn="ctr"/>
                  <a:r>
                    <a:rPr lang="en-US" altLang="en-US" sz="2000"/>
                    <a:t>analyzer</a:t>
                  </a:r>
                </a:p>
              </p:txBody>
            </p:sp>
          </p:grpSp>
          <p:sp>
            <p:nvSpPr>
              <p:cNvPr id="40" name="Rectangle 42">
                <a:extLst>
                  <a:ext uri="{FF2B5EF4-FFF2-40B4-BE49-F238E27FC236}">
                    <a16:creationId xmlns:a16="http://schemas.microsoft.com/office/drawing/2014/main" id="{3227ABC3-B012-C747-BD3D-F450FBF09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>
                <a:avLst/>
              </a:prstGeom>
              <a:noFill/>
              <a:ln w="22225">
                <a:solidFill>
                  <a:srgbClr val="00009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pic>
            <p:nvPicPr>
              <p:cNvPr id="41" name="Picture 43">
                <a:extLst>
                  <a:ext uri="{FF2B5EF4-FFF2-40B4-BE49-F238E27FC236}">
                    <a16:creationId xmlns:a16="http://schemas.microsoft.com/office/drawing/2014/main" id="{59BA13CB-07BE-694A-91F7-B0920A1348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34" name="Straight Connector 47">
              <a:extLst>
                <a:ext uri="{FF2B5EF4-FFF2-40B4-BE49-F238E27FC236}">
                  <a16:creationId xmlns:a16="http://schemas.microsoft.com/office/drawing/2014/main" id="{3923F7AD-F0C3-3243-8CD4-DDD92CA174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" name="Straight Connector 50">
              <a:extLst>
                <a:ext uri="{FF2B5EF4-FFF2-40B4-BE49-F238E27FC236}">
                  <a16:creationId xmlns:a16="http://schemas.microsoft.com/office/drawing/2014/main" id="{AB415A04-E5C0-364E-A75C-CCB02FD025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6" name="TextBox 56">
              <a:extLst>
                <a:ext uri="{FF2B5EF4-FFF2-40B4-BE49-F238E27FC236}">
                  <a16:creationId xmlns:a16="http://schemas.microsoft.com/office/drawing/2014/main" id="{86A658DD-FDA2-DF4A-9996-8E851F97C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4194" y="3242589"/>
              <a:ext cx="1296976" cy="64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200" dirty="0"/>
                <a:t>copy of all Ethernet frames sent/received</a:t>
              </a:r>
            </a:p>
          </p:txBody>
        </p:sp>
        <p:cxnSp>
          <p:nvCxnSpPr>
            <p:cNvPr id="37" name="Straight Connector 64">
              <a:extLst>
                <a:ext uri="{FF2B5EF4-FFF2-40B4-BE49-F238E27FC236}">
                  <a16:creationId xmlns:a16="http://schemas.microsoft.com/office/drawing/2014/main" id="{3DD256F0-12B9-A44B-97FA-82075E575F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6" name="Group 48">
            <a:extLst>
              <a:ext uri="{FF2B5EF4-FFF2-40B4-BE49-F238E27FC236}">
                <a16:creationId xmlns:a16="http://schemas.microsoft.com/office/drawing/2014/main" id="{4F6ED1FB-59EB-454A-BFCC-AD2A53B22B9C}"/>
              </a:ext>
            </a:extLst>
          </p:cNvPr>
          <p:cNvGrpSpPr>
            <a:grpSpLocks/>
          </p:cNvGrpSpPr>
          <p:nvPr/>
        </p:nvGrpSpPr>
        <p:grpSpPr bwMode="auto">
          <a:xfrm>
            <a:off x="1570775" y="4459441"/>
            <a:ext cx="1562100" cy="1511300"/>
            <a:chOff x="-44" y="1473"/>
            <a:chExt cx="981" cy="1105"/>
          </a:xfrm>
        </p:grpSpPr>
        <p:pic>
          <p:nvPicPr>
            <p:cNvPr id="47" name="Picture 49" descr="desktop_computer_stylized_medium">
              <a:extLst>
                <a:ext uri="{FF2B5EF4-FFF2-40B4-BE49-F238E27FC236}">
                  <a16:creationId xmlns:a16="http://schemas.microsoft.com/office/drawing/2014/main" id="{F98D6AC3-8421-8142-ADC8-80BEF2E1F1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50">
              <a:extLst>
                <a:ext uri="{FF2B5EF4-FFF2-40B4-BE49-F238E27FC236}">
                  <a16:creationId xmlns:a16="http://schemas.microsoft.com/office/drawing/2014/main" id="{F3EE387E-1B3E-524C-8162-6AF4C9FBCE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3855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3428</TotalTime>
  <Words>6831</Words>
  <Application>Microsoft Macintosh PowerPoint</Application>
  <PresentationFormat>Widescreen</PresentationFormat>
  <Paragraphs>2143</Paragraphs>
  <Slides>78</Slides>
  <Notes>73</Notes>
  <HiddenSlides>0</HiddenSlides>
  <MMClips>0</MMClips>
  <ScaleCrop>false</ScaleCrop>
  <HeadingPairs>
    <vt:vector size="8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78</vt:i4>
      </vt:variant>
    </vt:vector>
  </HeadingPairs>
  <TitlesOfParts>
    <vt:vector size="88" baseType="lpstr">
      <vt:lpstr>Arial</vt:lpstr>
      <vt:lpstr>Calibri</vt:lpstr>
      <vt:lpstr>Calibri Light</vt:lpstr>
      <vt:lpstr>Comic Sans MS</vt:lpstr>
      <vt:lpstr>Gill Sans MT</vt:lpstr>
      <vt:lpstr>Times New Roman</vt:lpstr>
      <vt:lpstr>Wingdings</vt:lpstr>
      <vt:lpstr>ZapfDingbats</vt:lpstr>
      <vt:lpstr>Office Theme</vt:lpstr>
      <vt:lpstr>Clip</vt:lpstr>
      <vt:lpstr>PowerPoint Presentation</vt:lpstr>
      <vt:lpstr>Chapter 1: introduction</vt:lpstr>
      <vt:lpstr>The Internet: a “nuts and bolts” view</vt:lpstr>
      <vt:lpstr>“Fun” Internet-connected devices</vt:lpstr>
      <vt:lpstr>The Internet: a “nuts and bolts” view</vt:lpstr>
      <vt:lpstr>The Internet: a “service” view</vt:lpstr>
      <vt:lpstr>What’s a protocol?</vt:lpstr>
      <vt:lpstr>What’s a protocol?</vt:lpstr>
      <vt:lpstr>Chapter 1: 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cable-based access</vt:lpstr>
      <vt:lpstr>Access networks: cable-based access</vt:lpstr>
      <vt:lpstr>Access networks: digital subscriber line (DSL)</vt:lpstr>
      <vt:lpstr>Access networks: home networks</vt:lpstr>
      <vt:lpstr>Wireless access networks</vt:lpstr>
      <vt:lpstr>Access networks: enterprise networks</vt:lpstr>
      <vt:lpstr>Host: sends packets of data</vt:lpstr>
      <vt:lpstr>Links: physical media</vt:lpstr>
      <vt:lpstr>Links: physical media</vt:lpstr>
      <vt:lpstr>Links: physical media</vt:lpstr>
      <vt:lpstr>Chapter 1: roadmap</vt:lpstr>
      <vt:lpstr>The network core</vt:lpstr>
      <vt:lpstr>Packet-switching: store-and-forward</vt:lpstr>
      <vt:lpstr>Packet-switching: queueing delay, loss</vt:lpstr>
      <vt:lpstr>Two key network-core functions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Tier-1 ISP Network map: Sprint (2019)</vt:lpstr>
      <vt:lpstr>Chapter 1: roadmap</vt:lpstr>
      <vt:lpstr>How do packet loss and delay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“Real” Internet delays and routes</vt:lpstr>
      <vt:lpstr>Real Internet delays and routes</vt:lpstr>
      <vt:lpstr>Packet loss</vt:lpstr>
      <vt:lpstr>Throughput</vt:lpstr>
      <vt:lpstr>Throughput</vt:lpstr>
      <vt:lpstr>Throughput: network scenario</vt:lpstr>
      <vt:lpstr>Chapter 1: roadmap</vt:lpstr>
      <vt:lpstr>Network security</vt:lpstr>
      <vt:lpstr>Bad guys: malware </vt:lpstr>
      <vt:lpstr>Bad guys: denial of service</vt:lpstr>
      <vt:lpstr>Bad guys: packet interception</vt:lpstr>
      <vt:lpstr>Bad guys:  fake identity</vt:lpstr>
      <vt:lpstr>Chapter 1: roadmap</vt:lpstr>
      <vt:lpstr>Protocol “layers” and reference models</vt:lpstr>
      <vt:lpstr>Example: organization of air travel</vt:lpstr>
      <vt:lpstr>Example: organization of air travel</vt:lpstr>
      <vt:lpstr>Why layering?</vt:lpstr>
      <vt:lpstr>Internet protocol stack</vt:lpstr>
      <vt:lpstr>Encapsulation</vt:lpstr>
      <vt:lpstr>Chapter 1: roadmap</vt:lpstr>
      <vt:lpstr>Internet history</vt:lpstr>
      <vt:lpstr>Internet history</vt:lpstr>
      <vt:lpstr>Internet history</vt:lpstr>
      <vt:lpstr>Internet history</vt:lpstr>
      <vt:lpstr>Internet history</vt:lpstr>
      <vt:lpstr>Chapter 1: summary</vt:lpstr>
      <vt:lpstr>Additional Chapter 1 slides</vt:lpstr>
      <vt:lpstr>ISO/OSI reference model</vt:lpstr>
      <vt:lpstr>Wireshark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James Kurose</cp:lastModifiedBy>
  <cp:revision>164</cp:revision>
  <dcterms:created xsi:type="dcterms:W3CDTF">2020-01-18T07:24:59Z</dcterms:created>
  <dcterms:modified xsi:type="dcterms:W3CDTF">2020-04-15T18:25:17Z</dcterms:modified>
</cp:coreProperties>
</file>