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778" r:id="rId2"/>
    <p:sldId id="825" r:id="rId3"/>
    <p:sldId id="857" r:id="rId4"/>
    <p:sldId id="870" r:id="rId5"/>
    <p:sldId id="871" r:id="rId6"/>
    <p:sldId id="869" r:id="rId7"/>
    <p:sldId id="872" r:id="rId8"/>
    <p:sldId id="866" r:id="rId9"/>
    <p:sldId id="863" r:id="rId10"/>
    <p:sldId id="858" r:id="rId11"/>
    <p:sldId id="859" r:id="rId12"/>
    <p:sldId id="860" r:id="rId13"/>
    <p:sldId id="861" r:id="rId14"/>
    <p:sldId id="873" r:id="rId15"/>
    <p:sldId id="874" r:id="rId16"/>
    <p:sldId id="875" r:id="rId17"/>
    <p:sldId id="878" r:id="rId18"/>
    <p:sldId id="879" r:id="rId19"/>
    <p:sldId id="880" r:id="rId20"/>
    <p:sldId id="881" r:id="rId21"/>
    <p:sldId id="891" r:id="rId22"/>
    <p:sldId id="882" r:id="rId23"/>
    <p:sldId id="883" r:id="rId24"/>
    <p:sldId id="884" r:id="rId25"/>
    <p:sldId id="885" r:id="rId26"/>
    <p:sldId id="886" r:id="rId27"/>
    <p:sldId id="890" r:id="rId28"/>
    <p:sldId id="888" r:id="rId29"/>
    <p:sldId id="889" r:id="rId30"/>
    <p:sldId id="876" r:id="rId3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DDDDD"/>
    <a:srgbClr val="FFCCFF"/>
    <a:srgbClr val="000099"/>
    <a:srgbClr val="FF0000"/>
    <a:srgbClr val="008000"/>
    <a:srgbClr val="66CC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8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2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2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91292653-6D28-1A4E-9097-8CD0CA4FA9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416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ACCD5E27-021E-054B-84DE-C100B224ED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411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7178"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28345" indent="-37471185" defTabSz="957178"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159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319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477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637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eaLnBrk="1" hangingPunct="1"/>
            <a:fld id="{CE294AAA-E8DC-2445-B69E-0E43F432FDC4}" type="slidenum">
              <a:rPr lang="en-US" sz="1300" b="0">
                <a:solidFill>
                  <a:prstClr val="black"/>
                </a:solidFill>
                <a:latin typeface="Arial" charset="0"/>
              </a:rPr>
              <a:pPr eaLnBrk="1" hangingPunct="1"/>
              <a:t>7</a:t>
            </a:fld>
            <a:endParaRPr lang="en-US" sz="1300" b="0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Note: implicit assumption here:</a:t>
            </a:r>
            <a:r>
              <a:rPr lang="en-US" baseline="0" dirty="0"/>
              <a:t> </a:t>
            </a:r>
            <a:r>
              <a:rPr lang="en-US" dirty="0"/>
              <a:t>destination</a:t>
            </a:r>
            <a:r>
              <a:rPr lang="en-US" baseline="0" dirty="0"/>
              <a:t> based forwarding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1296B1-910C-4044-A082-0309C11C1AF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459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>
            <a:extLst>
              <a:ext uri="{FF2B5EF4-FFF2-40B4-BE49-F238E27FC236}">
                <a16:creationId xmlns:a16="http://schemas.microsoft.com/office/drawing/2014/main" id="{25338CD4-99A4-4B9E-957F-9DFB9414AE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D024315-5281-4036-869A-81C23FD5FAC2}" type="slidenum">
              <a:rPr lang="de-DE" altLang="en-US" sz="1300">
                <a:latin typeface="Times New Roman" panose="02020603050405020304" pitchFamily="18" charset="0"/>
              </a:rPr>
              <a:pPr/>
              <a:t>25</a:t>
            </a:fld>
            <a:endParaRPr lang="de-DE" altLang="en-US" sz="1300">
              <a:latin typeface="Times New Roman" panose="02020603050405020304" pitchFamily="18" charset="0"/>
            </a:endParaRPr>
          </a:p>
        </p:txBody>
      </p:sp>
      <p:sp>
        <p:nvSpPr>
          <p:cNvPr id="120834" name="Slide Image Placeholder 1">
            <a:extLst>
              <a:ext uri="{FF2B5EF4-FFF2-40B4-BE49-F238E27FC236}">
                <a16:creationId xmlns:a16="http://schemas.microsoft.com/office/drawing/2014/main" id="{AE873386-9304-4F6B-ABD9-D5531210E4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0835" name="Notes Placeholder 2">
            <a:extLst>
              <a:ext uri="{FF2B5EF4-FFF2-40B4-BE49-F238E27FC236}">
                <a16:creationId xmlns:a16="http://schemas.microsoft.com/office/drawing/2014/main" id="{37E532ED-A304-443C-A151-38084AB97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82600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Now I’ll describe the API that tries to meet these goals.</a:t>
            </a:r>
          </a:p>
        </p:txBody>
      </p:sp>
      <p:sp>
        <p:nvSpPr>
          <p:cNvPr id="120836" name="Slide Number Placeholder 3">
            <a:extLst>
              <a:ext uri="{FF2B5EF4-FFF2-40B4-BE49-F238E27FC236}">
                <a16:creationId xmlns:a16="http://schemas.microsoft.com/office/drawing/2014/main" id="{AC30A75D-3392-4629-AE07-83B5EF099E64}"/>
              </a:ext>
            </a:extLst>
          </p:cNvPr>
          <p:cNvSpPr txBox="1">
            <a:spLocks noGrp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E7C05647-C5EF-4CCB-930E-732BA1838020}" type="slidenum">
              <a:rPr lang="en-US" altLang="en-US" sz="1300">
                <a:latin typeface="Calibri" panose="020F0502020204030204" pitchFamily="34" charset="0"/>
              </a:rPr>
              <a:pPr algn="r"/>
              <a:t>25</a:t>
            </a:fld>
            <a:endParaRPr lang="en-US" altLang="en-US" sz="13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386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Slide Image Placeholder 1">
            <a:extLst>
              <a:ext uri="{FF2B5EF4-FFF2-40B4-BE49-F238E27FC236}">
                <a16:creationId xmlns:a16="http://schemas.microsoft.com/office/drawing/2014/main" id="{45E54CB2-07BF-4CE4-BB76-D4C4166138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25954" name="Notes Placeholder 2">
            <a:extLst>
              <a:ext uri="{FF2B5EF4-FFF2-40B4-BE49-F238E27FC236}">
                <a16:creationId xmlns:a16="http://schemas.microsoft.com/office/drawing/2014/main" id="{147BEDC5-E9AC-4DB2-9C12-555B7060C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5955" name="Slide Number Placeholder 3">
            <a:extLst>
              <a:ext uri="{FF2B5EF4-FFF2-40B4-BE49-F238E27FC236}">
                <a16:creationId xmlns:a16="http://schemas.microsoft.com/office/drawing/2014/main" id="{F4278E8B-8773-4BFD-BBBA-5F0EC099A9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9CE7A6F-B671-4554-BDB2-9A259EA7F088}" type="slidenum">
              <a:rPr lang="en-US" altLang="en-US" sz="1300">
                <a:latin typeface="Times New Roman" panose="02020603050405020304" pitchFamily="18" charset="0"/>
              </a:rPr>
              <a:pPr/>
              <a:t>29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747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743F53F6-B523-C44E-B4C1-FCBC5EB6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6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D498B073-F070-8F40-A264-45FE158B67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1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A5E2E980-7D79-7040-B5D8-18DB884801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21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F735F25A-B97A-024B-B408-E1A4C1DF41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987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9" name="Slide Number Placeholder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DD8B96B1-2EDF-B64A-A4F1-BB54A74ACD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6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0DCF9BDD-CFA9-4940-A134-4E3EBF4AC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7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7EFC9773-7379-5049-A6C9-0C8EEEC5C5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134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A514D338-4107-944C-9C9F-B78F8039FA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06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EFD97474-BCA4-8B48-AA21-40B47D81E8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26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38D61CF4-3907-BD48-A0AD-B97C00B711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91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4E5268B6-BFED-754B-A245-6D16E75F07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64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4-</a:t>
            </a:r>
            <a:fld id="{EC0F1923-A596-1A47-A249-877B26CCB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91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Font typeface="Arial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omic Sans MS" pitchFamily="66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4"/>
          <p:cNvSpPr>
            <a:spLocks noChangeArrowheads="1"/>
          </p:cNvSpPr>
          <p:nvPr/>
        </p:nvSpPr>
        <p:spPr bwMode="auto">
          <a:xfrm>
            <a:off x="5608638" y="3489325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ts val="3063"/>
              </a:lnSpc>
            </a:pPr>
            <a:r>
              <a:rPr lang="en-US" sz="2800" i="1" dirty="0">
                <a:solidFill>
                  <a:srgbClr val="008000"/>
                </a:solidFill>
                <a:cs typeface="Arial" charset="0"/>
              </a:rPr>
              <a:t>Computer Networking: A Top </a:t>
            </a:r>
            <a:r>
              <a:rPr lang="en-US" sz="2800" i="1">
                <a:solidFill>
                  <a:srgbClr val="008000"/>
                </a:solidFill>
                <a:cs typeface="Arial" charset="0"/>
              </a:rPr>
              <a:t>Down Approach </a:t>
            </a:r>
            <a:br>
              <a:rPr lang="en-US" sz="2800" dirty="0">
                <a:solidFill>
                  <a:srgbClr val="008000"/>
                </a:solidFill>
                <a:cs typeface="Arial" charset="0"/>
              </a:rPr>
            </a:br>
            <a:endParaRPr lang="en-US" sz="2000" dirty="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40962" name="Text Box 6"/>
          <p:cNvSpPr txBox="1">
            <a:spLocks noChangeArrowheads="1"/>
          </p:cNvSpPr>
          <p:nvPr/>
        </p:nvSpPr>
        <p:spPr bwMode="auto">
          <a:xfrm>
            <a:off x="369888" y="3241675"/>
            <a:ext cx="5378450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/>
              <a:t>A note on the use of these Powerpoint slides:</a:t>
            </a:r>
          </a:p>
          <a:p>
            <a:r>
              <a:rPr lang="en-US" sz="1200" dirty="0"/>
              <a:t>We</a:t>
            </a:r>
            <a:r>
              <a:rPr lang="ja-JP" altLang="en-US" sz="1200" dirty="0"/>
              <a:t>’</a:t>
            </a:r>
            <a:r>
              <a:rPr lang="en-US" altLang="ja-JP" sz="1200" dirty="0"/>
              <a:t>re making these slides freely available to all (faculty, students, readers). They’re in PowerPoint form so you see the animations; and can add, modify, and delete slides  (including this one) and slide content to suit your needs. They obviously represent a </a:t>
            </a:r>
            <a:r>
              <a:rPr lang="en-US" altLang="ja-JP" sz="1200" i="1" dirty="0"/>
              <a:t>lot</a:t>
            </a:r>
            <a:r>
              <a:rPr lang="en-US" altLang="ja-JP" sz="1200" dirty="0"/>
              <a:t> of work on our part. In return for use, we only ask the following:</a:t>
            </a:r>
          </a:p>
          <a:p>
            <a:pPr>
              <a:lnSpc>
                <a:spcPct val="85000"/>
              </a:lnSpc>
            </a:pPr>
            <a:endParaRPr lang="en-US" sz="1400" dirty="0"/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390525" y="4370388"/>
            <a:ext cx="5378450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1400" dirty="0">
              <a:latin typeface="Gill Sans MT" charset="0"/>
            </a:endParaRPr>
          </a:p>
          <a:p>
            <a:pPr marL="231775" indent="-1778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1200" dirty="0"/>
              <a:t>If you use these slides (e.g., in a class) that you mention their source (after all, we</a:t>
            </a:r>
            <a:r>
              <a:rPr lang="ja-JP" altLang="en-US" sz="1200" dirty="0"/>
              <a:t>’</a:t>
            </a:r>
            <a:r>
              <a:rPr lang="en-US" altLang="ja-JP" sz="1200" dirty="0"/>
              <a:t>d like people to use our book!)</a:t>
            </a:r>
          </a:p>
          <a:p>
            <a:pPr marL="231775" indent="-1778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1200" dirty="0"/>
              <a:t>If you post any slides on a www site, that you note that they are adapted from (or perhaps identical to) our slides, and note our copyright of this material.</a:t>
            </a:r>
          </a:p>
          <a:p>
            <a:pPr>
              <a:buClr>
                <a:schemeClr val="accent2"/>
              </a:buClr>
              <a:buFont typeface="Wingdings" charset="0"/>
              <a:buChar char="q"/>
              <a:defRPr/>
            </a:pPr>
            <a:endParaRPr lang="en-US" sz="1200" dirty="0"/>
          </a:p>
          <a:p>
            <a:pPr>
              <a:lnSpc>
                <a:spcPct val="85000"/>
              </a:lnSpc>
              <a:buClr>
                <a:schemeClr val="accent2"/>
              </a:buClr>
              <a:buFont typeface="Wingdings" charset="0"/>
              <a:buNone/>
              <a:defRPr/>
            </a:pPr>
            <a:r>
              <a:rPr lang="en-US" sz="1200" dirty="0"/>
              <a:t>Thanks and enjoy!  JFK/KWR</a:t>
            </a:r>
          </a:p>
          <a:p>
            <a:pPr>
              <a:lnSpc>
                <a:spcPct val="85000"/>
              </a:lnSpc>
              <a:defRPr/>
            </a:pPr>
            <a:endParaRPr lang="en-US" sz="1200" dirty="0"/>
          </a:p>
          <a:p>
            <a:pPr>
              <a:defRPr/>
            </a:pPr>
            <a:r>
              <a:rPr lang="en-US" sz="1200" dirty="0"/>
              <a:t>     All material copyright 1996-2016</a:t>
            </a:r>
          </a:p>
          <a:p>
            <a:pPr>
              <a:defRPr/>
            </a:pPr>
            <a:r>
              <a:rPr lang="en-US" sz="1200" dirty="0"/>
              <a:t>     J.F Kurose and K.W. Ross, All Rights Reserved</a:t>
            </a:r>
          </a:p>
        </p:txBody>
      </p:sp>
      <p:pic>
        <p:nvPicPr>
          <p:cNvPr id="40964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6146800"/>
            <a:ext cx="18732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1" descr="kurose7e_cover_small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325438"/>
            <a:ext cx="3087687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Rectangle 4"/>
          <p:cNvSpPr>
            <a:spLocks noChangeArrowheads="1"/>
          </p:cNvSpPr>
          <p:nvPr/>
        </p:nvSpPr>
        <p:spPr bwMode="auto">
          <a:xfrm>
            <a:off x="5634038" y="4510088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>
                <a:solidFill>
                  <a:srgbClr val="008000"/>
                </a:solidFill>
                <a:cs typeface="Arial" charset="0"/>
              </a:rPr>
              <a:t>7</a:t>
            </a:r>
            <a:r>
              <a:rPr lang="en-US" baseline="30000">
                <a:solidFill>
                  <a:srgbClr val="008000"/>
                </a:solidFill>
                <a:cs typeface="Arial" charset="0"/>
              </a:rPr>
              <a:t>th</a:t>
            </a:r>
            <a:r>
              <a:rPr lang="en-US">
                <a:solidFill>
                  <a:srgbClr val="008000"/>
                </a:solidFill>
                <a:cs typeface="Arial" charset="0"/>
              </a:rPr>
              <a:t> edition </a:t>
            </a:r>
            <a:br>
              <a:rPr lang="en-US">
                <a:solidFill>
                  <a:srgbClr val="008000"/>
                </a:solidFill>
                <a:cs typeface="Arial" charset="0"/>
              </a:rPr>
            </a:br>
            <a:r>
              <a:rPr lang="en-US">
                <a:solidFill>
                  <a:srgbClr val="008000"/>
                </a:solidFill>
                <a:cs typeface="Arial" charset="0"/>
              </a:rPr>
              <a:t>Jim Kurose, Keith Ross</a:t>
            </a:r>
            <a:br>
              <a:rPr lang="en-US">
                <a:solidFill>
                  <a:srgbClr val="008000"/>
                </a:solidFill>
                <a:cs typeface="Arial" charset="0"/>
              </a:rPr>
            </a:br>
            <a:r>
              <a:rPr lang="en-US" sz="1400">
                <a:solidFill>
                  <a:srgbClr val="008000"/>
                </a:solidFill>
                <a:cs typeface="Arial" charset="0"/>
              </a:rPr>
              <a:t>Pearson/Addison Wesley</a:t>
            </a:r>
            <a:br>
              <a:rPr lang="en-US" sz="1400">
                <a:solidFill>
                  <a:srgbClr val="008000"/>
                </a:solidFill>
                <a:cs typeface="Arial" charset="0"/>
              </a:rPr>
            </a:br>
            <a:r>
              <a:rPr lang="en-US" sz="1400">
                <a:solidFill>
                  <a:srgbClr val="008000"/>
                </a:solidFill>
                <a:cs typeface="Arial" charset="0"/>
              </a:rPr>
              <a:t>April 2016</a:t>
            </a:r>
          </a:p>
        </p:txBody>
      </p:sp>
      <p:sp>
        <p:nvSpPr>
          <p:cNvPr id="40967" name="Rectangle 3"/>
          <p:cNvSpPr>
            <a:spLocks noChangeArrowheads="1"/>
          </p:cNvSpPr>
          <p:nvPr/>
        </p:nvSpPr>
        <p:spPr bwMode="auto">
          <a:xfrm>
            <a:off x="371475" y="715963"/>
            <a:ext cx="4487863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ct val="85000"/>
              </a:lnSpc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Chapter 5</a:t>
            </a:r>
            <a:br>
              <a:rPr lang="en-US" sz="4800" dirty="0">
                <a:solidFill>
                  <a:srgbClr val="000099"/>
                </a:solidFill>
                <a:latin typeface="Gill Sans MT" charset="0"/>
                <a:cs typeface="Arial" charset="0"/>
              </a:rPr>
            </a:b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Network Layer:</a:t>
            </a:r>
          </a:p>
          <a:p>
            <a:pPr eaLnBrk="1" hangingPunct="1">
              <a:lnSpc>
                <a:spcPct val="85000"/>
              </a:lnSpc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The Control Plane</a:t>
            </a:r>
          </a:p>
        </p:txBody>
      </p:sp>
      <p:pic>
        <p:nvPicPr>
          <p:cNvPr id="40968" name="Picture 9" descr="underline_base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2389188"/>
            <a:ext cx="389096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254019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5.1 introduction</a:t>
            </a:r>
          </a:p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5.2 routing protocols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5.3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5.4 routing among the ISPs: BGP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3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solidFill>
                  <a:srgbClr val="CC0000"/>
                </a:solidFill>
                <a:latin typeface="Gill Sans MT" charset="0"/>
              </a:rPr>
              <a:t>5.5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5.7 Network management and SNMP</a:t>
            </a:r>
            <a:endParaRPr lang="en-US" sz="2400" dirty="0">
              <a:latin typeface="Gill Sans MT" charset="0"/>
            </a:endParaRPr>
          </a:p>
        </p:txBody>
      </p:sp>
      <p:sp>
        <p:nvSpPr>
          <p:cNvPr id="43014" name="Rectangle 2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4400" dirty="0">
                <a:solidFill>
                  <a:srgbClr val="000099"/>
                </a:solidFill>
                <a:latin typeface="Gill Sans MT" charset="0"/>
              </a:rPr>
              <a:t>Chapter 5: outline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4051047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69218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Software defined networking (SDN)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6422481" cy="20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1427" y="1282678"/>
            <a:ext cx="77724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Internet network layer: historically has been implemented via distributed, per-router approach</a:t>
            </a:r>
          </a:p>
          <a:p>
            <a:pPr lvl="1">
              <a:lnSpc>
                <a:spcPct val="90000"/>
              </a:lnSpc>
            </a:pPr>
            <a:r>
              <a:rPr lang="en-US" i="1" dirty="0">
                <a:solidFill>
                  <a:srgbClr val="000090"/>
                </a:solidFill>
              </a:rPr>
              <a:t>monolithic</a:t>
            </a:r>
            <a:r>
              <a:rPr lang="en-US" dirty="0"/>
              <a:t> router contains switching hardware, runs proprietary implementation of Internet standard protocols (IP, RIP, IS-IS, OSPF, BGP) in proprietary router OS (e.g., Cisco IOS)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different “middleboxes” for different network layer functions: firewalls, load balancers, NAT boxes, ..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r>
              <a:rPr lang="en-US" dirty="0"/>
              <a:t>~2005: renewed interest in rethinking network control plane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687845" cy="38210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</a:t>
            </a:fld>
            <a:endParaRPr lang="en-US" sz="1200" dirty="0">
              <a:latin typeface="Tahoma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510186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43" name="Picture 5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63" y="819150"/>
            <a:ext cx="5858352" cy="185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5" name="Freeform 2"/>
          <p:cNvSpPr>
            <a:spLocks/>
          </p:cNvSpPr>
          <p:nvPr/>
        </p:nvSpPr>
        <p:spPr bwMode="auto">
          <a:xfrm>
            <a:off x="2592388" y="5766426"/>
            <a:ext cx="4027487" cy="939800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1" h="10125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Connector 147"/>
          <p:cNvCxnSpPr/>
          <p:nvPr/>
        </p:nvCxnSpPr>
        <p:spPr>
          <a:xfrm flipV="1">
            <a:off x="3222625" y="5918826"/>
            <a:ext cx="1316038" cy="1317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111500" y="6104563"/>
            <a:ext cx="2259013" cy="30003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3124200" y="6210926"/>
            <a:ext cx="714375" cy="274637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flipV="1">
            <a:off x="4141788" y="6404601"/>
            <a:ext cx="1247775" cy="809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4802188" y="5950576"/>
            <a:ext cx="1057275" cy="1238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4086225" y="6104563"/>
            <a:ext cx="1790700" cy="30003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5413375" y="6133138"/>
            <a:ext cx="588963" cy="271463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4556125" y="5918826"/>
            <a:ext cx="814388" cy="4000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128" name="Group 7"/>
          <p:cNvGrpSpPr>
            <a:grpSpLocks/>
          </p:cNvGrpSpPr>
          <p:nvPr/>
        </p:nvGrpSpPr>
        <p:grpSpPr bwMode="auto">
          <a:xfrm>
            <a:off x="3681413" y="6344276"/>
            <a:ext cx="563562" cy="293687"/>
            <a:chOff x="1871277" y="1576300"/>
            <a:chExt cx="1128371" cy="437861"/>
          </a:xfrm>
        </p:grpSpPr>
        <p:sp>
          <p:nvSpPr>
            <p:cNvPr id="318" name="Oval 317"/>
            <p:cNvSpPr/>
            <p:nvPr/>
          </p:nvSpPr>
          <p:spPr bwMode="auto">
            <a:xfrm flipV="1">
              <a:off x="1874455" y="1694641"/>
              <a:ext cx="1125193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0" name="Oval 319"/>
            <p:cNvSpPr/>
            <p:nvPr/>
          </p:nvSpPr>
          <p:spPr bwMode="auto">
            <a:xfrm flipV="1">
              <a:off x="1871277" y="1576300"/>
              <a:ext cx="1125193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24" name="Freeform 323"/>
            <p:cNvSpPr/>
            <p:nvPr/>
          </p:nvSpPr>
          <p:spPr bwMode="auto">
            <a:xfrm>
              <a:off x="2160521" y="1673339"/>
              <a:ext cx="546704" cy="160944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5" name="Freeform 324"/>
            <p:cNvSpPr/>
            <p:nvPr/>
          </p:nvSpPr>
          <p:spPr bwMode="auto">
            <a:xfrm>
              <a:off x="2103307" y="1633104"/>
              <a:ext cx="661131" cy="111240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6" name="Freeform 325"/>
            <p:cNvSpPr/>
            <p:nvPr/>
          </p:nvSpPr>
          <p:spPr bwMode="auto">
            <a:xfrm>
              <a:off x="2538765" y="1727776"/>
              <a:ext cx="241567" cy="97039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7" name="Freeform 326"/>
            <p:cNvSpPr/>
            <p:nvPr/>
          </p:nvSpPr>
          <p:spPr bwMode="auto">
            <a:xfrm>
              <a:off x="2090593" y="1730143"/>
              <a:ext cx="238389" cy="97040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22" name="Straight Connector 321"/>
            <p:cNvCxnSpPr>
              <a:endCxn id="320" idx="2"/>
            </p:cNvCxnSpPr>
            <p:nvPr/>
          </p:nvCxnSpPr>
          <p:spPr bwMode="auto">
            <a:xfrm flipH="1" flipV="1">
              <a:off x="1871277" y="1737244"/>
              <a:ext cx="3178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Straight Connector 322"/>
            <p:cNvCxnSpPr/>
            <p:nvPr/>
          </p:nvCxnSpPr>
          <p:spPr bwMode="auto">
            <a:xfrm flipH="1" flipV="1">
              <a:off x="2996470" y="1734876"/>
              <a:ext cx="3178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29" name="Group 327"/>
          <p:cNvGrpSpPr>
            <a:grpSpLocks/>
          </p:cNvGrpSpPr>
          <p:nvPr/>
        </p:nvGrpSpPr>
        <p:grpSpPr bwMode="auto">
          <a:xfrm>
            <a:off x="4376738" y="5802938"/>
            <a:ext cx="565150" cy="292100"/>
            <a:chOff x="1871277" y="1576300"/>
            <a:chExt cx="1128371" cy="437861"/>
          </a:xfrm>
        </p:grpSpPr>
        <p:sp>
          <p:nvSpPr>
            <p:cNvPr id="329" name="Oval 328"/>
            <p:cNvSpPr/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1" name="Oval 330"/>
            <p:cNvSpPr/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32" name="Freeform 331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3" name="Freeform 332"/>
            <p:cNvSpPr/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4" name="Freeform 333"/>
            <p:cNvSpPr/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5" name="Freeform 334"/>
            <p:cNvSpPr/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36" name="Straight Connector 335"/>
            <p:cNvCxnSpPr>
              <a:endCxn id="331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/>
            <p:cNvCxnSpPr/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30" name="Group 337"/>
          <p:cNvGrpSpPr>
            <a:grpSpLocks/>
          </p:cNvGrpSpPr>
          <p:nvPr/>
        </p:nvGrpSpPr>
        <p:grpSpPr bwMode="auto">
          <a:xfrm>
            <a:off x="5019675" y="6256963"/>
            <a:ext cx="563563" cy="293688"/>
            <a:chOff x="1871277" y="1576300"/>
            <a:chExt cx="1128371" cy="437861"/>
          </a:xfrm>
        </p:grpSpPr>
        <p:sp>
          <p:nvSpPr>
            <p:cNvPr id="339" name="Oval 338"/>
            <p:cNvSpPr/>
            <p:nvPr/>
          </p:nvSpPr>
          <p:spPr bwMode="auto">
            <a:xfrm flipV="1">
              <a:off x="1874457" y="1694641"/>
              <a:ext cx="1125191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1" name="Oval 340"/>
            <p:cNvSpPr/>
            <p:nvPr/>
          </p:nvSpPr>
          <p:spPr bwMode="auto">
            <a:xfrm flipV="1">
              <a:off x="1871277" y="1576300"/>
              <a:ext cx="1125191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2" name="Freeform 341"/>
            <p:cNvSpPr/>
            <p:nvPr/>
          </p:nvSpPr>
          <p:spPr bwMode="auto">
            <a:xfrm>
              <a:off x="2160522" y="1673340"/>
              <a:ext cx="546703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3" name="Freeform 342"/>
            <p:cNvSpPr/>
            <p:nvPr/>
          </p:nvSpPr>
          <p:spPr bwMode="auto">
            <a:xfrm>
              <a:off x="2103309" y="1633103"/>
              <a:ext cx="661129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4" name="Freeform 343"/>
            <p:cNvSpPr/>
            <p:nvPr/>
          </p:nvSpPr>
          <p:spPr bwMode="auto">
            <a:xfrm>
              <a:off x="2538763" y="1727776"/>
              <a:ext cx="24156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5" name="Freeform 344"/>
            <p:cNvSpPr/>
            <p:nvPr/>
          </p:nvSpPr>
          <p:spPr bwMode="auto">
            <a:xfrm>
              <a:off x="2090595" y="1730144"/>
              <a:ext cx="238387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46" name="Straight Connector 345"/>
            <p:cNvCxnSpPr>
              <a:endCxn id="341" idx="2"/>
            </p:cNvCxnSpPr>
            <p:nvPr/>
          </p:nvCxnSpPr>
          <p:spPr bwMode="auto">
            <a:xfrm flipH="1" flipV="1">
              <a:off x="1871277" y="1737243"/>
              <a:ext cx="3180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Connector 346"/>
            <p:cNvCxnSpPr/>
            <p:nvPr/>
          </p:nvCxnSpPr>
          <p:spPr bwMode="auto">
            <a:xfrm flipH="1" flipV="1">
              <a:off x="2996468" y="1734877"/>
              <a:ext cx="3180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31" name="Group 347"/>
          <p:cNvGrpSpPr>
            <a:grpSpLocks/>
          </p:cNvGrpSpPr>
          <p:nvPr/>
        </p:nvGrpSpPr>
        <p:grpSpPr bwMode="auto">
          <a:xfrm>
            <a:off x="5741988" y="5942638"/>
            <a:ext cx="565150" cy="293688"/>
            <a:chOff x="1871277" y="1576300"/>
            <a:chExt cx="1128371" cy="437861"/>
          </a:xfrm>
        </p:grpSpPr>
        <p:sp>
          <p:nvSpPr>
            <p:cNvPr id="349" name="Oval 348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1" name="Oval 350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2" name="Freeform 351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3" name="Freeform 352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4" name="Freeform 353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5" name="Freeform 354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56" name="Straight Connector 355"/>
            <p:cNvCxnSpPr>
              <a:endCxn id="351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32" name="Group 357"/>
          <p:cNvGrpSpPr>
            <a:grpSpLocks/>
          </p:cNvGrpSpPr>
          <p:nvPr/>
        </p:nvGrpSpPr>
        <p:grpSpPr bwMode="auto">
          <a:xfrm>
            <a:off x="2714625" y="5988676"/>
            <a:ext cx="565150" cy="293687"/>
            <a:chOff x="1871277" y="1576300"/>
            <a:chExt cx="1128371" cy="437861"/>
          </a:xfrm>
        </p:grpSpPr>
        <p:sp>
          <p:nvSpPr>
            <p:cNvPr id="359" name="Oval 358"/>
            <p:cNvSpPr/>
            <p:nvPr/>
          </p:nvSpPr>
          <p:spPr bwMode="auto">
            <a:xfrm flipV="1">
              <a:off x="1874448" y="1694641"/>
              <a:ext cx="1125200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1" name="Oval 360"/>
            <p:cNvSpPr/>
            <p:nvPr/>
          </p:nvSpPr>
          <p:spPr bwMode="auto">
            <a:xfrm flipV="1">
              <a:off x="1871277" y="1576300"/>
              <a:ext cx="1125202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2" name="Freeform 361"/>
            <p:cNvSpPr/>
            <p:nvPr/>
          </p:nvSpPr>
          <p:spPr bwMode="auto">
            <a:xfrm>
              <a:off x="2159710" y="1673339"/>
              <a:ext cx="548337" cy="160944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3" name="Freeform 362"/>
            <p:cNvSpPr/>
            <p:nvPr/>
          </p:nvSpPr>
          <p:spPr bwMode="auto">
            <a:xfrm>
              <a:off x="2102657" y="1633104"/>
              <a:ext cx="662442" cy="111240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4" name="Freeform 363"/>
            <p:cNvSpPr/>
            <p:nvPr/>
          </p:nvSpPr>
          <p:spPr bwMode="auto">
            <a:xfrm>
              <a:off x="2536889" y="1727776"/>
              <a:ext cx="244059" cy="97039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5" name="Freeform 364"/>
            <p:cNvSpPr/>
            <p:nvPr/>
          </p:nvSpPr>
          <p:spPr bwMode="auto">
            <a:xfrm>
              <a:off x="2089979" y="1730143"/>
              <a:ext cx="240888" cy="97040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66" name="Straight Connector 365"/>
            <p:cNvCxnSpPr>
              <a:endCxn id="361" idx="2"/>
            </p:cNvCxnSpPr>
            <p:nvPr/>
          </p:nvCxnSpPr>
          <p:spPr bwMode="auto">
            <a:xfrm flipH="1" flipV="1">
              <a:off x="1871277" y="1737244"/>
              <a:ext cx="3171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7" name="Straight Connector 366"/>
            <p:cNvCxnSpPr/>
            <p:nvPr/>
          </p:nvCxnSpPr>
          <p:spPr bwMode="auto">
            <a:xfrm flipH="1" flipV="1">
              <a:off x="2996479" y="1734876"/>
              <a:ext cx="3169" cy="123075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1757805" y="2660292"/>
            <a:ext cx="5270058" cy="3804634"/>
            <a:chOff x="1757805" y="2331054"/>
            <a:chExt cx="5270058" cy="3804634"/>
          </a:xfrm>
        </p:grpSpPr>
        <p:sp>
          <p:nvSpPr>
            <p:cNvPr id="268" name="Freeform 267"/>
            <p:cNvSpPr/>
            <p:nvPr/>
          </p:nvSpPr>
          <p:spPr>
            <a:xfrm>
              <a:off x="1776413" y="4829175"/>
              <a:ext cx="1220787" cy="920750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510" h="921649">
                  <a:moveTo>
                    <a:pt x="1060159" y="921649"/>
                  </a:moveTo>
                  <a:cubicBezTo>
                    <a:pt x="166591" y="183345"/>
                    <a:pt x="908943" y="790884"/>
                    <a:pt x="0" y="51716"/>
                  </a:cubicBezTo>
                  <a:cubicBezTo>
                    <a:pt x="346878" y="57311"/>
                    <a:pt x="712340" y="-5240"/>
                    <a:pt x="1059218" y="355"/>
                  </a:cubicBezTo>
                  <a:cubicBezTo>
                    <a:pt x="1192967" y="751903"/>
                    <a:pt x="1090859" y="157699"/>
                    <a:pt x="1220510" y="849923"/>
                  </a:cubicBezTo>
                  <a:cubicBezTo>
                    <a:pt x="1126090" y="855456"/>
                    <a:pt x="1222187" y="863235"/>
                    <a:pt x="1060159" y="92164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6102350" y="4916488"/>
              <a:ext cx="925513" cy="75723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3004 w 954755"/>
                <a:gd name="connsiteY0" fmla="*/ 943771 h 976186"/>
                <a:gd name="connsiteX1" fmla="*/ 455145 w 954755"/>
                <a:gd name="connsiteY1" fmla="*/ 11688 h 976186"/>
                <a:gd name="connsiteX2" fmla="*/ 954755 w 954755"/>
                <a:gd name="connsiteY2" fmla="*/ 0 h 976186"/>
                <a:gd name="connsiteX3" fmla="*/ 728484 w 954755"/>
                <a:gd name="connsiteY3" fmla="*/ 976186 h 976186"/>
                <a:gd name="connsiteX4" fmla="*/ 23004 w 954755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56363"/>
                <a:gd name="connsiteY0" fmla="*/ 932083 h 954654"/>
                <a:gd name="connsiteX1" fmla="*/ 432141 w 956363"/>
                <a:gd name="connsiteY1" fmla="*/ 0 h 954654"/>
                <a:gd name="connsiteX2" fmla="*/ 956363 w 956363"/>
                <a:gd name="connsiteY2" fmla="*/ 12924 h 954654"/>
                <a:gd name="connsiteX3" fmla="*/ 183705 w 956363"/>
                <a:gd name="connsiteY3" fmla="*/ 954654 h 954654"/>
                <a:gd name="connsiteX4" fmla="*/ 0 w 956363"/>
                <a:gd name="connsiteY4" fmla="*/ 932083 h 954654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6304" h="758185">
                  <a:moveTo>
                    <a:pt x="0" y="735614"/>
                  </a:moveTo>
                  <a:cubicBezTo>
                    <a:pt x="309918" y="169731"/>
                    <a:pt x="59088" y="622691"/>
                    <a:pt x="405840" y="13939"/>
                  </a:cubicBezTo>
                  <a:cubicBezTo>
                    <a:pt x="580581" y="18247"/>
                    <a:pt x="751563" y="-3745"/>
                    <a:pt x="926304" y="563"/>
                  </a:cubicBezTo>
                  <a:cubicBezTo>
                    <a:pt x="312762" y="607705"/>
                    <a:pt x="474902" y="459041"/>
                    <a:pt x="183705" y="758185"/>
                  </a:cubicBezTo>
                  <a:cubicBezTo>
                    <a:pt x="49420" y="729549"/>
                    <a:pt x="196198" y="734148"/>
                    <a:pt x="0" y="73561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5287963" y="4937125"/>
              <a:ext cx="725487" cy="110013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7977 w 802211"/>
                <a:gd name="connsiteY0" fmla="*/ 815791 h 976186"/>
                <a:gd name="connsiteX1" fmla="*/ 302601 w 802211"/>
                <a:gd name="connsiteY1" fmla="*/ 11688 h 976186"/>
                <a:gd name="connsiteX2" fmla="*/ 802211 w 802211"/>
                <a:gd name="connsiteY2" fmla="*/ 0 h 976186"/>
                <a:gd name="connsiteX3" fmla="*/ 575940 w 802211"/>
                <a:gd name="connsiteY3" fmla="*/ 976186 h 976186"/>
                <a:gd name="connsiteX4" fmla="*/ 27977 w 802211"/>
                <a:gd name="connsiteY4" fmla="*/ 815791 h 976186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28714 h 828714"/>
                <a:gd name="connsiteX1" fmla="*/ 302601 w 802211"/>
                <a:gd name="connsiteY1" fmla="*/ 0 h 828714"/>
                <a:gd name="connsiteX2" fmla="*/ 802211 w 802211"/>
                <a:gd name="connsiteY2" fmla="*/ 12923 h 828714"/>
                <a:gd name="connsiteX3" fmla="*/ 236294 w 802211"/>
                <a:gd name="connsiteY3" fmla="*/ 821751 h 828714"/>
                <a:gd name="connsiteX4" fmla="*/ 27977 w 802211"/>
                <a:gd name="connsiteY4" fmla="*/ 828714 h 828714"/>
                <a:gd name="connsiteX0" fmla="*/ 56213 w 830447"/>
                <a:gd name="connsiteY0" fmla="*/ 828714 h 828714"/>
                <a:gd name="connsiteX1" fmla="*/ 330837 w 830447"/>
                <a:gd name="connsiteY1" fmla="*/ 0 h 828714"/>
                <a:gd name="connsiteX2" fmla="*/ 830447 w 830447"/>
                <a:gd name="connsiteY2" fmla="*/ 12923 h 828714"/>
                <a:gd name="connsiteX3" fmla="*/ 264530 w 830447"/>
                <a:gd name="connsiteY3" fmla="*/ 821751 h 828714"/>
                <a:gd name="connsiteX4" fmla="*/ 56213 w 830447"/>
                <a:gd name="connsiteY4" fmla="*/ 828714 h 828714"/>
                <a:gd name="connsiteX0" fmla="*/ 64130 w 789139"/>
                <a:gd name="connsiteY0" fmla="*/ 794258 h 821751"/>
                <a:gd name="connsiteX1" fmla="*/ 289529 w 789139"/>
                <a:gd name="connsiteY1" fmla="*/ 0 h 821751"/>
                <a:gd name="connsiteX2" fmla="*/ 789139 w 789139"/>
                <a:gd name="connsiteY2" fmla="*/ 12923 h 821751"/>
                <a:gd name="connsiteX3" fmla="*/ 223222 w 789139"/>
                <a:gd name="connsiteY3" fmla="*/ 821751 h 821751"/>
                <a:gd name="connsiteX4" fmla="*/ 64130 w 789139"/>
                <a:gd name="connsiteY4" fmla="*/ 794258 h 821751"/>
                <a:gd name="connsiteX0" fmla="*/ 0 w 725009"/>
                <a:gd name="connsiteY0" fmla="*/ 794258 h 821751"/>
                <a:gd name="connsiteX1" fmla="*/ 225399 w 725009"/>
                <a:gd name="connsiteY1" fmla="*/ 0 h 821751"/>
                <a:gd name="connsiteX2" fmla="*/ 725009 w 725009"/>
                <a:gd name="connsiteY2" fmla="*/ 12923 h 821751"/>
                <a:gd name="connsiteX3" fmla="*/ 159092 w 725009"/>
                <a:gd name="connsiteY3" fmla="*/ 821751 h 821751"/>
                <a:gd name="connsiteX4" fmla="*/ 0 w 725009"/>
                <a:gd name="connsiteY4" fmla="*/ 794258 h 82175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422433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497"/>
                <a:gd name="connsiteY0" fmla="*/ 1279028 h 1306521"/>
                <a:gd name="connsiteX1" fmla="*/ 225399 w 725497"/>
                <a:gd name="connsiteY1" fmla="*/ 75260 h 1306521"/>
                <a:gd name="connsiteX2" fmla="*/ 396193 w 725497"/>
                <a:gd name="connsiteY2" fmla="*/ 156799 h 1306521"/>
                <a:gd name="connsiteX3" fmla="*/ 725009 w 725497"/>
                <a:gd name="connsiteY3" fmla="*/ 205042 h 1306521"/>
                <a:gd name="connsiteX4" fmla="*/ 159092 w 725497"/>
                <a:gd name="connsiteY4" fmla="*/ 1306521 h 1306521"/>
                <a:gd name="connsiteX5" fmla="*/ 0 w 725497"/>
                <a:gd name="connsiteY5" fmla="*/ 1279028 h 1306521"/>
                <a:gd name="connsiteX0" fmla="*/ 0 w 725239"/>
                <a:gd name="connsiteY0" fmla="*/ 1295668 h 1323161"/>
                <a:gd name="connsiteX1" fmla="*/ 225399 w 725239"/>
                <a:gd name="connsiteY1" fmla="*/ 91900 h 1323161"/>
                <a:gd name="connsiteX2" fmla="*/ 725009 w 725239"/>
                <a:gd name="connsiteY2" fmla="*/ 221682 h 1323161"/>
                <a:gd name="connsiteX3" fmla="*/ 159092 w 725239"/>
                <a:gd name="connsiteY3" fmla="*/ 1323161 h 1323161"/>
                <a:gd name="connsiteX4" fmla="*/ 0 w 725239"/>
                <a:gd name="connsiteY4" fmla="*/ 1295668 h 1323161"/>
                <a:gd name="connsiteX0" fmla="*/ 0 w 725221"/>
                <a:gd name="connsiteY0" fmla="*/ 1210552 h 1238045"/>
                <a:gd name="connsiteX1" fmla="*/ 191583 w 725221"/>
                <a:gd name="connsiteY1" fmla="*/ 153319 h 1238045"/>
                <a:gd name="connsiteX2" fmla="*/ 725009 w 725221"/>
                <a:gd name="connsiteY2" fmla="*/ 136566 h 1238045"/>
                <a:gd name="connsiteX3" fmla="*/ 159092 w 725221"/>
                <a:gd name="connsiteY3" fmla="*/ 1238045 h 1238045"/>
                <a:gd name="connsiteX4" fmla="*/ 0 w 725221"/>
                <a:gd name="connsiteY4" fmla="*/ 1210552 h 1238045"/>
                <a:gd name="connsiteX0" fmla="*/ 0 w 725305"/>
                <a:gd name="connsiteY0" fmla="*/ 1158512 h 1186005"/>
                <a:gd name="connsiteX1" fmla="*/ 191583 w 725305"/>
                <a:gd name="connsiteY1" fmla="*/ 101279 h 1186005"/>
                <a:gd name="connsiteX2" fmla="*/ 725009 w 725305"/>
                <a:gd name="connsiteY2" fmla="*/ 84526 h 1186005"/>
                <a:gd name="connsiteX3" fmla="*/ 159092 w 725305"/>
                <a:gd name="connsiteY3" fmla="*/ 1186005 h 1186005"/>
                <a:gd name="connsiteX4" fmla="*/ 0 w 725305"/>
                <a:gd name="connsiteY4" fmla="*/ 1158512 h 1186005"/>
                <a:gd name="connsiteX0" fmla="*/ 0 w 725009"/>
                <a:gd name="connsiteY0" fmla="*/ 1073986 h 1101479"/>
                <a:gd name="connsiteX1" fmla="*/ 191583 w 725009"/>
                <a:gd name="connsiteY1" fmla="*/ 16753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5009" h="1101479">
                  <a:moveTo>
                    <a:pt x="0" y="1073986"/>
                  </a:moveTo>
                  <a:cubicBezTo>
                    <a:pt x="95638" y="589814"/>
                    <a:pt x="96800" y="618448"/>
                    <a:pt x="206612" y="1724"/>
                  </a:cubicBezTo>
                  <a:cubicBezTo>
                    <a:pt x="451440" y="14348"/>
                    <a:pt x="499346" y="35256"/>
                    <a:pt x="725009" y="0"/>
                  </a:cubicBezTo>
                  <a:cubicBezTo>
                    <a:pt x="326141" y="749497"/>
                    <a:pt x="642687" y="159790"/>
                    <a:pt x="159092" y="1101479"/>
                  </a:cubicBezTo>
                  <a:cubicBezTo>
                    <a:pt x="24807" y="1072843"/>
                    <a:pt x="92525" y="1088071"/>
                    <a:pt x="0" y="107398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4300538" y="4956175"/>
              <a:ext cx="514350" cy="577850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503138"/>
                <a:gd name="connsiteY0" fmla="*/ 961687 h 964568"/>
                <a:gd name="connsiteX1" fmla="*/ 0 w 503138"/>
                <a:gd name="connsiteY1" fmla="*/ 70 h 964568"/>
                <a:gd name="connsiteX2" fmla="*/ 503138 w 503138"/>
                <a:gd name="connsiteY2" fmla="*/ 154187 h 964568"/>
                <a:gd name="connsiteX3" fmla="*/ 273339 w 503138"/>
                <a:gd name="connsiteY3" fmla="*/ 964568 h 964568"/>
                <a:gd name="connsiteX4" fmla="*/ 197928 w 503138"/>
                <a:gd name="connsiteY4" fmla="*/ 961687 h 964568"/>
                <a:gd name="connsiteX0" fmla="*/ 201456 w 506666"/>
                <a:gd name="connsiteY0" fmla="*/ 807500 h 810381"/>
                <a:gd name="connsiteX1" fmla="*/ 0 w 506666"/>
                <a:gd name="connsiteY1" fmla="*/ 15216 h 810381"/>
                <a:gd name="connsiteX2" fmla="*/ 506666 w 506666"/>
                <a:gd name="connsiteY2" fmla="*/ 0 h 810381"/>
                <a:gd name="connsiteX3" fmla="*/ 276867 w 506666"/>
                <a:gd name="connsiteY3" fmla="*/ 810381 h 810381"/>
                <a:gd name="connsiteX4" fmla="*/ 201456 w 506666"/>
                <a:gd name="connsiteY4" fmla="*/ 807500 h 810381"/>
                <a:gd name="connsiteX0" fmla="*/ 201456 w 506666"/>
                <a:gd name="connsiteY0" fmla="*/ 807500 h 811593"/>
                <a:gd name="connsiteX1" fmla="*/ 0 w 506666"/>
                <a:gd name="connsiteY1" fmla="*/ 15216 h 811593"/>
                <a:gd name="connsiteX2" fmla="*/ 506666 w 506666"/>
                <a:gd name="connsiteY2" fmla="*/ 0 h 811593"/>
                <a:gd name="connsiteX3" fmla="*/ 276867 w 506666"/>
                <a:gd name="connsiteY3" fmla="*/ 810381 h 811593"/>
                <a:gd name="connsiteX4" fmla="*/ 201456 w 506666"/>
                <a:gd name="connsiteY4" fmla="*/ 807500 h 811593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276867 w 506666"/>
                <a:gd name="connsiteY3" fmla="*/ 81038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45472 w 559302"/>
                <a:gd name="connsiteY0" fmla="*/ 807500 h 807500"/>
                <a:gd name="connsiteX1" fmla="*/ 52636 w 559302"/>
                <a:gd name="connsiteY1" fmla="*/ 7896 h 807500"/>
                <a:gd name="connsiteX2" fmla="*/ 559302 w 559302"/>
                <a:gd name="connsiteY2" fmla="*/ 0 h 807500"/>
                <a:gd name="connsiteX3" fmla="*/ 384402 w 559302"/>
                <a:gd name="connsiteY3" fmla="*/ 803061 h 807500"/>
                <a:gd name="connsiteX4" fmla="*/ 45472 w 559302"/>
                <a:gd name="connsiteY4" fmla="*/ 807500 h 807500"/>
                <a:gd name="connsiteX0" fmla="*/ 21974 w 535804"/>
                <a:gd name="connsiteY0" fmla="*/ 807500 h 807500"/>
                <a:gd name="connsiteX1" fmla="*/ 29138 w 535804"/>
                <a:gd name="connsiteY1" fmla="*/ 7896 h 807500"/>
                <a:gd name="connsiteX2" fmla="*/ 535804 w 535804"/>
                <a:gd name="connsiteY2" fmla="*/ 0 h 807500"/>
                <a:gd name="connsiteX3" fmla="*/ 360904 w 535804"/>
                <a:gd name="connsiteY3" fmla="*/ 803061 h 807500"/>
                <a:gd name="connsiteX4" fmla="*/ 21974 w 535804"/>
                <a:gd name="connsiteY4" fmla="*/ 807500 h 807500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180" h="578353">
                  <a:moveTo>
                    <a:pt x="135770" y="577341"/>
                  </a:moveTo>
                  <a:cubicBezTo>
                    <a:pt x="50587" y="214237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26658" y="280104"/>
                    <a:pt x="339280" y="576561"/>
                  </a:cubicBezTo>
                  <a:cubicBezTo>
                    <a:pt x="292835" y="580865"/>
                    <a:pt x="203869" y="575875"/>
                    <a:pt x="135770" y="577341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3521075" y="4919663"/>
              <a:ext cx="593725" cy="1216025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621064"/>
                <a:gd name="connsiteY0" fmla="*/ 973305 h 973305"/>
                <a:gd name="connsiteX1" fmla="*/ 0 w 621064"/>
                <a:gd name="connsiteY1" fmla="*/ 11688 h 973305"/>
                <a:gd name="connsiteX2" fmla="*/ 499610 w 621064"/>
                <a:gd name="connsiteY2" fmla="*/ 0 h 973305"/>
                <a:gd name="connsiteX3" fmla="*/ 558839 w 621064"/>
                <a:gd name="connsiteY3" fmla="*/ 754682 h 973305"/>
                <a:gd name="connsiteX4" fmla="*/ 197928 w 621064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1315828 h 1315828"/>
                <a:gd name="connsiteX1" fmla="*/ 0 w 558839"/>
                <a:gd name="connsiteY1" fmla="*/ 531414 h 1315828"/>
                <a:gd name="connsiteX2" fmla="*/ 506930 w 558839"/>
                <a:gd name="connsiteY2" fmla="*/ 0 h 1315828"/>
                <a:gd name="connsiteX3" fmla="*/ 558839 w 558839"/>
                <a:gd name="connsiteY3" fmla="*/ 1274408 h 1315828"/>
                <a:gd name="connsiteX4" fmla="*/ 370213 w 558839"/>
                <a:gd name="connsiteY4" fmla="*/ 1315828 h 1315828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94113"/>
                <a:gd name="connsiteY0" fmla="*/ 1097905 h 1179971"/>
                <a:gd name="connsiteX1" fmla="*/ 0 w 594113"/>
                <a:gd name="connsiteY1" fmla="*/ 4757 h 1179971"/>
                <a:gd name="connsiteX2" fmla="*/ 502783 w 594113"/>
                <a:gd name="connsiteY2" fmla="*/ 0 h 1179971"/>
                <a:gd name="connsiteX3" fmla="*/ 594113 w 594113"/>
                <a:gd name="connsiteY3" fmla="*/ 1179818 h 1179971"/>
                <a:gd name="connsiteX4" fmla="*/ 366066 w 594113"/>
                <a:gd name="connsiteY4" fmla="*/ 1097905 h 1179971"/>
                <a:gd name="connsiteX0" fmla="*/ 403236 w 594113"/>
                <a:gd name="connsiteY0" fmla="*/ 1215612 h 1215612"/>
                <a:gd name="connsiteX1" fmla="*/ 0 w 594113"/>
                <a:gd name="connsiteY1" fmla="*/ 4757 h 1215612"/>
                <a:gd name="connsiteX2" fmla="*/ 502783 w 594113"/>
                <a:gd name="connsiteY2" fmla="*/ 0 h 1215612"/>
                <a:gd name="connsiteX3" fmla="*/ 594113 w 594113"/>
                <a:gd name="connsiteY3" fmla="*/ 1179818 h 1215612"/>
                <a:gd name="connsiteX4" fmla="*/ 403236 w 594113"/>
                <a:gd name="connsiteY4" fmla="*/ 1215612 h 1215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113" h="1215612">
                  <a:moveTo>
                    <a:pt x="403236" y="1215612"/>
                  </a:moveTo>
                  <a:cubicBezTo>
                    <a:pt x="223947" y="663007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57486" y="515061"/>
                    <a:pt x="594113" y="1179818"/>
                  </a:cubicBezTo>
                  <a:cubicBezTo>
                    <a:pt x="496428" y="1184123"/>
                    <a:pt x="599434" y="1214146"/>
                    <a:pt x="403236" y="1215612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757805" y="2331054"/>
              <a:ext cx="1079500" cy="2674334"/>
              <a:chOff x="1757805" y="2331054"/>
              <a:chExt cx="1079500" cy="2674334"/>
            </a:xfrm>
          </p:grpSpPr>
          <p:sp>
            <p:nvSpPr>
              <p:cNvPr id="108" name="Rectangle 107"/>
              <p:cNvSpPr/>
              <p:nvPr/>
            </p:nvSpPr>
            <p:spPr bwMode="auto">
              <a:xfrm rot="10800000">
                <a:off x="1789113" y="2580876"/>
                <a:ext cx="1027112" cy="108307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7266" name="Group 104"/>
              <p:cNvGrpSpPr>
                <a:grpSpLocks/>
              </p:cNvGrpSpPr>
              <p:nvPr/>
            </p:nvGrpSpPr>
            <p:grpSpPr bwMode="auto">
              <a:xfrm>
                <a:off x="1782739" y="4616206"/>
                <a:ext cx="1034710" cy="389182"/>
                <a:chOff x="4128636" y="3606589"/>
                <a:chExt cx="568145" cy="338667"/>
              </a:xfrm>
            </p:grpSpPr>
            <p:sp>
              <p:nvSpPr>
                <p:cNvPr id="119" name="Oval 118"/>
                <p:cNvSpPr/>
                <p:nvPr/>
              </p:nvSpPr>
              <p:spPr>
                <a:xfrm>
                  <a:off x="4128649" y="3720080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0" name="Rectangle 119"/>
                <p:cNvSpPr/>
                <p:nvPr/>
              </p:nvSpPr>
              <p:spPr>
                <a:xfrm>
                  <a:off x="4128649" y="3720080"/>
                  <a:ext cx="568332" cy="111898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4128649" y="3606801"/>
                  <a:ext cx="568332" cy="225176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4696981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4128649" y="3720080"/>
                  <a:ext cx="0" cy="11189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7" name="Rectangle 146"/>
              <p:cNvSpPr/>
              <p:nvPr/>
            </p:nvSpPr>
            <p:spPr bwMode="auto">
              <a:xfrm>
                <a:off x="1801813" y="3602038"/>
                <a:ext cx="1027112" cy="1163637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3" name="Straight Connector 112"/>
              <p:cNvCxnSpPr/>
              <p:nvPr/>
            </p:nvCxnSpPr>
            <p:spPr bwMode="auto">
              <a:xfrm>
                <a:off x="1781175" y="2805113"/>
                <a:ext cx="20638" cy="202088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 bwMode="auto">
              <a:xfrm flipH="1">
                <a:off x="2817813" y="2805113"/>
                <a:ext cx="4762" cy="197643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72" name="Group 9"/>
              <p:cNvGrpSpPr>
                <a:grpSpLocks/>
              </p:cNvGrpSpPr>
              <p:nvPr/>
            </p:nvGrpSpPr>
            <p:grpSpPr bwMode="auto">
              <a:xfrm>
                <a:off x="1757805" y="2331054"/>
                <a:ext cx="1079500" cy="430213"/>
                <a:chOff x="2183302" y="1574638"/>
                <a:chExt cx="1200154" cy="430181"/>
              </a:xfrm>
            </p:grpSpPr>
            <p:sp>
              <p:nvSpPr>
                <p:cNvPr id="369" name="Oval 368"/>
                <p:cNvSpPr/>
                <p:nvPr/>
              </p:nvSpPr>
              <p:spPr bwMode="auto">
                <a:xfrm flipV="1">
                  <a:off x="2186832" y="1690517"/>
                  <a:ext cx="1194859" cy="3143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0" name="Rectangle 369"/>
                <p:cNvSpPr/>
                <p:nvPr/>
              </p:nvSpPr>
              <p:spPr bwMode="auto">
                <a:xfrm>
                  <a:off x="2183302" y="1734964"/>
                  <a:ext cx="1198389" cy="112704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1" name="Oval 370"/>
                <p:cNvSpPr/>
                <p:nvPr/>
              </p:nvSpPr>
              <p:spPr bwMode="auto">
                <a:xfrm flipV="1">
                  <a:off x="2183302" y="1574638"/>
                  <a:ext cx="1196624" cy="31430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2" name="Freeform 371"/>
                <p:cNvSpPr/>
                <p:nvPr/>
              </p:nvSpPr>
              <p:spPr bwMode="auto">
                <a:xfrm>
                  <a:off x="2490400" y="1671469"/>
                  <a:ext cx="582428" cy="15715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3" name="Freeform 372"/>
                <p:cNvSpPr/>
                <p:nvPr/>
              </p:nvSpPr>
              <p:spPr bwMode="auto">
                <a:xfrm>
                  <a:off x="2430393" y="1630197"/>
                  <a:ext cx="702443" cy="109529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4" name="Freeform 373"/>
                <p:cNvSpPr/>
                <p:nvPr/>
              </p:nvSpPr>
              <p:spPr bwMode="auto">
                <a:xfrm>
                  <a:off x="2892805" y="1723852"/>
                  <a:ext cx="257680" cy="95243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5" name="Freeform 374"/>
                <p:cNvSpPr/>
                <p:nvPr/>
              </p:nvSpPr>
              <p:spPr bwMode="auto">
                <a:xfrm>
                  <a:off x="2418037" y="1725440"/>
                  <a:ext cx="254150" cy="9524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76" name="Straight Connector 375"/>
                <p:cNvCxnSpPr>
                  <a:endCxn id="371" idx="2"/>
                </p:cNvCxnSpPr>
                <p:nvPr/>
              </p:nvCxnSpPr>
              <p:spPr bwMode="auto">
                <a:xfrm flipH="1" flipV="1">
                  <a:off x="2183302" y="1731787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7" name="Straight Connector 376"/>
                <p:cNvCxnSpPr/>
                <p:nvPr/>
              </p:nvCxnSpPr>
              <p:spPr bwMode="auto">
                <a:xfrm flipH="1" flipV="1">
                  <a:off x="3379926" y="1728615"/>
                  <a:ext cx="3530" cy="122228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9" name="Group 18"/>
            <p:cNvGrpSpPr/>
            <p:nvPr/>
          </p:nvGrpSpPr>
          <p:grpSpPr>
            <a:xfrm>
              <a:off x="3500438" y="3174091"/>
              <a:ext cx="522287" cy="1831297"/>
              <a:chOff x="3500438" y="3174091"/>
              <a:chExt cx="522287" cy="1831297"/>
            </a:xfrm>
          </p:grpSpPr>
          <p:sp>
            <p:nvSpPr>
              <p:cNvPr id="171" name="Rectangle 170"/>
              <p:cNvSpPr/>
              <p:nvPr/>
            </p:nvSpPr>
            <p:spPr bwMode="auto">
              <a:xfrm rot="10800000">
                <a:off x="3507320" y="3287221"/>
                <a:ext cx="498349" cy="306623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/>
              <p:nvPr/>
            </p:nvCxnSpPr>
            <p:spPr bwMode="auto">
              <a:xfrm flipH="1">
                <a:off x="4019550" y="3321180"/>
                <a:ext cx="1059" cy="153657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7247" name="Picture 86" descr="router_top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0438" y="3194292"/>
                <a:ext cx="522287" cy="220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7249" name="Group 82"/>
              <p:cNvGrpSpPr>
                <a:grpSpLocks/>
              </p:cNvGrpSpPr>
              <p:nvPr/>
            </p:nvGrpSpPr>
            <p:grpSpPr bwMode="auto">
              <a:xfrm>
                <a:off x="3511442" y="4783543"/>
                <a:ext cx="507858" cy="221845"/>
                <a:chOff x="4128636" y="3606589"/>
                <a:chExt cx="568145" cy="338667"/>
              </a:xfrm>
            </p:grpSpPr>
            <p:sp>
              <p:nvSpPr>
                <p:cNvPr id="97" name="Oval 96"/>
                <p:cNvSpPr/>
                <p:nvPr/>
              </p:nvSpPr>
              <p:spPr>
                <a:xfrm>
                  <a:off x="4128757" y="3719873"/>
                  <a:ext cx="568304" cy="225383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8" name="Rectangle 97"/>
                <p:cNvSpPr/>
                <p:nvPr/>
              </p:nvSpPr>
              <p:spPr>
                <a:xfrm>
                  <a:off x="4128757" y="3719873"/>
                  <a:ext cx="568304" cy="111479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>
                  <a:off x="4128757" y="3605971"/>
                  <a:ext cx="568304" cy="225382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4697061" y="3719873"/>
                  <a:ext cx="0" cy="111479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4128757" y="3719873"/>
                  <a:ext cx="0" cy="111479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5" name="Rectangle 154"/>
              <p:cNvSpPr/>
              <p:nvPr/>
            </p:nvSpPr>
            <p:spPr bwMode="auto">
              <a:xfrm>
                <a:off x="3516313" y="3697288"/>
                <a:ext cx="498475" cy="1163637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74" name="Straight Connector 173"/>
              <p:cNvCxnSpPr>
                <a:stCxn id="381" idx="2"/>
              </p:cNvCxnSpPr>
              <p:nvPr/>
            </p:nvCxnSpPr>
            <p:spPr bwMode="auto">
              <a:xfrm flipH="1">
                <a:off x="3506788" y="3262991"/>
                <a:ext cx="4762" cy="168842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33" name="Group 377"/>
              <p:cNvGrpSpPr>
                <a:grpSpLocks/>
              </p:cNvGrpSpPr>
              <p:nvPr/>
            </p:nvGrpSpPr>
            <p:grpSpPr bwMode="auto">
              <a:xfrm>
                <a:off x="3511057" y="3174091"/>
                <a:ext cx="504096" cy="242719"/>
                <a:chOff x="2183302" y="1574638"/>
                <a:chExt cx="1200154" cy="430218"/>
              </a:xfrm>
            </p:grpSpPr>
            <p:sp>
              <p:nvSpPr>
                <p:cNvPr id="379" name="Oval 378"/>
                <p:cNvSpPr/>
                <p:nvPr/>
              </p:nvSpPr>
              <p:spPr bwMode="auto">
                <a:xfrm flipV="1">
                  <a:off x="2188256" y="1690004"/>
                  <a:ext cx="1194331" cy="31514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80" name="Rectangle 379"/>
                <p:cNvSpPr/>
                <p:nvPr/>
              </p:nvSpPr>
              <p:spPr bwMode="auto">
                <a:xfrm>
                  <a:off x="2184476" y="1735026"/>
                  <a:ext cx="1198111" cy="11255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1" name="Oval 380"/>
                <p:cNvSpPr/>
                <p:nvPr/>
              </p:nvSpPr>
              <p:spPr bwMode="auto">
                <a:xfrm flipV="1">
                  <a:off x="2184476" y="1574638"/>
                  <a:ext cx="1194331" cy="315149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82" name="Freeform 381"/>
                <p:cNvSpPr/>
                <p:nvPr/>
              </p:nvSpPr>
              <p:spPr bwMode="auto">
                <a:xfrm>
                  <a:off x="2490619" y="1670308"/>
                  <a:ext cx="582047" cy="15757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3" name="Freeform 382"/>
                <p:cNvSpPr/>
                <p:nvPr/>
              </p:nvSpPr>
              <p:spPr bwMode="auto">
                <a:xfrm>
                  <a:off x="2430146" y="1630915"/>
                  <a:ext cx="702992" cy="109739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4" name="Freeform 383"/>
                <p:cNvSpPr/>
                <p:nvPr/>
              </p:nvSpPr>
              <p:spPr bwMode="auto">
                <a:xfrm>
                  <a:off x="2891248" y="1723770"/>
                  <a:ext cx="260786" cy="9567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5" name="Freeform 384"/>
                <p:cNvSpPr/>
                <p:nvPr/>
              </p:nvSpPr>
              <p:spPr bwMode="auto">
                <a:xfrm>
                  <a:off x="2418806" y="1726585"/>
                  <a:ext cx="253230" cy="92856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86" name="Straight Connector 385"/>
                <p:cNvCxnSpPr>
                  <a:endCxn id="381" idx="2"/>
                </p:cNvCxnSpPr>
                <p:nvPr/>
              </p:nvCxnSpPr>
              <p:spPr bwMode="auto">
                <a:xfrm flipH="1" flipV="1">
                  <a:off x="2184476" y="1732213"/>
                  <a:ext cx="3781" cy="12099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7" name="Straight Connector 386"/>
                <p:cNvCxnSpPr/>
                <p:nvPr/>
              </p:nvCxnSpPr>
              <p:spPr bwMode="auto">
                <a:xfrm flipH="1" flipV="1">
                  <a:off x="3378806" y="1729398"/>
                  <a:ext cx="3781" cy="120996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" name="Group 19"/>
            <p:cNvGrpSpPr/>
            <p:nvPr/>
          </p:nvGrpSpPr>
          <p:grpSpPr>
            <a:xfrm>
              <a:off x="4299212" y="2486508"/>
              <a:ext cx="528376" cy="2517292"/>
              <a:chOff x="4299212" y="2486508"/>
              <a:chExt cx="528376" cy="2517292"/>
            </a:xfrm>
          </p:grpSpPr>
          <p:sp>
            <p:nvSpPr>
              <p:cNvPr id="439" name="Rectangle 438"/>
              <p:cNvSpPr/>
              <p:nvPr/>
            </p:nvSpPr>
            <p:spPr bwMode="auto">
              <a:xfrm rot="10800000">
                <a:off x="4315358" y="2675960"/>
                <a:ext cx="498350" cy="916575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40" name="Straight Connector 439"/>
              <p:cNvCxnSpPr/>
              <p:nvPr/>
            </p:nvCxnSpPr>
            <p:spPr bwMode="auto">
              <a:xfrm>
                <a:off x="4822015" y="2642002"/>
                <a:ext cx="5573" cy="2214161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18" name="Group 442"/>
              <p:cNvGrpSpPr>
                <a:grpSpLocks/>
              </p:cNvGrpSpPr>
              <p:nvPr/>
            </p:nvGrpSpPr>
            <p:grpSpPr bwMode="auto">
              <a:xfrm>
                <a:off x="4319479" y="4781999"/>
                <a:ext cx="507859" cy="221801"/>
                <a:chOff x="4128636" y="3606589"/>
                <a:chExt cx="568145" cy="338667"/>
              </a:xfrm>
            </p:grpSpPr>
            <p:sp>
              <p:nvSpPr>
                <p:cNvPr id="452" name="Oval 451"/>
                <p:cNvSpPr/>
                <p:nvPr/>
              </p:nvSpPr>
              <p:spPr>
                <a:xfrm>
                  <a:off x="4128758" y="3719830"/>
                  <a:ext cx="568303" cy="22542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4128758" y="3719830"/>
                  <a:ext cx="568303" cy="11150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4" name="Oval 453"/>
                <p:cNvSpPr/>
                <p:nvPr/>
              </p:nvSpPr>
              <p:spPr>
                <a:xfrm>
                  <a:off x="4128758" y="3605903"/>
                  <a:ext cx="568303" cy="22542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55" name="Straight Connector 454"/>
                <p:cNvCxnSpPr/>
                <p:nvPr/>
              </p:nvCxnSpPr>
              <p:spPr>
                <a:xfrm>
                  <a:off x="4697061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6" name="Straight Connector 455"/>
                <p:cNvCxnSpPr/>
                <p:nvPr/>
              </p:nvCxnSpPr>
              <p:spPr>
                <a:xfrm>
                  <a:off x="4128758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4" name="Rectangle 443"/>
              <p:cNvSpPr/>
              <p:nvPr/>
            </p:nvSpPr>
            <p:spPr bwMode="auto">
              <a:xfrm>
                <a:off x="4324350" y="3695700"/>
                <a:ext cx="498475" cy="116363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47" name="Straight Connector 446"/>
              <p:cNvCxnSpPr>
                <a:stCxn id="458" idx="2"/>
              </p:cNvCxnSpPr>
              <p:nvPr/>
            </p:nvCxnSpPr>
            <p:spPr bwMode="auto">
              <a:xfrm>
                <a:off x="4300799" y="2640496"/>
                <a:ext cx="14026" cy="2309329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37" name="Group 456"/>
              <p:cNvGrpSpPr>
                <a:grpSpLocks/>
              </p:cNvGrpSpPr>
              <p:nvPr/>
            </p:nvGrpSpPr>
            <p:grpSpPr bwMode="auto">
              <a:xfrm>
                <a:off x="4299212" y="2486508"/>
                <a:ext cx="504825" cy="242888"/>
                <a:chOff x="2183302" y="1574638"/>
                <a:chExt cx="1200154" cy="430218"/>
              </a:xfrm>
            </p:grpSpPr>
            <p:sp>
              <p:nvSpPr>
                <p:cNvPr id="458" name="Oval 457"/>
                <p:cNvSpPr/>
                <p:nvPr/>
              </p:nvSpPr>
              <p:spPr bwMode="auto">
                <a:xfrm flipV="1">
                  <a:off x="2187075" y="1689926"/>
                  <a:ext cx="1196381" cy="31493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59" name="Rectangle 458"/>
                <p:cNvSpPr/>
                <p:nvPr/>
              </p:nvSpPr>
              <p:spPr bwMode="auto">
                <a:xfrm>
                  <a:off x="2183302" y="1734916"/>
                  <a:ext cx="1200154" cy="11247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0" name="Oval 459"/>
                <p:cNvSpPr/>
                <p:nvPr/>
              </p:nvSpPr>
              <p:spPr bwMode="auto">
                <a:xfrm flipV="1">
                  <a:off x="2183302" y="1574638"/>
                  <a:ext cx="1196379" cy="31493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61" name="Freeform 460"/>
                <p:cNvSpPr/>
                <p:nvPr/>
              </p:nvSpPr>
              <p:spPr bwMode="auto">
                <a:xfrm>
                  <a:off x="2489000" y="1670242"/>
                  <a:ext cx="584982" cy="1574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2" name="Freeform 461"/>
                <p:cNvSpPr/>
                <p:nvPr/>
              </p:nvSpPr>
              <p:spPr bwMode="auto">
                <a:xfrm>
                  <a:off x="2428615" y="1630876"/>
                  <a:ext cx="705752" cy="10966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3" name="Freeform 462"/>
                <p:cNvSpPr/>
                <p:nvPr/>
              </p:nvSpPr>
              <p:spPr bwMode="auto">
                <a:xfrm>
                  <a:off x="2892827" y="1723668"/>
                  <a:ext cx="256637" cy="9560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4" name="Freeform 463"/>
                <p:cNvSpPr/>
                <p:nvPr/>
              </p:nvSpPr>
              <p:spPr bwMode="auto">
                <a:xfrm>
                  <a:off x="2417294" y="1726479"/>
                  <a:ext cx="252861" cy="9279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65" name="Straight Connector 464"/>
                <p:cNvCxnSpPr>
                  <a:endCxn id="460" idx="2"/>
                </p:cNvCxnSpPr>
                <p:nvPr/>
              </p:nvCxnSpPr>
              <p:spPr bwMode="auto">
                <a:xfrm flipH="1" flipV="1">
                  <a:off x="2183302" y="1732103"/>
                  <a:ext cx="3773" cy="12091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6" name="Straight Connector 465"/>
                <p:cNvCxnSpPr/>
                <p:nvPr/>
              </p:nvCxnSpPr>
              <p:spPr bwMode="auto">
                <a:xfrm flipH="1" flipV="1">
                  <a:off x="3379681" y="1729292"/>
                  <a:ext cx="3775" cy="12091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1" name="Group 20"/>
            <p:cNvGrpSpPr/>
            <p:nvPr/>
          </p:nvGrpSpPr>
          <p:grpSpPr>
            <a:xfrm>
              <a:off x="5491163" y="3179295"/>
              <a:ext cx="522287" cy="1824505"/>
              <a:chOff x="5491163" y="3179295"/>
              <a:chExt cx="522287" cy="1824505"/>
            </a:xfrm>
          </p:grpSpPr>
          <p:sp>
            <p:nvSpPr>
              <p:cNvPr id="468" name="Rectangle 467"/>
              <p:cNvSpPr/>
              <p:nvPr/>
            </p:nvSpPr>
            <p:spPr bwMode="auto">
              <a:xfrm rot="10800000">
                <a:off x="5498044" y="3266845"/>
                <a:ext cx="498349" cy="325689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69" name="Straight Connector 468"/>
              <p:cNvCxnSpPr>
                <a:stCxn id="489" idx="6"/>
              </p:cNvCxnSpPr>
              <p:nvPr/>
            </p:nvCxnSpPr>
            <p:spPr bwMode="auto">
              <a:xfrm>
                <a:off x="6003925" y="3268195"/>
                <a:ext cx="6350" cy="158117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7187" name="Picture 469" descr="router_top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1163" y="3206725"/>
                <a:ext cx="522287" cy="2204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7189" name="Group 471"/>
              <p:cNvGrpSpPr>
                <a:grpSpLocks/>
              </p:cNvGrpSpPr>
              <p:nvPr/>
            </p:nvGrpSpPr>
            <p:grpSpPr bwMode="auto">
              <a:xfrm>
                <a:off x="5502167" y="4781999"/>
                <a:ext cx="507858" cy="221801"/>
                <a:chOff x="4128636" y="3606589"/>
                <a:chExt cx="568145" cy="338667"/>
              </a:xfrm>
            </p:grpSpPr>
            <p:sp>
              <p:nvSpPr>
                <p:cNvPr id="481" name="Oval 480"/>
                <p:cNvSpPr/>
                <p:nvPr/>
              </p:nvSpPr>
              <p:spPr>
                <a:xfrm>
                  <a:off x="4128757" y="3719830"/>
                  <a:ext cx="568304" cy="225426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128757" y="3719830"/>
                  <a:ext cx="568304" cy="11150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3" name="Oval 482"/>
                <p:cNvSpPr/>
                <p:nvPr/>
              </p:nvSpPr>
              <p:spPr>
                <a:xfrm>
                  <a:off x="4128757" y="3605903"/>
                  <a:ext cx="568304" cy="22542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84" name="Straight Connector 483"/>
                <p:cNvCxnSpPr/>
                <p:nvPr/>
              </p:nvCxnSpPr>
              <p:spPr>
                <a:xfrm>
                  <a:off x="4697061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5" name="Straight Connector 484"/>
                <p:cNvCxnSpPr/>
                <p:nvPr/>
              </p:nvCxnSpPr>
              <p:spPr>
                <a:xfrm>
                  <a:off x="4128757" y="3719830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3" name="Rectangle 472"/>
              <p:cNvSpPr/>
              <p:nvPr/>
            </p:nvSpPr>
            <p:spPr bwMode="auto">
              <a:xfrm>
                <a:off x="5507038" y="3695700"/>
                <a:ext cx="498475" cy="116363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76" name="Straight Connector 475"/>
              <p:cNvCxnSpPr>
                <a:stCxn id="47187" idx="1"/>
              </p:cNvCxnSpPr>
              <p:nvPr/>
            </p:nvCxnSpPr>
            <p:spPr bwMode="auto">
              <a:xfrm>
                <a:off x="5491163" y="3316941"/>
                <a:ext cx="6350" cy="1632884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39" name="Group 485"/>
              <p:cNvGrpSpPr>
                <a:grpSpLocks/>
              </p:cNvGrpSpPr>
              <p:nvPr/>
            </p:nvGrpSpPr>
            <p:grpSpPr bwMode="auto">
              <a:xfrm>
                <a:off x="5500688" y="3179295"/>
                <a:ext cx="504825" cy="242888"/>
                <a:chOff x="2183302" y="1574638"/>
                <a:chExt cx="1200154" cy="430218"/>
              </a:xfrm>
            </p:grpSpPr>
            <p:sp>
              <p:nvSpPr>
                <p:cNvPr id="487" name="Oval 486"/>
                <p:cNvSpPr/>
                <p:nvPr/>
              </p:nvSpPr>
              <p:spPr bwMode="auto">
                <a:xfrm flipV="1">
                  <a:off x="2187075" y="1689926"/>
                  <a:ext cx="1196381" cy="31493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88" name="Rectangle 487"/>
                <p:cNvSpPr/>
                <p:nvPr/>
              </p:nvSpPr>
              <p:spPr bwMode="auto">
                <a:xfrm>
                  <a:off x="2183302" y="1734916"/>
                  <a:ext cx="1200154" cy="11247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9" name="Oval 488"/>
                <p:cNvSpPr/>
                <p:nvPr/>
              </p:nvSpPr>
              <p:spPr bwMode="auto">
                <a:xfrm flipV="1">
                  <a:off x="2183302" y="1574638"/>
                  <a:ext cx="1196379" cy="31493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90" name="Freeform 489"/>
                <p:cNvSpPr/>
                <p:nvPr/>
              </p:nvSpPr>
              <p:spPr bwMode="auto">
                <a:xfrm>
                  <a:off x="2489000" y="1670242"/>
                  <a:ext cx="584982" cy="1574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1" name="Freeform 490"/>
                <p:cNvSpPr/>
                <p:nvPr/>
              </p:nvSpPr>
              <p:spPr bwMode="auto">
                <a:xfrm>
                  <a:off x="2428615" y="1630876"/>
                  <a:ext cx="705752" cy="10966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2" name="Freeform 491"/>
                <p:cNvSpPr/>
                <p:nvPr/>
              </p:nvSpPr>
              <p:spPr bwMode="auto">
                <a:xfrm>
                  <a:off x="2892827" y="1723668"/>
                  <a:ext cx="256637" cy="9560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3" name="Freeform 492"/>
                <p:cNvSpPr/>
                <p:nvPr/>
              </p:nvSpPr>
              <p:spPr bwMode="auto">
                <a:xfrm>
                  <a:off x="2417294" y="1726479"/>
                  <a:ext cx="252861" cy="92793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94" name="Straight Connector 493"/>
                <p:cNvCxnSpPr>
                  <a:endCxn id="489" idx="2"/>
                </p:cNvCxnSpPr>
                <p:nvPr/>
              </p:nvCxnSpPr>
              <p:spPr bwMode="auto">
                <a:xfrm flipH="1" flipV="1">
                  <a:off x="2183302" y="1732103"/>
                  <a:ext cx="3773" cy="12091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5" name="Straight Connector 494"/>
                <p:cNvCxnSpPr/>
                <p:nvPr/>
              </p:nvCxnSpPr>
              <p:spPr bwMode="auto">
                <a:xfrm flipH="1" flipV="1">
                  <a:off x="3379681" y="1729292"/>
                  <a:ext cx="3775" cy="12091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" name="Group 21"/>
            <p:cNvGrpSpPr/>
            <p:nvPr/>
          </p:nvGrpSpPr>
          <p:grpSpPr>
            <a:xfrm>
              <a:off x="6472366" y="2647932"/>
              <a:ext cx="522159" cy="2354282"/>
              <a:chOff x="6472366" y="2647932"/>
              <a:chExt cx="522159" cy="2354282"/>
            </a:xfrm>
          </p:grpSpPr>
          <p:sp>
            <p:nvSpPr>
              <p:cNvPr id="497" name="Rectangle 496"/>
              <p:cNvSpPr/>
              <p:nvPr/>
            </p:nvSpPr>
            <p:spPr bwMode="auto">
              <a:xfrm rot="10800000">
                <a:off x="6482296" y="2777838"/>
                <a:ext cx="498349" cy="72203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98" name="Straight Connector 497"/>
              <p:cNvCxnSpPr/>
              <p:nvPr/>
            </p:nvCxnSpPr>
            <p:spPr bwMode="auto">
              <a:xfrm>
                <a:off x="6994525" y="2845840"/>
                <a:ext cx="0" cy="1999208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60" name="Group 500"/>
              <p:cNvGrpSpPr>
                <a:grpSpLocks/>
              </p:cNvGrpSpPr>
              <p:nvPr/>
            </p:nvGrpSpPr>
            <p:grpSpPr bwMode="auto">
              <a:xfrm>
                <a:off x="6486417" y="4766099"/>
                <a:ext cx="507858" cy="236115"/>
                <a:chOff x="4128636" y="3606589"/>
                <a:chExt cx="568145" cy="338667"/>
              </a:xfrm>
            </p:grpSpPr>
            <p:sp>
              <p:nvSpPr>
                <p:cNvPr id="510" name="Oval 509"/>
                <p:cNvSpPr/>
                <p:nvPr/>
              </p:nvSpPr>
              <p:spPr>
                <a:xfrm>
                  <a:off x="4128757" y="3719828"/>
                  <a:ext cx="568304" cy="225428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1" name="Rectangle 510"/>
                <p:cNvSpPr/>
                <p:nvPr/>
              </p:nvSpPr>
              <p:spPr>
                <a:xfrm>
                  <a:off x="4128757" y="3719828"/>
                  <a:ext cx="568304" cy="11150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2" name="Oval 511"/>
                <p:cNvSpPr/>
                <p:nvPr/>
              </p:nvSpPr>
              <p:spPr>
                <a:xfrm>
                  <a:off x="4128757" y="3605903"/>
                  <a:ext cx="568304" cy="225426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3" name="Straight Connector 512"/>
                <p:cNvCxnSpPr/>
                <p:nvPr/>
              </p:nvCxnSpPr>
              <p:spPr>
                <a:xfrm>
                  <a:off x="4697061" y="3719828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4" name="Straight Connector 513"/>
                <p:cNvCxnSpPr/>
                <p:nvPr/>
              </p:nvCxnSpPr>
              <p:spPr>
                <a:xfrm>
                  <a:off x="4128757" y="3719828"/>
                  <a:ext cx="0" cy="11150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2" name="Rectangle 501"/>
              <p:cNvSpPr/>
              <p:nvPr/>
            </p:nvSpPr>
            <p:spPr bwMode="auto">
              <a:xfrm>
                <a:off x="6491288" y="3609696"/>
                <a:ext cx="498475" cy="1238732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05" name="Straight Connector 504"/>
              <p:cNvCxnSpPr/>
              <p:nvPr/>
            </p:nvCxnSpPr>
            <p:spPr bwMode="auto">
              <a:xfrm>
                <a:off x="6472366" y="2818589"/>
                <a:ext cx="9397" cy="212616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141" name="Group 514"/>
              <p:cNvGrpSpPr>
                <a:grpSpLocks/>
              </p:cNvGrpSpPr>
              <p:nvPr/>
            </p:nvGrpSpPr>
            <p:grpSpPr bwMode="auto">
              <a:xfrm>
                <a:off x="6478146" y="2647932"/>
                <a:ext cx="504825" cy="242887"/>
                <a:chOff x="2183302" y="1574638"/>
                <a:chExt cx="1200154" cy="430218"/>
              </a:xfrm>
            </p:grpSpPr>
            <p:sp>
              <p:nvSpPr>
                <p:cNvPr id="516" name="Oval 515"/>
                <p:cNvSpPr/>
                <p:nvPr/>
              </p:nvSpPr>
              <p:spPr bwMode="auto">
                <a:xfrm flipV="1">
                  <a:off x="2187075" y="1689925"/>
                  <a:ext cx="1196381" cy="31493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7" name="Rectangle 516"/>
                <p:cNvSpPr/>
                <p:nvPr/>
              </p:nvSpPr>
              <p:spPr bwMode="auto">
                <a:xfrm>
                  <a:off x="2183302" y="1734915"/>
                  <a:ext cx="1200154" cy="112476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8" name="Oval 517"/>
                <p:cNvSpPr/>
                <p:nvPr/>
              </p:nvSpPr>
              <p:spPr bwMode="auto">
                <a:xfrm flipV="1">
                  <a:off x="2183302" y="1574638"/>
                  <a:ext cx="1196379" cy="314931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9" name="Freeform 518"/>
                <p:cNvSpPr/>
                <p:nvPr/>
              </p:nvSpPr>
              <p:spPr bwMode="auto">
                <a:xfrm>
                  <a:off x="2489000" y="1670242"/>
                  <a:ext cx="584982" cy="157466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0" name="Freeform 519"/>
                <p:cNvSpPr/>
                <p:nvPr/>
              </p:nvSpPr>
              <p:spPr bwMode="auto">
                <a:xfrm>
                  <a:off x="2428615" y="1630876"/>
                  <a:ext cx="705752" cy="109663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1" name="Freeform 520"/>
                <p:cNvSpPr/>
                <p:nvPr/>
              </p:nvSpPr>
              <p:spPr bwMode="auto">
                <a:xfrm>
                  <a:off x="2892827" y="1723667"/>
                  <a:ext cx="256637" cy="9560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2" name="Freeform 521"/>
                <p:cNvSpPr/>
                <p:nvPr/>
              </p:nvSpPr>
              <p:spPr bwMode="auto">
                <a:xfrm>
                  <a:off x="2417294" y="1726480"/>
                  <a:ext cx="252861" cy="92791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23" name="Straight Connector 522"/>
                <p:cNvCxnSpPr>
                  <a:endCxn id="518" idx="2"/>
                </p:cNvCxnSpPr>
                <p:nvPr/>
              </p:nvCxnSpPr>
              <p:spPr bwMode="auto">
                <a:xfrm flipH="1" flipV="1">
                  <a:off x="2183302" y="1732104"/>
                  <a:ext cx="3773" cy="12091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4" name="Straight Connector 523"/>
                <p:cNvCxnSpPr/>
                <p:nvPr/>
              </p:nvCxnSpPr>
              <p:spPr bwMode="auto">
                <a:xfrm flipH="1" flipV="1">
                  <a:off x="3379681" y="1729291"/>
                  <a:ext cx="3775" cy="12091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7142" name="Text Box 167"/>
          <p:cNvSpPr txBox="1">
            <a:spLocks noChangeArrowheads="1"/>
          </p:cNvSpPr>
          <p:nvPr/>
        </p:nvSpPr>
        <p:spPr bwMode="auto">
          <a:xfrm>
            <a:off x="563563" y="277813"/>
            <a:ext cx="60305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Recall: per-router control plane</a:t>
            </a:r>
          </a:p>
        </p:txBody>
      </p:sp>
      <p:grpSp>
        <p:nvGrpSpPr>
          <p:cNvPr id="229" name="Group 228"/>
          <p:cNvGrpSpPr/>
          <p:nvPr/>
        </p:nvGrpSpPr>
        <p:grpSpPr>
          <a:xfrm>
            <a:off x="1828233" y="3016011"/>
            <a:ext cx="5112820" cy="879389"/>
            <a:chOff x="1866825" y="707349"/>
            <a:chExt cx="5112820" cy="879389"/>
          </a:xfrm>
        </p:grpSpPr>
        <p:sp>
          <p:nvSpPr>
            <p:cNvPr id="233" name="Oval 232"/>
            <p:cNvSpPr/>
            <p:nvPr/>
          </p:nvSpPr>
          <p:spPr>
            <a:xfrm>
              <a:off x="1866825" y="785347"/>
              <a:ext cx="954705" cy="491476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4" name="TextBox 233"/>
            <p:cNvSpPr txBox="1"/>
            <p:nvPr/>
          </p:nvSpPr>
          <p:spPr>
            <a:xfrm>
              <a:off x="1891781" y="783191"/>
              <a:ext cx="910613" cy="4761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480"/>
                </a:lnSpc>
              </a:pPr>
              <a:r>
                <a:rPr lang="en-US" sz="1400" dirty="0"/>
                <a:t>Routing</a:t>
              </a:r>
            </a:p>
            <a:p>
              <a:pPr algn="ctr">
                <a:lnSpc>
                  <a:spcPts val="1480"/>
                </a:lnSpc>
              </a:pPr>
              <a:r>
                <a:rPr lang="en-US" sz="1400" dirty="0"/>
                <a:t>Algorithm</a:t>
              </a:r>
            </a:p>
          </p:txBody>
        </p:sp>
        <p:cxnSp>
          <p:nvCxnSpPr>
            <p:cNvPr id="235" name="Straight Arrow Connector 234"/>
            <p:cNvCxnSpPr/>
            <p:nvPr/>
          </p:nvCxnSpPr>
          <p:spPr>
            <a:xfrm flipV="1">
              <a:off x="2833714" y="807908"/>
              <a:ext cx="1517851" cy="213379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Arrow Connector 235"/>
            <p:cNvCxnSpPr/>
            <p:nvPr/>
          </p:nvCxnSpPr>
          <p:spPr>
            <a:xfrm>
              <a:off x="2750618" y="1201670"/>
              <a:ext cx="797027" cy="279264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Arrow Connector 236"/>
            <p:cNvCxnSpPr/>
            <p:nvPr/>
          </p:nvCxnSpPr>
          <p:spPr>
            <a:xfrm>
              <a:off x="4684666" y="894080"/>
              <a:ext cx="893541" cy="510629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Arrow Connector 237"/>
            <p:cNvCxnSpPr/>
            <p:nvPr/>
          </p:nvCxnSpPr>
          <p:spPr>
            <a:xfrm>
              <a:off x="4800837" y="800746"/>
              <a:ext cx="1695897" cy="130795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Oval 238"/>
            <p:cNvSpPr/>
            <p:nvPr/>
          </p:nvSpPr>
          <p:spPr>
            <a:xfrm>
              <a:off x="6558622" y="894080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Oval 239"/>
            <p:cNvSpPr/>
            <p:nvPr/>
          </p:nvSpPr>
          <p:spPr>
            <a:xfrm>
              <a:off x="5572329" y="1404709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Oval 240"/>
            <p:cNvSpPr/>
            <p:nvPr/>
          </p:nvSpPr>
          <p:spPr>
            <a:xfrm>
              <a:off x="4367082" y="707349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Oval 241"/>
            <p:cNvSpPr/>
            <p:nvPr/>
          </p:nvSpPr>
          <p:spPr>
            <a:xfrm>
              <a:off x="3571953" y="1402071"/>
              <a:ext cx="421023" cy="182029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3" name="Straight Arrow Connector 242"/>
            <p:cNvCxnSpPr/>
            <p:nvPr/>
          </p:nvCxnSpPr>
          <p:spPr>
            <a:xfrm>
              <a:off x="2821560" y="1106261"/>
              <a:ext cx="2738615" cy="338776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Arrow Connector 243"/>
            <p:cNvCxnSpPr>
              <a:endCxn id="239" idx="2"/>
            </p:cNvCxnSpPr>
            <p:nvPr/>
          </p:nvCxnSpPr>
          <p:spPr>
            <a:xfrm flipV="1">
              <a:off x="3997124" y="985095"/>
              <a:ext cx="2561498" cy="469120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/>
            <p:cNvCxnSpPr/>
            <p:nvPr/>
          </p:nvCxnSpPr>
          <p:spPr>
            <a:xfrm flipV="1">
              <a:off x="3992124" y="1509221"/>
              <a:ext cx="1580205" cy="2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Arrow Connector 245"/>
            <p:cNvCxnSpPr/>
            <p:nvPr/>
          </p:nvCxnSpPr>
          <p:spPr>
            <a:xfrm flipV="1">
              <a:off x="5997500" y="1083737"/>
              <a:ext cx="751103" cy="397197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8" name="TextBox 257"/>
          <p:cNvSpPr txBox="1"/>
          <p:nvPr/>
        </p:nvSpPr>
        <p:spPr>
          <a:xfrm>
            <a:off x="517479" y="1154626"/>
            <a:ext cx="8209014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Individual routing algorithm components </a:t>
            </a:r>
            <a:r>
              <a:rPr lang="en-US" sz="2400" i="1" dirty="0">
                <a:solidFill>
                  <a:srgbClr val="000090"/>
                </a:solidFill>
              </a:rPr>
              <a:t>in each and every router </a:t>
            </a:r>
            <a:r>
              <a:rPr lang="en-US" sz="2400" dirty="0"/>
              <a:t>interact with each other in control plane to compute forwarding tables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557338" y="3404226"/>
            <a:ext cx="6375400" cy="1047750"/>
            <a:chOff x="1557338" y="3074988"/>
            <a:chExt cx="6375400" cy="1047750"/>
          </a:xfrm>
        </p:grpSpPr>
        <p:sp>
          <p:nvSpPr>
            <p:cNvPr id="47115" name="TextBox 232"/>
            <p:cNvSpPr txBox="1">
              <a:spLocks noChangeArrowheads="1"/>
            </p:cNvSpPr>
            <p:nvPr/>
          </p:nvSpPr>
          <p:spPr bwMode="auto">
            <a:xfrm>
              <a:off x="7292975" y="3651250"/>
              <a:ext cx="595313" cy="47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sp>
          <p:nvSpPr>
            <p:cNvPr id="47116" name="TextBox 233"/>
            <p:cNvSpPr txBox="1">
              <a:spLocks noChangeArrowheads="1"/>
            </p:cNvSpPr>
            <p:nvPr/>
          </p:nvSpPr>
          <p:spPr bwMode="auto">
            <a:xfrm>
              <a:off x="7224713" y="3074988"/>
              <a:ext cx="708025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cxnSp>
          <p:nvCxnSpPr>
            <p:cNvPr id="232" name="Straight Connector 231"/>
            <p:cNvCxnSpPr/>
            <p:nvPr/>
          </p:nvCxnSpPr>
          <p:spPr>
            <a:xfrm>
              <a:off x="1557338" y="3613150"/>
              <a:ext cx="6207125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1829356" y="4031984"/>
            <a:ext cx="5126173" cy="1120753"/>
            <a:chOff x="-4746102" y="4471477"/>
            <a:chExt cx="5126173" cy="1120753"/>
          </a:xfrm>
        </p:grpSpPr>
        <p:pic>
          <p:nvPicPr>
            <p:cNvPr id="47268" name="Picture 10" descr="fig42_table.pdf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46102" y="4471477"/>
              <a:ext cx="966463" cy="966962"/>
            </a:xfrm>
            <a:prstGeom prst="rect">
              <a:avLst/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25"/>
            <p:cNvGrpSpPr/>
            <p:nvPr/>
          </p:nvGrpSpPr>
          <p:grpSpPr>
            <a:xfrm>
              <a:off x="-3025264" y="5228984"/>
              <a:ext cx="3405335" cy="363246"/>
              <a:chOff x="-3025264" y="5228984"/>
              <a:chExt cx="3405335" cy="363246"/>
            </a:xfrm>
          </p:grpSpPr>
          <p:grpSp>
            <p:nvGrpSpPr>
              <p:cNvPr id="47251" name="Group 241"/>
              <p:cNvGrpSpPr>
                <a:grpSpLocks/>
              </p:cNvGrpSpPr>
              <p:nvPr/>
            </p:nvGrpSpPr>
            <p:grpSpPr bwMode="auto">
              <a:xfrm>
                <a:off x="-3025264" y="5262858"/>
                <a:ext cx="430360" cy="329372"/>
                <a:chOff x="2931664" y="3912603"/>
                <a:chExt cx="430450" cy="329314"/>
              </a:xfrm>
            </p:grpSpPr>
            <p:sp>
              <p:nvSpPr>
                <p:cNvPr id="92" name="Rectangle 91"/>
                <p:cNvSpPr/>
                <p:nvPr/>
              </p:nvSpPr>
              <p:spPr>
                <a:xfrm>
                  <a:off x="2935837" y="3912034"/>
                  <a:ext cx="425539" cy="330142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2931074" y="4004093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931074" y="4067582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>
                  <a:stCxn id="92" idx="2"/>
                </p:cNvCxnSpPr>
                <p:nvPr/>
              </p:nvCxnSpPr>
              <p:spPr>
                <a:xfrm flipH="1" flipV="1">
                  <a:off x="3147019" y="4004093"/>
                  <a:ext cx="1587" cy="238083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220" name="Group 444"/>
              <p:cNvGrpSpPr>
                <a:grpSpLocks/>
              </p:cNvGrpSpPr>
              <p:nvPr/>
            </p:nvGrpSpPr>
            <p:grpSpPr bwMode="auto">
              <a:xfrm>
                <a:off x="-2217227" y="5261364"/>
                <a:ext cx="430361" cy="329307"/>
                <a:chOff x="2931664" y="3912603"/>
                <a:chExt cx="430450" cy="329314"/>
              </a:xfrm>
            </p:grpSpPr>
            <p:sp>
              <p:nvSpPr>
                <p:cNvPr id="448" name="Rectangle 447"/>
                <p:cNvSpPr/>
                <p:nvPr/>
              </p:nvSpPr>
              <p:spPr>
                <a:xfrm>
                  <a:off x="2935838" y="3911941"/>
                  <a:ext cx="425538" cy="330207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49" name="Straight Connector 448"/>
                <p:cNvCxnSpPr/>
                <p:nvPr/>
              </p:nvCxnSpPr>
              <p:spPr>
                <a:xfrm>
                  <a:off x="2931074" y="4004018"/>
                  <a:ext cx="425538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0" name="Straight Connector 449"/>
                <p:cNvCxnSpPr/>
                <p:nvPr/>
              </p:nvCxnSpPr>
              <p:spPr>
                <a:xfrm>
                  <a:off x="2931074" y="4067519"/>
                  <a:ext cx="425538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1" name="Straight Connector 450"/>
                <p:cNvCxnSpPr>
                  <a:stCxn id="448" idx="2"/>
                </p:cNvCxnSpPr>
                <p:nvPr/>
              </p:nvCxnSpPr>
              <p:spPr>
                <a:xfrm flipH="1" flipV="1">
                  <a:off x="3147019" y="4004018"/>
                  <a:ext cx="1588" cy="23813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91" name="Group 473"/>
              <p:cNvGrpSpPr>
                <a:grpSpLocks/>
              </p:cNvGrpSpPr>
              <p:nvPr/>
            </p:nvGrpSpPr>
            <p:grpSpPr bwMode="auto">
              <a:xfrm>
                <a:off x="-1034539" y="5261364"/>
                <a:ext cx="430360" cy="329307"/>
                <a:chOff x="2931664" y="3912603"/>
                <a:chExt cx="430450" cy="329314"/>
              </a:xfrm>
            </p:grpSpPr>
            <p:sp>
              <p:nvSpPr>
                <p:cNvPr id="477" name="Rectangle 476"/>
                <p:cNvSpPr/>
                <p:nvPr/>
              </p:nvSpPr>
              <p:spPr>
                <a:xfrm>
                  <a:off x="2935837" y="3911941"/>
                  <a:ext cx="425539" cy="330207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78" name="Straight Connector 477"/>
                <p:cNvCxnSpPr/>
                <p:nvPr/>
              </p:nvCxnSpPr>
              <p:spPr>
                <a:xfrm>
                  <a:off x="2931074" y="4004018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9" name="Straight Connector 478"/>
                <p:cNvCxnSpPr/>
                <p:nvPr/>
              </p:nvCxnSpPr>
              <p:spPr>
                <a:xfrm>
                  <a:off x="2931074" y="4067519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0" name="Straight Connector 479"/>
                <p:cNvCxnSpPr>
                  <a:stCxn id="477" idx="2"/>
                </p:cNvCxnSpPr>
                <p:nvPr/>
              </p:nvCxnSpPr>
              <p:spPr>
                <a:xfrm flipH="1" flipV="1">
                  <a:off x="3147019" y="4004018"/>
                  <a:ext cx="1587" cy="23813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62" name="Group 502"/>
              <p:cNvGrpSpPr>
                <a:grpSpLocks/>
              </p:cNvGrpSpPr>
              <p:nvPr/>
            </p:nvGrpSpPr>
            <p:grpSpPr bwMode="auto">
              <a:xfrm>
                <a:off x="-50289" y="5228984"/>
                <a:ext cx="430360" cy="350559"/>
                <a:chOff x="2931664" y="3912603"/>
                <a:chExt cx="430450" cy="329314"/>
              </a:xfrm>
            </p:grpSpPr>
            <p:sp>
              <p:nvSpPr>
                <p:cNvPr id="506" name="Rectangle 505"/>
                <p:cNvSpPr/>
                <p:nvPr/>
              </p:nvSpPr>
              <p:spPr>
                <a:xfrm>
                  <a:off x="2935837" y="3911940"/>
                  <a:ext cx="425539" cy="330207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07" name="Straight Connector 506"/>
                <p:cNvCxnSpPr/>
                <p:nvPr/>
              </p:nvCxnSpPr>
              <p:spPr>
                <a:xfrm>
                  <a:off x="2931074" y="4004017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8" name="Straight Connector 507"/>
                <p:cNvCxnSpPr/>
                <p:nvPr/>
              </p:nvCxnSpPr>
              <p:spPr>
                <a:xfrm>
                  <a:off x="2931074" y="4067518"/>
                  <a:ext cx="42553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/>
                <p:cNvCxnSpPr>
                  <a:stCxn id="506" idx="2"/>
                </p:cNvCxnSpPr>
                <p:nvPr/>
              </p:nvCxnSpPr>
              <p:spPr>
                <a:xfrm flipH="1" flipV="1">
                  <a:off x="3147019" y="4004017"/>
                  <a:ext cx="1587" cy="23813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5" name="Group 24"/>
          <p:cNvGrpSpPr/>
          <p:nvPr/>
        </p:nvGrpSpPr>
        <p:grpSpPr>
          <a:xfrm>
            <a:off x="2282487" y="3212142"/>
            <a:ext cx="4437063" cy="1906161"/>
            <a:chOff x="-4267279" y="3655204"/>
            <a:chExt cx="4437063" cy="1906161"/>
          </a:xfrm>
        </p:grpSpPr>
        <p:cxnSp>
          <p:nvCxnSpPr>
            <p:cNvPr id="111" name="Straight Arrow Connector 110"/>
            <p:cNvCxnSpPr/>
            <p:nvPr/>
          </p:nvCxnSpPr>
          <p:spPr bwMode="auto">
            <a:xfrm>
              <a:off x="-4267279" y="4046968"/>
              <a:ext cx="0" cy="422275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 bwMode="auto">
            <a:xfrm flipH="1">
              <a:off x="-2808366" y="4361550"/>
              <a:ext cx="154" cy="872164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Arrow Connector 445"/>
            <p:cNvCxnSpPr/>
            <p:nvPr/>
          </p:nvCxnSpPr>
          <p:spPr bwMode="auto">
            <a:xfrm>
              <a:off x="-2006807" y="3655204"/>
              <a:ext cx="6479" cy="1576923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Straight Arrow Connector 474"/>
            <p:cNvCxnSpPr>
              <a:stCxn id="468" idx="0"/>
            </p:cNvCxnSpPr>
            <p:nvPr/>
          </p:nvCxnSpPr>
          <p:spPr bwMode="auto">
            <a:xfrm>
              <a:off x="-823524" y="4656511"/>
              <a:ext cx="5883" cy="904854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Arrow Connector 503"/>
            <p:cNvCxnSpPr/>
            <p:nvPr/>
          </p:nvCxnSpPr>
          <p:spPr bwMode="auto">
            <a:xfrm flipH="1">
              <a:off x="166609" y="3798581"/>
              <a:ext cx="3175" cy="1399277"/>
            </a:xfrm>
            <a:prstGeom prst="straightConnector1">
              <a:avLst/>
            </a:prstGeom>
            <a:ln w="6350">
              <a:solidFill>
                <a:srgbClr val="CC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687845" cy="38210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4</a:t>
            </a:fld>
            <a:endParaRPr lang="en-US" sz="1200" dirty="0">
              <a:latin typeface="Tahoma" charset="0"/>
            </a:endParaRPr>
          </a:p>
        </p:txBody>
      </p:sp>
      <p:sp>
        <p:nvSpPr>
          <p:cNvPr id="27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936251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453484" y="2021024"/>
            <a:ext cx="6027737" cy="1440135"/>
            <a:chOff x="1492879" y="2061336"/>
            <a:chExt cx="6027737" cy="1440135"/>
          </a:xfrm>
        </p:grpSpPr>
        <p:sp>
          <p:nvSpPr>
            <p:cNvPr id="388" name="Rectangle 387"/>
            <p:cNvSpPr/>
            <p:nvPr/>
          </p:nvSpPr>
          <p:spPr bwMode="auto">
            <a:xfrm>
              <a:off x="1929251" y="2064703"/>
              <a:ext cx="5043488" cy="101758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6" name="Freeform 395"/>
            <p:cNvSpPr/>
            <p:nvPr/>
          </p:nvSpPr>
          <p:spPr bwMode="auto">
            <a:xfrm>
              <a:off x="1739747" y="2067585"/>
              <a:ext cx="198437" cy="1385888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55" h="1385496">
                  <a:moveTo>
                    <a:pt x="0" y="745656"/>
                  </a:moveTo>
                  <a:lnTo>
                    <a:pt x="193920" y="0"/>
                  </a:lnTo>
                  <a:cubicBezTo>
                    <a:pt x="195898" y="342623"/>
                    <a:pt x="197877" y="685246"/>
                    <a:pt x="199855" y="1027869"/>
                  </a:cubicBezTo>
                  <a:lnTo>
                    <a:pt x="4471" y="1385496"/>
                  </a:lnTo>
                  <a:cubicBezTo>
                    <a:pt x="2981" y="1172216"/>
                    <a:pt x="1490" y="958936"/>
                    <a:pt x="0" y="74565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8" name="Freeform 397"/>
            <p:cNvSpPr/>
            <p:nvPr/>
          </p:nvSpPr>
          <p:spPr bwMode="auto">
            <a:xfrm flipH="1">
              <a:off x="6969078" y="2061336"/>
              <a:ext cx="220427" cy="1370587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  <a:gd name="connsiteX0" fmla="*/ 0 w 219519"/>
                <a:gd name="connsiteY0" fmla="*/ 730359 h 1370199"/>
                <a:gd name="connsiteX1" fmla="*/ 219401 w 219519"/>
                <a:gd name="connsiteY1" fmla="*/ 0 h 1370199"/>
                <a:gd name="connsiteX2" fmla="*/ 199855 w 219519"/>
                <a:gd name="connsiteY2" fmla="*/ 1012572 h 1370199"/>
                <a:gd name="connsiteX3" fmla="*/ 4471 w 219519"/>
                <a:gd name="connsiteY3" fmla="*/ 1370199 h 1370199"/>
                <a:gd name="connsiteX4" fmla="*/ 0 w 219519"/>
                <a:gd name="connsiteY4" fmla="*/ 730359 h 1370199"/>
                <a:gd name="connsiteX0" fmla="*/ 0 w 219602"/>
                <a:gd name="connsiteY0" fmla="*/ 730359 h 1370199"/>
                <a:gd name="connsiteX1" fmla="*/ 219401 w 219602"/>
                <a:gd name="connsiteY1" fmla="*/ 0 h 1370199"/>
                <a:gd name="connsiteX2" fmla="*/ 210047 w 219602"/>
                <a:gd name="connsiteY2" fmla="*/ 1007473 h 1370199"/>
                <a:gd name="connsiteX3" fmla="*/ 4471 w 219602"/>
                <a:gd name="connsiteY3" fmla="*/ 1370199 h 1370199"/>
                <a:gd name="connsiteX4" fmla="*/ 0 w 219602"/>
                <a:gd name="connsiteY4" fmla="*/ 730359 h 1370199"/>
                <a:gd name="connsiteX0" fmla="*/ 0 w 220239"/>
                <a:gd name="connsiteY0" fmla="*/ 730359 h 1370199"/>
                <a:gd name="connsiteX1" fmla="*/ 219401 w 220239"/>
                <a:gd name="connsiteY1" fmla="*/ 0 h 1370199"/>
                <a:gd name="connsiteX2" fmla="*/ 220239 w 220239"/>
                <a:gd name="connsiteY2" fmla="*/ 1007473 h 1370199"/>
                <a:gd name="connsiteX3" fmla="*/ 4471 w 220239"/>
                <a:gd name="connsiteY3" fmla="*/ 1370199 h 1370199"/>
                <a:gd name="connsiteX4" fmla="*/ 0 w 220239"/>
                <a:gd name="connsiteY4" fmla="*/ 730359 h 137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239" h="1370199">
                  <a:moveTo>
                    <a:pt x="0" y="730359"/>
                  </a:moveTo>
                  <a:cubicBezTo>
                    <a:pt x="64640" y="481807"/>
                    <a:pt x="154761" y="248552"/>
                    <a:pt x="219401" y="0"/>
                  </a:cubicBezTo>
                  <a:cubicBezTo>
                    <a:pt x="221379" y="342623"/>
                    <a:pt x="218261" y="664850"/>
                    <a:pt x="220239" y="1007473"/>
                  </a:cubicBezTo>
                  <a:lnTo>
                    <a:pt x="4471" y="1370199"/>
                  </a:lnTo>
                  <a:cubicBezTo>
                    <a:pt x="2981" y="1156919"/>
                    <a:pt x="1490" y="943639"/>
                    <a:pt x="0" y="730359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48316" name="Group 950"/>
            <p:cNvGrpSpPr>
              <a:grpSpLocks/>
            </p:cNvGrpSpPr>
            <p:nvPr/>
          </p:nvGrpSpPr>
          <p:grpSpPr bwMode="auto">
            <a:xfrm>
              <a:off x="1492879" y="2820676"/>
              <a:ext cx="338137" cy="653816"/>
              <a:chOff x="4140" y="429"/>
              <a:chExt cx="1425" cy="2396"/>
            </a:xfrm>
          </p:grpSpPr>
          <p:sp>
            <p:nvSpPr>
              <p:cNvPr id="48350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51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52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53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54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55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8380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81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56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57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8378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9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58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59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60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8376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7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61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8362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8374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5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63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64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65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66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67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68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69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70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71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372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73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8317" name="Group 950"/>
            <p:cNvGrpSpPr>
              <a:grpSpLocks/>
            </p:cNvGrpSpPr>
            <p:nvPr/>
          </p:nvGrpSpPr>
          <p:grpSpPr bwMode="auto">
            <a:xfrm>
              <a:off x="7182479" y="2847655"/>
              <a:ext cx="338137" cy="653816"/>
              <a:chOff x="4140" y="429"/>
              <a:chExt cx="1425" cy="2396"/>
            </a:xfrm>
          </p:grpSpPr>
          <p:sp>
            <p:nvSpPr>
              <p:cNvPr id="48318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19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20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21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22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23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8348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9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24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25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8346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7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26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27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8328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8344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5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29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8330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8342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3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331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2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33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34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5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336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7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8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39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340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341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8129" name="Freeform 2"/>
          <p:cNvSpPr>
            <a:spLocks/>
          </p:cNvSpPr>
          <p:nvPr/>
        </p:nvSpPr>
        <p:spPr bwMode="auto">
          <a:xfrm>
            <a:off x="2592388" y="5749925"/>
            <a:ext cx="4027487" cy="939800"/>
          </a:xfrm>
          <a:custGeom>
            <a:avLst/>
            <a:gdLst>
              <a:gd name="T0" fmla="*/ 648763 w 10001"/>
              <a:gd name="T1" fmla="*/ 34777612 h 10125"/>
              <a:gd name="T2" fmla="*/ 115976403 w 10001"/>
              <a:gd name="T3" fmla="*/ 13733703 h 10125"/>
              <a:gd name="T4" fmla="*/ 507700960 w 10001"/>
              <a:gd name="T5" fmla="*/ 8662125 h 10125"/>
              <a:gd name="T6" fmla="*/ 810212713 w 10001"/>
              <a:gd name="T7" fmla="*/ 0 h 10125"/>
              <a:gd name="T8" fmla="*/ 1090015738 w 10001"/>
              <a:gd name="T9" fmla="*/ 8687929 h 10125"/>
              <a:gd name="T10" fmla="*/ 1310938763 w 10001"/>
              <a:gd name="T11" fmla="*/ 4279362 h 10125"/>
              <a:gd name="T12" fmla="*/ 1620263134 w 10001"/>
              <a:gd name="T13" fmla="*/ 25736690 h 10125"/>
              <a:gd name="T14" fmla="*/ 1394798364 w 10001"/>
              <a:gd name="T15" fmla="*/ 58525268 h 10125"/>
              <a:gd name="T16" fmla="*/ 1134622140 w 10001"/>
              <a:gd name="T17" fmla="*/ 80266624 h 10125"/>
              <a:gd name="T18" fmla="*/ 860820276 w 10001"/>
              <a:gd name="T19" fmla="*/ 76142271 h 10125"/>
              <a:gd name="T20" fmla="*/ 708996782 w 10001"/>
              <a:gd name="T21" fmla="*/ 85346835 h 10125"/>
              <a:gd name="T22" fmla="*/ 509322667 w 10001"/>
              <a:gd name="T23" fmla="*/ 86268164 h 10125"/>
              <a:gd name="T24" fmla="*/ 353443899 w 10001"/>
              <a:gd name="T25" fmla="*/ 67979516 h 10125"/>
              <a:gd name="T26" fmla="*/ 192536914 w 10001"/>
              <a:gd name="T27" fmla="*/ 64535347 h 10125"/>
              <a:gd name="T28" fmla="*/ 648763 w 10001"/>
              <a:gd name="T29" fmla="*/ 34777612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1" h="10125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Connector 147"/>
          <p:cNvCxnSpPr/>
          <p:nvPr/>
        </p:nvCxnSpPr>
        <p:spPr>
          <a:xfrm flipV="1">
            <a:off x="3262941" y="5900738"/>
            <a:ext cx="1316038" cy="1317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151816" y="6088063"/>
            <a:ext cx="2259013" cy="2984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3164516" y="6192838"/>
            <a:ext cx="714375" cy="2762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flipV="1">
            <a:off x="4182104" y="6386513"/>
            <a:ext cx="1247775" cy="825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4842504" y="5934075"/>
            <a:ext cx="1057275" cy="1238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4126541" y="6088063"/>
            <a:ext cx="1790700" cy="2984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5453691" y="6116638"/>
            <a:ext cx="588963" cy="26987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4596441" y="5900738"/>
            <a:ext cx="814388" cy="401637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261" name="Group 48260"/>
          <p:cNvGrpSpPr/>
          <p:nvPr/>
        </p:nvGrpSpPr>
        <p:grpSpPr>
          <a:xfrm>
            <a:off x="1526216" y="3003498"/>
            <a:ext cx="6978041" cy="1096962"/>
            <a:chOff x="1526216" y="3003498"/>
            <a:chExt cx="6978041" cy="1096962"/>
          </a:xfrm>
        </p:grpSpPr>
        <p:sp>
          <p:nvSpPr>
            <p:cNvPr id="48156" name="TextBox 399"/>
            <p:cNvSpPr txBox="1">
              <a:spLocks noChangeArrowheads="1"/>
            </p:cNvSpPr>
            <p:nvPr/>
          </p:nvSpPr>
          <p:spPr bwMode="auto">
            <a:xfrm>
              <a:off x="7714291" y="3628973"/>
              <a:ext cx="595313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sp>
          <p:nvSpPr>
            <p:cNvPr id="48157" name="TextBox 400"/>
            <p:cNvSpPr txBox="1">
              <a:spLocks noChangeArrowheads="1"/>
            </p:cNvSpPr>
            <p:nvPr/>
          </p:nvSpPr>
          <p:spPr bwMode="auto">
            <a:xfrm>
              <a:off x="7728579" y="3003498"/>
              <a:ext cx="709612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/>
                <a:t>plane</a:t>
              </a:r>
            </a:p>
          </p:txBody>
        </p:sp>
        <p:cxnSp>
          <p:nvCxnSpPr>
            <p:cNvPr id="302" name="Straight Connector 301"/>
            <p:cNvCxnSpPr/>
            <p:nvPr/>
          </p:nvCxnSpPr>
          <p:spPr bwMode="auto">
            <a:xfrm flipV="1">
              <a:off x="1526216" y="3579342"/>
              <a:ext cx="6978041" cy="12155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2436115" y="2735108"/>
            <a:ext cx="4296530" cy="320561"/>
            <a:chOff x="2433511" y="2792111"/>
            <a:chExt cx="4296530" cy="320561"/>
          </a:xfrm>
        </p:grpSpPr>
        <p:grpSp>
          <p:nvGrpSpPr>
            <p:cNvPr id="48311" name="Group 401"/>
            <p:cNvGrpSpPr>
              <a:grpSpLocks/>
            </p:cNvGrpSpPr>
            <p:nvPr/>
          </p:nvGrpSpPr>
          <p:grpSpPr bwMode="auto">
            <a:xfrm>
              <a:off x="2433511" y="2794083"/>
              <a:ext cx="349250" cy="317387"/>
              <a:chOff x="2931664" y="3912603"/>
              <a:chExt cx="430450" cy="329314"/>
            </a:xfrm>
          </p:grpSpPr>
          <p:sp>
            <p:nvSpPr>
              <p:cNvPr id="403" name="Rectangle 402"/>
              <p:cNvSpPr/>
              <p:nvPr/>
            </p:nvSpPr>
            <p:spPr>
              <a:xfrm>
                <a:off x="2937534" y="3912858"/>
                <a:ext cx="424580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04" name="Straight Connector 403"/>
              <p:cNvCxnSpPr/>
              <p:nvPr/>
            </p:nvCxnSpPr>
            <p:spPr>
              <a:xfrm>
                <a:off x="2931664" y="4005099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404"/>
              <p:cNvCxnSpPr/>
              <p:nvPr/>
            </p:nvCxnSpPr>
            <p:spPr>
              <a:xfrm>
                <a:off x="2931664" y="4067691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Straight Connector 405"/>
              <p:cNvCxnSpPr>
                <a:stCxn id="403" idx="2"/>
              </p:cNvCxnSpPr>
              <p:nvPr/>
            </p:nvCxnSpPr>
            <p:spPr>
              <a:xfrm flipH="1" flipV="1">
                <a:off x="3148846" y="4005099"/>
                <a:ext cx="0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2" name="Group 406"/>
            <p:cNvGrpSpPr>
              <a:grpSpLocks/>
            </p:cNvGrpSpPr>
            <p:nvPr/>
          </p:nvGrpSpPr>
          <p:grpSpPr bwMode="auto">
            <a:xfrm>
              <a:off x="3348666" y="2792111"/>
              <a:ext cx="350838" cy="317387"/>
              <a:chOff x="2931664" y="3912603"/>
              <a:chExt cx="430450" cy="329314"/>
            </a:xfrm>
          </p:grpSpPr>
          <p:sp>
            <p:nvSpPr>
              <p:cNvPr id="408" name="Rectangle 407"/>
              <p:cNvSpPr/>
              <p:nvPr/>
            </p:nvSpPr>
            <p:spPr>
              <a:xfrm>
                <a:off x="2937508" y="3912861"/>
                <a:ext cx="424606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09" name="Straight Connector 408"/>
              <p:cNvCxnSpPr/>
              <p:nvPr/>
            </p:nvCxnSpPr>
            <p:spPr>
              <a:xfrm>
                <a:off x="2931664" y="4005102"/>
                <a:ext cx="42460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Straight Connector 409"/>
              <p:cNvCxnSpPr/>
              <p:nvPr/>
            </p:nvCxnSpPr>
            <p:spPr>
              <a:xfrm>
                <a:off x="2931664" y="4067694"/>
                <a:ext cx="42460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10"/>
              <p:cNvCxnSpPr>
                <a:stCxn id="408" idx="2"/>
              </p:cNvCxnSpPr>
              <p:nvPr/>
            </p:nvCxnSpPr>
            <p:spPr>
              <a:xfrm flipH="1" flipV="1">
                <a:off x="3147863" y="4005102"/>
                <a:ext cx="1947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3" name="Group 411"/>
            <p:cNvGrpSpPr>
              <a:grpSpLocks/>
            </p:cNvGrpSpPr>
            <p:nvPr/>
          </p:nvGrpSpPr>
          <p:grpSpPr bwMode="auto">
            <a:xfrm>
              <a:off x="4182104" y="2792111"/>
              <a:ext cx="350837" cy="317387"/>
              <a:chOff x="2931664" y="3912603"/>
              <a:chExt cx="430450" cy="329314"/>
            </a:xfrm>
          </p:grpSpPr>
          <p:sp>
            <p:nvSpPr>
              <p:cNvPr id="413" name="Rectangle 412"/>
              <p:cNvSpPr/>
              <p:nvPr/>
            </p:nvSpPr>
            <p:spPr>
              <a:xfrm>
                <a:off x="2937507" y="3912861"/>
                <a:ext cx="424607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14" name="Straight Connector 413"/>
              <p:cNvCxnSpPr/>
              <p:nvPr/>
            </p:nvCxnSpPr>
            <p:spPr>
              <a:xfrm>
                <a:off x="2931664" y="4005102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414"/>
              <p:cNvCxnSpPr/>
              <p:nvPr/>
            </p:nvCxnSpPr>
            <p:spPr>
              <a:xfrm>
                <a:off x="2931664" y="4067694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Straight Connector 415"/>
              <p:cNvCxnSpPr>
                <a:stCxn id="413" idx="2"/>
              </p:cNvCxnSpPr>
              <p:nvPr/>
            </p:nvCxnSpPr>
            <p:spPr>
              <a:xfrm flipH="1" flipV="1">
                <a:off x="3147863" y="4005102"/>
                <a:ext cx="1948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4" name="Group 416"/>
            <p:cNvGrpSpPr>
              <a:grpSpLocks/>
            </p:cNvGrpSpPr>
            <p:nvPr/>
          </p:nvGrpSpPr>
          <p:grpSpPr bwMode="auto">
            <a:xfrm>
              <a:off x="5374316" y="2795285"/>
              <a:ext cx="349250" cy="317387"/>
              <a:chOff x="2931664" y="3912603"/>
              <a:chExt cx="430450" cy="329314"/>
            </a:xfrm>
          </p:grpSpPr>
          <p:sp>
            <p:nvSpPr>
              <p:cNvPr id="418" name="Rectangle 417"/>
              <p:cNvSpPr/>
              <p:nvPr/>
            </p:nvSpPr>
            <p:spPr>
              <a:xfrm>
                <a:off x="2937534" y="3912862"/>
                <a:ext cx="424580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19" name="Straight Connector 418"/>
              <p:cNvCxnSpPr/>
              <p:nvPr/>
            </p:nvCxnSpPr>
            <p:spPr>
              <a:xfrm>
                <a:off x="2931664" y="4005103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/>
              <p:cNvCxnSpPr/>
              <p:nvPr/>
            </p:nvCxnSpPr>
            <p:spPr>
              <a:xfrm>
                <a:off x="2931664" y="4067695"/>
                <a:ext cx="4245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/>
              <p:cNvCxnSpPr>
                <a:stCxn id="418" idx="2"/>
              </p:cNvCxnSpPr>
              <p:nvPr/>
            </p:nvCxnSpPr>
            <p:spPr>
              <a:xfrm flipH="1" flipV="1">
                <a:off x="3148846" y="4005103"/>
                <a:ext cx="0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15" name="Group 421"/>
            <p:cNvGrpSpPr>
              <a:grpSpLocks/>
            </p:cNvGrpSpPr>
            <p:nvPr/>
          </p:nvGrpSpPr>
          <p:grpSpPr bwMode="auto">
            <a:xfrm>
              <a:off x="6379204" y="2792111"/>
              <a:ext cx="350837" cy="317387"/>
              <a:chOff x="2931664" y="3912603"/>
              <a:chExt cx="430450" cy="329314"/>
            </a:xfrm>
          </p:grpSpPr>
          <p:sp>
            <p:nvSpPr>
              <p:cNvPr id="423" name="Rectangle 422"/>
              <p:cNvSpPr/>
              <p:nvPr/>
            </p:nvSpPr>
            <p:spPr>
              <a:xfrm>
                <a:off x="2937507" y="3912861"/>
                <a:ext cx="424607" cy="329431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24" name="Straight Connector 423"/>
              <p:cNvCxnSpPr/>
              <p:nvPr/>
            </p:nvCxnSpPr>
            <p:spPr>
              <a:xfrm>
                <a:off x="2931664" y="4005102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/>
              <p:cNvCxnSpPr/>
              <p:nvPr/>
            </p:nvCxnSpPr>
            <p:spPr>
              <a:xfrm>
                <a:off x="2931664" y="4067694"/>
                <a:ext cx="424607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Straight Connector 425"/>
              <p:cNvCxnSpPr>
                <a:stCxn id="423" idx="2"/>
              </p:cNvCxnSpPr>
              <p:nvPr/>
            </p:nvCxnSpPr>
            <p:spPr>
              <a:xfrm flipH="1" flipV="1">
                <a:off x="3147863" y="4005102"/>
                <a:ext cx="1948" cy="23719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260" name="Group 48259"/>
          <p:cNvGrpSpPr/>
          <p:nvPr/>
        </p:nvGrpSpPr>
        <p:grpSpPr>
          <a:xfrm>
            <a:off x="1856416" y="3709935"/>
            <a:ext cx="5211763" cy="2739614"/>
            <a:chOff x="1856416" y="3709935"/>
            <a:chExt cx="5211763" cy="2739614"/>
          </a:xfrm>
        </p:grpSpPr>
        <p:sp>
          <p:nvSpPr>
            <p:cNvPr id="268" name="Freeform 267"/>
            <p:cNvSpPr/>
            <p:nvPr/>
          </p:nvSpPr>
          <p:spPr>
            <a:xfrm>
              <a:off x="1876731" y="5330139"/>
              <a:ext cx="1280789" cy="75908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25166 w 1340486"/>
                <a:gd name="connsiteY0" fmla="*/ 746482 h 746482"/>
                <a:gd name="connsiteX1" fmla="*/ 0 w 1340486"/>
                <a:gd name="connsiteY1" fmla="*/ 51716 h 746482"/>
                <a:gd name="connsiteX2" fmla="*/ 1059218 w 1340486"/>
                <a:gd name="connsiteY2" fmla="*/ 355 h 746482"/>
                <a:gd name="connsiteX3" fmla="*/ 1340486 w 1340486"/>
                <a:gd name="connsiteY3" fmla="*/ 709789 h 746482"/>
                <a:gd name="connsiteX4" fmla="*/ 1025166 w 1340486"/>
                <a:gd name="connsiteY4" fmla="*/ 746482 h 746482"/>
                <a:gd name="connsiteX0" fmla="*/ 1025166 w 1340486"/>
                <a:gd name="connsiteY0" fmla="*/ 746482 h 746482"/>
                <a:gd name="connsiteX1" fmla="*/ 0 w 1340486"/>
                <a:gd name="connsiteY1" fmla="*/ 51716 h 746482"/>
                <a:gd name="connsiteX2" fmla="*/ 1059218 w 1340486"/>
                <a:gd name="connsiteY2" fmla="*/ 355 h 746482"/>
                <a:gd name="connsiteX3" fmla="*/ 1340486 w 1340486"/>
                <a:gd name="connsiteY3" fmla="*/ 709789 h 746482"/>
                <a:gd name="connsiteX4" fmla="*/ 1025166 w 1340486"/>
                <a:gd name="connsiteY4" fmla="*/ 746482 h 746482"/>
                <a:gd name="connsiteX0" fmla="*/ 965179 w 1280499"/>
                <a:gd name="connsiteY0" fmla="*/ 759828 h 759828"/>
                <a:gd name="connsiteX1" fmla="*/ 0 w 1280499"/>
                <a:gd name="connsiteY1" fmla="*/ 0 h 759828"/>
                <a:gd name="connsiteX2" fmla="*/ 999231 w 1280499"/>
                <a:gd name="connsiteY2" fmla="*/ 13701 h 759828"/>
                <a:gd name="connsiteX3" fmla="*/ 1280499 w 1280499"/>
                <a:gd name="connsiteY3" fmla="*/ 723135 h 759828"/>
                <a:gd name="connsiteX4" fmla="*/ 965179 w 1280499"/>
                <a:gd name="connsiteY4" fmla="*/ 759828 h 759828"/>
                <a:gd name="connsiteX0" fmla="*/ 965179 w 1280499"/>
                <a:gd name="connsiteY0" fmla="*/ 759828 h 759828"/>
                <a:gd name="connsiteX1" fmla="*/ 0 w 1280499"/>
                <a:gd name="connsiteY1" fmla="*/ 0 h 759828"/>
                <a:gd name="connsiteX2" fmla="*/ 999231 w 1280499"/>
                <a:gd name="connsiteY2" fmla="*/ 13701 h 759828"/>
                <a:gd name="connsiteX3" fmla="*/ 1280499 w 1280499"/>
                <a:gd name="connsiteY3" fmla="*/ 723135 h 759828"/>
                <a:gd name="connsiteX4" fmla="*/ 965179 w 1280499"/>
                <a:gd name="connsiteY4" fmla="*/ 759828 h 75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0499" h="759828">
                  <a:moveTo>
                    <a:pt x="965179" y="759828"/>
                  </a:moveTo>
                  <a:cubicBezTo>
                    <a:pt x="301565" y="231725"/>
                    <a:pt x="628999" y="498939"/>
                    <a:pt x="0" y="0"/>
                  </a:cubicBezTo>
                  <a:lnTo>
                    <a:pt x="999231" y="13701"/>
                  </a:lnTo>
                  <a:cubicBezTo>
                    <a:pt x="1112985" y="379881"/>
                    <a:pt x="1055867" y="236107"/>
                    <a:pt x="1280499" y="723135"/>
                  </a:cubicBezTo>
                  <a:cubicBezTo>
                    <a:pt x="1186079" y="728668"/>
                    <a:pt x="1127207" y="701414"/>
                    <a:pt x="965179" y="759828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6202668" y="5429198"/>
              <a:ext cx="865511" cy="55382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3004 w 954755"/>
                <a:gd name="connsiteY0" fmla="*/ 943771 h 976186"/>
                <a:gd name="connsiteX1" fmla="*/ 455145 w 954755"/>
                <a:gd name="connsiteY1" fmla="*/ 11688 h 976186"/>
                <a:gd name="connsiteX2" fmla="*/ 954755 w 954755"/>
                <a:gd name="connsiteY2" fmla="*/ 0 h 976186"/>
                <a:gd name="connsiteX3" fmla="*/ 728484 w 954755"/>
                <a:gd name="connsiteY3" fmla="*/ 976186 h 976186"/>
                <a:gd name="connsiteX4" fmla="*/ 23004 w 954755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56363"/>
                <a:gd name="connsiteY0" fmla="*/ 932083 h 954654"/>
                <a:gd name="connsiteX1" fmla="*/ 432141 w 956363"/>
                <a:gd name="connsiteY1" fmla="*/ 0 h 954654"/>
                <a:gd name="connsiteX2" fmla="*/ 956363 w 956363"/>
                <a:gd name="connsiteY2" fmla="*/ 12924 h 954654"/>
                <a:gd name="connsiteX3" fmla="*/ 183705 w 956363"/>
                <a:gd name="connsiteY3" fmla="*/ 954654 h 954654"/>
                <a:gd name="connsiteX4" fmla="*/ 0 w 956363"/>
                <a:gd name="connsiteY4" fmla="*/ 932083 h 954654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1011379"/>
                <a:gd name="connsiteY0" fmla="*/ 605727 h 758185"/>
                <a:gd name="connsiteX1" fmla="*/ 490915 w 1011379"/>
                <a:gd name="connsiteY1" fmla="*/ 13939 h 758185"/>
                <a:gd name="connsiteX2" fmla="*/ 1011379 w 1011379"/>
                <a:gd name="connsiteY2" fmla="*/ 563 h 758185"/>
                <a:gd name="connsiteX3" fmla="*/ 268780 w 1011379"/>
                <a:gd name="connsiteY3" fmla="*/ 758185 h 758185"/>
                <a:gd name="connsiteX4" fmla="*/ 0 w 1011379"/>
                <a:gd name="connsiteY4" fmla="*/ 605727 h 758185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05727"/>
                <a:gd name="connsiteX1" fmla="*/ 490915 w 1011379"/>
                <a:gd name="connsiteY1" fmla="*/ 13939 h 605727"/>
                <a:gd name="connsiteX2" fmla="*/ 1011379 w 1011379"/>
                <a:gd name="connsiteY2" fmla="*/ 563 h 605727"/>
                <a:gd name="connsiteX3" fmla="*/ 318823 w 1011379"/>
                <a:gd name="connsiteY3" fmla="*/ 553361 h 605727"/>
                <a:gd name="connsiteX4" fmla="*/ 0 w 1011379"/>
                <a:gd name="connsiteY4" fmla="*/ 605727 h 605727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251" h="553361">
                  <a:moveTo>
                    <a:pt x="0" y="540783"/>
                  </a:moveTo>
                  <a:cubicBezTo>
                    <a:pt x="274887" y="134762"/>
                    <a:pt x="159176" y="337938"/>
                    <a:pt x="345787" y="13939"/>
                  </a:cubicBezTo>
                  <a:cubicBezTo>
                    <a:pt x="520528" y="18247"/>
                    <a:pt x="691510" y="-3745"/>
                    <a:pt x="866251" y="563"/>
                  </a:cubicBezTo>
                  <a:cubicBezTo>
                    <a:pt x="252709" y="502795"/>
                    <a:pt x="640047" y="209256"/>
                    <a:pt x="173695" y="553361"/>
                  </a:cubicBezTo>
                  <a:cubicBezTo>
                    <a:pt x="39410" y="524725"/>
                    <a:pt x="196198" y="539317"/>
                    <a:pt x="0" y="540783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5378281" y="5449835"/>
              <a:ext cx="675485" cy="89677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7977 w 802211"/>
                <a:gd name="connsiteY0" fmla="*/ 815791 h 976186"/>
                <a:gd name="connsiteX1" fmla="*/ 302601 w 802211"/>
                <a:gd name="connsiteY1" fmla="*/ 11688 h 976186"/>
                <a:gd name="connsiteX2" fmla="*/ 802211 w 802211"/>
                <a:gd name="connsiteY2" fmla="*/ 0 h 976186"/>
                <a:gd name="connsiteX3" fmla="*/ 575940 w 802211"/>
                <a:gd name="connsiteY3" fmla="*/ 976186 h 976186"/>
                <a:gd name="connsiteX4" fmla="*/ 27977 w 802211"/>
                <a:gd name="connsiteY4" fmla="*/ 815791 h 976186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28714 h 828714"/>
                <a:gd name="connsiteX1" fmla="*/ 302601 w 802211"/>
                <a:gd name="connsiteY1" fmla="*/ 0 h 828714"/>
                <a:gd name="connsiteX2" fmla="*/ 802211 w 802211"/>
                <a:gd name="connsiteY2" fmla="*/ 12923 h 828714"/>
                <a:gd name="connsiteX3" fmla="*/ 236294 w 802211"/>
                <a:gd name="connsiteY3" fmla="*/ 821751 h 828714"/>
                <a:gd name="connsiteX4" fmla="*/ 27977 w 802211"/>
                <a:gd name="connsiteY4" fmla="*/ 828714 h 828714"/>
                <a:gd name="connsiteX0" fmla="*/ 56213 w 830447"/>
                <a:gd name="connsiteY0" fmla="*/ 828714 h 828714"/>
                <a:gd name="connsiteX1" fmla="*/ 330837 w 830447"/>
                <a:gd name="connsiteY1" fmla="*/ 0 h 828714"/>
                <a:gd name="connsiteX2" fmla="*/ 830447 w 830447"/>
                <a:gd name="connsiteY2" fmla="*/ 12923 h 828714"/>
                <a:gd name="connsiteX3" fmla="*/ 264530 w 830447"/>
                <a:gd name="connsiteY3" fmla="*/ 821751 h 828714"/>
                <a:gd name="connsiteX4" fmla="*/ 56213 w 830447"/>
                <a:gd name="connsiteY4" fmla="*/ 828714 h 828714"/>
                <a:gd name="connsiteX0" fmla="*/ 64130 w 789139"/>
                <a:gd name="connsiteY0" fmla="*/ 794258 h 821751"/>
                <a:gd name="connsiteX1" fmla="*/ 289529 w 789139"/>
                <a:gd name="connsiteY1" fmla="*/ 0 h 821751"/>
                <a:gd name="connsiteX2" fmla="*/ 789139 w 789139"/>
                <a:gd name="connsiteY2" fmla="*/ 12923 h 821751"/>
                <a:gd name="connsiteX3" fmla="*/ 223222 w 789139"/>
                <a:gd name="connsiteY3" fmla="*/ 821751 h 821751"/>
                <a:gd name="connsiteX4" fmla="*/ 64130 w 789139"/>
                <a:gd name="connsiteY4" fmla="*/ 794258 h 821751"/>
                <a:gd name="connsiteX0" fmla="*/ 0 w 725009"/>
                <a:gd name="connsiteY0" fmla="*/ 794258 h 821751"/>
                <a:gd name="connsiteX1" fmla="*/ 225399 w 725009"/>
                <a:gd name="connsiteY1" fmla="*/ 0 h 821751"/>
                <a:gd name="connsiteX2" fmla="*/ 725009 w 725009"/>
                <a:gd name="connsiteY2" fmla="*/ 12923 h 821751"/>
                <a:gd name="connsiteX3" fmla="*/ 159092 w 725009"/>
                <a:gd name="connsiteY3" fmla="*/ 821751 h 821751"/>
                <a:gd name="connsiteX4" fmla="*/ 0 w 725009"/>
                <a:gd name="connsiteY4" fmla="*/ 794258 h 82175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422433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497"/>
                <a:gd name="connsiteY0" fmla="*/ 1279028 h 1306521"/>
                <a:gd name="connsiteX1" fmla="*/ 225399 w 725497"/>
                <a:gd name="connsiteY1" fmla="*/ 75260 h 1306521"/>
                <a:gd name="connsiteX2" fmla="*/ 396193 w 725497"/>
                <a:gd name="connsiteY2" fmla="*/ 156799 h 1306521"/>
                <a:gd name="connsiteX3" fmla="*/ 725009 w 725497"/>
                <a:gd name="connsiteY3" fmla="*/ 205042 h 1306521"/>
                <a:gd name="connsiteX4" fmla="*/ 159092 w 725497"/>
                <a:gd name="connsiteY4" fmla="*/ 1306521 h 1306521"/>
                <a:gd name="connsiteX5" fmla="*/ 0 w 725497"/>
                <a:gd name="connsiteY5" fmla="*/ 1279028 h 1306521"/>
                <a:gd name="connsiteX0" fmla="*/ 0 w 725239"/>
                <a:gd name="connsiteY0" fmla="*/ 1295668 h 1323161"/>
                <a:gd name="connsiteX1" fmla="*/ 225399 w 725239"/>
                <a:gd name="connsiteY1" fmla="*/ 91900 h 1323161"/>
                <a:gd name="connsiteX2" fmla="*/ 725009 w 725239"/>
                <a:gd name="connsiteY2" fmla="*/ 221682 h 1323161"/>
                <a:gd name="connsiteX3" fmla="*/ 159092 w 725239"/>
                <a:gd name="connsiteY3" fmla="*/ 1323161 h 1323161"/>
                <a:gd name="connsiteX4" fmla="*/ 0 w 725239"/>
                <a:gd name="connsiteY4" fmla="*/ 1295668 h 1323161"/>
                <a:gd name="connsiteX0" fmla="*/ 0 w 725221"/>
                <a:gd name="connsiteY0" fmla="*/ 1210552 h 1238045"/>
                <a:gd name="connsiteX1" fmla="*/ 191583 w 725221"/>
                <a:gd name="connsiteY1" fmla="*/ 153319 h 1238045"/>
                <a:gd name="connsiteX2" fmla="*/ 725009 w 725221"/>
                <a:gd name="connsiteY2" fmla="*/ 136566 h 1238045"/>
                <a:gd name="connsiteX3" fmla="*/ 159092 w 725221"/>
                <a:gd name="connsiteY3" fmla="*/ 1238045 h 1238045"/>
                <a:gd name="connsiteX4" fmla="*/ 0 w 725221"/>
                <a:gd name="connsiteY4" fmla="*/ 1210552 h 1238045"/>
                <a:gd name="connsiteX0" fmla="*/ 0 w 725305"/>
                <a:gd name="connsiteY0" fmla="*/ 1158512 h 1186005"/>
                <a:gd name="connsiteX1" fmla="*/ 191583 w 725305"/>
                <a:gd name="connsiteY1" fmla="*/ 101279 h 1186005"/>
                <a:gd name="connsiteX2" fmla="*/ 725009 w 725305"/>
                <a:gd name="connsiteY2" fmla="*/ 84526 h 1186005"/>
                <a:gd name="connsiteX3" fmla="*/ 159092 w 725305"/>
                <a:gd name="connsiteY3" fmla="*/ 1186005 h 1186005"/>
                <a:gd name="connsiteX4" fmla="*/ 0 w 725305"/>
                <a:gd name="connsiteY4" fmla="*/ 1158512 h 1186005"/>
                <a:gd name="connsiteX0" fmla="*/ 0 w 725009"/>
                <a:gd name="connsiteY0" fmla="*/ 1073986 h 1101479"/>
                <a:gd name="connsiteX1" fmla="*/ 191583 w 725009"/>
                <a:gd name="connsiteY1" fmla="*/ 16753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074607"/>
                <a:gd name="connsiteX1" fmla="*/ 206612 w 725009"/>
                <a:gd name="connsiteY1" fmla="*/ 1724 h 1074607"/>
                <a:gd name="connsiteX2" fmla="*/ 725009 w 725009"/>
                <a:gd name="connsiteY2" fmla="*/ 0 h 1074607"/>
                <a:gd name="connsiteX3" fmla="*/ 229048 w 725009"/>
                <a:gd name="connsiteY3" fmla="*/ 886531 h 1074607"/>
                <a:gd name="connsiteX4" fmla="*/ 0 w 725009"/>
                <a:gd name="connsiteY4" fmla="*/ 1073986 h 1074607"/>
                <a:gd name="connsiteX0" fmla="*/ 0 w 725009"/>
                <a:gd name="connsiteY0" fmla="*/ 1073986 h 1074607"/>
                <a:gd name="connsiteX1" fmla="*/ 206612 w 725009"/>
                <a:gd name="connsiteY1" fmla="*/ 1724 h 1074607"/>
                <a:gd name="connsiteX2" fmla="*/ 725009 w 725009"/>
                <a:gd name="connsiteY2" fmla="*/ 0 h 1074607"/>
                <a:gd name="connsiteX3" fmla="*/ 229048 w 725009"/>
                <a:gd name="connsiteY3" fmla="*/ 886531 h 1074607"/>
                <a:gd name="connsiteX4" fmla="*/ 0 w 725009"/>
                <a:gd name="connsiteY4" fmla="*/ 1073986 h 1074607"/>
                <a:gd name="connsiteX0" fmla="*/ 0 w 675040"/>
                <a:gd name="connsiteY0" fmla="*/ 894029 h 896577"/>
                <a:gd name="connsiteX1" fmla="*/ 156643 w 675040"/>
                <a:gd name="connsiteY1" fmla="*/ 1724 h 896577"/>
                <a:gd name="connsiteX2" fmla="*/ 675040 w 675040"/>
                <a:gd name="connsiteY2" fmla="*/ 0 h 896577"/>
                <a:gd name="connsiteX3" fmla="*/ 179079 w 675040"/>
                <a:gd name="connsiteY3" fmla="*/ 886531 h 896577"/>
                <a:gd name="connsiteX4" fmla="*/ 0 w 675040"/>
                <a:gd name="connsiteY4" fmla="*/ 894029 h 896577"/>
                <a:gd name="connsiteX0" fmla="*/ 0 w 675040"/>
                <a:gd name="connsiteY0" fmla="*/ 894029 h 896577"/>
                <a:gd name="connsiteX1" fmla="*/ 186623 w 675040"/>
                <a:gd name="connsiteY1" fmla="*/ 1724 h 896577"/>
                <a:gd name="connsiteX2" fmla="*/ 675040 w 675040"/>
                <a:gd name="connsiteY2" fmla="*/ 0 h 896577"/>
                <a:gd name="connsiteX3" fmla="*/ 179079 w 675040"/>
                <a:gd name="connsiteY3" fmla="*/ 886531 h 896577"/>
                <a:gd name="connsiteX4" fmla="*/ 0 w 675040"/>
                <a:gd name="connsiteY4" fmla="*/ 894029 h 89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040" h="896577">
                  <a:moveTo>
                    <a:pt x="0" y="894029"/>
                  </a:moveTo>
                  <a:cubicBezTo>
                    <a:pt x="95638" y="409857"/>
                    <a:pt x="76811" y="618448"/>
                    <a:pt x="186623" y="1724"/>
                  </a:cubicBezTo>
                  <a:cubicBezTo>
                    <a:pt x="431451" y="14348"/>
                    <a:pt x="449377" y="35256"/>
                    <a:pt x="675040" y="0"/>
                  </a:cubicBezTo>
                  <a:cubicBezTo>
                    <a:pt x="276172" y="749497"/>
                    <a:pt x="462801" y="344746"/>
                    <a:pt x="179079" y="886531"/>
                  </a:cubicBezTo>
                  <a:cubicBezTo>
                    <a:pt x="44794" y="857895"/>
                    <a:pt x="92525" y="908114"/>
                    <a:pt x="0" y="89402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4340854" y="5470471"/>
              <a:ext cx="514350" cy="401843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503138"/>
                <a:gd name="connsiteY0" fmla="*/ 961687 h 964568"/>
                <a:gd name="connsiteX1" fmla="*/ 0 w 503138"/>
                <a:gd name="connsiteY1" fmla="*/ 70 h 964568"/>
                <a:gd name="connsiteX2" fmla="*/ 503138 w 503138"/>
                <a:gd name="connsiteY2" fmla="*/ 154187 h 964568"/>
                <a:gd name="connsiteX3" fmla="*/ 273339 w 503138"/>
                <a:gd name="connsiteY3" fmla="*/ 964568 h 964568"/>
                <a:gd name="connsiteX4" fmla="*/ 197928 w 503138"/>
                <a:gd name="connsiteY4" fmla="*/ 961687 h 964568"/>
                <a:gd name="connsiteX0" fmla="*/ 201456 w 506666"/>
                <a:gd name="connsiteY0" fmla="*/ 807500 h 810381"/>
                <a:gd name="connsiteX1" fmla="*/ 0 w 506666"/>
                <a:gd name="connsiteY1" fmla="*/ 15216 h 810381"/>
                <a:gd name="connsiteX2" fmla="*/ 506666 w 506666"/>
                <a:gd name="connsiteY2" fmla="*/ 0 h 810381"/>
                <a:gd name="connsiteX3" fmla="*/ 276867 w 506666"/>
                <a:gd name="connsiteY3" fmla="*/ 810381 h 810381"/>
                <a:gd name="connsiteX4" fmla="*/ 201456 w 506666"/>
                <a:gd name="connsiteY4" fmla="*/ 807500 h 810381"/>
                <a:gd name="connsiteX0" fmla="*/ 201456 w 506666"/>
                <a:gd name="connsiteY0" fmla="*/ 807500 h 811593"/>
                <a:gd name="connsiteX1" fmla="*/ 0 w 506666"/>
                <a:gd name="connsiteY1" fmla="*/ 15216 h 811593"/>
                <a:gd name="connsiteX2" fmla="*/ 506666 w 506666"/>
                <a:gd name="connsiteY2" fmla="*/ 0 h 811593"/>
                <a:gd name="connsiteX3" fmla="*/ 276867 w 506666"/>
                <a:gd name="connsiteY3" fmla="*/ 810381 h 811593"/>
                <a:gd name="connsiteX4" fmla="*/ 201456 w 506666"/>
                <a:gd name="connsiteY4" fmla="*/ 807500 h 811593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276867 w 506666"/>
                <a:gd name="connsiteY3" fmla="*/ 81038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45472 w 559302"/>
                <a:gd name="connsiteY0" fmla="*/ 807500 h 807500"/>
                <a:gd name="connsiteX1" fmla="*/ 52636 w 559302"/>
                <a:gd name="connsiteY1" fmla="*/ 7896 h 807500"/>
                <a:gd name="connsiteX2" fmla="*/ 559302 w 559302"/>
                <a:gd name="connsiteY2" fmla="*/ 0 h 807500"/>
                <a:gd name="connsiteX3" fmla="*/ 384402 w 559302"/>
                <a:gd name="connsiteY3" fmla="*/ 803061 h 807500"/>
                <a:gd name="connsiteX4" fmla="*/ 45472 w 559302"/>
                <a:gd name="connsiteY4" fmla="*/ 807500 h 807500"/>
                <a:gd name="connsiteX0" fmla="*/ 21974 w 535804"/>
                <a:gd name="connsiteY0" fmla="*/ 807500 h 807500"/>
                <a:gd name="connsiteX1" fmla="*/ 29138 w 535804"/>
                <a:gd name="connsiteY1" fmla="*/ 7896 h 807500"/>
                <a:gd name="connsiteX2" fmla="*/ 535804 w 535804"/>
                <a:gd name="connsiteY2" fmla="*/ 0 h 807500"/>
                <a:gd name="connsiteX3" fmla="*/ 360904 w 535804"/>
                <a:gd name="connsiteY3" fmla="*/ 803061 h 807500"/>
                <a:gd name="connsiteX4" fmla="*/ 21974 w 535804"/>
                <a:gd name="connsiteY4" fmla="*/ 807500 h 807500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7341"/>
                <a:gd name="connsiteX1" fmla="*/ 0 w 514180"/>
                <a:gd name="connsiteY1" fmla="*/ 0 h 577341"/>
                <a:gd name="connsiteX2" fmla="*/ 514180 w 514180"/>
                <a:gd name="connsiteY2" fmla="*/ 10891 h 577341"/>
                <a:gd name="connsiteX3" fmla="*/ 404259 w 514180"/>
                <a:gd name="connsiteY3" fmla="*/ 386400 h 577341"/>
                <a:gd name="connsiteX4" fmla="*/ 135770 w 514180"/>
                <a:gd name="connsiteY4" fmla="*/ 577341 h 577341"/>
                <a:gd name="connsiteX0" fmla="*/ 100781 w 514180"/>
                <a:gd name="connsiteY0" fmla="*/ 432218 h 432218"/>
                <a:gd name="connsiteX1" fmla="*/ 0 w 514180"/>
                <a:gd name="connsiteY1" fmla="*/ 0 h 432218"/>
                <a:gd name="connsiteX2" fmla="*/ 514180 w 514180"/>
                <a:gd name="connsiteY2" fmla="*/ 10891 h 432218"/>
                <a:gd name="connsiteX3" fmla="*/ 404259 w 514180"/>
                <a:gd name="connsiteY3" fmla="*/ 386400 h 432218"/>
                <a:gd name="connsiteX4" fmla="*/ 100781 w 514180"/>
                <a:gd name="connsiteY4" fmla="*/ 432218 h 432218"/>
                <a:gd name="connsiteX0" fmla="*/ 100781 w 514180"/>
                <a:gd name="connsiteY0" fmla="*/ 432218 h 432218"/>
                <a:gd name="connsiteX1" fmla="*/ 0 w 514180"/>
                <a:gd name="connsiteY1" fmla="*/ 0 h 432218"/>
                <a:gd name="connsiteX2" fmla="*/ 514180 w 514180"/>
                <a:gd name="connsiteY2" fmla="*/ 10891 h 432218"/>
                <a:gd name="connsiteX3" fmla="*/ 404259 w 514180"/>
                <a:gd name="connsiteY3" fmla="*/ 386400 h 432218"/>
                <a:gd name="connsiteX4" fmla="*/ 100781 w 514180"/>
                <a:gd name="connsiteY4" fmla="*/ 432218 h 432218"/>
                <a:gd name="connsiteX0" fmla="*/ 100781 w 514180"/>
                <a:gd name="connsiteY0" fmla="*/ 402193 h 402193"/>
                <a:gd name="connsiteX1" fmla="*/ 0 w 514180"/>
                <a:gd name="connsiteY1" fmla="*/ 0 h 402193"/>
                <a:gd name="connsiteX2" fmla="*/ 514180 w 514180"/>
                <a:gd name="connsiteY2" fmla="*/ 10891 h 402193"/>
                <a:gd name="connsiteX3" fmla="*/ 404259 w 514180"/>
                <a:gd name="connsiteY3" fmla="*/ 386400 h 402193"/>
                <a:gd name="connsiteX4" fmla="*/ 100781 w 514180"/>
                <a:gd name="connsiteY4" fmla="*/ 402193 h 40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180" h="402193">
                  <a:moveTo>
                    <a:pt x="100781" y="402193"/>
                  </a:moveTo>
                  <a:cubicBezTo>
                    <a:pt x="60584" y="194221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91637" y="89943"/>
                    <a:pt x="404259" y="386400"/>
                  </a:cubicBezTo>
                  <a:cubicBezTo>
                    <a:pt x="357814" y="390704"/>
                    <a:pt x="168880" y="400727"/>
                    <a:pt x="100781" y="402193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3561391" y="5433960"/>
              <a:ext cx="573725" cy="1015589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621064"/>
                <a:gd name="connsiteY0" fmla="*/ 973305 h 973305"/>
                <a:gd name="connsiteX1" fmla="*/ 0 w 621064"/>
                <a:gd name="connsiteY1" fmla="*/ 11688 h 973305"/>
                <a:gd name="connsiteX2" fmla="*/ 499610 w 621064"/>
                <a:gd name="connsiteY2" fmla="*/ 0 h 973305"/>
                <a:gd name="connsiteX3" fmla="*/ 558839 w 621064"/>
                <a:gd name="connsiteY3" fmla="*/ 754682 h 973305"/>
                <a:gd name="connsiteX4" fmla="*/ 197928 w 621064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1315828 h 1315828"/>
                <a:gd name="connsiteX1" fmla="*/ 0 w 558839"/>
                <a:gd name="connsiteY1" fmla="*/ 531414 h 1315828"/>
                <a:gd name="connsiteX2" fmla="*/ 506930 w 558839"/>
                <a:gd name="connsiteY2" fmla="*/ 0 h 1315828"/>
                <a:gd name="connsiteX3" fmla="*/ 558839 w 558839"/>
                <a:gd name="connsiteY3" fmla="*/ 1274408 h 1315828"/>
                <a:gd name="connsiteX4" fmla="*/ 370213 w 558839"/>
                <a:gd name="connsiteY4" fmla="*/ 1315828 h 1315828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94113"/>
                <a:gd name="connsiteY0" fmla="*/ 1097905 h 1179971"/>
                <a:gd name="connsiteX1" fmla="*/ 0 w 594113"/>
                <a:gd name="connsiteY1" fmla="*/ 4757 h 1179971"/>
                <a:gd name="connsiteX2" fmla="*/ 502783 w 594113"/>
                <a:gd name="connsiteY2" fmla="*/ 0 h 1179971"/>
                <a:gd name="connsiteX3" fmla="*/ 594113 w 594113"/>
                <a:gd name="connsiteY3" fmla="*/ 1179818 h 1179971"/>
                <a:gd name="connsiteX4" fmla="*/ 366066 w 594113"/>
                <a:gd name="connsiteY4" fmla="*/ 1097905 h 1179971"/>
                <a:gd name="connsiteX0" fmla="*/ 403236 w 594113"/>
                <a:gd name="connsiteY0" fmla="*/ 1215612 h 1215612"/>
                <a:gd name="connsiteX1" fmla="*/ 0 w 594113"/>
                <a:gd name="connsiteY1" fmla="*/ 4757 h 1215612"/>
                <a:gd name="connsiteX2" fmla="*/ 502783 w 594113"/>
                <a:gd name="connsiteY2" fmla="*/ 0 h 1215612"/>
                <a:gd name="connsiteX3" fmla="*/ 594113 w 594113"/>
                <a:gd name="connsiteY3" fmla="*/ 1179818 h 1215612"/>
                <a:gd name="connsiteX4" fmla="*/ 403236 w 594113"/>
                <a:gd name="connsiteY4" fmla="*/ 1215612 h 1215612"/>
                <a:gd name="connsiteX0" fmla="*/ 403236 w 574100"/>
                <a:gd name="connsiteY0" fmla="*/ 1215612 h 1215612"/>
                <a:gd name="connsiteX1" fmla="*/ 0 w 574100"/>
                <a:gd name="connsiteY1" fmla="*/ 4757 h 1215612"/>
                <a:gd name="connsiteX2" fmla="*/ 502783 w 574100"/>
                <a:gd name="connsiteY2" fmla="*/ 0 h 1215612"/>
                <a:gd name="connsiteX3" fmla="*/ 574100 w 574100"/>
                <a:gd name="connsiteY3" fmla="*/ 1014877 h 1215612"/>
                <a:gd name="connsiteX4" fmla="*/ 403236 w 574100"/>
                <a:gd name="connsiteY4" fmla="*/ 1215612 h 1215612"/>
                <a:gd name="connsiteX0" fmla="*/ 333190 w 574100"/>
                <a:gd name="connsiteY0" fmla="*/ 985695 h 1015244"/>
                <a:gd name="connsiteX1" fmla="*/ 0 w 574100"/>
                <a:gd name="connsiteY1" fmla="*/ 4757 h 1015244"/>
                <a:gd name="connsiteX2" fmla="*/ 502783 w 574100"/>
                <a:gd name="connsiteY2" fmla="*/ 0 h 1015244"/>
                <a:gd name="connsiteX3" fmla="*/ 574100 w 574100"/>
                <a:gd name="connsiteY3" fmla="*/ 1014877 h 1015244"/>
                <a:gd name="connsiteX4" fmla="*/ 333190 w 574100"/>
                <a:gd name="connsiteY4" fmla="*/ 985695 h 101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00" h="1015244">
                  <a:moveTo>
                    <a:pt x="333190" y="985695"/>
                  </a:moveTo>
                  <a:cubicBezTo>
                    <a:pt x="153901" y="433090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37473" y="350120"/>
                    <a:pt x="574100" y="1014877"/>
                  </a:cubicBezTo>
                  <a:cubicBezTo>
                    <a:pt x="476415" y="1019182"/>
                    <a:pt x="529388" y="984229"/>
                    <a:pt x="333190" y="98569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1856416" y="3709935"/>
              <a:ext cx="1049338" cy="1739900"/>
              <a:chOff x="1856416" y="3709935"/>
              <a:chExt cx="1049338" cy="1739900"/>
            </a:xfrm>
          </p:grpSpPr>
          <p:sp>
            <p:nvSpPr>
              <p:cNvPr id="496" name="Rectangle 495"/>
              <p:cNvSpPr/>
              <p:nvPr/>
            </p:nvSpPr>
            <p:spPr bwMode="auto">
              <a:xfrm rot="10800000">
                <a:off x="1867529" y="3957585"/>
                <a:ext cx="1027112" cy="61109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8285" name="Group 498"/>
              <p:cNvGrpSpPr>
                <a:grpSpLocks/>
              </p:cNvGrpSpPr>
              <p:nvPr/>
            </p:nvGrpSpPr>
            <p:grpSpPr bwMode="auto">
              <a:xfrm>
                <a:off x="1858805" y="5088863"/>
                <a:ext cx="1035373" cy="360972"/>
                <a:chOff x="4128636" y="3606589"/>
                <a:chExt cx="568145" cy="338667"/>
              </a:xfrm>
            </p:grpSpPr>
            <p:sp>
              <p:nvSpPr>
                <p:cNvPr id="515" name="Oval 514"/>
                <p:cNvSpPr/>
                <p:nvPr/>
              </p:nvSpPr>
              <p:spPr>
                <a:xfrm>
                  <a:off x="4129067" y="3720356"/>
                  <a:ext cx="567968" cy="2249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6" name="Rectangle 515"/>
                <p:cNvSpPr/>
                <p:nvPr/>
              </p:nvSpPr>
              <p:spPr>
                <a:xfrm>
                  <a:off x="4129067" y="3720356"/>
                  <a:ext cx="567968" cy="111705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7" name="Oval 516"/>
                <p:cNvSpPr/>
                <p:nvPr/>
              </p:nvSpPr>
              <p:spPr>
                <a:xfrm>
                  <a:off x="4129067" y="3607161"/>
                  <a:ext cx="567968" cy="22490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8" name="Straight Connector 517"/>
                <p:cNvCxnSpPr/>
                <p:nvPr/>
              </p:nvCxnSpPr>
              <p:spPr>
                <a:xfrm>
                  <a:off x="4697035" y="3720356"/>
                  <a:ext cx="0" cy="111705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9" name="Straight Connector 518"/>
                <p:cNvCxnSpPr/>
                <p:nvPr/>
              </p:nvCxnSpPr>
              <p:spPr>
                <a:xfrm>
                  <a:off x="4129067" y="3720356"/>
                  <a:ext cx="0" cy="111705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0" name="Rectangle 499"/>
              <p:cNvSpPr/>
              <p:nvPr/>
            </p:nvSpPr>
            <p:spPr bwMode="auto">
              <a:xfrm>
                <a:off x="1877054" y="4704509"/>
                <a:ext cx="1028700" cy="52307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02" name="Straight Connector 501"/>
              <p:cNvCxnSpPr/>
              <p:nvPr/>
            </p:nvCxnSpPr>
            <p:spPr bwMode="auto">
              <a:xfrm>
                <a:off x="1861179" y="3981398"/>
                <a:ext cx="17462" cy="13017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/>
              <p:nvPr/>
            </p:nvCxnSpPr>
            <p:spPr bwMode="auto">
              <a:xfrm flipH="1">
                <a:off x="2894641" y="3971873"/>
                <a:ext cx="6350" cy="127000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90" name="Group 504"/>
              <p:cNvGrpSpPr>
                <a:grpSpLocks/>
              </p:cNvGrpSpPr>
              <p:nvPr/>
            </p:nvGrpSpPr>
            <p:grpSpPr bwMode="auto">
              <a:xfrm>
                <a:off x="1856416" y="3709935"/>
                <a:ext cx="1044712" cy="399063"/>
                <a:chOff x="2183302" y="1574638"/>
                <a:chExt cx="1200154" cy="430218"/>
              </a:xfrm>
            </p:grpSpPr>
            <p:sp>
              <p:nvSpPr>
                <p:cNvPr id="506" name="Oval 505"/>
                <p:cNvSpPr/>
                <p:nvPr/>
              </p:nvSpPr>
              <p:spPr bwMode="auto">
                <a:xfrm flipV="1">
                  <a:off x="2185126" y="1689305"/>
                  <a:ext cx="1196349" cy="31490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7" name="Rectangle 506"/>
                <p:cNvSpPr/>
                <p:nvPr/>
              </p:nvSpPr>
              <p:spPr bwMode="auto">
                <a:xfrm>
                  <a:off x="2183302" y="1735513"/>
                  <a:ext cx="1198173" cy="11295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08" name="Oval 507"/>
                <p:cNvSpPr/>
                <p:nvPr/>
              </p:nvSpPr>
              <p:spPr bwMode="auto">
                <a:xfrm flipV="1">
                  <a:off x="2183302" y="1574638"/>
                  <a:ext cx="1196349" cy="314904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9" name="Freeform 508"/>
                <p:cNvSpPr/>
                <p:nvPr/>
              </p:nvSpPr>
              <p:spPr bwMode="auto">
                <a:xfrm>
                  <a:off x="2489684" y="1670478"/>
                  <a:ext cx="581762" cy="157452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0" name="Freeform 509"/>
                <p:cNvSpPr/>
                <p:nvPr/>
              </p:nvSpPr>
              <p:spPr bwMode="auto">
                <a:xfrm>
                  <a:off x="2429502" y="1629404"/>
                  <a:ext cx="703949" cy="11124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1" name="Freeform 510"/>
                <p:cNvSpPr/>
                <p:nvPr/>
              </p:nvSpPr>
              <p:spPr bwMode="auto">
                <a:xfrm>
                  <a:off x="2892723" y="1723534"/>
                  <a:ext cx="257142" cy="958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2" name="Freeform 511"/>
                <p:cNvSpPr/>
                <p:nvPr/>
              </p:nvSpPr>
              <p:spPr bwMode="auto">
                <a:xfrm>
                  <a:off x="2416736" y="1725244"/>
                  <a:ext cx="255318" cy="94130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3" name="Straight Connector 512"/>
                <p:cNvCxnSpPr>
                  <a:endCxn id="508" idx="2"/>
                </p:cNvCxnSpPr>
                <p:nvPr/>
              </p:nvCxnSpPr>
              <p:spPr bwMode="auto">
                <a:xfrm flipH="1" flipV="1">
                  <a:off x="2183302" y="1732090"/>
                  <a:ext cx="1824" cy="12151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4" name="Straight Connector 513"/>
                <p:cNvCxnSpPr/>
                <p:nvPr/>
              </p:nvCxnSpPr>
              <p:spPr bwMode="auto">
                <a:xfrm flipH="1" flipV="1">
                  <a:off x="3381475" y="1728667"/>
                  <a:ext cx="1823" cy="12151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0" name="Group 29"/>
            <p:cNvGrpSpPr/>
            <p:nvPr/>
          </p:nvGrpSpPr>
          <p:grpSpPr>
            <a:xfrm>
              <a:off x="3566154" y="3862335"/>
              <a:ext cx="514350" cy="1670050"/>
              <a:chOff x="3566154" y="3862335"/>
              <a:chExt cx="514350" cy="1670050"/>
            </a:xfrm>
          </p:grpSpPr>
          <p:sp>
            <p:nvSpPr>
              <p:cNvPr id="549" name="Rectangle 548"/>
              <p:cNvSpPr/>
              <p:nvPr/>
            </p:nvSpPr>
            <p:spPr bwMode="auto">
              <a:xfrm rot="10800000">
                <a:off x="3569201" y="3946092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0" name="Straight Connector 549"/>
              <p:cNvCxnSpPr/>
              <p:nvPr/>
            </p:nvCxnSpPr>
            <p:spPr bwMode="auto">
              <a:xfrm flipH="1">
                <a:off x="4078916" y="4019498"/>
                <a:ext cx="1588" cy="13652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71" name="Group 552"/>
              <p:cNvGrpSpPr>
                <a:grpSpLocks/>
              </p:cNvGrpSpPr>
              <p:nvPr/>
            </p:nvGrpSpPr>
            <p:grpSpPr bwMode="auto">
              <a:xfrm>
                <a:off x="3571302" y="5310688"/>
                <a:ext cx="507588" cy="221697"/>
                <a:chOff x="4128636" y="3606589"/>
                <a:chExt cx="568145" cy="338667"/>
              </a:xfrm>
            </p:grpSpPr>
            <p:sp>
              <p:nvSpPr>
                <p:cNvPr id="562" name="Oval 561"/>
                <p:cNvSpPr/>
                <p:nvPr/>
              </p:nvSpPr>
              <p:spPr>
                <a:xfrm>
                  <a:off x="4128204" y="3719724"/>
                  <a:ext cx="568606" cy="22553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63" name="Rectangle 562"/>
                <p:cNvSpPr/>
                <p:nvPr/>
              </p:nvSpPr>
              <p:spPr>
                <a:xfrm>
                  <a:off x="4128204" y="3719724"/>
                  <a:ext cx="568606" cy="11155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64" name="Oval 563"/>
                <p:cNvSpPr/>
                <p:nvPr/>
              </p:nvSpPr>
              <p:spPr>
                <a:xfrm>
                  <a:off x="4128204" y="3605744"/>
                  <a:ext cx="568606" cy="225534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65" name="Straight Connector 564"/>
                <p:cNvCxnSpPr/>
                <p:nvPr/>
              </p:nvCxnSpPr>
              <p:spPr>
                <a:xfrm>
                  <a:off x="4696810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6" name="Straight Connector 565"/>
                <p:cNvCxnSpPr/>
                <p:nvPr/>
              </p:nvCxnSpPr>
              <p:spPr>
                <a:xfrm>
                  <a:off x="4128204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4" name="Rectangle 553"/>
              <p:cNvSpPr/>
              <p:nvPr/>
            </p:nvSpPr>
            <p:spPr bwMode="auto">
              <a:xfrm>
                <a:off x="3572504" y="4575123"/>
                <a:ext cx="496887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7" name="Straight Connector 556"/>
              <p:cNvCxnSpPr/>
              <p:nvPr/>
            </p:nvCxnSpPr>
            <p:spPr bwMode="auto">
              <a:xfrm flipH="1">
                <a:off x="3566154" y="4027435"/>
                <a:ext cx="3175" cy="145097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57" name="Group 538"/>
              <p:cNvGrpSpPr>
                <a:grpSpLocks/>
              </p:cNvGrpSpPr>
              <p:nvPr/>
            </p:nvGrpSpPr>
            <p:grpSpPr bwMode="auto">
              <a:xfrm>
                <a:off x="3568667" y="3862335"/>
                <a:ext cx="503828" cy="248249"/>
                <a:chOff x="2183302" y="1564542"/>
                <a:chExt cx="1200154" cy="440314"/>
              </a:xfrm>
            </p:grpSpPr>
            <p:sp>
              <p:nvSpPr>
                <p:cNvPr id="540" name="Oval 539"/>
                <p:cNvSpPr/>
                <p:nvPr/>
              </p:nvSpPr>
              <p:spPr bwMode="auto">
                <a:xfrm flipV="1">
                  <a:off x="2188659" y="1691250"/>
                  <a:ext cx="1194966" cy="31254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1" name="Rectangle 540"/>
                <p:cNvSpPr/>
                <p:nvPr/>
              </p:nvSpPr>
              <p:spPr bwMode="auto">
                <a:xfrm>
                  <a:off x="2184879" y="1736302"/>
                  <a:ext cx="1198746" cy="112629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2" name="Oval 541"/>
                <p:cNvSpPr/>
                <p:nvPr/>
              </p:nvSpPr>
              <p:spPr bwMode="auto">
                <a:xfrm flipV="1">
                  <a:off x="2184879" y="1564542"/>
                  <a:ext cx="1194966" cy="312545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3" name="Freeform 542"/>
                <p:cNvSpPr/>
                <p:nvPr/>
              </p:nvSpPr>
              <p:spPr bwMode="auto">
                <a:xfrm>
                  <a:off x="2491182" y="1671539"/>
                  <a:ext cx="582357" cy="1548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4" name="Freeform 543"/>
                <p:cNvSpPr/>
                <p:nvPr/>
              </p:nvSpPr>
              <p:spPr bwMode="auto">
                <a:xfrm>
                  <a:off x="2430678" y="1629304"/>
                  <a:ext cx="703366" cy="109812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5" name="Freeform 544"/>
                <p:cNvSpPr/>
                <p:nvPr/>
              </p:nvSpPr>
              <p:spPr bwMode="auto">
                <a:xfrm>
                  <a:off x="2892025" y="1722222"/>
                  <a:ext cx="260927" cy="9573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6" name="Freeform 545"/>
                <p:cNvSpPr/>
                <p:nvPr/>
              </p:nvSpPr>
              <p:spPr bwMode="auto">
                <a:xfrm>
                  <a:off x="2419334" y="1725039"/>
                  <a:ext cx="253362" cy="95734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47" name="Straight Connector 546"/>
                <p:cNvCxnSpPr>
                  <a:endCxn id="542" idx="2"/>
                </p:cNvCxnSpPr>
                <p:nvPr/>
              </p:nvCxnSpPr>
              <p:spPr bwMode="auto">
                <a:xfrm flipH="1" flipV="1">
                  <a:off x="2184879" y="1722222"/>
                  <a:ext cx="3780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8" name="Straight Connector 547"/>
                <p:cNvCxnSpPr/>
                <p:nvPr/>
              </p:nvCxnSpPr>
              <p:spPr bwMode="auto">
                <a:xfrm flipH="1" flipV="1">
                  <a:off x="3379845" y="1727853"/>
                  <a:ext cx="3780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1" name="Group 30"/>
            <p:cNvGrpSpPr/>
            <p:nvPr/>
          </p:nvGrpSpPr>
          <p:grpSpPr>
            <a:xfrm>
              <a:off x="4348791" y="3867098"/>
              <a:ext cx="514350" cy="1670050"/>
              <a:chOff x="4348791" y="3867098"/>
              <a:chExt cx="514350" cy="1670050"/>
            </a:xfrm>
          </p:grpSpPr>
          <p:sp>
            <p:nvSpPr>
              <p:cNvPr id="579" name="Rectangle 578"/>
              <p:cNvSpPr/>
              <p:nvPr/>
            </p:nvSpPr>
            <p:spPr bwMode="auto">
              <a:xfrm rot="10800000">
                <a:off x="4351838" y="3950855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0" name="Straight Connector 579"/>
              <p:cNvCxnSpPr/>
              <p:nvPr/>
            </p:nvCxnSpPr>
            <p:spPr bwMode="auto">
              <a:xfrm flipH="1">
                <a:off x="4861554" y="4024260"/>
                <a:ext cx="1587" cy="13652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43" name="Group 580"/>
              <p:cNvGrpSpPr>
                <a:grpSpLocks/>
              </p:cNvGrpSpPr>
              <p:nvPr/>
            </p:nvGrpSpPr>
            <p:grpSpPr bwMode="auto">
              <a:xfrm>
                <a:off x="4353939" y="5315451"/>
                <a:ext cx="507588" cy="221697"/>
                <a:chOff x="4128636" y="3606589"/>
                <a:chExt cx="568145" cy="338667"/>
              </a:xfrm>
            </p:grpSpPr>
            <p:sp>
              <p:nvSpPr>
                <p:cNvPr id="589" name="Oval 588"/>
                <p:cNvSpPr/>
                <p:nvPr/>
              </p:nvSpPr>
              <p:spPr>
                <a:xfrm>
                  <a:off x="4128205" y="3719722"/>
                  <a:ext cx="568606" cy="225534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0" name="Rectangle 589"/>
                <p:cNvSpPr/>
                <p:nvPr/>
              </p:nvSpPr>
              <p:spPr>
                <a:xfrm>
                  <a:off x="4128205" y="3719722"/>
                  <a:ext cx="568606" cy="11155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1" name="Oval 590"/>
                <p:cNvSpPr/>
                <p:nvPr/>
              </p:nvSpPr>
              <p:spPr>
                <a:xfrm>
                  <a:off x="4128205" y="3605744"/>
                  <a:ext cx="568606" cy="225532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92" name="Straight Connector 591"/>
                <p:cNvCxnSpPr/>
                <p:nvPr/>
              </p:nvCxnSpPr>
              <p:spPr>
                <a:xfrm>
                  <a:off x="4696811" y="3719722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3" name="Straight Connector 592"/>
                <p:cNvCxnSpPr/>
                <p:nvPr/>
              </p:nvCxnSpPr>
              <p:spPr>
                <a:xfrm>
                  <a:off x="4128205" y="3719722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2" name="Rectangle 581"/>
              <p:cNvSpPr/>
              <p:nvPr/>
            </p:nvSpPr>
            <p:spPr bwMode="auto">
              <a:xfrm>
                <a:off x="4355141" y="4579885"/>
                <a:ext cx="496888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4" name="Straight Connector 583"/>
              <p:cNvCxnSpPr/>
              <p:nvPr/>
            </p:nvCxnSpPr>
            <p:spPr bwMode="auto">
              <a:xfrm flipH="1">
                <a:off x="4348791" y="4032198"/>
                <a:ext cx="3175" cy="145097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29" name="Group 568"/>
              <p:cNvGrpSpPr>
                <a:grpSpLocks/>
              </p:cNvGrpSpPr>
              <p:nvPr/>
            </p:nvGrpSpPr>
            <p:grpSpPr bwMode="auto">
              <a:xfrm>
                <a:off x="4351304" y="3867098"/>
                <a:ext cx="503828" cy="248249"/>
                <a:chOff x="2183302" y="1564542"/>
                <a:chExt cx="1200154" cy="440314"/>
              </a:xfrm>
            </p:grpSpPr>
            <p:sp>
              <p:nvSpPr>
                <p:cNvPr id="570" name="Oval 569"/>
                <p:cNvSpPr/>
                <p:nvPr/>
              </p:nvSpPr>
              <p:spPr bwMode="auto">
                <a:xfrm flipV="1">
                  <a:off x="2188662" y="1691248"/>
                  <a:ext cx="1194966" cy="312545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71" name="Rectangle 570"/>
                <p:cNvSpPr/>
                <p:nvPr/>
              </p:nvSpPr>
              <p:spPr bwMode="auto">
                <a:xfrm>
                  <a:off x="2184879" y="1736300"/>
                  <a:ext cx="1198749" cy="112629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2" name="Oval 571"/>
                <p:cNvSpPr/>
                <p:nvPr/>
              </p:nvSpPr>
              <p:spPr bwMode="auto">
                <a:xfrm flipV="1">
                  <a:off x="2184879" y="1564542"/>
                  <a:ext cx="1194966" cy="31254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73" name="Freeform 572"/>
                <p:cNvSpPr/>
                <p:nvPr/>
              </p:nvSpPr>
              <p:spPr bwMode="auto">
                <a:xfrm>
                  <a:off x="2491185" y="1671539"/>
                  <a:ext cx="582357" cy="15486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4" name="Freeform 573"/>
                <p:cNvSpPr/>
                <p:nvPr/>
              </p:nvSpPr>
              <p:spPr bwMode="auto">
                <a:xfrm>
                  <a:off x="2430680" y="1629303"/>
                  <a:ext cx="703366" cy="109814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5" name="Freeform 574"/>
                <p:cNvSpPr/>
                <p:nvPr/>
              </p:nvSpPr>
              <p:spPr bwMode="auto">
                <a:xfrm>
                  <a:off x="2892028" y="1722222"/>
                  <a:ext cx="260925" cy="9573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6" name="Freeform 575"/>
                <p:cNvSpPr/>
                <p:nvPr/>
              </p:nvSpPr>
              <p:spPr bwMode="auto">
                <a:xfrm>
                  <a:off x="2419334" y="1725037"/>
                  <a:ext cx="253364" cy="95734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77" name="Straight Connector 576"/>
                <p:cNvCxnSpPr>
                  <a:endCxn id="572" idx="2"/>
                </p:cNvCxnSpPr>
                <p:nvPr/>
              </p:nvCxnSpPr>
              <p:spPr bwMode="auto">
                <a:xfrm flipH="1" flipV="1">
                  <a:off x="2184879" y="1722222"/>
                  <a:ext cx="3783" cy="121075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8" name="Straight Connector 577"/>
                <p:cNvCxnSpPr/>
                <p:nvPr/>
              </p:nvCxnSpPr>
              <p:spPr bwMode="auto">
                <a:xfrm flipH="1" flipV="1">
                  <a:off x="3379845" y="1727853"/>
                  <a:ext cx="3783" cy="121075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258" name="Group 48257"/>
            <p:cNvGrpSpPr/>
            <p:nvPr/>
          </p:nvGrpSpPr>
          <p:grpSpPr>
            <a:xfrm>
              <a:off x="5552116" y="3849635"/>
              <a:ext cx="514350" cy="1670050"/>
              <a:chOff x="5552116" y="3849635"/>
              <a:chExt cx="514350" cy="1670050"/>
            </a:xfrm>
          </p:grpSpPr>
          <p:sp>
            <p:nvSpPr>
              <p:cNvPr id="606" name="Rectangle 605"/>
              <p:cNvSpPr/>
              <p:nvPr/>
            </p:nvSpPr>
            <p:spPr bwMode="auto">
              <a:xfrm rot="10800000">
                <a:off x="5555163" y="3933392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07" name="Straight Connector 606"/>
              <p:cNvCxnSpPr/>
              <p:nvPr/>
            </p:nvCxnSpPr>
            <p:spPr bwMode="auto">
              <a:xfrm flipH="1">
                <a:off x="6064879" y="4006798"/>
                <a:ext cx="1587" cy="136525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15" name="Group 607"/>
              <p:cNvGrpSpPr>
                <a:grpSpLocks/>
              </p:cNvGrpSpPr>
              <p:nvPr/>
            </p:nvGrpSpPr>
            <p:grpSpPr bwMode="auto">
              <a:xfrm>
                <a:off x="5557264" y="5297988"/>
                <a:ext cx="507588" cy="221697"/>
                <a:chOff x="4128636" y="3606589"/>
                <a:chExt cx="568145" cy="338667"/>
              </a:xfrm>
            </p:grpSpPr>
            <p:sp>
              <p:nvSpPr>
                <p:cNvPr id="616" name="Oval 615"/>
                <p:cNvSpPr/>
                <p:nvPr/>
              </p:nvSpPr>
              <p:spPr>
                <a:xfrm>
                  <a:off x="4128205" y="3719724"/>
                  <a:ext cx="568606" cy="225532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17" name="Rectangle 616"/>
                <p:cNvSpPr/>
                <p:nvPr/>
              </p:nvSpPr>
              <p:spPr>
                <a:xfrm>
                  <a:off x="4128205" y="3719724"/>
                  <a:ext cx="568606" cy="11155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18" name="Oval 617"/>
                <p:cNvSpPr/>
                <p:nvPr/>
              </p:nvSpPr>
              <p:spPr>
                <a:xfrm>
                  <a:off x="4128205" y="3605744"/>
                  <a:ext cx="568606" cy="225534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19" name="Straight Connector 618"/>
                <p:cNvCxnSpPr/>
                <p:nvPr/>
              </p:nvCxnSpPr>
              <p:spPr>
                <a:xfrm>
                  <a:off x="4696811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0" name="Straight Connector 619"/>
                <p:cNvCxnSpPr/>
                <p:nvPr/>
              </p:nvCxnSpPr>
              <p:spPr>
                <a:xfrm>
                  <a:off x="4128205" y="3719724"/>
                  <a:ext cx="0" cy="11155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9" name="Rectangle 608"/>
              <p:cNvSpPr/>
              <p:nvPr/>
            </p:nvSpPr>
            <p:spPr bwMode="auto">
              <a:xfrm>
                <a:off x="5558466" y="4562423"/>
                <a:ext cx="496888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11" name="Straight Connector 610"/>
              <p:cNvCxnSpPr/>
              <p:nvPr/>
            </p:nvCxnSpPr>
            <p:spPr bwMode="auto">
              <a:xfrm flipH="1">
                <a:off x="5552116" y="4014735"/>
                <a:ext cx="3175" cy="145097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01" name="Group 595"/>
              <p:cNvGrpSpPr>
                <a:grpSpLocks/>
              </p:cNvGrpSpPr>
              <p:nvPr/>
            </p:nvGrpSpPr>
            <p:grpSpPr bwMode="auto">
              <a:xfrm>
                <a:off x="5554629" y="3849635"/>
                <a:ext cx="503828" cy="248249"/>
                <a:chOff x="2183302" y="1564542"/>
                <a:chExt cx="1200154" cy="440314"/>
              </a:xfrm>
            </p:grpSpPr>
            <p:sp>
              <p:nvSpPr>
                <p:cNvPr id="597" name="Oval 596"/>
                <p:cNvSpPr/>
                <p:nvPr/>
              </p:nvSpPr>
              <p:spPr bwMode="auto">
                <a:xfrm flipV="1">
                  <a:off x="2188662" y="1691250"/>
                  <a:ext cx="1194966" cy="31254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98" name="Rectangle 597"/>
                <p:cNvSpPr/>
                <p:nvPr/>
              </p:nvSpPr>
              <p:spPr bwMode="auto">
                <a:xfrm>
                  <a:off x="2184879" y="1736302"/>
                  <a:ext cx="1198749" cy="112629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9" name="Oval 598"/>
                <p:cNvSpPr/>
                <p:nvPr/>
              </p:nvSpPr>
              <p:spPr bwMode="auto">
                <a:xfrm flipV="1">
                  <a:off x="2184879" y="1564542"/>
                  <a:ext cx="1194966" cy="312545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00" name="Freeform 599"/>
                <p:cNvSpPr/>
                <p:nvPr/>
              </p:nvSpPr>
              <p:spPr bwMode="auto">
                <a:xfrm>
                  <a:off x="2491185" y="1671539"/>
                  <a:ext cx="582357" cy="15486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1" name="Freeform 600"/>
                <p:cNvSpPr/>
                <p:nvPr/>
              </p:nvSpPr>
              <p:spPr bwMode="auto">
                <a:xfrm>
                  <a:off x="2430680" y="1629304"/>
                  <a:ext cx="703366" cy="109812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2" name="Freeform 601"/>
                <p:cNvSpPr/>
                <p:nvPr/>
              </p:nvSpPr>
              <p:spPr bwMode="auto">
                <a:xfrm>
                  <a:off x="2892028" y="1722222"/>
                  <a:ext cx="260925" cy="95734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3" name="Freeform 602"/>
                <p:cNvSpPr/>
                <p:nvPr/>
              </p:nvSpPr>
              <p:spPr bwMode="auto">
                <a:xfrm>
                  <a:off x="2419334" y="1725039"/>
                  <a:ext cx="253364" cy="95734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04" name="Straight Connector 603"/>
                <p:cNvCxnSpPr>
                  <a:endCxn id="599" idx="2"/>
                </p:cNvCxnSpPr>
                <p:nvPr/>
              </p:nvCxnSpPr>
              <p:spPr bwMode="auto">
                <a:xfrm flipH="1" flipV="1">
                  <a:off x="2184879" y="1722222"/>
                  <a:ext cx="3783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5" name="Straight Connector 604"/>
                <p:cNvCxnSpPr/>
                <p:nvPr/>
              </p:nvCxnSpPr>
              <p:spPr bwMode="auto">
                <a:xfrm flipH="1" flipV="1">
                  <a:off x="3379845" y="1727853"/>
                  <a:ext cx="3783" cy="121077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259" name="Group 48258"/>
            <p:cNvGrpSpPr/>
            <p:nvPr/>
          </p:nvGrpSpPr>
          <p:grpSpPr>
            <a:xfrm>
              <a:off x="6547479" y="3836935"/>
              <a:ext cx="514350" cy="1671638"/>
              <a:chOff x="6547479" y="3836935"/>
              <a:chExt cx="514350" cy="1671638"/>
            </a:xfrm>
          </p:grpSpPr>
          <p:sp>
            <p:nvSpPr>
              <p:cNvPr id="633" name="Rectangle 632"/>
              <p:cNvSpPr/>
              <p:nvPr/>
            </p:nvSpPr>
            <p:spPr bwMode="auto">
              <a:xfrm rot="10800000">
                <a:off x="6550526" y="3920772"/>
                <a:ext cx="498084" cy="629245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34" name="Straight Connector 633"/>
              <p:cNvCxnSpPr/>
              <p:nvPr/>
            </p:nvCxnSpPr>
            <p:spPr bwMode="auto">
              <a:xfrm flipH="1">
                <a:off x="7060241" y="3994098"/>
                <a:ext cx="1588" cy="136683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187" name="Group 634"/>
              <p:cNvGrpSpPr>
                <a:grpSpLocks/>
              </p:cNvGrpSpPr>
              <p:nvPr/>
            </p:nvGrpSpPr>
            <p:grpSpPr bwMode="auto">
              <a:xfrm>
                <a:off x="6552627" y="5286665"/>
                <a:ext cx="507588" cy="221908"/>
                <a:chOff x="4128636" y="3606589"/>
                <a:chExt cx="568145" cy="338667"/>
              </a:xfrm>
            </p:grpSpPr>
            <p:sp>
              <p:nvSpPr>
                <p:cNvPr id="643" name="Oval 642"/>
                <p:cNvSpPr/>
                <p:nvPr/>
              </p:nvSpPr>
              <p:spPr>
                <a:xfrm>
                  <a:off x="4128204" y="3719937"/>
                  <a:ext cx="568606" cy="225319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44" name="Rectangle 643"/>
                <p:cNvSpPr/>
                <p:nvPr/>
              </p:nvSpPr>
              <p:spPr>
                <a:xfrm>
                  <a:off x="4128204" y="3719937"/>
                  <a:ext cx="568606" cy="111448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45" name="Oval 644"/>
                <p:cNvSpPr/>
                <p:nvPr/>
              </p:nvSpPr>
              <p:spPr>
                <a:xfrm>
                  <a:off x="4128204" y="3606067"/>
                  <a:ext cx="568606" cy="22531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46" name="Straight Connector 645"/>
                <p:cNvCxnSpPr/>
                <p:nvPr/>
              </p:nvCxnSpPr>
              <p:spPr>
                <a:xfrm>
                  <a:off x="4696810" y="3719937"/>
                  <a:ext cx="0" cy="11144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7" name="Straight Connector 646"/>
                <p:cNvCxnSpPr/>
                <p:nvPr/>
              </p:nvCxnSpPr>
              <p:spPr>
                <a:xfrm>
                  <a:off x="4128204" y="3719937"/>
                  <a:ext cx="0" cy="111448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6" name="Rectangle 635"/>
              <p:cNvSpPr/>
              <p:nvPr/>
            </p:nvSpPr>
            <p:spPr bwMode="auto">
              <a:xfrm>
                <a:off x="6553829" y="4551310"/>
                <a:ext cx="496887" cy="81280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38" name="Straight Connector 637"/>
              <p:cNvCxnSpPr/>
              <p:nvPr/>
            </p:nvCxnSpPr>
            <p:spPr bwMode="auto">
              <a:xfrm flipH="1">
                <a:off x="6547479" y="4002035"/>
                <a:ext cx="3175" cy="1452563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173" name="Group 622"/>
              <p:cNvGrpSpPr>
                <a:grpSpLocks/>
              </p:cNvGrpSpPr>
              <p:nvPr/>
            </p:nvGrpSpPr>
            <p:grpSpPr bwMode="auto">
              <a:xfrm>
                <a:off x="6549992" y="3836935"/>
                <a:ext cx="503828" cy="248485"/>
                <a:chOff x="2183302" y="1564542"/>
                <a:chExt cx="1200154" cy="440314"/>
              </a:xfrm>
            </p:grpSpPr>
            <p:sp>
              <p:nvSpPr>
                <p:cNvPr id="624" name="Oval 623"/>
                <p:cNvSpPr/>
                <p:nvPr/>
              </p:nvSpPr>
              <p:spPr bwMode="auto">
                <a:xfrm flipV="1">
                  <a:off x="2188659" y="1691130"/>
                  <a:ext cx="1194966" cy="31506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25" name="Rectangle 624"/>
                <p:cNvSpPr/>
                <p:nvPr/>
              </p:nvSpPr>
              <p:spPr bwMode="auto">
                <a:xfrm>
                  <a:off x="2184879" y="1736138"/>
                  <a:ext cx="1198746" cy="112522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6" name="Oval 625"/>
                <p:cNvSpPr/>
                <p:nvPr/>
              </p:nvSpPr>
              <p:spPr bwMode="auto">
                <a:xfrm flipV="1">
                  <a:off x="2184879" y="1564542"/>
                  <a:ext cx="1194966" cy="315061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27" name="Freeform 626"/>
                <p:cNvSpPr/>
                <p:nvPr/>
              </p:nvSpPr>
              <p:spPr bwMode="auto">
                <a:xfrm>
                  <a:off x="2491182" y="1671438"/>
                  <a:ext cx="582357" cy="15753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8" name="Freeform 627"/>
                <p:cNvSpPr/>
                <p:nvPr/>
              </p:nvSpPr>
              <p:spPr bwMode="auto">
                <a:xfrm>
                  <a:off x="2430678" y="1629243"/>
                  <a:ext cx="703366" cy="112522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9" name="Freeform 628"/>
                <p:cNvSpPr/>
                <p:nvPr/>
              </p:nvSpPr>
              <p:spPr bwMode="auto">
                <a:xfrm>
                  <a:off x="2892025" y="1724886"/>
                  <a:ext cx="260927" cy="95643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30" name="Freeform 629"/>
                <p:cNvSpPr/>
                <p:nvPr/>
              </p:nvSpPr>
              <p:spPr bwMode="auto">
                <a:xfrm>
                  <a:off x="2419334" y="1727698"/>
                  <a:ext cx="253362" cy="92831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31" name="Straight Connector 630"/>
                <p:cNvCxnSpPr>
                  <a:endCxn id="626" idx="2"/>
                </p:cNvCxnSpPr>
                <p:nvPr/>
              </p:nvCxnSpPr>
              <p:spPr bwMode="auto">
                <a:xfrm flipH="1" flipV="1">
                  <a:off x="2184879" y="1722072"/>
                  <a:ext cx="3780" cy="120962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2" name="Straight Connector 631"/>
                <p:cNvCxnSpPr/>
                <p:nvPr/>
              </p:nvCxnSpPr>
              <p:spPr bwMode="auto">
                <a:xfrm flipH="1" flipV="1">
                  <a:off x="3379845" y="1730512"/>
                  <a:ext cx="3780" cy="120960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8" name="Group 27"/>
          <p:cNvGrpSpPr/>
          <p:nvPr/>
        </p:nvGrpSpPr>
        <p:grpSpPr>
          <a:xfrm>
            <a:off x="2381956" y="2475925"/>
            <a:ext cx="4415330" cy="2315048"/>
            <a:chOff x="2381956" y="2435173"/>
            <a:chExt cx="4415330" cy="2315048"/>
          </a:xfrm>
        </p:grpSpPr>
        <p:sp>
          <p:nvSpPr>
            <p:cNvPr id="391" name="Freeform 390"/>
            <p:cNvSpPr/>
            <p:nvPr/>
          </p:nvSpPr>
          <p:spPr>
            <a:xfrm>
              <a:off x="2381956" y="2439629"/>
              <a:ext cx="297540" cy="1743187"/>
            </a:xfrm>
            <a:custGeom>
              <a:avLst/>
              <a:gdLst>
                <a:gd name="connsiteX0" fmla="*/ 307275 w 307275"/>
                <a:gd name="connsiteY0" fmla="*/ 0 h 1659441"/>
                <a:gd name="connsiteX1" fmla="*/ 0 w 307275"/>
                <a:gd name="connsiteY1" fmla="*/ 0 h 1659441"/>
                <a:gd name="connsiteX2" fmla="*/ 0 w 307275"/>
                <a:gd name="connsiteY2" fmla="*/ 1659441 h 1659441"/>
                <a:gd name="connsiteX0" fmla="*/ 307275 w 307275"/>
                <a:gd name="connsiteY0" fmla="*/ 0 h 2015941"/>
                <a:gd name="connsiteX1" fmla="*/ 0 w 307275"/>
                <a:gd name="connsiteY1" fmla="*/ 0 h 2015941"/>
                <a:gd name="connsiteX2" fmla="*/ 0 w 307275"/>
                <a:gd name="connsiteY2" fmla="*/ 2015941 h 2015941"/>
                <a:gd name="connsiteX0" fmla="*/ 228538 w 228538"/>
                <a:gd name="connsiteY0" fmla="*/ 0 h 2022548"/>
                <a:gd name="connsiteX1" fmla="*/ 0 w 228538"/>
                <a:gd name="connsiteY1" fmla="*/ 6607 h 2022548"/>
                <a:gd name="connsiteX2" fmla="*/ 0 w 228538"/>
                <a:gd name="connsiteY2" fmla="*/ 2022548 h 20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38" h="2022548">
                  <a:moveTo>
                    <a:pt x="228538" y="0"/>
                  </a:moveTo>
                  <a:lnTo>
                    <a:pt x="0" y="6607"/>
                  </a:lnTo>
                  <a:lnTo>
                    <a:pt x="0" y="2022548"/>
                  </a:lnTo>
                </a:path>
              </a:pathLst>
            </a:cu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CC0000"/>
                </a:solidFill>
              </a:endParaRPr>
            </a:p>
          </p:txBody>
        </p:sp>
        <p:sp>
          <p:nvSpPr>
            <p:cNvPr id="392" name="Freeform 391"/>
            <p:cNvSpPr/>
            <p:nvPr/>
          </p:nvSpPr>
          <p:spPr>
            <a:xfrm flipH="1">
              <a:off x="6411524" y="2435173"/>
              <a:ext cx="385762" cy="2300562"/>
            </a:xfrm>
            <a:custGeom>
              <a:avLst/>
              <a:gdLst>
                <a:gd name="connsiteX0" fmla="*/ 307275 w 307275"/>
                <a:gd name="connsiteY0" fmla="*/ 0 h 1659441"/>
                <a:gd name="connsiteX1" fmla="*/ 0 w 307275"/>
                <a:gd name="connsiteY1" fmla="*/ 0 h 1659441"/>
                <a:gd name="connsiteX2" fmla="*/ 0 w 307275"/>
                <a:gd name="connsiteY2" fmla="*/ 1659441 h 1659441"/>
                <a:gd name="connsiteX0" fmla="*/ 307275 w 307275"/>
                <a:gd name="connsiteY0" fmla="*/ 0 h 2117725"/>
                <a:gd name="connsiteX1" fmla="*/ 0 w 307275"/>
                <a:gd name="connsiteY1" fmla="*/ 0 h 2117725"/>
                <a:gd name="connsiteX2" fmla="*/ 0 w 307275"/>
                <a:gd name="connsiteY2" fmla="*/ 2117725 h 211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7275" h="2117725">
                  <a:moveTo>
                    <a:pt x="307275" y="0"/>
                  </a:moveTo>
                  <a:lnTo>
                    <a:pt x="0" y="0"/>
                  </a:lnTo>
                  <a:lnTo>
                    <a:pt x="0" y="2117725"/>
                  </a:lnTo>
                </a:path>
              </a:pathLst>
            </a:cu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393" name="Straight Arrow Connector 392"/>
            <p:cNvCxnSpPr/>
            <p:nvPr/>
          </p:nvCxnSpPr>
          <p:spPr>
            <a:xfrm flipV="1">
              <a:off x="5791457" y="2687586"/>
              <a:ext cx="8309" cy="2062635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Arrow Connector 393"/>
            <p:cNvCxnSpPr/>
            <p:nvPr/>
          </p:nvCxnSpPr>
          <p:spPr>
            <a:xfrm flipV="1">
              <a:off x="4598735" y="2708225"/>
              <a:ext cx="18344" cy="2037167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Arrow Connector 394"/>
            <p:cNvCxnSpPr/>
            <p:nvPr/>
          </p:nvCxnSpPr>
          <p:spPr>
            <a:xfrm flipH="1" flipV="1">
              <a:off x="3807455" y="2762199"/>
              <a:ext cx="9009" cy="1983193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78219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Recall: logically centralized control plane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7604777" cy="172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71" name="TextBox 335"/>
          <p:cNvSpPr txBox="1">
            <a:spLocks noChangeArrowheads="1"/>
          </p:cNvSpPr>
          <p:nvPr/>
        </p:nvSpPr>
        <p:spPr bwMode="auto">
          <a:xfrm>
            <a:off x="394448" y="1039914"/>
            <a:ext cx="84566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dirty="0"/>
              <a:t>A distinct (typically remote) controller interacts with local control agents (CAs) in routers to compute forwarding tables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2055910" y="4687854"/>
            <a:ext cx="4956877" cy="694339"/>
            <a:chOff x="2055070" y="4690247"/>
            <a:chExt cx="4956877" cy="694339"/>
          </a:xfrm>
        </p:grpSpPr>
        <p:grpSp>
          <p:nvGrpSpPr>
            <p:cNvPr id="48273" name="Group 554"/>
            <p:cNvGrpSpPr>
              <a:grpSpLocks/>
            </p:cNvGrpSpPr>
            <p:nvPr/>
          </p:nvGrpSpPr>
          <p:grpSpPr bwMode="auto">
            <a:xfrm>
              <a:off x="3605320" y="5055434"/>
              <a:ext cx="430131" cy="329152"/>
              <a:chOff x="2931664" y="3912603"/>
              <a:chExt cx="430450" cy="329314"/>
            </a:xfrm>
          </p:grpSpPr>
          <p:sp>
            <p:nvSpPr>
              <p:cNvPr id="558" name="Rectangle 557"/>
              <p:cNvSpPr/>
              <p:nvPr/>
            </p:nvSpPr>
            <p:spPr>
              <a:xfrm>
                <a:off x="2936952" y="3913304"/>
                <a:ext cx="425766" cy="328775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9" name="Straight Connector 558"/>
              <p:cNvCxnSpPr/>
              <p:nvPr/>
            </p:nvCxnSpPr>
            <p:spPr>
              <a:xfrm>
                <a:off x="2932185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" name="Straight Connector 559"/>
              <p:cNvCxnSpPr/>
              <p:nvPr/>
            </p:nvCxnSpPr>
            <p:spPr>
              <a:xfrm>
                <a:off x="2932185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" name="Straight Connector 560"/>
              <p:cNvCxnSpPr>
                <a:stCxn id="558" idx="2"/>
              </p:cNvCxnSpPr>
              <p:nvPr/>
            </p:nvCxnSpPr>
            <p:spPr>
              <a:xfrm flipH="1" flipV="1">
                <a:off x="3148246" y="4005425"/>
                <a:ext cx="1589" cy="23665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45" name="Group 582"/>
            <p:cNvGrpSpPr>
              <a:grpSpLocks/>
            </p:cNvGrpSpPr>
            <p:nvPr/>
          </p:nvGrpSpPr>
          <p:grpSpPr bwMode="auto">
            <a:xfrm>
              <a:off x="4387957" y="5055368"/>
              <a:ext cx="430131" cy="329152"/>
              <a:chOff x="2931664" y="3912603"/>
              <a:chExt cx="430450" cy="329314"/>
            </a:xfrm>
          </p:grpSpPr>
          <p:sp>
            <p:nvSpPr>
              <p:cNvPr id="585" name="Rectangle 584"/>
              <p:cNvSpPr/>
              <p:nvPr/>
            </p:nvSpPr>
            <p:spPr>
              <a:xfrm>
                <a:off x="2936952" y="3913304"/>
                <a:ext cx="425766" cy="32877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6" name="Straight Connector 585"/>
              <p:cNvCxnSpPr/>
              <p:nvPr/>
            </p:nvCxnSpPr>
            <p:spPr>
              <a:xfrm>
                <a:off x="2932186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Connector 586"/>
              <p:cNvCxnSpPr/>
              <p:nvPr/>
            </p:nvCxnSpPr>
            <p:spPr>
              <a:xfrm>
                <a:off x="2932186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" name="Straight Connector 587"/>
              <p:cNvCxnSpPr>
                <a:stCxn id="585" idx="2"/>
              </p:cNvCxnSpPr>
              <p:nvPr/>
            </p:nvCxnSpPr>
            <p:spPr>
              <a:xfrm flipH="1" flipV="1">
                <a:off x="3148247" y="4005425"/>
                <a:ext cx="1588" cy="236653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17" name="Group 609"/>
            <p:cNvGrpSpPr>
              <a:grpSpLocks/>
            </p:cNvGrpSpPr>
            <p:nvPr/>
          </p:nvGrpSpPr>
          <p:grpSpPr bwMode="auto">
            <a:xfrm>
              <a:off x="5591804" y="5053093"/>
              <a:ext cx="430212" cy="328614"/>
              <a:chOff x="2932186" y="3913304"/>
              <a:chExt cx="430531" cy="328775"/>
            </a:xfrm>
          </p:grpSpPr>
          <p:sp>
            <p:nvSpPr>
              <p:cNvPr id="612" name="Rectangle 611"/>
              <p:cNvSpPr/>
              <p:nvPr/>
            </p:nvSpPr>
            <p:spPr>
              <a:xfrm>
                <a:off x="2936952" y="3913304"/>
                <a:ext cx="425765" cy="32877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13" name="Straight Connector 612"/>
              <p:cNvCxnSpPr/>
              <p:nvPr/>
            </p:nvCxnSpPr>
            <p:spPr>
              <a:xfrm>
                <a:off x="2932186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" name="Straight Connector 613"/>
              <p:cNvCxnSpPr/>
              <p:nvPr/>
            </p:nvCxnSpPr>
            <p:spPr>
              <a:xfrm>
                <a:off x="2932186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" name="Straight Connector 614"/>
              <p:cNvCxnSpPr>
                <a:stCxn id="612" idx="2"/>
              </p:cNvCxnSpPr>
              <p:nvPr/>
            </p:nvCxnSpPr>
            <p:spPr>
              <a:xfrm flipH="1" flipV="1">
                <a:off x="3148247" y="4005425"/>
                <a:ext cx="1588" cy="23665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189" name="Group 636"/>
            <p:cNvGrpSpPr>
              <a:grpSpLocks/>
            </p:cNvGrpSpPr>
            <p:nvPr/>
          </p:nvGrpSpPr>
          <p:grpSpPr bwMode="auto">
            <a:xfrm>
              <a:off x="6581816" y="5045656"/>
              <a:ext cx="430131" cy="329465"/>
              <a:chOff x="2931664" y="3912603"/>
              <a:chExt cx="430450" cy="329314"/>
            </a:xfrm>
          </p:grpSpPr>
          <p:sp>
            <p:nvSpPr>
              <p:cNvPr id="639" name="Rectangle 638"/>
              <p:cNvSpPr/>
              <p:nvPr/>
            </p:nvSpPr>
            <p:spPr>
              <a:xfrm>
                <a:off x="2936952" y="3912169"/>
                <a:ext cx="425766" cy="33004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40" name="Straight Connector 639"/>
              <p:cNvCxnSpPr/>
              <p:nvPr/>
            </p:nvCxnSpPr>
            <p:spPr>
              <a:xfrm>
                <a:off x="2932185" y="4004202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" name="Straight Connector 640"/>
              <p:cNvCxnSpPr/>
              <p:nvPr/>
            </p:nvCxnSpPr>
            <p:spPr>
              <a:xfrm>
                <a:off x="2932185" y="4067673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" name="Straight Connector 641"/>
              <p:cNvCxnSpPr>
                <a:stCxn id="639" idx="2"/>
              </p:cNvCxnSpPr>
              <p:nvPr/>
            </p:nvCxnSpPr>
            <p:spPr>
              <a:xfrm flipH="1" flipV="1">
                <a:off x="3148246" y="4004202"/>
                <a:ext cx="1589" cy="238016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7" name="Group 554"/>
            <p:cNvGrpSpPr>
              <a:grpSpLocks/>
            </p:cNvGrpSpPr>
            <p:nvPr/>
          </p:nvGrpSpPr>
          <p:grpSpPr bwMode="auto">
            <a:xfrm>
              <a:off x="2055070" y="4690247"/>
              <a:ext cx="675320" cy="521222"/>
              <a:chOff x="2931664" y="3912603"/>
              <a:chExt cx="430450" cy="329314"/>
            </a:xfrm>
          </p:grpSpPr>
          <p:sp>
            <p:nvSpPr>
              <p:cNvPr id="358" name="Rectangle 357"/>
              <p:cNvSpPr/>
              <p:nvPr/>
            </p:nvSpPr>
            <p:spPr>
              <a:xfrm>
                <a:off x="2936952" y="3913304"/>
                <a:ext cx="425766" cy="328775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59" name="Straight Connector 358"/>
              <p:cNvCxnSpPr/>
              <p:nvPr/>
            </p:nvCxnSpPr>
            <p:spPr>
              <a:xfrm>
                <a:off x="2932185" y="4005425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/>
              <p:cNvCxnSpPr/>
              <p:nvPr/>
            </p:nvCxnSpPr>
            <p:spPr>
              <a:xfrm>
                <a:off x="2932185" y="4068956"/>
                <a:ext cx="425766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/>
              <p:cNvCxnSpPr>
                <a:stCxn id="358" idx="2"/>
              </p:cNvCxnSpPr>
              <p:nvPr/>
            </p:nvCxnSpPr>
            <p:spPr>
              <a:xfrm flipH="1" flipV="1">
                <a:off x="3148246" y="4005425"/>
                <a:ext cx="1589" cy="23665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2" name="Group 347"/>
          <p:cNvGrpSpPr>
            <a:grpSpLocks/>
          </p:cNvGrpSpPr>
          <p:nvPr/>
        </p:nvGrpSpPr>
        <p:grpSpPr bwMode="auto">
          <a:xfrm>
            <a:off x="5856401" y="5944266"/>
            <a:ext cx="588970" cy="242608"/>
            <a:chOff x="1871277" y="1576300"/>
            <a:chExt cx="1128371" cy="437861"/>
          </a:xfrm>
        </p:grpSpPr>
        <p:sp>
          <p:nvSpPr>
            <p:cNvPr id="363" name="Oval 362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5" name="Oval 364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66" name="Freeform 365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7" name="Freeform 366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8" name="Freeform 367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9" name="Freeform 368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70" name="Straight Connector 369"/>
            <p:cNvCxnSpPr>
              <a:endCxn id="365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Straight Connector 370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2" name="Group 347"/>
          <p:cNvGrpSpPr>
            <a:grpSpLocks/>
          </p:cNvGrpSpPr>
          <p:nvPr/>
        </p:nvGrpSpPr>
        <p:grpSpPr bwMode="auto">
          <a:xfrm>
            <a:off x="4375328" y="5802169"/>
            <a:ext cx="588970" cy="242608"/>
            <a:chOff x="1871277" y="1576300"/>
            <a:chExt cx="1128371" cy="437861"/>
          </a:xfrm>
        </p:grpSpPr>
        <p:sp>
          <p:nvSpPr>
            <p:cNvPr id="373" name="Oval 372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5" name="Oval 374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76" name="Freeform 375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7" name="Freeform 376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8" name="Freeform 377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" name="Freeform 378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80" name="Straight Connector 379"/>
            <p:cNvCxnSpPr>
              <a:endCxn id="375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Straight Connector 380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2" name="Group 347"/>
          <p:cNvGrpSpPr>
            <a:grpSpLocks/>
          </p:cNvGrpSpPr>
          <p:nvPr/>
        </p:nvGrpSpPr>
        <p:grpSpPr bwMode="auto">
          <a:xfrm>
            <a:off x="2848241" y="5995982"/>
            <a:ext cx="588970" cy="242608"/>
            <a:chOff x="1871277" y="1576300"/>
            <a:chExt cx="1128371" cy="437861"/>
          </a:xfrm>
        </p:grpSpPr>
        <p:sp>
          <p:nvSpPr>
            <p:cNvPr id="383" name="Oval 382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5" name="Oval 384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86" name="Freeform 385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87" name="Freeform 386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0" name="Freeform 389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97" name="Freeform 396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99" name="Straight Connector 398"/>
            <p:cNvCxnSpPr>
              <a:endCxn id="385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Connector 39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1" name="Group 347"/>
          <p:cNvGrpSpPr>
            <a:grpSpLocks/>
          </p:cNvGrpSpPr>
          <p:nvPr/>
        </p:nvGrpSpPr>
        <p:grpSpPr bwMode="auto">
          <a:xfrm>
            <a:off x="5166757" y="6262321"/>
            <a:ext cx="588970" cy="242608"/>
            <a:chOff x="1871277" y="1576300"/>
            <a:chExt cx="1128371" cy="437861"/>
          </a:xfrm>
        </p:grpSpPr>
        <p:sp>
          <p:nvSpPr>
            <p:cNvPr id="402" name="Oval 40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2" name="Oval 411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17" name="Freeform 416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2" name="Freeform 421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7" name="Freeform 42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8" name="Freeform 42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29" name="Straight Connector 428"/>
            <p:cNvCxnSpPr>
              <a:endCxn id="412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Connector 42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1" name="Group 347"/>
          <p:cNvGrpSpPr>
            <a:grpSpLocks/>
          </p:cNvGrpSpPr>
          <p:nvPr/>
        </p:nvGrpSpPr>
        <p:grpSpPr bwMode="auto">
          <a:xfrm>
            <a:off x="3704088" y="6354901"/>
            <a:ext cx="588970" cy="242608"/>
            <a:chOff x="1871277" y="1576300"/>
            <a:chExt cx="1128371" cy="437861"/>
          </a:xfrm>
        </p:grpSpPr>
        <p:sp>
          <p:nvSpPr>
            <p:cNvPr id="432" name="Oval 431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4" name="Oval 433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35" name="Freeform 434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6" name="Freeform 435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7" name="Freeform 436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8" name="Freeform 437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439" name="Straight Connector 438"/>
            <p:cNvCxnSpPr>
              <a:endCxn id="434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Straight Connector 439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1925875" y="2220187"/>
            <a:ext cx="5095391" cy="2833288"/>
            <a:chOff x="1925876" y="2212958"/>
            <a:chExt cx="5095391" cy="2833288"/>
          </a:xfrm>
        </p:grpSpPr>
        <p:grpSp>
          <p:nvGrpSpPr>
            <p:cNvPr id="12" name="Group 11"/>
            <p:cNvGrpSpPr/>
            <p:nvPr/>
          </p:nvGrpSpPr>
          <p:grpSpPr>
            <a:xfrm>
              <a:off x="2745416" y="2212958"/>
              <a:ext cx="3597533" cy="493677"/>
              <a:chOff x="2705100" y="2011398"/>
              <a:chExt cx="3597533" cy="493677"/>
            </a:xfrm>
          </p:grpSpPr>
          <p:sp>
            <p:nvSpPr>
              <p:cNvPr id="342" name="Oval 341"/>
              <p:cNvSpPr/>
              <p:nvPr/>
            </p:nvSpPr>
            <p:spPr bwMode="auto">
              <a:xfrm>
                <a:off x="2722820" y="2011398"/>
                <a:ext cx="3579813" cy="492125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9" name="Oval 388"/>
              <p:cNvSpPr/>
              <p:nvPr/>
            </p:nvSpPr>
            <p:spPr bwMode="auto">
              <a:xfrm>
                <a:off x="2705100" y="2012950"/>
                <a:ext cx="3579813" cy="492125"/>
              </a:xfrm>
              <a:prstGeom prst="ellipse">
                <a:avLst/>
              </a:prstGeom>
              <a:solidFill>
                <a:srgbClr val="CC0000">
                  <a:alpha val="42000"/>
                </a:srgbClr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8308" name="TextBox 389"/>
              <p:cNvSpPr txBox="1">
                <a:spLocks noChangeArrowheads="1"/>
              </p:cNvSpPr>
              <p:nvPr/>
            </p:nvSpPr>
            <p:spPr bwMode="auto">
              <a:xfrm>
                <a:off x="3452664" y="2127167"/>
                <a:ext cx="2057700" cy="296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800" dirty="0">
                    <a:solidFill>
                      <a:schemeClr val="bg1"/>
                    </a:solidFill>
                  </a:rPr>
                  <a:t>Remote Controller</a:t>
                </a:r>
              </a:p>
            </p:txBody>
          </p:sp>
        </p:grpSp>
        <p:grpSp>
          <p:nvGrpSpPr>
            <p:cNvPr id="442" name="Group 441"/>
            <p:cNvGrpSpPr/>
            <p:nvPr/>
          </p:nvGrpSpPr>
          <p:grpSpPr>
            <a:xfrm>
              <a:off x="1925876" y="4223509"/>
              <a:ext cx="923540" cy="405953"/>
              <a:chOff x="2705100" y="2011398"/>
              <a:chExt cx="3597533" cy="493677"/>
            </a:xfrm>
          </p:grpSpPr>
          <p:sp>
            <p:nvSpPr>
              <p:cNvPr id="443" name="Oval 442"/>
              <p:cNvSpPr/>
              <p:nvPr/>
            </p:nvSpPr>
            <p:spPr bwMode="auto">
              <a:xfrm>
                <a:off x="2722820" y="2011398"/>
                <a:ext cx="3579813" cy="492125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4" name="Oval 443"/>
              <p:cNvSpPr/>
              <p:nvPr/>
            </p:nvSpPr>
            <p:spPr bwMode="auto">
              <a:xfrm>
                <a:off x="2705100" y="2012950"/>
                <a:ext cx="3579813" cy="492125"/>
              </a:xfrm>
              <a:prstGeom prst="ellipse">
                <a:avLst/>
              </a:prstGeom>
              <a:solidFill>
                <a:srgbClr val="CC0000">
                  <a:alpha val="42000"/>
                </a:srgbClr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5" name="TextBox 389"/>
              <p:cNvSpPr txBox="1">
                <a:spLocks noChangeArrowheads="1"/>
              </p:cNvSpPr>
              <p:nvPr/>
            </p:nvSpPr>
            <p:spPr bwMode="auto">
              <a:xfrm>
                <a:off x="3901810" y="2127167"/>
                <a:ext cx="1159411" cy="2961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800" dirty="0">
                    <a:solidFill>
                      <a:schemeClr val="bg1"/>
                    </a:solidFill>
                  </a:rPr>
                  <a:t>CA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3589508" y="4760377"/>
              <a:ext cx="463568" cy="285869"/>
              <a:chOff x="3558850" y="4573304"/>
              <a:chExt cx="463568" cy="285869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47" name="Oval 446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48" name="Oval 447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49" name="TextBox 389"/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1" name="Group 450"/>
            <p:cNvGrpSpPr/>
            <p:nvPr/>
          </p:nvGrpSpPr>
          <p:grpSpPr>
            <a:xfrm>
              <a:off x="4369656" y="4758258"/>
              <a:ext cx="463568" cy="285869"/>
              <a:chOff x="3558850" y="4573304"/>
              <a:chExt cx="463568" cy="285869"/>
            </a:xfrm>
          </p:grpSpPr>
          <p:grpSp>
            <p:nvGrpSpPr>
              <p:cNvPr id="452" name="Group 451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54" name="Oval 453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5" name="Oval 454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53" name="TextBox 389"/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56" name="Group 455"/>
            <p:cNvGrpSpPr/>
            <p:nvPr/>
          </p:nvGrpSpPr>
          <p:grpSpPr>
            <a:xfrm>
              <a:off x="5569912" y="4756140"/>
              <a:ext cx="463568" cy="285869"/>
              <a:chOff x="3558850" y="4573304"/>
              <a:chExt cx="463568" cy="285869"/>
            </a:xfrm>
          </p:grpSpPr>
          <p:grpSp>
            <p:nvGrpSpPr>
              <p:cNvPr id="457" name="Group 456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59" name="Oval 458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0" name="Oval 459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58" name="TextBox 389"/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61" name="Group 460"/>
            <p:cNvGrpSpPr/>
            <p:nvPr/>
          </p:nvGrpSpPr>
          <p:grpSpPr>
            <a:xfrm>
              <a:off x="6557699" y="4754022"/>
              <a:ext cx="463568" cy="285869"/>
              <a:chOff x="3558850" y="4573304"/>
              <a:chExt cx="463568" cy="285869"/>
            </a:xfrm>
          </p:grpSpPr>
          <p:grpSp>
            <p:nvGrpSpPr>
              <p:cNvPr id="462" name="Group 461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64" name="Oval 463"/>
                <p:cNvSpPr/>
                <p:nvPr/>
              </p:nvSpPr>
              <p:spPr bwMode="auto"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5" name="Oval 464"/>
                <p:cNvSpPr/>
                <p:nvPr/>
              </p:nvSpPr>
              <p:spPr bwMode="auto"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63" name="TextBox 389"/>
              <p:cNvSpPr txBox="1">
                <a:spLocks noChangeArrowheads="1"/>
              </p:cNvSpPr>
              <p:nvPr/>
            </p:nvSpPr>
            <p:spPr bwMode="auto"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sz="1400" dirty="0">
                    <a:solidFill>
                      <a:schemeClr val="bg1"/>
                    </a:solidFill>
                  </a:rPr>
                  <a:t>CA</a:t>
                </a:r>
                <a:endParaRPr lang="en-US" sz="18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6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6"/>
            <a:ext cx="687845" cy="271184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5</a:t>
            </a:fld>
            <a:endParaRPr lang="en-US" sz="1200" dirty="0">
              <a:latin typeface="Tahoma" charset="0"/>
            </a:endParaRPr>
          </a:p>
        </p:txBody>
      </p:sp>
      <p:sp>
        <p:nvSpPr>
          <p:cNvPr id="46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2651760" y="3017520"/>
            <a:ext cx="3972560" cy="2032000"/>
            <a:chOff x="2651760" y="3017520"/>
            <a:chExt cx="3972560" cy="2032000"/>
          </a:xfrm>
        </p:grpSpPr>
        <p:cxnSp>
          <p:nvCxnSpPr>
            <p:cNvPr id="338" name="Straight Arrow Connector 337"/>
            <p:cNvCxnSpPr/>
            <p:nvPr/>
          </p:nvCxnSpPr>
          <p:spPr bwMode="auto">
            <a:xfrm>
              <a:off x="2651760" y="3017520"/>
              <a:ext cx="0" cy="166624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Straight Arrow Connector 342"/>
            <p:cNvCxnSpPr/>
            <p:nvPr/>
          </p:nvCxnSpPr>
          <p:spPr bwMode="auto">
            <a:xfrm>
              <a:off x="364744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Straight Arrow Connector 346"/>
            <p:cNvCxnSpPr/>
            <p:nvPr/>
          </p:nvCxnSpPr>
          <p:spPr bwMode="auto">
            <a:xfrm>
              <a:off x="446024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Arrow Connector 347"/>
            <p:cNvCxnSpPr/>
            <p:nvPr/>
          </p:nvCxnSpPr>
          <p:spPr bwMode="auto">
            <a:xfrm>
              <a:off x="565912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Arrow Connector 348"/>
            <p:cNvCxnSpPr/>
            <p:nvPr/>
          </p:nvCxnSpPr>
          <p:spPr bwMode="auto">
            <a:xfrm>
              <a:off x="6624320" y="3017520"/>
              <a:ext cx="0" cy="2032000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61930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69218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Software defined networking (SDN)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6422481" cy="20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1426" y="1282678"/>
            <a:ext cx="8148587" cy="46482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i="1" dirty="0">
                <a:solidFill>
                  <a:srgbClr val="CC0000"/>
                </a:solidFill>
              </a:rPr>
              <a:t>Why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/>
              <a:t>a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i="1" dirty="0">
                <a:solidFill>
                  <a:srgbClr val="CC0000"/>
                </a:solidFill>
              </a:rPr>
              <a:t>logically centralized </a:t>
            </a:r>
            <a:r>
              <a:rPr lang="en-US" dirty="0">
                <a:solidFill>
                  <a:srgbClr val="000000"/>
                </a:solidFill>
              </a:rPr>
              <a:t>control plane?</a:t>
            </a:r>
          </a:p>
          <a:p>
            <a:pPr marL="635000" indent="-400050"/>
            <a:r>
              <a:rPr lang="en-US" dirty="0"/>
              <a:t>easier network management: avoid router misconfigurations, greater flexibility of traffic flows</a:t>
            </a:r>
          </a:p>
          <a:p>
            <a:pPr marL="635000" indent="-400050"/>
            <a:r>
              <a:rPr lang="en-US" dirty="0"/>
              <a:t>table-based forwarding (OpenFlow API) allows “programming” routers</a:t>
            </a:r>
          </a:p>
          <a:p>
            <a:pPr marL="1035050" lvl="1" indent="-400050"/>
            <a:r>
              <a:rPr lang="en-US" dirty="0"/>
              <a:t>centralized “programming” easier: compute tables centrally and distribute</a:t>
            </a:r>
          </a:p>
          <a:p>
            <a:pPr marL="1035050" lvl="1" indent="-400050"/>
            <a:r>
              <a:rPr lang="en-US" dirty="0"/>
              <a:t>distributed “programming” more difficult: compute tables as result of distributed algorithm (protocol) implemented in each and every router </a:t>
            </a:r>
          </a:p>
          <a:p>
            <a:pPr marL="635000" indent="-400050"/>
            <a:r>
              <a:rPr lang="en-US" dirty="0"/>
              <a:t>open (non-proprietary) implementation of control plane</a:t>
            </a:r>
          </a:p>
          <a:p>
            <a:pPr marL="635000" indent="-400050"/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687845" cy="38210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6</a:t>
            </a:fld>
            <a:endParaRPr lang="en-US" sz="1200" dirty="0">
              <a:latin typeface="Tahoma" charset="0"/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4208531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1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42" y="773797"/>
            <a:ext cx="7595425" cy="242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52400" y="4859886"/>
            <a:ext cx="32766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n-lt"/>
              </a:rPr>
              <a:t>Vertically integrated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n-lt"/>
              </a:rPr>
              <a:t>Closed, proprietary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n-lt"/>
              </a:rPr>
              <a:t>Slow innovation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n-lt"/>
              </a:rPr>
              <a:t>Small industry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9" t="1500" r="3650" b="5499"/>
          <a:stretch>
            <a:fillRect/>
          </a:stretch>
        </p:blipFill>
        <p:spPr bwMode="auto">
          <a:xfrm>
            <a:off x="367763" y="1300457"/>
            <a:ext cx="2496173" cy="3517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609600" y="2496799"/>
            <a:ext cx="1905000" cy="965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Specialized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Operating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System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" y="3538199"/>
            <a:ext cx="1905000" cy="8382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Specialized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Hardware</a:t>
            </a:r>
          </a:p>
        </p:txBody>
      </p:sp>
      <p:grpSp>
        <p:nvGrpSpPr>
          <p:cNvPr id="2" name="Group 47"/>
          <p:cNvGrpSpPr>
            <a:grpSpLocks/>
          </p:cNvGrpSpPr>
          <p:nvPr/>
        </p:nvGrpSpPr>
        <p:grpSpPr bwMode="auto">
          <a:xfrm>
            <a:off x="5440815" y="1480745"/>
            <a:ext cx="3048000" cy="417900"/>
            <a:chOff x="5334000" y="1371600"/>
            <a:chExt cx="3657600" cy="685800"/>
          </a:xfrm>
        </p:grpSpPr>
        <p:sp>
          <p:nvSpPr>
            <p:cNvPr id="46" name="Rounded Rectangle 45"/>
            <p:cNvSpPr/>
            <p:nvPr/>
          </p:nvSpPr>
          <p:spPr bwMode="auto">
            <a:xfrm>
              <a:off x="8382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5" name="Rounded Rectangle 44"/>
            <p:cNvSpPr/>
            <p:nvPr/>
          </p:nvSpPr>
          <p:spPr bwMode="auto">
            <a:xfrm>
              <a:off x="8077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4" name="Rounded Rectangle 43"/>
            <p:cNvSpPr/>
            <p:nvPr/>
          </p:nvSpPr>
          <p:spPr bwMode="auto">
            <a:xfrm>
              <a:off x="7772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3" name="Rounded Rectangle 42"/>
            <p:cNvSpPr/>
            <p:nvPr/>
          </p:nvSpPr>
          <p:spPr bwMode="auto">
            <a:xfrm>
              <a:off x="7467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2" name="Rounded Rectangle 41"/>
            <p:cNvSpPr/>
            <p:nvPr/>
          </p:nvSpPr>
          <p:spPr bwMode="auto">
            <a:xfrm>
              <a:off x="7162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1" name="Rounded Rectangle 40"/>
            <p:cNvSpPr/>
            <p:nvPr/>
          </p:nvSpPr>
          <p:spPr bwMode="auto">
            <a:xfrm>
              <a:off x="68580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40" name="Rounded Rectangle 39"/>
            <p:cNvSpPr/>
            <p:nvPr/>
          </p:nvSpPr>
          <p:spPr bwMode="auto">
            <a:xfrm>
              <a:off x="65532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39" name="Rounded Rectangle 38"/>
            <p:cNvSpPr/>
            <p:nvPr/>
          </p:nvSpPr>
          <p:spPr bwMode="auto">
            <a:xfrm>
              <a:off x="62484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38" name="Rounded Rectangle 37"/>
            <p:cNvSpPr/>
            <p:nvPr/>
          </p:nvSpPr>
          <p:spPr bwMode="auto">
            <a:xfrm>
              <a:off x="59436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37" name="Rounded Rectangle 36"/>
            <p:cNvSpPr/>
            <p:nvPr/>
          </p:nvSpPr>
          <p:spPr bwMode="auto">
            <a:xfrm>
              <a:off x="5638800" y="1371600"/>
              <a:ext cx="6096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 dirty="0">
                  <a:solidFill>
                    <a:srgbClr val="FFCC66"/>
                  </a:solidFill>
                  <a:latin typeface="Calibri"/>
                </a:rPr>
                <a:t>App</a:t>
              </a:r>
            </a:p>
          </p:txBody>
        </p:sp>
        <p:sp>
          <p:nvSpPr>
            <p:cNvPr id="31" name="Rounded Rectangle 30"/>
            <p:cNvSpPr/>
            <p:nvPr/>
          </p:nvSpPr>
          <p:spPr bwMode="auto">
            <a:xfrm>
              <a:off x="5334000" y="1371600"/>
              <a:ext cx="914400" cy="685800"/>
            </a:xfrm>
            <a:prstGeom prst="roundRect">
              <a:avLst/>
            </a:prstGeom>
            <a:solidFill>
              <a:srgbClr val="FFCC66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400" b="1" dirty="0">
                  <a:solidFill>
                    <a:prstClr val="black"/>
                  </a:solidFill>
                  <a:latin typeface="Calibri"/>
                </a:rPr>
                <a:t>App</a:t>
              </a:r>
            </a:p>
          </p:txBody>
        </p:sp>
      </p:grpSp>
      <p:sp>
        <p:nvSpPr>
          <p:cNvPr id="35" name="Rounded Rectangle 34"/>
          <p:cNvSpPr/>
          <p:nvPr/>
        </p:nvSpPr>
        <p:spPr>
          <a:xfrm>
            <a:off x="609600" y="1658599"/>
            <a:ext cx="1905000" cy="736600"/>
          </a:xfrm>
          <a:prstGeom prst="roundRect">
            <a:avLst/>
          </a:prstGeom>
          <a:solidFill>
            <a:srgbClr val="00009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Specialized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prstClr val="white"/>
                </a:solidFill>
                <a:latin typeface="+mj-lt"/>
                <a:ea typeface="ＭＳ Ｐゴシック" charset="-128"/>
                <a:cs typeface="ＭＳ Ｐゴシック" charset="-128"/>
              </a:rPr>
              <a:t>Applications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5410200" y="4875620"/>
            <a:ext cx="3200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eaLnBrk="0" hangingPunct="0"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j-lt"/>
              </a:rPr>
              <a:t>Horizontal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j-lt"/>
              </a:rPr>
              <a:t>Open interfaces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j-lt"/>
              </a:rPr>
              <a:t>Rapid innovation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0" dirty="0">
                <a:solidFill>
                  <a:prstClr val="black"/>
                </a:solidFill>
                <a:latin typeface="+mj-lt"/>
              </a:rPr>
              <a:t>Huge industry</a:t>
            </a:r>
          </a:p>
        </p:txBody>
      </p:sp>
      <p:sp>
        <p:nvSpPr>
          <p:cNvPr id="47" name="Right Arrow 46"/>
          <p:cNvSpPr/>
          <p:nvPr/>
        </p:nvSpPr>
        <p:spPr>
          <a:xfrm>
            <a:off x="3733800" y="2437515"/>
            <a:ext cx="1143000" cy="762000"/>
          </a:xfrm>
          <a:prstGeom prst="rightArrow">
            <a:avLst>
              <a:gd name="adj1" fmla="val 50000"/>
              <a:gd name="adj2" fmla="val 68658"/>
            </a:avLst>
          </a:prstGeom>
          <a:solidFill>
            <a:srgbClr val="FF66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2000" b="1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5737719" y="3484470"/>
            <a:ext cx="2721609" cy="1396073"/>
            <a:chOff x="5105400" y="3212068"/>
            <a:chExt cx="3451510" cy="1817132"/>
          </a:xfrm>
        </p:grpSpPr>
        <p:sp>
          <p:nvSpPr>
            <p:cNvPr id="23" name="Rounded Rectangle 22"/>
            <p:cNvSpPr/>
            <p:nvPr/>
          </p:nvSpPr>
          <p:spPr bwMode="auto">
            <a:xfrm>
              <a:off x="6096000" y="3874196"/>
              <a:ext cx="2424501" cy="697803"/>
            </a:xfrm>
            <a:prstGeom prst="roundRect">
              <a:avLst/>
            </a:prstGeom>
            <a:solidFill>
              <a:srgbClr val="000090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600" b="1" dirty="0">
                  <a:solidFill>
                    <a:prstClr val="white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Microprocessor</a:t>
              </a:r>
            </a:p>
          </p:txBody>
        </p:sp>
        <p:pic>
          <p:nvPicPr>
            <p:cNvPr id="45094" name="Picture 33"/>
            <p:cNvPicPr>
              <a:picLocks noChangeAspect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00" y="3951732"/>
              <a:ext cx="1202196" cy="1077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5095" name="Group 51"/>
            <p:cNvGrpSpPr>
              <a:grpSpLocks/>
            </p:cNvGrpSpPr>
            <p:nvPr/>
          </p:nvGrpSpPr>
          <p:grpSpPr bwMode="auto">
            <a:xfrm>
              <a:off x="5435270" y="3212068"/>
              <a:ext cx="3121640" cy="440663"/>
              <a:chOff x="5511470" y="3200400"/>
              <a:chExt cx="3121640" cy="440663"/>
            </a:xfrm>
          </p:grpSpPr>
          <p:cxnSp>
            <p:nvCxnSpPr>
              <p:cNvPr id="51" name="Straight Connector 50"/>
              <p:cNvCxnSpPr/>
              <p:nvPr/>
            </p:nvCxnSpPr>
            <p:spPr>
              <a:xfrm>
                <a:off x="5511470" y="3424423"/>
                <a:ext cx="3121640" cy="450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097" name="TextBox 23"/>
              <p:cNvSpPr txBox="1">
                <a:spLocks noChangeArrowheads="1"/>
              </p:cNvSpPr>
              <p:nvPr/>
            </p:nvSpPr>
            <p:spPr bwMode="auto">
              <a:xfrm>
                <a:off x="5841339" y="3200400"/>
                <a:ext cx="2465881" cy="4406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algn="ctr"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solidFill>
                      <a:prstClr val="black"/>
                    </a:solidFill>
                    <a:latin typeface="Arial" charset="0"/>
                  </a:rPr>
                  <a:t>Open Interface</a:t>
                </a:r>
              </a:p>
            </p:txBody>
          </p:sp>
        </p:grpSp>
      </p:grp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5183490" y="2081201"/>
            <a:ext cx="3575710" cy="1234932"/>
            <a:chOff x="5263490" y="1889268"/>
            <a:chExt cx="3575710" cy="1234932"/>
          </a:xfrm>
        </p:grpSpPr>
        <p:sp>
          <p:nvSpPr>
            <p:cNvPr id="20" name="Rounded Rectangle 19"/>
            <p:cNvSpPr/>
            <p:nvPr/>
          </p:nvSpPr>
          <p:spPr bwMode="auto">
            <a:xfrm>
              <a:off x="6934200" y="2286000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>
                  <a:solidFill>
                    <a:srgbClr val="FFFFFF"/>
                  </a:solidFill>
                  <a:latin typeface="Calibri"/>
                </a:rPr>
                <a:t>Linux</a:t>
              </a:r>
            </a:p>
          </p:txBody>
        </p:sp>
        <p:sp>
          <p:nvSpPr>
            <p:cNvPr id="22" name="Rounded Rectangle 21"/>
            <p:cNvSpPr/>
            <p:nvPr/>
          </p:nvSpPr>
          <p:spPr bwMode="auto">
            <a:xfrm>
              <a:off x="8077200" y="2286000"/>
              <a:ext cx="762000" cy="838200"/>
            </a:xfrm>
            <a:prstGeom prst="roundRect">
              <a:avLst/>
            </a:prstGeom>
            <a:gradFill>
              <a:gsLst>
                <a:gs pos="0">
                  <a:srgbClr val="FF00FF"/>
                </a:gs>
                <a:gs pos="100000">
                  <a:srgbClr val="FF99C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1600" b="1">
                  <a:solidFill>
                    <a:srgbClr val="FFFFFF"/>
                  </a:solidFill>
                  <a:latin typeface="Calibri"/>
                </a:rPr>
                <a:t>Mac</a:t>
              </a:r>
            </a:p>
            <a:p>
              <a:pPr algn="ctr" defTabSz="914400">
                <a:defRPr/>
              </a:pPr>
              <a:r>
                <a:rPr lang="en-US" sz="1600" b="1">
                  <a:solidFill>
                    <a:srgbClr val="FFFFFF"/>
                  </a:solidFill>
                  <a:latin typeface="Calibri"/>
                </a:rPr>
                <a:t>OS</a:t>
              </a:r>
            </a:p>
          </p:txBody>
        </p:sp>
        <p:sp>
          <p:nvSpPr>
            <p:cNvPr id="24" name="Rounded Rectangle 23"/>
            <p:cNvSpPr/>
            <p:nvPr/>
          </p:nvSpPr>
          <p:spPr bwMode="auto">
            <a:xfrm>
              <a:off x="5263490" y="2286000"/>
              <a:ext cx="1289710" cy="838200"/>
            </a:xfrm>
            <a:prstGeom prst="roundRect">
              <a:avLst/>
            </a:prstGeom>
            <a:gradFill>
              <a:gsLst>
                <a:gs pos="0">
                  <a:srgbClr val="FF0000"/>
                </a:gs>
                <a:gs pos="100000">
                  <a:srgbClr val="F7545C"/>
                </a:gs>
              </a:gsLst>
            </a:gra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en-US" sz="2000" b="1" dirty="0">
                  <a:solidFill>
                    <a:srgbClr val="FFFFFF"/>
                  </a:solidFill>
                  <a:latin typeface="Calibri"/>
                </a:rPr>
                <a:t>Windows</a:t>
              </a:r>
            </a:p>
            <a:p>
              <a:pPr algn="ctr" defTabSz="914400">
                <a:defRPr/>
              </a:pPr>
              <a:r>
                <a:rPr lang="en-US" sz="1800" b="1" dirty="0">
                  <a:solidFill>
                    <a:srgbClr val="FFFFFF"/>
                  </a:solidFill>
                  <a:latin typeface="Calibri"/>
                </a:rPr>
                <a:t>(OS)</a:t>
              </a:r>
            </a:p>
          </p:txBody>
        </p:sp>
        <p:sp>
          <p:nvSpPr>
            <p:cNvPr id="45086" name="TextBox 23"/>
            <p:cNvSpPr txBox="1">
              <a:spLocks noChangeArrowheads="1"/>
            </p:cNvSpPr>
            <p:nvPr/>
          </p:nvSpPr>
          <p:spPr bwMode="auto">
            <a:xfrm>
              <a:off x="6553200" y="2526268"/>
              <a:ext cx="38991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prstClr val="black"/>
                  </a:solidFill>
                  <a:latin typeface="Arial" charset="0"/>
                </a:rPr>
                <a:t>or</a:t>
              </a:r>
            </a:p>
          </p:txBody>
        </p:sp>
        <p:sp>
          <p:nvSpPr>
            <p:cNvPr id="45087" name="TextBox 24"/>
            <p:cNvSpPr txBox="1">
              <a:spLocks noChangeArrowheads="1"/>
            </p:cNvSpPr>
            <p:nvPr/>
          </p:nvSpPr>
          <p:spPr bwMode="auto">
            <a:xfrm>
              <a:off x="7696200" y="2514600"/>
              <a:ext cx="38991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eaLnBrk="0" hangingPunct="0"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pPr algn="ctr" defTabSz="914400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prstClr val="black"/>
                  </a:solidFill>
                  <a:latin typeface="Arial" charset="0"/>
                </a:rPr>
                <a:t>or</a:t>
              </a:r>
            </a:p>
          </p:txBody>
        </p:sp>
        <p:grpSp>
          <p:nvGrpSpPr>
            <p:cNvPr id="45088" name="Group 52"/>
            <p:cNvGrpSpPr>
              <a:grpSpLocks/>
            </p:cNvGrpSpPr>
            <p:nvPr/>
          </p:nvGrpSpPr>
          <p:grpSpPr bwMode="auto">
            <a:xfrm>
              <a:off x="5943600" y="1889268"/>
              <a:ext cx="2590800" cy="338554"/>
              <a:chOff x="6019800" y="3260868"/>
              <a:chExt cx="2590800" cy="338554"/>
            </a:xfrm>
          </p:grpSpPr>
          <p:cxnSp>
            <p:nvCxnSpPr>
              <p:cNvPr id="54" name="Straight Connector 53"/>
              <p:cNvCxnSpPr/>
              <p:nvPr/>
            </p:nvCxnSpPr>
            <p:spPr>
              <a:xfrm>
                <a:off x="6019800" y="3427413"/>
                <a:ext cx="2590800" cy="158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090" name="TextBox 23"/>
              <p:cNvSpPr txBox="1">
                <a:spLocks noChangeArrowheads="1"/>
              </p:cNvSpPr>
              <p:nvPr/>
            </p:nvSpPr>
            <p:spPr bwMode="auto">
              <a:xfrm>
                <a:off x="6450385" y="3260868"/>
                <a:ext cx="1621357" cy="3385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2pPr>
                <a:lvl3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3pPr>
                <a:lvl4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4pPr>
                <a:lvl5pPr eaLnBrk="0" hangingPunct="0"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Helvetica" charset="0"/>
                    <a:ea typeface="ＭＳ Ｐゴシック" charset="0"/>
                  </a:defRPr>
                </a:lvl9pPr>
              </a:lstStyle>
              <a:p>
                <a:pPr algn="ctr" defTabSz="914400" eaLnBrk="1" fontAlgn="base" hangingPunct="1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dirty="0">
                    <a:solidFill>
                      <a:prstClr val="black"/>
                    </a:solidFill>
                    <a:latin typeface="Arial" charset="0"/>
                  </a:rPr>
                  <a:t>Open Interface</a:t>
                </a:r>
              </a:p>
            </p:txBody>
          </p:sp>
        </p:grpSp>
      </p:grpSp>
      <p:sp>
        <p:nvSpPr>
          <p:cNvPr id="56" name="Right Arrow 55"/>
          <p:cNvSpPr/>
          <p:nvPr/>
        </p:nvSpPr>
        <p:spPr>
          <a:xfrm>
            <a:off x="3868480" y="5210723"/>
            <a:ext cx="1143000" cy="762000"/>
          </a:xfrm>
          <a:prstGeom prst="rightArrow">
            <a:avLst>
              <a:gd name="adj1" fmla="val 50000"/>
              <a:gd name="adj2" fmla="val 68658"/>
            </a:avLst>
          </a:prstGeom>
          <a:solidFill>
            <a:srgbClr val="FF66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en-US" sz="2000" b="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076" name="Title 47"/>
          <p:cNvSpPr>
            <a:spLocks noGrp="1"/>
          </p:cNvSpPr>
          <p:nvPr>
            <p:ph type="title"/>
          </p:nvPr>
        </p:nvSpPr>
        <p:spPr>
          <a:xfrm>
            <a:off x="535402" y="0"/>
            <a:ext cx="8534400" cy="1143000"/>
          </a:xfrm>
        </p:spPr>
        <p:txBody>
          <a:bodyPr/>
          <a:lstStyle/>
          <a:p>
            <a:pPr algn="l"/>
            <a:r>
              <a:rPr lang="en-US" sz="4000" dirty="0">
                <a:solidFill>
                  <a:srgbClr val="000090"/>
                </a:solidFill>
                <a:latin typeface="Calibri" charset="0"/>
                <a:ea typeface="ＭＳ Ｐゴシック" charset="0"/>
                <a:cs typeface="ＭＳ Ｐゴシック" charset="0"/>
              </a:rPr>
              <a:t>Analogy: mainframe to PC evolution</a:t>
            </a:r>
            <a:r>
              <a:rPr lang="en-US" sz="2400" baseline="30000" dirty="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rPr>
              <a:t>*</a:t>
            </a:r>
            <a:endParaRPr lang="en-US" sz="4000" baseline="30000" dirty="0">
              <a:solidFill>
                <a:schemeClr val="tx1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871" y="6550399"/>
            <a:ext cx="22544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 Slide  courtesy: N. McKeown</a:t>
            </a:r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37091"/>
            <a:ext cx="687845" cy="38210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7</a:t>
            </a:fld>
            <a:endParaRPr lang="en-US" sz="1200" dirty="0">
              <a:latin typeface="Tahoma" charset="0"/>
            </a:endParaRPr>
          </a:p>
        </p:txBody>
      </p:sp>
      <p:sp>
        <p:nvSpPr>
          <p:cNvPr id="5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36277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91227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6" grpId="0"/>
      <p:bldP spid="47" grpId="0" animBg="1"/>
      <p:bldP spid="5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5" name="Picture 7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85" y="824211"/>
            <a:ext cx="8551394" cy="232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3" name="Rectangle 73"/>
          <p:cNvSpPr>
            <a:spLocks noGrp="1" noChangeArrowheads="1"/>
          </p:cNvSpPr>
          <p:nvPr>
            <p:ph type="title"/>
          </p:nvPr>
        </p:nvSpPr>
        <p:spPr>
          <a:xfrm>
            <a:off x="211698" y="170272"/>
            <a:ext cx="8679450" cy="796925"/>
          </a:xfrm>
        </p:spPr>
        <p:txBody>
          <a:bodyPr/>
          <a:lstStyle/>
          <a:p>
            <a:pPr>
              <a:lnSpc>
                <a:spcPct val="85000"/>
              </a:lnSpc>
              <a:defRPr/>
            </a:pPr>
            <a:r>
              <a:rPr lang="en-US" sz="3600" dirty="0">
                <a:cs typeface="+mj-cs"/>
              </a:rPr>
              <a:t>Traffic engineering: difficult traditional routing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390" y="4128444"/>
            <a:ext cx="840829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>
                <a:solidFill>
                  <a:srgbClr val="000090"/>
                </a:solidFill>
              </a:rPr>
              <a:t>Q: </a:t>
            </a:r>
            <a:r>
              <a:rPr lang="en-US" sz="2400" dirty="0"/>
              <a:t>what if network operator wants u-to-z traffic to flow along </a:t>
            </a:r>
            <a:r>
              <a:rPr lang="en-US" sz="2400" i="1" dirty="0" err="1"/>
              <a:t>uvw</a:t>
            </a:r>
            <a:r>
              <a:rPr lang="en-US" sz="2400" dirty="0" err="1"/>
              <a:t>z</a:t>
            </a:r>
            <a:r>
              <a:rPr lang="en-US" sz="2400" dirty="0"/>
              <a:t>, x-to-z traffic to flow </a:t>
            </a:r>
            <a:r>
              <a:rPr lang="en-US" sz="2400" i="1" dirty="0" err="1"/>
              <a:t>xwyz</a:t>
            </a:r>
            <a:r>
              <a:rPr lang="en-US" sz="2400" dirty="0"/>
              <a:t>?</a:t>
            </a:r>
          </a:p>
          <a:p>
            <a:pPr algn="ctr">
              <a:spcBef>
                <a:spcPts val="1200"/>
              </a:spcBef>
            </a:pPr>
            <a:r>
              <a:rPr lang="en-US" sz="2400" i="1" u="sng" dirty="0">
                <a:solidFill>
                  <a:srgbClr val="000090"/>
                </a:solidFill>
              </a:rPr>
              <a:t>A: </a:t>
            </a:r>
            <a:r>
              <a:rPr lang="en-US" sz="2400" dirty="0"/>
              <a:t>need to define link weights so traffic routing algorithm computes routes accordingly </a:t>
            </a:r>
            <a:r>
              <a:rPr lang="en-US" sz="2000" dirty="0"/>
              <a:t>(or need a new routing algorithm)!</a:t>
            </a:r>
          </a:p>
        </p:txBody>
      </p:sp>
      <p:sp>
        <p:nvSpPr>
          <p:cNvPr id="15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37091"/>
            <a:ext cx="687845" cy="38210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8</a:t>
            </a:fld>
            <a:endParaRPr lang="en-US" sz="1200" dirty="0">
              <a:latin typeface="Tahoma" charset="0"/>
            </a:endParaRPr>
          </a:p>
        </p:txBody>
      </p:sp>
      <p:sp>
        <p:nvSpPr>
          <p:cNvPr id="15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536277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  <p:grpSp>
        <p:nvGrpSpPr>
          <p:cNvPr id="118" name="Group 1612"/>
          <p:cNvGrpSpPr>
            <a:grpSpLocks/>
          </p:cNvGrpSpPr>
          <p:nvPr/>
        </p:nvGrpSpPr>
        <p:grpSpPr bwMode="auto">
          <a:xfrm flipH="1">
            <a:off x="943464" y="2441244"/>
            <a:ext cx="855053" cy="655887"/>
            <a:chOff x="2839" y="3501"/>
            <a:chExt cx="755" cy="803"/>
          </a:xfrm>
        </p:grpSpPr>
        <p:pic>
          <p:nvPicPr>
            <p:cNvPr id="119" name="Picture 1613" descr="desktop_computer_stylized_medium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0" name="Freeform 1614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20840" name="Freeform 3"/>
          <p:cNvSpPr>
            <a:spLocks/>
          </p:cNvSpPr>
          <p:nvPr/>
        </p:nvSpPr>
        <p:spPr bwMode="auto">
          <a:xfrm>
            <a:off x="2059747" y="1363093"/>
            <a:ext cx="5142041" cy="2404002"/>
          </a:xfrm>
          <a:custGeom>
            <a:avLst/>
            <a:gdLst>
              <a:gd name="T0" fmla="*/ 0 w 2250"/>
              <a:gd name="T1" fmla="*/ 624 h 1409"/>
              <a:gd name="T2" fmla="*/ 219 w 2250"/>
              <a:gd name="T3" fmla="*/ 321 h 1409"/>
              <a:gd name="T4" fmla="*/ 529 w 2250"/>
              <a:gd name="T5" fmla="*/ 35 h 1409"/>
              <a:gd name="T6" fmla="*/ 1551 w 2250"/>
              <a:gd name="T7" fmla="*/ 111 h 1409"/>
              <a:gd name="T8" fmla="*/ 1968 w 2250"/>
              <a:gd name="T9" fmla="*/ 483 h 1409"/>
              <a:gd name="T10" fmla="*/ 2199 w 2250"/>
              <a:gd name="T11" fmla="*/ 906 h 1409"/>
              <a:gd name="T12" fmla="*/ 1659 w 2250"/>
              <a:gd name="T13" fmla="*/ 1314 h 1409"/>
              <a:gd name="T14" fmla="*/ 993 w 2250"/>
              <a:gd name="T15" fmla="*/ 1386 h 1409"/>
              <a:gd name="T16" fmla="*/ 465 w 2250"/>
              <a:gd name="T17" fmla="*/ 1356 h 1409"/>
              <a:gd name="T18" fmla="*/ 102 w 2250"/>
              <a:gd name="T19" fmla="*/ 1068 h 1409"/>
              <a:gd name="T20" fmla="*/ 0 w 2250"/>
              <a:gd name="T21" fmla="*/ 624 h 140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250"/>
              <a:gd name="T34" fmla="*/ 0 h 1409"/>
              <a:gd name="T35" fmla="*/ 2250 w 2250"/>
              <a:gd name="T36" fmla="*/ 1409 h 140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250" h="1409">
                <a:moveTo>
                  <a:pt x="0" y="624"/>
                </a:moveTo>
                <a:cubicBezTo>
                  <a:pt x="5" y="506"/>
                  <a:pt x="131" y="419"/>
                  <a:pt x="219" y="321"/>
                </a:cubicBezTo>
                <a:cubicBezTo>
                  <a:pt x="307" y="223"/>
                  <a:pt x="307" y="70"/>
                  <a:pt x="529" y="35"/>
                </a:cubicBezTo>
                <a:cubicBezTo>
                  <a:pt x="751" y="0"/>
                  <a:pt x="1311" y="36"/>
                  <a:pt x="1551" y="111"/>
                </a:cubicBezTo>
                <a:cubicBezTo>
                  <a:pt x="1791" y="186"/>
                  <a:pt x="1860" y="351"/>
                  <a:pt x="1968" y="483"/>
                </a:cubicBezTo>
                <a:cubicBezTo>
                  <a:pt x="2076" y="615"/>
                  <a:pt x="2250" y="767"/>
                  <a:pt x="2199" y="906"/>
                </a:cubicBezTo>
                <a:cubicBezTo>
                  <a:pt x="2148" y="1045"/>
                  <a:pt x="1860" y="1234"/>
                  <a:pt x="1659" y="1314"/>
                </a:cubicBezTo>
                <a:cubicBezTo>
                  <a:pt x="1458" y="1394"/>
                  <a:pt x="1192" y="1379"/>
                  <a:pt x="993" y="1386"/>
                </a:cubicBezTo>
                <a:cubicBezTo>
                  <a:pt x="794" y="1393"/>
                  <a:pt x="613" y="1409"/>
                  <a:pt x="465" y="1356"/>
                </a:cubicBezTo>
                <a:cubicBezTo>
                  <a:pt x="317" y="1303"/>
                  <a:pt x="180" y="1190"/>
                  <a:pt x="102" y="1068"/>
                </a:cubicBezTo>
                <a:cubicBezTo>
                  <a:pt x="24" y="946"/>
                  <a:pt x="21" y="716"/>
                  <a:pt x="0" y="624"/>
                </a:cubicBezTo>
                <a:close/>
              </a:path>
            </a:pathLst>
          </a:cu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41" name="Freeform 4"/>
          <p:cNvSpPr>
            <a:spLocks/>
          </p:cNvSpPr>
          <p:nvPr/>
        </p:nvSpPr>
        <p:spPr bwMode="auto">
          <a:xfrm>
            <a:off x="2834105" y="2267385"/>
            <a:ext cx="781590" cy="317349"/>
          </a:xfrm>
          <a:custGeom>
            <a:avLst/>
            <a:gdLst>
              <a:gd name="T0" fmla="*/ 0 w 342"/>
              <a:gd name="T1" fmla="*/ 186 h 186"/>
              <a:gd name="T2" fmla="*/ 342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2" name="Freeform 35"/>
          <p:cNvSpPr>
            <a:spLocks/>
          </p:cNvSpPr>
          <p:nvPr/>
        </p:nvSpPr>
        <p:spPr bwMode="auto">
          <a:xfrm>
            <a:off x="5254292" y="2313451"/>
            <a:ext cx="2285" cy="890624"/>
          </a:xfrm>
          <a:custGeom>
            <a:avLst/>
            <a:gdLst>
              <a:gd name="T0" fmla="*/ 0 w 1"/>
              <a:gd name="T1" fmla="*/ 0 h 522"/>
              <a:gd name="T2" fmla="*/ 0 w 1"/>
              <a:gd name="T3" fmla="*/ 522 h 522"/>
              <a:gd name="T4" fmla="*/ 0 60000 65536"/>
              <a:gd name="T5" fmla="*/ 0 60000 65536"/>
              <a:gd name="T6" fmla="*/ 0 w 1"/>
              <a:gd name="T7" fmla="*/ 0 h 522"/>
              <a:gd name="T8" fmla="*/ 1 w 1"/>
              <a:gd name="T9" fmla="*/ 522 h 52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522">
                <a:moveTo>
                  <a:pt x="0" y="0"/>
                </a:moveTo>
                <a:lnTo>
                  <a:pt x="0" y="522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3" name="Freeform 36"/>
          <p:cNvSpPr>
            <a:spLocks/>
          </p:cNvSpPr>
          <p:nvPr/>
        </p:nvSpPr>
        <p:spPr bwMode="auto">
          <a:xfrm>
            <a:off x="3670544" y="2323688"/>
            <a:ext cx="2285" cy="916217"/>
          </a:xfrm>
          <a:custGeom>
            <a:avLst/>
            <a:gdLst>
              <a:gd name="T0" fmla="*/ 0 w 1"/>
              <a:gd name="T1" fmla="*/ 0 h 537"/>
              <a:gd name="T2" fmla="*/ 0 w 1"/>
              <a:gd name="T3" fmla="*/ 537 h 537"/>
              <a:gd name="T4" fmla="*/ 0 60000 65536"/>
              <a:gd name="T5" fmla="*/ 0 60000 65536"/>
              <a:gd name="T6" fmla="*/ 0 w 1"/>
              <a:gd name="T7" fmla="*/ 0 h 537"/>
              <a:gd name="T8" fmla="*/ 1 w 1"/>
              <a:gd name="T9" fmla="*/ 537 h 53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537">
                <a:moveTo>
                  <a:pt x="0" y="0"/>
                </a:moveTo>
                <a:lnTo>
                  <a:pt x="0" y="537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4" name="Freeform 37"/>
          <p:cNvSpPr>
            <a:spLocks/>
          </p:cNvSpPr>
          <p:nvPr/>
        </p:nvSpPr>
        <p:spPr bwMode="auto">
          <a:xfrm>
            <a:off x="4017205" y="2298095"/>
            <a:ext cx="1182239" cy="1038973"/>
          </a:xfrm>
          <a:custGeom>
            <a:avLst/>
            <a:gdLst>
              <a:gd name="T0" fmla="*/ 0 w 378"/>
              <a:gd name="T1" fmla="*/ 142610238 h 174"/>
              <a:gd name="T2" fmla="*/ 8951 w 378"/>
              <a:gd name="T3" fmla="*/ 0 h 174"/>
              <a:gd name="T4" fmla="*/ 0 60000 65536"/>
              <a:gd name="T5" fmla="*/ 0 60000 65536"/>
              <a:gd name="T6" fmla="*/ 0 w 378"/>
              <a:gd name="T7" fmla="*/ 0 h 174"/>
              <a:gd name="T8" fmla="*/ 378 w 378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8" h="174">
                <a:moveTo>
                  <a:pt x="0" y="174"/>
                </a:moveTo>
                <a:lnTo>
                  <a:pt x="37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5" name="Freeform 38"/>
          <p:cNvSpPr>
            <a:spLocks/>
          </p:cNvSpPr>
          <p:nvPr/>
        </p:nvSpPr>
        <p:spPr bwMode="auto">
          <a:xfrm>
            <a:off x="5617663" y="2891845"/>
            <a:ext cx="836439" cy="460668"/>
          </a:xfrm>
          <a:custGeom>
            <a:avLst/>
            <a:gdLst>
              <a:gd name="T0" fmla="*/ 0 w 366"/>
              <a:gd name="T1" fmla="*/ 270 h 270"/>
              <a:gd name="T2" fmla="*/ 366 w 366"/>
              <a:gd name="T3" fmla="*/ 0 h 270"/>
              <a:gd name="T4" fmla="*/ 0 60000 65536"/>
              <a:gd name="T5" fmla="*/ 0 60000 65536"/>
              <a:gd name="T6" fmla="*/ 0 w 366"/>
              <a:gd name="T7" fmla="*/ 0 h 270"/>
              <a:gd name="T8" fmla="*/ 366 w 366"/>
              <a:gd name="T9" fmla="*/ 270 h 27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6" h="270">
                <a:moveTo>
                  <a:pt x="0" y="270"/>
                </a:moveTo>
                <a:lnTo>
                  <a:pt x="366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6" name="Freeform 39"/>
          <p:cNvSpPr>
            <a:spLocks/>
          </p:cNvSpPr>
          <p:nvPr/>
        </p:nvSpPr>
        <p:spPr bwMode="auto">
          <a:xfrm flipV="1">
            <a:off x="4022465" y="3327268"/>
            <a:ext cx="908330" cy="45719"/>
          </a:xfrm>
          <a:custGeom>
            <a:avLst/>
            <a:gdLst>
              <a:gd name="T0" fmla="*/ 366 w 366"/>
              <a:gd name="T1" fmla="*/ 0 h 1"/>
              <a:gd name="T2" fmla="*/ 0 w 366"/>
              <a:gd name="T3" fmla="*/ 0 h 1"/>
              <a:gd name="T4" fmla="*/ 0 60000 65536"/>
              <a:gd name="T5" fmla="*/ 0 60000 65536"/>
              <a:gd name="T6" fmla="*/ 0 w 366"/>
              <a:gd name="T7" fmla="*/ 0 h 1"/>
              <a:gd name="T8" fmla="*/ 366 w 36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6" h="1">
                <a:moveTo>
                  <a:pt x="366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7" name="Freeform 40"/>
          <p:cNvSpPr>
            <a:spLocks/>
          </p:cNvSpPr>
          <p:nvPr/>
        </p:nvSpPr>
        <p:spPr bwMode="auto">
          <a:xfrm>
            <a:off x="2710696" y="2820186"/>
            <a:ext cx="630757" cy="450430"/>
          </a:xfrm>
          <a:custGeom>
            <a:avLst/>
            <a:gdLst>
              <a:gd name="T0" fmla="*/ 276 w 276"/>
              <a:gd name="T1" fmla="*/ 264 h 264"/>
              <a:gd name="T2" fmla="*/ 0 w 276"/>
              <a:gd name="T3" fmla="*/ 0 h 264"/>
              <a:gd name="T4" fmla="*/ 0 60000 65536"/>
              <a:gd name="T5" fmla="*/ 0 60000 65536"/>
              <a:gd name="T6" fmla="*/ 0 w 276"/>
              <a:gd name="T7" fmla="*/ 0 h 264"/>
              <a:gd name="T8" fmla="*/ 276 w 276"/>
              <a:gd name="T9" fmla="*/ 264 h 26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76" h="264">
                <a:moveTo>
                  <a:pt x="276" y="264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8" name="Freeform 41"/>
          <p:cNvSpPr>
            <a:spLocks/>
          </p:cNvSpPr>
          <p:nvPr/>
        </p:nvSpPr>
        <p:spPr bwMode="auto">
          <a:xfrm>
            <a:off x="4047627" y="2195725"/>
            <a:ext cx="836439" cy="1706"/>
          </a:xfrm>
          <a:custGeom>
            <a:avLst/>
            <a:gdLst>
              <a:gd name="T0" fmla="*/ 366 w 366"/>
              <a:gd name="T1" fmla="*/ 0 h 1"/>
              <a:gd name="T2" fmla="*/ 0 w 366"/>
              <a:gd name="T3" fmla="*/ 0 h 1"/>
              <a:gd name="T4" fmla="*/ 0 60000 65536"/>
              <a:gd name="T5" fmla="*/ 0 60000 65536"/>
              <a:gd name="T6" fmla="*/ 0 w 366"/>
              <a:gd name="T7" fmla="*/ 0 h 1"/>
              <a:gd name="T8" fmla="*/ 366 w 36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6" h="1">
                <a:moveTo>
                  <a:pt x="366" y="0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79" name="Freeform 42"/>
          <p:cNvSpPr>
            <a:spLocks/>
          </p:cNvSpPr>
          <p:nvPr/>
        </p:nvSpPr>
        <p:spPr bwMode="auto">
          <a:xfrm>
            <a:off x="5572253" y="2248471"/>
            <a:ext cx="922986" cy="397685"/>
          </a:xfrm>
          <a:custGeom>
            <a:avLst/>
            <a:gdLst>
              <a:gd name="T0" fmla="*/ 396 w 396"/>
              <a:gd name="T1" fmla="*/ 267 h 267"/>
              <a:gd name="T2" fmla="*/ 0 w 396"/>
              <a:gd name="T3" fmla="*/ 0 h 267"/>
              <a:gd name="T4" fmla="*/ 0 60000 65536"/>
              <a:gd name="T5" fmla="*/ 0 60000 65536"/>
              <a:gd name="T6" fmla="*/ 0 w 396"/>
              <a:gd name="T7" fmla="*/ 0 h 267"/>
              <a:gd name="T8" fmla="*/ 396 w 396"/>
              <a:gd name="T9" fmla="*/ 267 h 26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96" h="267">
                <a:moveTo>
                  <a:pt x="396" y="267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80" name="Freeform 43"/>
          <p:cNvSpPr>
            <a:spLocks/>
          </p:cNvSpPr>
          <p:nvPr/>
        </p:nvSpPr>
        <p:spPr bwMode="auto">
          <a:xfrm>
            <a:off x="2580431" y="1458657"/>
            <a:ext cx="2536740" cy="1100484"/>
          </a:xfrm>
          <a:custGeom>
            <a:avLst/>
            <a:gdLst>
              <a:gd name="T0" fmla="*/ 1110 w 1110"/>
              <a:gd name="T1" fmla="*/ 342 h 645"/>
              <a:gd name="T2" fmla="*/ 0 w 1110"/>
              <a:gd name="T3" fmla="*/ 645 h 645"/>
              <a:gd name="T4" fmla="*/ 0 60000 65536"/>
              <a:gd name="T5" fmla="*/ 0 60000 65536"/>
              <a:gd name="T6" fmla="*/ 0 w 1110"/>
              <a:gd name="T7" fmla="*/ 0 h 645"/>
              <a:gd name="T8" fmla="*/ 1110 w 1110"/>
              <a:gd name="T9" fmla="*/ 645 h 645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10" h="645">
                <a:moveTo>
                  <a:pt x="1110" y="342"/>
                </a:moveTo>
                <a:cubicBezTo>
                  <a:pt x="1104" y="0"/>
                  <a:pt x="21" y="63"/>
                  <a:pt x="0" y="645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0887" name="Text Box 62"/>
          <p:cNvSpPr txBox="1">
            <a:spLocks noChangeArrowheads="1"/>
          </p:cNvSpPr>
          <p:nvPr/>
        </p:nvSpPr>
        <p:spPr bwMode="auto">
          <a:xfrm>
            <a:off x="2822678" y="2178663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2</a:t>
            </a:r>
            <a:endParaRPr lang="en-US"/>
          </a:p>
        </p:txBody>
      </p:sp>
      <p:sp>
        <p:nvSpPr>
          <p:cNvPr id="120888" name="Text Box 63"/>
          <p:cNvSpPr txBox="1">
            <a:spLocks noChangeArrowheads="1"/>
          </p:cNvSpPr>
          <p:nvPr/>
        </p:nvSpPr>
        <p:spPr bwMode="auto">
          <a:xfrm>
            <a:off x="3617981" y="2552316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2</a:t>
            </a:r>
            <a:endParaRPr lang="en-US"/>
          </a:p>
        </p:txBody>
      </p:sp>
      <p:sp>
        <p:nvSpPr>
          <p:cNvPr id="120889" name="Text Box 64"/>
          <p:cNvSpPr txBox="1">
            <a:spLocks noChangeArrowheads="1"/>
          </p:cNvSpPr>
          <p:nvPr/>
        </p:nvSpPr>
        <p:spPr bwMode="auto">
          <a:xfrm>
            <a:off x="2623853" y="2915732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1</a:t>
            </a:r>
            <a:endParaRPr lang="en-US"/>
          </a:p>
        </p:txBody>
      </p:sp>
      <p:sp>
        <p:nvSpPr>
          <p:cNvPr id="120890" name="Text Box 65"/>
          <p:cNvSpPr txBox="1">
            <a:spLocks noChangeArrowheads="1"/>
          </p:cNvSpPr>
          <p:nvPr/>
        </p:nvSpPr>
        <p:spPr bwMode="auto">
          <a:xfrm>
            <a:off x="4495556" y="2710990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3</a:t>
            </a:r>
            <a:endParaRPr lang="en-US"/>
          </a:p>
        </p:txBody>
      </p:sp>
      <p:sp>
        <p:nvSpPr>
          <p:cNvPr id="120891" name="Text Box 66"/>
          <p:cNvSpPr txBox="1">
            <a:spLocks noChangeArrowheads="1"/>
          </p:cNvSpPr>
          <p:nvPr/>
        </p:nvSpPr>
        <p:spPr bwMode="auto">
          <a:xfrm>
            <a:off x="4351579" y="3314977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1</a:t>
            </a:r>
            <a:endParaRPr lang="en-US"/>
          </a:p>
        </p:txBody>
      </p:sp>
      <p:sp>
        <p:nvSpPr>
          <p:cNvPr id="120892" name="Text Box 67"/>
          <p:cNvSpPr txBox="1">
            <a:spLocks noChangeArrowheads="1"/>
          </p:cNvSpPr>
          <p:nvPr/>
        </p:nvSpPr>
        <p:spPr bwMode="auto">
          <a:xfrm>
            <a:off x="5174305" y="2583027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1</a:t>
            </a:r>
            <a:endParaRPr lang="en-US"/>
          </a:p>
        </p:txBody>
      </p:sp>
      <p:sp>
        <p:nvSpPr>
          <p:cNvPr id="120893" name="Text Box 68"/>
          <p:cNvSpPr txBox="1">
            <a:spLocks noChangeArrowheads="1"/>
          </p:cNvSpPr>
          <p:nvPr/>
        </p:nvSpPr>
        <p:spPr bwMode="auto">
          <a:xfrm>
            <a:off x="5997032" y="3033458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2</a:t>
            </a:r>
            <a:endParaRPr lang="en-US"/>
          </a:p>
        </p:txBody>
      </p:sp>
      <p:sp>
        <p:nvSpPr>
          <p:cNvPr id="120894" name="Text Box 69"/>
          <p:cNvSpPr txBox="1">
            <a:spLocks noChangeArrowheads="1"/>
          </p:cNvSpPr>
          <p:nvPr/>
        </p:nvSpPr>
        <p:spPr bwMode="auto">
          <a:xfrm>
            <a:off x="5935327" y="2117241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5</a:t>
            </a:r>
            <a:endParaRPr lang="en-US"/>
          </a:p>
        </p:txBody>
      </p:sp>
      <p:sp>
        <p:nvSpPr>
          <p:cNvPr id="120895" name="Text Box 70"/>
          <p:cNvSpPr txBox="1">
            <a:spLocks noChangeArrowheads="1"/>
          </p:cNvSpPr>
          <p:nvPr/>
        </p:nvSpPr>
        <p:spPr bwMode="auto">
          <a:xfrm>
            <a:off x="4255594" y="1861315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3</a:t>
            </a:r>
            <a:endParaRPr lang="en-US"/>
          </a:p>
        </p:txBody>
      </p:sp>
      <p:sp>
        <p:nvSpPr>
          <p:cNvPr id="120896" name="Text Box 71"/>
          <p:cNvSpPr txBox="1">
            <a:spLocks noChangeArrowheads="1"/>
          </p:cNvSpPr>
          <p:nvPr/>
        </p:nvSpPr>
        <p:spPr bwMode="auto">
          <a:xfrm>
            <a:off x="3453435" y="1405766"/>
            <a:ext cx="447929" cy="39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/>
              <a:t>5</a:t>
            </a:r>
            <a:endParaRPr lang="en-US"/>
          </a:p>
        </p:txBody>
      </p:sp>
      <p:grpSp>
        <p:nvGrpSpPr>
          <p:cNvPr id="121" name="Group 1507"/>
          <p:cNvGrpSpPr>
            <a:grpSpLocks/>
          </p:cNvGrpSpPr>
          <p:nvPr/>
        </p:nvGrpSpPr>
        <p:grpSpPr bwMode="auto">
          <a:xfrm>
            <a:off x="7391175" y="2426604"/>
            <a:ext cx="427480" cy="711995"/>
            <a:chOff x="4140" y="429"/>
            <a:chExt cx="1425" cy="2396"/>
          </a:xfrm>
        </p:grpSpPr>
        <p:sp>
          <p:nvSpPr>
            <p:cNvPr id="122" name="Freeform 150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6 w 354"/>
                <a:gd name="T1" fmla="*/ 0 h 2742"/>
                <a:gd name="T2" fmla="*/ 30 w 354"/>
                <a:gd name="T3" fmla="*/ 46 h 2742"/>
                <a:gd name="T4" fmla="*/ 30 w 354"/>
                <a:gd name="T5" fmla="*/ 354 h 2742"/>
                <a:gd name="T6" fmla="*/ 0 w 354"/>
                <a:gd name="T7" fmla="*/ 371 h 2742"/>
                <a:gd name="T8" fmla="*/ 6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Rectangle 1509"/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Freeform 151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18 w 211"/>
                <a:gd name="T3" fmla="*/ 30 h 2537"/>
                <a:gd name="T4" fmla="*/ 2 w 211"/>
                <a:gd name="T5" fmla="*/ 338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151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8 h 226"/>
                <a:gd name="T4" fmla="*/ 29 w 328"/>
                <a:gd name="T5" fmla="*/ 32 h 226"/>
                <a:gd name="T6" fmla="*/ 0 w 328"/>
                <a:gd name="T7" fmla="*/ 13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Rectangle 1512"/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7" name="Group 151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152" name="AutoShape 1514"/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" name="AutoShape 1515"/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8" name="Rectangle 1516"/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29" name="Group 151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150" name="AutoShape 1518"/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1" name="AutoShape 1519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0" name="Rectangle 1520"/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Rectangle 1521"/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2" name="Group 152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148" name="AutoShape 1523"/>
              <p:cNvSpPr>
                <a:spLocks noChangeArrowheads="1"/>
              </p:cNvSpPr>
              <p:nvPr/>
            </p:nvSpPr>
            <p:spPr bwMode="auto">
              <a:xfrm>
                <a:off x="618" y="2579"/>
                <a:ext cx="720" cy="13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9" name="AutoShape 1524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3" name="Freeform 152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29 w 328"/>
                <a:gd name="T3" fmla="*/ 17 h 226"/>
                <a:gd name="T4" fmla="*/ 29 w 328"/>
                <a:gd name="T5" fmla="*/ 30 h 226"/>
                <a:gd name="T6" fmla="*/ 0 w 328"/>
                <a:gd name="T7" fmla="*/ 1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4" name="Group 152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146" name="AutoShape 1527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" name="AutoShape 1528"/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5" name="Rectangle 1529"/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Freeform 153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26 w 296"/>
                <a:gd name="T3" fmla="*/ 18 h 256"/>
                <a:gd name="T4" fmla="*/ 26 w 296"/>
                <a:gd name="T5" fmla="*/ 34 h 256"/>
                <a:gd name="T6" fmla="*/ 0 w 296"/>
                <a:gd name="T7" fmla="*/ 1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153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27 w 304"/>
                <a:gd name="T3" fmla="*/ 23 h 288"/>
                <a:gd name="T4" fmla="*/ 25 w 304"/>
                <a:gd name="T5" fmla="*/ 40 h 288"/>
                <a:gd name="T6" fmla="*/ 2 w 304"/>
                <a:gd name="T7" fmla="*/ 17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Oval 1532"/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Freeform 153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15 h 240"/>
                <a:gd name="T2" fmla="*/ 2 w 306"/>
                <a:gd name="T3" fmla="*/ 33 h 240"/>
                <a:gd name="T4" fmla="*/ 27 w 306"/>
                <a:gd name="T5" fmla="*/ 15 h 240"/>
                <a:gd name="T6" fmla="*/ 26 w 306"/>
                <a:gd name="T7" fmla="*/ 0 h 240"/>
                <a:gd name="T8" fmla="*/ 0 w 306"/>
                <a:gd name="T9" fmla="*/ 15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AutoShape 1534"/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" name="AutoShape 1535"/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2" name="Oval 1536"/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" name="Oval 1537"/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>
                <a:solidFill>
                  <a:srgbClr val="FF0000"/>
                </a:solidFill>
                <a:cs typeface="Arial" charset="0"/>
              </a:endParaRPr>
            </a:p>
          </p:txBody>
        </p:sp>
        <p:sp>
          <p:nvSpPr>
            <p:cNvPr id="144" name="Oval 1538"/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" name="Rectangle 1539"/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10" name="Straight Connector 9"/>
          <p:cNvCxnSpPr/>
          <p:nvPr/>
        </p:nvCxnSpPr>
        <p:spPr bwMode="auto">
          <a:xfrm>
            <a:off x="1682405" y="2744686"/>
            <a:ext cx="52677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3" name="Straight Connector 162"/>
          <p:cNvCxnSpPr/>
          <p:nvPr/>
        </p:nvCxnSpPr>
        <p:spPr bwMode="auto">
          <a:xfrm>
            <a:off x="6895267" y="2779855"/>
            <a:ext cx="52677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56" name="Group 155"/>
          <p:cNvGrpSpPr/>
          <p:nvPr/>
        </p:nvGrpSpPr>
        <p:grpSpPr>
          <a:xfrm>
            <a:off x="3414626" y="1982945"/>
            <a:ext cx="687402" cy="571677"/>
            <a:chOff x="1736090" y="2893762"/>
            <a:chExt cx="565150" cy="413310"/>
          </a:xfrm>
        </p:grpSpPr>
        <p:grpSp>
          <p:nvGrpSpPr>
            <p:cNvPr id="157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161" name="Oval 160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62" name="Rectangle 161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4" name="Oval 16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65" name="Freeform 16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6" name="Freeform 16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7" name="Freeform 16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8" name="Freeform 16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69" name="Straight Connector 168"/>
              <p:cNvCxnSpPr>
                <a:endCxn id="16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8" name="Group 157"/>
            <p:cNvGrpSpPr/>
            <p:nvPr/>
          </p:nvGrpSpPr>
          <p:grpSpPr>
            <a:xfrm>
              <a:off x="1844715" y="2907714"/>
              <a:ext cx="356365" cy="399358"/>
              <a:chOff x="741398" y="1743005"/>
              <a:chExt cx="356365" cy="399358"/>
            </a:xfrm>
          </p:grpSpPr>
          <p:sp>
            <p:nvSpPr>
              <p:cNvPr id="159" name="Oval 158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0" name="TextBox 159"/>
              <p:cNvSpPr txBox="1"/>
              <p:nvPr/>
            </p:nvSpPr>
            <p:spPr>
              <a:xfrm>
                <a:off x="783895" y="1743005"/>
                <a:ext cx="288887" cy="3993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v</a:t>
                </a:r>
              </a:p>
            </p:txBody>
          </p:sp>
        </p:grpSp>
      </p:grpSp>
      <p:grpSp>
        <p:nvGrpSpPr>
          <p:cNvPr id="173" name="Group 172"/>
          <p:cNvGrpSpPr/>
          <p:nvPr/>
        </p:nvGrpSpPr>
        <p:grpSpPr>
          <a:xfrm>
            <a:off x="4888811" y="1979830"/>
            <a:ext cx="687402" cy="480963"/>
            <a:chOff x="1736090" y="2893762"/>
            <a:chExt cx="565150" cy="347726"/>
          </a:xfrm>
        </p:grpSpPr>
        <p:grpSp>
          <p:nvGrpSpPr>
            <p:cNvPr id="174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178" name="Oval 177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9" name="Rectangle 178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0" name="Oval 179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1" name="Freeform 180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2" name="Freeform 181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3" name="Freeform 182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4" name="Freeform 183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85" name="Straight Connector 184"/>
              <p:cNvCxnSpPr>
                <a:endCxn id="180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5" name="Group 174"/>
            <p:cNvGrpSpPr/>
            <p:nvPr/>
          </p:nvGrpSpPr>
          <p:grpSpPr>
            <a:xfrm>
              <a:off x="1844715" y="2907714"/>
              <a:ext cx="378664" cy="333774"/>
              <a:chOff x="741398" y="1743005"/>
              <a:chExt cx="378664" cy="333774"/>
            </a:xfrm>
          </p:grpSpPr>
          <p:sp>
            <p:nvSpPr>
              <p:cNvPr id="176" name="Oval 175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7" name="TextBox 176"/>
              <p:cNvSpPr txBox="1"/>
              <p:nvPr/>
            </p:nvSpPr>
            <p:spPr>
              <a:xfrm>
                <a:off x="767915" y="1743005"/>
                <a:ext cx="352147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w</a:t>
                </a:r>
              </a:p>
            </p:txBody>
          </p:sp>
        </p:grpSp>
      </p:grpSp>
      <p:grpSp>
        <p:nvGrpSpPr>
          <p:cNvPr id="187" name="Group 186"/>
          <p:cNvGrpSpPr/>
          <p:nvPr/>
        </p:nvGrpSpPr>
        <p:grpSpPr>
          <a:xfrm>
            <a:off x="2206359" y="2517647"/>
            <a:ext cx="687402" cy="480963"/>
            <a:chOff x="1736090" y="2893762"/>
            <a:chExt cx="565150" cy="347726"/>
          </a:xfrm>
        </p:grpSpPr>
        <p:grpSp>
          <p:nvGrpSpPr>
            <p:cNvPr id="188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192" name="Oval 19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3" name="Rectangle 19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4" name="Oval 19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5" name="Freeform 19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6" name="Freeform 19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7" name="Freeform 19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8" name="Freeform 19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99" name="Straight Connector 198"/>
              <p:cNvCxnSpPr>
                <a:endCxn id="19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9" name="Group 188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190" name="Oval 189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1" name="TextBox 190"/>
              <p:cNvSpPr txBox="1"/>
              <p:nvPr/>
            </p:nvSpPr>
            <p:spPr>
              <a:xfrm>
                <a:off x="783895" y="1743005"/>
                <a:ext cx="292553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u</a:t>
                </a:r>
              </a:p>
            </p:txBody>
          </p:sp>
        </p:grpSp>
      </p:grpSp>
      <p:grpSp>
        <p:nvGrpSpPr>
          <p:cNvPr id="201" name="Group 200"/>
          <p:cNvGrpSpPr/>
          <p:nvPr/>
        </p:nvGrpSpPr>
        <p:grpSpPr>
          <a:xfrm>
            <a:off x="6285253" y="2579331"/>
            <a:ext cx="687402" cy="480963"/>
            <a:chOff x="1736090" y="2893762"/>
            <a:chExt cx="565150" cy="347726"/>
          </a:xfrm>
        </p:grpSpPr>
        <p:grpSp>
          <p:nvGrpSpPr>
            <p:cNvPr id="202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06" name="Oval 205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07" name="Rectangle 206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8" name="Oval 207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09" name="Freeform 208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0" name="Freeform 209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1" name="Freeform 210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12" name="Freeform 211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13" name="Straight Connector 212"/>
              <p:cNvCxnSpPr>
                <a:endCxn id="208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Straight Connector 213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3" name="Group 202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204" name="Oval 203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5" name="TextBox 204"/>
              <p:cNvSpPr txBox="1"/>
              <p:nvPr/>
            </p:nvSpPr>
            <p:spPr>
              <a:xfrm>
                <a:off x="783895" y="1743005"/>
                <a:ext cx="278343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z</a:t>
                </a:r>
              </a:p>
            </p:txBody>
          </p:sp>
        </p:grpSp>
      </p:grpSp>
      <p:grpSp>
        <p:nvGrpSpPr>
          <p:cNvPr id="215" name="Group 214"/>
          <p:cNvGrpSpPr/>
          <p:nvPr/>
        </p:nvGrpSpPr>
        <p:grpSpPr>
          <a:xfrm>
            <a:off x="4927962" y="3152913"/>
            <a:ext cx="687402" cy="480963"/>
            <a:chOff x="1736090" y="2893762"/>
            <a:chExt cx="565150" cy="347726"/>
          </a:xfrm>
        </p:grpSpPr>
        <p:grpSp>
          <p:nvGrpSpPr>
            <p:cNvPr id="216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20" name="Oval 219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21" name="Rectangle 220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2" name="Oval 221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23" name="Freeform 222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4" name="Freeform 223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5" name="Freeform 224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26" name="Freeform 225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27" name="Straight Connector 226"/>
              <p:cNvCxnSpPr>
                <a:endCxn id="222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7" name="Group 216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218" name="Oval 217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9" name="TextBox 218"/>
              <p:cNvSpPr txBox="1"/>
              <p:nvPr/>
            </p:nvSpPr>
            <p:spPr>
              <a:xfrm>
                <a:off x="783895" y="1743005"/>
                <a:ext cx="278343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y</a:t>
                </a:r>
              </a:p>
            </p:txBody>
          </p:sp>
        </p:grpSp>
      </p:grpSp>
      <p:grpSp>
        <p:nvGrpSpPr>
          <p:cNvPr id="229" name="Group 228"/>
          <p:cNvGrpSpPr/>
          <p:nvPr/>
        </p:nvGrpSpPr>
        <p:grpSpPr>
          <a:xfrm>
            <a:off x="3337414" y="3136841"/>
            <a:ext cx="687402" cy="480963"/>
            <a:chOff x="1736090" y="2893762"/>
            <a:chExt cx="565150" cy="347726"/>
          </a:xfrm>
        </p:grpSpPr>
        <p:grpSp>
          <p:nvGrpSpPr>
            <p:cNvPr id="230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34" name="Oval 233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35" name="Rectangle 234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6" name="Oval 235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37" name="Freeform 236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8" name="Freeform 237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39" name="Freeform 238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0" name="Freeform 239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41" name="Straight Connector 240"/>
              <p:cNvCxnSpPr>
                <a:endCxn id="236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1" name="Group 230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232" name="Oval 231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3" name="TextBox 232"/>
              <p:cNvSpPr txBox="1"/>
              <p:nvPr/>
            </p:nvSpPr>
            <p:spPr>
              <a:xfrm>
                <a:off x="783895" y="1743005"/>
                <a:ext cx="278343" cy="333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x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708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692186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Software defined networking (SDN)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6422481" cy="20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453484" y="1872855"/>
            <a:ext cx="7050773" cy="4668701"/>
            <a:chOff x="1453484" y="1555350"/>
            <a:chExt cx="7050773" cy="4668701"/>
          </a:xfrm>
        </p:grpSpPr>
        <p:grpSp>
          <p:nvGrpSpPr>
            <p:cNvPr id="25" name="Group 24"/>
            <p:cNvGrpSpPr/>
            <p:nvPr/>
          </p:nvGrpSpPr>
          <p:grpSpPr>
            <a:xfrm>
              <a:off x="1453484" y="1555350"/>
              <a:ext cx="6027737" cy="1440135"/>
              <a:chOff x="1492879" y="2061336"/>
              <a:chExt cx="6027737" cy="1440135"/>
            </a:xfrm>
          </p:grpSpPr>
          <p:sp>
            <p:nvSpPr>
              <p:cNvPr id="388" name="Rectangle 387"/>
              <p:cNvSpPr/>
              <p:nvPr/>
            </p:nvSpPr>
            <p:spPr bwMode="auto">
              <a:xfrm>
                <a:off x="1929251" y="2064703"/>
                <a:ext cx="5043488" cy="101758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396" name="Freeform 395"/>
              <p:cNvSpPr/>
              <p:nvPr/>
            </p:nvSpPr>
            <p:spPr bwMode="auto">
              <a:xfrm>
                <a:off x="1739747" y="2067585"/>
                <a:ext cx="198437" cy="1385888"/>
              </a:xfrm>
              <a:custGeom>
                <a:avLst/>
                <a:gdLst>
                  <a:gd name="connsiteX0" fmla="*/ 0 w 312616"/>
                  <a:gd name="connsiteY0" fmla="*/ 644770 h 1367693"/>
                  <a:gd name="connsiteX1" fmla="*/ 312616 w 312616"/>
                  <a:gd name="connsiteY1" fmla="*/ 0 h 1367693"/>
                  <a:gd name="connsiteX2" fmla="*/ 312616 w 312616"/>
                  <a:gd name="connsiteY2" fmla="*/ 1016000 h 1367693"/>
                  <a:gd name="connsiteX3" fmla="*/ 117231 w 312616"/>
                  <a:gd name="connsiteY3" fmla="*/ 1367693 h 1367693"/>
                  <a:gd name="connsiteX4" fmla="*/ 0 w 312616"/>
                  <a:gd name="connsiteY4" fmla="*/ 644770 h 1367693"/>
                  <a:gd name="connsiteX0" fmla="*/ 0 w 199855"/>
                  <a:gd name="connsiteY0" fmla="*/ 733787 h 1367693"/>
                  <a:gd name="connsiteX1" fmla="*/ 199855 w 199855"/>
                  <a:gd name="connsiteY1" fmla="*/ 0 h 1367693"/>
                  <a:gd name="connsiteX2" fmla="*/ 199855 w 199855"/>
                  <a:gd name="connsiteY2" fmla="*/ 1016000 h 1367693"/>
                  <a:gd name="connsiteX3" fmla="*/ 4470 w 199855"/>
                  <a:gd name="connsiteY3" fmla="*/ 1367693 h 1367693"/>
                  <a:gd name="connsiteX4" fmla="*/ 0 w 199855"/>
                  <a:gd name="connsiteY4" fmla="*/ 733787 h 1367693"/>
                  <a:gd name="connsiteX0" fmla="*/ 25203 w 225058"/>
                  <a:gd name="connsiteY0" fmla="*/ 733787 h 1361758"/>
                  <a:gd name="connsiteX1" fmla="*/ 225058 w 225058"/>
                  <a:gd name="connsiteY1" fmla="*/ 0 h 1361758"/>
                  <a:gd name="connsiteX2" fmla="*/ 225058 w 225058"/>
                  <a:gd name="connsiteY2" fmla="*/ 1016000 h 1361758"/>
                  <a:gd name="connsiteX3" fmla="*/ 0 w 225058"/>
                  <a:gd name="connsiteY3" fmla="*/ 1361758 h 1361758"/>
                  <a:gd name="connsiteX4" fmla="*/ 25203 w 225058"/>
                  <a:gd name="connsiteY4" fmla="*/ 733787 h 1361758"/>
                  <a:gd name="connsiteX0" fmla="*/ 25203 w 230992"/>
                  <a:gd name="connsiteY0" fmla="*/ 787197 h 1415168"/>
                  <a:gd name="connsiteX1" fmla="*/ 230992 w 230992"/>
                  <a:gd name="connsiteY1" fmla="*/ 0 h 1415168"/>
                  <a:gd name="connsiteX2" fmla="*/ 225058 w 230992"/>
                  <a:gd name="connsiteY2" fmla="*/ 1069410 h 1415168"/>
                  <a:gd name="connsiteX3" fmla="*/ 0 w 230992"/>
                  <a:gd name="connsiteY3" fmla="*/ 1415168 h 1415168"/>
                  <a:gd name="connsiteX4" fmla="*/ 25203 w 230992"/>
                  <a:gd name="connsiteY4" fmla="*/ 787197 h 1415168"/>
                  <a:gd name="connsiteX0" fmla="*/ 0 w 205789"/>
                  <a:gd name="connsiteY0" fmla="*/ 787197 h 1427037"/>
                  <a:gd name="connsiteX1" fmla="*/ 205789 w 205789"/>
                  <a:gd name="connsiteY1" fmla="*/ 0 h 1427037"/>
                  <a:gd name="connsiteX2" fmla="*/ 199855 w 205789"/>
                  <a:gd name="connsiteY2" fmla="*/ 1069410 h 1427037"/>
                  <a:gd name="connsiteX3" fmla="*/ 4471 w 205789"/>
                  <a:gd name="connsiteY3" fmla="*/ 1427037 h 1427037"/>
                  <a:gd name="connsiteX4" fmla="*/ 0 w 205789"/>
                  <a:gd name="connsiteY4" fmla="*/ 787197 h 1427037"/>
                  <a:gd name="connsiteX0" fmla="*/ 0 w 199855"/>
                  <a:gd name="connsiteY0" fmla="*/ 745656 h 1385496"/>
                  <a:gd name="connsiteX1" fmla="*/ 193920 w 199855"/>
                  <a:gd name="connsiteY1" fmla="*/ 0 h 1385496"/>
                  <a:gd name="connsiteX2" fmla="*/ 199855 w 199855"/>
                  <a:gd name="connsiteY2" fmla="*/ 1027869 h 1385496"/>
                  <a:gd name="connsiteX3" fmla="*/ 4471 w 199855"/>
                  <a:gd name="connsiteY3" fmla="*/ 1385496 h 1385496"/>
                  <a:gd name="connsiteX4" fmla="*/ 0 w 199855"/>
                  <a:gd name="connsiteY4" fmla="*/ 745656 h 1385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9855" h="1385496">
                    <a:moveTo>
                      <a:pt x="0" y="745656"/>
                    </a:moveTo>
                    <a:lnTo>
                      <a:pt x="193920" y="0"/>
                    </a:lnTo>
                    <a:cubicBezTo>
                      <a:pt x="195898" y="342623"/>
                      <a:pt x="197877" y="685246"/>
                      <a:pt x="199855" y="1027869"/>
                    </a:cubicBezTo>
                    <a:lnTo>
                      <a:pt x="4471" y="1385496"/>
                    </a:lnTo>
                    <a:cubicBezTo>
                      <a:pt x="2981" y="1172216"/>
                      <a:pt x="1490" y="958936"/>
                      <a:pt x="0" y="74565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398" name="Freeform 397"/>
              <p:cNvSpPr/>
              <p:nvPr/>
            </p:nvSpPr>
            <p:spPr bwMode="auto">
              <a:xfrm flipH="1">
                <a:off x="6969078" y="2061336"/>
                <a:ext cx="220427" cy="1370587"/>
              </a:xfrm>
              <a:custGeom>
                <a:avLst/>
                <a:gdLst>
                  <a:gd name="connsiteX0" fmla="*/ 0 w 312616"/>
                  <a:gd name="connsiteY0" fmla="*/ 644770 h 1367693"/>
                  <a:gd name="connsiteX1" fmla="*/ 312616 w 312616"/>
                  <a:gd name="connsiteY1" fmla="*/ 0 h 1367693"/>
                  <a:gd name="connsiteX2" fmla="*/ 312616 w 312616"/>
                  <a:gd name="connsiteY2" fmla="*/ 1016000 h 1367693"/>
                  <a:gd name="connsiteX3" fmla="*/ 117231 w 312616"/>
                  <a:gd name="connsiteY3" fmla="*/ 1367693 h 1367693"/>
                  <a:gd name="connsiteX4" fmla="*/ 0 w 312616"/>
                  <a:gd name="connsiteY4" fmla="*/ 644770 h 1367693"/>
                  <a:gd name="connsiteX0" fmla="*/ 0 w 199855"/>
                  <a:gd name="connsiteY0" fmla="*/ 733787 h 1367693"/>
                  <a:gd name="connsiteX1" fmla="*/ 199855 w 199855"/>
                  <a:gd name="connsiteY1" fmla="*/ 0 h 1367693"/>
                  <a:gd name="connsiteX2" fmla="*/ 199855 w 199855"/>
                  <a:gd name="connsiteY2" fmla="*/ 1016000 h 1367693"/>
                  <a:gd name="connsiteX3" fmla="*/ 4470 w 199855"/>
                  <a:gd name="connsiteY3" fmla="*/ 1367693 h 1367693"/>
                  <a:gd name="connsiteX4" fmla="*/ 0 w 199855"/>
                  <a:gd name="connsiteY4" fmla="*/ 733787 h 1367693"/>
                  <a:gd name="connsiteX0" fmla="*/ 25203 w 225058"/>
                  <a:gd name="connsiteY0" fmla="*/ 733787 h 1361758"/>
                  <a:gd name="connsiteX1" fmla="*/ 225058 w 225058"/>
                  <a:gd name="connsiteY1" fmla="*/ 0 h 1361758"/>
                  <a:gd name="connsiteX2" fmla="*/ 225058 w 225058"/>
                  <a:gd name="connsiteY2" fmla="*/ 1016000 h 1361758"/>
                  <a:gd name="connsiteX3" fmla="*/ 0 w 225058"/>
                  <a:gd name="connsiteY3" fmla="*/ 1361758 h 1361758"/>
                  <a:gd name="connsiteX4" fmla="*/ 25203 w 225058"/>
                  <a:gd name="connsiteY4" fmla="*/ 733787 h 1361758"/>
                  <a:gd name="connsiteX0" fmla="*/ 25203 w 230992"/>
                  <a:gd name="connsiteY0" fmla="*/ 787197 h 1415168"/>
                  <a:gd name="connsiteX1" fmla="*/ 230992 w 230992"/>
                  <a:gd name="connsiteY1" fmla="*/ 0 h 1415168"/>
                  <a:gd name="connsiteX2" fmla="*/ 225058 w 230992"/>
                  <a:gd name="connsiteY2" fmla="*/ 1069410 h 1415168"/>
                  <a:gd name="connsiteX3" fmla="*/ 0 w 230992"/>
                  <a:gd name="connsiteY3" fmla="*/ 1415168 h 1415168"/>
                  <a:gd name="connsiteX4" fmla="*/ 25203 w 230992"/>
                  <a:gd name="connsiteY4" fmla="*/ 787197 h 1415168"/>
                  <a:gd name="connsiteX0" fmla="*/ 0 w 205789"/>
                  <a:gd name="connsiteY0" fmla="*/ 787197 h 1427037"/>
                  <a:gd name="connsiteX1" fmla="*/ 205789 w 205789"/>
                  <a:gd name="connsiteY1" fmla="*/ 0 h 1427037"/>
                  <a:gd name="connsiteX2" fmla="*/ 199855 w 205789"/>
                  <a:gd name="connsiteY2" fmla="*/ 1069410 h 1427037"/>
                  <a:gd name="connsiteX3" fmla="*/ 4471 w 205789"/>
                  <a:gd name="connsiteY3" fmla="*/ 1427037 h 1427037"/>
                  <a:gd name="connsiteX4" fmla="*/ 0 w 205789"/>
                  <a:gd name="connsiteY4" fmla="*/ 787197 h 1427037"/>
                  <a:gd name="connsiteX0" fmla="*/ 0 w 199855"/>
                  <a:gd name="connsiteY0" fmla="*/ 745656 h 1385496"/>
                  <a:gd name="connsiteX1" fmla="*/ 193920 w 199855"/>
                  <a:gd name="connsiteY1" fmla="*/ 0 h 1385496"/>
                  <a:gd name="connsiteX2" fmla="*/ 199855 w 199855"/>
                  <a:gd name="connsiteY2" fmla="*/ 1027869 h 1385496"/>
                  <a:gd name="connsiteX3" fmla="*/ 4471 w 199855"/>
                  <a:gd name="connsiteY3" fmla="*/ 1385496 h 1385496"/>
                  <a:gd name="connsiteX4" fmla="*/ 0 w 199855"/>
                  <a:gd name="connsiteY4" fmla="*/ 745656 h 1385496"/>
                  <a:gd name="connsiteX0" fmla="*/ 0 w 219519"/>
                  <a:gd name="connsiteY0" fmla="*/ 730359 h 1370199"/>
                  <a:gd name="connsiteX1" fmla="*/ 219401 w 219519"/>
                  <a:gd name="connsiteY1" fmla="*/ 0 h 1370199"/>
                  <a:gd name="connsiteX2" fmla="*/ 199855 w 219519"/>
                  <a:gd name="connsiteY2" fmla="*/ 1012572 h 1370199"/>
                  <a:gd name="connsiteX3" fmla="*/ 4471 w 219519"/>
                  <a:gd name="connsiteY3" fmla="*/ 1370199 h 1370199"/>
                  <a:gd name="connsiteX4" fmla="*/ 0 w 219519"/>
                  <a:gd name="connsiteY4" fmla="*/ 730359 h 1370199"/>
                  <a:gd name="connsiteX0" fmla="*/ 0 w 219602"/>
                  <a:gd name="connsiteY0" fmla="*/ 730359 h 1370199"/>
                  <a:gd name="connsiteX1" fmla="*/ 219401 w 219602"/>
                  <a:gd name="connsiteY1" fmla="*/ 0 h 1370199"/>
                  <a:gd name="connsiteX2" fmla="*/ 210047 w 219602"/>
                  <a:gd name="connsiteY2" fmla="*/ 1007473 h 1370199"/>
                  <a:gd name="connsiteX3" fmla="*/ 4471 w 219602"/>
                  <a:gd name="connsiteY3" fmla="*/ 1370199 h 1370199"/>
                  <a:gd name="connsiteX4" fmla="*/ 0 w 219602"/>
                  <a:gd name="connsiteY4" fmla="*/ 730359 h 1370199"/>
                  <a:gd name="connsiteX0" fmla="*/ 0 w 220239"/>
                  <a:gd name="connsiteY0" fmla="*/ 730359 h 1370199"/>
                  <a:gd name="connsiteX1" fmla="*/ 219401 w 220239"/>
                  <a:gd name="connsiteY1" fmla="*/ 0 h 1370199"/>
                  <a:gd name="connsiteX2" fmla="*/ 220239 w 220239"/>
                  <a:gd name="connsiteY2" fmla="*/ 1007473 h 1370199"/>
                  <a:gd name="connsiteX3" fmla="*/ 4471 w 220239"/>
                  <a:gd name="connsiteY3" fmla="*/ 1370199 h 1370199"/>
                  <a:gd name="connsiteX4" fmla="*/ 0 w 220239"/>
                  <a:gd name="connsiteY4" fmla="*/ 730359 h 1370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0239" h="1370199">
                    <a:moveTo>
                      <a:pt x="0" y="730359"/>
                    </a:moveTo>
                    <a:cubicBezTo>
                      <a:pt x="64640" y="481807"/>
                      <a:pt x="154761" y="248552"/>
                      <a:pt x="219401" y="0"/>
                    </a:cubicBezTo>
                    <a:cubicBezTo>
                      <a:pt x="221379" y="342623"/>
                      <a:pt x="218261" y="664850"/>
                      <a:pt x="220239" y="1007473"/>
                    </a:cubicBezTo>
                    <a:lnTo>
                      <a:pt x="4471" y="1370199"/>
                    </a:lnTo>
                    <a:cubicBezTo>
                      <a:pt x="2981" y="1156919"/>
                      <a:pt x="1490" y="943639"/>
                      <a:pt x="0" y="73035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6">
                      <a:lumMod val="20000"/>
                      <a:lumOff val="8000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grpSp>
            <p:nvGrpSpPr>
              <p:cNvPr id="48316" name="Group 950"/>
              <p:cNvGrpSpPr>
                <a:grpSpLocks/>
              </p:cNvGrpSpPr>
              <p:nvPr/>
            </p:nvGrpSpPr>
            <p:grpSpPr bwMode="auto">
              <a:xfrm>
                <a:off x="1492879" y="2820676"/>
                <a:ext cx="338137" cy="653816"/>
                <a:chOff x="4140" y="429"/>
                <a:chExt cx="1425" cy="2396"/>
              </a:xfrm>
            </p:grpSpPr>
            <p:sp>
              <p:nvSpPr>
                <p:cNvPr id="48350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51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52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53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54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55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48380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81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56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57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48378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79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58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59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60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48376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77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61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48362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48374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75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63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64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65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66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67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68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69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0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1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8372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73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8317" name="Group 950"/>
              <p:cNvGrpSpPr>
                <a:grpSpLocks/>
              </p:cNvGrpSpPr>
              <p:nvPr/>
            </p:nvGrpSpPr>
            <p:grpSpPr bwMode="auto">
              <a:xfrm>
                <a:off x="7182479" y="2847655"/>
                <a:ext cx="338137" cy="653816"/>
                <a:chOff x="4140" y="429"/>
                <a:chExt cx="1425" cy="2396"/>
              </a:xfrm>
            </p:grpSpPr>
            <p:sp>
              <p:nvSpPr>
                <p:cNvPr id="48318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19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20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21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22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23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48348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49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24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25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48346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47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26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27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48328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48344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45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29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48330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48342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8343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8331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32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33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34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35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336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37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38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39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8340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341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8129" name="Freeform 2"/>
            <p:cNvSpPr>
              <a:spLocks/>
            </p:cNvSpPr>
            <p:nvPr/>
          </p:nvSpPr>
          <p:spPr bwMode="auto">
            <a:xfrm>
              <a:off x="2592388" y="5284251"/>
              <a:ext cx="4027487" cy="939800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1" h="10125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8" name="Straight Connector 147"/>
            <p:cNvCxnSpPr/>
            <p:nvPr/>
          </p:nvCxnSpPr>
          <p:spPr>
            <a:xfrm flipV="1">
              <a:off x="3262941" y="5435064"/>
              <a:ext cx="1316038" cy="13176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3151816" y="5622389"/>
              <a:ext cx="2259013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3164516" y="5727164"/>
              <a:ext cx="714375" cy="2762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 flipV="1">
              <a:off x="4182104" y="5920839"/>
              <a:ext cx="1247775" cy="825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4842504" y="5468401"/>
              <a:ext cx="1057275" cy="1238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 flipV="1">
              <a:off x="4126541" y="5622389"/>
              <a:ext cx="1790700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 flipV="1">
              <a:off x="5453691" y="5650964"/>
              <a:ext cx="588963" cy="26987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4596441" y="5435064"/>
              <a:ext cx="814388" cy="40163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261" name="Group 48260"/>
            <p:cNvGrpSpPr/>
            <p:nvPr/>
          </p:nvGrpSpPr>
          <p:grpSpPr>
            <a:xfrm>
              <a:off x="1526216" y="2537824"/>
              <a:ext cx="6978041" cy="1096962"/>
              <a:chOff x="1526216" y="3003498"/>
              <a:chExt cx="6978041" cy="1096962"/>
            </a:xfrm>
          </p:grpSpPr>
          <p:sp>
            <p:nvSpPr>
              <p:cNvPr id="48156" name="TextBox 399"/>
              <p:cNvSpPr txBox="1">
                <a:spLocks noChangeArrowheads="1"/>
              </p:cNvSpPr>
              <p:nvPr/>
            </p:nvSpPr>
            <p:spPr bwMode="auto">
              <a:xfrm>
                <a:off x="7714291" y="3628973"/>
                <a:ext cx="595313" cy="4714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63"/>
                  </a:lnSpc>
                </a:pPr>
                <a:r>
                  <a:rPr lang="en-US" sz="1400"/>
                  <a:t>data</a:t>
                </a:r>
              </a:p>
              <a:p>
                <a:pPr algn="ctr">
                  <a:lnSpc>
                    <a:spcPts val="1463"/>
                  </a:lnSpc>
                </a:pPr>
                <a:r>
                  <a:rPr lang="en-US" sz="1400"/>
                  <a:t>plane</a:t>
                </a:r>
              </a:p>
            </p:txBody>
          </p:sp>
          <p:sp>
            <p:nvSpPr>
              <p:cNvPr id="48157" name="TextBox 400"/>
              <p:cNvSpPr txBox="1">
                <a:spLocks noChangeArrowheads="1"/>
              </p:cNvSpPr>
              <p:nvPr/>
            </p:nvSpPr>
            <p:spPr bwMode="auto">
              <a:xfrm>
                <a:off x="7728579" y="3003498"/>
                <a:ext cx="709612" cy="4714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>
                  <a:lnSpc>
                    <a:spcPts val="1463"/>
                  </a:lnSpc>
                </a:pPr>
                <a:r>
                  <a:rPr lang="en-US" sz="1400"/>
                  <a:t>control</a:t>
                </a:r>
              </a:p>
              <a:p>
                <a:pPr algn="ctr">
                  <a:lnSpc>
                    <a:spcPts val="1463"/>
                  </a:lnSpc>
                </a:pPr>
                <a:r>
                  <a:rPr lang="en-US" sz="1400"/>
                  <a:t>plane</a:t>
                </a:r>
              </a:p>
            </p:txBody>
          </p:sp>
          <p:cxnSp>
            <p:nvCxnSpPr>
              <p:cNvPr id="302" name="Straight Connector 301"/>
              <p:cNvCxnSpPr/>
              <p:nvPr/>
            </p:nvCxnSpPr>
            <p:spPr bwMode="auto">
              <a:xfrm flipV="1">
                <a:off x="1526216" y="3579342"/>
                <a:ext cx="6978041" cy="12155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/>
          </p:nvGrpSpPr>
          <p:grpSpPr>
            <a:xfrm>
              <a:off x="2436115" y="2269434"/>
              <a:ext cx="4296530" cy="320561"/>
              <a:chOff x="2433511" y="2792111"/>
              <a:chExt cx="4296530" cy="320561"/>
            </a:xfrm>
          </p:grpSpPr>
          <p:grpSp>
            <p:nvGrpSpPr>
              <p:cNvPr id="48311" name="Group 401"/>
              <p:cNvGrpSpPr>
                <a:grpSpLocks/>
              </p:cNvGrpSpPr>
              <p:nvPr/>
            </p:nvGrpSpPr>
            <p:grpSpPr bwMode="auto">
              <a:xfrm>
                <a:off x="2433511" y="2794083"/>
                <a:ext cx="349250" cy="317387"/>
                <a:chOff x="2931664" y="3912603"/>
                <a:chExt cx="430450" cy="329314"/>
              </a:xfrm>
            </p:grpSpPr>
            <p:sp>
              <p:nvSpPr>
                <p:cNvPr id="403" name="Rectangle 402"/>
                <p:cNvSpPr/>
                <p:nvPr/>
              </p:nvSpPr>
              <p:spPr>
                <a:xfrm>
                  <a:off x="2937534" y="3912858"/>
                  <a:ext cx="424580" cy="32943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04" name="Straight Connector 403"/>
                <p:cNvCxnSpPr/>
                <p:nvPr/>
              </p:nvCxnSpPr>
              <p:spPr>
                <a:xfrm>
                  <a:off x="2931664" y="4005099"/>
                  <a:ext cx="424581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5" name="Straight Connector 404"/>
                <p:cNvCxnSpPr/>
                <p:nvPr/>
              </p:nvCxnSpPr>
              <p:spPr>
                <a:xfrm>
                  <a:off x="2931664" y="4067691"/>
                  <a:ext cx="424581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6" name="Straight Connector 405"/>
                <p:cNvCxnSpPr>
                  <a:stCxn id="403" idx="2"/>
                </p:cNvCxnSpPr>
                <p:nvPr/>
              </p:nvCxnSpPr>
              <p:spPr>
                <a:xfrm flipH="1" flipV="1">
                  <a:off x="3148846" y="4005099"/>
                  <a:ext cx="0" cy="23719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312" name="Group 406"/>
              <p:cNvGrpSpPr>
                <a:grpSpLocks/>
              </p:cNvGrpSpPr>
              <p:nvPr/>
            </p:nvGrpSpPr>
            <p:grpSpPr bwMode="auto">
              <a:xfrm>
                <a:off x="3348666" y="2792111"/>
                <a:ext cx="350838" cy="317387"/>
                <a:chOff x="2931664" y="3912603"/>
                <a:chExt cx="430450" cy="329314"/>
              </a:xfrm>
            </p:grpSpPr>
            <p:sp>
              <p:nvSpPr>
                <p:cNvPr id="408" name="Rectangle 407"/>
                <p:cNvSpPr/>
                <p:nvPr/>
              </p:nvSpPr>
              <p:spPr>
                <a:xfrm>
                  <a:off x="2937508" y="3912861"/>
                  <a:ext cx="424606" cy="32943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09" name="Straight Connector 408"/>
                <p:cNvCxnSpPr/>
                <p:nvPr/>
              </p:nvCxnSpPr>
              <p:spPr>
                <a:xfrm>
                  <a:off x="2931664" y="4005102"/>
                  <a:ext cx="42460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0" name="Straight Connector 409"/>
                <p:cNvCxnSpPr/>
                <p:nvPr/>
              </p:nvCxnSpPr>
              <p:spPr>
                <a:xfrm>
                  <a:off x="2931664" y="4067694"/>
                  <a:ext cx="42460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1" name="Straight Connector 410"/>
                <p:cNvCxnSpPr>
                  <a:stCxn id="408" idx="2"/>
                </p:cNvCxnSpPr>
                <p:nvPr/>
              </p:nvCxnSpPr>
              <p:spPr>
                <a:xfrm flipH="1" flipV="1">
                  <a:off x="3147863" y="4005102"/>
                  <a:ext cx="1947" cy="23719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313" name="Group 411"/>
              <p:cNvGrpSpPr>
                <a:grpSpLocks/>
              </p:cNvGrpSpPr>
              <p:nvPr/>
            </p:nvGrpSpPr>
            <p:grpSpPr bwMode="auto">
              <a:xfrm>
                <a:off x="4182104" y="2792111"/>
                <a:ext cx="350837" cy="317387"/>
                <a:chOff x="2931664" y="3912603"/>
                <a:chExt cx="430450" cy="329314"/>
              </a:xfrm>
            </p:grpSpPr>
            <p:sp>
              <p:nvSpPr>
                <p:cNvPr id="413" name="Rectangle 412"/>
                <p:cNvSpPr/>
                <p:nvPr/>
              </p:nvSpPr>
              <p:spPr>
                <a:xfrm>
                  <a:off x="2937507" y="3912861"/>
                  <a:ext cx="424607" cy="32943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14" name="Straight Connector 413"/>
                <p:cNvCxnSpPr/>
                <p:nvPr/>
              </p:nvCxnSpPr>
              <p:spPr>
                <a:xfrm>
                  <a:off x="2931664" y="4005102"/>
                  <a:ext cx="424607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5" name="Straight Connector 414"/>
                <p:cNvCxnSpPr/>
                <p:nvPr/>
              </p:nvCxnSpPr>
              <p:spPr>
                <a:xfrm>
                  <a:off x="2931664" y="4067694"/>
                  <a:ext cx="424607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6" name="Straight Connector 415"/>
                <p:cNvCxnSpPr>
                  <a:stCxn id="413" idx="2"/>
                </p:cNvCxnSpPr>
                <p:nvPr/>
              </p:nvCxnSpPr>
              <p:spPr>
                <a:xfrm flipH="1" flipV="1">
                  <a:off x="3147863" y="4005102"/>
                  <a:ext cx="1948" cy="23719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314" name="Group 416"/>
              <p:cNvGrpSpPr>
                <a:grpSpLocks/>
              </p:cNvGrpSpPr>
              <p:nvPr/>
            </p:nvGrpSpPr>
            <p:grpSpPr bwMode="auto">
              <a:xfrm>
                <a:off x="5374316" y="2795285"/>
                <a:ext cx="349250" cy="317387"/>
                <a:chOff x="2931664" y="3912603"/>
                <a:chExt cx="430450" cy="329314"/>
              </a:xfrm>
            </p:grpSpPr>
            <p:sp>
              <p:nvSpPr>
                <p:cNvPr id="418" name="Rectangle 417"/>
                <p:cNvSpPr/>
                <p:nvPr/>
              </p:nvSpPr>
              <p:spPr>
                <a:xfrm>
                  <a:off x="2937534" y="3912862"/>
                  <a:ext cx="424580" cy="32943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19" name="Straight Connector 418"/>
                <p:cNvCxnSpPr/>
                <p:nvPr/>
              </p:nvCxnSpPr>
              <p:spPr>
                <a:xfrm>
                  <a:off x="2931664" y="4005103"/>
                  <a:ext cx="424581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0" name="Straight Connector 419"/>
                <p:cNvCxnSpPr/>
                <p:nvPr/>
              </p:nvCxnSpPr>
              <p:spPr>
                <a:xfrm>
                  <a:off x="2931664" y="4067695"/>
                  <a:ext cx="424581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1" name="Straight Connector 420"/>
                <p:cNvCxnSpPr>
                  <a:stCxn id="418" idx="2"/>
                </p:cNvCxnSpPr>
                <p:nvPr/>
              </p:nvCxnSpPr>
              <p:spPr>
                <a:xfrm flipH="1" flipV="1">
                  <a:off x="3148846" y="4005103"/>
                  <a:ext cx="0" cy="23719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8315" name="Group 421"/>
              <p:cNvGrpSpPr>
                <a:grpSpLocks/>
              </p:cNvGrpSpPr>
              <p:nvPr/>
            </p:nvGrpSpPr>
            <p:grpSpPr bwMode="auto">
              <a:xfrm>
                <a:off x="6379204" y="2792111"/>
                <a:ext cx="350837" cy="317387"/>
                <a:chOff x="2931664" y="3912603"/>
                <a:chExt cx="430450" cy="329314"/>
              </a:xfrm>
            </p:grpSpPr>
            <p:sp>
              <p:nvSpPr>
                <p:cNvPr id="423" name="Rectangle 422"/>
                <p:cNvSpPr/>
                <p:nvPr/>
              </p:nvSpPr>
              <p:spPr>
                <a:xfrm>
                  <a:off x="2937507" y="3912861"/>
                  <a:ext cx="424607" cy="32943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24" name="Straight Connector 423"/>
                <p:cNvCxnSpPr/>
                <p:nvPr/>
              </p:nvCxnSpPr>
              <p:spPr>
                <a:xfrm>
                  <a:off x="2931664" y="4005102"/>
                  <a:ext cx="424607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5" name="Straight Connector 424"/>
                <p:cNvCxnSpPr/>
                <p:nvPr/>
              </p:nvCxnSpPr>
              <p:spPr>
                <a:xfrm>
                  <a:off x="2931664" y="4067694"/>
                  <a:ext cx="424607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6" name="Straight Connector 425"/>
                <p:cNvCxnSpPr>
                  <a:stCxn id="423" idx="2"/>
                </p:cNvCxnSpPr>
                <p:nvPr/>
              </p:nvCxnSpPr>
              <p:spPr>
                <a:xfrm flipH="1" flipV="1">
                  <a:off x="3147863" y="4005102"/>
                  <a:ext cx="1948" cy="23719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260" name="Group 48259"/>
            <p:cNvGrpSpPr/>
            <p:nvPr/>
          </p:nvGrpSpPr>
          <p:grpSpPr>
            <a:xfrm>
              <a:off x="1856416" y="3244261"/>
              <a:ext cx="5211763" cy="2739614"/>
              <a:chOff x="1856416" y="3709935"/>
              <a:chExt cx="5211763" cy="2739614"/>
            </a:xfrm>
          </p:grpSpPr>
          <p:sp>
            <p:nvSpPr>
              <p:cNvPr id="268" name="Freeform 267"/>
              <p:cNvSpPr/>
              <p:nvPr/>
            </p:nvSpPr>
            <p:spPr>
              <a:xfrm>
                <a:off x="1876731" y="5330139"/>
                <a:ext cx="1280789" cy="759087"/>
              </a:xfrm>
              <a:custGeom>
                <a:avLst/>
                <a:gdLst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418712 w 1040633"/>
                  <a:gd name="connsiteY4" fmla="*/ 1189324 h 1219697"/>
                  <a:gd name="connsiteX5" fmla="*/ 139870 w 1040633"/>
                  <a:gd name="connsiteY5" fmla="*/ 1191723 h 1219697"/>
                  <a:gd name="connsiteX0" fmla="*/ 139870 w 1040633"/>
                  <a:gd name="connsiteY0" fmla="*/ 1191723 h 1355926"/>
                  <a:gd name="connsiteX1" fmla="*/ 0 w 1040633"/>
                  <a:gd name="connsiteY1" fmla="*/ 0 h 1355926"/>
                  <a:gd name="connsiteX2" fmla="*/ 1040633 w 1040633"/>
                  <a:gd name="connsiteY2" fmla="*/ 16785 h 1355926"/>
                  <a:gd name="connsiteX3" fmla="*/ 833625 w 1040633"/>
                  <a:gd name="connsiteY3" fmla="*/ 1219697 h 1355926"/>
                  <a:gd name="connsiteX4" fmla="*/ 139870 w 1040633"/>
                  <a:gd name="connsiteY4" fmla="*/ 1191723 h 1355926"/>
                  <a:gd name="connsiteX0" fmla="*/ 139870 w 1040633"/>
                  <a:gd name="connsiteY0" fmla="*/ 1191723 h 1289901"/>
                  <a:gd name="connsiteX1" fmla="*/ 0 w 1040633"/>
                  <a:gd name="connsiteY1" fmla="*/ 0 h 1289901"/>
                  <a:gd name="connsiteX2" fmla="*/ 1040633 w 1040633"/>
                  <a:gd name="connsiteY2" fmla="*/ 16785 h 1289901"/>
                  <a:gd name="connsiteX3" fmla="*/ 833625 w 1040633"/>
                  <a:gd name="connsiteY3" fmla="*/ 1219697 h 1289901"/>
                  <a:gd name="connsiteX4" fmla="*/ 139870 w 1040633"/>
                  <a:gd name="connsiteY4" fmla="*/ 1191723 h 1289901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191723"/>
                  <a:gd name="connsiteX1" fmla="*/ 0 w 1040633"/>
                  <a:gd name="connsiteY1" fmla="*/ 0 h 1191723"/>
                  <a:gd name="connsiteX2" fmla="*/ 1040633 w 1040633"/>
                  <a:gd name="connsiteY2" fmla="*/ 16785 h 1191723"/>
                  <a:gd name="connsiteX3" fmla="*/ 671988 w 1040633"/>
                  <a:gd name="connsiteY3" fmla="*/ 1158121 h 1191723"/>
                  <a:gd name="connsiteX4" fmla="*/ 139870 w 1040633"/>
                  <a:gd name="connsiteY4" fmla="*/ 1191723 h 1191723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56947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56947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448507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569478 w 1040633"/>
                  <a:gd name="connsiteY3" fmla="*/ 1158121 h 1160935"/>
                  <a:gd name="connsiteX4" fmla="*/ 448507 w 1040633"/>
                  <a:gd name="connsiteY4" fmla="*/ 1160935 h 1160935"/>
                  <a:gd name="connsiteX0" fmla="*/ 448507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569478 w 1040633"/>
                  <a:gd name="connsiteY3" fmla="*/ 1158121 h 1160935"/>
                  <a:gd name="connsiteX4" fmla="*/ 448507 w 1040633"/>
                  <a:gd name="connsiteY4" fmla="*/ 1160935 h 1160935"/>
                  <a:gd name="connsiteX0" fmla="*/ 448507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569478 w 1040633"/>
                  <a:gd name="connsiteY3" fmla="*/ 1158121 h 1160935"/>
                  <a:gd name="connsiteX4" fmla="*/ 448507 w 1040633"/>
                  <a:gd name="connsiteY4" fmla="*/ 1160935 h 1160935"/>
                  <a:gd name="connsiteX0" fmla="*/ 448507 w 1325315"/>
                  <a:gd name="connsiteY0" fmla="*/ 1160935 h 1160935"/>
                  <a:gd name="connsiteX1" fmla="*/ 0 w 1325315"/>
                  <a:gd name="connsiteY1" fmla="*/ 0 h 1160935"/>
                  <a:gd name="connsiteX2" fmla="*/ 1040633 w 1325315"/>
                  <a:gd name="connsiteY2" fmla="*/ 16785 h 1160935"/>
                  <a:gd name="connsiteX3" fmla="*/ 1214315 w 1325315"/>
                  <a:gd name="connsiteY3" fmla="*/ 1064597 h 1160935"/>
                  <a:gd name="connsiteX4" fmla="*/ 448507 w 1325315"/>
                  <a:gd name="connsiteY4" fmla="*/ 1160935 h 1160935"/>
                  <a:gd name="connsiteX0" fmla="*/ 448507 w 1214315"/>
                  <a:gd name="connsiteY0" fmla="*/ 1160935 h 1160935"/>
                  <a:gd name="connsiteX1" fmla="*/ 0 w 1214315"/>
                  <a:gd name="connsiteY1" fmla="*/ 0 h 1160935"/>
                  <a:gd name="connsiteX2" fmla="*/ 1040633 w 1214315"/>
                  <a:gd name="connsiteY2" fmla="*/ 16785 h 1160935"/>
                  <a:gd name="connsiteX3" fmla="*/ 1214315 w 1214315"/>
                  <a:gd name="connsiteY3" fmla="*/ 1064597 h 1160935"/>
                  <a:gd name="connsiteX4" fmla="*/ 448507 w 1214315"/>
                  <a:gd name="connsiteY4" fmla="*/ 1160935 h 1160935"/>
                  <a:gd name="connsiteX0" fmla="*/ 448507 w 1214315"/>
                  <a:gd name="connsiteY0" fmla="*/ 1160935 h 1160935"/>
                  <a:gd name="connsiteX1" fmla="*/ 0 w 1214315"/>
                  <a:gd name="connsiteY1" fmla="*/ 0 h 1160935"/>
                  <a:gd name="connsiteX2" fmla="*/ 1040633 w 1214315"/>
                  <a:gd name="connsiteY2" fmla="*/ 16785 h 1160935"/>
                  <a:gd name="connsiteX3" fmla="*/ 1214315 w 1214315"/>
                  <a:gd name="connsiteY3" fmla="*/ 1064597 h 1160935"/>
                  <a:gd name="connsiteX4" fmla="*/ 448507 w 1214315"/>
                  <a:gd name="connsiteY4" fmla="*/ 1160935 h 1160935"/>
                  <a:gd name="connsiteX0" fmla="*/ 1053964 w 1214315"/>
                  <a:gd name="connsiteY0" fmla="*/ 1136323 h 1136323"/>
                  <a:gd name="connsiteX1" fmla="*/ 0 w 1214315"/>
                  <a:gd name="connsiteY1" fmla="*/ 0 h 1136323"/>
                  <a:gd name="connsiteX2" fmla="*/ 1040633 w 1214315"/>
                  <a:gd name="connsiteY2" fmla="*/ 16785 h 1136323"/>
                  <a:gd name="connsiteX3" fmla="*/ 1214315 w 1214315"/>
                  <a:gd name="connsiteY3" fmla="*/ 1064597 h 1136323"/>
                  <a:gd name="connsiteX4" fmla="*/ 1053964 w 1214315"/>
                  <a:gd name="connsiteY4" fmla="*/ 1136323 h 1136323"/>
                  <a:gd name="connsiteX0" fmla="*/ 1053964 w 1214315"/>
                  <a:gd name="connsiteY0" fmla="*/ 1136323 h 1136323"/>
                  <a:gd name="connsiteX1" fmla="*/ 0 w 1214315"/>
                  <a:gd name="connsiteY1" fmla="*/ 0 h 1136323"/>
                  <a:gd name="connsiteX2" fmla="*/ 1040633 w 1214315"/>
                  <a:gd name="connsiteY2" fmla="*/ 16785 h 1136323"/>
                  <a:gd name="connsiteX3" fmla="*/ 1214315 w 1214315"/>
                  <a:gd name="connsiteY3" fmla="*/ 1064597 h 1136323"/>
                  <a:gd name="connsiteX4" fmla="*/ 1053964 w 1214315"/>
                  <a:gd name="connsiteY4" fmla="*/ 1136323 h 1136323"/>
                  <a:gd name="connsiteX0" fmla="*/ 1053964 w 1214315"/>
                  <a:gd name="connsiteY0" fmla="*/ 1136323 h 1136323"/>
                  <a:gd name="connsiteX1" fmla="*/ 0 w 1214315"/>
                  <a:gd name="connsiteY1" fmla="*/ 0 h 1136323"/>
                  <a:gd name="connsiteX2" fmla="*/ 1040633 w 1214315"/>
                  <a:gd name="connsiteY2" fmla="*/ 16785 h 1136323"/>
                  <a:gd name="connsiteX3" fmla="*/ 1214315 w 1214315"/>
                  <a:gd name="connsiteY3" fmla="*/ 1064597 h 1136323"/>
                  <a:gd name="connsiteX4" fmla="*/ 1053964 w 1214315"/>
                  <a:gd name="connsiteY4" fmla="*/ 1136323 h 1136323"/>
                  <a:gd name="connsiteX0" fmla="*/ 1060159 w 1220510"/>
                  <a:gd name="connsiteY0" fmla="*/ 1119627 h 1119627"/>
                  <a:gd name="connsiteX1" fmla="*/ 0 w 1220510"/>
                  <a:gd name="connsiteY1" fmla="*/ 249694 h 1119627"/>
                  <a:gd name="connsiteX2" fmla="*/ 1046828 w 1220510"/>
                  <a:gd name="connsiteY2" fmla="*/ 89 h 1119627"/>
                  <a:gd name="connsiteX3" fmla="*/ 1220510 w 1220510"/>
                  <a:gd name="connsiteY3" fmla="*/ 1047901 h 1119627"/>
                  <a:gd name="connsiteX4" fmla="*/ 1060159 w 1220510"/>
                  <a:gd name="connsiteY4" fmla="*/ 1119627 h 1119627"/>
                  <a:gd name="connsiteX0" fmla="*/ 1060159 w 1220510"/>
                  <a:gd name="connsiteY0" fmla="*/ 1119627 h 1119627"/>
                  <a:gd name="connsiteX1" fmla="*/ 0 w 1220510"/>
                  <a:gd name="connsiteY1" fmla="*/ 249694 h 1119627"/>
                  <a:gd name="connsiteX2" fmla="*/ 1046828 w 1220510"/>
                  <a:gd name="connsiteY2" fmla="*/ 89 h 1119627"/>
                  <a:gd name="connsiteX3" fmla="*/ 1220510 w 1220510"/>
                  <a:gd name="connsiteY3" fmla="*/ 1047901 h 1119627"/>
                  <a:gd name="connsiteX4" fmla="*/ 1060159 w 1220510"/>
                  <a:gd name="connsiteY4" fmla="*/ 1119627 h 1119627"/>
                  <a:gd name="connsiteX0" fmla="*/ 1060159 w 1220510"/>
                  <a:gd name="connsiteY0" fmla="*/ 1119627 h 1119627"/>
                  <a:gd name="connsiteX1" fmla="*/ 0 w 1220510"/>
                  <a:gd name="connsiteY1" fmla="*/ 249694 h 1119627"/>
                  <a:gd name="connsiteX2" fmla="*/ 1046828 w 1220510"/>
                  <a:gd name="connsiteY2" fmla="*/ 89 h 1119627"/>
                  <a:gd name="connsiteX3" fmla="*/ 1220510 w 1220510"/>
                  <a:gd name="connsiteY3" fmla="*/ 1047901 h 1119627"/>
                  <a:gd name="connsiteX4" fmla="*/ 1060159 w 1220510"/>
                  <a:gd name="connsiteY4" fmla="*/ 1119627 h 1119627"/>
                  <a:gd name="connsiteX0" fmla="*/ 1060159 w 1220510"/>
                  <a:gd name="connsiteY0" fmla="*/ 921649 h 921649"/>
                  <a:gd name="connsiteX1" fmla="*/ 0 w 1220510"/>
                  <a:gd name="connsiteY1" fmla="*/ 51716 h 921649"/>
                  <a:gd name="connsiteX2" fmla="*/ 1059218 w 1220510"/>
                  <a:gd name="connsiteY2" fmla="*/ 355 h 921649"/>
                  <a:gd name="connsiteX3" fmla="*/ 1220510 w 1220510"/>
                  <a:gd name="connsiteY3" fmla="*/ 849923 h 921649"/>
                  <a:gd name="connsiteX4" fmla="*/ 1060159 w 1220510"/>
                  <a:gd name="connsiteY4" fmla="*/ 921649 h 921649"/>
                  <a:gd name="connsiteX0" fmla="*/ 1060159 w 1220510"/>
                  <a:gd name="connsiteY0" fmla="*/ 921649 h 921649"/>
                  <a:gd name="connsiteX1" fmla="*/ 0 w 1220510"/>
                  <a:gd name="connsiteY1" fmla="*/ 51716 h 921649"/>
                  <a:gd name="connsiteX2" fmla="*/ 1059218 w 1220510"/>
                  <a:gd name="connsiteY2" fmla="*/ 355 h 921649"/>
                  <a:gd name="connsiteX3" fmla="*/ 1220510 w 1220510"/>
                  <a:gd name="connsiteY3" fmla="*/ 849923 h 921649"/>
                  <a:gd name="connsiteX4" fmla="*/ 1060159 w 1220510"/>
                  <a:gd name="connsiteY4" fmla="*/ 921649 h 921649"/>
                  <a:gd name="connsiteX0" fmla="*/ 1060159 w 1220510"/>
                  <a:gd name="connsiteY0" fmla="*/ 921649 h 921649"/>
                  <a:gd name="connsiteX1" fmla="*/ 0 w 1220510"/>
                  <a:gd name="connsiteY1" fmla="*/ 51716 h 921649"/>
                  <a:gd name="connsiteX2" fmla="*/ 1059218 w 1220510"/>
                  <a:gd name="connsiteY2" fmla="*/ 355 h 921649"/>
                  <a:gd name="connsiteX3" fmla="*/ 1220510 w 1220510"/>
                  <a:gd name="connsiteY3" fmla="*/ 849923 h 921649"/>
                  <a:gd name="connsiteX4" fmla="*/ 1060159 w 1220510"/>
                  <a:gd name="connsiteY4" fmla="*/ 921649 h 921649"/>
                  <a:gd name="connsiteX0" fmla="*/ 1060159 w 1340486"/>
                  <a:gd name="connsiteY0" fmla="*/ 921649 h 921649"/>
                  <a:gd name="connsiteX1" fmla="*/ 0 w 1340486"/>
                  <a:gd name="connsiteY1" fmla="*/ 51716 h 921649"/>
                  <a:gd name="connsiteX2" fmla="*/ 1059218 w 1340486"/>
                  <a:gd name="connsiteY2" fmla="*/ 355 h 921649"/>
                  <a:gd name="connsiteX3" fmla="*/ 1340486 w 1340486"/>
                  <a:gd name="connsiteY3" fmla="*/ 709789 h 921649"/>
                  <a:gd name="connsiteX4" fmla="*/ 1060159 w 1340486"/>
                  <a:gd name="connsiteY4" fmla="*/ 921649 h 921649"/>
                  <a:gd name="connsiteX0" fmla="*/ 1060159 w 1340486"/>
                  <a:gd name="connsiteY0" fmla="*/ 921649 h 921649"/>
                  <a:gd name="connsiteX1" fmla="*/ 0 w 1340486"/>
                  <a:gd name="connsiteY1" fmla="*/ 51716 h 921649"/>
                  <a:gd name="connsiteX2" fmla="*/ 1059218 w 1340486"/>
                  <a:gd name="connsiteY2" fmla="*/ 355 h 921649"/>
                  <a:gd name="connsiteX3" fmla="*/ 1340486 w 1340486"/>
                  <a:gd name="connsiteY3" fmla="*/ 709789 h 921649"/>
                  <a:gd name="connsiteX4" fmla="*/ 1060159 w 1340486"/>
                  <a:gd name="connsiteY4" fmla="*/ 921649 h 921649"/>
                  <a:gd name="connsiteX0" fmla="*/ 1060159 w 1340486"/>
                  <a:gd name="connsiteY0" fmla="*/ 921649 h 921649"/>
                  <a:gd name="connsiteX1" fmla="*/ 0 w 1340486"/>
                  <a:gd name="connsiteY1" fmla="*/ 51716 h 921649"/>
                  <a:gd name="connsiteX2" fmla="*/ 1059218 w 1340486"/>
                  <a:gd name="connsiteY2" fmla="*/ 355 h 921649"/>
                  <a:gd name="connsiteX3" fmla="*/ 1340486 w 1340486"/>
                  <a:gd name="connsiteY3" fmla="*/ 709789 h 921649"/>
                  <a:gd name="connsiteX4" fmla="*/ 1060159 w 1340486"/>
                  <a:gd name="connsiteY4" fmla="*/ 921649 h 921649"/>
                  <a:gd name="connsiteX0" fmla="*/ 1025166 w 1340486"/>
                  <a:gd name="connsiteY0" fmla="*/ 746482 h 746482"/>
                  <a:gd name="connsiteX1" fmla="*/ 0 w 1340486"/>
                  <a:gd name="connsiteY1" fmla="*/ 51716 h 746482"/>
                  <a:gd name="connsiteX2" fmla="*/ 1059218 w 1340486"/>
                  <a:gd name="connsiteY2" fmla="*/ 355 h 746482"/>
                  <a:gd name="connsiteX3" fmla="*/ 1340486 w 1340486"/>
                  <a:gd name="connsiteY3" fmla="*/ 709789 h 746482"/>
                  <a:gd name="connsiteX4" fmla="*/ 1025166 w 1340486"/>
                  <a:gd name="connsiteY4" fmla="*/ 746482 h 746482"/>
                  <a:gd name="connsiteX0" fmla="*/ 1025166 w 1340486"/>
                  <a:gd name="connsiteY0" fmla="*/ 746482 h 746482"/>
                  <a:gd name="connsiteX1" fmla="*/ 0 w 1340486"/>
                  <a:gd name="connsiteY1" fmla="*/ 51716 h 746482"/>
                  <a:gd name="connsiteX2" fmla="*/ 1059218 w 1340486"/>
                  <a:gd name="connsiteY2" fmla="*/ 355 h 746482"/>
                  <a:gd name="connsiteX3" fmla="*/ 1340486 w 1340486"/>
                  <a:gd name="connsiteY3" fmla="*/ 709789 h 746482"/>
                  <a:gd name="connsiteX4" fmla="*/ 1025166 w 1340486"/>
                  <a:gd name="connsiteY4" fmla="*/ 746482 h 746482"/>
                  <a:gd name="connsiteX0" fmla="*/ 965179 w 1280499"/>
                  <a:gd name="connsiteY0" fmla="*/ 759828 h 759828"/>
                  <a:gd name="connsiteX1" fmla="*/ 0 w 1280499"/>
                  <a:gd name="connsiteY1" fmla="*/ 0 h 759828"/>
                  <a:gd name="connsiteX2" fmla="*/ 999231 w 1280499"/>
                  <a:gd name="connsiteY2" fmla="*/ 13701 h 759828"/>
                  <a:gd name="connsiteX3" fmla="*/ 1280499 w 1280499"/>
                  <a:gd name="connsiteY3" fmla="*/ 723135 h 759828"/>
                  <a:gd name="connsiteX4" fmla="*/ 965179 w 1280499"/>
                  <a:gd name="connsiteY4" fmla="*/ 759828 h 759828"/>
                  <a:gd name="connsiteX0" fmla="*/ 965179 w 1280499"/>
                  <a:gd name="connsiteY0" fmla="*/ 759828 h 759828"/>
                  <a:gd name="connsiteX1" fmla="*/ 0 w 1280499"/>
                  <a:gd name="connsiteY1" fmla="*/ 0 h 759828"/>
                  <a:gd name="connsiteX2" fmla="*/ 999231 w 1280499"/>
                  <a:gd name="connsiteY2" fmla="*/ 13701 h 759828"/>
                  <a:gd name="connsiteX3" fmla="*/ 1280499 w 1280499"/>
                  <a:gd name="connsiteY3" fmla="*/ 723135 h 759828"/>
                  <a:gd name="connsiteX4" fmla="*/ 965179 w 1280499"/>
                  <a:gd name="connsiteY4" fmla="*/ 759828 h 759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0499" h="759828">
                    <a:moveTo>
                      <a:pt x="965179" y="759828"/>
                    </a:moveTo>
                    <a:cubicBezTo>
                      <a:pt x="301565" y="231725"/>
                      <a:pt x="628999" y="498939"/>
                      <a:pt x="0" y="0"/>
                    </a:cubicBezTo>
                    <a:lnTo>
                      <a:pt x="999231" y="13701"/>
                    </a:lnTo>
                    <a:cubicBezTo>
                      <a:pt x="1112985" y="379881"/>
                      <a:pt x="1055867" y="236107"/>
                      <a:pt x="1280499" y="723135"/>
                    </a:cubicBezTo>
                    <a:cubicBezTo>
                      <a:pt x="1186079" y="728668"/>
                      <a:pt x="1127207" y="701414"/>
                      <a:pt x="965179" y="75982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2" name="Freeform 271"/>
              <p:cNvSpPr/>
              <p:nvPr/>
            </p:nvSpPr>
            <p:spPr>
              <a:xfrm>
                <a:off x="6202668" y="5429198"/>
                <a:ext cx="865511" cy="553828"/>
              </a:xfrm>
              <a:custGeom>
                <a:avLst/>
                <a:gdLst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418712 w 1040633"/>
                  <a:gd name="connsiteY4" fmla="*/ 1189324 h 1219697"/>
                  <a:gd name="connsiteX5" fmla="*/ 139870 w 1040633"/>
                  <a:gd name="connsiteY5" fmla="*/ 1191723 h 1219697"/>
                  <a:gd name="connsiteX0" fmla="*/ 139870 w 1040633"/>
                  <a:gd name="connsiteY0" fmla="*/ 1191723 h 1355926"/>
                  <a:gd name="connsiteX1" fmla="*/ 0 w 1040633"/>
                  <a:gd name="connsiteY1" fmla="*/ 0 h 1355926"/>
                  <a:gd name="connsiteX2" fmla="*/ 1040633 w 1040633"/>
                  <a:gd name="connsiteY2" fmla="*/ 16785 h 1355926"/>
                  <a:gd name="connsiteX3" fmla="*/ 833625 w 1040633"/>
                  <a:gd name="connsiteY3" fmla="*/ 1219697 h 1355926"/>
                  <a:gd name="connsiteX4" fmla="*/ 139870 w 1040633"/>
                  <a:gd name="connsiteY4" fmla="*/ 1191723 h 1355926"/>
                  <a:gd name="connsiteX0" fmla="*/ 139870 w 1040633"/>
                  <a:gd name="connsiteY0" fmla="*/ 1191723 h 1289901"/>
                  <a:gd name="connsiteX1" fmla="*/ 0 w 1040633"/>
                  <a:gd name="connsiteY1" fmla="*/ 0 h 1289901"/>
                  <a:gd name="connsiteX2" fmla="*/ 1040633 w 1040633"/>
                  <a:gd name="connsiteY2" fmla="*/ 16785 h 1289901"/>
                  <a:gd name="connsiteX3" fmla="*/ 833625 w 1040633"/>
                  <a:gd name="connsiteY3" fmla="*/ 1219697 h 1289901"/>
                  <a:gd name="connsiteX4" fmla="*/ 139870 w 1040633"/>
                  <a:gd name="connsiteY4" fmla="*/ 1191723 h 1289901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191723"/>
                  <a:gd name="connsiteX1" fmla="*/ 0 w 1040633"/>
                  <a:gd name="connsiteY1" fmla="*/ 0 h 1191723"/>
                  <a:gd name="connsiteX2" fmla="*/ 1040633 w 1040633"/>
                  <a:gd name="connsiteY2" fmla="*/ 16785 h 1191723"/>
                  <a:gd name="connsiteX3" fmla="*/ 671988 w 1040633"/>
                  <a:gd name="connsiteY3" fmla="*/ 1158121 h 1191723"/>
                  <a:gd name="connsiteX4" fmla="*/ 139870 w 1040633"/>
                  <a:gd name="connsiteY4" fmla="*/ 1191723 h 1191723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71988 w 778664"/>
                  <a:gd name="connsiteY3" fmla="*/ 1158121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23004 w 954755"/>
                  <a:gd name="connsiteY0" fmla="*/ 943771 h 976186"/>
                  <a:gd name="connsiteX1" fmla="*/ 455145 w 954755"/>
                  <a:gd name="connsiteY1" fmla="*/ 11688 h 976186"/>
                  <a:gd name="connsiteX2" fmla="*/ 954755 w 954755"/>
                  <a:gd name="connsiteY2" fmla="*/ 0 h 976186"/>
                  <a:gd name="connsiteX3" fmla="*/ 728484 w 954755"/>
                  <a:gd name="connsiteY3" fmla="*/ 976186 h 976186"/>
                  <a:gd name="connsiteX4" fmla="*/ 23004 w 954755"/>
                  <a:gd name="connsiteY4" fmla="*/ 943771 h 976186"/>
                  <a:gd name="connsiteX0" fmla="*/ 0 w 931751"/>
                  <a:gd name="connsiteY0" fmla="*/ 943771 h 976186"/>
                  <a:gd name="connsiteX1" fmla="*/ 432141 w 931751"/>
                  <a:gd name="connsiteY1" fmla="*/ 11688 h 976186"/>
                  <a:gd name="connsiteX2" fmla="*/ 931751 w 931751"/>
                  <a:gd name="connsiteY2" fmla="*/ 0 h 976186"/>
                  <a:gd name="connsiteX3" fmla="*/ 705480 w 931751"/>
                  <a:gd name="connsiteY3" fmla="*/ 976186 h 976186"/>
                  <a:gd name="connsiteX4" fmla="*/ 0 w 931751"/>
                  <a:gd name="connsiteY4" fmla="*/ 943771 h 976186"/>
                  <a:gd name="connsiteX0" fmla="*/ 0 w 931751"/>
                  <a:gd name="connsiteY0" fmla="*/ 943771 h 976186"/>
                  <a:gd name="connsiteX1" fmla="*/ 432141 w 931751"/>
                  <a:gd name="connsiteY1" fmla="*/ 11688 h 976186"/>
                  <a:gd name="connsiteX2" fmla="*/ 931751 w 931751"/>
                  <a:gd name="connsiteY2" fmla="*/ 0 h 976186"/>
                  <a:gd name="connsiteX3" fmla="*/ 705480 w 931751"/>
                  <a:gd name="connsiteY3" fmla="*/ 976186 h 976186"/>
                  <a:gd name="connsiteX4" fmla="*/ 0 w 931751"/>
                  <a:gd name="connsiteY4" fmla="*/ 943771 h 976186"/>
                  <a:gd name="connsiteX0" fmla="*/ 0 w 931751"/>
                  <a:gd name="connsiteY0" fmla="*/ 943771 h 976186"/>
                  <a:gd name="connsiteX1" fmla="*/ 432141 w 931751"/>
                  <a:gd name="connsiteY1" fmla="*/ 11688 h 976186"/>
                  <a:gd name="connsiteX2" fmla="*/ 931751 w 931751"/>
                  <a:gd name="connsiteY2" fmla="*/ 0 h 976186"/>
                  <a:gd name="connsiteX3" fmla="*/ 705480 w 931751"/>
                  <a:gd name="connsiteY3" fmla="*/ 976186 h 976186"/>
                  <a:gd name="connsiteX4" fmla="*/ 0 w 931751"/>
                  <a:gd name="connsiteY4" fmla="*/ 943771 h 976186"/>
                  <a:gd name="connsiteX0" fmla="*/ 0 w 931751"/>
                  <a:gd name="connsiteY0" fmla="*/ 943771 h 966342"/>
                  <a:gd name="connsiteX1" fmla="*/ 432141 w 931751"/>
                  <a:gd name="connsiteY1" fmla="*/ 11688 h 966342"/>
                  <a:gd name="connsiteX2" fmla="*/ 931751 w 931751"/>
                  <a:gd name="connsiteY2" fmla="*/ 0 h 966342"/>
                  <a:gd name="connsiteX3" fmla="*/ 183705 w 931751"/>
                  <a:gd name="connsiteY3" fmla="*/ 966342 h 966342"/>
                  <a:gd name="connsiteX4" fmla="*/ 0 w 931751"/>
                  <a:gd name="connsiteY4" fmla="*/ 943771 h 966342"/>
                  <a:gd name="connsiteX0" fmla="*/ 0 w 931751"/>
                  <a:gd name="connsiteY0" fmla="*/ 943771 h 966342"/>
                  <a:gd name="connsiteX1" fmla="*/ 432141 w 931751"/>
                  <a:gd name="connsiteY1" fmla="*/ 11688 h 966342"/>
                  <a:gd name="connsiteX2" fmla="*/ 931751 w 931751"/>
                  <a:gd name="connsiteY2" fmla="*/ 0 h 966342"/>
                  <a:gd name="connsiteX3" fmla="*/ 183705 w 931751"/>
                  <a:gd name="connsiteY3" fmla="*/ 966342 h 966342"/>
                  <a:gd name="connsiteX4" fmla="*/ 0 w 931751"/>
                  <a:gd name="connsiteY4" fmla="*/ 943771 h 966342"/>
                  <a:gd name="connsiteX0" fmla="*/ 0 w 931751"/>
                  <a:gd name="connsiteY0" fmla="*/ 943771 h 966342"/>
                  <a:gd name="connsiteX1" fmla="*/ 432141 w 931751"/>
                  <a:gd name="connsiteY1" fmla="*/ 11688 h 966342"/>
                  <a:gd name="connsiteX2" fmla="*/ 931751 w 931751"/>
                  <a:gd name="connsiteY2" fmla="*/ 0 h 966342"/>
                  <a:gd name="connsiteX3" fmla="*/ 183705 w 931751"/>
                  <a:gd name="connsiteY3" fmla="*/ 966342 h 966342"/>
                  <a:gd name="connsiteX4" fmla="*/ 0 w 931751"/>
                  <a:gd name="connsiteY4" fmla="*/ 943771 h 966342"/>
                  <a:gd name="connsiteX0" fmla="*/ 0 w 956363"/>
                  <a:gd name="connsiteY0" fmla="*/ 932083 h 954654"/>
                  <a:gd name="connsiteX1" fmla="*/ 432141 w 956363"/>
                  <a:gd name="connsiteY1" fmla="*/ 0 h 954654"/>
                  <a:gd name="connsiteX2" fmla="*/ 956363 w 956363"/>
                  <a:gd name="connsiteY2" fmla="*/ 12924 h 954654"/>
                  <a:gd name="connsiteX3" fmla="*/ 183705 w 956363"/>
                  <a:gd name="connsiteY3" fmla="*/ 954654 h 954654"/>
                  <a:gd name="connsiteX4" fmla="*/ 0 w 956363"/>
                  <a:gd name="connsiteY4" fmla="*/ 932083 h 954654"/>
                  <a:gd name="connsiteX0" fmla="*/ 0 w 956363"/>
                  <a:gd name="connsiteY0" fmla="*/ 919226 h 941797"/>
                  <a:gd name="connsiteX1" fmla="*/ 405840 w 956363"/>
                  <a:gd name="connsiteY1" fmla="*/ 197551 h 941797"/>
                  <a:gd name="connsiteX2" fmla="*/ 956363 w 956363"/>
                  <a:gd name="connsiteY2" fmla="*/ 67 h 941797"/>
                  <a:gd name="connsiteX3" fmla="*/ 183705 w 956363"/>
                  <a:gd name="connsiteY3" fmla="*/ 941797 h 941797"/>
                  <a:gd name="connsiteX4" fmla="*/ 0 w 956363"/>
                  <a:gd name="connsiteY4" fmla="*/ 919226 h 941797"/>
                  <a:gd name="connsiteX0" fmla="*/ 0 w 956363"/>
                  <a:gd name="connsiteY0" fmla="*/ 919226 h 941797"/>
                  <a:gd name="connsiteX1" fmla="*/ 405840 w 956363"/>
                  <a:gd name="connsiteY1" fmla="*/ 197551 h 941797"/>
                  <a:gd name="connsiteX2" fmla="*/ 956363 w 956363"/>
                  <a:gd name="connsiteY2" fmla="*/ 67 h 941797"/>
                  <a:gd name="connsiteX3" fmla="*/ 183705 w 956363"/>
                  <a:gd name="connsiteY3" fmla="*/ 941797 h 941797"/>
                  <a:gd name="connsiteX4" fmla="*/ 0 w 956363"/>
                  <a:gd name="connsiteY4" fmla="*/ 919226 h 941797"/>
                  <a:gd name="connsiteX0" fmla="*/ 0 w 956363"/>
                  <a:gd name="connsiteY0" fmla="*/ 919226 h 941797"/>
                  <a:gd name="connsiteX1" fmla="*/ 405840 w 956363"/>
                  <a:gd name="connsiteY1" fmla="*/ 197551 h 941797"/>
                  <a:gd name="connsiteX2" fmla="*/ 956363 w 956363"/>
                  <a:gd name="connsiteY2" fmla="*/ 67 h 941797"/>
                  <a:gd name="connsiteX3" fmla="*/ 183705 w 956363"/>
                  <a:gd name="connsiteY3" fmla="*/ 941797 h 941797"/>
                  <a:gd name="connsiteX4" fmla="*/ 0 w 956363"/>
                  <a:gd name="connsiteY4" fmla="*/ 919226 h 941797"/>
                  <a:gd name="connsiteX0" fmla="*/ 0 w 926304"/>
                  <a:gd name="connsiteY0" fmla="*/ 735614 h 758185"/>
                  <a:gd name="connsiteX1" fmla="*/ 405840 w 926304"/>
                  <a:gd name="connsiteY1" fmla="*/ 13939 h 758185"/>
                  <a:gd name="connsiteX2" fmla="*/ 926304 w 926304"/>
                  <a:gd name="connsiteY2" fmla="*/ 563 h 758185"/>
                  <a:gd name="connsiteX3" fmla="*/ 183705 w 926304"/>
                  <a:gd name="connsiteY3" fmla="*/ 758185 h 758185"/>
                  <a:gd name="connsiteX4" fmla="*/ 0 w 926304"/>
                  <a:gd name="connsiteY4" fmla="*/ 735614 h 758185"/>
                  <a:gd name="connsiteX0" fmla="*/ 0 w 926304"/>
                  <a:gd name="connsiteY0" fmla="*/ 735614 h 758185"/>
                  <a:gd name="connsiteX1" fmla="*/ 405840 w 926304"/>
                  <a:gd name="connsiteY1" fmla="*/ 13939 h 758185"/>
                  <a:gd name="connsiteX2" fmla="*/ 926304 w 926304"/>
                  <a:gd name="connsiteY2" fmla="*/ 563 h 758185"/>
                  <a:gd name="connsiteX3" fmla="*/ 183705 w 926304"/>
                  <a:gd name="connsiteY3" fmla="*/ 758185 h 758185"/>
                  <a:gd name="connsiteX4" fmla="*/ 0 w 926304"/>
                  <a:gd name="connsiteY4" fmla="*/ 735614 h 758185"/>
                  <a:gd name="connsiteX0" fmla="*/ 0 w 926304"/>
                  <a:gd name="connsiteY0" fmla="*/ 735614 h 758185"/>
                  <a:gd name="connsiteX1" fmla="*/ 405840 w 926304"/>
                  <a:gd name="connsiteY1" fmla="*/ 13939 h 758185"/>
                  <a:gd name="connsiteX2" fmla="*/ 926304 w 926304"/>
                  <a:gd name="connsiteY2" fmla="*/ 563 h 758185"/>
                  <a:gd name="connsiteX3" fmla="*/ 183705 w 926304"/>
                  <a:gd name="connsiteY3" fmla="*/ 758185 h 758185"/>
                  <a:gd name="connsiteX4" fmla="*/ 0 w 926304"/>
                  <a:gd name="connsiteY4" fmla="*/ 735614 h 758185"/>
                  <a:gd name="connsiteX0" fmla="*/ 0 w 926304"/>
                  <a:gd name="connsiteY0" fmla="*/ 735614 h 758185"/>
                  <a:gd name="connsiteX1" fmla="*/ 405840 w 926304"/>
                  <a:gd name="connsiteY1" fmla="*/ 13939 h 758185"/>
                  <a:gd name="connsiteX2" fmla="*/ 926304 w 926304"/>
                  <a:gd name="connsiteY2" fmla="*/ 563 h 758185"/>
                  <a:gd name="connsiteX3" fmla="*/ 183705 w 926304"/>
                  <a:gd name="connsiteY3" fmla="*/ 758185 h 758185"/>
                  <a:gd name="connsiteX4" fmla="*/ 0 w 926304"/>
                  <a:gd name="connsiteY4" fmla="*/ 735614 h 758185"/>
                  <a:gd name="connsiteX0" fmla="*/ 0 w 1011379"/>
                  <a:gd name="connsiteY0" fmla="*/ 605727 h 758185"/>
                  <a:gd name="connsiteX1" fmla="*/ 490915 w 1011379"/>
                  <a:gd name="connsiteY1" fmla="*/ 13939 h 758185"/>
                  <a:gd name="connsiteX2" fmla="*/ 1011379 w 1011379"/>
                  <a:gd name="connsiteY2" fmla="*/ 563 h 758185"/>
                  <a:gd name="connsiteX3" fmla="*/ 268780 w 1011379"/>
                  <a:gd name="connsiteY3" fmla="*/ 758185 h 758185"/>
                  <a:gd name="connsiteX4" fmla="*/ 0 w 1011379"/>
                  <a:gd name="connsiteY4" fmla="*/ 605727 h 758185"/>
                  <a:gd name="connsiteX0" fmla="*/ 0 w 1011379"/>
                  <a:gd name="connsiteY0" fmla="*/ 605727 h 648280"/>
                  <a:gd name="connsiteX1" fmla="*/ 490915 w 1011379"/>
                  <a:gd name="connsiteY1" fmla="*/ 13939 h 648280"/>
                  <a:gd name="connsiteX2" fmla="*/ 1011379 w 1011379"/>
                  <a:gd name="connsiteY2" fmla="*/ 563 h 648280"/>
                  <a:gd name="connsiteX3" fmla="*/ 198718 w 1011379"/>
                  <a:gd name="connsiteY3" fmla="*/ 648280 h 648280"/>
                  <a:gd name="connsiteX4" fmla="*/ 0 w 1011379"/>
                  <a:gd name="connsiteY4" fmla="*/ 605727 h 648280"/>
                  <a:gd name="connsiteX0" fmla="*/ 0 w 1011379"/>
                  <a:gd name="connsiteY0" fmla="*/ 605727 h 648280"/>
                  <a:gd name="connsiteX1" fmla="*/ 490915 w 1011379"/>
                  <a:gd name="connsiteY1" fmla="*/ 13939 h 648280"/>
                  <a:gd name="connsiteX2" fmla="*/ 1011379 w 1011379"/>
                  <a:gd name="connsiteY2" fmla="*/ 563 h 648280"/>
                  <a:gd name="connsiteX3" fmla="*/ 198718 w 1011379"/>
                  <a:gd name="connsiteY3" fmla="*/ 648280 h 648280"/>
                  <a:gd name="connsiteX4" fmla="*/ 0 w 1011379"/>
                  <a:gd name="connsiteY4" fmla="*/ 605727 h 648280"/>
                  <a:gd name="connsiteX0" fmla="*/ 0 w 1011379"/>
                  <a:gd name="connsiteY0" fmla="*/ 605727 h 648280"/>
                  <a:gd name="connsiteX1" fmla="*/ 490915 w 1011379"/>
                  <a:gd name="connsiteY1" fmla="*/ 13939 h 648280"/>
                  <a:gd name="connsiteX2" fmla="*/ 1011379 w 1011379"/>
                  <a:gd name="connsiteY2" fmla="*/ 563 h 648280"/>
                  <a:gd name="connsiteX3" fmla="*/ 198718 w 1011379"/>
                  <a:gd name="connsiteY3" fmla="*/ 648280 h 648280"/>
                  <a:gd name="connsiteX4" fmla="*/ 0 w 1011379"/>
                  <a:gd name="connsiteY4" fmla="*/ 605727 h 648280"/>
                  <a:gd name="connsiteX0" fmla="*/ 0 w 1011379"/>
                  <a:gd name="connsiteY0" fmla="*/ 605727 h 605727"/>
                  <a:gd name="connsiteX1" fmla="*/ 490915 w 1011379"/>
                  <a:gd name="connsiteY1" fmla="*/ 13939 h 605727"/>
                  <a:gd name="connsiteX2" fmla="*/ 1011379 w 1011379"/>
                  <a:gd name="connsiteY2" fmla="*/ 563 h 605727"/>
                  <a:gd name="connsiteX3" fmla="*/ 318823 w 1011379"/>
                  <a:gd name="connsiteY3" fmla="*/ 553361 h 605727"/>
                  <a:gd name="connsiteX4" fmla="*/ 0 w 1011379"/>
                  <a:gd name="connsiteY4" fmla="*/ 605727 h 605727"/>
                  <a:gd name="connsiteX0" fmla="*/ 0 w 866251"/>
                  <a:gd name="connsiteY0" fmla="*/ 540783 h 553361"/>
                  <a:gd name="connsiteX1" fmla="*/ 345787 w 866251"/>
                  <a:gd name="connsiteY1" fmla="*/ 13939 h 553361"/>
                  <a:gd name="connsiteX2" fmla="*/ 866251 w 866251"/>
                  <a:gd name="connsiteY2" fmla="*/ 563 h 553361"/>
                  <a:gd name="connsiteX3" fmla="*/ 173695 w 866251"/>
                  <a:gd name="connsiteY3" fmla="*/ 553361 h 553361"/>
                  <a:gd name="connsiteX4" fmla="*/ 0 w 866251"/>
                  <a:gd name="connsiteY4" fmla="*/ 540783 h 553361"/>
                  <a:gd name="connsiteX0" fmla="*/ 0 w 866251"/>
                  <a:gd name="connsiteY0" fmla="*/ 540783 h 553361"/>
                  <a:gd name="connsiteX1" fmla="*/ 345787 w 866251"/>
                  <a:gd name="connsiteY1" fmla="*/ 13939 h 553361"/>
                  <a:gd name="connsiteX2" fmla="*/ 866251 w 866251"/>
                  <a:gd name="connsiteY2" fmla="*/ 563 h 553361"/>
                  <a:gd name="connsiteX3" fmla="*/ 173695 w 866251"/>
                  <a:gd name="connsiteY3" fmla="*/ 553361 h 553361"/>
                  <a:gd name="connsiteX4" fmla="*/ 0 w 866251"/>
                  <a:gd name="connsiteY4" fmla="*/ 540783 h 553361"/>
                  <a:gd name="connsiteX0" fmla="*/ 0 w 866251"/>
                  <a:gd name="connsiteY0" fmla="*/ 540783 h 553361"/>
                  <a:gd name="connsiteX1" fmla="*/ 345787 w 866251"/>
                  <a:gd name="connsiteY1" fmla="*/ 13939 h 553361"/>
                  <a:gd name="connsiteX2" fmla="*/ 866251 w 866251"/>
                  <a:gd name="connsiteY2" fmla="*/ 563 h 553361"/>
                  <a:gd name="connsiteX3" fmla="*/ 173695 w 866251"/>
                  <a:gd name="connsiteY3" fmla="*/ 553361 h 553361"/>
                  <a:gd name="connsiteX4" fmla="*/ 0 w 866251"/>
                  <a:gd name="connsiteY4" fmla="*/ 540783 h 553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6251" h="553361">
                    <a:moveTo>
                      <a:pt x="0" y="540783"/>
                    </a:moveTo>
                    <a:cubicBezTo>
                      <a:pt x="274887" y="134762"/>
                      <a:pt x="159176" y="337938"/>
                      <a:pt x="345787" y="13939"/>
                    </a:cubicBezTo>
                    <a:cubicBezTo>
                      <a:pt x="520528" y="18247"/>
                      <a:pt x="691510" y="-3745"/>
                      <a:pt x="866251" y="563"/>
                    </a:cubicBezTo>
                    <a:cubicBezTo>
                      <a:pt x="252709" y="502795"/>
                      <a:pt x="640047" y="209256"/>
                      <a:pt x="173695" y="553361"/>
                    </a:cubicBezTo>
                    <a:cubicBezTo>
                      <a:pt x="39410" y="524725"/>
                      <a:pt x="196198" y="539317"/>
                      <a:pt x="0" y="54078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3" name="Freeform 272"/>
              <p:cNvSpPr/>
              <p:nvPr/>
            </p:nvSpPr>
            <p:spPr>
              <a:xfrm>
                <a:off x="5378281" y="5449835"/>
                <a:ext cx="675485" cy="896777"/>
              </a:xfrm>
              <a:custGeom>
                <a:avLst/>
                <a:gdLst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418712 w 1040633"/>
                  <a:gd name="connsiteY4" fmla="*/ 1189324 h 1219697"/>
                  <a:gd name="connsiteX5" fmla="*/ 139870 w 1040633"/>
                  <a:gd name="connsiteY5" fmla="*/ 1191723 h 1219697"/>
                  <a:gd name="connsiteX0" fmla="*/ 139870 w 1040633"/>
                  <a:gd name="connsiteY0" fmla="*/ 1191723 h 1355926"/>
                  <a:gd name="connsiteX1" fmla="*/ 0 w 1040633"/>
                  <a:gd name="connsiteY1" fmla="*/ 0 h 1355926"/>
                  <a:gd name="connsiteX2" fmla="*/ 1040633 w 1040633"/>
                  <a:gd name="connsiteY2" fmla="*/ 16785 h 1355926"/>
                  <a:gd name="connsiteX3" fmla="*/ 833625 w 1040633"/>
                  <a:gd name="connsiteY3" fmla="*/ 1219697 h 1355926"/>
                  <a:gd name="connsiteX4" fmla="*/ 139870 w 1040633"/>
                  <a:gd name="connsiteY4" fmla="*/ 1191723 h 1355926"/>
                  <a:gd name="connsiteX0" fmla="*/ 139870 w 1040633"/>
                  <a:gd name="connsiteY0" fmla="*/ 1191723 h 1289901"/>
                  <a:gd name="connsiteX1" fmla="*/ 0 w 1040633"/>
                  <a:gd name="connsiteY1" fmla="*/ 0 h 1289901"/>
                  <a:gd name="connsiteX2" fmla="*/ 1040633 w 1040633"/>
                  <a:gd name="connsiteY2" fmla="*/ 16785 h 1289901"/>
                  <a:gd name="connsiteX3" fmla="*/ 833625 w 1040633"/>
                  <a:gd name="connsiteY3" fmla="*/ 1219697 h 1289901"/>
                  <a:gd name="connsiteX4" fmla="*/ 139870 w 1040633"/>
                  <a:gd name="connsiteY4" fmla="*/ 1191723 h 1289901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191723"/>
                  <a:gd name="connsiteX1" fmla="*/ 0 w 1040633"/>
                  <a:gd name="connsiteY1" fmla="*/ 0 h 1191723"/>
                  <a:gd name="connsiteX2" fmla="*/ 1040633 w 1040633"/>
                  <a:gd name="connsiteY2" fmla="*/ 16785 h 1191723"/>
                  <a:gd name="connsiteX3" fmla="*/ 671988 w 1040633"/>
                  <a:gd name="connsiteY3" fmla="*/ 1158121 h 1191723"/>
                  <a:gd name="connsiteX4" fmla="*/ 139870 w 1040633"/>
                  <a:gd name="connsiteY4" fmla="*/ 1191723 h 1191723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71988 w 778664"/>
                  <a:gd name="connsiteY3" fmla="*/ 1158121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27977 w 802211"/>
                  <a:gd name="connsiteY0" fmla="*/ 815791 h 976186"/>
                  <a:gd name="connsiteX1" fmla="*/ 302601 w 802211"/>
                  <a:gd name="connsiteY1" fmla="*/ 11688 h 976186"/>
                  <a:gd name="connsiteX2" fmla="*/ 802211 w 802211"/>
                  <a:gd name="connsiteY2" fmla="*/ 0 h 976186"/>
                  <a:gd name="connsiteX3" fmla="*/ 575940 w 802211"/>
                  <a:gd name="connsiteY3" fmla="*/ 976186 h 976186"/>
                  <a:gd name="connsiteX4" fmla="*/ 27977 w 802211"/>
                  <a:gd name="connsiteY4" fmla="*/ 815791 h 976186"/>
                  <a:gd name="connsiteX0" fmla="*/ 27977 w 802211"/>
                  <a:gd name="connsiteY0" fmla="*/ 815791 h 815791"/>
                  <a:gd name="connsiteX1" fmla="*/ 302601 w 802211"/>
                  <a:gd name="connsiteY1" fmla="*/ 11688 h 815791"/>
                  <a:gd name="connsiteX2" fmla="*/ 802211 w 802211"/>
                  <a:gd name="connsiteY2" fmla="*/ 0 h 815791"/>
                  <a:gd name="connsiteX3" fmla="*/ 236294 w 802211"/>
                  <a:gd name="connsiteY3" fmla="*/ 808828 h 815791"/>
                  <a:gd name="connsiteX4" fmla="*/ 27977 w 802211"/>
                  <a:gd name="connsiteY4" fmla="*/ 815791 h 815791"/>
                  <a:gd name="connsiteX0" fmla="*/ 27977 w 802211"/>
                  <a:gd name="connsiteY0" fmla="*/ 815791 h 815791"/>
                  <a:gd name="connsiteX1" fmla="*/ 302601 w 802211"/>
                  <a:gd name="connsiteY1" fmla="*/ 11688 h 815791"/>
                  <a:gd name="connsiteX2" fmla="*/ 802211 w 802211"/>
                  <a:gd name="connsiteY2" fmla="*/ 0 h 815791"/>
                  <a:gd name="connsiteX3" fmla="*/ 236294 w 802211"/>
                  <a:gd name="connsiteY3" fmla="*/ 808828 h 815791"/>
                  <a:gd name="connsiteX4" fmla="*/ 27977 w 802211"/>
                  <a:gd name="connsiteY4" fmla="*/ 815791 h 815791"/>
                  <a:gd name="connsiteX0" fmla="*/ 27977 w 802211"/>
                  <a:gd name="connsiteY0" fmla="*/ 815791 h 815791"/>
                  <a:gd name="connsiteX1" fmla="*/ 302601 w 802211"/>
                  <a:gd name="connsiteY1" fmla="*/ 11688 h 815791"/>
                  <a:gd name="connsiteX2" fmla="*/ 802211 w 802211"/>
                  <a:gd name="connsiteY2" fmla="*/ 0 h 815791"/>
                  <a:gd name="connsiteX3" fmla="*/ 236294 w 802211"/>
                  <a:gd name="connsiteY3" fmla="*/ 808828 h 815791"/>
                  <a:gd name="connsiteX4" fmla="*/ 27977 w 802211"/>
                  <a:gd name="connsiteY4" fmla="*/ 815791 h 815791"/>
                  <a:gd name="connsiteX0" fmla="*/ 27977 w 802211"/>
                  <a:gd name="connsiteY0" fmla="*/ 828714 h 828714"/>
                  <a:gd name="connsiteX1" fmla="*/ 302601 w 802211"/>
                  <a:gd name="connsiteY1" fmla="*/ 0 h 828714"/>
                  <a:gd name="connsiteX2" fmla="*/ 802211 w 802211"/>
                  <a:gd name="connsiteY2" fmla="*/ 12923 h 828714"/>
                  <a:gd name="connsiteX3" fmla="*/ 236294 w 802211"/>
                  <a:gd name="connsiteY3" fmla="*/ 821751 h 828714"/>
                  <a:gd name="connsiteX4" fmla="*/ 27977 w 802211"/>
                  <a:gd name="connsiteY4" fmla="*/ 828714 h 828714"/>
                  <a:gd name="connsiteX0" fmla="*/ 56213 w 830447"/>
                  <a:gd name="connsiteY0" fmla="*/ 828714 h 828714"/>
                  <a:gd name="connsiteX1" fmla="*/ 330837 w 830447"/>
                  <a:gd name="connsiteY1" fmla="*/ 0 h 828714"/>
                  <a:gd name="connsiteX2" fmla="*/ 830447 w 830447"/>
                  <a:gd name="connsiteY2" fmla="*/ 12923 h 828714"/>
                  <a:gd name="connsiteX3" fmla="*/ 264530 w 830447"/>
                  <a:gd name="connsiteY3" fmla="*/ 821751 h 828714"/>
                  <a:gd name="connsiteX4" fmla="*/ 56213 w 830447"/>
                  <a:gd name="connsiteY4" fmla="*/ 828714 h 828714"/>
                  <a:gd name="connsiteX0" fmla="*/ 64130 w 789139"/>
                  <a:gd name="connsiteY0" fmla="*/ 794258 h 821751"/>
                  <a:gd name="connsiteX1" fmla="*/ 289529 w 789139"/>
                  <a:gd name="connsiteY1" fmla="*/ 0 h 821751"/>
                  <a:gd name="connsiteX2" fmla="*/ 789139 w 789139"/>
                  <a:gd name="connsiteY2" fmla="*/ 12923 h 821751"/>
                  <a:gd name="connsiteX3" fmla="*/ 223222 w 789139"/>
                  <a:gd name="connsiteY3" fmla="*/ 821751 h 821751"/>
                  <a:gd name="connsiteX4" fmla="*/ 64130 w 789139"/>
                  <a:gd name="connsiteY4" fmla="*/ 794258 h 821751"/>
                  <a:gd name="connsiteX0" fmla="*/ 0 w 725009"/>
                  <a:gd name="connsiteY0" fmla="*/ 794258 h 821751"/>
                  <a:gd name="connsiteX1" fmla="*/ 225399 w 725009"/>
                  <a:gd name="connsiteY1" fmla="*/ 0 h 821751"/>
                  <a:gd name="connsiteX2" fmla="*/ 725009 w 725009"/>
                  <a:gd name="connsiteY2" fmla="*/ 12923 h 821751"/>
                  <a:gd name="connsiteX3" fmla="*/ 159092 w 725009"/>
                  <a:gd name="connsiteY3" fmla="*/ 821751 h 821751"/>
                  <a:gd name="connsiteX4" fmla="*/ 0 w 725009"/>
                  <a:gd name="connsiteY4" fmla="*/ 794258 h 821751"/>
                  <a:gd name="connsiteX0" fmla="*/ 0 w 725009"/>
                  <a:gd name="connsiteY0" fmla="*/ 1203768 h 1231261"/>
                  <a:gd name="connsiteX1" fmla="*/ 225399 w 725009"/>
                  <a:gd name="connsiteY1" fmla="*/ 0 h 1231261"/>
                  <a:gd name="connsiteX2" fmla="*/ 725009 w 725009"/>
                  <a:gd name="connsiteY2" fmla="*/ 422433 h 1231261"/>
                  <a:gd name="connsiteX3" fmla="*/ 159092 w 725009"/>
                  <a:gd name="connsiteY3" fmla="*/ 1231261 h 1231261"/>
                  <a:gd name="connsiteX4" fmla="*/ 0 w 725009"/>
                  <a:gd name="connsiteY4" fmla="*/ 1203768 h 1231261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17334 h 1244827"/>
                  <a:gd name="connsiteX1" fmla="*/ 225399 w 725009"/>
                  <a:gd name="connsiteY1" fmla="*/ 13566 h 1244827"/>
                  <a:gd name="connsiteX2" fmla="*/ 725009 w 725009"/>
                  <a:gd name="connsiteY2" fmla="*/ 571 h 1244827"/>
                  <a:gd name="connsiteX3" fmla="*/ 159092 w 725009"/>
                  <a:gd name="connsiteY3" fmla="*/ 1244827 h 1244827"/>
                  <a:gd name="connsiteX4" fmla="*/ 0 w 725009"/>
                  <a:gd name="connsiteY4" fmla="*/ 1217334 h 1244827"/>
                  <a:gd name="connsiteX0" fmla="*/ 0 w 725009"/>
                  <a:gd name="connsiteY0" fmla="*/ 1203768 h 1231261"/>
                  <a:gd name="connsiteX1" fmla="*/ 225399 w 725009"/>
                  <a:gd name="connsiteY1" fmla="*/ 0 h 1231261"/>
                  <a:gd name="connsiteX2" fmla="*/ 725009 w 725009"/>
                  <a:gd name="connsiteY2" fmla="*/ 129782 h 1231261"/>
                  <a:gd name="connsiteX3" fmla="*/ 159092 w 725009"/>
                  <a:gd name="connsiteY3" fmla="*/ 1231261 h 1231261"/>
                  <a:gd name="connsiteX4" fmla="*/ 0 w 725009"/>
                  <a:gd name="connsiteY4" fmla="*/ 1203768 h 1231261"/>
                  <a:gd name="connsiteX0" fmla="*/ 0 w 725009"/>
                  <a:gd name="connsiteY0" fmla="*/ 1203768 h 1231261"/>
                  <a:gd name="connsiteX1" fmla="*/ 225399 w 725009"/>
                  <a:gd name="connsiteY1" fmla="*/ 0 h 1231261"/>
                  <a:gd name="connsiteX2" fmla="*/ 725009 w 725009"/>
                  <a:gd name="connsiteY2" fmla="*/ 129782 h 1231261"/>
                  <a:gd name="connsiteX3" fmla="*/ 159092 w 725009"/>
                  <a:gd name="connsiteY3" fmla="*/ 1231261 h 1231261"/>
                  <a:gd name="connsiteX4" fmla="*/ 0 w 725009"/>
                  <a:gd name="connsiteY4" fmla="*/ 1203768 h 1231261"/>
                  <a:gd name="connsiteX0" fmla="*/ 0 w 725009"/>
                  <a:gd name="connsiteY0" fmla="*/ 1203768 h 1231261"/>
                  <a:gd name="connsiteX1" fmla="*/ 225399 w 725009"/>
                  <a:gd name="connsiteY1" fmla="*/ 0 h 1231261"/>
                  <a:gd name="connsiteX2" fmla="*/ 725009 w 725009"/>
                  <a:gd name="connsiteY2" fmla="*/ 129782 h 1231261"/>
                  <a:gd name="connsiteX3" fmla="*/ 159092 w 725009"/>
                  <a:gd name="connsiteY3" fmla="*/ 1231261 h 1231261"/>
                  <a:gd name="connsiteX4" fmla="*/ 0 w 725009"/>
                  <a:gd name="connsiteY4" fmla="*/ 1203768 h 1231261"/>
                  <a:gd name="connsiteX0" fmla="*/ 0 w 725497"/>
                  <a:gd name="connsiteY0" fmla="*/ 1279028 h 1306521"/>
                  <a:gd name="connsiteX1" fmla="*/ 225399 w 725497"/>
                  <a:gd name="connsiteY1" fmla="*/ 75260 h 1306521"/>
                  <a:gd name="connsiteX2" fmla="*/ 396193 w 725497"/>
                  <a:gd name="connsiteY2" fmla="*/ 156799 h 1306521"/>
                  <a:gd name="connsiteX3" fmla="*/ 725009 w 725497"/>
                  <a:gd name="connsiteY3" fmla="*/ 205042 h 1306521"/>
                  <a:gd name="connsiteX4" fmla="*/ 159092 w 725497"/>
                  <a:gd name="connsiteY4" fmla="*/ 1306521 h 1306521"/>
                  <a:gd name="connsiteX5" fmla="*/ 0 w 725497"/>
                  <a:gd name="connsiteY5" fmla="*/ 1279028 h 1306521"/>
                  <a:gd name="connsiteX0" fmla="*/ 0 w 725239"/>
                  <a:gd name="connsiteY0" fmla="*/ 1295668 h 1323161"/>
                  <a:gd name="connsiteX1" fmla="*/ 225399 w 725239"/>
                  <a:gd name="connsiteY1" fmla="*/ 91900 h 1323161"/>
                  <a:gd name="connsiteX2" fmla="*/ 725009 w 725239"/>
                  <a:gd name="connsiteY2" fmla="*/ 221682 h 1323161"/>
                  <a:gd name="connsiteX3" fmla="*/ 159092 w 725239"/>
                  <a:gd name="connsiteY3" fmla="*/ 1323161 h 1323161"/>
                  <a:gd name="connsiteX4" fmla="*/ 0 w 725239"/>
                  <a:gd name="connsiteY4" fmla="*/ 1295668 h 1323161"/>
                  <a:gd name="connsiteX0" fmla="*/ 0 w 725221"/>
                  <a:gd name="connsiteY0" fmla="*/ 1210552 h 1238045"/>
                  <a:gd name="connsiteX1" fmla="*/ 191583 w 725221"/>
                  <a:gd name="connsiteY1" fmla="*/ 153319 h 1238045"/>
                  <a:gd name="connsiteX2" fmla="*/ 725009 w 725221"/>
                  <a:gd name="connsiteY2" fmla="*/ 136566 h 1238045"/>
                  <a:gd name="connsiteX3" fmla="*/ 159092 w 725221"/>
                  <a:gd name="connsiteY3" fmla="*/ 1238045 h 1238045"/>
                  <a:gd name="connsiteX4" fmla="*/ 0 w 725221"/>
                  <a:gd name="connsiteY4" fmla="*/ 1210552 h 1238045"/>
                  <a:gd name="connsiteX0" fmla="*/ 0 w 725305"/>
                  <a:gd name="connsiteY0" fmla="*/ 1158512 h 1186005"/>
                  <a:gd name="connsiteX1" fmla="*/ 191583 w 725305"/>
                  <a:gd name="connsiteY1" fmla="*/ 101279 h 1186005"/>
                  <a:gd name="connsiteX2" fmla="*/ 725009 w 725305"/>
                  <a:gd name="connsiteY2" fmla="*/ 84526 h 1186005"/>
                  <a:gd name="connsiteX3" fmla="*/ 159092 w 725305"/>
                  <a:gd name="connsiteY3" fmla="*/ 1186005 h 1186005"/>
                  <a:gd name="connsiteX4" fmla="*/ 0 w 725305"/>
                  <a:gd name="connsiteY4" fmla="*/ 1158512 h 1186005"/>
                  <a:gd name="connsiteX0" fmla="*/ 0 w 725009"/>
                  <a:gd name="connsiteY0" fmla="*/ 1073986 h 1101479"/>
                  <a:gd name="connsiteX1" fmla="*/ 191583 w 725009"/>
                  <a:gd name="connsiteY1" fmla="*/ 16753 h 1101479"/>
                  <a:gd name="connsiteX2" fmla="*/ 725009 w 725009"/>
                  <a:gd name="connsiteY2" fmla="*/ 0 h 1101479"/>
                  <a:gd name="connsiteX3" fmla="*/ 159092 w 725009"/>
                  <a:gd name="connsiteY3" fmla="*/ 1101479 h 1101479"/>
                  <a:gd name="connsiteX4" fmla="*/ 0 w 725009"/>
                  <a:gd name="connsiteY4" fmla="*/ 1073986 h 1101479"/>
                  <a:gd name="connsiteX0" fmla="*/ 0 w 725009"/>
                  <a:gd name="connsiteY0" fmla="*/ 1073986 h 1101479"/>
                  <a:gd name="connsiteX1" fmla="*/ 206612 w 725009"/>
                  <a:gd name="connsiteY1" fmla="*/ 1724 h 1101479"/>
                  <a:gd name="connsiteX2" fmla="*/ 725009 w 725009"/>
                  <a:gd name="connsiteY2" fmla="*/ 0 h 1101479"/>
                  <a:gd name="connsiteX3" fmla="*/ 159092 w 725009"/>
                  <a:gd name="connsiteY3" fmla="*/ 1101479 h 1101479"/>
                  <a:gd name="connsiteX4" fmla="*/ 0 w 725009"/>
                  <a:gd name="connsiteY4" fmla="*/ 1073986 h 1101479"/>
                  <a:gd name="connsiteX0" fmla="*/ 0 w 725009"/>
                  <a:gd name="connsiteY0" fmla="*/ 1073986 h 1101479"/>
                  <a:gd name="connsiteX1" fmla="*/ 206612 w 725009"/>
                  <a:gd name="connsiteY1" fmla="*/ 1724 h 1101479"/>
                  <a:gd name="connsiteX2" fmla="*/ 725009 w 725009"/>
                  <a:gd name="connsiteY2" fmla="*/ 0 h 1101479"/>
                  <a:gd name="connsiteX3" fmla="*/ 159092 w 725009"/>
                  <a:gd name="connsiteY3" fmla="*/ 1101479 h 1101479"/>
                  <a:gd name="connsiteX4" fmla="*/ 0 w 725009"/>
                  <a:gd name="connsiteY4" fmla="*/ 1073986 h 1101479"/>
                  <a:gd name="connsiteX0" fmla="*/ 0 w 725009"/>
                  <a:gd name="connsiteY0" fmla="*/ 1073986 h 1101479"/>
                  <a:gd name="connsiteX1" fmla="*/ 206612 w 725009"/>
                  <a:gd name="connsiteY1" fmla="*/ 1724 h 1101479"/>
                  <a:gd name="connsiteX2" fmla="*/ 725009 w 725009"/>
                  <a:gd name="connsiteY2" fmla="*/ 0 h 1101479"/>
                  <a:gd name="connsiteX3" fmla="*/ 159092 w 725009"/>
                  <a:gd name="connsiteY3" fmla="*/ 1101479 h 1101479"/>
                  <a:gd name="connsiteX4" fmla="*/ 0 w 725009"/>
                  <a:gd name="connsiteY4" fmla="*/ 1073986 h 1101479"/>
                  <a:gd name="connsiteX0" fmla="*/ 0 w 725009"/>
                  <a:gd name="connsiteY0" fmla="*/ 1073986 h 1074607"/>
                  <a:gd name="connsiteX1" fmla="*/ 206612 w 725009"/>
                  <a:gd name="connsiteY1" fmla="*/ 1724 h 1074607"/>
                  <a:gd name="connsiteX2" fmla="*/ 725009 w 725009"/>
                  <a:gd name="connsiteY2" fmla="*/ 0 h 1074607"/>
                  <a:gd name="connsiteX3" fmla="*/ 229048 w 725009"/>
                  <a:gd name="connsiteY3" fmla="*/ 886531 h 1074607"/>
                  <a:gd name="connsiteX4" fmla="*/ 0 w 725009"/>
                  <a:gd name="connsiteY4" fmla="*/ 1073986 h 1074607"/>
                  <a:gd name="connsiteX0" fmla="*/ 0 w 725009"/>
                  <a:gd name="connsiteY0" fmla="*/ 1073986 h 1074607"/>
                  <a:gd name="connsiteX1" fmla="*/ 206612 w 725009"/>
                  <a:gd name="connsiteY1" fmla="*/ 1724 h 1074607"/>
                  <a:gd name="connsiteX2" fmla="*/ 725009 w 725009"/>
                  <a:gd name="connsiteY2" fmla="*/ 0 h 1074607"/>
                  <a:gd name="connsiteX3" fmla="*/ 229048 w 725009"/>
                  <a:gd name="connsiteY3" fmla="*/ 886531 h 1074607"/>
                  <a:gd name="connsiteX4" fmla="*/ 0 w 725009"/>
                  <a:gd name="connsiteY4" fmla="*/ 1073986 h 1074607"/>
                  <a:gd name="connsiteX0" fmla="*/ 0 w 675040"/>
                  <a:gd name="connsiteY0" fmla="*/ 894029 h 896577"/>
                  <a:gd name="connsiteX1" fmla="*/ 156643 w 675040"/>
                  <a:gd name="connsiteY1" fmla="*/ 1724 h 896577"/>
                  <a:gd name="connsiteX2" fmla="*/ 675040 w 675040"/>
                  <a:gd name="connsiteY2" fmla="*/ 0 h 896577"/>
                  <a:gd name="connsiteX3" fmla="*/ 179079 w 675040"/>
                  <a:gd name="connsiteY3" fmla="*/ 886531 h 896577"/>
                  <a:gd name="connsiteX4" fmla="*/ 0 w 675040"/>
                  <a:gd name="connsiteY4" fmla="*/ 894029 h 896577"/>
                  <a:gd name="connsiteX0" fmla="*/ 0 w 675040"/>
                  <a:gd name="connsiteY0" fmla="*/ 894029 h 896577"/>
                  <a:gd name="connsiteX1" fmla="*/ 186623 w 675040"/>
                  <a:gd name="connsiteY1" fmla="*/ 1724 h 896577"/>
                  <a:gd name="connsiteX2" fmla="*/ 675040 w 675040"/>
                  <a:gd name="connsiteY2" fmla="*/ 0 h 896577"/>
                  <a:gd name="connsiteX3" fmla="*/ 179079 w 675040"/>
                  <a:gd name="connsiteY3" fmla="*/ 886531 h 896577"/>
                  <a:gd name="connsiteX4" fmla="*/ 0 w 675040"/>
                  <a:gd name="connsiteY4" fmla="*/ 894029 h 896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5040" h="896577">
                    <a:moveTo>
                      <a:pt x="0" y="894029"/>
                    </a:moveTo>
                    <a:cubicBezTo>
                      <a:pt x="95638" y="409857"/>
                      <a:pt x="76811" y="618448"/>
                      <a:pt x="186623" y="1724"/>
                    </a:cubicBezTo>
                    <a:cubicBezTo>
                      <a:pt x="431451" y="14348"/>
                      <a:pt x="449377" y="35256"/>
                      <a:pt x="675040" y="0"/>
                    </a:cubicBezTo>
                    <a:cubicBezTo>
                      <a:pt x="276172" y="749497"/>
                      <a:pt x="462801" y="344746"/>
                      <a:pt x="179079" y="886531"/>
                    </a:cubicBezTo>
                    <a:cubicBezTo>
                      <a:pt x="44794" y="857895"/>
                      <a:pt x="92525" y="908114"/>
                      <a:pt x="0" y="894029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4" name="Freeform 273"/>
              <p:cNvSpPr/>
              <p:nvPr/>
            </p:nvSpPr>
            <p:spPr>
              <a:xfrm>
                <a:off x="4340854" y="5470471"/>
                <a:ext cx="514350" cy="401843"/>
              </a:xfrm>
              <a:custGeom>
                <a:avLst/>
                <a:gdLst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418712 w 1040633"/>
                  <a:gd name="connsiteY4" fmla="*/ 1189324 h 1219697"/>
                  <a:gd name="connsiteX5" fmla="*/ 139870 w 1040633"/>
                  <a:gd name="connsiteY5" fmla="*/ 1191723 h 1219697"/>
                  <a:gd name="connsiteX0" fmla="*/ 139870 w 1040633"/>
                  <a:gd name="connsiteY0" fmla="*/ 1191723 h 1355926"/>
                  <a:gd name="connsiteX1" fmla="*/ 0 w 1040633"/>
                  <a:gd name="connsiteY1" fmla="*/ 0 h 1355926"/>
                  <a:gd name="connsiteX2" fmla="*/ 1040633 w 1040633"/>
                  <a:gd name="connsiteY2" fmla="*/ 16785 h 1355926"/>
                  <a:gd name="connsiteX3" fmla="*/ 833625 w 1040633"/>
                  <a:gd name="connsiteY3" fmla="*/ 1219697 h 1355926"/>
                  <a:gd name="connsiteX4" fmla="*/ 139870 w 1040633"/>
                  <a:gd name="connsiteY4" fmla="*/ 1191723 h 1355926"/>
                  <a:gd name="connsiteX0" fmla="*/ 139870 w 1040633"/>
                  <a:gd name="connsiteY0" fmla="*/ 1191723 h 1289901"/>
                  <a:gd name="connsiteX1" fmla="*/ 0 w 1040633"/>
                  <a:gd name="connsiteY1" fmla="*/ 0 h 1289901"/>
                  <a:gd name="connsiteX2" fmla="*/ 1040633 w 1040633"/>
                  <a:gd name="connsiteY2" fmla="*/ 16785 h 1289901"/>
                  <a:gd name="connsiteX3" fmla="*/ 833625 w 1040633"/>
                  <a:gd name="connsiteY3" fmla="*/ 1219697 h 1289901"/>
                  <a:gd name="connsiteX4" fmla="*/ 139870 w 1040633"/>
                  <a:gd name="connsiteY4" fmla="*/ 1191723 h 1289901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191723"/>
                  <a:gd name="connsiteX1" fmla="*/ 0 w 1040633"/>
                  <a:gd name="connsiteY1" fmla="*/ 0 h 1191723"/>
                  <a:gd name="connsiteX2" fmla="*/ 1040633 w 1040633"/>
                  <a:gd name="connsiteY2" fmla="*/ 16785 h 1191723"/>
                  <a:gd name="connsiteX3" fmla="*/ 671988 w 1040633"/>
                  <a:gd name="connsiteY3" fmla="*/ 1158121 h 1191723"/>
                  <a:gd name="connsiteX4" fmla="*/ 139870 w 1040633"/>
                  <a:gd name="connsiteY4" fmla="*/ 1191723 h 1191723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71988 w 778664"/>
                  <a:gd name="connsiteY3" fmla="*/ 1158121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503138"/>
                  <a:gd name="connsiteY0" fmla="*/ 961687 h 964568"/>
                  <a:gd name="connsiteX1" fmla="*/ 0 w 503138"/>
                  <a:gd name="connsiteY1" fmla="*/ 70 h 964568"/>
                  <a:gd name="connsiteX2" fmla="*/ 503138 w 503138"/>
                  <a:gd name="connsiteY2" fmla="*/ 154187 h 964568"/>
                  <a:gd name="connsiteX3" fmla="*/ 273339 w 503138"/>
                  <a:gd name="connsiteY3" fmla="*/ 964568 h 964568"/>
                  <a:gd name="connsiteX4" fmla="*/ 197928 w 503138"/>
                  <a:gd name="connsiteY4" fmla="*/ 961687 h 964568"/>
                  <a:gd name="connsiteX0" fmla="*/ 201456 w 506666"/>
                  <a:gd name="connsiteY0" fmla="*/ 807500 h 810381"/>
                  <a:gd name="connsiteX1" fmla="*/ 0 w 506666"/>
                  <a:gd name="connsiteY1" fmla="*/ 15216 h 810381"/>
                  <a:gd name="connsiteX2" fmla="*/ 506666 w 506666"/>
                  <a:gd name="connsiteY2" fmla="*/ 0 h 810381"/>
                  <a:gd name="connsiteX3" fmla="*/ 276867 w 506666"/>
                  <a:gd name="connsiteY3" fmla="*/ 810381 h 810381"/>
                  <a:gd name="connsiteX4" fmla="*/ 201456 w 506666"/>
                  <a:gd name="connsiteY4" fmla="*/ 807500 h 810381"/>
                  <a:gd name="connsiteX0" fmla="*/ 201456 w 506666"/>
                  <a:gd name="connsiteY0" fmla="*/ 807500 h 811593"/>
                  <a:gd name="connsiteX1" fmla="*/ 0 w 506666"/>
                  <a:gd name="connsiteY1" fmla="*/ 15216 h 811593"/>
                  <a:gd name="connsiteX2" fmla="*/ 506666 w 506666"/>
                  <a:gd name="connsiteY2" fmla="*/ 0 h 811593"/>
                  <a:gd name="connsiteX3" fmla="*/ 276867 w 506666"/>
                  <a:gd name="connsiteY3" fmla="*/ 810381 h 811593"/>
                  <a:gd name="connsiteX4" fmla="*/ 201456 w 506666"/>
                  <a:gd name="connsiteY4" fmla="*/ 807500 h 811593"/>
                  <a:gd name="connsiteX0" fmla="*/ 135576 w 506666"/>
                  <a:gd name="connsiteY0" fmla="*/ 818480 h 818480"/>
                  <a:gd name="connsiteX1" fmla="*/ 0 w 506666"/>
                  <a:gd name="connsiteY1" fmla="*/ 15216 h 818480"/>
                  <a:gd name="connsiteX2" fmla="*/ 506666 w 506666"/>
                  <a:gd name="connsiteY2" fmla="*/ 0 h 818480"/>
                  <a:gd name="connsiteX3" fmla="*/ 276867 w 506666"/>
                  <a:gd name="connsiteY3" fmla="*/ 810381 h 818480"/>
                  <a:gd name="connsiteX4" fmla="*/ 135576 w 506666"/>
                  <a:gd name="connsiteY4" fmla="*/ 818480 h 818480"/>
                  <a:gd name="connsiteX0" fmla="*/ 135576 w 506666"/>
                  <a:gd name="connsiteY0" fmla="*/ 818480 h 818480"/>
                  <a:gd name="connsiteX1" fmla="*/ 0 w 506666"/>
                  <a:gd name="connsiteY1" fmla="*/ 15216 h 818480"/>
                  <a:gd name="connsiteX2" fmla="*/ 506666 w 506666"/>
                  <a:gd name="connsiteY2" fmla="*/ 0 h 818480"/>
                  <a:gd name="connsiteX3" fmla="*/ 331766 w 506666"/>
                  <a:gd name="connsiteY3" fmla="*/ 803061 h 818480"/>
                  <a:gd name="connsiteX4" fmla="*/ 135576 w 506666"/>
                  <a:gd name="connsiteY4" fmla="*/ 818480 h 818480"/>
                  <a:gd name="connsiteX0" fmla="*/ 135576 w 506666"/>
                  <a:gd name="connsiteY0" fmla="*/ 818480 h 818480"/>
                  <a:gd name="connsiteX1" fmla="*/ 0 w 506666"/>
                  <a:gd name="connsiteY1" fmla="*/ 15216 h 818480"/>
                  <a:gd name="connsiteX2" fmla="*/ 506666 w 506666"/>
                  <a:gd name="connsiteY2" fmla="*/ 0 h 818480"/>
                  <a:gd name="connsiteX3" fmla="*/ 331766 w 506666"/>
                  <a:gd name="connsiteY3" fmla="*/ 803061 h 818480"/>
                  <a:gd name="connsiteX4" fmla="*/ 135576 w 506666"/>
                  <a:gd name="connsiteY4" fmla="*/ 818480 h 818480"/>
                  <a:gd name="connsiteX0" fmla="*/ 135576 w 506666"/>
                  <a:gd name="connsiteY0" fmla="*/ 818480 h 818480"/>
                  <a:gd name="connsiteX1" fmla="*/ 0 w 506666"/>
                  <a:gd name="connsiteY1" fmla="*/ 15216 h 818480"/>
                  <a:gd name="connsiteX2" fmla="*/ 506666 w 506666"/>
                  <a:gd name="connsiteY2" fmla="*/ 0 h 818480"/>
                  <a:gd name="connsiteX3" fmla="*/ 331766 w 506666"/>
                  <a:gd name="connsiteY3" fmla="*/ 803061 h 818480"/>
                  <a:gd name="connsiteX4" fmla="*/ 135576 w 506666"/>
                  <a:gd name="connsiteY4" fmla="*/ 818480 h 818480"/>
                  <a:gd name="connsiteX0" fmla="*/ 135576 w 506666"/>
                  <a:gd name="connsiteY0" fmla="*/ 818480 h 818480"/>
                  <a:gd name="connsiteX1" fmla="*/ 0 w 506666"/>
                  <a:gd name="connsiteY1" fmla="*/ 7896 h 818480"/>
                  <a:gd name="connsiteX2" fmla="*/ 506666 w 506666"/>
                  <a:gd name="connsiteY2" fmla="*/ 0 h 818480"/>
                  <a:gd name="connsiteX3" fmla="*/ 331766 w 506666"/>
                  <a:gd name="connsiteY3" fmla="*/ 803061 h 818480"/>
                  <a:gd name="connsiteX4" fmla="*/ 135576 w 506666"/>
                  <a:gd name="connsiteY4" fmla="*/ 818480 h 818480"/>
                  <a:gd name="connsiteX0" fmla="*/ 135576 w 506666"/>
                  <a:gd name="connsiteY0" fmla="*/ 818480 h 818480"/>
                  <a:gd name="connsiteX1" fmla="*/ 0 w 506666"/>
                  <a:gd name="connsiteY1" fmla="*/ 7896 h 818480"/>
                  <a:gd name="connsiteX2" fmla="*/ 506666 w 506666"/>
                  <a:gd name="connsiteY2" fmla="*/ 0 h 818480"/>
                  <a:gd name="connsiteX3" fmla="*/ 331766 w 506666"/>
                  <a:gd name="connsiteY3" fmla="*/ 803061 h 818480"/>
                  <a:gd name="connsiteX4" fmla="*/ 135576 w 506666"/>
                  <a:gd name="connsiteY4" fmla="*/ 818480 h 818480"/>
                  <a:gd name="connsiteX0" fmla="*/ 45472 w 559302"/>
                  <a:gd name="connsiteY0" fmla="*/ 807500 h 807500"/>
                  <a:gd name="connsiteX1" fmla="*/ 52636 w 559302"/>
                  <a:gd name="connsiteY1" fmla="*/ 7896 h 807500"/>
                  <a:gd name="connsiteX2" fmla="*/ 559302 w 559302"/>
                  <a:gd name="connsiteY2" fmla="*/ 0 h 807500"/>
                  <a:gd name="connsiteX3" fmla="*/ 384402 w 559302"/>
                  <a:gd name="connsiteY3" fmla="*/ 803061 h 807500"/>
                  <a:gd name="connsiteX4" fmla="*/ 45472 w 559302"/>
                  <a:gd name="connsiteY4" fmla="*/ 807500 h 807500"/>
                  <a:gd name="connsiteX0" fmla="*/ 21974 w 535804"/>
                  <a:gd name="connsiteY0" fmla="*/ 807500 h 807500"/>
                  <a:gd name="connsiteX1" fmla="*/ 29138 w 535804"/>
                  <a:gd name="connsiteY1" fmla="*/ 7896 h 807500"/>
                  <a:gd name="connsiteX2" fmla="*/ 535804 w 535804"/>
                  <a:gd name="connsiteY2" fmla="*/ 0 h 807500"/>
                  <a:gd name="connsiteX3" fmla="*/ 360904 w 535804"/>
                  <a:gd name="connsiteY3" fmla="*/ 803061 h 807500"/>
                  <a:gd name="connsiteX4" fmla="*/ 21974 w 535804"/>
                  <a:gd name="connsiteY4" fmla="*/ 807500 h 807500"/>
                  <a:gd name="connsiteX0" fmla="*/ 128256 w 506666"/>
                  <a:gd name="connsiteY0" fmla="*/ 829461 h 829461"/>
                  <a:gd name="connsiteX1" fmla="*/ 0 w 506666"/>
                  <a:gd name="connsiteY1" fmla="*/ 7896 h 829461"/>
                  <a:gd name="connsiteX2" fmla="*/ 506666 w 506666"/>
                  <a:gd name="connsiteY2" fmla="*/ 0 h 829461"/>
                  <a:gd name="connsiteX3" fmla="*/ 331766 w 506666"/>
                  <a:gd name="connsiteY3" fmla="*/ 803061 h 829461"/>
                  <a:gd name="connsiteX4" fmla="*/ 128256 w 506666"/>
                  <a:gd name="connsiteY4" fmla="*/ 829461 h 829461"/>
                  <a:gd name="connsiteX0" fmla="*/ 128256 w 506666"/>
                  <a:gd name="connsiteY0" fmla="*/ 829461 h 829461"/>
                  <a:gd name="connsiteX1" fmla="*/ 0 w 506666"/>
                  <a:gd name="connsiteY1" fmla="*/ 7896 h 829461"/>
                  <a:gd name="connsiteX2" fmla="*/ 506666 w 506666"/>
                  <a:gd name="connsiteY2" fmla="*/ 0 h 829461"/>
                  <a:gd name="connsiteX3" fmla="*/ 331766 w 506666"/>
                  <a:gd name="connsiteY3" fmla="*/ 803061 h 829461"/>
                  <a:gd name="connsiteX4" fmla="*/ 128256 w 506666"/>
                  <a:gd name="connsiteY4" fmla="*/ 829461 h 829461"/>
                  <a:gd name="connsiteX0" fmla="*/ 128256 w 506666"/>
                  <a:gd name="connsiteY0" fmla="*/ 829461 h 829461"/>
                  <a:gd name="connsiteX1" fmla="*/ 0 w 506666"/>
                  <a:gd name="connsiteY1" fmla="*/ 7896 h 829461"/>
                  <a:gd name="connsiteX2" fmla="*/ 506666 w 506666"/>
                  <a:gd name="connsiteY2" fmla="*/ 0 h 829461"/>
                  <a:gd name="connsiteX3" fmla="*/ 331766 w 506666"/>
                  <a:gd name="connsiteY3" fmla="*/ 803061 h 829461"/>
                  <a:gd name="connsiteX4" fmla="*/ 128256 w 506666"/>
                  <a:gd name="connsiteY4" fmla="*/ 829461 h 829461"/>
                  <a:gd name="connsiteX0" fmla="*/ 128256 w 506666"/>
                  <a:gd name="connsiteY0" fmla="*/ 829461 h 830473"/>
                  <a:gd name="connsiteX1" fmla="*/ 0 w 506666"/>
                  <a:gd name="connsiteY1" fmla="*/ 7896 h 830473"/>
                  <a:gd name="connsiteX2" fmla="*/ 506666 w 506666"/>
                  <a:gd name="connsiteY2" fmla="*/ 0 h 830473"/>
                  <a:gd name="connsiteX3" fmla="*/ 331766 w 506666"/>
                  <a:gd name="connsiteY3" fmla="*/ 828681 h 830473"/>
                  <a:gd name="connsiteX4" fmla="*/ 128256 w 506666"/>
                  <a:gd name="connsiteY4" fmla="*/ 829461 h 830473"/>
                  <a:gd name="connsiteX0" fmla="*/ 128256 w 506666"/>
                  <a:gd name="connsiteY0" fmla="*/ 829461 h 830473"/>
                  <a:gd name="connsiteX1" fmla="*/ 0 w 506666"/>
                  <a:gd name="connsiteY1" fmla="*/ 7896 h 830473"/>
                  <a:gd name="connsiteX2" fmla="*/ 506666 w 506666"/>
                  <a:gd name="connsiteY2" fmla="*/ 0 h 830473"/>
                  <a:gd name="connsiteX3" fmla="*/ 331766 w 506666"/>
                  <a:gd name="connsiteY3" fmla="*/ 828681 h 830473"/>
                  <a:gd name="connsiteX4" fmla="*/ 128256 w 506666"/>
                  <a:gd name="connsiteY4" fmla="*/ 829461 h 830473"/>
                  <a:gd name="connsiteX0" fmla="*/ 128256 w 506666"/>
                  <a:gd name="connsiteY0" fmla="*/ 821565 h 822577"/>
                  <a:gd name="connsiteX1" fmla="*/ 0 w 506666"/>
                  <a:gd name="connsiteY1" fmla="*/ 0 h 822577"/>
                  <a:gd name="connsiteX2" fmla="*/ 506666 w 506666"/>
                  <a:gd name="connsiteY2" fmla="*/ 255115 h 822577"/>
                  <a:gd name="connsiteX3" fmla="*/ 331766 w 506666"/>
                  <a:gd name="connsiteY3" fmla="*/ 820785 h 822577"/>
                  <a:gd name="connsiteX4" fmla="*/ 128256 w 506666"/>
                  <a:gd name="connsiteY4" fmla="*/ 821565 h 822577"/>
                  <a:gd name="connsiteX0" fmla="*/ 128256 w 506666"/>
                  <a:gd name="connsiteY0" fmla="*/ 821565 h 822577"/>
                  <a:gd name="connsiteX1" fmla="*/ 0 w 506666"/>
                  <a:gd name="connsiteY1" fmla="*/ 0 h 822577"/>
                  <a:gd name="connsiteX2" fmla="*/ 506666 w 506666"/>
                  <a:gd name="connsiteY2" fmla="*/ 255115 h 822577"/>
                  <a:gd name="connsiteX3" fmla="*/ 331766 w 506666"/>
                  <a:gd name="connsiteY3" fmla="*/ 820785 h 822577"/>
                  <a:gd name="connsiteX4" fmla="*/ 128256 w 506666"/>
                  <a:gd name="connsiteY4" fmla="*/ 821565 h 822577"/>
                  <a:gd name="connsiteX0" fmla="*/ 128256 w 506666"/>
                  <a:gd name="connsiteY0" fmla="*/ 821565 h 822577"/>
                  <a:gd name="connsiteX1" fmla="*/ 0 w 506666"/>
                  <a:gd name="connsiteY1" fmla="*/ 0 h 822577"/>
                  <a:gd name="connsiteX2" fmla="*/ 506666 w 506666"/>
                  <a:gd name="connsiteY2" fmla="*/ 255115 h 822577"/>
                  <a:gd name="connsiteX3" fmla="*/ 331766 w 506666"/>
                  <a:gd name="connsiteY3" fmla="*/ 820785 h 822577"/>
                  <a:gd name="connsiteX4" fmla="*/ 128256 w 506666"/>
                  <a:gd name="connsiteY4" fmla="*/ 821565 h 822577"/>
                  <a:gd name="connsiteX0" fmla="*/ 135770 w 514180"/>
                  <a:gd name="connsiteY0" fmla="*/ 577341 h 578353"/>
                  <a:gd name="connsiteX1" fmla="*/ 0 w 514180"/>
                  <a:gd name="connsiteY1" fmla="*/ 0 h 578353"/>
                  <a:gd name="connsiteX2" fmla="*/ 514180 w 514180"/>
                  <a:gd name="connsiteY2" fmla="*/ 10891 h 578353"/>
                  <a:gd name="connsiteX3" fmla="*/ 339280 w 514180"/>
                  <a:gd name="connsiteY3" fmla="*/ 576561 h 578353"/>
                  <a:gd name="connsiteX4" fmla="*/ 135770 w 514180"/>
                  <a:gd name="connsiteY4" fmla="*/ 577341 h 578353"/>
                  <a:gd name="connsiteX0" fmla="*/ 135770 w 514180"/>
                  <a:gd name="connsiteY0" fmla="*/ 577341 h 578353"/>
                  <a:gd name="connsiteX1" fmla="*/ 0 w 514180"/>
                  <a:gd name="connsiteY1" fmla="*/ 0 h 578353"/>
                  <a:gd name="connsiteX2" fmla="*/ 514180 w 514180"/>
                  <a:gd name="connsiteY2" fmla="*/ 10891 h 578353"/>
                  <a:gd name="connsiteX3" fmla="*/ 339280 w 514180"/>
                  <a:gd name="connsiteY3" fmla="*/ 576561 h 578353"/>
                  <a:gd name="connsiteX4" fmla="*/ 135770 w 514180"/>
                  <a:gd name="connsiteY4" fmla="*/ 577341 h 578353"/>
                  <a:gd name="connsiteX0" fmla="*/ 135770 w 514180"/>
                  <a:gd name="connsiteY0" fmla="*/ 577341 h 578353"/>
                  <a:gd name="connsiteX1" fmla="*/ 0 w 514180"/>
                  <a:gd name="connsiteY1" fmla="*/ 0 h 578353"/>
                  <a:gd name="connsiteX2" fmla="*/ 514180 w 514180"/>
                  <a:gd name="connsiteY2" fmla="*/ 10891 h 578353"/>
                  <a:gd name="connsiteX3" fmla="*/ 339280 w 514180"/>
                  <a:gd name="connsiteY3" fmla="*/ 576561 h 578353"/>
                  <a:gd name="connsiteX4" fmla="*/ 135770 w 514180"/>
                  <a:gd name="connsiteY4" fmla="*/ 577341 h 578353"/>
                  <a:gd name="connsiteX0" fmla="*/ 135770 w 514180"/>
                  <a:gd name="connsiteY0" fmla="*/ 577341 h 577341"/>
                  <a:gd name="connsiteX1" fmla="*/ 0 w 514180"/>
                  <a:gd name="connsiteY1" fmla="*/ 0 h 577341"/>
                  <a:gd name="connsiteX2" fmla="*/ 514180 w 514180"/>
                  <a:gd name="connsiteY2" fmla="*/ 10891 h 577341"/>
                  <a:gd name="connsiteX3" fmla="*/ 404259 w 514180"/>
                  <a:gd name="connsiteY3" fmla="*/ 386400 h 577341"/>
                  <a:gd name="connsiteX4" fmla="*/ 135770 w 514180"/>
                  <a:gd name="connsiteY4" fmla="*/ 577341 h 577341"/>
                  <a:gd name="connsiteX0" fmla="*/ 100781 w 514180"/>
                  <a:gd name="connsiteY0" fmla="*/ 432218 h 432218"/>
                  <a:gd name="connsiteX1" fmla="*/ 0 w 514180"/>
                  <a:gd name="connsiteY1" fmla="*/ 0 h 432218"/>
                  <a:gd name="connsiteX2" fmla="*/ 514180 w 514180"/>
                  <a:gd name="connsiteY2" fmla="*/ 10891 h 432218"/>
                  <a:gd name="connsiteX3" fmla="*/ 404259 w 514180"/>
                  <a:gd name="connsiteY3" fmla="*/ 386400 h 432218"/>
                  <a:gd name="connsiteX4" fmla="*/ 100781 w 514180"/>
                  <a:gd name="connsiteY4" fmla="*/ 432218 h 432218"/>
                  <a:gd name="connsiteX0" fmla="*/ 100781 w 514180"/>
                  <a:gd name="connsiteY0" fmla="*/ 432218 h 432218"/>
                  <a:gd name="connsiteX1" fmla="*/ 0 w 514180"/>
                  <a:gd name="connsiteY1" fmla="*/ 0 h 432218"/>
                  <a:gd name="connsiteX2" fmla="*/ 514180 w 514180"/>
                  <a:gd name="connsiteY2" fmla="*/ 10891 h 432218"/>
                  <a:gd name="connsiteX3" fmla="*/ 404259 w 514180"/>
                  <a:gd name="connsiteY3" fmla="*/ 386400 h 432218"/>
                  <a:gd name="connsiteX4" fmla="*/ 100781 w 514180"/>
                  <a:gd name="connsiteY4" fmla="*/ 432218 h 432218"/>
                  <a:gd name="connsiteX0" fmla="*/ 100781 w 514180"/>
                  <a:gd name="connsiteY0" fmla="*/ 402193 h 402193"/>
                  <a:gd name="connsiteX1" fmla="*/ 0 w 514180"/>
                  <a:gd name="connsiteY1" fmla="*/ 0 h 402193"/>
                  <a:gd name="connsiteX2" fmla="*/ 514180 w 514180"/>
                  <a:gd name="connsiteY2" fmla="*/ 10891 h 402193"/>
                  <a:gd name="connsiteX3" fmla="*/ 404259 w 514180"/>
                  <a:gd name="connsiteY3" fmla="*/ 386400 h 402193"/>
                  <a:gd name="connsiteX4" fmla="*/ 100781 w 514180"/>
                  <a:gd name="connsiteY4" fmla="*/ 402193 h 402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4180" h="402193">
                    <a:moveTo>
                      <a:pt x="100781" y="402193"/>
                    </a:moveTo>
                    <a:cubicBezTo>
                      <a:pt x="60584" y="194221"/>
                      <a:pt x="96631" y="442038"/>
                      <a:pt x="0" y="0"/>
                    </a:cubicBezTo>
                    <a:lnTo>
                      <a:pt x="514180" y="10891"/>
                    </a:lnTo>
                    <a:cubicBezTo>
                      <a:pt x="417353" y="348331"/>
                      <a:pt x="491637" y="89943"/>
                      <a:pt x="404259" y="386400"/>
                    </a:cubicBezTo>
                    <a:cubicBezTo>
                      <a:pt x="357814" y="390704"/>
                      <a:pt x="168880" y="400727"/>
                      <a:pt x="100781" y="402193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75" name="Freeform 274"/>
              <p:cNvSpPr/>
              <p:nvPr/>
            </p:nvSpPr>
            <p:spPr>
              <a:xfrm>
                <a:off x="3561391" y="5433960"/>
                <a:ext cx="573725" cy="1015589"/>
              </a:xfrm>
              <a:custGeom>
                <a:avLst/>
                <a:gdLst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418712 w 1040633"/>
                  <a:gd name="connsiteY4" fmla="*/ 1189324 h 1219697"/>
                  <a:gd name="connsiteX5" fmla="*/ 139870 w 1040633"/>
                  <a:gd name="connsiteY5" fmla="*/ 1191723 h 1219697"/>
                  <a:gd name="connsiteX0" fmla="*/ 139870 w 1040633"/>
                  <a:gd name="connsiteY0" fmla="*/ 1191723 h 1355926"/>
                  <a:gd name="connsiteX1" fmla="*/ 0 w 1040633"/>
                  <a:gd name="connsiteY1" fmla="*/ 0 h 1355926"/>
                  <a:gd name="connsiteX2" fmla="*/ 1040633 w 1040633"/>
                  <a:gd name="connsiteY2" fmla="*/ 16785 h 1355926"/>
                  <a:gd name="connsiteX3" fmla="*/ 833625 w 1040633"/>
                  <a:gd name="connsiteY3" fmla="*/ 1219697 h 1355926"/>
                  <a:gd name="connsiteX4" fmla="*/ 139870 w 1040633"/>
                  <a:gd name="connsiteY4" fmla="*/ 1191723 h 1355926"/>
                  <a:gd name="connsiteX0" fmla="*/ 139870 w 1040633"/>
                  <a:gd name="connsiteY0" fmla="*/ 1191723 h 1289901"/>
                  <a:gd name="connsiteX1" fmla="*/ 0 w 1040633"/>
                  <a:gd name="connsiteY1" fmla="*/ 0 h 1289901"/>
                  <a:gd name="connsiteX2" fmla="*/ 1040633 w 1040633"/>
                  <a:gd name="connsiteY2" fmla="*/ 16785 h 1289901"/>
                  <a:gd name="connsiteX3" fmla="*/ 833625 w 1040633"/>
                  <a:gd name="connsiteY3" fmla="*/ 1219697 h 1289901"/>
                  <a:gd name="connsiteX4" fmla="*/ 139870 w 1040633"/>
                  <a:gd name="connsiteY4" fmla="*/ 1191723 h 1289901"/>
                  <a:gd name="connsiteX0" fmla="*/ 139870 w 1040633"/>
                  <a:gd name="connsiteY0" fmla="*/ 1191723 h 1219697"/>
                  <a:gd name="connsiteX1" fmla="*/ 0 w 1040633"/>
                  <a:gd name="connsiteY1" fmla="*/ 0 h 1219697"/>
                  <a:gd name="connsiteX2" fmla="*/ 1040633 w 1040633"/>
                  <a:gd name="connsiteY2" fmla="*/ 16785 h 1219697"/>
                  <a:gd name="connsiteX3" fmla="*/ 833625 w 1040633"/>
                  <a:gd name="connsiteY3" fmla="*/ 1219697 h 1219697"/>
                  <a:gd name="connsiteX4" fmla="*/ 139870 w 1040633"/>
                  <a:gd name="connsiteY4" fmla="*/ 1191723 h 1219697"/>
                  <a:gd name="connsiteX0" fmla="*/ 139870 w 1040633"/>
                  <a:gd name="connsiteY0" fmla="*/ 1191723 h 1191723"/>
                  <a:gd name="connsiteX1" fmla="*/ 0 w 1040633"/>
                  <a:gd name="connsiteY1" fmla="*/ 0 h 1191723"/>
                  <a:gd name="connsiteX2" fmla="*/ 1040633 w 1040633"/>
                  <a:gd name="connsiteY2" fmla="*/ 16785 h 1191723"/>
                  <a:gd name="connsiteX3" fmla="*/ 671988 w 1040633"/>
                  <a:gd name="connsiteY3" fmla="*/ 1158121 h 1191723"/>
                  <a:gd name="connsiteX4" fmla="*/ 139870 w 1040633"/>
                  <a:gd name="connsiteY4" fmla="*/ 1191723 h 1191723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1040633"/>
                  <a:gd name="connsiteY0" fmla="*/ 1160935 h 1160935"/>
                  <a:gd name="connsiteX1" fmla="*/ 0 w 1040633"/>
                  <a:gd name="connsiteY1" fmla="*/ 0 h 1160935"/>
                  <a:gd name="connsiteX2" fmla="*/ 1040633 w 1040633"/>
                  <a:gd name="connsiteY2" fmla="*/ 16785 h 1160935"/>
                  <a:gd name="connsiteX3" fmla="*/ 671988 w 1040633"/>
                  <a:gd name="connsiteY3" fmla="*/ 1158121 h 1160935"/>
                  <a:gd name="connsiteX4" fmla="*/ 363082 w 1040633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71988 w 778664"/>
                  <a:gd name="connsiteY3" fmla="*/ 1158121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63082 w 778664"/>
                  <a:gd name="connsiteY0" fmla="*/ 1160935 h 1160935"/>
                  <a:gd name="connsiteX1" fmla="*/ 0 w 778664"/>
                  <a:gd name="connsiteY1" fmla="*/ 0 h 1160935"/>
                  <a:gd name="connsiteX2" fmla="*/ 778664 w 778664"/>
                  <a:gd name="connsiteY2" fmla="*/ 130682 h 1160935"/>
                  <a:gd name="connsiteX3" fmla="*/ 694768 w 778664"/>
                  <a:gd name="connsiteY3" fmla="*/ 1112562 h 1160935"/>
                  <a:gd name="connsiteX4" fmla="*/ 363082 w 778664"/>
                  <a:gd name="connsiteY4" fmla="*/ 1160935 h 1160935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397252 w 778664"/>
                  <a:gd name="connsiteY0" fmla="*/ 1103987 h 1112562"/>
                  <a:gd name="connsiteX1" fmla="*/ 0 w 778664"/>
                  <a:gd name="connsiteY1" fmla="*/ 0 h 1112562"/>
                  <a:gd name="connsiteX2" fmla="*/ 778664 w 778664"/>
                  <a:gd name="connsiteY2" fmla="*/ 130682 h 1112562"/>
                  <a:gd name="connsiteX3" fmla="*/ 694768 w 778664"/>
                  <a:gd name="connsiteY3" fmla="*/ 1112562 h 1112562"/>
                  <a:gd name="connsiteX4" fmla="*/ 397252 w 778664"/>
                  <a:gd name="connsiteY4" fmla="*/ 1103987 h 1112562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23893 w 505305"/>
                  <a:gd name="connsiteY0" fmla="*/ 973305 h 981880"/>
                  <a:gd name="connsiteX1" fmla="*/ 0 w 505305"/>
                  <a:gd name="connsiteY1" fmla="*/ 28773 h 981880"/>
                  <a:gd name="connsiteX2" fmla="*/ 505305 w 505305"/>
                  <a:gd name="connsiteY2" fmla="*/ 0 h 981880"/>
                  <a:gd name="connsiteX3" fmla="*/ 421409 w 505305"/>
                  <a:gd name="connsiteY3" fmla="*/ 981880 h 981880"/>
                  <a:gd name="connsiteX4" fmla="*/ 123893 w 505305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81880"/>
                  <a:gd name="connsiteX1" fmla="*/ 0 w 499610"/>
                  <a:gd name="connsiteY1" fmla="*/ 11688 h 981880"/>
                  <a:gd name="connsiteX2" fmla="*/ 499610 w 499610"/>
                  <a:gd name="connsiteY2" fmla="*/ 0 h 981880"/>
                  <a:gd name="connsiteX3" fmla="*/ 415714 w 499610"/>
                  <a:gd name="connsiteY3" fmla="*/ 981880 h 981880"/>
                  <a:gd name="connsiteX4" fmla="*/ 118198 w 499610"/>
                  <a:gd name="connsiteY4" fmla="*/ 973305 h 981880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1819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1819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499610"/>
                  <a:gd name="connsiteY0" fmla="*/ 973305 h 976186"/>
                  <a:gd name="connsiteX1" fmla="*/ 0 w 499610"/>
                  <a:gd name="connsiteY1" fmla="*/ 11688 h 976186"/>
                  <a:gd name="connsiteX2" fmla="*/ 499610 w 499610"/>
                  <a:gd name="connsiteY2" fmla="*/ 0 h 976186"/>
                  <a:gd name="connsiteX3" fmla="*/ 273339 w 499610"/>
                  <a:gd name="connsiteY3" fmla="*/ 976186 h 976186"/>
                  <a:gd name="connsiteX4" fmla="*/ 197928 w 499610"/>
                  <a:gd name="connsiteY4" fmla="*/ 973305 h 976186"/>
                  <a:gd name="connsiteX0" fmla="*/ 197928 w 621064"/>
                  <a:gd name="connsiteY0" fmla="*/ 973305 h 973305"/>
                  <a:gd name="connsiteX1" fmla="*/ 0 w 621064"/>
                  <a:gd name="connsiteY1" fmla="*/ 11688 h 973305"/>
                  <a:gd name="connsiteX2" fmla="*/ 499610 w 621064"/>
                  <a:gd name="connsiteY2" fmla="*/ 0 h 973305"/>
                  <a:gd name="connsiteX3" fmla="*/ 558839 w 621064"/>
                  <a:gd name="connsiteY3" fmla="*/ 754682 h 973305"/>
                  <a:gd name="connsiteX4" fmla="*/ 197928 w 621064"/>
                  <a:gd name="connsiteY4" fmla="*/ 973305 h 973305"/>
                  <a:gd name="connsiteX0" fmla="*/ 197928 w 558839"/>
                  <a:gd name="connsiteY0" fmla="*/ 973305 h 973305"/>
                  <a:gd name="connsiteX1" fmla="*/ 0 w 558839"/>
                  <a:gd name="connsiteY1" fmla="*/ 11688 h 973305"/>
                  <a:gd name="connsiteX2" fmla="*/ 499610 w 558839"/>
                  <a:gd name="connsiteY2" fmla="*/ 0 h 973305"/>
                  <a:gd name="connsiteX3" fmla="*/ 558839 w 558839"/>
                  <a:gd name="connsiteY3" fmla="*/ 754682 h 973305"/>
                  <a:gd name="connsiteX4" fmla="*/ 197928 w 558839"/>
                  <a:gd name="connsiteY4" fmla="*/ 973305 h 973305"/>
                  <a:gd name="connsiteX0" fmla="*/ 197928 w 558839"/>
                  <a:gd name="connsiteY0" fmla="*/ 973305 h 973305"/>
                  <a:gd name="connsiteX1" fmla="*/ 0 w 558839"/>
                  <a:gd name="connsiteY1" fmla="*/ 11688 h 973305"/>
                  <a:gd name="connsiteX2" fmla="*/ 499610 w 558839"/>
                  <a:gd name="connsiteY2" fmla="*/ 0 h 973305"/>
                  <a:gd name="connsiteX3" fmla="*/ 558839 w 558839"/>
                  <a:gd name="connsiteY3" fmla="*/ 754682 h 973305"/>
                  <a:gd name="connsiteX4" fmla="*/ 197928 w 558839"/>
                  <a:gd name="connsiteY4" fmla="*/ 973305 h 973305"/>
                  <a:gd name="connsiteX0" fmla="*/ 370213 w 558839"/>
                  <a:gd name="connsiteY0" fmla="*/ 796102 h 796102"/>
                  <a:gd name="connsiteX1" fmla="*/ 0 w 558839"/>
                  <a:gd name="connsiteY1" fmla="*/ 11688 h 796102"/>
                  <a:gd name="connsiteX2" fmla="*/ 499610 w 558839"/>
                  <a:gd name="connsiteY2" fmla="*/ 0 h 796102"/>
                  <a:gd name="connsiteX3" fmla="*/ 558839 w 558839"/>
                  <a:gd name="connsiteY3" fmla="*/ 754682 h 796102"/>
                  <a:gd name="connsiteX4" fmla="*/ 370213 w 558839"/>
                  <a:gd name="connsiteY4" fmla="*/ 796102 h 796102"/>
                  <a:gd name="connsiteX0" fmla="*/ 370213 w 558839"/>
                  <a:gd name="connsiteY0" fmla="*/ 796102 h 796102"/>
                  <a:gd name="connsiteX1" fmla="*/ 0 w 558839"/>
                  <a:gd name="connsiteY1" fmla="*/ 11688 h 796102"/>
                  <a:gd name="connsiteX2" fmla="*/ 499610 w 558839"/>
                  <a:gd name="connsiteY2" fmla="*/ 0 h 796102"/>
                  <a:gd name="connsiteX3" fmla="*/ 558839 w 558839"/>
                  <a:gd name="connsiteY3" fmla="*/ 754682 h 796102"/>
                  <a:gd name="connsiteX4" fmla="*/ 370213 w 558839"/>
                  <a:gd name="connsiteY4" fmla="*/ 796102 h 796102"/>
                  <a:gd name="connsiteX0" fmla="*/ 370213 w 558839"/>
                  <a:gd name="connsiteY0" fmla="*/ 796102 h 796102"/>
                  <a:gd name="connsiteX1" fmla="*/ 0 w 558839"/>
                  <a:gd name="connsiteY1" fmla="*/ 11688 h 796102"/>
                  <a:gd name="connsiteX2" fmla="*/ 499610 w 558839"/>
                  <a:gd name="connsiteY2" fmla="*/ 0 h 796102"/>
                  <a:gd name="connsiteX3" fmla="*/ 558839 w 558839"/>
                  <a:gd name="connsiteY3" fmla="*/ 754682 h 796102"/>
                  <a:gd name="connsiteX4" fmla="*/ 370213 w 558839"/>
                  <a:gd name="connsiteY4" fmla="*/ 796102 h 796102"/>
                  <a:gd name="connsiteX0" fmla="*/ 370213 w 558839"/>
                  <a:gd name="connsiteY0" fmla="*/ 1315828 h 1315828"/>
                  <a:gd name="connsiteX1" fmla="*/ 0 w 558839"/>
                  <a:gd name="connsiteY1" fmla="*/ 531414 h 1315828"/>
                  <a:gd name="connsiteX2" fmla="*/ 506930 w 558839"/>
                  <a:gd name="connsiteY2" fmla="*/ 0 h 1315828"/>
                  <a:gd name="connsiteX3" fmla="*/ 558839 w 558839"/>
                  <a:gd name="connsiteY3" fmla="*/ 1274408 h 1315828"/>
                  <a:gd name="connsiteX4" fmla="*/ 370213 w 558839"/>
                  <a:gd name="connsiteY4" fmla="*/ 1315828 h 1315828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73479"/>
                  <a:gd name="connsiteY0" fmla="*/ 1326654 h 1326654"/>
                  <a:gd name="connsiteX1" fmla="*/ 0 w 573479"/>
                  <a:gd name="connsiteY1" fmla="*/ 554 h 1326654"/>
                  <a:gd name="connsiteX2" fmla="*/ 521570 w 573479"/>
                  <a:gd name="connsiteY2" fmla="*/ 10826 h 1326654"/>
                  <a:gd name="connsiteX3" fmla="*/ 573479 w 573479"/>
                  <a:gd name="connsiteY3" fmla="*/ 1285234 h 1326654"/>
                  <a:gd name="connsiteX4" fmla="*/ 384853 w 573479"/>
                  <a:gd name="connsiteY4" fmla="*/ 1326654 h 1326654"/>
                  <a:gd name="connsiteX0" fmla="*/ 384853 w 588119"/>
                  <a:gd name="connsiteY0" fmla="*/ 1326654 h 1326654"/>
                  <a:gd name="connsiteX1" fmla="*/ 0 w 588119"/>
                  <a:gd name="connsiteY1" fmla="*/ 554 h 1326654"/>
                  <a:gd name="connsiteX2" fmla="*/ 521570 w 588119"/>
                  <a:gd name="connsiteY2" fmla="*/ 10826 h 1326654"/>
                  <a:gd name="connsiteX3" fmla="*/ 588119 w 588119"/>
                  <a:gd name="connsiteY3" fmla="*/ 1321835 h 1326654"/>
                  <a:gd name="connsiteX4" fmla="*/ 384853 w 588119"/>
                  <a:gd name="connsiteY4" fmla="*/ 1326654 h 1326654"/>
                  <a:gd name="connsiteX0" fmla="*/ 384853 w 588119"/>
                  <a:gd name="connsiteY0" fmla="*/ 1326654 h 1326654"/>
                  <a:gd name="connsiteX1" fmla="*/ 0 w 588119"/>
                  <a:gd name="connsiteY1" fmla="*/ 554 h 1326654"/>
                  <a:gd name="connsiteX2" fmla="*/ 521570 w 588119"/>
                  <a:gd name="connsiteY2" fmla="*/ 10826 h 1326654"/>
                  <a:gd name="connsiteX3" fmla="*/ 588119 w 588119"/>
                  <a:gd name="connsiteY3" fmla="*/ 1321835 h 1326654"/>
                  <a:gd name="connsiteX4" fmla="*/ 384853 w 588119"/>
                  <a:gd name="connsiteY4" fmla="*/ 1326654 h 1326654"/>
                  <a:gd name="connsiteX0" fmla="*/ 384853 w 588119"/>
                  <a:gd name="connsiteY0" fmla="*/ 1326148 h 1326148"/>
                  <a:gd name="connsiteX1" fmla="*/ 0 w 588119"/>
                  <a:gd name="connsiteY1" fmla="*/ 48 h 1326148"/>
                  <a:gd name="connsiteX2" fmla="*/ 521570 w 588119"/>
                  <a:gd name="connsiteY2" fmla="*/ 228243 h 1326148"/>
                  <a:gd name="connsiteX3" fmla="*/ 588119 w 588119"/>
                  <a:gd name="connsiteY3" fmla="*/ 1321329 h 1326148"/>
                  <a:gd name="connsiteX4" fmla="*/ 384853 w 588119"/>
                  <a:gd name="connsiteY4" fmla="*/ 1326148 h 1326148"/>
                  <a:gd name="connsiteX0" fmla="*/ 384853 w 588119"/>
                  <a:gd name="connsiteY0" fmla="*/ 1326148 h 1326148"/>
                  <a:gd name="connsiteX1" fmla="*/ 0 w 588119"/>
                  <a:gd name="connsiteY1" fmla="*/ 48 h 1326148"/>
                  <a:gd name="connsiteX2" fmla="*/ 521570 w 588119"/>
                  <a:gd name="connsiteY2" fmla="*/ 228243 h 1326148"/>
                  <a:gd name="connsiteX3" fmla="*/ 588119 w 588119"/>
                  <a:gd name="connsiteY3" fmla="*/ 1321329 h 1326148"/>
                  <a:gd name="connsiteX4" fmla="*/ 384853 w 588119"/>
                  <a:gd name="connsiteY4" fmla="*/ 1326148 h 1326148"/>
                  <a:gd name="connsiteX0" fmla="*/ 384853 w 588119"/>
                  <a:gd name="connsiteY0" fmla="*/ 1326148 h 1326148"/>
                  <a:gd name="connsiteX1" fmla="*/ 0 w 588119"/>
                  <a:gd name="connsiteY1" fmla="*/ 48 h 1326148"/>
                  <a:gd name="connsiteX2" fmla="*/ 521570 w 588119"/>
                  <a:gd name="connsiteY2" fmla="*/ 228243 h 1326148"/>
                  <a:gd name="connsiteX3" fmla="*/ 588119 w 588119"/>
                  <a:gd name="connsiteY3" fmla="*/ 1321329 h 1326148"/>
                  <a:gd name="connsiteX4" fmla="*/ 384853 w 588119"/>
                  <a:gd name="connsiteY4" fmla="*/ 1326148 h 1326148"/>
                  <a:gd name="connsiteX0" fmla="*/ 366066 w 569332"/>
                  <a:gd name="connsiteY0" fmla="*/ 1097905 h 1097905"/>
                  <a:gd name="connsiteX1" fmla="*/ 0 w 569332"/>
                  <a:gd name="connsiteY1" fmla="*/ 4757 h 1097905"/>
                  <a:gd name="connsiteX2" fmla="*/ 502783 w 569332"/>
                  <a:gd name="connsiteY2" fmla="*/ 0 h 1097905"/>
                  <a:gd name="connsiteX3" fmla="*/ 569332 w 569332"/>
                  <a:gd name="connsiteY3" fmla="*/ 1093086 h 1097905"/>
                  <a:gd name="connsiteX4" fmla="*/ 366066 w 569332"/>
                  <a:gd name="connsiteY4" fmla="*/ 1097905 h 1097905"/>
                  <a:gd name="connsiteX0" fmla="*/ 366066 w 569332"/>
                  <a:gd name="connsiteY0" fmla="*/ 1097905 h 1097905"/>
                  <a:gd name="connsiteX1" fmla="*/ 0 w 569332"/>
                  <a:gd name="connsiteY1" fmla="*/ 4757 h 1097905"/>
                  <a:gd name="connsiteX2" fmla="*/ 502783 w 569332"/>
                  <a:gd name="connsiteY2" fmla="*/ 0 h 1097905"/>
                  <a:gd name="connsiteX3" fmla="*/ 569332 w 569332"/>
                  <a:gd name="connsiteY3" fmla="*/ 1093086 h 1097905"/>
                  <a:gd name="connsiteX4" fmla="*/ 366066 w 569332"/>
                  <a:gd name="connsiteY4" fmla="*/ 1097905 h 1097905"/>
                  <a:gd name="connsiteX0" fmla="*/ 366066 w 569332"/>
                  <a:gd name="connsiteY0" fmla="*/ 1097905 h 1097905"/>
                  <a:gd name="connsiteX1" fmla="*/ 0 w 569332"/>
                  <a:gd name="connsiteY1" fmla="*/ 4757 h 1097905"/>
                  <a:gd name="connsiteX2" fmla="*/ 502783 w 569332"/>
                  <a:gd name="connsiteY2" fmla="*/ 0 h 1097905"/>
                  <a:gd name="connsiteX3" fmla="*/ 569332 w 569332"/>
                  <a:gd name="connsiteY3" fmla="*/ 1093086 h 1097905"/>
                  <a:gd name="connsiteX4" fmla="*/ 366066 w 569332"/>
                  <a:gd name="connsiteY4" fmla="*/ 1097905 h 1097905"/>
                  <a:gd name="connsiteX0" fmla="*/ 366066 w 594113"/>
                  <a:gd name="connsiteY0" fmla="*/ 1097905 h 1179971"/>
                  <a:gd name="connsiteX1" fmla="*/ 0 w 594113"/>
                  <a:gd name="connsiteY1" fmla="*/ 4757 h 1179971"/>
                  <a:gd name="connsiteX2" fmla="*/ 502783 w 594113"/>
                  <a:gd name="connsiteY2" fmla="*/ 0 h 1179971"/>
                  <a:gd name="connsiteX3" fmla="*/ 594113 w 594113"/>
                  <a:gd name="connsiteY3" fmla="*/ 1179818 h 1179971"/>
                  <a:gd name="connsiteX4" fmla="*/ 366066 w 594113"/>
                  <a:gd name="connsiteY4" fmla="*/ 1097905 h 1179971"/>
                  <a:gd name="connsiteX0" fmla="*/ 403236 w 594113"/>
                  <a:gd name="connsiteY0" fmla="*/ 1215612 h 1215612"/>
                  <a:gd name="connsiteX1" fmla="*/ 0 w 594113"/>
                  <a:gd name="connsiteY1" fmla="*/ 4757 h 1215612"/>
                  <a:gd name="connsiteX2" fmla="*/ 502783 w 594113"/>
                  <a:gd name="connsiteY2" fmla="*/ 0 h 1215612"/>
                  <a:gd name="connsiteX3" fmla="*/ 594113 w 594113"/>
                  <a:gd name="connsiteY3" fmla="*/ 1179818 h 1215612"/>
                  <a:gd name="connsiteX4" fmla="*/ 403236 w 594113"/>
                  <a:gd name="connsiteY4" fmla="*/ 1215612 h 1215612"/>
                  <a:gd name="connsiteX0" fmla="*/ 403236 w 574100"/>
                  <a:gd name="connsiteY0" fmla="*/ 1215612 h 1215612"/>
                  <a:gd name="connsiteX1" fmla="*/ 0 w 574100"/>
                  <a:gd name="connsiteY1" fmla="*/ 4757 h 1215612"/>
                  <a:gd name="connsiteX2" fmla="*/ 502783 w 574100"/>
                  <a:gd name="connsiteY2" fmla="*/ 0 h 1215612"/>
                  <a:gd name="connsiteX3" fmla="*/ 574100 w 574100"/>
                  <a:gd name="connsiteY3" fmla="*/ 1014877 h 1215612"/>
                  <a:gd name="connsiteX4" fmla="*/ 403236 w 574100"/>
                  <a:gd name="connsiteY4" fmla="*/ 1215612 h 1215612"/>
                  <a:gd name="connsiteX0" fmla="*/ 333190 w 574100"/>
                  <a:gd name="connsiteY0" fmla="*/ 985695 h 1015244"/>
                  <a:gd name="connsiteX1" fmla="*/ 0 w 574100"/>
                  <a:gd name="connsiteY1" fmla="*/ 4757 h 1015244"/>
                  <a:gd name="connsiteX2" fmla="*/ 502783 w 574100"/>
                  <a:gd name="connsiteY2" fmla="*/ 0 h 1015244"/>
                  <a:gd name="connsiteX3" fmla="*/ 574100 w 574100"/>
                  <a:gd name="connsiteY3" fmla="*/ 1014877 h 1015244"/>
                  <a:gd name="connsiteX4" fmla="*/ 333190 w 574100"/>
                  <a:gd name="connsiteY4" fmla="*/ 985695 h 1015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4100" h="1015244">
                    <a:moveTo>
                      <a:pt x="333190" y="985695"/>
                    </a:moveTo>
                    <a:cubicBezTo>
                      <a:pt x="153901" y="433090"/>
                      <a:pt x="295574" y="908506"/>
                      <a:pt x="0" y="4757"/>
                    </a:cubicBezTo>
                    <a:cubicBezTo>
                      <a:pt x="166537" y="861"/>
                      <a:pt x="336246" y="3896"/>
                      <a:pt x="502783" y="0"/>
                    </a:cubicBezTo>
                    <a:cubicBezTo>
                      <a:pt x="555943" y="995541"/>
                      <a:pt x="537473" y="350120"/>
                      <a:pt x="574100" y="1014877"/>
                    </a:cubicBezTo>
                    <a:cubicBezTo>
                      <a:pt x="476415" y="1019182"/>
                      <a:pt x="529388" y="984229"/>
                      <a:pt x="333190" y="98569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  <a:alpha val="5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</a:gradFill>
              <a:ln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29" name="Group 28"/>
              <p:cNvGrpSpPr/>
              <p:nvPr/>
            </p:nvGrpSpPr>
            <p:grpSpPr>
              <a:xfrm>
                <a:off x="1856416" y="3709935"/>
                <a:ext cx="1049338" cy="1739900"/>
                <a:chOff x="1856416" y="3709935"/>
                <a:chExt cx="1049338" cy="1739900"/>
              </a:xfrm>
            </p:grpSpPr>
            <p:sp>
              <p:nvSpPr>
                <p:cNvPr id="496" name="Rectangle 495"/>
                <p:cNvSpPr/>
                <p:nvPr/>
              </p:nvSpPr>
              <p:spPr bwMode="auto">
                <a:xfrm rot="10800000">
                  <a:off x="1867529" y="3957585"/>
                  <a:ext cx="1027112" cy="611090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grpSp>
              <p:nvGrpSpPr>
                <p:cNvPr id="48285" name="Group 498"/>
                <p:cNvGrpSpPr>
                  <a:grpSpLocks/>
                </p:cNvGrpSpPr>
                <p:nvPr/>
              </p:nvGrpSpPr>
              <p:grpSpPr bwMode="auto">
                <a:xfrm>
                  <a:off x="1858805" y="5088863"/>
                  <a:ext cx="1035373" cy="360972"/>
                  <a:chOff x="4128636" y="3606589"/>
                  <a:chExt cx="568145" cy="338667"/>
                </a:xfrm>
              </p:grpSpPr>
              <p:sp>
                <p:nvSpPr>
                  <p:cNvPr id="515" name="Oval 514"/>
                  <p:cNvSpPr/>
                  <p:nvPr/>
                </p:nvSpPr>
                <p:spPr>
                  <a:xfrm>
                    <a:off x="4129067" y="3720356"/>
                    <a:ext cx="567968" cy="224900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6" name="Rectangle 515"/>
                  <p:cNvSpPr/>
                  <p:nvPr/>
                </p:nvSpPr>
                <p:spPr>
                  <a:xfrm>
                    <a:off x="4129067" y="3720356"/>
                    <a:ext cx="567968" cy="111705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7" name="Oval 516"/>
                  <p:cNvSpPr/>
                  <p:nvPr/>
                </p:nvSpPr>
                <p:spPr>
                  <a:xfrm>
                    <a:off x="4129067" y="3607161"/>
                    <a:ext cx="567968" cy="224900"/>
                  </a:xfrm>
                  <a:prstGeom prst="ellipse">
                    <a:avLst/>
                  </a:prstGeom>
                  <a:solidFill>
                    <a:schemeClr val="accent2">
                      <a:lumMod val="60000"/>
                      <a:lumOff val="40000"/>
                      <a:alpha val="7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18" name="Straight Connector 517"/>
                  <p:cNvCxnSpPr/>
                  <p:nvPr/>
                </p:nvCxnSpPr>
                <p:spPr>
                  <a:xfrm>
                    <a:off x="4697035" y="3720356"/>
                    <a:ext cx="0" cy="111705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9" name="Straight Connector 518"/>
                  <p:cNvCxnSpPr/>
                  <p:nvPr/>
                </p:nvCxnSpPr>
                <p:spPr>
                  <a:xfrm>
                    <a:off x="4129067" y="3720356"/>
                    <a:ext cx="0" cy="111705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00" name="Rectangle 499"/>
                <p:cNvSpPr/>
                <p:nvPr/>
              </p:nvSpPr>
              <p:spPr bwMode="auto">
                <a:xfrm>
                  <a:off x="1877054" y="4704509"/>
                  <a:ext cx="1028700" cy="52307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60000"/>
                        <a:lumOff val="40000"/>
                        <a:alpha val="62000"/>
                      </a:schemeClr>
                    </a:gs>
                    <a:gs pos="54000">
                      <a:schemeClr val="accent2">
                        <a:lumMod val="40000"/>
                        <a:lumOff val="6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02" name="Straight Connector 501"/>
                <p:cNvCxnSpPr/>
                <p:nvPr/>
              </p:nvCxnSpPr>
              <p:spPr bwMode="auto">
                <a:xfrm>
                  <a:off x="1861179" y="3981398"/>
                  <a:ext cx="17462" cy="130175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3" name="Straight Connector 502"/>
                <p:cNvCxnSpPr/>
                <p:nvPr/>
              </p:nvCxnSpPr>
              <p:spPr bwMode="auto">
                <a:xfrm flipH="1">
                  <a:off x="2894641" y="3971873"/>
                  <a:ext cx="6350" cy="127000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90" name="Group 504"/>
                <p:cNvGrpSpPr>
                  <a:grpSpLocks/>
                </p:cNvGrpSpPr>
                <p:nvPr/>
              </p:nvGrpSpPr>
              <p:grpSpPr bwMode="auto">
                <a:xfrm>
                  <a:off x="1856416" y="3709935"/>
                  <a:ext cx="1044712" cy="399063"/>
                  <a:chOff x="2183302" y="1574638"/>
                  <a:chExt cx="1200154" cy="430218"/>
                </a:xfrm>
              </p:grpSpPr>
              <p:sp>
                <p:nvSpPr>
                  <p:cNvPr id="506" name="Oval 505"/>
                  <p:cNvSpPr/>
                  <p:nvPr/>
                </p:nvSpPr>
                <p:spPr bwMode="auto">
                  <a:xfrm flipV="1">
                    <a:off x="2185126" y="1689305"/>
                    <a:ext cx="1196349" cy="314904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31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20000"/>
                          <a:lumOff val="80000"/>
                        </a:schemeClr>
                      </a:gs>
                    </a:gsLst>
                    <a:lin ang="16200000" scaled="0"/>
                    <a:tileRect/>
                  </a:gra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07" name="Rectangle 506"/>
                  <p:cNvSpPr/>
                  <p:nvPr/>
                </p:nvSpPr>
                <p:spPr bwMode="auto">
                  <a:xfrm>
                    <a:off x="2183302" y="1735513"/>
                    <a:ext cx="1198173" cy="112955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40000"/>
                          <a:lumOff val="60000"/>
                        </a:schemeClr>
                      </a:gs>
                      <a:gs pos="54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62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08" name="Oval 507"/>
                  <p:cNvSpPr/>
                  <p:nvPr/>
                </p:nvSpPr>
                <p:spPr bwMode="auto">
                  <a:xfrm flipV="1">
                    <a:off x="2183302" y="1574638"/>
                    <a:ext cx="1196349" cy="314904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09" name="Freeform 508"/>
                  <p:cNvSpPr/>
                  <p:nvPr/>
                </p:nvSpPr>
                <p:spPr bwMode="auto">
                  <a:xfrm>
                    <a:off x="2489684" y="1670478"/>
                    <a:ext cx="581762" cy="157452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0" name="Freeform 509"/>
                  <p:cNvSpPr/>
                  <p:nvPr/>
                </p:nvSpPr>
                <p:spPr bwMode="auto">
                  <a:xfrm>
                    <a:off x="2429502" y="1629404"/>
                    <a:ext cx="703949" cy="111244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1" name="Freeform 510"/>
                  <p:cNvSpPr/>
                  <p:nvPr/>
                </p:nvSpPr>
                <p:spPr bwMode="auto">
                  <a:xfrm>
                    <a:off x="2892723" y="1723534"/>
                    <a:ext cx="257142" cy="95840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12" name="Freeform 511"/>
                  <p:cNvSpPr/>
                  <p:nvPr/>
                </p:nvSpPr>
                <p:spPr bwMode="auto">
                  <a:xfrm>
                    <a:off x="2416736" y="1725244"/>
                    <a:ext cx="255318" cy="94130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13" name="Straight Connector 512"/>
                  <p:cNvCxnSpPr>
                    <a:endCxn id="508" idx="2"/>
                  </p:cNvCxnSpPr>
                  <p:nvPr/>
                </p:nvCxnSpPr>
                <p:spPr bwMode="auto">
                  <a:xfrm flipH="1" flipV="1">
                    <a:off x="2183302" y="1732090"/>
                    <a:ext cx="1824" cy="12151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4" name="Straight Connector 513"/>
                  <p:cNvCxnSpPr/>
                  <p:nvPr/>
                </p:nvCxnSpPr>
                <p:spPr bwMode="auto">
                  <a:xfrm flipH="1" flipV="1">
                    <a:off x="3381475" y="1728667"/>
                    <a:ext cx="1823" cy="121513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0" name="Group 29"/>
              <p:cNvGrpSpPr/>
              <p:nvPr/>
            </p:nvGrpSpPr>
            <p:grpSpPr>
              <a:xfrm>
                <a:off x="3566154" y="3862335"/>
                <a:ext cx="514350" cy="1670050"/>
                <a:chOff x="3566154" y="3862335"/>
                <a:chExt cx="514350" cy="1670050"/>
              </a:xfrm>
            </p:grpSpPr>
            <p:sp>
              <p:nvSpPr>
                <p:cNvPr id="549" name="Rectangle 548"/>
                <p:cNvSpPr/>
                <p:nvPr/>
              </p:nvSpPr>
              <p:spPr bwMode="auto">
                <a:xfrm rot="10800000">
                  <a:off x="3569201" y="3946092"/>
                  <a:ext cx="498084" cy="628647"/>
                </a:xfrm>
                <a:prstGeom prst="rect">
                  <a:avLst/>
                </a:prstGeom>
                <a:gradFill>
                  <a:gsLst>
                    <a:gs pos="100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50" name="Straight Connector 549"/>
                <p:cNvCxnSpPr/>
                <p:nvPr/>
              </p:nvCxnSpPr>
              <p:spPr bwMode="auto">
                <a:xfrm flipH="1">
                  <a:off x="4078916" y="4019498"/>
                  <a:ext cx="1588" cy="136525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71" name="Group 552"/>
                <p:cNvGrpSpPr>
                  <a:grpSpLocks/>
                </p:cNvGrpSpPr>
                <p:nvPr/>
              </p:nvGrpSpPr>
              <p:grpSpPr bwMode="auto">
                <a:xfrm>
                  <a:off x="3571302" y="5310688"/>
                  <a:ext cx="507588" cy="221697"/>
                  <a:chOff x="4128636" y="3606589"/>
                  <a:chExt cx="568145" cy="338667"/>
                </a:xfrm>
              </p:grpSpPr>
              <p:sp>
                <p:nvSpPr>
                  <p:cNvPr id="562" name="Oval 561"/>
                  <p:cNvSpPr/>
                  <p:nvPr/>
                </p:nvSpPr>
                <p:spPr>
                  <a:xfrm>
                    <a:off x="4128204" y="3719724"/>
                    <a:ext cx="568606" cy="225532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63" name="Rectangle 562"/>
                  <p:cNvSpPr/>
                  <p:nvPr/>
                </p:nvSpPr>
                <p:spPr>
                  <a:xfrm>
                    <a:off x="4128204" y="3719724"/>
                    <a:ext cx="568606" cy="111554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64" name="Oval 563"/>
                  <p:cNvSpPr/>
                  <p:nvPr/>
                </p:nvSpPr>
                <p:spPr>
                  <a:xfrm>
                    <a:off x="4128204" y="3605744"/>
                    <a:ext cx="568606" cy="225534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  <a:alpha val="5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65" name="Straight Connector 564"/>
                  <p:cNvCxnSpPr/>
                  <p:nvPr/>
                </p:nvCxnSpPr>
                <p:spPr>
                  <a:xfrm>
                    <a:off x="4696810" y="3719724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6" name="Straight Connector 565"/>
                  <p:cNvCxnSpPr/>
                  <p:nvPr/>
                </p:nvCxnSpPr>
                <p:spPr>
                  <a:xfrm>
                    <a:off x="4128204" y="3719724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54" name="Rectangle 553"/>
                <p:cNvSpPr/>
                <p:nvPr/>
              </p:nvSpPr>
              <p:spPr bwMode="auto">
                <a:xfrm>
                  <a:off x="3572504" y="4575123"/>
                  <a:ext cx="496887" cy="812800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57" name="Straight Connector 556"/>
                <p:cNvCxnSpPr/>
                <p:nvPr/>
              </p:nvCxnSpPr>
              <p:spPr bwMode="auto">
                <a:xfrm flipH="1">
                  <a:off x="3566154" y="4027435"/>
                  <a:ext cx="3175" cy="1450975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57" name="Group 538"/>
                <p:cNvGrpSpPr>
                  <a:grpSpLocks/>
                </p:cNvGrpSpPr>
                <p:nvPr/>
              </p:nvGrpSpPr>
              <p:grpSpPr bwMode="auto">
                <a:xfrm>
                  <a:off x="3568667" y="3862335"/>
                  <a:ext cx="503828" cy="248249"/>
                  <a:chOff x="2183302" y="1564542"/>
                  <a:chExt cx="1200154" cy="440314"/>
                </a:xfrm>
              </p:grpSpPr>
              <p:sp>
                <p:nvSpPr>
                  <p:cNvPr id="540" name="Oval 539"/>
                  <p:cNvSpPr/>
                  <p:nvPr/>
                </p:nvSpPr>
                <p:spPr bwMode="auto">
                  <a:xfrm flipV="1">
                    <a:off x="2188659" y="1691250"/>
                    <a:ext cx="1194966" cy="312543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31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bg1"/>
                      </a:gs>
                    </a:gsLst>
                    <a:lin ang="16200000" scaled="0"/>
                    <a:tileRect/>
                  </a:gra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41" name="Rectangle 540"/>
                  <p:cNvSpPr/>
                  <p:nvPr/>
                </p:nvSpPr>
                <p:spPr bwMode="auto">
                  <a:xfrm>
                    <a:off x="2184879" y="1736302"/>
                    <a:ext cx="1198746" cy="112629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40000"/>
                          <a:lumOff val="60000"/>
                        </a:schemeClr>
                      </a:gs>
                      <a:gs pos="54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62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42" name="Oval 541"/>
                  <p:cNvSpPr/>
                  <p:nvPr/>
                </p:nvSpPr>
                <p:spPr bwMode="auto">
                  <a:xfrm flipV="1">
                    <a:off x="2184879" y="1564542"/>
                    <a:ext cx="1194966" cy="312545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43" name="Freeform 542"/>
                  <p:cNvSpPr/>
                  <p:nvPr/>
                </p:nvSpPr>
                <p:spPr bwMode="auto">
                  <a:xfrm>
                    <a:off x="2491182" y="1671539"/>
                    <a:ext cx="582357" cy="154865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44" name="Freeform 543"/>
                  <p:cNvSpPr/>
                  <p:nvPr/>
                </p:nvSpPr>
                <p:spPr bwMode="auto">
                  <a:xfrm>
                    <a:off x="2430678" y="1629304"/>
                    <a:ext cx="703366" cy="109812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45" name="Freeform 544"/>
                  <p:cNvSpPr/>
                  <p:nvPr/>
                </p:nvSpPr>
                <p:spPr bwMode="auto">
                  <a:xfrm>
                    <a:off x="2892025" y="1722222"/>
                    <a:ext cx="260927" cy="95734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46" name="Freeform 545"/>
                  <p:cNvSpPr/>
                  <p:nvPr/>
                </p:nvSpPr>
                <p:spPr bwMode="auto">
                  <a:xfrm>
                    <a:off x="2419334" y="1725039"/>
                    <a:ext cx="253362" cy="95734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47" name="Straight Connector 546"/>
                  <p:cNvCxnSpPr>
                    <a:endCxn id="542" idx="2"/>
                  </p:cNvCxnSpPr>
                  <p:nvPr/>
                </p:nvCxnSpPr>
                <p:spPr bwMode="auto">
                  <a:xfrm flipH="1" flipV="1">
                    <a:off x="2184879" y="1722222"/>
                    <a:ext cx="3780" cy="121077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8" name="Straight Connector 547"/>
                  <p:cNvCxnSpPr/>
                  <p:nvPr/>
                </p:nvCxnSpPr>
                <p:spPr bwMode="auto">
                  <a:xfrm flipH="1" flipV="1">
                    <a:off x="3379845" y="1727853"/>
                    <a:ext cx="3780" cy="121077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31" name="Group 30"/>
              <p:cNvGrpSpPr/>
              <p:nvPr/>
            </p:nvGrpSpPr>
            <p:grpSpPr>
              <a:xfrm>
                <a:off x="4348791" y="3867098"/>
                <a:ext cx="514350" cy="1670050"/>
                <a:chOff x="4348791" y="3867098"/>
                <a:chExt cx="514350" cy="1670050"/>
              </a:xfrm>
            </p:grpSpPr>
            <p:sp>
              <p:nvSpPr>
                <p:cNvPr id="579" name="Rectangle 578"/>
                <p:cNvSpPr/>
                <p:nvPr/>
              </p:nvSpPr>
              <p:spPr bwMode="auto">
                <a:xfrm rot="10800000">
                  <a:off x="4351838" y="3950855"/>
                  <a:ext cx="498084" cy="628647"/>
                </a:xfrm>
                <a:prstGeom prst="rect">
                  <a:avLst/>
                </a:prstGeom>
                <a:gradFill>
                  <a:gsLst>
                    <a:gs pos="100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80" name="Straight Connector 579"/>
                <p:cNvCxnSpPr/>
                <p:nvPr/>
              </p:nvCxnSpPr>
              <p:spPr bwMode="auto">
                <a:xfrm flipH="1">
                  <a:off x="4861554" y="4024260"/>
                  <a:ext cx="1587" cy="136525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43" name="Group 580"/>
                <p:cNvGrpSpPr>
                  <a:grpSpLocks/>
                </p:cNvGrpSpPr>
                <p:nvPr/>
              </p:nvGrpSpPr>
              <p:grpSpPr bwMode="auto">
                <a:xfrm>
                  <a:off x="4353939" y="5315451"/>
                  <a:ext cx="507588" cy="221697"/>
                  <a:chOff x="4128636" y="3606589"/>
                  <a:chExt cx="568145" cy="338667"/>
                </a:xfrm>
              </p:grpSpPr>
              <p:sp>
                <p:nvSpPr>
                  <p:cNvPr id="589" name="Oval 588"/>
                  <p:cNvSpPr/>
                  <p:nvPr/>
                </p:nvSpPr>
                <p:spPr>
                  <a:xfrm>
                    <a:off x="4128205" y="3719722"/>
                    <a:ext cx="568606" cy="225534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90" name="Rectangle 589"/>
                  <p:cNvSpPr/>
                  <p:nvPr/>
                </p:nvSpPr>
                <p:spPr>
                  <a:xfrm>
                    <a:off x="4128205" y="3719722"/>
                    <a:ext cx="568606" cy="111554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91" name="Oval 590"/>
                  <p:cNvSpPr/>
                  <p:nvPr/>
                </p:nvSpPr>
                <p:spPr>
                  <a:xfrm>
                    <a:off x="4128205" y="3605744"/>
                    <a:ext cx="568606" cy="225532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  <a:alpha val="5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92" name="Straight Connector 591"/>
                  <p:cNvCxnSpPr/>
                  <p:nvPr/>
                </p:nvCxnSpPr>
                <p:spPr>
                  <a:xfrm>
                    <a:off x="4696811" y="3719722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3" name="Straight Connector 592"/>
                  <p:cNvCxnSpPr/>
                  <p:nvPr/>
                </p:nvCxnSpPr>
                <p:spPr>
                  <a:xfrm>
                    <a:off x="4128205" y="3719722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82" name="Rectangle 581"/>
                <p:cNvSpPr/>
                <p:nvPr/>
              </p:nvSpPr>
              <p:spPr bwMode="auto">
                <a:xfrm>
                  <a:off x="4355141" y="4579885"/>
                  <a:ext cx="496888" cy="812800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84" name="Straight Connector 583"/>
                <p:cNvCxnSpPr/>
                <p:nvPr/>
              </p:nvCxnSpPr>
              <p:spPr bwMode="auto">
                <a:xfrm flipH="1">
                  <a:off x="4348791" y="4032198"/>
                  <a:ext cx="3175" cy="1450975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29" name="Group 568"/>
                <p:cNvGrpSpPr>
                  <a:grpSpLocks/>
                </p:cNvGrpSpPr>
                <p:nvPr/>
              </p:nvGrpSpPr>
              <p:grpSpPr bwMode="auto">
                <a:xfrm>
                  <a:off x="4351304" y="3867098"/>
                  <a:ext cx="503828" cy="248249"/>
                  <a:chOff x="2183302" y="1564542"/>
                  <a:chExt cx="1200154" cy="440314"/>
                </a:xfrm>
              </p:grpSpPr>
              <p:sp>
                <p:nvSpPr>
                  <p:cNvPr id="570" name="Oval 569"/>
                  <p:cNvSpPr/>
                  <p:nvPr/>
                </p:nvSpPr>
                <p:spPr bwMode="auto">
                  <a:xfrm flipV="1">
                    <a:off x="2188662" y="1691248"/>
                    <a:ext cx="1194966" cy="312545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31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bg1"/>
                      </a:gs>
                    </a:gsLst>
                    <a:lin ang="16200000" scaled="0"/>
                    <a:tileRect/>
                  </a:gra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71" name="Rectangle 570"/>
                  <p:cNvSpPr/>
                  <p:nvPr/>
                </p:nvSpPr>
                <p:spPr bwMode="auto">
                  <a:xfrm>
                    <a:off x="2184879" y="1736300"/>
                    <a:ext cx="1198749" cy="112629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40000"/>
                          <a:lumOff val="60000"/>
                        </a:schemeClr>
                      </a:gs>
                      <a:gs pos="54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62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72" name="Oval 571"/>
                  <p:cNvSpPr/>
                  <p:nvPr/>
                </p:nvSpPr>
                <p:spPr bwMode="auto">
                  <a:xfrm flipV="1">
                    <a:off x="2184879" y="1564542"/>
                    <a:ext cx="1194966" cy="312543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73" name="Freeform 572"/>
                  <p:cNvSpPr/>
                  <p:nvPr/>
                </p:nvSpPr>
                <p:spPr bwMode="auto">
                  <a:xfrm>
                    <a:off x="2491185" y="1671539"/>
                    <a:ext cx="582357" cy="154863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74" name="Freeform 573"/>
                  <p:cNvSpPr/>
                  <p:nvPr/>
                </p:nvSpPr>
                <p:spPr bwMode="auto">
                  <a:xfrm>
                    <a:off x="2430680" y="1629303"/>
                    <a:ext cx="703366" cy="109814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75" name="Freeform 574"/>
                  <p:cNvSpPr/>
                  <p:nvPr/>
                </p:nvSpPr>
                <p:spPr bwMode="auto">
                  <a:xfrm>
                    <a:off x="2892028" y="1722222"/>
                    <a:ext cx="260925" cy="95734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76" name="Freeform 575"/>
                  <p:cNvSpPr/>
                  <p:nvPr/>
                </p:nvSpPr>
                <p:spPr bwMode="auto">
                  <a:xfrm>
                    <a:off x="2419334" y="1725037"/>
                    <a:ext cx="253364" cy="95734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577" name="Straight Connector 576"/>
                  <p:cNvCxnSpPr>
                    <a:endCxn id="572" idx="2"/>
                  </p:cNvCxnSpPr>
                  <p:nvPr/>
                </p:nvCxnSpPr>
                <p:spPr bwMode="auto">
                  <a:xfrm flipH="1" flipV="1">
                    <a:off x="2184879" y="1722222"/>
                    <a:ext cx="3783" cy="121075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8" name="Straight Connector 577"/>
                  <p:cNvCxnSpPr/>
                  <p:nvPr/>
                </p:nvCxnSpPr>
                <p:spPr bwMode="auto">
                  <a:xfrm flipH="1" flipV="1">
                    <a:off x="3379845" y="1727853"/>
                    <a:ext cx="3783" cy="121075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8258" name="Group 48257"/>
              <p:cNvGrpSpPr/>
              <p:nvPr/>
            </p:nvGrpSpPr>
            <p:grpSpPr>
              <a:xfrm>
                <a:off x="5552116" y="3849635"/>
                <a:ext cx="514350" cy="1670050"/>
                <a:chOff x="5552116" y="3849635"/>
                <a:chExt cx="514350" cy="1670050"/>
              </a:xfrm>
            </p:grpSpPr>
            <p:sp>
              <p:nvSpPr>
                <p:cNvPr id="606" name="Rectangle 605"/>
                <p:cNvSpPr/>
                <p:nvPr/>
              </p:nvSpPr>
              <p:spPr bwMode="auto">
                <a:xfrm rot="10800000">
                  <a:off x="5555163" y="3933392"/>
                  <a:ext cx="498084" cy="628647"/>
                </a:xfrm>
                <a:prstGeom prst="rect">
                  <a:avLst/>
                </a:prstGeom>
                <a:gradFill>
                  <a:gsLst>
                    <a:gs pos="100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07" name="Straight Connector 606"/>
                <p:cNvCxnSpPr/>
                <p:nvPr/>
              </p:nvCxnSpPr>
              <p:spPr bwMode="auto">
                <a:xfrm flipH="1">
                  <a:off x="6064879" y="4006798"/>
                  <a:ext cx="1587" cy="136525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15" name="Group 607"/>
                <p:cNvGrpSpPr>
                  <a:grpSpLocks/>
                </p:cNvGrpSpPr>
                <p:nvPr/>
              </p:nvGrpSpPr>
              <p:grpSpPr bwMode="auto">
                <a:xfrm>
                  <a:off x="5557264" y="5297988"/>
                  <a:ext cx="507588" cy="221697"/>
                  <a:chOff x="4128636" y="3606589"/>
                  <a:chExt cx="568145" cy="338667"/>
                </a:xfrm>
              </p:grpSpPr>
              <p:sp>
                <p:nvSpPr>
                  <p:cNvPr id="616" name="Oval 615"/>
                  <p:cNvSpPr/>
                  <p:nvPr/>
                </p:nvSpPr>
                <p:spPr>
                  <a:xfrm>
                    <a:off x="4128205" y="3719724"/>
                    <a:ext cx="568606" cy="225532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17" name="Rectangle 616"/>
                  <p:cNvSpPr/>
                  <p:nvPr/>
                </p:nvSpPr>
                <p:spPr>
                  <a:xfrm>
                    <a:off x="4128205" y="3719724"/>
                    <a:ext cx="568606" cy="111554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18" name="Oval 617"/>
                  <p:cNvSpPr/>
                  <p:nvPr/>
                </p:nvSpPr>
                <p:spPr>
                  <a:xfrm>
                    <a:off x="4128205" y="3605744"/>
                    <a:ext cx="568606" cy="225534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  <a:alpha val="5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619" name="Straight Connector 618"/>
                  <p:cNvCxnSpPr/>
                  <p:nvPr/>
                </p:nvCxnSpPr>
                <p:spPr>
                  <a:xfrm>
                    <a:off x="4696811" y="3719724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0" name="Straight Connector 619"/>
                  <p:cNvCxnSpPr/>
                  <p:nvPr/>
                </p:nvCxnSpPr>
                <p:spPr>
                  <a:xfrm>
                    <a:off x="4128205" y="3719724"/>
                    <a:ext cx="0" cy="111554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09" name="Rectangle 608"/>
                <p:cNvSpPr/>
                <p:nvPr/>
              </p:nvSpPr>
              <p:spPr bwMode="auto">
                <a:xfrm>
                  <a:off x="5558466" y="4562423"/>
                  <a:ext cx="496888" cy="812800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11" name="Straight Connector 610"/>
                <p:cNvCxnSpPr/>
                <p:nvPr/>
              </p:nvCxnSpPr>
              <p:spPr bwMode="auto">
                <a:xfrm flipH="1">
                  <a:off x="5552116" y="4014735"/>
                  <a:ext cx="3175" cy="1450975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201" name="Group 595"/>
                <p:cNvGrpSpPr>
                  <a:grpSpLocks/>
                </p:cNvGrpSpPr>
                <p:nvPr/>
              </p:nvGrpSpPr>
              <p:grpSpPr bwMode="auto">
                <a:xfrm>
                  <a:off x="5554629" y="3849635"/>
                  <a:ext cx="503828" cy="248249"/>
                  <a:chOff x="2183302" y="1564542"/>
                  <a:chExt cx="1200154" cy="440314"/>
                </a:xfrm>
              </p:grpSpPr>
              <p:sp>
                <p:nvSpPr>
                  <p:cNvPr id="597" name="Oval 596"/>
                  <p:cNvSpPr/>
                  <p:nvPr/>
                </p:nvSpPr>
                <p:spPr bwMode="auto">
                  <a:xfrm flipV="1">
                    <a:off x="2188662" y="1691250"/>
                    <a:ext cx="1194966" cy="312543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31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bg1"/>
                      </a:gs>
                    </a:gsLst>
                    <a:lin ang="16200000" scaled="0"/>
                    <a:tileRect/>
                  </a:gra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98" name="Rectangle 597"/>
                  <p:cNvSpPr/>
                  <p:nvPr/>
                </p:nvSpPr>
                <p:spPr bwMode="auto">
                  <a:xfrm>
                    <a:off x="2184879" y="1736302"/>
                    <a:ext cx="1198749" cy="112629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40000"/>
                          <a:lumOff val="60000"/>
                        </a:schemeClr>
                      </a:gs>
                      <a:gs pos="54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62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599" name="Oval 598"/>
                  <p:cNvSpPr/>
                  <p:nvPr/>
                </p:nvSpPr>
                <p:spPr bwMode="auto">
                  <a:xfrm flipV="1">
                    <a:off x="2184879" y="1564542"/>
                    <a:ext cx="1194966" cy="312545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00" name="Freeform 599"/>
                  <p:cNvSpPr/>
                  <p:nvPr/>
                </p:nvSpPr>
                <p:spPr bwMode="auto">
                  <a:xfrm>
                    <a:off x="2491185" y="1671539"/>
                    <a:ext cx="582357" cy="154865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01" name="Freeform 600"/>
                  <p:cNvSpPr/>
                  <p:nvPr/>
                </p:nvSpPr>
                <p:spPr bwMode="auto">
                  <a:xfrm>
                    <a:off x="2430680" y="1629304"/>
                    <a:ext cx="703366" cy="109812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02" name="Freeform 601"/>
                  <p:cNvSpPr/>
                  <p:nvPr/>
                </p:nvSpPr>
                <p:spPr bwMode="auto">
                  <a:xfrm>
                    <a:off x="2892028" y="1722222"/>
                    <a:ext cx="260925" cy="95734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03" name="Freeform 602"/>
                  <p:cNvSpPr/>
                  <p:nvPr/>
                </p:nvSpPr>
                <p:spPr bwMode="auto">
                  <a:xfrm>
                    <a:off x="2419334" y="1725039"/>
                    <a:ext cx="253364" cy="95734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604" name="Straight Connector 603"/>
                  <p:cNvCxnSpPr>
                    <a:endCxn id="599" idx="2"/>
                  </p:cNvCxnSpPr>
                  <p:nvPr/>
                </p:nvCxnSpPr>
                <p:spPr bwMode="auto">
                  <a:xfrm flipH="1" flipV="1">
                    <a:off x="2184879" y="1722222"/>
                    <a:ext cx="3783" cy="121077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5" name="Straight Connector 604"/>
                  <p:cNvCxnSpPr/>
                  <p:nvPr/>
                </p:nvCxnSpPr>
                <p:spPr bwMode="auto">
                  <a:xfrm flipH="1" flipV="1">
                    <a:off x="3379845" y="1727853"/>
                    <a:ext cx="3783" cy="121077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48259" name="Group 48258"/>
              <p:cNvGrpSpPr/>
              <p:nvPr/>
            </p:nvGrpSpPr>
            <p:grpSpPr>
              <a:xfrm>
                <a:off x="6547479" y="3836935"/>
                <a:ext cx="514350" cy="1671638"/>
                <a:chOff x="6547479" y="3836935"/>
                <a:chExt cx="514350" cy="1671638"/>
              </a:xfrm>
            </p:grpSpPr>
            <p:sp>
              <p:nvSpPr>
                <p:cNvPr id="633" name="Rectangle 632"/>
                <p:cNvSpPr/>
                <p:nvPr/>
              </p:nvSpPr>
              <p:spPr bwMode="auto">
                <a:xfrm rot="10800000">
                  <a:off x="6550526" y="3920772"/>
                  <a:ext cx="498084" cy="629245"/>
                </a:xfrm>
                <a:prstGeom prst="rect">
                  <a:avLst/>
                </a:prstGeom>
                <a:gradFill>
                  <a:gsLst>
                    <a:gs pos="100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34" name="Straight Connector 633"/>
                <p:cNvCxnSpPr/>
                <p:nvPr/>
              </p:nvCxnSpPr>
              <p:spPr bwMode="auto">
                <a:xfrm flipH="1">
                  <a:off x="7060241" y="3994098"/>
                  <a:ext cx="1588" cy="1366837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187" name="Group 634"/>
                <p:cNvGrpSpPr>
                  <a:grpSpLocks/>
                </p:cNvGrpSpPr>
                <p:nvPr/>
              </p:nvGrpSpPr>
              <p:grpSpPr bwMode="auto">
                <a:xfrm>
                  <a:off x="6552627" y="5286665"/>
                  <a:ext cx="507588" cy="221908"/>
                  <a:chOff x="4128636" y="3606589"/>
                  <a:chExt cx="568145" cy="338667"/>
                </a:xfrm>
              </p:grpSpPr>
              <p:sp>
                <p:nvSpPr>
                  <p:cNvPr id="643" name="Oval 642"/>
                  <p:cNvSpPr/>
                  <p:nvPr/>
                </p:nvSpPr>
                <p:spPr>
                  <a:xfrm>
                    <a:off x="4128204" y="3719937"/>
                    <a:ext cx="568606" cy="225319"/>
                  </a:xfrm>
                  <a:prstGeom prst="ellipse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44" name="Rectangle 643"/>
                  <p:cNvSpPr/>
                  <p:nvPr/>
                </p:nvSpPr>
                <p:spPr>
                  <a:xfrm>
                    <a:off x="4128204" y="3719937"/>
                    <a:ext cx="568606" cy="111448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45" name="Oval 644"/>
                  <p:cNvSpPr/>
                  <p:nvPr/>
                </p:nvSpPr>
                <p:spPr>
                  <a:xfrm>
                    <a:off x="4128204" y="3606067"/>
                    <a:ext cx="568606" cy="225318"/>
                  </a:xfrm>
                  <a:prstGeom prst="ellipse">
                    <a:avLst/>
                  </a:prstGeom>
                  <a:solidFill>
                    <a:schemeClr val="accent2">
                      <a:lumMod val="40000"/>
                      <a:lumOff val="60000"/>
                      <a:alpha val="55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646" name="Straight Connector 645"/>
                  <p:cNvCxnSpPr/>
                  <p:nvPr/>
                </p:nvCxnSpPr>
                <p:spPr>
                  <a:xfrm>
                    <a:off x="4696810" y="3719937"/>
                    <a:ext cx="0" cy="111448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7" name="Straight Connector 646"/>
                  <p:cNvCxnSpPr/>
                  <p:nvPr/>
                </p:nvCxnSpPr>
                <p:spPr>
                  <a:xfrm>
                    <a:off x="4128204" y="3719937"/>
                    <a:ext cx="0" cy="111448"/>
                  </a:xfrm>
                  <a:prstGeom prst="line">
                    <a:avLst/>
                  </a:prstGeom>
                  <a:ln w="6350">
                    <a:solidFill>
                      <a:schemeClr val="tx1"/>
                    </a:solidFill>
                  </a:ln>
                  <a:effectLst/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36" name="Rectangle 635"/>
                <p:cNvSpPr/>
                <p:nvPr/>
              </p:nvSpPr>
              <p:spPr bwMode="auto">
                <a:xfrm>
                  <a:off x="6553829" y="4551310"/>
                  <a:ext cx="496887" cy="812800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  <a:alpha val="62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38" name="Straight Connector 637"/>
                <p:cNvCxnSpPr/>
                <p:nvPr/>
              </p:nvCxnSpPr>
              <p:spPr bwMode="auto">
                <a:xfrm flipH="1">
                  <a:off x="6547479" y="4002035"/>
                  <a:ext cx="3175" cy="1452563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  <a:prstDash val="sys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8173" name="Group 622"/>
                <p:cNvGrpSpPr>
                  <a:grpSpLocks/>
                </p:cNvGrpSpPr>
                <p:nvPr/>
              </p:nvGrpSpPr>
              <p:grpSpPr bwMode="auto">
                <a:xfrm>
                  <a:off x="6549992" y="3836935"/>
                  <a:ext cx="503828" cy="248485"/>
                  <a:chOff x="2183302" y="1564542"/>
                  <a:chExt cx="1200154" cy="440314"/>
                </a:xfrm>
              </p:grpSpPr>
              <p:sp>
                <p:nvSpPr>
                  <p:cNvPr id="624" name="Oval 623"/>
                  <p:cNvSpPr/>
                  <p:nvPr/>
                </p:nvSpPr>
                <p:spPr bwMode="auto">
                  <a:xfrm flipV="1">
                    <a:off x="2188659" y="1691130"/>
                    <a:ext cx="1194966" cy="315061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accent2">
                          <a:lumMod val="75000"/>
                        </a:schemeClr>
                      </a:gs>
                      <a:gs pos="31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bg1"/>
                      </a:gs>
                    </a:gsLst>
                    <a:lin ang="16200000" scaled="0"/>
                    <a:tileRect/>
                  </a:gradFill>
                  <a:ln w="6350" cmpd="sng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25" name="Rectangle 624"/>
                  <p:cNvSpPr/>
                  <p:nvPr/>
                </p:nvSpPr>
                <p:spPr bwMode="auto">
                  <a:xfrm>
                    <a:off x="2184879" y="1736138"/>
                    <a:ext cx="1198746" cy="112522"/>
                  </a:xfrm>
                  <a:prstGeom prst="rect">
                    <a:avLst/>
                  </a:prstGeom>
                  <a:gradFill>
                    <a:gsLst>
                      <a:gs pos="0">
                        <a:schemeClr val="accent2">
                          <a:lumMod val="40000"/>
                          <a:lumOff val="60000"/>
                        </a:schemeClr>
                      </a:gs>
                      <a:gs pos="54000">
                        <a:schemeClr val="accent2">
                          <a:lumMod val="60000"/>
                          <a:lumOff val="40000"/>
                        </a:schemeClr>
                      </a:gs>
                      <a:gs pos="100000">
                        <a:schemeClr val="accent2">
                          <a:lumMod val="75000"/>
                        </a:schemeClr>
                      </a:gs>
                    </a:gsLst>
                    <a:lin ang="16200000" scaled="0"/>
                  </a:gradFill>
                  <a:ln w="25400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26" name="Oval 625"/>
                  <p:cNvSpPr/>
                  <p:nvPr/>
                </p:nvSpPr>
                <p:spPr bwMode="auto">
                  <a:xfrm flipV="1">
                    <a:off x="2184879" y="1564542"/>
                    <a:ext cx="1194966" cy="315061"/>
                  </a:xfrm>
                  <a:prstGeom prst="ellipse">
                    <a:avLst/>
                  </a:prstGeom>
                  <a:solidFill>
                    <a:schemeClr val="bg1">
                      <a:lumMod val="75000"/>
                    </a:schemeClr>
                  </a:solidFill>
                  <a:ln w="63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 dirty="0">
                      <a:ln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27" name="Freeform 626"/>
                  <p:cNvSpPr/>
                  <p:nvPr/>
                </p:nvSpPr>
                <p:spPr bwMode="auto">
                  <a:xfrm>
                    <a:off x="2491182" y="1671438"/>
                    <a:ext cx="582357" cy="157530"/>
                  </a:xfrm>
                  <a:custGeom>
                    <a:avLst/>
                    <a:gdLst>
                      <a:gd name="connsiteX0" fmla="*/ 1486231 w 2944854"/>
                      <a:gd name="connsiteY0" fmla="*/ 727041 h 1302232"/>
                      <a:gd name="connsiteX1" fmla="*/ 257675 w 2944854"/>
                      <a:gd name="connsiteY1" fmla="*/ 1302232 h 1302232"/>
                      <a:gd name="connsiteX2" fmla="*/ 0 w 2944854"/>
                      <a:gd name="connsiteY2" fmla="*/ 1228607 h 1302232"/>
                      <a:gd name="connsiteX3" fmla="*/ 911064 w 2944854"/>
                      <a:gd name="connsiteY3" fmla="*/ 837478 h 1302232"/>
                      <a:gd name="connsiteX4" fmla="*/ 883456 w 2944854"/>
                      <a:gd name="connsiteY4" fmla="*/ 450949 h 1302232"/>
                      <a:gd name="connsiteX5" fmla="*/ 161047 w 2944854"/>
                      <a:gd name="connsiteY5" fmla="*/ 119640 h 1302232"/>
                      <a:gd name="connsiteX6" fmla="*/ 404917 w 2944854"/>
                      <a:gd name="connsiteY6" fmla="*/ 50617 h 1302232"/>
                      <a:gd name="connsiteX7" fmla="*/ 1477028 w 2944854"/>
                      <a:gd name="connsiteY7" fmla="*/ 501566 h 1302232"/>
                      <a:gd name="connsiteX8" fmla="*/ 2572146 w 2944854"/>
                      <a:gd name="connsiteY8" fmla="*/ 0 h 1302232"/>
                      <a:gd name="connsiteX9" fmla="*/ 2875834 w 2944854"/>
                      <a:gd name="connsiteY9" fmla="*/ 96632 h 1302232"/>
                      <a:gd name="connsiteX10" fmla="*/ 2079803 w 2944854"/>
                      <a:gd name="connsiteY10" fmla="*/ 432543 h 1302232"/>
                      <a:gd name="connsiteX11" fmla="*/ 2240850 w 2944854"/>
                      <a:gd name="connsiteY11" fmla="*/ 920305 h 1302232"/>
                      <a:gd name="connsiteX12" fmla="*/ 2944854 w 2944854"/>
                      <a:gd name="connsiteY12" fmla="*/ 1228607 h 1302232"/>
                      <a:gd name="connsiteX13" fmla="*/ 2733192 w 2944854"/>
                      <a:gd name="connsiteY13" fmla="*/ 1297630 h 1302232"/>
                      <a:gd name="connsiteX14" fmla="*/ 1486231 w 2944854"/>
                      <a:gd name="connsiteY14" fmla="*/ 727041 h 1302232"/>
                      <a:gd name="connsiteX0" fmla="*/ 1486231 w 2944854"/>
                      <a:gd name="connsiteY0" fmla="*/ 727041 h 1316375"/>
                      <a:gd name="connsiteX1" fmla="*/ 257675 w 2944854"/>
                      <a:gd name="connsiteY1" fmla="*/ 1302232 h 1316375"/>
                      <a:gd name="connsiteX2" fmla="*/ 0 w 2944854"/>
                      <a:gd name="connsiteY2" fmla="*/ 1228607 h 1316375"/>
                      <a:gd name="connsiteX3" fmla="*/ 911064 w 2944854"/>
                      <a:gd name="connsiteY3" fmla="*/ 837478 h 1316375"/>
                      <a:gd name="connsiteX4" fmla="*/ 883456 w 2944854"/>
                      <a:gd name="connsiteY4" fmla="*/ 450949 h 1316375"/>
                      <a:gd name="connsiteX5" fmla="*/ 161047 w 2944854"/>
                      <a:gd name="connsiteY5" fmla="*/ 119640 h 1316375"/>
                      <a:gd name="connsiteX6" fmla="*/ 404917 w 2944854"/>
                      <a:gd name="connsiteY6" fmla="*/ 50617 h 1316375"/>
                      <a:gd name="connsiteX7" fmla="*/ 1477028 w 2944854"/>
                      <a:gd name="connsiteY7" fmla="*/ 501566 h 1316375"/>
                      <a:gd name="connsiteX8" fmla="*/ 2572146 w 2944854"/>
                      <a:gd name="connsiteY8" fmla="*/ 0 h 1316375"/>
                      <a:gd name="connsiteX9" fmla="*/ 2875834 w 2944854"/>
                      <a:gd name="connsiteY9" fmla="*/ 96632 h 1316375"/>
                      <a:gd name="connsiteX10" fmla="*/ 2079803 w 2944854"/>
                      <a:gd name="connsiteY10" fmla="*/ 432543 h 1316375"/>
                      <a:gd name="connsiteX11" fmla="*/ 2240850 w 2944854"/>
                      <a:gd name="connsiteY11" fmla="*/ 920305 h 1316375"/>
                      <a:gd name="connsiteX12" fmla="*/ 2944854 w 2944854"/>
                      <a:gd name="connsiteY12" fmla="*/ 1228607 h 1316375"/>
                      <a:gd name="connsiteX13" fmla="*/ 2756623 w 2944854"/>
                      <a:gd name="connsiteY13" fmla="*/ 1316375 h 1316375"/>
                      <a:gd name="connsiteX14" fmla="*/ 1486231 w 2944854"/>
                      <a:gd name="connsiteY14" fmla="*/ 727041 h 1316375"/>
                      <a:gd name="connsiteX0" fmla="*/ 1486231 w 3024520"/>
                      <a:gd name="connsiteY0" fmla="*/ 727041 h 1316375"/>
                      <a:gd name="connsiteX1" fmla="*/ 257675 w 3024520"/>
                      <a:gd name="connsiteY1" fmla="*/ 1302232 h 1316375"/>
                      <a:gd name="connsiteX2" fmla="*/ 0 w 3024520"/>
                      <a:gd name="connsiteY2" fmla="*/ 1228607 h 1316375"/>
                      <a:gd name="connsiteX3" fmla="*/ 911064 w 3024520"/>
                      <a:gd name="connsiteY3" fmla="*/ 837478 h 1316375"/>
                      <a:gd name="connsiteX4" fmla="*/ 883456 w 3024520"/>
                      <a:gd name="connsiteY4" fmla="*/ 450949 h 1316375"/>
                      <a:gd name="connsiteX5" fmla="*/ 161047 w 3024520"/>
                      <a:gd name="connsiteY5" fmla="*/ 119640 h 1316375"/>
                      <a:gd name="connsiteX6" fmla="*/ 404917 w 3024520"/>
                      <a:gd name="connsiteY6" fmla="*/ 50617 h 1316375"/>
                      <a:gd name="connsiteX7" fmla="*/ 1477028 w 3024520"/>
                      <a:gd name="connsiteY7" fmla="*/ 501566 h 1316375"/>
                      <a:gd name="connsiteX8" fmla="*/ 2572146 w 3024520"/>
                      <a:gd name="connsiteY8" fmla="*/ 0 h 1316375"/>
                      <a:gd name="connsiteX9" fmla="*/ 2875834 w 3024520"/>
                      <a:gd name="connsiteY9" fmla="*/ 96632 h 1316375"/>
                      <a:gd name="connsiteX10" fmla="*/ 2079803 w 3024520"/>
                      <a:gd name="connsiteY10" fmla="*/ 432543 h 1316375"/>
                      <a:gd name="connsiteX11" fmla="*/ 2240850 w 3024520"/>
                      <a:gd name="connsiteY11" fmla="*/ 920305 h 1316375"/>
                      <a:gd name="connsiteX12" fmla="*/ 3024520 w 3024520"/>
                      <a:gd name="connsiteY12" fmla="*/ 1228607 h 1316375"/>
                      <a:gd name="connsiteX13" fmla="*/ 2756623 w 3024520"/>
                      <a:gd name="connsiteY13" fmla="*/ 1316375 h 1316375"/>
                      <a:gd name="connsiteX14" fmla="*/ 1486231 w 3024520"/>
                      <a:gd name="connsiteY14" fmla="*/ 727041 h 1316375"/>
                      <a:gd name="connsiteX0" fmla="*/ 1537780 w 3076069"/>
                      <a:gd name="connsiteY0" fmla="*/ 727041 h 1316375"/>
                      <a:gd name="connsiteX1" fmla="*/ 309224 w 3076069"/>
                      <a:gd name="connsiteY1" fmla="*/ 1302232 h 1316375"/>
                      <a:gd name="connsiteX2" fmla="*/ 0 w 3076069"/>
                      <a:gd name="connsiteY2" fmla="*/ 1228607 h 1316375"/>
                      <a:gd name="connsiteX3" fmla="*/ 962613 w 3076069"/>
                      <a:gd name="connsiteY3" fmla="*/ 837478 h 1316375"/>
                      <a:gd name="connsiteX4" fmla="*/ 935005 w 3076069"/>
                      <a:gd name="connsiteY4" fmla="*/ 450949 h 1316375"/>
                      <a:gd name="connsiteX5" fmla="*/ 212596 w 3076069"/>
                      <a:gd name="connsiteY5" fmla="*/ 119640 h 1316375"/>
                      <a:gd name="connsiteX6" fmla="*/ 456466 w 3076069"/>
                      <a:gd name="connsiteY6" fmla="*/ 50617 h 1316375"/>
                      <a:gd name="connsiteX7" fmla="*/ 1528577 w 3076069"/>
                      <a:gd name="connsiteY7" fmla="*/ 501566 h 1316375"/>
                      <a:gd name="connsiteX8" fmla="*/ 2623695 w 3076069"/>
                      <a:gd name="connsiteY8" fmla="*/ 0 h 1316375"/>
                      <a:gd name="connsiteX9" fmla="*/ 2927383 w 3076069"/>
                      <a:gd name="connsiteY9" fmla="*/ 96632 h 1316375"/>
                      <a:gd name="connsiteX10" fmla="*/ 2131352 w 3076069"/>
                      <a:gd name="connsiteY10" fmla="*/ 432543 h 1316375"/>
                      <a:gd name="connsiteX11" fmla="*/ 2292399 w 3076069"/>
                      <a:gd name="connsiteY11" fmla="*/ 920305 h 1316375"/>
                      <a:gd name="connsiteX12" fmla="*/ 3076069 w 3076069"/>
                      <a:gd name="connsiteY12" fmla="*/ 1228607 h 1316375"/>
                      <a:gd name="connsiteX13" fmla="*/ 2808172 w 3076069"/>
                      <a:gd name="connsiteY13" fmla="*/ 1316375 h 1316375"/>
                      <a:gd name="connsiteX14" fmla="*/ 1537780 w 3076069"/>
                      <a:gd name="connsiteY14" fmla="*/ 727041 h 1316375"/>
                      <a:gd name="connsiteX0" fmla="*/ 1537780 w 3076069"/>
                      <a:gd name="connsiteY0" fmla="*/ 727041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27041 h 1321259"/>
                      <a:gd name="connsiteX0" fmla="*/ 1537780 w 3076069"/>
                      <a:gd name="connsiteY0" fmla="*/ 750825 h 1321259"/>
                      <a:gd name="connsiteX1" fmla="*/ 313981 w 3076069"/>
                      <a:gd name="connsiteY1" fmla="*/ 1321259 h 1321259"/>
                      <a:gd name="connsiteX2" fmla="*/ 0 w 3076069"/>
                      <a:gd name="connsiteY2" fmla="*/ 1228607 h 1321259"/>
                      <a:gd name="connsiteX3" fmla="*/ 962613 w 3076069"/>
                      <a:gd name="connsiteY3" fmla="*/ 837478 h 1321259"/>
                      <a:gd name="connsiteX4" fmla="*/ 935005 w 3076069"/>
                      <a:gd name="connsiteY4" fmla="*/ 450949 h 1321259"/>
                      <a:gd name="connsiteX5" fmla="*/ 212596 w 3076069"/>
                      <a:gd name="connsiteY5" fmla="*/ 119640 h 1321259"/>
                      <a:gd name="connsiteX6" fmla="*/ 456466 w 3076069"/>
                      <a:gd name="connsiteY6" fmla="*/ 50617 h 1321259"/>
                      <a:gd name="connsiteX7" fmla="*/ 1528577 w 3076069"/>
                      <a:gd name="connsiteY7" fmla="*/ 501566 h 1321259"/>
                      <a:gd name="connsiteX8" fmla="*/ 2623695 w 3076069"/>
                      <a:gd name="connsiteY8" fmla="*/ 0 h 1321259"/>
                      <a:gd name="connsiteX9" fmla="*/ 2927383 w 3076069"/>
                      <a:gd name="connsiteY9" fmla="*/ 96632 h 1321259"/>
                      <a:gd name="connsiteX10" fmla="*/ 2131352 w 3076069"/>
                      <a:gd name="connsiteY10" fmla="*/ 432543 h 1321259"/>
                      <a:gd name="connsiteX11" fmla="*/ 2292399 w 3076069"/>
                      <a:gd name="connsiteY11" fmla="*/ 920305 h 1321259"/>
                      <a:gd name="connsiteX12" fmla="*/ 3076069 w 3076069"/>
                      <a:gd name="connsiteY12" fmla="*/ 1228607 h 1321259"/>
                      <a:gd name="connsiteX13" fmla="*/ 2808172 w 3076069"/>
                      <a:gd name="connsiteY13" fmla="*/ 1316375 h 1321259"/>
                      <a:gd name="connsiteX14" fmla="*/ 1537780 w 3076069"/>
                      <a:gd name="connsiteY14" fmla="*/ 750825 h 1321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076069" h="132125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28" name="Freeform 627"/>
                  <p:cNvSpPr/>
                  <p:nvPr/>
                </p:nvSpPr>
                <p:spPr bwMode="auto">
                  <a:xfrm>
                    <a:off x="2430678" y="1629243"/>
                    <a:ext cx="703366" cy="112522"/>
                  </a:xfrm>
                  <a:custGeom>
                    <a:avLst/>
                    <a:gdLst>
                      <a:gd name="connsiteX0" fmla="*/ 0 w 3645229"/>
                      <a:gd name="connsiteY0" fmla="*/ 214441 h 923747"/>
                      <a:gd name="connsiteX1" fmla="*/ 659770 w 3645229"/>
                      <a:gd name="connsiteY1" fmla="*/ 16495 h 923747"/>
                      <a:gd name="connsiteX2" fmla="*/ 1814367 w 3645229"/>
                      <a:gd name="connsiteY2" fmla="*/ 511360 h 923747"/>
                      <a:gd name="connsiteX3" fmla="*/ 2968965 w 3645229"/>
                      <a:gd name="connsiteY3" fmla="*/ 0 h 923747"/>
                      <a:gd name="connsiteX4" fmla="*/ 3645229 w 3645229"/>
                      <a:gd name="connsiteY4" fmla="*/ 197946 h 923747"/>
                      <a:gd name="connsiteX5" fmla="*/ 3199884 w 3645229"/>
                      <a:gd name="connsiteY5" fmla="*/ 461874 h 923747"/>
                      <a:gd name="connsiteX6" fmla="*/ 2985459 w 3645229"/>
                      <a:gd name="connsiteY6" fmla="*/ 379396 h 923747"/>
                      <a:gd name="connsiteX7" fmla="*/ 1830861 w 3645229"/>
                      <a:gd name="connsiteY7" fmla="*/ 923747 h 923747"/>
                      <a:gd name="connsiteX8" fmla="*/ 676264 w 3645229"/>
                      <a:gd name="connsiteY8" fmla="*/ 412387 h 923747"/>
                      <a:gd name="connsiteX9" fmla="*/ 527816 w 3645229"/>
                      <a:gd name="connsiteY9" fmla="*/ 478369 h 923747"/>
                      <a:gd name="connsiteX10" fmla="*/ 0 w 3645229"/>
                      <a:gd name="connsiteY10" fmla="*/ 21444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78369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71662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23747"/>
                      <a:gd name="connsiteX1" fmla="*/ 655168 w 3640627"/>
                      <a:gd name="connsiteY1" fmla="*/ 16495 h 923747"/>
                      <a:gd name="connsiteX2" fmla="*/ 1809765 w 3640627"/>
                      <a:gd name="connsiteY2" fmla="*/ 511360 h 923747"/>
                      <a:gd name="connsiteX3" fmla="*/ 2964363 w 3640627"/>
                      <a:gd name="connsiteY3" fmla="*/ 0 h 923747"/>
                      <a:gd name="connsiteX4" fmla="*/ 3640627 w 3640627"/>
                      <a:gd name="connsiteY4" fmla="*/ 197946 h 923747"/>
                      <a:gd name="connsiteX5" fmla="*/ 3195282 w 3640627"/>
                      <a:gd name="connsiteY5" fmla="*/ 461874 h 923747"/>
                      <a:gd name="connsiteX6" fmla="*/ 2980857 w 3640627"/>
                      <a:gd name="connsiteY6" fmla="*/ 379396 h 923747"/>
                      <a:gd name="connsiteX7" fmla="*/ 1826259 w 3640627"/>
                      <a:gd name="connsiteY7" fmla="*/ 923747 h 923747"/>
                      <a:gd name="connsiteX8" fmla="*/ 690067 w 3640627"/>
                      <a:gd name="connsiteY8" fmla="*/ 412387 h 923747"/>
                      <a:gd name="connsiteX9" fmla="*/ 523214 w 3640627"/>
                      <a:gd name="connsiteY9" fmla="*/ 482971 h 923747"/>
                      <a:gd name="connsiteX10" fmla="*/ 0 w 3640627"/>
                      <a:gd name="connsiteY10" fmla="*/ 242051 h 923747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09765 w 3640627"/>
                      <a:gd name="connsiteY2" fmla="*/ 511360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2980857 w 3640627"/>
                      <a:gd name="connsiteY6" fmla="*/ 379396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640627"/>
                      <a:gd name="connsiteY0" fmla="*/ 242051 h 946755"/>
                      <a:gd name="connsiteX1" fmla="*/ 655168 w 3640627"/>
                      <a:gd name="connsiteY1" fmla="*/ 16495 h 946755"/>
                      <a:gd name="connsiteX2" fmla="*/ 1855778 w 3640627"/>
                      <a:gd name="connsiteY2" fmla="*/ 534367 h 946755"/>
                      <a:gd name="connsiteX3" fmla="*/ 2964363 w 3640627"/>
                      <a:gd name="connsiteY3" fmla="*/ 0 h 946755"/>
                      <a:gd name="connsiteX4" fmla="*/ 3640627 w 3640627"/>
                      <a:gd name="connsiteY4" fmla="*/ 197946 h 946755"/>
                      <a:gd name="connsiteX5" fmla="*/ 3195282 w 3640627"/>
                      <a:gd name="connsiteY5" fmla="*/ 461874 h 946755"/>
                      <a:gd name="connsiteX6" fmla="*/ 3008465 w 3640627"/>
                      <a:gd name="connsiteY6" fmla="*/ 402404 h 946755"/>
                      <a:gd name="connsiteX7" fmla="*/ 1876873 w 3640627"/>
                      <a:gd name="connsiteY7" fmla="*/ 946755 h 946755"/>
                      <a:gd name="connsiteX8" fmla="*/ 690067 w 3640627"/>
                      <a:gd name="connsiteY8" fmla="*/ 412387 h 946755"/>
                      <a:gd name="connsiteX9" fmla="*/ 523214 w 3640627"/>
                      <a:gd name="connsiteY9" fmla="*/ 482971 h 946755"/>
                      <a:gd name="connsiteX10" fmla="*/ 0 w 3640627"/>
                      <a:gd name="connsiteY10" fmla="*/ 242051 h 946755"/>
                      <a:gd name="connsiteX0" fmla="*/ 0 w 3723451"/>
                      <a:gd name="connsiteY0" fmla="*/ 242051 h 946755"/>
                      <a:gd name="connsiteX1" fmla="*/ 655168 w 3723451"/>
                      <a:gd name="connsiteY1" fmla="*/ 16495 h 946755"/>
                      <a:gd name="connsiteX2" fmla="*/ 1855778 w 3723451"/>
                      <a:gd name="connsiteY2" fmla="*/ 534367 h 946755"/>
                      <a:gd name="connsiteX3" fmla="*/ 2964363 w 3723451"/>
                      <a:gd name="connsiteY3" fmla="*/ 0 h 946755"/>
                      <a:gd name="connsiteX4" fmla="*/ 3723451 w 3723451"/>
                      <a:gd name="connsiteY4" fmla="*/ 220954 h 946755"/>
                      <a:gd name="connsiteX5" fmla="*/ 3195282 w 3723451"/>
                      <a:gd name="connsiteY5" fmla="*/ 461874 h 946755"/>
                      <a:gd name="connsiteX6" fmla="*/ 3008465 w 3723451"/>
                      <a:gd name="connsiteY6" fmla="*/ 402404 h 946755"/>
                      <a:gd name="connsiteX7" fmla="*/ 1876873 w 3723451"/>
                      <a:gd name="connsiteY7" fmla="*/ 946755 h 946755"/>
                      <a:gd name="connsiteX8" fmla="*/ 690067 w 3723451"/>
                      <a:gd name="connsiteY8" fmla="*/ 412387 h 946755"/>
                      <a:gd name="connsiteX9" fmla="*/ 523214 w 3723451"/>
                      <a:gd name="connsiteY9" fmla="*/ 482971 h 946755"/>
                      <a:gd name="connsiteX10" fmla="*/ 0 w 3723451"/>
                      <a:gd name="connsiteY10" fmla="*/ 242051 h 946755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08465 w 3723451"/>
                      <a:gd name="connsiteY6" fmla="*/ 388599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95282 w 3723451"/>
                      <a:gd name="connsiteY5" fmla="*/ 448069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690067 w 3723451"/>
                      <a:gd name="connsiteY8" fmla="*/ 398582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  <a:gd name="connsiteX0" fmla="*/ 0 w 3723451"/>
                      <a:gd name="connsiteY0" fmla="*/ 228246 h 932950"/>
                      <a:gd name="connsiteX1" fmla="*/ 655168 w 3723451"/>
                      <a:gd name="connsiteY1" fmla="*/ 2690 h 932950"/>
                      <a:gd name="connsiteX2" fmla="*/ 1855778 w 3723451"/>
                      <a:gd name="connsiteY2" fmla="*/ 520562 h 932950"/>
                      <a:gd name="connsiteX3" fmla="*/ 3001174 w 3723451"/>
                      <a:gd name="connsiteY3" fmla="*/ 0 h 932950"/>
                      <a:gd name="connsiteX4" fmla="*/ 3723451 w 3723451"/>
                      <a:gd name="connsiteY4" fmla="*/ 207149 h 932950"/>
                      <a:gd name="connsiteX5" fmla="*/ 3186079 w 3723451"/>
                      <a:gd name="connsiteY5" fmla="*/ 461874 h 932950"/>
                      <a:gd name="connsiteX6" fmla="*/ 3013067 w 3723451"/>
                      <a:gd name="connsiteY6" fmla="*/ 393200 h 932950"/>
                      <a:gd name="connsiteX7" fmla="*/ 1876873 w 3723451"/>
                      <a:gd name="connsiteY7" fmla="*/ 932950 h 932950"/>
                      <a:gd name="connsiteX8" fmla="*/ 711613 w 3723451"/>
                      <a:gd name="connsiteY8" fmla="*/ 413055 h 932950"/>
                      <a:gd name="connsiteX9" fmla="*/ 523214 w 3723451"/>
                      <a:gd name="connsiteY9" fmla="*/ 469166 h 932950"/>
                      <a:gd name="connsiteX10" fmla="*/ 0 w 3723451"/>
                      <a:gd name="connsiteY10" fmla="*/ 228246 h 932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723451" h="932950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29" name="Freeform 628"/>
                  <p:cNvSpPr/>
                  <p:nvPr/>
                </p:nvSpPr>
                <p:spPr bwMode="auto">
                  <a:xfrm>
                    <a:off x="2892025" y="1724886"/>
                    <a:ext cx="260927" cy="95643"/>
                  </a:xfrm>
                  <a:custGeom>
                    <a:avLst/>
                    <a:gdLst>
                      <a:gd name="connsiteX0" fmla="*/ 55216 w 1421812"/>
                      <a:gd name="connsiteY0" fmla="*/ 0 h 800665"/>
                      <a:gd name="connsiteX1" fmla="*/ 1421812 w 1421812"/>
                      <a:gd name="connsiteY1" fmla="*/ 625807 h 800665"/>
                      <a:gd name="connsiteX2" fmla="*/ 947874 w 1421812"/>
                      <a:gd name="connsiteY2" fmla="*/ 800665 h 800665"/>
                      <a:gd name="connsiteX3" fmla="*/ 50614 w 1421812"/>
                      <a:gd name="connsiteY3" fmla="*/ 404934 h 800665"/>
                      <a:gd name="connsiteX4" fmla="*/ 0 w 1421812"/>
                      <a:gd name="connsiteY4" fmla="*/ 404934 h 800665"/>
                      <a:gd name="connsiteX5" fmla="*/ 55216 w 1421812"/>
                      <a:gd name="connsiteY5" fmla="*/ 0 h 800665"/>
                      <a:gd name="connsiteX0" fmla="*/ 4602 w 1371198"/>
                      <a:gd name="connsiteY0" fmla="*/ 0 h 800665"/>
                      <a:gd name="connsiteX1" fmla="*/ 1371198 w 1371198"/>
                      <a:gd name="connsiteY1" fmla="*/ 625807 h 800665"/>
                      <a:gd name="connsiteX2" fmla="*/ 897260 w 1371198"/>
                      <a:gd name="connsiteY2" fmla="*/ 800665 h 800665"/>
                      <a:gd name="connsiteX3" fmla="*/ 0 w 1371198"/>
                      <a:gd name="connsiteY3" fmla="*/ 404934 h 800665"/>
                      <a:gd name="connsiteX4" fmla="*/ 4602 w 1371198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0665"/>
                      <a:gd name="connsiteX1" fmla="*/ 1366596 w 1366596"/>
                      <a:gd name="connsiteY1" fmla="*/ 625807 h 800665"/>
                      <a:gd name="connsiteX2" fmla="*/ 892658 w 1366596"/>
                      <a:gd name="connsiteY2" fmla="*/ 800665 h 800665"/>
                      <a:gd name="connsiteX3" fmla="*/ 4601 w 1366596"/>
                      <a:gd name="connsiteY3" fmla="*/ 427942 h 800665"/>
                      <a:gd name="connsiteX4" fmla="*/ 0 w 1366596"/>
                      <a:gd name="connsiteY4" fmla="*/ 0 h 800665"/>
                      <a:gd name="connsiteX0" fmla="*/ 0 w 1366596"/>
                      <a:gd name="connsiteY0" fmla="*/ 0 h 809868"/>
                      <a:gd name="connsiteX1" fmla="*/ 1366596 w 1366596"/>
                      <a:gd name="connsiteY1" fmla="*/ 625807 h 809868"/>
                      <a:gd name="connsiteX2" fmla="*/ 865050 w 1366596"/>
                      <a:gd name="connsiteY2" fmla="*/ 809868 h 809868"/>
                      <a:gd name="connsiteX3" fmla="*/ 4601 w 1366596"/>
                      <a:gd name="connsiteY3" fmla="*/ 427942 h 809868"/>
                      <a:gd name="connsiteX4" fmla="*/ 0 w 1366596"/>
                      <a:gd name="connsiteY4" fmla="*/ 0 h 80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66596" h="809868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630" name="Freeform 629"/>
                  <p:cNvSpPr/>
                  <p:nvPr/>
                </p:nvSpPr>
                <p:spPr bwMode="auto">
                  <a:xfrm>
                    <a:off x="2419334" y="1727698"/>
                    <a:ext cx="253362" cy="92831"/>
                  </a:xfrm>
                  <a:custGeom>
                    <a:avLst/>
                    <a:gdLst>
                      <a:gd name="connsiteX0" fmla="*/ 1329786 w 1348191"/>
                      <a:gd name="connsiteY0" fmla="*/ 0 h 809869"/>
                      <a:gd name="connsiteX1" fmla="*/ 1348191 w 1348191"/>
                      <a:gd name="connsiteY1" fmla="*/ 400333 h 809869"/>
                      <a:gd name="connsiteX2" fmla="*/ 487742 w 1348191"/>
                      <a:gd name="connsiteY2" fmla="*/ 809869 h 809869"/>
                      <a:gd name="connsiteX3" fmla="*/ 0 w 1348191"/>
                      <a:gd name="connsiteY3" fmla="*/ 630409 h 809869"/>
                      <a:gd name="connsiteX4" fmla="*/ 1329786 w 1348191"/>
                      <a:gd name="connsiteY4" fmla="*/ 0 h 809869"/>
                      <a:gd name="connsiteX0" fmla="*/ 1329786 w 1348191"/>
                      <a:gd name="connsiteY0" fmla="*/ 0 h 791462"/>
                      <a:gd name="connsiteX1" fmla="*/ 1348191 w 1348191"/>
                      <a:gd name="connsiteY1" fmla="*/ 381926 h 791462"/>
                      <a:gd name="connsiteX2" fmla="*/ 487742 w 1348191"/>
                      <a:gd name="connsiteY2" fmla="*/ 791462 h 791462"/>
                      <a:gd name="connsiteX3" fmla="*/ 0 w 1348191"/>
                      <a:gd name="connsiteY3" fmla="*/ 612002 h 791462"/>
                      <a:gd name="connsiteX4" fmla="*/ 1329786 w 1348191"/>
                      <a:gd name="connsiteY4" fmla="*/ 0 h 7914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8191" h="791462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cxnSp>
                <p:nvCxnSpPr>
                  <p:cNvPr id="631" name="Straight Connector 630"/>
                  <p:cNvCxnSpPr>
                    <a:endCxn id="626" idx="2"/>
                  </p:cNvCxnSpPr>
                  <p:nvPr/>
                </p:nvCxnSpPr>
                <p:spPr bwMode="auto">
                  <a:xfrm flipH="1" flipV="1">
                    <a:off x="2184879" y="1722072"/>
                    <a:ext cx="3780" cy="120962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2" name="Straight Connector 631"/>
                  <p:cNvCxnSpPr/>
                  <p:nvPr/>
                </p:nvCxnSpPr>
                <p:spPr bwMode="auto">
                  <a:xfrm flipH="1" flipV="1">
                    <a:off x="3379845" y="1730512"/>
                    <a:ext cx="3780" cy="120960"/>
                  </a:xfrm>
                  <a:prstGeom prst="line">
                    <a:avLst/>
                  </a:prstGeom>
                  <a:ln w="6350" cmpd="sng">
                    <a:solidFill>
                      <a:schemeClr val="tx1"/>
                    </a:solidFill>
                  </a:ln>
                  <a:effectLst>
                    <a:outerShdw blurRad="40005" dist="19939" dir="5400000" algn="tl" rotWithShape="0">
                      <a:srgbClr val="000000">
                        <a:alpha val="38000"/>
                      </a:srgbClr>
                    </a:outerShdw>
                  </a:effectLst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8" name="Group 27"/>
            <p:cNvGrpSpPr/>
            <p:nvPr/>
          </p:nvGrpSpPr>
          <p:grpSpPr>
            <a:xfrm>
              <a:off x="2381956" y="2010251"/>
              <a:ext cx="4415330" cy="2315048"/>
              <a:chOff x="2381956" y="2435173"/>
              <a:chExt cx="4415330" cy="2315048"/>
            </a:xfrm>
          </p:grpSpPr>
          <p:sp>
            <p:nvSpPr>
              <p:cNvPr id="391" name="Freeform 390"/>
              <p:cNvSpPr/>
              <p:nvPr/>
            </p:nvSpPr>
            <p:spPr>
              <a:xfrm>
                <a:off x="2381956" y="2439629"/>
                <a:ext cx="297540" cy="1743187"/>
              </a:xfrm>
              <a:custGeom>
                <a:avLst/>
                <a:gdLst>
                  <a:gd name="connsiteX0" fmla="*/ 307275 w 307275"/>
                  <a:gd name="connsiteY0" fmla="*/ 0 h 1659441"/>
                  <a:gd name="connsiteX1" fmla="*/ 0 w 307275"/>
                  <a:gd name="connsiteY1" fmla="*/ 0 h 1659441"/>
                  <a:gd name="connsiteX2" fmla="*/ 0 w 307275"/>
                  <a:gd name="connsiteY2" fmla="*/ 1659441 h 1659441"/>
                  <a:gd name="connsiteX0" fmla="*/ 307275 w 307275"/>
                  <a:gd name="connsiteY0" fmla="*/ 0 h 2015941"/>
                  <a:gd name="connsiteX1" fmla="*/ 0 w 307275"/>
                  <a:gd name="connsiteY1" fmla="*/ 0 h 2015941"/>
                  <a:gd name="connsiteX2" fmla="*/ 0 w 307275"/>
                  <a:gd name="connsiteY2" fmla="*/ 2015941 h 2015941"/>
                  <a:gd name="connsiteX0" fmla="*/ 228538 w 228538"/>
                  <a:gd name="connsiteY0" fmla="*/ 0 h 2022548"/>
                  <a:gd name="connsiteX1" fmla="*/ 0 w 228538"/>
                  <a:gd name="connsiteY1" fmla="*/ 6607 h 2022548"/>
                  <a:gd name="connsiteX2" fmla="*/ 0 w 228538"/>
                  <a:gd name="connsiteY2" fmla="*/ 2022548 h 2022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8538" h="2022548">
                    <a:moveTo>
                      <a:pt x="228538" y="0"/>
                    </a:moveTo>
                    <a:lnTo>
                      <a:pt x="0" y="6607"/>
                    </a:lnTo>
                    <a:lnTo>
                      <a:pt x="0" y="2022548"/>
                    </a:lnTo>
                  </a:path>
                </a:pathLst>
              </a:custGeom>
              <a:ln w="31750">
                <a:solidFill>
                  <a:srgbClr val="CC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rgbClr val="CC0000"/>
                  </a:solidFill>
                </a:endParaRPr>
              </a:p>
            </p:txBody>
          </p:sp>
          <p:sp>
            <p:nvSpPr>
              <p:cNvPr id="392" name="Freeform 391"/>
              <p:cNvSpPr/>
              <p:nvPr/>
            </p:nvSpPr>
            <p:spPr>
              <a:xfrm flipH="1">
                <a:off x="6411524" y="2435173"/>
                <a:ext cx="385762" cy="2300562"/>
              </a:xfrm>
              <a:custGeom>
                <a:avLst/>
                <a:gdLst>
                  <a:gd name="connsiteX0" fmla="*/ 307275 w 307275"/>
                  <a:gd name="connsiteY0" fmla="*/ 0 h 1659441"/>
                  <a:gd name="connsiteX1" fmla="*/ 0 w 307275"/>
                  <a:gd name="connsiteY1" fmla="*/ 0 h 1659441"/>
                  <a:gd name="connsiteX2" fmla="*/ 0 w 307275"/>
                  <a:gd name="connsiteY2" fmla="*/ 1659441 h 1659441"/>
                  <a:gd name="connsiteX0" fmla="*/ 307275 w 307275"/>
                  <a:gd name="connsiteY0" fmla="*/ 0 h 2117725"/>
                  <a:gd name="connsiteX1" fmla="*/ 0 w 307275"/>
                  <a:gd name="connsiteY1" fmla="*/ 0 h 2117725"/>
                  <a:gd name="connsiteX2" fmla="*/ 0 w 307275"/>
                  <a:gd name="connsiteY2" fmla="*/ 2117725 h 2117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07275" h="2117725">
                    <a:moveTo>
                      <a:pt x="307275" y="0"/>
                    </a:moveTo>
                    <a:lnTo>
                      <a:pt x="0" y="0"/>
                    </a:lnTo>
                    <a:lnTo>
                      <a:pt x="0" y="2117725"/>
                    </a:lnTo>
                  </a:path>
                </a:pathLst>
              </a:custGeom>
              <a:ln w="31750">
                <a:solidFill>
                  <a:srgbClr val="CC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cxnSp>
            <p:nvCxnSpPr>
              <p:cNvPr id="393" name="Straight Arrow Connector 392"/>
              <p:cNvCxnSpPr/>
              <p:nvPr/>
            </p:nvCxnSpPr>
            <p:spPr>
              <a:xfrm flipV="1">
                <a:off x="5791457" y="2687586"/>
                <a:ext cx="8309" cy="2062635"/>
              </a:xfrm>
              <a:prstGeom prst="straightConnector1">
                <a:avLst/>
              </a:prstGeom>
              <a:ln w="31750">
                <a:solidFill>
                  <a:srgbClr val="CC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4" name="Straight Arrow Connector 393"/>
              <p:cNvCxnSpPr/>
              <p:nvPr/>
            </p:nvCxnSpPr>
            <p:spPr>
              <a:xfrm flipV="1">
                <a:off x="4598735" y="2708225"/>
                <a:ext cx="18344" cy="2037167"/>
              </a:xfrm>
              <a:prstGeom prst="straightConnector1">
                <a:avLst/>
              </a:prstGeom>
              <a:ln w="31750">
                <a:solidFill>
                  <a:srgbClr val="CC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5" name="Straight Arrow Connector 394"/>
              <p:cNvCxnSpPr/>
              <p:nvPr/>
            </p:nvCxnSpPr>
            <p:spPr>
              <a:xfrm flipH="1" flipV="1">
                <a:off x="3807455" y="2762199"/>
                <a:ext cx="9009" cy="1983193"/>
              </a:xfrm>
              <a:prstGeom prst="straightConnector1">
                <a:avLst/>
              </a:prstGeom>
              <a:ln w="31750">
                <a:solidFill>
                  <a:srgbClr val="CC0000"/>
                </a:solidFill>
                <a:headEnd type="triangl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2" name="Group 347"/>
            <p:cNvGrpSpPr>
              <a:grpSpLocks/>
            </p:cNvGrpSpPr>
            <p:nvPr/>
          </p:nvGrpSpPr>
          <p:grpSpPr bwMode="auto">
            <a:xfrm>
              <a:off x="5856401" y="5478592"/>
              <a:ext cx="588970" cy="242608"/>
              <a:chOff x="1871277" y="1576300"/>
              <a:chExt cx="1128371" cy="437861"/>
            </a:xfrm>
          </p:grpSpPr>
          <p:sp>
            <p:nvSpPr>
              <p:cNvPr id="363" name="Oval 36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4" name="Rectangle 36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5" name="Oval 36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6" name="Freeform 36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7" name="Freeform 36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8" name="Freeform 36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9" name="Freeform 36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70" name="Straight Connector 369"/>
              <p:cNvCxnSpPr>
                <a:endCxn id="36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Straight Connector 37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2" name="Group 347"/>
            <p:cNvGrpSpPr>
              <a:grpSpLocks/>
            </p:cNvGrpSpPr>
            <p:nvPr/>
          </p:nvGrpSpPr>
          <p:grpSpPr bwMode="auto">
            <a:xfrm>
              <a:off x="4375328" y="5336495"/>
              <a:ext cx="588970" cy="242608"/>
              <a:chOff x="1871277" y="1576300"/>
              <a:chExt cx="1128371" cy="437861"/>
            </a:xfrm>
          </p:grpSpPr>
          <p:sp>
            <p:nvSpPr>
              <p:cNvPr id="373" name="Oval 37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4" name="Rectangle 37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5" name="Oval 37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6" name="Freeform 37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7" name="Freeform 37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8" name="Freeform 37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9" name="Freeform 37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80" name="Straight Connector 379"/>
              <p:cNvCxnSpPr>
                <a:endCxn id="37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Connector 38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2" name="Group 347"/>
            <p:cNvGrpSpPr>
              <a:grpSpLocks/>
            </p:cNvGrpSpPr>
            <p:nvPr/>
          </p:nvGrpSpPr>
          <p:grpSpPr bwMode="auto">
            <a:xfrm>
              <a:off x="2848241" y="5530308"/>
              <a:ext cx="588970" cy="242608"/>
              <a:chOff x="1871277" y="1576300"/>
              <a:chExt cx="1128371" cy="437861"/>
            </a:xfrm>
          </p:grpSpPr>
          <p:sp>
            <p:nvSpPr>
              <p:cNvPr id="383" name="Oval 38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84" name="Rectangle 38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5" name="Oval 38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86" name="Freeform 38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7" name="Freeform 38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90" name="Freeform 389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97" name="Freeform 396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99" name="Straight Connector 398"/>
              <p:cNvCxnSpPr>
                <a:endCxn id="38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0" name="Straight Connector 39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1" name="Group 347"/>
            <p:cNvGrpSpPr>
              <a:grpSpLocks/>
            </p:cNvGrpSpPr>
            <p:nvPr/>
          </p:nvGrpSpPr>
          <p:grpSpPr bwMode="auto">
            <a:xfrm>
              <a:off x="5166757" y="5796647"/>
              <a:ext cx="588970" cy="242608"/>
              <a:chOff x="1871277" y="1576300"/>
              <a:chExt cx="1128371" cy="437861"/>
            </a:xfrm>
          </p:grpSpPr>
          <p:sp>
            <p:nvSpPr>
              <p:cNvPr id="402" name="Oval 40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07" name="Rectangle 406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12" name="Oval 411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17" name="Freeform 416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2" name="Freeform 421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7" name="Freeform 426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28" name="Freeform 427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29" name="Straight Connector 428"/>
              <p:cNvCxnSpPr>
                <a:endCxn id="412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0" name="Straight Connector 42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1" name="Group 347"/>
            <p:cNvGrpSpPr>
              <a:grpSpLocks/>
            </p:cNvGrpSpPr>
            <p:nvPr/>
          </p:nvGrpSpPr>
          <p:grpSpPr bwMode="auto">
            <a:xfrm>
              <a:off x="3704088" y="5889227"/>
              <a:ext cx="588970" cy="242608"/>
              <a:chOff x="1871277" y="1576300"/>
              <a:chExt cx="1128371" cy="437861"/>
            </a:xfrm>
          </p:grpSpPr>
          <p:sp>
            <p:nvSpPr>
              <p:cNvPr id="432" name="Oval 43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33" name="Rectangle 43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34" name="Oval 433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35" name="Freeform 434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36" name="Freeform 435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37" name="Freeform 436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38" name="Freeform 437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39" name="Straight Connector 438"/>
              <p:cNvCxnSpPr>
                <a:endCxn id="434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0" name="Straight Connector 43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>
            <a:xfrm>
              <a:off x="1925875" y="1754513"/>
              <a:ext cx="5095391" cy="2833288"/>
              <a:chOff x="1925876" y="2212958"/>
              <a:chExt cx="5095391" cy="2833288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745416" y="2212958"/>
                <a:ext cx="3597533" cy="493677"/>
                <a:chOff x="2705100" y="2011398"/>
                <a:chExt cx="3597533" cy="493677"/>
              </a:xfrm>
            </p:grpSpPr>
            <p:sp>
              <p:nvSpPr>
                <p:cNvPr id="342" name="Oval 341"/>
                <p:cNvSpPr/>
                <p:nvPr/>
              </p:nvSpPr>
              <p:spPr bwMode="auto">
                <a:xfrm>
                  <a:off x="2722820" y="2011398"/>
                  <a:ext cx="3579813" cy="492125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9" name="Oval 388"/>
                <p:cNvSpPr/>
                <p:nvPr/>
              </p:nvSpPr>
              <p:spPr bwMode="auto">
                <a:xfrm>
                  <a:off x="2705100" y="2012950"/>
                  <a:ext cx="3579813" cy="492125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308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452664" y="2127167"/>
                  <a:ext cx="2057700" cy="296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800" dirty="0">
                      <a:solidFill>
                        <a:schemeClr val="bg1"/>
                      </a:solidFill>
                    </a:rPr>
                    <a:t>Remote Controller</a:t>
                  </a:r>
                </a:p>
              </p:txBody>
            </p:sp>
          </p:grpSp>
          <p:grpSp>
            <p:nvGrpSpPr>
              <p:cNvPr id="442" name="Group 441"/>
              <p:cNvGrpSpPr/>
              <p:nvPr/>
            </p:nvGrpSpPr>
            <p:grpSpPr>
              <a:xfrm>
                <a:off x="1925876" y="4223509"/>
                <a:ext cx="923540" cy="405953"/>
                <a:chOff x="2705100" y="2011398"/>
                <a:chExt cx="3597533" cy="493677"/>
              </a:xfrm>
            </p:grpSpPr>
            <p:sp>
              <p:nvSpPr>
                <p:cNvPr id="443" name="Oval 442"/>
                <p:cNvSpPr/>
                <p:nvPr/>
              </p:nvSpPr>
              <p:spPr bwMode="auto">
                <a:xfrm>
                  <a:off x="2722820" y="2011398"/>
                  <a:ext cx="3579813" cy="492125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44" name="Oval 443"/>
                <p:cNvSpPr/>
                <p:nvPr/>
              </p:nvSpPr>
              <p:spPr bwMode="auto">
                <a:xfrm>
                  <a:off x="2705100" y="2012950"/>
                  <a:ext cx="3579813" cy="492125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45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901810" y="2127167"/>
                  <a:ext cx="1159411" cy="296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800" dirty="0">
                      <a:solidFill>
                        <a:schemeClr val="bg1"/>
                      </a:solidFill>
                    </a:rPr>
                    <a:t>CA</a:t>
                  </a: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3589508" y="4760377"/>
                <a:ext cx="463568" cy="285869"/>
                <a:chOff x="3558850" y="4573304"/>
                <a:chExt cx="463568" cy="285869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447" name="Oval 446"/>
                  <p:cNvSpPr/>
                  <p:nvPr/>
                </p:nvSpPr>
                <p:spPr bwMode="auto"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bg1">
                      <a:alpha val="42000"/>
                    </a:schemeClr>
                  </a:solidFill>
                  <a:ln w="31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48" name="Oval 447"/>
                  <p:cNvSpPr/>
                  <p:nvPr/>
                </p:nvSpPr>
                <p:spPr bwMode="auto"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2000"/>
                    </a:srgbClr>
                  </a:solidFill>
                  <a:ln w="3175">
                    <a:solidFill>
                      <a:srgbClr val="CC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449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565935" y="4573304"/>
                  <a:ext cx="434071" cy="28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400" dirty="0">
                      <a:solidFill>
                        <a:schemeClr val="bg1"/>
                      </a:solidFill>
                    </a:rPr>
                    <a:t>CA</a:t>
                  </a:r>
                  <a:endParaRPr lang="en-US" sz="18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451" name="Group 450"/>
              <p:cNvGrpSpPr/>
              <p:nvPr/>
            </p:nvGrpSpPr>
            <p:grpSpPr>
              <a:xfrm>
                <a:off x="4369656" y="4758258"/>
                <a:ext cx="463568" cy="285869"/>
                <a:chOff x="3558850" y="4573304"/>
                <a:chExt cx="463568" cy="285869"/>
              </a:xfrm>
            </p:grpSpPr>
            <p:grpSp>
              <p:nvGrpSpPr>
                <p:cNvPr id="452" name="Group 451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454" name="Oval 453"/>
                  <p:cNvSpPr/>
                  <p:nvPr/>
                </p:nvSpPr>
                <p:spPr bwMode="auto"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bg1">
                      <a:alpha val="42000"/>
                    </a:schemeClr>
                  </a:solidFill>
                  <a:ln w="31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55" name="Oval 454"/>
                  <p:cNvSpPr/>
                  <p:nvPr/>
                </p:nvSpPr>
                <p:spPr bwMode="auto"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2000"/>
                    </a:srgbClr>
                  </a:solidFill>
                  <a:ln w="3175">
                    <a:solidFill>
                      <a:srgbClr val="CC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453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565935" y="4573304"/>
                  <a:ext cx="434071" cy="28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400" dirty="0">
                      <a:solidFill>
                        <a:schemeClr val="bg1"/>
                      </a:solidFill>
                    </a:rPr>
                    <a:t>CA</a:t>
                  </a:r>
                  <a:endParaRPr lang="en-US" sz="18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456" name="Group 455"/>
              <p:cNvGrpSpPr/>
              <p:nvPr/>
            </p:nvGrpSpPr>
            <p:grpSpPr>
              <a:xfrm>
                <a:off x="5569912" y="4756140"/>
                <a:ext cx="463568" cy="285869"/>
                <a:chOff x="3558850" y="4573304"/>
                <a:chExt cx="463568" cy="285869"/>
              </a:xfrm>
            </p:grpSpPr>
            <p:grpSp>
              <p:nvGrpSpPr>
                <p:cNvPr id="457" name="Group 456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459" name="Oval 458"/>
                  <p:cNvSpPr/>
                  <p:nvPr/>
                </p:nvSpPr>
                <p:spPr bwMode="auto"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bg1">
                      <a:alpha val="42000"/>
                    </a:schemeClr>
                  </a:solidFill>
                  <a:ln w="31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60" name="Oval 459"/>
                  <p:cNvSpPr/>
                  <p:nvPr/>
                </p:nvSpPr>
                <p:spPr bwMode="auto"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2000"/>
                    </a:srgbClr>
                  </a:solidFill>
                  <a:ln w="3175">
                    <a:solidFill>
                      <a:srgbClr val="CC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458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565935" y="4573304"/>
                  <a:ext cx="434071" cy="28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400" dirty="0">
                      <a:solidFill>
                        <a:schemeClr val="bg1"/>
                      </a:solidFill>
                    </a:rPr>
                    <a:t>CA</a:t>
                  </a:r>
                  <a:endParaRPr lang="en-US" sz="1800" dirty="0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461" name="Group 460"/>
              <p:cNvGrpSpPr/>
              <p:nvPr/>
            </p:nvGrpSpPr>
            <p:grpSpPr>
              <a:xfrm>
                <a:off x="6557699" y="4754022"/>
                <a:ext cx="463568" cy="285869"/>
                <a:chOff x="3558850" y="4573304"/>
                <a:chExt cx="463568" cy="285869"/>
              </a:xfrm>
            </p:grpSpPr>
            <p:grpSp>
              <p:nvGrpSpPr>
                <p:cNvPr id="462" name="Group 461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464" name="Oval 463"/>
                  <p:cNvSpPr/>
                  <p:nvPr/>
                </p:nvSpPr>
                <p:spPr bwMode="auto"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bg1">
                      <a:alpha val="42000"/>
                    </a:schemeClr>
                  </a:solidFill>
                  <a:ln w="3175"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  <p:sp>
                <p:nvSpPr>
                  <p:cNvPr id="465" name="Oval 464"/>
                  <p:cNvSpPr/>
                  <p:nvPr/>
                </p:nvSpPr>
                <p:spPr bwMode="auto"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2000"/>
                    </a:srgbClr>
                  </a:solidFill>
                  <a:ln w="3175">
                    <a:solidFill>
                      <a:srgbClr val="CC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US"/>
                  </a:p>
                </p:txBody>
              </p:sp>
            </p:grpSp>
            <p:sp>
              <p:nvSpPr>
                <p:cNvPr id="463" name="TextBox 389"/>
                <p:cNvSpPr txBox="1">
                  <a:spLocks noChangeArrowheads="1"/>
                </p:cNvSpPr>
                <p:nvPr/>
              </p:nvSpPr>
              <p:spPr bwMode="auto">
                <a:xfrm>
                  <a:off x="3565935" y="4573304"/>
                  <a:ext cx="434071" cy="2858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>
                    <a:lnSpc>
                      <a:spcPts val="1475"/>
                    </a:lnSpc>
                  </a:pPr>
                  <a:r>
                    <a:rPr lang="en-US" sz="1400" dirty="0">
                      <a:solidFill>
                        <a:schemeClr val="bg1"/>
                      </a:solidFill>
                    </a:rPr>
                    <a:t>CA</a:t>
                  </a:r>
                  <a:endParaRPr lang="en-US" sz="18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2" name="Group 1"/>
            <p:cNvGrpSpPr/>
            <p:nvPr/>
          </p:nvGrpSpPr>
          <p:grpSpPr>
            <a:xfrm>
              <a:off x="2050694" y="4240394"/>
              <a:ext cx="4962309" cy="697609"/>
              <a:chOff x="-3809141" y="1128902"/>
              <a:chExt cx="4962309" cy="697609"/>
            </a:xfrm>
          </p:grpSpPr>
          <p:grpSp>
            <p:nvGrpSpPr>
              <p:cNvPr id="48273" name="Group 554"/>
              <p:cNvGrpSpPr>
                <a:grpSpLocks/>
              </p:cNvGrpSpPr>
              <p:nvPr/>
            </p:nvGrpSpPr>
            <p:grpSpPr bwMode="auto">
              <a:xfrm>
                <a:off x="-2259184" y="1493681"/>
                <a:ext cx="426647" cy="330722"/>
                <a:chOff x="2932185" y="3913304"/>
                <a:chExt cx="426963" cy="330885"/>
              </a:xfrm>
            </p:grpSpPr>
            <p:sp>
              <p:nvSpPr>
                <p:cNvPr id="558" name="Rectangle 557"/>
                <p:cNvSpPr/>
                <p:nvPr/>
              </p:nvSpPr>
              <p:spPr>
                <a:xfrm>
                  <a:off x="2933382" y="3913304"/>
                  <a:ext cx="425766" cy="328775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59" name="Straight Connector 558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0" name="Straight Connector 559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1" name="Straight Connector 560"/>
                <p:cNvCxnSpPr/>
                <p:nvPr/>
              </p:nvCxnSpPr>
              <p:spPr>
                <a:xfrm flipH="1" flipV="1">
                  <a:off x="3134122" y="400542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0" name="Straight Connector 339"/>
                <p:cNvCxnSpPr/>
                <p:nvPr/>
              </p:nvCxnSpPr>
              <p:spPr>
                <a:xfrm flipH="1" flipV="1">
                  <a:off x="3215190" y="400753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/>
                <p:cNvCxnSpPr/>
                <p:nvPr/>
              </p:nvCxnSpPr>
              <p:spPr>
                <a:xfrm flipH="1" flipV="1">
                  <a:off x="3290394" y="4007533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7" name="Group 554"/>
              <p:cNvGrpSpPr>
                <a:grpSpLocks/>
              </p:cNvGrpSpPr>
              <p:nvPr/>
            </p:nvGrpSpPr>
            <p:grpSpPr bwMode="auto">
              <a:xfrm>
                <a:off x="-3809141" y="1128902"/>
                <a:ext cx="675450" cy="526527"/>
                <a:chOff x="2932185" y="3913304"/>
                <a:chExt cx="430533" cy="332666"/>
              </a:xfrm>
            </p:grpSpPr>
            <p:sp>
              <p:nvSpPr>
                <p:cNvPr id="358" name="Rectangle 357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59" name="Straight Connector 358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0" name="Straight Connector 359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1" name="Straight Connector 360"/>
                <p:cNvCxnSpPr/>
                <p:nvPr/>
              </p:nvCxnSpPr>
              <p:spPr>
                <a:xfrm flipH="1" flipV="1">
                  <a:off x="3182588" y="400542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/>
                <p:cNvCxnSpPr/>
                <p:nvPr/>
              </p:nvCxnSpPr>
              <p:spPr>
                <a:xfrm flipH="1" flipV="1">
                  <a:off x="3093297" y="4009316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/>
                <p:cNvCxnSpPr/>
                <p:nvPr/>
              </p:nvCxnSpPr>
              <p:spPr>
                <a:xfrm flipH="1" flipV="1">
                  <a:off x="3278747" y="4008109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3" name="Group 554"/>
              <p:cNvGrpSpPr>
                <a:grpSpLocks/>
              </p:cNvGrpSpPr>
              <p:nvPr/>
            </p:nvGrpSpPr>
            <p:grpSpPr bwMode="auto">
              <a:xfrm>
                <a:off x="-1475553" y="1495789"/>
                <a:ext cx="430214" cy="330722"/>
                <a:chOff x="2932185" y="3913304"/>
                <a:chExt cx="430533" cy="330885"/>
              </a:xfrm>
            </p:grpSpPr>
            <p:sp>
              <p:nvSpPr>
                <p:cNvPr id="344" name="Rectangle 343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45" name="Straight Connector 344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6" name="Straight Connector 345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7" name="Straight Connector 346"/>
                <p:cNvCxnSpPr/>
                <p:nvPr/>
              </p:nvCxnSpPr>
              <p:spPr>
                <a:xfrm flipH="1" flipV="1">
                  <a:off x="3134122" y="400542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8" name="Straight Connector 347"/>
                <p:cNvCxnSpPr/>
                <p:nvPr/>
              </p:nvCxnSpPr>
              <p:spPr>
                <a:xfrm flipH="1" flipV="1">
                  <a:off x="3215190" y="400753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9" name="Straight Connector 348"/>
                <p:cNvCxnSpPr/>
                <p:nvPr/>
              </p:nvCxnSpPr>
              <p:spPr>
                <a:xfrm flipH="1" flipV="1">
                  <a:off x="3290394" y="4007533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0" name="Group 554"/>
              <p:cNvGrpSpPr>
                <a:grpSpLocks/>
              </p:cNvGrpSpPr>
              <p:nvPr/>
            </p:nvGrpSpPr>
            <p:grpSpPr bwMode="auto">
              <a:xfrm>
                <a:off x="-271097" y="1490382"/>
                <a:ext cx="430214" cy="330722"/>
                <a:chOff x="2932185" y="3913304"/>
                <a:chExt cx="430533" cy="330885"/>
              </a:xfrm>
            </p:grpSpPr>
            <p:sp>
              <p:nvSpPr>
                <p:cNvPr id="351" name="Rectangle 350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52" name="Straight Connector 351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3" name="Straight Connector 352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4" name="Straight Connector 353"/>
                <p:cNvCxnSpPr/>
                <p:nvPr/>
              </p:nvCxnSpPr>
              <p:spPr>
                <a:xfrm flipH="1" flipV="1">
                  <a:off x="3134122" y="400542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5" name="Straight Connector 354"/>
                <p:cNvCxnSpPr/>
                <p:nvPr/>
              </p:nvCxnSpPr>
              <p:spPr>
                <a:xfrm flipH="1" flipV="1">
                  <a:off x="3215190" y="400753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6" name="Straight Connector 355"/>
                <p:cNvCxnSpPr/>
                <p:nvPr/>
              </p:nvCxnSpPr>
              <p:spPr>
                <a:xfrm flipH="1" flipV="1">
                  <a:off x="3290394" y="4007533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1" name="Group 554"/>
              <p:cNvGrpSpPr>
                <a:grpSpLocks/>
              </p:cNvGrpSpPr>
              <p:nvPr/>
            </p:nvGrpSpPr>
            <p:grpSpPr bwMode="auto">
              <a:xfrm>
                <a:off x="722954" y="1484975"/>
                <a:ext cx="430214" cy="330722"/>
                <a:chOff x="2932185" y="3913304"/>
                <a:chExt cx="430533" cy="330885"/>
              </a:xfrm>
            </p:grpSpPr>
            <p:sp>
              <p:nvSpPr>
                <p:cNvPr id="446" name="Rectangle 445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50" name="Straight Connector 449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8" name="Straight Connector 467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9" name="Straight Connector 468"/>
                <p:cNvCxnSpPr/>
                <p:nvPr/>
              </p:nvCxnSpPr>
              <p:spPr>
                <a:xfrm flipH="1" flipV="1">
                  <a:off x="3134122" y="400542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0" name="Straight Connector 469"/>
                <p:cNvCxnSpPr/>
                <p:nvPr/>
              </p:nvCxnSpPr>
              <p:spPr>
                <a:xfrm flipH="1" flipV="1">
                  <a:off x="3215190" y="4007535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1" name="Straight Connector 470"/>
                <p:cNvCxnSpPr/>
                <p:nvPr/>
              </p:nvCxnSpPr>
              <p:spPr>
                <a:xfrm flipH="1" flipV="1">
                  <a:off x="3290394" y="4007533"/>
                  <a:ext cx="1589" cy="236654"/>
                </a:xfrm>
                <a:prstGeom prst="line">
                  <a:avLst/>
                </a:prstGeom>
                <a:ln w="3175">
                  <a:solidFill>
                    <a:srgbClr val="CC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" name="Group 7"/>
          <p:cNvGrpSpPr/>
          <p:nvPr/>
        </p:nvGrpSpPr>
        <p:grpSpPr>
          <a:xfrm>
            <a:off x="148169" y="4974167"/>
            <a:ext cx="2561167" cy="1458683"/>
            <a:chOff x="148169" y="4974167"/>
            <a:chExt cx="2561167" cy="1458683"/>
          </a:xfrm>
        </p:grpSpPr>
        <p:sp>
          <p:nvSpPr>
            <p:cNvPr id="4" name="TextBox 3"/>
            <p:cNvSpPr txBox="1"/>
            <p:nvPr/>
          </p:nvSpPr>
          <p:spPr>
            <a:xfrm>
              <a:off x="148169" y="5588003"/>
              <a:ext cx="256116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3363" indent="-233363">
                <a:lnSpc>
                  <a:spcPct val="90000"/>
                </a:lnSpc>
              </a:pPr>
              <a:r>
                <a:rPr lang="en-US" b="1" i="1" dirty="0">
                  <a:solidFill>
                    <a:srgbClr val="000090"/>
                  </a:solidFill>
                </a:rPr>
                <a:t>1: </a:t>
              </a:r>
              <a:r>
                <a:rPr lang="en-US" i="1" dirty="0"/>
                <a:t>generalized“ flow-based” forwarding (e.g., OpenFlow)</a:t>
              </a:r>
            </a:p>
          </p:txBody>
        </p:sp>
        <p:cxnSp>
          <p:nvCxnSpPr>
            <p:cNvPr id="6" name="Straight Connector 5"/>
            <p:cNvCxnSpPr>
              <a:stCxn id="4" idx="0"/>
            </p:cNvCxnSpPr>
            <p:nvPr/>
          </p:nvCxnSpPr>
          <p:spPr bwMode="auto">
            <a:xfrm flipV="1">
              <a:off x="1428753" y="4974167"/>
              <a:ext cx="730247" cy="61383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72" name="Group 471"/>
          <p:cNvGrpSpPr/>
          <p:nvPr/>
        </p:nvGrpSpPr>
        <p:grpSpPr>
          <a:xfrm>
            <a:off x="7590196" y="3506318"/>
            <a:ext cx="1667931" cy="1399445"/>
            <a:chOff x="69488" y="5026085"/>
            <a:chExt cx="2561167" cy="1399445"/>
          </a:xfrm>
        </p:grpSpPr>
        <p:sp>
          <p:nvSpPr>
            <p:cNvPr id="473" name="TextBox 472"/>
            <p:cNvSpPr txBox="1"/>
            <p:nvPr/>
          </p:nvSpPr>
          <p:spPr>
            <a:xfrm>
              <a:off x="69488" y="5580683"/>
              <a:ext cx="256116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3363" indent="-233363">
                <a:lnSpc>
                  <a:spcPct val="90000"/>
                </a:lnSpc>
              </a:pPr>
              <a:r>
                <a:rPr lang="en-US" b="1" i="1" dirty="0">
                  <a:solidFill>
                    <a:srgbClr val="000090"/>
                  </a:solidFill>
                </a:rPr>
                <a:t>2. </a:t>
              </a:r>
              <a:r>
                <a:rPr lang="en-US" i="1" dirty="0"/>
                <a:t>control, data plane separation</a:t>
              </a:r>
            </a:p>
          </p:txBody>
        </p:sp>
        <p:cxnSp>
          <p:nvCxnSpPr>
            <p:cNvPr id="474" name="Straight Connector 473"/>
            <p:cNvCxnSpPr>
              <a:stCxn id="473" idx="0"/>
            </p:cNvCxnSpPr>
            <p:nvPr/>
          </p:nvCxnSpPr>
          <p:spPr bwMode="auto">
            <a:xfrm flipV="1">
              <a:off x="1350072" y="5026085"/>
              <a:ext cx="1703" cy="55459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76" name="TextBox 475"/>
          <p:cNvSpPr txBox="1"/>
          <p:nvPr/>
        </p:nvSpPr>
        <p:spPr>
          <a:xfrm>
            <a:off x="7057798" y="1089172"/>
            <a:ext cx="2086202" cy="1094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3363" indent="-233363">
              <a:lnSpc>
                <a:spcPct val="90000"/>
              </a:lnSpc>
            </a:pPr>
            <a:r>
              <a:rPr lang="en-US" b="1" i="1" dirty="0">
                <a:solidFill>
                  <a:srgbClr val="000090"/>
                </a:solidFill>
              </a:rPr>
              <a:t>3. </a:t>
            </a:r>
            <a:r>
              <a:rPr lang="en-US" i="1" dirty="0"/>
              <a:t>control plane functions external to data-plane switches</a:t>
            </a:r>
          </a:p>
        </p:txBody>
      </p:sp>
      <p:cxnSp>
        <p:nvCxnSpPr>
          <p:cNvPr id="477" name="Straight Connector 476"/>
          <p:cNvCxnSpPr/>
          <p:nvPr/>
        </p:nvCxnSpPr>
        <p:spPr bwMode="auto">
          <a:xfrm flipV="1">
            <a:off x="6672036" y="1468338"/>
            <a:ext cx="618473" cy="64530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Oval 14"/>
          <p:cNvSpPr/>
          <p:nvPr/>
        </p:nvSpPr>
        <p:spPr bwMode="auto">
          <a:xfrm>
            <a:off x="2015762" y="1310125"/>
            <a:ext cx="725674" cy="342648"/>
          </a:xfrm>
          <a:prstGeom prst="ellipse">
            <a:avLst/>
          </a:prstGeom>
          <a:solidFill>
            <a:srgbClr val="008000">
              <a:alpha val="70000"/>
            </a:srgbClr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8" name="Oval 477"/>
          <p:cNvSpPr/>
          <p:nvPr/>
        </p:nvSpPr>
        <p:spPr bwMode="auto">
          <a:xfrm>
            <a:off x="3014783" y="1301278"/>
            <a:ext cx="725674" cy="342648"/>
          </a:xfrm>
          <a:prstGeom prst="ellipse">
            <a:avLst/>
          </a:prstGeom>
          <a:solidFill>
            <a:srgbClr val="008000">
              <a:alpha val="70000"/>
            </a:srgbClr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9" name="Oval 478"/>
          <p:cNvSpPr/>
          <p:nvPr/>
        </p:nvSpPr>
        <p:spPr bwMode="auto">
          <a:xfrm>
            <a:off x="5827987" y="1292433"/>
            <a:ext cx="725674" cy="342648"/>
          </a:xfrm>
          <a:prstGeom prst="ellipse">
            <a:avLst/>
          </a:prstGeom>
          <a:solidFill>
            <a:srgbClr val="008000">
              <a:alpha val="70000"/>
            </a:srgbClr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633211" y="1065530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…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11998" y="1037741"/>
            <a:ext cx="2273067" cy="844847"/>
            <a:chOff x="111998" y="1037741"/>
            <a:chExt cx="2273067" cy="844847"/>
          </a:xfrm>
        </p:grpSpPr>
        <p:sp>
          <p:nvSpPr>
            <p:cNvPr id="481" name="TextBox 480"/>
            <p:cNvSpPr txBox="1"/>
            <p:nvPr/>
          </p:nvSpPr>
          <p:spPr>
            <a:xfrm>
              <a:off x="111998" y="1037741"/>
              <a:ext cx="2273067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3363" indent="-233363">
                <a:lnSpc>
                  <a:spcPct val="90000"/>
                </a:lnSpc>
              </a:pPr>
              <a:r>
                <a:rPr lang="en-US" b="1" i="1" dirty="0">
                  <a:solidFill>
                    <a:srgbClr val="000090"/>
                  </a:solidFill>
                </a:rPr>
                <a:t>4. </a:t>
              </a:r>
              <a:r>
                <a:rPr lang="en-US" i="1" dirty="0"/>
                <a:t>programmable control applications</a:t>
              </a:r>
            </a:p>
          </p:txBody>
        </p:sp>
        <p:cxnSp>
          <p:nvCxnSpPr>
            <p:cNvPr id="482" name="Straight Connector 481"/>
            <p:cNvCxnSpPr/>
            <p:nvPr/>
          </p:nvCxnSpPr>
          <p:spPr bwMode="auto">
            <a:xfrm flipV="1">
              <a:off x="1182107" y="1458376"/>
              <a:ext cx="652881" cy="1103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483" name="Straight Connector 482"/>
          <p:cNvCxnSpPr/>
          <p:nvPr/>
        </p:nvCxnSpPr>
        <p:spPr bwMode="auto">
          <a:xfrm flipV="1">
            <a:off x="6625009" y="1469572"/>
            <a:ext cx="663883" cy="10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2013724" y="1306405"/>
            <a:ext cx="7336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routing</a:t>
            </a:r>
          </a:p>
        </p:txBody>
      </p:sp>
      <p:sp>
        <p:nvSpPr>
          <p:cNvPr id="466" name="TextBox 465"/>
          <p:cNvSpPr txBox="1"/>
          <p:nvPr/>
        </p:nvSpPr>
        <p:spPr>
          <a:xfrm>
            <a:off x="3041161" y="1268141"/>
            <a:ext cx="809667" cy="410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200" dirty="0"/>
              <a:t>access control</a:t>
            </a:r>
          </a:p>
        </p:txBody>
      </p:sp>
      <p:sp>
        <p:nvSpPr>
          <p:cNvPr id="467" name="TextBox 466"/>
          <p:cNvSpPr txBox="1"/>
          <p:nvPr/>
        </p:nvSpPr>
        <p:spPr>
          <a:xfrm>
            <a:off x="5784611" y="1253711"/>
            <a:ext cx="809667" cy="410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200" dirty="0"/>
              <a:t>load</a:t>
            </a:r>
          </a:p>
          <a:p>
            <a:pPr algn="ctr">
              <a:lnSpc>
                <a:spcPct val="85000"/>
              </a:lnSpc>
            </a:pPr>
            <a:r>
              <a:rPr lang="en-US" sz="1200" dirty="0"/>
              <a:t>balance</a:t>
            </a:r>
          </a:p>
        </p:txBody>
      </p:sp>
      <p:sp>
        <p:nvSpPr>
          <p:cNvPr id="47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687845" cy="38210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9</a:t>
            </a:fld>
            <a:endParaRPr lang="en-US" sz="1200" dirty="0">
              <a:latin typeface="Tahoma" charset="0"/>
            </a:endParaRPr>
          </a:p>
        </p:txBody>
      </p:sp>
      <p:sp>
        <p:nvSpPr>
          <p:cNvPr id="48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46418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71626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SDN perspective: data plane switches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7"/>
            <a:ext cx="7078870" cy="21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94684" y="1256540"/>
            <a:ext cx="4571424" cy="5010892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CC0000"/>
                </a:solidFill>
              </a:rPr>
              <a:t>Data plane switches</a:t>
            </a:r>
          </a:p>
          <a:p>
            <a:r>
              <a:rPr lang="en-US" sz="2400" dirty="0"/>
              <a:t>fast, simple, commodity switches implementing generalized data-plane forwarding (Section 4.4) in hardware</a:t>
            </a:r>
          </a:p>
          <a:p>
            <a:r>
              <a:rPr lang="en-US" sz="2400" dirty="0"/>
              <a:t>switch flow table computed, installed by controller</a:t>
            </a:r>
          </a:p>
          <a:p>
            <a:r>
              <a:rPr lang="en-US" sz="2400" dirty="0"/>
              <a:t>API for table-based switch control (e.g., OpenFlow)</a:t>
            </a:r>
          </a:p>
          <a:p>
            <a:pPr lvl="1"/>
            <a:r>
              <a:rPr lang="en-US" sz="2000" dirty="0"/>
              <a:t>defines what is controllable and what is not</a:t>
            </a:r>
          </a:p>
          <a:p>
            <a:r>
              <a:rPr lang="en-US" sz="2400" dirty="0"/>
              <a:t>protocol for communicating with controller (e.g., OpenFlow)</a:t>
            </a:r>
          </a:p>
          <a:p>
            <a:endParaRPr lang="en-US" dirty="0"/>
          </a:p>
        </p:txBody>
      </p:sp>
      <p:grpSp>
        <p:nvGrpSpPr>
          <p:cNvPr id="1053" name="Group 1052"/>
          <p:cNvGrpSpPr/>
          <p:nvPr/>
        </p:nvGrpSpPr>
        <p:grpSpPr>
          <a:xfrm>
            <a:off x="4990227" y="1414364"/>
            <a:ext cx="3846765" cy="5169840"/>
            <a:chOff x="4990227" y="910464"/>
            <a:chExt cx="3846765" cy="5169840"/>
          </a:xfrm>
        </p:grpSpPr>
        <p:sp>
          <p:nvSpPr>
            <p:cNvPr id="1054" name="TextBox 399"/>
            <p:cNvSpPr txBox="1">
              <a:spLocks noChangeArrowheads="1"/>
            </p:cNvSpPr>
            <p:nvPr/>
          </p:nvSpPr>
          <p:spPr bwMode="auto">
            <a:xfrm>
              <a:off x="8518490" y="4936685"/>
              <a:ext cx="28693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dirty="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 dirty="0"/>
                <a:t>plane</a:t>
              </a:r>
            </a:p>
          </p:txBody>
        </p:sp>
        <p:sp>
          <p:nvSpPr>
            <p:cNvPr id="1055" name="TextBox 400"/>
            <p:cNvSpPr txBox="1">
              <a:spLocks noChangeArrowheads="1"/>
            </p:cNvSpPr>
            <p:nvPr/>
          </p:nvSpPr>
          <p:spPr bwMode="auto">
            <a:xfrm>
              <a:off x="8494972" y="2474327"/>
              <a:ext cx="342020" cy="47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dirty="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sz="1400" dirty="0"/>
                <a:t>plane</a:t>
              </a:r>
            </a:p>
          </p:txBody>
        </p:sp>
        <p:cxnSp>
          <p:nvCxnSpPr>
            <p:cNvPr id="1056" name="Straight Connector 1055"/>
            <p:cNvCxnSpPr/>
            <p:nvPr/>
          </p:nvCxnSpPr>
          <p:spPr bwMode="auto">
            <a:xfrm flipV="1">
              <a:off x="5272718" y="4529666"/>
              <a:ext cx="2791783" cy="14329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7" name="Straight Connector 1056"/>
            <p:cNvCxnSpPr/>
            <p:nvPr/>
          </p:nvCxnSpPr>
          <p:spPr bwMode="auto">
            <a:xfrm flipV="1">
              <a:off x="5192283" y="2709335"/>
              <a:ext cx="3041550" cy="18563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58" name="Group 1057"/>
            <p:cNvGrpSpPr/>
            <p:nvPr/>
          </p:nvGrpSpPr>
          <p:grpSpPr>
            <a:xfrm>
              <a:off x="5164667" y="4826000"/>
              <a:ext cx="2979208" cy="973667"/>
              <a:chOff x="2592388" y="5601756"/>
              <a:chExt cx="4027487" cy="939800"/>
            </a:xfrm>
          </p:grpSpPr>
          <p:sp>
            <p:nvSpPr>
              <p:cNvPr id="1114" name="Freeform 2"/>
              <p:cNvSpPr>
                <a:spLocks/>
              </p:cNvSpPr>
              <p:nvPr/>
            </p:nvSpPr>
            <p:spPr bwMode="auto">
              <a:xfrm>
                <a:off x="2592388" y="5601756"/>
                <a:ext cx="4027487" cy="939800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001" h="10125">
                    <a:moveTo>
                      <a:pt x="4" y="4039"/>
                    </a:moveTo>
                    <a:cubicBezTo>
                      <a:pt x="-29" y="2271"/>
                      <a:pt x="194" y="2100"/>
                      <a:pt x="715" y="1595"/>
                    </a:cubicBezTo>
                    <a:cubicBezTo>
                      <a:pt x="1236" y="1089"/>
                      <a:pt x="2417" y="1272"/>
                      <a:pt x="3130" y="1006"/>
                    </a:cubicBezTo>
                    <a:cubicBezTo>
                      <a:pt x="3843" y="740"/>
                      <a:pt x="4397" y="0"/>
                      <a:pt x="4995" y="0"/>
                    </a:cubicBezTo>
                    <a:cubicBezTo>
                      <a:pt x="5593" y="1"/>
                      <a:pt x="6206" y="926"/>
                      <a:pt x="6720" y="1009"/>
                    </a:cubicBezTo>
                    <a:cubicBezTo>
                      <a:pt x="7234" y="1092"/>
                      <a:pt x="7536" y="241"/>
                      <a:pt x="8082" y="497"/>
                    </a:cubicBezTo>
                    <a:cubicBezTo>
                      <a:pt x="8628" y="756"/>
                      <a:pt x="9854" y="442"/>
                      <a:pt x="9989" y="2989"/>
                    </a:cubicBezTo>
                    <a:cubicBezTo>
                      <a:pt x="10124" y="5536"/>
                      <a:pt x="9098" y="5742"/>
                      <a:pt x="8599" y="6797"/>
                    </a:cubicBezTo>
                    <a:cubicBezTo>
                      <a:pt x="8100" y="7852"/>
                      <a:pt x="7544" y="8981"/>
                      <a:pt x="6995" y="9322"/>
                    </a:cubicBezTo>
                    <a:cubicBezTo>
                      <a:pt x="6446" y="9663"/>
                      <a:pt x="5793" y="8957"/>
                      <a:pt x="5307" y="8843"/>
                    </a:cubicBezTo>
                    <a:cubicBezTo>
                      <a:pt x="4819" y="8726"/>
                      <a:pt x="4628" y="10048"/>
                      <a:pt x="4371" y="9912"/>
                    </a:cubicBezTo>
                    <a:cubicBezTo>
                      <a:pt x="4114" y="9775"/>
                      <a:pt x="3505" y="10355"/>
                      <a:pt x="3140" y="10019"/>
                    </a:cubicBezTo>
                    <a:cubicBezTo>
                      <a:pt x="2774" y="9683"/>
                      <a:pt x="2820" y="8138"/>
                      <a:pt x="2179" y="7895"/>
                    </a:cubicBezTo>
                    <a:cubicBezTo>
                      <a:pt x="1586" y="6800"/>
                      <a:pt x="1549" y="8137"/>
                      <a:pt x="1187" y="7495"/>
                    </a:cubicBezTo>
                    <a:cubicBezTo>
                      <a:pt x="825" y="6852"/>
                      <a:pt x="-7" y="6157"/>
                      <a:pt x="4" y="4039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1115" name="Straight Connector 1114"/>
              <p:cNvCxnSpPr/>
              <p:nvPr/>
            </p:nvCxnSpPr>
            <p:spPr>
              <a:xfrm flipV="1">
                <a:off x="3262941" y="5752569"/>
                <a:ext cx="1316038" cy="13176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6" name="Straight Connector 1115"/>
              <p:cNvCxnSpPr/>
              <p:nvPr/>
            </p:nvCxnSpPr>
            <p:spPr>
              <a:xfrm>
                <a:off x="3151816" y="5939894"/>
                <a:ext cx="2259013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7" name="Straight Connector 1116"/>
              <p:cNvCxnSpPr/>
              <p:nvPr/>
            </p:nvCxnSpPr>
            <p:spPr>
              <a:xfrm>
                <a:off x="3164516" y="6044669"/>
                <a:ext cx="714375" cy="2762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8" name="Straight Connector 1117"/>
              <p:cNvCxnSpPr/>
              <p:nvPr/>
            </p:nvCxnSpPr>
            <p:spPr>
              <a:xfrm flipV="1">
                <a:off x="4182104" y="6238344"/>
                <a:ext cx="1247775" cy="825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9" name="Straight Connector 1118"/>
              <p:cNvCxnSpPr/>
              <p:nvPr/>
            </p:nvCxnSpPr>
            <p:spPr>
              <a:xfrm>
                <a:off x="4842504" y="5785906"/>
                <a:ext cx="1057275" cy="1238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0" name="Straight Connector 1119"/>
              <p:cNvCxnSpPr/>
              <p:nvPr/>
            </p:nvCxnSpPr>
            <p:spPr>
              <a:xfrm flipV="1">
                <a:off x="4126541" y="5939894"/>
                <a:ext cx="1790700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1" name="Straight Connector 1120"/>
              <p:cNvCxnSpPr/>
              <p:nvPr/>
            </p:nvCxnSpPr>
            <p:spPr>
              <a:xfrm flipV="1">
                <a:off x="5453691" y="5968469"/>
                <a:ext cx="588963" cy="26987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2" name="Straight Connector 1121"/>
              <p:cNvCxnSpPr/>
              <p:nvPr/>
            </p:nvCxnSpPr>
            <p:spPr>
              <a:xfrm>
                <a:off x="4596441" y="5752569"/>
                <a:ext cx="814388" cy="40163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23" name="Group 347"/>
              <p:cNvGrpSpPr>
                <a:grpSpLocks/>
              </p:cNvGrpSpPr>
              <p:nvPr/>
            </p:nvGrpSpPr>
            <p:grpSpPr bwMode="auto">
              <a:xfrm>
                <a:off x="5856401" y="5796097"/>
                <a:ext cx="588970" cy="242608"/>
                <a:chOff x="1871277" y="1576300"/>
                <a:chExt cx="1128371" cy="437861"/>
              </a:xfrm>
            </p:grpSpPr>
            <p:sp>
              <p:nvSpPr>
                <p:cNvPr id="1164" name="Oval 1163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65" name="Rectangle 1164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66" name="Oval 1165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67" name="Freeform 1166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68" name="Freeform 1167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69" name="Freeform 1168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70" name="Freeform 1169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71" name="Straight Connector 1170"/>
                <p:cNvCxnSpPr>
                  <a:endCxn id="1166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2" name="Straight Connector 1171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4" name="Group 347"/>
              <p:cNvGrpSpPr>
                <a:grpSpLocks/>
              </p:cNvGrpSpPr>
              <p:nvPr/>
            </p:nvGrpSpPr>
            <p:grpSpPr bwMode="auto">
              <a:xfrm>
                <a:off x="4375328" y="5654000"/>
                <a:ext cx="588970" cy="242608"/>
                <a:chOff x="1871277" y="1576300"/>
                <a:chExt cx="1128371" cy="437861"/>
              </a:xfrm>
            </p:grpSpPr>
            <p:sp>
              <p:nvSpPr>
                <p:cNvPr id="1155" name="Oval 1154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56" name="Rectangle 1155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7" name="Oval 1156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58" name="Freeform 1157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9" name="Freeform 1158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60" name="Freeform 1159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61" name="Freeform 1160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62" name="Straight Connector 1161"/>
                <p:cNvCxnSpPr>
                  <a:endCxn id="1157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3" name="Straight Connector 1162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5" name="Group 347"/>
              <p:cNvGrpSpPr>
                <a:grpSpLocks/>
              </p:cNvGrpSpPr>
              <p:nvPr/>
            </p:nvGrpSpPr>
            <p:grpSpPr bwMode="auto">
              <a:xfrm>
                <a:off x="2848241" y="5847813"/>
                <a:ext cx="588970" cy="242608"/>
                <a:chOff x="1871277" y="1576300"/>
                <a:chExt cx="1128371" cy="437861"/>
              </a:xfrm>
            </p:grpSpPr>
            <p:sp>
              <p:nvSpPr>
                <p:cNvPr id="1146" name="Oval 1145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47" name="Rectangle 1146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8" name="Oval 1147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49" name="Freeform 1148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0" name="Freeform 1149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1" name="Freeform 1150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2" name="Freeform 1151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53" name="Straight Connector 1152"/>
                <p:cNvCxnSpPr>
                  <a:endCxn id="1148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4" name="Straight Connector 1153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6" name="Group 347"/>
              <p:cNvGrpSpPr>
                <a:grpSpLocks/>
              </p:cNvGrpSpPr>
              <p:nvPr/>
            </p:nvGrpSpPr>
            <p:grpSpPr bwMode="auto">
              <a:xfrm>
                <a:off x="5166757" y="6114152"/>
                <a:ext cx="588970" cy="242608"/>
                <a:chOff x="1871277" y="1576300"/>
                <a:chExt cx="1128371" cy="437861"/>
              </a:xfrm>
            </p:grpSpPr>
            <p:sp>
              <p:nvSpPr>
                <p:cNvPr id="1137" name="Oval 1136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38" name="Rectangle 1137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9" name="Oval 1138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40" name="Freeform 1139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1" name="Freeform 1140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2" name="Freeform 1141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3" name="Freeform 1142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44" name="Straight Connector 1143"/>
                <p:cNvCxnSpPr>
                  <a:endCxn id="1139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5" name="Straight Connector 1144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7" name="Group 347"/>
              <p:cNvGrpSpPr>
                <a:grpSpLocks/>
              </p:cNvGrpSpPr>
              <p:nvPr/>
            </p:nvGrpSpPr>
            <p:grpSpPr bwMode="auto">
              <a:xfrm>
                <a:off x="3704088" y="6206732"/>
                <a:ext cx="588970" cy="242608"/>
                <a:chOff x="1871277" y="1576300"/>
                <a:chExt cx="1128371" cy="437861"/>
              </a:xfrm>
            </p:grpSpPr>
            <p:sp>
              <p:nvSpPr>
                <p:cNvPr id="1128" name="Oval 1127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29" name="Rectangle 1128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0" name="Oval 1129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31" name="Freeform 1130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2" name="Freeform 1131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3" name="Freeform 1132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4" name="Freeform 1133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35" name="Straight Connector 1134"/>
                <p:cNvCxnSpPr>
                  <a:endCxn id="1130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6" name="Straight Connector 1135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59" name="Group 1058"/>
            <p:cNvGrpSpPr/>
            <p:nvPr/>
          </p:nvGrpSpPr>
          <p:grpSpPr>
            <a:xfrm>
              <a:off x="4990227" y="3046752"/>
              <a:ext cx="3116606" cy="1053561"/>
              <a:chOff x="4990227" y="2877416"/>
              <a:chExt cx="3116606" cy="1053561"/>
            </a:xfrm>
          </p:grpSpPr>
          <p:sp>
            <p:nvSpPr>
              <p:cNvPr id="1078" name="Rectangle 1077"/>
              <p:cNvSpPr/>
              <p:nvPr/>
            </p:nvSpPr>
            <p:spPr bwMode="auto">
              <a:xfrm>
                <a:off x="5418665" y="2913389"/>
                <a:ext cx="2688168" cy="101758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079" name="Freeform 1078"/>
              <p:cNvSpPr/>
              <p:nvPr/>
            </p:nvSpPr>
            <p:spPr bwMode="auto">
              <a:xfrm>
                <a:off x="5218221" y="2877416"/>
                <a:ext cx="213773" cy="1028160"/>
              </a:xfrm>
              <a:custGeom>
                <a:avLst/>
                <a:gdLst>
                  <a:gd name="connsiteX0" fmla="*/ 0 w 312616"/>
                  <a:gd name="connsiteY0" fmla="*/ 644770 h 1367693"/>
                  <a:gd name="connsiteX1" fmla="*/ 312616 w 312616"/>
                  <a:gd name="connsiteY1" fmla="*/ 0 h 1367693"/>
                  <a:gd name="connsiteX2" fmla="*/ 312616 w 312616"/>
                  <a:gd name="connsiteY2" fmla="*/ 1016000 h 1367693"/>
                  <a:gd name="connsiteX3" fmla="*/ 117231 w 312616"/>
                  <a:gd name="connsiteY3" fmla="*/ 1367693 h 1367693"/>
                  <a:gd name="connsiteX4" fmla="*/ 0 w 312616"/>
                  <a:gd name="connsiteY4" fmla="*/ 644770 h 1367693"/>
                  <a:gd name="connsiteX0" fmla="*/ 0 w 199855"/>
                  <a:gd name="connsiteY0" fmla="*/ 733787 h 1367693"/>
                  <a:gd name="connsiteX1" fmla="*/ 199855 w 199855"/>
                  <a:gd name="connsiteY1" fmla="*/ 0 h 1367693"/>
                  <a:gd name="connsiteX2" fmla="*/ 199855 w 199855"/>
                  <a:gd name="connsiteY2" fmla="*/ 1016000 h 1367693"/>
                  <a:gd name="connsiteX3" fmla="*/ 4470 w 199855"/>
                  <a:gd name="connsiteY3" fmla="*/ 1367693 h 1367693"/>
                  <a:gd name="connsiteX4" fmla="*/ 0 w 199855"/>
                  <a:gd name="connsiteY4" fmla="*/ 733787 h 1367693"/>
                  <a:gd name="connsiteX0" fmla="*/ 25203 w 225058"/>
                  <a:gd name="connsiteY0" fmla="*/ 733787 h 1361758"/>
                  <a:gd name="connsiteX1" fmla="*/ 225058 w 225058"/>
                  <a:gd name="connsiteY1" fmla="*/ 0 h 1361758"/>
                  <a:gd name="connsiteX2" fmla="*/ 225058 w 225058"/>
                  <a:gd name="connsiteY2" fmla="*/ 1016000 h 1361758"/>
                  <a:gd name="connsiteX3" fmla="*/ 0 w 225058"/>
                  <a:gd name="connsiteY3" fmla="*/ 1361758 h 1361758"/>
                  <a:gd name="connsiteX4" fmla="*/ 25203 w 225058"/>
                  <a:gd name="connsiteY4" fmla="*/ 733787 h 1361758"/>
                  <a:gd name="connsiteX0" fmla="*/ 25203 w 230992"/>
                  <a:gd name="connsiteY0" fmla="*/ 787197 h 1415168"/>
                  <a:gd name="connsiteX1" fmla="*/ 230992 w 230992"/>
                  <a:gd name="connsiteY1" fmla="*/ 0 h 1415168"/>
                  <a:gd name="connsiteX2" fmla="*/ 225058 w 230992"/>
                  <a:gd name="connsiteY2" fmla="*/ 1069410 h 1415168"/>
                  <a:gd name="connsiteX3" fmla="*/ 0 w 230992"/>
                  <a:gd name="connsiteY3" fmla="*/ 1415168 h 1415168"/>
                  <a:gd name="connsiteX4" fmla="*/ 25203 w 230992"/>
                  <a:gd name="connsiteY4" fmla="*/ 787197 h 1415168"/>
                  <a:gd name="connsiteX0" fmla="*/ 0 w 205789"/>
                  <a:gd name="connsiteY0" fmla="*/ 787197 h 1427037"/>
                  <a:gd name="connsiteX1" fmla="*/ 205789 w 205789"/>
                  <a:gd name="connsiteY1" fmla="*/ 0 h 1427037"/>
                  <a:gd name="connsiteX2" fmla="*/ 199855 w 205789"/>
                  <a:gd name="connsiteY2" fmla="*/ 1069410 h 1427037"/>
                  <a:gd name="connsiteX3" fmla="*/ 4471 w 205789"/>
                  <a:gd name="connsiteY3" fmla="*/ 1427037 h 1427037"/>
                  <a:gd name="connsiteX4" fmla="*/ 0 w 205789"/>
                  <a:gd name="connsiteY4" fmla="*/ 787197 h 1427037"/>
                  <a:gd name="connsiteX0" fmla="*/ 0 w 199855"/>
                  <a:gd name="connsiteY0" fmla="*/ 745656 h 1385496"/>
                  <a:gd name="connsiteX1" fmla="*/ 193920 w 199855"/>
                  <a:gd name="connsiteY1" fmla="*/ 0 h 1385496"/>
                  <a:gd name="connsiteX2" fmla="*/ 199855 w 199855"/>
                  <a:gd name="connsiteY2" fmla="*/ 1027869 h 1385496"/>
                  <a:gd name="connsiteX3" fmla="*/ 4471 w 199855"/>
                  <a:gd name="connsiteY3" fmla="*/ 1385496 h 1385496"/>
                  <a:gd name="connsiteX4" fmla="*/ 0 w 199855"/>
                  <a:gd name="connsiteY4" fmla="*/ 745656 h 1385496"/>
                  <a:gd name="connsiteX0" fmla="*/ 20385 w 220240"/>
                  <a:gd name="connsiteY0" fmla="*/ 745656 h 1058154"/>
                  <a:gd name="connsiteX1" fmla="*/ 214305 w 220240"/>
                  <a:gd name="connsiteY1" fmla="*/ 0 h 1058154"/>
                  <a:gd name="connsiteX2" fmla="*/ 220240 w 220240"/>
                  <a:gd name="connsiteY2" fmla="*/ 1027869 h 1058154"/>
                  <a:gd name="connsiteX3" fmla="*/ 68 w 220240"/>
                  <a:gd name="connsiteY3" fmla="*/ 986902 h 1058154"/>
                  <a:gd name="connsiteX4" fmla="*/ 20385 w 220240"/>
                  <a:gd name="connsiteY4" fmla="*/ 745656 h 1058154"/>
                  <a:gd name="connsiteX0" fmla="*/ 20385 w 220240"/>
                  <a:gd name="connsiteY0" fmla="*/ 745656 h 1068836"/>
                  <a:gd name="connsiteX1" fmla="*/ 214305 w 220240"/>
                  <a:gd name="connsiteY1" fmla="*/ 0 h 1068836"/>
                  <a:gd name="connsiteX2" fmla="*/ 220240 w 220240"/>
                  <a:gd name="connsiteY2" fmla="*/ 1027869 h 1068836"/>
                  <a:gd name="connsiteX3" fmla="*/ 68 w 220240"/>
                  <a:gd name="connsiteY3" fmla="*/ 986902 h 1068836"/>
                  <a:gd name="connsiteX4" fmla="*/ 20385 w 220240"/>
                  <a:gd name="connsiteY4" fmla="*/ 745656 h 1068836"/>
                  <a:gd name="connsiteX0" fmla="*/ 15446 w 215301"/>
                  <a:gd name="connsiteY0" fmla="*/ 745656 h 1057581"/>
                  <a:gd name="connsiteX1" fmla="*/ 209366 w 215301"/>
                  <a:gd name="connsiteY1" fmla="*/ 0 h 1057581"/>
                  <a:gd name="connsiteX2" fmla="*/ 215301 w 215301"/>
                  <a:gd name="connsiteY2" fmla="*/ 1027869 h 1057581"/>
                  <a:gd name="connsiteX3" fmla="*/ 87 w 215301"/>
                  <a:gd name="connsiteY3" fmla="*/ 888484 h 1057581"/>
                  <a:gd name="connsiteX4" fmla="*/ 15446 w 215301"/>
                  <a:gd name="connsiteY4" fmla="*/ 745656 h 1057581"/>
                  <a:gd name="connsiteX0" fmla="*/ 15446 w 215301"/>
                  <a:gd name="connsiteY0" fmla="*/ 745656 h 1063397"/>
                  <a:gd name="connsiteX1" fmla="*/ 209366 w 215301"/>
                  <a:gd name="connsiteY1" fmla="*/ 0 h 1063397"/>
                  <a:gd name="connsiteX2" fmla="*/ 215301 w 215301"/>
                  <a:gd name="connsiteY2" fmla="*/ 1027869 h 1063397"/>
                  <a:gd name="connsiteX3" fmla="*/ 87 w 215301"/>
                  <a:gd name="connsiteY3" fmla="*/ 888484 h 1063397"/>
                  <a:gd name="connsiteX4" fmla="*/ 15446 w 215301"/>
                  <a:gd name="connsiteY4" fmla="*/ 745656 h 1063397"/>
                  <a:gd name="connsiteX0" fmla="*/ 15446 w 215301"/>
                  <a:gd name="connsiteY0" fmla="*/ 745656 h 1027869"/>
                  <a:gd name="connsiteX1" fmla="*/ 209366 w 215301"/>
                  <a:gd name="connsiteY1" fmla="*/ 0 h 1027869"/>
                  <a:gd name="connsiteX2" fmla="*/ 215301 w 215301"/>
                  <a:gd name="connsiteY2" fmla="*/ 1027869 h 1027869"/>
                  <a:gd name="connsiteX3" fmla="*/ 87 w 215301"/>
                  <a:gd name="connsiteY3" fmla="*/ 888484 h 1027869"/>
                  <a:gd name="connsiteX4" fmla="*/ 15446 w 215301"/>
                  <a:gd name="connsiteY4" fmla="*/ 745656 h 1027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301" h="1027869">
                    <a:moveTo>
                      <a:pt x="15446" y="745656"/>
                    </a:moveTo>
                    <a:lnTo>
                      <a:pt x="209366" y="0"/>
                    </a:lnTo>
                    <a:cubicBezTo>
                      <a:pt x="211344" y="342623"/>
                      <a:pt x="213323" y="685246"/>
                      <a:pt x="215301" y="1027869"/>
                    </a:cubicBezTo>
                    <a:cubicBezTo>
                      <a:pt x="115469" y="960083"/>
                      <a:pt x="99918" y="931665"/>
                      <a:pt x="87" y="888484"/>
                    </a:cubicBezTo>
                    <a:cubicBezTo>
                      <a:pt x="-1403" y="675204"/>
                      <a:pt x="16936" y="958936"/>
                      <a:pt x="15446" y="745656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accent6">
                      <a:lumMod val="20000"/>
                      <a:lumOff val="80000"/>
                    </a:schemeClr>
                  </a:gs>
                </a:gsLst>
                <a:lin ang="0" scaled="0"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grpSp>
            <p:nvGrpSpPr>
              <p:cNvPr id="1080" name="Group 950"/>
              <p:cNvGrpSpPr>
                <a:grpSpLocks/>
              </p:cNvGrpSpPr>
              <p:nvPr/>
            </p:nvGrpSpPr>
            <p:grpSpPr bwMode="auto">
              <a:xfrm>
                <a:off x="4990227" y="3351862"/>
                <a:ext cx="251561" cy="564103"/>
                <a:chOff x="4140" y="429"/>
                <a:chExt cx="1425" cy="2396"/>
              </a:xfrm>
            </p:grpSpPr>
            <p:sp>
              <p:nvSpPr>
                <p:cNvPr id="1082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3 w 354"/>
                    <a:gd name="T1" fmla="*/ 0 h 2742"/>
                    <a:gd name="T2" fmla="*/ 15 w 354"/>
                    <a:gd name="T3" fmla="*/ 27 h 2742"/>
                    <a:gd name="T4" fmla="*/ 15 w 354"/>
                    <a:gd name="T5" fmla="*/ 205 h 2742"/>
                    <a:gd name="T6" fmla="*/ 0 w 354"/>
                    <a:gd name="T7" fmla="*/ 215 h 2742"/>
                    <a:gd name="T8" fmla="*/ 3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3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4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9 w 211"/>
                    <a:gd name="T3" fmla="*/ 18 h 2537"/>
                    <a:gd name="T4" fmla="*/ 2 w 211"/>
                    <a:gd name="T5" fmla="*/ 196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5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1 h 226"/>
                    <a:gd name="T4" fmla="*/ 14 w 328"/>
                    <a:gd name="T5" fmla="*/ 19 h 226"/>
                    <a:gd name="T6" fmla="*/ 0 w 328"/>
                    <a:gd name="T7" fmla="*/ 8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6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087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1112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3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88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089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1110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1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90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1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092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1108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9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93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4 w 328"/>
                    <a:gd name="T3" fmla="*/ 10 h 226"/>
                    <a:gd name="T4" fmla="*/ 14 w 328"/>
                    <a:gd name="T5" fmla="*/ 17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094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1106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07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95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6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4 w 296"/>
                    <a:gd name="T3" fmla="*/ 10 h 256"/>
                    <a:gd name="T4" fmla="*/ 14 w 296"/>
                    <a:gd name="T5" fmla="*/ 19 h 256"/>
                    <a:gd name="T6" fmla="*/ 0 w 296"/>
                    <a:gd name="T7" fmla="*/ 7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7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4 w 304"/>
                    <a:gd name="T3" fmla="*/ 13 h 288"/>
                    <a:gd name="T4" fmla="*/ 13 w 304"/>
                    <a:gd name="T5" fmla="*/ 23 h 288"/>
                    <a:gd name="T6" fmla="*/ 2 w 304"/>
                    <a:gd name="T7" fmla="*/ 10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8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99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9 h 240"/>
                    <a:gd name="T2" fmla="*/ 2 w 306"/>
                    <a:gd name="T3" fmla="*/ 19 h 240"/>
                    <a:gd name="T4" fmla="*/ 14 w 306"/>
                    <a:gd name="T5" fmla="*/ 9 h 240"/>
                    <a:gd name="T6" fmla="*/ 14 w 306"/>
                    <a:gd name="T7" fmla="*/ 0 h 240"/>
                    <a:gd name="T8" fmla="*/ 0 w 306"/>
                    <a:gd name="T9" fmla="*/ 9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0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01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02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03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/>
                  <a:endParaRPr lang="en-US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104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05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81" name="TextBox 1080"/>
              <p:cNvSpPr txBox="1"/>
              <p:nvPr/>
            </p:nvSpPr>
            <p:spPr>
              <a:xfrm>
                <a:off x="5377031" y="3090332"/>
                <a:ext cx="2659202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SDN Controller</a:t>
                </a:r>
              </a:p>
              <a:p>
                <a:pPr algn="ctr"/>
                <a:r>
                  <a:rPr lang="en-US" sz="1600" dirty="0"/>
                  <a:t>(network operating system)</a:t>
                </a:r>
              </a:p>
            </p:txBody>
          </p:sp>
        </p:grpSp>
        <p:sp>
          <p:nvSpPr>
            <p:cNvPr id="1060" name="TextBox 1059"/>
            <p:cNvSpPr txBox="1"/>
            <p:nvPr/>
          </p:nvSpPr>
          <p:spPr>
            <a:xfrm>
              <a:off x="6837708" y="1058305"/>
              <a:ext cx="595035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rgbClr val="008000"/>
                  </a:solidFill>
                </a:rPr>
                <a:t>…</a:t>
              </a:r>
            </a:p>
          </p:txBody>
        </p:sp>
        <p:grpSp>
          <p:nvGrpSpPr>
            <p:cNvPr id="1061" name="Group 1060"/>
            <p:cNvGrpSpPr/>
            <p:nvPr/>
          </p:nvGrpSpPr>
          <p:grpSpPr>
            <a:xfrm>
              <a:off x="5165914" y="1277466"/>
              <a:ext cx="1023471" cy="590176"/>
              <a:chOff x="4721412" y="1277470"/>
              <a:chExt cx="1023471" cy="590176"/>
            </a:xfrm>
          </p:grpSpPr>
          <p:sp>
            <p:nvSpPr>
              <p:cNvPr id="1076" name="Oval 1075"/>
              <p:cNvSpPr/>
              <p:nvPr/>
            </p:nvSpPr>
            <p:spPr bwMode="auto">
              <a:xfrm>
                <a:off x="4721412" y="1277470"/>
                <a:ext cx="1023471" cy="590176"/>
              </a:xfrm>
              <a:prstGeom prst="ellipse">
                <a:avLst/>
              </a:prstGeom>
              <a:solidFill>
                <a:srgbClr val="008000">
                  <a:alpha val="70000"/>
                </a:srgbClr>
              </a:solidFill>
              <a:ln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7" name="TextBox 1076"/>
              <p:cNvSpPr txBox="1"/>
              <p:nvPr/>
            </p:nvSpPr>
            <p:spPr>
              <a:xfrm>
                <a:off x="4792385" y="1374585"/>
                <a:ext cx="8904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routing</a:t>
                </a:r>
              </a:p>
            </p:txBody>
          </p:sp>
        </p:grpSp>
        <p:grpSp>
          <p:nvGrpSpPr>
            <p:cNvPr id="1062" name="Group 1061"/>
            <p:cNvGrpSpPr/>
            <p:nvPr/>
          </p:nvGrpSpPr>
          <p:grpSpPr>
            <a:xfrm>
              <a:off x="6000628" y="1798416"/>
              <a:ext cx="1023471" cy="590176"/>
              <a:chOff x="6106459" y="1967753"/>
              <a:chExt cx="1023471" cy="590176"/>
            </a:xfrm>
          </p:grpSpPr>
          <p:sp>
            <p:nvSpPr>
              <p:cNvPr id="1074" name="Oval 1073"/>
              <p:cNvSpPr/>
              <p:nvPr/>
            </p:nvSpPr>
            <p:spPr bwMode="auto">
              <a:xfrm>
                <a:off x="6106459" y="1967753"/>
                <a:ext cx="1023471" cy="590176"/>
              </a:xfrm>
              <a:prstGeom prst="ellipse">
                <a:avLst/>
              </a:prstGeom>
              <a:solidFill>
                <a:srgbClr val="008000">
                  <a:alpha val="70000"/>
                </a:srgbClr>
              </a:solidFill>
              <a:ln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5" name="TextBox 1074"/>
              <p:cNvSpPr txBox="1"/>
              <p:nvPr/>
            </p:nvSpPr>
            <p:spPr>
              <a:xfrm>
                <a:off x="6177429" y="1997637"/>
                <a:ext cx="903087" cy="544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dirty="0"/>
                  <a:t>access 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US" dirty="0"/>
                  <a:t>control</a:t>
                </a:r>
              </a:p>
            </p:txBody>
          </p:sp>
        </p:grpSp>
        <p:grpSp>
          <p:nvGrpSpPr>
            <p:cNvPr id="1063" name="Group 1062"/>
            <p:cNvGrpSpPr/>
            <p:nvPr/>
          </p:nvGrpSpPr>
          <p:grpSpPr>
            <a:xfrm>
              <a:off x="7230837" y="1756871"/>
              <a:ext cx="1023471" cy="590176"/>
              <a:chOff x="6938682" y="977153"/>
              <a:chExt cx="1023471" cy="590176"/>
            </a:xfrm>
          </p:grpSpPr>
          <p:sp>
            <p:nvSpPr>
              <p:cNvPr id="1072" name="Oval 1071"/>
              <p:cNvSpPr/>
              <p:nvPr/>
            </p:nvSpPr>
            <p:spPr bwMode="auto">
              <a:xfrm>
                <a:off x="6938682" y="977153"/>
                <a:ext cx="1023471" cy="590176"/>
              </a:xfrm>
              <a:prstGeom prst="ellipse">
                <a:avLst/>
              </a:prstGeom>
              <a:solidFill>
                <a:srgbClr val="008000">
                  <a:alpha val="70000"/>
                </a:srgbClr>
              </a:solidFill>
              <a:ln>
                <a:solidFill>
                  <a:srgbClr val="008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73" name="TextBox 1072"/>
              <p:cNvSpPr txBox="1"/>
              <p:nvPr/>
            </p:nvSpPr>
            <p:spPr>
              <a:xfrm>
                <a:off x="6964568" y="1007037"/>
                <a:ext cx="993256" cy="5447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dirty="0"/>
                  <a:t>load</a:t>
                </a:r>
              </a:p>
              <a:p>
                <a:pPr algn="ctr">
                  <a:lnSpc>
                    <a:spcPct val="80000"/>
                  </a:lnSpc>
                </a:pPr>
                <a:r>
                  <a:rPr lang="en-US" dirty="0"/>
                  <a:t>balance</a:t>
                </a:r>
              </a:p>
            </p:txBody>
          </p:sp>
        </p:grpSp>
        <p:cxnSp>
          <p:nvCxnSpPr>
            <p:cNvPr id="1064" name="Straight Arrow Connector 1063"/>
            <p:cNvCxnSpPr/>
            <p:nvPr/>
          </p:nvCxnSpPr>
          <p:spPr bwMode="auto">
            <a:xfrm flipV="1">
              <a:off x="8627245" y="1217948"/>
              <a:ext cx="0" cy="1248832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5" name="Straight Arrow Connector 1064"/>
            <p:cNvCxnSpPr/>
            <p:nvPr/>
          </p:nvCxnSpPr>
          <p:spPr bwMode="auto">
            <a:xfrm>
              <a:off x="8652645" y="2966181"/>
              <a:ext cx="0" cy="152442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6" name="Straight Arrow Connector 1065"/>
            <p:cNvCxnSpPr/>
            <p:nvPr/>
          </p:nvCxnSpPr>
          <p:spPr bwMode="auto">
            <a:xfrm>
              <a:off x="8661016" y="5381629"/>
              <a:ext cx="0" cy="4148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67" name="Straight Arrow Connector 1066"/>
            <p:cNvCxnSpPr/>
            <p:nvPr/>
          </p:nvCxnSpPr>
          <p:spPr bwMode="auto">
            <a:xfrm flipV="1">
              <a:off x="8653320" y="4546025"/>
              <a:ext cx="0" cy="414864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68" name="TextBox 399"/>
            <p:cNvSpPr txBox="1">
              <a:spLocks noChangeArrowheads="1"/>
            </p:cNvSpPr>
            <p:nvPr/>
          </p:nvSpPr>
          <p:spPr bwMode="auto">
            <a:xfrm>
              <a:off x="6650715" y="4235599"/>
              <a:ext cx="1635889" cy="28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i="1" dirty="0"/>
                <a:t>southbound API</a:t>
              </a:r>
            </a:p>
          </p:txBody>
        </p:sp>
        <p:sp>
          <p:nvSpPr>
            <p:cNvPr id="1069" name="TextBox 399"/>
            <p:cNvSpPr txBox="1">
              <a:spLocks noChangeArrowheads="1"/>
            </p:cNvSpPr>
            <p:nvPr/>
          </p:nvSpPr>
          <p:spPr bwMode="auto">
            <a:xfrm>
              <a:off x="6646778" y="2717781"/>
              <a:ext cx="1635889" cy="28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i="1" dirty="0"/>
                <a:t>northbound API</a:t>
              </a:r>
            </a:p>
          </p:txBody>
        </p:sp>
        <p:sp>
          <p:nvSpPr>
            <p:cNvPr id="1070" name="TextBox 399"/>
            <p:cNvSpPr txBox="1">
              <a:spLocks noChangeArrowheads="1"/>
            </p:cNvSpPr>
            <p:nvPr/>
          </p:nvSpPr>
          <p:spPr bwMode="auto">
            <a:xfrm>
              <a:off x="5507651" y="5795718"/>
              <a:ext cx="2302688" cy="28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i="1" dirty="0"/>
                <a:t>SDN-controlled switches</a:t>
              </a:r>
            </a:p>
          </p:txBody>
        </p:sp>
        <p:sp>
          <p:nvSpPr>
            <p:cNvPr id="1071" name="TextBox 399"/>
            <p:cNvSpPr txBox="1">
              <a:spLocks noChangeArrowheads="1"/>
            </p:cNvSpPr>
            <p:nvPr/>
          </p:nvSpPr>
          <p:spPr bwMode="auto">
            <a:xfrm>
              <a:off x="5707907" y="910464"/>
              <a:ext cx="2381659" cy="28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sz="1400" i="1" dirty="0"/>
                <a:t>network-control applications</a:t>
              </a:r>
            </a:p>
          </p:txBody>
        </p:sp>
      </p:grpSp>
      <p:sp>
        <p:nvSpPr>
          <p:cNvPr id="2" name="Rectangle 1"/>
          <p:cNvSpPr/>
          <p:nvPr/>
        </p:nvSpPr>
        <p:spPr bwMode="auto">
          <a:xfrm>
            <a:off x="4785895" y="1147462"/>
            <a:ext cx="4134334" cy="394727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26470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10</a:t>
            </a:fld>
            <a:endParaRPr lang="en-US" sz="1200" dirty="0">
              <a:latin typeface="Tahoma" charset="0"/>
            </a:endParaRPr>
          </a:p>
        </p:txBody>
      </p:sp>
      <p:sp>
        <p:nvSpPr>
          <p:cNvPr id="12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5812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494793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64703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SDN perspective: SDN controller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6494299" cy="21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6" name="Content Placeholder 6"/>
          <p:cNvSpPr txBox="1">
            <a:spLocks/>
          </p:cNvSpPr>
          <p:nvPr/>
        </p:nvSpPr>
        <p:spPr bwMode="auto">
          <a:xfrm>
            <a:off x="524550" y="1248707"/>
            <a:ext cx="4333436" cy="501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buNone/>
            </a:pPr>
            <a:r>
              <a:rPr lang="en-US" i="1" dirty="0">
                <a:solidFill>
                  <a:srgbClr val="CC0000"/>
                </a:solidFill>
              </a:rPr>
              <a:t>SDN controller (network OS): </a:t>
            </a:r>
          </a:p>
          <a:p>
            <a:r>
              <a:rPr lang="en-US" sz="2400" dirty="0"/>
              <a:t>maintain network state information</a:t>
            </a:r>
          </a:p>
          <a:p>
            <a:r>
              <a:rPr lang="en-US" sz="2400" dirty="0"/>
              <a:t>interacts with network control applications “above” via northbound API</a:t>
            </a:r>
          </a:p>
          <a:p>
            <a:r>
              <a:rPr lang="en-US" sz="2400" dirty="0"/>
              <a:t>interacts with network switches “below” via southbound API</a:t>
            </a:r>
          </a:p>
          <a:p>
            <a:r>
              <a:rPr lang="en-US" sz="2400" dirty="0"/>
              <a:t>implemented as distributed system for performance, scalability, fault-tolerance, robustness</a:t>
            </a:r>
          </a:p>
          <a:p>
            <a:endParaRPr lang="en-US" dirty="0"/>
          </a:p>
        </p:txBody>
      </p:sp>
      <p:sp>
        <p:nvSpPr>
          <p:cNvPr id="9" name="TextBox 399"/>
          <p:cNvSpPr txBox="1">
            <a:spLocks noChangeArrowheads="1"/>
          </p:cNvSpPr>
          <p:nvPr/>
        </p:nvSpPr>
        <p:spPr bwMode="auto">
          <a:xfrm>
            <a:off x="8518490" y="5440585"/>
            <a:ext cx="28693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dirty="0"/>
              <a:t>data</a:t>
            </a:r>
          </a:p>
          <a:p>
            <a:pPr algn="ctr">
              <a:lnSpc>
                <a:spcPts val="1463"/>
              </a:lnSpc>
            </a:pPr>
            <a:r>
              <a:rPr lang="en-US" sz="1400" dirty="0"/>
              <a:t>plane</a:t>
            </a:r>
          </a:p>
        </p:txBody>
      </p:sp>
      <p:sp>
        <p:nvSpPr>
          <p:cNvPr id="10" name="TextBox 400"/>
          <p:cNvSpPr txBox="1">
            <a:spLocks noChangeArrowheads="1"/>
          </p:cNvSpPr>
          <p:nvPr/>
        </p:nvSpPr>
        <p:spPr bwMode="auto">
          <a:xfrm>
            <a:off x="8494972" y="2978227"/>
            <a:ext cx="34202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dirty="0"/>
              <a:t>control</a:t>
            </a:r>
          </a:p>
          <a:p>
            <a:pPr algn="ctr">
              <a:lnSpc>
                <a:spcPts val="1463"/>
              </a:lnSpc>
            </a:pPr>
            <a:r>
              <a:rPr lang="en-US" sz="1400" dirty="0"/>
              <a:t>plane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5272718" y="5033566"/>
            <a:ext cx="2791783" cy="1432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 flipV="1">
            <a:off x="5192283" y="3213235"/>
            <a:ext cx="3041550" cy="18563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5164667" y="5329900"/>
            <a:ext cx="2979208" cy="973667"/>
            <a:chOff x="2592388" y="5601756"/>
            <a:chExt cx="4027487" cy="939800"/>
          </a:xfrm>
        </p:grpSpPr>
        <p:sp>
          <p:nvSpPr>
            <p:cNvPr id="69" name="Freeform 2"/>
            <p:cNvSpPr>
              <a:spLocks/>
            </p:cNvSpPr>
            <p:nvPr/>
          </p:nvSpPr>
          <p:spPr bwMode="auto">
            <a:xfrm>
              <a:off x="2592388" y="5601756"/>
              <a:ext cx="4027487" cy="939800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1" h="10125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70" name="Straight Connector 69"/>
            <p:cNvCxnSpPr/>
            <p:nvPr/>
          </p:nvCxnSpPr>
          <p:spPr>
            <a:xfrm flipV="1">
              <a:off x="3262941" y="5752569"/>
              <a:ext cx="1316038" cy="13176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3151816" y="5939894"/>
              <a:ext cx="2259013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3164516" y="6044669"/>
              <a:ext cx="714375" cy="2762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4182104" y="6238344"/>
              <a:ext cx="1247775" cy="825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842504" y="5785906"/>
              <a:ext cx="1057275" cy="1238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4126541" y="5939894"/>
              <a:ext cx="1790700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5453691" y="5968469"/>
              <a:ext cx="588963" cy="26987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4596441" y="5752569"/>
              <a:ext cx="814388" cy="40163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Group 347"/>
            <p:cNvGrpSpPr>
              <a:grpSpLocks/>
            </p:cNvGrpSpPr>
            <p:nvPr/>
          </p:nvGrpSpPr>
          <p:grpSpPr bwMode="auto">
            <a:xfrm>
              <a:off x="5856401" y="5796097"/>
              <a:ext cx="588970" cy="242608"/>
              <a:chOff x="1871277" y="1576300"/>
              <a:chExt cx="1128371" cy="437861"/>
            </a:xfrm>
          </p:grpSpPr>
          <p:sp>
            <p:nvSpPr>
              <p:cNvPr id="119" name="Oval 118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1" name="Oval 120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22" name="Freeform 121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3" name="Freeform 122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4" name="Freeform 123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5" name="Freeform 124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26" name="Straight Connector 125"/>
              <p:cNvCxnSpPr>
                <a:endCxn id="121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347"/>
            <p:cNvGrpSpPr>
              <a:grpSpLocks/>
            </p:cNvGrpSpPr>
            <p:nvPr/>
          </p:nvGrpSpPr>
          <p:grpSpPr bwMode="auto">
            <a:xfrm>
              <a:off x="4375328" y="5654000"/>
              <a:ext cx="588970" cy="242608"/>
              <a:chOff x="1871277" y="1576300"/>
              <a:chExt cx="1128371" cy="437861"/>
            </a:xfrm>
          </p:grpSpPr>
          <p:sp>
            <p:nvSpPr>
              <p:cNvPr id="110" name="Oval 109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2" name="Oval 111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3" name="Freeform 112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4" name="Freeform 113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5" name="Freeform 114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6" name="Freeform 115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7" name="Straight Connector 116"/>
              <p:cNvCxnSpPr>
                <a:endCxn id="112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347"/>
            <p:cNvGrpSpPr>
              <a:grpSpLocks/>
            </p:cNvGrpSpPr>
            <p:nvPr/>
          </p:nvGrpSpPr>
          <p:grpSpPr bwMode="auto">
            <a:xfrm>
              <a:off x="2848241" y="5847813"/>
              <a:ext cx="588970" cy="242608"/>
              <a:chOff x="1871277" y="1576300"/>
              <a:chExt cx="1128371" cy="437861"/>
            </a:xfrm>
          </p:grpSpPr>
          <p:sp>
            <p:nvSpPr>
              <p:cNvPr id="101" name="Oval 100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3" name="Oval 102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5" name="Freeform 104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6" name="Freeform 105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7" name="Freeform 106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8" name="Straight Connector 107"/>
              <p:cNvCxnSpPr>
                <a:endCxn id="103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347"/>
            <p:cNvGrpSpPr>
              <a:grpSpLocks/>
            </p:cNvGrpSpPr>
            <p:nvPr/>
          </p:nvGrpSpPr>
          <p:grpSpPr bwMode="auto">
            <a:xfrm>
              <a:off x="5166757" y="6114152"/>
              <a:ext cx="588970" cy="242608"/>
              <a:chOff x="1871277" y="1576300"/>
              <a:chExt cx="1128371" cy="437861"/>
            </a:xfrm>
          </p:grpSpPr>
          <p:sp>
            <p:nvSpPr>
              <p:cNvPr id="92" name="Oval 9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4" name="Oval 93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5" name="Freeform 94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6" name="Freeform 95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7" name="Freeform 96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8" name="Freeform 97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9" name="Straight Connector 98"/>
              <p:cNvCxnSpPr>
                <a:endCxn id="94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347"/>
            <p:cNvGrpSpPr>
              <a:grpSpLocks/>
            </p:cNvGrpSpPr>
            <p:nvPr/>
          </p:nvGrpSpPr>
          <p:grpSpPr bwMode="auto">
            <a:xfrm>
              <a:off x="3704088" y="6206732"/>
              <a:ext cx="588970" cy="242608"/>
              <a:chOff x="1871277" y="1576300"/>
              <a:chExt cx="1128371" cy="437861"/>
            </a:xfrm>
          </p:grpSpPr>
          <p:sp>
            <p:nvSpPr>
              <p:cNvPr id="83" name="Oval 8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5" name="Oval 8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6" name="Freeform 8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7" name="Freeform 8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9" name="Freeform 8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>
                <a:endCxn id="8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13"/>
          <p:cNvGrpSpPr/>
          <p:nvPr/>
        </p:nvGrpSpPr>
        <p:grpSpPr>
          <a:xfrm>
            <a:off x="4990227" y="3550652"/>
            <a:ext cx="3116606" cy="1053561"/>
            <a:chOff x="4990227" y="2877416"/>
            <a:chExt cx="3116606" cy="1053561"/>
          </a:xfrm>
        </p:grpSpPr>
        <p:sp>
          <p:nvSpPr>
            <p:cNvPr id="33" name="Rectangle 32"/>
            <p:cNvSpPr/>
            <p:nvPr/>
          </p:nvSpPr>
          <p:spPr bwMode="auto">
            <a:xfrm>
              <a:off x="5418665" y="2913389"/>
              <a:ext cx="2688168" cy="101758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5218221" y="2877416"/>
              <a:ext cx="213773" cy="1028160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  <a:gd name="connsiteX0" fmla="*/ 20385 w 220240"/>
                <a:gd name="connsiteY0" fmla="*/ 745656 h 1058154"/>
                <a:gd name="connsiteX1" fmla="*/ 214305 w 220240"/>
                <a:gd name="connsiteY1" fmla="*/ 0 h 1058154"/>
                <a:gd name="connsiteX2" fmla="*/ 220240 w 220240"/>
                <a:gd name="connsiteY2" fmla="*/ 1027869 h 1058154"/>
                <a:gd name="connsiteX3" fmla="*/ 68 w 220240"/>
                <a:gd name="connsiteY3" fmla="*/ 986902 h 1058154"/>
                <a:gd name="connsiteX4" fmla="*/ 20385 w 220240"/>
                <a:gd name="connsiteY4" fmla="*/ 745656 h 1058154"/>
                <a:gd name="connsiteX0" fmla="*/ 20385 w 220240"/>
                <a:gd name="connsiteY0" fmla="*/ 745656 h 1068836"/>
                <a:gd name="connsiteX1" fmla="*/ 214305 w 220240"/>
                <a:gd name="connsiteY1" fmla="*/ 0 h 1068836"/>
                <a:gd name="connsiteX2" fmla="*/ 220240 w 220240"/>
                <a:gd name="connsiteY2" fmla="*/ 1027869 h 1068836"/>
                <a:gd name="connsiteX3" fmla="*/ 68 w 220240"/>
                <a:gd name="connsiteY3" fmla="*/ 986902 h 1068836"/>
                <a:gd name="connsiteX4" fmla="*/ 20385 w 220240"/>
                <a:gd name="connsiteY4" fmla="*/ 745656 h 1068836"/>
                <a:gd name="connsiteX0" fmla="*/ 15446 w 215301"/>
                <a:gd name="connsiteY0" fmla="*/ 745656 h 1057581"/>
                <a:gd name="connsiteX1" fmla="*/ 209366 w 215301"/>
                <a:gd name="connsiteY1" fmla="*/ 0 h 1057581"/>
                <a:gd name="connsiteX2" fmla="*/ 215301 w 215301"/>
                <a:gd name="connsiteY2" fmla="*/ 1027869 h 1057581"/>
                <a:gd name="connsiteX3" fmla="*/ 87 w 215301"/>
                <a:gd name="connsiteY3" fmla="*/ 888484 h 1057581"/>
                <a:gd name="connsiteX4" fmla="*/ 15446 w 215301"/>
                <a:gd name="connsiteY4" fmla="*/ 745656 h 1057581"/>
                <a:gd name="connsiteX0" fmla="*/ 15446 w 215301"/>
                <a:gd name="connsiteY0" fmla="*/ 745656 h 1063397"/>
                <a:gd name="connsiteX1" fmla="*/ 209366 w 215301"/>
                <a:gd name="connsiteY1" fmla="*/ 0 h 1063397"/>
                <a:gd name="connsiteX2" fmla="*/ 215301 w 215301"/>
                <a:gd name="connsiteY2" fmla="*/ 1027869 h 1063397"/>
                <a:gd name="connsiteX3" fmla="*/ 87 w 215301"/>
                <a:gd name="connsiteY3" fmla="*/ 888484 h 1063397"/>
                <a:gd name="connsiteX4" fmla="*/ 15446 w 215301"/>
                <a:gd name="connsiteY4" fmla="*/ 745656 h 1063397"/>
                <a:gd name="connsiteX0" fmla="*/ 15446 w 215301"/>
                <a:gd name="connsiteY0" fmla="*/ 745656 h 1027869"/>
                <a:gd name="connsiteX1" fmla="*/ 209366 w 215301"/>
                <a:gd name="connsiteY1" fmla="*/ 0 h 1027869"/>
                <a:gd name="connsiteX2" fmla="*/ 215301 w 215301"/>
                <a:gd name="connsiteY2" fmla="*/ 1027869 h 1027869"/>
                <a:gd name="connsiteX3" fmla="*/ 87 w 215301"/>
                <a:gd name="connsiteY3" fmla="*/ 888484 h 1027869"/>
                <a:gd name="connsiteX4" fmla="*/ 15446 w 215301"/>
                <a:gd name="connsiteY4" fmla="*/ 745656 h 1027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301" h="1027869">
                  <a:moveTo>
                    <a:pt x="15446" y="745656"/>
                  </a:moveTo>
                  <a:lnTo>
                    <a:pt x="209366" y="0"/>
                  </a:lnTo>
                  <a:cubicBezTo>
                    <a:pt x="211344" y="342623"/>
                    <a:pt x="213323" y="685246"/>
                    <a:pt x="215301" y="1027869"/>
                  </a:cubicBezTo>
                  <a:cubicBezTo>
                    <a:pt x="115469" y="960083"/>
                    <a:pt x="99918" y="931665"/>
                    <a:pt x="87" y="888484"/>
                  </a:cubicBezTo>
                  <a:cubicBezTo>
                    <a:pt x="-1403" y="675204"/>
                    <a:pt x="16936" y="958936"/>
                    <a:pt x="15446" y="74565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35" name="Group 950"/>
            <p:cNvGrpSpPr>
              <a:grpSpLocks/>
            </p:cNvGrpSpPr>
            <p:nvPr/>
          </p:nvGrpSpPr>
          <p:grpSpPr bwMode="auto">
            <a:xfrm>
              <a:off x="4990227" y="3351862"/>
              <a:ext cx="251561" cy="564103"/>
              <a:chOff x="4140" y="429"/>
              <a:chExt cx="1425" cy="2396"/>
            </a:xfrm>
          </p:grpSpPr>
          <p:sp>
            <p:nvSpPr>
              <p:cNvPr id="37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2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67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3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4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65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5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7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63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9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61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0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5377031" y="3090332"/>
              <a:ext cx="2659202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SDN Controller</a:t>
              </a:r>
            </a:p>
            <a:p>
              <a:pPr algn="ctr"/>
              <a:r>
                <a:rPr lang="en-US" sz="1600" dirty="0"/>
                <a:t>(network operating system)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837708" y="1562205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…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165914" y="1781366"/>
            <a:ext cx="1023471" cy="590176"/>
            <a:chOff x="4721412" y="1277470"/>
            <a:chExt cx="1023471" cy="590176"/>
          </a:xfrm>
        </p:grpSpPr>
        <p:sp>
          <p:nvSpPr>
            <p:cNvPr id="31" name="Oval 30"/>
            <p:cNvSpPr/>
            <p:nvPr/>
          </p:nvSpPr>
          <p:spPr bwMode="auto">
            <a:xfrm>
              <a:off x="4721412" y="1277470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92385" y="1374585"/>
              <a:ext cx="8904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routing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000628" y="2302316"/>
            <a:ext cx="1023471" cy="590176"/>
            <a:chOff x="6106459" y="1967753"/>
            <a:chExt cx="1023471" cy="590176"/>
          </a:xfrm>
        </p:grpSpPr>
        <p:sp>
          <p:nvSpPr>
            <p:cNvPr id="29" name="Oval 28"/>
            <p:cNvSpPr/>
            <p:nvPr/>
          </p:nvSpPr>
          <p:spPr bwMode="auto">
            <a:xfrm>
              <a:off x="6106459" y="19677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177429" y="1997637"/>
              <a:ext cx="903087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access 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control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30837" y="2260771"/>
            <a:ext cx="1023471" cy="590176"/>
            <a:chOff x="6938682" y="977153"/>
            <a:chExt cx="1023471" cy="590176"/>
          </a:xfrm>
        </p:grpSpPr>
        <p:sp>
          <p:nvSpPr>
            <p:cNvPr id="27" name="Oval 26"/>
            <p:cNvSpPr/>
            <p:nvPr/>
          </p:nvSpPr>
          <p:spPr bwMode="auto">
            <a:xfrm>
              <a:off x="6938682" y="9771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64568" y="1007037"/>
              <a:ext cx="993256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load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balance</a:t>
              </a:r>
            </a:p>
          </p:txBody>
        </p:sp>
      </p:grpSp>
      <p:cxnSp>
        <p:nvCxnSpPr>
          <p:cNvPr id="19" name="Straight Arrow Connector 18"/>
          <p:cNvCxnSpPr/>
          <p:nvPr/>
        </p:nvCxnSpPr>
        <p:spPr bwMode="auto">
          <a:xfrm flipV="1">
            <a:off x="8627245" y="1721848"/>
            <a:ext cx="0" cy="12488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8652645" y="3470081"/>
            <a:ext cx="0" cy="15244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8661016" y="5885529"/>
            <a:ext cx="0" cy="4148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 flipV="1">
            <a:off x="8653320" y="5049925"/>
            <a:ext cx="0" cy="4148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399"/>
          <p:cNvSpPr txBox="1">
            <a:spLocks noChangeArrowheads="1"/>
          </p:cNvSpPr>
          <p:nvPr/>
        </p:nvSpPr>
        <p:spPr bwMode="auto">
          <a:xfrm>
            <a:off x="6650715" y="4739499"/>
            <a:ext cx="1635889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southbound API</a:t>
            </a:r>
          </a:p>
        </p:txBody>
      </p:sp>
      <p:sp>
        <p:nvSpPr>
          <p:cNvPr id="24" name="TextBox 399"/>
          <p:cNvSpPr txBox="1">
            <a:spLocks noChangeArrowheads="1"/>
          </p:cNvSpPr>
          <p:nvPr/>
        </p:nvSpPr>
        <p:spPr bwMode="auto">
          <a:xfrm>
            <a:off x="6646778" y="3221681"/>
            <a:ext cx="1635889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northbound API</a:t>
            </a:r>
          </a:p>
        </p:txBody>
      </p:sp>
      <p:sp>
        <p:nvSpPr>
          <p:cNvPr id="25" name="TextBox 399"/>
          <p:cNvSpPr txBox="1">
            <a:spLocks noChangeArrowheads="1"/>
          </p:cNvSpPr>
          <p:nvPr/>
        </p:nvSpPr>
        <p:spPr bwMode="auto">
          <a:xfrm>
            <a:off x="5507651" y="6299618"/>
            <a:ext cx="2302688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SDN-controlled switches</a:t>
            </a:r>
          </a:p>
        </p:txBody>
      </p:sp>
      <p:sp>
        <p:nvSpPr>
          <p:cNvPr id="26" name="TextBox 399"/>
          <p:cNvSpPr txBox="1">
            <a:spLocks noChangeArrowheads="1"/>
          </p:cNvSpPr>
          <p:nvPr/>
        </p:nvSpPr>
        <p:spPr bwMode="auto">
          <a:xfrm>
            <a:off x="5707907" y="1414364"/>
            <a:ext cx="2381659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network-control applications</a:t>
            </a:r>
          </a:p>
        </p:txBody>
      </p:sp>
      <p:sp>
        <p:nvSpPr>
          <p:cNvPr id="128" name="Rectangle 127"/>
          <p:cNvSpPr/>
          <p:nvPr/>
        </p:nvSpPr>
        <p:spPr bwMode="auto">
          <a:xfrm>
            <a:off x="4574869" y="1147463"/>
            <a:ext cx="3794540" cy="185124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Rectangle 128"/>
          <p:cNvSpPr/>
          <p:nvPr/>
        </p:nvSpPr>
        <p:spPr bwMode="auto">
          <a:xfrm>
            <a:off x="4558963" y="1315163"/>
            <a:ext cx="3794540" cy="185124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/>
          <p:cNvSpPr/>
          <p:nvPr/>
        </p:nvSpPr>
        <p:spPr bwMode="auto">
          <a:xfrm>
            <a:off x="4587026" y="5099336"/>
            <a:ext cx="3794540" cy="1592337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26470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11</a:t>
            </a:fld>
            <a:endParaRPr lang="en-US" sz="1200" dirty="0">
              <a:latin typeface="Tahoma" charset="0"/>
            </a:endParaRPr>
          </a:p>
        </p:txBody>
      </p:sp>
      <p:sp>
        <p:nvSpPr>
          <p:cNvPr id="13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5812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4171199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69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72209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SDN perspective: control applications</a:t>
            </a:r>
          </a:p>
        </p:txBody>
      </p:sp>
      <p:pic>
        <p:nvPicPr>
          <p:cNvPr id="48170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7159501" cy="191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6" name="Content Placeholder 6"/>
          <p:cNvSpPr txBox="1">
            <a:spLocks/>
          </p:cNvSpPr>
          <p:nvPr/>
        </p:nvSpPr>
        <p:spPr bwMode="auto">
          <a:xfrm>
            <a:off x="524550" y="1248707"/>
            <a:ext cx="4333436" cy="501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buNone/>
            </a:pPr>
            <a:r>
              <a:rPr lang="en-US" i="1" dirty="0">
                <a:solidFill>
                  <a:srgbClr val="CC0000"/>
                </a:solidFill>
              </a:rPr>
              <a:t>network-control apps:</a:t>
            </a:r>
          </a:p>
          <a:p>
            <a:r>
              <a:rPr lang="en-US" sz="2400" dirty="0"/>
              <a:t>“brains” of control:  implement control functions using lower-level services, API provided by SDN controller</a:t>
            </a:r>
          </a:p>
          <a:p>
            <a:r>
              <a:rPr lang="en-US" sz="2400" i="1" dirty="0">
                <a:solidFill>
                  <a:srgbClr val="000000"/>
                </a:solidFill>
              </a:rPr>
              <a:t>unbundled: </a:t>
            </a:r>
            <a:r>
              <a:rPr lang="en-US" sz="2400" dirty="0"/>
              <a:t>can be provided by 3</a:t>
            </a:r>
            <a:r>
              <a:rPr lang="en-US" sz="2400" baseline="30000" dirty="0"/>
              <a:t>rd</a:t>
            </a:r>
            <a:r>
              <a:rPr lang="en-US" sz="2400" dirty="0"/>
              <a:t> party: distinct from routing vendor, or SDN controller</a:t>
            </a:r>
          </a:p>
          <a:p>
            <a:endParaRPr lang="en-US" dirty="0"/>
          </a:p>
        </p:txBody>
      </p:sp>
      <p:sp>
        <p:nvSpPr>
          <p:cNvPr id="9" name="TextBox 399"/>
          <p:cNvSpPr txBox="1">
            <a:spLocks noChangeArrowheads="1"/>
          </p:cNvSpPr>
          <p:nvPr/>
        </p:nvSpPr>
        <p:spPr bwMode="auto">
          <a:xfrm>
            <a:off x="8518490" y="5440585"/>
            <a:ext cx="28693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dirty="0"/>
              <a:t>data</a:t>
            </a:r>
          </a:p>
          <a:p>
            <a:pPr algn="ctr">
              <a:lnSpc>
                <a:spcPts val="1463"/>
              </a:lnSpc>
            </a:pPr>
            <a:r>
              <a:rPr lang="en-US" sz="1400" dirty="0"/>
              <a:t>plane</a:t>
            </a:r>
          </a:p>
        </p:txBody>
      </p:sp>
      <p:sp>
        <p:nvSpPr>
          <p:cNvPr id="10" name="TextBox 400"/>
          <p:cNvSpPr txBox="1">
            <a:spLocks noChangeArrowheads="1"/>
          </p:cNvSpPr>
          <p:nvPr/>
        </p:nvSpPr>
        <p:spPr bwMode="auto">
          <a:xfrm>
            <a:off x="8494972" y="2978227"/>
            <a:ext cx="342020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dirty="0"/>
              <a:t>control</a:t>
            </a:r>
          </a:p>
          <a:p>
            <a:pPr algn="ctr">
              <a:lnSpc>
                <a:spcPts val="1463"/>
              </a:lnSpc>
            </a:pPr>
            <a:r>
              <a:rPr lang="en-US" sz="1400" dirty="0"/>
              <a:t>plane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5272718" y="5033566"/>
            <a:ext cx="2791783" cy="14329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auto">
          <a:xfrm flipV="1">
            <a:off x="5192283" y="3213235"/>
            <a:ext cx="3041550" cy="18563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5164667" y="5329900"/>
            <a:ext cx="2979208" cy="973667"/>
            <a:chOff x="2592388" y="5601756"/>
            <a:chExt cx="4027487" cy="939800"/>
          </a:xfrm>
        </p:grpSpPr>
        <p:sp>
          <p:nvSpPr>
            <p:cNvPr id="69" name="Freeform 2"/>
            <p:cNvSpPr>
              <a:spLocks/>
            </p:cNvSpPr>
            <p:nvPr/>
          </p:nvSpPr>
          <p:spPr bwMode="auto">
            <a:xfrm>
              <a:off x="2592388" y="5601756"/>
              <a:ext cx="4027487" cy="939800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1" h="10125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70" name="Straight Connector 69"/>
            <p:cNvCxnSpPr/>
            <p:nvPr/>
          </p:nvCxnSpPr>
          <p:spPr>
            <a:xfrm flipV="1">
              <a:off x="3262941" y="5752569"/>
              <a:ext cx="1316038" cy="13176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3151816" y="5939894"/>
              <a:ext cx="2259013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3164516" y="6044669"/>
              <a:ext cx="714375" cy="2762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4182104" y="6238344"/>
              <a:ext cx="1247775" cy="825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842504" y="5785906"/>
              <a:ext cx="1057275" cy="1238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4126541" y="5939894"/>
              <a:ext cx="1790700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5453691" y="5968469"/>
              <a:ext cx="588963" cy="26987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4596441" y="5752569"/>
              <a:ext cx="814388" cy="40163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Group 347"/>
            <p:cNvGrpSpPr>
              <a:grpSpLocks/>
            </p:cNvGrpSpPr>
            <p:nvPr/>
          </p:nvGrpSpPr>
          <p:grpSpPr bwMode="auto">
            <a:xfrm>
              <a:off x="5856401" y="5796097"/>
              <a:ext cx="588970" cy="242608"/>
              <a:chOff x="1871277" y="1576300"/>
              <a:chExt cx="1128371" cy="437861"/>
            </a:xfrm>
          </p:grpSpPr>
          <p:sp>
            <p:nvSpPr>
              <p:cNvPr id="119" name="Oval 118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1" name="Oval 120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22" name="Freeform 121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3" name="Freeform 122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4" name="Freeform 123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25" name="Freeform 124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26" name="Straight Connector 125"/>
              <p:cNvCxnSpPr>
                <a:endCxn id="121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347"/>
            <p:cNvGrpSpPr>
              <a:grpSpLocks/>
            </p:cNvGrpSpPr>
            <p:nvPr/>
          </p:nvGrpSpPr>
          <p:grpSpPr bwMode="auto">
            <a:xfrm>
              <a:off x="4375328" y="5654000"/>
              <a:ext cx="588970" cy="242608"/>
              <a:chOff x="1871277" y="1576300"/>
              <a:chExt cx="1128371" cy="437861"/>
            </a:xfrm>
          </p:grpSpPr>
          <p:sp>
            <p:nvSpPr>
              <p:cNvPr id="110" name="Oval 109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2" name="Oval 111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3" name="Freeform 112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4" name="Freeform 113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5" name="Freeform 114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16" name="Freeform 115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7" name="Straight Connector 116"/>
              <p:cNvCxnSpPr>
                <a:endCxn id="112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347"/>
            <p:cNvGrpSpPr>
              <a:grpSpLocks/>
            </p:cNvGrpSpPr>
            <p:nvPr/>
          </p:nvGrpSpPr>
          <p:grpSpPr bwMode="auto">
            <a:xfrm>
              <a:off x="2848241" y="5847813"/>
              <a:ext cx="588970" cy="242608"/>
              <a:chOff x="1871277" y="1576300"/>
              <a:chExt cx="1128371" cy="437861"/>
            </a:xfrm>
          </p:grpSpPr>
          <p:sp>
            <p:nvSpPr>
              <p:cNvPr id="101" name="Oval 100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3" name="Oval 102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5" name="Freeform 104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6" name="Freeform 105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7" name="Freeform 106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8" name="Straight Connector 107"/>
              <p:cNvCxnSpPr>
                <a:endCxn id="103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347"/>
            <p:cNvGrpSpPr>
              <a:grpSpLocks/>
            </p:cNvGrpSpPr>
            <p:nvPr/>
          </p:nvGrpSpPr>
          <p:grpSpPr bwMode="auto">
            <a:xfrm>
              <a:off x="5166757" y="6114152"/>
              <a:ext cx="588970" cy="242608"/>
              <a:chOff x="1871277" y="1576300"/>
              <a:chExt cx="1128371" cy="437861"/>
            </a:xfrm>
          </p:grpSpPr>
          <p:sp>
            <p:nvSpPr>
              <p:cNvPr id="92" name="Oval 9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4" name="Oval 93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5" name="Freeform 94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6" name="Freeform 95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7" name="Freeform 96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8" name="Freeform 97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9" name="Straight Connector 98"/>
              <p:cNvCxnSpPr>
                <a:endCxn id="94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347"/>
            <p:cNvGrpSpPr>
              <a:grpSpLocks/>
            </p:cNvGrpSpPr>
            <p:nvPr/>
          </p:nvGrpSpPr>
          <p:grpSpPr bwMode="auto">
            <a:xfrm>
              <a:off x="3704088" y="6206732"/>
              <a:ext cx="588970" cy="242608"/>
              <a:chOff x="1871277" y="1576300"/>
              <a:chExt cx="1128371" cy="437861"/>
            </a:xfrm>
          </p:grpSpPr>
          <p:sp>
            <p:nvSpPr>
              <p:cNvPr id="83" name="Oval 8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5" name="Oval 8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6" name="Freeform 8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7" name="Freeform 8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9" name="Freeform 8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>
                <a:endCxn id="8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Group 13"/>
          <p:cNvGrpSpPr/>
          <p:nvPr/>
        </p:nvGrpSpPr>
        <p:grpSpPr>
          <a:xfrm>
            <a:off x="4990227" y="3550652"/>
            <a:ext cx="3116606" cy="1053561"/>
            <a:chOff x="4990227" y="2877416"/>
            <a:chExt cx="3116606" cy="1053561"/>
          </a:xfrm>
        </p:grpSpPr>
        <p:sp>
          <p:nvSpPr>
            <p:cNvPr id="33" name="Rectangle 32"/>
            <p:cNvSpPr/>
            <p:nvPr/>
          </p:nvSpPr>
          <p:spPr bwMode="auto">
            <a:xfrm>
              <a:off x="5418665" y="2913389"/>
              <a:ext cx="2688168" cy="101758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5218221" y="2877416"/>
              <a:ext cx="213773" cy="1028160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  <a:gd name="connsiteX0" fmla="*/ 20385 w 220240"/>
                <a:gd name="connsiteY0" fmla="*/ 745656 h 1058154"/>
                <a:gd name="connsiteX1" fmla="*/ 214305 w 220240"/>
                <a:gd name="connsiteY1" fmla="*/ 0 h 1058154"/>
                <a:gd name="connsiteX2" fmla="*/ 220240 w 220240"/>
                <a:gd name="connsiteY2" fmla="*/ 1027869 h 1058154"/>
                <a:gd name="connsiteX3" fmla="*/ 68 w 220240"/>
                <a:gd name="connsiteY3" fmla="*/ 986902 h 1058154"/>
                <a:gd name="connsiteX4" fmla="*/ 20385 w 220240"/>
                <a:gd name="connsiteY4" fmla="*/ 745656 h 1058154"/>
                <a:gd name="connsiteX0" fmla="*/ 20385 w 220240"/>
                <a:gd name="connsiteY0" fmla="*/ 745656 h 1068836"/>
                <a:gd name="connsiteX1" fmla="*/ 214305 w 220240"/>
                <a:gd name="connsiteY1" fmla="*/ 0 h 1068836"/>
                <a:gd name="connsiteX2" fmla="*/ 220240 w 220240"/>
                <a:gd name="connsiteY2" fmla="*/ 1027869 h 1068836"/>
                <a:gd name="connsiteX3" fmla="*/ 68 w 220240"/>
                <a:gd name="connsiteY3" fmla="*/ 986902 h 1068836"/>
                <a:gd name="connsiteX4" fmla="*/ 20385 w 220240"/>
                <a:gd name="connsiteY4" fmla="*/ 745656 h 1068836"/>
                <a:gd name="connsiteX0" fmla="*/ 15446 w 215301"/>
                <a:gd name="connsiteY0" fmla="*/ 745656 h 1057581"/>
                <a:gd name="connsiteX1" fmla="*/ 209366 w 215301"/>
                <a:gd name="connsiteY1" fmla="*/ 0 h 1057581"/>
                <a:gd name="connsiteX2" fmla="*/ 215301 w 215301"/>
                <a:gd name="connsiteY2" fmla="*/ 1027869 h 1057581"/>
                <a:gd name="connsiteX3" fmla="*/ 87 w 215301"/>
                <a:gd name="connsiteY3" fmla="*/ 888484 h 1057581"/>
                <a:gd name="connsiteX4" fmla="*/ 15446 w 215301"/>
                <a:gd name="connsiteY4" fmla="*/ 745656 h 1057581"/>
                <a:gd name="connsiteX0" fmla="*/ 15446 w 215301"/>
                <a:gd name="connsiteY0" fmla="*/ 745656 h 1063397"/>
                <a:gd name="connsiteX1" fmla="*/ 209366 w 215301"/>
                <a:gd name="connsiteY1" fmla="*/ 0 h 1063397"/>
                <a:gd name="connsiteX2" fmla="*/ 215301 w 215301"/>
                <a:gd name="connsiteY2" fmla="*/ 1027869 h 1063397"/>
                <a:gd name="connsiteX3" fmla="*/ 87 w 215301"/>
                <a:gd name="connsiteY3" fmla="*/ 888484 h 1063397"/>
                <a:gd name="connsiteX4" fmla="*/ 15446 w 215301"/>
                <a:gd name="connsiteY4" fmla="*/ 745656 h 1063397"/>
                <a:gd name="connsiteX0" fmla="*/ 15446 w 215301"/>
                <a:gd name="connsiteY0" fmla="*/ 745656 h 1027869"/>
                <a:gd name="connsiteX1" fmla="*/ 209366 w 215301"/>
                <a:gd name="connsiteY1" fmla="*/ 0 h 1027869"/>
                <a:gd name="connsiteX2" fmla="*/ 215301 w 215301"/>
                <a:gd name="connsiteY2" fmla="*/ 1027869 h 1027869"/>
                <a:gd name="connsiteX3" fmla="*/ 87 w 215301"/>
                <a:gd name="connsiteY3" fmla="*/ 888484 h 1027869"/>
                <a:gd name="connsiteX4" fmla="*/ 15446 w 215301"/>
                <a:gd name="connsiteY4" fmla="*/ 745656 h 1027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301" h="1027869">
                  <a:moveTo>
                    <a:pt x="15446" y="745656"/>
                  </a:moveTo>
                  <a:lnTo>
                    <a:pt x="209366" y="0"/>
                  </a:lnTo>
                  <a:cubicBezTo>
                    <a:pt x="211344" y="342623"/>
                    <a:pt x="213323" y="685246"/>
                    <a:pt x="215301" y="1027869"/>
                  </a:cubicBezTo>
                  <a:cubicBezTo>
                    <a:pt x="115469" y="960083"/>
                    <a:pt x="99918" y="931665"/>
                    <a:pt x="87" y="888484"/>
                  </a:cubicBezTo>
                  <a:cubicBezTo>
                    <a:pt x="-1403" y="675204"/>
                    <a:pt x="16936" y="958936"/>
                    <a:pt x="15446" y="74565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35" name="Group 950"/>
            <p:cNvGrpSpPr>
              <a:grpSpLocks/>
            </p:cNvGrpSpPr>
            <p:nvPr/>
          </p:nvGrpSpPr>
          <p:grpSpPr bwMode="auto">
            <a:xfrm>
              <a:off x="4990227" y="3351862"/>
              <a:ext cx="251561" cy="564103"/>
              <a:chOff x="4140" y="429"/>
              <a:chExt cx="1425" cy="2396"/>
            </a:xfrm>
          </p:grpSpPr>
          <p:sp>
            <p:nvSpPr>
              <p:cNvPr id="37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3 w 354"/>
                  <a:gd name="T1" fmla="*/ 0 h 2742"/>
                  <a:gd name="T2" fmla="*/ 15 w 354"/>
                  <a:gd name="T3" fmla="*/ 27 h 2742"/>
                  <a:gd name="T4" fmla="*/ 15 w 354"/>
                  <a:gd name="T5" fmla="*/ 205 h 2742"/>
                  <a:gd name="T6" fmla="*/ 0 w 354"/>
                  <a:gd name="T7" fmla="*/ 215 h 2742"/>
                  <a:gd name="T8" fmla="*/ 3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9 w 211"/>
                  <a:gd name="T3" fmla="*/ 18 h 2537"/>
                  <a:gd name="T4" fmla="*/ 2 w 211"/>
                  <a:gd name="T5" fmla="*/ 196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1 h 226"/>
                  <a:gd name="T4" fmla="*/ 14 w 328"/>
                  <a:gd name="T5" fmla="*/ 19 h 226"/>
                  <a:gd name="T6" fmla="*/ 0 w 328"/>
                  <a:gd name="T7" fmla="*/ 8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2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67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3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4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65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5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7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63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4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8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14 w 328"/>
                  <a:gd name="T3" fmla="*/ 10 h 226"/>
                  <a:gd name="T4" fmla="*/ 14 w 328"/>
                  <a:gd name="T5" fmla="*/ 17 h 226"/>
                  <a:gd name="T6" fmla="*/ 0 w 328"/>
                  <a:gd name="T7" fmla="*/ 7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9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61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2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50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14 w 296"/>
                  <a:gd name="T3" fmla="*/ 10 h 256"/>
                  <a:gd name="T4" fmla="*/ 14 w 296"/>
                  <a:gd name="T5" fmla="*/ 19 h 256"/>
                  <a:gd name="T6" fmla="*/ 0 w 296"/>
                  <a:gd name="T7" fmla="*/ 7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14 w 304"/>
                  <a:gd name="T3" fmla="*/ 13 h 288"/>
                  <a:gd name="T4" fmla="*/ 13 w 304"/>
                  <a:gd name="T5" fmla="*/ 23 h 288"/>
                  <a:gd name="T6" fmla="*/ 2 w 304"/>
                  <a:gd name="T7" fmla="*/ 10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9 h 240"/>
                  <a:gd name="T2" fmla="*/ 2 w 306"/>
                  <a:gd name="T3" fmla="*/ 19 h 240"/>
                  <a:gd name="T4" fmla="*/ 14 w 306"/>
                  <a:gd name="T5" fmla="*/ 9 h 240"/>
                  <a:gd name="T6" fmla="*/ 14 w 306"/>
                  <a:gd name="T7" fmla="*/ 0 h 240"/>
                  <a:gd name="T8" fmla="*/ 0 w 306"/>
                  <a:gd name="T9" fmla="*/ 9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5377031" y="3090332"/>
              <a:ext cx="2659202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SDN Controller</a:t>
              </a:r>
            </a:p>
            <a:p>
              <a:pPr algn="ctr"/>
              <a:r>
                <a:rPr lang="en-US" sz="1600" dirty="0"/>
                <a:t>(network operating system)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837708" y="1562205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</a:rPr>
              <a:t>…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165914" y="1781366"/>
            <a:ext cx="1023471" cy="590176"/>
            <a:chOff x="4721412" y="1277470"/>
            <a:chExt cx="1023471" cy="590176"/>
          </a:xfrm>
        </p:grpSpPr>
        <p:sp>
          <p:nvSpPr>
            <p:cNvPr id="31" name="Oval 30"/>
            <p:cNvSpPr/>
            <p:nvPr/>
          </p:nvSpPr>
          <p:spPr bwMode="auto">
            <a:xfrm>
              <a:off x="4721412" y="1277470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92385" y="1374585"/>
              <a:ext cx="8904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routing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000628" y="2302316"/>
            <a:ext cx="1023471" cy="590176"/>
            <a:chOff x="6106459" y="1967753"/>
            <a:chExt cx="1023471" cy="590176"/>
          </a:xfrm>
        </p:grpSpPr>
        <p:sp>
          <p:nvSpPr>
            <p:cNvPr id="29" name="Oval 28"/>
            <p:cNvSpPr/>
            <p:nvPr/>
          </p:nvSpPr>
          <p:spPr bwMode="auto">
            <a:xfrm>
              <a:off x="6106459" y="19677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177429" y="1997637"/>
              <a:ext cx="903087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access 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control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30837" y="2260771"/>
            <a:ext cx="1023471" cy="590176"/>
            <a:chOff x="6938682" y="977153"/>
            <a:chExt cx="1023471" cy="590176"/>
          </a:xfrm>
        </p:grpSpPr>
        <p:sp>
          <p:nvSpPr>
            <p:cNvPr id="27" name="Oval 26"/>
            <p:cNvSpPr/>
            <p:nvPr/>
          </p:nvSpPr>
          <p:spPr bwMode="auto">
            <a:xfrm>
              <a:off x="6938682" y="9771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964568" y="1007037"/>
              <a:ext cx="993256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load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balance</a:t>
              </a:r>
            </a:p>
          </p:txBody>
        </p:sp>
      </p:grpSp>
      <p:cxnSp>
        <p:nvCxnSpPr>
          <p:cNvPr id="19" name="Straight Arrow Connector 18"/>
          <p:cNvCxnSpPr/>
          <p:nvPr/>
        </p:nvCxnSpPr>
        <p:spPr bwMode="auto">
          <a:xfrm flipV="1">
            <a:off x="8627245" y="1721848"/>
            <a:ext cx="0" cy="12488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8652645" y="3470081"/>
            <a:ext cx="0" cy="152442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Straight Arrow Connector 20"/>
          <p:cNvCxnSpPr/>
          <p:nvPr/>
        </p:nvCxnSpPr>
        <p:spPr bwMode="auto">
          <a:xfrm>
            <a:off x="8661016" y="5885529"/>
            <a:ext cx="0" cy="4148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 flipV="1">
            <a:off x="8653320" y="5049925"/>
            <a:ext cx="0" cy="4148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Box 399"/>
          <p:cNvSpPr txBox="1">
            <a:spLocks noChangeArrowheads="1"/>
          </p:cNvSpPr>
          <p:nvPr/>
        </p:nvSpPr>
        <p:spPr bwMode="auto">
          <a:xfrm>
            <a:off x="6650715" y="4739499"/>
            <a:ext cx="1635889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southbound API</a:t>
            </a:r>
          </a:p>
        </p:txBody>
      </p:sp>
      <p:sp>
        <p:nvSpPr>
          <p:cNvPr id="24" name="TextBox 399"/>
          <p:cNvSpPr txBox="1">
            <a:spLocks noChangeArrowheads="1"/>
          </p:cNvSpPr>
          <p:nvPr/>
        </p:nvSpPr>
        <p:spPr bwMode="auto">
          <a:xfrm>
            <a:off x="6646778" y="3221681"/>
            <a:ext cx="1635889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northbound API</a:t>
            </a:r>
          </a:p>
        </p:txBody>
      </p:sp>
      <p:sp>
        <p:nvSpPr>
          <p:cNvPr id="25" name="TextBox 399"/>
          <p:cNvSpPr txBox="1">
            <a:spLocks noChangeArrowheads="1"/>
          </p:cNvSpPr>
          <p:nvPr/>
        </p:nvSpPr>
        <p:spPr bwMode="auto">
          <a:xfrm>
            <a:off x="5507651" y="6299618"/>
            <a:ext cx="2302688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SDN-controlled switches</a:t>
            </a:r>
          </a:p>
        </p:txBody>
      </p:sp>
      <p:sp>
        <p:nvSpPr>
          <p:cNvPr id="26" name="TextBox 399"/>
          <p:cNvSpPr txBox="1">
            <a:spLocks noChangeArrowheads="1"/>
          </p:cNvSpPr>
          <p:nvPr/>
        </p:nvSpPr>
        <p:spPr bwMode="auto">
          <a:xfrm>
            <a:off x="5707907" y="1414364"/>
            <a:ext cx="2381659" cy="28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ts val="1463"/>
              </a:lnSpc>
            </a:pPr>
            <a:r>
              <a:rPr lang="en-US" sz="1400" i="1" dirty="0"/>
              <a:t>network-control applications</a:t>
            </a:r>
          </a:p>
        </p:txBody>
      </p:sp>
      <p:sp>
        <p:nvSpPr>
          <p:cNvPr id="128" name="Rectangle 127"/>
          <p:cNvSpPr/>
          <p:nvPr/>
        </p:nvSpPr>
        <p:spPr bwMode="auto">
          <a:xfrm>
            <a:off x="4697273" y="3090498"/>
            <a:ext cx="3549731" cy="3442387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26470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12</a:t>
            </a:fld>
            <a:endParaRPr lang="en-US" sz="1200" dirty="0">
              <a:latin typeface="Tahoma" charset="0"/>
            </a:endParaRPr>
          </a:p>
        </p:txBody>
      </p:sp>
      <p:sp>
        <p:nvSpPr>
          <p:cNvPr id="13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5812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778111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Rectangle 221"/>
          <p:cNvSpPr/>
          <p:nvPr/>
        </p:nvSpPr>
        <p:spPr bwMode="auto">
          <a:xfrm>
            <a:off x="2341231" y="2082088"/>
            <a:ext cx="5228030" cy="35686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438" name="Straight Connector 437"/>
          <p:cNvCxnSpPr>
            <a:endCxn id="217" idx="4"/>
          </p:cNvCxnSpPr>
          <p:nvPr/>
        </p:nvCxnSpPr>
        <p:spPr bwMode="auto">
          <a:xfrm flipH="1" flipV="1">
            <a:off x="5777281" y="1910774"/>
            <a:ext cx="605" cy="40773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5" name="Rounded Rectangle 374"/>
          <p:cNvSpPr/>
          <p:nvPr/>
        </p:nvSpPr>
        <p:spPr>
          <a:xfrm>
            <a:off x="2479739" y="3165861"/>
            <a:ext cx="4945030" cy="155378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0" name="Rounded Rectangle 379"/>
          <p:cNvSpPr/>
          <p:nvPr/>
        </p:nvSpPr>
        <p:spPr>
          <a:xfrm>
            <a:off x="2479739" y="4779178"/>
            <a:ext cx="4959028" cy="7379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86" name="Straight Connector 385"/>
          <p:cNvCxnSpPr/>
          <p:nvPr/>
        </p:nvCxnSpPr>
        <p:spPr bwMode="auto">
          <a:xfrm>
            <a:off x="2564746" y="5687428"/>
            <a:ext cx="486002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9" name="TextBox 388"/>
          <p:cNvSpPr txBox="1"/>
          <p:nvPr/>
        </p:nvSpPr>
        <p:spPr>
          <a:xfrm>
            <a:off x="2496429" y="3773215"/>
            <a:ext cx="5089063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dirty="0">
                <a:latin typeface="Arial"/>
                <a:cs typeface="Arial"/>
              </a:rPr>
              <a:t>Network-wide distributed, robust  state management</a:t>
            </a:r>
          </a:p>
        </p:txBody>
      </p:sp>
      <p:sp>
        <p:nvSpPr>
          <p:cNvPr id="390" name="TextBox 389"/>
          <p:cNvSpPr txBox="1"/>
          <p:nvPr/>
        </p:nvSpPr>
        <p:spPr>
          <a:xfrm>
            <a:off x="2884907" y="5171961"/>
            <a:ext cx="4033912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dirty="0">
                <a:latin typeface="Arial"/>
                <a:cs typeface="Arial"/>
              </a:rPr>
              <a:t>Communication to/from controlled devices</a:t>
            </a:r>
          </a:p>
        </p:txBody>
      </p:sp>
      <p:grpSp>
        <p:nvGrpSpPr>
          <p:cNvPr id="401" name="Group 400"/>
          <p:cNvGrpSpPr/>
          <p:nvPr/>
        </p:nvGrpSpPr>
        <p:grpSpPr>
          <a:xfrm>
            <a:off x="2798837" y="4140643"/>
            <a:ext cx="1244650" cy="459826"/>
            <a:chOff x="3128876" y="457817"/>
            <a:chExt cx="1432326" cy="459826"/>
          </a:xfrm>
        </p:grpSpPr>
        <p:sp>
          <p:nvSpPr>
            <p:cNvPr id="402" name="Rounded Rectangle 40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3198388" y="541671"/>
              <a:ext cx="1302385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Link-state info</a:t>
              </a:r>
            </a:p>
          </p:txBody>
        </p:sp>
      </p:grpSp>
      <p:grpSp>
        <p:nvGrpSpPr>
          <p:cNvPr id="404" name="Group 403"/>
          <p:cNvGrpSpPr/>
          <p:nvPr/>
        </p:nvGrpSpPr>
        <p:grpSpPr>
          <a:xfrm>
            <a:off x="5882441" y="4140643"/>
            <a:ext cx="1022824" cy="459826"/>
            <a:chOff x="3086839" y="457817"/>
            <a:chExt cx="1525489" cy="459826"/>
          </a:xfrm>
        </p:grpSpPr>
        <p:sp>
          <p:nvSpPr>
            <p:cNvPr id="405" name="Rounded Rectangle 404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6" name="TextBox 405"/>
            <p:cNvSpPr txBox="1"/>
            <p:nvPr/>
          </p:nvSpPr>
          <p:spPr>
            <a:xfrm>
              <a:off x="3086839" y="541671"/>
              <a:ext cx="1525489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switch info</a:t>
              </a:r>
            </a:p>
          </p:txBody>
        </p:sp>
      </p:grpSp>
      <p:grpSp>
        <p:nvGrpSpPr>
          <p:cNvPr id="407" name="Group 406"/>
          <p:cNvGrpSpPr/>
          <p:nvPr/>
        </p:nvGrpSpPr>
        <p:grpSpPr>
          <a:xfrm>
            <a:off x="4190969" y="4140643"/>
            <a:ext cx="960359" cy="459826"/>
            <a:chOff x="3128876" y="457817"/>
            <a:chExt cx="1432326" cy="459826"/>
          </a:xfrm>
        </p:grpSpPr>
        <p:sp>
          <p:nvSpPr>
            <p:cNvPr id="408" name="Rounded Rectangle 407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9" name="TextBox 408"/>
            <p:cNvSpPr txBox="1"/>
            <p:nvPr/>
          </p:nvSpPr>
          <p:spPr>
            <a:xfrm>
              <a:off x="3205754" y="541671"/>
              <a:ext cx="1287660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host info</a:t>
              </a:r>
            </a:p>
          </p:txBody>
        </p:sp>
      </p:grpSp>
      <p:grpSp>
        <p:nvGrpSpPr>
          <p:cNvPr id="410" name="Group 409"/>
          <p:cNvGrpSpPr/>
          <p:nvPr/>
        </p:nvGrpSpPr>
        <p:grpSpPr>
          <a:xfrm>
            <a:off x="3647075" y="3277496"/>
            <a:ext cx="889706" cy="459826"/>
            <a:chOff x="3128876" y="457817"/>
            <a:chExt cx="1432326" cy="459826"/>
          </a:xfrm>
        </p:grpSpPr>
        <p:sp>
          <p:nvSpPr>
            <p:cNvPr id="411" name="Rounded Rectangle 410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2" name="TextBox 411"/>
            <p:cNvSpPr txBox="1"/>
            <p:nvPr/>
          </p:nvSpPr>
          <p:spPr>
            <a:xfrm>
              <a:off x="3198565" y="541671"/>
              <a:ext cx="1302042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statistics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5445049" y="3289355"/>
            <a:ext cx="1032905" cy="459826"/>
            <a:chOff x="3079326" y="457817"/>
            <a:chExt cx="1540525" cy="459826"/>
          </a:xfrm>
        </p:grpSpPr>
        <p:sp>
          <p:nvSpPr>
            <p:cNvPr id="414" name="Rounded Rectangle 41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5" name="TextBox 414"/>
            <p:cNvSpPr txBox="1"/>
            <p:nvPr/>
          </p:nvSpPr>
          <p:spPr>
            <a:xfrm>
              <a:off x="3079326" y="541671"/>
              <a:ext cx="1540525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flow tables</a:t>
              </a:r>
            </a:p>
          </p:txBody>
        </p:sp>
      </p:grpSp>
      <p:sp>
        <p:nvSpPr>
          <p:cNvPr id="416" name="TextBox 415"/>
          <p:cNvSpPr txBox="1"/>
          <p:nvPr/>
        </p:nvSpPr>
        <p:spPr>
          <a:xfrm>
            <a:off x="4667424" y="3073206"/>
            <a:ext cx="5702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417" name="TextBox 416"/>
          <p:cNvSpPr txBox="1"/>
          <p:nvPr/>
        </p:nvSpPr>
        <p:spPr>
          <a:xfrm>
            <a:off x="5213945" y="3979419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grpSp>
        <p:nvGrpSpPr>
          <p:cNvPr id="418" name="Group 417"/>
          <p:cNvGrpSpPr/>
          <p:nvPr/>
        </p:nvGrpSpPr>
        <p:grpSpPr>
          <a:xfrm>
            <a:off x="3400736" y="4871857"/>
            <a:ext cx="1257452" cy="286824"/>
            <a:chOff x="3128876" y="457775"/>
            <a:chExt cx="1432326" cy="459868"/>
          </a:xfrm>
        </p:grpSpPr>
        <p:sp>
          <p:nvSpPr>
            <p:cNvPr id="419" name="Rounded Rectangle 41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0" name="TextBox 419"/>
            <p:cNvSpPr txBox="1"/>
            <p:nvPr/>
          </p:nvSpPr>
          <p:spPr>
            <a:xfrm>
              <a:off x="3278378" y="457775"/>
              <a:ext cx="1142401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OpenFlow</a:t>
              </a:r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5269968" y="4876640"/>
            <a:ext cx="1244650" cy="307410"/>
            <a:chOff x="3128876" y="457817"/>
            <a:chExt cx="1432326" cy="459826"/>
          </a:xfrm>
        </p:grpSpPr>
        <p:sp>
          <p:nvSpPr>
            <p:cNvPr id="422" name="Rounded Rectangle 42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3" name="TextBox 422"/>
            <p:cNvSpPr txBox="1"/>
            <p:nvPr/>
          </p:nvSpPr>
          <p:spPr>
            <a:xfrm>
              <a:off x="3446730" y="484746"/>
              <a:ext cx="805702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SNMP</a:t>
              </a:r>
            </a:p>
          </p:txBody>
        </p:sp>
      </p:grpSp>
      <p:sp>
        <p:nvSpPr>
          <p:cNvPr id="424" name="TextBox 423"/>
          <p:cNvSpPr txBox="1"/>
          <p:nvPr/>
        </p:nvSpPr>
        <p:spPr>
          <a:xfrm>
            <a:off x="4652725" y="4585147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cxnSp>
        <p:nvCxnSpPr>
          <p:cNvPr id="436" name="Straight Connector 435"/>
          <p:cNvCxnSpPr>
            <a:endCxn id="211" idx="4"/>
          </p:cNvCxnSpPr>
          <p:nvPr/>
        </p:nvCxnSpPr>
        <p:spPr bwMode="auto">
          <a:xfrm flipV="1">
            <a:off x="3368749" y="1866354"/>
            <a:ext cx="4943" cy="3880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7" name="Straight Connector 436"/>
          <p:cNvCxnSpPr>
            <a:endCxn id="215" idx="2"/>
          </p:cNvCxnSpPr>
          <p:nvPr/>
        </p:nvCxnSpPr>
        <p:spPr bwMode="auto">
          <a:xfrm flipH="1" flipV="1">
            <a:off x="4598166" y="1876324"/>
            <a:ext cx="5609" cy="3023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8" name="Straight Connector 147"/>
          <p:cNvCxnSpPr/>
          <p:nvPr/>
        </p:nvCxnSpPr>
        <p:spPr bwMode="auto">
          <a:xfrm>
            <a:off x="2606437" y="2342893"/>
            <a:ext cx="481833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6" name="Rounded Rectangle 145"/>
          <p:cNvSpPr/>
          <p:nvPr/>
        </p:nvSpPr>
        <p:spPr>
          <a:xfrm>
            <a:off x="2479739" y="2182258"/>
            <a:ext cx="4951677" cy="93298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25" name="Group 424"/>
          <p:cNvGrpSpPr/>
          <p:nvPr/>
        </p:nvGrpSpPr>
        <p:grpSpPr>
          <a:xfrm>
            <a:off x="2969133" y="2550631"/>
            <a:ext cx="1033900" cy="504412"/>
            <a:chOff x="3103238" y="432317"/>
            <a:chExt cx="1461287" cy="504412"/>
          </a:xfrm>
        </p:grpSpPr>
        <p:sp>
          <p:nvSpPr>
            <p:cNvPr id="426" name="Rounded Rectangle 42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network graph</a:t>
              </a: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5936687" y="2596585"/>
            <a:ext cx="1033900" cy="459826"/>
            <a:chOff x="3103238" y="457817"/>
            <a:chExt cx="1461287" cy="459826"/>
          </a:xfrm>
        </p:grpSpPr>
        <p:sp>
          <p:nvSpPr>
            <p:cNvPr id="429" name="Rounded Rectangle 42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3103238" y="553253"/>
              <a:ext cx="1461287" cy="299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intent</a:t>
              </a: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4160760" y="2549087"/>
            <a:ext cx="1033900" cy="504412"/>
            <a:chOff x="3103238" y="432317"/>
            <a:chExt cx="1461287" cy="504412"/>
          </a:xfrm>
        </p:grpSpPr>
        <p:sp>
          <p:nvSpPr>
            <p:cNvPr id="432" name="Rounded Rectangle 43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 err="1">
                  <a:latin typeface="Arial"/>
                  <a:cs typeface="Arial"/>
                </a:rPr>
                <a:t>RESTful</a:t>
              </a:r>
              <a:endParaRPr lang="en-US" sz="1400" dirty="0">
                <a:latin typeface="Arial"/>
                <a:cs typeface="Arial"/>
              </a:endParaRPr>
            </a:p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API</a:t>
              </a:r>
            </a:p>
          </p:txBody>
        </p:sp>
      </p:grpSp>
      <p:sp>
        <p:nvSpPr>
          <p:cNvPr id="434" name="TextBox 433"/>
          <p:cNvSpPr txBox="1"/>
          <p:nvPr/>
        </p:nvSpPr>
        <p:spPr>
          <a:xfrm>
            <a:off x="5282722" y="2399633"/>
            <a:ext cx="62790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391" name="TextBox 390"/>
          <p:cNvSpPr txBox="1"/>
          <p:nvPr/>
        </p:nvSpPr>
        <p:spPr>
          <a:xfrm>
            <a:off x="2710618" y="2216488"/>
            <a:ext cx="4914815" cy="325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sz="1600" dirty="0">
                <a:latin typeface="Arial"/>
                <a:cs typeface="Arial"/>
              </a:rPr>
              <a:t>Interface, abstractions for network control apps</a:t>
            </a:r>
          </a:p>
        </p:txBody>
      </p:sp>
      <p:cxnSp>
        <p:nvCxnSpPr>
          <p:cNvPr id="549" name="Straight Connector 548"/>
          <p:cNvCxnSpPr/>
          <p:nvPr/>
        </p:nvCxnSpPr>
        <p:spPr bwMode="auto">
          <a:xfrm>
            <a:off x="2561183" y="2010842"/>
            <a:ext cx="4753400" cy="19546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Box 15"/>
          <p:cNvSpPr txBox="1"/>
          <p:nvPr/>
        </p:nvSpPr>
        <p:spPr>
          <a:xfrm>
            <a:off x="7493875" y="3521589"/>
            <a:ext cx="1462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SDN</a:t>
            </a:r>
          </a:p>
          <a:p>
            <a:pPr algn="ctr"/>
            <a:r>
              <a:rPr lang="en-US" sz="2400" dirty="0"/>
              <a:t>controller</a:t>
            </a:r>
          </a:p>
        </p:txBody>
      </p:sp>
      <p:grpSp>
        <p:nvGrpSpPr>
          <p:cNvPr id="147" name="Group 146"/>
          <p:cNvGrpSpPr/>
          <p:nvPr/>
        </p:nvGrpSpPr>
        <p:grpSpPr>
          <a:xfrm>
            <a:off x="3471457" y="5780474"/>
            <a:ext cx="2979208" cy="973667"/>
            <a:chOff x="2592388" y="5601756"/>
            <a:chExt cx="4027487" cy="939800"/>
          </a:xfrm>
        </p:grpSpPr>
        <p:sp>
          <p:nvSpPr>
            <p:cNvPr id="149" name="Freeform 2"/>
            <p:cNvSpPr>
              <a:spLocks/>
            </p:cNvSpPr>
            <p:nvPr/>
          </p:nvSpPr>
          <p:spPr bwMode="auto">
            <a:xfrm>
              <a:off x="2592388" y="5601756"/>
              <a:ext cx="4027487" cy="939800"/>
            </a:xfrm>
            <a:custGeom>
              <a:avLst/>
              <a:gdLst>
                <a:gd name="T0" fmla="*/ 648763 w 10001"/>
                <a:gd name="T1" fmla="*/ 34777612 h 10125"/>
                <a:gd name="T2" fmla="*/ 115976403 w 10001"/>
                <a:gd name="T3" fmla="*/ 13733703 h 10125"/>
                <a:gd name="T4" fmla="*/ 507700960 w 10001"/>
                <a:gd name="T5" fmla="*/ 8662125 h 10125"/>
                <a:gd name="T6" fmla="*/ 810212713 w 10001"/>
                <a:gd name="T7" fmla="*/ 0 h 10125"/>
                <a:gd name="T8" fmla="*/ 1090015738 w 10001"/>
                <a:gd name="T9" fmla="*/ 8687929 h 10125"/>
                <a:gd name="T10" fmla="*/ 1310938763 w 10001"/>
                <a:gd name="T11" fmla="*/ 4279362 h 10125"/>
                <a:gd name="T12" fmla="*/ 1620263134 w 10001"/>
                <a:gd name="T13" fmla="*/ 25736690 h 10125"/>
                <a:gd name="T14" fmla="*/ 1394798364 w 10001"/>
                <a:gd name="T15" fmla="*/ 58525268 h 10125"/>
                <a:gd name="T16" fmla="*/ 1134622140 w 10001"/>
                <a:gd name="T17" fmla="*/ 80266624 h 10125"/>
                <a:gd name="T18" fmla="*/ 860820276 w 10001"/>
                <a:gd name="T19" fmla="*/ 76142271 h 10125"/>
                <a:gd name="T20" fmla="*/ 708996782 w 10001"/>
                <a:gd name="T21" fmla="*/ 85346835 h 10125"/>
                <a:gd name="T22" fmla="*/ 509322667 w 10001"/>
                <a:gd name="T23" fmla="*/ 86268164 h 10125"/>
                <a:gd name="T24" fmla="*/ 353443899 w 10001"/>
                <a:gd name="T25" fmla="*/ 67979516 h 10125"/>
                <a:gd name="T26" fmla="*/ 192536914 w 10001"/>
                <a:gd name="T27" fmla="*/ 64535347 h 10125"/>
                <a:gd name="T28" fmla="*/ 648763 w 10001"/>
                <a:gd name="T29" fmla="*/ 34777612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1" h="10125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50" name="Straight Connector 149"/>
            <p:cNvCxnSpPr/>
            <p:nvPr/>
          </p:nvCxnSpPr>
          <p:spPr>
            <a:xfrm flipV="1">
              <a:off x="3262941" y="5752569"/>
              <a:ext cx="1316038" cy="13176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3151816" y="5939894"/>
              <a:ext cx="2259013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3164516" y="6044669"/>
              <a:ext cx="714375" cy="2762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 flipV="1">
              <a:off x="4182104" y="6238344"/>
              <a:ext cx="1247775" cy="825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4842504" y="5785906"/>
              <a:ext cx="1057275" cy="12382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 flipV="1">
              <a:off x="4126541" y="5939894"/>
              <a:ext cx="1790700" cy="29845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 flipV="1">
              <a:off x="5453691" y="5968469"/>
              <a:ext cx="588963" cy="269875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>
              <a:off x="4596441" y="5752569"/>
              <a:ext cx="814388" cy="401637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8" name="Group 347"/>
            <p:cNvGrpSpPr>
              <a:grpSpLocks/>
            </p:cNvGrpSpPr>
            <p:nvPr/>
          </p:nvGrpSpPr>
          <p:grpSpPr bwMode="auto">
            <a:xfrm>
              <a:off x="5856401" y="5796097"/>
              <a:ext cx="588970" cy="242608"/>
              <a:chOff x="1871277" y="1576300"/>
              <a:chExt cx="1128371" cy="437861"/>
            </a:xfrm>
          </p:grpSpPr>
          <p:sp>
            <p:nvSpPr>
              <p:cNvPr id="200" name="Oval 199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01" name="Rectangle 200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2" name="Oval 201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03" name="Freeform 202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4" name="Freeform 203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5" name="Freeform 204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06" name="Freeform 205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207" name="Straight Connector 206"/>
              <p:cNvCxnSpPr>
                <a:endCxn id="202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Straight Connector 207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9" name="Group 347"/>
            <p:cNvGrpSpPr>
              <a:grpSpLocks/>
            </p:cNvGrpSpPr>
            <p:nvPr/>
          </p:nvGrpSpPr>
          <p:grpSpPr bwMode="auto">
            <a:xfrm>
              <a:off x="4375328" y="5654000"/>
              <a:ext cx="588970" cy="242608"/>
              <a:chOff x="1871277" y="1576300"/>
              <a:chExt cx="1128371" cy="437861"/>
            </a:xfrm>
          </p:grpSpPr>
          <p:sp>
            <p:nvSpPr>
              <p:cNvPr id="191" name="Oval 190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2" name="Rectangle 191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3" name="Oval 192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4" name="Freeform 193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5" name="Freeform 194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6" name="Freeform 195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97" name="Freeform 196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98" name="Straight Connector 197"/>
              <p:cNvCxnSpPr>
                <a:endCxn id="193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0" name="Group 347"/>
            <p:cNvGrpSpPr>
              <a:grpSpLocks/>
            </p:cNvGrpSpPr>
            <p:nvPr/>
          </p:nvGrpSpPr>
          <p:grpSpPr bwMode="auto">
            <a:xfrm>
              <a:off x="2848241" y="5847813"/>
              <a:ext cx="588970" cy="242608"/>
              <a:chOff x="1871277" y="1576300"/>
              <a:chExt cx="1128371" cy="437861"/>
            </a:xfrm>
          </p:grpSpPr>
          <p:sp>
            <p:nvSpPr>
              <p:cNvPr id="182" name="Oval 18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3" name="Rectangle 18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4" name="Oval 183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85" name="Freeform 184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6" name="Freeform 185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7" name="Freeform 186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88" name="Freeform 187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89" name="Straight Connector 188"/>
              <p:cNvCxnSpPr>
                <a:endCxn id="184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1" name="Group 347"/>
            <p:cNvGrpSpPr>
              <a:grpSpLocks/>
            </p:cNvGrpSpPr>
            <p:nvPr/>
          </p:nvGrpSpPr>
          <p:grpSpPr bwMode="auto">
            <a:xfrm>
              <a:off x="5166757" y="6114152"/>
              <a:ext cx="588970" cy="242608"/>
              <a:chOff x="1871277" y="1576300"/>
              <a:chExt cx="1128371" cy="437861"/>
            </a:xfrm>
          </p:grpSpPr>
          <p:sp>
            <p:nvSpPr>
              <p:cNvPr id="172" name="Oval 171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3" name="Rectangle 17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4" name="Oval 173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75" name="Freeform 174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7" name="Freeform 17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8" name="Freeform 17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79" name="Freeform 17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80" name="Straight Connector 179"/>
              <p:cNvCxnSpPr>
                <a:endCxn id="174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2" name="Group 347"/>
            <p:cNvGrpSpPr>
              <a:grpSpLocks/>
            </p:cNvGrpSpPr>
            <p:nvPr/>
          </p:nvGrpSpPr>
          <p:grpSpPr bwMode="auto">
            <a:xfrm>
              <a:off x="3704088" y="6206732"/>
              <a:ext cx="588970" cy="242608"/>
              <a:chOff x="1871277" y="1576300"/>
              <a:chExt cx="1128371" cy="437861"/>
            </a:xfrm>
          </p:grpSpPr>
          <p:sp>
            <p:nvSpPr>
              <p:cNvPr id="163" name="Oval 16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64" name="Rectangle 16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5" name="Oval 16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66" name="Freeform 16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7" name="Freeform 16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8" name="Freeform 16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69" name="Freeform 16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70" name="Straight Connector 169"/>
              <p:cNvCxnSpPr>
                <a:endCxn id="16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31" name="Rectangle 630"/>
          <p:cNvSpPr/>
          <p:nvPr/>
        </p:nvSpPr>
        <p:spPr>
          <a:xfrm>
            <a:off x="2606860" y="5724971"/>
            <a:ext cx="5334198" cy="1133029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10" name="Group 209"/>
          <p:cNvGrpSpPr/>
          <p:nvPr/>
        </p:nvGrpSpPr>
        <p:grpSpPr>
          <a:xfrm>
            <a:off x="2861956" y="1276178"/>
            <a:ext cx="1023471" cy="590176"/>
            <a:chOff x="4721412" y="1277470"/>
            <a:chExt cx="1023471" cy="590176"/>
          </a:xfrm>
        </p:grpSpPr>
        <p:sp>
          <p:nvSpPr>
            <p:cNvPr id="211" name="Oval 210"/>
            <p:cNvSpPr/>
            <p:nvPr/>
          </p:nvSpPr>
          <p:spPr bwMode="auto">
            <a:xfrm>
              <a:off x="4721412" y="1277470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4792385" y="1374585"/>
              <a:ext cx="8904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routing</a:t>
              </a:r>
            </a:p>
          </p:txBody>
        </p:sp>
      </p:grpSp>
      <p:grpSp>
        <p:nvGrpSpPr>
          <p:cNvPr id="213" name="Group 212"/>
          <p:cNvGrpSpPr/>
          <p:nvPr/>
        </p:nvGrpSpPr>
        <p:grpSpPr>
          <a:xfrm>
            <a:off x="4075652" y="1301675"/>
            <a:ext cx="1023471" cy="590176"/>
            <a:chOff x="6106459" y="1967753"/>
            <a:chExt cx="1023471" cy="590176"/>
          </a:xfrm>
        </p:grpSpPr>
        <p:sp>
          <p:nvSpPr>
            <p:cNvPr id="214" name="Oval 213"/>
            <p:cNvSpPr/>
            <p:nvPr/>
          </p:nvSpPr>
          <p:spPr bwMode="auto">
            <a:xfrm>
              <a:off x="6106459" y="19677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6177429" y="1997637"/>
              <a:ext cx="903087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access 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control</a:t>
              </a: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5265545" y="1320598"/>
            <a:ext cx="1023471" cy="590176"/>
            <a:chOff x="6938682" y="977153"/>
            <a:chExt cx="1023471" cy="590176"/>
          </a:xfrm>
        </p:grpSpPr>
        <p:sp>
          <p:nvSpPr>
            <p:cNvPr id="217" name="Oval 216"/>
            <p:cNvSpPr/>
            <p:nvPr/>
          </p:nvSpPr>
          <p:spPr bwMode="auto">
            <a:xfrm>
              <a:off x="6938682" y="977153"/>
              <a:ext cx="1023471" cy="590176"/>
            </a:xfrm>
            <a:prstGeom prst="ellipse">
              <a:avLst/>
            </a:prstGeom>
            <a:solidFill>
              <a:srgbClr val="008000">
                <a:alpha val="70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8" name="TextBox 217"/>
            <p:cNvSpPr txBox="1"/>
            <p:nvPr/>
          </p:nvSpPr>
          <p:spPr>
            <a:xfrm>
              <a:off x="6964568" y="1007037"/>
              <a:ext cx="993256" cy="5447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/>
                <a:t>load</a:t>
              </a:r>
            </a:p>
            <a:p>
              <a:pPr algn="ctr">
                <a:lnSpc>
                  <a:spcPct val="80000"/>
                </a:lnSpc>
              </a:pPr>
              <a:r>
                <a:rPr lang="en-US" dirty="0"/>
                <a:t>balance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2243683" y="1143000"/>
            <a:ext cx="4965002" cy="783590"/>
          </a:xfrm>
          <a:prstGeom prst="rect">
            <a:avLst/>
          </a:prstGeom>
          <a:solidFill>
            <a:schemeClr val="bg1">
              <a:alpha val="80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3" name="Freeform 222"/>
          <p:cNvSpPr/>
          <p:nvPr/>
        </p:nvSpPr>
        <p:spPr bwMode="auto">
          <a:xfrm rot="10800000">
            <a:off x="7562568" y="4626242"/>
            <a:ext cx="222179" cy="1166655"/>
          </a:xfrm>
          <a:custGeom>
            <a:avLst/>
            <a:gdLst>
              <a:gd name="connsiteX0" fmla="*/ 0 w 312616"/>
              <a:gd name="connsiteY0" fmla="*/ 644770 h 1367693"/>
              <a:gd name="connsiteX1" fmla="*/ 312616 w 312616"/>
              <a:gd name="connsiteY1" fmla="*/ 0 h 1367693"/>
              <a:gd name="connsiteX2" fmla="*/ 312616 w 312616"/>
              <a:gd name="connsiteY2" fmla="*/ 1016000 h 1367693"/>
              <a:gd name="connsiteX3" fmla="*/ 117231 w 312616"/>
              <a:gd name="connsiteY3" fmla="*/ 1367693 h 1367693"/>
              <a:gd name="connsiteX4" fmla="*/ 0 w 312616"/>
              <a:gd name="connsiteY4" fmla="*/ 644770 h 1367693"/>
              <a:gd name="connsiteX0" fmla="*/ 0 w 199855"/>
              <a:gd name="connsiteY0" fmla="*/ 733787 h 1367693"/>
              <a:gd name="connsiteX1" fmla="*/ 199855 w 199855"/>
              <a:gd name="connsiteY1" fmla="*/ 0 h 1367693"/>
              <a:gd name="connsiteX2" fmla="*/ 199855 w 199855"/>
              <a:gd name="connsiteY2" fmla="*/ 1016000 h 1367693"/>
              <a:gd name="connsiteX3" fmla="*/ 4470 w 199855"/>
              <a:gd name="connsiteY3" fmla="*/ 1367693 h 1367693"/>
              <a:gd name="connsiteX4" fmla="*/ 0 w 199855"/>
              <a:gd name="connsiteY4" fmla="*/ 733787 h 1367693"/>
              <a:gd name="connsiteX0" fmla="*/ 25203 w 225058"/>
              <a:gd name="connsiteY0" fmla="*/ 733787 h 1361758"/>
              <a:gd name="connsiteX1" fmla="*/ 225058 w 225058"/>
              <a:gd name="connsiteY1" fmla="*/ 0 h 1361758"/>
              <a:gd name="connsiteX2" fmla="*/ 225058 w 225058"/>
              <a:gd name="connsiteY2" fmla="*/ 1016000 h 1361758"/>
              <a:gd name="connsiteX3" fmla="*/ 0 w 225058"/>
              <a:gd name="connsiteY3" fmla="*/ 1361758 h 1361758"/>
              <a:gd name="connsiteX4" fmla="*/ 25203 w 225058"/>
              <a:gd name="connsiteY4" fmla="*/ 733787 h 1361758"/>
              <a:gd name="connsiteX0" fmla="*/ 25203 w 230992"/>
              <a:gd name="connsiteY0" fmla="*/ 787197 h 1415168"/>
              <a:gd name="connsiteX1" fmla="*/ 230992 w 230992"/>
              <a:gd name="connsiteY1" fmla="*/ 0 h 1415168"/>
              <a:gd name="connsiteX2" fmla="*/ 225058 w 230992"/>
              <a:gd name="connsiteY2" fmla="*/ 1069410 h 1415168"/>
              <a:gd name="connsiteX3" fmla="*/ 0 w 230992"/>
              <a:gd name="connsiteY3" fmla="*/ 1415168 h 1415168"/>
              <a:gd name="connsiteX4" fmla="*/ 25203 w 230992"/>
              <a:gd name="connsiteY4" fmla="*/ 787197 h 1415168"/>
              <a:gd name="connsiteX0" fmla="*/ 0 w 205789"/>
              <a:gd name="connsiteY0" fmla="*/ 787197 h 1427037"/>
              <a:gd name="connsiteX1" fmla="*/ 205789 w 205789"/>
              <a:gd name="connsiteY1" fmla="*/ 0 h 1427037"/>
              <a:gd name="connsiteX2" fmla="*/ 199855 w 205789"/>
              <a:gd name="connsiteY2" fmla="*/ 1069410 h 1427037"/>
              <a:gd name="connsiteX3" fmla="*/ 4471 w 205789"/>
              <a:gd name="connsiteY3" fmla="*/ 1427037 h 1427037"/>
              <a:gd name="connsiteX4" fmla="*/ 0 w 205789"/>
              <a:gd name="connsiteY4" fmla="*/ 787197 h 1427037"/>
              <a:gd name="connsiteX0" fmla="*/ 0 w 199855"/>
              <a:gd name="connsiteY0" fmla="*/ 745656 h 1385496"/>
              <a:gd name="connsiteX1" fmla="*/ 193920 w 199855"/>
              <a:gd name="connsiteY1" fmla="*/ 0 h 1385496"/>
              <a:gd name="connsiteX2" fmla="*/ 199855 w 199855"/>
              <a:gd name="connsiteY2" fmla="*/ 1027869 h 1385496"/>
              <a:gd name="connsiteX3" fmla="*/ 4471 w 199855"/>
              <a:gd name="connsiteY3" fmla="*/ 1385496 h 1385496"/>
              <a:gd name="connsiteX4" fmla="*/ 0 w 199855"/>
              <a:gd name="connsiteY4" fmla="*/ 745656 h 1385496"/>
              <a:gd name="connsiteX0" fmla="*/ 20385 w 220240"/>
              <a:gd name="connsiteY0" fmla="*/ 745656 h 1058154"/>
              <a:gd name="connsiteX1" fmla="*/ 214305 w 220240"/>
              <a:gd name="connsiteY1" fmla="*/ 0 h 1058154"/>
              <a:gd name="connsiteX2" fmla="*/ 220240 w 220240"/>
              <a:gd name="connsiteY2" fmla="*/ 1027869 h 1058154"/>
              <a:gd name="connsiteX3" fmla="*/ 68 w 220240"/>
              <a:gd name="connsiteY3" fmla="*/ 986902 h 1058154"/>
              <a:gd name="connsiteX4" fmla="*/ 20385 w 220240"/>
              <a:gd name="connsiteY4" fmla="*/ 745656 h 1058154"/>
              <a:gd name="connsiteX0" fmla="*/ 20385 w 220240"/>
              <a:gd name="connsiteY0" fmla="*/ 745656 h 1068836"/>
              <a:gd name="connsiteX1" fmla="*/ 214305 w 220240"/>
              <a:gd name="connsiteY1" fmla="*/ 0 h 1068836"/>
              <a:gd name="connsiteX2" fmla="*/ 220240 w 220240"/>
              <a:gd name="connsiteY2" fmla="*/ 1027869 h 1068836"/>
              <a:gd name="connsiteX3" fmla="*/ 68 w 220240"/>
              <a:gd name="connsiteY3" fmla="*/ 986902 h 1068836"/>
              <a:gd name="connsiteX4" fmla="*/ 20385 w 220240"/>
              <a:gd name="connsiteY4" fmla="*/ 745656 h 1068836"/>
              <a:gd name="connsiteX0" fmla="*/ 15446 w 215301"/>
              <a:gd name="connsiteY0" fmla="*/ 745656 h 1057581"/>
              <a:gd name="connsiteX1" fmla="*/ 209366 w 215301"/>
              <a:gd name="connsiteY1" fmla="*/ 0 h 1057581"/>
              <a:gd name="connsiteX2" fmla="*/ 215301 w 215301"/>
              <a:gd name="connsiteY2" fmla="*/ 1027869 h 1057581"/>
              <a:gd name="connsiteX3" fmla="*/ 87 w 215301"/>
              <a:gd name="connsiteY3" fmla="*/ 888484 h 1057581"/>
              <a:gd name="connsiteX4" fmla="*/ 15446 w 215301"/>
              <a:gd name="connsiteY4" fmla="*/ 745656 h 1057581"/>
              <a:gd name="connsiteX0" fmla="*/ 15446 w 215301"/>
              <a:gd name="connsiteY0" fmla="*/ 745656 h 1063397"/>
              <a:gd name="connsiteX1" fmla="*/ 209366 w 215301"/>
              <a:gd name="connsiteY1" fmla="*/ 0 h 1063397"/>
              <a:gd name="connsiteX2" fmla="*/ 215301 w 215301"/>
              <a:gd name="connsiteY2" fmla="*/ 1027869 h 1063397"/>
              <a:gd name="connsiteX3" fmla="*/ 87 w 215301"/>
              <a:gd name="connsiteY3" fmla="*/ 888484 h 1063397"/>
              <a:gd name="connsiteX4" fmla="*/ 15446 w 215301"/>
              <a:gd name="connsiteY4" fmla="*/ 745656 h 1063397"/>
              <a:gd name="connsiteX0" fmla="*/ 15446 w 215301"/>
              <a:gd name="connsiteY0" fmla="*/ 745656 h 1027869"/>
              <a:gd name="connsiteX1" fmla="*/ 209366 w 215301"/>
              <a:gd name="connsiteY1" fmla="*/ 0 h 1027869"/>
              <a:gd name="connsiteX2" fmla="*/ 215301 w 215301"/>
              <a:gd name="connsiteY2" fmla="*/ 1027869 h 1027869"/>
              <a:gd name="connsiteX3" fmla="*/ 87 w 215301"/>
              <a:gd name="connsiteY3" fmla="*/ 888484 h 1027869"/>
              <a:gd name="connsiteX4" fmla="*/ 15446 w 215301"/>
              <a:gd name="connsiteY4" fmla="*/ 745656 h 1027869"/>
              <a:gd name="connsiteX0" fmla="*/ 2945 w 215465"/>
              <a:gd name="connsiteY0" fmla="*/ 0 h 1166325"/>
              <a:gd name="connsiteX1" fmla="*/ 209530 w 215465"/>
              <a:gd name="connsiteY1" fmla="*/ 138456 h 1166325"/>
              <a:gd name="connsiteX2" fmla="*/ 215465 w 215465"/>
              <a:gd name="connsiteY2" fmla="*/ 1166325 h 1166325"/>
              <a:gd name="connsiteX3" fmla="*/ 251 w 215465"/>
              <a:gd name="connsiteY3" fmla="*/ 1026940 h 1166325"/>
              <a:gd name="connsiteX4" fmla="*/ 2945 w 215465"/>
              <a:gd name="connsiteY4" fmla="*/ 0 h 1166325"/>
              <a:gd name="connsiteX0" fmla="*/ 11247 w 223767"/>
              <a:gd name="connsiteY0" fmla="*/ 0 h 1166325"/>
              <a:gd name="connsiteX1" fmla="*/ 217832 w 223767"/>
              <a:gd name="connsiteY1" fmla="*/ 138456 h 1166325"/>
              <a:gd name="connsiteX2" fmla="*/ 223767 w 223767"/>
              <a:gd name="connsiteY2" fmla="*/ 1166325 h 1166325"/>
              <a:gd name="connsiteX3" fmla="*/ 110 w 223767"/>
              <a:gd name="connsiteY3" fmla="*/ 226631 h 1166325"/>
              <a:gd name="connsiteX4" fmla="*/ 11247 w 223767"/>
              <a:gd name="connsiteY4" fmla="*/ 0 h 1166325"/>
              <a:gd name="connsiteX0" fmla="*/ 11247 w 223767"/>
              <a:gd name="connsiteY0" fmla="*/ 0 h 1166325"/>
              <a:gd name="connsiteX1" fmla="*/ 217832 w 223767"/>
              <a:gd name="connsiteY1" fmla="*/ 138456 h 1166325"/>
              <a:gd name="connsiteX2" fmla="*/ 223767 w 223767"/>
              <a:gd name="connsiteY2" fmla="*/ 1166325 h 1166325"/>
              <a:gd name="connsiteX3" fmla="*/ 110 w 223767"/>
              <a:gd name="connsiteY3" fmla="*/ 226631 h 1166325"/>
              <a:gd name="connsiteX4" fmla="*/ 11247 w 223767"/>
              <a:gd name="connsiteY4" fmla="*/ 0 h 1166325"/>
              <a:gd name="connsiteX0" fmla="*/ 11247 w 223767"/>
              <a:gd name="connsiteY0" fmla="*/ 0 h 1166325"/>
              <a:gd name="connsiteX1" fmla="*/ 217832 w 223767"/>
              <a:gd name="connsiteY1" fmla="*/ 138456 h 1166325"/>
              <a:gd name="connsiteX2" fmla="*/ 223767 w 223767"/>
              <a:gd name="connsiteY2" fmla="*/ 1166325 h 1166325"/>
              <a:gd name="connsiteX3" fmla="*/ 110 w 223767"/>
              <a:gd name="connsiteY3" fmla="*/ 226631 h 1166325"/>
              <a:gd name="connsiteX4" fmla="*/ 11247 w 223767"/>
              <a:gd name="connsiteY4" fmla="*/ 0 h 116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767" h="1166325">
                <a:moveTo>
                  <a:pt x="11247" y="0"/>
                </a:moveTo>
                <a:lnTo>
                  <a:pt x="217832" y="138456"/>
                </a:lnTo>
                <a:cubicBezTo>
                  <a:pt x="219810" y="481079"/>
                  <a:pt x="221789" y="823702"/>
                  <a:pt x="223767" y="1166325"/>
                </a:cubicBezTo>
                <a:cubicBezTo>
                  <a:pt x="98607" y="641817"/>
                  <a:pt x="99941" y="672062"/>
                  <a:pt x="110" y="226631"/>
                </a:cubicBezTo>
                <a:cubicBezTo>
                  <a:pt x="-1380" y="13351"/>
                  <a:pt x="12737" y="213280"/>
                  <a:pt x="11247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224" name="Group 950"/>
          <p:cNvGrpSpPr>
            <a:grpSpLocks/>
          </p:cNvGrpSpPr>
          <p:nvPr/>
        </p:nvGrpSpPr>
        <p:grpSpPr bwMode="auto">
          <a:xfrm>
            <a:off x="7763077" y="5170004"/>
            <a:ext cx="251561" cy="564103"/>
            <a:chOff x="4140" y="429"/>
            <a:chExt cx="1425" cy="2396"/>
          </a:xfrm>
        </p:grpSpPr>
        <p:sp>
          <p:nvSpPr>
            <p:cNvPr id="226" name="Freeform 95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 w 354"/>
                <a:gd name="T1" fmla="*/ 0 h 2742"/>
                <a:gd name="T2" fmla="*/ 15 w 354"/>
                <a:gd name="T3" fmla="*/ 27 h 2742"/>
                <a:gd name="T4" fmla="*/ 15 w 354"/>
                <a:gd name="T5" fmla="*/ 205 h 2742"/>
                <a:gd name="T6" fmla="*/ 0 w 354"/>
                <a:gd name="T7" fmla="*/ 215 h 2742"/>
                <a:gd name="T8" fmla="*/ 3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Rectangle 952"/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8" name="Freeform 95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9 w 211"/>
                <a:gd name="T3" fmla="*/ 18 h 2537"/>
                <a:gd name="T4" fmla="*/ 2 w 211"/>
                <a:gd name="T5" fmla="*/ 196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Freeform 95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1 h 226"/>
                <a:gd name="T4" fmla="*/ 14 w 328"/>
                <a:gd name="T5" fmla="*/ 19 h 226"/>
                <a:gd name="T6" fmla="*/ 0 w 328"/>
                <a:gd name="T7" fmla="*/ 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Rectangle 955"/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1" name="Group 95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56" name="AutoShape 957"/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7" name="AutoShape 958"/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2" name="Rectangle 959"/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3" name="Group 96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54" name="AutoShape 961"/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5" name="AutoShape 962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4" name="Rectangle 963"/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" name="Rectangle 964"/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36" name="Group 96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52" name="AutoShape 966"/>
              <p:cNvSpPr>
                <a:spLocks noChangeArrowheads="1"/>
              </p:cNvSpPr>
              <p:nvPr/>
            </p:nvSpPr>
            <p:spPr bwMode="auto">
              <a:xfrm>
                <a:off x="618" y="2586"/>
                <a:ext cx="720" cy="12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3" name="AutoShape 967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7" name="Freeform 96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0 h 226"/>
                <a:gd name="T4" fmla="*/ 14 w 328"/>
                <a:gd name="T5" fmla="*/ 17 h 226"/>
                <a:gd name="T6" fmla="*/ 0 w 328"/>
                <a:gd name="T7" fmla="*/ 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8" name="Group 96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50" name="AutoShape 970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1" name="AutoShape 971"/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9" name="Rectangle 972"/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0" name="Freeform 97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4 w 296"/>
                <a:gd name="T3" fmla="*/ 10 h 256"/>
                <a:gd name="T4" fmla="*/ 14 w 296"/>
                <a:gd name="T5" fmla="*/ 19 h 256"/>
                <a:gd name="T6" fmla="*/ 0 w 296"/>
                <a:gd name="T7" fmla="*/ 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1" name="Freeform 97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4 w 304"/>
                <a:gd name="T3" fmla="*/ 13 h 288"/>
                <a:gd name="T4" fmla="*/ 13 w 304"/>
                <a:gd name="T5" fmla="*/ 23 h 288"/>
                <a:gd name="T6" fmla="*/ 2 w 304"/>
                <a:gd name="T7" fmla="*/ 1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2" name="Oval 975"/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3" name="Freeform 97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9 h 240"/>
                <a:gd name="T2" fmla="*/ 2 w 306"/>
                <a:gd name="T3" fmla="*/ 19 h 240"/>
                <a:gd name="T4" fmla="*/ 14 w 306"/>
                <a:gd name="T5" fmla="*/ 9 h 240"/>
                <a:gd name="T6" fmla="*/ 14 w 306"/>
                <a:gd name="T7" fmla="*/ 0 h 240"/>
                <a:gd name="T8" fmla="*/ 0 w 306"/>
                <a:gd name="T9" fmla="*/ 9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4" name="AutoShape 977"/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" name="AutoShape 978"/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" name="Oval 979"/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" name="Oval 980"/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48" name="Oval 981"/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" name="Rectangle 982"/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6" name="Text Box 167"/>
          <p:cNvSpPr txBox="1">
            <a:spLocks noChangeArrowheads="1"/>
          </p:cNvSpPr>
          <p:nvPr/>
        </p:nvSpPr>
        <p:spPr bwMode="auto">
          <a:xfrm>
            <a:off x="542925" y="236538"/>
            <a:ext cx="616895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600" dirty="0">
                <a:solidFill>
                  <a:srgbClr val="000099"/>
                </a:solidFill>
                <a:latin typeface="Gill Sans MT" charset="0"/>
              </a:rPr>
              <a:t>Components of SDN controller</a:t>
            </a:r>
          </a:p>
        </p:txBody>
      </p:sp>
      <p:pic>
        <p:nvPicPr>
          <p:cNvPr id="209" name="Picture 5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776288"/>
            <a:ext cx="6181825" cy="156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9508" y="4804221"/>
            <a:ext cx="1989074" cy="1343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i="1" dirty="0">
                <a:solidFill>
                  <a:srgbClr val="CC0000"/>
                </a:solidFill>
                <a:latin typeface="+mn-lt"/>
              </a:rPr>
              <a:t>communication layer</a:t>
            </a:r>
            <a:r>
              <a:rPr lang="en-US" dirty="0">
                <a:latin typeface="+mn-lt"/>
              </a:rPr>
              <a:t>: communicate between SDN controller and controlled switches</a:t>
            </a:r>
          </a:p>
        </p:txBody>
      </p:sp>
      <p:sp>
        <p:nvSpPr>
          <p:cNvPr id="219" name="TextBox 218"/>
          <p:cNvSpPr txBox="1"/>
          <p:nvPr/>
        </p:nvSpPr>
        <p:spPr>
          <a:xfrm>
            <a:off x="213602" y="3120682"/>
            <a:ext cx="2127384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CC0000"/>
                </a:solidFill>
                <a:latin typeface="+mn-lt"/>
              </a:rPr>
              <a:t>Network-wide state management layer</a:t>
            </a:r>
            <a:r>
              <a:rPr lang="en-US" dirty="0">
                <a:latin typeface="+mn-lt"/>
              </a:rPr>
              <a:t>: state of networks links, switches, services: a </a:t>
            </a:r>
            <a:r>
              <a:rPr lang="en-US" i="1" dirty="0">
                <a:solidFill>
                  <a:srgbClr val="000099"/>
                </a:solidFill>
                <a:latin typeface="+mn-lt"/>
              </a:rPr>
              <a:t>distributed database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267459" y="1957325"/>
            <a:ext cx="2127384" cy="1094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CC0000"/>
                </a:solidFill>
                <a:latin typeface="+mn-lt"/>
              </a:rPr>
              <a:t>Interface layer to network control apps:  </a:t>
            </a:r>
            <a:r>
              <a:rPr lang="en-US" dirty="0">
                <a:latin typeface="+mn-lt"/>
              </a:rPr>
              <a:t>abstractions API</a:t>
            </a:r>
            <a:endParaRPr lang="en-US" i="1" dirty="0">
              <a:latin typeface="+mn-lt"/>
            </a:endParaRPr>
          </a:p>
        </p:txBody>
      </p:sp>
      <p:sp>
        <p:nvSpPr>
          <p:cNvPr id="2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13</a:t>
            </a:fld>
            <a:endParaRPr lang="en-US" sz="1200" dirty="0">
              <a:latin typeface="Tahoma" charset="0"/>
            </a:endParaRPr>
          </a:p>
        </p:txBody>
      </p:sp>
      <p:sp>
        <p:nvSpPr>
          <p:cNvPr id="22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6307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9" grpId="0"/>
      <p:bldP spid="2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Picture 1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58" y="854421"/>
            <a:ext cx="4626765" cy="242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916"/>
            <a:ext cx="7772400" cy="1143000"/>
          </a:xfrm>
        </p:spPr>
        <p:txBody>
          <a:bodyPr/>
          <a:lstStyle/>
          <a:p>
            <a:r>
              <a:rPr lang="en-US" dirty="0"/>
              <a:t>OpenFlow protocol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350693"/>
            <a:ext cx="3810000" cy="4648200"/>
          </a:xfrm>
        </p:spPr>
        <p:txBody>
          <a:bodyPr/>
          <a:lstStyle/>
          <a:p>
            <a:r>
              <a:rPr lang="en-US" dirty="0"/>
              <a:t>operates between controller, switch</a:t>
            </a:r>
          </a:p>
          <a:p>
            <a:r>
              <a:rPr lang="en-US" dirty="0"/>
              <a:t>TCP used to exchange messages</a:t>
            </a:r>
          </a:p>
          <a:p>
            <a:pPr lvl="1"/>
            <a:r>
              <a:rPr lang="en-US" dirty="0"/>
              <a:t>optional encryption</a:t>
            </a:r>
          </a:p>
          <a:p>
            <a:r>
              <a:rPr lang="en-US" dirty="0"/>
              <a:t>three classes of  OpenFlow messages:</a:t>
            </a:r>
          </a:p>
          <a:p>
            <a:pPr lvl="1"/>
            <a:r>
              <a:rPr lang="en-US" dirty="0"/>
              <a:t>controller-to-switch</a:t>
            </a:r>
          </a:p>
          <a:p>
            <a:pPr lvl="1"/>
            <a:r>
              <a:rPr lang="en-US" dirty="0"/>
              <a:t>asynchronous (switch to controller)</a:t>
            </a:r>
          </a:p>
          <a:p>
            <a:pPr lvl="1"/>
            <a:r>
              <a:rPr lang="en-US" dirty="0"/>
              <a:t>symmetric (</a:t>
            </a:r>
            <a:r>
              <a:rPr lang="en-US" dirty="0" err="1"/>
              <a:t>misc</a:t>
            </a:r>
            <a:r>
              <a:rPr lang="en-US" dirty="0"/>
              <a:t>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60628" y="1850015"/>
            <a:ext cx="3899341" cy="4512949"/>
            <a:chOff x="460628" y="1850015"/>
            <a:chExt cx="3899341" cy="4512949"/>
          </a:xfrm>
        </p:grpSpPr>
        <p:sp>
          <p:nvSpPr>
            <p:cNvPr id="9" name="Cloud 8"/>
            <p:cNvSpPr/>
            <p:nvPr/>
          </p:nvSpPr>
          <p:spPr>
            <a:xfrm>
              <a:off x="460628" y="4246149"/>
              <a:ext cx="3899341" cy="2116815"/>
            </a:xfrm>
            <a:prstGeom prst="cloud">
              <a:avLst/>
            </a:prstGeom>
            <a:noFill/>
            <a:ln>
              <a:solidFill>
                <a:srgbClr val="000090"/>
              </a:solidFill>
            </a:ln>
            <a:effectLst>
              <a:outerShdw blurRad="40000" dist="23000" dir="5400000" rotWithShape="0">
                <a:schemeClr val="accent6">
                  <a:lumMod val="40000"/>
                  <a:lumOff val="60000"/>
                  <a:alpha val="3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 flipV="1">
              <a:off x="1124345" y="4538650"/>
              <a:ext cx="1203228" cy="819025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124345" y="5357675"/>
              <a:ext cx="1203228" cy="642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33750" y="4795599"/>
              <a:ext cx="319671" cy="1027797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404480" y="4715303"/>
              <a:ext cx="1307416" cy="337246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2596747" y="5245260"/>
              <a:ext cx="1115149" cy="754789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950"/>
            <p:cNvGrpSpPr>
              <a:grpSpLocks/>
            </p:cNvGrpSpPr>
            <p:nvPr/>
          </p:nvGrpSpPr>
          <p:grpSpPr bwMode="auto">
            <a:xfrm>
              <a:off x="1839080" y="2785594"/>
              <a:ext cx="549038" cy="880838"/>
              <a:chOff x="4140" y="429"/>
              <a:chExt cx="1425" cy="2396"/>
            </a:xfrm>
          </p:grpSpPr>
          <p:sp>
            <p:nvSpPr>
              <p:cNvPr id="227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6 w 354"/>
                  <a:gd name="T1" fmla="*/ 0 h 2742"/>
                  <a:gd name="T2" fmla="*/ 30 w 354"/>
                  <a:gd name="T3" fmla="*/ 46 h 2742"/>
                  <a:gd name="T4" fmla="*/ 30 w 354"/>
                  <a:gd name="T5" fmla="*/ 354 h 2742"/>
                  <a:gd name="T6" fmla="*/ 0 w 354"/>
                  <a:gd name="T7" fmla="*/ 371 h 2742"/>
                  <a:gd name="T8" fmla="*/ 6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9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18 w 211"/>
                  <a:gd name="T3" fmla="*/ 30 h 2537"/>
                  <a:gd name="T4" fmla="*/ 2 w 211"/>
                  <a:gd name="T5" fmla="*/ 338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8 h 226"/>
                  <a:gd name="T4" fmla="*/ 29 w 328"/>
                  <a:gd name="T5" fmla="*/ 32 h 226"/>
                  <a:gd name="T6" fmla="*/ 0 w 328"/>
                  <a:gd name="T7" fmla="*/ 13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32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257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8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33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34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255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6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35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6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37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253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4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38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29 w 328"/>
                  <a:gd name="T3" fmla="*/ 17 h 226"/>
                  <a:gd name="T4" fmla="*/ 29 w 328"/>
                  <a:gd name="T5" fmla="*/ 30 h 226"/>
                  <a:gd name="T6" fmla="*/ 0 w 328"/>
                  <a:gd name="T7" fmla="*/ 12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39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251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2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40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26 w 296"/>
                  <a:gd name="T3" fmla="*/ 18 h 256"/>
                  <a:gd name="T4" fmla="*/ 26 w 296"/>
                  <a:gd name="T5" fmla="*/ 34 h 256"/>
                  <a:gd name="T6" fmla="*/ 0 w 296"/>
                  <a:gd name="T7" fmla="*/ 12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27 w 304"/>
                  <a:gd name="T3" fmla="*/ 23 h 288"/>
                  <a:gd name="T4" fmla="*/ 25 w 304"/>
                  <a:gd name="T5" fmla="*/ 39 h 288"/>
                  <a:gd name="T6" fmla="*/ 2 w 304"/>
                  <a:gd name="T7" fmla="*/ 17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15 h 240"/>
                  <a:gd name="T2" fmla="*/ 2 w 306"/>
                  <a:gd name="T3" fmla="*/ 33 h 240"/>
                  <a:gd name="T4" fmla="*/ 27 w 306"/>
                  <a:gd name="T5" fmla="*/ 15 h 240"/>
                  <a:gd name="T6" fmla="*/ 26 w 306"/>
                  <a:gd name="T7" fmla="*/ 0 h 240"/>
                  <a:gd name="T8" fmla="*/ 0 w 306"/>
                  <a:gd name="T9" fmla="*/ 15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 eaLnBrk="1" hangingPunct="1"/>
                <a:endParaRPr lang="en-US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249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0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389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4880" y="2227106"/>
              <a:ext cx="1629624" cy="431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0" name="TextBox 389"/>
            <p:cNvSpPr txBox="1"/>
            <p:nvPr/>
          </p:nvSpPr>
          <p:spPr>
            <a:xfrm>
              <a:off x="994856" y="1850015"/>
              <a:ext cx="24567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C0000"/>
                  </a:solidFill>
                </a:rPr>
                <a:t>OpenFlow Controller</a:t>
              </a:r>
            </a:p>
          </p:txBody>
        </p:sp>
        <p:grpSp>
          <p:nvGrpSpPr>
            <p:cNvPr id="58" name="Group 327"/>
            <p:cNvGrpSpPr>
              <a:grpSpLocks/>
            </p:cNvGrpSpPr>
            <p:nvPr/>
          </p:nvGrpSpPr>
          <p:grpSpPr bwMode="auto">
            <a:xfrm>
              <a:off x="2112211" y="5801894"/>
              <a:ext cx="736172" cy="452961"/>
              <a:chOff x="1871277" y="1576300"/>
              <a:chExt cx="1128371" cy="437861"/>
            </a:xfrm>
          </p:grpSpPr>
          <p:sp>
            <p:nvSpPr>
              <p:cNvPr id="62" name="Oval 6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4" name="Oval 6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65" name="Freeform 6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6" name="Freeform 6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7" name="Freeform 6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68" name="Freeform 6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9" name="Straight Connector 68"/>
              <p:cNvCxnSpPr>
                <a:endCxn id="6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327"/>
            <p:cNvGrpSpPr>
              <a:grpSpLocks/>
            </p:cNvGrpSpPr>
            <p:nvPr/>
          </p:nvGrpSpPr>
          <p:grpSpPr bwMode="auto">
            <a:xfrm>
              <a:off x="3547978" y="4938294"/>
              <a:ext cx="736172" cy="452961"/>
              <a:chOff x="1871277" y="1576300"/>
              <a:chExt cx="1128371" cy="437861"/>
            </a:xfrm>
          </p:grpSpPr>
          <p:sp>
            <p:nvSpPr>
              <p:cNvPr id="72" name="Oval 7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4" name="Oval 7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5" name="Freeform 7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6" name="Freeform 7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7" name="Freeform 7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78" name="Freeform 7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79" name="Straight Connector 78"/>
              <p:cNvCxnSpPr>
                <a:endCxn id="7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327"/>
            <p:cNvGrpSpPr>
              <a:grpSpLocks/>
            </p:cNvGrpSpPr>
            <p:nvPr/>
          </p:nvGrpSpPr>
          <p:grpSpPr bwMode="auto">
            <a:xfrm>
              <a:off x="665747" y="5144167"/>
              <a:ext cx="736172" cy="452961"/>
              <a:chOff x="1871277" y="1576300"/>
              <a:chExt cx="1128371" cy="437861"/>
            </a:xfrm>
          </p:grpSpPr>
          <p:sp>
            <p:nvSpPr>
              <p:cNvPr id="82" name="Oval 8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4" name="Oval 8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5" name="Freeform 8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6" name="Freeform 8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7" name="Freeform 8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89" name="Straight Connector 88"/>
              <p:cNvCxnSpPr>
                <a:endCxn id="8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Group 327"/>
            <p:cNvGrpSpPr>
              <a:grpSpLocks/>
            </p:cNvGrpSpPr>
            <p:nvPr/>
          </p:nvGrpSpPr>
          <p:grpSpPr bwMode="auto">
            <a:xfrm>
              <a:off x="1753937" y="4440989"/>
              <a:ext cx="736172" cy="452961"/>
              <a:chOff x="1871277" y="1576300"/>
              <a:chExt cx="1128371" cy="437861"/>
            </a:xfrm>
          </p:grpSpPr>
          <p:sp>
            <p:nvSpPr>
              <p:cNvPr id="92" name="Oval 9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5" name="Oval 94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6" name="Freeform 95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7" name="Freeform 96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8" name="Freeform 97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9" name="Freeform 98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00" name="Straight Connector 99"/>
              <p:cNvCxnSpPr>
                <a:endCxn id="95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5" name="Up-Down Arrow 394"/>
            <p:cNvSpPr/>
            <p:nvPr/>
          </p:nvSpPr>
          <p:spPr>
            <a:xfrm rot="21141209">
              <a:off x="2269785" y="3718179"/>
              <a:ext cx="191874" cy="2107535"/>
            </a:xfrm>
            <a:prstGeom prst="upDownArrow">
              <a:avLst/>
            </a:prstGeom>
            <a:solidFill>
              <a:srgbClr val="CC0000">
                <a:alpha val="78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2" name="Up-Down Arrow 391"/>
            <p:cNvSpPr/>
            <p:nvPr/>
          </p:nvSpPr>
          <p:spPr>
            <a:xfrm>
              <a:off x="1974262" y="3714785"/>
              <a:ext cx="191874" cy="823865"/>
            </a:xfrm>
            <a:prstGeom prst="upDownArrow">
              <a:avLst/>
            </a:prstGeom>
            <a:solidFill>
              <a:srgbClr val="CC0000">
                <a:alpha val="78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3" name="Up-Down Arrow 392"/>
            <p:cNvSpPr/>
            <p:nvPr/>
          </p:nvSpPr>
          <p:spPr>
            <a:xfrm rot="19054398">
              <a:off x="2872397" y="3460483"/>
              <a:ext cx="196901" cy="1849334"/>
            </a:xfrm>
            <a:prstGeom prst="upDownArrow">
              <a:avLst/>
            </a:prstGeom>
            <a:solidFill>
              <a:srgbClr val="CC0000">
                <a:alpha val="78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4" name="Up-Down Arrow 393"/>
            <p:cNvSpPr/>
            <p:nvPr/>
          </p:nvSpPr>
          <p:spPr>
            <a:xfrm rot="1537304" flipH="1">
              <a:off x="1441528" y="3583584"/>
              <a:ext cx="196901" cy="1720974"/>
            </a:xfrm>
            <a:prstGeom prst="upDownArrow">
              <a:avLst/>
            </a:prstGeom>
            <a:solidFill>
              <a:srgbClr val="CC0000">
                <a:alpha val="78000"/>
              </a:srgbClr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14</a:t>
            </a:fld>
            <a:endParaRPr lang="en-US" sz="1200" dirty="0">
              <a:latin typeface="Tahoma" charset="0"/>
            </a:endParaRPr>
          </a:p>
        </p:txBody>
      </p:sp>
      <p:sp>
        <p:nvSpPr>
          <p:cNvPr id="10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258189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772" y="16916"/>
            <a:ext cx="8220982" cy="1143000"/>
          </a:xfrm>
        </p:spPr>
        <p:txBody>
          <a:bodyPr/>
          <a:lstStyle/>
          <a:p>
            <a:r>
              <a:rPr lang="en-US" sz="4000" dirty="0"/>
              <a:t>OpenFlow: </a:t>
            </a:r>
            <a:r>
              <a:rPr lang="en-US" sz="3600" dirty="0"/>
              <a:t>controller-to-switch messages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929" y="1527156"/>
            <a:ext cx="5124230" cy="4648200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000090"/>
                </a:solidFill>
              </a:rPr>
              <a:t>Key controller-to-switch messages</a:t>
            </a:r>
          </a:p>
          <a:p>
            <a:r>
              <a:rPr lang="en-US" i="1" dirty="0">
                <a:solidFill>
                  <a:srgbClr val="CC0000"/>
                </a:solidFill>
              </a:rPr>
              <a:t>features: </a:t>
            </a:r>
            <a:r>
              <a:rPr lang="en-US" dirty="0"/>
              <a:t>controller queries switch features, switch replies</a:t>
            </a:r>
          </a:p>
          <a:p>
            <a:r>
              <a:rPr lang="en-US" i="1" dirty="0">
                <a:solidFill>
                  <a:srgbClr val="CC0000"/>
                </a:solidFill>
              </a:rPr>
              <a:t>configure: </a:t>
            </a:r>
            <a:r>
              <a:rPr lang="en-US" dirty="0"/>
              <a:t>controller queries/sets switch configuration parameters</a:t>
            </a:r>
          </a:p>
          <a:p>
            <a:r>
              <a:rPr lang="en-US" i="1" dirty="0">
                <a:solidFill>
                  <a:srgbClr val="CC0000"/>
                </a:solidFill>
              </a:rPr>
              <a:t>modify-state: </a:t>
            </a:r>
            <a:r>
              <a:rPr lang="en-US" dirty="0"/>
              <a:t>add, delete, modify flow entries in the OpenFlow tables</a:t>
            </a:r>
          </a:p>
          <a:p>
            <a:r>
              <a:rPr lang="en-US" i="1" dirty="0">
                <a:solidFill>
                  <a:srgbClr val="CC0000"/>
                </a:solidFill>
              </a:rPr>
              <a:t>packet-out: </a:t>
            </a:r>
            <a:r>
              <a:rPr lang="en-US" dirty="0"/>
              <a:t>controller can send this packet out of specific switch port</a:t>
            </a:r>
          </a:p>
          <a:p>
            <a:endParaRPr lang="en-US" dirty="0"/>
          </a:p>
        </p:txBody>
      </p:sp>
      <p:pic>
        <p:nvPicPr>
          <p:cNvPr id="57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58" y="854421"/>
            <a:ext cx="7651267" cy="242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841999" y="1871579"/>
            <a:ext cx="2822601" cy="3194648"/>
            <a:chOff x="5841999" y="1871579"/>
            <a:chExt cx="2822601" cy="3194648"/>
          </a:xfrm>
        </p:grpSpPr>
        <p:sp>
          <p:nvSpPr>
            <p:cNvPr id="56" name="Oval 55"/>
            <p:cNvSpPr/>
            <p:nvPr/>
          </p:nvSpPr>
          <p:spPr>
            <a:xfrm flipH="1">
              <a:off x="6510423" y="2429821"/>
              <a:ext cx="1078571" cy="751277"/>
            </a:xfrm>
            <a:prstGeom prst="ellipse">
              <a:avLst/>
            </a:prstGeom>
            <a:ln w="22225">
              <a:solidFill>
                <a:srgbClr val="CC0000"/>
              </a:solidFill>
              <a:prstDash val="dash"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5841999" y="1871579"/>
              <a:ext cx="2822601" cy="3194648"/>
              <a:chOff x="460628" y="1850015"/>
              <a:chExt cx="3899341" cy="4512949"/>
            </a:xfrm>
          </p:grpSpPr>
          <p:sp>
            <p:nvSpPr>
              <p:cNvPr id="73" name="Cloud 72"/>
              <p:cNvSpPr/>
              <p:nvPr/>
            </p:nvSpPr>
            <p:spPr>
              <a:xfrm>
                <a:off x="460628" y="4246149"/>
                <a:ext cx="3899341" cy="2116815"/>
              </a:xfrm>
              <a:prstGeom prst="cloud">
                <a:avLst/>
              </a:prstGeom>
              <a:noFill/>
              <a:ln>
                <a:solidFill>
                  <a:srgbClr val="000090"/>
                </a:solidFill>
              </a:ln>
              <a:effectLst>
                <a:outerShdw blurRad="40000" dist="23000" dir="5400000" rotWithShape="0">
                  <a:schemeClr val="accent6">
                    <a:lumMod val="40000"/>
                    <a:lumOff val="60000"/>
                    <a:alpha val="35000"/>
                  </a:scheme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en-US"/>
              </a:p>
            </p:txBody>
          </p:sp>
          <p:cxnSp>
            <p:nvCxnSpPr>
              <p:cNvPr id="74" name="Straight Connector 73"/>
              <p:cNvCxnSpPr/>
              <p:nvPr/>
            </p:nvCxnSpPr>
            <p:spPr>
              <a:xfrm flipV="1">
                <a:off x="1124345" y="4538650"/>
                <a:ext cx="1203228" cy="8190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1124345" y="5357675"/>
                <a:ext cx="1203228" cy="6423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2133750" y="4795599"/>
                <a:ext cx="319671" cy="10277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2404480" y="4715303"/>
                <a:ext cx="1307416" cy="3372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flipV="1">
                <a:off x="2596747" y="5245260"/>
                <a:ext cx="1115149" cy="7547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9" name="Group 950"/>
              <p:cNvGrpSpPr>
                <a:grpSpLocks/>
              </p:cNvGrpSpPr>
              <p:nvPr/>
            </p:nvGrpSpPr>
            <p:grpSpPr bwMode="auto">
              <a:xfrm>
                <a:off x="1839080" y="2785594"/>
                <a:ext cx="549038" cy="880838"/>
                <a:chOff x="4140" y="429"/>
                <a:chExt cx="1425" cy="2396"/>
              </a:xfrm>
            </p:grpSpPr>
            <p:sp>
              <p:nvSpPr>
                <p:cNvPr id="127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6 w 354"/>
                    <a:gd name="T1" fmla="*/ 0 h 2742"/>
                    <a:gd name="T2" fmla="*/ 30 w 354"/>
                    <a:gd name="T3" fmla="*/ 46 h 2742"/>
                    <a:gd name="T4" fmla="*/ 30 w 354"/>
                    <a:gd name="T5" fmla="*/ 354 h 2742"/>
                    <a:gd name="T6" fmla="*/ 0 w 354"/>
                    <a:gd name="T7" fmla="*/ 371 h 2742"/>
                    <a:gd name="T8" fmla="*/ 6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9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18 w 211"/>
                    <a:gd name="T3" fmla="*/ 30 h 2537"/>
                    <a:gd name="T4" fmla="*/ 2 w 211"/>
                    <a:gd name="T5" fmla="*/ 338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8 h 226"/>
                    <a:gd name="T4" fmla="*/ 29 w 328"/>
                    <a:gd name="T5" fmla="*/ 32 h 226"/>
                    <a:gd name="T6" fmla="*/ 0 w 328"/>
                    <a:gd name="T7" fmla="*/ 13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2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157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8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3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4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155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6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5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37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153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4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38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7 h 226"/>
                    <a:gd name="T4" fmla="*/ 29 w 328"/>
                    <a:gd name="T5" fmla="*/ 30 h 226"/>
                    <a:gd name="T6" fmla="*/ 0 w 328"/>
                    <a:gd name="T7" fmla="*/ 12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39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151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52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40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1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26 w 296"/>
                    <a:gd name="T3" fmla="*/ 18 h 256"/>
                    <a:gd name="T4" fmla="*/ 26 w 296"/>
                    <a:gd name="T5" fmla="*/ 34 h 256"/>
                    <a:gd name="T6" fmla="*/ 0 w 296"/>
                    <a:gd name="T7" fmla="*/ 12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2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27 w 304"/>
                    <a:gd name="T3" fmla="*/ 23 h 288"/>
                    <a:gd name="T4" fmla="*/ 25 w 304"/>
                    <a:gd name="T5" fmla="*/ 39 h 288"/>
                    <a:gd name="T6" fmla="*/ 2 w 304"/>
                    <a:gd name="T7" fmla="*/ 17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3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4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15 h 240"/>
                    <a:gd name="T2" fmla="*/ 2 w 306"/>
                    <a:gd name="T3" fmla="*/ 33 h 240"/>
                    <a:gd name="T4" fmla="*/ 27 w 306"/>
                    <a:gd name="T5" fmla="*/ 15 h 240"/>
                    <a:gd name="T6" fmla="*/ 26 w 306"/>
                    <a:gd name="T7" fmla="*/ 0 h 240"/>
                    <a:gd name="T8" fmla="*/ 0 w 306"/>
                    <a:gd name="T9" fmla="*/ 15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5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6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7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8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/>
                  <a:endParaRPr lang="en-US" sz="1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49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50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pic>
            <p:nvPicPr>
              <p:cNvPr id="80" name="Picture 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4880" y="2227106"/>
                <a:ext cx="1629624" cy="4313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1" name="TextBox 80"/>
              <p:cNvSpPr txBox="1"/>
              <p:nvPr/>
            </p:nvSpPr>
            <p:spPr>
              <a:xfrm>
                <a:off x="994856" y="1850015"/>
                <a:ext cx="245679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CC0000"/>
                    </a:solidFill>
                  </a:rPr>
                  <a:t>OpenFlow Controller</a:t>
                </a:r>
              </a:p>
            </p:txBody>
          </p:sp>
          <p:grpSp>
            <p:nvGrpSpPr>
              <p:cNvPr id="82" name="Group 327"/>
              <p:cNvGrpSpPr>
                <a:grpSpLocks/>
              </p:cNvGrpSpPr>
              <p:nvPr/>
            </p:nvGrpSpPr>
            <p:grpSpPr bwMode="auto">
              <a:xfrm>
                <a:off x="2112211" y="58018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118" name="Oval 11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9" name="Rectangle 11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0" name="Oval 11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21" name="Freeform 12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2" name="Freeform 12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3" name="Freeform 12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4" name="Freeform 12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25" name="Straight Connector 124"/>
                <p:cNvCxnSpPr>
                  <a:endCxn id="12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3" name="Group 327"/>
              <p:cNvGrpSpPr>
                <a:grpSpLocks/>
              </p:cNvGrpSpPr>
              <p:nvPr/>
            </p:nvGrpSpPr>
            <p:grpSpPr bwMode="auto">
              <a:xfrm>
                <a:off x="3547978" y="49382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109" name="Oval 10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0" name="Rectangle 10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1" name="Oval 11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2" name="Freeform 11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" name="Freeform 11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" name="Freeform 11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" name="Freeform 11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6" name="Straight Connector 115"/>
                <p:cNvCxnSpPr>
                  <a:endCxn id="11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4" name="Group 327"/>
              <p:cNvGrpSpPr>
                <a:grpSpLocks/>
              </p:cNvGrpSpPr>
              <p:nvPr/>
            </p:nvGrpSpPr>
            <p:grpSpPr bwMode="auto">
              <a:xfrm>
                <a:off x="665747" y="5144167"/>
                <a:ext cx="736172" cy="452961"/>
                <a:chOff x="1871277" y="1576300"/>
                <a:chExt cx="1128371" cy="437861"/>
              </a:xfrm>
            </p:grpSpPr>
            <p:sp>
              <p:nvSpPr>
                <p:cNvPr id="100" name="Oval 99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1" name="Rectangle 100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2" name="Oval 101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3" name="Freeform 102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4" name="Freeform 103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5" name="Freeform 104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6" name="Freeform 105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07" name="Straight Connector 106"/>
                <p:cNvCxnSpPr>
                  <a:endCxn id="102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5" name="Group 327"/>
              <p:cNvGrpSpPr>
                <a:grpSpLocks/>
              </p:cNvGrpSpPr>
              <p:nvPr/>
            </p:nvGrpSpPr>
            <p:grpSpPr bwMode="auto">
              <a:xfrm>
                <a:off x="1753937" y="4440989"/>
                <a:ext cx="736172" cy="452961"/>
                <a:chOff x="1871277" y="1576300"/>
                <a:chExt cx="1128371" cy="437861"/>
              </a:xfrm>
            </p:grpSpPr>
            <p:sp>
              <p:nvSpPr>
                <p:cNvPr id="90" name="Oval 89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1" name="Rectangle 90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2" name="Oval 91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3" name="Freeform 92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5" name="Freeform 94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6" name="Freeform 95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7" name="Freeform 96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98" name="Straight Connector 97"/>
                <p:cNvCxnSpPr>
                  <a:endCxn id="92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6" name="Up-Down Arrow 85"/>
              <p:cNvSpPr/>
              <p:nvPr/>
            </p:nvSpPr>
            <p:spPr>
              <a:xfrm rot="21141209">
                <a:off x="2269785" y="3718179"/>
                <a:ext cx="191874" cy="2107535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7" name="Up-Down Arrow 86"/>
              <p:cNvSpPr/>
              <p:nvPr/>
            </p:nvSpPr>
            <p:spPr>
              <a:xfrm>
                <a:off x="1974262" y="3714785"/>
                <a:ext cx="191874" cy="823865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Up-Down Arrow 87"/>
              <p:cNvSpPr/>
              <p:nvPr/>
            </p:nvSpPr>
            <p:spPr>
              <a:xfrm rot="19054398">
                <a:off x="2872397" y="3460483"/>
                <a:ext cx="196901" cy="1849334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Up-Down Arrow 88"/>
              <p:cNvSpPr/>
              <p:nvPr/>
            </p:nvSpPr>
            <p:spPr>
              <a:xfrm rot="1537304" flipH="1">
                <a:off x="1441528" y="3583584"/>
                <a:ext cx="196901" cy="1720974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5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15</a:t>
            </a:fld>
            <a:endParaRPr lang="en-US" sz="1200" dirty="0">
              <a:latin typeface="Tahoma" charset="0"/>
            </a:endParaRPr>
          </a:p>
        </p:txBody>
      </p:sp>
      <p:sp>
        <p:nvSpPr>
          <p:cNvPr id="16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594941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74" y="795640"/>
            <a:ext cx="8154854" cy="19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146" y="16916"/>
            <a:ext cx="8220982" cy="1143000"/>
          </a:xfrm>
        </p:spPr>
        <p:txBody>
          <a:bodyPr/>
          <a:lstStyle/>
          <a:p>
            <a:r>
              <a:rPr lang="en-US" sz="4000" dirty="0"/>
              <a:t>OpenFlow: </a:t>
            </a:r>
            <a:r>
              <a:rPr lang="en-US" sz="3600" dirty="0"/>
              <a:t>switch-to-controller messages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928" y="1299900"/>
            <a:ext cx="5732959" cy="4648200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rgbClr val="000090"/>
                </a:solidFill>
              </a:rPr>
              <a:t>Key switch-to-controller messages</a:t>
            </a:r>
          </a:p>
          <a:p>
            <a:r>
              <a:rPr lang="en-US" i="1" dirty="0">
                <a:solidFill>
                  <a:srgbClr val="CC0000"/>
                </a:solidFill>
              </a:rPr>
              <a:t>packet-in: </a:t>
            </a:r>
            <a:r>
              <a:rPr lang="en-US" dirty="0"/>
              <a:t>transfer packet (and its control) to controller.  See packet-out message from controller</a:t>
            </a:r>
          </a:p>
          <a:p>
            <a:r>
              <a:rPr lang="en-US" i="1" dirty="0">
                <a:solidFill>
                  <a:srgbClr val="CC0000"/>
                </a:solidFill>
              </a:rPr>
              <a:t>flow-removed: </a:t>
            </a:r>
            <a:r>
              <a:rPr lang="en-US" dirty="0"/>
              <a:t>flow table entry deleted at switch</a:t>
            </a:r>
          </a:p>
          <a:p>
            <a:r>
              <a:rPr lang="en-US" i="1" dirty="0">
                <a:solidFill>
                  <a:srgbClr val="CC0000"/>
                </a:solidFill>
              </a:rPr>
              <a:t>port status: </a:t>
            </a:r>
            <a:r>
              <a:rPr lang="en-US" dirty="0"/>
              <a:t>inform controller of a change on a port.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5841999" y="1644323"/>
            <a:ext cx="2822601" cy="3194648"/>
            <a:chOff x="5841999" y="1871579"/>
            <a:chExt cx="2822601" cy="3194648"/>
          </a:xfrm>
        </p:grpSpPr>
        <p:sp>
          <p:nvSpPr>
            <p:cNvPr id="59" name="Oval 58"/>
            <p:cNvSpPr/>
            <p:nvPr/>
          </p:nvSpPr>
          <p:spPr>
            <a:xfrm flipH="1">
              <a:off x="6510423" y="2429821"/>
              <a:ext cx="1078571" cy="751277"/>
            </a:xfrm>
            <a:prstGeom prst="ellipse">
              <a:avLst/>
            </a:prstGeom>
            <a:ln w="22225">
              <a:solidFill>
                <a:srgbClr val="CC0000"/>
              </a:solidFill>
              <a:prstDash val="dash"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5841999" y="1871579"/>
              <a:ext cx="2822601" cy="3194648"/>
              <a:chOff x="460628" y="1850015"/>
              <a:chExt cx="3899341" cy="4512949"/>
            </a:xfrm>
          </p:grpSpPr>
          <p:sp>
            <p:nvSpPr>
              <p:cNvPr id="62" name="Cloud 61"/>
              <p:cNvSpPr/>
              <p:nvPr/>
            </p:nvSpPr>
            <p:spPr>
              <a:xfrm>
                <a:off x="460628" y="4246149"/>
                <a:ext cx="3899341" cy="2116815"/>
              </a:xfrm>
              <a:prstGeom prst="cloud">
                <a:avLst/>
              </a:prstGeom>
              <a:noFill/>
              <a:ln>
                <a:solidFill>
                  <a:srgbClr val="000090"/>
                </a:solidFill>
              </a:ln>
              <a:effectLst>
                <a:outerShdw blurRad="40000" dist="23000" dir="5400000" rotWithShape="0">
                  <a:schemeClr val="accent6">
                    <a:lumMod val="40000"/>
                    <a:lumOff val="60000"/>
                    <a:alpha val="35000"/>
                  </a:schemeClr>
                </a:outerShdw>
              </a:effec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en-US"/>
              </a:p>
            </p:txBody>
          </p:sp>
          <p:cxnSp>
            <p:nvCxnSpPr>
              <p:cNvPr id="63" name="Straight Connector 62"/>
              <p:cNvCxnSpPr/>
              <p:nvPr/>
            </p:nvCxnSpPr>
            <p:spPr>
              <a:xfrm flipV="1">
                <a:off x="1124345" y="4538650"/>
                <a:ext cx="1203228" cy="81902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1124345" y="5357675"/>
                <a:ext cx="1203228" cy="64237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2133750" y="4795599"/>
                <a:ext cx="319671" cy="102779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2404480" y="4715303"/>
                <a:ext cx="1307416" cy="33724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 flipV="1">
                <a:off x="2596747" y="5245260"/>
                <a:ext cx="1115149" cy="75478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8" name="Group 950"/>
              <p:cNvGrpSpPr>
                <a:grpSpLocks/>
              </p:cNvGrpSpPr>
              <p:nvPr/>
            </p:nvGrpSpPr>
            <p:grpSpPr bwMode="auto">
              <a:xfrm>
                <a:off x="1839080" y="2785594"/>
                <a:ext cx="549038" cy="880838"/>
                <a:chOff x="4140" y="429"/>
                <a:chExt cx="1425" cy="2396"/>
              </a:xfrm>
            </p:grpSpPr>
            <p:sp>
              <p:nvSpPr>
                <p:cNvPr id="116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6 w 354"/>
                    <a:gd name="T1" fmla="*/ 0 h 2742"/>
                    <a:gd name="T2" fmla="*/ 30 w 354"/>
                    <a:gd name="T3" fmla="*/ 46 h 2742"/>
                    <a:gd name="T4" fmla="*/ 30 w 354"/>
                    <a:gd name="T5" fmla="*/ 354 h 2742"/>
                    <a:gd name="T6" fmla="*/ 0 w 354"/>
                    <a:gd name="T7" fmla="*/ 371 h 2742"/>
                    <a:gd name="T8" fmla="*/ 6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7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18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18 w 211"/>
                    <a:gd name="T3" fmla="*/ 30 h 2537"/>
                    <a:gd name="T4" fmla="*/ 2 w 211"/>
                    <a:gd name="T5" fmla="*/ 338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9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8 h 226"/>
                    <a:gd name="T4" fmla="*/ 29 w 328"/>
                    <a:gd name="T5" fmla="*/ 32 h 226"/>
                    <a:gd name="T6" fmla="*/ 0 w 328"/>
                    <a:gd name="T7" fmla="*/ 13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0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21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146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7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22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23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144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5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24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5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26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142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3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27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29 w 328"/>
                    <a:gd name="T3" fmla="*/ 17 h 226"/>
                    <a:gd name="T4" fmla="*/ 29 w 328"/>
                    <a:gd name="T5" fmla="*/ 30 h 226"/>
                    <a:gd name="T6" fmla="*/ 0 w 328"/>
                    <a:gd name="T7" fmla="*/ 12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28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140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1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29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26 w 296"/>
                    <a:gd name="T3" fmla="*/ 18 h 256"/>
                    <a:gd name="T4" fmla="*/ 26 w 296"/>
                    <a:gd name="T5" fmla="*/ 34 h 256"/>
                    <a:gd name="T6" fmla="*/ 0 w 296"/>
                    <a:gd name="T7" fmla="*/ 12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27 w 304"/>
                    <a:gd name="T3" fmla="*/ 23 h 288"/>
                    <a:gd name="T4" fmla="*/ 25 w 304"/>
                    <a:gd name="T5" fmla="*/ 39 h 288"/>
                    <a:gd name="T6" fmla="*/ 2 w 304"/>
                    <a:gd name="T7" fmla="*/ 17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15 h 240"/>
                    <a:gd name="T2" fmla="*/ 2 w 306"/>
                    <a:gd name="T3" fmla="*/ 33 h 240"/>
                    <a:gd name="T4" fmla="*/ 27 w 306"/>
                    <a:gd name="T5" fmla="*/ 15 h 240"/>
                    <a:gd name="T6" fmla="*/ 26 w 306"/>
                    <a:gd name="T7" fmla="*/ 0 h 240"/>
                    <a:gd name="T8" fmla="*/ 0 w 306"/>
                    <a:gd name="T9" fmla="*/ 15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4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5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7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 eaLnBrk="1" hangingPunct="1"/>
                  <a:endParaRPr lang="en-US" sz="180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138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9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pic>
            <p:nvPicPr>
              <p:cNvPr id="69" name="Picture 4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4880" y="2227106"/>
                <a:ext cx="1629624" cy="4313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0" name="TextBox 69"/>
              <p:cNvSpPr txBox="1"/>
              <p:nvPr/>
            </p:nvSpPr>
            <p:spPr>
              <a:xfrm>
                <a:off x="994856" y="1850015"/>
                <a:ext cx="245679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CC0000"/>
                    </a:solidFill>
                  </a:rPr>
                  <a:t>OpenFlow Controller</a:t>
                </a:r>
              </a:p>
            </p:txBody>
          </p:sp>
          <p:grpSp>
            <p:nvGrpSpPr>
              <p:cNvPr id="71" name="Group 327"/>
              <p:cNvGrpSpPr>
                <a:grpSpLocks/>
              </p:cNvGrpSpPr>
              <p:nvPr/>
            </p:nvGrpSpPr>
            <p:grpSpPr bwMode="auto">
              <a:xfrm>
                <a:off x="2112211" y="58018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107" name="Oval 106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9" name="Oval 108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0" name="Freeform 109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1" name="Freeform 110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2" name="Freeform 111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3" name="Freeform 112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14" name="Straight Connector 113"/>
                <p:cNvCxnSpPr>
                  <a:endCxn id="109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Group 327"/>
              <p:cNvGrpSpPr>
                <a:grpSpLocks/>
              </p:cNvGrpSpPr>
              <p:nvPr/>
            </p:nvGrpSpPr>
            <p:grpSpPr bwMode="auto">
              <a:xfrm>
                <a:off x="3547978" y="49382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98" name="Oval 9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9" name="Rectangle 9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0" name="Oval 9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1" name="Freeform 10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2" name="Freeform 10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3" name="Freeform 10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4" name="Freeform 103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05" name="Straight Connector 104"/>
                <p:cNvCxnSpPr>
                  <a:endCxn id="10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6" name="Straight Connector 105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" name="Group 327"/>
              <p:cNvGrpSpPr>
                <a:grpSpLocks/>
              </p:cNvGrpSpPr>
              <p:nvPr/>
            </p:nvGrpSpPr>
            <p:grpSpPr bwMode="auto">
              <a:xfrm>
                <a:off x="665747" y="5144167"/>
                <a:ext cx="736172" cy="452961"/>
                <a:chOff x="1871277" y="1576300"/>
                <a:chExt cx="1128371" cy="437861"/>
              </a:xfrm>
            </p:grpSpPr>
            <p:sp>
              <p:nvSpPr>
                <p:cNvPr id="88" name="Oval 87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89" name="Rectangle 88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0" name="Oval 89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1" name="Freeform 90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2" name="Freeform 91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3" name="Freeform 92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5" name="Freeform 9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96" name="Straight Connector 95"/>
                <p:cNvCxnSpPr>
                  <a:endCxn id="90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" name="Group 327"/>
              <p:cNvGrpSpPr>
                <a:grpSpLocks/>
              </p:cNvGrpSpPr>
              <p:nvPr/>
            </p:nvGrpSpPr>
            <p:grpSpPr bwMode="auto">
              <a:xfrm>
                <a:off x="1753937" y="4440989"/>
                <a:ext cx="736172" cy="452961"/>
                <a:chOff x="1871277" y="1576300"/>
                <a:chExt cx="1128371" cy="437861"/>
              </a:xfrm>
            </p:grpSpPr>
            <p:sp>
              <p:nvSpPr>
                <p:cNvPr id="79" name="Oval 78"/>
                <p:cNvSpPr/>
                <p:nvPr/>
              </p:nvSpPr>
              <p:spPr bwMode="auto">
                <a:xfrm flipV="1">
                  <a:off x="1874446" y="1692905"/>
                  <a:ext cx="1125202" cy="32125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 bwMode="auto"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1" name="Oval 80"/>
                <p:cNvSpPr/>
                <p:nvPr/>
              </p:nvSpPr>
              <p:spPr bwMode="auto">
                <a:xfrm flipV="1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82" name="Freeform 81"/>
                <p:cNvSpPr/>
                <p:nvPr/>
              </p:nvSpPr>
              <p:spPr bwMode="auto">
                <a:xfrm>
                  <a:off x="2159708" y="1673868"/>
                  <a:ext cx="548339" cy="159438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3" name="Freeform 82"/>
                <p:cNvSpPr/>
                <p:nvPr/>
              </p:nvSpPr>
              <p:spPr bwMode="auto">
                <a:xfrm>
                  <a:off x="2102655" y="1633412"/>
                  <a:ext cx="662444" cy="111846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4" name="Freeform 83"/>
                <p:cNvSpPr/>
                <p:nvPr/>
              </p:nvSpPr>
              <p:spPr bwMode="auto">
                <a:xfrm>
                  <a:off x="2536889" y="1728599"/>
                  <a:ext cx="244057" cy="97568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85" name="Freeform 84"/>
                <p:cNvSpPr/>
                <p:nvPr/>
              </p:nvSpPr>
              <p:spPr bwMode="auto">
                <a:xfrm>
                  <a:off x="2089977" y="1730980"/>
                  <a:ext cx="240888" cy="95187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86" name="Straight Connector 85"/>
                <p:cNvCxnSpPr>
                  <a:endCxn id="81" idx="2"/>
                </p:cNvCxnSpPr>
                <p:nvPr/>
              </p:nvCxnSpPr>
              <p:spPr bwMode="auto">
                <a:xfrm flipH="1" flipV="1">
                  <a:off x="1871277" y="1735739"/>
                  <a:ext cx="3169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 bwMode="auto">
                <a:xfrm flipH="1" flipV="1">
                  <a:off x="2996477" y="1733359"/>
                  <a:ext cx="3171" cy="123743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5" name="Up-Down Arrow 74"/>
              <p:cNvSpPr/>
              <p:nvPr/>
            </p:nvSpPr>
            <p:spPr>
              <a:xfrm rot="21141209">
                <a:off x="2269785" y="3718179"/>
                <a:ext cx="191874" cy="2107535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Up-Down Arrow 75"/>
              <p:cNvSpPr/>
              <p:nvPr/>
            </p:nvSpPr>
            <p:spPr>
              <a:xfrm>
                <a:off x="1974262" y="3714785"/>
                <a:ext cx="191874" cy="823865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Up-Down Arrow 76"/>
              <p:cNvSpPr/>
              <p:nvPr/>
            </p:nvSpPr>
            <p:spPr>
              <a:xfrm rot="19054398">
                <a:off x="2872397" y="3460483"/>
                <a:ext cx="196901" cy="1849334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Up-Down Arrow 77"/>
              <p:cNvSpPr/>
              <p:nvPr/>
            </p:nvSpPr>
            <p:spPr>
              <a:xfrm rot="1537304" flipH="1">
                <a:off x="1441528" y="3583584"/>
                <a:ext cx="196901" cy="1720974"/>
              </a:xfrm>
              <a:prstGeom prst="upDownArrow">
                <a:avLst/>
              </a:prstGeom>
              <a:solidFill>
                <a:srgbClr val="CC0000">
                  <a:alpha val="78000"/>
                </a:srgbClr>
              </a:solidFill>
              <a:ln>
                <a:noFill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4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16</a:t>
            </a:fld>
            <a:endParaRPr lang="en-US" sz="1200" dirty="0">
              <a:latin typeface="Tahoma" charset="0"/>
            </a:endParaRPr>
          </a:p>
        </p:txBody>
      </p:sp>
      <p:sp>
        <p:nvSpPr>
          <p:cNvPr id="14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151520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Rounded Rectangle 374"/>
          <p:cNvSpPr/>
          <p:nvPr/>
        </p:nvSpPr>
        <p:spPr>
          <a:xfrm>
            <a:off x="441168" y="2793983"/>
            <a:ext cx="4211052" cy="106245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0" name="Rounded Rectangle 379"/>
          <p:cNvSpPr/>
          <p:nvPr/>
        </p:nvSpPr>
        <p:spPr>
          <a:xfrm>
            <a:off x="467904" y="3990524"/>
            <a:ext cx="4184316" cy="54554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86" name="Straight Connector 385"/>
          <p:cNvCxnSpPr/>
          <p:nvPr/>
        </p:nvCxnSpPr>
        <p:spPr bwMode="auto">
          <a:xfrm>
            <a:off x="508006" y="4638847"/>
            <a:ext cx="410410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01" name="Group 400"/>
          <p:cNvGrpSpPr/>
          <p:nvPr/>
        </p:nvGrpSpPr>
        <p:grpSpPr>
          <a:xfrm>
            <a:off x="590136" y="3368823"/>
            <a:ext cx="1244650" cy="411995"/>
            <a:chOff x="3128876" y="457817"/>
            <a:chExt cx="1432326" cy="459826"/>
          </a:xfrm>
        </p:grpSpPr>
        <p:sp>
          <p:nvSpPr>
            <p:cNvPr id="402" name="Rounded Rectangle 40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3178769" y="541671"/>
              <a:ext cx="1302385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Link-state info</a:t>
              </a:r>
            </a:p>
          </p:txBody>
        </p:sp>
      </p:grpSp>
      <p:grpSp>
        <p:nvGrpSpPr>
          <p:cNvPr id="404" name="Group 403"/>
          <p:cNvGrpSpPr/>
          <p:nvPr/>
        </p:nvGrpSpPr>
        <p:grpSpPr>
          <a:xfrm>
            <a:off x="3459852" y="3382192"/>
            <a:ext cx="1165638" cy="398626"/>
            <a:chOff x="3034354" y="534843"/>
            <a:chExt cx="1525489" cy="382800"/>
          </a:xfrm>
        </p:grpSpPr>
        <p:sp>
          <p:nvSpPr>
            <p:cNvPr id="405" name="Rounded Rectangle 404"/>
            <p:cNvSpPr/>
            <p:nvPr/>
          </p:nvSpPr>
          <p:spPr>
            <a:xfrm>
              <a:off x="3128876" y="534843"/>
              <a:ext cx="1325987" cy="3828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6" name="TextBox 405"/>
            <p:cNvSpPr txBox="1"/>
            <p:nvPr/>
          </p:nvSpPr>
          <p:spPr>
            <a:xfrm>
              <a:off x="3034354" y="593020"/>
              <a:ext cx="1525489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switch info</a:t>
              </a:r>
            </a:p>
          </p:txBody>
        </p:sp>
      </p:grpSp>
      <p:grpSp>
        <p:nvGrpSpPr>
          <p:cNvPr id="407" name="Group 406"/>
          <p:cNvGrpSpPr/>
          <p:nvPr/>
        </p:nvGrpSpPr>
        <p:grpSpPr>
          <a:xfrm>
            <a:off x="1982268" y="3368823"/>
            <a:ext cx="960359" cy="411995"/>
            <a:chOff x="3128876" y="457817"/>
            <a:chExt cx="1432326" cy="459826"/>
          </a:xfrm>
        </p:grpSpPr>
        <p:sp>
          <p:nvSpPr>
            <p:cNvPr id="408" name="Rounded Rectangle 407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9" name="TextBox 408"/>
            <p:cNvSpPr txBox="1"/>
            <p:nvPr/>
          </p:nvSpPr>
          <p:spPr>
            <a:xfrm>
              <a:off x="3205754" y="541671"/>
              <a:ext cx="1287660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host info</a:t>
              </a:r>
            </a:p>
          </p:txBody>
        </p:sp>
      </p:grpSp>
      <p:grpSp>
        <p:nvGrpSpPr>
          <p:cNvPr id="410" name="Group 409"/>
          <p:cNvGrpSpPr/>
          <p:nvPr/>
        </p:nvGrpSpPr>
        <p:grpSpPr>
          <a:xfrm>
            <a:off x="521932" y="2874191"/>
            <a:ext cx="889706" cy="382826"/>
            <a:chOff x="3128876" y="457817"/>
            <a:chExt cx="1432326" cy="459826"/>
          </a:xfrm>
        </p:grpSpPr>
        <p:sp>
          <p:nvSpPr>
            <p:cNvPr id="411" name="Rounded Rectangle 410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2" name="TextBox 411"/>
            <p:cNvSpPr txBox="1"/>
            <p:nvPr/>
          </p:nvSpPr>
          <p:spPr>
            <a:xfrm>
              <a:off x="3198565" y="509557"/>
              <a:ext cx="1302043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statistics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3249716" y="2860821"/>
            <a:ext cx="1032905" cy="404965"/>
            <a:chOff x="3099264" y="457817"/>
            <a:chExt cx="1540525" cy="459826"/>
          </a:xfrm>
        </p:grpSpPr>
        <p:sp>
          <p:nvSpPr>
            <p:cNvPr id="414" name="Rounded Rectangle 41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5" name="TextBox 414"/>
            <p:cNvSpPr txBox="1"/>
            <p:nvPr/>
          </p:nvSpPr>
          <p:spPr>
            <a:xfrm>
              <a:off x="3099264" y="526493"/>
              <a:ext cx="1540525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flow tables</a:t>
              </a:r>
            </a:p>
          </p:txBody>
        </p:sp>
      </p:grpSp>
      <p:sp>
        <p:nvSpPr>
          <p:cNvPr id="416" name="TextBox 415"/>
          <p:cNvSpPr txBox="1"/>
          <p:nvPr/>
        </p:nvSpPr>
        <p:spPr>
          <a:xfrm>
            <a:off x="2458723" y="2496236"/>
            <a:ext cx="5702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417" name="TextBox 416"/>
          <p:cNvSpPr txBox="1"/>
          <p:nvPr/>
        </p:nvSpPr>
        <p:spPr>
          <a:xfrm>
            <a:off x="3005244" y="3133033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grpSp>
        <p:nvGrpSpPr>
          <p:cNvPr id="418" name="Group 417"/>
          <p:cNvGrpSpPr/>
          <p:nvPr/>
        </p:nvGrpSpPr>
        <p:grpSpPr>
          <a:xfrm>
            <a:off x="1076595" y="4121691"/>
            <a:ext cx="1257452" cy="286824"/>
            <a:chOff x="3128876" y="457775"/>
            <a:chExt cx="1432326" cy="459868"/>
          </a:xfrm>
        </p:grpSpPr>
        <p:sp>
          <p:nvSpPr>
            <p:cNvPr id="419" name="Rounded Rectangle 41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0" name="TextBox 419"/>
            <p:cNvSpPr txBox="1"/>
            <p:nvPr/>
          </p:nvSpPr>
          <p:spPr>
            <a:xfrm>
              <a:off x="3278378" y="457775"/>
              <a:ext cx="1142401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OpenFlow</a:t>
              </a:r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2945827" y="4126474"/>
            <a:ext cx="1244650" cy="307410"/>
            <a:chOff x="3128876" y="457817"/>
            <a:chExt cx="1432326" cy="459826"/>
          </a:xfrm>
        </p:grpSpPr>
        <p:sp>
          <p:nvSpPr>
            <p:cNvPr id="422" name="Rounded Rectangle 42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3" name="TextBox 422"/>
            <p:cNvSpPr txBox="1"/>
            <p:nvPr/>
          </p:nvSpPr>
          <p:spPr>
            <a:xfrm>
              <a:off x="3446730" y="484746"/>
              <a:ext cx="805702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SNMP</a:t>
              </a:r>
            </a:p>
          </p:txBody>
        </p:sp>
      </p:grpSp>
      <p:sp>
        <p:nvSpPr>
          <p:cNvPr id="424" name="TextBox 423"/>
          <p:cNvSpPr txBox="1"/>
          <p:nvPr/>
        </p:nvSpPr>
        <p:spPr>
          <a:xfrm>
            <a:off x="2328584" y="3796493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441167" y="2098823"/>
            <a:ext cx="4211053" cy="5747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25" name="Group 424"/>
          <p:cNvGrpSpPr/>
          <p:nvPr/>
        </p:nvGrpSpPr>
        <p:grpSpPr>
          <a:xfrm>
            <a:off x="535393" y="2131433"/>
            <a:ext cx="1033900" cy="504412"/>
            <a:chOff x="3103238" y="432317"/>
            <a:chExt cx="1461287" cy="504412"/>
          </a:xfrm>
        </p:grpSpPr>
        <p:sp>
          <p:nvSpPr>
            <p:cNvPr id="426" name="Rounded Rectangle 42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network graph</a:t>
              </a: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3508898" y="2156720"/>
            <a:ext cx="1033900" cy="459826"/>
            <a:chOff x="3103238" y="457817"/>
            <a:chExt cx="1461287" cy="459826"/>
          </a:xfrm>
        </p:grpSpPr>
        <p:sp>
          <p:nvSpPr>
            <p:cNvPr id="429" name="Rounded Rectangle 42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3103238" y="553253"/>
              <a:ext cx="1461287" cy="299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intent</a:t>
              </a: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1952059" y="2129889"/>
            <a:ext cx="1033900" cy="504412"/>
            <a:chOff x="3103238" y="432317"/>
            <a:chExt cx="1461287" cy="504412"/>
          </a:xfrm>
        </p:grpSpPr>
        <p:sp>
          <p:nvSpPr>
            <p:cNvPr id="432" name="Rounded Rectangle 43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 err="1">
                  <a:latin typeface="Arial"/>
                  <a:cs typeface="Arial"/>
                </a:rPr>
                <a:t>RESTful</a:t>
              </a:r>
              <a:endParaRPr lang="en-US" sz="1400" dirty="0">
                <a:latin typeface="Arial"/>
                <a:cs typeface="Arial"/>
              </a:endParaRPr>
            </a:p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API</a:t>
              </a:r>
            </a:p>
          </p:txBody>
        </p:sp>
      </p:grpSp>
      <p:sp>
        <p:nvSpPr>
          <p:cNvPr id="434" name="TextBox 433"/>
          <p:cNvSpPr txBox="1"/>
          <p:nvPr/>
        </p:nvSpPr>
        <p:spPr>
          <a:xfrm>
            <a:off x="3007181" y="1957959"/>
            <a:ext cx="62790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cxnSp>
        <p:nvCxnSpPr>
          <p:cNvPr id="154" name="Straight Connector 153"/>
          <p:cNvCxnSpPr/>
          <p:nvPr/>
        </p:nvCxnSpPr>
        <p:spPr bwMode="auto">
          <a:xfrm flipV="1">
            <a:off x="521378" y="1925056"/>
            <a:ext cx="4117474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7" name="Freeform 2"/>
          <p:cNvSpPr>
            <a:spLocks/>
          </p:cNvSpPr>
          <p:nvPr/>
        </p:nvSpPr>
        <p:spPr bwMode="auto">
          <a:xfrm>
            <a:off x="509074" y="5069969"/>
            <a:ext cx="4057421" cy="1393030"/>
          </a:xfrm>
          <a:custGeom>
            <a:avLst/>
            <a:gdLst>
              <a:gd name="T0" fmla="*/ 6 w 1794"/>
              <a:gd name="T1" fmla="*/ 483 h 933"/>
              <a:gd name="T2" fmla="*/ 108 w 1794"/>
              <a:gd name="T3" fmla="*/ 125 h 933"/>
              <a:gd name="T4" fmla="*/ 559 w 1794"/>
              <a:gd name="T5" fmla="*/ 100 h 933"/>
              <a:gd name="T6" fmla="*/ 1128 w 1794"/>
              <a:gd name="T7" fmla="*/ 29 h 933"/>
              <a:gd name="T8" fmla="*/ 1716 w 1794"/>
              <a:gd name="T9" fmla="*/ 275 h 933"/>
              <a:gd name="T10" fmla="*/ 1596 w 1794"/>
              <a:gd name="T11" fmla="*/ 827 h 933"/>
              <a:gd name="T12" fmla="*/ 1380 w 1794"/>
              <a:gd name="T13" fmla="*/ 911 h 933"/>
              <a:gd name="T14" fmla="*/ 840 w 1794"/>
              <a:gd name="T15" fmla="*/ 929 h 933"/>
              <a:gd name="T16" fmla="*/ 414 w 1794"/>
              <a:gd name="T17" fmla="*/ 911 h 933"/>
              <a:gd name="T18" fmla="*/ 143 w 1794"/>
              <a:gd name="T19" fmla="*/ 832 h 933"/>
              <a:gd name="T20" fmla="*/ 6 w 1794"/>
              <a:gd name="T21" fmla="*/ 483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66" name="Straight Connector 165"/>
          <p:cNvCxnSpPr/>
          <p:nvPr/>
        </p:nvCxnSpPr>
        <p:spPr bwMode="auto">
          <a:xfrm flipV="1">
            <a:off x="1592143" y="5453530"/>
            <a:ext cx="615520" cy="282224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" name="Straight Connector 166"/>
          <p:cNvCxnSpPr/>
          <p:nvPr/>
        </p:nvCxnSpPr>
        <p:spPr bwMode="auto">
          <a:xfrm>
            <a:off x="1581927" y="5759398"/>
            <a:ext cx="1651340" cy="1386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" name="Straight Connector 167"/>
          <p:cNvCxnSpPr>
            <a:endCxn id="353" idx="1"/>
          </p:cNvCxnSpPr>
          <p:nvPr/>
        </p:nvCxnSpPr>
        <p:spPr bwMode="auto">
          <a:xfrm>
            <a:off x="1592143" y="5816064"/>
            <a:ext cx="318002" cy="3875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9" name="Straight Connector 168"/>
          <p:cNvCxnSpPr>
            <a:stCxn id="339" idx="3"/>
          </p:cNvCxnSpPr>
          <p:nvPr/>
        </p:nvCxnSpPr>
        <p:spPr bwMode="auto">
          <a:xfrm>
            <a:off x="2893995" y="5449380"/>
            <a:ext cx="333142" cy="4213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0" name="Straight Connector 169"/>
          <p:cNvCxnSpPr/>
          <p:nvPr/>
        </p:nvCxnSpPr>
        <p:spPr bwMode="auto">
          <a:xfrm flipV="1">
            <a:off x="2371572" y="5956693"/>
            <a:ext cx="861695" cy="2754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4" name="Freeform 223"/>
          <p:cNvSpPr/>
          <p:nvPr/>
        </p:nvSpPr>
        <p:spPr>
          <a:xfrm>
            <a:off x="1449442" y="1774754"/>
            <a:ext cx="710887" cy="3730652"/>
          </a:xfrm>
          <a:custGeom>
            <a:avLst/>
            <a:gdLst>
              <a:gd name="connsiteX0" fmla="*/ 3902322 w 3902322"/>
              <a:gd name="connsiteY0" fmla="*/ 0 h 449814"/>
              <a:gd name="connsiteX1" fmla="*/ 3452563 w 3902322"/>
              <a:gd name="connsiteY1" fmla="*/ 449814 h 449814"/>
              <a:gd name="connsiteX2" fmla="*/ 343934 w 3902322"/>
              <a:gd name="connsiteY2" fmla="*/ 423354 h 449814"/>
              <a:gd name="connsiteX3" fmla="*/ 0 w 3902322"/>
              <a:gd name="connsiteY3" fmla="*/ 39690 h 449814"/>
              <a:gd name="connsiteX0" fmla="*/ 3902322 w 3902322"/>
              <a:gd name="connsiteY0" fmla="*/ 0 h 423354"/>
              <a:gd name="connsiteX1" fmla="*/ 3565324 w 3902322"/>
              <a:gd name="connsiteY1" fmla="*/ 402338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02322 w 3902322"/>
              <a:gd name="connsiteY0" fmla="*/ 0 h 423354"/>
              <a:gd name="connsiteX1" fmla="*/ 3600933 w 3902322"/>
              <a:gd name="connsiteY1" fmla="*/ 384535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43865 w 3943865"/>
              <a:gd name="connsiteY0" fmla="*/ 1851 h 383664"/>
              <a:gd name="connsiteX1" fmla="*/ 3600933 w 3943865"/>
              <a:gd name="connsiteY1" fmla="*/ 344845 h 383664"/>
              <a:gd name="connsiteX2" fmla="*/ 343934 w 3943865"/>
              <a:gd name="connsiteY2" fmla="*/ 383664 h 383664"/>
              <a:gd name="connsiteX3" fmla="*/ 0 w 3943865"/>
              <a:gd name="connsiteY3" fmla="*/ 0 h 383664"/>
              <a:gd name="connsiteX0" fmla="*/ 4015082 w 4015082"/>
              <a:gd name="connsiteY0" fmla="*/ 29941 h 383664"/>
              <a:gd name="connsiteX1" fmla="*/ 3600933 w 4015082"/>
              <a:gd name="connsiteY1" fmla="*/ 344845 h 383664"/>
              <a:gd name="connsiteX2" fmla="*/ 343934 w 4015082"/>
              <a:gd name="connsiteY2" fmla="*/ 383664 h 383664"/>
              <a:gd name="connsiteX3" fmla="*/ 0 w 4015082"/>
              <a:gd name="connsiteY3" fmla="*/ 0 h 383664"/>
              <a:gd name="connsiteX0" fmla="*/ 4187190 w 4187190"/>
              <a:gd name="connsiteY0" fmla="*/ 15896 h 369619"/>
              <a:gd name="connsiteX1" fmla="*/ 3773041 w 4187190"/>
              <a:gd name="connsiteY1" fmla="*/ 330800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4187190 w 4187190"/>
              <a:gd name="connsiteY0" fmla="*/ 15896 h 369619"/>
              <a:gd name="connsiteX1" fmla="*/ 3749302 w 4187190"/>
              <a:gd name="connsiteY1" fmla="*/ 349527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0 w 6265284"/>
              <a:gd name="connsiteY0" fmla="*/ 0 h 1092877"/>
              <a:gd name="connsiteX1" fmla="*/ 6265284 w 6265284"/>
              <a:gd name="connsiteY1" fmla="*/ 1072785 h 1092877"/>
              <a:gd name="connsiteX2" fmla="*/ 3032024 w 6265284"/>
              <a:gd name="connsiteY2" fmla="*/ 1092877 h 1092877"/>
              <a:gd name="connsiteX3" fmla="*/ 2515982 w 6265284"/>
              <a:gd name="connsiteY3" fmla="*/ 723258 h 1092877"/>
              <a:gd name="connsiteX0" fmla="*/ 0 w 3032024"/>
              <a:gd name="connsiteY0" fmla="*/ 1193950 h 2286827"/>
              <a:gd name="connsiteX1" fmla="*/ 1581391 w 3032024"/>
              <a:gd name="connsiteY1" fmla="*/ 0 h 2286827"/>
              <a:gd name="connsiteX2" fmla="*/ 3032024 w 3032024"/>
              <a:gd name="connsiteY2" fmla="*/ 2286827 h 2286827"/>
              <a:gd name="connsiteX3" fmla="*/ 2515982 w 3032024"/>
              <a:gd name="connsiteY3" fmla="*/ 1917208 h 2286827"/>
              <a:gd name="connsiteX0" fmla="*/ 0 w 2515982"/>
              <a:gd name="connsiteY0" fmla="*/ 1896586 h 2619844"/>
              <a:gd name="connsiteX1" fmla="*/ 1581391 w 2515982"/>
              <a:gd name="connsiteY1" fmla="*/ 702636 h 2619844"/>
              <a:gd name="connsiteX2" fmla="*/ 1241736 w 2515982"/>
              <a:gd name="connsiteY2" fmla="*/ 0 h 2619844"/>
              <a:gd name="connsiteX3" fmla="*/ 2515982 w 2515982"/>
              <a:gd name="connsiteY3" fmla="*/ 2619844 h 2619844"/>
              <a:gd name="connsiteX0" fmla="*/ 0 w 1581391"/>
              <a:gd name="connsiteY0" fmla="*/ 2890379 h 2890379"/>
              <a:gd name="connsiteX1" fmla="*/ 1581391 w 1581391"/>
              <a:gd name="connsiteY1" fmla="*/ 1696429 h 2890379"/>
              <a:gd name="connsiteX2" fmla="*/ 1241736 w 1581391"/>
              <a:gd name="connsiteY2" fmla="*/ 993793 h 2890379"/>
              <a:gd name="connsiteX3" fmla="*/ 1579203 w 1581391"/>
              <a:gd name="connsiteY3" fmla="*/ 0 h 2890379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29193 w 1581391"/>
              <a:gd name="connsiteY3" fmla="*/ 0 h 2973211"/>
              <a:gd name="connsiteX0" fmla="*/ 0 w 1581391"/>
              <a:gd name="connsiteY0" fmla="*/ 3276927 h 3276927"/>
              <a:gd name="connsiteX1" fmla="*/ 1581391 w 1581391"/>
              <a:gd name="connsiteY1" fmla="*/ 2082977 h 3276927"/>
              <a:gd name="connsiteX2" fmla="*/ 1241736 w 1581391"/>
              <a:gd name="connsiteY2" fmla="*/ 1380341 h 3276927"/>
              <a:gd name="connsiteX3" fmla="*/ 1249193 w 1581391"/>
              <a:gd name="connsiteY3" fmla="*/ 0 h 3276927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34193 w 1581391"/>
              <a:gd name="connsiteY3" fmla="*/ 0 h 2973211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241736 w 1581391"/>
              <a:gd name="connsiteY2" fmla="*/ 1112124 h 3008710"/>
              <a:gd name="connsiteX3" fmla="*/ 1239193 w 1581391"/>
              <a:gd name="connsiteY3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320792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747705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66390"/>
              <a:gd name="connsiteY0" fmla="*/ 3008710 h 3008710"/>
              <a:gd name="connsiteX1" fmla="*/ 1566390 w 1566390"/>
              <a:gd name="connsiteY1" fmla="*/ 1747705 h 3008710"/>
              <a:gd name="connsiteX2" fmla="*/ 1565798 w 1566390"/>
              <a:gd name="connsiteY2" fmla="*/ 1270181 h 3008710"/>
              <a:gd name="connsiteX3" fmla="*/ 1241736 w 1566390"/>
              <a:gd name="connsiteY3" fmla="*/ 1112124 h 3008710"/>
              <a:gd name="connsiteX4" fmla="*/ 1239193 w 1566390"/>
              <a:gd name="connsiteY4" fmla="*/ 0 h 3008710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1765803 w 1766395"/>
              <a:gd name="connsiteY2" fmla="*/ 1270181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725529"/>
              <a:gd name="connsiteY0" fmla="*/ 2874009 h 2874009"/>
              <a:gd name="connsiteX1" fmla="*/ 725529 w 725529"/>
              <a:gd name="connsiteY1" fmla="*/ 1747705 h 2874009"/>
              <a:gd name="connsiteX2" fmla="*/ 724937 w 725529"/>
              <a:gd name="connsiteY2" fmla="*/ 1270181 h 2874009"/>
              <a:gd name="connsiteX3" fmla="*/ 400875 w 725529"/>
              <a:gd name="connsiteY3" fmla="*/ 1112124 h 2874009"/>
              <a:gd name="connsiteX4" fmla="*/ 398332 w 725529"/>
              <a:gd name="connsiteY4" fmla="*/ 0 h 2874009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400875 w 725529"/>
              <a:gd name="connsiteY3" fmla="*/ 1092349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42121 w 725529"/>
              <a:gd name="connsiteY3" fmla="*/ 1079165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8699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8699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33766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0344 w 725529"/>
              <a:gd name="connsiteY3" fmla="*/ 1118716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175278 w 725529"/>
              <a:gd name="connsiteY3" fmla="*/ 1105533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75543 w 725529"/>
              <a:gd name="connsiteY3" fmla="*/ 1112125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75543 w 725529"/>
              <a:gd name="connsiteY3" fmla="*/ 1112125 h 2854234"/>
              <a:gd name="connsiteX4" fmla="*/ 264644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92254 w 725529"/>
              <a:gd name="connsiteY3" fmla="*/ 1125309 h 2854234"/>
              <a:gd name="connsiteX4" fmla="*/ 264644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2889 w 725529"/>
              <a:gd name="connsiteY3" fmla="*/ 1125309 h 2854234"/>
              <a:gd name="connsiteX4" fmla="*/ 264644 w 725529"/>
              <a:gd name="connsiteY4" fmla="*/ 0 h 2854234"/>
              <a:gd name="connsiteX0" fmla="*/ 43202 w 768731"/>
              <a:gd name="connsiteY0" fmla="*/ 2975683 h 2975683"/>
              <a:gd name="connsiteX1" fmla="*/ 768731 w 768731"/>
              <a:gd name="connsiteY1" fmla="*/ 1849379 h 2975683"/>
              <a:gd name="connsiteX2" fmla="*/ 768139 w 768731"/>
              <a:gd name="connsiteY2" fmla="*/ 1371855 h 2975683"/>
              <a:gd name="connsiteX3" fmla="*/ 66091 w 768731"/>
              <a:gd name="connsiteY3" fmla="*/ 1246758 h 2975683"/>
              <a:gd name="connsiteX4" fmla="*/ 0 w 768731"/>
              <a:gd name="connsiteY4" fmla="*/ 0 h 2975683"/>
              <a:gd name="connsiteX0" fmla="*/ 54072 w 779601"/>
              <a:gd name="connsiteY0" fmla="*/ 2975683 h 2975683"/>
              <a:gd name="connsiteX1" fmla="*/ 779601 w 779601"/>
              <a:gd name="connsiteY1" fmla="*/ 1849379 h 2975683"/>
              <a:gd name="connsiteX2" fmla="*/ 779009 w 779601"/>
              <a:gd name="connsiteY2" fmla="*/ 1371855 h 2975683"/>
              <a:gd name="connsiteX3" fmla="*/ 0 w 779601"/>
              <a:gd name="connsiteY3" fmla="*/ 1277120 h 2975683"/>
              <a:gd name="connsiteX4" fmla="*/ 10870 w 779601"/>
              <a:gd name="connsiteY4" fmla="*/ 0 h 2975683"/>
              <a:gd name="connsiteX0" fmla="*/ 62442 w 787971"/>
              <a:gd name="connsiteY0" fmla="*/ 2763147 h 2763147"/>
              <a:gd name="connsiteX1" fmla="*/ 787971 w 787971"/>
              <a:gd name="connsiteY1" fmla="*/ 1636843 h 2763147"/>
              <a:gd name="connsiteX2" fmla="*/ 787379 w 787971"/>
              <a:gd name="connsiteY2" fmla="*/ 1159319 h 2763147"/>
              <a:gd name="connsiteX3" fmla="*/ 8370 w 787971"/>
              <a:gd name="connsiteY3" fmla="*/ 1064584 h 2763147"/>
              <a:gd name="connsiteX4" fmla="*/ 0 w 787971"/>
              <a:gd name="connsiteY4" fmla="*/ 0 h 2763147"/>
              <a:gd name="connsiteX0" fmla="*/ 54072 w 779601"/>
              <a:gd name="connsiteY0" fmla="*/ 2808691 h 2808691"/>
              <a:gd name="connsiteX1" fmla="*/ 779601 w 779601"/>
              <a:gd name="connsiteY1" fmla="*/ 1682387 h 2808691"/>
              <a:gd name="connsiteX2" fmla="*/ 779009 w 779601"/>
              <a:gd name="connsiteY2" fmla="*/ 1204863 h 2808691"/>
              <a:gd name="connsiteX3" fmla="*/ 0 w 779601"/>
              <a:gd name="connsiteY3" fmla="*/ 1110128 h 2808691"/>
              <a:gd name="connsiteX4" fmla="*/ 30111 w 779601"/>
              <a:gd name="connsiteY4" fmla="*/ 0 h 2808691"/>
              <a:gd name="connsiteX0" fmla="*/ 62830 w 788359"/>
              <a:gd name="connsiteY0" fmla="*/ 2896348 h 2896348"/>
              <a:gd name="connsiteX1" fmla="*/ 788359 w 788359"/>
              <a:gd name="connsiteY1" fmla="*/ 1770044 h 2896348"/>
              <a:gd name="connsiteX2" fmla="*/ 787767 w 788359"/>
              <a:gd name="connsiteY2" fmla="*/ 1292520 h 2896348"/>
              <a:gd name="connsiteX3" fmla="*/ 8758 w 788359"/>
              <a:gd name="connsiteY3" fmla="*/ 1197785 h 2896348"/>
              <a:gd name="connsiteX4" fmla="*/ 38869 w 788359"/>
              <a:gd name="connsiteY4" fmla="*/ 87657 h 2896348"/>
              <a:gd name="connsiteX5" fmla="*/ 0 w 788359"/>
              <a:gd name="connsiteY5" fmla="*/ 69436 h 2896348"/>
              <a:gd name="connsiteX0" fmla="*/ 54072 w 818640"/>
              <a:gd name="connsiteY0" fmla="*/ 3100173 h 3100173"/>
              <a:gd name="connsiteX1" fmla="*/ 779601 w 818640"/>
              <a:gd name="connsiteY1" fmla="*/ 1973869 h 3100173"/>
              <a:gd name="connsiteX2" fmla="*/ 779009 w 818640"/>
              <a:gd name="connsiteY2" fmla="*/ 1496345 h 3100173"/>
              <a:gd name="connsiteX3" fmla="*/ 0 w 818640"/>
              <a:gd name="connsiteY3" fmla="*/ 1401610 h 3100173"/>
              <a:gd name="connsiteX4" fmla="*/ 30111 w 818640"/>
              <a:gd name="connsiteY4" fmla="*/ 291482 h 3100173"/>
              <a:gd name="connsiteX5" fmla="*/ 818579 w 818640"/>
              <a:gd name="connsiteY5" fmla="*/ 0 h 3100173"/>
              <a:gd name="connsiteX0" fmla="*/ 54072 w 818579"/>
              <a:gd name="connsiteY0" fmla="*/ 3100173 h 3100173"/>
              <a:gd name="connsiteX1" fmla="*/ 779601 w 818579"/>
              <a:gd name="connsiteY1" fmla="*/ 1973869 h 3100173"/>
              <a:gd name="connsiteX2" fmla="*/ 779009 w 818579"/>
              <a:gd name="connsiteY2" fmla="*/ 1496345 h 3100173"/>
              <a:gd name="connsiteX3" fmla="*/ 0 w 818579"/>
              <a:gd name="connsiteY3" fmla="*/ 1401610 h 3100173"/>
              <a:gd name="connsiteX4" fmla="*/ 30111 w 818579"/>
              <a:gd name="connsiteY4" fmla="*/ 291482 h 3100173"/>
              <a:gd name="connsiteX5" fmla="*/ 510732 w 818579"/>
              <a:gd name="connsiteY5" fmla="*/ 60725 h 3100173"/>
              <a:gd name="connsiteX6" fmla="*/ 818579 w 818579"/>
              <a:gd name="connsiteY6" fmla="*/ 0 h 3100173"/>
              <a:gd name="connsiteX0" fmla="*/ 54072 w 779601"/>
              <a:gd name="connsiteY0" fmla="*/ 3510065 h 3510065"/>
              <a:gd name="connsiteX1" fmla="*/ 779601 w 779601"/>
              <a:gd name="connsiteY1" fmla="*/ 2383761 h 3510065"/>
              <a:gd name="connsiteX2" fmla="*/ 779009 w 779601"/>
              <a:gd name="connsiteY2" fmla="*/ 1906237 h 3510065"/>
              <a:gd name="connsiteX3" fmla="*/ 0 w 779601"/>
              <a:gd name="connsiteY3" fmla="*/ 1811502 h 3510065"/>
              <a:gd name="connsiteX4" fmla="*/ 30111 w 779601"/>
              <a:gd name="connsiteY4" fmla="*/ 701374 h 3510065"/>
              <a:gd name="connsiteX5" fmla="*/ 510732 w 779601"/>
              <a:gd name="connsiteY5" fmla="*/ 470617 h 3510065"/>
              <a:gd name="connsiteX6" fmla="*/ 760858 w 779601"/>
              <a:gd name="connsiteY6" fmla="*/ 0 h 3510065"/>
              <a:gd name="connsiteX0" fmla="*/ 54072 w 809403"/>
              <a:gd name="connsiteY0" fmla="*/ 3510065 h 3510065"/>
              <a:gd name="connsiteX1" fmla="*/ 779601 w 809403"/>
              <a:gd name="connsiteY1" fmla="*/ 2383761 h 3510065"/>
              <a:gd name="connsiteX2" fmla="*/ 779009 w 809403"/>
              <a:gd name="connsiteY2" fmla="*/ 1906237 h 3510065"/>
              <a:gd name="connsiteX3" fmla="*/ 0 w 809403"/>
              <a:gd name="connsiteY3" fmla="*/ 1811502 h 3510065"/>
              <a:gd name="connsiteX4" fmla="*/ 30111 w 809403"/>
              <a:gd name="connsiteY4" fmla="*/ 701374 h 3510065"/>
              <a:gd name="connsiteX5" fmla="*/ 760857 w 809403"/>
              <a:gd name="connsiteY5" fmla="*/ 440254 h 3510065"/>
              <a:gd name="connsiteX6" fmla="*/ 760858 w 809403"/>
              <a:gd name="connsiteY6" fmla="*/ 0 h 3510065"/>
              <a:gd name="connsiteX0" fmla="*/ 54072 w 809403"/>
              <a:gd name="connsiteY0" fmla="*/ 3510065 h 3510065"/>
              <a:gd name="connsiteX1" fmla="*/ 779601 w 809403"/>
              <a:gd name="connsiteY1" fmla="*/ 2383761 h 3510065"/>
              <a:gd name="connsiteX2" fmla="*/ 779009 w 809403"/>
              <a:gd name="connsiteY2" fmla="*/ 1906237 h 3510065"/>
              <a:gd name="connsiteX3" fmla="*/ 0 w 809403"/>
              <a:gd name="connsiteY3" fmla="*/ 1811502 h 3510065"/>
              <a:gd name="connsiteX4" fmla="*/ 30111 w 809403"/>
              <a:gd name="connsiteY4" fmla="*/ 701374 h 3510065"/>
              <a:gd name="connsiteX5" fmla="*/ 760857 w 809403"/>
              <a:gd name="connsiteY5" fmla="*/ 440254 h 3510065"/>
              <a:gd name="connsiteX6" fmla="*/ 760858 w 809403"/>
              <a:gd name="connsiteY6" fmla="*/ 0 h 3510065"/>
              <a:gd name="connsiteX0" fmla="*/ 54072 w 779601"/>
              <a:gd name="connsiteY0" fmla="*/ 3510065 h 3510065"/>
              <a:gd name="connsiteX1" fmla="*/ 779601 w 779601"/>
              <a:gd name="connsiteY1" fmla="*/ 2383761 h 3510065"/>
              <a:gd name="connsiteX2" fmla="*/ 779009 w 779601"/>
              <a:gd name="connsiteY2" fmla="*/ 1906237 h 3510065"/>
              <a:gd name="connsiteX3" fmla="*/ 0 w 779601"/>
              <a:gd name="connsiteY3" fmla="*/ 1811502 h 3510065"/>
              <a:gd name="connsiteX4" fmla="*/ 30111 w 779601"/>
              <a:gd name="connsiteY4" fmla="*/ 701374 h 3510065"/>
              <a:gd name="connsiteX5" fmla="*/ 760857 w 779601"/>
              <a:gd name="connsiteY5" fmla="*/ 440254 h 3510065"/>
              <a:gd name="connsiteX6" fmla="*/ 760858 w 779601"/>
              <a:gd name="connsiteY6" fmla="*/ 0 h 3510065"/>
              <a:gd name="connsiteX0" fmla="*/ 54072 w 779601"/>
              <a:gd name="connsiteY0" fmla="*/ 3579994 h 3579994"/>
              <a:gd name="connsiteX1" fmla="*/ 779601 w 779601"/>
              <a:gd name="connsiteY1" fmla="*/ 2453690 h 3579994"/>
              <a:gd name="connsiteX2" fmla="*/ 779009 w 779601"/>
              <a:gd name="connsiteY2" fmla="*/ 1976166 h 3579994"/>
              <a:gd name="connsiteX3" fmla="*/ 0 w 779601"/>
              <a:gd name="connsiteY3" fmla="*/ 1881431 h 3579994"/>
              <a:gd name="connsiteX4" fmla="*/ 30111 w 779601"/>
              <a:gd name="connsiteY4" fmla="*/ 771303 h 3579994"/>
              <a:gd name="connsiteX5" fmla="*/ 760857 w 779601"/>
              <a:gd name="connsiteY5" fmla="*/ 510183 h 3579994"/>
              <a:gd name="connsiteX6" fmla="*/ 760858 w 779601"/>
              <a:gd name="connsiteY6" fmla="*/ 69929 h 3579994"/>
              <a:gd name="connsiteX0" fmla="*/ 54072 w 779601"/>
              <a:gd name="connsiteY0" fmla="*/ 3707204 h 3707204"/>
              <a:gd name="connsiteX1" fmla="*/ 779601 w 779601"/>
              <a:gd name="connsiteY1" fmla="*/ 2580900 h 3707204"/>
              <a:gd name="connsiteX2" fmla="*/ 779009 w 779601"/>
              <a:gd name="connsiteY2" fmla="*/ 2103376 h 3707204"/>
              <a:gd name="connsiteX3" fmla="*/ 0 w 779601"/>
              <a:gd name="connsiteY3" fmla="*/ 2008641 h 3707204"/>
              <a:gd name="connsiteX4" fmla="*/ 30111 w 779601"/>
              <a:gd name="connsiteY4" fmla="*/ 898513 h 3707204"/>
              <a:gd name="connsiteX5" fmla="*/ 760857 w 779601"/>
              <a:gd name="connsiteY5" fmla="*/ 637393 h 3707204"/>
              <a:gd name="connsiteX6" fmla="*/ 739550 w 779601"/>
              <a:gd name="connsiteY6" fmla="*/ 59300 h 3707204"/>
              <a:gd name="connsiteX0" fmla="*/ 54072 w 779601"/>
              <a:gd name="connsiteY0" fmla="*/ 3647904 h 3647904"/>
              <a:gd name="connsiteX1" fmla="*/ 779601 w 779601"/>
              <a:gd name="connsiteY1" fmla="*/ 2521600 h 3647904"/>
              <a:gd name="connsiteX2" fmla="*/ 779009 w 779601"/>
              <a:gd name="connsiteY2" fmla="*/ 2044076 h 3647904"/>
              <a:gd name="connsiteX3" fmla="*/ 0 w 779601"/>
              <a:gd name="connsiteY3" fmla="*/ 1949341 h 3647904"/>
              <a:gd name="connsiteX4" fmla="*/ 30111 w 779601"/>
              <a:gd name="connsiteY4" fmla="*/ 839213 h 3647904"/>
              <a:gd name="connsiteX5" fmla="*/ 760857 w 779601"/>
              <a:gd name="connsiteY5" fmla="*/ 578093 h 3647904"/>
              <a:gd name="connsiteX6" fmla="*/ 739550 w 779601"/>
              <a:gd name="connsiteY6" fmla="*/ 0 h 3647904"/>
              <a:gd name="connsiteX0" fmla="*/ 54072 w 779601"/>
              <a:gd name="connsiteY0" fmla="*/ 3557132 h 3557132"/>
              <a:gd name="connsiteX1" fmla="*/ 779601 w 779601"/>
              <a:gd name="connsiteY1" fmla="*/ 2430828 h 3557132"/>
              <a:gd name="connsiteX2" fmla="*/ 779009 w 779601"/>
              <a:gd name="connsiteY2" fmla="*/ 1953304 h 3557132"/>
              <a:gd name="connsiteX3" fmla="*/ 0 w 779601"/>
              <a:gd name="connsiteY3" fmla="*/ 1858569 h 3557132"/>
              <a:gd name="connsiteX4" fmla="*/ 30111 w 779601"/>
              <a:gd name="connsiteY4" fmla="*/ 748441 h 3557132"/>
              <a:gd name="connsiteX5" fmla="*/ 760857 w 779601"/>
              <a:gd name="connsiteY5" fmla="*/ 487321 h 3557132"/>
              <a:gd name="connsiteX6" fmla="*/ 739550 w 779601"/>
              <a:gd name="connsiteY6" fmla="*/ 0 h 3557132"/>
              <a:gd name="connsiteX0" fmla="*/ 54072 w 779601"/>
              <a:gd name="connsiteY0" fmla="*/ 3557132 h 3557132"/>
              <a:gd name="connsiteX1" fmla="*/ 779601 w 779601"/>
              <a:gd name="connsiteY1" fmla="*/ 2430828 h 3557132"/>
              <a:gd name="connsiteX2" fmla="*/ 779009 w 779601"/>
              <a:gd name="connsiteY2" fmla="*/ 1953304 h 3557132"/>
              <a:gd name="connsiteX3" fmla="*/ 0 w 779601"/>
              <a:gd name="connsiteY3" fmla="*/ 1858569 h 3557132"/>
              <a:gd name="connsiteX4" fmla="*/ 30111 w 779601"/>
              <a:gd name="connsiteY4" fmla="*/ 748441 h 3557132"/>
              <a:gd name="connsiteX5" fmla="*/ 760857 w 779601"/>
              <a:gd name="connsiteY5" fmla="*/ 487321 h 3557132"/>
              <a:gd name="connsiteX6" fmla="*/ 739550 w 779601"/>
              <a:gd name="connsiteY6" fmla="*/ 0 h 3557132"/>
              <a:gd name="connsiteX0" fmla="*/ 54072 w 779601"/>
              <a:gd name="connsiteY0" fmla="*/ 3580665 h 3580665"/>
              <a:gd name="connsiteX1" fmla="*/ 779601 w 779601"/>
              <a:gd name="connsiteY1" fmla="*/ 2454361 h 3580665"/>
              <a:gd name="connsiteX2" fmla="*/ 779009 w 779601"/>
              <a:gd name="connsiteY2" fmla="*/ 1976837 h 3580665"/>
              <a:gd name="connsiteX3" fmla="*/ 0 w 779601"/>
              <a:gd name="connsiteY3" fmla="*/ 1882102 h 3580665"/>
              <a:gd name="connsiteX4" fmla="*/ 30111 w 779601"/>
              <a:gd name="connsiteY4" fmla="*/ 771974 h 3580665"/>
              <a:gd name="connsiteX5" fmla="*/ 760857 w 779601"/>
              <a:gd name="connsiteY5" fmla="*/ 510854 h 3580665"/>
              <a:gd name="connsiteX6" fmla="*/ 735288 w 779601"/>
              <a:gd name="connsiteY6" fmla="*/ 0 h 3580665"/>
              <a:gd name="connsiteX0" fmla="*/ 54072 w 779601"/>
              <a:gd name="connsiteY0" fmla="*/ 3580665 h 3580665"/>
              <a:gd name="connsiteX1" fmla="*/ 779601 w 779601"/>
              <a:gd name="connsiteY1" fmla="*/ 2454361 h 3580665"/>
              <a:gd name="connsiteX2" fmla="*/ 779009 w 779601"/>
              <a:gd name="connsiteY2" fmla="*/ 1976837 h 3580665"/>
              <a:gd name="connsiteX3" fmla="*/ 0 w 779601"/>
              <a:gd name="connsiteY3" fmla="*/ 1882102 h 3580665"/>
              <a:gd name="connsiteX4" fmla="*/ 30111 w 779601"/>
              <a:gd name="connsiteY4" fmla="*/ 771974 h 3580665"/>
              <a:gd name="connsiteX5" fmla="*/ 760857 w 779601"/>
              <a:gd name="connsiteY5" fmla="*/ 510854 h 3580665"/>
              <a:gd name="connsiteX6" fmla="*/ 735288 w 779601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67907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12505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12505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2337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38076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38076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872488"/>
              <a:gd name="connsiteY0" fmla="*/ 3580665 h 3580665"/>
              <a:gd name="connsiteX1" fmla="*/ 775061 w 872488"/>
              <a:gd name="connsiteY1" fmla="*/ 2454361 h 3580665"/>
              <a:gd name="connsiteX2" fmla="*/ 872488 w 872488"/>
              <a:gd name="connsiteY2" fmla="*/ 2054161 h 3580665"/>
              <a:gd name="connsiteX3" fmla="*/ 38076 w 872488"/>
              <a:gd name="connsiteY3" fmla="*/ 1835036 h 3580665"/>
              <a:gd name="connsiteX4" fmla="*/ 0 w 872488"/>
              <a:gd name="connsiteY4" fmla="*/ 775336 h 3580665"/>
              <a:gd name="connsiteX5" fmla="*/ 756317 w 872488"/>
              <a:gd name="connsiteY5" fmla="*/ 510854 h 3580665"/>
              <a:gd name="connsiteX6" fmla="*/ 730748 w 872488"/>
              <a:gd name="connsiteY6" fmla="*/ 0 h 3580665"/>
              <a:gd name="connsiteX0" fmla="*/ 49532 w 873080"/>
              <a:gd name="connsiteY0" fmla="*/ 3580665 h 3580665"/>
              <a:gd name="connsiteX1" fmla="*/ 873080 w 873080"/>
              <a:gd name="connsiteY1" fmla="*/ 2414018 h 3580665"/>
              <a:gd name="connsiteX2" fmla="*/ 872488 w 873080"/>
              <a:gd name="connsiteY2" fmla="*/ 2054161 h 3580665"/>
              <a:gd name="connsiteX3" fmla="*/ 38076 w 873080"/>
              <a:gd name="connsiteY3" fmla="*/ 1835036 h 3580665"/>
              <a:gd name="connsiteX4" fmla="*/ 0 w 873080"/>
              <a:gd name="connsiteY4" fmla="*/ 775336 h 3580665"/>
              <a:gd name="connsiteX5" fmla="*/ 756317 w 873080"/>
              <a:gd name="connsiteY5" fmla="*/ 510854 h 3580665"/>
              <a:gd name="connsiteX6" fmla="*/ 730748 w 873080"/>
              <a:gd name="connsiteY6" fmla="*/ 0 h 3580665"/>
              <a:gd name="connsiteX0" fmla="*/ 49532 w 873080"/>
              <a:gd name="connsiteY0" fmla="*/ 3580665 h 3580665"/>
              <a:gd name="connsiteX1" fmla="*/ 873080 w 873080"/>
              <a:gd name="connsiteY1" fmla="*/ 2414018 h 3580665"/>
              <a:gd name="connsiteX2" fmla="*/ 872488 w 873080"/>
              <a:gd name="connsiteY2" fmla="*/ 2054161 h 3580665"/>
              <a:gd name="connsiteX3" fmla="*/ 38076 w 873080"/>
              <a:gd name="connsiteY3" fmla="*/ 1835036 h 3580665"/>
              <a:gd name="connsiteX4" fmla="*/ 0 w 873080"/>
              <a:gd name="connsiteY4" fmla="*/ 775336 h 3580665"/>
              <a:gd name="connsiteX5" fmla="*/ 730748 w 873080"/>
              <a:gd name="connsiteY5" fmla="*/ 0 h 3580665"/>
              <a:gd name="connsiteX0" fmla="*/ 12167 w 835715"/>
              <a:gd name="connsiteY0" fmla="*/ 3580665 h 3580665"/>
              <a:gd name="connsiteX1" fmla="*/ 835715 w 835715"/>
              <a:gd name="connsiteY1" fmla="*/ 2414018 h 3580665"/>
              <a:gd name="connsiteX2" fmla="*/ 835123 w 835715"/>
              <a:gd name="connsiteY2" fmla="*/ 2054161 h 3580665"/>
              <a:gd name="connsiteX3" fmla="*/ 711 w 835715"/>
              <a:gd name="connsiteY3" fmla="*/ 1835036 h 3580665"/>
              <a:gd name="connsiteX4" fmla="*/ 693383 w 835715"/>
              <a:gd name="connsiteY4" fmla="*/ 0 h 3580665"/>
              <a:gd name="connsiteX0" fmla="*/ 0 w 823548"/>
              <a:gd name="connsiteY0" fmla="*/ 3580665 h 3580665"/>
              <a:gd name="connsiteX1" fmla="*/ 823548 w 823548"/>
              <a:gd name="connsiteY1" fmla="*/ 2414018 h 3580665"/>
              <a:gd name="connsiteX2" fmla="*/ 822956 w 823548"/>
              <a:gd name="connsiteY2" fmla="*/ 2054161 h 3580665"/>
              <a:gd name="connsiteX3" fmla="*/ 287809 w 823548"/>
              <a:gd name="connsiteY3" fmla="*/ 1835036 h 3580665"/>
              <a:gd name="connsiteX4" fmla="*/ 681216 w 823548"/>
              <a:gd name="connsiteY4" fmla="*/ 0 h 3580665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20677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20677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29416 w 823548"/>
              <a:gd name="connsiteY3" fmla="*/ 1817763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78322 w 823548"/>
              <a:gd name="connsiteY3" fmla="*/ 1806247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06247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29278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29278 h 3569150"/>
              <a:gd name="connsiteX4" fmla="*/ 126482 w 823548"/>
              <a:gd name="connsiteY4" fmla="*/ 0 h 3569150"/>
              <a:gd name="connsiteX0" fmla="*/ 0 w 823548"/>
              <a:gd name="connsiteY0" fmla="*/ 3574908 h 3574908"/>
              <a:gd name="connsiteX1" fmla="*/ 823548 w 823548"/>
              <a:gd name="connsiteY1" fmla="*/ 2408261 h 3574908"/>
              <a:gd name="connsiteX2" fmla="*/ 822956 w 823548"/>
              <a:gd name="connsiteY2" fmla="*/ 2048404 h 3574908"/>
              <a:gd name="connsiteX3" fmla="*/ 149125 w 823548"/>
              <a:gd name="connsiteY3" fmla="*/ 1835036 h 3574908"/>
              <a:gd name="connsiteX4" fmla="*/ 68088 w 823548"/>
              <a:gd name="connsiteY4" fmla="*/ 0 h 3574908"/>
              <a:gd name="connsiteX0" fmla="*/ 0 w 823548"/>
              <a:gd name="connsiteY0" fmla="*/ 3574908 h 3574908"/>
              <a:gd name="connsiteX1" fmla="*/ 823548 w 823548"/>
              <a:gd name="connsiteY1" fmla="*/ 2408261 h 3574908"/>
              <a:gd name="connsiteX2" fmla="*/ 822956 w 823548"/>
              <a:gd name="connsiteY2" fmla="*/ 2048404 h 3574908"/>
              <a:gd name="connsiteX3" fmla="*/ 134526 w 823548"/>
              <a:gd name="connsiteY3" fmla="*/ 1858067 h 3574908"/>
              <a:gd name="connsiteX4" fmla="*/ 68088 w 823548"/>
              <a:gd name="connsiteY4" fmla="*/ 0 h 3574908"/>
              <a:gd name="connsiteX0" fmla="*/ 0 w 823548"/>
              <a:gd name="connsiteY0" fmla="*/ 3580665 h 3580665"/>
              <a:gd name="connsiteX1" fmla="*/ 823548 w 823548"/>
              <a:gd name="connsiteY1" fmla="*/ 2414018 h 3580665"/>
              <a:gd name="connsiteX2" fmla="*/ 822956 w 823548"/>
              <a:gd name="connsiteY2" fmla="*/ 2054161 h 3580665"/>
              <a:gd name="connsiteX3" fmla="*/ 134526 w 823548"/>
              <a:gd name="connsiteY3" fmla="*/ 1863824 h 3580665"/>
              <a:gd name="connsiteX4" fmla="*/ 104584 w 823548"/>
              <a:gd name="connsiteY4" fmla="*/ 0 h 3580665"/>
              <a:gd name="connsiteX0" fmla="*/ 29101 w 718964"/>
              <a:gd name="connsiteY0" fmla="*/ 3359195 h 3359195"/>
              <a:gd name="connsiteX1" fmla="*/ 718964 w 718964"/>
              <a:gd name="connsiteY1" fmla="*/ 2414018 h 3359195"/>
              <a:gd name="connsiteX2" fmla="*/ 718372 w 718964"/>
              <a:gd name="connsiteY2" fmla="*/ 2054161 h 3359195"/>
              <a:gd name="connsiteX3" fmla="*/ 29942 w 718964"/>
              <a:gd name="connsiteY3" fmla="*/ 1863824 h 3359195"/>
              <a:gd name="connsiteX4" fmla="*/ 0 w 718964"/>
              <a:gd name="connsiteY4" fmla="*/ 0 h 3359195"/>
              <a:gd name="connsiteX0" fmla="*/ 15733 w 705596"/>
              <a:gd name="connsiteY0" fmla="*/ 2968987 h 2968987"/>
              <a:gd name="connsiteX1" fmla="*/ 705596 w 705596"/>
              <a:gd name="connsiteY1" fmla="*/ 2023810 h 2968987"/>
              <a:gd name="connsiteX2" fmla="*/ 705004 w 705596"/>
              <a:gd name="connsiteY2" fmla="*/ 1663953 h 2968987"/>
              <a:gd name="connsiteX3" fmla="*/ 16574 w 705596"/>
              <a:gd name="connsiteY3" fmla="*/ 1473616 h 2968987"/>
              <a:gd name="connsiteX4" fmla="*/ 0 w 705596"/>
              <a:gd name="connsiteY4" fmla="*/ 0 h 2968987"/>
              <a:gd name="connsiteX0" fmla="*/ 21024 w 710887"/>
              <a:gd name="connsiteY0" fmla="*/ 3027431 h 3027431"/>
              <a:gd name="connsiteX1" fmla="*/ 710887 w 710887"/>
              <a:gd name="connsiteY1" fmla="*/ 2082254 h 3027431"/>
              <a:gd name="connsiteX2" fmla="*/ 710295 w 710887"/>
              <a:gd name="connsiteY2" fmla="*/ 1722397 h 3027431"/>
              <a:gd name="connsiteX3" fmla="*/ 21865 w 710887"/>
              <a:gd name="connsiteY3" fmla="*/ 1532060 h 3027431"/>
              <a:gd name="connsiteX4" fmla="*/ 0 w 710887"/>
              <a:gd name="connsiteY4" fmla="*/ 0 h 3027431"/>
              <a:gd name="connsiteX0" fmla="*/ 34392 w 710887"/>
              <a:gd name="connsiteY0" fmla="*/ 2943061 h 2943061"/>
              <a:gd name="connsiteX1" fmla="*/ 710887 w 710887"/>
              <a:gd name="connsiteY1" fmla="*/ 2082254 h 2943061"/>
              <a:gd name="connsiteX2" fmla="*/ 710295 w 710887"/>
              <a:gd name="connsiteY2" fmla="*/ 1722397 h 2943061"/>
              <a:gd name="connsiteX3" fmla="*/ 21865 w 710887"/>
              <a:gd name="connsiteY3" fmla="*/ 1532060 h 2943061"/>
              <a:gd name="connsiteX4" fmla="*/ 0 w 710887"/>
              <a:gd name="connsiteY4" fmla="*/ 0 h 2943061"/>
              <a:gd name="connsiteX0" fmla="*/ 34392 w 710887"/>
              <a:gd name="connsiteY0" fmla="*/ 2943061 h 2943061"/>
              <a:gd name="connsiteX1" fmla="*/ 710887 w 710887"/>
              <a:gd name="connsiteY1" fmla="*/ 2082254 h 2943061"/>
              <a:gd name="connsiteX2" fmla="*/ 710295 w 710887"/>
              <a:gd name="connsiteY2" fmla="*/ 1722397 h 2943061"/>
              <a:gd name="connsiteX3" fmla="*/ 21865 w 710887"/>
              <a:gd name="connsiteY3" fmla="*/ 1532060 h 2943061"/>
              <a:gd name="connsiteX4" fmla="*/ 0 w 710887"/>
              <a:gd name="connsiteY4" fmla="*/ 0 h 294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887" h="2943061">
                <a:moveTo>
                  <a:pt x="34392" y="2943061"/>
                </a:moveTo>
                <a:cubicBezTo>
                  <a:pt x="643118" y="2216702"/>
                  <a:pt x="436371" y="2471136"/>
                  <a:pt x="710887" y="2082254"/>
                </a:cubicBezTo>
                <a:cubicBezTo>
                  <a:pt x="710690" y="1923079"/>
                  <a:pt x="710492" y="1881572"/>
                  <a:pt x="710295" y="1722397"/>
                </a:cubicBezTo>
                <a:cubicBezTo>
                  <a:pt x="566067" y="1680698"/>
                  <a:pt x="166093" y="1573759"/>
                  <a:pt x="21865" y="1532060"/>
                </a:cubicBezTo>
                <a:cubicBezTo>
                  <a:pt x="5542" y="849989"/>
                  <a:pt x="1676" y="727768"/>
                  <a:pt x="0" y="0"/>
                </a:cubicBezTo>
              </a:path>
            </a:pathLst>
          </a:custGeom>
          <a:ln w="12700">
            <a:solidFill>
              <a:schemeClr val="tx1"/>
            </a:solidFill>
            <a:tailEnd type="triangle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25" name="Group 224"/>
          <p:cNvGrpSpPr/>
          <p:nvPr/>
        </p:nvGrpSpPr>
        <p:grpSpPr>
          <a:xfrm>
            <a:off x="1672399" y="4825035"/>
            <a:ext cx="313044" cy="369332"/>
            <a:chOff x="418816" y="1964112"/>
            <a:chExt cx="313044" cy="369332"/>
          </a:xfrm>
        </p:grpSpPr>
        <p:sp>
          <p:nvSpPr>
            <p:cNvPr id="226" name="Oval 225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1</a:t>
              </a:r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1765227" y="3717809"/>
            <a:ext cx="313044" cy="369332"/>
            <a:chOff x="418816" y="1964112"/>
            <a:chExt cx="313044" cy="369332"/>
          </a:xfrm>
        </p:grpSpPr>
        <p:sp>
          <p:nvSpPr>
            <p:cNvPr id="229" name="Oval 228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2</a:t>
              </a:r>
            </a:p>
          </p:txBody>
        </p:sp>
      </p:grpSp>
      <p:grpSp>
        <p:nvGrpSpPr>
          <p:cNvPr id="231" name="Group 230"/>
          <p:cNvGrpSpPr/>
          <p:nvPr/>
        </p:nvGrpSpPr>
        <p:grpSpPr>
          <a:xfrm>
            <a:off x="1285507" y="2532088"/>
            <a:ext cx="313044" cy="369332"/>
            <a:chOff x="418816" y="1964112"/>
            <a:chExt cx="313044" cy="369332"/>
          </a:xfrm>
        </p:grpSpPr>
        <p:sp>
          <p:nvSpPr>
            <p:cNvPr id="232" name="Oval 231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3</a:t>
              </a:r>
            </a:p>
          </p:txBody>
        </p:sp>
      </p:grpSp>
      <p:cxnSp>
        <p:nvCxnSpPr>
          <p:cNvPr id="4" name="Straight Arrow Connector 3"/>
          <p:cNvCxnSpPr/>
          <p:nvPr/>
        </p:nvCxnSpPr>
        <p:spPr bwMode="auto">
          <a:xfrm>
            <a:off x="1635543" y="1382172"/>
            <a:ext cx="36856" cy="19959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35" name="Group 234"/>
          <p:cNvGrpSpPr/>
          <p:nvPr/>
        </p:nvGrpSpPr>
        <p:grpSpPr>
          <a:xfrm>
            <a:off x="1506590" y="1883932"/>
            <a:ext cx="313044" cy="369332"/>
            <a:chOff x="418816" y="1964112"/>
            <a:chExt cx="313044" cy="369332"/>
          </a:xfrm>
        </p:grpSpPr>
        <p:sp>
          <p:nvSpPr>
            <p:cNvPr id="236" name="Oval 235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7" name="TextBox 236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4</a:t>
              </a:r>
            </a:p>
          </p:txBody>
        </p:sp>
      </p:grpSp>
      <p:sp>
        <p:nvSpPr>
          <p:cNvPr id="238" name="Freeform 237"/>
          <p:cNvSpPr/>
          <p:nvPr/>
        </p:nvSpPr>
        <p:spPr>
          <a:xfrm>
            <a:off x="2295799" y="1680415"/>
            <a:ext cx="1029459" cy="3309980"/>
          </a:xfrm>
          <a:custGeom>
            <a:avLst/>
            <a:gdLst>
              <a:gd name="connsiteX0" fmla="*/ 3902322 w 3902322"/>
              <a:gd name="connsiteY0" fmla="*/ 0 h 449814"/>
              <a:gd name="connsiteX1" fmla="*/ 3452563 w 3902322"/>
              <a:gd name="connsiteY1" fmla="*/ 449814 h 449814"/>
              <a:gd name="connsiteX2" fmla="*/ 343934 w 3902322"/>
              <a:gd name="connsiteY2" fmla="*/ 423354 h 449814"/>
              <a:gd name="connsiteX3" fmla="*/ 0 w 3902322"/>
              <a:gd name="connsiteY3" fmla="*/ 39690 h 449814"/>
              <a:gd name="connsiteX0" fmla="*/ 3902322 w 3902322"/>
              <a:gd name="connsiteY0" fmla="*/ 0 h 423354"/>
              <a:gd name="connsiteX1" fmla="*/ 3565324 w 3902322"/>
              <a:gd name="connsiteY1" fmla="*/ 402338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02322 w 3902322"/>
              <a:gd name="connsiteY0" fmla="*/ 0 h 423354"/>
              <a:gd name="connsiteX1" fmla="*/ 3600933 w 3902322"/>
              <a:gd name="connsiteY1" fmla="*/ 384535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43865 w 3943865"/>
              <a:gd name="connsiteY0" fmla="*/ 1851 h 383664"/>
              <a:gd name="connsiteX1" fmla="*/ 3600933 w 3943865"/>
              <a:gd name="connsiteY1" fmla="*/ 344845 h 383664"/>
              <a:gd name="connsiteX2" fmla="*/ 343934 w 3943865"/>
              <a:gd name="connsiteY2" fmla="*/ 383664 h 383664"/>
              <a:gd name="connsiteX3" fmla="*/ 0 w 3943865"/>
              <a:gd name="connsiteY3" fmla="*/ 0 h 383664"/>
              <a:gd name="connsiteX0" fmla="*/ 4015082 w 4015082"/>
              <a:gd name="connsiteY0" fmla="*/ 29941 h 383664"/>
              <a:gd name="connsiteX1" fmla="*/ 3600933 w 4015082"/>
              <a:gd name="connsiteY1" fmla="*/ 344845 h 383664"/>
              <a:gd name="connsiteX2" fmla="*/ 343934 w 4015082"/>
              <a:gd name="connsiteY2" fmla="*/ 383664 h 383664"/>
              <a:gd name="connsiteX3" fmla="*/ 0 w 4015082"/>
              <a:gd name="connsiteY3" fmla="*/ 0 h 383664"/>
              <a:gd name="connsiteX0" fmla="*/ 4187190 w 4187190"/>
              <a:gd name="connsiteY0" fmla="*/ 15896 h 369619"/>
              <a:gd name="connsiteX1" fmla="*/ 3773041 w 4187190"/>
              <a:gd name="connsiteY1" fmla="*/ 330800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4187190 w 4187190"/>
              <a:gd name="connsiteY0" fmla="*/ 15896 h 369619"/>
              <a:gd name="connsiteX1" fmla="*/ 3749302 w 4187190"/>
              <a:gd name="connsiteY1" fmla="*/ 349527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0 w 6265284"/>
              <a:gd name="connsiteY0" fmla="*/ 0 h 1092877"/>
              <a:gd name="connsiteX1" fmla="*/ 6265284 w 6265284"/>
              <a:gd name="connsiteY1" fmla="*/ 1072785 h 1092877"/>
              <a:gd name="connsiteX2" fmla="*/ 3032024 w 6265284"/>
              <a:gd name="connsiteY2" fmla="*/ 1092877 h 1092877"/>
              <a:gd name="connsiteX3" fmla="*/ 2515982 w 6265284"/>
              <a:gd name="connsiteY3" fmla="*/ 723258 h 1092877"/>
              <a:gd name="connsiteX0" fmla="*/ 0 w 3032024"/>
              <a:gd name="connsiteY0" fmla="*/ 1193950 h 2286827"/>
              <a:gd name="connsiteX1" fmla="*/ 1581391 w 3032024"/>
              <a:gd name="connsiteY1" fmla="*/ 0 h 2286827"/>
              <a:gd name="connsiteX2" fmla="*/ 3032024 w 3032024"/>
              <a:gd name="connsiteY2" fmla="*/ 2286827 h 2286827"/>
              <a:gd name="connsiteX3" fmla="*/ 2515982 w 3032024"/>
              <a:gd name="connsiteY3" fmla="*/ 1917208 h 2286827"/>
              <a:gd name="connsiteX0" fmla="*/ 0 w 2515982"/>
              <a:gd name="connsiteY0" fmla="*/ 1896586 h 2619844"/>
              <a:gd name="connsiteX1" fmla="*/ 1581391 w 2515982"/>
              <a:gd name="connsiteY1" fmla="*/ 702636 h 2619844"/>
              <a:gd name="connsiteX2" fmla="*/ 1241736 w 2515982"/>
              <a:gd name="connsiteY2" fmla="*/ 0 h 2619844"/>
              <a:gd name="connsiteX3" fmla="*/ 2515982 w 2515982"/>
              <a:gd name="connsiteY3" fmla="*/ 2619844 h 2619844"/>
              <a:gd name="connsiteX0" fmla="*/ 0 w 1581391"/>
              <a:gd name="connsiteY0" fmla="*/ 2890379 h 2890379"/>
              <a:gd name="connsiteX1" fmla="*/ 1581391 w 1581391"/>
              <a:gd name="connsiteY1" fmla="*/ 1696429 h 2890379"/>
              <a:gd name="connsiteX2" fmla="*/ 1241736 w 1581391"/>
              <a:gd name="connsiteY2" fmla="*/ 993793 h 2890379"/>
              <a:gd name="connsiteX3" fmla="*/ 1579203 w 1581391"/>
              <a:gd name="connsiteY3" fmla="*/ 0 h 2890379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29193 w 1581391"/>
              <a:gd name="connsiteY3" fmla="*/ 0 h 2973211"/>
              <a:gd name="connsiteX0" fmla="*/ 0 w 1581391"/>
              <a:gd name="connsiteY0" fmla="*/ 3276927 h 3276927"/>
              <a:gd name="connsiteX1" fmla="*/ 1581391 w 1581391"/>
              <a:gd name="connsiteY1" fmla="*/ 2082977 h 3276927"/>
              <a:gd name="connsiteX2" fmla="*/ 1241736 w 1581391"/>
              <a:gd name="connsiteY2" fmla="*/ 1380341 h 3276927"/>
              <a:gd name="connsiteX3" fmla="*/ 1249193 w 1581391"/>
              <a:gd name="connsiteY3" fmla="*/ 0 h 3276927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34193 w 1581391"/>
              <a:gd name="connsiteY3" fmla="*/ 0 h 2973211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241736 w 1581391"/>
              <a:gd name="connsiteY2" fmla="*/ 1112124 h 3008710"/>
              <a:gd name="connsiteX3" fmla="*/ 1239193 w 1581391"/>
              <a:gd name="connsiteY3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320792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747705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66390"/>
              <a:gd name="connsiteY0" fmla="*/ 3008710 h 3008710"/>
              <a:gd name="connsiteX1" fmla="*/ 1566390 w 1566390"/>
              <a:gd name="connsiteY1" fmla="*/ 1747705 h 3008710"/>
              <a:gd name="connsiteX2" fmla="*/ 1565798 w 1566390"/>
              <a:gd name="connsiteY2" fmla="*/ 1270181 h 3008710"/>
              <a:gd name="connsiteX3" fmla="*/ 1241736 w 1566390"/>
              <a:gd name="connsiteY3" fmla="*/ 1112124 h 3008710"/>
              <a:gd name="connsiteX4" fmla="*/ 1239193 w 1566390"/>
              <a:gd name="connsiteY4" fmla="*/ 0 h 3008710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1765803 w 1766395"/>
              <a:gd name="connsiteY2" fmla="*/ 1270181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579217 w 1766395"/>
              <a:gd name="connsiteY2" fmla="*/ 1319458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1442252"/>
              <a:gd name="connsiteY0" fmla="*/ 2988988 h 2988988"/>
              <a:gd name="connsiteX1" fmla="*/ 621443 w 1442252"/>
              <a:gd name="connsiteY1" fmla="*/ 1829833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21443 w 1442252"/>
              <a:gd name="connsiteY1" fmla="*/ 1829833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0807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0807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58579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585794 w 1442252"/>
              <a:gd name="connsiteY1" fmla="*/ 1714700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2035489"/>
              <a:gd name="connsiteY0" fmla="*/ 2876928 h 2876928"/>
              <a:gd name="connsiteX1" fmla="*/ 1179031 w 2035489"/>
              <a:gd name="connsiteY1" fmla="*/ 1714700 h 2876928"/>
              <a:gd name="connsiteX2" fmla="*/ 1172454 w 2035489"/>
              <a:gd name="connsiteY2" fmla="*/ 1319458 h 2876928"/>
              <a:gd name="connsiteX3" fmla="*/ 2034978 w 2035489"/>
              <a:gd name="connsiteY3" fmla="*/ 1112124 h 2876928"/>
              <a:gd name="connsiteX4" fmla="*/ 2032435 w 2035489"/>
              <a:gd name="connsiteY4" fmla="*/ 0 h 2876928"/>
              <a:gd name="connsiteX0" fmla="*/ 0 w 2095517"/>
              <a:gd name="connsiteY0" fmla="*/ 2876928 h 2876928"/>
              <a:gd name="connsiteX1" fmla="*/ 1179031 w 2095517"/>
              <a:gd name="connsiteY1" fmla="*/ 1714700 h 2876928"/>
              <a:gd name="connsiteX2" fmla="*/ 1172454 w 2095517"/>
              <a:gd name="connsiteY2" fmla="*/ 1319458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2095517"/>
              <a:gd name="connsiteY0" fmla="*/ 2876928 h 2876928"/>
              <a:gd name="connsiteX1" fmla="*/ 1179031 w 2095517"/>
              <a:gd name="connsiteY1" fmla="*/ 1714700 h 2876928"/>
              <a:gd name="connsiteX2" fmla="*/ 1757025 w 2095517"/>
              <a:gd name="connsiteY2" fmla="*/ 2019085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2095517"/>
              <a:gd name="connsiteY0" fmla="*/ 2876928 h 2876928"/>
              <a:gd name="connsiteX1" fmla="*/ 1058086 w 2095517"/>
              <a:gd name="connsiteY1" fmla="*/ 2128116 h 2876928"/>
              <a:gd name="connsiteX2" fmla="*/ 1757025 w 2095517"/>
              <a:gd name="connsiteY2" fmla="*/ 2019085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19366 w 1029264"/>
              <a:gd name="connsiteY0" fmla="*/ 2961861 h 2961861"/>
              <a:gd name="connsiteX1" fmla="*/ 0 w 1029264"/>
              <a:gd name="connsiteY1" fmla="*/ 2070128 h 2961861"/>
              <a:gd name="connsiteX2" fmla="*/ 690772 w 1029264"/>
              <a:gd name="connsiteY2" fmla="*/ 2064629 h 2961861"/>
              <a:gd name="connsiteX3" fmla="*/ 1029198 w 1029264"/>
              <a:gd name="connsiteY3" fmla="*/ 1525541 h 2961861"/>
              <a:gd name="connsiteX4" fmla="*/ 966182 w 1029264"/>
              <a:gd name="connsiteY4" fmla="*/ 0 h 2961861"/>
              <a:gd name="connsiteX0" fmla="*/ 19366 w 1029276"/>
              <a:gd name="connsiteY0" fmla="*/ 2611201 h 2611201"/>
              <a:gd name="connsiteX1" fmla="*/ 0 w 1029276"/>
              <a:gd name="connsiteY1" fmla="*/ 1719468 h 2611201"/>
              <a:gd name="connsiteX2" fmla="*/ 690772 w 1029276"/>
              <a:gd name="connsiteY2" fmla="*/ 1713969 h 2611201"/>
              <a:gd name="connsiteX3" fmla="*/ 1029198 w 1029276"/>
              <a:gd name="connsiteY3" fmla="*/ 1174881 h 2611201"/>
              <a:gd name="connsiteX4" fmla="*/ 976765 w 1029276"/>
              <a:gd name="connsiteY4" fmla="*/ 0 h 2611201"/>
              <a:gd name="connsiteX0" fmla="*/ 19366 w 1029459"/>
              <a:gd name="connsiteY0" fmla="*/ 2611201 h 2611201"/>
              <a:gd name="connsiteX1" fmla="*/ 0 w 1029459"/>
              <a:gd name="connsiteY1" fmla="*/ 1719468 h 2611201"/>
              <a:gd name="connsiteX2" fmla="*/ 690772 w 1029459"/>
              <a:gd name="connsiteY2" fmla="*/ 1713969 h 2611201"/>
              <a:gd name="connsiteX3" fmla="*/ 1029198 w 1029459"/>
              <a:gd name="connsiteY3" fmla="*/ 1174881 h 2611201"/>
              <a:gd name="connsiteX4" fmla="*/ 976765 w 1029459"/>
              <a:gd name="connsiteY4" fmla="*/ 0 h 261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459" h="2611201">
                <a:moveTo>
                  <a:pt x="19366" y="2611201"/>
                </a:moveTo>
                <a:lnTo>
                  <a:pt x="0" y="1719468"/>
                </a:lnTo>
                <a:lnTo>
                  <a:pt x="690772" y="1713969"/>
                </a:lnTo>
                <a:cubicBezTo>
                  <a:pt x="953779" y="1301650"/>
                  <a:pt x="837892" y="1502072"/>
                  <a:pt x="1029198" y="1174881"/>
                </a:cubicBezTo>
                <a:cubicBezTo>
                  <a:pt x="1031684" y="714767"/>
                  <a:pt x="1016613" y="902614"/>
                  <a:pt x="976765" y="0"/>
                </a:cubicBezTo>
              </a:path>
            </a:pathLst>
          </a:custGeom>
          <a:ln w="12700">
            <a:solidFill>
              <a:schemeClr val="tx1"/>
            </a:solidFill>
            <a:headEnd type="triangle"/>
            <a:tailEnd type="none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39" name="Straight Arrow Connector 238"/>
          <p:cNvCxnSpPr/>
          <p:nvPr/>
        </p:nvCxnSpPr>
        <p:spPr bwMode="auto">
          <a:xfrm>
            <a:off x="2334047" y="4796373"/>
            <a:ext cx="165857" cy="4440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Straight Arrow Connector 242"/>
          <p:cNvCxnSpPr/>
          <p:nvPr/>
        </p:nvCxnSpPr>
        <p:spPr bwMode="auto">
          <a:xfrm flipH="1">
            <a:off x="1630957" y="4825035"/>
            <a:ext cx="697629" cy="7629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46" name="Group 245"/>
          <p:cNvGrpSpPr/>
          <p:nvPr/>
        </p:nvGrpSpPr>
        <p:grpSpPr>
          <a:xfrm rot="21446362">
            <a:off x="2189794" y="4667337"/>
            <a:ext cx="313044" cy="369332"/>
            <a:chOff x="418816" y="1964112"/>
            <a:chExt cx="313044" cy="369332"/>
          </a:xfrm>
        </p:grpSpPr>
        <p:sp>
          <p:nvSpPr>
            <p:cNvPr id="247" name="Oval 246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48" name="TextBox 247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6</a:t>
              </a:r>
            </a:p>
          </p:txBody>
        </p:sp>
      </p:grpSp>
      <p:grpSp>
        <p:nvGrpSpPr>
          <p:cNvPr id="249" name="Group 248"/>
          <p:cNvGrpSpPr/>
          <p:nvPr/>
        </p:nvGrpSpPr>
        <p:grpSpPr>
          <a:xfrm>
            <a:off x="3130061" y="1900424"/>
            <a:ext cx="313044" cy="369332"/>
            <a:chOff x="418816" y="1964112"/>
            <a:chExt cx="313044" cy="369332"/>
          </a:xfrm>
        </p:grpSpPr>
        <p:sp>
          <p:nvSpPr>
            <p:cNvPr id="250" name="Oval 249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5</a:t>
              </a:r>
            </a:p>
          </p:txBody>
        </p:sp>
      </p:grpSp>
      <p:sp>
        <p:nvSpPr>
          <p:cNvPr id="253" name="Oval 252"/>
          <p:cNvSpPr/>
          <p:nvPr/>
        </p:nvSpPr>
        <p:spPr>
          <a:xfrm rot="5400000">
            <a:off x="1970416" y="419579"/>
            <a:ext cx="631007" cy="223526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tailEnd type="arrow"/>
          </a:ln>
          <a:effectLst>
            <a:outerShdw blurRad="50800" dist="38100" dir="2700000" algn="tl" rotWithShape="0">
              <a:schemeClr val="accent1">
                <a:lumMod val="75000"/>
                <a:alpha val="43000"/>
              </a:scheme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336780" y="1336100"/>
            <a:ext cx="1891162" cy="509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 dirty="0">
                <a:latin typeface="Arial"/>
                <a:cs typeface="Arial"/>
              </a:rPr>
              <a:t>Dijkstra’s link-state </a:t>
            </a:r>
          </a:p>
          <a:p>
            <a:pPr algn="ctr">
              <a:lnSpc>
                <a:spcPts val="1600"/>
              </a:lnSpc>
            </a:pPr>
            <a:r>
              <a:rPr lang="en-US" sz="1600" dirty="0">
                <a:latin typeface="Arial"/>
                <a:cs typeface="Arial"/>
              </a:rPr>
              <a:t>Routing</a:t>
            </a:r>
          </a:p>
        </p:txBody>
      </p:sp>
      <p:grpSp>
        <p:nvGrpSpPr>
          <p:cNvPr id="319" name="Group 318"/>
          <p:cNvGrpSpPr/>
          <p:nvPr/>
        </p:nvGrpSpPr>
        <p:grpSpPr>
          <a:xfrm>
            <a:off x="921872" y="5536490"/>
            <a:ext cx="687402" cy="470408"/>
            <a:chOff x="1736090" y="2893762"/>
            <a:chExt cx="565150" cy="340093"/>
          </a:xfrm>
        </p:grpSpPr>
        <p:grpSp>
          <p:nvGrpSpPr>
            <p:cNvPr id="320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24" name="Oval 323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5" name="Rectangle 324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6" name="Oval 325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7" name="Freeform 326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8" name="Freeform 327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9" name="Freeform 328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0" name="Freeform 329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31" name="Straight Connector 330"/>
              <p:cNvCxnSpPr>
                <a:endCxn id="326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Straight Connector 331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1" name="Group 320"/>
            <p:cNvGrpSpPr/>
            <p:nvPr/>
          </p:nvGrpSpPr>
          <p:grpSpPr>
            <a:xfrm>
              <a:off x="1828502" y="2944584"/>
              <a:ext cx="374530" cy="289271"/>
              <a:chOff x="725185" y="1779875"/>
              <a:chExt cx="374530" cy="289271"/>
            </a:xfrm>
          </p:grpSpPr>
          <p:sp>
            <p:nvSpPr>
              <p:cNvPr id="322" name="Oval 321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3" name="TextBox 322"/>
              <p:cNvSpPr txBox="1"/>
              <p:nvPr/>
            </p:nvSpPr>
            <p:spPr>
              <a:xfrm>
                <a:off x="725185" y="1779875"/>
                <a:ext cx="374530" cy="2892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s1</a:t>
                </a:r>
              </a:p>
            </p:txBody>
          </p:sp>
        </p:grpSp>
      </p:grpSp>
      <p:grpSp>
        <p:nvGrpSpPr>
          <p:cNvPr id="333" name="Group 332"/>
          <p:cNvGrpSpPr/>
          <p:nvPr/>
        </p:nvGrpSpPr>
        <p:grpSpPr>
          <a:xfrm>
            <a:off x="2206593" y="5245170"/>
            <a:ext cx="687402" cy="470406"/>
            <a:chOff x="1736090" y="2893762"/>
            <a:chExt cx="565150" cy="340091"/>
          </a:xfrm>
        </p:grpSpPr>
        <p:grpSp>
          <p:nvGrpSpPr>
            <p:cNvPr id="334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38" name="Oval 337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9" name="Rectangle 338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" name="Oval 339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1" name="Freeform 340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2" name="Freeform 341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3" name="Freeform 342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4" name="Freeform 343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45" name="Straight Connector 344"/>
              <p:cNvCxnSpPr>
                <a:endCxn id="340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Straight Connector 345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5" name="Group 334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336" name="Oval 335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7" name="TextBox 336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s2</a:t>
                </a:r>
              </a:p>
            </p:txBody>
          </p:sp>
        </p:grpSp>
      </p:grpSp>
      <p:grpSp>
        <p:nvGrpSpPr>
          <p:cNvPr id="347" name="Group 346"/>
          <p:cNvGrpSpPr/>
          <p:nvPr/>
        </p:nvGrpSpPr>
        <p:grpSpPr>
          <a:xfrm>
            <a:off x="1910145" y="5999406"/>
            <a:ext cx="687402" cy="470406"/>
            <a:chOff x="1736090" y="2893762"/>
            <a:chExt cx="565150" cy="340091"/>
          </a:xfrm>
        </p:grpSpPr>
        <p:grpSp>
          <p:nvGrpSpPr>
            <p:cNvPr id="348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52" name="Oval 35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3" name="Rectangle 35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4" name="Oval 35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5" name="Freeform 35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6" name="Freeform 35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7" name="Freeform 35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8" name="Freeform 35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59" name="Straight Connector 358"/>
              <p:cNvCxnSpPr>
                <a:endCxn id="35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9" name="Group 348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350" name="Oval 349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1" name="TextBox 350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s3</a:t>
                </a:r>
              </a:p>
            </p:txBody>
          </p:sp>
        </p:grpSp>
      </p:grpSp>
      <p:grpSp>
        <p:nvGrpSpPr>
          <p:cNvPr id="361" name="Group 360"/>
          <p:cNvGrpSpPr/>
          <p:nvPr/>
        </p:nvGrpSpPr>
        <p:grpSpPr>
          <a:xfrm>
            <a:off x="3077553" y="5718280"/>
            <a:ext cx="687402" cy="470406"/>
            <a:chOff x="1736090" y="2893762"/>
            <a:chExt cx="565150" cy="340091"/>
          </a:xfrm>
        </p:grpSpPr>
        <p:grpSp>
          <p:nvGrpSpPr>
            <p:cNvPr id="362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66" name="Oval 365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7" name="Rectangle 366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8" name="Oval 367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9" name="Freeform 368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0" name="Freeform 369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1" name="Freeform 370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2" name="Freeform 371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73" name="Straight Connector 372"/>
              <p:cNvCxnSpPr>
                <a:endCxn id="368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3" name="Group 362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364" name="Oval 363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5" name="TextBox 364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s4</a:t>
                </a:r>
              </a:p>
            </p:txBody>
          </p:sp>
        </p:grpSp>
      </p:grpSp>
      <p:cxnSp>
        <p:nvCxnSpPr>
          <p:cNvPr id="240" name="Straight Arrow Connector 239"/>
          <p:cNvCxnSpPr/>
          <p:nvPr/>
        </p:nvCxnSpPr>
        <p:spPr bwMode="auto">
          <a:xfrm>
            <a:off x="2475946" y="4898482"/>
            <a:ext cx="906274" cy="7697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6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74" y="702064"/>
            <a:ext cx="8154854" cy="19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7" name="Title 1"/>
          <p:cNvSpPr txBox="1">
            <a:spLocks/>
          </p:cNvSpPr>
          <p:nvPr/>
        </p:nvSpPr>
        <p:spPr>
          <a:xfrm>
            <a:off x="354145" y="177332"/>
            <a:ext cx="8642801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9pPr>
          </a:lstStyle>
          <a:p>
            <a:r>
              <a:rPr lang="en-US" sz="3600" dirty="0"/>
              <a:t>SDN: control/data plane interaction example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5313965" y="1234279"/>
            <a:ext cx="3388878" cy="858751"/>
            <a:chOff x="5313965" y="1301119"/>
            <a:chExt cx="3388878" cy="858751"/>
          </a:xfrm>
        </p:grpSpPr>
        <p:sp>
          <p:nvSpPr>
            <p:cNvPr id="9" name="TextBox 8"/>
            <p:cNvSpPr txBox="1"/>
            <p:nvPr/>
          </p:nvSpPr>
          <p:spPr>
            <a:xfrm>
              <a:off x="5654651" y="1315023"/>
              <a:ext cx="3048192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S1, experiencing link failure using OpenFlow port status message to notify controller</a:t>
              </a:r>
            </a:p>
          </p:txBody>
        </p:sp>
        <p:grpSp>
          <p:nvGrpSpPr>
            <p:cNvPr id="378" name="Group 377"/>
            <p:cNvGrpSpPr/>
            <p:nvPr/>
          </p:nvGrpSpPr>
          <p:grpSpPr>
            <a:xfrm>
              <a:off x="5313965" y="1301119"/>
              <a:ext cx="338263" cy="369332"/>
              <a:chOff x="418816" y="1964112"/>
              <a:chExt cx="313044" cy="369332"/>
            </a:xfrm>
          </p:grpSpPr>
          <p:sp>
            <p:nvSpPr>
              <p:cNvPr id="379" name="Oval 378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81" name="TextBox 380"/>
              <p:cNvSpPr txBox="1"/>
              <p:nvPr/>
            </p:nvSpPr>
            <p:spPr>
              <a:xfrm>
                <a:off x="418816" y="1964112"/>
                <a:ext cx="3130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1</a:t>
                </a:r>
              </a:p>
            </p:txBody>
          </p:sp>
        </p:grpSp>
      </p:grpSp>
      <p:grpSp>
        <p:nvGrpSpPr>
          <p:cNvPr id="382" name="Group 381"/>
          <p:cNvGrpSpPr/>
          <p:nvPr/>
        </p:nvGrpSpPr>
        <p:grpSpPr>
          <a:xfrm>
            <a:off x="5359418" y="2228890"/>
            <a:ext cx="3388878" cy="858751"/>
            <a:chOff x="5313965" y="1301119"/>
            <a:chExt cx="3388878" cy="858751"/>
          </a:xfrm>
        </p:grpSpPr>
        <p:sp>
          <p:nvSpPr>
            <p:cNvPr id="383" name="TextBox 382"/>
            <p:cNvSpPr txBox="1"/>
            <p:nvPr/>
          </p:nvSpPr>
          <p:spPr>
            <a:xfrm>
              <a:off x="5654651" y="1315023"/>
              <a:ext cx="3048192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SDN controller receives OpenFlow message, updates link status info</a:t>
              </a:r>
            </a:p>
          </p:txBody>
        </p:sp>
        <p:grpSp>
          <p:nvGrpSpPr>
            <p:cNvPr id="384" name="Group 383"/>
            <p:cNvGrpSpPr/>
            <p:nvPr/>
          </p:nvGrpSpPr>
          <p:grpSpPr>
            <a:xfrm>
              <a:off x="5313965" y="1301119"/>
              <a:ext cx="313044" cy="369332"/>
              <a:chOff x="418816" y="1964112"/>
              <a:chExt cx="289705" cy="369332"/>
            </a:xfrm>
          </p:grpSpPr>
          <p:sp>
            <p:nvSpPr>
              <p:cNvPr id="385" name="Oval 384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87" name="TextBox 386"/>
              <p:cNvSpPr txBox="1"/>
              <p:nvPr/>
            </p:nvSpPr>
            <p:spPr>
              <a:xfrm>
                <a:off x="418816" y="1964112"/>
                <a:ext cx="2897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2</a:t>
                </a:r>
              </a:p>
            </p:txBody>
          </p:sp>
        </p:grpSp>
      </p:grpSp>
      <p:grpSp>
        <p:nvGrpSpPr>
          <p:cNvPr id="388" name="Group 387"/>
          <p:cNvGrpSpPr/>
          <p:nvPr/>
        </p:nvGrpSpPr>
        <p:grpSpPr>
          <a:xfrm>
            <a:off x="5364768" y="3156658"/>
            <a:ext cx="3388878" cy="1357349"/>
            <a:chOff x="5313965" y="1301119"/>
            <a:chExt cx="3388878" cy="1357349"/>
          </a:xfrm>
        </p:grpSpPr>
        <p:sp>
          <p:nvSpPr>
            <p:cNvPr id="389" name="TextBox 388"/>
            <p:cNvSpPr txBox="1"/>
            <p:nvPr/>
          </p:nvSpPr>
          <p:spPr>
            <a:xfrm>
              <a:off x="5654651" y="1315023"/>
              <a:ext cx="3048192" cy="13434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Dijkstra’s routing algorithm application has previously registered to be called when ever link status changes.  It is called.</a:t>
              </a:r>
            </a:p>
          </p:txBody>
        </p:sp>
        <p:grpSp>
          <p:nvGrpSpPr>
            <p:cNvPr id="390" name="Group 389"/>
            <p:cNvGrpSpPr/>
            <p:nvPr/>
          </p:nvGrpSpPr>
          <p:grpSpPr>
            <a:xfrm>
              <a:off x="5313965" y="1301119"/>
              <a:ext cx="313044" cy="369332"/>
              <a:chOff x="418816" y="1964112"/>
              <a:chExt cx="289705" cy="369332"/>
            </a:xfrm>
          </p:grpSpPr>
          <p:sp>
            <p:nvSpPr>
              <p:cNvPr id="391" name="Oval 390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92" name="TextBox 391"/>
              <p:cNvSpPr txBox="1"/>
              <p:nvPr/>
            </p:nvSpPr>
            <p:spPr>
              <a:xfrm>
                <a:off x="418816" y="1964112"/>
                <a:ext cx="2897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3</a:t>
                </a:r>
              </a:p>
            </p:txBody>
          </p:sp>
        </p:grpSp>
      </p:grpSp>
      <p:grpSp>
        <p:nvGrpSpPr>
          <p:cNvPr id="393" name="Group 392"/>
          <p:cNvGrpSpPr/>
          <p:nvPr/>
        </p:nvGrpSpPr>
        <p:grpSpPr>
          <a:xfrm>
            <a:off x="5356749" y="4538949"/>
            <a:ext cx="3388878" cy="1108050"/>
            <a:chOff x="5313965" y="1301119"/>
            <a:chExt cx="3388878" cy="1108050"/>
          </a:xfrm>
        </p:grpSpPr>
        <p:sp>
          <p:nvSpPr>
            <p:cNvPr id="394" name="TextBox 393"/>
            <p:cNvSpPr txBox="1"/>
            <p:nvPr/>
          </p:nvSpPr>
          <p:spPr>
            <a:xfrm>
              <a:off x="5654651" y="1315023"/>
              <a:ext cx="3048192" cy="10941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Dijkstra’s routing algorithm access network graph info, link state info in controller,  computes new routes</a:t>
              </a:r>
            </a:p>
          </p:txBody>
        </p:sp>
        <p:grpSp>
          <p:nvGrpSpPr>
            <p:cNvPr id="395" name="Group 394"/>
            <p:cNvGrpSpPr/>
            <p:nvPr/>
          </p:nvGrpSpPr>
          <p:grpSpPr>
            <a:xfrm>
              <a:off x="5313965" y="1301119"/>
              <a:ext cx="313044" cy="369332"/>
              <a:chOff x="418816" y="1964112"/>
              <a:chExt cx="289705" cy="369332"/>
            </a:xfrm>
          </p:grpSpPr>
          <p:sp>
            <p:nvSpPr>
              <p:cNvPr id="396" name="Oval 395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97" name="TextBox 396"/>
              <p:cNvSpPr txBox="1"/>
              <p:nvPr/>
            </p:nvSpPr>
            <p:spPr>
              <a:xfrm>
                <a:off x="418816" y="1964112"/>
                <a:ext cx="2897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4</a:t>
                </a:r>
              </a:p>
            </p:txBody>
          </p:sp>
        </p:grpSp>
      </p:grpSp>
      <p:sp>
        <p:nvSpPr>
          <p:cNvPr id="39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17</a:t>
            </a:fld>
            <a:endParaRPr lang="en-US" sz="1200" dirty="0">
              <a:latin typeface="Tahoma" charset="0"/>
            </a:endParaRPr>
          </a:p>
        </p:txBody>
      </p:sp>
      <p:sp>
        <p:nvSpPr>
          <p:cNvPr id="39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87007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Rounded Rectangle 374"/>
          <p:cNvSpPr/>
          <p:nvPr/>
        </p:nvSpPr>
        <p:spPr>
          <a:xfrm>
            <a:off x="441168" y="2793983"/>
            <a:ext cx="4211052" cy="106245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80" name="Rounded Rectangle 379"/>
          <p:cNvSpPr/>
          <p:nvPr/>
        </p:nvSpPr>
        <p:spPr>
          <a:xfrm>
            <a:off x="467904" y="3990524"/>
            <a:ext cx="4184316" cy="54554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86" name="Straight Connector 385"/>
          <p:cNvCxnSpPr/>
          <p:nvPr/>
        </p:nvCxnSpPr>
        <p:spPr bwMode="auto">
          <a:xfrm>
            <a:off x="508006" y="4638847"/>
            <a:ext cx="410410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01" name="Group 400"/>
          <p:cNvGrpSpPr/>
          <p:nvPr/>
        </p:nvGrpSpPr>
        <p:grpSpPr>
          <a:xfrm>
            <a:off x="590136" y="3368823"/>
            <a:ext cx="1244650" cy="411995"/>
            <a:chOff x="3128876" y="457817"/>
            <a:chExt cx="1432326" cy="459826"/>
          </a:xfrm>
        </p:grpSpPr>
        <p:sp>
          <p:nvSpPr>
            <p:cNvPr id="402" name="Rounded Rectangle 40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3178769" y="541671"/>
              <a:ext cx="1302385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Link-state info</a:t>
              </a:r>
            </a:p>
          </p:txBody>
        </p:sp>
      </p:grpSp>
      <p:grpSp>
        <p:nvGrpSpPr>
          <p:cNvPr id="404" name="Group 403"/>
          <p:cNvGrpSpPr/>
          <p:nvPr/>
        </p:nvGrpSpPr>
        <p:grpSpPr>
          <a:xfrm>
            <a:off x="3459852" y="3382192"/>
            <a:ext cx="1165638" cy="398626"/>
            <a:chOff x="3034354" y="534843"/>
            <a:chExt cx="1525489" cy="382800"/>
          </a:xfrm>
        </p:grpSpPr>
        <p:sp>
          <p:nvSpPr>
            <p:cNvPr id="405" name="Rounded Rectangle 404"/>
            <p:cNvSpPr/>
            <p:nvPr/>
          </p:nvSpPr>
          <p:spPr>
            <a:xfrm>
              <a:off x="3128876" y="534843"/>
              <a:ext cx="1325987" cy="3828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6" name="TextBox 405"/>
            <p:cNvSpPr txBox="1"/>
            <p:nvPr/>
          </p:nvSpPr>
          <p:spPr>
            <a:xfrm>
              <a:off x="3034354" y="593020"/>
              <a:ext cx="1525489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switch info</a:t>
              </a:r>
            </a:p>
          </p:txBody>
        </p:sp>
      </p:grpSp>
      <p:grpSp>
        <p:nvGrpSpPr>
          <p:cNvPr id="407" name="Group 406"/>
          <p:cNvGrpSpPr/>
          <p:nvPr/>
        </p:nvGrpSpPr>
        <p:grpSpPr>
          <a:xfrm>
            <a:off x="1982268" y="3368823"/>
            <a:ext cx="960359" cy="411995"/>
            <a:chOff x="3128876" y="457817"/>
            <a:chExt cx="1432326" cy="459826"/>
          </a:xfrm>
        </p:grpSpPr>
        <p:sp>
          <p:nvSpPr>
            <p:cNvPr id="408" name="Rounded Rectangle 407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09" name="TextBox 408"/>
            <p:cNvSpPr txBox="1"/>
            <p:nvPr/>
          </p:nvSpPr>
          <p:spPr>
            <a:xfrm>
              <a:off x="3205754" y="541671"/>
              <a:ext cx="1287660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host info</a:t>
              </a:r>
            </a:p>
          </p:txBody>
        </p:sp>
      </p:grpSp>
      <p:grpSp>
        <p:nvGrpSpPr>
          <p:cNvPr id="410" name="Group 409"/>
          <p:cNvGrpSpPr/>
          <p:nvPr/>
        </p:nvGrpSpPr>
        <p:grpSpPr>
          <a:xfrm>
            <a:off x="521932" y="2874191"/>
            <a:ext cx="889706" cy="382826"/>
            <a:chOff x="3128876" y="457817"/>
            <a:chExt cx="1432326" cy="459826"/>
          </a:xfrm>
        </p:grpSpPr>
        <p:sp>
          <p:nvSpPr>
            <p:cNvPr id="411" name="Rounded Rectangle 410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2" name="TextBox 411"/>
            <p:cNvSpPr txBox="1"/>
            <p:nvPr/>
          </p:nvSpPr>
          <p:spPr>
            <a:xfrm>
              <a:off x="3198565" y="509557"/>
              <a:ext cx="1302043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statistics</a:t>
              </a:r>
            </a:p>
          </p:txBody>
        </p:sp>
      </p:grpSp>
      <p:grpSp>
        <p:nvGrpSpPr>
          <p:cNvPr id="413" name="Group 412"/>
          <p:cNvGrpSpPr/>
          <p:nvPr/>
        </p:nvGrpSpPr>
        <p:grpSpPr>
          <a:xfrm>
            <a:off x="3249716" y="2860821"/>
            <a:ext cx="1032905" cy="404965"/>
            <a:chOff x="3099264" y="457817"/>
            <a:chExt cx="1540525" cy="459826"/>
          </a:xfrm>
        </p:grpSpPr>
        <p:sp>
          <p:nvSpPr>
            <p:cNvPr id="414" name="Rounded Rectangle 41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15" name="TextBox 414"/>
            <p:cNvSpPr txBox="1"/>
            <p:nvPr/>
          </p:nvSpPr>
          <p:spPr>
            <a:xfrm>
              <a:off x="3099264" y="526493"/>
              <a:ext cx="1540525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flow tables</a:t>
              </a:r>
            </a:p>
          </p:txBody>
        </p:sp>
      </p:grpSp>
      <p:sp>
        <p:nvSpPr>
          <p:cNvPr id="416" name="TextBox 415"/>
          <p:cNvSpPr txBox="1"/>
          <p:nvPr/>
        </p:nvSpPr>
        <p:spPr>
          <a:xfrm>
            <a:off x="2458723" y="2496236"/>
            <a:ext cx="5702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417" name="TextBox 416"/>
          <p:cNvSpPr txBox="1"/>
          <p:nvPr/>
        </p:nvSpPr>
        <p:spPr>
          <a:xfrm>
            <a:off x="3005244" y="3133033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grpSp>
        <p:nvGrpSpPr>
          <p:cNvPr id="418" name="Group 417"/>
          <p:cNvGrpSpPr/>
          <p:nvPr/>
        </p:nvGrpSpPr>
        <p:grpSpPr>
          <a:xfrm>
            <a:off x="1076595" y="4121691"/>
            <a:ext cx="1257452" cy="286824"/>
            <a:chOff x="3128876" y="457775"/>
            <a:chExt cx="1432326" cy="459868"/>
          </a:xfrm>
        </p:grpSpPr>
        <p:sp>
          <p:nvSpPr>
            <p:cNvPr id="419" name="Rounded Rectangle 41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0" name="TextBox 419"/>
            <p:cNvSpPr txBox="1"/>
            <p:nvPr/>
          </p:nvSpPr>
          <p:spPr>
            <a:xfrm>
              <a:off x="3278378" y="457775"/>
              <a:ext cx="1142401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OpenFlow</a:t>
              </a:r>
            </a:p>
          </p:txBody>
        </p:sp>
      </p:grpSp>
      <p:grpSp>
        <p:nvGrpSpPr>
          <p:cNvPr id="421" name="Group 420"/>
          <p:cNvGrpSpPr/>
          <p:nvPr/>
        </p:nvGrpSpPr>
        <p:grpSpPr>
          <a:xfrm>
            <a:off x="2945827" y="4126474"/>
            <a:ext cx="1244650" cy="307410"/>
            <a:chOff x="3128876" y="457817"/>
            <a:chExt cx="1432326" cy="459826"/>
          </a:xfrm>
        </p:grpSpPr>
        <p:sp>
          <p:nvSpPr>
            <p:cNvPr id="422" name="Rounded Rectangle 42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3" name="TextBox 422"/>
            <p:cNvSpPr txBox="1"/>
            <p:nvPr/>
          </p:nvSpPr>
          <p:spPr>
            <a:xfrm>
              <a:off x="3446730" y="484746"/>
              <a:ext cx="805702" cy="299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SNMP</a:t>
              </a:r>
            </a:p>
          </p:txBody>
        </p:sp>
      </p:grpSp>
      <p:sp>
        <p:nvSpPr>
          <p:cNvPr id="424" name="TextBox 423"/>
          <p:cNvSpPr txBox="1"/>
          <p:nvPr/>
        </p:nvSpPr>
        <p:spPr>
          <a:xfrm>
            <a:off x="2328584" y="3796493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441167" y="2098823"/>
            <a:ext cx="4211053" cy="5747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425" name="Group 424"/>
          <p:cNvGrpSpPr/>
          <p:nvPr/>
        </p:nvGrpSpPr>
        <p:grpSpPr>
          <a:xfrm>
            <a:off x="535393" y="2131433"/>
            <a:ext cx="1033900" cy="504412"/>
            <a:chOff x="3103238" y="432317"/>
            <a:chExt cx="1461287" cy="504412"/>
          </a:xfrm>
        </p:grpSpPr>
        <p:sp>
          <p:nvSpPr>
            <p:cNvPr id="426" name="Rounded Rectangle 42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27" name="TextBox 426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network graph</a:t>
              </a: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3508898" y="2156720"/>
            <a:ext cx="1033900" cy="459826"/>
            <a:chOff x="3103238" y="457817"/>
            <a:chExt cx="1461287" cy="459826"/>
          </a:xfrm>
        </p:grpSpPr>
        <p:sp>
          <p:nvSpPr>
            <p:cNvPr id="429" name="Rounded Rectangle 42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0" name="TextBox 429"/>
            <p:cNvSpPr txBox="1"/>
            <p:nvPr/>
          </p:nvSpPr>
          <p:spPr>
            <a:xfrm>
              <a:off x="3103238" y="553253"/>
              <a:ext cx="1461287" cy="299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intent</a:t>
              </a: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1952059" y="2129889"/>
            <a:ext cx="1033900" cy="504412"/>
            <a:chOff x="3103238" y="432317"/>
            <a:chExt cx="1461287" cy="504412"/>
          </a:xfrm>
        </p:grpSpPr>
        <p:sp>
          <p:nvSpPr>
            <p:cNvPr id="432" name="Rounded Rectangle 43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400" dirty="0" err="1">
                  <a:latin typeface="Arial"/>
                  <a:cs typeface="Arial"/>
                </a:rPr>
                <a:t>RESTful</a:t>
              </a:r>
              <a:endParaRPr lang="en-US" sz="1400" dirty="0">
                <a:latin typeface="Arial"/>
                <a:cs typeface="Arial"/>
              </a:endParaRPr>
            </a:p>
            <a:p>
              <a:pPr algn="ctr">
                <a:lnSpc>
                  <a:spcPts val="1600"/>
                </a:lnSpc>
              </a:pPr>
              <a:r>
                <a:rPr lang="en-US" sz="1400" dirty="0">
                  <a:latin typeface="Arial"/>
                  <a:cs typeface="Arial"/>
                </a:rPr>
                <a:t>API</a:t>
              </a:r>
            </a:p>
          </p:txBody>
        </p:sp>
      </p:grpSp>
      <p:sp>
        <p:nvSpPr>
          <p:cNvPr id="434" name="TextBox 433"/>
          <p:cNvSpPr txBox="1"/>
          <p:nvPr/>
        </p:nvSpPr>
        <p:spPr>
          <a:xfrm>
            <a:off x="3007181" y="1957959"/>
            <a:ext cx="62790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…  </a:t>
            </a:r>
          </a:p>
        </p:txBody>
      </p:sp>
      <p:cxnSp>
        <p:nvCxnSpPr>
          <p:cNvPr id="154" name="Straight Connector 153"/>
          <p:cNvCxnSpPr/>
          <p:nvPr/>
        </p:nvCxnSpPr>
        <p:spPr bwMode="auto">
          <a:xfrm flipV="1">
            <a:off x="521378" y="1925056"/>
            <a:ext cx="4117474" cy="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7" name="Freeform 2"/>
          <p:cNvSpPr>
            <a:spLocks/>
          </p:cNvSpPr>
          <p:nvPr/>
        </p:nvSpPr>
        <p:spPr bwMode="auto">
          <a:xfrm>
            <a:off x="509074" y="5069969"/>
            <a:ext cx="4057421" cy="1393030"/>
          </a:xfrm>
          <a:custGeom>
            <a:avLst/>
            <a:gdLst>
              <a:gd name="T0" fmla="*/ 6 w 1794"/>
              <a:gd name="T1" fmla="*/ 483 h 933"/>
              <a:gd name="T2" fmla="*/ 108 w 1794"/>
              <a:gd name="T3" fmla="*/ 125 h 933"/>
              <a:gd name="T4" fmla="*/ 559 w 1794"/>
              <a:gd name="T5" fmla="*/ 100 h 933"/>
              <a:gd name="T6" fmla="*/ 1128 w 1794"/>
              <a:gd name="T7" fmla="*/ 29 h 933"/>
              <a:gd name="T8" fmla="*/ 1716 w 1794"/>
              <a:gd name="T9" fmla="*/ 275 h 933"/>
              <a:gd name="T10" fmla="*/ 1596 w 1794"/>
              <a:gd name="T11" fmla="*/ 827 h 933"/>
              <a:gd name="T12" fmla="*/ 1380 w 1794"/>
              <a:gd name="T13" fmla="*/ 911 h 933"/>
              <a:gd name="T14" fmla="*/ 840 w 1794"/>
              <a:gd name="T15" fmla="*/ 929 h 933"/>
              <a:gd name="T16" fmla="*/ 414 w 1794"/>
              <a:gd name="T17" fmla="*/ 911 h 933"/>
              <a:gd name="T18" fmla="*/ 143 w 1794"/>
              <a:gd name="T19" fmla="*/ 832 h 933"/>
              <a:gd name="T20" fmla="*/ 6 w 1794"/>
              <a:gd name="T21" fmla="*/ 483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166" name="Straight Connector 165"/>
          <p:cNvCxnSpPr/>
          <p:nvPr/>
        </p:nvCxnSpPr>
        <p:spPr bwMode="auto">
          <a:xfrm flipV="1">
            <a:off x="1592143" y="5453530"/>
            <a:ext cx="615520" cy="282224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7" name="Straight Connector 166"/>
          <p:cNvCxnSpPr/>
          <p:nvPr/>
        </p:nvCxnSpPr>
        <p:spPr bwMode="auto">
          <a:xfrm>
            <a:off x="1581927" y="5759398"/>
            <a:ext cx="1651340" cy="1386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" name="Straight Connector 167"/>
          <p:cNvCxnSpPr>
            <a:endCxn id="353" idx="1"/>
          </p:cNvCxnSpPr>
          <p:nvPr/>
        </p:nvCxnSpPr>
        <p:spPr bwMode="auto">
          <a:xfrm>
            <a:off x="1592143" y="5816064"/>
            <a:ext cx="318002" cy="3875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9" name="Straight Connector 168"/>
          <p:cNvCxnSpPr>
            <a:stCxn id="339" idx="3"/>
          </p:cNvCxnSpPr>
          <p:nvPr/>
        </p:nvCxnSpPr>
        <p:spPr bwMode="auto">
          <a:xfrm>
            <a:off x="2893995" y="5449380"/>
            <a:ext cx="333142" cy="4213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0" name="Straight Connector 169"/>
          <p:cNvCxnSpPr/>
          <p:nvPr/>
        </p:nvCxnSpPr>
        <p:spPr bwMode="auto">
          <a:xfrm flipV="1">
            <a:off x="2371572" y="5956693"/>
            <a:ext cx="861695" cy="27542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4" name="Freeform 223"/>
          <p:cNvSpPr/>
          <p:nvPr/>
        </p:nvSpPr>
        <p:spPr>
          <a:xfrm>
            <a:off x="1449442" y="1774754"/>
            <a:ext cx="710887" cy="3730652"/>
          </a:xfrm>
          <a:custGeom>
            <a:avLst/>
            <a:gdLst>
              <a:gd name="connsiteX0" fmla="*/ 3902322 w 3902322"/>
              <a:gd name="connsiteY0" fmla="*/ 0 h 449814"/>
              <a:gd name="connsiteX1" fmla="*/ 3452563 w 3902322"/>
              <a:gd name="connsiteY1" fmla="*/ 449814 h 449814"/>
              <a:gd name="connsiteX2" fmla="*/ 343934 w 3902322"/>
              <a:gd name="connsiteY2" fmla="*/ 423354 h 449814"/>
              <a:gd name="connsiteX3" fmla="*/ 0 w 3902322"/>
              <a:gd name="connsiteY3" fmla="*/ 39690 h 449814"/>
              <a:gd name="connsiteX0" fmla="*/ 3902322 w 3902322"/>
              <a:gd name="connsiteY0" fmla="*/ 0 h 423354"/>
              <a:gd name="connsiteX1" fmla="*/ 3565324 w 3902322"/>
              <a:gd name="connsiteY1" fmla="*/ 402338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02322 w 3902322"/>
              <a:gd name="connsiteY0" fmla="*/ 0 h 423354"/>
              <a:gd name="connsiteX1" fmla="*/ 3600933 w 3902322"/>
              <a:gd name="connsiteY1" fmla="*/ 384535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43865 w 3943865"/>
              <a:gd name="connsiteY0" fmla="*/ 1851 h 383664"/>
              <a:gd name="connsiteX1" fmla="*/ 3600933 w 3943865"/>
              <a:gd name="connsiteY1" fmla="*/ 344845 h 383664"/>
              <a:gd name="connsiteX2" fmla="*/ 343934 w 3943865"/>
              <a:gd name="connsiteY2" fmla="*/ 383664 h 383664"/>
              <a:gd name="connsiteX3" fmla="*/ 0 w 3943865"/>
              <a:gd name="connsiteY3" fmla="*/ 0 h 383664"/>
              <a:gd name="connsiteX0" fmla="*/ 4015082 w 4015082"/>
              <a:gd name="connsiteY0" fmla="*/ 29941 h 383664"/>
              <a:gd name="connsiteX1" fmla="*/ 3600933 w 4015082"/>
              <a:gd name="connsiteY1" fmla="*/ 344845 h 383664"/>
              <a:gd name="connsiteX2" fmla="*/ 343934 w 4015082"/>
              <a:gd name="connsiteY2" fmla="*/ 383664 h 383664"/>
              <a:gd name="connsiteX3" fmla="*/ 0 w 4015082"/>
              <a:gd name="connsiteY3" fmla="*/ 0 h 383664"/>
              <a:gd name="connsiteX0" fmla="*/ 4187190 w 4187190"/>
              <a:gd name="connsiteY0" fmla="*/ 15896 h 369619"/>
              <a:gd name="connsiteX1" fmla="*/ 3773041 w 4187190"/>
              <a:gd name="connsiteY1" fmla="*/ 330800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4187190 w 4187190"/>
              <a:gd name="connsiteY0" fmla="*/ 15896 h 369619"/>
              <a:gd name="connsiteX1" fmla="*/ 3749302 w 4187190"/>
              <a:gd name="connsiteY1" fmla="*/ 349527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0 w 6265284"/>
              <a:gd name="connsiteY0" fmla="*/ 0 h 1092877"/>
              <a:gd name="connsiteX1" fmla="*/ 6265284 w 6265284"/>
              <a:gd name="connsiteY1" fmla="*/ 1072785 h 1092877"/>
              <a:gd name="connsiteX2" fmla="*/ 3032024 w 6265284"/>
              <a:gd name="connsiteY2" fmla="*/ 1092877 h 1092877"/>
              <a:gd name="connsiteX3" fmla="*/ 2515982 w 6265284"/>
              <a:gd name="connsiteY3" fmla="*/ 723258 h 1092877"/>
              <a:gd name="connsiteX0" fmla="*/ 0 w 3032024"/>
              <a:gd name="connsiteY0" fmla="*/ 1193950 h 2286827"/>
              <a:gd name="connsiteX1" fmla="*/ 1581391 w 3032024"/>
              <a:gd name="connsiteY1" fmla="*/ 0 h 2286827"/>
              <a:gd name="connsiteX2" fmla="*/ 3032024 w 3032024"/>
              <a:gd name="connsiteY2" fmla="*/ 2286827 h 2286827"/>
              <a:gd name="connsiteX3" fmla="*/ 2515982 w 3032024"/>
              <a:gd name="connsiteY3" fmla="*/ 1917208 h 2286827"/>
              <a:gd name="connsiteX0" fmla="*/ 0 w 2515982"/>
              <a:gd name="connsiteY0" fmla="*/ 1896586 h 2619844"/>
              <a:gd name="connsiteX1" fmla="*/ 1581391 w 2515982"/>
              <a:gd name="connsiteY1" fmla="*/ 702636 h 2619844"/>
              <a:gd name="connsiteX2" fmla="*/ 1241736 w 2515982"/>
              <a:gd name="connsiteY2" fmla="*/ 0 h 2619844"/>
              <a:gd name="connsiteX3" fmla="*/ 2515982 w 2515982"/>
              <a:gd name="connsiteY3" fmla="*/ 2619844 h 2619844"/>
              <a:gd name="connsiteX0" fmla="*/ 0 w 1581391"/>
              <a:gd name="connsiteY0" fmla="*/ 2890379 h 2890379"/>
              <a:gd name="connsiteX1" fmla="*/ 1581391 w 1581391"/>
              <a:gd name="connsiteY1" fmla="*/ 1696429 h 2890379"/>
              <a:gd name="connsiteX2" fmla="*/ 1241736 w 1581391"/>
              <a:gd name="connsiteY2" fmla="*/ 993793 h 2890379"/>
              <a:gd name="connsiteX3" fmla="*/ 1579203 w 1581391"/>
              <a:gd name="connsiteY3" fmla="*/ 0 h 2890379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29193 w 1581391"/>
              <a:gd name="connsiteY3" fmla="*/ 0 h 2973211"/>
              <a:gd name="connsiteX0" fmla="*/ 0 w 1581391"/>
              <a:gd name="connsiteY0" fmla="*/ 3276927 h 3276927"/>
              <a:gd name="connsiteX1" fmla="*/ 1581391 w 1581391"/>
              <a:gd name="connsiteY1" fmla="*/ 2082977 h 3276927"/>
              <a:gd name="connsiteX2" fmla="*/ 1241736 w 1581391"/>
              <a:gd name="connsiteY2" fmla="*/ 1380341 h 3276927"/>
              <a:gd name="connsiteX3" fmla="*/ 1249193 w 1581391"/>
              <a:gd name="connsiteY3" fmla="*/ 0 h 3276927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34193 w 1581391"/>
              <a:gd name="connsiteY3" fmla="*/ 0 h 2973211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241736 w 1581391"/>
              <a:gd name="connsiteY2" fmla="*/ 1112124 h 3008710"/>
              <a:gd name="connsiteX3" fmla="*/ 1239193 w 1581391"/>
              <a:gd name="connsiteY3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320792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747705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66390"/>
              <a:gd name="connsiteY0" fmla="*/ 3008710 h 3008710"/>
              <a:gd name="connsiteX1" fmla="*/ 1566390 w 1566390"/>
              <a:gd name="connsiteY1" fmla="*/ 1747705 h 3008710"/>
              <a:gd name="connsiteX2" fmla="*/ 1565798 w 1566390"/>
              <a:gd name="connsiteY2" fmla="*/ 1270181 h 3008710"/>
              <a:gd name="connsiteX3" fmla="*/ 1241736 w 1566390"/>
              <a:gd name="connsiteY3" fmla="*/ 1112124 h 3008710"/>
              <a:gd name="connsiteX4" fmla="*/ 1239193 w 1566390"/>
              <a:gd name="connsiteY4" fmla="*/ 0 h 3008710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1765803 w 1766395"/>
              <a:gd name="connsiteY2" fmla="*/ 1270181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725529"/>
              <a:gd name="connsiteY0" fmla="*/ 2874009 h 2874009"/>
              <a:gd name="connsiteX1" fmla="*/ 725529 w 725529"/>
              <a:gd name="connsiteY1" fmla="*/ 1747705 h 2874009"/>
              <a:gd name="connsiteX2" fmla="*/ 724937 w 725529"/>
              <a:gd name="connsiteY2" fmla="*/ 1270181 h 2874009"/>
              <a:gd name="connsiteX3" fmla="*/ 400875 w 725529"/>
              <a:gd name="connsiteY3" fmla="*/ 1112124 h 2874009"/>
              <a:gd name="connsiteX4" fmla="*/ 398332 w 725529"/>
              <a:gd name="connsiteY4" fmla="*/ 0 h 2874009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400875 w 725529"/>
              <a:gd name="connsiteY3" fmla="*/ 1092349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42121 w 725529"/>
              <a:gd name="connsiteY3" fmla="*/ 1079165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8699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8699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33766 w 725529"/>
              <a:gd name="connsiteY3" fmla="*/ 1105532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00344 w 725529"/>
              <a:gd name="connsiteY3" fmla="*/ 1118716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175278 w 725529"/>
              <a:gd name="connsiteY3" fmla="*/ 1105533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75543 w 725529"/>
              <a:gd name="connsiteY3" fmla="*/ 1112125 h 2854234"/>
              <a:gd name="connsiteX4" fmla="*/ 181090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75543 w 725529"/>
              <a:gd name="connsiteY3" fmla="*/ 1112125 h 2854234"/>
              <a:gd name="connsiteX4" fmla="*/ 264644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92254 w 725529"/>
              <a:gd name="connsiteY3" fmla="*/ 1125309 h 2854234"/>
              <a:gd name="connsiteX4" fmla="*/ 264644 w 725529"/>
              <a:gd name="connsiteY4" fmla="*/ 0 h 2854234"/>
              <a:gd name="connsiteX0" fmla="*/ 0 w 725529"/>
              <a:gd name="connsiteY0" fmla="*/ 2854234 h 2854234"/>
              <a:gd name="connsiteX1" fmla="*/ 725529 w 725529"/>
              <a:gd name="connsiteY1" fmla="*/ 1727930 h 2854234"/>
              <a:gd name="connsiteX2" fmla="*/ 724937 w 725529"/>
              <a:gd name="connsiteY2" fmla="*/ 1250406 h 2854234"/>
              <a:gd name="connsiteX3" fmla="*/ 22889 w 725529"/>
              <a:gd name="connsiteY3" fmla="*/ 1125309 h 2854234"/>
              <a:gd name="connsiteX4" fmla="*/ 264644 w 725529"/>
              <a:gd name="connsiteY4" fmla="*/ 0 h 2854234"/>
              <a:gd name="connsiteX0" fmla="*/ 43202 w 768731"/>
              <a:gd name="connsiteY0" fmla="*/ 2975683 h 2975683"/>
              <a:gd name="connsiteX1" fmla="*/ 768731 w 768731"/>
              <a:gd name="connsiteY1" fmla="*/ 1849379 h 2975683"/>
              <a:gd name="connsiteX2" fmla="*/ 768139 w 768731"/>
              <a:gd name="connsiteY2" fmla="*/ 1371855 h 2975683"/>
              <a:gd name="connsiteX3" fmla="*/ 66091 w 768731"/>
              <a:gd name="connsiteY3" fmla="*/ 1246758 h 2975683"/>
              <a:gd name="connsiteX4" fmla="*/ 0 w 768731"/>
              <a:gd name="connsiteY4" fmla="*/ 0 h 2975683"/>
              <a:gd name="connsiteX0" fmla="*/ 54072 w 779601"/>
              <a:gd name="connsiteY0" fmla="*/ 2975683 h 2975683"/>
              <a:gd name="connsiteX1" fmla="*/ 779601 w 779601"/>
              <a:gd name="connsiteY1" fmla="*/ 1849379 h 2975683"/>
              <a:gd name="connsiteX2" fmla="*/ 779009 w 779601"/>
              <a:gd name="connsiteY2" fmla="*/ 1371855 h 2975683"/>
              <a:gd name="connsiteX3" fmla="*/ 0 w 779601"/>
              <a:gd name="connsiteY3" fmla="*/ 1277120 h 2975683"/>
              <a:gd name="connsiteX4" fmla="*/ 10870 w 779601"/>
              <a:gd name="connsiteY4" fmla="*/ 0 h 2975683"/>
              <a:gd name="connsiteX0" fmla="*/ 62442 w 787971"/>
              <a:gd name="connsiteY0" fmla="*/ 2763147 h 2763147"/>
              <a:gd name="connsiteX1" fmla="*/ 787971 w 787971"/>
              <a:gd name="connsiteY1" fmla="*/ 1636843 h 2763147"/>
              <a:gd name="connsiteX2" fmla="*/ 787379 w 787971"/>
              <a:gd name="connsiteY2" fmla="*/ 1159319 h 2763147"/>
              <a:gd name="connsiteX3" fmla="*/ 8370 w 787971"/>
              <a:gd name="connsiteY3" fmla="*/ 1064584 h 2763147"/>
              <a:gd name="connsiteX4" fmla="*/ 0 w 787971"/>
              <a:gd name="connsiteY4" fmla="*/ 0 h 2763147"/>
              <a:gd name="connsiteX0" fmla="*/ 54072 w 779601"/>
              <a:gd name="connsiteY0" fmla="*/ 2808691 h 2808691"/>
              <a:gd name="connsiteX1" fmla="*/ 779601 w 779601"/>
              <a:gd name="connsiteY1" fmla="*/ 1682387 h 2808691"/>
              <a:gd name="connsiteX2" fmla="*/ 779009 w 779601"/>
              <a:gd name="connsiteY2" fmla="*/ 1204863 h 2808691"/>
              <a:gd name="connsiteX3" fmla="*/ 0 w 779601"/>
              <a:gd name="connsiteY3" fmla="*/ 1110128 h 2808691"/>
              <a:gd name="connsiteX4" fmla="*/ 30111 w 779601"/>
              <a:gd name="connsiteY4" fmla="*/ 0 h 2808691"/>
              <a:gd name="connsiteX0" fmla="*/ 62830 w 788359"/>
              <a:gd name="connsiteY0" fmla="*/ 2896348 h 2896348"/>
              <a:gd name="connsiteX1" fmla="*/ 788359 w 788359"/>
              <a:gd name="connsiteY1" fmla="*/ 1770044 h 2896348"/>
              <a:gd name="connsiteX2" fmla="*/ 787767 w 788359"/>
              <a:gd name="connsiteY2" fmla="*/ 1292520 h 2896348"/>
              <a:gd name="connsiteX3" fmla="*/ 8758 w 788359"/>
              <a:gd name="connsiteY3" fmla="*/ 1197785 h 2896348"/>
              <a:gd name="connsiteX4" fmla="*/ 38869 w 788359"/>
              <a:gd name="connsiteY4" fmla="*/ 87657 h 2896348"/>
              <a:gd name="connsiteX5" fmla="*/ 0 w 788359"/>
              <a:gd name="connsiteY5" fmla="*/ 69436 h 2896348"/>
              <a:gd name="connsiteX0" fmla="*/ 54072 w 818640"/>
              <a:gd name="connsiteY0" fmla="*/ 3100173 h 3100173"/>
              <a:gd name="connsiteX1" fmla="*/ 779601 w 818640"/>
              <a:gd name="connsiteY1" fmla="*/ 1973869 h 3100173"/>
              <a:gd name="connsiteX2" fmla="*/ 779009 w 818640"/>
              <a:gd name="connsiteY2" fmla="*/ 1496345 h 3100173"/>
              <a:gd name="connsiteX3" fmla="*/ 0 w 818640"/>
              <a:gd name="connsiteY3" fmla="*/ 1401610 h 3100173"/>
              <a:gd name="connsiteX4" fmla="*/ 30111 w 818640"/>
              <a:gd name="connsiteY4" fmla="*/ 291482 h 3100173"/>
              <a:gd name="connsiteX5" fmla="*/ 818579 w 818640"/>
              <a:gd name="connsiteY5" fmla="*/ 0 h 3100173"/>
              <a:gd name="connsiteX0" fmla="*/ 54072 w 818579"/>
              <a:gd name="connsiteY0" fmla="*/ 3100173 h 3100173"/>
              <a:gd name="connsiteX1" fmla="*/ 779601 w 818579"/>
              <a:gd name="connsiteY1" fmla="*/ 1973869 h 3100173"/>
              <a:gd name="connsiteX2" fmla="*/ 779009 w 818579"/>
              <a:gd name="connsiteY2" fmla="*/ 1496345 h 3100173"/>
              <a:gd name="connsiteX3" fmla="*/ 0 w 818579"/>
              <a:gd name="connsiteY3" fmla="*/ 1401610 h 3100173"/>
              <a:gd name="connsiteX4" fmla="*/ 30111 w 818579"/>
              <a:gd name="connsiteY4" fmla="*/ 291482 h 3100173"/>
              <a:gd name="connsiteX5" fmla="*/ 510732 w 818579"/>
              <a:gd name="connsiteY5" fmla="*/ 60725 h 3100173"/>
              <a:gd name="connsiteX6" fmla="*/ 818579 w 818579"/>
              <a:gd name="connsiteY6" fmla="*/ 0 h 3100173"/>
              <a:gd name="connsiteX0" fmla="*/ 54072 w 779601"/>
              <a:gd name="connsiteY0" fmla="*/ 3510065 h 3510065"/>
              <a:gd name="connsiteX1" fmla="*/ 779601 w 779601"/>
              <a:gd name="connsiteY1" fmla="*/ 2383761 h 3510065"/>
              <a:gd name="connsiteX2" fmla="*/ 779009 w 779601"/>
              <a:gd name="connsiteY2" fmla="*/ 1906237 h 3510065"/>
              <a:gd name="connsiteX3" fmla="*/ 0 w 779601"/>
              <a:gd name="connsiteY3" fmla="*/ 1811502 h 3510065"/>
              <a:gd name="connsiteX4" fmla="*/ 30111 w 779601"/>
              <a:gd name="connsiteY4" fmla="*/ 701374 h 3510065"/>
              <a:gd name="connsiteX5" fmla="*/ 510732 w 779601"/>
              <a:gd name="connsiteY5" fmla="*/ 470617 h 3510065"/>
              <a:gd name="connsiteX6" fmla="*/ 760858 w 779601"/>
              <a:gd name="connsiteY6" fmla="*/ 0 h 3510065"/>
              <a:gd name="connsiteX0" fmla="*/ 54072 w 809403"/>
              <a:gd name="connsiteY0" fmla="*/ 3510065 h 3510065"/>
              <a:gd name="connsiteX1" fmla="*/ 779601 w 809403"/>
              <a:gd name="connsiteY1" fmla="*/ 2383761 h 3510065"/>
              <a:gd name="connsiteX2" fmla="*/ 779009 w 809403"/>
              <a:gd name="connsiteY2" fmla="*/ 1906237 h 3510065"/>
              <a:gd name="connsiteX3" fmla="*/ 0 w 809403"/>
              <a:gd name="connsiteY3" fmla="*/ 1811502 h 3510065"/>
              <a:gd name="connsiteX4" fmla="*/ 30111 w 809403"/>
              <a:gd name="connsiteY4" fmla="*/ 701374 h 3510065"/>
              <a:gd name="connsiteX5" fmla="*/ 760857 w 809403"/>
              <a:gd name="connsiteY5" fmla="*/ 440254 h 3510065"/>
              <a:gd name="connsiteX6" fmla="*/ 760858 w 809403"/>
              <a:gd name="connsiteY6" fmla="*/ 0 h 3510065"/>
              <a:gd name="connsiteX0" fmla="*/ 54072 w 809403"/>
              <a:gd name="connsiteY0" fmla="*/ 3510065 h 3510065"/>
              <a:gd name="connsiteX1" fmla="*/ 779601 w 809403"/>
              <a:gd name="connsiteY1" fmla="*/ 2383761 h 3510065"/>
              <a:gd name="connsiteX2" fmla="*/ 779009 w 809403"/>
              <a:gd name="connsiteY2" fmla="*/ 1906237 h 3510065"/>
              <a:gd name="connsiteX3" fmla="*/ 0 w 809403"/>
              <a:gd name="connsiteY3" fmla="*/ 1811502 h 3510065"/>
              <a:gd name="connsiteX4" fmla="*/ 30111 w 809403"/>
              <a:gd name="connsiteY4" fmla="*/ 701374 h 3510065"/>
              <a:gd name="connsiteX5" fmla="*/ 760857 w 809403"/>
              <a:gd name="connsiteY5" fmla="*/ 440254 h 3510065"/>
              <a:gd name="connsiteX6" fmla="*/ 760858 w 809403"/>
              <a:gd name="connsiteY6" fmla="*/ 0 h 3510065"/>
              <a:gd name="connsiteX0" fmla="*/ 54072 w 779601"/>
              <a:gd name="connsiteY0" fmla="*/ 3510065 h 3510065"/>
              <a:gd name="connsiteX1" fmla="*/ 779601 w 779601"/>
              <a:gd name="connsiteY1" fmla="*/ 2383761 h 3510065"/>
              <a:gd name="connsiteX2" fmla="*/ 779009 w 779601"/>
              <a:gd name="connsiteY2" fmla="*/ 1906237 h 3510065"/>
              <a:gd name="connsiteX3" fmla="*/ 0 w 779601"/>
              <a:gd name="connsiteY3" fmla="*/ 1811502 h 3510065"/>
              <a:gd name="connsiteX4" fmla="*/ 30111 w 779601"/>
              <a:gd name="connsiteY4" fmla="*/ 701374 h 3510065"/>
              <a:gd name="connsiteX5" fmla="*/ 760857 w 779601"/>
              <a:gd name="connsiteY5" fmla="*/ 440254 h 3510065"/>
              <a:gd name="connsiteX6" fmla="*/ 760858 w 779601"/>
              <a:gd name="connsiteY6" fmla="*/ 0 h 3510065"/>
              <a:gd name="connsiteX0" fmla="*/ 54072 w 779601"/>
              <a:gd name="connsiteY0" fmla="*/ 3579994 h 3579994"/>
              <a:gd name="connsiteX1" fmla="*/ 779601 w 779601"/>
              <a:gd name="connsiteY1" fmla="*/ 2453690 h 3579994"/>
              <a:gd name="connsiteX2" fmla="*/ 779009 w 779601"/>
              <a:gd name="connsiteY2" fmla="*/ 1976166 h 3579994"/>
              <a:gd name="connsiteX3" fmla="*/ 0 w 779601"/>
              <a:gd name="connsiteY3" fmla="*/ 1881431 h 3579994"/>
              <a:gd name="connsiteX4" fmla="*/ 30111 w 779601"/>
              <a:gd name="connsiteY4" fmla="*/ 771303 h 3579994"/>
              <a:gd name="connsiteX5" fmla="*/ 760857 w 779601"/>
              <a:gd name="connsiteY5" fmla="*/ 510183 h 3579994"/>
              <a:gd name="connsiteX6" fmla="*/ 760858 w 779601"/>
              <a:gd name="connsiteY6" fmla="*/ 69929 h 3579994"/>
              <a:gd name="connsiteX0" fmla="*/ 54072 w 779601"/>
              <a:gd name="connsiteY0" fmla="*/ 3707204 h 3707204"/>
              <a:gd name="connsiteX1" fmla="*/ 779601 w 779601"/>
              <a:gd name="connsiteY1" fmla="*/ 2580900 h 3707204"/>
              <a:gd name="connsiteX2" fmla="*/ 779009 w 779601"/>
              <a:gd name="connsiteY2" fmla="*/ 2103376 h 3707204"/>
              <a:gd name="connsiteX3" fmla="*/ 0 w 779601"/>
              <a:gd name="connsiteY3" fmla="*/ 2008641 h 3707204"/>
              <a:gd name="connsiteX4" fmla="*/ 30111 w 779601"/>
              <a:gd name="connsiteY4" fmla="*/ 898513 h 3707204"/>
              <a:gd name="connsiteX5" fmla="*/ 760857 w 779601"/>
              <a:gd name="connsiteY5" fmla="*/ 637393 h 3707204"/>
              <a:gd name="connsiteX6" fmla="*/ 739550 w 779601"/>
              <a:gd name="connsiteY6" fmla="*/ 59300 h 3707204"/>
              <a:gd name="connsiteX0" fmla="*/ 54072 w 779601"/>
              <a:gd name="connsiteY0" fmla="*/ 3647904 h 3647904"/>
              <a:gd name="connsiteX1" fmla="*/ 779601 w 779601"/>
              <a:gd name="connsiteY1" fmla="*/ 2521600 h 3647904"/>
              <a:gd name="connsiteX2" fmla="*/ 779009 w 779601"/>
              <a:gd name="connsiteY2" fmla="*/ 2044076 h 3647904"/>
              <a:gd name="connsiteX3" fmla="*/ 0 w 779601"/>
              <a:gd name="connsiteY3" fmla="*/ 1949341 h 3647904"/>
              <a:gd name="connsiteX4" fmla="*/ 30111 w 779601"/>
              <a:gd name="connsiteY4" fmla="*/ 839213 h 3647904"/>
              <a:gd name="connsiteX5" fmla="*/ 760857 w 779601"/>
              <a:gd name="connsiteY5" fmla="*/ 578093 h 3647904"/>
              <a:gd name="connsiteX6" fmla="*/ 739550 w 779601"/>
              <a:gd name="connsiteY6" fmla="*/ 0 h 3647904"/>
              <a:gd name="connsiteX0" fmla="*/ 54072 w 779601"/>
              <a:gd name="connsiteY0" fmla="*/ 3557132 h 3557132"/>
              <a:gd name="connsiteX1" fmla="*/ 779601 w 779601"/>
              <a:gd name="connsiteY1" fmla="*/ 2430828 h 3557132"/>
              <a:gd name="connsiteX2" fmla="*/ 779009 w 779601"/>
              <a:gd name="connsiteY2" fmla="*/ 1953304 h 3557132"/>
              <a:gd name="connsiteX3" fmla="*/ 0 w 779601"/>
              <a:gd name="connsiteY3" fmla="*/ 1858569 h 3557132"/>
              <a:gd name="connsiteX4" fmla="*/ 30111 w 779601"/>
              <a:gd name="connsiteY4" fmla="*/ 748441 h 3557132"/>
              <a:gd name="connsiteX5" fmla="*/ 760857 w 779601"/>
              <a:gd name="connsiteY5" fmla="*/ 487321 h 3557132"/>
              <a:gd name="connsiteX6" fmla="*/ 739550 w 779601"/>
              <a:gd name="connsiteY6" fmla="*/ 0 h 3557132"/>
              <a:gd name="connsiteX0" fmla="*/ 54072 w 779601"/>
              <a:gd name="connsiteY0" fmla="*/ 3557132 h 3557132"/>
              <a:gd name="connsiteX1" fmla="*/ 779601 w 779601"/>
              <a:gd name="connsiteY1" fmla="*/ 2430828 h 3557132"/>
              <a:gd name="connsiteX2" fmla="*/ 779009 w 779601"/>
              <a:gd name="connsiteY2" fmla="*/ 1953304 h 3557132"/>
              <a:gd name="connsiteX3" fmla="*/ 0 w 779601"/>
              <a:gd name="connsiteY3" fmla="*/ 1858569 h 3557132"/>
              <a:gd name="connsiteX4" fmla="*/ 30111 w 779601"/>
              <a:gd name="connsiteY4" fmla="*/ 748441 h 3557132"/>
              <a:gd name="connsiteX5" fmla="*/ 760857 w 779601"/>
              <a:gd name="connsiteY5" fmla="*/ 487321 h 3557132"/>
              <a:gd name="connsiteX6" fmla="*/ 739550 w 779601"/>
              <a:gd name="connsiteY6" fmla="*/ 0 h 3557132"/>
              <a:gd name="connsiteX0" fmla="*/ 54072 w 779601"/>
              <a:gd name="connsiteY0" fmla="*/ 3580665 h 3580665"/>
              <a:gd name="connsiteX1" fmla="*/ 779601 w 779601"/>
              <a:gd name="connsiteY1" fmla="*/ 2454361 h 3580665"/>
              <a:gd name="connsiteX2" fmla="*/ 779009 w 779601"/>
              <a:gd name="connsiteY2" fmla="*/ 1976837 h 3580665"/>
              <a:gd name="connsiteX3" fmla="*/ 0 w 779601"/>
              <a:gd name="connsiteY3" fmla="*/ 1882102 h 3580665"/>
              <a:gd name="connsiteX4" fmla="*/ 30111 w 779601"/>
              <a:gd name="connsiteY4" fmla="*/ 771974 h 3580665"/>
              <a:gd name="connsiteX5" fmla="*/ 760857 w 779601"/>
              <a:gd name="connsiteY5" fmla="*/ 510854 h 3580665"/>
              <a:gd name="connsiteX6" fmla="*/ 735288 w 779601"/>
              <a:gd name="connsiteY6" fmla="*/ 0 h 3580665"/>
              <a:gd name="connsiteX0" fmla="*/ 54072 w 779601"/>
              <a:gd name="connsiteY0" fmla="*/ 3580665 h 3580665"/>
              <a:gd name="connsiteX1" fmla="*/ 779601 w 779601"/>
              <a:gd name="connsiteY1" fmla="*/ 2454361 h 3580665"/>
              <a:gd name="connsiteX2" fmla="*/ 779009 w 779601"/>
              <a:gd name="connsiteY2" fmla="*/ 1976837 h 3580665"/>
              <a:gd name="connsiteX3" fmla="*/ 0 w 779601"/>
              <a:gd name="connsiteY3" fmla="*/ 1882102 h 3580665"/>
              <a:gd name="connsiteX4" fmla="*/ 30111 w 779601"/>
              <a:gd name="connsiteY4" fmla="*/ 771974 h 3580665"/>
              <a:gd name="connsiteX5" fmla="*/ 760857 w 779601"/>
              <a:gd name="connsiteY5" fmla="*/ 510854 h 3580665"/>
              <a:gd name="connsiteX6" fmla="*/ 735288 w 779601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6599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67907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12505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12505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23961 w 749490"/>
              <a:gd name="connsiteY0" fmla="*/ 3580665 h 3580665"/>
              <a:gd name="connsiteX1" fmla="*/ 749490 w 749490"/>
              <a:gd name="connsiteY1" fmla="*/ 2454361 h 3580665"/>
              <a:gd name="connsiteX2" fmla="*/ 748898 w 749490"/>
              <a:gd name="connsiteY2" fmla="*/ 1976837 h 3580665"/>
              <a:gd name="connsiteX3" fmla="*/ 42337 w 749490"/>
              <a:gd name="connsiteY3" fmla="*/ 1835036 h 3580665"/>
              <a:gd name="connsiteX4" fmla="*/ 0 w 749490"/>
              <a:gd name="connsiteY4" fmla="*/ 771974 h 3580665"/>
              <a:gd name="connsiteX5" fmla="*/ 730746 w 749490"/>
              <a:gd name="connsiteY5" fmla="*/ 510854 h 3580665"/>
              <a:gd name="connsiteX6" fmla="*/ 705177 w 749490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67908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38076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775061"/>
              <a:gd name="connsiteY0" fmla="*/ 3580665 h 3580665"/>
              <a:gd name="connsiteX1" fmla="*/ 775061 w 775061"/>
              <a:gd name="connsiteY1" fmla="*/ 2454361 h 3580665"/>
              <a:gd name="connsiteX2" fmla="*/ 774469 w 775061"/>
              <a:gd name="connsiteY2" fmla="*/ 1976837 h 3580665"/>
              <a:gd name="connsiteX3" fmla="*/ 38076 w 775061"/>
              <a:gd name="connsiteY3" fmla="*/ 1835036 h 3580665"/>
              <a:gd name="connsiteX4" fmla="*/ 0 w 775061"/>
              <a:gd name="connsiteY4" fmla="*/ 775336 h 3580665"/>
              <a:gd name="connsiteX5" fmla="*/ 756317 w 775061"/>
              <a:gd name="connsiteY5" fmla="*/ 510854 h 3580665"/>
              <a:gd name="connsiteX6" fmla="*/ 730748 w 775061"/>
              <a:gd name="connsiteY6" fmla="*/ 0 h 3580665"/>
              <a:gd name="connsiteX0" fmla="*/ 49532 w 872488"/>
              <a:gd name="connsiteY0" fmla="*/ 3580665 h 3580665"/>
              <a:gd name="connsiteX1" fmla="*/ 775061 w 872488"/>
              <a:gd name="connsiteY1" fmla="*/ 2454361 h 3580665"/>
              <a:gd name="connsiteX2" fmla="*/ 872488 w 872488"/>
              <a:gd name="connsiteY2" fmla="*/ 2054161 h 3580665"/>
              <a:gd name="connsiteX3" fmla="*/ 38076 w 872488"/>
              <a:gd name="connsiteY3" fmla="*/ 1835036 h 3580665"/>
              <a:gd name="connsiteX4" fmla="*/ 0 w 872488"/>
              <a:gd name="connsiteY4" fmla="*/ 775336 h 3580665"/>
              <a:gd name="connsiteX5" fmla="*/ 756317 w 872488"/>
              <a:gd name="connsiteY5" fmla="*/ 510854 h 3580665"/>
              <a:gd name="connsiteX6" fmla="*/ 730748 w 872488"/>
              <a:gd name="connsiteY6" fmla="*/ 0 h 3580665"/>
              <a:gd name="connsiteX0" fmla="*/ 49532 w 873080"/>
              <a:gd name="connsiteY0" fmla="*/ 3580665 h 3580665"/>
              <a:gd name="connsiteX1" fmla="*/ 873080 w 873080"/>
              <a:gd name="connsiteY1" fmla="*/ 2414018 h 3580665"/>
              <a:gd name="connsiteX2" fmla="*/ 872488 w 873080"/>
              <a:gd name="connsiteY2" fmla="*/ 2054161 h 3580665"/>
              <a:gd name="connsiteX3" fmla="*/ 38076 w 873080"/>
              <a:gd name="connsiteY3" fmla="*/ 1835036 h 3580665"/>
              <a:gd name="connsiteX4" fmla="*/ 0 w 873080"/>
              <a:gd name="connsiteY4" fmla="*/ 775336 h 3580665"/>
              <a:gd name="connsiteX5" fmla="*/ 756317 w 873080"/>
              <a:gd name="connsiteY5" fmla="*/ 510854 h 3580665"/>
              <a:gd name="connsiteX6" fmla="*/ 730748 w 873080"/>
              <a:gd name="connsiteY6" fmla="*/ 0 h 3580665"/>
              <a:gd name="connsiteX0" fmla="*/ 49532 w 873080"/>
              <a:gd name="connsiteY0" fmla="*/ 3580665 h 3580665"/>
              <a:gd name="connsiteX1" fmla="*/ 873080 w 873080"/>
              <a:gd name="connsiteY1" fmla="*/ 2414018 h 3580665"/>
              <a:gd name="connsiteX2" fmla="*/ 872488 w 873080"/>
              <a:gd name="connsiteY2" fmla="*/ 2054161 h 3580665"/>
              <a:gd name="connsiteX3" fmla="*/ 38076 w 873080"/>
              <a:gd name="connsiteY3" fmla="*/ 1835036 h 3580665"/>
              <a:gd name="connsiteX4" fmla="*/ 0 w 873080"/>
              <a:gd name="connsiteY4" fmla="*/ 775336 h 3580665"/>
              <a:gd name="connsiteX5" fmla="*/ 730748 w 873080"/>
              <a:gd name="connsiteY5" fmla="*/ 0 h 3580665"/>
              <a:gd name="connsiteX0" fmla="*/ 12167 w 835715"/>
              <a:gd name="connsiteY0" fmla="*/ 3580665 h 3580665"/>
              <a:gd name="connsiteX1" fmla="*/ 835715 w 835715"/>
              <a:gd name="connsiteY1" fmla="*/ 2414018 h 3580665"/>
              <a:gd name="connsiteX2" fmla="*/ 835123 w 835715"/>
              <a:gd name="connsiteY2" fmla="*/ 2054161 h 3580665"/>
              <a:gd name="connsiteX3" fmla="*/ 711 w 835715"/>
              <a:gd name="connsiteY3" fmla="*/ 1835036 h 3580665"/>
              <a:gd name="connsiteX4" fmla="*/ 693383 w 835715"/>
              <a:gd name="connsiteY4" fmla="*/ 0 h 3580665"/>
              <a:gd name="connsiteX0" fmla="*/ 0 w 823548"/>
              <a:gd name="connsiteY0" fmla="*/ 3580665 h 3580665"/>
              <a:gd name="connsiteX1" fmla="*/ 823548 w 823548"/>
              <a:gd name="connsiteY1" fmla="*/ 2414018 h 3580665"/>
              <a:gd name="connsiteX2" fmla="*/ 822956 w 823548"/>
              <a:gd name="connsiteY2" fmla="*/ 2054161 h 3580665"/>
              <a:gd name="connsiteX3" fmla="*/ 287809 w 823548"/>
              <a:gd name="connsiteY3" fmla="*/ 1835036 h 3580665"/>
              <a:gd name="connsiteX4" fmla="*/ 681216 w 823548"/>
              <a:gd name="connsiteY4" fmla="*/ 0 h 3580665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20677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20677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87809 w 823548"/>
              <a:gd name="connsiteY3" fmla="*/ 1823521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229416 w 823548"/>
              <a:gd name="connsiteY3" fmla="*/ 1817763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78322 w 823548"/>
              <a:gd name="connsiteY3" fmla="*/ 1806247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06247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29278 h 3569150"/>
              <a:gd name="connsiteX4" fmla="*/ 126482 w 823548"/>
              <a:gd name="connsiteY4" fmla="*/ 0 h 3569150"/>
              <a:gd name="connsiteX0" fmla="*/ 0 w 823548"/>
              <a:gd name="connsiteY0" fmla="*/ 3569150 h 3569150"/>
              <a:gd name="connsiteX1" fmla="*/ 823548 w 823548"/>
              <a:gd name="connsiteY1" fmla="*/ 2402503 h 3569150"/>
              <a:gd name="connsiteX2" fmla="*/ 822956 w 823548"/>
              <a:gd name="connsiteY2" fmla="*/ 2042646 h 3569150"/>
              <a:gd name="connsiteX3" fmla="*/ 149125 w 823548"/>
              <a:gd name="connsiteY3" fmla="*/ 1829278 h 3569150"/>
              <a:gd name="connsiteX4" fmla="*/ 126482 w 823548"/>
              <a:gd name="connsiteY4" fmla="*/ 0 h 3569150"/>
              <a:gd name="connsiteX0" fmla="*/ 0 w 823548"/>
              <a:gd name="connsiteY0" fmla="*/ 3574908 h 3574908"/>
              <a:gd name="connsiteX1" fmla="*/ 823548 w 823548"/>
              <a:gd name="connsiteY1" fmla="*/ 2408261 h 3574908"/>
              <a:gd name="connsiteX2" fmla="*/ 822956 w 823548"/>
              <a:gd name="connsiteY2" fmla="*/ 2048404 h 3574908"/>
              <a:gd name="connsiteX3" fmla="*/ 149125 w 823548"/>
              <a:gd name="connsiteY3" fmla="*/ 1835036 h 3574908"/>
              <a:gd name="connsiteX4" fmla="*/ 68088 w 823548"/>
              <a:gd name="connsiteY4" fmla="*/ 0 h 3574908"/>
              <a:gd name="connsiteX0" fmla="*/ 0 w 823548"/>
              <a:gd name="connsiteY0" fmla="*/ 3574908 h 3574908"/>
              <a:gd name="connsiteX1" fmla="*/ 823548 w 823548"/>
              <a:gd name="connsiteY1" fmla="*/ 2408261 h 3574908"/>
              <a:gd name="connsiteX2" fmla="*/ 822956 w 823548"/>
              <a:gd name="connsiteY2" fmla="*/ 2048404 h 3574908"/>
              <a:gd name="connsiteX3" fmla="*/ 134526 w 823548"/>
              <a:gd name="connsiteY3" fmla="*/ 1858067 h 3574908"/>
              <a:gd name="connsiteX4" fmla="*/ 68088 w 823548"/>
              <a:gd name="connsiteY4" fmla="*/ 0 h 3574908"/>
              <a:gd name="connsiteX0" fmla="*/ 0 w 823548"/>
              <a:gd name="connsiteY0" fmla="*/ 3580665 h 3580665"/>
              <a:gd name="connsiteX1" fmla="*/ 823548 w 823548"/>
              <a:gd name="connsiteY1" fmla="*/ 2414018 h 3580665"/>
              <a:gd name="connsiteX2" fmla="*/ 822956 w 823548"/>
              <a:gd name="connsiteY2" fmla="*/ 2054161 h 3580665"/>
              <a:gd name="connsiteX3" fmla="*/ 134526 w 823548"/>
              <a:gd name="connsiteY3" fmla="*/ 1863824 h 3580665"/>
              <a:gd name="connsiteX4" fmla="*/ 104584 w 823548"/>
              <a:gd name="connsiteY4" fmla="*/ 0 h 3580665"/>
              <a:gd name="connsiteX0" fmla="*/ 29101 w 718964"/>
              <a:gd name="connsiteY0" fmla="*/ 3359195 h 3359195"/>
              <a:gd name="connsiteX1" fmla="*/ 718964 w 718964"/>
              <a:gd name="connsiteY1" fmla="*/ 2414018 h 3359195"/>
              <a:gd name="connsiteX2" fmla="*/ 718372 w 718964"/>
              <a:gd name="connsiteY2" fmla="*/ 2054161 h 3359195"/>
              <a:gd name="connsiteX3" fmla="*/ 29942 w 718964"/>
              <a:gd name="connsiteY3" fmla="*/ 1863824 h 3359195"/>
              <a:gd name="connsiteX4" fmla="*/ 0 w 718964"/>
              <a:gd name="connsiteY4" fmla="*/ 0 h 3359195"/>
              <a:gd name="connsiteX0" fmla="*/ 15733 w 705596"/>
              <a:gd name="connsiteY0" fmla="*/ 2968987 h 2968987"/>
              <a:gd name="connsiteX1" fmla="*/ 705596 w 705596"/>
              <a:gd name="connsiteY1" fmla="*/ 2023810 h 2968987"/>
              <a:gd name="connsiteX2" fmla="*/ 705004 w 705596"/>
              <a:gd name="connsiteY2" fmla="*/ 1663953 h 2968987"/>
              <a:gd name="connsiteX3" fmla="*/ 16574 w 705596"/>
              <a:gd name="connsiteY3" fmla="*/ 1473616 h 2968987"/>
              <a:gd name="connsiteX4" fmla="*/ 0 w 705596"/>
              <a:gd name="connsiteY4" fmla="*/ 0 h 2968987"/>
              <a:gd name="connsiteX0" fmla="*/ 21024 w 710887"/>
              <a:gd name="connsiteY0" fmla="*/ 3027431 h 3027431"/>
              <a:gd name="connsiteX1" fmla="*/ 710887 w 710887"/>
              <a:gd name="connsiteY1" fmla="*/ 2082254 h 3027431"/>
              <a:gd name="connsiteX2" fmla="*/ 710295 w 710887"/>
              <a:gd name="connsiteY2" fmla="*/ 1722397 h 3027431"/>
              <a:gd name="connsiteX3" fmla="*/ 21865 w 710887"/>
              <a:gd name="connsiteY3" fmla="*/ 1532060 h 3027431"/>
              <a:gd name="connsiteX4" fmla="*/ 0 w 710887"/>
              <a:gd name="connsiteY4" fmla="*/ 0 h 3027431"/>
              <a:gd name="connsiteX0" fmla="*/ 34392 w 710887"/>
              <a:gd name="connsiteY0" fmla="*/ 2943061 h 2943061"/>
              <a:gd name="connsiteX1" fmla="*/ 710887 w 710887"/>
              <a:gd name="connsiteY1" fmla="*/ 2082254 h 2943061"/>
              <a:gd name="connsiteX2" fmla="*/ 710295 w 710887"/>
              <a:gd name="connsiteY2" fmla="*/ 1722397 h 2943061"/>
              <a:gd name="connsiteX3" fmla="*/ 21865 w 710887"/>
              <a:gd name="connsiteY3" fmla="*/ 1532060 h 2943061"/>
              <a:gd name="connsiteX4" fmla="*/ 0 w 710887"/>
              <a:gd name="connsiteY4" fmla="*/ 0 h 2943061"/>
              <a:gd name="connsiteX0" fmla="*/ 34392 w 710887"/>
              <a:gd name="connsiteY0" fmla="*/ 2943061 h 2943061"/>
              <a:gd name="connsiteX1" fmla="*/ 710887 w 710887"/>
              <a:gd name="connsiteY1" fmla="*/ 2082254 h 2943061"/>
              <a:gd name="connsiteX2" fmla="*/ 710295 w 710887"/>
              <a:gd name="connsiteY2" fmla="*/ 1722397 h 2943061"/>
              <a:gd name="connsiteX3" fmla="*/ 21865 w 710887"/>
              <a:gd name="connsiteY3" fmla="*/ 1532060 h 2943061"/>
              <a:gd name="connsiteX4" fmla="*/ 0 w 710887"/>
              <a:gd name="connsiteY4" fmla="*/ 0 h 294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887" h="2943061">
                <a:moveTo>
                  <a:pt x="34392" y="2943061"/>
                </a:moveTo>
                <a:cubicBezTo>
                  <a:pt x="643118" y="2216702"/>
                  <a:pt x="436371" y="2471136"/>
                  <a:pt x="710887" y="2082254"/>
                </a:cubicBezTo>
                <a:cubicBezTo>
                  <a:pt x="710690" y="1923079"/>
                  <a:pt x="710492" y="1881572"/>
                  <a:pt x="710295" y="1722397"/>
                </a:cubicBezTo>
                <a:cubicBezTo>
                  <a:pt x="566067" y="1680698"/>
                  <a:pt x="166093" y="1573759"/>
                  <a:pt x="21865" y="1532060"/>
                </a:cubicBezTo>
                <a:cubicBezTo>
                  <a:pt x="5542" y="849989"/>
                  <a:pt x="1676" y="727768"/>
                  <a:pt x="0" y="0"/>
                </a:cubicBezTo>
              </a:path>
            </a:pathLst>
          </a:custGeom>
          <a:ln w="12700">
            <a:solidFill>
              <a:schemeClr val="tx1"/>
            </a:solidFill>
            <a:tailEnd type="triangle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25" name="Group 224"/>
          <p:cNvGrpSpPr/>
          <p:nvPr/>
        </p:nvGrpSpPr>
        <p:grpSpPr>
          <a:xfrm>
            <a:off x="1672399" y="4825035"/>
            <a:ext cx="313044" cy="369332"/>
            <a:chOff x="418816" y="1964112"/>
            <a:chExt cx="313044" cy="369332"/>
          </a:xfrm>
        </p:grpSpPr>
        <p:sp>
          <p:nvSpPr>
            <p:cNvPr id="226" name="Oval 225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1</a:t>
              </a:r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1765227" y="3717809"/>
            <a:ext cx="313044" cy="369332"/>
            <a:chOff x="418816" y="1964112"/>
            <a:chExt cx="313044" cy="369332"/>
          </a:xfrm>
        </p:grpSpPr>
        <p:sp>
          <p:nvSpPr>
            <p:cNvPr id="229" name="Oval 228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2</a:t>
              </a:r>
            </a:p>
          </p:txBody>
        </p:sp>
      </p:grpSp>
      <p:grpSp>
        <p:nvGrpSpPr>
          <p:cNvPr id="231" name="Group 230"/>
          <p:cNvGrpSpPr/>
          <p:nvPr/>
        </p:nvGrpSpPr>
        <p:grpSpPr>
          <a:xfrm>
            <a:off x="1285507" y="2532088"/>
            <a:ext cx="313044" cy="369332"/>
            <a:chOff x="418816" y="1964112"/>
            <a:chExt cx="313044" cy="369332"/>
          </a:xfrm>
        </p:grpSpPr>
        <p:sp>
          <p:nvSpPr>
            <p:cNvPr id="232" name="Oval 231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3</a:t>
              </a:r>
            </a:p>
          </p:txBody>
        </p:sp>
      </p:grpSp>
      <p:cxnSp>
        <p:nvCxnSpPr>
          <p:cNvPr id="4" name="Straight Arrow Connector 3"/>
          <p:cNvCxnSpPr/>
          <p:nvPr/>
        </p:nvCxnSpPr>
        <p:spPr bwMode="auto">
          <a:xfrm>
            <a:off x="1635543" y="1382172"/>
            <a:ext cx="36856" cy="1995939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35" name="Group 234"/>
          <p:cNvGrpSpPr/>
          <p:nvPr/>
        </p:nvGrpSpPr>
        <p:grpSpPr>
          <a:xfrm>
            <a:off x="1506590" y="1883932"/>
            <a:ext cx="313044" cy="369332"/>
            <a:chOff x="418816" y="1964112"/>
            <a:chExt cx="313044" cy="369332"/>
          </a:xfrm>
        </p:grpSpPr>
        <p:sp>
          <p:nvSpPr>
            <p:cNvPr id="236" name="Oval 235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7" name="TextBox 236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4</a:t>
              </a:r>
            </a:p>
          </p:txBody>
        </p:sp>
      </p:grpSp>
      <p:sp>
        <p:nvSpPr>
          <p:cNvPr id="238" name="Freeform 237"/>
          <p:cNvSpPr/>
          <p:nvPr/>
        </p:nvSpPr>
        <p:spPr>
          <a:xfrm>
            <a:off x="2295799" y="1680415"/>
            <a:ext cx="1029459" cy="3309980"/>
          </a:xfrm>
          <a:custGeom>
            <a:avLst/>
            <a:gdLst>
              <a:gd name="connsiteX0" fmla="*/ 3902322 w 3902322"/>
              <a:gd name="connsiteY0" fmla="*/ 0 h 449814"/>
              <a:gd name="connsiteX1" fmla="*/ 3452563 w 3902322"/>
              <a:gd name="connsiteY1" fmla="*/ 449814 h 449814"/>
              <a:gd name="connsiteX2" fmla="*/ 343934 w 3902322"/>
              <a:gd name="connsiteY2" fmla="*/ 423354 h 449814"/>
              <a:gd name="connsiteX3" fmla="*/ 0 w 3902322"/>
              <a:gd name="connsiteY3" fmla="*/ 39690 h 449814"/>
              <a:gd name="connsiteX0" fmla="*/ 3902322 w 3902322"/>
              <a:gd name="connsiteY0" fmla="*/ 0 h 423354"/>
              <a:gd name="connsiteX1" fmla="*/ 3565324 w 3902322"/>
              <a:gd name="connsiteY1" fmla="*/ 402338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02322 w 3902322"/>
              <a:gd name="connsiteY0" fmla="*/ 0 h 423354"/>
              <a:gd name="connsiteX1" fmla="*/ 3600933 w 3902322"/>
              <a:gd name="connsiteY1" fmla="*/ 384535 h 423354"/>
              <a:gd name="connsiteX2" fmla="*/ 343934 w 3902322"/>
              <a:gd name="connsiteY2" fmla="*/ 423354 h 423354"/>
              <a:gd name="connsiteX3" fmla="*/ 0 w 3902322"/>
              <a:gd name="connsiteY3" fmla="*/ 39690 h 423354"/>
              <a:gd name="connsiteX0" fmla="*/ 3943865 w 3943865"/>
              <a:gd name="connsiteY0" fmla="*/ 1851 h 383664"/>
              <a:gd name="connsiteX1" fmla="*/ 3600933 w 3943865"/>
              <a:gd name="connsiteY1" fmla="*/ 344845 h 383664"/>
              <a:gd name="connsiteX2" fmla="*/ 343934 w 3943865"/>
              <a:gd name="connsiteY2" fmla="*/ 383664 h 383664"/>
              <a:gd name="connsiteX3" fmla="*/ 0 w 3943865"/>
              <a:gd name="connsiteY3" fmla="*/ 0 h 383664"/>
              <a:gd name="connsiteX0" fmla="*/ 4015082 w 4015082"/>
              <a:gd name="connsiteY0" fmla="*/ 29941 h 383664"/>
              <a:gd name="connsiteX1" fmla="*/ 3600933 w 4015082"/>
              <a:gd name="connsiteY1" fmla="*/ 344845 h 383664"/>
              <a:gd name="connsiteX2" fmla="*/ 343934 w 4015082"/>
              <a:gd name="connsiteY2" fmla="*/ 383664 h 383664"/>
              <a:gd name="connsiteX3" fmla="*/ 0 w 4015082"/>
              <a:gd name="connsiteY3" fmla="*/ 0 h 383664"/>
              <a:gd name="connsiteX0" fmla="*/ 4187190 w 4187190"/>
              <a:gd name="connsiteY0" fmla="*/ 15896 h 369619"/>
              <a:gd name="connsiteX1" fmla="*/ 3773041 w 4187190"/>
              <a:gd name="connsiteY1" fmla="*/ 330800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4187190 w 4187190"/>
              <a:gd name="connsiteY0" fmla="*/ 15896 h 369619"/>
              <a:gd name="connsiteX1" fmla="*/ 3749302 w 4187190"/>
              <a:gd name="connsiteY1" fmla="*/ 349527 h 369619"/>
              <a:gd name="connsiteX2" fmla="*/ 516042 w 4187190"/>
              <a:gd name="connsiteY2" fmla="*/ 369619 h 369619"/>
              <a:gd name="connsiteX3" fmla="*/ 0 w 4187190"/>
              <a:gd name="connsiteY3" fmla="*/ 0 h 369619"/>
              <a:gd name="connsiteX0" fmla="*/ 0 w 6265284"/>
              <a:gd name="connsiteY0" fmla="*/ 0 h 1092877"/>
              <a:gd name="connsiteX1" fmla="*/ 6265284 w 6265284"/>
              <a:gd name="connsiteY1" fmla="*/ 1072785 h 1092877"/>
              <a:gd name="connsiteX2" fmla="*/ 3032024 w 6265284"/>
              <a:gd name="connsiteY2" fmla="*/ 1092877 h 1092877"/>
              <a:gd name="connsiteX3" fmla="*/ 2515982 w 6265284"/>
              <a:gd name="connsiteY3" fmla="*/ 723258 h 1092877"/>
              <a:gd name="connsiteX0" fmla="*/ 0 w 3032024"/>
              <a:gd name="connsiteY0" fmla="*/ 1193950 h 2286827"/>
              <a:gd name="connsiteX1" fmla="*/ 1581391 w 3032024"/>
              <a:gd name="connsiteY1" fmla="*/ 0 h 2286827"/>
              <a:gd name="connsiteX2" fmla="*/ 3032024 w 3032024"/>
              <a:gd name="connsiteY2" fmla="*/ 2286827 h 2286827"/>
              <a:gd name="connsiteX3" fmla="*/ 2515982 w 3032024"/>
              <a:gd name="connsiteY3" fmla="*/ 1917208 h 2286827"/>
              <a:gd name="connsiteX0" fmla="*/ 0 w 2515982"/>
              <a:gd name="connsiteY0" fmla="*/ 1896586 h 2619844"/>
              <a:gd name="connsiteX1" fmla="*/ 1581391 w 2515982"/>
              <a:gd name="connsiteY1" fmla="*/ 702636 h 2619844"/>
              <a:gd name="connsiteX2" fmla="*/ 1241736 w 2515982"/>
              <a:gd name="connsiteY2" fmla="*/ 0 h 2619844"/>
              <a:gd name="connsiteX3" fmla="*/ 2515982 w 2515982"/>
              <a:gd name="connsiteY3" fmla="*/ 2619844 h 2619844"/>
              <a:gd name="connsiteX0" fmla="*/ 0 w 1581391"/>
              <a:gd name="connsiteY0" fmla="*/ 2890379 h 2890379"/>
              <a:gd name="connsiteX1" fmla="*/ 1581391 w 1581391"/>
              <a:gd name="connsiteY1" fmla="*/ 1696429 h 2890379"/>
              <a:gd name="connsiteX2" fmla="*/ 1241736 w 1581391"/>
              <a:gd name="connsiteY2" fmla="*/ 993793 h 2890379"/>
              <a:gd name="connsiteX3" fmla="*/ 1579203 w 1581391"/>
              <a:gd name="connsiteY3" fmla="*/ 0 h 2890379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29193 w 1581391"/>
              <a:gd name="connsiteY3" fmla="*/ 0 h 2973211"/>
              <a:gd name="connsiteX0" fmla="*/ 0 w 1581391"/>
              <a:gd name="connsiteY0" fmla="*/ 3276927 h 3276927"/>
              <a:gd name="connsiteX1" fmla="*/ 1581391 w 1581391"/>
              <a:gd name="connsiteY1" fmla="*/ 2082977 h 3276927"/>
              <a:gd name="connsiteX2" fmla="*/ 1241736 w 1581391"/>
              <a:gd name="connsiteY2" fmla="*/ 1380341 h 3276927"/>
              <a:gd name="connsiteX3" fmla="*/ 1249193 w 1581391"/>
              <a:gd name="connsiteY3" fmla="*/ 0 h 3276927"/>
              <a:gd name="connsiteX0" fmla="*/ 0 w 1581391"/>
              <a:gd name="connsiteY0" fmla="*/ 2973211 h 2973211"/>
              <a:gd name="connsiteX1" fmla="*/ 1581391 w 1581391"/>
              <a:gd name="connsiteY1" fmla="*/ 1779261 h 2973211"/>
              <a:gd name="connsiteX2" fmla="*/ 1241736 w 1581391"/>
              <a:gd name="connsiteY2" fmla="*/ 1076625 h 2973211"/>
              <a:gd name="connsiteX3" fmla="*/ 1234193 w 1581391"/>
              <a:gd name="connsiteY3" fmla="*/ 0 h 2973211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241736 w 1581391"/>
              <a:gd name="connsiteY2" fmla="*/ 1112124 h 3008710"/>
              <a:gd name="connsiteX3" fmla="*/ 1239193 w 1581391"/>
              <a:gd name="connsiteY3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320792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814760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81391"/>
              <a:gd name="connsiteY0" fmla="*/ 3008710 h 3008710"/>
              <a:gd name="connsiteX1" fmla="*/ 1581391 w 1581391"/>
              <a:gd name="connsiteY1" fmla="*/ 1747705 h 3008710"/>
              <a:gd name="connsiteX2" fmla="*/ 1565798 w 1581391"/>
              <a:gd name="connsiteY2" fmla="*/ 1270181 h 3008710"/>
              <a:gd name="connsiteX3" fmla="*/ 1241736 w 1581391"/>
              <a:gd name="connsiteY3" fmla="*/ 1112124 h 3008710"/>
              <a:gd name="connsiteX4" fmla="*/ 1239193 w 1581391"/>
              <a:gd name="connsiteY4" fmla="*/ 0 h 3008710"/>
              <a:gd name="connsiteX0" fmla="*/ 0 w 1566390"/>
              <a:gd name="connsiteY0" fmla="*/ 3008710 h 3008710"/>
              <a:gd name="connsiteX1" fmla="*/ 1566390 w 1566390"/>
              <a:gd name="connsiteY1" fmla="*/ 1747705 h 3008710"/>
              <a:gd name="connsiteX2" fmla="*/ 1565798 w 1566390"/>
              <a:gd name="connsiteY2" fmla="*/ 1270181 h 3008710"/>
              <a:gd name="connsiteX3" fmla="*/ 1241736 w 1566390"/>
              <a:gd name="connsiteY3" fmla="*/ 1112124 h 3008710"/>
              <a:gd name="connsiteX4" fmla="*/ 1239193 w 1566390"/>
              <a:gd name="connsiteY4" fmla="*/ 0 h 3008710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1765803 w 1766395"/>
              <a:gd name="connsiteY2" fmla="*/ 1270181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1766395"/>
              <a:gd name="connsiteY0" fmla="*/ 2988988 h 2988988"/>
              <a:gd name="connsiteX1" fmla="*/ 1766395 w 1766395"/>
              <a:gd name="connsiteY1" fmla="*/ 1747705 h 2988988"/>
              <a:gd name="connsiteX2" fmla="*/ 579217 w 1766395"/>
              <a:gd name="connsiteY2" fmla="*/ 1319458 h 2988988"/>
              <a:gd name="connsiteX3" fmla="*/ 1441741 w 1766395"/>
              <a:gd name="connsiteY3" fmla="*/ 1112124 h 2988988"/>
              <a:gd name="connsiteX4" fmla="*/ 1439198 w 1766395"/>
              <a:gd name="connsiteY4" fmla="*/ 0 h 2988988"/>
              <a:gd name="connsiteX0" fmla="*/ 0 w 1442252"/>
              <a:gd name="connsiteY0" fmla="*/ 2988988 h 2988988"/>
              <a:gd name="connsiteX1" fmla="*/ 621443 w 1442252"/>
              <a:gd name="connsiteY1" fmla="*/ 1829833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21443 w 1442252"/>
              <a:gd name="connsiteY1" fmla="*/ 1829833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0807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60807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585794 w 1442252"/>
              <a:gd name="connsiteY1" fmla="*/ 1780618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1442252"/>
              <a:gd name="connsiteY0" fmla="*/ 2988988 h 2988988"/>
              <a:gd name="connsiteX1" fmla="*/ 585794 w 1442252"/>
              <a:gd name="connsiteY1" fmla="*/ 1714700 h 2988988"/>
              <a:gd name="connsiteX2" fmla="*/ 579217 w 1442252"/>
              <a:gd name="connsiteY2" fmla="*/ 1319458 h 2988988"/>
              <a:gd name="connsiteX3" fmla="*/ 1441741 w 1442252"/>
              <a:gd name="connsiteY3" fmla="*/ 1112124 h 2988988"/>
              <a:gd name="connsiteX4" fmla="*/ 1439198 w 1442252"/>
              <a:gd name="connsiteY4" fmla="*/ 0 h 2988988"/>
              <a:gd name="connsiteX0" fmla="*/ 0 w 2035489"/>
              <a:gd name="connsiteY0" fmla="*/ 2876928 h 2876928"/>
              <a:gd name="connsiteX1" fmla="*/ 1179031 w 2035489"/>
              <a:gd name="connsiteY1" fmla="*/ 1714700 h 2876928"/>
              <a:gd name="connsiteX2" fmla="*/ 1172454 w 2035489"/>
              <a:gd name="connsiteY2" fmla="*/ 1319458 h 2876928"/>
              <a:gd name="connsiteX3" fmla="*/ 2034978 w 2035489"/>
              <a:gd name="connsiteY3" fmla="*/ 1112124 h 2876928"/>
              <a:gd name="connsiteX4" fmla="*/ 2032435 w 2035489"/>
              <a:gd name="connsiteY4" fmla="*/ 0 h 2876928"/>
              <a:gd name="connsiteX0" fmla="*/ 0 w 2095517"/>
              <a:gd name="connsiteY0" fmla="*/ 2876928 h 2876928"/>
              <a:gd name="connsiteX1" fmla="*/ 1179031 w 2095517"/>
              <a:gd name="connsiteY1" fmla="*/ 1714700 h 2876928"/>
              <a:gd name="connsiteX2" fmla="*/ 1172454 w 2095517"/>
              <a:gd name="connsiteY2" fmla="*/ 1319458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2095517"/>
              <a:gd name="connsiteY0" fmla="*/ 2876928 h 2876928"/>
              <a:gd name="connsiteX1" fmla="*/ 1179031 w 2095517"/>
              <a:gd name="connsiteY1" fmla="*/ 1714700 h 2876928"/>
              <a:gd name="connsiteX2" fmla="*/ 1757025 w 2095517"/>
              <a:gd name="connsiteY2" fmla="*/ 2019085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2095517"/>
              <a:gd name="connsiteY0" fmla="*/ 2876928 h 2876928"/>
              <a:gd name="connsiteX1" fmla="*/ 1058086 w 2095517"/>
              <a:gd name="connsiteY1" fmla="*/ 2128116 h 2876928"/>
              <a:gd name="connsiteX2" fmla="*/ 1757025 w 2095517"/>
              <a:gd name="connsiteY2" fmla="*/ 2019085 h 2876928"/>
              <a:gd name="connsiteX3" fmla="*/ 2095451 w 2095517"/>
              <a:gd name="connsiteY3" fmla="*/ 1525541 h 2876928"/>
              <a:gd name="connsiteX4" fmla="*/ 2032435 w 2095517"/>
              <a:gd name="connsiteY4" fmla="*/ 0 h 2876928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19085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695248 w 1732679"/>
              <a:gd name="connsiteY1" fmla="*/ 2128116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0 w 1732679"/>
              <a:gd name="connsiteY0" fmla="*/ 3528853 h 3528853"/>
              <a:gd name="connsiteX1" fmla="*/ 703415 w 1732679"/>
              <a:gd name="connsiteY1" fmla="*/ 2070128 h 3528853"/>
              <a:gd name="connsiteX2" fmla="*/ 1394187 w 1732679"/>
              <a:gd name="connsiteY2" fmla="*/ 2064629 h 3528853"/>
              <a:gd name="connsiteX3" fmla="*/ 1732613 w 1732679"/>
              <a:gd name="connsiteY3" fmla="*/ 1525541 h 3528853"/>
              <a:gd name="connsiteX4" fmla="*/ 1669597 w 1732679"/>
              <a:gd name="connsiteY4" fmla="*/ 0 h 3528853"/>
              <a:gd name="connsiteX0" fmla="*/ 19366 w 1029264"/>
              <a:gd name="connsiteY0" fmla="*/ 2961861 h 2961861"/>
              <a:gd name="connsiteX1" fmla="*/ 0 w 1029264"/>
              <a:gd name="connsiteY1" fmla="*/ 2070128 h 2961861"/>
              <a:gd name="connsiteX2" fmla="*/ 690772 w 1029264"/>
              <a:gd name="connsiteY2" fmla="*/ 2064629 h 2961861"/>
              <a:gd name="connsiteX3" fmla="*/ 1029198 w 1029264"/>
              <a:gd name="connsiteY3" fmla="*/ 1525541 h 2961861"/>
              <a:gd name="connsiteX4" fmla="*/ 966182 w 1029264"/>
              <a:gd name="connsiteY4" fmla="*/ 0 h 2961861"/>
              <a:gd name="connsiteX0" fmla="*/ 19366 w 1029276"/>
              <a:gd name="connsiteY0" fmla="*/ 2611201 h 2611201"/>
              <a:gd name="connsiteX1" fmla="*/ 0 w 1029276"/>
              <a:gd name="connsiteY1" fmla="*/ 1719468 h 2611201"/>
              <a:gd name="connsiteX2" fmla="*/ 690772 w 1029276"/>
              <a:gd name="connsiteY2" fmla="*/ 1713969 h 2611201"/>
              <a:gd name="connsiteX3" fmla="*/ 1029198 w 1029276"/>
              <a:gd name="connsiteY3" fmla="*/ 1174881 h 2611201"/>
              <a:gd name="connsiteX4" fmla="*/ 976765 w 1029276"/>
              <a:gd name="connsiteY4" fmla="*/ 0 h 2611201"/>
              <a:gd name="connsiteX0" fmla="*/ 19366 w 1029459"/>
              <a:gd name="connsiteY0" fmla="*/ 2611201 h 2611201"/>
              <a:gd name="connsiteX1" fmla="*/ 0 w 1029459"/>
              <a:gd name="connsiteY1" fmla="*/ 1719468 h 2611201"/>
              <a:gd name="connsiteX2" fmla="*/ 690772 w 1029459"/>
              <a:gd name="connsiteY2" fmla="*/ 1713969 h 2611201"/>
              <a:gd name="connsiteX3" fmla="*/ 1029198 w 1029459"/>
              <a:gd name="connsiteY3" fmla="*/ 1174881 h 2611201"/>
              <a:gd name="connsiteX4" fmla="*/ 976765 w 1029459"/>
              <a:gd name="connsiteY4" fmla="*/ 0 h 261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9459" h="2611201">
                <a:moveTo>
                  <a:pt x="19366" y="2611201"/>
                </a:moveTo>
                <a:lnTo>
                  <a:pt x="0" y="1719468"/>
                </a:lnTo>
                <a:lnTo>
                  <a:pt x="690772" y="1713969"/>
                </a:lnTo>
                <a:cubicBezTo>
                  <a:pt x="953779" y="1301650"/>
                  <a:pt x="837892" y="1502072"/>
                  <a:pt x="1029198" y="1174881"/>
                </a:cubicBezTo>
                <a:cubicBezTo>
                  <a:pt x="1031684" y="714767"/>
                  <a:pt x="1016613" y="902614"/>
                  <a:pt x="976765" y="0"/>
                </a:cubicBezTo>
              </a:path>
            </a:pathLst>
          </a:custGeom>
          <a:ln w="12700">
            <a:solidFill>
              <a:schemeClr val="tx1"/>
            </a:solidFill>
            <a:headEnd type="triangle"/>
            <a:tailEnd type="none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39" name="Straight Arrow Connector 238"/>
          <p:cNvCxnSpPr/>
          <p:nvPr/>
        </p:nvCxnSpPr>
        <p:spPr bwMode="auto">
          <a:xfrm>
            <a:off x="2334047" y="4796373"/>
            <a:ext cx="165857" cy="4440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3" name="Straight Arrow Connector 242"/>
          <p:cNvCxnSpPr/>
          <p:nvPr/>
        </p:nvCxnSpPr>
        <p:spPr bwMode="auto">
          <a:xfrm flipH="1">
            <a:off x="1630957" y="4825035"/>
            <a:ext cx="697629" cy="7629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46" name="Group 245"/>
          <p:cNvGrpSpPr/>
          <p:nvPr/>
        </p:nvGrpSpPr>
        <p:grpSpPr>
          <a:xfrm rot="21446362">
            <a:off x="2189794" y="4667337"/>
            <a:ext cx="313044" cy="369332"/>
            <a:chOff x="418816" y="1964112"/>
            <a:chExt cx="313044" cy="369332"/>
          </a:xfrm>
        </p:grpSpPr>
        <p:sp>
          <p:nvSpPr>
            <p:cNvPr id="247" name="Oval 246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48" name="TextBox 247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6</a:t>
              </a:r>
            </a:p>
          </p:txBody>
        </p:sp>
      </p:grpSp>
      <p:grpSp>
        <p:nvGrpSpPr>
          <p:cNvPr id="249" name="Group 248"/>
          <p:cNvGrpSpPr/>
          <p:nvPr/>
        </p:nvGrpSpPr>
        <p:grpSpPr>
          <a:xfrm>
            <a:off x="3130061" y="1900424"/>
            <a:ext cx="313044" cy="369332"/>
            <a:chOff x="418816" y="1964112"/>
            <a:chExt cx="313044" cy="369332"/>
          </a:xfrm>
        </p:grpSpPr>
        <p:sp>
          <p:nvSpPr>
            <p:cNvPr id="250" name="Oval 249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rial"/>
                  <a:cs typeface="Arial"/>
                </a:rPr>
                <a:t>5</a:t>
              </a:r>
            </a:p>
          </p:txBody>
        </p:sp>
      </p:grpSp>
      <p:sp>
        <p:nvSpPr>
          <p:cNvPr id="253" name="Oval 252"/>
          <p:cNvSpPr/>
          <p:nvPr/>
        </p:nvSpPr>
        <p:spPr>
          <a:xfrm rot="5400000">
            <a:off x="1970416" y="419579"/>
            <a:ext cx="631007" cy="223526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tailEnd type="arrow"/>
          </a:ln>
          <a:effectLst>
            <a:outerShdw blurRad="50800" dist="38100" dir="2700000" algn="tl" rotWithShape="0">
              <a:schemeClr val="accent1">
                <a:lumMod val="75000"/>
                <a:alpha val="43000"/>
              </a:scheme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336780" y="1336100"/>
            <a:ext cx="1891162" cy="509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 dirty="0">
                <a:latin typeface="Arial"/>
                <a:cs typeface="Arial"/>
              </a:rPr>
              <a:t>Dijkstra’s link-state </a:t>
            </a:r>
          </a:p>
          <a:p>
            <a:pPr algn="ctr">
              <a:lnSpc>
                <a:spcPts val="1600"/>
              </a:lnSpc>
            </a:pPr>
            <a:r>
              <a:rPr lang="en-US" sz="1600" dirty="0">
                <a:latin typeface="Arial"/>
                <a:cs typeface="Arial"/>
              </a:rPr>
              <a:t>Routing</a:t>
            </a:r>
          </a:p>
        </p:txBody>
      </p:sp>
      <p:grpSp>
        <p:nvGrpSpPr>
          <p:cNvPr id="319" name="Group 318"/>
          <p:cNvGrpSpPr/>
          <p:nvPr/>
        </p:nvGrpSpPr>
        <p:grpSpPr>
          <a:xfrm>
            <a:off x="921872" y="5536490"/>
            <a:ext cx="687402" cy="470408"/>
            <a:chOff x="1736090" y="2893762"/>
            <a:chExt cx="565150" cy="340093"/>
          </a:xfrm>
        </p:grpSpPr>
        <p:grpSp>
          <p:nvGrpSpPr>
            <p:cNvPr id="320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24" name="Oval 323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5" name="Rectangle 324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6" name="Oval 325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7" name="Freeform 326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8" name="Freeform 327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9" name="Freeform 328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0" name="Freeform 329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31" name="Straight Connector 330"/>
              <p:cNvCxnSpPr>
                <a:endCxn id="326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Straight Connector 331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1" name="Group 320"/>
            <p:cNvGrpSpPr/>
            <p:nvPr/>
          </p:nvGrpSpPr>
          <p:grpSpPr>
            <a:xfrm>
              <a:off x="1828502" y="2944584"/>
              <a:ext cx="374530" cy="289271"/>
              <a:chOff x="725185" y="1779875"/>
              <a:chExt cx="374530" cy="289271"/>
            </a:xfrm>
          </p:grpSpPr>
          <p:sp>
            <p:nvSpPr>
              <p:cNvPr id="322" name="Oval 321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3" name="TextBox 322"/>
              <p:cNvSpPr txBox="1"/>
              <p:nvPr/>
            </p:nvSpPr>
            <p:spPr>
              <a:xfrm>
                <a:off x="725185" y="1779875"/>
                <a:ext cx="374530" cy="2892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s1</a:t>
                </a:r>
              </a:p>
            </p:txBody>
          </p:sp>
        </p:grpSp>
      </p:grpSp>
      <p:grpSp>
        <p:nvGrpSpPr>
          <p:cNvPr id="333" name="Group 332"/>
          <p:cNvGrpSpPr/>
          <p:nvPr/>
        </p:nvGrpSpPr>
        <p:grpSpPr>
          <a:xfrm>
            <a:off x="2206593" y="5245170"/>
            <a:ext cx="687402" cy="470406"/>
            <a:chOff x="1736090" y="2893762"/>
            <a:chExt cx="565150" cy="340091"/>
          </a:xfrm>
        </p:grpSpPr>
        <p:grpSp>
          <p:nvGrpSpPr>
            <p:cNvPr id="334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38" name="Oval 337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9" name="Rectangle 338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0" name="Oval 339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1" name="Freeform 340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2" name="Freeform 341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3" name="Freeform 342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4" name="Freeform 343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45" name="Straight Connector 344"/>
              <p:cNvCxnSpPr>
                <a:endCxn id="340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Straight Connector 345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5" name="Group 334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336" name="Oval 335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7" name="TextBox 336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s2</a:t>
                </a:r>
              </a:p>
            </p:txBody>
          </p:sp>
        </p:grpSp>
      </p:grpSp>
      <p:grpSp>
        <p:nvGrpSpPr>
          <p:cNvPr id="347" name="Group 346"/>
          <p:cNvGrpSpPr/>
          <p:nvPr/>
        </p:nvGrpSpPr>
        <p:grpSpPr>
          <a:xfrm>
            <a:off x="1910145" y="5999406"/>
            <a:ext cx="687402" cy="470406"/>
            <a:chOff x="1736090" y="2893762"/>
            <a:chExt cx="565150" cy="340091"/>
          </a:xfrm>
        </p:grpSpPr>
        <p:grpSp>
          <p:nvGrpSpPr>
            <p:cNvPr id="348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52" name="Oval 351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3" name="Rectangle 352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4" name="Oval 353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5" name="Freeform 354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6" name="Freeform 355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7" name="Freeform 356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8" name="Freeform 357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59" name="Straight Connector 358"/>
              <p:cNvCxnSpPr>
                <a:endCxn id="354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9" name="Group 348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350" name="Oval 349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1" name="TextBox 350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s3</a:t>
                </a:r>
              </a:p>
            </p:txBody>
          </p:sp>
        </p:grpSp>
      </p:grpSp>
      <p:grpSp>
        <p:nvGrpSpPr>
          <p:cNvPr id="361" name="Group 360"/>
          <p:cNvGrpSpPr/>
          <p:nvPr/>
        </p:nvGrpSpPr>
        <p:grpSpPr>
          <a:xfrm>
            <a:off x="3077553" y="5718280"/>
            <a:ext cx="687402" cy="470406"/>
            <a:chOff x="1736090" y="2893762"/>
            <a:chExt cx="565150" cy="340091"/>
          </a:xfrm>
        </p:grpSpPr>
        <p:grpSp>
          <p:nvGrpSpPr>
            <p:cNvPr id="362" name="Group 327"/>
            <p:cNvGrpSpPr>
              <a:grpSpLocks/>
            </p:cNvGrpSpPr>
            <p:nvPr/>
          </p:nvGrpSpPr>
          <p:grpSpPr bwMode="auto"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366" name="Oval 365"/>
              <p:cNvSpPr/>
              <p:nvPr/>
            </p:nvSpPr>
            <p:spPr bwMode="auto">
              <a:xfrm flipV="1">
                <a:off x="1874446" y="1692905"/>
                <a:ext cx="1125202" cy="321256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7" name="Rectangle 366"/>
              <p:cNvSpPr/>
              <p:nvPr/>
            </p:nvSpPr>
            <p:spPr bwMode="auto"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68" name="Oval 367"/>
              <p:cNvSpPr/>
              <p:nvPr/>
            </p:nvSpPr>
            <p:spPr bwMode="auto">
              <a:xfrm flipV="1">
                <a:off x="1871277" y="1576300"/>
                <a:ext cx="1125200" cy="321257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9" name="Freeform 368"/>
              <p:cNvSpPr/>
              <p:nvPr/>
            </p:nvSpPr>
            <p:spPr bwMode="auto">
              <a:xfrm>
                <a:off x="2159708" y="1673868"/>
                <a:ext cx="548339" cy="159438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0" name="Freeform 369"/>
              <p:cNvSpPr/>
              <p:nvPr/>
            </p:nvSpPr>
            <p:spPr bwMode="auto">
              <a:xfrm>
                <a:off x="2102655" y="1633412"/>
                <a:ext cx="662444" cy="111846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1" name="Freeform 370"/>
              <p:cNvSpPr/>
              <p:nvPr/>
            </p:nvSpPr>
            <p:spPr bwMode="auto">
              <a:xfrm>
                <a:off x="2536889" y="1728599"/>
                <a:ext cx="244057" cy="97568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72" name="Freeform 371"/>
              <p:cNvSpPr/>
              <p:nvPr/>
            </p:nvSpPr>
            <p:spPr bwMode="auto">
              <a:xfrm>
                <a:off x="2089977" y="1730980"/>
                <a:ext cx="240888" cy="95187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73" name="Straight Connector 372"/>
              <p:cNvCxnSpPr>
                <a:endCxn id="368" idx="2"/>
              </p:cNvCxnSpPr>
              <p:nvPr/>
            </p:nvCxnSpPr>
            <p:spPr bwMode="auto">
              <a:xfrm flipH="1" flipV="1">
                <a:off x="1871277" y="1735739"/>
                <a:ext cx="3169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/>
              <p:cNvCxnSpPr/>
              <p:nvPr/>
            </p:nvCxnSpPr>
            <p:spPr bwMode="auto">
              <a:xfrm flipH="1" flipV="1">
                <a:off x="2996477" y="1733359"/>
                <a:ext cx="3171" cy="123743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3" name="Group 362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364" name="Oval 363"/>
              <p:cNvSpPr/>
              <p:nvPr/>
            </p:nvSpPr>
            <p:spPr bwMode="auto"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5" name="TextBox 364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s4</a:t>
                </a:r>
              </a:p>
            </p:txBody>
          </p:sp>
        </p:grpSp>
      </p:grpSp>
      <p:cxnSp>
        <p:nvCxnSpPr>
          <p:cNvPr id="240" name="Straight Arrow Connector 239"/>
          <p:cNvCxnSpPr/>
          <p:nvPr/>
        </p:nvCxnSpPr>
        <p:spPr bwMode="auto">
          <a:xfrm>
            <a:off x="2475946" y="4898482"/>
            <a:ext cx="906274" cy="7697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76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274" y="702064"/>
            <a:ext cx="8154854" cy="19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7" name="Title 1"/>
          <p:cNvSpPr txBox="1">
            <a:spLocks/>
          </p:cNvSpPr>
          <p:nvPr/>
        </p:nvSpPr>
        <p:spPr>
          <a:xfrm>
            <a:off x="354145" y="177332"/>
            <a:ext cx="8642801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9pPr>
          </a:lstStyle>
          <a:p>
            <a:r>
              <a:rPr lang="en-US" sz="3600" dirty="0"/>
              <a:t>SDN: control/data plane interaction example</a:t>
            </a:r>
          </a:p>
        </p:txBody>
      </p:sp>
      <p:grpSp>
        <p:nvGrpSpPr>
          <p:cNvPr id="382" name="Group 381"/>
          <p:cNvGrpSpPr/>
          <p:nvPr/>
        </p:nvGrpSpPr>
        <p:grpSpPr>
          <a:xfrm>
            <a:off x="5359418" y="2228890"/>
            <a:ext cx="3388878" cy="1357349"/>
            <a:chOff x="5313965" y="1301119"/>
            <a:chExt cx="3388878" cy="1357349"/>
          </a:xfrm>
        </p:grpSpPr>
        <p:sp>
          <p:nvSpPr>
            <p:cNvPr id="383" name="TextBox 382"/>
            <p:cNvSpPr txBox="1"/>
            <p:nvPr/>
          </p:nvSpPr>
          <p:spPr>
            <a:xfrm>
              <a:off x="5654651" y="1315023"/>
              <a:ext cx="3048192" cy="13434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link state routing app interacts with flow-table-computation component in SDN controller, which computes new flow tables needed</a:t>
              </a:r>
            </a:p>
          </p:txBody>
        </p:sp>
        <p:grpSp>
          <p:nvGrpSpPr>
            <p:cNvPr id="384" name="Group 383"/>
            <p:cNvGrpSpPr/>
            <p:nvPr/>
          </p:nvGrpSpPr>
          <p:grpSpPr>
            <a:xfrm>
              <a:off x="5313965" y="1301119"/>
              <a:ext cx="313044" cy="369332"/>
              <a:chOff x="418816" y="1964112"/>
              <a:chExt cx="289705" cy="369332"/>
            </a:xfrm>
          </p:grpSpPr>
          <p:sp>
            <p:nvSpPr>
              <p:cNvPr id="385" name="Oval 384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87" name="TextBox 386"/>
              <p:cNvSpPr txBox="1"/>
              <p:nvPr/>
            </p:nvSpPr>
            <p:spPr>
              <a:xfrm>
                <a:off x="418816" y="1964112"/>
                <a:ext cx="2897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5</a:t>
                </a:r>
              </a:p>
            </p:txBody>
          </p:sp>
        </p:grpSp>
      </p:grpSp>
      <p:grpSp>
        <p:nvGrpSpPr>
          <p:cNvPr id="393" name="Group 392"/>
          <p:cNvGrpSpPr/>
          <p:nvPr/>
        </p:nvGrpSpPr>
        <p:grpSpPr>
          <a:xfrm>
            <a:off x="5450329" y="3736844"/>
            <a:ext cx="3388878" cy="858751"/>
            <a:chOff x="5313965" y="1301119"/>
            <a:chExt cx="3388878" cy="858751"/>
          </a:xfrm>
        </p:grpSpPr>
        <p:sp>
          <p:nvSpPr>
            <p:cNvPr id="394" name="TextBox 393"/>
            <p:cNvSpPr txBox="1"/>
            <p:nvPr/>
          </p:nvSpPr>
          <p:spPr>
            <a:xfrm>
              <a:off x="5654651" y="1315023"/>
              <a:ext cx="3048192" cy="844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rgbClr val="000000"/>
                  </a:solidFill>
                  <a:latin typeface="+mn-lt"/>
                </a:rPr>
                <a:t>Controller uses OpenFlow to install new tables in switches that need updating</a:t>
              </a:r>
            </a:p>
          </p:txBody>
        </p:sp>
        <p:grpSp>
          <p:nvGrpSpPr>
            <p:cNvPr id="395" name="Group 394"/>
            <p:cNvGrpSpPr/>
            <p:nvPr/>
          </p:nvGrpSpPr>
          <p:grpSpPr>
            <a:xfrm>
              <a:off x="5313965" y="1301119"/>
              <a:ext cx="313044" cy="369332"/>
              <a:chOff x="418816" y="1964112"/>
              <a:chExt cx="289705" cy="369332"/>
            </a:xfrm>
          </p:grpSpPr>
          <p:sp>
            <p:nvSpPr>
              <p:cNvPr id="396" name="Oval 395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397" name="TextBox 396"/>
              <p:cNvSpPr txBox="1"/>
              <p:nvPr/>
            </p:nvSpPr>
            <p:spPr>
              <a:xfrm>
                <a:off x="418816" y="1964112"/>
                <a:ext cx="2897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Arial"/>
                    <a:cs typeface="Arial"/>
                  </a:rPr>
                  <a:t>6</a:t>
                </a:r>
              </a:p>
            </p:txBody>
          </p:sp>
        </p:grpSp>
      </p:grpSp>
      <p:sp>
        <p:nvSpPr>
          <p:cNvPr id="1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18</a:t>
            </a:fld>
            <a:endParaRPr lang="en-US" sz="1200" dirty="0">
              <a:latin typeface="Tahoma" charset="0"/>
            </a:endParaRPr>
          </a:p>
        </p:txBody>
      </p:sp>
      <p:sp>
        <p:nvSpPr>
          <p:cNvPr id="15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8372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ounded Rectangle 102"/>
          <p:cNvSpPr/>
          <p:nvPr/>
        </p:nvSpPr>
        <p:spPr>
          <a:xfrm>
            <a:off x="441164" y="2526628"/>
            <a:ext cx="5253789" cy="239294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099837" y="2566732"/>
            <a:ext cx="3421328" cy="1774553"/>
          </a:xfrm>
          <a:prstGeom prst="roundRect">
            <a:avLst/>
          </a:prstGeom>
          <a:solidFill>
            <a:srgbClr val="008000"/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  <a:effectLst>
            <a:outerShdw blurRad="50800" dist="38100" dir="2700000" algn="tl" rotWithShape="0">
              <a:srgbClr val="CCFFCC">
                <a:alpha val="43000"/>
              </a:srgb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163980" y="3041095"/>
            <a:ext cx="991851" cy="563864"/>
            <a:chOff x="-2789389" y="3644860"/>
            <a:chExt cx="991851" cy="563864"/>
          </a:xfrm>
        </p:grpSpPr>
        <p:sp>
          <p:nvSpPr>
            <p:cNvPr id="4" name="Rounded Rectangle 3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-2789389" y="3644860"/>
              <a:ext cx="991851" cy="5168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dirty="0">
                  <a:latin typeface="Arial"/>
                  <a:cs typeface="Arial"/>
                </a:rPr>
                <a:t>topology</a:t>
              </a:r>
            </a:p>
            <a:p>
              <a:pPr algn="ctr">
                <a:lnSpc>
                  <a:spcPts val="18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manager</a:t>
              </a:r>
            </a:p>
          </p:txBody>
        </p:sp>
      </p:grpSp>
      <p:sp>
        <p:nvSpPr>
          <p:cNvPr id="218" name="TextBox 217"/>
          <p:cNvSpPr txBox="1"/>
          <p:nvPr/>
        </p:nvSpPr>
        <p:spPr>
          <a:xfrm>
            <a:off x="2501202" y="2675114"/>
            <a:ext cx="2846484" cy="277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Basic Network Service Functions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41163" y="1938421"/>
            <a:ext cx="5160211" cy="515156"/>
            <a:chOff x="1045007" y="1459973"/>
            <a:chExt cx="6401028" cy="554537"/>
          </a:xfrm>
        </p:grpSpPr>
        <p:sp>
          <p:nvSpPr>
            <p:cNvPr id="99" name="Rounded Rectangle 98"/>
            <p:cNvSpPr/>
            <p:nvPr/>
          </p:nvSpPr>
          <p:spPr>
            <a:xfrm>
              <a:off x="1045007" y="1459973"/>
              <a:ext cx="6401028" cy="554537"/>
            </a:xfrm>
            <a:prstGeom prst="roundRect">
              <a:avLst/>
            </a:prstGeom>
            <a:solidFill>
              <a:schemeClr val="accent5">
                <a:lumMod val="75000"/>
              </a:schemeClr>
            </a:solidFill>
            <a:ln w="12700">
              <a:noFill/>
              <a:tailEnd type="arrow"/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224" name="Group 223"/>
            <p:cNvGrpSpPr/>
            <p:nvPr/>
          </p:nvGrpSpPr>
          <p:grpSpPr>
            <a:xfrm>
              <a:off x="2827550" y="1535145"/>
              <a:ext cx="2597382" cy="375164"/>
              <a:chOff x="2793561" y="3559145"/>
              <a:chExt cx="2597382" cy="375164"/>
            </a:xfrm>
          </p:grpSpPr>
          <p:sp>
            <p:nvSpPr>
              <p:cNvPr id="225" name="Rounded Rectangle 224"/>
              <p:cNvSpPr/>
              <p:nvPr/>
            </p:nvSpPr>
            <p:spPr>
              <a:xfrm>
                <a:off x="2793561" y="3559145"/>
                <a:ext cx="2597382" cy="375164"/>
              </a:xfrm>
              <a:prstGeom prst="roundRect">
                <a:avLst/>
              </a:prstGeom>
              <a:solidFill>
                <a:srgbClr val="008000"/>
              </a:solidFill>
              <a:ln w="12700">
                <a:solidFill>
                  <a:schemeClr val="accent5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/>
                  <a:cs typeface="Arial"/>
                </a:endParaRPr>
              </a:p>
            </p:txBody>
          </p:sp>
          <p:sp>
            <p:nvSpPr>
              <p:cNvPr id="226" name="TextBox 225"/>
              <p:cNvSpPr txBox="1"/>
              <p:nvPr/>
            </p:nvSpPr>
            <p:spPr>
              <a:xfrm>
                <a:off x="3410430" y="3583293"/>
                <a:ext cx="1560720" cy="330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en-US" sz="1600" dirty="0">
                    <a:solidFill>
                      <a:schemeClr val="bg1"/>
                    </a:solidFill>
                    <a:latin typeface="Arial"/>
                    <a:cs typeface="Arial"/>
                  </a:rPr>
                  <a:t>REST    API</a:t>
                </a:r>
              </a:p>
            </p:txBody>
          </p:sp>
        </p:grpSp>
      </p:grpSp>
      <p:sp>
        <p:nvSpPr>
          <p:cNvPr id="100" name="Rounded Rectangle 99"/>
          <p:cNvSpPr/>
          <p:nvPr/>
        </p:nvSpPr>
        <p:spPr>
          <a:xfrm>
            <a:off x="427796" y="4998554"/>
            <a:ext cx="5293895" cy="62734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297733" y="5114776"/>
            <a:ext cx="1410942" cy="456940"/>
            <a:chOff x="2740484" y="4054371"/>
            <a:chExt cx="1574963" cy="373904"/>
          </a:xfrm>
        </p:grpSpPr>
        <p:sp>
          <p:nvSpPr>
            <p:cNvPr id="6" name="Rectangle 5"/>
            <p:cNvSpPr/>
            <p:nvPr/>
          </p:nvSpPr>
          <p:spPr>
            <a:xfrm>
              <a:off x="2785250" y="4054371"/>
              <a:ext cx="1530197" cy="373904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schemeClr val="bg1">
                  <a:alpha val="43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740484" y="4076248"/>
              <a:ext cx="14620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OpenFlow 1.0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783284" y="4825720"/>
            <a:ext cx="533066" cy="7146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Arial"/>
                <a:cs typeface="Arial"/>
              </a:rPr>
              <a:t>…</a:t>
            </a:r>
          </a:p>
        </p:txBody>
      </p:sp>
      <p:grpSp>
        <p:nvGrpSpPr>
          <p:cNvPr id="162" name="Group 161"/>
          <p:cNvGrpSpPr/>
          <p:nvPr/>
        </p:nvGrpSpPr>
        <p:grpSpPr>
          <a:xfrm>
            <a:off x="3430771" y="5114776"/>
            <a:ext cx="811437" cy="433015"/>
            <a:chOff x="5082411" y="4394035"/>
            <a:chExt cx="905766" cy="354327"/>
          </a:xfrm>
        </p:grpSpPr>
        <p:sp>
          <p:nvSpPr>
            <p:cNvPr id="256" name="Rectangle 255"/>
            <p:cNvSpPr/>
            <p:nvPr/>
          </p:nvSpPr>
          <p:spPr>
            <a:xfrm>
              <a:off x="5082411" y="4394035"/>
              <a:ext cx="905766" cy="354327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schemeClr val="bg1">
                  <a:alpha val="43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5121486" y="4394035"/>
              <a:ext cx="774571" cy="354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SNMP</a:t>
              </a:r>
            </a:p>
          </p:txBody>
        </p:sp>
      </p:grpSp>
      <p:grpSp>
        <p:nvGrpSpPr>
          <p:cNvPr id="263" name="Group 262"/>
          <p:cNvGrpSpPr/>
          <p:nvPr/>
        </p:nvGrpSpPr>
        <p:grpSpPr>
          <a:xfrm>
            <a:off x="4289994" y="5109661"/>
            <a:ext cx="864376" cy="467213"/>
            <a:chOff x="5023318" y="4394035"/>
            <a:chExt cx="964859" cy="382310"/>
          </a:xfrm>
        </p:grpSpPr>
        <p:sp>
          <p:nvSpPr>
            <p:cNvPr id="264" name="Rectangle 263"/>
            <p:cNvSpPr/>
            <p:nvPr/>
          </p:nvSpPr>
          <p:spPr>
            <a:xfrm>
              <a:off x="5082411" y="4394035"/>
              <a:ext cx="905766" cy="354327"/>
            </a:xfrm>
            <a:prstGeom prst="rect">
              <a:avLst/>
            </a:prstGeom>
            <a:solidFill>
              <a:srgbClr val="008000"/>
            </a:solidFill>
            <a:ln w="12700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schemeClr val="bg1">
                  <a:alpha val="43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5023318" y="4437791"/>
              <a:ext cx="9030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OVSDB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2704254" y="3663505"/>
            <a:ext cx="1022911" cy="563864"/>
            <a:chOff x="-2804918" y="3644860"/>
            <a:chExt cx="1022911" cy="563864"/>
          </a:xfrm>
        </p:grpSpPr>
        <p:sp>
          <p:nvSpPr>
            <p:cNvPr id="115" name="Rounded Rectangle 114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-2804918" y="3644860"/>
              <a:ext cx="1022911" cy="5514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dirty="0">
                  <a:latin typeface="Arial"/>
                  <a:cs typeface="Arial"/>
                </a:rPr>
                <a:t>forwarding</a:t>
              </a:r>
            </a:p>
            <a:p>
              <a:pPr algn="ctr">
                <a:lnSpc>
                  <a:spcPts val="18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manager</a:t>
              </a: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312541" y="3029086"/>
            <a:ext cx="975975" cy="563864"/>
            <a:chOff x="-2789389" y="3644860"/>
            <a:chExt cx="975975" cy="563864"/>
          </a:xfrm>
        </p:grpSpPr>
        <p:sp>
          <p:nvSpPr>
            <p:cNvPr id="118" name="Rounded Rectangle 117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-2744868" y="3644860"/>
              <a:ext cx="902811" cy="5514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dirty="0">
                  <a:latin typeface="Arial"/>
                  <a:cs typeface="Arial"/>
                </a:rPr>
                <a:t>switch</a:t>
              </a:r>
            </a:p>
            <a:p>
              <a:pPr algn="ctr">
                <a:lnSpc>
                  <a:spcPts val="18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manager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913381" y="3651496"/>
            <a:ext cx="975975" cy="563864"/>
            <a:chOff x="-2789389" y="3644860"/>
            <a:chExt cx="975975" cy="563864"/>
          </a:xfrm>
        </p:grpSpPr>
        <p:sp>
          <p:nvSpPr>
            <p:cNvPr id="121" name="Rounded Rectangle 120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-2744868" y="3644860"/>
              <a:ext cx="902811" cy="5514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dirty="0">
                  <a:latin typeface="Arial"/>
                  <a:cs typeface="Arial"/>
                </a:rPr>
                <a:t>host</a:t>
              </a:r>
            </a:p>
            <a:p>
              <a:pPr algn="ctr">
                <a:lnSpc>
                  <a:spcPts val="18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manager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4466158" y="3017077"/>
            <a:ext cx="975975" cy="563864"/>
            <a:chOff x="-2789389" y="3644860"/>
            <a:chExt cx="975975" cy="563864"/>
          </a:xfrm>
        </p:grpSpPr>
        <p:sp>
          <p:nvSpPr>
            <p:cNvPr id="124" name="Rounded Rectangle 123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/>
            </a:prstGeom>
            <a:solidFill>
              <a:srgbClr val="CCFFCC"/>
            </a:solidFill>
            <a:ln w="12700">
              <a:solidFill>
                <a:schemeClr val="tx1"/>
              </a:solidFill>
            </a:ln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-2744868" y="3644860"/>
              <a:ext cx="902811" cy="5514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1400" dirty="0">
                  <a:latin typeface="Arial"/>
                  <a:cs typeface="Arial"/>
                </a:rPr>
                <a:t>stats</a:t>
              </a:r>
            </a:p>
            <a:p>
              <a:pPr algn="ctr">
                <a:lnSpc>
                  <a:spcPts val="1800"/>
                </a:lnSpc>
              </a:pPr>
              <a:r>
                <a:rPr lang="en-US" sz="1400" dirty="0">
                  <a:solidFill>
                    <a:srgbClr val="000000"/>
                  </a:solidFill>
                  <a:latin typeface="Arial"/>
                  <a:cs typeface="Arial"/>
                </a:rPr>
                <a:t>manager</a:t>
              </a:r>
            </a:p>
          </p:txBody>
        </p:sp>
      </p:grpSp>
      <p:sp>
        <p:nvSpPr>
          <p:cNvPr id="142" name="Rounded Rectangle 141"/>
          <p:cNvSpPr/>
          <p:nvPr/>
        </p:nvSpPr>
        <p:spPr>
          <a:xfrm>
            <a:off x="561484" y="2566733"/>
            <a:ext cx="1470518" cy="1766072"/>
          </a:xfrm>
          <a:prstGeom prst="roundRect">
            <a:avLst/>
          </a:prstGeom>
          <a:solidFill>
            <a:srgbClr val="008000"/>
          </a:solidFill>
          <a:ln w="12700">
            <a:solidFill>
              <a:schemeClr val="accent5">
                <a:lumMod val="75000"/>
              </a:schemeClr>
            </a:solidFill>
            <a:prstDash val="solid"/>
          </a:ln>
          <a:effectLst>
            <a:outerShdw blurRad="50800" dist="38100" dir="2700000" algn="tl" rotWithShape="0">
              <a:srgbClr val="CCFFCC">
                <a:alpha val="43000"/>
              </a:srgb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/>
              <a:cs typeface="Arial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04415" y="2578421"/>
            <a:ext cx="1375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Network service apps 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561479" y="4412544"/>
            <a:ext cx="5013159" cy="404700"/>
            <a:chOff x="1092699" y="3559145"/>
            <a:chExt cx="6178678" cy="404700"/>
          </a:xfrm>
        </p:grpSpPr>
        <p:sp>
          <p:nvSpPr>
            <p:cNvPr id="20" name="Rounded Rectangle 19"/>
            <p:cNvSpPr/>
            <p:nvPr/>
          </p:nvSpPr>
          <p:spPr>
            <a:xfrm>
              <a:off x="1092699" y="3559145"/>
              <a:ext cx="6178678" cy="404700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2426534" y="3588680"/>
              <a:ext cx="3800001" cy="325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Service Abstraction Layer (SAL)</a:t>
              </a:r>
            </a:p>
          </p:txBody>
        </p:sp>
      </p:grpSp>
      <p:cxnSp>
        <p:nvCxnSpPr>
          <p:cNvPr id="16" name="Straight Connector 15"/>
          <p:cNvCxnSpPr/>
          <p:nvPr/>
        </p:nvCxnSpPr>
        <p:spPr bwMode="auto">
          <a:xfrm>
            <a:off x="1016318" y="3561284"/>
            <a:ext cx="0" cy="91915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4" name="Straight Connector 143"/>
          <p:cNvCxnSpPr/>
          <p:nvPr/>
        </p:nvCxnSpPr>
        <p:spPr bwMode="auto">
          <a:xfrm>
            <a:off x="1632306" y="4032908"/>
            <a:ext cx="0" cy="38892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0" name="Straight Connector 129"/>
          <p:cNvCxnSpPr/>
          <p:nvPr/>
        </p:nvCxnSpPr>
        <p:spPr bwMode="auto">
          <a:xfrm>
            <a:off x="2658231" y="3604959"/>
            <a:ext cx="0" cy="83712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FF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1" name="Straight Connector 130"/>
          <p:cNvCxnSpPr/>
          <p:nvPr/>
        </p:nvCxnSpPr>
        <p:spPr bwMode="auto">
          <a:xfrm>
            <a:off x="4988035" y="3580519"/>
            <a:ext cx="0" cy="90813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FF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2" name="Straight Connector 131"/>
          <p:cNvCxnSpPr/>
          <p:nvPr/>
        </p:nvCxnSpPr>
        <p:spPr bwMode="auto">
          <a:xfrm>
            <a:off x="3792442" y="3590225"/>
            <a:ext cx="0" cy="85185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FF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3" name="Straight Connector 132"/>
          <p:cNvCxnSpPr/>
          <p:nvPr/>
        </p:nvCxnSpPr>
        <p:spPr bwMode="auto">
          <a:xfrm>
            <a:off x="4400399" y="4209886"/>
            <a:ext cx="0" cy="27877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FF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7" name="Straight Connector 136"/>
          <p:cNvCxnSpPr/>
          <p:nvPr/>
        </p:nvCxnSpPr>
        <p:spPr bwMode="auto">
          <a:xfrm>
            <a:off x="3218224" y="4215360"/>
            <a:ext cx="0" cy="22671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CFF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4" name="Straight Connector 103"/>
          <p:cNvCxnSpPr/>
          <p:nvPr/>
        </p:nvCxnSpPr>
        <p:spPr bwMode="auto">
          <a:xfrm>
            <a:off x="467901" y="5681579"/>
            <a:ext cx="5186947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3" name="Straight Connector 212"/>
          <p:cNvCxnSpPr/>
          <p:nvPr/>
        </p:nvCxnSpPr>
        <p:spPr bwMode="auto">
          <a:xfrm>
            <a:off x="454533" y="1871579"/>
            <a:ext cx="5026526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" name="Group 12"/>
          <p:cNvGrpSpPr/>
          <p:nvPr/>
        </p:nvGrpSpPr>
        <p:grpSpPr>
          <a:xfrm>
            <a:off x="629185" y="3141575"/>
            <a:ext cx="1108720" cy="553739"/>
            <a:chOff x="-1602715" y="2206422"/>
            <a:chExt cx="1179425" cy="631007"/>
          </a:xfrm>
        </p:grpSpPr>
        <p:sp>
          <p:nvSpPr>
            <p:cNvPr id="214" name="Oval 213"/>
            <p:cNvSpPr/>
            <p:nvPr/>
          </p:nvSpPr>
          <p:spPr>
            <a:xfrm rot="5400000">
              <a:off x="-1328506" y="1932213"/>
              <a:ext cx="631007" cy="117942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tailEnd type="arrow"/>
            </a:ln>
            <a:effectLst>
              <a:outerShdw blurRad="50800" dist="38100" dir="2700000" algn="tl" rotWithShape="0">
                <a:schemeClr val="accent1">
                  <a:lumMod val="75000"/>
                  <a:alpha val="43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4" name="TextBox 253"/>
            <p:cNvSpPr txBox="1"/>
            <p:nvPr/>
          </p:nvSpPr>
          <p:spPr>
            <a:xfrm>
              <a:off x="-1381328" y="2261840"/>
              <a:ext cx="763425" cy="483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dirty="0">
                  <a:latin typeface="Arial"/>
                  <a:cs typeface="Arial"/>
                </a:rPr>
                <a:t>Access</a:t>
              </a:r>
            </a:p>
            <a:p>
              <a:pPr algn="ctr">
                <a:lnSpc>
                  <a:spcPct val="90000"/>
                </a:lnSpc>
              </a:pPr>
              <a:r>
                <a:rPr lang="en-US" sz="1400" dirty="0">
                  <a:latin typeface="Arial"/>
                  <a:cs typeface="Arial"/>
                </a:rPr>
                <a:t>Control</a:t>
              </a:r>
            </a:p>
          </p:txBody>
        </p:sp>
      </p:grpSp>
      <p:sp>
        <p:nvSpPr>
          <p:cNvPr id="215" name="Oval 214"/>
          <p:cNvSpPr/>
          <p:nvPr/>
        </p:nvSpPr>
        <p:spPr>
          <a:xfrm rot="5400000">
            <a:off x="1237809" y="3522133"/>
            <a:ext cx="534744" cy="9056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tailEnd type="arrow"/>
          </a:ln>
          <a:effectLst>
            <a:outerShdw blurRad="50800" dist="38100" dir="2700000" algn="tl" rotWithShape="0">
              <a:schemeClr val="accent1">
                <a:lumMod val="75000"/>
                <a:alpha val="43000"/>
              </a:scheme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181540" y="1016000"/>
            <a:ext cx="3296896" cy="785006"/>
            <a:chOff x="2625315" y="928382"/>
            <a:chExt cx="3262119" cy="779044"/>
          </a:xfrm>
        </p:grpSpPr>
        <p:grpSp>
          <p:nvGrpSpPr>
            <p:cNvPr id="17" name="Group 16"/>
            <p:cNvGrpSpPr/>
            <p:nvPr/>
          </p:nvGrpSpPr>
          <p:grpSpPr>
            <a:xfrm>
              <a:off x="2625315" y="1073061"/>
              <a:ext cx="1442229" cy="631007"/>
              <a:chOff x="9766434" y="1112781"/>
              <a:chExt cx="1442229" cy="631007"/>
            </a:xfrm>
          </p:grpSpPr>
          <p:sp>
            <p:nvSpPr>
              <p:cNvPr id="217" name="Oval 216"/>
              <p:cNvSpPr/>
              <p:nvPr/>
            </p:nvSpPr>
            <p:spPr>
              <a:xfrm rot="5400000">
                <a:off x="10172045" y="707170"/>
                <a:ext cx="631007" cy="1442229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2700">
                <a:noFill/>
                <a:tailEnd type="arrow"/>
              </a:ln>
              <a:effectLst>
                <a:outerShdw blurRad="50800" dist="38100" dir="2700000" algn="tl" rotWithShape="0">
                  <a:schemeClr val="accent1">
                    <a:lumMod val="75000"/>
                    <a:alpha val="43000"/>
                  </a:schemeClr>
                </a:outerShdw>
              </a:effectLst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53" name="TextBox 252"/>
              <p:cNvSpPr txBox="1"/>
              <p:nvPr/>
            </p:nvSpPr>
            <p:spPr>
              <a:xfrm>
                <a:off x="9865113" y="1189921"/>
                <a:ext cx="1279817" cy="509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600"/>
                  </a:lnSpc>
                </a:pPr>
                <a:r>
                  <a:rPr lang="en-US" sz="1600" dirty="0">
                    <a:latin typeface="Arial"/>
                    <a:cs typeface="Arial"/>
                  </a:rPr>
                  <a:t>Traffic</a:t>
                </a:r>
              </a:p>
              <a:p>
                <a:pPr algn="ctr">
                  <a:lnSpc>
                    <a:spcPts val="1600"/>
                  </a:lnSpc>
                </a:pPr>
                <a:r>
                  <a:rPr lang="en-US" sz="1600" dirty="0">
                    <a:latin typeface="Arial"/>
                    <a:cs typeface="Arial"/>
                  </a:rPr>
                  <a:t>Engineering</a:t>
                </a:r>
              </a:p>
            </p:txBody>
          </p:sp>
        </p:grpSp>
        <p:sp>
          <p:nvSpPr>
            <p:cNvPr id="160" name="TextBox 159"/>
            <p:cNvSpPr txBox="1"/>
            <p:nvPr/>
          </p:nvSpPr>
          <p:spPr>
            <a:xfrm>
              <a:off x="4112974" y="928382"/>
              <a:ext cx="595035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accent1">
                      <a:lumMod val="75000"/>
                    </a:schemeClr>
                  </a:solidFill>
                </a:rPr>
                <a:t>…  </a:t>
              </a:r>
            </a:p>
          </p:txBody>
        </p:sp>
        <p:sp>
          <p:nvSpPr>
            <p:cNvPr id="216" name="Oval 215"/>
            <p:cNvSpPr/>
            <p:nvPr/>
          </p:nvSpPr>
          <p:spPr>
            <a:xfrm rot="5400000">
              <a:off x="4982218" y="802210"/>
              <a:ext cx="631007" cy="117942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noFill/>
              <a:tailEnd type="arrow"/>
            </a:ln>
            <a:effectLst>
              <a:outerShdw blurRad="50800" dist="38100" dir="2700000" algn="tl" rotWithShape="0">
                <a:schemeClr val="accent1">
                  <a:lumMod val="75000"/>
                  <a:alpha val="43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470534" y="5735053"/>
            <a:ext cx="3248526" cy="1029368"/>
            <a:chOff x="-1550737" y="5173579"/>
            <a:chExt cx="3248526" cy="1029368"/>
          </a:xfrm>
        </p:grpSpPr>
        <p:grpSp>
          <p:nvGrpSpPr>
            <p:cNvPr id="221" name="Group 220"/>
            <p:cNvGrpSpPr/>
            <p:nvPr/>
          </p:nvGrpSpPr>
          <p:grpSpPr>
            <a:xfrm>
              <a:off x="-1425965" y="5182847"/>
              <a:ext cx="2979208" cy="973667"/>
              <a:chOff x="2592388" y="5601756"/>
              <a:chExt cx="4027487" cy="939800"/>
            </a:xfrm>
          </p:grpSpPr>
          <p:sp>
            <p:nvSpPr>
              <p:cNvPr id="222" name="Freeform 2"/>
              <p:cNvSpPr>
                <a:spLocks/>
              </p:cNvSpPr>
              <p:nvPr/>
            </p:nvSpPr>
            <p:spPr bwMode="auto">
              <a:xfrm>
                <a:off x="2592388" y="5601756"/>
                <a:ext cx="4027487" cy="939800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001" h="10125">
                    <a:moveTo>
                      <a:pt x="4" y="4039"/>
                    </a:moveTo>
                    <a:cubicBezTo>
                      <a:pt x="-29" y="2271"/>
                      <a:pt x="194" y="2100"/>
                      <a:pt x="715" y="1595"/>
                    </a:cubicBezTo>
                    <a:cubicBezTo>
                      <a:pt x="1236" y="1089"/>
                      <a:pt x="2417" y="1272"/>
                      <a:pt x="3130" y="1006"/>
                    </a:cubicBezTo>
                    <a:cubicBezTo>
                      <a:pt x="3843" y="740"/>
                      <a:pt x="4397" y="0"/>
                      <a:pt x="4995" y="0"/>
                    </a:cubicBezTo>
                    <a:cubicBezTo>
                      <a:pt x="5593" y="1"/>
                      <a:pt x="6206" y="926"/>
                      <a:pt x="6720" y="1009"/>
                    </a:cubicBezTo>
                    <a:cubicBezTo>
                      <a:pt x="7234" y="1092"/>
                      <a:pt x="7536" y="241"/>
                      <a:pt x="8082" y="497"/>
                    </a:cubicBezTo>
                    <a:cubicBezTo>
                      <a:pt x="8628" y="756"/>
                      <a:pt x="9854" y="442"/>
                      <a:pt x="9989" y="2989"/>
                    </a:cubicBezTo>
                    <a:cubicBezTo>
                      <a:pt x="10124" y="5536"/>
                      <a:pt x="9098" y="5742"/>
                      <a:pt x="8599" y="6797"/>
                    </a:cubicBezTo>
                    <a:cubicBezTo>
                      <a:pt x="8100" y="7852"/>
                      <a:pt x="7544" y="8981"/>
                      <a:pt x="6995" y="9322"/>
                    </a:cubicBezTo>
                    <a:cubicBezTo>
                      <a:pt x="6446" y="9663"/>
                      <a:pt x="5793" y="8957"/>
                      <a:pt x="5307" y="8843"/>
                    </a:cubicBezTo>
                    <a:cubicBezTo>
                      <a:pt x="4819" y="8726"/>
                      <a:pt x="4628" y="10048"/>
                      <a:pt x="4371" y="9912"/>
                    </a:cubicBezTo>
                    <a:cubicBezTo>
                      <a:pt x="4114" y="9775"/>
                      <a:pt x="3505" y="10355"/>
                      <a:pt x="3140" y="10019"/>
                    </a:cubicBezTo>
                    <a:cubicBezTo>
                      <a:pt x="2774" y="9683"/>
                      <a:pt x="2820" y="8138"/>
                      <a:pt x="2179" y="7895"/>
                    </a:cubicBezTo>
                    <a:cubicBezTo>
                      <a:pt x="1586" y="6800"/>
                      <a:pt x="1549" y="8137"/>
                      <a:pt x="1187" y="7495"/>
                    </a:cubicBezTo>
                    <a:cubicBezTo>
                      <a:pt x="825" y="6852"/>
                      <a:pt x="-7" y="6157"/>
                      <a:pt x="4" y="4039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23" name="Straight Connector 222"/>
              <p:cNvCxnSpPr/>
              <p:nvPr/>
            </p:nvCxnSpPr>
            <p:spPr>
              <a:xfrm flipV="1">
                <a:off x="3262941" y="5752569"/>
                <a:ext cx="1316038" cy="13176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Straight Connector 226"/>
              <p:cNvCxnSpPr/>
              <p:nvPr/>
            </p:nvCxnSpPr>
            <p:spPr>
              <a:xfrm>
                <a:off x="3151816" y="5939894"/>
                <a:ext cx="2259013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>
              <a:xfrm>
                <a:off x="3164516" y="6044669"/>
                <a:ext cx="714375" cy="2762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Straight Connector 228"/>
              <p:cNvCxnSpPr/>
              <p:nvPr/>
            </p:nvCxnSpPr>
            <p:spPr>
              <a:xfrm flipV="1">
                <a:off x="4182104" y="6238344"/>
                <a:ext cx="1247775" cy="825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Straight Connector 229"/>
              <p:cNvCxnSpPr/>
              <p:nvPr/>
            </p:nvCxnSpPr>
            <p:spPr>
              <a:xfrm>
                <a:off x="4842504" y="5785906"/>
                <a:ext cx="1057275" cy="1238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Straight Connector 230"/>
              <p:cNvCxnSpPr/>
              <p:nvPr/>
            </p:nvCxnSpPr>
            <p:spPr>
              <a:xfrm flipV="1">
                <a:off x="4126541" y="5939894"/>
                <a:ext cx="1790700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Connector 231"/>
              <p:cNvCxnSpPr/>
              <p:nvPr/>
            </p:nvCxnSpPr>
            <p:spPr>
              <a:xfrm flipV="1">
                <a:off x="5453691" y="5968469"/>
                <a:ext cx="588963" cy="26987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Straight Connector 232"/>
              <p:cNvCxnSpPr/>
              <p:nvPr/>
            </p:nvCxnSpPr>
            <p:spPr>
              <a:xfrm>
                <a:off x="4596441" y="5752569"/>
                <a:ext cx="814388" cy="40163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4" name="Group 347"/>
              <p:cNvGrpSpPr>
                <a:grpSpLocks/>
              </p:cNvGrpSpPr>
              <p:nvPr/>
            </p:nvGrpSpPr>
            <p:grpSpPr bwMode="auto">
              <a:xfrm>
                <a:off x="5856401" y="5796097"/>
                <a:ext cx="588970" cy="242608"/>
                <a:chOff x="1871277" y="1576300"/>
                <a:chExt cx="1128371" cy="437861"/>
              </a:xfrm>
            </p:grpSpPr>
            <p:sp>
              <p:nvSpPr>
                <p:cNvPr id="282" name="Oval 281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83" name="Rectangle 282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4" name="Oval 283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85" name="Freeform 284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6" name="Freeform 285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7" name="Freeform 286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8" name="Freeform 287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89" name="Straight Connector 288"/>
                <p:cNvCxnSpPr>
                  <a:endCxn id="284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0" name="Straight Connector 289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5" name="Group 347"/>
              <p:cNvGrpSpPr>
                <a:grpSpLocks/>
              </p:cNvGrpSpPr>
              <p:nvPr/>
            </p:nvGrpSpPr>
            <p:grpSpPr bwMode="auto">
              <a:xfrm>
                <a:off x="4375328" y="5654000"/>
                <a:ext cx="588970" cy="242608"/>
                <a:chOff x="1871277" y="1576300"/>
                <a:chExt cx="1128371" cy="437861"/>
              </a:xfrm>
            </p:grpSpPr>
            <p:sp>
              <p:nvSpPr>
                <p:cNvPr id="273" name="Oval 272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74" name="Rectangle 273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75" name="Oval 274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76" name="Freeform 275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77" name="Freeform 276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78" name="Freeform 277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79" name="Freeform 278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80" name="Straight Connector 279"/>
                <p:cNvCxnSpPr>
                  <a:endCxn id="275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Straight Connector 280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6" name="Group 347"/>
              <p:cNvGrpSpPr>
                <a:grpSpLocks/>
              </p:cNvGrpSpPr>
              <p:nvPr/>
            </p:nvGrpSpPr>
            <p:grpSpPr bwMode="auto">
              <a:xfrm>
                <a:off x="2848241" y="5847813"/>
                <a:ext cx="588970" cy="242608"/>
                <a:chOff x="1871277" y="1576300"/>
                <a:chExt cx="1128371" cy="437861"/>
              </a:xfrm>
            </p:grpSpPr>
            <p:sp>
              <p:nvSpPr>
                <p:cNvPr id="261" name="Oval 260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62" name="Rectangle 261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6" name="Oval 265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67" name="Freeform 266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8" name="Freeform 267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69" name="Freeform 268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70" name="Freeform 269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71" name="Straight Connector 270"/>
                <p:cNvCxnSpPr>
                  <a:endCxn id="266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7" name="Group 347"/>
              <p:cNvGrpSpPr>
                <a:grpSpLocks/>
              </p:cNvGrpSpPr>
              <p:nvPr/>
            </p:nvGrpSpPr>
            <p:grpSpPr bwMode="auto">
              <a:xfrm>
                <a:off x="5166757" y="6114152"/>
                <a:ext cx="588970" cy="242608"/>
                <a:chOff x="1871277" y="1576300"/>
                <a:chExt cx="1128371" cy="437861"/>
              </a:xfrm>
            </p:grpSpPr>
            <p:sp>
              <p:nvSpPr>
                <p:cNvPr id="248" name="Oval 247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9" name="Rectangle 248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0" name="Oval 249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1" name="Freeform 250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2" name="Freeform 251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5" name="Freeform 254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58" name="Freeform 257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59" name="Straight Connector 258"/>
                <p:cNvCxnSpPr>
                  <a:endCxn id="250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" name="Straight Connector 259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8" name="Group 347"/>
              <p:cNvGrpSpPr>
                <a:grpSpLocks/>
              </p:cNvGrpSpPr>
              <p:nvPr/>
            </p:nvGrpSpPr>
            <p:grpSpPr bwMode="auto">
              <a:xfrm>
                <a:off x="3704088" y="6206732"/>
                <a:ext cx="588970" cy="242608"/>
                <a:chOff x="1871277" y="1576300"/>
                <a:chExt cx="1128371" cy="437861"/>
              </a:xfrm>
            </p:grpSpPr>
            <p:sp>
              <p:nvSpPr>
                <p:cNvPr id="239" name="Oval 238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0" name="Rectangle 239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1" name="Oval 240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2" name="Freeform 241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3" name="Freeform 242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4" name="Freeform 243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45" name="Freeform 244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46" name="Straight Connector 245"/>
                <p:cNvCxnSpPr>
                  <a:endCxn id="241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Straight Connector 246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95" name="Rectangle 294"/>
            <p:cNvSpPr/>
            <p:nvPr/>
          </p:nvSpPr>
          <p:spPr bwMode="auto">
            <a:xfrm>
              <a:off x="-1550737" y="5173579"/>
              <a:ext cx="3248526" cy="1029368"/>
            </a:xfrm>
            <a:prstGeom prst="rect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96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18" y="707374"/>
            <a:ext cx="7253205" cy="188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" name="Title 1"/>
          <p:cNvSpPr txBox="1">
            <a:spLocks/>
          </p:cNvSpPr>
          <p:nvPr/>
        </p:nvSpPr>
        <p:spPr>
          <a:xfrm>
            <a:off x="399720" y="120318"/>
            <a:ext cx="7772400" cy="97275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9pPr>
          </a:lstStyle>
          <a:p>
            <a:r>
              <a:rPr lang="en-US" sz="4000" dirty="0"/>
              <a:t>OpenDaylight (ODL) controller</a:t>
            </a:r>
          </a:p>
        </p:txBody>
      </p:sp>
      <p:sp>
        <p:nvSpPr>
          <p:cNvPr id="298" name="Content Placeholder 3"/>
          <p:cNvSpPr txBox="1">
            <a:spLocks/>
          </p:cNvSpPr>
          <p:nvPr/>
        </p:nvSpPr>
        <p:spPr>
          <a:xfrm>
            <a:off x="5915061" y="1433585"/>
            <a:ext cx="3135360" cy="4648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r>
              <a:rPr lang="en-US" sz="2400" dirty="0">
                <a:solidFill>
                  <a:srgbClr val="000000"/>
                </a:solidFill>
              </a:rPr>
              <a:t>ODL Lithium controller</a:t>
            </a:r>
          </a:p>
          <a:p>
            <a:r>
              <a:rPr lang="en-US" sz="2400" dirty="0">
                <a:solidFill>
                  <a:srgbClr val="000000"/>
                </a:solidFill>
              </a:rPr>
              <a:t>network apps may be contained within, or be external to SDN controller</a:t>
            </a:r>
          </a:p>
          <a:p>
            <a:r>
              <a:rPr lang="en-US" sz="2400" dirty="0">
                <a:solidFill>
                  <a:srgbClr val="000000"/>
                </a:solidFill>
              </a:rPr>
              <a:t>Service Abstraction Layer: interconnects internal, external applications and services</a:t>
            </a:r>
          </a:p>
        </p:txBody>
      </p:sp>
      <p:sp>
        <p:nvSpPr>
          <p:cNvPr id="29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19</a:t>
            </a:fld>
            <a:endParaRPr lang="en-US" sz="1200" dirty="0">
              <a:latin typeface="Tahoma" charset="0"/>
            </a:endParaRPr>
          </a:p>
        </p:txBody>
      </p:sp>
      <p:sp>
        <p:nvSpPr>
          <p:cNvPr id="30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1095944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ounded Rectangle 102"/>
          <p:cNvSpPr/>
          <p:nvPr/>
        </p:nvSpPr>
        <p:spPr>
          <a:xfrm>
            <a:off x="404938" y="2840593"/>
            <a:ext cx="4898361" cy="1408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6925" y="1301692"/>
            <a:ext cx="130246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/>
                <a:cs typeface="Arial"/>
              </a:rPr>
              <a:t>Network </a:t>
            </a:r>
          </a:p>
          <a:p>
            <a:r>
              <a:rPr lang="en-US" sz="1600" dirty="0">
                <a:latin typeface="Arial"/>
                <a:cs typeface="Arial"/>
              </a:rPr>
              <a:t>control apps </a:t>
            </a:r>
          </a:p>
        </p:txBody>
      </p:sp>
      <p:sp>
        <p:nvSpPr>
          <p:cNvPr id="217" name="Oval 216"/>
          <p:cNvSpPr/>
          <p:nvPr/>
        </p:nvSpPr>
        <p:spPr>
          <a:xfrm rot="5400000">
            <a:off x="2177010" y="841271"/>
            <a:ext cx="631007" cy="144222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tailEnd type="arrow"/>
          </a:ln>
          <a:effectLst>
            <a:outerShdw blurRad="50800" dist="38100" dir="2700000" algn="tl" rotWithShape="0">
              <a:schemeClr val="accent1">
                <a:lumMod val="75000"/>
                <a:alpha val="43000"/>
              </a:scheme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3259058" y="1102203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…  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404938" y="2058742"/>
            <a:ext cx="4811594" cy="6653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224" name="Group 223"/>
          <p:cNvGrpSpPr/>
          <p:nvPr/>
        </p:nvGrpSpPr>
        <p:grpSpPr>
          <a:xfrm>
            <a:off x="666771" y="2244682"/>
            <a:ext cx="1503376" cy="375164"/>
            <a:chOff x="2793562" y="3559145"/>
            <a:chExt cx="1607438" cy="375164"/>
          </a:xfrm>
        </p:grpSpPr>
        <p:sp>
          <p:nvSpPr>
            <p:cNvPr id="225" name="Rounded Rectangle 224"/>
            <p:cNvSpPr/>
            <p:nvPr/>
          </p:nvSpPr>
          <p:spPr>
            <a:xfrm>
              <a:off x="2793562" y="3559145"/>
              <a:ext cx="1457313" cy="375164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26" name="TextBox 225"/>
            <p:cNvSpPr txBox="1"/>
            <p:nvPr/>
          </p:nvSpPr>
          <p:spPr>
            <a:xfrm>
              <a:off x="2840280" y="3583293"/>
              <a:ext cx="1560720" cy="330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REST    API</a:t>
              </a:r>
            </a:p>
          </p:txBody>
        </p:sp>
      </p:grpSp>
      <p:sp>
        <p:nvSpPr>
          <p:cNvPr id="100" name="Rounded Rectangle 99"/>
          <p:cNvSpPr/>
          <p:nvPr/>
        </p:nvSpPr>
        <p:spPr>
          <a:xfrm>
            <a:off x="383727" y="4578311"/>
            <a:ext cx="5005602" cy="8800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12700">
            <a:noFill/>
            <a:tailEnd type="arrow"/>
          </a:ln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04" name="Straight Connector 103"/>
          <p:cNvCxnSpPr/>
          <p:nvPr/>
        </p:nvCxnSpPr>
        <p:spPr bwMode="auto">
          <a:xfrm>
            <a:off x="505728" y="4402051"/>
            <a:ext cx="481159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3" name="Straight Connector 212"/>
          <p:cNvCxnSpPr/>
          <p:nvPr/>
        </p:nvCxnSpPr>
        <p:spPr bwMode="auto">
          <a:xfrm>
            <a:off x="404938" y="2002183"/>
            <a:ext cx="481159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6" name="Oval 215"/>
          <p:cNvSpPr/>
          <p:nvPr/>
        </p:nvSpPr>
        <p:spPr>
          <a:xfrm rot="5400000">
            <a:off x="4128302" y="976031"/>
            <a:ext cx="631007" cy="11794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tailEnd type="arrow"/>
          </a:ln>
          <a:effectLst>
            <a:outerShdw blurRad="50800" dist="38100" dir="2700000" algn="tl" rotWithShape="0">
              <a:schemeClr val="accent1">
                <a:lumMod val="75000"/>
                <a:alpha val="43000"/>
              </a:schemeClr>
            </a:outerShdw>
          </a:effec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4076818" y="3493314"/>
            <a:ext cx="1356273" cy="76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ONOS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distributed core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4012781" y="4621982"/>
            <a:ext cx="1610917" cy="76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southbound abstractions,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protocols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14814" y="5040198"/>
            <a:ext cx="1119818" cy="338554"/>
            <a:chOff x="1929852" y="4542126"/>
            <a:chExt cx="1119818" cy="338554"/>
          </a:xfrm>
        </p:grpSpPr>
        <p:sp>
          <p:nvSpPr>
            <p:cNvPr id="220" name="Rounded Rectangle 219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929852" y="4542126"/>
              <a:ext cx="111981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OpenFlow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726606" y="5041658"/>
            <a:ext cx="1062275" cy="338554"/>
            <a:chOff x="2774641" y="4248836"/>
            <a:chExt cx="1062275" cy="338554"/>
          </a:xfrm>
        </p:grpSpPr>
        <p:sp>
          <p:nvSpPr>
            <p:cNvPr id="223" name="Rounded Rectangle 222"/>
            <p:cNvSpPr/>
            <p:nvPr/>
          </p:nvSpPr>
          <p:spPr>
            <a:xfrm>
              <a:off x="2774641" y="4279216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2873106" y="4248836"/>
              <a:ext cx="90281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Netconf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979322" y="5053826"/>
            <a:ext cx="858974" cy="413739"/>
            <a:chOff x="4304185" y="4617263"/>
            <a:chExt cx="858974" cy="413739"/>
          </a:xfrm>
        </p:grpSpPr>
        <p:sp>
          <p:nvSpPr>
            <p:cNvPr id="222" name="Rounded Rectangle 221"/>
            <p:cNvSpPr/>
            <p:nvPr/>
          </p:nvSpPr>
          <p:spPr>
            <a:xfrm>
              <a:off x="4304185" y="4647691"/>
              <a:ext cx="858974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4307335" y="4617263"/>
              <a:ext cx="842600" cy="4137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OVSDB</a:t>
              </a:r>
            </a:p>
          </p:txBody>
        </p:sp>
      </p:grpSp>
      <p:grpSp>
        <p:nvGrpSpPr>
          <p:cNvPr id="227" name="Group 226"/>
          <p:cNvGrpSpPr/>
          <p:nvPr/>
        </p:nvGrpSpPr>
        <p:grpSpPr>
          <a:xfrm>
            <a:off x="524833" y="4631710"/>
            <a:ext cx="777777" cy="338554"/>
            <a:chOff x="1929852" y="4542126"/>
            <a:chExt cx="1083553" cy="338554"/>
          </a:xfrm>
        </p:grpSpPr>
        <p:sp>
          <p:nvSpPr>
            <p:cNvPr id="228" name="Rounded Rectangle 227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29" name="TextBox 228"/>
            <p:cNvSpPr txBox="1"/>
            <p:nvPr/>
          </p:nvSpPr>
          <p:spPr>
            <a:xfrm>
              <a:off x="1929852" y="4542126"/>
              <a:ext cx="7777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device</a:t>
              </a:r>
            </a:p>
          </p:txBody>
        </p:sp>
      </p:grpSp>
      <p:grpSp>
        <p:nvGrpSpPr>
          <p:cNvPr id="230" name="Group 229"/>
          <p:cNvGrpSpPr/>
          <p:nvPr/>
        </p:nvGrpSpPr>
        <p:grpSpPr>
          <a:xfrm>
            <a:off x="1356003" y="4629752"/>
            <a:ext cx="573691" cy="338554"/>
            <a:chOff x="1951130" y="4538598"/>
            <a:chExt cx="1062275" cy="338554"/>
          </a:xfrm>
        </p:grpSpPr>
        <p:sp>
          <p:nvSpPr>
            <p:cNvPr id="231" name="Rounded Rectangle 230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2014708" y="4538598"/>
              <a:ext cx="7039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link</a:t>
              </a:r>
            </a:p>
          </p:txBody>
        </p:sp>
      </p:grpSp>
      <p:grpSp>
        <p:nvGrpSpPr>
          <p:cNvPr id="233" name="Group 232"/>
          <p:cNvGrpSpPr/>
          <p:nvPr/>
        </p:nvGrpSpPr>
        <p:grpSpPr>
          <a:xfrm>
            <a:off x="1964566" y="4630736"/>
            <a:ext cx="561323" cy="338554"/>
            <a:chOff x="1921370" y="4542126"/>
            <a:chExt cx="1092035" cy="338554"/>
          </a:xfrm>
        </p:grpSpPr>
        <p:sp>
          <p:nvSpPr>
            <p:cNvPr id="234" name="Rounded Rectangle 233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5" name="TextBox 234"/>
            <p:cNvSpPr txBox="1"/>
            <p:nvPr/>
          </p:nvSpPr>
          <p:spPr>
            <a:xfrm>
              <a:off x="1921370" y="4542126"/>
              <a:ext cx="79756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host</a:t>
              </a:r>
            </a:p>
          </p:txBody>
        </p:sp>
      </p:grpSp>
      <p:grpSp>
        <p:nvGrpSpPr>
          <p:cNvPr id="236" name="Group 235"/>
          <p:cNvGrpSpPr/>
          <p:nvPr/>
        </p:nvGrpSpPr>
        <p:grpSpPr>
          <a:xfrm>
            <a:off x="2571425" y="4630736"/>
            <a:ext cx="533020" cy="338554"/>
            <a:chOff x="1933590" y="4542126"/>
            <a:chExt cx="1079815" cy="338554"/>
          </a:xfrm>
        </p:grpSpPr>
        <p:sp>
          <p:nvSpPr>
            <p:cNvPr id="237" name="Rounded Rectangle 236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38" name="TextBox 237"/>
            <p:cNvSpPr txBox="1"/>
            <p:nvPr/>
          </p:nvSpPr>
          <p:spPr>
            <a:xfrm>
              <a:off x="1933590" y="4542126"/>
              <a:ext cx="7655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flow</a:t>
              </a:r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3122581" y="4615304"/>
            <a:ext cx="768563" cy="341965"/>
            <a:chOff x="1907908" y="4523169"/>
            <a:chExt cx="1105497" cy="341965"/>
          </a:xfrm>
        </p:grpSpPr>
        <p:sp>
          <p:nvSpPr>
            <p:cNvPr id="240" name="Rounded Rectangle 239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  <a:prstDash val="solid"/>
            </a:ln>
            <a:effectLst>
              <a:outerShdw blurRad="50800" dist="38100" dir="2700000" algn="tl" rotWithShape="0">
                <a:srgbClr val="CCFFCC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41" name="TextBox 240"/>
            <p:cNvSpPr txBox="1"/>
            <p:nvPr/>
          </p:nvSpPr>
          <p:spPr>
            <a:xfrm>
              <a:off x="1907908" y="4523169"/>
              <a:ext cx="10994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packet</a:t>
              </a:r>
            </a:p>
          </p:txBody>
        </p:sp>
      </p:grpSp>
      <p:sp>
        <p:nvSpPr>
          <p:cNvPr id="243" name="TextBox 242"/>
          <p:cNvSpPr txBox="1"/>
          <p:nvPr/>
        </p:nvSpPr>
        <p:spPr>
          <a:xfrm>
            <a:off x="3905769" y="2005996"/>
            <a:ext cx="1610917" cy="761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northbound abstractions,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Arial"/>
                <a:cs typeface="Arial"/>
              </a:rPr>
              <a:t>protocols</a:t>
            </a:r>
          </a:p>
        </p:txBody>
      </p:sp>
      <p:grpSp>
        <p:nvGrpSpPr>
          <p:cNvPr id="245" name="Group 244"/>
          <p:cNvGrpSpPr/>
          <p:nvPr/>
        </p:nvGrpSpPr>
        <p:grpSpPr>
          <a:xfrm>
            <a:off x="2270558" y="2244682"/>
            <a:ext cx="1362970" cy="375164"/>
            <a:chOff x="2793562" y="3559145"/>
            <a:chExt cx="1457313" cy="375164"/>
          </a:xfrm>
        </p:grpSpPr>
        <p:sp>
          <p:nvSpPr>
            <p:cNvPr id="246" name="Rounded Rectangle 245"/>
            <p:cNvSpPr/>
            <p:nvPr/>
          </p:nvSpPr>
          <p:spPr>
            <a:xfrm>
              <a:off x="2793562" y="3559145"/>
              <a:ext cx="1457313" cy="375164"/>
            </a:xfrm>
            <a:prstGeom prst="roundRect">
              <a:avLst/>
            </a:prstGeom>
            <a:solidFill>
              <a:srgbClr val="008000"/>
            </a:solidFill>
            <a:ln w="12700">
              <a:solidFill>
                <a:schemeClr val="accent5">
                  <a:lumMod val="75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endParaRPr>
            </a:p>
          </p:txBody>
        </p:sp>
        <p:sp>
          <p:nvSpPr>
            <p:cNvPr id="247" name="TextBox 246"/>
            <p:cNvSpPr txBox="1"/>
            <p:nvPr/>
          </p:nvSpPr>
          <p:spPr>
            <a:xfrm>
              <a:off x="3085361" y="3583293"/>
              <a:ext cx="895069" cy="330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/>
                  <a:cs typeface="Arial"/>
                </a:rPr>
                <a:t>Intent</a:t>
              </a:r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2879342" y="3577951"/>
            <a:ext cx="971340" cy="459826"/>
            <a:chOff x="3067713" y="457817"/>
            <a:chExt cx="1563748" cy="459826"/>
          </a:xfrm>
        </p:grpSpPr>
        <p:sp>
          <p:nvSpPr>
            <p:cNvPr id="249" name="Rounded Rectangle 24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0" name="TextBox 249"/>
            <p:cNvSpPr txBox="1"/>
            <p:nvPr/>
          </p:nvSpPr>
          <p:spPr>
            <a:xfrm>
              <a:off x="3067713" y="541671"/>
              <a:ext cx="1563748" cy="304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statistics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637141" y="3564396"/>
            <a:ext cx="889706" cy="459826"/>
            <a:chOff x="3128876" y="457817"/>
            <a:chExt cx="1432326" cy="459826"/>
          </a:xfrm>
        </p:grpSpPr>
        <p:sp>
          <p:nvSpPr>
            <p:cNvPr id="252" name="Rounded Rectangle 251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3140940" y="541671"/>
              <a:ext cx="1417294" cy="304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devices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648682" y="3004281"/>
            <a:ext cx="889706" cy="459826"/>
            <a:chOff x="3128876" y="457817"/>
            <a:chExt cx="1432326" cy="459826"/>
          </a:xfrm>
        </p:grpSpPr>
        <p:sp>
          <p:nvSpPr>
            <p:cNvPr id="260" name="Rounded Rectangle 259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3306184" y="541671"/>
              <a:ext cx="1086810" cy="304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hosts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1778595" y="3564396"/>
            <a:ext cx="889706" cy="459826"/>
            <a:chOff x="3128876" y="457817"/>
            <a:chExt cx="1432326" cy="459826"/>
          </a:xfrm>
        </p:grpSpPr>
        <p:sp>
          <p:nvSpPr>
            <p:cNvPr id="267" name="Rounded Rectangle 266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8" name="TextBox 267"/>
            <p:cNvSpPr txBox="1"/>
            <p:nvPr/>
          </p:nvSpPr>
          <p:spPr>
            <a:xfrm>
              <a:off x="3370539" y="541671"/>
              <a:ext cx="958100" cy="304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links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69" name="Group 268"/>
          <p:cNvGrpSpPr/>
          <p:nvPr/>
        </p:nvGrpSpPr>
        <p:grpSpPr>
          <a:xfrm>
            <a:off x="1778595" y="3004281"/>
            <a:ext cx="889706" cy="459826"/>
            <a:chOff x="3128876" y="457817"/>
            <a:chExt cx="1432326" cy="459826"/>
          </a:xfrm>
        </p:grpSpPr>
        <p:sp>
          <p:nvSpPr>
            <p:cNvPr id="270" name="Rounded Rectangle 269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3296911" y="541671"/>
              <a:ext cx="1105358" cy="304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paths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72" name="Group 271"/>
          <p:cNvGrpSpPr/>
          <p:nvPr/>
        </p:nvGrpSpPr>
        <p:grpSpPr>
          <a:xfrm>
            <a:off x="2809351" y="3004281"/>
            <a:ext cx="1166221" cy="459826"/>
            <a:chOff x="3003364" y="457817"/>
            <a:chExt cx="1692457" cy="459826"/>
          </a:xfrm>
        </p:grpSpPr>
        <p:sp>
          <p:nvSpPr>
            <p:cNvPr id="273" name="Rounded Rectangle 272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4" name="TextBox 273"/>
            <p:cNvSpPr txBox="1"/>
            <p:nvPr/>
          </p:nvSpPr>
          <p:spPr>
            <a:xfrm>
              <a:off x="3003364" y="541671"/>
              <a:ext cx="1692457" cy="304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flow rules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4110124" y="3008876"/>
            <a:ext cx="986973" cy="459826"/>
            <a:chOff x="3128876" y="457817"/>
            <a:chExt cx="1432326" cy="459826"/>
          </a:xfrm>
        </p:grpSpPr>
        <p:sp>
          <p:nvSpPr>
            <p:cNvPr id="276" name="Rounded Rectangle 27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chemeClr val="accent1">
                  <a:lumMod val="75000"/>
                  <a:alpha val="99000"/>
                </a:schemeClr>
              </a:outerShdw>
            </a:effectLst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7" name="TextBox 276"/>
            <p:cNvSpPr txBox="1"/>
            <p:nvPr/>
          </p:nvSpPr>
          <p:spPr>
            <a:xfrm>
              <a:off x="3152699" y="541671"/>
              <a:ext cx="1393790" cy="3043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dirty="0">
                  <a:latin typeface="Arial"/>
                  <a:cs typeface="Arial"/>
                </a:rPr>
                <a:t>topology</a:t>
              </a:r>
              <a:endParaRPr lang="en-US" sz="1400" dirty="0">
                <a:latin typeface="Arial"/>
                <a:cs typeface="Arial"/>
              </a:endParaRPr>
            </a:p>
          </p:txBody>
        </p:sp>
      </p:grpSp>
      <p:grpSp>
        <p:nvGrpSpPr>
          <p:cNvPr id="193" name="Group 192"/>
          <p:cNvGrpSpPr/>
          <p:nvPr/>
        </p:nvGrpSpPr>
        <p:grpSpPr>
          <a:xfrm>
            <a:off x="1470534" y="5574637"/>
            <a:ext cx="3248526" cy="1029368"/>
            <a:chOff x="-1550737" y="5173579"/>
            <a:chExt cx="3248526" cy="1029368"/>
          </a:xfrm>
        </p:grpSpPr>
        <p:grpSp>
          <p:nvGrpSpPr>
            <p:cNvPr id="196" name="Group 195"/>
            <p:cNvGrpSpPr/>
            <p:nvPr/>
          </p:nvGrpSpPr>
          <p:grpSpPr>
            <a:xfrm>
              <a:off x="-1425965" y="5182847"/>
              <a:ext cx="2979208" cy="973667"/>
              <a:chOff x="2592388" y="5601756"/>
              <a:chExt cx="4027487" cy="939800"/>
            </a:xfrm>
          </p:grpSpPr>
          <p:sp>
            <p:nvSpPr>
              <p:cNvPr id="215" name="Freeform 2"/>
              <p:cNvSpPr>
                <a:spLocks/>
              </p:cNvSpPr>
              <p:nvPr/>
            </p:nvSpPr>
            <p:spPr bwMode="auto">
              <a:xfrm>
                <a:off x="2592388" y="5601756"/>
                <a:ext cx="4027487" cy="939800"/>
              </a:xfrm>
              <a:custGeom>
                <a:avLst/>
                <a:gdLst>
                  <a:gd name="T0" fmla="*/ 648763 w 10001"/>
                  <a:gd name="T1" fmla="*/ 34777612 h 10125"/>
                  <a:gd name="T2" fmla="*/ 115976403 w 10001"/>
                  <a:gd name="T3" fmla="*/ 13733703 h 10125"/>
                  <a:gd name="T4" fmla="*/ 507700960 w 10001"/>
                  <a:gd name="T5" fmla="*/ 8662125 h 10125"/>
                  <a:gd name="T6" fmla="*/ 810212713 w 10001"/>
                  <a:gd name="T7" fmla="*/ 0 h 10125"/>
                  <a:gd name="T8" fmla="*/ 1090015738 w 10001"/>
                  <a:gd name="T9" fmla="*/ 8687929 h 10125"/>
                  <a:gd name="T10" fmla="*/ 1310938763 w 10001"/>
                  <a:gd name="T11" fmla="*/ 4279362 h 10125"/>
                  <a:gd name="T12" fmla="*/ 1620263134 w 10001"/>
                  <a:gd name="T13" fmla="*/ 25736690 h 10125"/>
                  <a:gd name="T14" fmla="*/ 1394798364 w 10001"/>
                  <a:gd name="T15" fmla="*/ 58525268 h 10125"/>
                  <a:gd name="T16" fmla="*/ 1134622140 w 10001"/>
                  <a:gd name="T17" fmla="*/ 80266624 h 10125"/>
                  <a:gd name="T18" fmla="*/ 860820276 w 10001"/>
                  <a:gd name="T19" fmla="*/ 76142271 h 10125"/>
                  <a:gd name="T20" fmla="*/ 708996782 w 10001"/>
                  <a:gd name="T21" fmla="*/ 85346835 h 10125"/>
                  <a:gd name="T22" fmla="*/ 509322667 w 10001"/>
                  <a:gd name="T23" fmla="*/ 86268164 h 10125"/>
                  <a:gd name="T24" fmla="*/ 353443899 w 10001"/>
                  <a:gd name="T25" fmla="*/ 67979516 h 10125"/>
                  <a:gd name="T26" fmla="*/ 192536914 w 10001"/>
                  <a:gd name="T27" fmla="*/ 64535347 h 10125"/>
                  <a:gd name="T28" fmla="*/ 648763 w 10001"/>
                  <a:gd name="T29" fmla="*/ 34777612 h 1012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0001" h="10125">
                    <a:moveTo>
                      <a:pt x="4" y="4039"/>
                    </a:moveTo>
                    <a:cubicBezTo>
                      <a:pt x="-29" y="2271"/>
                      <a:pt x="194" y="2100"/>
                      <a:pt x="715" y="1595"/>
                    </a:cubicBezTo>
                    <a:cubicBezTo>
                      <a:pt x="1236" y="1089"/>
                      <a:pt x="2417" y="1272"/>
                      <a:pt x="3130" y="1006"/>
                    </a:cubicBezTo>
                    <a:cubicBezTo>
                      <a:pt x="3843" y="740"/>
                      <a:pt x="4397" y="0"/>
                      <a:pt x="4995" y="0"/>
                    </a:cubicBezTo>
                    <a:cubicBezTo>
                      <a:pt x="5593" y="1"/>
                      <a:pt x="6206" y="926"/>
                      <a:pt x="6720" y="1009"/>
                    </a:cubicBezTo>
                    <a:cubicBezTo>
                      <a:pt x="7234" y="1092"/>
                      <a:pt x="7536" y="241"/>
                      <a:pt x="8082" y="497"/>
                    </a:cubicBezTo>
                    <a:cubicBezTo>
                      <a:pt x="8628" y="756"/>
                      <a:pt x="9854" y="442"/>
                      <a:pt x="9989" y="2989"/>
                    </a:cubicBezTo>
                    <a:cubicBezTo>
                      <a:pt x="10124" y="5536"/>
                      <a:pt x="9098" y="5742"/>
                      <a:pt x="8599" y="6797"/>
                    </a:cubicBezTo>
                    <a:cubicBezTo>
                      <a:pt x="8100" y="7852"/>
                      <a:pt x="7544" y="8981"/>
                      <a:pt x="6995" y="9322"/>
                    </a:cubicBezTo>
                    <a:cubicBezTo>
                      <a:pt x="6446" y="9663"/>
                      <a:pt x="5793" y="8957"/>
                      <a:pt x="5307" y="8843"/>
                    </a:cubicBezTo>
                    <a:cubicBezTo>
                      <a:pt x="4819" y="8726"/>
                      <a:pt x="4628" y="10048"/>
                      <a:pt x="4371" y="9912"/>
                    </a:cubicBezTo>
                    <a:cubicBezTo>
                      <a:pt x="4114" y="9775"/>
                      <a:pt x="3505" y="10355"/>
                      <a:pt x="3140" y="10019"/>
                    </a:cubicBezTo>
                    <a:cubicBezTo>
                      <a:pt x="2774" y="9683"/>
                      <a:pt x="2820" y="8138"/>
                      <a:pt x="2179" y="7895"/>
                    </a:cubicBezTo>
                    <a:cubicBezTo>
                      <a:pt x="1586" y="6800"/>
                      <a:pt x="1549" y="8137"/>
                      <a:pt x="1187" y="7495"/>
                    </a:cubicBezTo>
                    <a:cubicBezTo>
                      <a:pt x="825" y="6852"/>
                      <a:pt x="-7" y="6157"/>
                      <a:pt x="4" y="4039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218" name="Straight Connector 217"/>
              <p:cNvCxnSpPr/>
              <p:nvPr/>
            </p:nvCxnSpPr>
            <p:spPr>
              <a:xfrm flipV="1">
                <a:off x="3262941" y="5752569"/>
                <a:ext cx="1316038" cy="13176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Straight Connector 241"/>
              <p:cNvCxnSpPr/>
              <p:nvPr/>
            </p:nvCxnSpPr>
            <p:spPr>
              <a:xfrm>
                <a:off x="3151816" y="5939894"/>
                <a:ext cx="2259013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Straight Connector 243"/>
              <p:cNvCxnSpPr/>
              <p:nvPr/>
            </p:nvCxnSpPr>
            <p:spPr>
              <a:xfrm>
                <a:off x="3164516" y="6044669"/>
                <a:ext cx="714375" cy="2762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/>
              <p:cNvCxnSpPr/>
              <p:nvPr/>
            </p:nvCxnSpPr>
            <p:spPr>
              <a:xfrm flipV="1">
                <a:off x="4182104" y="6238344"/>
                <a:ext cx="1247775" cy="825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/>
              <p:cNvCxnSpPr/>
              <p:nvPr/>
            </p:nvCxnSpPr>
            <p:spPr>
              <a:xfrm>
                <a:off x="4842504" y="5785906"/>
                <a:ext cx="1057275" cy="12382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Straight Connector 255"/>
              <p:cNvCxnSpPr/>
              <p:nvPr/>
            </p:nvCxnSpPr>
            <p:spPr>
              <a:xfrm flipV="1">
                <a:off x="4126541" y="5939894"/>
                <a:ext cx="1790700" cy="29845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Straight Connector 256"/>
              <p:cNvCxnSpPr/>
              <p:nvPr/>
            </p:nvCxnSpPr>
            <p:spPr>
              <a:xfrm flipV="1">
                <a:off x="5453691" y="5968469"/>
                <a:ext cx="588963" cy="269875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Straight Connector 257"/>
              <p:cNvCxnSpPr/>
              <p:nvPr/>
            </p:nvCxnSpPr>
            <p:spPr>
              <a:xfrm>
                <a:off x="4596441" y="5752569"/>
                <a:ext cx="814388" cy="40163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2" name="Group 347"/>
              <p:cNvGrpSpPr>
                <a:grpSpLocks/>
              </p:cNvGrpSpPr>
              <p:nvPr/>
            </p:nvGrpSpPr>
            <p:grpSpPr bwMode="auto">
              <a:xfrm>
                <a:off x="5856401" y="5796097"/>
                <a:ext cx="588970" cy="242608"/>
                <a:chOff x="1871277" y="1576300"/>
                <a:chExt cx="1128371" cy="437861"/>
              </a:xfrm>
            </p:grpSpPr>
            <p:sp>
              <p:nvSpPr>
                <p:cNvPr id="316" name="Oval 315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17" name="Rectangle 316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18" name="Oval 317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19" name="Freeform 318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0" name="Freeform 319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1" name="Freeform 320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22" name="Freeform 321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23" name="Straight Connector 322"/>
                <p:cNvCxnSpPr>
                  <a:endCxn id="318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4" name="Straight Connector 323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3" name="Group 347"/>
              <p:cNvGrpSpPr>
                <a:grpSpLocks/>
              </p:cNvGrpSpPr>
              <p:nvPr/>
            </p:nvGrpSpPr>
            <p:grpSpPr bwMode="auto">
              <a:xfrm>
                <a:off x="4375328" y="5654000"/>
                <a:ext cx="588970" cy="242608"/>
                <a:chOff x="1871277" y="1576300"/>
                <a:chExt cx="1128371" cy="437861"/>
              </a:xfrm>
            </p:grpSpPr>
            <p:sp>
              <p:nvSpPr>
                <p:cNvPr id="307" name="Oval 306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08" name="Rectangle 307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9" name="Oval 308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10" name="Freeform 309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11" name="Freeform 310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12" name="Freeform 311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13" name="Freeform 312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14" name="Straight Connector 313"/>
                <p:cNvCxnSpPr>
                  <a:endCxn id="309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5" name="Straight Connector 314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4" name="Group 347"/>
              <p:cNvGrpSpPr>
                <a:grpSpLocks/>
              </p:cNvGrpSpPr>
              <p:nvPr/>
            </p:nvGrpSpPr>
            <p:grpSpPr bwMode="auto">
              <a:xfrm>
                <a:off x="2848241" y="5847813"/>
                <a:ext cx="588970" cy="242608"/>
                <a:chOff x="1871277" y="1576300"/>
                <a:chExt cx="1128371" cy="437861"/>
              </a:xfrm>
            </p:grpSpPr>
            <p:sp>
              <p:nvSpPr>
                <p:cNvPr id="298" name="Oval 297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99" name="Rectangle 298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0" name="Oval 299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01" name="Freeform 300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2" name="Freeform 301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3" name="Freeform 302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04" name="Freeform 303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305" name="Straight Connector 304"/>
                <p:cNvCxnSpPr>
                  <a:endCxn id="300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6" name="Straight Connector 305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8" name="Group 347"/>
              <p:cNvGrpSpPr>
                <a:grpSpLocks/>
              </p:cNvGrpSpPr>
              <p:nvPr/>
            </p:nvGrpSpPr>
            <p:grpSpPr bwMode="auto">
              <a:xfrm>
                <a:off x="5166757" y="6114152"/>
                <a:ext cx="588970" cy="242608"/>
                <a:chOff x="1871277" y="1576300"/>
                <a:chExt cx="1128371" cy="437861"/>
              </a:xfrm>
            </p:grpSpPr>
            <p:sp>
              <p:nvSpPr>
                <p:cNvPr id="289" name="Oval 288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90" name="Rectangle 289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91" name="Oval 290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92" name="Freeform 291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93" name="Freeform 292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94" name="Freeform 293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95" name="Freeform 294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96" name="Straight Connector 295"/>
                <p:cNvCxnSpPr>
                  <a:endCxn id="291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Straight Connector 296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9" name="Group 347"/>
              <p:cNvGrpSpPr>
                <a:grpSpLocks/>
              </p:cNvGrpSpPr>
              <p:nvPr/>
            </p:nvGrpSpPr>
            <p:grpSpPr bwMode="auto">
              <a:xfrm>
                <a:off x="3704088" y="6206732"/>
                <a:ext cx="588970" cy="242608"/>
                <a:chOff x="1871277" y="1576300"/>
                <a:chExt cx="1128371" cy="437861"/>
              </a:xfrm>
            </p:grpSpPr>
            <p:sp>
              <p:nvSpPr>
                <p:cNvPr id="280" name="Oval 279"/>
                <p:cNvSpPr/>
                <p:nvPr/>
              </p:nvSpPr>
              <p:spPr bwMode="auto">
                <a:xfrm flipV="1">
                  <a:off x="1874446" y="1694641"/>
                  <a:ext cx="1125202" cy="31952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0" scaled="1"/>
                  <a:tileRect/>
                </a:gra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81" name="Rectangle 280"/>
                <p:cNvSpPr/>
                <p:nvPr/>
              </p:nvSpPr>
              <p:spPr bwMode="auto"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75000"/>
                      </a:schemeClr>
                    </a:gs>
                    <a:gs pos="53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08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2" name="Oval 281"/>
                <p:cNvSpPr/>
                <p:nvPr/>
              </p:nvSpPr>
              <p:spPr bwMode="auto">
                <a:xfrm flipV="1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 w="635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83" name="Freeform 282"/>
                <p:cNvSpPr/>
                <p:nvPr/>
              </p:nvSpPr>
              <p:spPr bwMode="auto">
                <a:xfrm>
                  <a:off x="2159708" y="1673340"/>
                  <a:ext cx="548339" cy="160943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4" name="Freeform 283"/>
                <p:cNvSpPr/>
                <p:nvPr/>
              </p:nvSpPr>
              <p:spPr bwMode="auto">
                <a:xfrm>
                  <a:off x="2102655" y="1633103"/>
                  <a:ext cx="662444" cy="111241"/>
                </a:xfrm>
                <a:custGeom>
                  <a:avLst/>
                  <a:gdLst>
                    <a:gd name="connsiteX0" fmla="*/ 0 w 3645229"/>
                    <a:gd name="connsiteY0" fmla="*/ 214441 h 923747"/>
                    <a:gd name="connsiteX1" fmla="*/ 659770 w 3645229"/>
                    <a:gd name="connsiteY1" fmla="*/ 16495 h 923747"/>
                    <a:gd name="connsiteX2" fmla="*/ 1814367 w 3645229"/>
                    <a:gd name="connsiteY2" fmla="*/ 511360 h 923747"/>
                    <a:gd name="connsiteX3" fmla="*/ 2968965 w 3645229"/>
                    <a:gd name="connsiteY3" fmla="*/ 0 h 923747"/>
                    <a:gd name="connsiteX4" fmla="*/ 3645229 w 3645229"/>
                    <a:gd name="connsiteY4" fmla="*/ 197946 h 923747"/>
                    <a:gd name="connsiteX5" fmla="*/ 3199884 w 3645229"/>
                    <a:gd name="connsiteY5" fmla="*/ 461874 h 923747"/>
                    <a:gd name="connsiteX6" fmla="*/ 2985459 w 3645229"/>
                    <a:gd name="connsiteY6" fmla="*/ 379396 h 923747"/>
                    <a:gd name="connsiteX7" fmla="*/ 1830861 w 3645229"/>
                    <a:gd name="connsiteY7" fmla="*/ 923747 h 923747"/>
                    <a:gd name="connsiteX8" fmla="*/ 676264 w 3645229"/>
                    <a:gd name="connsiteY8" fmla="*/ 412387 h 923747"/>
                    <a:gd name="connsiteX9" fmla="*/ 527816 w 3645229"/>
                    <a:gd name="connsiteY9" fmla="*/ 478369 h 923747"/>
                    <a:gd name="connsiteX10" fmla="*/ 0 w 3645229"/>
                    <a:gd name="connsiteY10" fmla="*/ 21444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78369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71662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23747"/>
                    <a:gd name="connsiteX1" fmla="*/ 655168 w 3640627"/>
                    <a:gd name="connsiteY1" fmla="*/ 16495 h 923747"/>
                    <a:gd name="connsiteX2" fmla="*/ 1809765 w 3640627"/>
                    <a:gd name="connsiteY2" fmla="*/ 511360 h 923747"/>
                    <a:gd name="connsiteX3" fmla="*/ 2964363 w 3640627"/>
                    <a:gd name="connsiteY3" fmla="*/ 0 h 923747"/>
                    <a:gd name="connsiteX4" fmla="*/ 3640627 w 3640627"/>
                    <a:gd name="connsiteY4" fmla="*/ 197946 h 923747"/>
                    <a:gd name="connsiteX5" fmla="*/ 3195282 w 3640627"/>
                    <a:gd name="connsiteY5" fmla="*/ 461874 h 923747"/>
                    <a:gd name="connsiteX6" fmla="*/ 2980857 w 3640627"/>
                    <a:gd name="connsiteY6" fmla="*/ 379396 h 923747"/>
                    <a:gd name="connsiteX7" fmla="*/ 1826259 w 3640627"/>
                    <a:gd name="connsiteY7" fmla="*/ 923747 h 923747"/>
                    <a:gd name="connsiteX8" fmla="*/ 690067 w 3640627"/>
                    <a:gd name="connsiteY8" fmla="*/ 412387 h 923747"/>
                    <a:gd name="connsiteX9" fmla="*/ 523214 w 3640627"/>
                    <a:gd name="connsiteY9" fmla="*/ 482971 h 923747"/>
                    <a:gd name="connsiteX10" fmla="*/ 0 w 3640627"/>
                    <a:gd name="connsiteY10" fmla="*/ 242051 h 923747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09765 w 3640627"/>
                    <a:gd name="connsiteY2" fmla="*/ 511360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2980857 w 3640627"/>
                    <a:gd name="connsiteY6" fmla="*/ 379396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640627"/>
                    <a:gd name="connsiteY0" fmla="*/ 242051 h 946755"/>
                    <a:gd name="connsiteX1" fmla="*/ 655168 w 3640627"/>
                    <a:gd name="connsiteY1" fmla="*/ 16495 h 946755"/>
                    <a:gd name="connsiteX2" fmla="*/ 1855778 w 3640627"/>
                    <a:gd name="connsiteY2" fmla="*/ 534367 h 946755"/>
                    <a:gd name="connsiteX3" fmla="*/ 2964363 w 3640627"/>
                    <a:gd name="connsiteY3" fmla="*/ 0 h 946755"/>
                    <a:gd name="connsiteX4" fmla="*/ 3640627 w 3640627"/>
                    <a:gd name="connsiteY4" fmla="*/ 197946 h 946755"/>
                    <a:gd name="connsiteX5" fmla="*/ 3195282 w 3640627"/>
                    <a:gd name="connsiteY5" fmla="*/ 461874 h 946755"/>
                    <a:gd name="connsiteX6" fmla="*/ 3008465 w 3640627"/>
                    <a:gd name="connsiteY6" fmla="*/ 402404 h 946755"/>
                    <a:gd name="connsiteX7" fmla="*/ 1876873 w 3640627"/>
                    <a:gd name="connsiteY7" fmla="*/ 946755 h 946755"/>
                    <a:gd name="connsiteX8" fmla="*/ 690067 w 3640627"/>
                    <a:gd name="connsiteY8" fmla="*/ 412387 h 946755"/>
                    <a:gd name="connsiteX9" fmla="*/ 523214 w 3640627"/>
                    <a:gd name="connsiteY9" fmla="*/ 482971 h 946755"/>
                    <a:gd name="connsiteX10" fmla="*/ 0 w 3640627"/>
                    <a:gd name="connsiteY10" fmla="*/ 242051 h 946755"/>
                    <a:gd name="connsiteX0" fmla="*/ 0 w 3723451"/>
                    <a:gd name="connsiteY0" fmla="*/ 242051 h 946755"/>
                    <a:gd name="connsiteX1" fmla="*/ 655168 w 3723451"/>
                    <a:gd name="connsiteY1" fmla="*/ 16495 h 946755"/>
                    <a:gd name="connsiteX2" fmla="*/ 1855778 w 3723451"/>
                    <a:gd name="connsiteY2" fmla="*/ 534367 h 946755"/>
                    <a:gd name="connsiteX3" fmla="*/ 2964363 w 3723451"/>
                    <a:gd name="connsiteY3" fmla="*/ 0 h 946755"/>
                    <a:gd name="connsiteX4" fmla="*/ 3723451 w 3723451"/>
                    <a:gd name="connsiteY4" fmla="*/ 220954 h 946755"/>
                    <a:gd name="connsiteX5" fmla="*/ 3195282 w 3723451"/>
                    <a:gd name="connsiteY5" fmla="*/ 461874 h 946755"/>
                    <a:gd name="connsiteX6" fmla="*/ 3008465 w 3723451"/>
                    <a:gd name="connsiteY6" fmla="*/ 402404 h 946755"/>
                    <a:gd name="connsiteX7" fmla="*/ 1876873 w 3723451"/>
                    <a:gd name="connsiteY7" fmla="*/ 946755 h 946755"/>
                    <a:gd name="connsiteX8" fmla="*/ 690067 w 3723451"/>
                    <a:gd name="connsiteY8" fmla="*/ 412387 h 946755"/>
                    <a:gd name="connsiteX9" fmla="*/ 523214 w 3723451"/>
                    <a:gd name="connsiteY9" fmla="*/ 482971 h 946755"/>
                    <a:gd name="connsiteX10" fmla="*/ 0 w 3723451"/>
                    <a:gd name="connsiteY10" fmla="*/ 242051 h 946755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08465 w 3723451"/>
                    <a:gd name="connsiteY6" fmla="*/ 388599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95282 w 3723451"/>
                    <a:gd name="connsiteY5" fmla="*/ 448069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690067 w 3723451"/>
                    <a:gd name="connsiteY8" fmla="*/ 398582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  <a:gd name="connsiteX0" fmla="*/ 0 w 3723451"/>
                    <a:gd name="connsiteY0" fmla="*/ 228246 h 932950"/>
                    <a:gd name="connsiteX1" fmla="*/ 655168 w 3723451"/>
                    <a:gd name="connsiteY1" fmla="*/ 2690 h 932950"/>
                    <a:gd name="connsiteX2" fmla="*/ 1855778 w 3723451"/>
                    <a:gd name="connsiteY2" fmla="*/ 520562 h 932950"/>
                    <a:gd name="connsiteX3" fmla="*/ 3001174 w 3723451"/>
                    <a:gd name="connsiteY3" fmla="*/ 0 h 932950"/>
                    <a:gd name="connsiteX4" fmla="*/ 3723451 w 3723451"/>
                    <a:gd name="connsiteY4" fmla="*/ 207149 h 932950"/>
                    <a:gd name="connsiteX5" fmla="*/ 3186079 w 3723451"/>
                    <a:gd name="connsiteY5" fmla="*/ 461874 h 932950"/>
                    <a:gd name="connsiteX6" fmla="*/ 3013067 w 3723451"/>
                    <a:gd name="connsiteY6" fmla="*/ 393200 h 932950"/>
                    <a:gd name="connsiteX7" fmla="*/ 1876873 w 3723451"/>
                    <a:gd name="connsiteY7" fmla="*/ 932950 h 932950"/>
                    <a:gd name="connsiteX8" fmla="*/ 711613 w 3723451"/>
                    <a:gd name="connsiteY8" fmla="*/ 413055 h 932950"/>
                    <a:gd name="connsiteX9" fmla="*/ 523214 w 3723451"/>
                    <a:gd name="connsiteY9" fmla="*/ 469166 h 932950"/>
                    <a:gd name="connsiteX10" fmla="*/ 0 w 3723451"/>
                    <a:gd name="connsiteY10" fmla="*/ 228246 h 93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5" name="Freeform 284"/>
                <p:cNvSpPr/>
                <p:nvPr/>
              </p:nvSpPr>
              <p:spPr bwMode="auto">
                <a:xfrm>
                  <a:off x="2536889" y="1727776"/>
                  <a:ext cx="244057" cy="97040"/>
                </a:xfrm>
                <a:custGeom>
                  <a:avLst/>
                  <a:gdLst>
                    <a:gd name="connsiteX0" fmla="*/ 55216 w 1421812"/>
                    <a:gd name="connsiteY0" fmla="*/ 0 h 800665"/>
                    <a:gd name="connsiteX1" fmla="*/ 1421812 w 1421812"/>
                    <a:gd name="connsiteY1" fmla="*/ 625807 h 800665"/>
                    <a:gd name="connsiteX2" fmla="*/ 947874 w 1421812"/>
                    <a:gd name="connsiteY2" fmla="*/ 800665 h 800665"/>
                    <a:gd name="connsiteX3" fmla="*/ 50614 w 1421812"/>
                    <a:gd name="connsiteY3" fmla="*/ 404934 h 800665"/>
                    <a:gd name="connsiteX4" fmla="*/ 0 w 1421812"/>
                    <a:gd name="connsiteY4" fmla="*/ 404934 h 800665"/>
                    <a:gd name="connsiteX5" fmla="*/ 55216 w 1421812"/>
                    <a:gd name="connsiteY5" fmla="*/ 0 h 800665"/>
                    <a:gd name="connsiteX0" fmla="*/ 4602 w 1371198"/>
                    <a:gd name="connsiteY0" fmla="*/ 0 h 800665"/>
                    <a:gd name="connsiteX1" fmla="*/ 1371198 w 1371198"/>
                    <a:gd name="connsiteY1" fmla="*/ 625807 h 800665"/>
                    <a:gd name="connsiteX2" fmla="*/ 897260 w 1371198"/>
                    <a:gd name="connsiteY2" fmla="*/ 800665 h 800665"/>
                    <a:gd name="connsiteX3" fmla="*/ 0 w 1371198"/>
                    <a:gd name="connsiteY3" fmla="*/ 404934 h 800665"/>
                    <a:gd name="connsiteX4" fmla="*/ 4602 w 1371198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0665"/>
                    <a:gd name="connsiteX1" fmla="*/ 1366596 w 1366596"/>
                    <a:gd name="connsiteY1" fmla="*/ 625807 h 800665"/>
                    <a:gd name="connsiteX2" fmla="*/ 892658 w 1366596"/>
                    <a:gd name="connsiteY2" fmla="*/ 800665 h 800665"/>
                    <a:gd name="connsiteX3" fmla="*/ 4601 w 1366596"/>
                    <a:gd name="connsiteY3" fmla="*/ 427942 h 800665"/>
                    <a:gd name="connsiteX4" fmla="*/ 0 w 1366596"/>
                    <a:gd name="connsiteY4" fmla="*/ 0 h 800665"/>
                    <a:gd name="connsiteX0" fmla="*/ 0 w 1366596"/>
                    <a:gd name="connsiteY0" fmla="*/ 0 h 809868"/>
                    <a:gd name="connsiteX1" fmla="*/ 1366596 w 1366596"/>
                    <a:gd name="connsiteY1" fmla="*/ 625807 h 809868"/>
                    <a:gd name="connsiteX2" fmla="*/ 865050 w 1366596"/>
                    <a:gd name="connsiteY2" fmla="*/ 809868 h 809868"/>
                    <a:gd name="connsiteX3" fmla="*/ 4601 w 1366596"/>
                    <a:gd name="connsiteY3" fmla="*/ 427942 h 809868"/>
                    <a:gd name="connsiteX4" fmla="*/ 0 w 1366596"/>
                    <a:gd name="connsiteY4" fmla="*/ 0 h 80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286" name="Freeform 285"/>
                <p:cNvSpPr/>
                <p:nvPr/>
              </p:nvSpPr>
              <p:spPr bwMode="auto">
                <a:xfrm>
                  <a:off x="2089977" y="1730144"/>
                  <a:ext cx="240888" cy="97039"/>
                </a:xfrm>
                <a:custGeom>
                  <a:avLst/>
                  <a:gdLst>
                    <a:gd name="connsiteX0" fmla="*/ 1329786 w 1348191"/>
                    <a:gd name="connsiteY0" fmla="*/ 0 h 809869"/>
                    <a:gd name="connsiteX1" fmla="*/ 1348191 w 1348191"/>
                    <a:gd name="connsiteY1" fmla="*/ 400333 h 809869"/>
                    <a:gd name="connsiteX2" fmla="*/ 487742 w 1348191"/>
                    <a:gd name="connsiteY2" fmla="*/ 809869 h 809869"/>
                    <a:gd name="connsiteX3" fmla="*/ 0 w 1348191"/>
                    <a:gd name="connsiteY3" fmla="*/ 630409 h 809869"/>
                    <a:gd name="connsiteX4" fmla="*/ 1329786 w 1348191"/>
                    <a:gd name="connsiteY4" fmla="*/ 0 h 809869"/>
                    <a:gd name="connsiteX0" fmla="*/ 1329786 w 1348191"/>
                    <a:gd name="connsiteY0" fmla="*/ 0 h 791462"/>
                    <a:gd name="connsiteX1" fmla="*/ 1348191 w 1348191"/>
                    <a:gd name="connsiteY1" fmla="*/ 381926 h 791462"/>
                    <a:gd name="connsiteX2" fmla="*/ 487742 w 1348191"/>
                    <a:gd name="connsiteY2" fmla="*/ 791462 h 791462"/>
                    <a:gd name="connsiteX3" fmla="*/ 0 w 1348191"/>
                    <a:gd name="connsiteY3" fmla="*/ 612002 h 791462"/>
                    <a:gd name="connsiteX4" fmla="*/ 1329786 w 1348191"/>
                    <a:gd name="connsiteY4" fmla="*/ 0 h 791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287" name="Straight Connector 286"/>
                <p:cNvCxnSpPr>
                  <a:endCxn id="282" idx="2"/>
                </p:cNvCxnSpPr>
                <p:nvPr/>
              </p:nvCxnSpPr>
              <p:spPr bwMode="auto">
                <a:xfrm flipH="1" flipV="1">
                  <a:off x="1871277" y="1737243"/>
                  <a:ext cx="3169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8" name="Straight Connector 287"/>
                <p:cNvCxnSpPr/>
                <p:nvPr/>
              </p:nvCxnSpPr>
              <p:spPr bwMode="auto">
                <a:xfrm flipH="1" flipV="1">
                  <a:off x="2996477" y="1734877"/>
                  <a:ext cx="3171" cy="123074"/>
                </a:xfrm>
                <a:prstGeom prst="line">
                  <a:avLst/>
                </a:prstGeom>
                <a:ln w="6350" cmpd="sng">
                  <a:solidFill>
                    <a:schemeClr val="tx1"/>
                  </a:solidFill>
                </a:ln>
                <a:effectLst>
                  <a:outerShdw blurRad="40005" dist="19939" dir="5400000" algn="tl" rotWithShape="0">
                    <a:srgbClr val="000000">
                      <a:alpha val="38000"/>
                    </a:srgbClr>
                  </a:outerShdw>
                </a:effectLst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14" name="Rectangle 213"/>
            <p:cNvSpPr/>
            <p:nvPr/>
          </p:nvSpPr>
          <p:spPr bwMode="auto">
            <a:xfrm>
              <a:off x="-1550737" y="5173579"/>
              <a:ext cx="3248526" cy="1029368"/>
            </a:xfrm>
            <a:prstGeom prst="rect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25" name="Picture 1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14" y="720742"/>
            <a:ext cx="4579519" cy="188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6" name="Title 1"/>
          <p:cNvSpPr txBox="1">
            <a:spLocks/>
          </p:cNvSpPr>
          <p:nvPr/>
        </p:nvSpPr>
        <p:spPr>
          <a:xfrm>
            <a:off x="399720" y="120318"/>
            <a:ext cx="7772400" cy="972758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ＭＳ Ｐゴシック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</a:defRPr>
            </a:lvl9pPr>
          </a:lstStyle>
          <a:p>
            <a:r>
              <a:rPr lang="en-US" sz="4000" dirty="0"/>
              <a:t>ONOS controller</a:t>
            </a:r>
          </a:p>
        </p:txBody>
      </p:sp>
      <p:sp>
        <p:nvSpPr>
          <p:cNvPr id="327" name="Content Placeholder 3"/>
          <p:cNvSpPr txBox="1">
            <a:spLocks/>
          </p:cNvSpPr>
          <p:nvPr/>
        </p:nvSpPr>
        <p:spPr>
          <a:xfrm>
            <a:off x="5768007" y="1647479"/>
            <a:ext cx="3135360" cy="4648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r>
              <a:rPr lang="en-US" sz="2400" dirty="0">
                <a:solidFill>
                  <a:srgbClr val="000000"/>
                </a:solidFill>
              </a:rPr>
              <a:t>control apps separate from controller</a:t>
            </a:r>
          </a:p>
          <a:p>
            <a:r>
              <a:rPr lang="en-US" sz="2400" dirty="0">
                <a:solidFill>
                  <a:srgbClr val="000000"/>
                </a:solidFill>
              </a:rPr>
              <a:t>intent framework: high-level specification of service: what rather than how</a:t>
            </a:r>
          </a:p>
          <a:p>
            <a:r>
              <a:rPr lang="en-US" sz="2400" dirty="0">
                <a:solidFill>
                  <a:srgbClr val="000000"/>
                </a:solidFill>
              </a:rPr>
              <a:t>considerable emphasis on distributed core: service reliability, replication performance scaling</a:t>
            </a:r>
          </a:p>
        </p:txBody>
      </p:sp>
      <p:sp>
        <p:nvSpPr>
          <p:cNvPr id="3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20</a:t>
            </a:fld>
            <a:endParaRPr lang="en-US" sz="1200" dirty="0">
              <a:latin typeface="Tahoma" charset="0"/>
            </a:endParaRPr>
          </a:p>
        </p:txBody>
      </p:sp>
      <p:sp>
        <p:nvSpPr>
          <p:cNvPr id="32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3392955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3" name="Picture 2" descr="underline_base">
            <a:extLst>
              <a:ext uri="{FF2B5EF4-FFF2-40B4-BE49-F238E27FC236}">
                <a16:creationId xmlns:a16="http://schemas.microsoft.com/office/drawing/2014/main" id="{F050F78B-5CC5-4017-8992-23BCC82F093D}"/>
              </a:ext>
            </a:extLst>
          </p:cNvPr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4" name="Rectangle 3">
            <a:extLst>
              <a:ext uri="{FF2B5EF4-FFF2-40B4-BE49-F238E27FC236}">
                <a16:creationId xmlns:a16="http://schemas.microsoft.com/office/drawing/2014/main" id="{0708F58A-0168-4D7C-9628-4AF7427F001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879850" cy="46482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4.1 Overview of Network layer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data plane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control plane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4.2 What</a:t>
            </a:r>
            <a:r>
              <a:rPr lang="ja-JP" altLang="en-US" sz="2400"/>
              <a:t>’</a:t>
            </a:r>
            <a:r>
              <a:rPr lang="en-US" altLang="ja-JP" sz="2400"/>
              <a:t>s inside a router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/>
              <a:t>4.3 IP: Internet Protocol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datagram format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fragmentation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IPv4 addressing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network address translation</a:t>
            </a:r>
          </a:p>
          <a:p>
            <a:pPr lvl="1"/>
            <a:r>
              <a:rPr lang="en-US" altLang="en-US">
                <a:latin typeface="Gill Sans MT" panose="020B0502020104020203" pitchFamily="34" charset="0"/>
              </a:rPr>
              <a:t>IPv6</a:t>
            </a:r>
          </a:p>
        </p:txBody>
      </p:sp>
      <p:sp>
        <p:nvSpPr>
          <p:cNvPr id="115715" name="Rectangle 4">
            <a:extLst>
              <a:ext uri="{FF2B5EF4-FFF2-40B4-BE49-F238E27FC236}">
                <a16:creationId xmlns:a16="http://schemas.microsoft.com/office/drawing/2014/main" id="{0393F349-A638-421B-BC61-CA5A93B4744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2400">
                <a:solidFill>
                  <a:srgbClr val="CC0000"/>
                </a:solidFill>
              </a:rPr>
              <a:t>4.4 Generalized Forward and SDN</a:t>
            </a:r>
          </a:p>
          <a:p>
            <a:pPr lvl="1"/>
            <a:r>
              <a:rPr lang="en-US" altLang="en-US">
                <a:solidFill>
                  <a:srgbClr val="CC0000"/>
                </a:solidFill>
                <a:latin typeface="Gill Sans MT" panose="020B0502020104020203" pitchFamily="34" charset="0"/>
              </a:rPr>
              <a:t>match</a:t>
            </a:r>
          </a:p>
          <a:p>
            <a:pPr lvl="1"/>
            <a:r>
              <a:rPr lang="en-US" altLang="en-US">
                <a:solidFill>
                  <a:srgbClr val="CC0000"/>
                </a:solidFill>
                <a:latin typeface="Gill Sans MT" panose="020B0502020104020203" pitchFamily="34" charset="0"/>
              </a:rPr>
              <a:t>action</a:t>
            </a:r>
          </a:p>
          <a:p>
            <a:pPr lvl="1"/>
            <a:r>
              <a:rPr lang="en-US" altLang="en-US">
                <a:solidFill>
                  <a:srgbClr val="CC0000"/>
                </a:solidFill>
                <a:latin typeface="Gill Sans MT" panose="020B0502020104020203" pitchFamily="34" charset="0"/>
              </a:rPr>
              <a:t>OpenFlow  examples of match-plus-action in action</a:t>
            </a:r>
          </a:p>
          <a:p>
            <a:endParaRPr lang="en-US" altLang="en-US" sz="2400"/>
          </a:p>
        </p:txBody>
      </p:sp>
      <p:sp>
        <p:nvSpPr>
          <p:cNvPr id="115716" name="Rectangle 2">
            <a:extLst>
              <a:ext uri="{FF2B5EF4-FFF2-40B4-BE49-F238E27FC236}">
                <a16:creationId xmlns:a16="http://schemas.microsoft.com/office/drawing/2014/main" id="{4A528671-F31E-4C43-B2A8-DEA3C76E3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anose="020B0502020104020203" pitchFamily="34" charset="0"/>
              </a:rPr>
              <a:t>Chapter 4: outline</a:t>
            </a:r>
          </a:p>
        </p:txBody>
      </p:sp>
      <p:sp>
        <p:nvSpPr>
          <p:cNvPr id="115717" name="Slide Number Placeholder 5">
            <a:extLst>
              <a:ext uri="{FF2B5EF4-FFF2-40B4-BE49-F238E27FC236}">
                <a16:creationId xmlns:a16="http://schemas.microsoft.com/office/drawing/2014/main" id="{D5053F02-6F64-43A2-AA99-88F037FDD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05F600F6-0FDB-4B65-B5BA-E302E0E9FFE0}" type="slidenum">
              <a:rPr lang="en-US" altLang="en-US" sz="1200">
                <a:latin typeface="Tahoma" panose="020B0604030504040204" pitchFamily="34" charset="0"/>
              </a:rPr>
              <a:pPr/>
              <a:t>21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15718" name="Footer Placeholder 2">
            <a:extLst>
              <a:ext uri="{FF2B5EF4-FFF2-40B4-BE49-F238E27FC236}">
                <a16:creationId xmlns:a16="http://schemas.microsoft.com/office/drawing/2014/main" id="{420D3A2C-69C2-4FF0-A9FC-158397FFE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  <p:extLst>
      <p:ext uri="{BB962C8B-B14F-4D97-AF65-F5344CB8AC3E}">
        <p14:creationId xmlns:p14="http://schemas.microsoft.com/office/powerpoint/2010/main" val="38452281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12" descr="underline_base">
            <a:extLst>
              <a:ext uri="{FF2B5EF4-FFF2-40B4-BE49-F238E27FC236}">
                <a16:creationId xmlns:a16="http://schemas.microsoft.com/office/drawing/2014/main" id="{1946FBCD-6140-4DFF-8DA6-548A13463778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8" y="779463"/>
            <a:ext cx="7721600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38" name="Title 1">
            <a:extLst>
              <a:ext uri="{FF2B5EF4-FFF2-40B4-BE49-F238E27FC236}">
                <a16:creationId xmlns:a16="http://schemas.microsoft.com/office/drawing/2014/main" id="{F1C47393-73A3-4EBE-A513-208AB7D80E51}"/>
              </a:ext>
            </a:extLst>
          </p:cNvPr>
          <p:cNvSpPr txBox="1">
            <a:spLocks/>
          </p:cNvSpPr>
          <p:nvPr/>
        </p:nvSpPr>
        <p:spPr bwMode="auto">
          <a:xfrm>
            <a:off x="371475" y="1793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Generalized Forwarding and SDN</a:t>
            </a:r>
          </a:p>
        </p:txBody>
      </p:sp>
      <p:sp>
        <p:nvSpPr>
          <p:cNvPr id="116739" name="Rectangle 4">
            <a:extLst>
              <a:ext uri="{FF2B5EF4-FFF2-40B4-BE49-F238E27FC236}">
                <a16:creationId xmlns:a16="http://schemas.microsoft.com/office/drawing/2014/main" id="{08E7FC57-664B-41F3-AF08-F8D948D52DF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057525" y="2017713"/>
            <a:ext cx="4065588" cy="9826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6740" name="Freeform 2">
            <a:extLst>
              <a:ext uri="{FF2B5EF4-FFF2-40B4-BE49-F238E27FC236}">
                <a16:creationId xmlns:a16="http://schemas.microsoft.com/office/drawing/2014/main" id="{16A340FB-A950-4994-983D-D560A1343958}"/>
              </a:ext>
            </a:extLst>
          </p:cNvPr>
          <p:cNvSpPr>
            <a:spLocks/>
          </p:cNvSpPr>
          <p:nvPr/>
        </p:nvSpPr>
        <p:spPr bwMode="auto">
          <a:xfrm>
            <a:off x="3503613" y="5022850"/>
            <a:ext cx="2847975" cy="1579563"/>
          </a:xfrm>
          <a:custGeom>
            <a:avLst/>
            <a:gdLst>
              <a:gd name="T0" fmla="*/ 2147483647 w 1794"/>
              <a:gd name="T1" fmla="*/ 2147483647 h 933"/>
              <a:gd name="T2" fmla="*/ 2147483647 w 1794"/>
              <a:gd name="T3" fmla="*/ 2147483647 h 933"/>
              <a:gd name="T4" fmla="*/ 2147483647 w 1794"/>
              <a:gd name="T5" fmla="*/ 2147483647 h 933"/>
              <a:gd name="T6" fmla="*/ 2147483647 w 1794"/>
              <a:gd name="T7" fmla="*/ 2147483647 h 933"/>
              <a:gd name="T8" fmla="*/ 2147483647 w 1794"/>
              <a:gd name="T9" fmla="*/ 2147483647 h 933"/>
              <a:gd name="T10" fmla="*/ 2147483647 w 1794"/>
              <a:gd name="T11" fmla="*/ 2147483647 h 933"/>
              <a:gd name="T12" fmla="*/ 2147483647 w 1794"/>
              <a:gd name="T13" fmla="*/ 2147483647 h 933"/>
              <a:gd name="T14" fmla="*/ 2147483647 w 1794"/>
              <a:gd name="T15" fmla="*/ 2147483647 h 933"/>
              <a:gd name="T16" fmla="*/ 2147483647 w 1794"/>
              <a:gd name="T17" fmla="*/ 2147483647 h 933"/>
              <a:gd name="T18" fmla="*/ 2147483647 w 1794"/>
              <a:gd name="T19" fmla="*/ 2147483647 h 933"/>
              <a:gd name="T20" fmla="*/ 2147483647 w 1794"/>
              <a:gd name="T21" fmla="*/ 2147483647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6741" name="Freeform 6">
            <a:extLst>
              <a:ext uri="{FF2B5EF4-FFF2-40B4-BE49-F238E27FC236}">
                <a16:creationId xmlns:a16="http://schemas.microsoft.com/office/drawing/2014/main" id="{49BA4761-8DBF-4ADA-88C9-7B5D29ED87EC}"/>
              </a:ext>
            </a:extLst>
          </p:cNvPr>
          <p:cNvSpPr>
            <a:spLocks/>
          </p:cNvSpPr>
          <p:nvPr/>
        </p:nvSpPr>
        <p:spPr bwMode="auto">
          <a:xfrm>
            <a:off x="4141788" y="5326063"/>
            <a:ext cx="542925" cy="295275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6742" name="Freeform 91">
            <a:extLst>
              <a:ext uri="{FF2B5EF4-FFF2-40B4-BE49-F238E27FC236}">
                <a16:creationId xmlns:a16="http://schemas.microsoft.com/office/drawing/2014/main" id="{C66505EF-D109-4034-BD02-7C907719C7EF}"/>
              </a:ext>
            </a:extLst>
          </p:cNvPr>
          <p:cNvSpPr>
            <a:spLocks/>
          </p:cNvSpPr>
          <p:nvPr/>
        </p:nvSpPr>
        <p:spPr bwMode="auto">
          <a:xfrm>
            <a:off x="5183188" y="5319713"/>
            <a:ext cx="504825" cy="307975"/>
          </a:xfrm>
          <a:custGeom>
            <a:avLst/>
            <a:gdLst>
              <a:gd name="T0" fmla="*/ 0 w 318"/>
              <a:gd name="T1" fmla="*/ 0 h 194"/>
              <a:gd name="T2" fmla="*/ 2147483647 w 318"/>
              <a:gd name="T3" fmla="*/ 2147483647 h 194"/>
              <a:gd name="T4" fmla="*/ 0 60000 65536"/>
              <a:gd name="T5" fmla="*/ 0 60000 65536"/>
              <a:gd name="T6" fmla="*/ 0 w 318"/>
              <a:gd name="T7" fmla="*/ 0 h 194"/>
              <a:gd name="T8" fmla="*/ 318 w 318"/>
              <a:gd name="T9" fmla="*/ 194 h 1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8" h="194">
                <a:moveTo>
                  <a:pt x="0" y="0"/>
                </a:moveTo>
                <a:lnTo>
                  <a:pt x="318" y="19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6743" name="Freeform 92">
            <a:extLst>
              <a:ext uri="{FF2B5EF4-FFF2-40B4-BE49-F238E27FC236}">
                <a16:creationId xmlns:a16="http://schemas.microsoft.com/office/drawing/2014/main" id="{417976E7-4334-4EAC-B96E-1A0A2EE41362}"/>
              </a:ext>
            </a:extLst>
          </p:cNvPr>
          <p:cNvSpPr>
            <a:spLocks/>
          </p:cNvSpPr>
          <p:nvPr/>
        </p:nvSpPr>
        <p:spPr bwMode="auto">
          <a:xfrm>
            <a:off x="4117975" y="5711825"/>
            <a:ext cx="1227138" cy="344488"/>
          </a:xfrm>
          <a:custGeom>
            <a:avLst/>
            <a:gdLst>
              <a:gd name="T0" fmla="*/ 0 w 294"/>
              <a:gd name="T1" fmla="*/ 0 h 174"/>
              <a:gd name="T2" fmla="*/ 2147483647 w 294"/>
              <a:gd name="T3" fmla="*/ 2147483647 h 174"/>
              <a:gd name="T4" fmla="*/ 0 60000 65536"/>
              <a:gd name="T5" fmla="*/ 0 60000 65536"/>
              <a:gd name="T6" fmla="*/ 0 w 294"/>
              <a:gd name="T7" fmla="*/ 0 h 174"/>
              <a:gd name="T8" fmla="*/ 294 w 294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74">
                <a:moveTo>
                  <a:pt x="0" y="0"/>
                </a:moveTo>
                <a:lnTo>
                  <a:pt x="294" y="17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6744" name="Freeform 93">
            <a:extLst>
              <a:ext uri="{FF2B5EF4-FFF2-40B4-BE49-F238E27FC236}">
                <a16:creationId xmlns:a16="http://schemas.microsoft.com/office/drawing/2014/main" id="{9B048EC5-2C00-47D3-B9EC-E62F28EC1418}"/>
              </a:ext>
            </a:extLst>
          </p:cNvPr>
          <p:cNvSpPr>
            <a:spLocks/>
          </p:cNvSpPr>
          <p:nvPr/>
        </p:nvSpPr>
        <p:spPr bwMode="auto">
          <a:xfrm>
            <a:off x="4464050" y="5635625"/>
            <a:ext cx="992188" cy="641350"/>
          </a:xfrm>
          <a:custGeom>
            <a:avLst/>
            <a:gdLst>
              <a:gd name="T0" fmla="*/ 0 w 378"/>
              <a:gd name="T1" fmla="*/ 2147483647 h 174"/>
              <a:gd name="T2" fmla="*/ 2147483647 w 378"/>
              <a:gd name="T3" fmla="*/ 0 h 174"/>
              <a:gd name="T4" fmla="*/ 0 60000 65536"/>
              <a:gd name="T5" fmla="*/ 0 60000 65536"/>
              <a:gd name="T6" fmla="*/ 0 w 378"/>
              <a:gd name="T7" fmla="*/ 0 h 174"/>
              <a:gd name="T8" fmla="*/ 378 w 378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8" h="174">
                <a:moveTo>
                  <a:pt x="0" y="174"/>
                </a:moveTo>
                <a:lnTo>
                  <a:pt x="37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6745" name="Freeform 94">
            <a:extLst>
              <a:ext uri="{FF2B5EF4-FFF2-40B4-BE49-F238E27FC236}">
                <a16:creationId xmlns:a16="http://schemas.microsoft.com/office/drawing/2014/main" id="{A85A439C-26B3-4240-AA79-8312B94F0E4A}"/>
              </a:ext>
            </a:extLst>
          </p:cNvPr>
          <p:cNvSpPr>
            <a:spLocks/>
          </p:cNvSpPr>
          <p:nvPr/>
        </p:nvSpPr>
        <p:spPr bwMode="auto">
          <a:xfrm>
            <a:off x="5557838" y="5699125"/>
            <a:ext cx="80962" cy="414338"/>
          </a:xfrm>
          <a:custGeom>
            <a:avLst/>
            <a:gdLst>
              <a:gd name="T0" fmla="*/ 0 w 118"/>
              <a:gd name="T1" fmla="*/ 2147483647 h 500"/>
              <a:gd name="T2" fmla="*/ 2147483647 w 118"/>
              <a:gd name="T3" fmla="*/ 0 h 500"/>
              <a:gd name="T4" fmla="*/ 0 60000 65536"/>
              <a:gd name="T5" fmla="*/ 0 60000 65536"/>
              <a:gd name="T6" fmla="*/ 0 w 118"/>
              <a:gd name="T7" fmla="*/ 0 h 500"/>
              <a:gd name="T8" fmla="*/ 118 w 118"/>
              <a:gd name="T9" fmla="*/ 500 h 5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8" h="500">
                <a:moveTo>
                  <a:pt x="0" y="500"/>
                </a:moveTo>
                <a:lnTo>
                  <a:pt x="11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6746" name="Freeform 95">
            <a:extLst>
              <a:ext uri="{FF2B5EF4-FFF2-40B4-BE49-F238E27FC236}">
                <a16:creationId xmlns:a16="http://schemas.microsoft.com/office/drawing/2014/main" id="{AD3F68D7-F553-4DB6-890A-320D748D2E4C}"/>
              </a:ext>
            </a:extLst>
          </p:cNvPr>
          <p:cNvSpPr>
            <a:spLocks/>
          </p:cNvSpPr>
          <p:nvPr/>
        </p:nvSpPr>
        <p:spPr bwMode="auto">
          <a:xfrm flipV="1">
            <a:off x="4497388" y="6132513"/>
            <a:ext cx="796925" cy="203200"/>
          </a:xfrm>
          <a:custGeom>
            <a:avLst/>
            <a:gdLst>
              <a:gd name="T0" fmla="*/ 2147483647 w 370"/>
              <a:gd name="T1" fmla="*/ 2147483647 h 32"/>
              <a:gd name="T2" fmla="*/ 0 w 370"/>
              <a:gd name="T3" fmla="*/ 0 h 32"/>
              <a:gd name="T4" fmla="*/ 0 60000 65536"/>
              <a:gd name="T5" fmla="*/ 0 60000 65536"/>
              <a:gd name="T6" fmla="*/ 0 w 370"/>
              <a:gd name="T7" fmla="*/ 0 h 32"/>
              <a:gd name="T8" fmla="*/ 370 w 370"/>
              <a:gd name="T9" fmla="*/ 32 h 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0" h="32">
                <a:moveTo>
                  <a:pt x="370" y="32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6747" name="Freeform 96">
            <a:extLst>
              <a:ext uri="{FF2B5EF4-FFF2-40B4-BE49-F238E27FC236}">
                <a16:creationId xmlns:a16="http://schemas.microsoft.com/office/drawing/2014/main" id="{17D6B0FC-00FF-43A9-AA69-D159997E79D0}"/>
              </a:ext>
            </a:extLst>
          </p:cNvPr>
          <p:cNvSpPr>
            <a:spLocks/>
          </p:cNvSpPr>
          <p:nvPr/>
        </p:nvSpPr>
        <p:spPr bwMode="auto">
          <a:xfrm>
            <a:off x="3960813" y="5735638"/>
            <a:ext cx="222250" cy="506412"/>
          </a:xfrm>
          <a:custGeom>
            <a:avLst/>
            <a:gdLst>
              <a:gd name="T0" fmla="*/ 2147483647 w 176"/>
              <a:gd name="T1" fmla="*/ 2147483647 h 412"/>
              <a:gd name="T2" fmla="*/ 2147483647 w 176"/>
              <a:gd name="T3" fmla="*/ 2147483647 h 412"/>
              <a:gd name="T4" fmla="*/ 0 w 176"/>
              <a:gd name="T5" fmla="*/ 0 h 412"/>
              <a:gd name="T6" fmla="*/ 0 60000 65536"/>
              <a:gd name="T7" fmla="*/ 0 60000 65536"/>
              <a:gd name="T8" fmla="*/ 0 60000 65536"/>
              <a:gd name="T9" fmla="*/ 0 w 176"/>
              <a:gd name="T10" fmla="*/ 0 h 412"/>
              <a:gd name="T11" fmla="*/ 176 w 176"/>
              <a:gd name="T12" fmla="*/ 412 h 4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6" h="412">
                <a:moveTo>
                  <a:pt x="162" y="408"/>
                </a:moveTo>
                <a:lnTo>
                  <a:pt x="176" y="41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6748" name="Rectangle 97">
            <a:extLst>
              <a:ext uri="{FF2B5EF4-FFF2-40B4-BE49-F238E27FC236}">
                <a16:creationId xmlns:a16="http://schemas.microsoft.com/office/drawing/2014/main" id="{4DF7BBCA-79AE-49E0-BBE7-0EDB912ED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6113" y="5449888"/>
            <a:ext cx="1206500" cy="23812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6749" name="Rectangle 98">
            <a:extLst>
              <a:ext uri="{FF2B5EF4-FFF2-40B4-BE49-F238E27FC236}">
                <a16:creationId xmlns:a16="http://schemas.microsoft.com/office/drawing/2014/main" id="{808E22B9-2957-498E-B622-260F65F5E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775" y="5473700"/>
            <a:ext cx="1208088" cy="2381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6750" name="Line 99">
            <a:extLst>
              <a:ext uri="{FF2B5EF4-FFF2-40B4-BE49-F238E27FC236}">
                <a16:creationId xmlns:a16="http://schemas.microsoft.com/office/drawing/2014/main" id="{DE3F98A0-9A6D-4DB9-A990-1847DEFCE044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4363" y="5624513"/>
            <a:ext cx="42227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6751" name="Text Box 101">
            <a:extLst>
              <a:ext uri="{FF2B5EF4-FFF2-40B4-BE49-F238E27FC236}">
                <a16:creationId xmlns:a16="http://schemas.microsoft.com/office/drawing/2014/main" id="{26D8F6F4-3529-40BC-8095-4FECFF041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7800" y="5659438"/>
            <a:ext cx="296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16752" name="Text Box 102">
            <a:extLst>
              <a:ext uri="{FF2B5EF4-FFF2-40B4-BE49-F238E27FC236}">
                <a16:creationId xmlns:a16="http://schemas.microsoft.com/office/drawing/2014/main" id="{61CA5E9A-86D1-4F00-80EC-A43F106A7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6975" y="5732463"/>
            <a:ext cx="296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16753" name="Rectangle 104">
            <a:extLst>
              <a:ext uri="{FF2B5EF4-FFF2-40B4-BE49-F238E27FC236}">
                <a16:creationId xmlns:a16="http://schemas.microsoft.com/office/drawing/2014/main" id="{F2D4A341-C888-4CD9-B99C-23AF498F10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2675" y="5476875"/>
            <a:ext cx="738188" cy="2397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6754" name="Text Box 105">
            <a:extLst>
              <a:ext uri="{FF2B5EF4-FFF2-40B4-BE49-F238E27FC236}">
                <a16:creationId xmlns:a16="http://schemas.microsoft.com/office/drawing/2014/main" id="{C2351E59-1B71-43E3-BC24-FCF5D3580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467350"/>
            <a:ext cx="9445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</a:rPr>
              <a:t>0100 1101</a:t>
            </a:r>
          </a:p>
        </p:txBody>
      </p:sp>
      <p:sp>
        <p:nvSpPr>
          <p:cNvPr id="116755" name="Text Box 106">
            <a:extLst>
              <a:ext uri="{FF2B5EF4-FFF2-40B4-BE49-F238E27FC236}">
                <a16:creationId xmlns:a16="http://schemas.microsoft.com/office/drawing/2014/main" id="{DD5CDD3B-1016-43FE-9B20-36AFA50BA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1988" y="6105525"/>
            <a:ext cx="15446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</a:rPr>
              <a:t>values in arriving</a:t>
            </a:r>
          </a:p>
          <a:p>
            <a:r>
              <a:rPr lang="en-US" altLang="en-US" sz="1400">
                <a:solidFill>
                  <a:srgbClr val="000000"/>
                </a:solidFill>
              </a:rPr>
              <a:t>packet</a:t>
            </a:r>
            <a:r>
              <a:rPr lang="ja-JP" altLang="en-US" sz="1400">
                <a:solidFill>
                  <a:srgbClr val="000000"/>
                </a:solidFill>
              </a:rPr>
              <a:t>’</a:t>
            </a:r>
            <a:r>
              <a:rPr lang="en-US" altLang="ja-JP" sz="1400">
                <a:solidFill>
                  <a:srgbClr val="000000"/>
                </a:solidFill>
              </a:rPr>
              <a:t>s header</a:t>
            </a:r>
            <a:endParaRPr lang="en-US" altLang="en-US" sz="1400">
              <a:solidFill>
                <a:srgbClr val="000000"/>
              </a:solidFill>
            </a:endParaRPr>
          </a:p>
        </p:txBody>
      </p:sp>
      <p:grpSp>
        <p:nvGrpSpPr>
          <p:cNvPr id="116756" name="Group 25">
            <a:extLst>
              <a:ext uri="{FF2B5EF4-FFF2-40B4-BE49-F238E27FC236}">
                <a16:creationId xmlns:a16="http://schemas.microsoft.com/office/drawing/2014/main" id="{E98E0730-193D-4649-A66F-B5AD6410FAFB}"/>
              </a:ext>
            </a:extLst>
          </p:cNvPr>
          <p:cNvGrpSpPr>
            <a:grpSpLocks/>
          </p:cNvGrpSpPr>
          <p:nvPr/>
        </p:nvGrpSpPr>
        <p:grpSpPr bwMode="auto">
          <a:xfrm>
            <a:off x="2879725" y="2162175"/>
            <a:ext cx="4376738" cy="392113"/>
            <a:chOff x="2876479" y="1379891"/>
            <a:chExt cx="4376824" cy="393056"/>
          </a:xfrm>
        </p:grpSpPr>
        <p:sp>
          <p:nvSpPr>
            <p:cNvPr id="116977" name="Oval 5">
              <a:extLst>
                <a:ext uri="{FF2B5EF4-FFF2-40B4-BE49-F238E27FC236}">
                  <a16:creationId xmlns:a16="http://schemas.microsoft.com/office/drawing/2014/main" id="{6B537890-E722-4A8C-B5B8-E7FE49C87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886" y="1379891"/>
              <a:ext cx="3785019" cy="3930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78" name="Text Box 108">
              <a:extLst>
                <a:ext uri="{FF2B5EF4-FFF2-40B4-BE49-F238E27FC236}">
                  <a16:creationId xmlns:a16="http://schemas.microsoft.com/office/drawing/2014/main" id="{9DCD6FB3-0DD2-4A99-9F02-A528EDED73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6479" y="1408113"/>
              <a:ext cx="437682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solidFill>
                    <a:srgbClr val="000000"/>
                  </a:solidFill>
                </a:rPr>
                <a:t>logically-centralized routing controller</a:t>
              </a:r>
            </a:p>
          </p:txBody>
        </p:sp>
      </p:grpSp>
      <p:sp>
        <p:nvSpPr>
          <p:cNvPr id="116757" name="Line 119">
            <a:extLst>
              <a:ext uri="{FF2B5EF4-FFF2-40B4-BE49-F238E27FC236}">
                <a16:creationId xmlns:a16="http://schemas.microsoft.com/office/drawing/2014/main" id="{707DAB8B-2DC0-45AF-8D83-9E3A8562EB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4788" y="5772150"/>
            <a:ext cx="0" cy="403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30" name="Freeform 122">
            <a:extLst>
              <a:ext uri="{FF2B5EF4-FFF2-40B4-BE49-F238E27FC236}">
                <a16:creationId xmlns:a16="http://schemas.microsoft.com/office/drawing/2014/main" id="{651C125F-8ECE-4E3C-A4CB-CC4B5C2389BB}"/>
              </a:ext>
            </a:extLst>
          </p:cNvPr>
          <p:cNvSpPr>
            <a:spLocks/>
          </p:cNvSpPr>
          <p:nvPr/>
        </p:nvSpPr>
        <p:spPr bwMode="auto">
          <a:xfrm flipH="1">
            <a:off x="4852988" y="4848225"/>
            <a:ext cx="407987" cy="371475"/>
          </a:xfrm>
          <a:custGeom>
            <a:avLst/>
            <a:gdLst>
              <a:gd name="T0" fmla="*/ 0 w 1443"/>
              <a:gd name="T1" fmla="*/ 0 h 816"/>
              <a:gd name="T2" fmla="*/ 0 w 1443"/>
              <a:gd name="T3" fmla="*/ 0 h 816"/>
              <a:gd name="T4" fmla="*/ 0 w 1443"/>
              <a:gd name="T5" fmla="*/ 0 h 816"/>
              <a:gd name="T6" fmla="*/ 0 w 1443"/>
              <a:gd name="T7" fmla="*/ 0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43" h="816">
                <a:moveTo>
                  <a:pt x="0" y="0"/>
                </a:moveTo>
                <a:cubicBezTo>
                  <a:pt x="571" y="285"/>
                  <a:pt x="856" y="408"/>
                  <a:pt x="1076" y="782"/>
                </a:cubicBezTo>
                <a:cubicBezTo>
                  <a:pt x="1185" y="775"/>
                  <a:pt x="1220" y="816"/>
                  <a:pt x="1320" y="788"/>
                </a:cubicBezTo>
                <a:cubicBezTo>
                  <a:pt x="1264" y="347"/>
                  <a:pt x="1276" y="352"/>
                  <a:pt x="1443" y="5"/>
                </a:cubicBezTo>
                <a:cubicBezTo>
                  <a:pt x="867" y="5"/>
                  <a:pt x="233" y="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" name="Freeform 122">
            <a:extLst>
              <a:ext uri="{FF2B5EF4-FFF2-40B4-BE49-F238E27FC236}">
                <a16:creationId xmlns:a16="http://schemas.microsoft.com/office/drawing/2014/main" id="{B1855973-CB1D-4D61-B4B8-02F4BC1B7128}"/>
              </a:ext>
            </a:extLst>
          </p:cNvPr>
          <p:cNvSpPr>
            <a:spLocks/>
          </p:cNvSpPr>
          <p:nvPr/>
        </p:nvSpPr>
        <p:spPr bwMode="auto">
          <a:xfrm flipH="1">
            <a:off x="5418138" y="5053013"/>
            <a:ext cx="396875" cy="471487"/>
          </a:xfrm>
          <a:custGeom>
            <a:avLst/>
            <a:gdLst>
              <a:gd name="T0" fmla="*/ 0 w 1443"/>
              <a:gd name="T1" fmla="*/ 0 h 816"/>
              <a:gd name="T2" fmla="*/ 0 w 1443"/>
              <a:gd name="T3" fmla="*/ 0 h 816"/>
              <a:gd name="T4" fmla="*/ 0 w 1443"/>
              <a:gd name="T5" fmla="*/ 0 h 816"/>
              <a:gd name="T6" fmla="*/ 0 w 1443"/>
              <a:gd name="T7" fmla="*/ 0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  <a:gd name="connsiteX0" fmla="*/ 0 w 12434"/>
              <a:gd name="connsiteY0" fmla="*/ 2860 h 12638"/>
              <a:gd name="connsiteX1" fmla="*/ 7457 w 12434"/>
              <a:gd name="connsiteY1" fmla="*/ 12443 h 12638"/>
              <a:gd name="connsiteX2" fmla="*/ 9148 w 12434"/>
              <a:gd name="connsiteY2" fmla="*/ 12517 h 12638"/>
              <a:gd name="connsiteX3" fmla="*/ 12434 w 12434"/>
              <a:gd name="connsiteY3" fmla="*/ 0 h 12638"/>
              <a:gd name="connsiteX4" fmla="*/ 0 w 12434"/>
              <a:gd name="connsiteY4" fmla="*/ 2860 h 12638"/>
              <a:gd name="connsiteX0" fmla="*/ 0 w 6870"/>
              <a:gd name="connsiteY0" fmla="*/ 0 h 12699"/>
              <a:gd name="connsiteX1" fmla="*/ 1893 w 6870"/>
              <a:gd name="connsiteY1" fmla="*/ 12504 h 12699"/>
              <a:gd name="connsiteX2" fmla="*/ 3584 w 6870"/>
              <a:gd name="connsiteY2" fmla="*/ 12578 h 12699"/>
              <a:gd name="connsiteX3" fmla="*/ 6870 w 6870"/>
              <a:gd name="connsiteY3" fmla="*/ 61 h 12699"/>
              <a:gd name="connsiteX4" fmla="*/ 0 w 6870"/>
              <a:gd name="connsiteY4" fmla="*/ 0 h 12699"/>
              <a:gd name="connsiteX0" fmla="*/ 0 w 10000"/>
              <a:gd name="connsiteY0" fmla="*/ 0 h 10000"/>
              <a:gd name="connsiteX1" fmla="*/ 2755 w 10000"/>
              <a:gd name="connsiteY1" fmla="*/ 9846 h 10000"/>
              <a:gd name="connsiteX2" fmla="*/ 5217 w 10000"/>
              <a:gd name="connsiteY2" fmla="*/ 9905 h 10000"/>
              <a:gd name="connsiteX3" fmla="*/ 10000 w 10000"/>
              <a:gd name="connsiteY3" fmla="*/ 4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2755 w 10000"/>
              <a:gd name="connsiteY1" fmla="*/ 9846 h 10000"/>
              <a:gd name="connsiteX2" fmla="*/ 5217 w 10000"/>
              <a:gd name="connsiteY2" fmla="*/ 9905 h 10000"/>
              <a:gd name="connsiteX3" fmla="*/ 10000 w 10000"/>
              <a:gd name="connsiteY3" fmla="*/ 4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2755 w 10000"/>
              <a:gd name="connsiteY1" fmla="*/ 9846 h 10000"/>
              <a:gd name="connsiteX2" fmla="*/ 5217 w 10000"/>
              <a:gd name="connsiteY2" fmla="*/ 9905 h 10000"/>
              <a:gd name="connsiteX3" fmla="*/ 10000 w 10000"/>
              <a:gd name="connsiteY3" fmla="*/ 48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3229" y="5733"/>
                  <a:pt x="2358" y="5470"/>
                  <a:pt x="2755" y="9846"/>
                </a:cubicBezTo>
                <a:cubicBezTo>
                  <a:pt x="3854" y="9780"/>
                  <a:pt x="4208" y="10175"/>
                  <a:pt x="5217" y="9905"/>
                </a:cubicBezTo>
                <a:cubicBezTo>
                  <a:pt x="5361" y="4711"/>
                  <a:pt x="8316" y="3397"/>
                  <a:pt x="10000" y="48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16760" name="Group 77">
            <a:extLst>
              <a:ext uri="{FF2B5EF4-FFF2-40B4-BE49-F238E27FC236}">
                <a16:creationId xmlns:a16="http://schemas.microsoft.com/office/drawing/2014/main" id="{C8302666-C403-4327-A003-850022EBFF0C}"/>
              </a:ext>
            </a:extLst>
          </p:cNvPr>
          <p:cNvGrpSpPr>
            <a:grpSpLocks/>
          </p:cNvGrpSpPr>
          <p:nvPr/>
        </p:nvGrpSpPr>
        <p:grpSpPr bwMode="auto">
          <a:xfrm>
            <a:off x="5345113" y="5478463"/>
            <a:ext cx="501650" cy="233362"/>
            <a:chOff x="3600" y="219"/>
            <a:chExt cx="360" cy="175"/>
          </a:xfrm>
        </p:grpSpPr>
        <p:sp>
          <p:nvSpPr>
            <p:cNvPr id="116964" name="Oval 78">
              <a:extLst>
                <a:ext uri="{FF2B5EF4-FFF2-40B4-BE49-F238E27FC236}">
                  <a16:creationId xmlns:a16="http://schemas.microsoft.com/office/drawing/2014/main" id="{8BCAC9E7-2C0B-4FF1-8F94-843514CE3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98"/>
              <a:ext cx="357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65" name="Line 79">
              <a:extLst>
                <a:ext uri="{FF2B5EF4-FFF2-40B4-BE49-F238E27FC236}">
                  <a16:creationId xmlns:a16="http://schemas.microsoft.com/office/drawing/2014/main" id="{491698C2-F430-4048-AF9F-91BE9595A2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16966" name="Line 80">
              <a:extLst>
                <a:ext uri="{FF2B5EF4-FFF2-40B4-BE49-F238E27FC236}">
                  <a16:creationId xmlns:a16="http://schemas.microsoft.com/office/drawing/2014/main" id="{80ADE685-D563-4672-AA66-9B898E1FD0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16967" name="Rectangle 81">
              <a:extLst>
                <a:ext uri="{FF2B5EF4-FFF2-40B4-BE49-F238E27FC236}">
                  <a16:creationId xmlns:a16="http://schemas.microsoft.com/office/drawing/2014/main" id="{BC16867F-92A1-4110-BC0E-15937E1C8C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6968" name="Oval 82">
              <a:extLst>
                <a:ext uri="{FF2B5EF4-FFF2-40B4-BE49-F238E27FC236}">
                  <a16:creationId xmlns:a16="http://schemas.microsoft.com/office/drawing/2014/main" id="{5F0EFFBE-CFD2-4CF1-8DAA-6F2CAD84DF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16969" name="Group 83">
              <a:extLst>
                <a:ext uri="{FF2B5EF4-FFF2-40B4-BE49-F238E27FC236}">
                  <a16:creationId xmlns:a16="http://schemas.microsoft.com/office/drawing/2014/main" id="{EC5A6988-650F-4ED4-A17E-46E27F5620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6974" name="Line 84">
                <a:extLst>
                  <a:ext uri="{FF2B5EF4-FFF2-40B4-BE49-F238E27FC236}">
                    <a16:creationId xmlns:a16="http://schemas.microsoft.com/office/drawing/2014/main" id="{76D7641F-15C6-4BEA-8F6A-DCEFB7C083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75" name="Line 85">
                <a:extLst>
                  <a:ext uri="{FF2B5EF4-FFF2-40B4-BE49-F238E27FC236}">
                    <a16:creationId xmlns:a16="http://schemas.microsoft.com/office/drawing/2014/main" id="{CDC9330B-F6B9-4569-80CD-3A76B8B715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3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76" name="Line 86">
                <a:extLst>
                  <a:ext uri="{FF2B5EF4-FFF2-40B4-BE49-F238E27FC236}">
                    <a16:creationId xmlns:a16="http://schemas.microsoft.com/office/drawing/2014/main" id="{A10F5F27-4611-4DA4-92BA-EDEC96A31D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grpSp>
          <p:nvGrpSpPr>
            <p:cNvPr id="116970" name="Group 87">
              <a:extLst>
                <a:ext uri="{FF2B5EF4-FFF2-40B4-BE49-F238E27FC236}">
                  <a16:creationId xmlns:a16="http://schemas.microsoft.com/office/drawing/2014/main" id="{12861B24-DDA3-4871-A6C0-F8ADD9D8C883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971" name="Line 88">
                <a:extLst>
                  <a:ext uri="{FF2B5EF4-FFF2-40B4-BE49-F238E27FC236}">
                    <a16:creationId xmlns:a16="http://schemas.microsoft.com/office/drawing/2014/main" id="{40555398-75B2-4DEA-A31D-3C0BD4BD58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72" name="Line 89">
                <a:extLst>
                  <a:ext uri="{FF2B5EF4-FFF2-40B4-BE49-F238E27FC236}">
                    <a16:creationId xmlns:a16="http://schemas.microsoft.com/office/drawing/2014/main" id="{B508D9B7-27CB-40B3-995F-64BAC5C98A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73" name="Line 90">
                <a:extLst>
                  <a:ext uri="{FF2B5EF4-FFF2-40B4-BE49-F238E27FC236}">
                    <a16:creationId xmlns:a16="http://schemas.microsoft.com/office/drawing/2014/main" id="{EFBE21B5-E9B7-4752-BA94-617A635AF6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sp>
        <p:nvSpPr>
          <p:cNvPr id="48" name="Freeform 122">
            <a:extLst>
              <a:ext uri="{FF2B5EF4-FFF2-40B4-BE49-F238E27FC236}">
                <a16:creationId xmlns:a16="http://schemas.microsoft.com/office/drawing/2014/main" id="{0598ABE7-6771-4A8D-8818-BFF6EC21B69A}"/>
              </a:ext>
            </a:extLst>
          </p:cNvPr>
          <p:cNvSpPr>
            <a:spLocks/>
          </p:cNvSpPr>
          <p:nvPr/>
        </p:nvSpPr>
        <p:spPr bwMode="auto">
          <a:xfrm flipH="1">
            <a:off x="5708650" y="5572125"/>
            <a:ext cx="347663" cy="560388"/>
          </a:xfrm>
          <a:custGeom>
            <a:avLst/>
            <a:gdLst>
              <a:gd name="T0" fmla="*/ 0 w 1443"/>
              <a:gd name="T1" fmla="*/ 0 h 816"/>
              <a:gd name="T2" fmla="*/ 0 w 1443"/>
              <a:gd name="T3" fmla="*/ 0 h 816"/>
              <a:gd name="T4" fmla="*/ 0 w 1443"/>
              <a:gd name="T5" fmla="*/ 0 h 816"/>
              <a:gd name="T6" fmla="*/ 0 w 1443"/>
              <a:gd name="T7" fmla="*/ 0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  <a:gd name="connsiteX0" fmla="*/ 0 w 12434"/>
              <a:gd name="connsiteY0" fmla="*/ 5781 h 9717"/>
              <a:gd name="connsiteX1" fmla="*/ 9891 w 12434"/>
              <a:gd name="connsiteY1" fmla="*/ 9522 h 9717"/>
              <a:gd name="connsiteX2" fmla="*/ 11582 w 12434"/>
              <a:gd name="connsiteY2" fmla="*/ 9596 h 9717"/>
              <a:gd name="connsiteX3" fmla="*/ 12434 w 12434"/>
              <a:gd name="connsiteY3" fmla="*/ 0 h 9717"/>
              <a:gd name="connsiteX4" fmla="*/ 0 w 12434"/>
              <a:gd name="connsiteY4" fmla="*/ 5781 h 9717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0 w 9315"/>
              <a:gd name="connsiteY0" fmla="*/ 8176 h 12226"/>
              <a:gd name="connsiteX1" fmla="*/ 7955 w 9315"/>
              <a:gd name="connsiteY1" fmla="*/ 12026 h 12226"/>
              <a:gd name="connsiteX2" fmla="*/ 9315 w 9315"/>
              <a:gd name="connsiteY2" fmla="*/ 12102 h 12226"/>
              <a:gd name="connsiteX3" fmla="*/ 323 w 9315"/>
              <a:gd name="connsiteY3" fmla="*/ 0 h 12226"/>
              <a:gd name="connsiteX4" fmla="*/ 0 w 9315"/>
              <a:gd name="connsiteY4" fmla="*/ 8176 h 12226"/>
              <a:gd name="connsiteX0" fmla="*/ 0 w 10000"/>
              <a:gd name="connsiteY0" fmla="*/ 6778 h 10091"/>
              <a:gd name="connsiteX1" fmla="*/ 8540 w 10000"/>
              <a:gd name="connsiteY1" fmla="*/ 9927 h 10091"/>
              <a:gd name="connsiteX2" fmla="*/ 10000 w 10000"/>
              <a:gd name="connsiteY2" fmla="*/ 9990 h 10091"/>
              <a:gd name="connsiteX3" fmla="*/ 107 w 10000"/>
              <a:gd name="connsiteY3" fmla="*/ 0 h 10091"/>
              <a:gd name="connsiteX4" fmla="*/ 0 w 10000"/>
              <a:gd name="connsiteY4" fmla="*/ 6778 h 10091"/>
              <a:gd name="connsiteX0" fmla="*/ 0 w 10000"/>
              <a:gd name="connsiteY0" fmla="*/ 6778 h 10091"/>
              <a:gd name="connsiteX1" fmla="*/ 8540 w 10000"/>
              <a:gd name="connsiteY1" fmla="*/ 9927 h 10091"/>
              <a:gd name="connsiteX2" fmla="*/ 10000 w 10000"/>
              <a:gd name="connsiteY2" fmla="*/ 9990 h 10091"/>
              <a:gd name="connsiteX3" fmla="*/ 107 w 10000"/>
              <a:gd name="connsiteY3" fmla="*/ 0 h 10091"/>
              <a:gd name="connsiteX4" fmla="*/ 0 w 10000"/>
              <a:gd name="connsiteY4" fmla="*/ 6778 h 10091"/>
              <a:gd name="connsiteX0" fmla="*/ 0 w 10000"/>
              <a:gd name="connsiteY0" fmla="*/ 6778 h 10838"/>
              <a:gd name="connsiteX1" fmla="*/ 8900 w 10000"/>
              <a:gd name="connsiteY1" fmla="*/ 10838 h 10838"/>
              <a:gd name="connsiteX2" fmla="*/ 10000 w 10000"/>
              <a:gd name="connsiteY2" fmla="*/ 9990 h 10838"/>
              <a:gd name="connsiteX3" fmla="*/ 107 w 10000"/>
              <a:gd name="connsiteY3" fmla="*/ 0 h 10838"/>
              <a:gd name="connsiteX4" fmla="*/ 0 w 10000"/>
              <a:gd name="connsiteY4" fmla="*/ 6778 h 10838"/>
              <a:gd name="connsiteX0" fmla="*/ 0 w 9339"/>
              <a:gd name="connsiteY0" fmla="*/ 6778 h 10838"/>
              <a:gd name="connsiteX1" fmla="*/ 8900 w 9339"/>
              <a:gd name="connsiteY1" fmla="*/ 10838 h 10838"/>
              <a:gd name="connsiteX2" fmla="*/ 9339 w 9339"/>
              <a:gd name="connsiteY2" fmla="*/ 8351 h 10838"/>
              <a:gd name="connsiteX3" fmla="*/ 107 w 9339"/>
              <a:gd name="connsiteY3" fmla="*/ 0 h 10838"/>
              <a:gd name="connsiteX4" fmla="*/ 0 w 9339"/>
              <a:gd name="connsiteY4" fmla="*/ 6778 h 10838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20 w 10020"/>
              <a:gd name="connsiteY0" fmla="*/ 7598 h 11344"/>
              <a:gd name="connsiteX1" fmla="*/ 9550 w 10020"/>
              <a:gd name="connsiteY1" fmla="*/ 11344 h 11344"/>
              <a:gd name="connsiteX2" fmla="*/ 10020 w 10020"/>
              <a:gd name="connsiteY2" fmla="*/ 9049 h 11344"/>
              <a:gd name="connsiteX3" fmla="*/ 71 w 10020"/>
              <a:gd name="connsiteY3" fmla="*/ 0 h 11344"/>
              <a:gd name="connsiteX4" fmla="*/ 20 w 10020"/>
              <a:gd name="connsiteY4" fmla="*/ 7598 h 11344"/>
              <a:gd name="connsiteX0" fmla="*/ 20 w 10020"/>
              <a:gd name="connsiteY0" fmla="*/ 7598 h 11344"/>
              <a:gd name="connsiteX1" fmla="*/ 9550 w 10020"/>
              <a:gd name="connsiteY1" fmla="*/ 11344 h 11344"/>
              <a:gd name="connsiteX2" fmla="*/ 10020 w 10020"/>
              <a:gd name="connsiteY2" fmla="*/ 9049 h 11344"/>
              <a:gd name="connsiteX3" fmla="*/ 71 w 10020"/>
              <a:gd name="connsiteY3" fmla="*/ 0 h 11344"/>
              <a:gd name="connsiteX4" fmla="*/ 20 w 10020"/>
              <a:gd name="connsiteY4" fmla="*/ 7598 h 11344"/>
              <a:gd name="connsiteX0" fmla="*/ 20 w 10020"/>
              <a:gd name="connsiteY0" fmla="*/ 7598 h 11260"/>
              <a:gd name="connsiteX1" fmla="*/ 9743 w 10020"/>
              <a:gd name="connsiteY1" fmla="*/ 11260 h 11260"/>
              <a:gd name="connsiteX2" fmla="*/ 10020 w 10020"/>
              <a:gd name="connsiteY2" fmla="*/ 9049 h 11260"/>
              <a:gd name="connsiteX3" fmla="*/ 71 w 10020"/>
              <a:gd name="connsiteY3" fmla="*/ 0 h 11260"/>
              <a:gd name="connsiteX4" fmla="*/ 20 w 10020"/>
              <a:gd name="connsiteY4" fmla="*/ 7598 h 11260"/>
              <a:gd name="connsiteX0" fmla="*/ 20 w 10020"/>
              <a:gd name="connsiteY0" fmla="*/ 7598 h 11260"/>
              <a:gd name="connsiteX1" fmla="*/ 9743 w 10020"/>
              <a:gd name="connsiteY1" fmla="*/ 11260 h 11260"/>
              <a:gd name="connsiteX2" fmla="*/ 10020 w 10020"/>
              <a:gd name="connsiteY2" fmla="*/ 9049 h 11260"/>
              <a:gd name="connsiteX3" fmla="*/ 71 w 10020"/>
              <a:gd name="connsiteY3" fmla="*/ 0 h 11260"/>
              <a:gd name="connsiteX4" fmla="*/ 20 w 10020"/>
              <a:gd name="connsiteY4" fmla="*/ 7598 h 11260"/>
              <a:gd name="connsiteX0" fmla="*/ 174 w 10174"/>
              <a:gd name="connsiteY0" fmla="*/ 9049 h 12711"/>
              <a:gd name="connsiteX1" fmla="*/ 9897 w 10174"/>
              <a:gd name="connsiteY1" fmla="*/ 12711 h 12711"/>
              <a:gd name="connsiteX2" fmla="*/ 10174 w 10174"/>
              <a:gd name="connsiteY2" fmla="*/ 10500 h 12711"/>
              <a:gd name="connsiteX3" fmla="*/ 53 w 10174"/>
              <a:gd name="connsiteY3" fmla="*/ 0 h 12711"/>
              <a:gd name="connsiteX4" fmla="*/ 174 w 10174"/>
              <a:gd name="connsiteY4" fmla="*/ 9049 h 1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4" h="12711">
                <a:moveTo>
                  <a:pt x="174" y="9049"/>
                </a:moveTo>
                <a:cubicBezTo>
                  <a:pt x="4475" y="9662"/>
                  <a:pt x="4372" y="8900"/>
                  <a:pt x="9897" y="12711"/>
                </a:cubicBezTo>
                <a:cubicBezTo>
                  <a:pt x="9952" y="11889"/>
                  <a:pt x="9533" y="10766"/>
                  <a:pt x="10174" y="10500"/>
                </a:cubicBezTo>
                <a:cubicBezTo>
                  <a:pt x="2742" y="6806"/>
                  <a:pt x="2583" y="3892"/>
                  <a:pt x="53" y="0"/>
                </a:cubicBezTo>
                <a:cubicBezTo>
                  <a:pt x="-167" y="3529"/>
                  <a:pt x="382" y="5436"/>
                  <a:pt x="174" y="9049"/>
                </a:cubicBezTo>
                <a:close/>
              </a:path>
            </a:pathLst>
          </a:cu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" name="Freeform 122">
            <a:extLst>
              <a:ext uri="{FF2B5EF4-FFF2-40B4-BE49-F238E27FC236}">
                <a16:creationId xmlns:a16="http://schemas.microsoft.com/office/drawing/2014/main" id="{8FF1CCB3-82F2-410B-8F3A-4DA1C1B18F6B}"/>
              </a:ext>
            </a:extLst>
          </p:cNvPr>
          <p:cNvSpPr>
            <a:spLocks/>
          </p:cNvSpPr>
          <p:nvPr/>
        </p:nvSpPr>
        <p:spPr bwMode="auto">
          <a:xfrm flipH="1">
            <a:off x="2563813" y="5051425"/>
            <a:ext cx="2146300" cy="454025"/>
          </a:xfrm>
          <a:custGeom>
            <a:avLst/>
            <a:gdLst>
              <a:gd name="T0" fmla="*/ 0 w 1443"/>
              <a:gd name="T1" fmla="*/ 0 h 816"/>
              <a:gd name="T2" fmla="*/ 0 w 1443"/>
              <a:gd name="T3" fmla="*/ 0 h 816"/>
              <a:gd name="T4" fmla="*/ 0 w 1443"/>
              <a:gd name="T5" fmla="*/ 0 h 816"/>
              <a:gd name="T6" fmla="*/ 0 w 1443"/>
              <a:gd name="T7" fmla="*/ 0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  <a:gd name="connsiteX0" fmla="*/ 0 w 10151"/>
              <a:gd name="connsiteY0" fmla="*/ 0 h 10495"/>
              <a:gd name="connsiteX1" fmla="*/ 7457 w 10151"/>
              <a:gd name="connsiteY1" fmla="*/ 9583 h 10495"/>
              <a:gd name="connsiteX2" fmla="*/ 10151 w 10151"/>
              <a:gd name="connsiteY2" fmla="*/ 10437 h 10495"/>
              <a:gd name="connsiteX3" fmla="*/ 10000 w 10151"/>
              <a:gd name="connsiteY3" fmla="*/ 61 h 10495"/>
              <a:gd name="connsiteX4" fmla="*/ 0 w 10151"/>
              <a:gd name="connsiteY4" fmla="*/ 0 h 10495"/>
              <a:gd name="connsiteX0" fmla="*/ 0 w 10151"/>
              <a:gd name="connsiteY0" fmla="*/ 0 h 10515"/>
              <a:gd name="connsiteX1" fmla="*/ 6036 w 10151"/>
              <a:gd name="connsiteY1" fmla="*/ 9973 h 10515"/>
              <a:gd name="connsiteX2" fmla="*/ 10151 w 10151"/>
              <a:gd name="connsiteY2" fmla="*/ 10437 h 10515"/>
              <a:gd name="connsiteX3" fmla="*/ 10000 w 10151"/>
              <a:gd name="connsiteY3" fmla="*/ 61 h 10515"/>
              <a:gd name="connsiteX4" fmla="*/ 0 w 10151"/>
              <a:gd name="connsiteY4" fmla="*/ 0 h 10515"/>
              <a:gd name="connsiteX0" fmla="*/ 0 w 11989"/>
              <a:gd name="connsiteY0" fmla="*/ 0 h 15715"/>
              <a:gd name="connsiteX1" fmla="*/ 7874 w 11989"/>
              <a:gd name="connsiteY1" fmla="*/ 15173 h 15715"/>
              <a:gd name="connsiteX2" fmla="*/ 11989 w 11989"/>
              <a:gd name="connsiteY2" fmla="*/ 15637 h 15715"/>
              <a:gd name="connsiteX3" fmla="*/ 11838 w 11989"/>
              <a:gd name="connsiteY3" fmla="*/ 5261 h 15715"/>
              <a:gd name="connsiteX4" fmla="*/ 0 w 11989"/>
              <a:gd name="connsiteY4" fmla="*/ 0 h 15715"/>
              <a:gd name="connsiteX0" fmla="*/ 0 w 13760"/>
              <a:gd name="connsiteY0" fmla="*/ 0 h 15715"/>
              <a:gd name="connsiteX1" fmla="*/ 7874 w 13760"/>
              <a:gd name="connsiteY1" fmla="*/ 15173 h 15715"/>
              <a:gd name="connsiteX2" fmla="*/ 11989 w 13760"/>
              <a:gd name="connsiteY2" fmla="*/ 15637 h 15715"/>
              <a:gd name="connsiteX3" fmla="*/ 13760 w 13760"/>
              <a:gd name="connsiteY3" fmla="*/ 61 h 15715"/>
              <a:gd name="connsiteX4" fmla="*/ 0 w 13760"/>
              <a:gd name="connsiteY4" fmla="*/ 0 h 15715"/>
              <a:gd name="connsiteX0" fmla="*/ 0 w 13760"/>
              <a:gd name="connsiteY0" fmla="*/ 0 h 15758"/>
              <a:gd name="connsiteX1" fmla="*/ 8292 w 13760"/>
              <a:gd name="connsiteY1" fmla="*/ 15563 h 15758"/>
              <a:gd name="connsiteX2" fmla="*/ 11989 w 13760"/>
              <a:gd name="connsiteY2" fmla="*/ 15637 h 15758"/>
              <a:gd name="connsiteX3" fmla="*/ 13760 w 13760"/>
              <a:gd name="connsiteY3" fmla="*/ 61 h 15758"/>
              <a:gd name="connsiteX4" fmla="*/ 0 w 13760"/>
              <a:gd name="connsiteY4" fmla="*/ 0 h 15758"/>
              <a:gd name="connsiteX0" fmla="*/ 0 w 24624"/>
              <a:gd name="connsiteY0" fmla="*/ 849 h 16607"/>
              <a:gd name="connsiteX1" fmla="*/ 8292 w 24624"/>
              <a:gd name="connsiteY1" fmla="*/ 16412 h 16607"/>
              <a:gd name="connsiteX2" fmla="*/ 11989 w 24624"/>
              <a:gd name="connsiteY2" fmla="*/ 16486 h 16607"/>
              <a:gd name="connsiteX3" fmla="*/ 24624 w 24624"/>
              <a:gd name="connsiteY3" fmla="*/ 0 h 16607"/>
              <a:gd name="connsiteX4" fmla="*/ 0 w 24624"/>
              <a:gd name="connsiteY4" fmla="*/ 849 h 16607"/>
              <a:gd name="connsiteX0" fmla="*/ 0 w 24624"/>
              <a:gd name="connsiteY0" fmla="*/ 849 h 16607"/>
              <a:gd name="connsiteX1" fmla="*/ 8292 w 24624"/>
              <a:gd name="connsiteY1" fmla="*/ 16412 h 16607"/>
              <a:gd name="connsiteX2" fmla="*/ 11989 w 24624"/>
              <a:gd name="connsiteY2" fmla="*/ 16486 h 16607"/>
              <a:gd name="connsiteX3" fmla="*/ 24624 w 24624"/>
              <a:gd name="connsiteY3" fmla="*/ 0 h 16607"/>
              <a:gd name="connsiteX4" fmla="*/ 0 w 24624"/>
              <a:gd name="connsiteY4" fmla="*/ 849 h 16607"/>
              <a:gd name="connsiteX0" fmla="*/ 0 w 28801"/>
              <a:gd name="connsiteY0" fmla="*/ 0 h 18057"/>
              <a:gd name="connsiteX1" fmla="*/ 12469 w 28801"/>
              <a:gd name="connsiteY1" fmla="*/ 17862 h 18057"/>
              <a:gd name="connsiteX2" fmla="*/ 16166 w 28801"/>
              <a:gd name="connsiteY2" fmla="*/ 17936 h 18057"/>
              <a:gd name="connsiteX3" fmla="*/ 28801 w 28801"/>
              <a:gd name="connsiteY3" fmla="*/ 1450 h 18057"/>
              <a:gd name="connsiteX4" fmla="*/ 0 w 28801"/>
              <a:gd name="connsiteY4" fmla="*/ 0 h 18057"/>
              <a:gd name="connsiteX0" fmla="*/ 0 w 37155"/>
              <a:gd name="connsiteY0" fmla="*/ 0 h 18057"/>
              <a:gd name="connsiteX1" fmla="*/ 12469 w 37155"/>
              <a:gd name="connsiteY1" fmla="*/ 17862 h 18057"/>
              <a:gd name="connsiteX2" fmla="*/ 16166 w 37155"/>
              <a:gd name="connsiteY2" fmla="*/ 17936 h 18057"/>
              <a:gd name="connsiteX3" fmla="*/ 37155 w 37155"/>
              <a:gd name="connsiteY3" fmla="*/ 50 h 18057"/>
              <a:gd name="connsiteX4" fmla="*/ 0 w 37155"/>
              <a:gd name="connsiteY4" fmla="*/ 0 h 1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55" h="18057">
                <a:moveTo>
                  <a:pt x="0" y="0"/>
                </a:moveTo>
                <a:cubicBezTo>
                  <a:pt x="3957" y="3493"/>
                  <a:pt x="10944" y="13279"/>
                  <a:pt x="12469" y="17862"/>
                </a:cubicBezTo>
                <a:cubicBezTo>
                  <a:pt x="13224" y="17777"/>
                  <a:pt x="15473" y="18279"/>
                  <a:pt x="16166" y="17936"/>
                </a:cubicBezTo>
                <a:cubicBezTo>
                  <a:pt x="15778" y="12531"/>
                  <a:pt x="29146" y="3783"/>
                  <a:pt x="37155" y="5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6763" name="Text Box 100">
            <a:extLst>
              <a:ext uri="{FF2B5EF4-FFF2-40B4-BE49-F238E27FC236}">
                <a16:creationId xmlns:a16="http://schemas.microsoft.com/office/drawing/2014/main" id="{101E91C0-511E-42F7-B78F-781F72C425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3525" y="5221288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1</a:t>
            </a:r>
          </a:p>
        </p:txBody>
      </p:sp>
      <p:grpSp>
        <p:nvGrpSpPr>
          <p:cNvPr id="116764" name="Group 7">
            <a:extLst>
              <a:ext uri="{FF2B5EF4-FFF2-40B4-BE49-F238E27FC236}">
                <a16:creationId xmlns:a16="http://schemas.microsoft.com/office/drawing/2014/main" id="{A2FA5167-058E-46BE-A884-CAE2826E8033}"/>
              </a:ext>
            </a:extLst>
          </p:cNvPr>
          <p:cNvGrpSpPr>
            <a:grpSpLocks/>
          </p:cNvGrpSpPr>
          <p:nvPr/>
        </p:nvGrpSpPr>
        <p:grpSpPr bwMode="auto">
          <a:xfrm>
            <a:off x="3648075" y="5500688"/>
            <a:ext cx="501650" cy="233362"/>
            <a:chOff x="3600" y="219"/>
            <a:chExt cx="360" cy="175"/>
          </a:xfrm>
        </p:grpSpPr>
        <p:sp>
          <p:nvSpPr>
            <p:cNvPr id="116951" name="Oval 8">
              <a:extLst>
                <a:ext uri="{FF2B5EF4-FFF2-40B4-BE49-F238E27FC236}">
                  <a16:creationId xmlns:a16="http://schemas.microsoft.com/office/drawing/2014/main" id="{2743D3FC-E7A5-49EE-9D03-DA9AFEA135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98"/>
              <a:ext cx="357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52" name="Line 9">
              <a:extLst>
                <a:ext uri="{FF2B5EF4-FFF2-40B4-BE49-F238E27FC236}">
                  <a16:creationId xmlns:a16="http://schemas.microsoft.com/office/drawing/2014/main" id="{3E0CA3B2-3982-4FCA-B263-979CAAD4D2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16953" name="Line 10">
              <a:extLst>
                <a:ext uri="{FF2B5EF4-FFF2-40B4-BE49-F238E27FC236}">
                  <a16:creationId xmlns:a16="http://schemas.microsoft.com/office/drawing/2014/main" id="{0012C98B-5C56-4BEC-8301-1F56F206BD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16954" name="Rectangle 11">
              <a:extLst>
                <a:ext uri="{FF2B5EF4-FFF2-40B4-BE49-F238E27FC236}">
                  <a16:creationId xmlns:a16="http://schemas.microsoft.com/office/drawing/2014/main" id="{50014CD3-8CE3-4EC9-8546-FFCB8BA25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6955" name="Oval 12">
              <a:extLst>
                <a:ext uri="{FF2B5EF4-FFF2-40B4-BE49-F238E27FC236}">
                  <a16:creationId xmlns:a16="http://schemas.microsoft.com/office/drawing/2014/main" id="{3BD84896-13B1-4494-9AE3-0EB051C8D9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16956" name="Group 13">
              <a:extLst>
                <a:ext uri="{FF2B5EF4-FFF2-40B4-BE49-F238E27FC236}">
                  <a16:creationId xmlns:a16="http://schemas.microsoft.com/office/drawing/2014/main" id="{2A00EECA-C2A2-41F6-B866-6CFC842B93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6961" name="Line 14">
                <a:extLst>
                  <a:ext uri="{FF2B5EF4-FFF2-40B4-BE49-F238E27FC236}">
                    <a16:creationId xmlns:a16="http://schemas.microsoft.com/office/drawing/2014/main" id="{2C3F25A1-6F79-4BB1-BDA6-DB14F3C66D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62" name="Line 15">
                <a:extLst>
                  <a:ext uri="{FF2B5EF4-FFF2-40B4-BE49-F238E27FC236}">
                    <a16:creationId xmlns:a16="http://schemas.microsoft.com/office/drawing/2014/main" id="{B5681B14-CAB9-41F9-89BF-43F47E1231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3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63" name="Line 16">
                <a:extLst>
                  <a:ext uri="{FF2B5EF4-FFF2-40B4-BE49-F238E27FC236}">
                    <a16:creationId xmlns:a16="http://schemas.microsoft.com/office/drawing/2014/main" id="{88AF4FB0-0D47-4F37-AEF5-296185A2AE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grpSp>
          <p:nvGrpSpPr>
            <p:cNvPr id="116957" name="Group 17">
              <a:extLst>
                <a:ext uri="{FF2B5EF4-FFF2-40B4-BE49-F238E27FC236}">
                  <a16:creationId xmlns:a16="http://schemas.microsoft.com/office/drawing/2014/main" id="{E875CEEF-4E4F-4A34-BF63-CD4C47BEA3EC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958" name="Line 18">
                <a:extLst>
                  <a:ext uri="{FF2B5EF4-FFF2-40B4-BE49-F238E27FC236}">
                    <a16:creationId xmlns:a16="http://schemas.microsoft.com/office/drawing/2014/main" id="{49B731AA-6A1C-42B5-B51F-F306CC801E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59" name="Line 19">
                <a:extLst>
                  <a:ext uri="{FF2B5EF4-FFF2-40B4-BE49-F238E27FC236}">
                    <a16:creationId xmlns:a16="http://schemas.microsoft.com/office/drawing/2014/main" id="{7EFDB0DD-467A-4E46-8199-93C8A280D5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60" name="Line 20">
                <a:extLst>
                  <a:ext uri="{FF2B5EF4-FFF2-40B4-BE49-F238E27FC236}">
                    <a16:creationId xmlns:a16="http://schemas.microsoft.com/office/drawing/2014/main" id="{404EB948-0221-4E5A-90ED-0F91C52372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sp>
        <p:nvSpPr>
          <p:cNvPr id="116765" name="Freeform 120">
            <a:extLst>
              <a:ext uri="{FF2B5EF4-FFF2-40B4-BE49-F238E27FC236}">
                <a16:creationId xmlns:a16="http://schemas.microsoft.com/office/drawing/2014/main" id="{4BB48DC2-A029-41DC-A85F-A6E9E36E415F}"/>
              </a:ext>
            </a:extLst>
          </p:cNvPr>
          <p:cNvSpPr>
            <a:spLocks/>
          </p:cNvSpPr>
          <p:nvPr/>
        </p:nvSpPr>
        <p:spPr bwMode="auto">
          <a:xfrm>
            <a:off x="3581400" y="5621338"/>
            <a:ext cx="982663" cy="215900"/>
          </a:xfrm>
          <a:custGeom>
            <a:avLst/>
            <a:gdLst>
              <a:gd name="T0" fmla="*/ 0 w 10042"/>
              <a:gd name="T1" fmla="*/ 25234610 h 10522"/>
              <a:gd name="T2" fmla="*/ 2147483647 w 10042"/>
              <a:gd name="T3" fmla="*/ 301708329 h 10522"/>
              <a:gd name="T4" fmla="*/ 2147483647 w 10042"/>
              <a:gd name="T5" fmla="*/ 1869572549 h 1052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42" h="10522">
                <a:moveTo>
                  <a:pt x="0" y="142"/>
                </a:moveTo>
                <a:cubicBezTo>
                  <a:pt x="3431" y="-228"/>
                  <a:pt x="4080" y="76"/>
                  <a:pt x="5443" y="1698"/>
                </a:cubicBezTo>
                <a:cubicBezTo>
                  <a:pt x="6937" y="3705"/>
                  <a:pt x="9198" y="6895"/>
                  <a:pt x="10042" y="10522"/>
                </a:cubicBezTo>
              </a:path>
            </a:pathLst>
          </a:custGeom>
          <a:noFill/>
          <a:ln w="57150" cmpd="sng">
            <a:solidFill>
              <a:srgbClr val="FF33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cxnSp>
        <p:nvCxnSpPr>
          <p:cNvPr id="116766" name="Straight Connector 65">
            <a:extLst>
              <a:ext uri="{FF2B5EF4-FFF2-40B4-BE49-F238E27FC236}">
                <a16:creationId xmlns:a16="http://schemas.microsoft.com/office/drawing/2014/main" id="{A7B7FBA8-6534-41CE-BC7C-DB48EE4ECD1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36850" y="5473700"/>
            <a:ext cx="7938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Freeform 122">
            <a:extLst>
              <a:ext uri="{FF2B5EF4-FFF2-40B4-BE49-F238E27FC236}">
                <a16:creationId xmlns:a16="http://schemas.microsoft.com/office/drawing/2014/main" id="{54991E27-F210-44DC-A36B-43171BA09120}"/>
              </a:ext>
            </a:extLst>
          </p:cNvPr>
          <p:cNvSpPr>
            <a:spLocks/>
          </p:cNvSpPr>
          <p:nvPr/>
        </p:nvSpPr>
        <p:spPr bwMode="auto">
          <a:xfrm flipH="1">
            <a:off x="4479925" y="6084888"/>
            <a:ext cx="2181225" cy="396875"/>
          </a:xfrm>
          <a:custGeom>
            <a:avLst/>
            <a:gdLst>
              <a:gd name="T0" fmla="*/ 0 w 1443"/>
              <a:gd name="T1" fmla="*/ 0 h 816"/>
              <a:gd name="T2" fmla="*/ 0 w 1443"/>
              <a:gd name="T3" fmla="*/ 0 h 816"/>
              <a:gd name="T4" fmla="*/ 0 w 1443"/>
              <a:gd name="T5" fmla="*/ 0 h 816"/>
              <a:gd name="T6" fmla="*/ 0 w 1443"/>
              <a:gd name="T7" fmla="*/ 0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  <a:gd name="connsiteX0" fmla="*/ 0 w 12434"/>
              <a:gd name="connsiteY0" fmla="*/ 5781 h 9717"/>
              <a:gd name="connsiteX1" fmla="*/ 9891 w 12434"/>
              <a:gd name="connsiteY1" fmla="*/ 9522 h 9717"/>
              <a:gd name="connsiteX2" fmla="*/ 11582 w 12434"/>
              <a:gd name="connsiteY2" fmla="*/ 9596 h 9717"/>
              <a:gd name="connsiteX3" fmla="*/ 12434 w 12434"/>
              <a:gd name="connsiteY3" fmla="*/ 0 h 9717"/>
              <a:gd name="connsiteX4" fmla="*/ 0 w 12434"/>
              <a:gd name="connsiteY4" fmla="*/ 5781 h 9717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0 w 9315"/>
              <a:gd name="connsiteY0" fmla="*/ 8176 h 12226"/>
              <a:gd name="connsiteX1" fmla="*/ 7955 w 9315"/>
              <a:gd name="connsiteY1" fmla="*/ 12026 h 12226"/>
              <a:gd name="connsiteX2" fmla="*/ 9315 w 9315"/>
              <a:gd name="connsiteY2" fmla="*/ 12102 h 12226"/>
              <a:gd name="connsiteX3" fmla="*/ 323 w 9315"/>
              <a:gd name="connsiteY3" fmla="*/ 0 h 12226"/>
              <a:gd name="connsiteX4" fmla="*/ 0 w 9315"/>
              <a:gd name="connsiteY4" fmla="*/ 8176 h 12226"/>
              <a:gd name="connsiteX0" fmla="*/ 0 w 10000"/>
              <a:gd name="connsiteY0" fmla="*/ 6778 h 10091"/>
              <a:gd name="connsiteX1" fmla="*/ 8540 w 10000"/>
              <a:gd name="connsiteY1" fmla="*/ 9927 h 10091"/>
              <a:gd name="connsiteX2" fmla="*/ 10000 w 10000"/>
              <a:gd name="connsiteY2" fmla="*/ 9990 h 10091"/>
              <a:gd name="connsiteX3" fmla="*/ 107 w 10000"/>
              <a:gd name="connsiteY3" fmla="*/ 0 h 10091"/>
              <a:gd name="connsiteX4" fmla="*/ 0 w 10000"/>
              <a:gd name="connsiteY4" fmla="*/ 6778 h 10091"/>
              <a:gd name="connsiteX0" fmla="*/ 0 w 10000"/>
              <a:gd name="connsiteY0" fmla="*/ 6778 h 10091"/>
              <a:gd name="connsiteX1" fmla="*/ 8540 w 10000"/>
              <a:gd name="connsiteY1" fmla="*/ 9927 h 10091"/>
              <a:gd name="connsiteX2" fmla="*/ 10000 w 10000"/>
              <a:gd name="connsiteY2" fmla="*/ 9990 h 10091"/>
              <a:gd name="connsiteX3" fmla="*/ 107 w 10000"/>
              <a:gd name="connsiteY3" fmla="*/ 0 h 10091"/>
              <a:gd name="connsiteX4" fmla="*/ 0 w 10000"/>
              <a:gd name="connsiteY4" fmla="*/ 6778 h 10091"/>
              <a:gd name="connsiteX0" fmla="*/ 0 w 10000"/>
              <a:gd name="connsiteY0" fmla="*/ 6778 h 10838"/>
              <a:gd name="connsiteX1" fmla="*/ 8900 w 10000"/>
              <a:gd name="connsiteY1" fmla="*/ 10838 h 10838"/>
              <a:gd name="connsiteX2" fmla="*/ 10000 w 10000"/>
              <a:gd name="connsiteY2" fmla="*/ 9990 h 10838"/>
              <a:gd name="connsiteX3" fmla="*/ 107 w 10000"/>
              <a:gd name="connsiteY3" fmla="*/ 0 h 10838"/>
              <a:gd name="connsiteX4" fmla="*/ 0 w 10000"/>
              <a:gd name="connsiteY4" fmla="*/ 6778 h 10838"/>
              <a:gd name="connsiteX0" fmla="*/ 0 w 9339"/>
              <a:gd name="connsiteY0" fmla="*/ 6778 h 10838"/>
              <a:gd name="connsiteX1" fmla="*/ 8900 w 9339"/>
              <a:gd name="connsiteY1" fmla="*/ 10838 h 10838"/>
              <a:gd name="connsiteX2" fmla="*/ 9339 w 9339"/>
              <a:gd name="connsiteY2" fmla="*/ 8351 h 10838"/>
              <a:gd name="connsiteX3" fmla="*/ 107 w 9339"/>
              <a:gd name="connsiteY3" fmla="*/ 0 h 10838"/>
              <a:gd name="connsiteX4" fmla="*/ 0 w 9339"/>
              <a:gd name="connsiteY4" fmla="*/ 6778 h 10838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20 w 10020"/>
              <a:gd name="connsiteY0" fmla="*/ 7598 h 11344"/>
              <a:gd name="connsiteX1" fmla="*/ 9550 w 10020"/>
              <a:gd name="connsiteY1" fmla="*/ 11344 h 11344"/>
              <a:gd name="connsiteX2" fmla="*/ 10020 w 10020"/>
              <a:gd name="connsiteY2" fmla="*/ 9049 h 11344"/>
              <a:gd name="connsiteX3" fmla="*/ 71 w 10020"/>
              <a:gd name="connsiteY3" fmla="*/ 0 h 11344"/>
              <a:gd name="connsiteX4" fmla="*/ 20 w 10020"/>
              <a:gd name="connsiteY4" fmla="*/ 7598 h 11344"/>
              <a:gd name="connsiteX0" fmla="*/ 20 w 10020"/>
              <a:gd name="connsiteY0" fmla="*/ 7598 h 11344"/>
              <a:gd name="connsiteX1" fmla="*/ 9550 w 10020"/>
              <a:gd name="connsiteY1" fmla="*/ 11344 h 11344"/>
              <a:gd name="connsiteX2" fmla="*/ 10020 w 10020"/>
              <a:gd name="connsiteY2" fmla="*/ 9049 h 11344"/>
              <a:gd name="connsiteX3" fmla="*/ 71 w 10020"/>
              <a:gd name="connsiteY3" fmla="*/ 0 h 11344"/>
              <a:gd name="connsiteX4" fmla="*/ 20 w 10020"/>
              <a:gd name="connsiteY4" fmla="*/ 7598 h 11344"/>
              <a:gd name="connsiteX0" fmla="*/ 20 w 10020"/>
              <a:gd name="connsiteY0" fmla="*/ 7598 h 11260"/>
              <a:gd name="connsiteX1" fmla="*/ 9743 w 10020"/>
              <a:gd name="connsiteY1" fmla="*/ 11260 h 11260"/>
              <a:gd name="connsiteX2" fmla="*/ 10020 w 10020"/>
              <a:gd name="connsiteY2" fmla="*/ 9049 h 11260"/>
              <a:gd name="connsiteX3" fmla="*/ 71 w 10020"/>
              <a:gd name="connsiteY3" fmla="*/ 0 h 11260"/>
              <a:gd name="connsiteX4" fmla="*/ 20 w 10020"/>
              <a:gd name="connsiteY4" fmla="*/ 7598 h 11260"/>
              <a:gd name="connsiteX0" fmla="*/ 20 w 10020"/>
              <a:gd name="connsiteY0" fmla="*/ 7598 h 11260"/>
              <a:gd name="connsiteX1" fmla="*/ 9743 w 10020"/>
              <a:gd name="connsiteY1" fmla="*/ 11260 h 11260"/>
              <a:gd name="connsiteX2" fmla="*/ 10020 w 10020"/>
              <a:gd name="connsiteY2" fmla="*/ 9049 h 11260"/>
              <a:gd name="connsiteX3" fmla="*/ 71 w 10020"/>
              <a:gd name="connsiteY3" fmla="*/ 0 h 11260"/>
              <a:gd name="connsiteX4" fmla="*/ 20 w 10020"/>
              <a:gd name="connsiteY4" fmla="*/ 7598 h 11260"/>
              <a:gd name="connsiteX0" fmla="*/ 174 w 10174"/>
              <a:gd name="connsiteY0" fmla="*/ 9049 h 12711"/>
              <a:gd name="connsiteX1" fmla="*/ 9897 w 10174"/>
              <a:gd name="connsiteY1" fmla="*/ 12711 h 12711"/>
              <a:gd name="connsiteX2" fmla="*/ 10174 w 10174"/>
              <a:gd name="connsiteY2" fmla="*/ 10500 h 12711"/>
              <a:gd name="connsiteX3" fmla="*/ 53 w 10174"/>
              <a:gd name="connsiteY3" fmla="*/ 0 h 12711"/>
              <a:gd name="connsiteX4" fmla="*/ 174 w 10174"/>
              <a:gd name="connsiteY4" fmla="*/ 9049 h 12711"/>
              <a:gd name="connsiteX0" fmla="*/ 174 w 45742"/>
              <a:gd name="connsiteY0" fmla="*/ 9049 h 10516"/>
              <a:gd name="connsiteX1" fmla="*/ 45742 w 45742"/>
              <a:gd name="connsiteY1" fmla="*/ 8442 h 10516"/>
              <a:gd name="connsiteX2" fmla="*/ 10174 w 45742"/>
              <a:gd name="connsiteY2" fmla="*/ 10500 h 10516"/>
              <a:gd name="connsiteX3" fmla="*/ 53 w 45742"/>
              <a:gd name="connsiteY3" fmla="*/ 0 h 10516"/>
              <a:gd name="connsiteX4" fmla="*/ 174 w 45742"/>
              <a:gd name="connsiteY4" fmla="*/ 9049 h 10516"/>
              <a:gd name="connsiteX0" fmla="*/ 174 w 45743"/>
              <a:gd name="connsiteY0" fmla="*/ 9049 h 9101"/>
              <a:gd name="connsiteX1" fmla="*/ 45742 w 45743"/>
              <a:gd name="connsiteY1" fmla="*/ 8442 h 9101"/>
              <a:gd name="connsiteX2" fmla="*/ 45245 w 45743"/>
              <a:gd name="connsiteY2" fmla="*/ 6829 h 9101"/>
              <a:gd name="connsiteX3" fmla="*/ 53 w 45743"/>
              <a:gd name="connsiteY3" fmla="*/ 0 h 9101"/>
              <a:gd name="connsiteX4" fmla="*/ 174 w 45743"/>
              <a:gd name="connsiteY4" fmla="*/ 9049 h 9101"/>
              <a:gd name="connsiteX0" fmla="*/ 38 w 10079"/>
              <a:gd name="connsiteY0" fmla="*/ 9943 h 10000"/>
              <a:gd name="connsiteX1" fmla="*/ 10000 w 10079"/>
              <a:gd name="connsiteY1" fmla="*/ 9276 h 10000"/>
              <a:gd name="connsiteX2" fmla="*/ 10079 w 10079"/>
              <a:gd name="connsiteY2" fmla="*/ 7129 h 10000"/>
              <a:gd name="connsiteX3" fmla="*/ 12 w 10079"/>
              <a:gd name="connsiteY3" fmla="*/ 0 h 10000"/>
              <a:gd name="connsiteX4" fmla="*/ 38 w 10079"/>
              <a:gd name="connsiteY4" fmla="*/ 9943 h 10000"/>
              <a:gd name="connsiteX0" fmla="*/ 38 w 10079"/>
              <a:gd name="connsiteY0" fmla="*/ 9943 h 10000"/>
              <a:gd name="connsiteX1" fmla="*/ 10000 w 10079"/>
              <a:gd name="connsiteY1" fmla="*/ 9276 h 10000"/>
              <a:gd name="connsiteX2" fmla="*/ 10079 w 10079"/>
              <a:gd name="connsiteY2" fmla="*/ 7129 h 10000"/>
              <a:gd name="connsiteX3" fmla="*/ 12 w 10079"/>
              <a:gd name="connsiteY3" fmla="*/ 0 h 10000"/>
              <a:gd name="connsiteX4" fmla="*/ 38 w 10079"/>
              <a:gd name="connsiteY4" fmla="*/ 9943 h 10000"/>
              <a:gd name="connsiteX0" fmla="*/ 38 w 10079"/>
              <a:gd name="connsiteY0" fmla="*/ 9943 h 10062"/>
              <a:gd name="connsiteX1" fmla="*/ 10000 w 10079"/>
              <a:gd name="connsiteY1" fmla="*/ 9276 h 10062"/>
              <a:gd name="connsiteX2" fmla="*/ 10079 w 10079"/>
              <a:gd name="connsiteY2" fmla="*/ 7129 h 10062"/>
              <a:gd name="connsiteX3" fmla="*/ 12 w 10079"/>
              <a:gd name="connsiteY3" fmla="*/ 0 h 10062"/>
              <a:gd name="connsiteX4" fmla="*/ 38 w 10079"/>
              <a:gd name="connsiteY4" fmla="*/ 9943 h 10062"/>
              <a:gd name="connsiteX0" fmla="*/ 38 w 10079"/>
              <a:gd name="connsiteY0" fmla="*/ 9943 h 10062"/>
              <a:gd name="connsiteX1" fmla="*/ 10000 w 10079"/>
              <a:gd name="connsiteY1" fmla="*/ 9276 h 10062"/>
              <a:gd name="connsiteX2" fmla="*/ 10079 w 10079"/>
              <a:gd name="connsiteY2" fmla="*/ 7129 h 10062"/>
              <a:gd name="connsiteX3" fmla="*/ 12 w 10079"/>
              <a:gd name="connsiteY3" fmla="*/ 0 h 10062"/>
              <a:gd name="connsiteX4" fmla="*/ 38 w 10079"/>
              <a:gd name="connsiteY4" fmla="*/ 9943 h 10062"/>
              <a:gd name="connsiteX0" fmla="*/ 38 w 10079"/>
              <a:gd name="connsiteY0" fmla="*/ 9943 h 10055"/>
              <a:gd name="connsiteX1" fmla="*/ 10038 w 10079"/>
              <a:gd name="connsiteY1" fmla="*/ 9088 h 10055"/>
              <a:gd name="connsiteX2" fmla="*/ 10079 w 10079"/>
              <a:gd name="connsiteY2" fmla="*/ 7129 h 10055"/>
              <a:gd name="connsiteX3" fmla="*/ 12 w 10079"/>
              <a:gd name="connsiteY3" fmla="*/ 0 h 10055"/>
              <a:gd name="connsiteX4" fmla="*/ 38 w 10079"/>
              <a:gd name="connsiteY4" fmla="*/ 9943 h 10055"/>
              <a:gd name="connsiteX0" fmla="*/ 38 w 10079"/>
              <a:gd name="connsiteY0" fmla="*/ 9943 h 10055"/>
              <a:gd name="connsiteX1" fmla="*/ 10038 w 10079"/>
              <a:gd name="connsiteY1" fmla="*/ 9088 h 10055"/>
              <a:gd name="connsiteX2" fmla="*/ 10079 w 10079"/>
              <a:gd name="connsiteY2" fmla="*/ 7129 h 10055"/>
              <a:gd name="connsiteX3" fmla="*/ 12 w 10079"/>
              <a:gd name="connsiteY3" fmla="*/ 0 h 10055"/>
              <a:gd name="connsiteX4" fmla="*/ 38 w 10079"/>
              <a:gd name="connsiteY4" fmla="*/ 9943 h 10055"/>
              <a:gd name="connsiteX0" fmla="*/ 0 w 10041"/>
              <a:gd name="connsiteY0" fmla="*/ 9005 h 9117"/>
              <a:gd name="connsiteX1" fmla="*/ 10000 w 10041"/>
              <a:gd name="connsiteY1" fmla="*/ 8150 h 9117"/>
              <a:gd name="connsiteX2" fmla="*/ 10041 w 10041"/>
              <a:gd name="connsiteY2" fmla="*/ 6191 h 9117"/>
              <a:gd name="connsiteX3" fmla="*/ 613 w 10041"/>
              <a:gd name="connsiteY3" fmla="*/ 0 h 9117"/>
              <a:gd name="connsiteX4" fmla="*/ 0 w 10041"/>
              <a:gd name="connsiteY4" fmla="*/ 9005 h 9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41" h="9117">
                <a:moveTo>
                  <a:pt x="0" y="9005"/>
                </a:moveTo>
                <a:cubicBezTo>
                  <a:pt x="940" y="9678"/>
                  <a:pt x="2065" y="7058"/>
                  <a:pt x="10000" y="8150"/>
                </a:cubicBezTo>
                <a:cubicBezTo>
                  <a:pt x="10012" y="7247"/>
                  <a:pt x="9901" y="6483"/>
                  <a:pt x="10041" y="6191"/>
                </a:cubicBezTo>
                <a:cubicBezTo>
                  <a:pt x="3022" y="5602"/>
                  <a:pt x="1166" y="4276"/>
                  <a:pt x="613" y="0"/>
                </a:cubicBezTo>
                <a:cubicBezTo>
                  <a:pt x="564" y="3878"/>
                  <a:pt x="46" y="5035"/>
                  <a:pt x="0" y="9005"/>
                </a:cubicBezTo>
                <a:close/>
              </a:path>
            </a:pathLst>
          </a:custGeom>
          <a:gradFill rotWithShape="1">
            <a:gsLst>
              <a:gs pos="0">
                <a:schemeClr val="accent2">
                  <a:lumMod val="40000"/>
                  <a:lumOff val="60000"/>
                  <a:alpha val="6100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16768" name="Group 21">
            <a:extLst>
              <a:ext uri="{FF2B5EF4-FFF2-40B4-BE49-F238E27FC236}">
                <a16:creationId xmlns:a16="http://schemas.microsoft.com/office/drawing/2014/main" id="{C603D235-E702-4D9B-8498-B389BFB954F8}"/>
              </a:ext>
            </a:extLst>
          </p:cNvPr>
          <p:cNvGrpSpPr>
            <a:grpSpLocks/>
          </p:cNvGrpSpPr>
          <p:nvPr/>
        </p:nvGrpSpPr>
        <p:grpSpPr bwMode="auto">
          <a:xfrm>
            <a:off x="4000500" y="6242050"/>
            <a:ext cx="501650" cy="233363"/>
            <a:chOff x="3600" y="219"/>
            <a:chExt cx="360" cy="175"/>
          </a:xfrm>
        </p:grpSpPr>
        <p:sp>
          <p:nvSpPr>
            <p:cNvPr id="116938" name="Oval 22">
              <a:extLst>
                <a:ext uri="{FF2B5EF4-FFF2-40B4-BE49-F238E27FC236}">
                  <a16:creationId xmlns:a16="http://schemas.microsoft.com/office/drawing/2014/main" id="{C52CFB86-4614-406F-B343-27FBB7CA4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98"/>
              <a:ext cx="357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39" name="Line 23">
              <a:extLst>
                <a:ext uri="{FF2B5EF4-FFF2-40B4-BE49-F238E27FC236}">
                  <a16:creationId xmlns:a16="http://schemas.microsoft.com/office/drawing/2014/main" id="{2C500B8D-1433-46D8-929C-F8D1D84968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16940" name="Line 24">
              <a:extLst>
                <a:ext uri="{FF2B5EF4-FFF2-40B4-BE49-F238E27FC236}">
                  <a16:creationId xmlns:a16="http://schemas.microsoft.com/office/drawing/2014/main" id="{9BD13917-E834-4DE0-9B84-76F3620155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16941" name="Rectangle 25">
              <a:extLst>
                <a:ext uri="{FF2B5EF4-FFF2-40B4-BE49-F238E27FC236}">
                  <a16:creationId xmlns:a16="http://schemas.microsoft.com/office/drawing/2014/main" id="{23F22FAE-B378-4A1B-B162-A2E0520C8A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6942" name="Oval 26">
              <a:extLst>
                <a:ext uri="{FF2B5EF4-FFF2-40B4-BE49-F238E27FC236}">
                  <a16:creationId xmlns:a16="http://schemas.microsoft.com/office/drawing/2014/main" id="{D2B06517-3D87-48B5-A4B4-952501594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16943" name="Group 27">
              <a:extLst>
                <a:ext uri="{FF2B5EF4-FFF2-40B4-BE49-F238E27FC236}">
                  <a16:creationId xmlns:a16="http://schemas.microsoft.com/office/drawing/2014/main" id="{9ADA917C-AAC0-4978-98FB-9D0DEB1FFF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6948" name="Line 28">
                <a:extLst>
                  <a:ext uri="{FF2B5EF4-FFF2-40B4-BE49-F238E27FC236}">
                    <a16:creationId xmlns:a16="http://schemas.microsoft.com/office/drawing/2014/main" id="{53409F71-AB33-4C0D-AAE1-B45FBC468C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49" name="Line 29">
                <a:extLst>
                  <a:ext uri="{FF2B5EF4-FFF2-40B4-BE49-F238E27FC236}">
                    <a16:creationId xmlns:a16="http://schemas.microsoft.com/office/drawing/2014/main" id="{4415FA8C-CBA6-426E-A83A-54447BD60F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3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50" name="Line 30">
                <a:extLst>
                  <a:ext uri="{FF2B5EF4-FFF2-40B4-BE49-F238E27FC236}">
                    <a16:creationId xmlns:a16="http://schemas.microsoft.com/office/drawing/2014/main" id="{3E2AE50E-DEC0-4383-8646-36C1AF0C93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grpSp>
          <p:nvGrpSpPr>
            <p:cNvPr id="116944" name="Group 31">
              <a:extLst>
                <a:ext uri="{FF2B5EF4-FFF2-40B4-BE49-F238E27FC236}">
                  <a16:creationId xmlns:a16="http://schemas.microsoft.com/office/drawing/2014/main" id="{BA04976B-4801-4D04-A228-0DD1F0A203DF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945" name="Line 32">
                <a:extLst>
                  <a:ext uri="{FF2B5EF4-FFF2-40B4-BE49-F238E27FC236}">
                    <a16:creationId xmlns:a16="http://schemas.microsoft.com/office/drawing/2014/main" id="{6FD13B13-768C-43DD-85F2-0739BC1780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46" name="Line 33">
                <a:extLst>
                  <a:ext uri="{FF2B5EF4-FFF2-40B4-BE49-F238E27FC236}">
                    <a16:creationId xmlns:a16="http://schemas.microsoft.com/office/drawing/2014/main" id="{01583E89-F97C-4CAD-A78D-1334865205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47" name="Line 34">
                <a:extLst>
                  <a:ext uri="{FF2B5EF4-FFF2-40B4-BE49-F238E27FC236}">
                    <a16:creationId xmlns:a16="http://schemas.microsoft.com/office/drawing/2014/main" id="{D4C7CC26-EB9B-46A2-816A-68146EEDA3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cxnSp>
        <p:nvCxnSpPr>
          <p:cNvPr id="116769" name="Straight Connector 81">
            <a:extLst>
              <a:ext uri="{FF2B5EF4-FFF2-40B4-BE49-F238E27FC236}">
                <a16:creationId xmlns:a16="http://schemas.microsoft.com/office/drawing/2014/main" id="{95AA0554-8EDA-47F2-8E20-775AC8E0D0E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62075" y="3262313"/>
            <a:ext cx="5856288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770" name="Text Box 106">
            <a:extLst>
              <a:ext uri="{FF2B5EF4-FFF2-40B4-BE49-F238E27FC236}">
                <a16:creationId xmlns:a16="http://schemas.microsoft.com/office/drawing/2014/main" id="{378A62A6-66FD-4F7C-AE34-66DCFCD67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827338"/>
            <a:ext cx="13589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control plane</a:t>
            </a:r>
          </a:p>
        </p:txBody>
      </p:sp>
      <p:sp>
        <p:nvSpPr>
          <p:cNvPr id="116771" name="Text Box 106">
            <a:extLst>
              <a:ext uri="{FF2B5EF4-FFF2-40B4-BE49-F238E27FC236}">
                <a16:creationId xmlns:a16="http://schemas.microsoft.com/office/drawing/2014/main" id="{F5A19586-1B47-4671-A889-6CF6CEE60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613" y="3313113"/>
            <a:ext cx="1143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data plane</a:t>
            </a:r>
          </a:p>
        </p:txBody>
      </p:sp>
      <p:sp>
        <p:nvSpPr>
          <p:cNvPr id="85" name="AutoShape 118">
            <a:extLst>
              <a:ext uri="{FF2B5EF4-FFF2-40B4-BE49-F238E27FC236}">
                <a16:creationId xmlns:a16="http://schemas.microsoft.com/office/drawing/2014/main" id="{F01B198C-2810-450A-AA45-FB940CB82FE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175000" y="3048000"/>
            <a:ext cx="992188" cy="122238"/>
          </a:xfrm>
          <a:prstGeom prst="rightArrow">
            <a:avLst>
              <a:gd name="adj1" fmla="val 51167"/>
              <a:gd name="adj2" fmla="val 83902"/>
            </a:avLst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6773" name="Freeform 91">
            <a:extLst>
              <a:ext uri="{FF2B5EF4-FFF2-40B4-BE49-F238E27FC236}">
                <a16:creationId xmlns:a16="http://schemas.microsoft.com/office/drawing/2014/main" id="{20E7BA33-5025-4BD5-9393-9A34DAA53BE8}"/>
              </a:ext>
            </a:extLst>
          </p:cNvPr>
          <p:cNvSpPr>
            <a:spLocks/>
          </p:cNvSpPr>
          <p:nvPr/>
        </p:nvSpPr>
        <p:spPr bwMode="auto">
          <a:xfrm>
            <a:off x="4968875" y="5416550"/>
            <a:ext cx="474663" cy="582613"/>
          </a:xfrm>
          <a:custGeom>
            <a:avLst/>
            <a:gdLst>
              <a:gd name="T0" fmla="*/ 0 w 318"/>
              <a:gd name="T1" fmla="*/ 0 h 194"/>
              <a:gd name="T2" fmla="*/ 2147483647 w 318"/>
              <a:gd name="T3" fmla="*/ 2147483647 h 194"/>
              <a:gd name="T4" fmla="*/ 0 60000 65536"/>
              <a:gd name="T5" fmla="*/ 0 60000 65536"/>
              <a:gd name="T6" fmla="*/ 0 w 318"/>
              <a:gd name="T7" fmla="*/ 0 h 194"/>
              <a:gd name="T8" fmla="*/ 318 w 318"/>
              <a:gd name="T9" fmla="*/ 194 h 1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8" h="194">
                <a:moveTo>
                  <a:pt x="0" y="0"/>
                </a:moveTo>
                <a:lnTo>
                  <a:pt x="318" y="19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116774" name="Group 35">
            <a:extLst>
              <a:ext uri="{FF2B5EF4-FFF2-40B4-BE49-F238E27FC236}">
                <a16:creationId xmlns:a16="http://schemas.microsoft.com/office/drawing/2014/main" id="{54771206-CAA9-4013-8D4D-32AE60EDACE4}"/>
              </a:ext>
            </a:extLst>
          </p:cNvPr>
          <p:cNvGrpSpPr>
            <a:grpSpLocks/>
          </p:cNvGrpSpPr>
          <p:nvPr/>
        </p:nvGrpSpPr>
        <p:grpSpPr bwMode="auto">
          <a:xfrm>
            <a:off x="4675188" y="5195888"/>
            <a:ext cx="501650" cy="233362"/>
            <a:chOff x="3600" y="219"/>
            <a:chExt cx="360" cy="175"/>
          </a:xfrm>
        </p:grpSpPr>
        <p:sp>
          <p:nvSpPr>
            <p:cNvPr id="116925" name="Oval 36">
              <a:extLst>
                <a:ext uri="{FF2B5EF4-FFF2-40B4-BE49-F238E27FC236}">
                  <a16:creationId xmlns:a16="http://schemas.microsoft.com/office/drawing/2014/main" id="{2CB7B072-8380-4408-8469-F263208D1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98"/>
              <a:ext cx="357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26" name="Line 37">
              <a:extLst>
                <a:ext uri="{FF2B5EF4-FFF2-40B4-BE49-F238E27FC236}">
                  <a16:creationId xmlns:a16="http://schemas.microsoft.com/office/drawing/2014/main" id="{D3DF97B2-80B9-41B0-AC3A-F1AA760176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16927" name="Line 38">
              <a:extLst>
                <a:ext uri="{FF2B5EF4-FFF2-40B4-BE49-F238E27FC236}">
                  <a16:creationId xmlns:a16="http://schemas.microsoft.com/office/drawing/2014/main" id="{DB35F22D-6F24-453F-9C82-034F9FB7C0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16928" name="Rectangle 39">
              <a:extLst>
                <a:ext uri="{FF2B5EF4-FFF2-40B4-BE49-F238E27FC236}">
                  <a16:creationId xmlns:a16="http://schemas.microsoft.com/office/drawing/2014/main" id="{78659316-17F2-4907-9FBE-7CCDE1CC3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6929" name="Oval 40">
              <a:extLst>
                <a:ext uri="{FF2B5EF4-FFF2-40B4-BE49-F238E27FC236}">
                  <a16:creationId xmlns:a16="http://schemas.microsoft.com/office/drawing/2014/main" id="{938B4093-886E-4E99-8D06-6F97745B23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16930" name="Group 41">
              <a:extLst>
                <a:ext uri="{FF2B5EF4-FFF2-40B4-BE49-F238E27FC236}">
                  <a16:creationId xmlns:a16="http://schemas.microsoft.com/office/drawing/2014/main" id="{584ABDCC-6B46-486E-8A19-66E975B538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6935" name="Line 42">
                <a:extLst>
                  <a:ext uri="{FF2B5EF4-FFF2-40B4-BE49-F238E27FC236}">
                    <a16:creationId xmlns:a16="http://schemas.microsoft.com/office/drawing/2014/main" id="{A3FF7E8F-81B6-4035-B555-163CE8BF50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36" name="Line 43">
                <a:extLst>
                  <a:ext uri="{FF2B5EF4-FFF2-40B4-BE49-F238E27FC236}">
                    <a16:creationId xmlns:a16="http://schemas.microsoft.com/office/drawing/2014/main" id="{043D6D95-B0FC-4431-A0F3-3DFB21B88B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3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37" name="Line 44">
                <a:extLst>
                  <a:ext uri="{FF2B5EF4-FFF2-40B4-BE49-F238E27FC236}">
                    <a16:creationId xmlns:a16="http://schemas.microsoft.com/office/drawing/2014/main" id="{A619DAC8-1541-45B0-A99E-C4E51EC242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grpSp>
          <p:nvGrpSpPr>
            <p:cNvPr id="116931" name="Group 45">
              <a:extLst>
                <a:ext uri="{FF2B5EF4-FFF2-40B4-BE49-F238E27FC236}">
                  <a16:creationId xmlns:a16="http://schemas.microsoft.com/office/drawing/2014/main" id="{5686DDCB-A5FA-4C2C-AD1D-4ADC1E9F5340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932" name="Line 46">
                <a:extLst>
                  <a:ext uri="{FF2B5EF4-FFF2-40B4-BE49-F238E27FC236}">
                    <a16:creationId xmlns:a16="http://schemas.microsoft.com/office/drawing/2014/main" id="{E6E85D62-B81F-4B9B-84B0-806A18C041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33" name="Line 47">
                <a:extLst>
                  <a:ext uri="{FF2B5EF4-FFF2-40B4-BE49-F238E27FC236}">
                    <a16:creationId xmlns:a16="http://schemas.microsoft.com/office/drawing/2014/main" id="{254866ED-238C-48C1-AF32-E3CC838E5E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34" name="Line 48">
                <a:extLst>
                  <a:ext uri="{FF2B5EF4-FFF2-40B4-BE49-F238E27FC236}">
                    <a16:creationId xmlns:a16="http://schemas.microsoft.com/office/drawing/2014/main" id="{2B69E329-CF9C-482A-8CD3-B9859F0B84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grpSp>
        <p:nvGrpSpPr>
          <p:cNvPr id="116775" name="Group 63">
            <a:extLst>
              <a:ext uri="{FF2B5EF4-FFF2-40B4-BE49-F238E27FC236}">
                <a16:creationId xmlns:a16="http://schemas.microsoft.com/office/drawing/2014/main" id="{5B300C1D-4C0D-40CE-B9A7-2D5064192DCC}"/>
              </a:ext>
            </a:extLst>
          </p:cNvPr>
          <p:cNvGrpSpPr>
            <a:grpSpLocks/>
          </p:cNvGrpSpPr>
          <p:nvPr/>
        </p:nvGrpSpPr>
        <p:grpSpPr bwMode="auto">
          <a:xfrm>
            <a:off x="5226050" y="5962650"/>
            <a:ext cx="501650" cy="233363"/>
            <a:chOff x="3600" y="219"/>
            <a:chExt cx="360" cy="175"/>
          </a:xfrm>
        </p:grpSpPr>
        <p:sp>
          <p:nvSpPr>
            <p:cNvPr id="116912" name="Oval 64">
              <a:extLst>
                <a:ext uri="{FF2B5EF4-FFF2-40B4-BE49-F238E27FC236}">
                  <a16:creationId xmlns:a16="http://schemas.microsoft.com/office/drawing/2014/main" id="{40845E8A-5005-4BB7-A025-0D4DF4CBA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98"/>
              <a:ext cx="357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13" name="Line 65">
              <a:extLst>
                <a:ext uri="{FF2B5EF4-FFF2-40B4-BE49-F238E27FC236}">
                  <a16:creationId xmlns:a16="http://schemas.microsoft.com/office/drawing/2014/main" id="{8FB39CFB-2EE3-41E7-B3BE-09FD6AB0B7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16914" name="Line 66">
              <a:extLst>
                <a:ext uri="{FF2B5EF4-FFF2-40B4-BE49-F238E27FC236}">
                  <a16:creationId xmlns:a16="http://schemas.microsoft.com/office/drawing/2014/main" id="{FC485005-345F-4266-A281-DABE47A5D2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16915" name="Rectangle 67">
              <a:extLst>
                <a:ext uri="{FF2B5EF4-FFF2-40B4-BE49-F238E27FC236}">
                  <a16:creationId xmlns:a16="http://schemas.microsoft.com/office/drawing/2014/main" id="{342A8B1E-1340-4CA3-9EA7-AB540CBC27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16916" name="Oval 68">
              <a:extLst>
                <a:ext uri="{FF2B5EF4-FFF2-40B4-BE49-F238E27FC236}">
                  <a16:creationId xmlns:a16="http://schemas.microsoft.com/office/drawing/2014/main" id="{3EFF8DF1-E13D-4DAF-980A-33E941490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16917" name="Group 69">
              <a:extLst>
                <a:ext uri="{FF2B5EF4-FFF2-40B4-BE49-F238E27FC236}">
                  <a16:creationId xmlns:a16="http://schemas.microsoft.com/office/drawing/2014/main" id="{83B1C5ED-5626-4502-8CC0-13701F914B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6922" name="Line 70">
                <a:extLst>
                  <a:ext uri="{FF2B5EF4-FFF2-40B4-BE49-F238E27FC236}">
                    <a16:creationId xmlns:a16="http://schemas.microsoft.com/office/drawing/2014/main" id="{845D805E-45CC-44A2-A942-3B229A5B0C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23" name="Line 71">
                <a:extLst>
                  <a:ext uri="{FF2B5EF4-FFF2-40B4-BE49-F238E27FC236}">
                    <a16:creationId xmlns:a16="http://schemas.microsoft.com/office/drawing/2014/main" id="{1A07CDD4-8261-4041-878F-9688477F6B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3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24" name="Line 72">
                <a:extLst>
                  <a:ext uri="{FF2B5EF4-FFF2-40B4-BE49-F238E27FC236}">
                    <a16:creationId xmlns:a16="http://schemas.microsoft.com/office/drawing/2014/main" id="{C3FE4761-B460-4B58-89C8-1DDD4492D1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  <p:grpSp>
          <p:nvGrpSpPr>
            <p:cNvPr id="116918" name="Group 73">
              <a:extLst>
                <a:ext uri="{FF2B5EF4-FFF2-40B4-BE49-F238E27FC236}">
                  <a16:creationId xmlns:a16="http://schemas.microsoft.com/office/drawing/2014/main" id="{AEBA18C5-2D54-4FC8-8901-B0E1F3CD8669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919" name="Line 74">
                <a:extLst>
                  <a:ext uri="{FF2B5EF4-FFF2-40B4-BE49-F238E27FC236}">
                    <a16:creationId xmlns:a16="http://schemas.microsoft.com/office/drawing/2014/main" id="{65304419-BA9E-48F7-BFE6-5275B9D183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20" name="Line 75">
                <a:extLst>
                  <a:ext uri="{FF2B5EF4-FFF2-40B4-BE49-F238E27FC236}">
                    <a16:creationId xmlns:a16="http://schemas.microsoft.com/office/drawing/2014/main" id="{BA436C18-114E-4292-BAC9-0D1B145133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116921" name="Line 76">
                <a:extLst>
                  <a:ext uri="{FF2B5EF4-FFF2-40B4-BE49-F238E27FC236}">
                    <a16:creationId xmlns:a16="http://schemas.microsoft.com/office/drawing/2014/main" id="{D4C04F30-B57F-4C1E-9F18-35DB4E409A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</p:grpSp>
      </p:grpSp>
      <p:sp>
        <p:nvSpPr>
          <p:cNvPr id="116776" name="TextBox 114">
            <a:extLst>
              <a:ext uri="{FF2B5EF4-FFF2-40B4-BE49-F238E27FC236}">
                <a16:creationId xmlns:a16="http://schemas.microsoft.com/office/drawing/2014/main" id="{8CF93CBA-751B-470A-A6C9-DB77FB354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638" y="1087438"/>
            <a:ext cx="78327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>
                <a:latin typeface="Gill Sans MT" panose="020B0502020104020203" pitchFamily="34" charset="0"/>
              </a:rPr>
              <a:t>Each router contains a </a:t>
            </a:r>
            <a:r>
              <a:rPr lang="en-US" altLang="en-US" i="1">
                <a:solidFill>
                  <a:srgbClr val="CC0000"/>
                </a:solidFill>
                <a:latin typeface="Gill Sans MT" panose="020B0502020104020203" pitchFamily="34" charset="0"/>
              </a:rPr>
              <a:t>flow table </a:t>
            </a:r>
            <a:r>
              <a:rPr lang="en-US" altLang="en-US">
                <a:latin typeface="Gill Sans MT" panose="020B0502020104020203" pitchFamily="34" charset="0"/>
              </a:rPr>
              <a:t>that is computed and distributed by a </a:t>
            </a:r>
            <a:r>
              <a:rPr lang="en-US" altLang="en-US" i="1">
                <a:latin typeface="Gill Sans MT" panose="020B0502020104020203" pitchFamily="34" charset="0"/>
              </a:rPr>
              <a:t>logically centralized </a:t>
            </a:r>
            <a:r>
              <a:rPr lang="en-US" altLang="en-US">
                <a:latin typeface="Gill Sans MT" panose="020B0502020104020203" pitchFamily="34" charset="0"/>
              </a:rPr>
              <a:t>routing controller</a:t>
            </a:r>
          </a:p>
        </p:txBody>
      </p:sp>
      <p:grpSp>
        <p:nvGrpSpPr>
          <p:cNvPr id="116777" name="Group 115">
            <a:extLst>
              <a:ext uri="{FF2B5EF4-FFF2-40B4-BE49-F238E27FC236}">
                <a16:creationId xmlns:a16="http://schemas.microsoft.com/office/drawing/2014/main" id="{BCEDA543-593F-422A-A5FE-A87089CA6087}"/>
              </a:ext>
            </a:extLst>
          </p:cNvPr>
          <p:cNvGrpSpPr>
            <a:grpSpLocks/>
          </p:cNvGrpSpPr>
          <p:nvPr/>
        </p:nvGrpSpPr>
        <p:grpSpPr bwMode="auto">
          <a:xfrm>
            <a:off x="3498850" y="2647950"/>
            <a:ext cx="328613" cy="247650"/>
            <a:chOff x="8481778" y="1650237"/>
            <a:chExt cx="327460" cy="247650"/>
          </a:xfrm>
        </p:grpSpPr>
        <p:sp>
          <p:nvSpPr>
            <p:cNvPr id="116907" name="Rectangle 129">
              <a:extLst>
                <a:ext uri="{FF2B5EF4-FFF2-40B4-BE49-F238E27FC236}">
                  <a16:creationId xmlns:a16="http://schemas.microsoft.com/office/drawing/2014/main" id="{9647CBBA-9E19-4B62-AE46-F640C8AC07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154" y="1650237"/>
              <a:ext cx="326082" cy="247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08" name="Line 130">
              <a:extLst>
                <a:ext uri="{FF2B5EF4-FFF2-40B4-BE49-F238E27FC236}">
                  <a16:creationId xmlns:a16="http://schemas.microsoft.com/office/drawing/2014/main" id="{B2820B86-E466-4C0E-977A-74436EF6B4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15682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909" name="Line 131">
              <a:extLst>
                <a:ext uri="{FF2B5EF4-FFF2-40B4-BE49-F238E27FC236}">
                  <a16:creationId xmlns:a16="http://schemas.microsoft.com/office/drawing/2014/main" id="{CF281403-5972-41E1-9FF3-83A3F71EDC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83154" y="1740725"/>
              <a:ext cx="3260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910" name="Line 132">
              <a:extLst>
                <a:ext uri="{FF2B5EF4-FFF2-40B4-BE49-F238E27FC236}">
                  <a16:creationId xmlns:a16="http://schemas.microsoft.com/office/drawing/2014/main" id="{99B814D3-B349-439D-B621-D82D49F2FD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81778" y="1691512"/>
              <a:ext cx="32746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911" name="Line 130">
              <a:extLst>
                <a:ext uri="{FF2B5EF4-FFF2-40B4-BE49-F238E27FC236}">
                  <a16:creationId xmlns:a16="http://schemas.microsoft.com/office/drawing/2014/main" id="{1FD43BD9-B385-4154-B2EB-E0FBB96FE2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2857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16778" name="Group 121">
            <a:extLst>
              <a:ext uri="{FF2B5EF4-FFF2-40B4-BE49-F238E27FC236}">
                <a16:creationId xmlns:a16="http://schemas.microsoft.com/office/drawing/2014/main" id="{42104144-0717-4237-9318-06F9CCEF9322}"/>
              </a:ext>
            </a:extLst>
          </p:cNvPr>
          <p:cNvGrpSpPr>
            <a:grpSpLocks/>
          </p:cNvGrpSpPr>
          <p:nvPr/>
        </p:nvGrpSpPr>
        <p:grpSpPr bwMode="auto">
          <a:xfrm>
            <a:off x="2700338" y="3592513"/>
            <a:ext cx="2005012" cy="1449387"/>
            <a:chOff x="1215873" y="2346199"/>
            <a:chExt cx="2004836" cy="1450803"/>
          </a:xfrm>
        </p:grpSpPr>
        <p:sp>
          <p:nvSpPr>
            <p:cNvPr id="116853" name="Rectangle 4">
              <a:extLst>
                <a:ext uri="{FF2B5EF4-FFF2-40B4-BE49-F238E27FC236}">
                  <a16:creationId xmlns:a16="http://schemas.microsoft.com/office/drawing/2014/main" id="{5D001826-6DBA-4890-9D20-0E0F05D2EF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0309" y="2346199"/>
              <a:ext cx="1990400" cy="145080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FA23AE74-6EEB-473B-964D-BAEB736CEDA7}"/>
                </a:ext>
              </a:extLst>
            </p:cNvPr>
            <p:cNvSpPr/>
            <p:nvPr/>
          </p:nvSpPr>
          <p:spPr bwMode="auto">
            <a:xfrm>
              <a:off x="1933360" y="2662420"/>
              <a:ext cx="661929" cy="106148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73F7CE51-C6E5-4226-A18A-FA450ED8D837}"/>
                </a:ext>
              </a:extLst>
            </p:cNvPr>
            <p:cNvSpPr/>
            <p:nvPr/>
          </p:nvSpPr>
          <p:spPr bwMode="auto">
            <a:xfrm>
              <a:off x="1307940" y="2665598"/>
              <a:ext cx="622245" cy="105830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856" name="Rectangle 125">
              <a:extLst>
                <a:ext uri="{FF2B5EF4-FFF2-40B4-BE49-F238E27FC236}">
                  <a16:creationId xmlns:a16="http://schemas.microsoft.com/office/drawing/2014/main" id="{1460A571-5FFE-49DC-83C7-600B91898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2231" y="2412920"/>
              <a:ext cx="1855396" cy="2484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57" name="Text Box 110">
              <a:extLst>
                <a:ext uri="{FF2B5EF4-FFF2-40B4-BE49-F238E27FC236}">
                  <a16:creationId xmlns:a16="http://schemas.microsoft.com/office/drawing/2014/main" id="{D7C45518-E0DF-4C89-AE9E-AFC1632735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09902" y="2374246"/>
              <a:ext cx="136225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400">
                  <a:solidFill>
                    <a:srgbClr val="000000"/>
                  </a:solidFill>
                </a:rPr>
                <a:t>local flow table</a:t>
              </a:r>
            </a:p>
          </p:txBody>
        </p:sp>
        <p:sp>
          <p:nvSpPr>
            <p:cNvPr id="116858" name="Rectangle 127">
              <a:extLst>
                <a:ext uri="{FF2B5EF4-FFF2-40B4-BE49-F238E27FC236}">
                  <a16:creationId xmlns:a16="http://schemas.microsoft.com/office/drawing/2014/main" id="{2A501AA3-72C6-45EB-B514-0F613927C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523" y="2660713"/>
              <a:ext cx="542081" cy="1060704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59" name="Text Box 111">
              <a:extLst>
                <a:ext uri="{FF2B5EF4-FFF2-40B4-BE49-F238E27FC236}">
                  <a16:creationId xmlns:a16="http://schemas.microsoft.com/office/drawing/2014/main" id="{75545374-F950-458D-8521-3C9494FE8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5873" y="2656551"/>
              <a:ext cx="20048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headers  counters  actions</a:t>
              </a:r>
            </a:p>
          </p:txBody>
        </p:sp>
        <p:sp>
          <p:nvSpPr>
            <p:cNvPr id="116860" name="Line 116">
              <a:extLst>
                <a:ext uri="{FF2B5EF4-FFF2-40B4-BE49-F238E27FC236}">
                  <a16:creationId xmlns:a16="http://schemas.microsoft.com/office/drawing/2014/main" id="{9A1AB4ED-B618-40FB-8DE2-7D479DED91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7142" y="2927136"/>
              <a:ext cx="186048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grpSp>
          <p:nvGrpSpPr>
            <p:cNvPr id="116861" name="Group 130">
              <a:extLst>
                <a:ext uri="{FF2B5EF4-FFF2-40B4-BE49-F238E27FC236}">
                  <a16:creationId xmlns:a16="http://schemas.microsoft.com/office/drawing/2014/main" id="{20618A6A-CCCB-497E-B947-2B427703A0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02231" y="2965801"/>
              <a:ext cx="1840959" cy="207818"/>
              <a:chOff x="1302231" y="2991457"/>
              <a:chExt cx="1840959" cy="207818"/>
            </a:xfrm>
          </p:grpSpPr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00EB9B4E-3168-49B4-B2AA-828D991916B3}"/>
                  </a:ext>
                </a:extLst>
              </p:cNvPr>
              <p:cNvGrpSpPr/>
              <p:nvPr/>
            </p:nvGrpSpPr>
            <p:grpSpPr>
              <a:xfrm>
                <a:off x="1302231" y="2991457"/>
                <a:ext cx="1840959" cy="207818"/>
                <a:chOff x="360121" y="3045496"/>
                <a:chExt cx="627425" cy="207818"/>
              </a:xfrm>
              <a:solidFill>
                <a:schemeClr val="bg1"/>
              </a:solidFill>
            </p:grpSpPr>
            <p:sp>
              <p:nvSpPr>
                <p:cNvPr id="195" name="Rectangle 194">
                  <a:extLst>
                    <a:ext uri="{FF2B5EF4-FFF2-40B4-BE49-F238E27FC236}">
                      <a16:creationId xmlns:a16="http://schemas.microsoft.com/office/drawing/2014/main" id="{DCFD9787-D382-4D47-8ED0-824DD98A5A71}"/>
                    </a:ext>
                  </a:extLst>
                </p:cNvPr>
                <p:cNvSpPr/>
                <p:nvPr/>
              </p:nvSpPr>
              <p:spPr bwMode="auto">
                <a:xfrm>
                  <a:off x="360121" y="3045496"/>
                  <a:ext cx="627425" cy="207818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solidFill>
                      <a:srgbClr val="A6A6A6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cxnSp>
              <p:nvCxnSpPr>
                <p:cNvPr id="196" name="Straight Connector 195">
                  <a:extLst>
                    <a:ext uri="{FF2B5EF4-FFF2-40B4-BE49-F238E27FC236}">
                      <a16:creationId xmlns:a16="http://schemas.microsoft.com/office/drawing/2014/main" id="{10D9FA22-904A-4F65-807E-FF81DE82F0D7}"/>
                    </a:ext>
                  </a:extLst>
                </p:cNvPr>
                <p:cNvCxnSpPr/>
                <p:nvPr/>
              </p:nvCxnSpPr>
              <p:spPr bwMode="auto">
                <a:xfrm>
                  <a:off x="544967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7" name="Straight Connector 196">
                  <a:extLst>
                    <a:ext uri="{FF2B5EF4-FFF2-40B4-BE49-F238E27FC236}">
                      <a16:creationId xmlns:a16="http://schemas.microsoft.com/office/drawing/2014/main" id="{E82DB53E-04EF-4BF9-897C-6A1D1DF5A2AF}"/>
                    </a:ext>
                  </a:extLst>
                </p:cNvPr>
                <p:cNvCxnSpPr/>
                <p:nvPr/>
              </p:nvCxnSpPr>
              <p:spPr bwMode="auto">
                <a:xfrm>
                  <a:off x="382554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8" name="Straight Connector 197">
                  <a:extLst>
                    <a:ext uri="{FF2B5EF4-FFF2-40B4-BE49-F238E27FC236}">
                      <a16:creationId xmlns:a16="http://schemas.microsoft.com/office/drawing/2014/main" id="{F9B8EBBA-F917-44D3-93D0-B3F249D04FDB}"/>
                    </a:ext>
                  </a:extLst>
                </p:cNvPr>
                <p:cNvCxnSpPr/>
                <p:nvPr/>
              </p:nvCxnSpPr>
              <p:spPr bwMode="auto">
                <a:xfrm>
                  <a:off x="407636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9" name="Straight Connector 198">
                  <a:extLst>
                    <a:ext uri="{FF2B5EF4-FFF2-40B4-BE49-F238E27FC236}">
                      <a16:creationId xmlns:a16="http://schemas.microsoft.com/office/drawing/2014/main" id="{41D03DB9-FB6B-4579-83F1-0E21B6EF19C8}"/>
                    </a:ext>
                  </a:extLst>
                </p:cNvPr>
                <p:cNvCxnSpPr/>
                <p:nvPr/>
              </p:nvCxnSpPr>
              <p:spPr bwMode="auto">
                <a:xfrm>
                  <a:off x="599093" y="3046412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0" name="Straight Connector 199">
                  <a:extLst>
                    <a:ext uri="{FF2B5EF4-FFF2-40B4-BE49-F238E27FC236}">
                      <a16:creationId xmlns:a16="http://schemas.microsoft.com/office/drawing/2014/main" id="{A8781A06-E54D-4674-9453-4ADCEC6F3F66}"/>
                    </a:ext>
                  </a:extLst>
                </p:cNvPr>
                <p:cNvCxnSpPr/>
                <p:nvPr/>
              </p:nvCxnSpPr>
              <p:spPr bwMode="auto">
                <a:xfrm>
                  <a:off x="77454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1" name="Straight Connector 200">
                  <a:extLst>
                    <a:ext uri="{FF2B5EF4-FFF2-40B4-BE49-F238E27FC236}">
                      <a16:creationId xmlns:a16="http://schemas.microsoft.com/office/drawing/2014/main" id="{7BC9F99D-8AAC-4B29-A1E7-3A5EA3D5EA22}"/>
                    </a:ext>
                  </a:extLst>
                </p:cNvPr>
                <p:cNvCxnSpPr/>
                <p:nvPr/>
              </p:nvCxnSpPr>
              <p:spPr bwMode="auto">
                <a:xfrm>
                  <a:off x="82648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2" name="Straight Connector 201">
                  <a:extLst>
                    <a:ext uri="{FF2B5EF4-FFF2-40B4-BE49-F238E27FC236}">
                      <a16:creationId xmlns:a16="http://schemas.microsoft.com/office/drawing/2014/main" id="{0BB0FB89-E1FF-46EE-AC0A-835172BF9707}"/>
                    </a:ext>
                  </a:extLst>
                </p:cNvPr>
                <p:cNvCxnSpPr/>
                <p:nvPr/>
              </p:nvCxnSpPr>
              <p:spPr bwMode="auto">
                <a:xfrm>
                  <a:off x="963675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3" name="Straight Connector 202">
                  <a:extLst>
                    <a:ext uri="{FF2B5EF4-FFF2-40B4-BE49-F238E27FC236}">
                      <a16:creationId xmlns:a16="http://schemas.microsoft.com/office/drawing/2014/main" id="{0CF256CB-CFFF-4C3F-8CAA-41B3BDFD6F12}"/>
                    </a:ext>
                  </a:extLst>
                </p:cNvPr>
                <p:cNvCxnSpPr/>
                <p:nvPr/>
              </p:nvCxnSpPr>
              <p:spPr bwMode="auto">
                <a:xfrm>
                  <a:off x="938600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16895" name="Group 182">
                <a:extLst>
                  <a:ext uri="{FF2B5EF4-FFF2-40B4-BE49-F238E27FC236}">
                    <a16:creationId xmlns:a16="http://schemas.microsoft.com/office/drawing/2014/main" id="{DCB445DE-26AD-4369-90BA-CDDB4491D9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26796" y="30772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904" name="Oval 191">
                  <a:extLst>
                    <a:ext uri="{FF2B5EF4-FFF2-40B4-BE49-F238E27FC236}">
                      <a16:creationId xmlns:a16="http://schemas.microsoft.com/office/drawing/2014/main" id="{7D7FFF62-A703-40D2-9C5C-6910590C1C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905" name="Oval 192">
                  <a:extLst>
                    <a:ext uri="{FF2B5EF4-FFF2-40B4-BE49-F238E27FC236}">
                      <a16:creationId xmlns:a16="http://schemas.microsoft.com/office/drawing/2014/main" id="{70867A42-1C20-42B6-B366-0A97F196E6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906" name="Oval 193">
                  <a:extLst>
                    <a:ext uri="{FF2B5EF4-FFF2-40B4-BE49-F238E27FC236}">
                      <a16:creationId xmlns:a16="http://schemas.microsoft.com/office/drawing/2014/main" id="{8E894BDB-FE73-47C9-9813-26BBEA8912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96" name="Group 183">
                <a:extLst>
                  <a:ext uri="{FF2B5EF4-FFF2-40B4-BE49-F238E27FC236}">
                    <a16:creationId xmlns:a16="http://schemas.microsoft.com/office/drawing/2014/main" id="{74BD3EC2-97D2-4037-AD0C-8A3F544C9A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45472" y="30774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901" name="Oval 188">
                  <a:extLst>
                    <a:ext uri="{FF2B5EF4-FFF2-40B4-BE49-F238E27FC236}">
                      <a16:creationId xmlns:a16="http://schemas.microsoft.com/office/drawing/2014/main" id="{99B83279-4545-4157-A969-A12A1CB787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902" name="Oval 189">
                  <a:extLst>
                    <a:ext uri="{FF2B5EF4-FFF2-40B4-BE49-F238E27FC236}">
                      <a16:creationId xmlns:a16="http://schemas.microsoft.com/office/drawing/2014/main" id="{7298A7A5-B5D5-4A13-9457-7AC15B43F3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903" name="Oval 190">
                  <a:extLst>
                    <a:ext uri="{FF2B5EF4-FFF2-40B4-BE49-F238E27FC236}">
                      <a16:creationId xmlns:a16="http://schemas.microsoft.com/office/drawing/2014/main" id="{CDE4159C-0398-4136-A0C9-C675C8380F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97" name="Group 184">
                <a:extLst>
                  <a:ext uri="{FF2B5EF4-FFF2-40B4-BE49-F238E27FC236}">
                    <a16:creationId xmlns:a16="http://schemas.microsoft.com/office/drawing/2014/main" id="{3CED6171-A95C-4085-B195-A3A58662C7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44906" y="30776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98" name="Oval 185">
                  <a:extLst>
                    <a:ext uri="{FF2B5EF4-FFF2-40B4-BE49-F238E27FC236}">
                      <a16:creationId xmlns:a16="http://schemas.microsoft.com/office/drawing/2014/main" id="{E133D86E-8676-422C-B42B-DFEFA35BC1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99" name="Oval 186">
                  <a:extLst>
                    <a:ext uri="{FF2B5EF4-FFF2-40B4-BE49-F238E27FC236}">
                      <a16:creationId xmlns:a16="http://schemas.microsoft.com/office/drawing/2014/main" id="{FA37F758-4369-4DEA-B709-C1FF53391F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900" name="Oval 187">
                  <a:extLst>
                    <a:ext uri="{FF2B5EF4-FFF2-40B4-BE49-F238E27FC236}">
                      <a16:creationId xmlns:a16="http://schemas.microsoft.com/office/drawing/2014/main" id="{FCE7959B-B5A0-48B2-AFDA-1B8977A255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grpSp>
          <p:nvGrpSpPr>
            <p:cNvPr id="116862" name="Group 131">
              <a:extLst>
                <a:ext uri="{FF2B5EF4-FFF2-40B4-BE49-F238E27FC236}">
                  <a16:creationId xmlns:a16="http://schemas.microsoft.com/office/drawing/2014/main" id="{EF44FB44-492B-41E1-AD51-428EF624CD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00350" y="3205689"/>
              <a:ext cx="1840959" cy="207818"/>
              <a:chOff x="1302231" y="2991457"/>
              <a:chExt cx="1840959" cy="207818"/>
            </a:xfrm>
          </p:grpSpPr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89E619DB-4364-4FC3-953B-BB95E7C5FA86}"/>
                  </a:ext>
                </a:extLst>
              </p:cNvPr>
              <p:cNvGrpSpPr/>
              <p:nvPr/>
            </p:nvGrpSpPr>
            <p:grpSpPr>
              <a:xfrm>
                <a:off x="1302231" y="2991457"/>
                <a:ext cx="1840959" cy="207818"/>
                <a:chOff x="360121" y="3045496"/>
                <a:chExt cx="627425" cy="207818"/>
              </a:xfrm>
              <a:solidFill>
                <a:schemeClr val="bg1"/>
              </a:solidFill>
            </p:grpSpPr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CE754B22-F699-4E39-85DD-AF1A0F53AA38}"/>
                    </a:ext>
                  </a:extLst>
                </p:cNvPr>
                <p:cNvSpPr/>
                <p:nvPr/>
              </p:nvSpPr>
              <p:spPr bwMode="auto">
                <a:xfrm>
                  <a:off x="360121" y="3045496"/>
                  <a:ext cx="627425" cy="207818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solidFill>
                      <a:srgbClr val="A6A6A6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94824A45-6530-42A4-9D66-C8A804BB981D}"/>
                    </a:ext>
                  </a:extLst>
                </p:cNvPr>
                <p:cNvCxnSpPr/>
                <p:nvPr/>
              </p:nvCxnSpPr>
              <p:spPr bwMode="auto">
                <a:xfrm>
                  <a:off x="544967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5" name="Straight Connector 174">
                  <a:extLst>
                    <a:ext uri="{FF2B5EF4-FFF2-40B4-BE49-F238E27FC236}">
                      <a16:creationId xmlns:a16="http://schemas.microsoft.com/office/drawing/2014/main" id="{C0725A7D-20C7-4BFA-A257-17F4A03980D1}"/>
                    </a:ext>
                  </a:extLst>
                </p:cNvPr>
                <p:cNvCxnSpPr/>
                <p:nvPr/>
              </p:nvCxnSpPr>
              <p:spPr bwMode="auto">
                <a:xfrm>
                  <a:off x="382554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6" name="Straight Connector 175">
                  <a:extLst>
                    <a:ext uri="{FF2B5EF4-FFF2-40B4-BE49-F238E27FC236}">
                      <a16:creationId xmlns:a16="http://schemas.microsoft.com/office/drawing/2014/main" id="{2FDC94C4-ADBD-4A67-B23C-6BEC09D9053B}"/>
                    </a:ext>
                  </a:extLst>
                </p:cNvPr>
                <p:cNvCxnSpPr/>
                <p:nvPr/>
              </p:nvCxnSpPr>
              <p:spPr bwMode="auto">
                <a:xfrm>
                  <a:off x="407636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7" name="Straight Connector 176">
                  <a:extLst>
                    <a:ext uri="{FF2B5EF4-FFF2-40B4-BE49-F238E27FC236}">
                      <a16:creationId xmlns:a16="http://schemas.microsoft.com/office/drawing/2014/main" id="{9FCA4366-AA16-46C1-8525-D26CA2748CCA}"/>
                    </a:ext>
                  </a:extLst>
                </p:cNvPr>
                <p:cNvCxnSpPr/>
                <p:nvPr/>
              </p:nvCxnSpPr>
              <p:spPr bwMode="auto">
                <a:xfrm>
                  <a:off x="599093" y="3046412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8" name="Straight Connector 177">
                  <a:extLst>
                    <a:ext uri="{FF2B5EF4-FFF2-40B4-BE49-F238E27FC236}">
                      <a16:creationId xmlns:a16="http://schemas.microsoft.com/office/drawing/2014/main" id="{4E0B910E-406E-4DBB-8157-04C52970A835}"/>
                    </a:ext>
                  </a:extLst>
                </p:cNvPr>
                <p:cNvCxnSpPr/>
                <p:nvPr/>
              </p:nvCxnSpPr>
              <p:spPr bwMode="auto">
                <a:xfrm>
                  <a:off x="77454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9" name="Straight Connector 178">
                  <a:extLst>
                    <a:ext uri="{FF2B5EF4-FFF2-40B4-BE49-F238E27FC236}">
                      <a16:creationId xmlns:a16="http://schemas.microsoft.com/office/drawing/2014/main" id="{6EE230AD-C701-4288-BEEE-4AB4B5F2C42F}"/>
                    </a:ext>
                  </a:extLst>
                </p:cNvPr>
                <p:cNvCxnSpPr/>
                <p:nvPr/>
              </p:nvCxnSpPr>
              <p:spPr bwMode="auto">
                <a:xfrm>
                  <a:off x="82648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80" name="Straight Connector 179">
                  <a:extLst>
                    <a:ext uri="{FF2B5EF4-FFF2-40B4-BE49-F238E27FC236}">
                      <a16:creationId xmlns:a16="http://schemas.microsoft.com/office/drawing/2014/main" id="{E3067B09-B59B-44FD-8EF8-8E08E6AAACC6}"/>
                    </a:ext>
                  </a:extLst>
                </p:cNvPr>
                <p:cNvCxnSpPr/>
                <p:nvPr/>
              </p:nvCxnSpPr>
              <p:spPr bwMode="auto">
                <a:xfrm>
                  <a:off x="963675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81" name="Straight Connector 180">
                  <a:extLst>
                    <a:ext uri="{FF2B5EF4-FFF2-40B4-BE49-F238E27FC236}">
                      <a16:creationId xmlns:a16="http://schemas.microsoft.com/office/drawing/2014/main" id="{7C964D49-078B-4A8D-A237-1A1E9601C808}"/>
                    </a:ext>
                  </a:extLst>
                </p:cNvPr>
                <p:cNvCxnSpPr/>
                <p:nvPr/>
              </p:nvCxnSpPr>
              <p:spPr bwMode="auto">
                <a:xfrm>
                  <a:off x="938600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16882" name="Group 160">
                <a:extLst>
                  <a:ext uri="{FF2B5EF4-FFF2-40B4-BE49-F238E27FC236}">
                    <a16:creationId xmlns:a16="http://schemas.microsoft.com/office/drawing/2014/main" id="{EE59A937-9FA3-4F92-8B19-A05E5DF18F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26796" y="30772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91" name="Oval 169">
                  <a:extLst>
                    <a:ext uri="{FF2B5EF4-FFF2-40B4-BE49-F238E27FC236}">
                      <a16:creationId xmlns:a16="http://schemas.microsoft.com/office/drawing/2014/main" id="{A596BFD1-A9CB-435B-8E5E-25669F7B8B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92" name="Oval 170">
                  <a:extLst>
                    <a:ext uri="{FF2B5EF4-FFF2-40B4-BE49-F238E27FC236}">
                      <a16:creationId xmlns:a16="http://schemas.microsoft.com/office/drawing/2014/main" id="{E89BC26C-3E3E-4015-94AE-03FEB0012E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93" name="Oval 171">
                  <a:extLst>
                    <a:ext uri="{FF2B5EF4-FFF2-40B4-BE49-F238E27FC236}">
                      <a16:creationId xmlns:a16="http://schemas.microsoft.com/office/drawing/2014/main" id="{0C811FEC-9D99-4F78-B0F7-E4D11FF957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83" name="Group 161">
                <a:extLst>
                  <a:ext uri="{FF2B5EF4-FFF2-40B4-BE49-F238E27FC236}">
                    <a16:creationId xmlns:a16="http://schemas.microsoft.com/office/drawing/2014/main" id="{1CF64531-3CB8-437E-AFFA-CAF67C1AE4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45472" y="30774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88" name="Oval 166">
                  <a:extLst>
                    <a:ext uri="{FF2B5EF4-FFF2-40B4-BE49-F238E27FC236}">
                      <a16:creationId xmlns:a16="http://schemas.microsoft.com/office/drawing/2014/main" id="{190BB091-0A77-443C-B245-C8C0BCB05F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89" name="Oval 167">
                  <a:extLst>
                    <a:ext uri="{FF2B5EF4-FFF2-40B4-BE49-F238E27FC236}">
                      <a16:creationId xmlns:a16="http://schemas.microsoft.com/office/drawing/2014/main" id="{0C01A5C4-28E0-4F3C-BF4A-6B71C05906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90" name="Oval 168">
                  <a:extLst>
                    <a:ext uri="{FF2B5EF4-FFF2-40B4-BE49-F238E27FC236}">
                      <a16:creationId xmlns:a16="http://schemas.microsoft.com/office/drawing/2014/main" id="{A0C7038E-CFA1-406C-BD31-5596716500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84" name="Group 162">
                <a:extLst>
                  <a:ext uri="{FF2B5EF4-FFF2-40B4-BE49-F238E27FC236}">
                    <a16:creationId xmlns:a16="http://schemas.microsoft.com/office/drawing/2014/main" id="{A19028FC-275E-4363-899D-6F116573BF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44906" y="30776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85" name="Oval 163">
                  <a:extLst>
                    <a:ext uri="{FF2B5EF4-FFF2-40B4-BE49-F238E27FC236}">
                      <a16:creationId xmlns:a16="http://schemas.microsoft.com/office/drawing/2014/main" id="{F20B12FF-D62C-452B-82BA-0D78B2A4E1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86" name="Oval 164">
                  <a:extLst>
                    <a:ext uri="{FF2B5EF4-FFF2-40B4-BE49-F238E27FC236}">
                      <a16:creationId xmlns:a16="http://schemas.microsoft.com/office/drawing/2014/main" id="{6C65F564-B58B-423E-ABC7-BF1B45C525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87" name="Oval 165">
                  <a:extLst>
                    <a:ext uri="{FF2B5EF4-FFF2-40B4-BE49-F238E27FC236}">
                      <a16:creationId xmlns:a16="http://schemas.microsoft.com/office/drawing/2014/main" id="{09345DA0-34D5-4E1E-AB08-C3646DB779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grpSp>
          <p:nvGrpSpPr>
            <p:cNvPr id="116863" name="Group 132">
              <a:extLst>
                <a:ext uri="{FF2B5EF4-FFF2-40B4-BE49-F238E27FC236}">
                  <a16:creationId xmlns:a16="http://schemas.microsoft.com/office/drawing/2014/main" id="{5AFD0509-DE93-4F96-96B9-8944E861BB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05438" y="3513599"/>
              <a:ext cx="1840959" cy="207818"/>
              <a:chOff x="1302231" y="2991457"/>
              <a:chExt cx="1840959" cy="207818"/>
            </a:xfrm>
          </p:grpSpPr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4153DD6A-4F3F-43C7-B6F6-8B77C20FCCCA}"/>
                  </a:ext>
                </a:extLst>
              </p:cNvPr>
              <p:cNvGrpSpPr/>
              <p:nvPr/>
            </p:nvGrpSpPr>
            <p:grpSpPr>
              <a:xfrm>
                <a:off x="1302231" y="2991457"/>
                <a:ext cx="1840959" cy="207818"/>
                <a:chOff x="360121" y="3045496"/>
                <a:chExt cx="627425" cy="207818"/>
              </a:xfrm>
              <a:solidFill>
                <a:schemeClr val="bg1"/>
              </a:solidFill>
            </p:grpSpPr>
            <p:sp>
              <p:nvSpPr>
                <p:cNvPr id="151" name="Rectangle 150">
                  <a:extLst>
                    <a:ext uri="{FF2B5EF4-FFF2-40B4-BE49-F238E27FC236}">
                      <a16:creationId xmlns:a16="http://schemas.microsoft.com/office/drawing/2014/main" id="{8859E754-E9DA-42DB-BAD8-33DBA0F16238}"/>
                    </a:ext>
                  </a:extLst>
                </p:cNvPr>
                <p:cNvSpPr/>
                <p:nvPr/>
              </p:nvSpPr>
              <p:spPr bwMode="auto">
                <a:xfrm>
                  <a:off x="360121" y="3045496"/>
                  <a:ext cx="627425" cy="207818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solidFill>
                      <a:srgbClr val="A6A6A6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cxnSp>
              <p:nvCxnSpPr>
                <p:cNvPr id="152" name="Straight Connector 151">
                  <a:extLst>
                    <a:ext uri="{FF2B5EF4-FFF2-40B4-BE49-F238E27FC236}">
                      <a16:creationId xmlns:a16="http://schemas.microsoft.com/office/drawing/2014/main" id="{542C01B3-0396-4C22-B389-AD4290B3A806}"/>
                    </a:ext>
                  </a:extLst>
                </p:cNvPr>
                <p:cNvCxnSpPr/>
                <p:nvPr/>
              </p:nvCxnSpPr>
              <p:spPr bwMode="auto">
                <a:xfrm>
                  <a:off x="544967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00B8C7D9-012E-4B30-8A9C-78A75C1C8F93}"/>
                    </a:ext>
                  </a:extLst>
                </p:cNvPr>
                <p:cNvCxnSpPr/>
                <p:nvPr/>
              </p:nvCxnSpPr>
              <p:spPr bwMode="auto">
                <a:xfrm>
                  <a:off x="382554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37D5D7A7-231B-484D-8C20-3C486CB8120D}"/>
                    </a:ext>
                  </a:extLst>
                </p:cNvPr>
                <p:cNvCxnSpPr/>
                <p:nvPr/>
              </p:nvCxnSpPr>
              <p:spPr bwMode="auto">
                <a:xfrm>
                  <a:off x="407636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22A93F4F-248B-4F90-8281-1F25EC464326}"/>
                    </a:ext>
                  </a:extLst>
                </p:cNvPr>
                <p:cNvCxnSpPr/>
                <p:nvPr/>
              </p:nvCxnSpPr>
              <p:spPr bwMode="auto">
                <a:xfrm>
                  <a:off x="599093" y="3046412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68D75BFC-4353-44BE-B667-889609D04523}"/>
                    </a:ext>
                  </a:extLst>
                </p:cNvPr>
                <p:cNvCxnSpPr/>
                <p:nvPr/>
              </p:nvCxnSpPr>
              <p:spPr bwMode="auto">
                <a:xfrm>
                  <a:off x="77454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7" name="Straight Connector 156">
                  <a:extLst>
                    <a:ext uri="{FF2B5EF4-FFF2-40B4-BE49-F238E27FC236}">
                      <a16:creationId xmlns:a16="http://schemas.microsoft.com/office/drawing/2014/main" id="{5B773418-BB4A-47EC-88A4-FB65FC295EBC}"/>
                    </a:ext>
                  </a:extLst>
                </p:cNvPr>
                <p:cNvCxnSpPr/>
                <p:nvPr/>
              </p:nvCxnSpPr>
              <p:spPr bwMode="auto">
                <a:xfrm>
                  <a:off x="82648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734FDA0C-A461-4872-8FC1-3E6BEB65D743}"/>
                    </a:ext>
                  </a:extLst>
                </p:cNvPr>
                <p:cNvCxnSpPr/>
                <p:nvPr/>
              </p:nvCxnSpPr>
              <p:spPr bwMode="auto">
                <a:xfrm>
                  <a:off x="963675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0143B1EB-AB78-4653-820C-38FC0EB047B7}"/>
                    </a:ext>
                  </a:extLst>
                </p:cNvPr>
                <p:cNvCxnSpPr/>
                <p:nvPr/>
              </p:nvCxnSpPr>
              <p:spPr bwMode="auto">
                <a:xfrm>
                  <a:off x="938600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16869" name="Group 138">
                <a:extLst>
                  <a:ext uri="{FF2B5EF4-FFF2-40B4-BE49-F238E27FC236}">
                    <a16:creationId xmlns:a16="http://schemas.microsoft.com/office/drawing/2014/main" id="{A6A9D2A7-A3E7-4AB9-97E6-FD1865E3A9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26796" y="30772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78" name="Oval 147">
                  <a:extLst>
                    <a:ext uri="{FF2B5EF4-FFF2-40B4-BE49-F238E27FC236}">
                      <a16:creationId xmlns:a16="http://schemas.microsoft.com/office/drawing/2014/main" id="{E13C15D5-FBBD-4E6F-A183-8ACA445973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79" name="Oval 148">
                  <a:extLst>
                    <a:ext uri="{FF2B5EF4-FFF2-40B4-BE49-F238E27FC236}">
                      <a16:creationId xmlns:a16="http://schemas.microsoft.com/office/drawing/2014/main" id="{716D90B0-DC50-4F69-AE6A-163DB3CA6C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80" name="Oval 149">
                  <a:extLst>
                    <a:ext uri="{FF2B5EF4-FFF2-40B4-BE49-F238E27FC236}">
                      <a16:creationId xmlns:a16="http://schemas.microsoft.com/office/drawing/2014/main" id="{F9D57FBC-E51D-4F37-910F-6FFC30A217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70" name="Group 139">
                <a:extLst>
                  <a:ext uri="{FF2B5EF4-FFF2-40B4-BE49-F238E27FC236}">
                    <a16:creationId xmlns:a16="http://schemas.microsoft.com/office/drawing/2014/main" id="{9CD474C0-CEEB-4957-B742-426D1A08D7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45472" y="30774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75" name="Oval 144">
                  <a:extLst>
                    <a:ext uri="{FF2B5EF4-FFF2-40B4-BE49-F238E27FC236}">
                      <a16:creationId xmlns:a16="http://schemas.microsoft.com/office/drawing/2014/main" id="{EB26FBAA-6F49-44D4-A6F2-9E674F0588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76" name="Oval 145">
                  <a:extLst>
                    <a:ext uri="{FF2B5EF4-FFF2-40B4-BE49-F238E27FC236}">
                      <a16:creationId xmlns:a16="http://schemas.microsoft.com/office/drawing/2014/main" id="{565E1359-9661-4827-B12B-7F956D966E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77" name="Oval 146">
                  <a:extLst>
                    <a:ext uri="{FF2B5EF4-FFF2-40B4-BE49-F238E27FC236}">
                      <a16:creationId xmlns:a16="http://schemas.microsoft.com/office/drawing/2014/main" id="{359E520A-6E4E-4108-9C17-8FAD7D4957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71" name="Group 140">
                <a:extLst>
                  <a:ext uri="{FF2B5EF4-FFF2-40B4-BE49-F238E27FC236}">
                    <a16:creationId xmlns:a16="http://schemas.microsoft.com/office/drawing/2014/main" id="{D48BA02A-96CE-4611-9C69-62A62EC3C6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44906" y="30776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72" name="Oval 141">
                  <a:extLst>
                    <a:ext uri="{FF2B5EF4-FFF2-40B4-BE49-F238E27FC236}">
                      <a16:creationId xmlns:a16="http://schemas.microsoft.com/office/drawing/2014/main" id="{CEEFAE17-965E-41C9-87D7-88197ACA9C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73" name="Oval 142">
                  <a:extLst>
                    <a:ext uri="{FF2B5EF4-FFF2-40B4-BE49-F238E27FC236}">
                      <a16:creationId xmlns:a16="http://schemas.microsoft.com/office/drawing/2014/main" id="{2A903D07-9539-4BA0-99B9-5D9399E917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74" name="Oval 143">
                  <a:extLst>
                    <a:ext uri="{FF2B5EF4-FFF2-40B4-BE49-F238E27FC236}">
                      <a16:creationId xmlns:a16="http://schemas.microsoft.com/office/drawing/2014/main" id="{594D6CB0-42C0-4F04-8D3C-949C918F00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sp>
          <p:nvSpPr>
            <p:cNvPr id="116864" name="Line 113">
              <a:extLst>
                <a:ext uri="{FF2B5EF4-FFF2-40B4-BE49-F238E27FC236}">
                  <a16:creationId xmlns:a16="http://schemas.microsoft.com/office/drawing/2014/main" id="{40F03826-6986-406A-A730-AE0B92F3EC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4568" y="2656551"/>
              <a:ext cx="7938" cy="1066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65" name="Line 113">
              <a:extLst>
                <a:ext uri="{FF2B5EF4-FFF2-40B4-BE49-F238E27FC236}">
                  <a16:creationId xmlns:a16="http://schemas.microsoft.com/office/drawing/2014/main" id="{3EA49968-69C5-4B2E-AD5B-2E24D9CA4C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5717" y="2661363"/>
              <a:ext cx="7938" cy="1066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66" name="Line 117">
              <a:extLst>
                <a:ext uri="{FF2B5EF4-FFF2-40B4-BE49-F238E27FC236}">
                  <a16:creationId xmlns:a16="http://schemas.microsoft.com/office/drawing/2014/main" id="{AB7C1D03-9055-408B-8A15-1A145105C6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7142" y="2661362"/>
              <a:ext cx="1860485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67" name="Rectangle 109">
              <a:extLst>
                <a:ext uri="{FF2B5EF4-FFF2-40B4-BE49-F238E27FC236}">
                  <a16:creationId xmlns:a16="http://schemas.microsoft.com/office/drawing/2014/main" id="{44BE0B02-33CD-4F2E-83CA-7DE0ED70BC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7143" y="2412920"/>
              <a:ext cx="1860484" cy="131524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116779" name="Group 203">
            <a:extLst>
              <a:ext uri="{FF2B5EF4-FFF2-40B4-BE49-F238E27FC236}">
                <a16:creationId xmlns:a16="http://schemas.microsoft.com/office/drawing/2014/main" id="{B03F112C-8CBE-48FA-AD91-0EA1F5004CE4}"/>
              </a:ext>
            </a:extLst>
          </p:cNvPr>
          <p:cNvGrpSpPr>
            <a:grpSpLocks/>
          </p:cNvGrpSpPr>
          <p:nvPr/>
        </p:nvGrpSpPr>
        <p:grpSpPr bwMode="auto">
          <a:xfrm>
            <a:off x="5392738" y="4759325"/>
            <a:ext cx="430212" cy="306388"/>
            <a:chOff x="355958" y="2437424"/>
            <a:chExt cx="1990400" cy="1450803"/>
          </a:xfrm>
        </p:grpSpPr>
        <p:sp>
          <p:nvSpPr>
            <p:cNvPr id="116843" name="Rectangle 4">
              <a:extLst>
                <a:ext uri="{FF2B5EF4-FFF2-40B4-BE49-F238E27FC236}">
                  <a16:creationId xmlns:a16="http://schemas.microsoft.com/office/drawing/2014/main" id="{FB0BD576-8FD0-4887-B642-01F0110EDC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958" y="2437424"/>
              <a:ext cx="1990400" cy="145080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4FC2A0CD-B4AD-4F40-8AF9-622751646E25}"/>
                </a:ext>
              </a:extLst>
            </p:cNvPr>
            <p:cNvSpPr/>
            <p:nvPr/>
          </p:nvSpPr>
          <p:spPr bwMode="auto">
            <a:xfrm>
              <a:off x="1061045" y="2753142"/>
              <a:ext cx="661019" cy="105991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18609D56-CC71-4500-A7FC-159CECEFF107}"/>
                </a:ext>
              </a:extLst>
            </p:cNvPr>
            <p:cNvSpPr/>
            <p:nvPr/>
          </p:nvSpPr>
          <p:spPr bwMode="auto">
            <a:xfrm>
              <a:off x="429405" y="2760662"/>
              <a:ext cx="624294" cy="105239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846" name="Rectangle 207">
              <a:extLst>
                <a:ext uri="{FF2B5EF4-FFF2-40B4-BE49-F238E27FC236}">
                  <a16:creationId xmlns:a16="http://schemas.microsoft.com/office/drawing/2014/main" id="{DB502CB4-BEC6-449B-AED1-CB7192439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880" y="2504145"/>
              <a:ext cx="1855396" cy="2484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47" name="Rectangle 208">
              <a:extLst>
                <a:ext uri="{FF2B5EF4-FFF2-40B4-BE49-F238E27FC236}">
                  <a16:creationId xmlns:a16="http://schemas.microsoft.com/office/drawing/2014/main" id="{F63B96BD-9ECE-4BE0-92A5-7DEF9EC959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172" y="2751938"/>
              <a:ext cx="542081" cy="106070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48" name="Line 116">
              <a:extLst>
                <a:ext uri="{FF2B5EF4-FFF2-40B4-BE49-F238E27FC236}">
                  <a16:creationId xmlns:a16="http://schemas.microsoft.com/office/drawing/2014/main" id="{4B6733ED-136E-4619-AF1E-F4E1A80293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791" y="3018361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49" name="Line 113">
              <a:extLst>
                <a:ext uri="{FF2B5EF4-FFF2-40B4-BE49-F238E27FC236}">
                  <a16:creationId xmlns:a16="http://schemas.microsoft.com/office/drawing/2014/main" id="{136CE17C-26C5-4501-92DC-273A45C848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0217" y="2747776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50" name="Line 113">
              <a:extLst>
                <a:ext uri="{FF2B5EF4-FFF2-40B4-BE49-F238E27FC236}">
                  <a16:creationId xmlns:a16="http://schemas.microsoft.com/office/drawing/2014/main" id="{F166A86B-DADE-4D74-AFBF-F403729FDD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1366" y="2752588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51" name="Line 117">
              <a:extLst>
                <a:ext uri="{FF2B5EF4-FFF2-40B4-BE49-F238E27FC236}">
                  <a16:creationId xmlns:a16="http://schemas.microsoft.com/office/drawing/2014/main" id="{F8D531CF-3FB0-4D35-817D-3F3201142E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791" y="2752587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52" name="Rectangle 109">
              <a:extLst>
                <a:ext uri="{FF2B5EF4-FFF2-40B4-BE49-F238E27FC236}">
                  <a16:creationId xmlns:a16="http://schemas.microsoft.com/office/drawing/2014/main" id="{008822CF-5BA2-48D0-80FF-1A054192D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92" y="2504145"/>
              <a:ext cx="1860484" cy="13152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116780" name="Group 214">
            <a:extLst>
              <a:ext uri="{FF2B5EF4-FFF2-40B4-BE49-F238E27FC236}">
                <a16:creationId xmlns:a16="http://schemas.microsoft.com/office/drawing/2014/main" id="{A445EF40-606F-4B5F-9F97-6D0FE6A02FF0}"/>
              </a:ext>
            </a:extLst>
          </p:cNvPr>
          <p:cNvGrpSpPr>
            <a:grpSpLocks/>
          </p:cNvGrpSpPr>
          <p:nvPr/>
        </p:nvGrpSpPr>
        <p:grpSpPr bwMode="auto">
          <a:xfrm>
            <a:off x="6053138" y="5583238"/>
            <a:ext cx="430212" cy="376237"/>
            <a:chOff x="355958" y="2437424"/>
            <a:chExt cx="1990400" cy="1450803"/>
          </a:xfrm>
        </p:grpSpPr>
        <p:sp>
          <p:nvSpPr>
            <p:cNvPr id="116833" name="Rectangle 4">
              <a:extLst>
                <a:ext uri="{FF2B5EF4-FFF2-40B4-BE49-F238E27FC236}">
                  <a16:creationId xmlns:a16="http://schemas.microsoft.com/office/drawing/2014/main" id="{5E79E160-A39B-43B9-995B-CBDC54A97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958" y="2437424"/>
              <a:ext cx="1990400" cy="145080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B49E0AC2-9871-4C95-84C4-2FFC741E4091}"/>
                </a:ext>
              </a:extLst>
            </p:cNvPr>
            <p:cNvSpPr/>
            <p:nvPr/>
          </p:nvSpPr>
          <p:spPr bwMode="auto">
            <a:xfrm>
              <a:off x="1061045" y="2755744"/>
              <a:ext cx="661019" cy="10590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8" name="Rectangle 217">
              <a:extLst>
                <a:ext uri="{FF2B5EF4-FFF2-40B4-BE49-F238E27FC236}">
                  <a16:creationId xmlns:a16="http://schemas.microsoft.com/office/drawing/2014/main" id="{1D3D5890-E99F-4E5D-AF35-1489DF1962A4}"/>
                </a:ext>
              </a:extLst>
            </p:cNvPr>
            <p:cNvSpPr/>
            <p:nvPr/>
          </p:nvSpPr>
          <p:spPr bwMode="auto">
            <a:xfrm>
              <a:off x="429405" y="2755744"/>
              <a:ext cx="624294" cy="105902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836" name="Rectangle 218">
              <a:extLst>
                <a:ext uri="{FF2B5EF4-FFF2-40B4-BE49-F238E27FC236}">
                  <a16:creationId xmlns:a16="http://schemas.microsoft.com/office/drawing/2014/main" id="{8979BAA0-2CC2-4CCC-9C37-F73E074028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880" y="2504145"/>
              <a:ext cx="1855396" cy="2484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37" name="Rectangle 219">
              <a:extLst>
                <a:ext uri="{FF2B5EF4-FFF2-40B4-BE49-F238E27FC236}">
                  <a16:creationId xmlns:a16="http://schemas.microsoft.com/office/drawing/2014/main" id="{D41AE4B9-4CCE-4DF3-931A-0208CCBEA2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172" y="2751938"/>
              <a:ext cx="542081" cy="106070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38" name="Line 116">
              <a:extLst>
                <a:ext uri="{FF2B5EF4-FFF2-40B4-BE49-F238E27FC236}">
                  <a16:creationId xmlns:a16="http://schemas.microsoft.com/office/drawing/2014/main" id="{C08ABE24-3742-490F-9E85-7A989F40BA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791" y="3018361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39" name="Line 113">
              <a:extLst>
                <a:ext uri="{FF2B5EF4-FFF2-40B4-BE49-F238E27FC236}">
                  <a16:creationId xmlns:a16="http://schemas.microsoft.com/office/drawing/2014/main" id="{5477C6E4-FE65-4175-9E00-8CB24C34CA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0217" y="2747776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40" name="Line 113">
              <a:extLst>
                <a:ext uri="{FF2B5EF4-FFF2-40B4-BE49-F238E27FC236}">
                  <a16:creationId xmlns:a16="http://schemas.microsoft.com/office/drawing/2014/main" id="{88025015-67B7-416E-970C-FCA84CC8EE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1366" y="2752588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41" name="Line 117">
              <a:extLst>
                <a:ext uri="{FF2B5EF4-FFF2-40B4-BE49-F238E27FC236}">
                  <a16:creationId xmlns:a16="http://schemas.microsoft.com/office/drawing/2014/main" id="{383A9C27-C518-4584-B353-10518693C0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791" y="2752587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42" name="Rectangle 109">
              <a:extLst>
                <a:ext uri="{FF2B5EF4-FFF2-40B4-BE49-F238E27FC236}">
                  <a16:creationId xmlns:a16="http://schemas.microsoft.com/office/drawing/2014/main" id="{397FF834-AFF4-4990-8B61-8859CDAB5F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92" y="2504145"/>
              <a:ext cx="1860484" cy="13152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116781" name="Group 225">
            <a:extLst>
              <a:ext uri="{FF2B5EF4-FFF2-40B4-BE49-F238E27FC236}">
                <a16:creationId xmlns:a16="http://schemas.microsoft.com/office/drawing/2014/main" id="{56596217-894F-4E19-8B9B-B487C156AFA4}"/>
              </a:ext>
            </a:extLst>
          </p:cNvPr>
          <p:cNvGrpSpPr>
            <a:grpSpLocks/>
          </p:cNvGrpSpPr>
          <p:nvPr/>
        </p:nvGrpSpPr>
        <p:grpSpPr bwMode="auto">
          <a:xfrm>
            <a:off x="6483350" y="6132513"/>
            <a:ext cx="431800" cy="374650"/>
            <a:chOff x="355958" y="2437424"/>
            <a:chExt cx="1990400" cy="1450803"/>
          </a:xfrm>
        </p:grpSpPr>
        <p:sp>
          <p:nvSpPr>
            <p:cNvPr id="116823" name="Rectangle 4">
              <a:extLst>
                <a:ext uri="{FF2B5EF4-FFF2-40B4-BE49-F238E27FC236}">
                  <a16:creationId xmlns:a16="http://schemas.microsoft.com/office/drawing/2014/main" id="{ACCB48F9-BD27-47F4-8416-351214A2E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958" y="2437424"/>
              <a:ext cx="1990400" cy="145080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B0E7BFAF-317E-451A-B116-192117D1BBEB}"/>
                </a:ext>
              </a:extLst>
            </p:cNvPr>
            <p:cNvSpPr/>
            <p:nvPr/>
          </p:nvSpPr>
          <p:spPr bwMode="auto">
            <a:xfrm>
              <a:off x="1058452" y="2750943"/>
              <a:ext cx="665908" cy="106351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9" name="Rectangle 228">
              <a:extLst>
                <a:ext uri="{FF2B5EF4-FFF2-40B4-BE49-F238E27FC236}">
                  <a16:creationId xmlns:a16="http://schemas.microsoft.com/office/drawing/2014/main" id="{879BBBA3-AECC-4123-972F-909A2BEF67E7}"/>
                </a:ext>
              </a:extLst>
            </p:cNvPr>
            <p:cNvSpPr/>
            <p:nvPr/>
          </p:nvSpPr>
          <p:spPr bwMode="auto">
            <a:xfrm>
              <a:off x="436454" y="2757092"/>
              <a:ext cx="621998" cy="10573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826" name="Rectangle 229">
              <a:extLst>
                <a:ext uri="{FF2B5EF4-FFF2-40B4-BE49-F238E27FC236}">
                  <a16:creationId xmlns:a16="http://schemas.microsoft.com/office/drawing/2014/main" id="{7F8ECCFF-219E-485B-BA6F-126E9A8BA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880" y="2504145"/>
              <a:ext cx="1855396" cy="2484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27" name="Rectangle 230">
              <a:extLst>
                <a:ext uri="{FF2B5EF4-FFF2-40B4-BE49-F238E27FC236}">
                  <a16:creationId xmlns:a16="http://schemas.microsoft.com/office/drawing/2014/main" id="{E82A40DD-C017-4BF2-8052-75F9989E1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172" y="2751938"/>
              <a:ext cx="542081" cy="106070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28" name="Line 116">
              <a:extLst>
                <a:ext uri="{FF2B5EF4-FFF2-40B4-BE49-F238E27FC236}">
                  <a16:creationId xmlns:a16="http://schemas.microsoft.com/office/drawing/2014/main" id="{6D93902E-587B-4CD9-ABE2-86B3CFD7EF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791" y="3018361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29" name="Line 113">
              <a:extLst>
                <a:ext uri="{FF2B5EF4-FFF2-40B4-BE49-F238E27FC236}">
                  <a16:creationId xmlns:a16="http://schemas.microsoft.com/office/drawing/2014/main" id="{3598D48D-5DC7-4B2F-A40A-690DCF35E0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0217" y="2747776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30" name="Line 113">
              <a:extLst>
                <a:ext uri="{FF2B5EF4-FFF2-40B4-BE49-F238E27FC236}">
                  <a16:creationId xmlns:a16="http://schemas.microsoft.com/office/drawing/2014/main" id="{785BF3B8-B9A9-40CA-A20F-FD74E6EE5E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1366" y="2752588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31" name="Line 117">
              <a:extLst>
                <a:ext uri="{FF2B5EF4-FFF2-40B4-BE49-F238E27FC236}">
                  <a16:creationId xmlns:a16="http://schemas.microsoft.com/office/drawing/2014/main" id="{04F8B171-D132-4929-BE66-C99E2A2819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791" y="2752587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32" name="Rectangle 109">
              <a:extLst>
                <a:ext uri="{FF2B5EF4-FFF2-40B4-BE49-F238E27FC236}">
                  <a16:creationId xmlns:a16="http://schemas.microsoft.com/office/drawing/2014/main" id="{FD5BEAEE-E5E7-46DE-8034-FB30C3B59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92" y="2504145"/>
              <a:ext cx="1860484" cy="13152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116782" name="Group 236">
            <a:extLst>
              <a:ext uri="{FF2B5EF4-FFF2-40B4-BE49-F238E27FC236}">
                <a16:creationId xmlns:a16="http://schemas.microsoft.com/office/drawing/2014/main" id="{C3764F8C-6CF3-46C8-A83F-88EF679BDDE3}"/>
              </a:ext>
            </a:extLst>
          </p:cNvPr>
          <p:cNvGrpSpPr>
            <a:grpSpLocks/>
          </p:cNvGrpSpPr>
          <p:nvPr/>
        </p:nvGrpSpPr>
        <p:grpSpPr bwMode="auto">
          <a:xfrm>
            <a:off x="4835525" y="4545013"/>
            <a:ext cx="431800" cy="306387"/>
            <a:chOff x="355958" y="2437424"/>
            <a:chExt cx="1990400" cy="1450803"/>
          </a:xfrm>
        </p:grpSpPr>
        <p:sp>
          <p:nvSpPr>
            <p:cNvPr id="116813" name="Rectangle 4">
              <a:extLst>
                <a:ext uri="{FF2B5EF4-FFF2-40B4-BE49-F238E27FC236}">
                  <a16:creationId xmlns:a16="http://schemas.microsoft.com/office/drawing/2014/main" id="{FBF8EDB1-5596-4BF0-B50D-89B2D788C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958" y="2437424"/>
              <a:ext cx="1990400" cy="145080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39" name="Rectangle 238">
              <a:extLst>
                <a:ext uri="{FF2B5EF4-FFF2-40B4-BE49-F238E27FC236}">
                  <a16:creationId xmlns:a16="http://schemas.microsoft.com/office/drawing/2014/main" id="{2ADFA545-9EA5-4D62-B35E-74CE381B354C}"/>
                </a:ext>
              </a:extLst>
            </p:cNvPr>
            <p:cNvSpPr/>
            <p:nvPr/>
          </p:nvSpPr>
          <p:spPr bwMode="auto">
            <a:xfrm>
              <a:off x="1058452" y="2753143"/>
              <a:ext cx="665908" cy="105991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0" name="Rectangle 239">
              <a:extLst>
                <a:ext uri="{FF2B5EF4-FFF2-40B4-BE49-F238E27FC236}">
                  <a16:creationId xmlns:a16="http://schemas.microsoft.com/office/drawing/2014/main" id="{E7FFD450-D213-4F56-BA04-A0D2E71B7D0F}"/>
                </a:ext>
              </a:extLst>
            </p:cNvPr>
            <p:cNvSpPr/>
            <p:nvPr/>
          </p:nvSpPr>
          <p:spPr bwMode="auto">
            <a:xfrm>
              <a:off x="436454" y="2760658"/>
              <a:ext cx="621998" cy="10523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816" name="Rectangle 240">
              <a:extLst>
                <a:ext uri="{FF2B5EF4-FFF2-40B4-BE49-F238E27FC236}">
                  <a16:creationId xmlns:a16="http://schemas.microsoft.com/office/drawing/2014/main" id="{AF70B95F-E0C8-49EC-8FD7-6322720F21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880" y="2504145"/>
              <a:ext cx="1855396" cy="2484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17" name="Rectangle 241">
              <a:extLst>
                <a:ext uri="{FF2B5EF4-FFF2-40B4-BE49-F238E27FC236}">
                  <a16:creationId xmlns:a16="http://schemas.microsoft.com/office/drawing/2014/main" id="{7C127F41-3BD3-4ECB-83A8-E88FDE740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172" y="2751938"/>
              <a:ext cx="542081" cy="106070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18" name="Line 116">
              <a:extLst>
                <a:ext uri="{FF2B5EF4-FFF2-40B4-BE49-F238E27FC236}">
                  <a16:creationId xmlns:a16="http://schemas.microsoft.com/office/drawing/2014/main" id="{6302BEC2-531D-4A22-BC8B-74C53B40DD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791" y="3018361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19" name="Line 113">
              <a:extLst>
                <a:ext uri="{FF2B5EF4-FFF2-40B4-BE49-F238E27FC236}">
                  <a16:creationId xmlns:a16="http://schemas.microsoft.com/office/drawing/2014/main" id="{5E006B94-A199-4551-B822-12D40B2197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0217" y="2747776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20" name="Line 113">
              <a:extLst>
                <a:ext uri="{FF2B5EF4-FFF2-40B4-BE49-F238E27FC236}">
                  <a16:creationId xmlns:a16="http://schemas.microsoft.com/office/drawing/2014/main" id="{D8500D09-ECE5-4B83-82F0-F9D90DDBCE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21366" y="2752588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21" name="Line 117">
              <a:extLst>
                <a:ext uri="{FF2B5EF4-FFF2-40B4-BE49-F238E27FC236}">
                  <a16:creationId xmlns:a16="http://schemas.microsoft.com/office/drawing/2014/main" id="{8A88A4A7-3BB5-4F54-906B-B686C30BF8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2791" y="2752587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22" name="Rectangle 109">
              <a:extLst>
                <a:ext uri="{FF2B5EF4-FFF2-40B4-BE49-F238E27FC236}">
                  <a16:creationId xmlns:a16="http://schemas.microsoft.com/office/drawing/2014/main" id="{6D1A2477-8F31-4460-BAC5-EB837E881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792" y="2504145"/>
              <a:ext cx="1860484" cy="13152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cxnSp>
        <p:nvCxnSpPr>
          <p:cNvPr id="248" name="Straight Arrow Connector 247">
            <a:extLst>
              <a:ext uri="{FF2B5EF4-FFF2-40B4-BE49-F238E27FC236}">
                <a16:creationId xmlns:a16="http://schemas.microsoft.com/office/drawing/2014/main" id="{3627B2F2-0A93-4DB7-9EB9-E8443011B2BF}"/>
              </a:ext>
            </a:extLst>
          </p:cNvPr>
          <p:cNvCxnSpPr>
            <a:cxnSpLocks noChangeShapeType="1"/>
            <a:stCxn id="116793" idx="2"/>
          </p:cNvCxnSpPr>
          <p:nvPr/>
        </p:nvCxnSpPr>
        <p:spPr bwMode="auto">
          <a:xfrm>
            <a:off x="5051425" y="2895600"/>
            <a:ext cx="1588" cy="1895475"/>
          </a:xfrm>
          <a:prstGeom prst="straightConnector1">
            <a:avLst/>
          </a:prstGeom>
          <a:noFill/>
          <a:ln w="9525">
            <a:solidFill>
              <a:srgbClr val="00997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9" name="Straight Arrow Connector 248">
            <a:extLst>
              <a:ext uri="{FF2B5EF4-FFF2-40B4-BE49-F238E27FC236}">
                <a16:creationId xmlns:a16="http://schemas.microsoft.com/office/drawing/2014/main" id="{4C19AF00-C484-40A8-B1C5-6406A4EDCB1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64188" y="2903538"/>
            <a:ext cx="44450" cy="2119312"/>
          </a:xfrm>
          <a:prstGeom prst="straightConnector1">
            <a:avLst/>
          </a:prstGeom>
          <a:noFill/>
          <a:ln w="9525">
            <a:solidFill>
              <a:srgbClr val="00997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B750F734-25A6-4437-9108-B1B3594F790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196013" y="2895600"/>
            <a:ext cx="63500" cy="2944813"/>
          </a:xfrm>
          <a:prstGeom prst="straightConnector1">
            <a:avLst/>
          </a:prstGeom>
          <a:noFill/>
          <a:ln w="9525">
            <a:solidFill>
              <a:srgbClr val="00997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1" name="Straight Arrow Connector 250">
            <a:extLst>
              <a:ext uri="{FF2B5EF4-FFF2-40B4-BE49-F238E27FC236}">
                <a16:creationId xmlns:a16="http://schemas.microsoft.com/office/drawing/2014/main" id="{8DD93C05-7027-4E69-A41A-87924CC90A8C}"/>
              </a:ext>
            </a:extLst>
          </p:cNvPr>
          <p:cNvCxnSpPr>
            <a:cxnSpLocks noChangeShapeType="1"/>
            <a:stCxn id="116808" idx="2"/>
          </p:cNvCxnSpPr>
          <p:nvPr/>
        </p:nvCxnSpPr>
        <p:spPr bwMode="auto">
          <a:xfrm>
            <a:off x="6669088" y="2895600"/>
            <a:ext cx="22225" cy="3492500"/>
          </a:xfrm>
          <a:prstGeom prst="straightConnector1">
            <a:avLst/>
          </a:prstGeom>
          <a:noFill/>
          <a:ln w="9525">
            <a:solidFill>
              <a:srgbClr val="00997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6787" name="Group 251">
            <a:extLst>
              <a:ext uri="{FF2B5EF4-FFF2-40B4-BE49-F238E27FC236}">
                <a16:creationId xmlns:a16="http://schemas.microsoft.com/office/drawing/2014/main" id="{5290F5F4-D8B0-49A9-8026-A24F7F05D06F}"/>
              </a:ext>
            </a:extLst>
          </p:cNvPr>
          <p:cNvGrpSpPr>
            <a:grpSpLocks/>
          </p:cNvGrpSpPr>
          <p:nvPr/>
        </p:nvGrpSpPr>
        <p:grpSpPr bwMode="auto">
          <a:xfrm>
            <a:off x="6505575" y="2647950"/>
            <a:ext cx="327025" cy="247650"/>
            <a:chOff x="8481778" y="1650237"/>
            <a:chExt cx="327460" cy="247650"/>
          </a:xfrm>
        </p:grpSpPr>
        <p:sp>
          <p:nvSpPr>
            <p:cNvPr id="116808" name="Rectangle 129">
              <a:extLst>
                <a:ext uri="{FF2B5EF4-FFF2-40B4-BE49-F238E27FC236}">
                  <a16:creationId xmlns:a16="http://schemas.microsoft.com/office/drawing/2014/main" id="{5A117F9B-D640-43F9-8462-F2C164E2F5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154" y="1650237"/>
              <a:ext cx="326082" cy="247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809" name="Line 130">
              <a:extLst>
                <a:ext uri="{FF2B5EF4-FFF2-40B4-BE49-F238E27FC236}">
                  <a16:creationId xmlns:a16="http://schemas.microsoft.com/office/drawing/2014/main" id="{1D1D96B4-5816-49E1-9836-A2BC4FC40C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15682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10" name="Line 131">
              <a:extLst>
                <a:ext uri="{FF2B5EF4-FFF2-40B4-BE49-F238E27FC236}">
                  <a16:creationId xmlns:a16="http://schemas.microsoft.com/office/drawing/2014/main" id="{9E532E00-95B6-4E22-B9DE-130369B507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83154" y="1740725"/>
              <a:ext cx="3260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11" name="Line 132">
              <a:extLst>
                <a:ext uri="{FF2B5EF4-FFF2-40B4-BE49-F238E27FC236}">
                  <a16:creationId xmlns:a16="http://schemas.microsoft.com/office/drawing/2014/main" id="{BCC9F695-4B94-42F5-9B28-BDE1193D0B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81778" y="1691512"/>
              <a:ext cx="32746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12" name="Line 130">
              <a:extLst>
                <a:ext uri="{FF2B5EF4-FFF2-40B4-BE49-F238E27FC236}">
                  <a16:creationId xmlns:a16="http://schemas.microsoft.com/office/drawing/2014/main" id="{E67245D5-D966-47DC-9C33-628B7C5BE0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2857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16788" name="Group 257">
            <a:extLst>
              <a:ext uri="{FF2B5EF4-FFF2-40B4-BE49-F238E27FC236}">
                <a16:creationId xmlns:a16="http://schemas.microsoft.com/office/drawing/2014/main" id="{57EF230D-977E-4E04-8C14-973AC633C62F}"/>
              </a:ext>
            </a:extLst>
          </p:cNvPr>
          <p:cNvGrpSpPr>
            <a:grpSpLocks/>
          </p:cNvGrpSpPr>
          <p:nvPr/>
        </p:nvGrpSpPr>
        <p:grpSpPr bwMode="auto">
          <a:xfrm>
            <a:off x="6015038" y="2647950"/>
            <a:ext cx="327025" cy="247650"/>
            <a:chOff x="8481778" y="1650237"/>
            <a:chExt cx="327460" cy="247650"/>
          </a:xfrm>
        </p:grpSpPr>
        <p:sp>
          <p:nvSpPr>
            <p:cNvPr id="116803" name="Rectangle 129">
              <a:extLst>
                <a:ext uri="{FF2B5EF4-FFF2-40B4-BE49-F238E27FC236}">
                  <a16:creationId xmlns:a16="http://schemas.microsoft.com/office/drawing/2014/main" id="{E0E44B31-323C-4ABB-A000-06C9892631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154" y="1650237"/>
              <a:ext cx="326082" cy="247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804" name="Line 130">
              <a:extLst>
                <a:ext uri="{FF2B5EF4-FFF2-40B4-BE49-F238E27FC236}">
                  <a16:creationId xmlns:a16="http://schemas.microsoft.com/office/drawing/2014/main" id="{4BF4BCEF-630E-4FB2-913E-A99A2EC92D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15682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05" name="Line 131">
              <a:extLst>
                <a:ext uri="{FF2B5EF4-FFF2-40B4-BE49-F238E27FC236}">
                  <a16:creationId xmlns:a16="http://schemas.microsoft.com/office/drawing/2014/main" id="{3D916336-8B02-4C70-AAD7-C7FE9D1CDD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83154" y="1740725"/>
              <a:ext cx="3260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06" name="Line 132">
              <a:extLst>
                <a:ext uri="{FF2B5EF4-FFF2-40B4-BE49-F238E27FC236}">
                  <a16:creationId xmlns:a16="http://schemas.microsoft.com/office/drawing/2014/main" id="{E142FC08-1538-479D-8217-91F1B2EB11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81778" y="1691512"/>
              <a:ext cx="32746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07" name="Line 130">
              <a:extLst>
                <a:ext uri="{FF2B5EF4-FFF2-40B4-BE49-F238E27FC236}">
                  <a16:creationId xmlns:a16="http://schemas.microsoft.com/office/drawing/2014/main" id="{A16E3CF1-A10B-42C9-9D5B-52060D9E9A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2857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16789" name="Group 263">
            <a:extLst>
              <a:ext uri="{FF2B5EF4-FFF2-40B4-BE49-F238E27FC236}">
                <a16:creationId xmlns:a16="http://schemas.microsoft.com/office/drawing/2014/main" id="{5CF186A6-0CAC-4EAB-9B19-92F24BFA6BDE}"/>
              </a:ext>
            </a:extLst>
          </p:cNvPr>
          <p:cNvGrpSpPr>
            <a:grpSpLocks/>
          </p:cNvGrpSpPr>
          <p:nvPr/>
        </p:nvGrpSpPr>
        <p:grpSpPr bwMode="auto">
          <a:xfrm>
            <a:off x="5386388" y="2647950"/>
            <a:ext cx="327025" cy="247650"/>
            <a:chOff x="8481778" y="1650237"/>
            <a:chExt cx="327460" cy="247650"/>
          </a:xfrm>
        </p:grpSpPr>
        <p:sp>
          <p:nvSpPr>
            <p:cNvPr id="116798" name="Rectangle 129">
              <a:extLst>
                <a:ext uri="{FF2B5EF4-FFF2-40B4-BE49-F238E27FC236}">
                  <a16:creationId xmlns:a16="http://schemas.microsoft.com/office/drawing/2014/main" id="{4FEF2B97-F95F-4388-868C-C6983FC14E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154" y="1650237"/>
              <a:ext cx="326082" cy="247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799" name="Line 130">
              <a:extLst>
                <a:ext uri="{FF2B5EF4-FFF2-40B4-BE49-F238E27FC236}">
                  <a16:creationId xmlns:a16="http://schemas.microsoft.com/office/drawing/2014/main" id="{E522375F-67B0-45F4-B271-7B7378FBAA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15682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00" name="Line 131">
              <a:extLst>
                <a:ext uri="{FF2B5EF4-FFF2-40B4-BE49-F238E27FC236}">
                  <a16:creationId xmlns:a16="http://schemas.microsoft.com/office/drawing/2014/main" id="{19FFC2CA-DC23-40FD-A6E9-74DD462CA1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83154" y="1740725"/>
              <a:ext cx="3260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01" name="Line 132">
              <a:extLst>
                <a:ext uri="{FF2B5EF4-FFF2-40B4-BE49-F238E27FC236}">
                  <a16:creationId xmlns:a16="http://schemas.microsoft.com/office/drawing/2014/main" id="{1071496F-B705-454C-B094-3FF2FE4094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81778" y="1691512"/>
              <a:ext cx="32746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802" name="Line 130">
              <a:extLst>
                <a:ext uri="{FF2B5EF4-FFF2-40B4-BE49-F238E27FC236}">
                  <a16:creationId xmlns:a16="http://schemas.microsoft.com/office/drawing/2014/main" id="{8DD4DCDD-F732-4D58-A1C9-DA9F6FAA2F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2857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16790" name="Group 269">
            <a:extLst>
              <a:ext uri="{FF2B5EF4-FFF2-40B4-BE49-F238E27FC236}">
                <a16:creationId xmlns:a16="http://schemas.microsoft.com/office/drawing/2014/main" id="{91791C80-21D7-4E28-823F-0E3B38966A1F}"/>
              </a:ext>
            </a:extLst>
          </p:cNvPr>
          <p:cNvGrpSpPr>
            <a:grpSpLocks/>
          </p:cNvGrpSpPr>
          <p:nvPr/>
        </p:nvGrpSpPr>
        <p:grpSpPr bwMode="auto">
          <a:xfrm>
            <a:off x="4886325" y="2647950"/>
            <a:ext cx="328613" cy="247650"/>
            <a:chOff x="8481778" y="1650237"/>
            <a:chExt cx="327460" cy="247650"/>
          </a:xfrm>
        </p:grpSpPr>
        <p:sp>
          <p:nvSpPr>
            <p:cNvPr id="116793" name="Rectangle 129">
              <a:extLst>
                <a:ext uri="{FF2B5EF4-FFF2-40B4-BE49-F238E27FC236}">
                  <a16:creationId xmlns:a16="http://schemas.microsoft.com/office/drawing/2014/main" id="{A47B8192-408A-4A3D-A034-D8C5A968BC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154" y="1650237"/>
              <a:ext cx="326082" cy="247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794" name="Line 130">
              <a:extLst>
                <a:ext uri="{FF2B5EF4-FFF2-40B4-BE49-F238E27FC236}">
                  <a16:creationId xmlns:a16="http://schemas.microsoft.com/office/drawing/2014/main" id="{CE71E8FC-89E3-4FDC-BC08-E4D4960908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15682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795" name="Line 131">
              <a:extLst>
                <a:ext uri="{FF2B5EF4-FFF2-40B4-BE49-F238E27FC236}">
                  <a16:creationId xmlns:a16="http://schemas.microsoft.com/office/drawing/2014/main" id="{22B7CAC2-5174-4392-BF74-968EED35D5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83154" y="1740725"/>
              <a:ext cx="3260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796" name="Line 132">
              <a:extLst>
                <a:ext uri="{FF2B5EF4-FFF2-40B4-BE49-F238E27FC236}">
                  <a16:creationId xmlns:a16="http://schemas.microsoft.com/office/drawing/2014/main" id="{88056845-DFD8-4760-A997-3871C40771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481778" y="1691512"/>
              <a:ext cx="32746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6797" name="Line 130">
              <a:extLst>
                <a:ext uri="{FF2B5EF4-FFF2-40B4-BE49-F238E27FC236}">
                  <a16:creationId xmlns:a16="http://schemas.microsoft.com/office/drawing/2014/main" id="{EA48CD72-CB9A-4512-B42B-DB956F5531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02857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116791" name="Slide Number Placeholder 5">
            <a:extLst>
              <a:ext uri="{FF2B5EF4-FFF2-40B4-BE49-F238E27FC236}">
                <a16:creationId xmlns:a16="http://schemas.microsoft.com/office/drawing/2014/main" id="{6BB51D55-6E0B-4948-9B60-13B1580FE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D6FB3948-6901-4E1F-8E3C-4288A684026A}" type="slidenum">
              <a:rPr lang="en-US" altLang="en-US" sz="1200">
                <a:latin typeface="Tahoma" panose="020B0604030504040204" pitchFamily="34" charset="0"/>
              </a:rPr>
              <a:pPr/>
              <a:t>22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16792" name="Footer Placeholder 2">
            <a:extLst>
              <a:ext uri="{FF2B5EF4-FFF2-40B4-BE49-F238E27FC236}">
                <a16:creationId xmlns:a16="http://schemas.microsoft.com/office/drawing/2014/main" id="{760973F0-1EA6-4F78-9179-D46CEDFAC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  <p:extLst>
      <p:ext uri="{BB962C8B-B14F-4D97-AF65-F5344CB8AC3E}">
        <p14:creationId xmlns:p14="http://schemas.microsoft.com/office/powerpoint/2010/main" val="3054319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12" descr="underline_base">
            <a:extLst>
              <a:ext uri="{FF2B5EF4-FFF2-40B4-BE49-F238E27FC236}">
                <a16:creationId xmlns:a16="http://schemas.microsoft.com/office/drawing/2014/main" id="{68079D55-6266-47D4-96E5-1270A38AA27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835025"/>
            <a:ext cx="76708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2" name="Title 1">
            <a:extLst>
              <a:ext uri="{FF2B5EF4-FFF2-40B4-BE49-F238E27FC236}">
                <a16:creationId xmlns:a16="http://schemas.microsoft.com/office/drawing/2014/main" id="{18728833-B28E-4584-ADC5-1579830F0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38" y="0"/>
            <a:ext cx="8435975" cy="1143000"/>
          </a:xfrm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OpenFlow data plane abstraction</a:t>
            </a:r>
          </a:p>
        </p:txBody>
      </p:sp>
      <p:sp>
        <p:nvSpPr>
          <p:cNvPr id="117763" name="Content Placeholder 2">
            <a:extLst>
              <a:ext uri="{FF2B5EF4-FFF2-40B4-BE49-F238E27FC236}">
                <a16:creationId xmlns:a16="http://schemas.microsoft.com/office/drawing/2014/main" id="{F06184D0-5116-4A0C-9E86-41E0C6F06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243013"/>
            <a:ext cx="8458200" cy="5334000"/>
          </a:xfrm>
        </p:spPr>
        <p:txBody>
          <a:bodyPr/>
          <a:lstStyle/>
          <a:p>
            <a:r>
              <a:rPr lang="en-US" altLang="en-US" i="1">
                <a:solidFill>
                  <a:srgbClr val="000090"/>
                </a:solidFill>
                <a:latin typeface="Calibri" panose="020F0502020204030204" pitchFamily="34" charset="0"/>
              </a:rPr>
              <a:t>flow</a:t>
            </a:r>
            <a:r>
              <a:rPr lang="en-US" altLang="en-US">
                <a:solidFill>
                  <a:srgbClr val="000090"/>
                </a:solidFill>
                <a:latin typeface="Calibri" panose="020F0502020204030204" pitchFamily="34" charset="0"/>
              </a:rPr>
              <a:t>: defined by header fields</a:t>
            </a:r>
          </a:p>
          <a:p>
            <a:r>
              <a:rPr lang="en-US" altLang="en-US">
                <a:solidFill>
                  <a:srgbClr val="000090"/>
                </a:solidFill>
                <a:latin typeface="Calibri" panose="020F0502020204030204" pitchFamily="34" charset="0"/>
              </a:rPr>
              <a:t>generalized forwarding: simple packet-handling rules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Pattern</a:t>
            </a:r>
            <a:r>
              <a:rPr lang="en-US" altLang="en-US" i="1">
                <a:solidFill>
                  <a:srgbClr val="000090"/>
                </a:solidFill>
                <a:latin typeface="Calibri" panose="020F0502020204030204" pitchFamily="34" charset="0"/>
              </a:rPr>
              <a:t>: </a:t>
            </a:r>
            <a:r>
              <a:rPr lang="en-US" altLang="en-US">
                <a:solidFill>
                  <a:srgbClr val="000090"/>
                </a:solidFill>
                <a:latin typeface="Calibri" panose="020F0502020204030204" pitchFamily="34" charset="0"/>
              </a:rPr>
              <a:t>match </a:t>
            </a:r>
            <a:r>
              <a:rPr lang="en-US" altLang="en-US">
                <a:latin typeface="Calibri" panose="020F0502020204030204" pitchFamily="34" charset="0"/>
              </a:rPr>
              <a:t>values in packet header fields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Actions: for matched packet: </a:t>
            </a:r>
            <a:r>
              <a:rPr lang="en-US" altLang="en-US">
                <a:latin typeface="Calibri" panose="020F0502020204030204" pitchFamily="34" charset="0"/>
              </a:rPr>
              <a:t>drop, forward, modify, matched packet or send matched packet to controller 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Priority</a:t>
            </a:r>
            <a:r>
              <a:rPr lang="en-US" altLang="en-US">
                <a:latin typeface="Calibri" panose="020F0502020204030204" pitchFamily="34" charset="0"/>
              </a:rPr>
              <a:t>: disambiguate overlapping patterns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Counters: </a:t>
            </a:r>
            <a:r>
              <a:rPr lang="en-US" altLang="en-US">
                <a:latin typeface="Calibri" panose="020F0502020204030204" pitchFamily="34" charset="0"/>
              </a:rPr>
              <a:t>#bytes and #packets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8C263A0-7BCF-4877-9982-4399E40B0B3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93950" y="4635500"/>
            <a:ext cx="1127125" cy="1905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ED7C432-85A2-4338-9FB3-19DEC9DB17F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84750" y="4635500"/>
            <a:ext cx="1127125" cy="1905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7766" name="Group 7">
            <a:extLst>
              <a:ext uri="{FF2B5EF4-FFF2-40B4-BE49-F238E27FC236}">
                <a16:creationId xmlns:a16="http://schemas.microsoft.com/office/drawing/2014/main" id="{FFB72FFA-A23D-4F8E-BFD9-485AE8ECED4C}"/>
              </a:ext>
            </a:extLst>
          </p:cNvPr>
          <p:cNvGrpSpPr>
            <a:grpSpLocks/>
          </p:cNvGrpSpPr>
          <p:nvPr/>
        </p:nvGrpSpPr>
        <p:grpSpPr bwMode="auto">
          <a:xfrm>
            <a:off x="3427413" y="4233863"/>
            <a:ext cx="1652587" cy="868362"/>
            <a:chOff x="1871277" y="1576300"/>
            <a:chExt cx="1128371" cy="437861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581B8B7-1EA0-42D1-B5DB-E9989FBC964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4528" y="1694771"/>
              <a:ext cx="1125120" cy="319390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A3A47D4-5F42-43CD-96F6-4C40CFC30FB7}"/>
                </a:ext>
              </a:extLst>
            </p:cNvPr>
            <p:cNvSpPr/>
            <p:nvPr/>
          </p:nvSpPr>
          <p:spPr bwMode="auto">
            <a:xfrm>
              <a:off x="1871277" y="1739597"/>
              <a:ext cx="1128371" cy="116069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0B2AD9-CBCF-42B1-BCEB-65B51C98AA1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120" cy="319390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8522C809-8DC7-4BCA-BAD2-15325524D4F8}"/>
                </a:ext>
              </a:extLst>
            </p:cNvPr>
            <p:cNvSpPr/>
            <p:nvPr/>
          </p:nvSpPr>
          <p:spPr bwMode="auto">
            <a:xfrm>
              <a:off x="2160686" y="1673158"/>
              <a:ext cx="546301" cy="160896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E68B1CE-549B-4C5E-8BCC-B02D10272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238" y="1633134"/>
              <a:ext cx="661197" cy="111267"/>
            </a:xfrm>
            <a:custGeom>
              <a:avLst/>
              <a:gdLst>
                <a:gd name="T0" fmla="*/ 0 w 3723451"/>
                <a:gd name="T1" fmla="*/ 27221 h 932950"/>
                <a:gd name="T2" fmla="*/ 116342 w 3723451"/>
                <a:gd name="T3" fmla="*/ 321 h 932950"/>
                <a:gd name="T4" fmla="*/ 329542 w 3723451"/>
                <a:gd name="T5" fmla="*/ 62084 h 932950"/>
                <a:gd name="T6" fmla="*/ 532938 w 3723451"/>
                <a:gd name="T7" fmla="*/ 0 h 932950"/>
                <a:gd name="T8" fmla="*/ 661197 w 3723451"/>
                <a:gd name="T9" fmla="*/ 24705 h 932950"/>
                <a:gd name="T10" fmla="*/ 565772 w 3723451"/>
                <a:gd name="T11" fmla="*/ 55085 h 932950"/>
                <a:gd name="T12" fmla="*/ 535050 w 3723451"/>
                <a:gd name="T13" fmla="*/ 46894 h 932950"/>
                <a:gd name="T14" fmla="*/ 333288 w 3723451"/>
                <a:gd name="T15" fmla="*/ 111267 h 932950"/>
                <a:gd name="T16" fmla="*/ 126366 w 3723451"/>
                <a:gd name="T17" fmla="*/ 49262 h 932950"/>
                <a:gd name="T18" fmla="*/ 92910 w 3723451"/>
                <a:gd name="T19" fmla="*/ 55954 h 932950"/>
                <a:gd name="T20" fmla="*/ 0 w 3723451"/>
                <a:gd name="T21" fmla="*/ 27221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FDE1379C-7774-4780-AD48-08191FEE2D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978" y="1727590"/>
              <a:ext cx="241716" cy="96858"/>
            </a:xfrm>
            <a:custGeom>
              <a:avLst/>
              <a:gdLst>
                <a:gd name="T0" fmla="*/ 0 w 1366596"/>
                <a:gd name="T1" fmla="*/ 0 h 809868"/>
                <a:gd name="T2" fmla="*/ 241716 w 1366596"/>
                <a:gd name="T3" fmla="*/ 74845 h 809868"/>
                <a:gd name="T4" fmla="*/ 153005 w 1366596"/>
                <a:gd name="T5" fmla="*/ 96858 h 809868"/>
                <a:gd name="T6" fmla="*/ 814 w 1366596"/>
                <a:gd name="T7" fmla="*/ 51181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D746368-B6A8-4FC6-A057-97D950A00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231" y="1729992"/>
              <a:ext cx="238465" cy="96858"/>
            </a:xfrm>
            <a:custGeom>
              <a:avLst/>
              <a:gdLst>
                <a:gd name="T0" fmla="*/ 235210 w 1348191"/>
                <a:gd name="T1" fmla="*/ 0 h 791462"/>
                <a:gd name="T2" fmla="*/ 238465 w 1348191"/>
                <a:gd name="T3" fmla="*/ 46740 h 791462"/>
                <a:gd name="T4" fmla="*/ 86271 w 1348191"/>
                <a:gd name="T5" fmla="*/ 96858 h 791462"/>
                <a:gd name="T6" fmla="*/ 0 w 1348191"/>
                <a:gd name="T7" fmla="*/ 74896 h 791462"/>
                <a:gd name="T8" fmla="*/ 235210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DF6C6D5-CFF9-4583-B88A-7CB9C3F1CF9B}"/>
                </a:ext>
              </a:extLst>
            </p:cNvPr>
            <p:cNvCxnSpPr>
              <a:cxnSpLocks noChangeShapeType="1"/>
              <a:endCxn id="17" idx="2"/>
            </p:cNvCxnSpPr>
            <p:nvPr/>
          </p:nvCxnSpPr>
          <p:spPr bwMode="auto">
            <a:xfrm flipH="1" flipV="1">
              <a:off x="1871277" y="1737196"/>
              <a:ext cx="3251" cy="1232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A766AB8-CBE4-4EA7-BB72-829B5661C3D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6397" y="1734795"/>
              <a:ext cx="3251" cy="1232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CF50B65-5A77-4590-81FA-A6F5175F55F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83150" y="4935538"/>
            <a:ext cx="1106488" cy="35560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0A69CB8-E433-4FBE-830E-64C1F3296A7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92688" y="4106863"/>
            <a:ext cx="1357312" cy="30480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7769" name="TextBox 8">
            <a:extLst>
              <a:ext uri="{FF2B5EF4-FFF2-40B4-BE49-F238E27FC236}">
                <a16:creationId xmlns:a16="http://schemas.microsoft.com/office/drawing/2014/main" id="{B2C4038C-204E-407D-8178-0FCE47AD4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0" y="5691188"/>
            <a:ext cx="78105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i="1"/>
              <a:t>Flow table in a router (computed and distributed by controller) define router’s match+action rules</a:t>
            </a:r>
          </a:p>
        </p:txBody>
      </p:sp>
      <p:sp>
        <p:nvSpPr>
          <p:cNvPr id="117770" name="Slide Number Placeholder 5">
            <a:extLst>
              <a:ext uri="{FF2B5EF4-FFF2-40B4-BE49-F238E27FC236}">
                <a16:creationId xmlns:a16="http://schemas.microsoft.com/office/drawing/2014/main" id="{18FFB4EC-9124-4E3D-9DC1-A722B9D6E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284B6F01-49CB-45CF-AE2A-B6AD49912036}" type="slidenum">
              <a:rPr lang="en-US" altLang="en-US" sz="1200">
                <a:latin typeface="Tahoma" panose="020B0604030504040204" pitchFamily="34" charset="0"/>
              </a:rPr>
              <a:pPr/>
              <a:t>23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17771" name="Footer Placeholder 2">
            <a:extLst>
              <a:ext uri="{FF2B5EF4-FFF2-40B4-BE49-F238E27FC236}">
                <a16:creationId xmlns:a16="http://schemas.microsoft.com/office/drawing/2014/main" id="{60BA6D23-1F7C-4CD2-A03F-759AD9D7B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  <p:extLst>
      <p:ext uri="{BB962C8B-B14F-4D97-AF65-F5344CB8AC3E}">
        <p14:creationId xmlns:p14="http://schemas.microsoft.com/office/powerpoint/2010/main" val="5480758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5" name="Picture 12" descr="underline_base">
            <a:extLst>
              <a:ext uri="{FF2B5EF4-FFF2-40B4-BE49-F238E27FC236}">
                <a16:creationId xmlns:a16="http://schemas.microsoft.com/office/drawing/2014/main" id="{4048FF9B-8354-4DBC-8601-A966ADADA05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835025"/>
            <a:ext cx="76708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6" name="Title 1">
            <a:extLst>
              <a:ext uri="{FF2B5EF4-FFF2-40B4-BE49-F238E27FC236}">
                <a16:creationId xmlns:a16="http://schemas.microsoft.com/office/drawing/2014/main" id="{DCED8FEB-62AA-4CB5-A0C2-EEA8FA572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38" y="0"/>
            <a:ext cx="8435975" cy="1143000"/>
          </a:xfrm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OpenFlow data plane abstraction</a:t>
            </a:r>
          </a:p>
        </p:txBody>
      </p:sp>
      <p:sp>
        <p:nvSpPr>
          <p:cNvPr id="118787" name="Content Placeholder 2">
            <a:extLst>
              <a:ext uri="{FF2B5EF4-FFF2-40B4-BE49-F238E27FC236}">
                <a16:creationId xmlns:a16="http://schemas.microsoft.com/office/drawing/2014/main" id="{A958F060-B1EB-4261-BBCE-A84330F71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1243013"/>
            <a:ext cx="8458200" cy="5334000"/>
          </a:xfrm>
        </p:spPr>
        <p:txBody>
          <a:bodyPr/>
          <a:lstStyle/>
          <a:p>
            <a:r>
              <a:rPr lang="en-US" altLang="en-US" i="1">
                <a:solidFill>
                  <a:srgbClr val="000090"/>
                </a:solidFill>
                <a:latin typeface="Calibri" panose="020F0502020204030204" pitchFamily="34" charset="0"/>
              </a:rPr>
              <a:t>flow</a:t>
            </a:r>
            <a:r>
              <a:rPr lang="en-US" altLang="en-US">
                <a:solidFill>
                  <a:srgbClr val="000090"/>
                </a:solidFill>
                <a:latin typeface="Calibri" panose="020F0502020204030204" pitchFamily="34" charset="0"/>
              </a:rPr>
              <a:t>: defined by header fields</a:t>
            </a:r>
          </a:p>
          <a:p>
            <a:r>
              <a:rPr lang="en-US" altLang="en-US">
                <a:solidFill>
                  <a:srgbClr val="000090"/>
                </a:solidFill>
                <a:latin typeface="Calibri" panose="020F0502020204030204" pitchFamily="34" charset="0"/>
              </a:rPr>
              <a:t>generalized forwarding: simple packet-handling rules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Pattern</a:t>
            </a:r>
            <a:r>
              <a:rPr lang="en-US" altLang="en-US" i="1">
                <a:solidFill>
                  <a:srgbClr val="000090"/>
                </a:solidFill>
                <a:latin typeface="Calibri" panose="020F0502020204030204" pitchFamily="34" charset="0"/>
              </a:rPr>
              <a:t>: </a:t>
            </a:r>
            <a:r>
              <a:rPr lang="en-US" altLang="en-US">
                <a:solidFill>
                  <a:srgbClr val="000090"/>
                </a:solidFill>
                <a:latin typeface="Calibri" panose="020F0502020204030204" pitchFamily="34" charset="0"/>
              </a:rPr>
              <a:t>match </a:t>
            </a:r>
            <a:r>
              <a:rPr lang="en-US" altLang="en-US">
                <a:latin typeface="Calibri" panose="020F0502020204030204" pitchFamily="34" charset="0"/>
              </a:rPr>
              <a:t>values in packet header fields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Actions: for matched packet: </a:t>
            </a:r>
            <a:r>
              <a:rPr lang="en-US" altLang="en-US">
                <a:latin typeface="Calibri" panose="020F0502020204030204" pitchFamily="34" charset="0"/>
              </a:rPr>
              <a:t>drop, forward, modify, matched packet or send matched packet to controller 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Priority</a:t>
            </a:r>
            <a:r>
              <a:rPr lang="en-US" altLang="en-US">
                <a:latin typeface="Calibri" panose="020F0502020204030204" pitchFamily="34" charset="0"/>
              </a:rPr>
              <a:t>: disambiguate overlapping patterns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anose="020F0502020204030204" pitchFamily="34" charset="0"/>
              </a:rPr>
              <a:t>Counters: </a:t>
            </a:r>
            <a:r>
              <a:rPr lang="en-US" altLang="en-US">
                <a:latin typeface="Calibri" panose="020F0502020204030204" pitchFamily="34" charset="0"/>
              </a:rPr>
              <a:t>#bytes and #packets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0C02604-6354-4A3C-8645-80DFFFCAEBD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93950" y="4635500"/>
            <a:ext cx="1127125" cy="1905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E76CE10-FF16-4F13-AE88-3A03639F59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84750" y="4635500"/>
            <a:ext cx="1127125" cy="1905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8790" name="Group 7">
            <a:extLst>
              <a:ext uri="{FF2B5EF4-FFF2-40B4-BE49-F238E27FC236}">
                <a16:creationId xmlns:a16="http://schemas.microsoft.com/office/drawing/2014/main" id="{F4A68FA4-CF72-4DBC-B606-B8897214549C}"/>
              </a:ext>
            </a:extLst>
          </p:cNvPr>
          <p:cNvGrpSpPr>
            <a:grpSpLocks/>
          </p:cNvGrpSpPr>
          <p:nvPr/>
        </p:nvGrpSpPr>
        <p:grpSpPr bwMode="auto">
          <a:xfrm>
            <a:off x="3427413" y="4233863"/>
            <a:ext cx="1652587" cy="868362"/>
            <a:chOff x="1871277" y="1576300"/>
            <a:chExt cx="1128371" cy="437861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89C6A96-610A-4777-AA94-9ED6A9B057A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4528" y="1694771"/>
              <a:ext cx="1125120" cy="319390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B9112AC-1A05-4CB0-AB08-1102B6BEBC50}"/>
                </a:ext>
              </a:extLst>
            </p:cNvPr>
            <p:cNvSpPr/>
            <p:nvPr/>
          </p:nvSpPr>
          <p:spPr bwMode="auto">
            <a:xfrm>
              <a:off x="1871277" y="1739597"/>
              <a:ext cx="1128371" cy="116069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300C824-BEC8-4522-988B-97F2D929613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120" cy="319390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D6D1104-02F4-4E46-B76C-8C8ED8F529E6}"/>
                </a:ext>
              </a:extLst>
            </p:cNvPr>
            <p:cNvSpPr/>
            <p:nvPr/>
          </p:nvSpPr>
          <p:spPr bwMode="auto">
            <a:xfrm>
              <a:off x="2160686" y="1673158"/>
              <a:ext cx="546301" cy="160896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BAD5E921-66E3-455E-B38E-91B7370C06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3238" y="1633134"/>
              <a:ext cx="661197" cy="111267"/>
            </a:xfrm>
            <a:custGeom>
              <a:avLst/>
              <a:gdLst>
                <a:gd name="T0" fmla="*/ 0 w 3723451"/>
                <a:gd name="T1" fmla="*/ 27221 h 932950"/>
                <a:gd name="T2" fmla="*/ 116342 w 3723451"/>
                <a:gd name="T3" fmla="*/ 321 h 932950"/>
                <a:gd name="T4" fmla="*/ 329542 w 3723451"/>
                <a:gd name="T5" fmla="*/ 62084 h 932950"/>
                <a:gd name="T6" fmla="*/ 532938 w 3723451"/>
                <a:gd name="T7" fmla="*/ 0 h 932950"/>
                <a:gd name="T8" fmla="*/ 661197 w 3723451"/>
                <a:gd name="T9" fmla="*/ 24705 h 932950"/>
                <a:gd name="T10" fmla="*/ 565772 w 3723451"/>
                <a:gd name="T11" fmla="*/ 55085 h 932950"/>
                <a:gd name="T12" fmla="*/ 535050 w 3723451"/>
                <a:gd name="T13" fmla="*/ 46894 h 932950"/>
                <a:gd name="T14" fmla="*/ 333288 w 3723451"/>
                <a:gd name="T15" fmla="*/ 111267 h 932950"/>
                <a:gd name="T16" fmla="*/ 126366 w 3723451"/>
                <a:gd name="T17" fmla="*/ 49262 h 932950"/>
                <a:gd name="T18" fmla="*/ 92910 w 3723451"/>
                <a:gd name="T19" fmla="*/ 55954 h 932950"/>
                <a:gd name="T20" fmla="*/ 0 w 3723451"/>
                <a:gd name="T21" fmla="*/ 27221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84CC285-FDCD-493E-BD7C-F22AE1A3B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978" y="1727590"/>
              <a:ext cx="241716" cy="96858"/>
            </a:xfrm>
            <a:custGeom>
              <a:avLst/>
              <a:gdLst>
                <a:gd name="T0" fmla="*/ 0 w 1366596"/>
                <a:gd name="T1" fmla="*/ 0 h 809868"/>
                <a:gd name="T2" fmla="*/ 241716 w 1366596"/>
                <a:gd name="T3" fmla="*/ 74845 h 809868"/>
                <a:gd name="T4" fmla="*/ 153005 w 1366596"/>
                <a:gd name="T5" fmla="*/ 96858 h 809868"/>
                <a:gd name="T6" fmla="*/ 814 w 1366596"/>
                <a:gd name="T7" fmla="*/ 51181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DE09FC6F-DA03-4E0A-A0B5-1FA519232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231" y="1729992"/>
              <a:ext cx="238465" cy="96858"/>
            </a:xfrm>
            <a:custGeom>
              <a:avLst/>
              <a:gdLst>
                <a:gd name="T0" fmla="*/ 235210 w 1348191"/>
                <a:gd name="T1" fmla="*/ 0 h 791462"/>
                <a:gd name="T2" fmla="*/ 238465 w 1348191"/>
                <a:gd name="T3" fmla="*/ 46740 h 791462"/>
                <a:gd name="T4" fmla="*/ 86271 w 1348191"/>
                <a:gd name="T5" fmla="*/ 96858 h 791462"/>
                <a:gd name="T6" fmla="*/ 0 w 1348191"/>
                <a:gd name="T7" fmla="*/ 74896 h 791462"/>
                <a:gd name="T8" fmla="*/ 235210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BF7ECF9-5DB0-41E0-A935-BFDF0B05E430}"/>
                </a:ext>
              </a:extLst>
            </p:cNvPr>
            <p:cNvCxnSpPr>
              <a:cxnSpLocks noChangeShapeType="1"/>
              <a:endCxn id="17" idx="2"/>
            </p:cNvCxnSpPr>
            <p:nvPr/>
          </p:nvCxnSpPr>
          <p:spPr bwMode="auto">
            <a:xfrm flipH="1" flipV="1">
              <a:off x="1871277" y="1737196"/>
              <a:ext cx="3251" cy="1232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95AD0F4-3E7E-498F-AAE4-825490D9C4E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6397" y="1734795"/>
              <a:ext cx="3251" cy="1232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4BA7FC4-EB6F-4B8A-840A-4F6CA719AD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883150" y="4935538"/>
            <a:ext cx="1106488" cy="35560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32C7B54-5635-4974-9F94-716B7F43309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92688" y="4106863"/>
            <a:ext cx="1357312" cy="30480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69BF6A87-EE2F-4F88-8C61-4E0AF6A49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3500" y="5468938"/>
            <a:ext cx="6553200" cy="1200150"/>
          </a:xfrm>
          <a:prstGeom prst="rect">
            <a:avLst/>
          </a:prstGeom>
          <a:gradFill rotWithShape="1">
            <a:gsLst>
              <a:gs pos="0">
                <a:srgbClr val="E0FFF4"/>
              </a:gs>
              <a:gs pos="64999">
                <a:srgbClr val="B2FFE3"/>
              </a:gs>
              <a:gs pos="100000">
                <a:srgbClr val="90FFDA"/>
              </a:gs>
            </a:gsLst>
            <a:lin ang="5400000" scaled="1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marL="457200" indent="-457200">
              <a:buFontTx/>
              <a:buAutoNum type="arabicPeriod"/>
              <a:defRPr/>
            </a:pPr>
            <a:r>
              <a:rPr lang="en-US" sz="2400"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</a:rPr>
              <a:t>src=1.2.*.*, dest=3.4.5.* </a:t>
            </a:r>
            <a:r>
              <a:rPr lang="en-US" sz="2400"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  <a:sym typeface="Wingdings" charset="0"/>
              </a:rPr>
              <a:t> drop                       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  <a:sym typeface="Wingdings" charset="0"/>
              </a:rPr>
              <a:t>src = *.*.*.*, dest=3.4.*.*  forward(2)</a:t>
            </a:r>
          </a:p>
          <a:p>
            <a:pPr marL="457200" indent="-457200">
              <a:defRPr/>
            </a:pPr>
            <a:r>
              <a:rPr lang="en-US" sz="2400"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  <a:sym typeface="Wingdings" charset="0"/>
              </a:rPr>
              <a:t>3.  src=10.1.2.3, dest=*.*.*.*  send to controller</a:t>
            </a:r>
            <a:endParaRPr lang="en-US" sz="2400">
              <a:solidFill>
                <a:srgbClr val="000000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18794" name="TextBox 32">
            <a:extLst>
              <a:ext uri="{FF2B5EF4-FFF2-40B4-BE49-F238E27FC236}">
                <a16:creationId xmlns:a16="http://schemas.microsoft.com/office/drawing/2014/main" id="{DF5ACAC9-225B-42D5-8DA8-0A8513FC6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763" y="5106988"/>
            <a:ext cx="1270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/>
              <a:t>* : wildcard</a:t>
            </a:r>
          </a:p>
        </p:txBody>
      </p:sp>
    </p:spTree>
    <p:extLst>
      <p:ext uri="{BB962C8B-B14F-4D97-AF65-F5344CB8AC3E}">
        <p14:creationId xmlns:p14="http://schemas.microsoft.com/office/powerpoint/2010/main" val="3337742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1">
            <a:extLst>
              <a:ext uri="{FF2B5EF4-FFF2-40B4-BE49-F238E27FC236}">
                <a16:creationId xmlns:a16="http://schemas.microsoft.com/office/drawing/2014/main" id="{59ABF593-E3D9-48B2-A375-11200E085DE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350"/>
            <a:ext cx="7772400" cy="1143000"/>
          </a:xfrm>
        </p:spPr>
        <p:txBody>
          <a:bodyPr/>
          <a:lstStyle/>
          <a:p>
            <a:r>
              <a:rPr lang="en-US" altLang="en-US"/>
              <a:t>OpenFlow: Flow Table Entries</a:t>
            </a:r>
          </a:p>
        </p:txBody>
      </p:sp>
      <p:sp>
        <p:nvSpPr>
          <p:cNvPr id="119810" name="Rectangle 2">
            <a:extLst>
              <a:ext uri="{FF2B5EF4-FFF2-40B4-BE49-F238E27FC236}">
                <a16:creationId xmlns:a16="http://schemas.microsoft.com/office/drawing/2014/main" id="{11298687-E094-40FF-8D28-58164CECF957}"/>
              </a:ext>
            </a:extLst>
          </p:cNvPr>
          <p:cNvSpPr>
            <a:spLocks/>
          </p:cNvSpPr>
          <p:nvPr/>
        </p:nvSpPr>
        <p:spPr bwMode="auto">
          <a:xfrm>
            <a:off x="768350" y="5356225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92D8D1CF-83A7-4DA1-874A-ADDE361BA63F}"/>
              </a:ext>
            </a:extLst>
          </p:cNvPr>
          <p:cNvSpPr>
            <a:spLocks/>
          </p:cNvSpPr>
          <p:nvPr/>
        </p:nvSpPr>
        <p:spPr bwMode="auto">
          <a:xfrm>
            <a:off x="819150" y="5345113"/>
            <a:ext cx="581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Switch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Port</a:t>
            </a:r>
          </a:p>
        </p:txBody>
      </p:sp>
      <p:sp>
        <p:nvSpPr>
          <p:cNvPr id="119812" name="Rectangle 4">
            <a:extLst>
              <a:ext uri="{FF2B5EF4-FFF2-40B4-BE49-F238E27FC236}">
                <a16:creationId xmlns:a16="http://schemas.microsoft.com/office/drawing/2014/main" id="{9F482A3F-FD52-4B3F-A514-4F1A78A674AA}"/>
              </a:ext>
            </a:extLst>
          </p:cNvPr>
          <p:cNvSpPr>
            <a:spLocks/>
          </p:cNvSpPr>
          <p:nvPr/>
        </p:nvSpPr>
        <p:spPr bwMode="auto">
          <a:xfrm>
            <a:off x="2279650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13" name="Rectangle 5">
            <a:extLst>
              <a:ext uri="{FF2B5EF4-FFF2-40B4-BE49-F238E27FC236}">
                <a16:creationId xmlns:a16="http://schemas.microsoft.com/office/drawing/2014/main" id="{7ACCEE53-05ED-4623-80BC-3D42BFC92F4B}"/>
              </a:ext>
            </a:extLst>
          </p:cNvPr>
          <p:cNvSpPr>
            <a:spLocks/>
          </p:cNvSpPr>
          <p:nvPr/>
        </p:nvSpPr>
        <p:spPr bwMode="auto">
          <a:xfrm>
            <a:off x="2392363" y="5381625"/>
            <a:ext cx="427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MAC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src</a:t>
            </a:r>
          </a:p>
        </p:txBody>
      </p:sp>
      <p:sp>
        <p:nvSpPr>
          <p:cNvPr id="119814" name="Rectangle 6">
            <a:extLst>
              <a:ext uri="{FF2B5EF4-FFF2-40B4-BE49-F238E27FC236}">
                <a16:creationId xmlns:a16="http://schemas.microsoft.com/office/drawing/2014/main" id="{07B1592C-B2C3-449B-A96C-32041E92668F}"/>
              </a:ext>
            </a:extLst>
          </p:cNvPr>
          <p:cNvSpPr>
            <a:spLocks/>
          </p:cNvSpPr>
          <p:nvPr/>
        </p:nvSpPr>
        <p:spPr bwMode="auto">
          <a:xfrm>
            <a:off x="3038475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15" name="Rectangle 7">
            <a:extLst>
              <a:ext uri="{FF2B5EF4-FFF2-40B4-BE49-F238E27FC236}">
                <a16:creationId xmlns:a16="http://schemas.microsoft.com/office/drawing/2014/main" id="{8481109C-71CA-4347-AF64-5993BC1DA590}"/>
              </a:ext>
            </a:extLst>
          </p:cNvPr>
          <p:cNvSpPr>
            <a:spLocks/>
          </p:cNvSpPr>
          <p:nvPr/>
        </p:nvSpPr>
        <p:spPr bwMode="auto">
          <a:xfrm>
            <a:off x="3154363" y="5381625"/>
            <a:ext cx="427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MAC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dst</a:t>
            </a:r>
          </a:p>
        </p:txBody>
      </p:sp>
      <p:sp>
        <p:nvSpPr>
          <p:cNvPr id="119816" name="Rectangle 8">
            <a:extLst>
              <a:ext uri="{FF2B5EF4-FFF2-40B4-BE49-F238E27FC236}">
                <a16:creationId xmlns:a16="http://schemas.microsoft.com/office/drawing/2014/main" id="{31865CD4-3D7D-45E9-926B-C5B41A7B3A63}"/>
              </a:ext>
            </a:extLst>
          </p:cNvPr>
          <p:cNvSpPr>
            <a:spLocks/>
          </p:cNvSpPr>
          <p:nvPr/>
        </p:nvSpPr>
        <p:spPr bwMode="auto">
          <a:xfrm>
            <a:off x="3768725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17" name="Rectangle 9">
            <a:extLst>
              <a:ext uri="{FF2B5EF4-FFF2-40B4-BE49-F238E27FC236}">
                <a16:creationId xmlns:a16="http://schemas.microsoft.com/office/drawing/2014/main" id="{CE7CBDA2-0CC6-4405-9958-29950A10262D}"/>
              </a:ext>
            </a:extLst>
          </p:cNvPr>
          <p:cNvSpPr>
            <a:spLocks/>
          </p:cNvSpPr>
          <p:nvPr/>
        </p:nvSpPr>
        <p:spPr bwMode="auto">
          <a:xfrm>
            <a:off x="3956050" y="5327650"/>
            <a:ext cx="395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Eth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type</a:t>
            </a:r>
          </a:p>
        </p:txBody>
      </p:sp>
      <p:sp>
        <p:nvSpPr>
          <p:cNvPr id="119818" name="Rectangle 10">
            <a:extLst>
              <a:ext uri="{FF2B5EF4-FFF2-40B4-BE49-F238E27FC236}">
                <a16:creationId xmlns:a16="http://schemas.microsoft.com/office/drawing/2014/main" id="{5DD17870-32BD-4789-AA38-944F22D2CD2C}"/>
              </a:ext>
            </a:extLst>
          </p:cNvPr>
          <p:cNvSpPr>
            <a:spLocks/>
          </p:cNvSpPr>
          <p:nvPr/>
        </p:nvSpPr>
        <p:spPr bwMode="auto">
          <a:xfrm>
            <a:off x="1517650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19" name="Rectangle 11">
            <a:extLst>
              <a:ext uri="{FF2B5EF4-FFF2-40B4-BE49-F238E27FC236}">
                <a16:creationId xmlns:a16="http://schemas.microsoft.com/office/drawing/2014/main" id="{E39ADF48-CD12-4B49-BBFF-29F5987588FE}"/>
              </a:ext>
            </a:extLst>
          </p:cNvPr>
          <p:cNvSpPr>
            <a:spLocks/>
          </p:cNvSpPr>
          <p:nvPr/>
        </p:nvSpPr>
        <p:spPr bwMode="auto">
          <a:xfrm>
            <a:off x="1598613" y="5381625"/>
            <a:ext cx="482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VLAN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ID</a:t>
            </a:r>
          </a:p>
        </p:txBody>
      </p:sp>
      <p:sp>
        <p:nvSpPr>
          <p:cNvPr id="119820" name="Rectangle 12">
            <a:extLst>
              <a:ext uri="{FF2B5EF4-FFF2-40B4-BE49-F238E27FC236}">
                <a16:creationId xmlns:a16="http://schemas.microsoft.com/office/drawing/2014/main" id="{50609AD0-ED83-4954-B10C-BE2F8F481B2C}"/>
              </a:ext>
            </a:extLst>
          </p:cNvPr>
          <p:cNvSpPr>
            <a:spLocks/>
          </p:cNvSpPr>
          <p:nvPr/>
        </p:nvSpPr>
        <p:spPr bwMode="auto">
          <a:xfrm>
            <a:off x="4518025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21" name="Rectangle 13">
            <a:extLst>
              <a:ext uri="{FF2B5EF4-FFF2-40B4-BE49-F238E27FC236}">
                <a16:creationId xmlns:a16="http://schemas.microsoft.com/office/drawing/2014/main" id="{CDF05CFA-7244-46CA-8F89-73B163FBD9F2}"/>
              </a:ext>
            </a:extLst>
          </p:cNvPr>
          <p:cNvSpPr>
            <a:spLocks/>
          </p:cNvSpPr>
          <p:nvPr/>
        </p:nvSpPr>
        <p:spPr bwMode="auto">
          <a:xfrm>
            <a:off x="4724400" y="5364163"/>
            <a:ext cx="2651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IP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Src</a:t>
            </a:r>
          </a:p>
        </p:txBody>
      </p:sp>
      <p:sp>
        <p:nvSpPr>
          <p:cNvPr id="119822" name="Rectangle 14">
            <a:extLst>
              <a:ext uri="{FF2B5EF4-FFF2-40B4-BE49-F238E27FC236}">
                <a16:creationId xmlns:a16="http://schemas.microsoft.com/office/drawing/2014/main" id="{339C2ABC-8AD0-4D71-9014-91A809F9852C}"/>
              </a:ext>
            </a:extLst>
          </p:cNvPr>
          <p:cNvSpPr>
            <a:spLocks/>
          </p:cNvSpPr>
          <p:nvPr/>
        </p:nvSpPr>
        <p:spPr bwMode="auto">
          <a:xfrm>
            <a:off x="5286375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23" name="Rectangle 15">
            <a:extLst>
              <a:ext uri="{FF2B5EF4-FFF2-40B4-BE49-F238E27FC236}">
                <a16:creationId xmlns:a16="http://schemas.microsoft.com/office/drawing/2014/main" id="{7E88F3A4-D69F-4002-92D3-00A8FB10198C}"/>
              </a:ext>
            </a:extLst>
          </p:cNvPr>
          <p:cNvSpPr>
            <a:spLocks/>
          </p:cNvSpPr>
          <p:nvPr/>
        </p:nvSpPr>
        <p:spPr bwMode="auto">
          <a:xfrm>
            <a:off x="5465763" y="5364163"/>
            <a:ext cx="295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IP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Dst</a:t>
            </a:r>
          </a:p>
        </p:txBody>
      </p:sp>
      <p:sp>
        <p:nvSpPr>
          <p:cNvPr id="119824" name="Rectangle 16">
            <a:extLst>
              <a:ext uri="{FF2B5EF4-FFF2-40B4-BE49-F238E27FC236}">
                <a16:creationId xmlns:a16="http://schemas.microsoft.com/office/drawing/2014/main" id="{26A78D3A-7BF0-4FE3-AC69-221497435D30}"/>
              </a:ext>
            </a:extLst>
          </p:cNvPr>
          <p:cNvSpPr>
            <a:spLocks/>
          </p:cNvSpPr>
          <p:nvPr/>
        </p:nvSpPr>
        <p:spPr bwMode="auto">
          <a:xfrm>
            <a:off x="6045200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25" name="Rectangle 17">
            <a:extLst>
              <a:ext uri="{FF2B5EF4-FFF2-40B4-BE49-F238E27FC236}">
                <a16:creationId xmlns:a16="http://schemas.microsoft.com/office/drawing/2014/main" id="{E36CD828-9727-489A-80BB-4381A67CE546}"/>
              </a:ext>
            </a:extLst>
          </p:cNvPr>
          <p:cNvSpPr>
            <a:spLocks/>
          </p:cNvSpPr>
          <p:nvPr/>
        </p:nvSpPr>
        <p:spPr bwMode="auto">
          <a:xfrm>
            <a:off x="6196013" y="5364163"/>
            <a:ext cx="373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IP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Prot</a:t>
            </a:r>
          </a:p>
        </p:txBody>
      </p:sp>
      <p:sp>
        <p:nvSpPr>
          <p:cNvPr id="119826" name="Rectangle 18">
            <a:extLst>
              <a:ext uri="{FF2B5EF4-FFF2-40B4-BE49-F238E27FC236}">
                <a16:creationId xmlns:a16="http://schemas.microsoft.com/office/drawing/2014/main" id="{3B3851DD-637F-49B3-B9D3-CAE0D5959559}"/>
              </a:ext>
            </a:extLst>
          </p:cNvPr>
          <p:cNvSpPr>
            <a:spLocks/>
          </p:cNvSpPr>
          <p:nvPr/>
        </p:nvSpPr>
        <p:spPr bwMode="auto">
          <a:xfrm>
            <a:off x="6804025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27" name="Rectangle 19">
            <a:extLst>
              <a:ext uri="{FF2B5EF4-FFF2-40B4-BE49-F238E27FC236}">
                <a16:creationId xmlns:a16="http://schemas.microsoft.com/office/drawing/2014/main" id="{58A6B670-2B12-44A8-9BAA-17DA50138C27}"/>
              </a:ext>
            </a:extLst>
          </p:cNvPr>
          <p:cNvSpPr>
            <a:spLocks/>
          </p:cNvSpPr>
          <p:nvPr/>
        </p:nvSpPr>
        <p:spPr bwMode="auto">
          <a:xfrm>
            <a:off x="6911975" y="5364163"/>
            <a:ext cx="465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TCP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sport</a:t>
            </a:r>
          </a:p>
        </p:txBody>
      </p:sp>
      <p:sp>
        <p:nvSpPr>
          <p:cNvPr id="119828" name="Rectangle 20">
            <a:extLst>
              <a:ext uri="{FF2B5EF4-FFF2-40B4-BE49-F238E27FC236}">
                <a16:creationId xmlns:a16="http://schemas.microsoft.com/office/drawing/2014/main" id="{95EF09D9-BEEB-4A4C-ABE7-7123450A85DE}"/>
              </a:ext>
            </a:extLst>
          </p:cNvPr>
          <p:cNvSpPr>
            <a:spLocks/>
          </p:cNvSpPr>
          <p:nvPr/>
        </p:nvSpPr>
        <p:spPr bwMode="auto">
          <a:xfrm>
            <a:off x="7572375" y="5357813"/>
            <a:ext cx="758825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29" name="Rectangle 21">
            <a:extLst>
              <a:ext uri="{FF2B5EF4-FFF2-40B4-BE49-F238E27FC236}">
                <a16:creationId xmlns:a16="http://schemas.microsoft.com/office/drawing/2014/main" id="{F6254307-83B5-43ED-A770-F867DC5C3BCF}"/>
              </a:ext>
            </a:extLst>
          </p:cNvPr>
          <p:cNvSpPr>
            <a:spLocks/>
          </p:cNvSpPr>
          <p:nvPr/>
        </p:nvSpPr>
        <p:spPr bwMode="auto">
          <a:xfrm>
            <a:off x="7661275" y="5364163"/>
            <a:ext cx="500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TCP</a:t>
            </a:r>
          </a:p>
          <a:p>
            <a:r>
              <a:rPr lang="en-US" altLang="en-US" sz="1700">
                <a:latin typeface="Calibri" panose="020F0502020204030204" pitchFamily="34" charset="0"/>
              </a:rPr>
              <a:t>dport</a:t>
            </a:r>
          </a:p>
        </p:txBody>
      </p:sp>
      <p:sp>
        <p:nvSpPr>
          <p:cNvPr id="119830" name="Rectangle 22">
            <a:extLst>
              <a:ext uri="{FF2B5EF4-FFF2-40B4-BE49-F238E27FC236}">
                <a16:creationId xmlns:a16="http://schemas.microsoft.com/office/drawing/2014/main" id="{5AE0D679-145F-4F4A-AAD6-1611A5925CF1}"/>
              </a:ext>
            </a:extLst>
          </p:cNvPr>
          <p:cNvSpPr>
            <a:spLocks/>
          </p:cNvSpPr>
          <p:nvPr/>
        </p:nvSpPr>
        <p:spPr bwMode="auto">
          <a:xfrm>
            <a:off x="785813" y="1687513"/>
            <a:ext cx="1446212" cy="687387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31" name="Rectangle 23">
            <a:extLst>
              <a:ext uri="{FF2B5EF4-FFF2-40B4-BE49-F238E27FC236}">
                <a16:creationId xmlns:a16="http://schemas.microsoft.com/office/drawing/2014/main" id="{DC6293E6-C982-4806-9E67-2D5F76610344}"/>
              </a:ext>
            </a:extLst>
          </p:cNvPr>
          <p:cNvSpPr>
            <a:spLocks/>
          </p:cNvSpPr>
          <p:nvPr/>
        </p:nvSpPr>
        <p:spPr bwMode="auto">
          <a:xfrm>
            <a:off x="1127125" y="1890713"/>
            <a:ext cx="4143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Rule</a:t>
            </a:r>
          </a:p>
        </p:txBody>
      </p:sp>
      <p:sp>
        <p:nvSpPr>
          <p:cNvPr id="119832" name="Rectangle 24">
            <a:extLst>
              <a:ext uri="{FF2B5EF4-FFF2-40B4-BE49-F238E27FC236}">
                <a16:creationId xmlns:a16="http://schemas.microsoft.com/office/drawing/2014/main" id="{1F10B547-2C5D-47B5-9150-628C287BE4A1}"/>
              </a:ext>
            </a:extLst>
          </p:cNvPr>
          <p:cNvSpPr>
            <a:spLocks/>
          </p:cNvSpPr>
          <p:nvPr/>
        </p:nvSpPr>
        <p:spPr bwMode="auto">
          <a:xfrm>
            <a:off x="2232025" y="1687513"/>
            <a:ext cx="1446213" cy="687387"/>
          </a:xfrm>
          <a:prstGeom prst="rect">
            <a:avLst/>
          </a:prstGeom>
          <a:solidFill>
            <a:srgbClr val="CBE97B"/>
          </a:solidFill>
          <a:ln w="12700">
            <a:solidFill>
              <a:srgbClr val="697D3A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33" name="Rectangle 25">
            <a:extLst>
              <a:ext uri="{FF2B5EF4-FFF2-40B4-BE49-F238E27FC236}">
                <a16:creationId xmlns:a16="http://schemas.microsoft.com/office/drawing/2014/main" id="{4BB11794-7B5E-45A2-A963-8E6864212608}"/>
              </a:ext>
            </a:extLst>
          </p:cNvPr>
          <p:cNvSpPr>
            <a:spLocks/>
          </p:cNvSpPr>
          <p:nvPr/>
        </p:nvSpPr>
        <p:spPr bwMode="auto">
          <a:xfrm>
            <a:off x="2405063" y="1890713"/>
            <a:ext cx="6032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Action</a:t>
            </a:r>
          </a:p>
        </p:txBody>
      </p:sp>
      <p:sp>
        <p:nvSpPr>
          <p:cNvPr id="119834" name="Rectangle 26">
            <a:extLst>
              <a:ext uri="{FF2B5EF4-FFF2-40B4-BE49-F238E27FC236}">
                <a16:creationId xmlns:a16="http://schemas.microsoft.com/office/drawing/2014/main" id="{F6F39411-6E1C-45BD-94F6-136BC90D4D08}"/>
              </a:ext>
            </a:extLst>
          </p:cNvPr>
          <p:cNvSpPr>
            <a:spLocks/>
          </p:cNvSpPr>
          <p:nvPr/>
        </p:nvSpPr>
        <p:spPr bwMode="auto">
          <a:xfrm>
            <a:off x="3678238" y="1687513"/>
            <a:ext cx="1447800" cy="687387"/>
          </a:xfrm>
          <a:prstGeom prst="rect">
            <a:avLst/>
          </a:prstGeom>
          <a:solidFill>
            <a:srgbClr val="FA90AB"/>
          </a:solidFill>
          <a:ln w="12700">
            <a:solidFill>
              <a:srgbClr val="8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35" name="Rectangle 27">
            <a:extLst>
              <a:ext uri="{FF2B5EF4-FFF2-40B4-BE49-F238E27FC236}">
                <a16:creationId xmlns:a16="http://schemas.microsoft.com/office/drawing/2014/main" id="{5B9191F4-A52D-4A47-BE95-F2426553A3FB}"/>
              </a:ext>
            </a:extLst>
          </p:cNvPr>
          <p:cNvSpPr>
            <a:spLocks/>
          </p:cNvSpPr>
          <p:nvPr/>
        </p:nvSpPr>
        <p:spPr bwMode="auto">
          <a:xfrm>
            <a:off x="3998913" y="1890713"/>
            <a:ext cx="4603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latin typeface="Calibri" panose="020F0502020204030204" pitchFamily="34" charset="0"/>
              </a:rPr>
              <a:t>Stats</a:t>
            </a:r>
          </a:p>
        </p:txBody>
      </p:sp>
      <p:sp>
        <p:nvSpPr>
          <p:cNvPr id="119836" name="Rectangle 28">
            <a:extLst>
              <a:ext uri="{FF2B5EF4-FFF2-40B4-BE49-F238E27FC236}">
                <a16:creationId xmlns:a16="http://schemas.microsoft.com/office/drawing/2014/main" id="{2D8D551F-EA9D-4D5D-B426-77153BCB1F90}"/>
              </a:ext>
            </a:extLst>
          </p:cNvPr>
          <p:cNvSpPr>
            <a:spLocks/>
          </p:cNvSpPr>
          <p:nvPr/>
        </p:nvSpPr>
        <p:spPr bwMode="auto">
          <a:xfrm>
            <a:off x="1884363" y="3152775"/>
            <a:ext cx="5634037" cy="1776413"/>
          </a:xfrm>
          <a:prstGeom prst="rect">
            <a:avLst/>
          </a:prstGeom>
          <a:solidFill>
            <a:srgbClr val="CBE97B"/>
          </a:solidFill>
          <a:ln w="12700">
            <a:solidFill>
              <a:srgbClr val="697D3A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marL="357188" indent="-3302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200">
                <a:latin typeface="Calibri" panose="020F0502020204030204" pitchFamily="34" charset="0"/>
              </a:rPr>
              <a:t>Forward packet to port(s)</a:t>
            </a:r>
          </a:p>
          <a:p>
            <a:pPr>
              <a:buFontTx/>
              <a:buAutoNum type="arabicPeriod"/>
            </a:pPr>
            <a:r>
              <a:rPr lang="en-US" altLang="en-US" sz="2200">
                <a:latin typeface="Calibri" panose="020F0502020204030204" pitchFamily="34" charset="0"/>
              </a:rPr>
              <a:t>Encapsulate and forward to controller</a:t>
            </a:r>
          </a:p>
          <a:p>
            <a:pPr>
              <a:buFontTx/>
              <a:buAutoNum type="arabicPeriod"/>
            </a:pPr>
            <a:r>
              <a:rPr lang="en-US" altLang="en-US" sz="2200">
                <a:latin typeface="Calibri" panose="020F0502020204030204" pitchFamily="34" charset="0"/>
              </a:rPr>
              <a:t>Drop packet</a:t>
            </a:r>
          </a:p>
          <a:p>
            <a:pPr>
              <a:buFontTx/>
              <a:buAutoNum type="arabicPeriod"/>
            </a:pPr>
            <a:r>
              <a:rPr lang="en-US" altLang="en-US" sz="2200">
                <a:latin typeface="Calibri" panose="020F0502020204030204" pitchFamily="34" charset="0"/>
              </a:rPr>
              <a:t>Send to normal processing pipeline</a:t>
            </a:r>
          </a:p>
          <a:p>
            <a:pPr>
              <a:buFontTx/>
              <a:buAutoNum type="arabicPeriod"/>
            </a:pPr>
            <a:r>
              <a:rPr lang="en-US" altLang="en-US" sz="2200">
                <a:latin typeface="Calibri" panose="020F0502020204030204" pitchFamily="34" charset="0"/>
              </a:rPr>
              <a:t>Modify Fields</a:t>
            </a:r>
          </a:p>
        </p:txBody>
      </p:sp>
      <p:sp>
        <p:nvSpPr>
          <p:cNvPr id="119837" name="Line 30">
            <a:extLst>
              <a:ext uri="{FF2B5EF4-FFF2-40B4-BE49-F238E27FC236}">
                <a16:creationId xmlns:a16="http://schemas.microsoft.com/office/drawing/2014/main" id="{13AD053B-5E22-450B-AF70-6A27A34769D7}"/>
              </a:ext>
            </a:extLst>
          </p:cNvPr>
          <p:cNvSpPr>
            <a:spLocks noChangeShapeType="1"/>
          </p:cNvSpPr>
          <p:nvPr/>
        </p:nvSpPr>
        <p:spPr bwMode="auto">
          <a:xfrm>
            <a:off x="785813" y="2455863"/>
            <a:ext cx="1587" cy="289242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4291" tIns="32146" rIns="64291" bIns="32146"/>
          <a:lstStyle/>
          <a:p>
            <a:endParaRPr lang="en-CA"/>
          </a:p>
        </p:txBody>
      </p:sp>
      <p:sp>
        <p:nvSpPr>
          <p:cNvPr id="119838" name="Line 31">
            <a:extLst>
              <a:ext uri="{FF2B5EF4-FFF2-40B4-BE49-F238E27FC236}">
                <a16:creationId xmlns:a16="http://schemas.microsoft.com/office/drawing/2014/main" id="{88316A0E-7248-4F39-A986-DCDFE14F4D3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59075" y="2374900"/>
            <a:ext cx="1588" cy="75882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4291" tIns="32146" rIns="64291" bIns="32146"/>
          <a:lstStyle/>
          <a:p>
            <a:endParaRPr lang="en-CA"/>
          </a:p>
        </p:txBody>
      </p:sp>
      <p:sp>
        <p:nvSpPr>
          <p:cNvPr id="119839" name="Rectangle 32">
            <a:extLst>
              <a:ext uri="{FF2B5EF4-FFF2-40B4-BE49-F238E27FC236}">
                <a16:creationId xmlns:a16="http://schemas.microsoft.com/office/drawing/2014/main" id="{766224CD-32F0-46AD-8253-DE9190C36715}"/>
              </a:ext>
            </a:extLst>
          </p:cNvPr>
          <p:cNvSpPr>
            <a:spLocks/>
          </p:cNvSpPr>
          <p:nvPr/>
        </p:nvSpPr>
        <p:spPr bwMode="auto">
          <a:xfrm>
            <a:off x="3830638" y="2625725"/>
            <a:ext cx="3044825" cy="384175"/>
          </a:xfrm>
          <a:prstGeom prst="rect">
            <a:avLst/>
          </a:prstGeom>
          <a:solidFill>
            <a:srgbClr val="FA90AB"/>
          </a:solidFill>
          <a:ln w="12700">
            <a:solidFill>
              <a:srgbClr val="8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>
              <a:latin typeface="Calibri" panose="020F0502020204030204" pitchFamily="34" charset="0"/>
            </a:endParaRPr>
          </a:p>
        </p:txBody>
      </p:sp>
      <p:sp>
        <p:nvSpPr>
          <p:cNvPr id="119840" name="Rectangle 33">
            <a:extLst>
              <a:ext uri="{FF2B5EF4-FFF2-40B4-BE49-F238E27FC236}">
                <a16:creationId xmlns:a16="http://schemas.microsoft.com/office/drawing/2014/main" id="{73A47DAA-E83A-436E-ADFC-1CDFFF989413}"/>
              </a:ext>
            </a:extLst>
          </p:cNvPr>
          <p:cNvSpPr>
            <a:spLocks/>
          </p:cNvSpPr>
          <p:nvPr/>
        </p:nvSpPr>
        <p:spPr bwMode="auto">
          <a:xfrm>
            <a:off x="3973513" y="2647950"/>
            <a:ext cx="2581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200">
                <a:latin typeface="Calibri" panose="020F0502020204030204" pitchFamily="34" charset="0"/>
              </a:rPr>
              <a:t>Packet + byte counters</a:t>
            </a:r>
          </a:p>
        </p:txBody>
      </p:sp>
      <p:sp>
        <p:nvSpPr>
          <p:cNvPr id="119841" name="Line 34">
            <a:extLst>
              <a:ext uri="{FF2B5EF4-FFF2-40B4-BE49-F238E27FC236}">
                <a16:creationId xmlns:a16="http://schemas.microsoft.com/office/drawing/2014/main" id="{5E1C3A72-1663-4875-8B32-61AC804E308E}"/>
              </a:ext>
            </a:extLst>
          </p:cNvPr>
          <p:cNvSpPr>
            <a:spLocks noChangeShapeType="1"/>
          </p:cNvSpPr>
          <p:nvPr/>
        </p:nvSpPr>
        <p:spPr bwMode="auto">
          <a:xfrm rot="10800000" flipH="1">
            <a:off x="4214813" y="2374900"/>
            <a:ext cx="1587" cy="23177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4291" tIns="32146" rIns="64291" bIns="32146"/>
          <a:lstStyle/>
          <a:p>
            <a:endParaRPr lang="en-CA"/>
          </a:p>
        </p:txBody>
      </p:sp>
      <p:pic>
        <p:nvPicPr>
          <p:cNvPr id="119842" name="Picture 12" descr="underline_base">
            <a:extLst>
              <a:ext uri="{FF2B5EF4-FFF2-40B4-BE49-F238E27FC236}">
                <a16:creationId xmlns:a16="http://schemas.microsoft.com/office/drawing/2014/main" id="{BA977214-9D47-4DBD-9EFE-4F34BE39F14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835025"/>
            <a:ext cx="696595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43" name="文字方塊 29">
            <a:extLst>
              <a:ext uri="{FF2B5EF4-FFF2-40B4-BE49-F238E27FC236}">
                <a16:creationId xmlns:a16="http://schemas.microsoft.com/office/drawing/2014/main" id="{54CC046C-ADEF-4F37-9AD4-52A4C1324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4275" y="6291263"/>
            <a:ext cx="9604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TW" sz="1800">
                <a:solidFill>
                  <a:srgbClr val="000000"/>
                </a:solidFill>
                <a:latin typeface="Calibri" panose="020F0502020204030204" pitchFamily="34" charset="0"/>
              </a:rPr>
              <a:t>Link layer</a:t>
            </a:r>
            <a:endParaRPr lang="zh-TW" altLang="en-US" sz="18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119844" name="Group 37">
            <a:extLst>
              <a:ext uri="{FF2B5EF4-FFF2-40B4-BE49-F238E27FC236}">
                <a16:creationId xmlns:a16="http://schemas.microsoft.com/office/drawing/2014/main" id="{6FBBD9E3-D6C4-47BB-A256-22CE1B55D75F}"/>
              </a:ext>
            </a:extLst>
          </p:cNvPr>
          <p:cNvGrpSpPr>
            <a:grpSpLocks/>
          </p:cNvGrpSpPr>
          <p:nvPr/>
        </p:nvGrpSpPr>
        <p:grpSpPr bwMode="auto">
          <a:xfrm>
            <a:off x="1550988" y="6029325"/>
            <a:ext cx="2917825" cy="234950"/>
            <a:chOff x="1392851" y="2310653"/>
            <a:chExt cx="3302446" cy="234913"/>
          </a:xfrm>
        </p:grpSpPr>
        <p:cxnSp>
          <p:nvCxnSpPr>
            <p:cNvPr id="119857" name="Straight Connector 38">
              <a:extLst>
                <a:ext uri="{FF2B5EF4-FFF2-40B4-BE49-F238E27FC236}">
                  <a16:creationId xmlns:a16="http://schemas.microsoft.com/office/drawing/2014/main" id="{5E9A67E2-65A0-4BE0-A9E6-9519F6A7F66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4004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8" name="Straight Connector 39">
              <a:extLst>
                <a:ext uri="{FF2B5EF4-FFF2-40B4-BE49-F238E27FC236}">
                  <a16:creationId xmlns:a16="http://schemas.microsoft.com/office/drawing/2014/main" id="{E65C6D34-6222-45EB-B3E5-2B7CC039F54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2851" y="2427111"/>
              <a:ext cx="33024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9" name="Straight Connector 40">
              <a:extLst>
                <a:ext uri="{FF2B5EF4-FFF2-40B4-BE49-F238E27FC236}">
                  <a16:creationId xmlns:a16="http://schemas.microsoft.com/office/drawing/2014/main" id="{CFB51909-7EBC-4843-9078-4DA78575F84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95297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60" name="Straight Connector 41">
              <a:extLst>
                <a:ext uri="{FF2B5EF4-FFF2-40B4-BE49-F238E27FC236}">
                  <a16:creationId xmlns:a16="http://schemas.microsoft.com/office/drawing/2014/main" id="{F803E400-08EF-48D8-A459-BB77B973DF4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42374" y="2429108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9845" name="Group 42">
            <a:extLst>
              <a:ext uri="{FF2B5EF4-FFF2-40B4-BE49-F238E27FC236}">
                <a16:creationId xmlns:a16="http://schemas.microsoft.com/office/drawing/2014/main" id="{7D90A424-8D6C-44C7-8FC2-774226E8F62E}"/>
              </a:ext>
            </a:extLst>
          </p:cNvPr>
          <p:cNvGrpSpPr>
            <a:grpSpLocks/>
          </p:cNvGrpSpPr>
          <p:nvPr/>
        </p:nvGrpSpPr>
        <p:grpSpPr bwMode="auto">
          <a:xfrm>
            <a:off x="4564063" y="6030913"/>
            <a:ext cx="2211387" cy="234950"/>
            <a:chOff x="1392851" y="2310653"/>
            <a:chExt cx="3302446" cy="234913"/>
          </a:xfrm>
        </p:grpSpPr>
        <p:cxnSp>
          <p:nvCxnSpPr>
            <p:cNvPr id="119853" name="Straight Connector 43">
              <a:extLst>
                <a:ext uri="{FF2B5EF4-FFF2-40B4-BE49-F238E27FC236}">
                  <a16:creationId xmlns:a16="http://schemas.microsoft.com/office/drawing/2014/main" id="{6A59C57B-D615-4C80-AD99-B55AE7830DB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4004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4" name="Straight Connector 44">
              <a:extLst>
                <a:ext uri="{FF2B5EF4-FFF2-40B4-BE49-F238E27FC236}">
                  <a16:creationId xmlns:a16="http://schemas.microsoft.com/office/drawing/2014/main" id="{C2B70A3D-3B89-431A-9198-D7A1A94184F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2851" y="2427111"/>
              <a:ext cx="33024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5" name="Straight Connector 45">
              <a:extLst>
                <a:ext uri="{FF2B5EF4-FFF2-40B4-BE49-F238E27FC236}">
                  <a16:creationId xmlns:a16="http://schemas.microsoft.com/office/drawing/2014/main" id="{B13BB901-21CF-4411-B0B1-6AE88F04EBA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95297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6" name="Straight Connector 46">
              <a:extLst>
                <a:ext uri="{FF2B5EF4-FFF2-40B4-BE49-F238E27FC236}">
                  <a16:creationId xmlns:a16="http://schemas.microsoft.com/office/drawing/2014/main" id="{911D501F-79A2-470B-AF73-A9779226291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42374" y="2429108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9846" name="Group 47">
            <a:extLst>
              <a:ext uri="{FF2B5EF4-FFF2-40B4-BE49-F238E27FC236}">
                <a16:creationId xmlns:a16="http://schemas.microsoft.com/office/drawing/2014/main" id="{22EB6873-EECA-4381-B964-961B20C44359}"/>
              </a:ext>
            </a:extLst>
          </p:cNvPr>
          <p:cNvGrpSpPr>
            <a:grpSpLocks/>
          </p:cNvGrpSpPr>
          <p:nvPr/>
        </p:nvGrpSpPr>
        <p:grpSpPr bwMode="auto">
          <a:xfrm>
            <a:off x="6942138" y="6029325"/>
            <a:ext cx="1376362" cy="214313"/>
            <a:chOff x="1392851" y="2310653"/>
            <a:chExt cx="3302446" cy="234913"/>
          </a:xfrm>
        </p:grpSpPr>
        <p:cxnSp>
          <p:nvCxnSpPr>
            <p:cNvPr id="119849" name="Straight Connector 48">
              <a:extLst>
                <a:ext uri="{FF2B5EF4-FFF2-40B4-BE49-F238E27FC236}">
                  <a16:creationId xmlns:a16="http://schemas.microsoft.com/office/drawing/2014/main" id="{0A4BA296-8C02-49D0-A2F8-8B34CBAFF5F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4004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0" name="Straight Connector 49">
              <a:extLst>
                <a:ext uri="{FF2B5EF4-FFF2-40B4-BE49-F238E27FC236}">
                  <a16:creationId xmlns:a16="http://schemas.microsoft.com/office/drawing/2014/main" id="{59AF3D6A-C13E-4E96-B388-2D0B289148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392851" y="2427111"/>
              <a:ext cx="33024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1" name="Straight Connector 50">
              <a:extLst>
                <a:ext uri="{FF2B5EF4-FFF2-40B4-BE49-F238E27FC236}">
                  <a16:creationId xmlns:a16="http://schemas.microsoft.com/office/drawing/2014/main" id="{7858856F-981A-48D2-8CE3-1D06ABAFABF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95297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2" name="Straight Connector 51">
              <a:extLst>
                <a:ext uri="{FF2B5EF4-FFF2-40B4-BE49-F238E27FC236}">
                  <a16:creationId xmlns:a16="http://schemas.microsoft.com/office/drawing/2014/main" id="{F8AFA4D0-869E-4FA3-A669-C3B2E34BF2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042374" y="2429108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19847" name="文字方塊 29">
            <a:extLst>
              <a:ext uri="{FF2B5EF4-FFF2-40B4-BE49-F238E27FC236}">
                <a16:creationId xmlns:a16="http://schemas.microsoft.com/office/drawing/2014/main" id="{FB4D0D51-7F7C-4246-971A-44648729E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5050" y="6283325"/>
            <a:ext cx="13509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TW" sz="1800">
                <a:solidFill>
                  <a:srgbClr val="000000"/>
                </a:solidFill>
                <a:latin typeface="Calibri" panose="020F0502020204030204" pitchFamily="34" charset="0"/>
              </a:rPr>
              <a:t>Network layer</a:t>
            </a:r>
            <a:endParaRPr lang="zh-TW" altLang="en-US" sz="18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19848" name="文字方塊 29">
            <a:extLst>
              <a:ext uri="{FF2B5EF4-FFF2-40B4-BE49-F238E27FC236}">
                <a16:creationId xmlns:a16="http://schemas.microsoft.com/office/drawing/2014/main" id="{FD890A1C-ACB9-4620-99C3-C7C4BC8CE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2863" y="6232525"/>
            <a:ext cx="2349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TW" sz="1800">
                <a:solidFill>
                  <a:srgbClr val="000000"/>
                </a:solidFill>
                <a:latin typeface="Calibri" panose="020F0502020204030204" pitchFamily="34" charset="0"/>
              </a:rPr>
              <a:t>Transport layer</a:t>
            </a:r>
            <a:endParaRPr lang="zh-TW" altLang="en-US" sz="18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9063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>
            <a:extLst>
              <a:ext uri="{FF2B5EF4-FFF2-40B4-BE49-F238E27FC236}">
                <a16:creationId xmlns:a16="http://schemas.microsoft.com/office/drawing/2014/main" id="{BDAA1F3F-5EE9-45FD-B2A3-A8B9CA323B9E}"/>
              </a:ext>
            </a:extLst>
          </p:cNvPr>
          <p:cNvSpPr>
            <a:spLocks/>
          </p:cNvSpPr>
          <p:nvPr/>
        </p:nvSpPr>
        <p:spPr bwMode="auto">
          <a:xfrm>
            <a:off x="669925" y="1194078"/>
            <a:ext cx="57529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dirty="0">
                <a:solidFill>
                  <a:srgbClr val="000090"/>
                </a:solidFill>
                <a:latin typeface="Gill Sans MT" panose="020B0502020104020203" pitchFamily="34" charset="0"/>
              </a:rPr>
              <a:t>Destination-based layer 3 (router) forwarding:</a:t>
            </a:r>
          </a:p>
        </p:txBody>
      </p:sp>
      <p:sp>
        <p:nvSpPr>
          <p:cNvPr id="121858" name="Rectangle 3">
            <a:extLst>
              <a:ext uri="{FF2B5EF4-FFF2-40B4-BE49-F238E27FC236}">
                <a16:creationId xmlns:a16="http://schemas.microsoft.com/office/drawing/2014/main" id="{299F2FB2-FC45-40E5-98E0-99E028D8C111}"/>
              </a:ext>
            </a:extLst>
          </p:cNvPr>
          <p:cNvSpPr>
            <a:spLocks/>
          </p:cNvSpPr>
          <p:nvPr/>
        </p:nvSpPr>
        <p:spPr bwMode="auto">
          <a:xfrm>
            <a:off x="685800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grpSp>
        <p:nvGrpSpPr>
          <p:cNvPr id="121859" name="Group 4">
            <a:extLst>
              <a:ext uri="{FF2B5EF4-FFF2-40B4-BE49-F238E27FC236}">
                <a16:creationId xmlns:a16="http://schemas.microsoft.com/office/drawing/2014/main" id="{F6D80A23-E0CC-4AA0-82BD-6BD90875C0B6}"/>
              </a:ext>
            </a:extLst>
          </p:cNvPr>
          <p:cNvGrpSpPr>
            <a:grpSpLocks/>
          </p:cNvGrpSpPr>
          <p:nvPr/>
        </p:nvGrpSpPr>
        <p:grpSpPr bwMode="auto">
          <a:xfrm>
            <a:off x="687388" y="1644650"/>
            <a:ext cx="7483475" cy="571500"/>
            <a:chOff x="0" y="0"/>
            <a:chExt cx="6704" cy="512"/>
          </a:xfrm>
        </p:grpSpPr>
        <p:sp>
          <p:nvSpPr>
            <p:cNvPr id="121944" name="Rectangle 5">
              <a:extLst>
                <a:ext uri="{FF2B5EF4-FFF2-40B4-BE49-F238E27FC236}">
                  <a16:creationId xmlns:a16="http://schemas.microsoft.com/office/drawing/2014/main" id="{90EFA99B-C981-4443-AC9D-F13CC3BBE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45" name="Rectangle 6">
              <a:extLst>
                <a:ext uri="{FF2B5EF4-FFF2-40B4-BE49-F238E27FC236}">
                  <a16:creationId xmlns:a16="http://schemas.microsoft.com/office/drawing/2014/main" id="{9639F39D-6695-446D-8CCD-38EBCC968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Switch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Port</a:t>
              </a:r>
            </a:p>
          </p:txBody>
        </p:sp>
        <p:sp>
          <p:nvSpPr>
            <p:cNvPr id="121946" name="Rectangle 7">
              <a:extLst>
                <a:ext uri="{FF2B5EF4-FFF2-40B4-BE49-F238E27FC236}">
                  <a16:creationId xmlns:a16="http://schemas.microsoft.com/office/drawing/2014/main" id="{F5B6DDD9-4A9B-4E7B-8125-F75DD5125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47" name="Rectangle 8">
              <a:extLst>
                <a:ext uri="{FF2B5EF4-FFF2-40B4-BE49-F238E27FC236}">
                  <a16:creationId xmlns:a16="http://schemas.microsoft.com/office/drawing/2014/main" id="{E69EBDB1-80BC-48DE-BEE0-9F2962680A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21948" name="Rectangle 9">
              <a:extLst>
                <a:ext uri="{FF2B5EF4-FFF2-40B4-BE49-F238E27FC236}">
                  <a16:creationId xmlns:a16="http://schemas.microsoft.com/office/drawing/2014/main" id="{BEF15B7D-562E-4160-8344-F64E7CDB5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49" name="Rectangle 10">
              <a:extLst>
                <a:ext uri="{FF2B5EF4-FFF2-40B4-BE49-F238E27FC236}">
                  <a16:creationId xmlns:a16="http://schemas.microsoft.com/office/drawing/2014/main" id="{520BC91B-E019-4E13-B03B-B7E6DB2E1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" y="0"/>
              <a:ext cx="56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1950" name="Rectangle 11">
              <a:extLst>
                <a:ext uri="{FF2B5EF4-FFF2-40B4-BE49-F238E27FC236}">
                  <a16:creationId xmlns:a16="http://schemas.microsoft.com/office/drawing/2014/main" id="{68466E87-CD75-4818-AABA-1B5F71A51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51" name="Rectangle 12">
              <a:extLst>
                <a:ext uri="{FF2B5EF4-FFF2-40B4-BE49-F238E27FC236}">
                  <a16:creationId xmlns:a16="http://schemas.microsoft.com/office/drawing/2014/main" id="{B1EF9E33-4813-4330-8FB6-AF5E5B6E85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3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Eth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type</a:t>
              </a:r>
            </a:p>
          </p:txBody>
        </p:sp>
        <p:sp>
          <p:nvSpPr>
            <p:cNvPr id="121952" name="Rectangle 13">
              <a:extLst>
                <a:ext uri="{FF2B5EF4-FFF2-40B4-BE49-F238E27FC236}">
                  <a16:creationId xmlns:a16="http://schemas.microsoft.com/office/drawing/2014/main" id="{39F4B9FB-BB12-4765-9DD8-43F4D602FF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8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53" name="Rectangle 14">
              <a:extLst>
                <a:ext uri="{FF2B5EF4-FFF2-40B4-BE49-F238E27FC236}">
                  <a16:creationId xmlns:a16="http://schemas.microsoft.com/office/drawing/2014/main" id="{05C0A18E-73CA-4BC8-91D0-F60D3D357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0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VLAN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ID</a:t>
              </a:r>
            </a:p>
          </p:txBody>
        </p:sp>
        <p:sp>
          <p:nvSpPr>
            <p:cNvPr id="121954" name="Rectangle 15">
              <a:extLst>
                <a:ext uri="{FF2B5EF4-FFF2-40B4-BE49-F238E27FC236}">
                  <a16:creationId xmlns:a16="http://schemas.microsoft.com/office/drawing/2014/main" id="{F510F031-534F-4CF4-9ECA-E66E8C76D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55" name="Rectangle 16">
              <a:extLst>
                <a:ext uri="{FF2B5EF4-FFF2-40B4-BE49-F238E27FC236}">
                  <a16:creationId xmlns:a16="http://schemas.microsoft.com/office/drawing/2014/main" id="{FBF5788F-C851-45A7-B03E-E8E818154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7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21956" name="Rectangle 17">
              <a:extLst>
                <a:ext uri="{FF2B5EF4-FFF2-40B4-BE49-F238E27FC236}">
                  <a16:creationId xmlns:a16="http://schemas.microsoft.com/office/drawing/2014/main" id="{F740971F-674A-40BC-BE1E-F4C5B664C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57" name="Rectangle 18">
              <a:extLst>
                <a:ext uri="{FF2B5EF4-FFF2-40B4-BE49-F238E27FC236}">
                  <a16:creationId xmlns:a16="http://schemas.microsoft.com/office/drawing/2014/main" id="{86EFFDE3-9E65-4F06-B60C-5EB69D3C4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1958" name="Rectangle 19">
              <a:extLst>
                <a:ext uri="{FF2B5EF4-FFF2-40B4-BE49-F238E27FC236}">
                  <a16:creationId xmlns:a16="http://schemas.microsoft.com/office/drawing/2014/main" id="{7A2B1CA8-D376-4D9F-9CFA-D7248B043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59" name="Rectangle 20">
              <a:extLst>
                <a:ext uri="{FF2B5EF4-FFF2-40B4-BE49-F238E27FC236}">
                  <a16:creationId xmlns:a16="http://schemas.microsoft.com/office/drawing/2014/main" id="{52363B79-CB3A-46A6-8758-A853BABAF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" y="0"/>
              <a:ext cx="583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Prot</a:t>
              </a:r>
            </a:p>
          </p:txBody>
        </p:sp>
        <p:sp>
          <p:nvSpPr>
            <p:cNvPr id="121960" name="Rectangle 21">
              <a:extLst>
                <a:ext uri="{FF2B5EF4-FFF2-40B4-BE49-F238E27FC236}">
                  <a16:creationId xmlns:a16="http://schemas.microsoft.com/office/drawing/2014/main" id="{36F287DD-340C-4CD7-82F8-50D4A1D42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61" name="Rectangle 22">
              <a:extLst>
                <a:ext uri="{FF2B5EF4-FFF2-40B4-BE49-F238E27FC236}">
                  <a16:creationId xmlns:a16="http://schemas.microsoft.com/office/drawing/2014/main" id="{4B770F95-2075-4FFC-8466-38C2886DB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" y="0"/>
              <a:ext cx="596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sport</a:t>
              </a:r>
            </a:p>
          </p:txBody>
        </p:sp>
        <p:sp>
          <p:nvSpPr>
            <p:cNvPr id="121962" name="Rectangle 23">
              <a:extLst>
                <a:ext uri="{FF2B5EF4-FFF2-40B4-BE49-F238E27FC236}">
                  <a16:creationId xmlns:a16="http://schemas.microsoft.com/office/drawing/2014/main" id="{E3C5C8F4-A2AE-41FB-980A-AC3D6B6F3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63" name="Rectangle 24">
              <a:extLst>
                <a:ext uri="{FF2B5EF4-FFF2-40B4-BE49-F238E27FC236}">
                  <a16:creationId xmlns:a16="http://schemas.microsoft.com/office/drawing/2014/main" id="{AF91E3D8-D296-46BD-9D6E-3CF5D0A2C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1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dport</a:t>
              </a:r>
            </a:p>
          </p:txBody>
        </p:sp>
        <p:sp>
          <p:nvSpPr>
            <p:cNvPr id="121964" name="Rectangle 25">
              <a:extLst>
                <a:ext uri="{FF2B5EF4-FFF2-40B4-BE49-F238E27FC236}">
                  <a16:creationId xmlns:a16="http://schemas.microsoft.com/office/drawing/2014/main" id="{848966AA-E062-4D72-9354-A9E33E6D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6" y="12"/>
              <a:ext cx="748" cy="488"/>
            </a:xfrm>
            <a:prstGeom prst="rect">
              <a:avLst/>
            </a:prstGeom>
            <a:solidFill>
              <a:srgbClr val="CBE97B"/>
            </a:solidFill>
            <a:ln w="12700">
              <a:solidFill>
                <a:srgbClr val="697D3A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65" name="Rectangle 26">
              <a:extLst>
                <a:ext uri="{FF2B5EF4-FFF2-40B4-BE49-F238E27FC236}">
                  <a16:creationId xmlns:a16="http://schemas.microsoft.com/office/drawing/2014/main" id="{CD9E3C86-ADB1-4F91-A415-D16BE9995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8" y="111"/>
              <a:ext cx="7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Action</a:t>
              </a:r>
            </a:p>
          </p:txBody>
        </p:sp>
      </p:grpSp>
      <p:sp>
        <p:nvSpPr>
          <p:cNvPr id="121860" name="Rectangle 27">
            <a:extLst>
              <a:ext uri="{FF2B5EF4-FFF2-40B4-BE49-F238E27FC236}">
                <a16:creationId xmlns:a16="http://schemas.microsoft.com/office/drawing/2014/main" id="{9DCAD8D5-60DD-4DB6-AB6F-34122DD713C7}"/>
              </a:ext>
            </a:extLst>
          </p:cNvPr>
          <p:cNvSpPr>
            <a:spLocks/>
          </p:cNvSpPr>
          <p:nvPr/>
        </p:nvSpPr>
        <p:spPr bwMode="auto">
          <a:xfrm>
            <a:off x="1346200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1" name="Rectangle 28">
            <a:extLst>
              <a:ext uri="{FF2B5EF4-FFF2-40B4-BE49-F238E27FC236}">
                <a16:creationId xmlns:a16="http://schemas.microsoft.com/office/drawing/2014/main" id="{0BC93C4A-4FCE-41C0-AE2E-82737831ED4F}"/>
              </a:ext>
            </a:extLst>
          </p:cNvPr>
          <p:cNvSpPr>
            <a:spLocks/>
          </p:cNvSpPr>
          <p:nvPr/>
        </p:nvSpPr>
        <p:spPr bwMode="auto">
          <a:xfrm>
            <a:off x="1774825" y="2312988"/>
            <a:ext cx="11334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2" name="Rectangle 29">
            <a:extLst>
              <a:ext uri="{FF2B5EF4-FFF2-40B4-BE49-F238E27FC236}">
                <a16:creationId xmlns:a16="http://schemas.microsoft.com/office/drawing/2014/main" id="{00889455-F3E4-4167-8FA3-E6B17614B1BB}"/>
              </a:ext>
            </a:extLst>
          </p:cNvPr>
          <p:cNvSpPr>
            <a:spLocks/>
          </p:cNvSpPr>
          <p:nvPr/>
        </p:nvSpPr>
        <p:spPr bwMode="auto">
          <a:xfrm>
            <a:off x="2667000" y="2312988"/>
            <a:ext cx="661988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3" name="Rectangle 30">
            <a:extLst>
              <a:ext uri="{FF2B5EF4-FFF2-40B4-BE49-F238E27FC236}">
                <a16:creationId xmlns:a16="http://schemas.microsoft.com/office/drawing/2014/main" id="{ECBFDEA3-5F1D-4B32-94A7-7A170467E2EA}"/>
              </a:ext>
            </a:extLst>
          </p:cNvPr>
          <p:cNvSpPr>
            <a:spLocks/>
          </p:cNvSpPr>
          <p:nvPr/>
        </p:nvSpPr>
        <p:spPr bwMode="auto">
          <a:xfrm>
            <a:off x="3328988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4" name="Rectangle 31">
            <a:extLst>
              <a:ext uri="{FF2B5EF4-FFF2-40B4-BE49-F238E27FC236}">
                <a16:creationId xmlns:a16="http://schemas.microsoft.com/office/drawing/2014/main" id="{F08B0648-FC29-4FEA-A8AC-F91D94EFB804}"/>
              </a:ext>
            </a:extLst>
          </p:cNvPr>
          <p:cNvSpPr>
            <a:spLocks/>
          </p:cNvSpPr>
          <p:nvPr/>
        </p:nvSpPr>
        <p:spPr bwMode="auto">
          <a:xfrm>
            <a:off x="3989388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5" name="Rectangle 32">
            <a:extLst>
              <a:ext uri="{FF2B5EF4-FFF2-40B4-BE49-F238E27FC236}">
                <a16:creationId xmlns:a16="http://schemas.microsoft.com/office/drawing/2014/main" id="{048331BA-55CA-4F2F-AF08-EA18C66BE363}"/>
              </a:ext>
            </a:extLst>
          </p:cNvPr>
          <p:cNvSpPr>
            <a:spLocks/>
          </p:cNvSpPr>
          <p:nvPr/>
        </p:nvSpPr>
        <p:spPr bwMode="auto">
          <a:xfrm>
            <a:off x="4649788" y="2276475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>
                <a:latin typeface="Calibri" panose="020F0502020204030204" pitchFamily="34" charset="0"/>
              </a:rPr>
              <a:t>51.6.0.8</a:t>
            </a:r>
          </a:p>
        </p:txBody>
      </p:sp>
      <p:sp>
        <p:nvSpPr>
          <p:cNvPr id="121866" name="Rectangle 33">
            <a:extLst>
              <a:ext uri="{FF2B5EF4-FFF2-40B4-BE49-F238E27FC236}">
                <a16:creationId xmlns:a16="http://schemas.microsoft.com/office/drawing/2014/main" id="{2A94221F-DE68-4E7F-BE92-F19D53B0BE37}"/>
              </a:ext>
            </a:extLst>
          </p:cNvPr>
          <p:cNvSpPr>
            <a:spLocks/>
          </p:cNvSpPr>
          <p:nvPr/>
        </p:nvSpPr>
        <p:spPr bwMode="auto">
          <a:xfrm>
            <a:off x="5319713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7" name="Rectangle 34">
            <a:extLst>
              <a:ext uri="{FF2B5EF4-FFF2-40B4-BE49-F238E27FC236}">
                <a16:creationId xmlns:a16="http://schemas.microsoft.com/office/drawing/2014/main" id="{662F8D41-61E8-4163-95D2-673B134AEB30}"/>
              </a:ext>
            </a:extLst>
          </p:cNvPr>
          <p:cNvSpPr>
            <a:spLocks/>
          </p:cNvSpPr>
          <p:nvPr/>
        </p:nvSpPr>
        <p:spPr bwMode="auto">
          <a:xfrm>
            <a:off x="5980113" y="2312988"/>
            <a:ext cx="661987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8" name="Rectangle 35">
            <a:extLst>
              <a:ext uri="{FF2B5EF4-FFF2-40B4-BE49-F238E27FC236}">
                <a16:creationId xmlns:a16="http://schemas.microsoft.com/office/drawing/2014/main" id="{51466CE5-B2C6-4BF1-B1F5-26508A6FCB55}"/>
              </a:ext>
            </a:extLst>
          </p:cNvPr>
          <p:cNvSpPr>
            <a:spLocks/>
          </p:cNvSpPr>
          <p:nvPr/>
        </p:nvSpPr>
        <p:spPr bwMode="auto">
          <a:xfrm>
            <a:off x="6642100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69" name="Rectangle 36">
            <a:extLst>
              <a:ext uri="{FF2B5EF4-FFF2-40B4-BE49-F238E27FC236}">
                <a16:creationId xmlns:a16="http://schemas.microsoft.com/office/drawing/2014/main" id="{4C750574-E9C6-47ED-B579-988D51CB6688}"/>
              </a:ext>
            </a:extLst>
          </p:cNvPr>
          <p:cNvSpPr>
            <a:spLocks/>
          </p:cNvSpPr>
          <p:nvPr/>
        </p:nvSpPr>
        <p:spPr bwMode="auto">
          <a:xfrm>
            <a:off x="7400925" y="231298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port6</a:t>
            </a:r>
          </a:p>
        </p:txBody>
      </p:sp>
      <p:pic>
        <p:nvPicPr>
          <p:cNvPr id="121870" name="Picture 12" descr="underline_base">
            <a:extLst>
              <a:ext uri="{FF2B5EF4-FFF2-40B4-BE49-F238E27FC236}">
                <a16:creationId xmlns:a16="http://schemas.microsoft.com/office/drawing/2014/main" id="{47435CAC-549E-42AB-A24D-BA02695EA29B}"/>
              </a:ext>
            </a:extLst>
          </p:cNvPr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814388"/>
            <a:ext cx="235426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71" name="Rectangle 1">
            <a:extLst>
              <a:ext uri="{FF2B5EF4-FFF2-40B4-BE49-F238E27FC236}">
                <a16:creationId xmlns:a16="http://schemas.microsoft.com/office/drawing/2014/main" id="{4F3FDA3A-2434-42AC-8D23-98FA6E5B9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-12700"/>
            <a:ext cx="82026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anose="020B0502020104020203" pitchFamily="34" charset="0"/>
              </a:rPr>
              <a:t>Examples: Forwarding Functionality</a:t>
            </a:r>
            <a:endParaRPr lang="en-US" altLang="en-US" sz="3900" dirty="0">
              <a:solidFill>
                <a:srgbClr val="000099"/>
              </a:solidFill>
              <a:latin typeface="Gill Sans MT" panose="020B0502020104020203" pitchFamily="34" charset="0"/>
            </a:endParaRPr>
          </a:p>
        </p:txBody>
      </p:sp>
      <p:sp>
        <p:nvSpPr>
          <p:cNvPr id="121872" name="Rectangle 2">
            <a:extLst>
              <a:ext uri="{FF2B5EF4-FFF2-40B4-BE49-F238E27FC236}">
                <a16:creationId xmlns:a16="http://schemas.microsoft.com/office/drawing/2014/main" id="{9A239139-2AA8-49F6-B088-8CCEC5647062}"/>
              </a:ext>
            </a:extLst>
          </p:cNvPr>
          <p:cNvSpPr>
            <a:spLocks/>
          </p:cNvSpPr>
          <p:nvPr/>
        </p:nvSpPr>
        <p:spPr bwMode="auto">
          <a:xfrm>
            <a:off x="3048000" y="2671763"/>
            <a:ext cx="51228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2000" i="1">
                <a:latin typeface="Gill Sans MT" panose="020B0502020104020203" pitchFamily="34" charset="0"/>
              </a:rPr>
              <a:t>IP datagrams destined to IP address  51.6.0.8 should be forwarded to router output port </a:t>
            </a:r>
            <a:r>
              <a:rPr lang="en-US" altLang="en-US" sz="2000">
                <a:latin typeface="Gill Sans MT" panose="020B0502020104020203" pitchFamily="34" charset="0"/>
              </a:rPr>
              <a:t>6 </a:t>
            </a:r>
          </a:p>
        </p:txBody>
      </p:sp>
      <p:sp>
        <p:nvSpPr>
          <p:cNvPr id="111" name="Rectangle 2">
            <a:extLst>
              <a:ext uri="{FF2B5EF4-FFF2-40B4-BE49-F238E27FC236}">
                <a16:creationId xmlns:a16="http://schemas.microsoft.com/office/drawing/2014/main" id="{8168C3B6-9D6D-4CC0-9C87-8F353C082357}"/>
              </a:ext>
            </a:extLst>
          </p:cNvPr>
          <p:cNvSpPr>
            <a:spLocks/>
          </p:cNvSpPr>
          <p:nvPr/>
        </p:nvSpPr>
        <p:spPr bwMode="auto">
          <a:xfrm>
            <a:off x="669925" y="3796320"/>
            <a:ext cx="57086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90"/>
                </a:solidFill>
                <a:latin typeface="Gill Sans MT" panose="020B0502020104020203" pitchFamily="34" charset="0"/>
              </a:rPr>
              <a:t>Destination-based layer 2 (switch) forwarding:</a:t>
            </a:r>
          </a:p>
        </p:txBody>
      </p:sp>
      <p:sp>
        <p:nvSpPr>
          <p:cNvPr id="112" name="Rectangle 3">
            <a:extLst>
              <a:ext uri="{FF2B5EF4-FFF2-40B4-BE49-F238E27FC236}">
                <a16:creationId xmlns:a16="http://schemas.microsoft.com/office/drawing/2014/main" id="{FAF8A297-127C-45CA-AC44-DC8DD9DB8C82}"/>
              </a:ext>
            </a:extLst>
          </p:cNvPr>
          <p:cNvSpPr>
            <a:spLocks/>
          </p:cNvSpPr>
          <p:nvPr/>
        </p:nvSpPr>
        <p:spPr bwMode="auto">
          <a:xfrm>
            <a:off x="685800" y="491550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grpSp>
        <p:nvGrpSpPr>
          <p:cNvPr id="113" name="Group 4">
            <a:extLst>
              <a:ext uri="{FF2B5EF4-FFF2-40B4-BE49-F238E27FC236}">
                <a16:creationId xmlns:a16="http://schemas.microsoft.com/office/drawing/2014/main" id="{94B1416B-9160-4807-96FF-2D8D73E7CC12}"/>
              </a:ext>
            </a:extLst>
          </p:cNvPr>
          <p:cNvGrpSpPr>
            <a:grpSpLocks/>
          </p:cNvGrpSpPr>
          <p:nvPr/>
        </p:nvGrpSpPr>
        <p:grpSpPr bwMode="auto">
          <a:xfrm>
            <a:off x="687388" y="4247170"/>
            <a:ext cx="7483475" cy="571500"/>
            <a:chOff x="0" y="0"/>
            <a:chExt cx="6704" cy="512"/>
          </a:xfrm>
        </p:grpSpPr>
        <p:sp>
          <p:nvSpPr>
            <p:cNvPr id="114" name="Rectangle 5">
              <a:extLst>
                <a:ext uri="{FF2B5EF4-FFF2-40B4-BE49-F238E27FC236}">
                  <a16:creationId xmlns:a16="http://schemas.microsoft.com/office/drawing/2014/main" id="{E6DFE3B4-B6BF-4A55-B4E4-0307F3663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15" name="Rectangle 6">
              <a:extLst>
                <a:ext uri="{FF2B5EF4-FFF2-40B4-BE49-F238E27FC236}">
                  <a16:creationId xmlns:a16="http://schemas.microsoft.com/office/drawing/2014/main" id="{2049C246-1E5D-4A31-9A78-A3780E2E68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Switch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Port</a:t>
              </a:r>
            </a:p>
          </p:txBody>
        </p:sp>
        <p:sp>
          <p:nvSpPr>
            <p:cNvPr id="116" name="Rectangle 7">
              <a:extLst>
                <a:ext uri="{FF2B5EF4-FFF2-40B4-BE49-F238E27FC236}">
                  <a16:creationId xmlns:a16="http://schemas.microsoft.com/office/drawing/2014/main" id="{8ECF837C-F1DB-47BA-8E1F-6DD937B3A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17" name="Rectangle 8">
              <a:extLst>
                <a:ext uri="{FF2B5EF4-FFF2-40B4-BE49-F238E27FC236}">
                  <a16:creationId xmlns:a16="http://schemas.microsoft.com/office/drawing/2014/main" id="{D5FD633D-B360-452B-A188-9C30F7873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18" name="Rectangle 9">
              <a:extLst>
                <a:ext uri="{FF2B5EF4-FFF2-40B4-BE49-F238E27FC236}">
                  <a16:creationId xmlns:a16="http://schemas.microsoft.com/office/drawing/2014/main" id="{0B2EA2EA-3943-41EE-B07C-A7C35FC43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19" name="Rectangle 10">
              <a:extLst>
                <a:ext uri="{FF2B5EF4-FFF2-40B4-BE49-F238E27FC236}">
                  <a16:creationId xmlns:a16="http://schemas.microsoft.com/office/drawing/2014/main" id="{39DD58D0-0B75-4256-83A2-2C1B34EFE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" y="0"/>
              <a:ext cx="56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0" name="Rectangle 11">
              <a:extLst>
                <a:ext uri="{FF2B5EF4-FFF2-40B4-BE49-F238E27FC236}">
                  <a16:creationId xmlns:a16="http://schemas.microsoft.com/office/drawing/2014/main" id="{D3936ED2-E245-45EA-87ED-9B4FEC5BC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" name="Rectangle 12">
              <a:extLst>
                <a:ext uri="{FF2B5EF4-FFF2-40B4-BE49-F238E27FC236}">
                  <a16:creationId xmlns:a16="http://schemas.microsoft.com/office/drawing/2014/main" id="{8C7F36AF-1915-4262-8DA0-E2AAB6CE0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3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Eth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type</a:t>
              </a:r>
            </a:p>
          </p:txBody>
        </p:sp>
        <p:sp>
          <p:nvSpPr>
            <p:cNvPr id="122" name="Rectangle 13">
              <a:extLst>
                <a:ext uri="{FF2B5EF4-FFF2-40B4-BE49-F238E27FC236}">
                  <a16:creationId xmlns:a16="http://schemas.microsoft.com/office/drawing/2014/main" id="{7FD022FE-4A09-4713-9DEC-514970C88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8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3" name="Rectangle 14">
              <a:extLst>
                <a:ext uri="{FF2B5EF4-FFF2-40B4-BE49-F238E27FC236}">
                  <a16:creationId xmlns:a16="http://schemas.microsoft.com/office/drawing/2014/main" id="{A35813DB-BD5D-4E2C-9141-EC4806CAA6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0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VLAN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ID</a:t>
              </a:r>
            </a:p>
          </p:txBody>
        </p:sp>
        <p:sp>
          <p:nvSpPr>
            <p:cNvPr id="124" name="Rectangle 15">
              <a:extLst>
                <a:ext uri="{FF2B5EF4-FFF2-40B4-BE49-F238E27FC236}">
                  <a16:creationId xmlns:a16="http://schemas.microsoft.com/office/drawing/2014/main" id="{7CC1C82B-2702-402A-9241-63016A4D6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5" name="Rectangle 16">
              <a:extLst>
                <a:ext uri="{FF2B5EF4-FFF2-40B4-BE49-F238E27FC236}">
                  <a16:creationId xmlns:a16="http://schemas.microsoft.com/office/drawing/2014/main" id="{D94C2111-3F90-496E-B5DF-44694BF19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7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26" name="Rectangle 17">
              <a:extLst>
                <a:ext uri="{FF2B5EF4-FFF2-40B4-BE49-F238E27FC236}">
                  <a16:creationId xmlns:a16="http://schemas.microsoft.com/office/drawing/2014/main" id="{7FB5C703-CD31-423E-A7D7-AB01E3A4B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7" name="Rectangle 18">
              <a:extLst>
                <a:ext uri="{FF2B5EF4-FFF2-40B4-BE49-F238E27FC236}">
                  <a16:creationId xmlns:a16="http://schemas.microsoft.com/office/drawing/2014/main" id="{713C3051-2E05-458F-927A-2E16546A6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8" name="Rectangle 19">
              <a:extLst>
                <a:ext uri="{FF2B5EF4-FFF2-40B4-BE49-F238E27FC236}">
                  <a16:creationId xmlns:a16="http://schemas.microsoft.com/office/drawing/2014/main" id="{708D2465-AABD-430A-87E1-4D61EFB8E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9" name="Rectangle 20">
              <a:extLst>
                <a:ext uri="{FF2B5EF4-FFF2-40B4-BE49-F238E27FC236}">
                  <a16:creationId xmlns:a16="http://schemas.microsoft.com/office/drawing/2014/main" id="{DB3474E5-EF2B-4E4A-8097-E180438D1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" y="0"/>
              <a:ext cx="583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Prot</a:t>
              </a:r>
            </a:p>
          </p:txBody>
        </p:sp>
        <p:sp>
          <p:nvSpPr>
            <p:cNvPr id="130" name="Rectangle 21">
              <a:extLst>
                <a:ext uri="{FF2B5EF4-FFF2-40B4-BE49-F238E27FC236}">
                  <a16:creationId xmlns:a16="http://schemas.microsoft.com/office/drawing/2014/main" id="{5538DCD9-866D-4B96-BFD1-4EB0823B6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31" name="Rectangle 22">
              <a:extLst>
                <a:ext uri="{FF2B5EF4-FFF2-40B4-BE49-F238E27FC236}">
                  <a16:creationId xmlns:a16="http://schemas.microsoft.com/office/drawing/2014/main" id="{826EA6D8-4687-4490-BA85-BAFA92F73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" y="0"/>
              <a:ext cx="596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sport</a:t>
              </a:r>
            </a:p>
          </p:txBody>
        </p:sp>
        <p:sp>
          <p:nvSpPr>
            <p:cNvPr id="132" name="Rectangle 23">
              <a:extLst>
                <a:ext uri="{FF2B5EF4-FFF2-40B4-BE49-F238E27FC236}">
                  <a16:creationId xmlns:a16="http://schemas.microsoft.com/office/drawing/2014/main" id="{BB1DF8E3-FE2A-4C1B-AA0A-2D601F8EA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33" name="Rectangle 24">
              <a:extLst>
                <a:ext uri="{FF2B5EF4-FFF2-40B4-BE49-F238E27FC236}">
                  <a16:creationId xmlns:a16="http://schemas.microsoft.com/office/drawing/2014/main" id="{4B17E4EA-714E-4486-B4B6-3754FC6A4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1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dport</a:t>
              </a:r>
            </a:p>
          </p:txBody>
        </p:sp>
        <p:sp>
          <p:nvSpPr>
            <p:cNvPr id="134" name="Rectangle 25">
              <a:extLst>
                <a:ext uri="{FF2B5EF4-FFF2-40B4-BE49-F238E27FC236}">
                  <a16:creationId xmlns:a16="http://schemas.microsoft.com/office/drawing/2014/main" id="{90A84C74-7AD8-42DE-8D0B-DB9128CAB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6" y="12"/>
              <a:ext cx="748" cy="488"/>
            </a:xfrm>
            <a:prstGeom prst="rect">
              <a:avLst/>
            </a:prstGeom>
            <a:solidFill>
              <a:srgbClr val="CBE97B"/>
            </a:solidFill>
            <a:ln w="12700">
              <a:solidFill>
                <a:srgbClr val="697D3A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35" name="Rectangle 26">
              <a:extLst>
                <a:ext uri="{FF2B5EF4-FFF2-40B4-BE49-F238E27FC236}">
                  <a16:creationId xmlns:a16="http://schemas.microsoft.com/office/drawing/2014/main" id="{119D7656-55C1-4FFE-BA15-0F314D450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8" y="111"/>
              <a:ext cx="7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Action</a:t>
              </a:r>
            </a:p>
          </p:txBody>
        </p:sp>
      </p:grpSp>
      <p:sp>
        <p:nvSpPr>
          <p:cNvPr id="136" name="Rectangle 28">
            <a:extLst>
              <a:ext uri="{FF2B5EF4-FFF2-40B4-BE49-F238E27FC236}">
                <a16:creationId xmlns:a16="http://schemas.microsoft.com/office/drawing/2014/main" id="{C6FD21B4-078F-4AEE-A600-E5BD102FA750}"/>
              </a:ext>
            </a:extLst>
          </p:cNvPr>
          <p:cNvSpPr>
            <a:spLocks/>
          </p:cNvSpPr>
          <p:nvPr/>
        </p:nvSpPr>
        <p:spPr bwMode="auto">
          <a:xfrm>
            <a:off x="2008188" y="4915508"/>
            <a:ext cx="11334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37" name="Rectangle 29">
            <a:extLst>
              <a:ext uri="{FF2B5EF4-FFF2-40B4-BE49-F238E27FC236}">
                <a16:creationId xmlns:a16="http://schemas.microsoft.com/office/drawing/2014/main" id="{D3992B27-3669-4896-91C4-C9D7B2AA89CD}"/>
              </a:ext>
            </a:extLst>
          </p:cNvPr>
          <p:cNvSpPr>
            <a:spLocks/>
          </p:cNvSpPr>
          <p:nvPr/>
        </p:nvSpPr>
        <p:spPr bwMode="auto">
          <a:xfrm>
            <a:off x="2667000" y="4915508"/>
            <a:ext cx="661988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38" name="Rectangle 30">
            <a:extLst>
              <a:ext uri="{FF2B5EF4-FFF2-40B4-BE49-F238E27FC236}">
                <a16:creationId xmlns:a16="http://schemas.microsoft.com/office/drawing/2014/main" id="{1D37E1A0-D870-4146-8F91-DA55646F5286}"/>
              </a:ext>
            </a:extLst>
          </p:cNvPr>
          <p:cNvSpPr>
            <a:spLocks/>
          </p:cNvSpPr>
          <p:nvPr/>
        </p:nvSpPr>
        <p:spPr bwMode="auto">
          <a:xfrm>
            <a:off x="3328988" y="491550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39" name="Rectangle 31">
            <a:extLst>
              <a:ext uri="{FF2B5EF4-FFF2-40B4-BE49-F238E27FC236}">
                <a16:creationId xmlns:a16="http://schemas.microsoft.com/office/drawing/2014/main" id="{ADE0FEC2-C9BA-4E53-91D5-FE3F0416FB6C}"/>
              </a:ext>
            </a:extLst>
          </p:cNvPr>
          <p:cNvSpPr>
            <a:spLocks/>
          </p:cNvSpPr>
          <p:nvPr/>
        </p:nvSpPr>
        <p:spPr bwMode="auto">
          <a:xfrm>
            <a:off x="3989388" y="491550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40" name="Rectangle 32">
            <a:extLst>
              <a:ext uri="{FF2B5EF4-FFF2-40B4-BE49-F238E27FC236}">
                <a16:creationId xmlns:a16="http://schemas.microsoft.com/office/drawing/2014/main" id="{1D8D8B29-8448-4B0B-9874-CEC06506AD7B}"/>
              </a:ext>
            </a:extLst>
          </p:cNvPr>
          <p:cNvSpPr>
            <a:spLocks/>
          </p:cNvSpPr>
          <p:nvPr/>
        </p:nvSpPr>
        <p:spPr bwMode="auto">
          <a:xfrm>
            <a:off x="4649788" y="491550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41" name="Rectangle 33">
            <a:extLst>
              <a:ext uri="{FF2B5EF4-FFF2-40B4-BE49-F238E27FC236}">
                <a16:creationId xmlns:a16="http://schemas.microsoft.com/office/drawing/2014/main" id="{C151E4C9-F833-4373-8F81-70F59F5BF87A}"/>
              </a:ext>
            </a:extLst>
          </p:cNvPr>
          <p:cNvSpPr>
            <a:spLocks/>
          </p:cNvSpPr>
          <p:nvPr/>
        </p:nvSpPr>
        <p:spPr bwMode="auto">
          <a:xfrm>
            <a:off x="5319713" y="491550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42" name="Rectangle 34">
            <a:extLst>
              <a:ext uri="{FF2B5EF4-FFF2-40B4-BE49-F238E27FC236}">
                <a16:creationId xmlns:a16="http://schemas.microsoft.com/office/drawing/2014/main" id="{6553D4E2-0FA1-4D11-B569-CED6E8013B0F}"/>
              </a:ext>
            </a:extLst>
          </p:cNvPr>
          <p:cNvSpPr>
            <a:spLocks/>
          </p:cNvSpPr>
          <p:nvPr/>
        </p:nvSpPr>
        <p:spPr bwMode="auto">
          <a:xfrm>
            <a:off x="5980113" y="4915508"/>
            <a:ext cx="661987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43" name="Rectangle 35">
            <a:extLst>
              <a:ext uri="{FF2B5EF4-FFF2-40B4-BE49-F238E27FC236}">
                <a16:creationId xmlns:a16="http://schemas.microsoft.com/office/drawing/2014/main" id="{8AACE910-F898-4DE6-90E6-958B6B140776}"/>
              </a:ext>
            </a:extLst>
          </p:cNvPr>
          <p:cNvSpPr>
            <a:spLocks/>
          </p:cNvSpPr>
          <p:nvPr/>
        </p:nvSpPr>
        <p:spPr bwMode="auto">
          <a:xfrm>
            <a:off x="6642100" y="491550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44" name="Rectangle 36">
            <a:extLst>
              <a:ext uri="{FF2B5EF4-FFF2-40B4-BE49-F238E27FC236}">
                <a16:creationId xmlns:a16="http://schemas.microsoft.com/office/drawing/2014/main" id="{A2A3F385-C1F7-4843-A542-8626FEBF1A14}"/>
              </a:ext>
            </a:extLst>
          </p:cNvPr>
          <p:cNvSpPr>
            <a:spLocks/>
          </p:cNvSpPr>
          <p:nvPr/>
        </p:nvSpPr>
        <p:spPr bwMode="auto">
          <a:xfrm>
            <a:off x="7400925" y="4915508"/>
            <a:ext cx="66040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port3</a:t>
            </a:r>
          </a:p>
        </p:txBody>
      </p:sp>
      <p:sp>
        <p:nvSpPr>
          <p:cNvPr id="145" name="Rectangle 2">
            <a:extLst>
              <a:ext uri="{FF2B5EF4-FFF2-40B4-BE49-F238E27FC236}">
                <a16:creationId xmlns:a16="http://schemas.microsoft.com/office/drawing/2014/main" id="{37ADEB0A-72D9-4B88-B46A-97E02F7AE3B5}"/>
              </a:ext>
            </a:extLst>
          </p:cNvPr>
          <p:cNvSpPr>
            <a:spLocks/>
          </p:cNvSpPr>
          <p:nvPr/>
        </p:nvSpPr>
        <p:spPr bwMode="auto">
          <a:xfrm>
            <a:off x="2814638" y="5294920"/>
            <a:ext cx="53562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2000" i="1" dirty="0">
                <a:latin typeface="Gill Sans MT" panose="020B0502020104020203" pitchFamily="34" charset="0"/>
              </a:rPr>
              <a:t>layer 2 frames from MAC address 22:A7:23:11:E1:02 should be forwarded to switch output port 3</a:t>
            </a:r>
            <a:r>
              <a:rPr lang="en-US" altLang="en-US" sz="2000" dirty="0">
                <a:latin typeface="Gill Sans MT" panose="020B0502020104020203" pitchFamily="34" charset="0"/>
              </a:rPr>
              <a:t> </a:t>
            </a:r>
          </a:p>
        </p:txBody>
      </p:sp>
      <p:sp>
        <p:nvSpPr>
          <p:cNvPr id="146" name="Rectangle 28">
            <a:extLst>
              <a:ext uri="{FF2B5EF4-FFF2-40B4-BE49-F238E27FC236}">
                <a16:creationId xmlns:a16="http://schemas.microsoft.com/office/drawing/2014/main" id="{660B51E7-2E26-402D-8012-A0101D3783D7}"/>
              </a:ext>
            </a:extLst>
          </p:cNvPr>
          <p:cNvSpPr>
            <a:spLocks/>
          </p:cNvSpPr>
          <p:nvPr/>
        </p:nvSpPr>
        <p:spPr bwMode="auto">
          <a:xfrm>
            <a:off x="1320800" y="4901220"/>
            <a:ext cx="658813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100">
                <a:latin typeface="Calibri" panose="020F0502020204030204" pitchFamily="34" charset="0"/>
              </a:rPr>
              <a:t>22:A7:23:</a:t>
            </a:r>
          </a:p>
          <a:p>
            <a:r>
              <a:rPr lang="en-US" altLang="en-US" sz="1100">
                <a:latin typeface="Calibri" panose="020F0502020204030204" pitchFamily="34" charset="0"/>
              </a:rPr>
              <a:t>11:E1:02</a:t>
            </a:r>
          </a:p>
        </p:txBody>
      </p:sp>
    </p:spTree>
    <p:extLst>
      <p:ext uri="{BB962C8B-B14F-4D97-AF65-F5344CB8AC3E}">
        <p14:creationId xmlns:p14="http://schemas.microsoft.com/office/powerpoint/2010/main" val="1412248288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70" name="Picture 12" descr="underline_base">
            <a:extLst>
              <a:ext uri="{FF2B5EF4-FFF2-40B4-BE49-F238E27FC236}">
                <a16:creationId xmlns:a16="http://schemas.microsoft.com/office/drawing/2014/main" id="{47435CAC-549E-42AB-A24D-BA02695EA29B}"/>
              </a:ext>
            </a:extLst>
          </p:cNvPr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814388"/>
            <a:ext cx="235426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71" name="Rectangle 1">
            <a:extLst>
              <a:ext uri="{FF2B5EF4-FFF2-40B4-BE49-F238E27FC236}">
                <a16:creationId xmlns:a16="http://schemas.microsoft.com/office/drawing/2014/main" id="{4F3FDA3A-2434-42AC-8D23-98FA6E5B9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-12700"/>
            <a:ext cx="821670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anose="020B0502020104020203" pitchFamily="34" charset="0"/>
              </a:rPr>
              <a:t>Examples: Firewall Functionality</a:t>
            </a:r>
            <a:endParaRPr lang="en-US" altLang="en-US" sz="3900" dirty="0">
              <a:solidFill>
                <a:srgbClr val="000099"/>
              </a:solidFill>
              <a:latin typeface="Gill Sans MT" panose="020B0502020104020203" pitchFamily="34" charset="0"/>
            </a:endParaRPr>
          </a:p>
        </p:txBody>
      </p:sp>
      <p:sp>
        <p:nvSpPr>
          <p:cNvPr id="121873" name="Rectangle 73">
            <a:extLst>
              <a:ext uri="{FF2B5EF4-FFF2-40B4-BE49-F238E27FC236}">
                <a16:creationId xmlns:a16="http://schemas.microsoft.com/office/drawing/2014/main" id="{907004DF-3F79-437C-A27B-9F7E3627301F}"/>
              </a:ext>
            </a:extLst>
          </p:cNvPr>
          <p:cNvSpPr>
            <a:spLocks/>
          </p:cNvSpPr>
          <p:nvPr/>
        </p:nvSpPr>
        <p:spPr bwMode="auto">
          <a:xfrm>
            <a:off x="685800" y="2916404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grpSp>
        <p:nvGrpSpPr>
          <p:cNvPr id="121874" name="Group 74">
            <a:extLst>
              <a:ext uri="{FF2B5EF4-FFF2-40B4-BE49-F238E27FC236}">
                <a16:creationId xmlns:a16="http://schemas.microsoft.com/office/drawing/2014/main" id="{DCA39FD4-DD14-4EFC-AD1E-3E1D764633A8}"/>
              </a:ext>
            </a:extLst>
          </p:cNvPr>
          <p:cNvGrpSpPr>
            <a:grpSpLocks/>
          </p:cNvGrpSpPr>
          <p:nvPr/>
        </p:nvGrpSpPr>
        <p:grpSpPr bwMode="auto">
          <a:xfrm>
            <a:off x="687388" y="2249654"/>
            <a:ext cx="7483475" cy="571500"/>
            <a:chOff x="0" y="0"/>
            <a:chExt cx="6704" cy="512"/>
          </a:xfrm>
        </p:grpSpPr>
        <p:sp>
          <p:nvSpPr>
            <p:cNvPr id="121922" name="Rectangle 75">
              <a:extLst>
                <a:ext uri="{FF2B5EF4-FFF2-40B4-BE49-F238E27FC236}">
                  <a16:creationId xmlns:a16="http://schemas.microsoft.com/office/drawing/2014/main" id="{6F9524A2-2E75-4DD1-A6AE-A856A1AFD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23" name="Rectangle 76">
              <a:extLst>
                <a:ext uri="{FF2B5EF4-FFF2-40B4-BE49-F238E27FC236}">
                  <a16:creationId xmlns:a16="http://schemas.microsoft.com/office/drawing/2014/main" id="{775DA719-6506-454E-96C5-FDA45D805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Switch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Port</a:t>
              </a:r>
            </a:p>
          </p:txBody>
        </p:sp>
        <p:sp>
          <p:nvSpPr>
            <p:cNvPr id="121924" name="Rectangle 77">
              <a:extLst>
                <a:ext uri="{FF2B5EF4-FFF2-40B4-BE49-F238E27FC236}">
                  <a16:creationId xmlns:a16="http://schemas.microsoft.com/office/drawing/2014/main" id="{68054FFA-D0F1-4149-B023-DA4E145A8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25" name="Rectangle 78">
              <a:extLst>
                <a:ext uri="{FF2B5EF4-FFF2-40B4-BE49-F238E27FC236}">
                  <a16:creationId xmlns:a16="http://schemas.microsoft.com/office/drawing/2014/main" id="{777BB19B-8388-4C76-87BE-AC4B89A5B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21926" name="Rectangle 79">
              <a:extLst>
                <a:ext uri="{FF2B5EF4-FFF2-40B4-BE49-F238E27FC236}">
                  <a16:creationId xmlns:a16="http://schemas.microsoft.com/office/drawing/2014/main" id="{3BFD8EB8-CBB8-45D5-AF6E-CC538597F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27" name="Rectangle 80">
              <a:extLst>
                <a:ext uri="{FF2B5EF4-FFF2-40B4-BE49-F238E27FC236}">
                  <a16:creationId xmlns:a16="http://schemas.microsoft.com/office/drawing/2014/main" id="{61EF3C58-BBFE-487E-91B4-8B1DAD440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" y="0"/>
              <a:ext cx="56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1928" name="Rectangle 81">
              <a:extLst>
                <a:ext uri="{FF2B5EF4-FFF2-40B4-BE49-F238E27FC236}">
                  <a16:creationId xmlns:a16="http://schemas.microsoft.com/office/drawing/2014/main" id="{09EBB327-FA57-4736-AC9C-CEC6B049B7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29" name="Rectangle 82">
              <a:extLst>
                <a:ext uri="{FF2B5EF4-FFF2-40B4-BE49-F238E27FC236}">
                  <a16:creationId xmlns:a16="http://schemas.microsoft.com/office/drawing/2014/main" id="{20DDB2FA-7A7A-4AD7-B4B9-5494C2C0F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3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Eth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type</a:t>
              </a:r>
            </a:p>
          </p:txBody>
        </p:sp>
        <p:sp>
          <p:nvSpPr>
            <p:cNvPr id="121930" name="Rectangle 83">
              <a:extLst>
                <a:ext uri="{FF2B5EF4-FFF2-40B4-BE49-F238E27FC236}">
                  <a16:creationId xmlns:a16="http://schemas.microsoft.com/office/drawing/2014/main" id="{7DFF36BD-597F-4C86-B8D6-4A9436F5B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8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31" name="Rectangle 84">
              <a:extLst>
                <a:ext uri="{FF2B5EF4-FFF2-40B4-BE49-F238E27FC236}">
                  <a16:creationId xmlns:a16="http://schemas.microsoft.com/office/drawing/2014/main" id="{740B0FEB-7BF7-4AC8-BB88-615700375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0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VLAN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ID</a:t>
              </a:r>
            </a:p>
          </p:txBody>
        </p:sp>
        <p:sp>
          <p:nvSpPr>
            <p:cNvPr id="121932" name="Rectangle 85">
              <a:extLst>
                <a:ext uri="{FF2B5EF4-FFF2-40B4-BE49-F238E27FC236}">
                  <a16:creationId xmlns:a16="http://schemas.microsoft.com/office/drawing/2014/main" id="{E46BE5F6-23BE-4641-8A03-23F3F5572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33" name="Rectangle 86">
              <a:extLst>
                <a:ext uri="{FF2B5EF4-FFF2-40B4-BE49-F238E27FC236}">
                  <a16:creationId xmlns:a16="http://schemas.microsoft.com/office/drawing/2014/main" id="{AB28D738-A7F0-4C12-A3B9-8B7347201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7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21934" name="Rectangle 87">
              <a:extLst>
                <a:ext uri="{FF2B5EF4-FFF2-40B4-BE49-F238E27FC236}">
                  <a16:creationId xmlns:a16="http://schemas.microsoft.com/office/drawing/2014/main" id="{4A27F393-FEC2-4451-ACBA-A3D913550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35" name="Rectangle 88">
              <a:extLst>
                <a:ext uri="{FF2B5EF4-FFF2-40B4-BE49-F238E27FC236}">
                  <a16:creationId xmlns:a16="http://schemas.microsoft.com/office/drawing/2014/main" id="{17D322BD-C517-4D42-A5A0-EB388BF31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1936" name="Rectangle 89">
              <a:extLst>
                <a:ext uri="{FF2B5EF4-FFF2-40B4-BE49-F238E27FC236}">
                  <a16:creationId xmlns:a16="http://schemas.microsoft.com/office/drawing/2014/main" id="{BC3F4B25-C8E3-40EF-AC7D-D999AACEA8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37" name="Rectangle 90">
              <a:extLst>
                <a:ext uri="{FF2B5EF4-FFF2-40B4-BE49-F238E27FC236}">
                  <a16:creationId xmlns:a16="http://schemas.microsoft.com/office/drawing/2014/main" id="{F3BACE35-0DC8-4A96-B031-598A86424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" y="0"/>
              <a:ext cx="583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Prot</a:t>
              </a:r>
            </a:p>
          </p:txBody>
        </p:sp>
        <p:sp>
          <p:nvSpPr>
            <p:cNvPr id="121938" name="Rectangle 91">
              <a:extLst>
                <a:ext uri="{FF2B5EF4-FFF2-40B4-BE49-F238E27FC236}">
                  <a16:creationId xmlns:a16="http://schemas.microsoft.com/office/drawing/2014/main" id="{41ACEEF3-30D8-41DC-82F4-2A29E01B6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39" name="Rectangle 92">
              <a:extLst>
                <a:ext uri="{FF2B5EF4-FFF2-40B4-BE49-F238E27FC236}">
                  <a16:creationId xmlns:a16="http://schemas.microsoft.com/office/drawing/2014/main" id="{1AF325F9-D748-4069-A769-49CD751C5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" y="0"/>
              <a:ext cx="596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sport</a:t>
              </a:r>
            </a:p>
          </p:txBody>
        </p:sp>
        <p:sp>
          <p:nvSpPr>
            <p:cNvPr id="121940" name="Rectangle 93">
              <a:extLst>
                <a:ext uri="{FF2B5EF4-FFF2-40B4-BE49-F238E27FC236}">
                  <a16:creationId xmlns:a16="http://schemas.microsoft.com/office/drawing/2014/main" id="{E50A9D7C-C1A6-416B-BE80-8D1BFAD9C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41" name="Rectangle 94">
              <a:extLst>
                <a:ext uri="{FF2B5EF4-FFF2-40B4-BE49-F238E27FC236}">
                  <a16:creationId xmlns:a16="http://schemas.microsoft.com/office/drawing/2014/main" id="{0EC4FD66-16C4-4BDB-8400-EBB1B563C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1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dport</a:t>
              </a:r>
            </a:p>
          </p:txBody>
        </p:sp>
        <p:sp>
          <p:nvSpPr>
            <p:cNvPr id="121942" name="Rectangle 95">
              <a:extLst>
                <a:ext uri="{FF2B5EF4-FFF2-40B4-BE49-F238E27FC236}">
                  <a16:creationId xmlns:a16="http://schemas.microsoft.com/office/drawing/2014/main" id="{4B6AD9C4-BD08-42B9-AFA7-1E9BA02ABE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6" y="12"/>
              <a:ext cx="748" cy="488"/>
            </a:xfrm>
            <a:prstGeom prst="rect">
              <a:avLst/>
            </a:prstGeom>
            <a:solidFill>
              <a:srgbClr val="CBE97B"/>
            </a:solidFill>
            <a:ln w="12700">
              <a:solidFill>
                <a:srgbClr val="697D3A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43" name="Rectangle 96">
              <a:extLst>
                <a:ext uri="{FF2B5EF4-FFF2-40B4-BE49-F238E27FC236}">
                  <a16:creationId xmlns:a16="http://schemas.microsoft.com/office/drawing/2014/main" id="{980308E3-E256-4B86-92FC-1786DB295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8" y="111"/>
              <a:ext cx="7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Forward</a:t>
              </a:r>
            </a:p>
          </p:txBody>
        </p:sp>
      </p:grpSp>
      <p:sp>
        <p:nvSpPr>
          <p:cNvPr id="121875" name="Rectangle 97">
            <a:extLst>
              <a:ext uri="{FF2B5EF4-FFF2-40B4-BE49-F238E27FC236}">
                <a16:creationId xmlns:a16="http://schemas.microsoft.com/office/drawing/2014/main" id="{C9D6219D-2C94-41DF-9576-1B310C0F5027}"/>
              </a:ext>
            </a:extLst>
          </p:cNvPr>
          <p:cNvSpPr>
            <a:spLocks/>
          </p:cNvSpPr>
          <p:nvPr/>
        </p:nvSpPr>
        <p:spPr bwMode="auto">
          <a:xfrm>
            <a:off x="1346200" y="2916404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76" name="Rectangle 98">
            <a:extLst>
              <a:ext uri="{FF2B5EF4-FFF2-40B4-BE49-F238E27FC236}">
                <a16:creationId xmlns:a16="http://schemas.microsoft.com/office/drawing/2014/main" id="{9DD8873E-765C-46EA-9BAE-28163D0A7A09}"/>
              </a:ext>
            </a:extLst>
          </p:cNvPr>
          <p:cNvSpPr>
            <a:spLocks/>
          </p:cNvSpPr>
          <p:nvPr/>
        </p:nvSpPr>
        <p:spPr bwMode="auto">
          <a:xfrm>
            <a:off x="1774825" y="2916404"/>
            <a:ext cx="1133475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77" name="Rectangle 99">
            <a:extLst>
              <a:ext uri="{FF2B5EF4-FFF2-40B4-BE49-F238E27FC236}">
                <a16:creationId xmlns:a16="http://schemas.microsoft.com/office/drawing/2014/main" id="{3619BDCC-26E1-4FD5-A2F2-2BD5CA1AC71C}"/>
              </a:ext>
            </a:extLst>
          </p:cNvPr>
          <p:cNvSpPr>
            <a:spLocks/>
          </p:cNvSpPr>
          <p:nvPr/>
        </p:nvSpPr>
        <p:spPr bwMode="auto">
          <a:xfrm>
            <a:off x="2667000" y="2916404"/>
            <a:ext cx="661988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78" name="Rectangle 100">
            <a:extLst>
              <a:ext uri="{FF2B5EF4-FFF2-40B4-BE49-F238E27FC236}">
                <a16:creationId xmlns:a16="http://schemas.microsoft.com/office/drawing/2014/main" id="{AB14597B-ABAB-4D14-8E3A-AD6F72B9A6F1}"/>
              </a:ext>
            </a:extLst>
          </p:cNvPr>
          <p:cNvSpPr>
            <a:spLocks/>
          </p:cNvSpPr>
          <p:nvPr/>
        </p:nvSpPr>
        <p:spPr bwMode="auto">
          <a:xfrm>
            <a:off x="3328988" y="2916404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79" name="Rectangle 101">
            <a:extLst>
              <a:ext uri="{FF2B5EF4-FFF2-40B4-BE49-F238E27FC236}">
                <a16:creationId xmlns:a16="http://schemas.microsoft.com/office/drawing/2014/main" id="{08490C3C-58B3-445A-B3DC-717AA428C166}"/>
              </a:ext>
            </a:extLst>
          </p:cNvPr>
          <p:cNvSpPr>
            <a:spLocks/>
          </p:cNvSpPr>
          <p:nvPr/>
        </p:nvSpPr>
        <p:spPr bwMode="auto">
          <a:xfrm>
            <a:off x="3989388" y="2916404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80" name="Rectangle 102">
            <a:extLst>
              <a:ext uri="{FF2B5EF4-FFF2-40B4-BE49-F238E27FC236}">
                <a16:creationId xmlns:a16="http://schemas.microsoft.com/office/drawing/2014/main" id="{3CCE3323-2382-4416-A00E-EE77F9425BBB}"/>
              </a:ext>
            </a:extLst>
          </p:cNvPr>
          <p:cNvSpPr>
            <a:spLocks/>
          </p:cNvSpPr>
          <p:nvPr/>
        </p:nvSpPr>
        <p:spPr bwMode="auto">
          <a:xfrm>
            <a:off x="4649788" y="2916404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81" name="Rectangle 103">
            <a:extLst>
              <a:ext uri="{FF2B5EF4-FFF2-40B4-BE49-F238E27FC236}">
                <a16:creationId xmlns:a16="http://schemas.microsoft.com/office/drawing/2014/main" id="{CDEF679D-6FCA-4533-934E-B2029B1AD990}"/>
              </a:ext>
            </a:extLst>
          </p:cNvPr>
          <p:cNvSpPr>
            <a:spLocks/>
          </p:cNvSpPr>
          <p:nvPr/>
        </p:nvSpPr>
        <p:spPr bwMode="auto">
          <a:xfrm>
            <a:off x="5319713" y="2916404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82" name="Rectangle 104">
            <a:extLst>
              <a:ext uri="{FF2B5EF4-FFF2-40B4-BE49-F238E27FC236}">
                <a16:creationId xmlns:a16="http://schemas.microsoft.com/office/drawing/2014/main" id="{72893200-6F13-4611-A264-75AB591972FA}"/>
              </a:ext>
            </a:extLst>
          </p:cNvPr>
          <p:cNvSpPr>
            <a:spLocks/>
          </p:cNvSpPr>
          <p:nvPr/>
        </p:nvSpPr>
        <p:spPr bwMode="auto">
          <a:xfrm>
            <a:off x="5980113" y="2916404"/>
            <a:ext cx="661987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83" name="Rectangle 105">
            <a:extLst>
              <a:ext uri="{FF2B5EF4-FFF2-40B4-BE49-F238E27FC236}">
                <a16:creationId xmlns:a16="http://schemas.microsoft.com/office/drawing/2014/main" id="{CCEEA4BB-07B2-4B90-9284-0BDAB832C06F}"/>
              </a:ext>
            </a:extLst>
          </p:cNvPr>
          <p:cNvSpPr>
            <a:spLocks/>
          </p:cNvSpPr>
          <p:nvPr/>
        </p:nvSpPr>
        <p:spPr bwMode="auto">
          <a:xfrm>
            <a:off x="6642100" y="2916404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22</a:t>
            </a:r>
          </a:p>
        </p:txBody>
      </p:sp>
      <p:sp>
        <p:nvSpPr>
          <p:cNvPr id="121884" name="Rectangle 106">
            <a:extLst>
              <a:ext uri="{FF2B5EF4-FFF2-40B4-BE49-F238E27FC236}">
                <a16:creationId xmlns:a16="http://schemas.microsoft.com/office/drawing/2014/main" id="{5684C396-8225-41A7-AC67-B7D0EFA76802}"/>
              </a:ext>
            </a:extLst>
          </p:cNvPr>
          <p:cNvSpPr>
            <a:spLocks/>
          </p:cNvSpPr>
          <p:nvPr/>
        </p:nvSpPr>
        <p:spPr bwMode="auto">
          <a:xfrm>
            <a:off x="7400925" y="2916404"/>
            <a:ext cx="660400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drop</a:t>
            </a:r>
          </a:p>
        </p:txBody>
      </p:sp>
      <p:sp>
        <p:nvSpPr>
          <p:cNvPr id="121885" name="Rectangle 2">
            <a:extLst>
              <a:ext uri="{FF2B5EF4-FFF2-40B4-BE49-F238E27FC236}">
                <a16:creationId xmlns:a16="http://schemas.microsoft.com/office/drawing/2014/main" id="{3A0C4AD8-6723-4CF0-9B07-0BE197055DEB}"/>
              </a:ext>
            </a:extLst>
          </p:cNvPr>
          <p:cNvSpPr>
            <a:spLocks/>
          </p:cNvSpPr>
          <p:nvPr/>
        </p:nvSpPr>
        <p:spPr bwMode="auto">
          <a:xfrm>
            <a:off x="673100" y="1752766"/>
            <a:ext cx="1000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90"/>
                </a:solidFill>
                <a:latin typeface="Gill Sans MT" panose="020B0502020104020203" pitchFamily="34" charset="0"/>
              </a:rPr>
              <a:t>Firewall:</a:t>
            </a:r>
          </a:p>
        </p:txBody>
      </p:sp>
      <p:sp>
        <p:nvSpPr>
          <p:cNvPr id="121886" name="Rectangle 2">
            <a:extLst>
              <a:ext uri="{FF2B5EF4-FFF2-40B4-BE49-F238E27FC236}">
                <a16:creationId xmlns:a16="http://schemas.microsoft.com/office/drawing/2014/main" id="{8BA4E305-BFB8-495A-80EB-B45767D7BD69}"/>
              </a:ext>
            </a:extLst>
          </p:cNvPr>
          <p:cNvSpPr>
            <a:spLocks/>
          </p:cNvSpPr>
          <p:nvPr/>
        </p:nvSpPr>
        <p:spPr bwMode="auto">
          <a:xfrm>
            <a:off x="1757363" y="3237079"/>
            <a:ext cx="6438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2000" i="1">
                <a:latin typeface="Gill Sans MT" panose="020B0502020104020203" pitchFamily="34" charset="0"/>
              </a:rPr>
              <a:t>do not forward (block) all datagrams destined to TCP  port 22</a:t>
            </a:r>
          </a:p>
        </p:txBody>
      </p:sp>
      <p:sp>
        <p:nvSpPr>
          <p:cNvPr id="121887" name="Rectangle 73">
            <a:extLst>
              <a:ext uri="{FF2B5EF4-FFF2-40B4-BE49-F238E27FC236}">
                <a16:creationId xmlns:a16="http://schemas.microsoft.com/office/drawing/2014/main" id="{7ACFE3D6-E578-48F0-A204-C6AD51C42704}"/>
              </a:ext>
            </a:extLst>
          </p:cNvPr>
          <p:cNvSpPr>
            <a:spLocks/>
          </p:cNvSpPr>
          <p:nvPr/>
        </p:nvSpPr>
        <p:spPr bwMode="auto">
          <a:xfrm>
            <a:off x="647700" y="4603916"/>
            <a:ext cx="660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grpSp>
        <p:nvGrpSpPr>
          <p:cNvPr id="121888" name="Group 74">
            <a:extLst>
              <a:ext uri="{FF2B5EF4-FFF2-40B4-BE49-F238E27FC236}">
                <a16:creationId xmlns:a16="http://schemas.microsoft.com/office/drawing/2014/main" id="{E96FBC09-B9EE-41CA-8DAA-25D689850772}"/>
              </a:ext>
            </a:extLst>
          </p:cNvPr>
          <p:cNvGrpSpPr>
            <a:grpSpLocks/>
          </p:cNvGrpSpPr>
          <p:nvPr/>
        </p:nvGrpSpPr>
        <p:grpSpPr bwMode="auto">
          <a:xfrm>
            <a:off x="649288" y="3937166"/>
            <a:ext cx="7483475" cy="571500"/>
            <a:chOff x="0" y="0"/>
            <a:chExt cx="6704" cy="512"/>
          </a:xfrm>
        </p:grpSpPr>
        <p:sp>
          <p:nvSpPr>
            <p:cNvPr id="121900" name="Rectangle 75">
              <a:extLst>
                <a:ext uri="{FF2B5EF4-FFF2-40B4-BE49-F238E27FC236}">
                  <a16:creationId xmlns:a16="http://schemas.microsoft.com/office/drawing/2014/main" id="{B0D1A260-0EA2-46EB-8F03-7BFF796E8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01" name="Rectangle 76">
              <a:extLst>
                <a:ext uri="{FF2B5EF4-FFF2-40B4-BE49-F238E27FC236}">
                  <a16:creationId xmlns:a16="http://schemas.microsoft.com/office/drawing/2014/main" id="{B2A73798-E9BC-445E-A91A-2E4CC405F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Switch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Port</a:t>
              </a:r>
            </a:p>
          </p:txBody>
        </p:sp>
        <p:sp>
          <p:nvSpPr>
            <p:cNvPr id="121902" name="Rectangle 77">
              <a:extLst>
                <a:ext uri="{FF2B5EF4-FFF2-40B4-BE49-F238E27FC236}">
                  <a16:creationId xmlns:a16="http://schemas.microsoft.com/office/drawing/2014/main" id="{A1296334-CE05-45DC-99B2-3042908422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03" name="Rectangle 78">
              <a:extLst>
                <a:ext uri="{FF2B5EF4-FFF2-40B4-BE49-F238E27FC236}">
                  <a16:creationId xmlns:a16="http://schemas.microsoft.com/office/drawing/2014/main" id="{7C7DF371-9AA6-4F59-A007-2649ED142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21904" name="Rectangle 79">
              <a:extLst>
                <a:ext uri="{FF2B5EF4-FFF2-40B4-BE49-F238E27FC236}">
                  <a16:creationId xmlns:a16="http://schemas.microsoft.com/office/drawing/2014/main" id="{6CF45A9E-E736-44AC-86F1-F7F3C2125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05" name="Rectangle 80">
              <a:extLst>
                <a:ext uri="{FF2B5EF4-FFF2-40B4-BE49-F238E27FC236}">
                  <a16:creationId xmlns:a16="http://schemas.microsoft.com/office/drawing/2014/main" id="{72DE80DC-293A-4EAB-876B-D2F696CF6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2" y="0"/>
              <a:ext cx="56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MAC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1906" name="Rectangle 81">
              <a:extLst>
                <a:ext uri="{FF2B5EF4-FFF2-40B4-BE49-F238E27FC236}">
                  <a16:creationId xmlns:a16="http://schemas.microsoft.com/office/drawing/2014/main" id="{876D794C-0087-4843-8B0F-AFC479F4EB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07" name="Rectangle 82">
              <a:extLst>
                <a:ext uri="{FF2B5EF4-FFF2-40B4-BE49-F238E27FC236}">
                  <a16:creationId xmlns:a16="http://schemas.microsoft.com/office/drawing/2014/main" id="{E998CB94-4D84-4286-AEAE-C98325CBDA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3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Eth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type</a:t>
              </a:r>
            </a:p>
          </p:txBody>
        </p:sp>
        <p:sp>
          <p:nvSpPr>
            <p:cNvPr id="121908" name="Rectangle 83">
              <a:extLst>
                <a:ext uri="{FF2B5EF4-FFF2-40B4-BE49-F238E27FC236}">
                  <a16:creationId xmlns:a16="http://schemas.microsoft.com/office/drawing/2014/main" id="{0EA69332-E5C9-43A9-AD9F-1253D76632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8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09" name="Rectangle 84">
              <a:extLst>
                <a:ext uri="{FF2B5EF4-FFF2-40B4-BE49-F238E27FC236}">
                  <a16:creationId xmlns:a16="http://schemas.microsoft.com/office/drawing/2014/main" id="{60924872-57B5-4F61-BCDD-5254E8E19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0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VLAN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ID</a:t>
              </a:r>
            </a:p>
          </p:txBody>
        </p:sp>
        <p:sp>
          <p:nvSpPr>
            <p:cNvPr id="121910" name="Rectangle 85">
              <a:extLst>
                <a:ext uri="{FF2B5EF4-FFF2-40B4-BE49-F238E27FC236}">
                  <a16:creationId xmlns:a16="http://schemas.microsoft.com/office/drawing/2014/main" id="{00799B5E-A476-4AB9-8C3F-F77B984B1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11" name="Rectangle 86">
              <a:extLst>
                <a:ext uri="{FF2B5EF4-FFF2-40B4-BE49-F238E27FC236}">
                  <a16:creationId xmlns:a16="http://schemas.microsoft.com/office/drawing/2014/main" id="{DC5EEBB5-37AC-49D4-A361-2050B630C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7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Src</a:t>
              </a:r>
            </a:p>
          </p:txBody>
        </p:sp>
        <p:sp>
          <p:nvSpPr>
            <p:cNvPr id="121912" name="Rectangle 87">
              <a:extLst>
                <a:ext uri="{FF2B5EF4-FFF2-40B4-BE49-F238E27FC236}">
                  <a16:creationId xmlns:a16="http://schemas.microsoft.com/office/drawing/2014/main" id="{726386AB-980E-4BD8-AF82-084778875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13" name="Rectangle 88">
              <a:extLst>
                <a:ext uri="{FF2B5EF4-FFF2-40B4-BE49-F238E27FC236}">
                  <a16:creationId xmlns:a16="http://schemas.microsoft.com/office/drawing/2014/main" id="{2F170AF6-EABA-47A4-AC54-AD4B0DA5F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7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Dst</a:t>
              </a:r>
            </a:p>
          </p:txBody>
        </p:sp>
        <p:sp>
          <p:nvSpPr>
            <p:cNvPr id="121914" name="Rectangle 89">
              <a:extLst>
                <a:ext uri="{FF2B5EF4-FFF2-40B4-BE49-F238E27FC236}">
                  <a16:creationId xmlns:a16="http://schemas.microsoft.com/office/drawing/2014/main" id="{436AB97F-4DF8-4AFA-BCD7-8BB369538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4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15" name="Rectangle 90">
              <a:extLst>
                <a:ext uri="{FF2B5EF4-FFF2-40B4-BE49-F238E27FC236}">
                  <a16:creationId xmlns:a16="http://schemas.microsoft.com/office/drawing/2014/main" id="{5A58AC0F-68C0-4A31-B1BB-0C9AD69112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5" y="0"/>
              <a:ext cx="583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IP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Prot</a:t>
              </a:r>
            </a:p>
          </p:txBody>
        </p:sp>
        <p:sp>
          <p:nvSpPr>
            <p:cNvPr id="121916" name="Rectangle 91">
              <a:extLst>
                <a:ext uri="{FF2B5EF4-FFF2-40B4-BE49-F238E27FC236}">
                  <a16:creationId xmlns:a16="http://schemas.microsoft.com/office/drawing/2014/main" id="{194E3D84-6D0D-47A2-936A-956FB31E9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17" name="Rectangle 92">
              <a:extLst>
                <a:ext uri="{FF2B5EF4-FFF2-40B4-BE49-F238E27FC236}">
                  <a16:creationId xmlns:a16="http://schemas.microsoft.com/office/drawing/2014/main" id="{9B8792E1-8391-4079-A743-5B886FD9E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" y="0"/>
              <a:ext cx="596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sport</a:t>
              </a:r>
            </a:p>
          </p:txBody>
        </p:sp>
        <p:sp>
          <p:nvSpPr>
            <p:cNvPr id="121918" name="Rectangle 93">
              <a:extLst>
                <a:ext uri="{FF2B5EF4-FFF2-40B4-BE49-F238E27FC236}">
                  <a16:creationId xmlns:a16="http://schemas.microsoft.com/office/drawing/2014/main" id="{11A98FD0-9908-42B0-AB43-EAB75D2C16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19" name="Rectangle 94">
              <a:extLst>
                <a:ext uri="{FF2B5EF4-FFF2-40B4-BE49-F238E27FC236}">
                  <a16:creationId xmlns:a16="http://schemas.microsoft.com/office/drawing/2014/main" id="{BF6ADD11-AA0E-48BF-B4E1-F9012A57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1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TCP</a:t>
              </a:r>
            </a:p>
            <a:p>
              <a:r>
                <a:rPr lang="en-US" altLang="en-US" sz="1700">
                  <a:latin typeface="Calibri" panose="020F0502020204030204" pitchFamily="34" charset="0"/>
                </a:rPr>
                <a:t>dport</a:t>
              </a:r>
            </a:p>
          </p:txBody>
        </p:sp>
        <p:sp>
          <p:nvSpPr>
            <p:cNvPr id="121920" name="Rectangle 95">
              <a:extLst>
                <a:ext uri="{FF2B5EF4-FFF2-40B4-BE49-F238E27FC236}">
                  <a16:creationId xmlns:a16="http://schemas.microsoft.com/office/drawing/2014/main" id="{775504C8-965A-46D2-8D29-2E9FED29A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6" y="12"/>
              <a:ext cx="748" cy="488"/>
            </a:xfrm>
            <a:prstGeom prst="rect">
              <a:avLst/>
            </a:prstGeom>
            <a:solidFill>
              <a:srgbClr val="CBE97B"/>
            </a:solidFill>
            <a:ln w="12700">
              <a:solidFill>
                <a:srgbClr val="697D3A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>
                <a:latin typeface="Calibri" panose="020F0502020204030204" pitchFamily="34" charset="0"/>
              </a:endParaRPr>
            </a:p>
          </p:txBody>
        </p:sp>
        <p:sp>
          <p:nvSpPr>
            <p:cNvPr id="121921" name="Rectangle 96">
              <a:extLst>
                <a:ext uri="{FF2B5EF4-FFF2-40B4-BE49-F238E27FC236}">
                  <a16:creationId xmlns:a16="http://schemas.microsoft.com/office/drawing/2014/main" id="{066F6680-4119-4D00-A682-AA18975F6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8" y="111"/>
              <a:ext cx="7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700">
                  <a:latin typeface="Calibri" panose="020F0502020204030204" pitchFamily="34" charset="0"/>
                </a:rPr>
                <a:t>Forward</a:t>
              </a:r>
            </a:p>
          </p:txBody>
        </p:sp>
      </p:grpSp>
      <p:sp>
        <p:nvSpPr>
          <p:cNvPr id="121889" name="Rectangle 97">
            <a:extLst>
              <a:ext uri="{FF2B5EF4-FFF2-40B4-BE49-F238E27FC236}">
                <a16:creationId xmlns:a16="http://schemas.microsoft.com/office/drawing/2014/main" id="{1695ACCB-3210-4A69-B89F-938C29783031}"/>
              </a:ext>
            </a:extLst>
          </p:cNvPr>
          <p:cNvSpPr>
            <a:spLocks/>
          </p:cNvSpPr>
          <p:nvPr/>
        </p:nvSpPr>
        <p:spPr bwMode="auto">
          <a:xfrm>
            <a:off x="1308100" y="4603916"/>
            <a:ext cx="660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0" name="Rectangle 98">
            <a:extLst>
              <a:ext uri="{FF2B5EF4-FFF2-40B4-BE49-F238E27FC236}">
                <a16:creationId xmlns:a16="http://schemas.microsoft.com/office/drawing/2014/main" id="{02350FEE-B43A-4507-86E5-B47879F6344C}"/>
              </a:ext>
            </a:extLst>
          </p:cNvPr>
          <p:cNvSpPr>
            <a:spLocks/>
          </p:cNvSpPr>
          <p:nvPr/>
        </p:nvSpPr>
        <p:spPr bwMode="auto">
          <a:xfrm>
            <a:off x="1736725" y="4603916"/>
            <a:ext cx="113347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1" name="Rectangle 99">
            <a:extLst>
              <a:ext uri="{FF2B5EF4-FFF2-40B4-BE49-F238E27FC236}">
                <a16:creationId xmlns:a16="http://schemas.microsoft.com/office/drawing/2014/main" id="{B7BE9B76-6667-4DD6-A0D2-DD4EA37ECDFF}"/>
              </a:ext>
            </a:extLst>
          </p:cNvPr>
          <p:cNvSpPr>
            <a:spLocks/>
          </p:cNvSpPr>
          <p:nvPr/>
        </p:nvSpPr>
        <p:spPr bwMode="auto">
          <a:xfrm>
            <a:off x="2628900" y="4603916"/>
            <a:ext cx="661988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2" name="Rectangle 100">
            <a:extLst>
              <a:ext uri="{FF2B5EF4-FFF2-40B4-BE49-F238E27FC236}">
                <a16:creationId xmlns:a16="http://schemas.microsoft.com/office/drawing/2014/main" id="{16E4698F-F0DF-471D-A6EB-E2B41C9B7252}"/>
              </a:ext>
            </a:extLst>
          </p:cNvPr>
          <p:cNvSpPr>
            <a:spLocks/>
          </p:cNvSpPr>
          <p:nvPr/>
        </p:nvSpPr>
        <p:spPr bwMode="auto">
          <a:xfrm>
            <a:off x="3290888" y="4603916"/>
            <a:ext cx="660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3" name="Rectangle 101">
            <a:extLst>
              <a:ext uri="{FF2B5EF4-FFF2-40B4-BE49-F238E27FC236}">
                <a16:creationId xmlns:a16="http://schemas.microsoft.com/office/drawing/2014/main" id="{473DC260-2519-479E-AD4D-AE4923D8308D}"/>
              </a:ext>
            </a:extLst>
          </p:cNvPr>
          <p:cNvSpPr>
            <a:spLocks/>
          </p:cNvSpPr>
          <p:nvPr/>
        </p:nvSpPr>
        <p:spPr bwMode="auto">
          <a:xfrm>
            <a:off x="3948113" y="4586454"/>
            <a:ext cx="598487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900">
                <a:latin typeface="Calibri" panose="020F0502020204030204" pitchFamily="34" charset="0"/>
              </a:rPr>
              <a:t>128.119.1.1</a:t>
            </a:r>
          </a:p>
        </p:txBody>
      </p:sp>
      <p:sp>
        <p:nvSpPr>
          <p:cNvPr id="121894" name="Rectangle 102">
            <a:extLst>
              <a:ext uri="{FF2B5EF4-FFF2-40B4-BE49-F238E27FC236}">
                <a16:creationId xmlns:a16="http://schemas.microsoft.com/office/drawing/2014/main" id="{5A9BB2AA-204D-43FE-8AFF-075B37D9388C}"/>
              </a:ext>
            </a:extLst>
          </p:cNvPr>
          <p:cNvSpPr>
            <a:spLocks/>
          </p:cNvSpPr>
          <p:nvPr/>
        </p:nvSpPr>
        <p:spPr bwMode="auto">
          <a:xfrm>
            <a:off x="4611688" y="4603916"/>
            <a:ext cx="660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5" name="Rectangle 103">
            <a:extLst>
              <a:ext uri="{FF2B5EF4-FFF2-40B4-BE49-F238E27FC236}">
                <a16:creationId xmlns:a16="http://schemas.microsoft.com/office/drawing/2014/main" id="{8D30A098-BD3E-4108-AE9D-69AAB66259BA}"/>
              </a:ext>
            </a:extLst>
          </p:cNvPr>
          <p:cNvSpPr>
            <a:spLocks/>
          </p:cNvSpPr>
          <p:nvPr/>
        </p:nvSpPr>
        <p:spPr bwMode="auto">
          <a:xfrm>
            <a:off x="5281613" y="4603916"/>
            <a:ext cx="660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6" name="Rectangle 104">
            <a:extLst>
              <a:ext uri="{FF2B5EF4-FFF2-40B4-BE49-F238E27FC236}">
                <a16:creationId xmlns:a16="http://schemas.microsoft.com/office/drawing/2014/main" id="{BD29F0FD-CD3E-4E14-ADFE-ABBAD498EB65}"/>
              </a:ext>
            </a:extLst>
          </p:cNvPr>
          <p:cNvSpPr>
            <a:spLocks/>
          </p:cNvSpPr>
          <p:nvPr/>
        </p:nvSpPr>
        <p:spPr bwMode="auto">
          <a:xfrm>
            <a:off x="5942013" y="4603916"/>
            <a:ext cx="661987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7" name="Rectangle 105">
            <a:extLst>
              <a:ext uri="{FF2B5EF4-FFF2-40B4-BE49-F238E27FC236}">
                <a16:creationId xmlns:a16="http://schemas.microsoft.com/office/drawing/2014/main" id="{EF5C99C2-4BD1-4673-908A-A4C046014072}"/>
              </a:ext>
            </a:extLst>
          </p:cNvPr>
          <p:cNvSpPr>
            <a:spLocks/>
          </p:cNvSpPr>
          <p:nvPr/>
        </p:nvSpPr>
        <p:spPr bwMode="auto">
          <a:xfrm>
            <a:off x="6604000" y="4603916"/>
            <a:ext cx="660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*</a:t>
            </a:r>
          </a:p>
        </p:txBody>
      </p:sp>
      <p:sp>
        <p:nvSpPr>
          <p:cNvPr id="121898" name="Rectangle 106">
            <a:extLst>
              <a:ext uri="{FF2B5EF4-FFF2-40B4-BE49-F238E27FC236}">
                <a16:creationId xmlns:a16="http://schemas.microsoft.com/office/drawing/2014/main" id="{9FC0B8D3-B9B7-4E3E-93F5-2FFD3803A184}"/>
              </a:ext>
            </a:extLst>
          </p:cNvPr>
          <p:cNvSpPr>
            <a:spLocks/>
          </p:cNvSpPr>
          <p:nvPr/>
        </p:nvSpPr>
        <p:spPr bwMode="auto">
          <a:xfrm>
            <a:off x="7362825" y="4540416"/>
            <a:ext cx="660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>
                <a:latin typeface="Calibri" panose="020F0502020204030204" pitchFamily="34" charset="0"/>
              </a:rPr>
              <a:t>drop</a:t>
            </a:r>
          </a:p>
        </p:txBody>
      </p:sp>
      <p:sp>
        <p:nvSpPr>
          <p:cNvPr id="121899" name="Rectangle 2">
            <a:extLst>
              <a:ext uri="{FF2B5EF4-FFF2-40B4-BE49-F238E27FC236}">
                <a16:creationId xmlns:a16="http://schemas.microsoft.com/office/drawing/2014/main" id="{4E59DCAF-C03C-46B5-B3E9-76EE1F626522}"/>
              </a:ext>
            </a:extLst>
          </p:cNvPr>
          <p:cNvSpPr>
            <a:spLocks/>
          </p:cNvSpPr>
          <p:nvPr/>
        </p:nvSpPr>
        <p:spPr bwMode="auto">
          <a:xfrm>
            <a:off x="2036763" y="4861091"/>
            <a:ext cx="6184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2000" i="1">
                <a:latin typeface="Gill Sans MT" panose="020B0502020104020203" pitchFamily="34" charset="0"/>
              </a:rPr>
              <a:t>do not forward (block) all datagrams sent by host 128.119.1.1</a:t>
            </a:r>
          </a:p>
        </p:txBody>
      </p:sp>
    </p:spTree>
    <p:extLst>
      <p:ext uri="{BB962C8B-B14F-4D97-AF65-F5344CB8AC3E}">
        <p14:creationId xmlns:p14="http://schemas.microsoft.com/office/powerpoint/2010/main" val="3314228185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5" name="Picture 12" descr="underline_base">
            <a:extLst>
              <a:ext uri="{FF2B5EF4-FFF2-40B4-BE49-F238E27FC236}">
                <a16:creationId xmlns:a16="http://schemas.microsoft.com/office/drawing/2014/main" id="{9599D192-CFB4-4E1E-8E66-E226466E81D0}"/>
              </a:ext>
            </a:extLst>
          </p:cNvPr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808038"/>
            <a:ext cx="5172075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06" name="Title 1">
            <a:extLst>
              <a:ext uri="{FF2B5EF4-FFF2-40B4-BE49-F238E27FC236}">
                <a16:creationId xmlns:a16="http://schemas.microsoft.com/office/drawing/2014/main" id="{93F63EE5-9324-4E4C-89DE-105C67D7D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-1588"/>
            <a:ext cx="7772400" cy="1143001"/>
          </a:xfrm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OpenFlow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B507D-B820-4C75-8AA0-264B4AB9BC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1854200"/>
            <a:ext cx="3810000" cy="4648200"/>
          </a:xfrm>
        </p:spPr>
        <p:txBody>
          <a:bodyPr/>
          <a:lstStyle/>
          <a:p>
            <a:pPr>
              <a:spcBef>
                <a:spcPts val="0"/>
              </a:spcBef>
              <a:buClr>
                <a:srgbClr val="000090"/>
              </a:buClr>
              <a:buFont typeface="Wingdings" charset="2"/>
              <a:buChar char="§"/>
              <a:defRPr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Router</a:t>
            </a:r>
          </a:p>
          <a:p>
            <a:pPr marL="677863" lvl="1" indent="-215900">
              <a:spcBef>
                <a:spcPts val="0"/>
              </a:spcBef>
              <a:buClr>
                <a:srgbClr val="000090"/>
              </a:buClr>
              <a:buSzPct val="101000"/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match: </a:t>
            </a:r>
            <a:r>
              <a:rPr lang="en-US" sz="2800" dirty="0">
                <a:latin typeface="Calibri" charset="0"/>
                <a:ea typeface="ＭＳ Ｐゴシック" charset="0"/>
              </a:rPr>
              <a:t>longest destination IP prefix</a:t>
            </a:r>
          </a:p>
          <a:p>
            <a:pPr marL="677863" lvl="1" indent="-215900">
              <a:spcBef>
                <a:spcPts val="0"/>
              </a:spcBef>
              <a:buClr>
                <a:srgbClr val="000090"/>
              </a:buClr>
              <a:buSzPct val="101000"/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action: </a:t>
            </a:r>
            <a:r>
              <a:rPr lang="en-US" sz="2800" dirty="0">
                <a:latin typeface="Calibri" charset="0"/>
                <a:ea typeface="ＭＳ Ｐゴシック" charset="0"/>
              </a:rPr>
              <a:t>forward out a link</a:t>
            </a:r>
          </a:p>
          <a:p>
            <a:pPr marL="338138" indent="-338138">
              <a:spcBef>
                <a:spcPts val="0"/>
              </a:spcBef>
              <a:buClr>
                <a:srgbClr val="000090"/>
              </a:buClr>
              <a:buFont typeface="Wingdings" charset="2"/>
              <a:buChar char="§"/>
              <a:defRPr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Switch</a:t>
            </a:r>
          </a:p>
          <a:p>
            <a:pPr marL="677863" lvl="1" indent="-215900">
              <a:spcBef>
                <a:spcPts val="0"/>
              </a:spcBef>
              <a:buClr>
                <a:srgbClr val="000090"/>
              </a:buClr>
              <a:buSzPct val="100000"/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match: </a:t>
            </a:r>
            <a:r>
              <a:rPr lang="en-US" sz="2800" dirty="0">
                <a:latin typeface="Calibri" charset="0"/>
                <a:ea typeface="ＭＳ Ｐゴシック" charset="0"/>
              </a:rPr>
              <a:t>destination MAC address</a:t>
            </a:r>
          </a:p>
          <a:p>
            <a:pPr marL="677863" lvl="1" indent="-215900">
              <a:spcBef>
                <a:spcPts val="0"/>
              </a:spcBef>
              <a:buClr>
                <a:srgbClr val="000090"/>
              </a:buClr>
              <a:buSzPct val="100000"/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action: </a:t>
            </a:r>
            <a:r>
              <a:rPr lang="en-US" sz="2800" dirty="0">
                <a:latin typeface="Calibri" charset="0"/>
                <a:ea typeface="ＭＳ Ｐゴシック" charset="0"/>
              </a:rPr>
              <a:t>forward or flood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CFD923-F041-4DD0-B980-BD52C1BB7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5800" y="1874838"/>
            <a:ext cx="3810000" cy="4648200"/>
          </a:xfrm>
        </p:spPr>
        <p:txBody>
          <a:bodyPr/>
          <a:lstStyle/>
          <a:p>
            <a:pPr marL="296863" indent="-296863">
              <a:spcBef>
                <a:spcPts val="0"/>
              </a:spcBef>
              <a:buClr>
                <a:srgbClr val="000090"/>
              </a:buClr>
              <a:buFont typeface="Wingdings" charset="2"/>
              <a:buChar char="§"/>
              <a:defRPr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Firewall</a:t>
            </a:r>
          </a:p>
          <a:p>
            <a:pPr marL="508000" lvl="1" indent="-219075">
              <a:spcBef>
                <a:spcPts val="0"/>
              </a:spcBef>
              <a:buClr>
                <a:srgbClr val="000090"/>
              </a:buClr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match</a:t>
            </a:r>
            <a:r>
              <a:rPr lang="en-US" sz="2800" dirty="0">
                <a:latin typeface="Calibri" charset="0"/>
                <a:ea typeface="ＭＳ Ｐゴシック" charset="0"/>
              </a:rPr>
              <a:t>: IP addresses and TCP/UDP port numbers</a:t>
            </a:r>
          </a:p>
          <a:p>
            <a:pPr marL="508000" lvl="1" indent="-219075">
              <a:spcBef>
                <a:spcPts val="0"/>
              </a:spcBef>
              <a:buClr>
                <a:srgbClr val="000090"/>
              </a:buClr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action: </a:t>
            </a:r>
            <a:r>
              <a:rPr lang="en-US" sz="2800" dirty="0">
                <a:latin typeface="Calibri" charset="0"/>
                <a:ea typeface="ＭＳ Ｐゴシック" charset="0"/>
              </a:rPr>
              <a:t>permit or deny </a:t>
            </a:r>
          </a:p>
          <a:p>
            <a:pPr marL="296863" indent="-296863">
              <a:spcBef>
                <a:spcPts val="0"/>
              </a:spcBef>
              <a:buClr>
                <a:srgbClr val="000090"/>
              </a:buClr>
              <a:buFont typeface="Wingdings" charset="2"/>
              <a:buChar char="§"/>
              <a:defRPr/>
            </a:pP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NAT</a:t>
            </a:r>
          </a:p>
          <a:p>
            <a:pPr marL="519113" lvl="1" indent="-230188">
              <a:spcBef>
                <a:spcPts val="0"/>
              </a:spcBef>
              <a:buClr>
                <a:srgbClr val="000090"/>
              </a:buClr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match: </a:t>
            </a:r>
            <a:r>
              <a:rPr lang="en-US" sz="2800" dirty="0">
                <a:latin typeface="Calibri" charset="0"/>
                <a:ea typeface="ＭＳ Ｐゴシック" charset="0"/>
              </a:rPr>
              <a:t>IP address and port</a:t>
            </a:r>
          </a:p>
          <a:p>
            <a:pPr marL="519113" lvl="1" indent="-230188">
              <a:spcBef>
                <a:spcPts val="0"/>
              </a:spcBef>
              <a:buClr>
                <a:srgbClr val="000090"/>
              </a:buClr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  <a:ea typeface="ＭＳ Ｐゴシック" charset="0"/>
              </a:rPr>
              <a:t>action: </a:t>
            </a:r>
            <a:r>
              <a:rPr lang="en-US" sz="2800" dirty="0">
                <a:latin typeface="Calibri" charset="0"/>
                <a:ea typeface="ＭＳ Ｐゴシック" charset="0"/>
              </a:rPr>
              <a:t>rewrite address and port</a:t>
            </a:r>
          </a:p>
          <a:p>
            <a:pPr marL="0">
              <a:spcBef>
                <a:spcPts val="0"/>
              </a:spcBef>
              <a:buFont typeface="Wingdings" charset="0"/>
              <a:buChar char="§"/>
              <a:defRPr/>
            </a:pPr>
            <a:endParaRPr lang="en-US" sz="32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3909" name="TextBox 1">
            <a:extLst>
              <a:ext uri="{FF2B5EF4-FFF2-40B4-BE49-F238E27FC236}">
                <a16:creationId xmlns:a16="http://schemas.microsoft.com/office/drawing/2014/main" id="{94C1B161-92D7-4254-A7D8-2D8F18C3F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38" y="1214438"/>
            <a:ext cx="75199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rgbClr val="00009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en-US" sz="2800" i="1">
                <a:solidFill>
                  <a:srgbClr val="CC0000"/>
                </a:solidFill>
                <a:latin typeface="Calibri" panose="020F0502020204030204" pitchFamily="34" charset="0"/>
              </a:rPr>
              <a:t>match+action: </a:t>
            </a:r>
            <a:r>
              <a:rPr lang="en-US" altLang="en-US" sz="2800">
                <a:latin typeface="Calibri" panose="020F0502020204030204" pitchFamily="34" charset="0"/>
              </a:rPr>
              <a:t>unifies different kinds of devices</a:t>
            </a:r>
            <a:endParaRPr lang="en-US" altLang="en-US" sz="2800"/>
          </a:p>
        </p:txBody>
      </p:sp>
      <p:sp>
        <p:nvSpPr>
          <p:cNvPr id="123910" name="Slide Number Placeholder 5">
            <a:extLst>
              <a:ext uri="{FF2B5EF4-FFF2-40B4-BE49-F238E27FC236}">
                <a16:creationId xmlns:a16="http://schemas.microsoft.com/office/drawing/2014/main" id="{7B381E92-5A09-41BC-8B71-A828794F4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56613" y="6475413"/>
            <a:ext cx="561975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latin typeface="Tahoma" panose="020B0604030504040204" pitchFamily="34" charset="0"/>
              </a:rPr>
              <a:t>4-</a:t>
            </a:r>
            <a:fld id="{D22F858E-5AEA-4812-8404-8A4D0F6BBB3C}" type="slidenum">
              <a:rPr lang="en-US" altLang="en-US" sz="1200">
                <a:latin typeface="Tahoma" panose="020B0604030504040204" pitchFamily="34" charset="0"/>
              </a:rPr>
              <a:pPr/>
              <a:t>28</a:t>
            </a:fld>
            <a:endParaRPr lang="en-US" altLang="en-US" sz="1200">
              <a:latin typeface="Tahoma" panose="020B0604030504040204" pitchFamily="34" charset="0"/>
            </a:endParaRPr>
          </a:p>
        </p:txBody>
      </p:sp>
      <p:sp>
        <p:nvSpPr>
          <p:cNvPr id="123911" name="Footer Placeholder 2">
            <a:extLst>
              <a:ext uri="{FF2B5EF4-FFF2-40B4-BE49-F238E27FC236}">
                <a16:creationId xmlns:a16="http://schemas.microsoft.com/office/drawing/2014/main" id="{DDE90263-1235-4FCB-970B-B062043FC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6375400" y="6475413"/>
            <a:ext cx="2178050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Network Layer: Data Plane</a:t>
            </a:r>
          </a:p>
        </p:txBody>
      </p:sp>
    </p:spTree>
    <p:extLst>
      <p:ext uri="{BB962C8B-B14F-4D97-AF65-F5344CB8AC3E}">
        <p14:creationId xmlns:p14="http://schemas.microsoft.com/office/powerpoint/2010/main" val="1995741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>
            <a:extLst>
              <a:ext uri="{FF2B5EF4-FFF2-40B4-BE49-F238E27FC236}">
                <a16:creationId xmlns:a16="http://schemas.microsoft.com/office/drawing/2014/main" id="{C15FA208-C7F7-4BCF-8E42-4FA4365FEE38}"/>
              </a:ext>
            </a:extLst>
          </p:cNvPr>
          <p:cNvGrpSpPr>
            <a:grpSpLocks/>
          </p:cNvGrpSpPr>
          <p:nvPr/>
        </p:nvGrpSpPr>
        <p:grpSpPr bwMode="auto">
          <a:xfrm>
            <a:off x="638175" y="1263650"/>
            <a:ext cx="2997200" cy="1262063"/>
            <a:chOff x="637575" y="1263648"/>
            <a:chExt cx="2998252" cy="1261939"/>
          </a:xfrm>
        </p:grpSpPr>
        <p:sp>
          <p:nvSpPr>
            <p:cNvPr id="197" name="Freeform 196">
              <a:extLst>
                <a:ext uri="{FF2B5EF4-FFF2-40B4-BE49-F238E27FC236}">
                  <a16:creationId xmlns:a16="http://schemas.microsoft.com/office/drawing/2014/main" id="{F2477846-4B98-49D2-920D-C3255D5A07C3}"/>
                </a:ext>
              </a:extLst>
            </p:cNvPr>
            <p:cNvSpPr/>
            <p:nvPr/>
          </p:nvSpPr>
          <p:spPr>
            <a:xfrm flipV="1">
              <a:off x="678864" y="2160498"/>
              <a:ext cx="2956963" cy="365089"/>
            </a:xfrm>
            <a:custGeom>
              <a:avLst/>
              <a:gdLst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30500 w 3026833"/>
                <a:gd name="connsiteY4" fmla="*/ 825500 h 846667"/>
                <a:gd name="connsiteX5" fmla="*/ 0 w 3026833"/>
                <a:gd name="connsiteY5" fmla="*/ 846667 h 846667"/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44304 w 3026833"/>
                <a:gd name="connsiteY4" fmla="*/ 839304 h 846667"/>
                <a:gd name="connsiteX5" fmla="*/ 0 w 3026833"/>
                <a:gd name="connsiteY5" fmla="*/ 846667 h 846667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3038 w 3045313"/>
                <a:gd name="connsiteY0" fmla="*/ 848898 h 848898"/>
                <a:gd name="connsiteX1" fmla="*/ 2225538 w 3045313"/>
                <a:gd name="connsiteY1" fmla="*/ 616064 h 848898"/>
                <a:gd name="connsiteX2" fmla="*/ 3029871 w 3045313"/>
                <a:gd name="connsiteY2" fmla="*/ 2231 h 848898"/>
                <a:gd name="connsiteX3" fmla="*/ 2754705 w 3045313"/>
                <a:gd name="connsiteY3" fmla="*/ 425564 h 848898"/>
                <a:gd name="connsiteX4" fmla="*/ 2747342 w 3045313"/>
                <a:gd name="connsiteY4" fmla="*/ 841535 h 848898"/>
                <a:gd name="connsiteX5" fmla="*/ 3038 w 3045313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  <a:gd name="connsiteX0" fmla="*/ 3018 w 2975668"/>
                <a:gd name="connsiteY0" fmla="*/ 443744 h 443744"/>
                <a:gd name="connsiteX1" fmla="*/ 2225518 w 2975668"/>
                <a:gd name="connsiteY1" fmla="*/ 210910 h 443744"/>
                <a:gd name="connsiteX2" fmla="*/ 2957279 w 2975668"/>
                <a:gd name="connsiteY2" fmla="*/ 79158 h 443744"/>
                <a:gd name="connsiteX3" fmla="*/ 2754685 w 2975668"/>
                <a:gd name="connsiteY3" fmla="*/ 20410 h 443744"/>
                <a:gd name="connsiteX4" fmla="*/ 2747322 w 2975668"/>
                <a:gd name="connsiteY4" fmla="*/ 436381 h 443744"/>
                <a:gd name="connsiteX5" fmla="*/ 3018 w 2975668"/>
                <a:gd name="connsiteY5" fmla="*/ 443744 h 443744"/>
                <a:gd name="connsiteX0" fmla="*/ 3018 w 2957279"/>
                <a:gd name="connsiteY0" fmla="*/ 454405 h 454405"/>
                <a:gd name="connsiteX1" fmla="*/ 2225518 w 2957279"/>
                <a:gd name="connsiteY1" fmla="*/ 221571 h 454405"/>
                <a:gd name="connsiteX2" fmla="*/ 2957279 w 2957279"/>
                <a:gd name="connsiteY2" fmla="*/ 89819 h 454405"/>
                <a:gd name="connsiteX3" fmla="*/ 2754685 w 2957279"/>
                <a:gd name="connsiteY3" fmla="*/ 31071 h 454405"/>
                <a:gd name="connsiteX4" fmla="*/ 2747322 w 2957279"/>
                <a:gd name="connsiteY4" fmla="*/ 447042 h 454405"/>
                <a:gd name="connsiteX5" fmla="*/ 3018 w 2957279"/>
                <a:gd name="connsiteY5" fmla="*/ 454405 h 454405"/>
                <a:gd name="connsiteX0" fmla="*/ 3018 w 2957279"/>
                <a:gd name="connsiteY0" fmla="*/ 496161 h 496161"/>
                <a:gd name="connsiteX1" fmla="*/ 2225518 w 2957279"/>
                <a:gd name="connsiteY1" fmla="*/ 263327 h 496161"/>
                <a:gd name="connsiteX2" fmla="*/ 2957279 w 2957279"/>
                <a:gd name="connsiteY2" fmla="*/ 131575 h 496161"/>
                <a:gd name="connsiteX3" fmla="*/ 2754685 w 2957279"/>
                <a:gd name="connsiteY3" fmla="*/ 72827 h 496161"/>
                <a:gd name="connsiteX4" fmla="*/ 2747322 w 2957279"/>
                <a:gd name="connsiteY4" fmla="*/ 488798 h 496161"/>
                <a:gd name="connsiteX5" fmla="*/ 3018 w 2957279"/>
                <a:gd name="connsiteY5" fmla="*/ 496161 h 496161"/>
                <a:gd name="connsiteX0" fmla="*/ 3018 w 2957279"/>
                <a:gd name="connsiteY0" fmla="*/ 496161 h 496161"/>
                <a:gd name="connsiteX1" fmla="*/ 2225518 w 2957279"/>
                <a:gd name="connsiteY1" fmla="*/ 263327 h 496161"/>
                <a:gd name="connsiteX2" fmla="*/ 2957279 w 2957279"/>
                <a:gd name="connsiteY2" fmla="*/ 131575 h 496161"/>
                <a:gd name="connsiteX3" fmla="*/ 2780603 w 2957279"/>
                <a:gd name="connsiteY3" fmla="*/ 269807 h 496161"/>
                <a:gd name="connsiteX4" fmla="*/ 2747322 w 2957279"/>
                <a:gd name="connsiteY4" fmla="*/ 488798 h 496161"/>
                <a:gd name="connsiteX5" fmla="*/ 3018 w 2957279"/>
                <a:gd name="connsiteY5" fmla="*/ 496161 h 496161"/>
                <a:gd name="connsiteX0" fmla="*/ 3018 w 2957279"/>
                <a:gd name="connsiteY0" fmla="*/ 496161 h 496161"/>
                <a:gd name="connsiteX1" fmla="*/ 2225518 w 2957279"/>
                <a:gd name="connsiteY1" fmla="*/ 263327 h 496161"/>
                <a:gd name="connsiteX2" fmla="*/ 2957279 w 2957279"/>
                <a:gd name="connsiteY2" fmla="*/ 131575 h 496161"/>
                <a:gd name="connsiteX3" fmla="*/ 2780603 w 2957279"/>
                <a:gd name="connsiteY3" fmla="*/ 269807 h 496161"/>
                <a:gd name="connsiteX4" fmla="*/ 2747322 w 2957279"/>
                <a:gd name="connsiteY4" fmla="*/ 488798 h 496161"/>
                <a:gd name="connsiteX5" fmla="*/ 3018 w 2957279"/>
                <a:gd name="connsiteY5" fmla="*/ 496161 h 496161"/>
                <a:gd name="connsiteX0" fmla="*/ 3018 w 2957279"/>
                <a:gd name="connsiteY0" fmla="*/ 364586 h 364586"/>
                <a:gd name="connsiteX1" fmla="*/ 2225518 w 2957279"/>
                <a:gd name="connsiteY1" fmla="*/ 131752 h 364586"/>
                <a:gd name="connsiteX2" fmla="*/ 2957279 w 2957279"/>
                <a:gd name="connsiteY2" fmla="*/ 0 h 364586"/>
                <a:gd name="connsiteX3" fmla="*/ 2780603 w 2957279"/>
                <a:gd name="connsiteY3" fmla="*/ 138232 h 364586"/>
                <a:gd name="connsiteX4" fmla="*/ 2747322 w 2957279"/>
                <a:gd name="connsiteY4" fmla="*/ 357223 h 364586"/>
                <a:gd name="connsiteX5" fmla="*/ 3018 w 2957279"/>
                <a:gd name="connsiteY5" fmla="*/ 364586 h 364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7279" h="364586">
                  <a:moveTo>
                    <a:pt x="3018" y="364586"/>
                  </a:moveTo>
                  <a:cubicBezTo>
                    <a:pt x="-83949" y="327008"/>
                    <a:pt x="1733141" y="192516"/>
                    <a:pt x="2225518" y="131752"/>
                  </a:cubicBezTo>
                  <a:cubicBezTo>
                    <a:pt x="2717895" y="70988"/>
                    <a:pt x="2402554" y="114689"/>
                    <a:pt x="2957279" y="0"/>
                  </a:cubicBezTo>
                  <a:cubicBezTo>
                    <a:pt x="2832942" y="71922"/>
                    <a:pt x="2815596" y="78695"/>
                    <a:pt x="2780603" y="138232"/>
                  </a:cubicBezTo>
                  <a:cubicBezTo>
                    <a:pt x="2745610" y="197769"/>
                    <a:pt x="2727394" y="213043"/>
                    <a:pt x="2747322" y="357223"/>
                  </a:cubicBezTo>
                  <a:lnTo>
                    <a:pt x="3018" y="36458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p:spPr>
          <p:txBody>
            <a:bodyPr wrap="none"/>
            <a:lstStyle/>
            <a:p>
              <a:pPr>
                <a:defRPr/>
              </a:pPr>
              <a:endParaRPr lang="en-US" dirty="0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25075" name="Group 188">
              <a:extLst>
                <a:ext uri="{FF2B5EF4-FFF2-40B4-BE49-F238E27FC236}">
                  <a16:creationId xmlns:a16="http://schemas.microsoft.com/office/drawing/2014/main" id="{11688586-9848-4A4B-AFAB-C52BB7996C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7575" y="1263648"/>
              <a:ext cx="2833213" cy="916517"/>
              <a:chOff x="-994833" y="4042832"/>
              <a:chExt cx="2833213" cy="916517"/>
            </a:xfrm>
          </p:grpSpPr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7BFD09FE-44E3-433E-B7B9-126A31A9DD2F}"/>
                  </a:ext>
                </a:extLst>
              </p:cNvPr>
              <p:cNvSpPr/>
              <p:nvPr/>
            </p:nvSpPr>
            <p:spPr bwMode="auto">
              <a:xfrm>
                <a:off x="-977364" y="4042832"/>
                <a:ext cx="2775924" cy="91589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5077" name="TextBox 190">
                <a:extLst>
                  <a:ext uri="{FF2B5EF4-FFF2-40B4-BE49-F238E27FC236}">
                    <a16:creationId xmlns:a16="http://schemas.microsoft.com/office/drawing/2014/main" id="{B64727A9-4B2E-4A87-A81B-6BEBFB14D0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931177" y="4360336"/>
                <a:ext cx="1646504" cy="584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IP Src = 10.3.*.*</a:t>
                </a:r>
              </a:p>
              <a:p>
                <a:r>
                  <a:rPr lang="en-US" altLang="en-US" sz="1600"/>
                  <a:t>IP Dst = 10.2.*.*</a:t>
                </a:r>
              </a:p>
            </p:txBody>
          </p:sp>
          <p:sp>
            <p:nvSpPr>
              <p:cNvPr id="125078" name="TextBox 191">
                <a:extLst>
                  <a:ext uri="{FF2B5EF4-FFF2-40B4-BE49-F238E27FC236}">
                    <a16:creationId xmlns:a16="http://schemas.microsoft.com/office/drawing/2014/main" id="{D5FB6040-45CE-4225-94D6-3953F8C46E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8763" y="4491568"/>
                <a:ext cx="111961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forward(3)</a:t>
                </a:r>
              </a:p>
            </p:txBody>
          </p:sp>
          <p:cxnSp>
            <p:nvCxnSpPr>
              <p:cNvPr id="125079" name="Straight Connector 192">
                <a:extLst>
                  <a:ext uri="{FF2B5EF4-FFF2-40B4-BE49-F238E27FC236}">
                    <a16:creationId xmlns:a16="http://schemas.microsoft.com/office/drawing/2014/main" id="{60400519-82EE-4FD5-851A-141DBDAED2D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-994833" y="4402666"/>
                <a:ext cx="2794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25080" name="TextBox 193">
                <a:extLst>
                  <a:ext uri="{FF2B5EF4-FFF2-40B4-BE49-F238E27FC236}">
                    <a16:creationId xmlns:a16="http://schemas.microsoft.com/office/drawing/2014/main" id="{CAD1C705-6E5F-4CB2-AA90-EC6EC75AE8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674004" y="4051301"/>
                <a:ext cx="74341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match</a:t>
                </a:r>
              </a:p>
            </p:txBody>
          </p:sp>
          <p:sp>
            <p:nvSpPr>
              <p:cNvPr id="125081" name="TextBox 194">
                <a:extLst>
                  <a:ext uri="{FF2B5EF4-FFF2-40B4-BE49-F238E27FC236}">
                    <a16:creationId xmlns:a16="http://schemas.microsoft.com/office/drawing/2014/main" id="{D55AFB08-191C-4353-863F-24EB1A4FCFB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5396" y="4055535"/>
                <a:ext cx="7321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action</a:t>
                </a:r>
              </a:p>
            </p:txBody>
          </p:sp>
          <p:cxnSp>
            <p:nvCxnSpPr>
              <p:cNvPr id="125082" name="Straight Connector 195">
                <a:extLst>
                  <a:ext uri="{FF2B5EF4-FFF2-40B4-BE49-F238E27FC236}">
                    <a16:creationId xmlns:a16="http://schemas.microsoft.com/office/drawing/2014/main" id="{77ECC03B-27E4-4EBE-A3B5-2DE5D9AE360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38264" y="4049182"/>
                <a:ext cx="1" cy="9048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E6EF8A6-8663-4B5B-B831-E4D1BB75F4A3}"/>
              </a:ext>
            </a:extLst>
          </p:cNvPr>
          <p:cNvGrpSpPr>
            <a:grpSpLocks/>
          </p:cNvGrpSpPr>
          <p:nvPr/>
        </p:nvGrpSpPr>
        <p:grpSpPr bwMode="auto">
          <a:xfrm>
            <a:off x="5956300" y="4510088"/>
            <a:ext cx="2894013" cy="2022475"/>
            <a:chOff x="5956617" y="4509743"/>
            <a:chExt cx="2893901" cy="2022127"/>
          </a:xfrm>
        </p:grpSpPr>
        <p:sp>
          <p:nvSpPr>
            <p:cNvPr id="208" name="Freeform 207">
              <a:extLst>
                <a:ext uri="{FF2B5EF4-FFF2-40B4-BE49-F238E27FC236}">
                  <a16:creationId xmlns:a16="http://schemas.microsoft.com/office/drawing/2014/main" id="{4405758C-A8E8-4BD9-8BD2-366C20259F7E}"/>
                </a:ext>
              </a:extLst>
            </p:cNvPr>
            <p:cNvSpPr/>
            <p:nvPr/>
          </p:nvSpPr>
          <p:spPr>
            <a:xfrm flipH="1">
              <a:off x="5956617" y="4509743"/>
              <a:ext cx="2838340" cy="630129"/>
            </a:xfrm>
            <a:custGeom>
              <a:avLst/>
              <a:gdLst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30500 w 3026833"/>
                <a:gd name="connsiteY4" fmla="*/ 825500 h 846667"/>
                <a:gd name="connsiteX5" fmla="*/ 0 w 3026833"/>
                <a:gd name="connsiteY5" fmla="*/ 846667 h 846667"/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44304 w 3026833"/>
                <a:gd name="connsiteY4" fmla="*/ 839304 h 846667"/>
                <a:gd name="connsiteX5" fmla="*/ 0 w 3026833"/>
                <a:gd name="connsiteY5" fmla="*/ 846667 h 846667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3038 w 3045313"/>
                <a:gd name="connsiteY0" fmla="*/ 848898 h 848898"/>
                <a:gd name="connsiteX1" fmla="*/ 2225538 w 3045313"/>
                <a:gd name="connsiteY1" fmla="*/ 616064 h 848898"/>
                <a:gd name="connsiteX2" fmla="*/ 3029871 w 3045313"/>
                <a:gd name="connsiteY2" fmla="*/ 2231 h 848898"/>
                <a:gd name="connsiteX3" fmla="*/ 2754705 w 3045313"/>
                <a:gd name="connsiteY3" fmla="*/ 425564 h 848898"/>
                <a:gd name="connsiteX4" fmla="*/ 2747342 w 3045313"/>
                <a:gd name="connsiteY4" fmla="*/ 841535 h 848898"/>
                <a:gd name="connsiteX5" fmla="*/ 3038 w 3045313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  <a:gd name="connsiteX0" fmla="*/ 2979 w 2839117"/>
                <a:gd name="connsiteY0" fmla="*/ 630630 h 630630"/>
                <a:gd name="connsiteX1" fmla="*/ 2225479 w 2839117"/>
                <a:gd name="connsiteY1" fmla="*/ 397796 h 630630"/>
                <a:gd name="connsiteX2" fmla="*/ 2808948 w 2839117"/>
                <a:gd name="connsiteY2" fmla="*/ 4836 h 630630"/>
                <a:gd name="connsiteX3" fmla="*/ 2754646 w 2839117"/>
                <a:gd name="connsiteY3" fmla="*/ 207296 h 630630"/>
                <a:gd name="connsiteX4" fmla="*/ 2747283 w 2839117"/>
                <a:gd name="connsiteY4" fmla="*/ 623267 h 630630"/>
                <a:gd name="connsiteX5" fmla="*/ 2979 w 2839117"/>
                <a:gd name="connsiteY5" fmla="*/ 630630 h 63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39117" h="630630">
                  <a:moveTo>
                    <a:pt x="2979" y="630630"/>
                  </a:moveTo>
                  <a:cubicBezTo>
                    <a:pt x="-83988" y="593052"/>
                    <a:pt x="1757818" y="502095"/>
                    <a:pt x="2225479" y="397796"/>
                  </a:cubicBezTo>
                  <a:cubicBezTo>
                    <a:pt x="2693140" y="293497"/>
                    <a:pt x="2720754" y="36586"/>
                    <a:pt x="2808948" y="4836"/>
                  </a:cubicBezTo>
                  <a:cubicBezTo>
                    <a:pt x="2897142" y="-26914"/>
                    <a:pt x="2764923" y="104224"/>
                    <a:pt x="2754646" y="207296"/>
                  </a:cubicBezTo>
                  <a:cubicBezTo>
                    <a:pt x="2744369" y="310368"/>
                    <a:pt x="2727355" y="479087"/>
                    <a:pt x="2747283" y="623267"/>
                  </a:cubicBezTo>
                  <a:lnTo>
                    <a:pt x="2979" y="63063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25064" name="Group 197">
              <a:extLst>
                <a:ext uri="{FF2B5EF4-FFF2-40B4-BE49-F238E27FC236}">
                  <a16:creationId xmlns:a16="http://schemas.microsoft.com/office/drawing/2014/main" id="{306EF63E-503E-41F0-8DD0-F0B84550FB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31592" y="5137149"/>
              <a:ext cx="2818926" cy="1394721"/>
              <a:chOff x="-999973" y="4042833"/>
              <a:chExt cx="2818926" cy="1394721"/>
            </a:xfrm>
          </p:grpSpPr>
          <p:sp>
            <p:nvSpPr>
              <p:cNvPr id="199" name="Rectangle 198">
                <a:extLst>
                  <a:ext uri="{FF2B5EF4-FFF2-40B4-BE49-F238E27FC236}">
                    <a16:creationId xmlns:a16="http://schemas.microsoft.com/office/drawing/2014/main" id="{AA45077F-0B05-4D55-95DD-14D1E781B804}"/>
                  </a:ext>
                </a:extLst>
              </p:cNvPr>
              <p:cNvSpPr/>
              <p:nvPr/>
            </p:nvSpPr>
            <p:spPr bwMode="auto">
              <a:xfrm>
                <a:off x="-978114" y="4042381"/>
                <a:ext cx="2778018" cy="134438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5066" name="TextBox 199">
                <a:extLst>
                  <a:ext uri="{FF2B5EF4-FFF2-40B4-BE49-F238E27FC236}">
                    <a16:creationId xmlns:a16="http://schemas.microsoft.com/office/drawing/2014/main" id="{ADB68D5A-AEA7-403A-AE58-F52A911855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999973" y="4360336"/>
                <a:ext cx="171503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ingress port = 2</a:t>
                </a:r>
              </a:p>
              <a:p>
                <a:r>
                  <a:rPr lang="en-US" altLang="en-US" sz="1600"/>
                  <a:t>IP Dst = 10.2.0.3</a:t>
                </a:r>
              </a:p>
              <a:p>
                <a:r>
                  <a:rPr lang="en-US" altLang="en-US" sz="1600"/>
                  <a:t>ingress port = 2</a:t>
                </a:r>
              </a:p>
              <a:p>
                <a:r>
                  <a:rPr lang="en-US" altLang="en-US" sz="1600"/>
                  <a:t>IP Dst = 10.2.0.4</a:t>
                </a:r>
              </a:p>
            </p:txBody>
          </p:sp>
          <p:sp>
            <p:nvSpPr>
              <p:cNvPr id="125067" name="TextBox 200">
                <a:extLst>
                  <a:ext uri="{FF2B5EF4-FFF2-40B4-BE49-F238E27FC236}">
                    <a16:creationId xmlns:a16="http://schemas.microsoft.com/office/drawing/2014/main" id="{E35AC279-A307-40E4-A142-39F59CAC62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1327" y="4474229"/>
                <a:ext cx="111961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forward(3)</a:t>
                </a:r>
              </a:p>
            </p:txBody>
          </p:sp>
          <p:cxnSp>
            <p:nvCxnSpPr>
              <p:cNvPr id="125068" name="Straight Connector 201">
                <a:extLst>
                  <a:ext uri="{FF2B5EF4-FFF2-40B4-BE49-F238E27FC236}">
                    <a16:creationId xmlns:a16="http://schemas.microsoft.com/office/drawing/2014/main" id="{00AD28BD-C523-4FD0-800E-EE76693FEF3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-994833" y="4402666"/>
                <a:ext cx="2794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25069" name="TextBox 202">
                <a:extLst>
                  <a:ext uri="{FF2B5EF4-FFF2-40B4-BE49-F238E27FC236}">
                    <a16:creationId xmlns:a16="http://schemas.microsoft.com/office/drawing/2014/main" id="{1BE5EC4F-F3AA-4D26-9F71-F78B210FA8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674004" y="4051301"/>
                <a:ext cx="74341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match</a:t>
                </a:r>
              </a:p>
            </p:txBody>
          </p:sp>
          <p:sp>
            <p:nvSpPr>
              <p:cNvPr id="125070" name="TextBox 203">
                <a:extLst>
                  <a:ext uri="{FF2B5EF4-FFF2-40B4-BE49-F238E27FC236}">
                    <a16:creationId xmlns:a16="http://schemas.microsoft.com/office/drawing/2014/main" id="{E8EF62B2-DE04-44E5-94FB-37AD225803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5396" y="4055535"/>
                <a:ext cx="7321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action</a:t>
                </a:r>
              </a:p>
            </p:txBody>
          </p:sp>
          <p:cxnSp>
            <p:nvCxnSpPr>
              <p:cNvPr id="125071" name="Straight Connector 204">
                <a:extLst>
                  <a:ext uri="{FF2B5EF4-FFF2-40B4-BE49-F238E27FC236}">
                    <a16:creationId xmlns:a16="http://schemas.microsoft.com/office/drawing/2014/main" id="{69A3DE0D-2FEE-4C47-B003-A6C1E55E7D7D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60503" y="4042833"/>
                <a:ext cx="4690" cy="13494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5072" name="Straight Connector 205">
                <a:extLst>
                  <a:ext uri="{FF2B5EF4-FFF2-40B4-BE49-F238E27FC236}">
                    <a16:creationId xmlns:a16="http://schemas.microsoft.com/office/drawing/2014/main" id="{E4934FC5-2566-4E0E-9053-661B4B0631E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-975047" y="4896787"/>
                <a:ext cx="2794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25073" name="TextBox 206">
                <a:extLst>
                  <a:ext uri="{FF2B5EF4-FFF2-40B4-BE49-F238E27FC236}">
                    <a16:creationId xmlns:a16="http://schemas.microsoft.com/office/drawing/2014/main" id="{8C9025A9-36EA-4E07-9F3C-995BEE2A59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0712" y="4973448"/>
                <a:ext cx="111961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forward(4)</a:t>
                </a: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ECF25F6-570F-49F4-A1B6-958A85F46E43}"/>
              </a:ext>
            </a:extLst>
          </p:cNvPr>
          <p:cNvGrpSpPr>
            <a:grpSpLocks/>
          </p:cNvGrpSpPr>
          <p:nvPr/>
        </p:nvGrpSpPr>
        <p:grpSpPr bwMode="auto">
          <a:xfrm>
            <a:off x="587375" y="4570413"/>
            <a:ext cx="3089275" cy="2001837"/>
            <a:chOff x="587526" y="4569769"/>
            <a:chExt cx="3089750" cy="2002482"/>
          </a:xfrm>
        </p:grpSpPr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78B9CEF7-1D1D-4F36-89A4-76B70C740088}"/>
                </a:ext>
              </a:extLst>
            </p:cNvPr>
            <p:cNvSpPr/>
            <p:nvPr/>
          </p:nvSpPr>
          <p:spPr>
            <a:xfrm>
              <a:off x="631983" y="4569769"/>
              <a:ext cx="3045293" cy="849586"/>
            </a:xfrm>
            <a:custGeom>
              <a:avLst/>
              <a:gdLst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30500 w 3026833"/>
                <a:gd name="connsiteY4" fmla="*/ 825500 h 846667"/>
                <a:gd name="connsiteX5" fmla="*/ 0 w 3026833"/>
                <a:gd name="connsiteY5" fmla="*/ 846667 h 846667"/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44304 w 3026833"/>
                <a:gd name="connsiteY4" fmla="*/ 839304 h 846667"/>
                <a:gd name="connsiteX5" fmla="*/ 0 w 3026833"/>
                <a:gd name="connsiteY5" fmla="*/ 846667 h 846667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3038 w 3045313"/>
                <a:gd name="connsiteY0" fmla="*/ 848898 h 848898"/>
                <a:gd name="connsiteX1" fmla="*/ 2225538 w 3045313"/>
                <a:gd name="connsiteY1" fmla="*/ 616064 h 848898"/>
                <a:gd name="connsiteX2" fmla="*/ 3029871 w 3045313"/>
                <a:gd name="connsiteY2" fmla="*/ 2231 h 848898"/>
                <a:gd name="connsiteX3" fmla="*/ 2754705 w 3045313"/>
                <a:gd name="connsiteY3" fmla="*/ 425564 h 848898"/>
                <a:gd name="connsiteX4" fmla="*/ 2747342 w 3045313"/>
                <a:gd name="connsiteY4" fmla="*/ 841535 h 848898"/>
                <a:gd name="connsiteX5" fmla="*/ 3038 w 3045313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5074" h="848898">
                  <a:moveTo>
                    <a:pt x="2799" y="848898"/>
                  </a:moveTo>
                  <a:cubicBezTo>
                    <a:pt x="-84168" y="811320"/>
                    <a:pt x="1881874" y="743370"/>
                    <a:pt x="2225299" y="616064"/>
                  </a:cubicBezTo>
                  <a:cubicBezTo>
                    <a:pt x="2568724" y="488758"/>
                    <a:pt x="2941438" y="33981"/>
                    <a:pt x="3029632" y="2231"/>
                  </a:cubicBezTo>
                  <a:cubicBezTo>
                    <a:pt x="3117826" y="-29519"/>
                    <a:pt x="2801554" y="285680"/>
                    <a:pt x="2754466" y="425564"/>
                  </a:cubicBezTo>
                  <a:cubicBezTo>
                    <a:pt x="2707378" y="565448"/>
                    <a:pt x="2727175" y="697355"/>
                    <a:pt x="2747103" y="841535"/>
                  </a:cubicBezTo>
                  <a:lnTo>
                    <a:pt x="2799" y="84889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25055" name="Group 50">
              <a:extLst>
                <a:ext uri="{FF2B5EF4-FFF2-40B4-BE49-F238E27FC236}">
                  <a16:creationId xmlns:a16="http://schemas.microsoft.com/office/drawing/2014/main" id="{0D9D063A-388B-4BA3-9162-B322BECDBD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7526" y="5408083"/>
              <a:ext cx="2799140" cy="1164168"/>
              <a:chOff x="-999973" y="4042832"/>
              <a:chExt cx="2799140" cy="1164168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24DA279-845B-4BAC-835D-F76627928129}"/>
                  </a:ext>
                </a:extLst>
              </p:cNvPr>
              <p:cNvSpPr/>
              <p:nvPr/>
            </p:nvSpPr>
            <p:spPr bwMode="auto">
              <a:xfrm>
                <a:off x="-977745" y="4042988"/>
                <a:ext cx="2776965" cy="116401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5057" name="TextBox 8">
                <a:extLst>
                  <a:ext uri="{FF2B5EF4-FFF2-40B4-BE49-F238E27FC236}">
                    <a16:creationId xmlns:a16="http://schemas.microsoft.com/office/drawing/2014/main" id="{8E0E9BD5-C223-4F41-BEEE-3D126978468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999973" y="4360336"/>
                <a:ext cx="1646504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ingress port = 1</a:t>
                </a:r>
              </a:p>
              <a:p>
                <a:r>
                  <a:rPr lang="en-US" altLang="en-US" sz="1600"/>
                  <a:t>IP Src = 10.3.*.*</a:t>
                </a:r>
              </a:p>
              <a:p>
                <a:r>
                  <a:rPr lang="en-US" altLang="en-US" sz="1600"/>
                  <a:t>IP Dst = 10.2.*.*</a:t>
                </a:r>
              </a:p>
            </p:txBody>
          </p:sp>
          <p:sp>
            <p:nvSpPr>
              <p:cNvPr id="125058" name="TextBox 183">
                <a:extLst>
                  <a:ext uri="{FF2B5EF4-FFF2-40B4-BE49-F238E27FC236}">
                    <a16:creationId xmlns:a16="http://schemas.microsoft.com/office/drawing/2014/main" id="{A6FDAFDB-B9B2-4CF6-9522-F08B83EB92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6427" y="4576235"/>
                <a:ext cx="1119617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forward(4)</a:t>
                </a:r>
              </a:p>
            </p:txBody>
          </p:sp>
          <p:cxnSp>
            <p:nvCxnSpPr>
              <p:cNvPr id="125059" name="Straight Connector 14">
                <a:extLst>
                  <a:ext uri="{FF2B5EF4-FFF2-40B4-BE49-F238E27FC236}">
                    <a16:creationId xmlns:a16="http://schemas.microsoft.com/office/drawing/2014/main" id="{C3F54239-D736-4453-AF99-D28AA43A6D2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-994833" y="4402666"/>
                <a:ext cx="2794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25060" name="TextBox 185">
                <a:extLst>
                  <a:ext uri="{FF2B5EF4-FFF2-40B4-BE49-F238E27FC236}">
                    <a16:creationId xmlns:a16="http://schemas.microsoft.com/office/drawing/2014/main" id="{9BA769ED-6742-4FAC-A0AD-608CAF47FA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-674004" y="4051301"/>
                <a:ext cx="743413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match</a:t>
                </a:r>
              </a:p>
            </p:txBody>
          </p:sp>
          <p:sp>
            <p:nvSpPr>
              <p:cNvPr id="125061" name="TextBox 186">
                <a:extLst>
                  <a:ext uri="{FF2B5EF4-FFF2-40B4-BE49-F238E27FC236}">
                    <a16:creationId xmlns:a16="http://schemas.microsoft.com/office/drawing/2014/main" id="{D45714C2-ECE8-40C9-A0D2-5BB768EBCD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5396" y="4055535"/>
                <a:ext cx="73219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600"/>
                  <a:t>action</a:t>
                </a:r>
              </a:p>
            </p:txBody>
          </p:sp>
          <p:cxnSp>
            <p:nvCxnSpPr>
              <p:cNvPr id="125062" name="Straight Connector 187">
                <a:extLst>
                  <a:ext uri="{FF2B5EF4-FFF2-40B4-BE49-F238E27FC236}">
                    <a16:creationId xmlns:a16="http://schemas.microsoft.com/office/drawing/2014/main" id="{A409054B-BD8A-4F6A-AD04-F0B7F841DD9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634998" y="4042833"/>
                <a:ext cx="0" cy="11641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pic>
        <p:nvPicPr>
          <p:cNvPr id="124932" name="Picture 12" descr="underline_base">
            <a:extLst>
              <a:ext uri="{FF2B5EF4-FFF2-40B4-BE49-F238E27FC236}">
                <a16:creationId xmlns:a16="http://schemas.microsoft.com/office/drawing/2014/main" id="{B09A8F70-8905-470E-9581-3DA9EA5047D3}"/>
              </a:ext>
            </a:extLst>
          </p:cNvPr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808038"/>
            <a:ext cx="4459288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3" name="Title 1">
            <a:extLst>
              <a:ext uri="{FF2B5EF4-FFF2-40B4-BE49-F238E27FC236}">
                <a16:creationId xmlns:a16="http://schemas.microsoft.com/office/drawing/2014/main" id="{15206107-A6CB-46A3-8142-8F0413194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-1588"/>
            <a:ext cx="7772400" cy="1143001"/>
          </a:xfrm>
        </p:spPr>
        <p:txBody>
          <a:bodyPr/>
          <a:lstStyle/>
          <a:p>
            <a:r>
              <a:rPr lang="en-US" altLang="en-US">
                <a:latin typeface="Calibri" panose="020F0502020204030204" pitchFamily="34" charset="0"/>
              </a:rPr>
              <a:t>OpenFlow example</a:t>
            </a:r>
          </a:p>
        </p:txBody>
      </p:sp>
      <p:cxnSp>
        <p:nvCxnSpPr>
          <p:cNvPr id="124934" name="Straight Connector 13">
            <a:extLst>
              <a:ext uri="{FF2B5EF4-FFF2-40B4-BE49-F238E27FC236}">
                <a16:creationId xmlns:a16="http://schemas.microsoft.com/office/drawing/2014/main" id="{E7C1C0F4-712F-4789-A49B-CFE166D7E19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760788" y="2562225"/>
            <a:ext cx="2157412" cy="184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935" name="Straight Connector 11">
            <a:extLst>
              <a:ext uri="{FF2B5EF4-FFF2-40B4-BE49-F238E27FC236}">
                <a16:creationId xmlns:a16="http://schemas.microsoft.com/office/drawing/2014/main" id="{CC367FB6-2F10-4553-B417-2B7BDB08EB6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40188" y="4497388"/>
            <a:ext cx="2046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936" name="Straight Connector 6">
            <a:extLst>
              <a:ext uri="{FF2B5EF4-FFF2-40B4-BE49-F238E27FC236}">
                <a16:creationId xmlns:a16="http://schemas.microsoft.com/office/drawing/2014/main" id="{B66F23A7-DD57-46E0-BEEA-BB86E102557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841750" y="2690813"/>
            <a:ext cx="0" cy="157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937" name="Straight Connector 64">
            <a:extLst>
              <a:ext uri="{FF2B5EF4-FFF2-40B4-BE49-F238E27FC236}">
                <a16:creationId xmlns:a16="http://schemas.microsoft.com/office/drawing/2014/main" id="{D25C9B7F-15AF-4088-BAE3-2CBE51EBE84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962400" y="3154363"/>
            <a:ext cx="1477963" cy="1311275"/>
          </a:xfrm>
          <a:prstGeom prst="line">
            <a:avLst/>
          </a:prstGeom>
          <a:noFill/>
          <a:ln w="12700">
            <a:solidFill>
              <a:srgbClr val="CC0000">
                <a:alpha val="50195"/>
              </a:srgb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1747C04-CD7D-4734-91FE-0D99BC35D244}"/>
              </a:ext>
            </a:extLst>
          </p:cNvPr>
          <p:cNvCxnSpPr/>
          <p:nvPr/>
        </p:nvCxnSpPr>
        <p:spPr>
          <a:xfrm flipH="1" flipV="1">
            <a:off x="3910013" y="4567238"/>
            <a:ext cx="6350" cy="65722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45E3D03-4BBD-498C-B595-8F67C03E9527}"/>
              </a:ext>
            </a:extLst>
          </p:cNvPr>
          <p:cNvCxnSpPr/>
          <p:nvPr/>
        </p:nvCxnSpPr>
        <p:spPr>
          <a:xfrm>
            <a:off x="2954338" y="4524375"/>
            <a:ext cx="531812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4940" name="Group 44">
            <a:extLst>
              <a:ext uri="{FF2B5EF4-FFF2-40B4-BE49-F238E27FC236}">
                <a16:creationId xmlns:a16="http://schemas.microsoft.com/office/drawing/2014/main" id="{3A258D46-2F3F-4519-9915-33A1FF80694F}"/>
              </a:ext>
            </a:extLst>
          </p:cNvPr>
          <p:cNvGrpSpPr>
            <a:grpSpLocks/>
          </p:cNvGrpSpPr>
          <p:nvPr/>
        </p:nvGrpSpPr>
        <p:grpSpPr bwMode="auto">
          <a:xfrm>
            <a:off x="2355850" y="4043363"/>
            <a:ext cx="757238" cy="628650"/>
            <a:chOff x="-44" y="1473"/>
            <a:chExt cx="981" cy="1105"/>
          </a:xfrm>
        </p:grpSpPr>
        <p:pic>
          <p:nvPicPr>
            <p:cNvPr id="125052" name="Picture 45" descr="desktop_computer_stylized_medium">
              <a:extLst>
                <a:ext uri="{FF2B5EF4-FFF2-40B4-BE49-F238E27FC236}">
                  <a16:creationId xmlns:a16="http://schemas.microsoft.com/office/drawing/2014/main" id="{A35956A7-D1BA-4C57-86D0-FDC46CE56A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53" name="Freeform 46">
              <a:extLst>
                <a:ext uri="{FF2B5EF4-FFF2-40B4-BE49-F238E27FC236}">
                  <a16:creationId xmlns:a16="http://schemas.microsoft.com/office/drawing/2014/main" id="{51872AC6-E66F-4191-BCB2-25E413AA417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CA"/>
            </a:p>
          </p:txBody>
        </p:sp>
      </p:grpSp>
      <p:grpSp>
        <p:nvGrpSpPr>
          <p:cNvPr id="124941" name="Group 44">
            <a:extLst>
              <a:ext uri="{FF2B5EF4-FFF2-40B4-BE49-F238E27FC236}">
                <a16:creationId xmlns:a16="http://schemas.microsoft.com/office/drawing/2014/main" id="{AE5F0632-37A9-434A-BBFA-E2D464BBCF45}"/>
              </a:ext>
            </a:extLst>
          </p:cNvPr>
          <p:cNvGrpSpPr>
            <a:grpSpLocks/>
          </p:cNvGrpSpPr>
          <p:nvPr/>
        </p:nvGrpSpPr>
        <p:grpSpPr bwMode="auto">
          <a:xfrm>
            <a:off x="3419475" y="4892675"/>
            <a:ext cx="757238" cy="628650"/>
            <a:chOff x="188" y="1473"/>
            <a:chExt cx="981" cy="1105"/>
          </a:xfrm>
        </p:grpSpPr>
        <p:pic>
          <p:nvPicPr>
            <p:cNvPr id="125050" name="Picture 45" descr="desktop_computer_stylized_medium">
              <a:extLst>
                <a:ext uri="{FF2B5EF4-FFF2-40B4-BE49-F238E27FC236}">
                  <a16:creationId xmlns:a16="http://schemas.microsoft.com/office/drawing/2014/main" id="{ADA93E43-B9E7-4C07-92D7-6F7BC023C7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88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51" name="Freeform 46">
              <a:extLst>
                <a:ext uri="{FF2B5EF4-FFF2-40B4-BE49-F238E27FC236}">
                  <a16:creationId xmlns:a16="http://schemas.microsoft.com/office/drawing/2014/main" id="{33BE76EB-CC9F-4BCD-AC8C-8F56C6F2133A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598" y="1587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CA"/>
            </a:p>
          </p:txBody>
        </p:sp>
      </p:grpSp>
      <p:sp>
        <p:nvSpPr>
          <p:cNvPr id="124942" name="TextBox 9">
            <a:extLst>
              <a:ext uri="{FF2B5EF4-FFF2-40B4-BE49-F238E27FC236}">
                <a16:creationId xmlns:a16="http://schemas.microsoft.com/office/drawing/2014/main" id="{2C5BF65D-E052-4437-903E-FFE56C427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0313" y="4548188"/>
            <a:ext cx="83343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>
                <a:cs typeface="Arial" panose="020B0604020202020204" pitchFamily="34" charset="0"/>
              </a:rPr>
              <a:t>Host h1</a:t>
            </a:r>
          </a:p>
          <a:p>
            <a:pPr algn="ctr"/>
            <a:r>
              <a:rPr lang="en-US" altLang="en-US" sz="1400">
                <a:cs typeface="Arial" panose="020B0604020202020204" pitchFamily="34" charset="0"/>
              </a:rPr>
              <a:t>10.1.0.1</a:t>
            </a:r>
          </a:p>
          <a:p>
            <a:pPr algn="ctr"/>
            <a:endParaRPr lang="en-US" altLang="en-US" sz="1400">
              <a:cs typeface="Arial" panose="020B0604020202020204" pitchFamily="34" charset="0"/>
            </a:endParaRPr>
          </a:p>
        </p:txBody>
      </p:sp>
      <p:sp>
        <p:nvSpPr>
          <p:cNvPr id="124943" name="TextBox 58">
            <a:extLst>
              <a:ext uri="{FF2B5EF4-FFF2-40B4-BE49-F238E27FC236}">
                <a16:creationId xmlns:a16="http://schemas.microsoft.com/office/drawing/2014/main" id="{F72A5A1E-71DB-40B2-9568-000B50384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2100" y="4949825"/>
            <a:ext cx="83343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>
                <a:cs typeface="Arial" panose="020B0604020202020204" pitchFamily="34" charset="0"/>
              </a:rPr>
              <a:t>Host h2</a:t>
            </a:r>
          </a:p>
          <a:p>
            <a:r>
              <a:rPr lang="en-US" altLang="en-US" sz="1400">
                <a:cs typeface="Arial" panose="020B0604020202020204" pitchFamily="34" charset="0"/>
              </a:rPr>
              <a:t>10.1.0.2</a:t>
            </a:r>
          </a:p>
          <a:p>
            <a:endParaRPr lang="en-US" altLang="en-US" sz="1800">
              <a:cs typeface="Arial" panose="020B0604020202020204" pitchFamily="34" charset="0"/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08CBE1A-D692-4FE8-A57C-BAF667AE4AD8}"/>
              </a:ext>
            </a:extLst>
          </p:cNvPr>
          <p:cNvCxnSpPr/>
          <p:nvPr/>
        </p:nvCxnSpPr>
        <p:spPr>
          <a:xfrm flipV="1">
            <a:off x="5608638" y="4568825"/>
            <a:ext cx="306387" cy="49053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39611930-8C20-4D48-80EC-E133A6D8A231}"/>
              </a:ext>
            </a:extLst>
          </p:cNvPr>
          <p:cNvCxnSpPr/>
          <p:nvPr/>
        </p:nvCxnSpPr>
        <p:spPr>
          <a:xfrm>
            <a:off x="6362700" y="4448175"/>
            <a:ext cx="531813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4946" name="Group 44">
            <a:extLst>
              <a:ext uri="{FF2B5EF4-FFF2-40B4-BE49-F238E27FC236}">
                <a16:creationId xmlns:a16="http://schemas.microsoft.com/office/drawing/2014/main" id="{44109BF2-6D33-4476-BE2C-76376A66AFC1}"/>
              </a:ext>
            </a:extLst>
          </p:cNvPr>
          <p:cNvGrpSpPr>
            <a:grpSpLocks/>
          </p:cNvGrpSpPr>
          <p:nvPr/>
        </p:nvGrpSpPr>
        <p:grpSpPr bwMode="auto">
          <a:xfrm>
            <a:off x="6569075" y="4221163"/>
            <a:ext cx="757238" cy="628650"/>
            <a:chOff x="-44" y="1473"/>
            <a:chExt cx="981" cy="1105"/>
          </a:xfrm>
        </p:grpSpPr>
        <p:pic>
          <p:nvPicPr>
            <p:cNvPr id="125048" name="Picture 45" descr="desktop_computer_stylized_medium">
              <a:extLst>
                <a:ext uri="{FF2B5EF4-FFF2-40B4-BE49-F238E27FC236}">
                  <a16:creationId xmlns:a16="http://schemas.microsoft.com/office/drawing/2014/main" id="{8BF74943-2D4B-4A40-94D6-18438BCFD4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49" name="Freeform 46">
              <a:extLst>
                <a:ext uri="{FF2B5EF4-FFF2-40B4-BE49-F238E27FC236}">
                  <a16:creationId xmlns:a16="http://schemas.microsoft.com/office/drawing/2014/main" id="{9ADEAC09-A334-4E99-B17A-B31FD1C912A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CA"/>
            </a:p>
          </p:txBody>
        </p:sp>
      </p:grpSp>
      <p:grpSp>
        <p:nvGrpSpPr>
          <p:cNvPr id="124947" name="Group 44">
            <a:extLst>
              <a:ext uri="{FF2B5EF4-FFF2-40B4-BE49-F238E27FC236}">
                <a16:creationId xmlns:a16="http://schemas.microsoft.com/office/drawing/2014/main" id="{4DEE915E-6A26-4787-B7B9-0FDE0B5C6E58}"/>
              </a:ext>
            </a:extLst>
          </p:cNvPr>
          <p:cNvGrpSpPr>
            <a:grpSpLocks/>
          </p:cNvGrpSpPr>
          <p:nvPr/>
        </p:nvGrpSpPr>
        <p:grpSpPr bwMode="auto">
          <a:xfrm>
            <a:off x="5091113" y="4835525"/>
            <a:ext cx="757237" cy="628650"/>
            <a:chOff x="-44" y="1473"/>
            <a:chExt cx="981" cy="1105"/>
          </a:xfrm>
        </p:grpSpPr>
        <p:pic>
          <p:nvPicPr>
            <p:cNvPr id="125046" name="Picture 45" descr="desktop_computer_stylized_medium">
              <a:extLst>
                <a:ext uri="{FF2B5EF4-FFF2-40B4-BE49-F238E27FC236}">
                  <a16:creationId xmlns:a16="http://schemas.microsoft.com/office/drawing/2014/main" id="{438E3E6D-7241-45BB-935A-A2CBAF0EED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47" name="Freeform 46">
              <a:extLst>
                <a:ext uri="{FF2B5EF4-FFF2-40B4-BE49-F238E27FC236}">
                  <a16:creationId xmlns:a16="http://schemas.microsoft.com/office/drawing/2014/main" id="{9888E102-B481-4382-9B23-2AE8FA5CFE7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CA"/>
            </a:p>
          </p:txBody>
        </p:sp>
      </p:grpSp>
      <p:sp>
        <p:nvSpPr>
          <p:cNvPr id="124948" name="TextBox 70">
            <a:extLst>
              <a:ext uri="{FF2B5EF4-FFF2-40B4-BE49-F238E27FC236}">
                <a16:creationId xmlns:a16="http://schemas.microsoft.com/office/drawing/2014/main" id="{DAE4238E-B661-40C5-BE7E-CC0A2507B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7900" y="4249738"/>
            <a:ext cx="83343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>
                <a:cs typeface="Arial" panose="020B0604020202020204" pitchFamily="34" charset="0"/>
              </a:rPr>
              <a:t>Host h4</a:t>
            </a:r>
          </a:p>
          <a:p>
            <a:r>
              <a:rPr lang="en-US" altLang="en-US" sz="1400">
                <a:cs typeface="Arial" panose="020B0604020202020204" pitchFamily="34" charset="0"/>
              </a:rPr>
              <a:t>10.2.0.4</a:t>
            </a:r>
          </a:p>
          <a:p>
            <a:endParaRPr lang="en-US" altLang="en-US" sz="1800">
              <a:cs typeface="Arial" panose="020B0604020202020204" pitchFamily="34" charset="0"/>
            </a:endParaRPr>
          </a:p>
        </p:txBody>
      </p:sp>
      <p:sp>
        <p:nvSpPr>
          <p:cNvPr id="124949" name="TextBox 71">
            <a:extLst>
              <a:ext uri="{FF2B5EF4-FFF2-40B4-BE49-F238E27FC236}">
                <a16:creationId xmlns:a16="http://schemas.microsoft.com/office/drawing/2014/main" id="{7B911F6E-F01E-4F67-8EF1-107E7DBAC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1575" y="5389563"/>
            <a:ext cx="83343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400">
                <a:cs typeface="Arial" panose="020B0604020202020204" pitchFamily="34" charset="0"/>
              </a:rPr>
              <a:t>Host h3</a:t>
            </a:r>
          </a:p>
          <a:p>
            <a:r>
              <a:rPr lang="en-US" altLang="en-US" sz="1400">
                <a:cs typeface="Arial" panose="020B0604020202020204" pitchFamily="34" charset="0"/>
              </a:rPr>
              <a:t>10.2.0.3</a:t>
            </a:r>
          </a:p>
          <a:p>
            <a:endParaRPr lang="en-US" altLang="en-US" sz="1800">
              <a:cs typeface="Arial" panose="020B0604020202020204" pitchFamily="34" charset="0"/>
            </a:endParaRP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F6245975-0691-4DDB-BB48-902E9E24627F}"/>
              </a:ext>
            </a:extLst>
          </p:cNvPr>
          <p:cNvCxnSpPr/>
          <p:nvPr/>
        </p:nvCxnSpPr>
        <p:spPr>
          <a:xfrm>
            <a:off x="2965450" y="2681288"/>
            <a:ext cx="70643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25D15F7-45BE-46F6-8861-927885F31202}"/>
              </a:ext>
            </a:extLst>
          </p:cNvPr>
          <p:cNvCxnSpPr/>
          <p:nvPr/>
        </p:nvCxnSpPr>
        <p:spPr>
          <a:xfrm flipV="1">
            <a:off x="3943350" y="2014538"/>
            <a:ext cx="0" cy="47466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4952" name="Group 44">
            <a:extLst>
              <a:ext uri="{FF2B5EF4-FFF2-40B4-BE49-F238E27FC236}">
                <a16:creationId xmlns:a16="http://schemas.microsoft.com/office/drawing/2014/main" id="{A55AD266-B8DB-4FF5-87A1-C2441A504E0B}"/>
              </a:ext>
            </a:extLst>
          </p:cNvPr>
          <p:cNvGrpSpPr>
            <a:grpSpLocks/>
          </p:cNvGrpSpPr>
          <p:nvPr/>
        </p:nvGrpSpPr>
        <p:grpSpPr bwMode="auto">
          <a:xfrm>
            <a:off x="3462338" y="1622425"/>
            <a:ext cx="757237" cy="628650"/>
            <a:chOff x="-44" y="1473"/>
            <a:chExt cx="981" cy="1105"/>
          </a:xfrm>
        </p:grpSpPr>
        <p:pic>
          <p:nvPicPr>
            <p:cNvPr id="125044" name="Picture 45" descr="desktop_computer_stylized_medium">
              <a:extLst>
                <a:ext uri="{FF2B5EF4-FFF2-40B4-BE49-F238E27FC236}">
                  <a16:creationId xmlns:a16="http://schemas.microsoft.com/office/drawing/2014/main" id="{9D6BA1A8-2C9D-4D8B-B0F8-E57287C1D0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45" name="Freeform 46">
              <a:extLst>
                <a:ext uri="{FF2B5EF4-FFF2-40B4-BE49-F238E27FC236}">
                  <a16:creationId xmlns:a16="http://schemas.microsoft.com/office/drawing/2014/main" id="{4C4E4D5D-BB71-420E-B95F-A9A007ACC55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CA"/>
            </a:p>
          </p:txBody>
        </p:sp>
      </p:grpSp>
      <p:grpSp>
        <p:nvGrpSpPr>
          <p:cNvPr id="124953" name="Group 44">
            <a:extLst>
              <a:ext uri="{FF2B5EF4-FFF2-40B4-BE49-F238E27FC236}">
                <a16:creationId xmlns:a16="http://schemas.microsoft.com/office/drawing/2014/main" id="{E501FF25-E804-4781-BFE7-0620555C59F6}"/>
              </a:ext>
            </a:extLst>
          </p:cNvPr>
          <p:cNvGrpSpPr>
            <a:grpSpLocks/>
          </p:cNvGrpSpPr>
          <p:nvPr/>
        </p:nvGrpSpPr>
        <p:grpSpPr bwMode="auto">
          <a:xfrm>
            <a:off x="2408238" y="2455863"/>
            <a:ext cx="757237" cy="628650"/>
            <a:chOff x="-44" y="1473"/>
            <a:chExt cx="981" cy="1105"/>
          </a:xfrm>
        </p:grpSpPr>
        <p:pic>
          <p:nvPicPr>
            <p:cNvPr id="125042" name="Picture 45" descr="desktop_computer_stylized_medium">
              <a:extLst>
                <a:ext uri="{FF2B5EF4-FFF2-40B4-BE49-F238E27FC236}">
                  <a16:creationId xmlns:a16="http://schemas.microsoft.com/office/drawing/2014/main" id="{960CE4A5-D119-4DCA-95EB-EBE53161D8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43" name="Freeform 46">
              <a:extLst>
                <a:ext uri="{FF2B5EF4-FFF2-40B4-BE49-F238E27FC236}">
                  <a16:creationId xmlns:a16="http://schemas.microsoft.com/office/drawing/2014/main" id="{0570F64E-6A38-4F22-BDB7-8E3B56CF6BA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CA"/>
            </a:p>
          </p:txBody>
        </p:sp>
      </p:grpSp>
      <p:sp>
        <p:nvSpPr>
          <p:cNvPr id="124954" name="TextBox 83">
            <a:extLst>
              <a:ext uri="{FF2B5EF4-FFF2-40B4-BE49-F238E27FC236}">
                <a16:creationId xmlns:a16="http://schemas.microsoft.com/office/drawing/2014/main" id="{B5271E15-FA12-43C2-9A57-51CB75C65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7138" y="2959100"/>
            <a:ext cx="833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>
                <a:cs typeface="Arial" panose="020B0604020202020204" pitchFamily="34" charset="0"/>
              </a:rPr>
              <a:t>Host h5</a:t>
            </a:r>
          </a:p>
          <a:p>
            <a:pPr algn="ctr"/>
            <a:r>
              <a:rPr lang="en-US" altLang="en-US" sz="1400">
                <a:cs typeface="Arial" panose="020B0604020202020204" pitchFamily="34" charset="0"/>
              </a:rPr>
              <a:t>10.3.0.5</a:t>
            </a:r>
          </a:p>
        </p:txBody>
      </p:sp>
      <p:sp>
        <p:nvSpPr>
          <p:cNvPr id="124955" name="TextBox 92">
            <a:extLst>
              <a:ext uri="{FF2B5EF4-FFF2-40B4-BE49-F238E27FC236}">
                <a16:creationId xmlns:a16="http://schemas.microsoft.com/office/drawing/2014/main" id="{B8A0333E-3BFA-4813-919F-9C50159AD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0" y="3949700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cs typeface="Arial" panose="020B0604020202020204" pitchFamily="34" charset="0"/>
              </a:rPr>
              <a:t>s1</a:t>
            </a:r>
          </a:p>
        </p:txBody>
      </p:sp>
      <p:sp>
        <p:nvSpPr>
          <p:cNvPr id="124956" name="TextBox 93">
            <a:extLst>
              <a:ext uri="{FF2B5EF4-FFF2-40B4-BE49-F238E27FC236}">
                <a16:creationId xmlns:a16="http://schemas.microsoft.com/office/drawing/2014/main" id="{27518B5E-6F4B-4FDC-8712-0A72337EC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5838" y="3976688"/>
            <a:ext cx="428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cs typeface="Arial" panose="020B0604020202020204" pitchFamily="34" charset="0"/>
              </a:rPr>
              <a:t>s2</a:t>
            </a:r>
          </a:p>
        </p:txBody>
      </p:sp>
      <p:sp>
        <p:nvSpPr>
          <p:cNvPr id="124957" name="TextBox 94">
            <a:extLst>
              <a:ext uri="{FF2B5EF4-FFF2-40B4-BE49-F238E27FC236}">
                <a16:creationId xmlns:a16="http://schemas.microsoft.com/office/drawing/2014/main" id="{D91CF94D-4362-4249-BD88-D87074ABF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2738" y="2168525"/>
            <a:ext cx="428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800">
                <a:cs typeface="Arial" panose="020B0604020202020204" pitchFamily="34" charset="0"/>
              </a:rPr>
              <a:t>s3</a:t>
            </a:r>
          </a:p>
        </p:txBody>
      </p:sp>
      <p:cxnSp>
        <p:nvCxnSpPr>
          <p:cNvPr id="124958" name="Straight Connector 99">
            <a:extLst>
              <a:ext uri="{FF2B5EF4-FFF2-40B4-BE49-F238E27FC236}">
                <a16:creationId xmlns:a16="http://schemas.microsoft.com/office/drawing/2014/main" id="{5CE1D9CD-CFC5-4AAA-B4C3-733986DF32B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62400" y="2871788"/>
            <a:ext cx="1392238" cy="219075"/>
          </a:xfrm>
          <a:prstGeom prst="line">
            <a:avLst/>
          </a:prstGeom>
          <a:noFill/>
          <a:ln w="12700">
            <a:solidFill>
              <a:srgbClr val="CC0000">
                <a:alpha val="50195"/>
              </a:srgb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959" name="Straight Connector 102">
            <a:extLst>
              <a:ext uri="{FF2B5EF4-FFF2-40B4-BE49-F238E27FC236}">
                <a16:creationId xmlns:a16="http://schemas.microsoft.com/office/drawing/2014/main" id="{D81814B9-E14C-42E5-8F84-C0133807D67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40363" y="3154363"/>
            <a:ext cx="533400" cy="976312"/>
          </a:xfrm>
          <a:prstGeom prst="line">
            <a:avLst/>
          </a:prstGeom>
          <a:noFill/>
          <a:ln w="12700">
            <a:solidFill>
              <a:srgbClr val="CC0000">
                <a:alpha val="50195"/>
              </a:srgb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4960" name="TextBox 108">
            <a:extLst>
              <a:ext uri="{FF2B5EF4-FFF2-40B4-BE49-F238E27FC236}">
                <a16:creationId xmlns:a16="http://schemas.microsoft.com/office/drawing/2014/main" id="{A0307A67-9286-40EC-A50C-98E12CD25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173288"/>
            <a:ext cx="2714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1</a:t>
            </a:r>
          </a:p>
        </p:txBody>
      </p:sp>
      <p:sp>
        <p:nvSpPr>
          <p:cNvPr id="124961" name="TextBox 109">
            <a:extLst>
              <a:ext uri="{FF2B5EF4-FFF2-40B4-BE49-F238E27FC236}">
                <a16:creationId xmlns:a16="http://schemas.microsoft.com/office/drawing/2014/main" id="{B2A13810-122D-441A-B695-EFB26B175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5488" y="2419350"/>
            <a:ext cx="273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2</a:t>
            </a:r>
          </a:p>
        </p:txBody>
      </p:sp>
      <p:sp>
        <p:nvSpPr>
          <p:cNvPr id="124962" name="TextBox 110">
            <a:extLst>
              <a:ext uri="{FF2B5EF4-FFF2-40B4-BE49-F238E27FC236}">
                <a16:creationId xmlns:a16="http://schemas.microsoft.com/office/drawing/2014/main" id="{36947FDD-3559-469F-B867-A11F4A06F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3788" y="2751138"/>
            <a:ext cx="26987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3</a:t>
            </a:r>
          </a:p>
        </p:txBody>
      </p:sp>
      <p:sp>
        <p:nvSpPr>
          <p:cNvPr id="124963" name="TextBox 111">
            <a:extLst>
              <a:ext uri="{FF2B5EF4-FFF2-40B4-BE49-F238E27FC236}">
                <a16:creationId xmlns:a16="http://schemas.microsoft.com/office/drawing/2014/main" id="{96743BBE-B209-4771-92CA-6F13EC292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25" y="2687638"/>
            <a:ext cx="274638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4</a:t>
            </a:r>
          </a:p>
        </p:txBody>
      </p:sp>
      <p:sp>
        <p:nvSpPr>
          <p:cNvPr id="124964" name="TextBox 112">
            <a:extLst>
              <a:ext uri="{FF2B5EF4-FFF2-40B4-BE49-F238E27FC236}">
                <a16:creationId xmlns:a16="http://schemas.microsoft.com/office/drawing/2014/main" id="{8D7023D0-A1ED-47AB-98AC-2970BBE68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6963" y="4006850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1</a:t>
            </a:r>
          </a:p>
        </p:txBody>
      </p:sp>
      <p:sp>
        <p:nvSpPr>
          <p:cNvPr id="124965" name="TextBox 113">
            <a:extLst>
              <a:ext uri="{FF2B5EF4-FFF2-40B4-BE49-F238E27FC236}">
                <a16:creationId xmlns:a16="http://schemas.microsoft.com/office/drawing/2014/main" id="{E2010799-8E2A-4BE5-A5F7-ABB51D3CC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276725"/>
            <a:ext cx="274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2</a:t>
            </a:r>
          </a:p>
        </p:txBody>
      </p:sp>
      <p:sp>
        <p:nvSpPr>
          <p:cNvPr id="124966" name="TextBox 114">
            <a:extLst>
              <a:ext uri="{FF2B5EF4-FFF2-40B4-BE49-F238E27FC236}">
                <a16:creationId xmlns:a16="http://schemas.microsoft.com/office/drawing/2014/main" id="{524D2852-C469-48E1-80D9-397A76512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2363" y="4624388"/>
            <a:ext cx="2698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3</a:t>
            </a:r>
          </a:p>
        </p:txBody>
      </p:sp>
      <p:sp>
        <p:nvSpPr>
          <p:cNvPr id="124967" name="TextBox 115">
            <a:extLst>
              <a:ext uri="{FF2B5EF4-FFF2-40B4-BE49-F238E27FC236}">
                <a16:creationId xmlns:a16="http://schemas.microsoft.com/office/drawing/2014/main" id="{0730D00E-9395-45C4-ABC3-097CA84A2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0363" y="4437063"/>
            <a:ext cx="2730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4</a:t>
            </a:r>
          </a:p>
        </p:txBody>
      </p:sp>
      <p:sp>
        <p:nvSpPr>
          <p:cNvPr id="124968" name="TextBox 117">
            <a:extLst>
              <a:ext uri="{FF2B5EF4-FFF2-40B4-BE49-F238E27FC236}">
                <a16:creationId xmlns:a16="http://schemas.microsoft.com/office/drawing/2014/main" id="{83EA96A8-DD0B-49BD-9847-5B0937B5F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7663" y="4089400"/>
            <a:ext cx="2698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1</a:t>
            </a:r>
          </a:p>
        </p:txBody>
      </p:sp>
      <p:sp>
        <p:nvSpPr>
          <p:cNvPr id="124969" name="TextBox 118">
            <a:extLst>
              <a:ext uri="{FF2B5EF4-FFF2-40B4-BE49-F238E27FC236}">
                <a16:creationId xmlns:a16="http://schemas.microsoft.com/office/drawing/2014/main" id="{6F6801B4-5B7E-4550-AEC5-5E8877403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9088" y="4437063"/>
            <a:ext cx="2746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2</a:t>
            </a:r>
          </a:p>
        </p:txBody>
      </p:sp>
      <p:sp>
        <p:nvSpPr>
          <p:cNvPr id="124970" name="TextBox 119">
            <a:extLst>
              <a:ext uri="{FF2B5EF4-FFF2-40B4-BE49-F238E27FC236}">
                <a16:creationId xmlns:a16="http://schemas.microsoft.com/office/drawing/2014/main" id="{F45240B5-6565-47DE-8698-066F4015E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5800" y="4641850"/>
            <a:ext cx="2698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3</a:t>
            </a:r>
          </a:p>
        </p:txBody>
      </p:sp>
      <p:sp>
        <p:nvSpPr>
          <p:cNvPr id="124971" name="TextBox 120">
            <a:extLst>
              <a:ext uri="{FF2B5EF4-FFF2-40B4-BE49-F238E27FC236}">
                <a16:creationId xmlns:a16="http://schemas.microsoft.com/office/drawing/2014/main" id="{DF141C16-B683-4E77-99BB-8C9A88842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4394200"/>
            <a:ext cx="274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200">
                <a:cs typeface="Arial" panose="020B0604020202020204" pitchFamily="34" charset="0"/>
              </a:rPr>
              <a:t>4</a:t>
            </a:r>
          </a:p>
        </p:txBody>
      </p:sp>
      <p:sp>
        <p:nvSpPr>
          <p:cNvPr id="124972" name="TextBox 150">
            <a:extLst>
              <a:ext uri="{FF2B5EF4-FFF2-40B4-BE49-F238E27FC236}">
                <a16:creationId xmlns:a16="http://schemas.microsoft.com/office/drawing/2014/main" id="{06AD5F95-CFE4-4A90-AF50-AC8927B724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639888"/>
            <a:ext cx="835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en-US" altLang="en-US" sz="1400">
                <a:cs typeface="Arial" panose="020B0604020202020204" pitchFamily="34" charset="0"/>
              </a:rPr>
              <a:t>Host h6</a:t>
            </a:r>
          </a:p>
          <a:p>
            <a:pPr algn="ctr"/>
            <a:r>
              <a:rPr lang="en-US" altLang="en-US" sz="1400">
                <a:cs typeface="Arial" panose="020B0604020202020204" pitchFamily="34" charset="0"/>
              </a:rPr>
              <a:t>10.3.0.6</a:t>
            </a:r>
          </a:p>
        </p:txBody>
      </p:sp>
      <p:grpSp>
        <p:nvGrpSpPr>
          <p:cNvPr id="124973" name="Group 7">
            <a:extLst>
              <a:ext uri="{FF2B5EF4-FFF2-40B4-BE49-F238E27FC236}">
                <a16:creationId xmlns:a16="http://schemas.microsoft.com/office/drawing/2014/main" id="{7FC2BF43-8656-4E0C-B61F-8105ECCD2190}"/>
              </a:ext>
            </a:extLst>
          </p:cNvPr>
          <p:cNvGrpSpPr>
            <a:grpSpLocks/>
          </p:cNvGrpSpPr>
          <p:nvPr/>
        </p:nvGrpSpPr>
        <p:grpSpPr bwMode="auto">
          <a:xfrm>
            <a:off x="3511550" y="4257675"/>
            <a:ext cx="700088" cy="398463"/>
            <a:chOff x="1871277" y="1576300"/>
            <a:chExt cx="1128371" cy="437861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27F3FA18-F04B-4057-9D8D-66F66E15D5A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3836" y="1694924"/>
              <a:ext cx="1125812" cy="319237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9010194C-F839-464A-968B-76F9CCCCD542}"/>
                </a:ext>
              </a:extLst>
            </p:cNvPr>
            <p:cNvSpPr/>
            <p:nvPr/>
          </p:nvSpPr>
          <p:spPr bwMode="auto">
            <a:xfrm>
              <a:off x="1871277" y="1740280"/>
              <a:ext cx="1128371" cy="11513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3639C3AB-093E-4D85-BCE9-7FD96F47F95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812" cy="319237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58" name="Freeform 157">
              <a:extLst>
                <a:ext uri="{FF2B5EF4-FFF2-40B4-BE49-F238E27FC236}">
                  <a16:creationId xmlns:a16="http://schemas.microsoft.com/office/drawing/2014/main" id="{9210EABD-78AE-493A-A0F0-B5AACF23CB69}"/>
                </a:ext>
              </a:extLst>
            </p:cNvPr>
            <p:cNvSpPr/>
            <p:nvPr/>
          </p:nvSpPr>
          <p:spPr bwMode="auto">
            <a:xfrm>
              <a:off x="2160407" y="1673990"/>
              <a:ext cx="547554" cy="160491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9" name="Freeform 158">
              <a:extLst>
                <a:ext uri="{FF2B5EF4-FFF2-40B4-BE49-F238E27FC236}">
                  <a16:creationId xmlns:a16="http://schemas.microsoft.com/office/drawing/2014/main" id="{8E65442D-EA47-4CA6-B228-5EFB653A3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4116" y="1633868"/>
              <a:ext cx="660135" cy="109901"/>
            </a:xfrm>
            <a:custGeom>
              <a:avLst/>
              <a:gdLst>
                <a:gd name="T0" fmla="*/ 0 w 3723451"/>
                <a:gd name="T1" fmla="*/ 26887 h 932950"/>
                <a:gd name="T2" fmla="*/ 116156 w 3723451"/>
                <a:gd name="T3" fmla="*/ 317 h 932950"/>
                <a:gd name="T4" fmla="*/ 329013 w 3723451"/>
                <a:gd name="T5" fmla="*/ 61322 h 932950"/>
                <a:gd name="T6" fmla="*/ 532082 w 3723451"/>
                <a:gd name="T7" fmla="*/ 0 h 932950"/>
                <a:gd name="T8" fmla="*/ 660135 w 3723451"/>
                <a:gd name="T9" fmla="*/ 24402 h 932950"/>
                <a:gd name="T10" fmla="*/ 564864 w 3723451"/>
                <a:gd name="T11" fmla="*/ 54409 h 932950"/>
                <a:gd name="T12" fmla="*/ 534190 w 3723451"/>
                <a:gd name="T13" fmla="*/ 46319 h 932950"/>
                <a:gd name="T14" fmla="*/ 332753 w 3723451"/>
                <a:gd name="T15" fmla="*/ 109901 h 932950"/>
                <a:gd name="T16" fmla="*/ 126163 w 3723451"/>
                <a:gd name="T17" fmla="*/ 48658 h 932950"/>
                <a:gd name="T18" fmla="*/ 92761 w 3723451"/>
                <a:gd name="T19" fmla="*/ 55267 h 932950"/>
                <a:gd name="T20" fmla="*/ 0 w 3723451"/>
                <a:gd name="T21" fmla="*/ 26887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sp>
          <p:nvSpPr>
            <p:cNvPr id="160" name="Freeform 159">
              <a:extLst>
                <a:ext uri="{FF2B5EF4-FFF2-40B4-BE49-F238E27FC236}">
                  <a16:creationId xmlns:a16="http://schemas.microsoft.com/office/drawing/2014/main" id="{DA799C3D-9DC3-40B4-AEC6-2DEF1C3BBC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9089" y="1728069"/>
              <a:ext cx="240514" cy="95945"/>
            </a:xfrm>
            <a:custGeom>
              <a:avLst/>
              <a:gdLst>
                <a:gd name="T0" fmla="*/ 0 w 1366596"/>
                <a:gd name="T1" fmla="*/ 0 h 809868"/>
                <a:gd name="T2" fmla="*/ 240514 w 1366596"/>
                <a:gd name="T3" fmla="*/ 74139 h 809868"/>
                <a:gd name="T4" fmla="*/ 152244 w 1366596"/>
                <a:gd name="T5" fmla="*/ 95945 h 809868"/>
                <a:gd name="T6" fmla="*/ 810 w 1366596"/>
                <a:gd name="T7" fmla="*/ 50698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FC52EBBC-80DA-40C9-B6FC-4BDF082EF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322" y="1729813"/>
              <a:ext cx="237956" cy="97690"/>
            </a:xfrm>
            <a:custGeom>
              <a:avLst/>
              <a:gdLst>
                <a:gd name="T0" fmla="*/ 234708 w 1348191"/>
                <a:gd name="T1" fmla="*/ 0 h 791462"/>
                <a:gd name="T2" fmla="*/ 237956 w 1348191"/>
                <a:gd name="T3" fmla="*/ 47141 h 791462"/>
                <a:gd name="T4" fmla="*/ 86087 w 1348191"/>
                <a:gd name="T5" fmla="*/ 97690 h 791462"/>
                <a:gd name="T6" fmla="*/ 0 w 1348191"/>
                <a:gd name="T7" fmla="*/ 75539 h 791462"/>
                <a:gd name="T8" fmla="*/ 234708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686E715D-A5A0-48F6-A0B0-EBC60B9AADE3}"/>
                </a:ext>
              </a:extLst>
            </p:cNvPr>
            <p:cNvCxnSpPr>
              <a:cxnSpLocks noChangeShapeType="1"/>
              <a:endCxn id="157" idx="2"/>
            </p:cNvCxnSpPr>
            <p:nvPr/>
          </p:nvCxnSpPr>
          <p:spPr bwMode="auto">
            <a:xfrm flipH="1" flipV="1">
              <a:off x="1871277" y="1736791"/>
              <a:ext cx="2559" cy="123857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86FF2C73-0128-40A5-9D2B-17D9D91C08E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7089" y="1735047"/>
              <a:ext cx="2559" cy="12211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4974" name="Group 7">
            <a:extLst>
              <a:ext uri="{FF2B5EF4-FFF2-40B4-BE49-F238E27FC236}">
                <a16:creationId xmlns:a16="http://schemas.microsoft.com/office/drawing/2014/main" id="{7B891CD8-2768-4F76-A7D8-7A201A828CBB}"/>
              </a:ext>
            </a:extLst>
          </p:cNvPr>
          <p:cNvGrpSpPr>
            <a:grpSpLocks/>
          </p:cNvGrpSpPr>
          <p:nvPr/>
        </p:nvGrpSpPr>
        <p:grpSpPr bwMode="auto">
          <a:xfrm>
            <a:off x="5611813" y="4262438"/>
            <a:ext cx="700087" cy="398462"/>
            <a:chOff x="1871277" y="1576300"/>
            <a:chExt cx="1128371" cy="437861"/>
          </a:xfrm>
        </p:grpSpPr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E0A7D402-A026-4F5B-AC8A-47178EADCCC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3835" y="1694924"/>
              <a:ext cx="1125813" cy="319237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078BA8EB-B7C8-45F6-9296-EA2D9793B299}"/>
                </a:ext>
              </a:extLst>
            </p:cNvPr>
            <p:cNvSpPr/>
            <p:nvPr/>
          </p:nvSpPr>
          <p:spPr bwMode="auto">
            <a:xfrm>
              <a:off x="1871277" y="1740280"/>
              <a:ext cx="1128371" cy="11513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51BEDD5E-68B9-44C2-A61C-BFD7B684FF1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813" cy="319237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68" name="Freeform 167">
              <a:extLst>
                <a:ext uri="{FF2B5EF4-FFF2-40B4-BE49-F238E27FC236}">
                  <a16:creationId xmlns:a16="http://schemas.microsoft.com/office/drawing/2014/main" id="{AEEA6C28-1377-440D-AB6D-5D0B78C72D50}"/>
                </a:ext>
              </a:extLst>
            </p:cNvPr>
            <p:cNvSpPr/>
            <p:nvPr/>
          </p:nvSpPr>
          <p:spPr bwMode="auto">
            <a:xfrm>
              <a:off x="2160405" y="1673990"/>
              <a:ext cx="547555" cy="160491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9" name="Freeform 168">
              <a:extLst>
                <a:ext uri="{FF2B5EF4-FFF2-40B4-BE49-F238E27FC236}">
                  <a16:creationId xmlns:a16="http://schemas.microsoft.com/office/drawing/2014/main" id="{9E4F4BF7-7412-4C79-8255-CF957086D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4115" y="1633867"/>
              <a:ext cx="660136" cy="109902"/>
            </a:xfrm>
            <a:custGeom>
              <a:avLst/>
              <a:gdLst>
                <a:gd name="T0" fmla="*/ 0 w 3723451"/>
                <a:gd name="T1" fmla="*/ 26887 h 932950"/>
                <a:gd name="T2" fmla="*/ 116156 w 3723451"/>
                <a:gd name="T3" fmla="*/ 317 h 932950"/>
                <a:gd name="T4" fmla="*/ 329014 w 3723451"/>
                <a:gd name="T5" fmla="*/ 61322 h 932950"/>
                <a:gd name="T6" fmla="*/ 532082 w 3723451"/>
                <a:gd name="T7" fmla="*/ 0 h 932950"/>
                <a:gd name="T8" fmla="*/ 660136 w 3723451"/>
                <a:gd name="T9" fmla="*/ 24402 h 932950"/>
                <a:gd name="T10" fmla="*/ 564865 w 3723451"/>
                <a:gd name="T11" fmla="*/ 54409 h 932950"/>
                <a:gd name="T12" fmla="*/ 534191 w 3723451"/>
                <a:gd name="T13" fmla="*/ 46319 h 932950"/>
                <a:gd name="T14" fmla="*/ 332754 w 3723451"/>
                <a:gd name="T15" fmla="*/ 109902 h 932950"/>
                <a:gd name="T16" fmla="*/ 126163 w 3723451"/>
                <a:gd name="T17" fmla="*/ 48658 h 932950"/>
                <a:gd name="T18" fmla="*/ 92761 w 3723451"/>
                <a:gd name="T19" fmla="*/ 55268 h 932950"/>
                <a:gd name="T20" fmla="*/ 0 w 3723451"/>
                <a:gd name="T21" fmla="*/ 26887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sp>
          <p:nvSpPr>
            <p:cNvPr id="170" name="Freeform 169">
              <a:extLst>
                <a:ext uri="{FF2B5EF4-FFF2-40B4-BE49-F238E27FC236}">
                  <a16:creationId xmlns:a16="http://schemas.microsoft.com/office/drawing/2014/main" id="{6BFE163C-4DA7-47D8-B1F0-EB98D391A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9088" y="1728068"/>
              <a:ext cx="240515" cy="95946"/>
            </a:xfrm>
            <a:custGeom>
              <a:avLst/>
              <a:gdLst>
                <a:gd name="T0" fmla="*/ 0 w 1366596"/>
                <a:gd name="T1" fmla="*/ 0 h 809868"/>
                <a:gd name="T2" fmla="*/ 240515 w 1366596"/>
                <a:gd name="T3" fmla="*/ 74140 h 809868"/>
                <a:gd name="T4" fmla="*/ 152245 w 1366596"/>
                <a:gd name="T5" fmla="*/ 95946 h 809868"/>
                <a:gd name="T6" fmla="*/ 810 w 1366596"/>
                <a:gd name="T7" fmla="*/ 50699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sp>
          <p:nvSpPr>
            <p:cNvPr id="171" name="Freeform 170">
              <a:extLst>
                <a:ext uri="{FF2B5EF4-FFF2-40B4-BE49-F238E27FC236}">
                  <a16:creationId xmlns:a16="http://schemas.microsoft.com/office/drawing/2014/main" id="{6A9D3772-A81A-44BF-8E18-DBDF8CFE8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322" y="1729813"/>
              <a:ext cx="237955" cy="97690"/>
            </a:xfrm>
            <a:custGeom>
              <a:avLst/>
              <a:gdLst>
                <a:gd name="T0" fmla="*/ 234707 w 1348191"/>
                <a:gd name="T1" fmla="*/ 0 h 791462"/>
                <a:gd name="T2" fmla="*/ 237955 w 1348191"/>
                <a:gd name="T3" fmla="*/ 47141 h 791462"/>
                <a:gd name="T4" fmla="*/ 86086 w 1348191"/>
                <a:gd name="T5" fmla="*/ 97690 h 791462"/>
                <a:gd name="T6" fmla="*/ 0 w 1348191"/>
                <a:gd name="T7" fmla="*/ 75539 h 791462"/>
                <a:gd name="T8" fmla="*/ 234707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053193F5-D973-4BDD-88A7-D33C91FD8811}"/>
                </a:ext>
              </a:extLst>
            </p:cNvPr>
            <p:cNvCxnSpPr>
              <a:cxnSpLocks noChangeShapeType="1"/>
              <a:endCxn id="167" idx="2"/>
            </p:cNvCxnSpPr>
            <p:nvPr/>
          </p:nvCxnSpPr>
          <p:spPr bwMode="auto">
            <a:xfrm flipH="1" flipV="1">
              <a:off x="1871277" y="1736791"/>
              <a:ext cx="2558" cy="123857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EC0471A-56B0-4029-8CDB-CB8C1AB26C4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7090" y="1735046"/>
              <a:ext cx="2558" cy="122113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4975" name="Group 7">
            <a:extLst>
              <a:ext uri="{FF2B5EF4-FFF2-40B4-BE49-F238E27FC236}">
                <a16:creationId xmlns:a16="http://schemas.microsoft.com/office/drawing/2014/main" id="{9724A9DC-67C2-461F-B39C-0B97CEAFA7C6}"/>
              </a:ext>
            </a:extLst>
          </p:cNvPr>
          <p:cNvGrpSpPr>
            <a:grpSpLocks/>
          </p:cNvGrpSpPr>
          <p:nvPr/>
        </p:nvGrpSpPr>
        <p:grpSpPr bwMode="auto">
          <a:xfrm>
            <a:off x="3562350" y="2403475"/>
            <a:ext cx="700088" cy="398463"/>
            <a:chOff x="1871277" y="1576300"/>
            <a:chExt cx="1128371" cy="437861"/>
          </a:xfrm>
        </p:grpSpPr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F1266EE6-EEFD-44D9-BBA1-D621B4AAF69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3836" y="1694924"/>
              <a:ext cx="1125812" cy="319237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76" name="Rectangle 175">
              <a:extLst>
                <a:ext uri="{FF2B5EF4-FFF2-40B4-BE49-F238E27FC236}">
                  <a16:creationId xmlns:a16="http://schemas.microsoft.com/office/drawing/2014/main" id="{AED1270E-F093-4A03-B2A6-7C9DFF0420B9}"/>
                </a:ext>
              </a:extLst>
            </p:cNvPr>
            <p:cNvSpPr/>
            <p:nvPr/>
          </p:nvSpPr>
          <p:spPr bwMode="auto">
            <a:xfrm>
              <a:off x="1871277" y="1740280"/>
              <a:ext cx="1128371" cy="11513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AA2C73B5-D3E1-4B9B-96A9-AC30EFB7D86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812" cy="319237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78" name="Freeform 177">
              <a:extLst>
                <a:ext uri="{FF2B5EF4-FFF2-40B4-BE49-F238E27FC236}">
                  <a16:creationId xmlns:a16="http://schemas.microsoft.com/office/drawing/2014/main" id="{88340851-9E46-4B99-B5D2-B94098C6EE4C}"/>
                </a:ext>
              </a:extLst>
            </p:cNvPr>
            <p:cNvSpPr/>
            <p:nvPr/>
          </p:nvSpPr>
          <p:spPr bwMode="auto">
            <a:xfrm>
              <a:off x="2160407" y="1673990"/>
              <a:ext cx="547554" cy="160491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9" name="Freeform 178">
              <a:extLst>
                <a:ext uri="{FF2B5EF4-FFF2-40B4-BE49-F238E27FC236}">
                  <a16:creationId xmlns:a16="http://schemas.microsoft.com/office/drawing/2014/main" id="{4747669F-25F3-40F3-B25B-56E0CB604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4116" y="1633868"/>
              <a:ext cx="660135" cy="109901"/>
            </a:xfrm>
            <a:custGeom>
              <a:avLst/>
              <a:gdLst>
                <a:gd name="T0" fmla="*/ 0 w 3723451"/>
                <a:gd name="T1" fmla="*/ 26887 h 932950"/>
                <a:gd name="T2" fmla="*/ 116156 w 3723451"/>
                <a:gd name="T3" fmla="*/ 317 h 932950"/>
                <a:gd name="T4" fmla="*/ 329013 w 3723451"/>
                <a:gd name="T5" fmla="*/ 61322 h 932950"/>
                <a:gd name="T6" fmla="*/ 532082 w 3723451"/>
                <a:gd name="T7" fmla="*/ 0 h 932950"/>
                <a:gd name="T8" fmla="*/ 660135 w 3723451"/>
                <a:gd name="T9" fmla="*/ 24402 h 932950"/>
                <a:gd name="T10" fmla="*/ 564864 w 3723451"/>
                <a:gd name="T11" fmla="*/ 54409 h 932950"/>
                <a:gd name="T12" fmla="*/ 534190 w 3723451"/>
                <a:gd name="T13" fmla="*/ 46319 h 932950"/>
                <a:gd name="T14" fmla="*/ 332753 w 3723451"/>
                <a:gd name="T15" fmla="*/ 109901 h 932950"/>
                <a:gd name="T16" fmla="*/ 126163 w 3723451"/>
                <a:gd name="T17" fmla="*/ 48658 h 932950"/>
                <a:gd name="T18" fmla="*/ 92761 w 3723451"/>
                <a:gd name="T19" fmla="*/ 55267 h 932950"/>
                <a:gd name="T20" fmla="*/ 0 w 3723451"/>
                <a:gd name="T21" fmla="*/ 26887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sp>
          <p:nvSpPr>
            <p:cNvPr id="180" name="Freeform 179">
              <a:extLst>
                <a:ext uri="{FF2B5EF4-FFF2-40B4-BE49-F238E27FC236}">
                  <a16:creationId xmlns:a16="http://schemas.microsoft.com/office/drawing/2014/main" id="{AC0F2BB1-6346-46FB-A31C-321EF38B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9089" y="1728069"/>
              <a:ext cx="240514" cy="95945"/>
            </a:xfrm>
            <a:custGeom>
              <a:avLst/>
              <a:gdLst>
                <a:gd name="T0" fmla="*/ 0 w 1366596"/>
                <a:gd name="T1" fmla="*/ 0 h 809868"/>
                <a:gd name="T2" fmla="*/ 240514 w 1366596"/>
                <a:gd name="T3" fmla="*/ 74139 h 809868"/>
                <a:gd name="T4" fmla="*/ 152244 w 1366596"/>
                <a:gd name="T5" fmla="*/ 95945 h 809868"/>
                <a:gd name="T6" fmla="*/ 810 w 1366596"/>
                <a:gd name="T7" fmla="*/ 50698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sp>
          <p:nvSpPr>
            <p:cNvPr id="181" name="Freeform 180">
              <a:extLst>
                <a:ext uri="{FF2B5EF4-FFF2-40B4-BE49-F238E27FC236}">
                  <a16:creationId xmlns:a16="http://schemas.microsoft.com/office/drawing/2014/main" id="{7E9E1C22-6091-4ABD-85D5-D7F9EABC7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322" y="1729813"/>
              <a:ext cx="237956" cy="97690"/>
            </a:xfrm>
            <a:custGeom>
              <a:avLst/>
              <a:gdLst>
                <a:gd name="T0" fmla="*/ 234708 w 1348191"/>
                <a:gd name="T1" fmla="*/ 0 h 791462"/>
                <a:gd name="T2" fmla="*/ 237956 w 1348191"/>
                <a:gd name="T3" fmla="*/ 47141 h 791462"/>
                <a:gd name="T4" fmla="*/ 86087 w 1348191"/>
                <a:gd name="T5" fmla="*/ 97690 h 791462"/>
                <a:gd name="T6" fmla="*/ 0 w 1348191"/>
                <a:gd name="T7" fmla="*/ 75539 h 791462"/>
                <a:gd name="T8" fmla="*/ 234708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3DCE1165-8690-4B98-ADCB-02BA006B9284}"/>
                </a:ext>
              </a:extLst>
            </p:cNvPr>
            <p:cNvCxnSpPr>
              <a:cxnSpLocks noChangeShapeType="1"/>
              <a:endCxn id="177" idx="2"/>
            </p:cNvCxnSpPr>
            <p:nvPr/>
          </p:nvCxnSpPr>
          <p:spPr bwMode="auto">
            <a:xfrm flipH="1" flipV="1">
              <a:off x="1871277" y="1736791"/>
              <a:ext cx="2559" cy="123857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0ACE6D0F-D640-4F0F-8A9B-63310F39084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 flipV="1">
              <a:off x="2997089" y="1735047"/>
              <a:ext cx="2559" cy="12211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4976" name="Group 88">
            <a:extLst>
              <a:ext uri="{FF2B5EF4-FFF2-40B4-BE49-F238E27FC236}">
                <a16:creationId xmlns:a16="http://schemas.microsoft.com/office/drawing/2014/main" id="{F95701FB-A239-406A-A005-B7A3341796CF}"/>
              </a:ext>
            </a:extLst>
          </p:cNvPr>
          <p:cNvGrpSpPr>
            <a:grpSpLocks/>
          </p:cNvGrpSpPr>
          <p:nvPr/>
        </p:nvGrpSpPr>
        <p:grpSpPr bwMode="auto">
          <a:xfrm>
            <a:off x="5016500" y="1862138"/>
            <a:ext cx="1270000" cy="1482725"/>
            <a:chOff x="5418667" y="1587500"/>
            <a:chExt cx="1270000" cy="1481667"/>
          </a:xfrm>
        </p:grpSpPr>
        <p:grpSp>
          <p:nvGrpSpPr>
            <p:cNvPr id="124978" name="Group 79">
              <a:extLst>
                <a:ext uri="{FF2B5EF4-FFF2-40B4-BE49-F238E27FC236}">
                  <a16:creationId xmlns:a16="http://schemas.microsoft.com/office/drawing/2014/main" id="{931B5293-912B-431D-80DE-2594DEB177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440087" y="1742411"/>
              <a:ext cx="1047344" cy="1163369"/>
              <a:chOff x="5440087" y="1742411"/>
              <a:chExt cx="1047344" cy="1163369"/>
            </a:xfrm>
          </p:grpSpPr>
          <p:grpSp>
            <p:nvGrpSpPr>
              <p:cNvPr id="124980" name="Group 950">
                <a:extLst>
                  <a:ext uri="{FF2B5EF4-FFF2-40B4-BE49-F238E27FC236}">
                    <a16:creationId xmlns:a16="http://schemas.microsoft.com/office/drawing/2014/main" id="{75825E8C-75EE-4221-9593-BDD36FB31A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838397" y="2273382"/>
                <a:ext cx="350328" cy="632398"/>
                <a:chOff x="4140" y="429"/>
                <a:chExt cx="1425" cy="2396"/>
              </a:xfrm>
            </p:grpSpPr>
            <p:sp>
              <p:nvSpPr>
                <p:cNvPr id="124983" name="Freeform 951">
                  <a:extLst>
                    <a:ext uri="{FF2B5EF4-FFF2-40B4-BE49-F238E27FC236}">
                      <a16:creationId xmlns:a16="http://schemas.microsoft.com/office/drawing/2014/main" id="{76263D9B-05CC-4969-B502-6053F17FEC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2 w 354"/>
                    <a:gd name="T1" fmla="*/ 0 h 2742"/>
                    <a:gd name="T2" fmla="*/ 12 w 354"/>
                    <a:gd name="T3" fmla="*/ 23 h 2742"/>
                    <a:gd name="T4" fmla="*/ 12 w 354"/>
                    <a:gd name="T5" fmla="*/ 171 h 2742"/>
                    <a:gd name="T6" fmla="*/ 0 w 354"/>
                    <a:gd name="T7" fmla="*/ 179 h 2742"/>
                    <a:gd name="T8" fmla="*/ 2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4984" name="Rectangle 952">
                  <a:extLst>
                    <a:ext uri="{FF2B5EF4-FFF2-40B4-BE49-F238E27FC236}">
                      <a16:creationId xmlns:a16="http://schemas.microsoft.com/office/drawing/2014/main" id="{74DC2198-81D2-4A9F-893E-0F2A72543F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4985" name="Freeform 953">
                  <a:extLst>
                    <a:ext uri="{FF2B5EF4-FFF2-40B4-BE49-F238E27FC236}">
                      <a16:creationId xmlns:a16="http://schemas.microsoft.com/office/drawing/2014/main" id="{5142C286-8CEA-48FA-9E0D-74C0C6A3F2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7 w 211"/>
                    <a:gd name="T3" fmla="*/ 15 h 2537"/>
                    <a:gd name="T4" fmla="*/ 2 w 211"/>
                    <a:gd name="T5" fmla="*/ 163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4986" name="Freeform 954">
                  <a:extLst>
                    <a:ext uri="{FF2B5EF4-FFF2-40B4-BE49-F238E27FC236}">
                      <a16:creationId xmlns:a16="http://schemas.microsoft.com/office/drawing/2014/main" id="{FD1FD164-1C33-4F55-8BB1-44BA6E881E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1 w 328"/>
                    <a:gd name="T3" fmla="*/ 9 h 226"/>
                    <a:gd name="T4" fmla="*/ 11 w 328"/>
                    <a:gd name="T5" fmla="*/ 16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4987" name="Rectangle 955">
                  <a:extLst>
                    <a:ext uri="{FF2B5EF4-FFF2-40B4-BE49-F238E27FC236}">
                      <a16:creationId xmlns:a16="http://schemas.microsoft.com/office/drawing/2014/main" id="{CFB4A024-CC34-4C4B-8F9C-46F7077067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24988" name="Group 956">
                  <a:extLst>
                    <a:ext uri="{FF2B5EF4-FFF2-40B4-BE49-F238E27FC236}">
                      <a16:creationId xmlns:a16="http://schemas.microsoft.com/office/drawing/2014/main" id="{35DA8E7A-6FFF-4EF0-B31E-A9914E8A98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125013" name="AutoShape 957">
                    <a:extLst>
                      <a:ext uri="{FF2B5EF4-FFF2-40B4-BE49-F238E27FC236}">
                        <a16:creationId xmlns:a16="http://schemas.microsoft.com/office/drawing/2014/main" id="{3001F059-AE2E-4D5A-9B08-305F27B227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5014" name="AutoShape 958">
                    <a:extLst>
                      <a:ext uri="{FF2B5EF4-FFF2-40B4-BE49-F238E27FC236}">
                        <a16:creationId xmlns:a16="http://schemas.microsoft.com/office/drawing/2014/main" id="{0A00FA8F-AB5D-4C09-ACF0-1F5C13028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4989" name="Rectangle 959">
                  <a:extLst>
                    <a:ext uri="{FF2B5EF4-FFF2-40B4-BE49-F238E27FC236}">
                      <a16:creationId xmlns:a16="http://schemas.microsoft.com/office/drawing/2014/main" id="{6829C11B-66DD-4A6F-8174-353EC26083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24990" name="Group 960">
                  <a:extLst>
                    <a:ext uri="{FF2B5EF4-FFF2-40B4-BE49-F238E27FC236}">
                      <a16:creationId xmlns:a16="http://schemas.microsoft.com/office/drawing/2014/main" id="{9D548A8C-2F49-4CF1-AF49-15314A8018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125011" name="AutoShape 961">
                    <a:extLst>
                      <a:ext uri="{FF2B5EF4-FFF2-40B4-BE49-F238E27FC236}">
                        <a16:creationId xmlns:a16="http://schemas.microsoft.com/office/drawing/2014/main" id="{9062809A-329B-46C4-A09C-C32C5EEBED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5012" name="AutoShape 962">
                    <a:extLst>
                      <a:ext uri="{FF2B5EF4-FFF2-40B4-BE49-F238E27FC236}">
                        <a16:creationId xmlns:a16="http://schemas.microsoft.com/office/drawing/2014/main" id="{E8E702E4-B915-46ED-A2CF-83707C8118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4991" name="Rectangle 963">
                  <a:extLst>
                    <a:ext uri="{FF2B5EF4-FFF2-40B4-BE49-F238E27FC236}">
                      <a16:creationId xmlns:a16="http://schemas.microsoft.com/office/drawing/2014/main" id="{AD0DE81C-32FC-4942-B8C0-FFE14DCE33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4992" name="Rectangle 964">
                  <a:extLst>
                    <a:ext uri="{FF2B5EF4-FFF2-40B4-BE49-F238E27FC236}">
                      <a16:creationId xmlns:a16="http://schemas.microsoft.com/office/drawing/2014/main" id="{F7F24EEC-E410-416F-99B7-C47C3497CA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24993" name="Group 965">
                  <a:extLst>
                    <a:ext uri="{FF2B5EF4-FFF2-40B4-BE49-F238E27FC236}">
                      <a16:creationId xmlns:a16="http://schemas.microsoft.com/office/drawing/2014/main" id="{80625F01-E405-45DB-9A40-525CDF9C33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125009" name="AutoShape 966">
                    <a:extLst>
                      <a:ext uri="{FF2B5EF4-FFF2-40B4-BE49-F238E27FC236}">
                        <a16:creationId xmlns:a16="http://schemas.microsoft.com/office/drawing/2014/main" id="{024B40C2-C152-48B3-9FD0-602FAD0148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5010" name="AutoShape 967">
                    <a:extLst>
                      <a:ext uri="{FF2B5EF4-FFF2-40B4-BE49-F238E27FC236}">
                        <a16:creationId xmlns:a16="http://schemas.microsoft.com/office/drawing/2014/main" id="{5B2E49F4-B67A-4F35-B252-7EACBB2186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4994" name="Freeform 968">
                  <a:extLst>
                    <a:ext uri="{FF2B5EF4-FFF2-40B4-BE49-F238E27FC236}">
                      <a16:creationId xmlns:a16="http://schemas.microsoft.com/office/drawing/2014/main" id="{C45F7F2B-7874-4DFD-9C2E-6AAB462305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1 w 328"/>
                    <a:gd name="T3" fmla="*/ 8 h 226"/>
                    <a:gd name="T4" fmla="*/ 11 w 328"/>
                    <a:gd name="T5" fmla="*/ 14 h 226"/>
                    <a:gd name="T6" fmla="*/ 0 w 328"/>
                    <a:gd name="T7" fmla="*/ 6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grpSp>
              <p:nvGrpSpPr>
                <p:cNvPr id="124995" name="Group 969">
                  <a:extLst>
                    <a:ext uri="{FF2B5EF4-FFF2-40B4-BE49-F238E27FC236}">
                      <a16:creationId xmlns:a16="http://schemas.microsoft.com/office/drawing/2014/main" id="{07C3B05E-0C6F-4768-9934-1E813A23CF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125007" name="AutoShape 970">
                    <a:extLst>
                      <a:ext uri="{FF2B5EF4-FFF2-40B4-BE49-F238E27FC236}">
                        <a16:creationId xmlns:a16="http://schemas.microsoft.com/office/drawing/2014/main" id="{C2532072-37AE-4A64-833C-1500F69533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5008" name="AutoShape 971">
                    <a:extLst>
                      <a:ext uri="{FF2B5EF4-FFF2-40B4-BE49-F238E27FC236}">
                        <a16:creationId xmlns:a16="http://schemas.microsoft.com/office/drawing/2014/main" id="{3B127B5E-7073-48D6-9121-7D4E4497C3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MS PGothic" panose="020B0600070205080204" pitchFamily="34" charset="-128"/>
                      </a:defRPr>
                    </a:lvl9pPr>
                  </a:lstStyle>
                  <a:p>
                    <a:endParaRPr lang="en-US" altLang="en-US" sz="1800"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24996" name="Rectangle 972">
                  <a:extLst>
                    <a:ext uri="{FF2B5EF4-FFF2-40B4-BE49-F238E27FC236}">
                      <a16:creationId xmlns:a16="http://schemas.microsoft.com/office/drawing/2014/main" id="{5A7B2A9C-26C2-405D-B0F6-BB6D1845C2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4997" name="Freeform 973">
                  <a:extLst>
                    <a:ext uri="{FF2B5EF4-FFF2-40B4-BE49-F238E27FC236}">
                      <a16:creationId xmlns:a16="http://schemas.microsoft.com/office/drawing/2014/main" id="{C6072CD2-80C5-4E9C-AB6A-D297A057B1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1 w 296"/>
                    <a:gd name="T3" fmla="*/ 8 h 256"/>
                    <a:gd name="T4" fmla="*/ 11 w 296"/>
                    <a:gd name="T5" fmla="*/ 16 h 256"/>
                    <a:gd name="T6" fmla="*/ 0 w 296"/>
                    <a:gd name="T7" fmla="*/ 6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4998" name="Freeform 974">
                  <a:extLst>
                    <a:ext uri="{FF2B5EF4-FFF2-40B4-BE49-F238E27FC236}">
                      <a16:creationId xmlns:a16="http://schemas.microsoft.com/office/drawing/2014/main" id="{A39AF398-B264-4C2D-9663-AF5B09B736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1 w 304"/>
                    <a:gd name="T3" fmla="*/ 11 h 288"/>
                    <a:gd name="T4" fmla="*/ 10 w 304"/>
                    <a:gd name="T5" fmla="*/ 19 h 288"/>
                    <a:gd name="T6" fmla="*/ 2 w 304"/>
                    <a:gd name="T7" fmla="*/ 8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4999" name="Oval 975">
                  <a:extLst>
                    <a:ext uri="{FF2B5EF4-FFF2-40B4-BE49-F238E27FC236}">
                      <a16:creationId xmlns:a16="http://schemas.microsoft.com/office/drawing/2014/main" id="{676A325A-61B7-4FE0-A031-FD6A131E5A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000" name="Freeform 976">
                  <a:extLst>
                    <a:ext uri="{FF2B5EF4-FFF2-40B4-BE49-F238E27FC236}">
                      <a16:creationId xmlns:a16="http://schemas.microsoft.com/office/drawing/2014/main" id="{137A527D-624E-48A3-BE69-3DB22898B8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8 h 240"/>
                    <a:gd name="T2" fmla="*/ 2 w 306"/>
                    <a:gd name="T3" fmla="*/ 16 h 240"/>
                    <a:gd name="T4" fmla="*/ 11 w 306"/>
                    <a:gd name="T5" fmla="*/ 8 h 240"/>
                    <a:gd name="T6" fmla="*/ 11 w 306"/>
                    <a:gd name="T7" fmla="*/ 0 h 240"/>
                    <a:gd name="T8" fmla="*/ 0 w 306"/>
                    <a:gd name="T9" fmla="*/ 8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5001" name="AutoShape 977">
                  <a:extLst>
                    <a:ext uri="{FF2B5EF4-FFF2-40B4-BE49-F238E27FC236}">
                      <a16:creationId xmlns:a16="http://schemas.microsoft.com/office/drawing/2014/main" id="{41B0EB01-B034-4F8C-9515-2D06E59774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002" name="AutoShape 978">
                  <a:extLst>
                    <a:ext uri="{FF2B5EF4-FFF2-40B4-BE49-F238E27FC236}">
                      <a16:creationId xmlns:a16="http://schemas.microsoft.com/office/drawing/2014/main" id="{8BC13EAF-B316-4809-A87A-F754E4A540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003" name="Oval 979">
                  <a:extLst>
                    <a:ext uri="{FF2B5EF4-FFF2-40B4-BE49-F238E27FC236}">
                      <a16:creationId xmlns:a16="http://schemas.microsoft.com/office/drawing/2014/main" id="{691FFA5F-F364-4930-BCC4-41C24546B5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004" name="Oval 980">
                  <a:extLst>
                    <a:ext uri="{FF2B5EF4-FFF2-40B4-BE49-F238E27FC236}">
                      <a16:creationId xmlns:a16="http://schemas.microsoft.com/office/drawing/2014/main" id="{F2D306F9-6203-46D4-B777-7ADBC7C406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800">
                    <a:solidFill>
                      <a:srgbClr val="FF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005" name="Oval 981">
                  <a:extLst>
                    <a:ext uri="{FF2B5EF4-FFF2-40B4-BE49-F238E27FC236}">
                      <a16:creationId xmlns:a16="http://schemas.microsoft.com/office/drawing/2014/main" id="{23DD6E12-5CF1-439D-8A5B-13644C6B02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5006" name="Rectangle 982">
                  <a:extLst>
                    <a:ext uri="{FF2B5EF4-FFF2-40B4-BE49-F238E27FC236}">
                      <a16:creationId xmlns:a16="http://schemas.microsoft.com/office/drawing/2014/main" id="{99848879-31B0-4498-8CDA-8E1FA2C0C9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en-US" altLang="en-US" sz="1800"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24981" name="Picture 4">
                <a:extLst>
                  <a:ext uri="{FF2B5EF4-FFF2-40B4-BE49-F238E27FC236}">
                    <a16:creationId xmlns:a16="http://schemas.microsoft.com/office/drawing/2014/main" id="{735457BA-3073-4E19-80E3-735A5CDB49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0087" y="1742411"/>
                <a:ext cx="1039824" cy="309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4982" name="TextBox 149">
                <a:extLst>
                  <a:ext uri="{FF2B5EF4-FFF2-40B4-BE49-F238E27FC236}">
                    <a16:creationId xmlns:a16="http://schemas.microsoft.com/office/drawing/2014/main" id="{23C46452-687D-4499-AF3D-FB1A9B00B1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58972" y="1947149"/>
                <a:ext cx="928459" cy="584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en-US" sz="1400">
                    <a:cs typeface="Arial" panose="020B0604020202020204" pitchFamily="34" charset="0"/>
                  </a:rPr>
                  <a:t>controller</a:t>
                </a:r>
              </a:p>
              <a:p>
                <a:endParaRPr lang="en-US" altLang="en-US" sz="1800"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4979" name="Rectangle 82">
              <a:extLst>
                <a:ext uri="{FF2B5EF4-FFF2-40B4-BE49-F238E27FC236}">
                  <a16:creationId xmlns:a16="http://schemas.microsoft.com/office/drawing/2014/main" id="{BDECCA14-E234-4126-9A56-BC3EDD5D06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8667" y="1587500"/>
              <a:ext cx="1270000" cy="1481667"/>
            </a:xfrm>
            <a:prstGeom prst="rect">
              <a:avLst/>
            </a:prstGeom>
            <a:solidFill>
              <a:schemeClr val="bg1">
                <a:alpha val="6588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124977" name="TextBox 211">
            <a:extLst>
              <a:ext uri="{FF2B5EF4-FFF2-40B4-BE49-F238E27FC236}">
                <a16:creationId xmlns:a16="http://schemas.microsoft.com/office/drawing/2014/main" id="{C44DF7E0-6455-42AC-9CC7-24132D802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8638" y="317500"/>
            <a:ext cx="31337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2000" i="1">
                <a:solidFill>
                  <a:srgbClr val="CC0000"/>
                </a:solidFill>
              </a:rPr>
              <a:t>Example: </a:t>
            </a:r>
            <a:r>
              <a:rPr lang="en-US" altLang="en-US" sz="2000"/>
              <a:t>datagrams from hosts h5 and h6 should be sent to h3 or h4, via s1 and from there to s2</a:t>
            </a:r>
          </a:p>
        </p:txBody>
      </p:sp>
    </p:spTree>
    <p:extLst>
      <p:ext uri="{BB962C8B-B14F-4D97-AF65-F5344CB8AC3E}">
        <p14:creationId xmlns:p14="http://schemas.microsoft.com/office/powerpoint/2010/main" val="2697292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/>
          <p:cNvSpPr txBox="1">
            <a:spLocks/>
          </p:cNvSpPr>
          <p:nvPr/>
        </p:nvSpPr>
        <p:spPr>
          <a:xfrm>
            <a:off x="371475" y="179919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ea typeface="ＭＳ Ｐゴシック" charset="0"/>
                <a:cs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cs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cs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cs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0099"/>
                </a:solidFill>
                <a:latin typeface="Gill Sans MT" pitchFamily="34" charset="0"/>
                <a:cs typeface="Arial" charset="0"/>
              </a:defRPr>
            </a:lvl9pPr>
          </a:lstStyle>
          <a:p>
            <a:r>
              <a:rPr lang="en-US" dirty="0">
                <a:latin typeface="Gill Sans MT" charset="0"/>
              </a:rPr>
              <a:t>SDN:  selected challenges</a:t>
            </a:r>
          </a:p>
        </p:txBody>
      </p:sp>
      <p:pic>
        <p:nvPicPr>
          <p:cNvPr id="42" name="Picture 12" descr="underline_base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40" y="836758"/>
            <a:ext cx="5845283" cy="186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87364"/>
            <a:ext cx="7772400" cy="4648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hardening the control plane: dependable, reliable, performance-scalable, secure distributed system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robustness to failures: leverage strong theory of reliable distributed system for control plane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dependability, security: “baked in” from day one? </a:t>
            </a:r>
          </a:p>
          <a:p>
            <a:pPr>
              <a:lnSpc>
                <a:spcPct val="100000"/>
              </a:lnSpc>
            </a:pPr>
            <a:r>
              <a:rPr lang="en-US" dirty="0"/>
              <a:t>networks, protocols meeting mission-specific requirements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e.g., real-time, ultra-reliable, ultra-secure</a:t>
            </a:r>
          </a:p>
          <a:p>
            <a:pPr>
              <a:lnSpc>
                <a:spcPct val="100000"/>
              </a:lnSpc>
            </a:pPr>
            <a:r>
              <a:rPr lang="en-US" dirty="0"/>
              <a:t>Internet-scaling 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 lvl="1">
              <a:lnSpc>
                <a:spcPct val="100000"/>
              </a:lnSpc>
            </a:pPr>
            <a:endParaRPr lang="en-US" dirty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475895"/>
            <a:ext cx="548655" cy="272319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5-</a:t>
            </a:r>
            <a:fld id="{8E8C6E93-DF5B-BC4B-80F9-500DED1EEDCC}" type="slidenum">
              <a:rPr lang="en-US" sz="1200">
                <a:latin typeface="Tahoma" charset="0"/>
              </a:rPr>
              <a:pPr/>
              <a:t>30</a:t>
            </a:fld>
            <a:endParaRPr lang="en-US" sz="1200" dirty="0">
              <a:latin typeface="Tahoma" charset="0"/>
            </a:endParaRP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375496" y="6475081"/>
            <a:ext cx="2177473" cy="24154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Network Layer: Control Plane</a:t>
            </a:r>
          </a:p>
        </p:txBody>
      </p:sp>
    </p:spTree>
    <p:extLst>
      <p:ext uri="{BB962C8B-B14F-4D97-AF65-F5344CB8AC3E}">
        <p14:creationId xmlns:p14="http://schemas.microsoft.com/office/powerpoint/2010/main" val="63845483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bg1">
                <a:lumMod val="95000"/>
              </a:schemeClr>
            </a:gs>
            <a:gs pos="100000">
              <a:schemeClr val="accent5">
                <a:lumMod val="75000"/>
              </a:schemeClr>
            </a:gs>
          </a:gsLst>
        </a:gradFill>
        <a:ln>
          <a:noFill/>
        </a:ln>
        <a:effectLst/>
      </a:spPr>
      <a:bodyPr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16490</TotalTime>
  <Words>2367</Words>
  <Application>Microsoft Office PowerPoint</Application>
  <PresentationFormat>On-screen Show (4:3)</PresentationFormat>
  <Paragraphs>721</Paragraphs>
  <Slides>30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ＭＳ Ｐゴシック</vt:lpstr>
      <vt:lpstr>ＭＳ Ｐゴシック</vt:lpstr>
      <vt:lpstr>Arial</vt:lpstr>
      <vt:lpstr>Calibri</vt:lpstr>
      <vt:lpstr>Comic Sans MS</vt:lpstr>
      <vt:lpstr>Gill Sans MT</vt:lpstr>
      <vt:lpstr>Tahoma</vt:lpstr>
      <vt:lpstr>Times New Roman</vt:lpstr>
      <vt:lpstr>Wingdings</vt:lpstr>
      <vt:lpstr>ヒラギノ角ゴ Pro W3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Analogy: mainframe to PC evolution*</vt:lpstr>
      <vt:lpstr>Traffic engineering: difficult traditional routing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OpenFlow protocol</vt:lpstr>
      <vt:lpstr>OpenFlow: controller-to-switch messages</vt:lpstr>
      <vt:lpstr>OpenFlow: switch-to-controller messages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OpenFlow data plane abstraction</vt:lpstr>
      <vt:lpstr>OpenFlow data plane abstraction</vt:lpstr>
      <vt:lpstr>OpenFlow: Flow Table Entries</vt:lpstr>
      <vt:lpstr>PowerPoint Presentation</vt:lpstr>
      <vt:lpstr>PowerPoint Presentation</vt:lpstr>
      <vt:lpstr>OpenFlow abstraction</vt:lpstr>
      <vt:lpstr>OpenFlow example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Edition: Chapter 4</dc:title>
  <dc:creator>Jim Kurose and Keith Ross</dc:creator>
  <cp:lastModifiedBy>Carey</cp:lastModifiedBy>
  <cp:revision>496</cp:revision>
  <dcterms:created xsi:type="dcterms:W3CDTF">1999-10-08T19:08:27Z</dcterms:created>
  <dcterms:modified xsi:type="dcterms:W3CDTF">2018-03-23T13:33:21Z</dcterms:modified>
</cp:coreProperties>
</file>