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1/3/2019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99757589-D44A-4CBE-BB38-4602EE2845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7738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7738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7738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47738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7738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7738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A222DD7-7F22-4D58-9C14-B302D84C7DDA}" type="slidenum">
              <a:rPr kumimoji="0" lang="en-US" altLang="en-US" sz="1200">
                <a:latin typeface="Times New Roman" panose="02020603050405020304" pitchFamily="18" charset="0"/>
              </a:rPr>
              <a:pPr/>
              <a:t>2</a:t>
            </a:fld>
            <a:endParaRPr kumimoji="0"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1E1AF14D-B59A-4822-BCE5-8702843F68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5713" y="720725"/>
            <a:ext cx="4800600" cy="3600450"/>
          </a:xfrm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E3E1B956-B33C-4E15-BCAC-1515E86ECE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</p:spPr>
        <p:txBody>
          <a:bodyPr lIns="91573" tIns="45786" rIns="91573" bIns="45786"/>
          <a:lstStyle/>
          <a:p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950117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DBD0-0F2D-4879-A28E-15CA6B253056}" type="datetime1">
              <a:rPr lang="en-US" smtClean="0"/>
              <a:t>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56983-9EDD-4CDB-B04B-ACC3FF83466E}" type="datetime1">
              <a:rPr lang="en-US" smtClean="0"/>
              <a:t>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866ED-487C-4C5A-9A85-52537D7B136E}" type="datetime1">
              <a:rPr lang="en-US" smtClean="0"/>
              <a:t>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82B1E-9C47-4BAE-A79C-F33EC8BF8934}" type="datetime1">
              <a:rPr lang="en-US" smtClean="0"/>
              <a:t>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0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24C42-39F9-4A5D-86FD-5A7E77A57398}" type="datetime1">
              <a:rPr lang="en-US" smtClean="0"/>
              <a:t>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CPSC 531   Fall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658" y="1941342"/>
            <a:ext cx="5805597" cy="1700089"/>
          </a:xfrm>
        </p:spPr>
        <p:txBody>
          <a:bodyPr>
            <a:normAutofit/>
          </a:bodyPr>
          <a:lstStyle/>
          <a:p>
            <a:r>
              <a:rPr lang="en-US" dirty="0"/>
              <a:t>HTTP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0658" y="3641431"/>
            <a:ext cx="5652601" cy="19853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Carey Williamson</a:t>
            </a:r>
          </a:p>
          <a:p>
            <a:r>
              <a:rPr lang="en-US" dirty="0">
                <a:solidFill>
                  <a:srgbClr val="7F7F7F"/>
                </a:solidFill>
              </a:rPr>
              <a:t>Department of Computer Science</a:t>
            </a:r>
          </a:p>
          <a:p>
            <a:r>
              <a:rPr lang="en-US" dirty="0">
                <a:solidFill>
                  <a:srgbClr val="7F7F7F"/>
                </a:solidFill>
              </a:rPr>
              <a:t>University of Calgary</a:t>
            </a:r>
          </a:p>
          <a:p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C00A20-1EF4-4806-9CA3-1BC34E054A68}"/>
              </a:ext>
            </a:extLst>
          </p:cNvPr>
          <p:cNvSpPr txBox="1"/>
          <p:nvPr/>
        </p:nvSpPr>
        <p:spPr>
          <a:xfrm>
            <a:off x="140677" y="6400800"/>
            <a:ext cx="7154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Credit: Most of this content was provided by Erich Nahum (IBM Research)</a:t>
            </a:r>
          </a:p>
        </p:txBody>
      </p:sp>
    </p:spTree>
    <p:extLst>
      <p:ext uri="{BB962C8B-B14F-4D97-AF65-F5344CB8AC3E}">
        <p14:creationId xmlns:p14="http://schemas.microsoft.com/office/powerpoint/2010/main" val="406323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5">
            <a:extLst>
              <a:ext uri="{FF2B5EF4-FFF2-40B4-BE49-F238E27FC236}">
                <a16:creationId xmlns:a16="http://schemas.microsoft.com/office/drawing/2014/main" id="{2FC8D5BD-F1B9-4536-BA21-DED430483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EA725D4-F39F-4496-893E-7B9DBAB8B89C}" type="slidenum">
              <a:rPr kumimoji="0" lang="en-US" altLang="en-US" sz="1400"/>
              <a:pPr/>
              <a:t>2</a:t>
            </a:fld>
            <a:endParaRPr kumimoji="0" lang="en-US" altLang="en-US" sz="1400"/>
          </a:p>
        </p:txBody>
      </p:sp>
      <p:sp>
        <p:nvSpPr>
          <p:cNvPr id="6148" name="Rectangle 2">
            <a:extLst>
              <a:ext uri="{FF2B5EF4-FFF2-40B4-BE49-F238E27FC236}">
                <a16:creationId xmlns:a16="http://schemas.microsoft.com/office/drawing/2014/main" id="{0970EA03-46F8-4CDB-AF11-41B215B1F0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Introduction to HTTP</a:t>
            </a:r>
          </a:p>
        </p:txBody>
      </p:sp>
      <p:sp>
        <p:nvSpPr>
          <p:cNvPr id="6149" name="Rectangle 3">
            <a:extLst>
              <a:ext uri="{FF2B5EF4-FFF2-40B4-BE49-F238E27FC236}">
                <a16:creationId xmlns:a16="http://schemas.microsoft.com/office/drawing/2014/main" id="{E0908D20-DC4D-4D38-975B-8A01419488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3124200"/>
            <a:ext cx="7772400" cy="3124200"/>
          </a:xfrm>
        </p:spPr>
        <p:txBody>
          <a:bodyPr/>
          <a:lstStyle/>
          <a:p>
            <a:pPr eaLnBrk="1" hangingPunct="1"/>
            <a:r>
              <a:rPr lang="en-US" altLang="en-US" sz="2000"/>
              <a:t>HTTP: HyperText Transfer Protocol</a:t>
            </a:r>
          </a:p>
          <a:p>
            <a:pPr lvl="1" eaLnBrk="1" hangingPunct="1"/>
            <a:r>
              <a:rPr lang="en-US" altLang="en-US" sz="1800"/>
              <a:t>Communication protocol between clients and servers</a:t>
            </a:r>
          </a:p>
          <a:p>
            <a:pPr lvl="1" eaLnBrk="1" hangingPunct="1"/>
            <a:r>
              <a:rPr lang="en-US" altLang="en-US" sz="1800"/>
              <a:t>Application layer protocol for WWW</a:t>
            </a:r>
          </a:p>
          <a:p>
            <a:pPr eaLnBrk="1" hangingPunct="1"/>
            <a:r>
              <a:rPr lang="en-US" altLang="en-US" sz="2000"/>
              <a:t>Client/Server model:</a:t>
            </a:r>
          </a:p>
          <a:p>
            <a:pPr lvl="1" eaLnBrk="1" hangingPunct="1"/>
            <a:r>
              <a:rPr lang="en-US" altLang="en-US" sz="1800"/>
              <a:t>Client: browser that requests, receives, displays object</a:t>
            </a:r>
          </a:p>
          <a:p>
            <a:pPr lvl="1" eaLnBrk="1" hangingPunct="1"/>
            <a:r>
              <a:rPr lang="en-US" altLang="en-US" sz="1800"/>
              <a:t>Server: receives requests and responds to them</a:t>
            </a:r>
          </a:p>
          <a:p>
            <a:pPr eaLnBrk="1" hangingPunct="1"/>
            <a:r>
              <a:rPr lang="en-US" altLang="en-US" sz="2000"/>
              <a:t>Protocol consists of various operations</a:t>
            </a:r>
          </a:p>
          <a:p>
            <a:pPr lvl="1" eaLnBrk="1" hangingPunct="1"/>
            <a:r>
              <a:rPr lang="en-US" altLang="en-US" sz="1800"/>
              <a:t>Few for HTTP 1.0 (RFC 1945, 1996)</a:t>
            </a:r>
          </a:p>
          <a:p>
            <a:pPr lvl="1" eaLnBrk="1" hangingPunct="1"/>
            <a:r>
              <a:rPr lang="en-US" altLang="en-US" sz="1800"/>
              <a:t>Many more in HTTP 1.1 (RFC 2616, 1999)</a:t>
            </a:r>
          </a:p>
        </p:txBody>
      </p:sp>
      <p:pic>
        <p:nvPicPr>
          <p:cNvPr id="6150" name="Picture 4" descr="tower7">
            <a:extLst>
              <a:ext uri="{FF2B5EF4-FFF2-40B4-BE49-F238E27FC236}">
                <a16:creationId xmlns:a16="http://schemas.microsoft.com/office/drawing/2014/main" id="{486150AA-6C8B-47B2-82E4-182D477D3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476375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5" descr="laptop3">
            <a:extLst>
              <a:ext uri="{FF2B5EF4-FFF2-40B4-BE49-F238E27FC236}">
                <a16:creationId xmlns:a16="http://schemas.microsoft.com/office/drawing/2014/main" id="{2745A132-F675-4E99-91FD-012FB91B03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323975"/>
            <a:ext cx="1219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6" descr="desktop1">
            <a:extLst>
              <a:ext uri="{FF2B5EF4-FFF2-40B4-BE49-F238E27FC236}">
                <a16:creationId xmlns:a16="http://schemas.microsoft.com/office/drawing/2014/main" id="{78767E25-7CF5-4318-90F8-AB430614C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400175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3" name="Line 7">
            <a:extLst>
              <a:ext uri="{FF2B5EF4-FFF2-40B4-BE49-F238E27FC236}">
                <a16:creationId xmlns:a16="http://schemas.microsoft.com/office/drawing/2014/main" id="{82D6BEB8-FEB1-4587-BCD9-F514C642CB5E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2009775"/>
            <a:ext cx="1295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154" name="Line 8">
            <a:extLst>
              <a:ext uri="{FF2B5EF4-FFF2-40B4-BE49-F238E27FC236}">
                <a16:creationId xmlns:a16="http://schemas.microsoft.com/office/drawing/2014/main" id="{B6657B66-6361-487C-96D0-F22B6A54443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09800" y="2238375"/>
            <a:ext cx="137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155" name="Line 9">
            <a:extLst>
              <a:ext uri="{FF2B5EF4-FFF2-40B4-BE49-F238E27FC236}">
                <a16:creationId xmlns:a16="http://schemas.microsoft.com/office/drawing/2014/main" id="{A2DB75ED-4294-4889-BB47-4D78BBF88BC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86400" y="2009775"/>
            <a:ext cx="137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156" name="Line 10">
            <a:extLst>
              <a:ext uri="{FF2B5EF4-FFF2-40B4-BE49-F238E27FC236}">
                <a16:creationId xmlns:a16="http://schemas.microsoft.com/office/drawing/2014/main" id="{88AA263F-2DA3-4C20-A43B-62886D30E624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2238375"/>
            <a:ext cx="137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6157" name="Text Box 11">
            <a:extLst>
              <a:ext uri="{FF2B5EF4-FFF2-40B4-BE49-F238E27FC236}">
                <a16:creationId xmlns:a16="http://schemas.microsoft.com/office/drawing/2014/main" id="{4D4C4C15-D347-41EE-ABF2-A6B9612B6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850" y="2238375"/>
            <a:ext cx="11239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0" lang="en-US" altLang="en-US">
                <a:latin typeface="Comic Sans MS" panose="030F0702030302020204" pitchFamily="66" charset="0"/>
              </a:rPr>
              <a:t>Laptop w/</a:t>
            </a:r>
          </a:p>
          <a:p>
            <a:pPr eaLnBrk="1" hangingPunct="1"/>
            <a:r>
              <a:rPr kumimoji="0" lang="en-US" altLang="en-US">
                <a:latin typeface="Comic Sans MS" panose="030F0702030302020204" pitchFamily="66" charset="0"/>
              </a:rPr>
              <a:t>Netscape</a:t>
            </a:r>
            <a:endParaRPr kumimoji="0"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6158" name="Text Box 12">
            <a:extLst>
              <a:ext uri="{FF2B5EF4-FFF2-40B4-BE49-F238E27FC236}">
                <a16:creationId xmlns:a16="http://schemas.microsoft.com/office/drawing/2014/main" id="{A9063233-5C99-4BC5-97D6-DA59E9203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740025"/>
            <a:ext cx="19034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0" lang="en-US" altLang="en-US">
                <a:latin typeface="Comic Sans MS" panose="030F0702030302020204" pitchFamily="66" charset="0"/>
              </a:rPr>
              <a:t>Server w/ Apache</a:t>
            </a:r>
            <a:endParaRPr kumimoji="0"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6159" name="Text Box 13">
            <a:extLst>
              <a:ext uri="{FF2B5EF4-FFF2-40B4-BE49-F238E27FC236}">
                <a16:creationId xmlns:a16="http://schemas.microsoft.com/office/drawing/2014/main" id="{612896D8-A88D-4BC7-B7F0-A069758ED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0425" y="2543175"/>
            <a:ext cx="13239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0" lang="en-US" altLang="en-US">
                <a:latin typeface="Comic Sans MS" panose="030F0702030302020204" pitchFamily="66" charset="0"/>
              </a:rPr>
              <a:t>Desktop w/ </a:t>
            </a:r>
          </a:p>
          <a:p>
            <a:pPr eaLnBrk="1" hangingPunct="1"/>
            <a:r>
              <a:rPr kumimoji="0" lang="en-US" altLang="en-US">
                <a:latin typeface="Comic Sans MS" panose="030F0702030302020204" pitchFamily="66" charset="0"/>
              </a:rPr>
              <a:t>Explorer</a:t>
            </a:r>
            <a:endParaRPr kumimoji="0" lang="en-US" altLang="en-US" sz="2800">
              <a:latin typeface="Times New Roman" panose="02020603050405020304" pitchFamily="18" charset="0"/>
            </a:endParaRPr>
          </a:p>
        </p:txBody>
      </p:sp>
      <p:sp>
        <p:nvSpPr>
          <p:cNvPr id="6160" name="Text Box 14">
            <a:extLst>
              <a:ext uri="{FF2B5EF4-FFF2-40B4-BE49-F238E27FC236}">
                <a16:creationId xmlns:a16="http://schemas.microsoft.com/office/drawing/2014/main" id="{357EB11F-9832-4C0D-B08A-A15EA442B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1673225"/>
            <a:ext cx="1387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0" lang="en-US" altLang="en-US">
                <a:latin typeface="Comic Sans MS" panose="030F0702030302020204" pitchFamily="66" charset="0"/>
              </a:rPr>
              <a:t>http request</a:t>
            </a:r>
            <a:endParaRPr kumimoji="0"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6161" name="Text Box 15">
            <a:extLst>
              <a:ext uri="{FF2B5EF4-FFF2-40B4-BE49-F238E27FC236}">
                <a16:creationId xmlns:a16="http://schemas.microsoft.com/office/drawing/2014/main" id="{6DB1CB4B-FD33-43B1-B81D-0F4C2F2697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6725" y="1673225"/>
            <a:ext cx="1387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0" lang="en-US" altLang="en-US">
                <a:latin typeface="Comic Sans MS" panose="030F0702030302020204" pitchFamily="66" charset="0"/>
              </a:rPr>
              <a:t>http request</a:t>
            </a:r>
            <a:endParaRPr kumimoji="0"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6162" name="Text Box 16">
            <a:extLst>
              <a:ext uri="{FF2B5EF4-FFF2-40B4-BE49-F238E27FC236}">
                <a16:creationId xmlns:a16="http://schemas.microsoft.com/office/drawing/2014/main" id="{83C6B722-57D0-424C-B53F-9494E9AB7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206625"/>
            <a:ext cx="1498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0" lang="en-US" altLang="en-US">
                <a:latin typeface="Comic Sans MS" panose="030F0702030302020204" pitchFamily="66" charset="0"/>
              </a:rPr>
              <a:t>http response</a:t>
            </a:r>
            <a:endParaRPr kumimoji="0"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6163" name="Text Box 17">
            <a:extLst>
              <a:ext uri="{FF2B5EF4-FFF2-40B4-BE49-F238E27FC236}">
                <a16:creationId xmlns:a16="http://schemas.microsoft.com/office/drawing/2014/main" id="{9B3DA4C9-FF5D-47DE-AD40-26F724684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2206625"/>
            <a:ext cx="1498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0" lang="en-US" altLang="en-US">
                <a:latin typeface="Comic Sans MS" panose="030F0702030302020204" pitchFamily="66" charset="0"/>
              </a:rPr>
              <a:t>http response</a:t>
            </a:r>
            <a:endParaRPr kumimoji="0" lang="en-US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203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Slide Number Placeholder 5">
            <a:extLst>
              <a:ext uri="{FF2B5EF4-FFF2-40B4-BE49-F238E27FC236}">
                <a16:creationId xmlns:a16="http://schemas.microsoft.com/office/drawing/2014/main" id="{3E7767EE-1873-474B-BA13-4B9D49A51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BA16C4A-BB74-41C2-B198-24289341F28C}" type="slidenum">
              <a:rPr kumimoji="0" lang="en-US" altLang="en-US" sz="1400"/>
              <a:pPr/>
              <a:t>3</a:t>
            </a:fld>
            <a:endParaRPr kumimoji="0" lang="en-US" altLang="en-US" sz="1400"/>
          </a:p>
        </p:txBody>
      </p:sp>
      <p:sp>
        <p:nvSpPr>
          <p:cNvPr id="8196" name="Rectangle 2">
            <a:extLst>
              <a:ext uri="{FF2B5EF4-FFF2-40B4-BE49-F238E27FC236}">
                <a16:creationId xmlns:a16="http://schemas.microsoft.com/office/drawing/2014/main" id="{AE07962E-8022-410B-90B5-9763C828A3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HTTP Request Generation</a:t>
            </a:r>
          </a:p>
        </p:txBody>
      </p:sp>
      <p:sp>
        <p:nvSpPr>
          <p:cNvPr id="8197" name="Rectangle 3">
            <a:extLst>
              <a:ext uri="{FF2B5EF4-FFF2-40B4-BE49-F238E27FC236}">
                <a16:creationId xmlns:a16="http://schemas.microsoft.com/office/drawing/2014/main" id="{4C486528-0E05-4D3B-87C1-34EDBA723D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en-US" sz="2400"/>
              <a:t>User clicks on something </a:t>
            </a:r>
          </a:p>
          <a:p>
            <a:pPr eaLnBrk="1" hangingPunct="1"/>
            <a:r>
              <a:rPr lang="en-US" altLang="en-US" sz="2400"/>
              <a:t>Uniform Resource Locator (URL):</a:t>
            </a:r>
          </a:p>
          <a:p>
            <a:pPr lvl="1" eaLnBrk="1" hangingPunct="1"/>
            <a:r>
              <a:rPr lang="en-US" altLang="en-US" sz="1800" b="1">
                <a:latin typeface="Courier New" panose="02070309020205020404" pitchFamily="49" charset="0"/>
              </a:rPr>
              <a:t>http://www.cnn.com</a:t>
            </a:r>
          </a:p>
          <a:p>
            <a:pPr lvl="1" eaLnBrk="1" hangingPunct="1"/>
            <a:r>
              <a:rPr lang="en-US" altLang="en-US" sz="1800" b="1">
                <a:latin typeface="Courier New" panose="02070309020205020404" pitchFamily="49" charset="0"/>
              </a:rPr>
              <a:t>http://www.cpsc.ucalgary.ca</a:t>
            </a:r>
          </a:p>
          <a:p>
            <a:pPr lvl="1" eaLnBrk="1" hangingPunct="1"/>
            <a:r>
              <a:rPr lang="en-US" altLang="en-US" sz="1800" b="1">
                <a:latin typeface="Courier New" panose="02070309020205020404" pitchFamily="49" charset="0"/>
              </a:rPr>
              <a:t>https://www.paymybills.com</a:t>
            </a:r>
          </a:p>
          <a:p>
            <a:pPr lvl="1" eaLnBrk="1" hangingPunct="1"/>
            <a:r>
              <a:rPr lang="en-US" altLang="en-US" sz="1800" b="1">
                <a:latin typeface="Courier New" panose="02070309020205020404" pitchFamily="49" charset="0"/>
              </a:rPr>
              <a:t>ftp://ftp.kernel.org</a:t>
            </a:r>
          </a:p>
          <a:p>
            <a:pPr eaLnBrk="1" hangingPunct="1"/>
            <a:r>
              <a:rPr lang="en-US" altLang="en-US" sz="2400"/>
              <a:t>Different URL schemes map to different services</a:t>
            </a:r>
          </a:p>
          <a:p>
            <a:pPr eaLnBrk="1" hangingPunct="1"/>
            <a:r>
              <a:rPr lang="en-US" altLang="en-US" sz="2400"/>
              <a:t>Hostname is converted from a name to a 32-bit IP address (DNS lookup, if needed)</a:t>
            </a:r>
          </a:p>
          <a:p>
            <a:pPr eaLnBrk="1" hangingPunct="1"/>
            <a:r>
              <a:rPr lang="en-US" altLang="en-US" sz="2400"/>
              <a:t>Connection is established to server (TCP)</a:t>
            </a:r>
          </a:p>
          <a:p>
            <a:pPr eaLnBrk="1" hangingPunct="1"/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4199036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Slide Number Placeholder 5">
            <a:extLst>
              <a:ext uri="{FF2B5EF4-FFF2-40B4-BE49-F238E27FC236}">
                <a16:creationId xmlns:a16="http://schemas.microsoft.com/office/drawing/2014/main" id="{E3DAFA64-4D0E-4D13-ACBC-0615B42BA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1B20B2B-080B-4247-AB9C-D47CF7C33C39}" type="slidenum">
              <a:rPr kumimoji="0" lang="en-US" altLang="en-US" sz="1400"/>
              <a:pPr/>
              <a:t>4</a:t>
            </a:fld>
            <a:endParaRPr kumimoji="0" lang="en-US" altLang="en-US" sz="1400"/>
          </a:p>
        </p:txBody>
      </p:sp>
      <p:sp>
        <p:nvSpPr>
          <p:cNvPr id="9220" name="Rectangle 2">
            <a:extLst>
              <a:ext uri="{FF2B5EF4-FFF2-40B4-BE49-F238E27FC236}">
                <a16:creationId xmlns:a16="http://schemas.microsoft.com/office/drawing/2014/main" id="{364EEA2E-68B5-4509-A13A-EA3562CCE7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Happens Next?</a:t>
            </a:r>
          </a:p>
        </p:txBody>
      </p:sp>
      <p:sp>
        <p:nvSpPr>
          <p:cNvPr id="9221" name="Rectangle 3">
            <a:extLst>
              <a:ext uri="{FF2B5EF4-FFF2-40B4-BE49-F238E27FC236}">
                <a16:creationId xmlns:a16="http://schemas.microsoft.com/office/drawing/2014/main" id="{232B6BD2-3920-485C-9010-D415C1788C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5486400" cy="4953000"/>
          </a:xfrm>
        </p:spPr>
        <p:txBody>
          <a:bodyPr/>
          <a:lstStyle/>
          <a:p>
            <a:pPr eaLnBrk="1" hangingPunct="1"/>
            <a:r>
              <a:rPr lang="en-US" altLang="en-US" sz="2400"/>
              <a:t>Client downloads HTML document</a:t>
            </a:r>
          </a:p>
          <a:p>
            <a:pPr lvl="1" eaLnBrk="1" hangingPunct="1"/>
            <a:r>
              <a:rPr lang="en-US" altLang="en-US" sz="2000"/>
              <a:t>Sometimes called “container page”</a:t>
            </a:r>
          </a:p>
          <a:p>
            <a:pPr lvl="1" eaLnBrk="1" hangingPunct="1"/>
            <a:r>
              <a:rPr lang="en-US" altLang="en-US" sz="2000"/>
              <a:t>Typically in text format (ASCII)</a:t>
            </a:r>
          </a:p>
          <a:p>
            <a:pPr lvl="1" eaLnBrk="1" hangingPunct="1"/>
            <a:r>
              <a:rPr lang="en-US" altLang="en-US" sz="2000"/>
              <a:t>Contains instructions for rendering</a:t>
            </a:r>
          </a:p>
          <a:p>
            <a:pPr lvl="2" eaLnBrk="1" hangingPunct="1">
              <a:buFontTx/>
              <a:buNone/>
            </a:pPr>
            <a:r>
              <a:rPr lang="en-US" altLang="en-US" sz="1800"/>
              <a:t>(e.g., background color, frames)</a:t>
            </a:r>
          </a:p>
          <a:p>
            <a:pPr lvl="1" eaLnBrk="1" hangingPunct="1"/>
            <a:r>
              <a:rPr lang="en-US" altLang="en-US" sz="2000"/>
              <a:t>Links to other pages</a:t>
            </a:r>
          </a:p>
          <a:p>
            <a:pPr lvl="1" eaLnBrk="1" hangingPunct="1"/>
            <a:endParaRPr lang="en-US" altLang="en-US" sz="2000"/>
          </a:p>
          <a:p>
            <a:pPr eaLnBrk="1" hangingPunct="1"/>
            <a:r>
              <a:rPr lang="en-US" altLang="en-US" sz="2400"/>
              <a:t>Many have embedded objects:</a:t>
            </a:r>
          </a:p>
          <a:p>
            <a:pPr lvl="1" eaLnBrk="1" hangingPunct="1"/>
            <a:r>
              <a:rPr lang="en-US" altLang="en-US" sz="2000"/>
              <a:t>Images: GIF, JPG (logos, banner ads)</a:t>
            </a:r>
          </a:p>
          <a:p>
            <a:pPr lvl="1" eaLnBrk="1" hangingPunct="1"/>
            <a:r>
              <a:rPr lang="en-US" altLang="en-US" sz="2000"/>
              <a:t>Usually automatically retrieved</a:t>
            </a:r>
          </a:p>
          <a:p>
            <a:pPr lvl="2" eaLnBrk="1" hangingPunct="1"/>
            <a:r>
              <a:rPr lang="en-US" altLang="en-US" sz="1800"/>
              <a:t>I.e., without user involvement</a:t>
            </a:r>
          </a:p>
          <a:p>
            <a:pPr lvl="2" eaLnBrk="1" hangingPunct="1"/>
            <a:r>
              <a:rPr lang="en-US" altLang="en-US" sz="1800"/>
              <a:t>can control sometimes </a:t>
            </a:r>
          </a:p>
          <a:p>
            <a:pPr lvl="2" eaLnBrk="1" hangingPunct="1">
              <a:buFontTx/>
              <a:buNone/>
            </a:pPr>
            <a:r>
              <a:rPr lang="en-US" altLang="en-US" sz="1800"/>
              <a:t>	(e.g. browser options, junkbusters)</a:t>
            </a:r>
          </a:p>
        </p:txBody>
      </p:sp>
      <p:sp>
        <p:nvSpPr>
          <p:cNvPr id="9222" name="Rectangle 4">
            <a:extLst>
              <a:ext uri="{FF2B5EF4-FFF2-40B4-BE49-F238E27FC236}">
                <a16:creationId xmlns:a16="http://schemas.microsoft.com/office/drawing/2014/main" id="{89D87B49-4D07-4F5D-805A-089BEADA6B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1447800"/>
            <a:ext cx="2438400" cy="4495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9223" name="Text Box 5">
            <a:extLst>
              <a:ext uri="{FF2B5EF4-FFF2-40B4-BE49-F238E27FC236}">
                <a16:creationId xmlns:a16="http://schemas.microsoft.com/office/drawing/2014/main" id="{60A67CF3-0E25-49A9-ACE6-951445A822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1600200"/>
            <a:ext cx="2209800" cy="459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0" lang="en-US" altLang="en-US" sz="1200" b="1" dirty="0">
                <a:latin typeface="Courier New" panose="02070309020205020404" pitchFamily="49" charset="0"/>
              </a:rPr>
              <a:t>&lt;html&gt;</a:t>
            </a:r>
          </a:p>
          <a:p>
            <a:pPr eaLnBrk="1" hangingPunct="1"/>
            <a:r>
              <a:rPr kumimoji="0" lang="en-US" altLang="en-US" sz="1200" b="1" dirty="0">
                <a:latin typeface="Courier New" panose="02070309020205020404" pitchFamily="49" charset="0"/>
              </a:rPr>
              <a:t>&lt;head&gt;</a:t>
            </a:r>
          </a:p>
          <a:p>
            <a:pPr eaLnBrk="1" hangingPunct="1"/>
            <a:r>
              <a:rPr kumimoji="0" lang="en-US" altLang="en-US" sz="1200" b="1" dirty="0">
                <a:latin typeface="Courier New" panose="02070309020205020404" pitchFamily="49" charset="0"/>
              </a:rPr>
              <a:t>&lt;meta </a:t>
            </a:r>
          </a:p>
          <a:p>
            <a:pPr eaLnBrk="1" hangingPunct="1"/>
            <a:r>
              <a:rPr kumimoji="0" lang="en-US" altLang="en-US" sz="1200" b="1" dirty="0">
                <a:latin typeface="Courier New" panose="02070309020205020404" pitchFamily="49" charset="0"/>
              </a:rPr>
              <a:t>name=“Author” content=“Erich Nahum”&gt;</a:t>
            </a:r>
          </a:p>
          <a:p>
            <a:pPr eaLnBrk="1" hangingPunct="1"/>
            <a:r>
              <a:rPr kumimoji="0" lang="en-US" altLang="en-US" sz="1200" b="1" dirty="0">
                <a:latin typeface="Courier New" panose="02070309020205020404" pitchFamily="49" charset="0"/>
              </a:rPr>
              <a:t>&lt;title&gt; Linux Web Server Performance &lt;/title&gt;</a:t>
            </a:r>
          </a:p>
          <a:p>
            <a:pPr eaLnBrk="1" hangingPunct="1"/>
            <a:r>
              <a:rPr kumimoji="0" lang="en-US" altLang="en-US" sz="1200" b="1" dirty="0">
                <a:latin typeface="Courier New" panose="02070309020205020404" pitchFamily="49" charset="0"/>
              </a:rPr>
              <a:t>&lt;/head&gt;</a:t>
            </a:r>
          </a:p>
          <a:p>
            <a:pPr eaLnBrk="1" hangingPunct="1"/>
            <a:r>
              <a:rPr kumimoji="0" lang="en-US" altLang="en-US" sz="1200" b="1" dirty="0">
                <a:latin typeface="Courier New" panose="02070309020205020404" pitchFamily="49" charset="0"/>
              </a:rPr>
              <a:t>&lt;body text=“#00000”&gt;</a:t>
            </a:r>
          </a:p>
          <a:p>
            <a:pPr eaLnBrk="1" hangingPunct="1"/>
            <a:r>
              <a:rPr kumimoji="0" lang="en-US" altLang="en-US" sz="1200" b="1" dirty="0">
                <a:latin typeface="Courier New" panose="02070309020205020404" pitchFamily="49" charset="0"/>
              </a:rPr>
              <a:t>&lt;</a:t>
            </a:r>
            <a:r>
              <a:rPr kumimoji="0" lang="en-US" altLang="en-US" sz="1200" b="1" dirty="0" err="1">
                <a:latin typeface="Courier New" panose="02070309020205020404" pitchFamily="49" charset="0"/>
              </a:rPr>
              <a:t>img</a:t>
            </a:r>
            <a:r>
              <a:rPr kumimoji="0" lang="en-US" altLang="en-US" sz="1200" b="1" dirty="0">
                <a:latin typeface="Courier New" panose="02070309020205020404" pitchFamily="49" charset="0"/>
              </a:rPr>
              <a:t> width=31 height=11 </a:t>
            </a:r>
            <a:r>
              <a:rPr kumimoji="0" lang="en-US" altLang="en-US" sz="1200" b="1" dirty="0" err="1">
                <a:latin typeface="Courier New" panose="02070309020205020404" pitchFamily="49" charset="0"/>
              </a:rPr>
              <a:t>src</a:t>
            </a:r>
            <a:r>
              <a:rPr kumimoji="0" lang="en-US" altLang="en-US" sz="1200" b="1" dirty="0">
                <a:latin typeface="Courier New" panose="02070309020205020404" pitchFamily="49" charset="0"/>
              </a:rPr>
              <a:t>=“ibmlogo.gif”&gt;</a:t>
            </a:r>
          </a:p>
          <a:p>
            <a:pPr eaLnBrk="1" hangingPunct="1"/>
            <a:r>
              <a:rPr kumimoji="0" lang="en-US" altLang="en-US" sz="1200" b="1" dirty="0">
                <a:latin typeface="Courier New" panose="02070309020205020404" pitchFamily="49" charset="0"/>
              </a:rPr>
              <a:t>&lt;</a:t>
            </a:r>
            <a:r>
              <a:rPr kumimoji="0" lang="en-US" altLang="en-US" sz="1200" b="1" dirty="0" err="1">
                <a:latin typeface="Courier New" panose="02070309020205020404" pitchFamily="49" charset="0"/>
              </a:rPr>
              <a:t>img</a:t>
            </a:r>
            <a:r>
              <a:rPr kumimoji="0" lang="en-US" altLang="en-US" sz="1200" b="1" dirty="0">
                <a:latin typeface="Courier New" panose="02070309020205020404" pitchFamily="49" charset="0"/>
              </a:rPr>
              <a:t> </a:t>
            </a:r>
            <a:r>
              <a:rPr kumimoji="0" lang="en-US" altLang="en-US" sz="1200" b="1" dirty="0" err="1">
                <a:latin typeface="Courier New" panose="02070309020205020404" pitchFamily="49" charset="0"/>
              </a:rPr>
              <a:t>src</a:t>
            </a:r>
            <a:r>
              <a:rPr kumimoji="0" lang="en-US" altLang="en-US" sz="1200" b="1" dirty="0">
                <a:latin typeface="Courier New" panose="02070309020205020404" pitchFamily="49" charset="0"/>
              </a:rPr>
              <a:t>=“images/new.gif&gt;</a:t>
            </a:r>
          </a:p>
          <a:p>
            <a:pPr eaLnBrk="1" hangingPunct="1"/>
            <a:r>
              <a:rPr kumimoji="0" lang="en-US" altLang="en-US" sz="1200" b="1" dirty="0">
                <a:latin typeface="Courier New" panose="02070309020205020404" pitchFamily="49" charset="0"/>
              </a:rPr>
              <a:t>&lt;h1&gt;Hi There!&lt;/h1&gt;</a:t>
            </a:r>
          </a:p>
          <a:p>
            <a:pPr eaLnBrk="1" hangingPunct="1"/>
            <a:r>
              <a:rPr kumimoji="0" lang="en-US" altLang="en-US" sz="1200" b="1" dirty="0">
                <a:latin typeface="Courier New" panose="02070309020205020404" pitchFamily="49" charset="0"/>
              </a:rPr>
              <a:t>Here’s lots of cool </a:t>
            </a:r>
            <a:r>
              <a:rPr kumimoji="0" lang="en-US" altLang="en-US" sz="1200" b="1" dirty="0" err="1">
                <a:latin typeface="Courier New" panose="02070309020205020404" pitchFamily="49" charset="0"/>
              </a:rPr>
              <a:t>linux</a:t>
            </a:r>
            <a:r>
              <a:rPr kumimoji="0" lang="en-US" altLang="en-US" sz="1200" b="1" dirty="0">
                <a:latin typeface="Courier New" panose="02070309020205020404" pitchFamily="49" charset="0"/>
              </a:rPr>
              <a:t> stuff!</a:t>
            </a:r>
          </a:p>
          <a:p>
            <a:pPr eaLnBrk="1" hangingPunct="1"/>
            <a:r>
              <a:rPr kumimoji="0" lang="en-US" altLang="en-US" sz="1200" b="1" dirty="0">
                <a:latin typeface="Courier New" panose="02070309020205020404" pitchFamily="49" charset="0"/>
              </a:rPr>
              <a:t>&lt;a </a:t>
            </a:r>
            <a:r>
              <a:rPr kumimoji="0" lang="en-US" altLang="en-US" sz="1200" b="1" dirty="0" err="1">
                <a:latin typeface="Courier New" panose="02070309020205020404" pitchFamily="49" charset="0"/>
              </a:rPr>
              <a:t>href</a:t>
            </a:r>
            <a:r>
              <a:rPr kumimoji="0" lang="en-US" altLang="en-US" sz="1200" b="1" dirty="0">
                <a:latin typeface="Courier New" panose="02070309020205020404" pitchFamily="49" charset="0"/>
              </a:rPr>
              <a:t>=“more.html”&gt;</a:t>
            </a:r>
          </a:p>
          <a:p>
            <a:pPr eaLnBrk="1" hangingPunct="1"/>
            <a:r>
              <a:rPr kumimoji="0" lang="en-US" altLang="en-US" sz="1200" b="1" dirty="0">
                <a:latin typeface="Courier New" panose="02070309020205020404" pitchFamily="49" charset="0"/>
              </a:rPr>
              <a:t>Click here&lt;/a&gt;</a:t>
            </a:r>
          </a:p>
          <a:p>
            <a:pPr eaLnBrk="1" hangingPunct="1"/>
            <a:r>
              <a:rPr kumimoji="0" lang="en-US" altLang="en-US" sz="1200" b="1" dirty="0">
                <a:latin typeface="Courier New" panose="02070309020205020404" pitchFamily="49" charset="0"/>
              </a:rPr>
              <a:t>for more!</a:t>
            </a:r>
          </a:p>
          <a:p>
            <a:pPr eaLnBrk="1" hangingPunct="1"/>
            <a:r>
              <a:rPr kumimoji="0" lang="en-US" altLang="en-US" sz="1200" b="1" dirty="0">
                <a:latin typeface="Courier New" panose="02070309020205020404" pitchFamily="49" charset="0"/>
              </a:rPr>
              <a:t>&lt;/body&gt;</a:t>
            </a:r>
          </a:p>
          <a:p>
            <a:pPr eaLnBrk="1" hangingPunct="1"/>
            <a:r>
              <a:rPr kumimoji="0" lang="en-US" altLang="en-US" sz="1200" b="1" dirty="0">
                <a:latin typeface="Courier New" panose="02070309020205020404" pitchFamily="49" charset="0"/>
              </a:rPr>
              <a:t>&lt;/html&gt;</a:t>
            </a:r>
            <a:endParaRPr kumimoji="0" lang="en-US" altLang="en-US" sz="2000" dirty="0">
              <a:latin typeface="Times New Roman" panose="02020603050405020304" pitchFamily="18" charset="0"/>
            </a:endParaRPr>
          </a:p>
          <a:p>
            <a:pPr eaLnBrk="1" hangingPunct="1"/>
            <a:endParaRPr kumimoji="0" lang="en-US" altLang="en-US" sz="2000" dirty="0">
              <a:latin typeface="Times New Roman" panose="02020603050405020304" pitchFamily="18" charset="0"/>
            </a:endParaRPr>
          </a:p>
        </p:txBody>
      </p:sp>
      <p:sp>
        <p:nvSpPr>
          <p:cNvPr id="9224" name="Text Box 6">
            <a:extLst>
              <a:ext uri="{FF2B5EF4-FFF2-40B4-BE49-F238E27FC236}">
                <a16:creationId xmlns:a16="http://schemas.microsoft.com/office/drawing/2014/main" id="{8C66047C-8CEA-4479-AA3A-53A2F6554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00" y="5957888"/>
            <a:ext cx="18827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0" lang="en-US" altLang="en-US" sz="1800">
                <a:latin typeface="Comic Sans MS" panose="030F0702030302020204" pitchFamily="66" charset="0"/>
              </a:rPr>
              <a:t>sample html file</a:t>
            </a:r>
          </a:p>
        </p:txBody>
      </p:sp>
    </p:spTree>
    <p:extLst>
      <p:ext uri="{BB962C8B-B14F-4D97-AF65-F5344CB8AC3E}">
        <p14:creationId xmlns:p14="http://schemas.microsoft.com/office/powerpoint/2010/main" val="2023234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Slide Number Placeholder 5">
            <a:extLst>
              <a:ext uri="{FF2B5EF4-FFF2-40B4-BE49-F238E27FC236}">
                <a16:creationId xmlns:a16="http://schemas.microsoft.com/office/drawing/2014/main" id="{7EA5C8FE-6D8C-493B-83B7-BD57CF50A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4422773-40D5-4304-9C1D-A396028720FA}" type="slidenum">
              <a:rPr kumimoji="0" lang="en-US" altLang="en-US" sz="1400"/>
              <a:pPr/>
              <a:t>5</a:t>
            </a:fld>
            <a:endParaRPr kumimoji="0" lang="en-US" altLang="en-US" sz="1400"/>
          </a:p>
        </p:txBody>
      </p:sp>
      <p:sp>
        <p:nvSpPr>
          <p:cNvPr id="10244" name="Rectangle 2">
            <a:extLst>
              <a:ext uri="{FF2B5EF4-FFF2-40B4-BE49-F238E27FC236}">
                <a16:creationId xmlns:a16="http://schemas.microsoft.com/office/drawing/2014/main" id="{5CFED8CA-C259-4E1F-8559-676309E009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Web Server Role</a:t>
            </a:r>
          </a:p>
        </p:txBody>
      </p:sp>
      <p:sp>
        <p:nvSpPr>
          <p:cNvPr id="10245" name="Rectangle 3">
            <a:extLst>
              <a:ext uri="{FF2B5EF4-FFF2-40B4-BE49-F238E27FC236}">
                <a16:creationId xmlns:a16="http://schemas.microsoft.com/office/drawing/2014/main" id="{BC538B86-A6CA-48B0-8475-C31E9FC4F9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8153400" cy="41148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Respond to client requests, typically a browser</a:t>
            </a:r>
          </a:p>
          <a:p>
            <a:pPr lvl="1" eaLnBrk="1" hangingPunct="1"/>
            <a:r>
              <a:rPr lang="en-US" altLang="en-US" sz="2000" dirty="0"/>
              <a:t>Can be a </a:t>
            </a:r>
            <a:r>
              <a:rPr lang="en-US" altLang="en-US" sz="2000" dirty="0">
                <a:solidFill>
                  <a:srgbClr val="CC0000"/>
                </a:solidFill>
              </a:rPr>
              <a:t>proxy</a:t>
            </a:r>
            <a:r>
              <a:rPr lang="en-US" altLang="en-US" sz="2000" dirty="0">
                <a:solidFill>
                  <a:schemeClr val="tx2"/>
                </a:solidFill>
              </a:rPr>
              <a:t>, which aggregates client requests (e.g., AOL)</a:t>
            </a:r>
          </a:p>
          <a:p>
            <a:pPr lvl="1" eaLnBrk="1" hangingPunct="1"/>
            <a:r>
              <a:rPr lang="en-US" altLang="en-US" sz="2000" dirty="0"/>
              <a:t>Could be search engine spider or robot (e.g., Keynote)</a:t>
            </a:r>
          </a:p>
          <a:p>
            <a:pPr eaLnBrk="1" hangingPunct="1"/>
            <a:r>
              <a:rPr lang="en-US" altLang="en-US" sz="2400" dirty="0"/>
              <a:t>May have work to do on client’s behalf:</a:t>
            </a:r>
          </a:p>
          <a:p>
            <a:pPr lvl="1" eaLnBrk="1" hangingPunct="1"/>
            <a:r>
              <a:rPr lang="en-US" altLang="en-US" sz="2000" dirty="0"/>
              <a:t>Is the client’s cached copy still good?</a:t>
            </a:r>
          </a:p>
          <a:p>
            <a:pPr lvl="1" eaLnBrk="1" hangingPunct="1"/>
            <a:r>
              <a:rPr lang="en-US" altLang="en-US" sz="2000" dirty="0"/>
              <a:t>Is client authorized to get this document?</a:t>
            </a:r>
          </a:p>
          <a:p>
            <a:pPr eaLnBrk="1" hangingPunct="1"/>
            <a:r>
              <a:rPr lang="en-US" altLang="en-US" sz="2400" dirty="0"/>
              <a:t>Hundreds or thousands of simultaneous clients</a:t>
            </a:r>
          </a:p>
          <a:p>
            <a:pPr eaLnBrk="1" hangingPunct="1"/>
            <a:r>
              <a:rPr lang="en-US" altLang="en-US" sz="2400" dirty="0"/>
              <a:t>Hard to predict how many will show up on some day        (e.g., “flash crowds”, diurnal cycle, global presence)</a:t>
            </a:r>
          </a:p>
          <a:p>
            <a:pPr eaLnBrk="1" hangingPunct="1"/>
            <a:r>
              <a:rPr lang="en-US" altLang="en-US" sz="2400" dirty="0"/>
              <a:t>Many requests are in progress concurrently</a:t>
            </a:r>
          </a:p>
        </p:txBody>
      </p:sp>
    </p:spTree>
    <p:extLst>
      <p:ext uri="{BB962C8B-B14F-4D97-AF65-F5344CB8AC3E}">
        <p14:creationId xmlns:p14="http://schemas.microsoft.com/office/powerpoint/2010/main" val="1010926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Slide Number Placeholder 5">
            <a:extLst>
              <a:ext uri="{FF2B5EF4-FFF2-40B4-BE49-F238E27FC236}">
                <a16:creationId xmlns:a16="http://schemas.microsoft.com/office/drawing/2014/main" id="{942BC83C-3116-4F1B-8B18-A0DFB5C2E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0BA7F3B-B8FD-49C2-BD70-8D4BD530FA93}" type="slidenum">
              <a:rPr kumimoji="0" lang="en-US" altLang="en-US" sz="1400"/>
              <a:pPr/>
              <a:t>6</a:t>
            </a:fld>
            <a:endParaRPr kumimoji="0" lang="en-US" altLang="en-US" sz="1400"/>
          </a:p>
        </p:txBody>
      </p:sp>
      <p:sp>
        <p:nvSpPr>
          <p:cNvPr id="11268" name="Rectangle 2">
            <a:extLst>
              <a:ext uri="{FF2B5EF4-FFF2-40B4-BE49-F238E27FC236}">
                <a16:creationId xmlns:a16="http://schemas.microsoft.com/office/drawing/2014/main" id="{3FEFD013-BE35-4562-B44B-B5B786D0D1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-105513"/>
            <a:ext cx="8458200" cy="1143000"/>
          </a:xfrm>
        </p:spPr>
        <p:txBody>
          <a:bodyPr/>
          <a:lstStyle/>
          <a:p>
            <a:pPr eaLnBrk="1" hangingPunct="1"/>
            <a:r>
              <a:rPr lang="en-US" altLang="en-US"/>
              <a:t>HTTP Request Format</a:t>
            </a:r>
          </a:p>
        </p:txBody>
      </p:sp>
      <p:sp>
        <p:nvSpPr>
          <p:cNvPr id="11269" name="Text Box 3">
            <a:extLst>
              <a:ext uri="{FF2B5EF4-FFF2-40B4-BE49-F238E27FC236}">
                <a16:creationId xmlns:a16="http://schemas.microsoft.com/office/drawing/2014/main" id="{4E7F5177-C55B-4B87-914A-593113084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1495425"/>
            <a:ext cx="6292850" cy="28479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0" lang="en-US" altLang="en-US" sz="2000" b="1">
                <a:latin typeface="Courier New" panose="02070309020205020404" pitchFamily="49" charset="0"/>
              </a:rPr>
              <a:t>GET /images/penguin.gif HTTP/1.0</a:t>
            </a:r>
          </a:p>
          <a:p>
            <a:pPr eaLnBrk="1" hangingPunct="1"/>
            <a:r>
              <a:rPr kumimoji="0" lang="en-US" altLang="en-US" sz="2000" b="1">
                <a:latin typeface="Courier New" panose="02070309020205020404" pitchFamily="49" charset="0"/>
              </a:rPr>
              <a:t>User-Agent: Mozilla/0.9.4 (Linux 2.2.19)</a:t>
            </a:r>
          </a:p>
          <a:p>
            <a:pPr eaLnBrk="1" hangingPunct="1"/>
            <a:r>
              <a:rPr kumimoji="0" lang="en-US" altLang="en-US" sz="2000" b="1">
                <a:latin typeface="Courier New" panose="02070309020205020404" pitchFamily="49" charset="0"/>
              </a:rPr>
              <a:t>Host: www.kernel.org</a:t>
            </a:r>
          </a:p>
          <a:p>
            <a:pPr eaLnBrk="1" hangingPunct="1"/>
            <a:r>
              <a:rPr kumimoji="0" lang="en-US" altLang="en-US" sz="2000" b="1">
                <a:latin typeface="Courier New" panose="02070309020205020404" pitchFamily="49" charset="0"/>
              </a:rPr>
              <a:t>Accept: text/html, image/gif, image/jpeg</a:t>
            </a:r>
          </a:p>
          <a:p>
            <a:pPr eaLnBrk="1" hangingPunct="1"/>
            <a:r>
              <a:rPr kumimoji="0" lang="en-US" altLang="en-US" sz="2000" b="1">
                <a:latin typeface="Courier New" panose="02070309020205020404" pitchFamily="49" charset="0"/>
              </a:rPr>
              <a:t>Accept-Encoding: gzip</a:t>
            </a:r>
          </a:p>
          <a:p>
            <a:pPr eaLnBrk="1" hangingPunct="1"/>
            <a:r>
              <a:rPr kumimoji="0" lang="en-US" altLang="en-US" sz="2000" b="1">
                <a:latin typeface="Courier New" panose="02070309020205020404" pitchFamily="49" charset="0"/>
              </a:rPr>
              <a:t>Accept-Language: en</a:t>
            </a:r>
          </a:p>
          <a:p>
            <a:pPr eaLnBrk="1" hangingPunct="1"/>
            <a:r>
              <a:rPr kumimoji="0" lang="en-US" altLang="en-US" sz="2000" b="1">
                <a:latin typeface="Courier New" panose="02070309020205020404" pitchFamily="49" charset="0"/>
              </a:rPr>
              <a:t>Accept-Charset: iso-8859-1,*,utf-8</a:t>
            </a:r>
          </a:p>
          <a:p>
            <a:pPr eaLnBrk="1" hangingPunct="1"/>
            <a:r>
              <a:rPr kumimoji="0" lang="en-US" altLang="en-US" sz="2000" b="1">
                <a:latin typeface="Courier New" panose="02070309020205020404" pitchFamily="49" charset="0"/>
              </a:rPr>
              <a:t>Cookie: B=xh203jfsf; Y=3sdkfjej</a:t>
            </a:r>
          </a:p>
          <a:p>
            <a:pPr eaLnBrk="1" hangingPunct="1"/>
            <a:r>
              <a:rPr kumimoji="0" lang="en-US" altLang="en-US" sz="2000" b="1">
                <a:latin typeface="Courier New" panose="02070309020205020404" pitchFamily="49" charset="0"/>
              </a:rPr>
              <a:t>&lt;cr&gt;&lt;lf&gt;</a:t>
            </a:r>
            <a:endParaRPr kumimoji="0" lang="en-US" altLang="en-US" sz="2000">
              <a:latin typeface="Courier New" panose="02070309020205020404" pitchFamily="49" charset="0"/>
            </a:endParaRPr>
          </a:p>
        </p:txBody>
      </p:sp>
      <p:sp>
        <p:nvSpPr>
          <p:cNvPr id="11270" name="Text Box 4">
            <a:extLst>
              <a:ext uri="{FF2B5EF4-FFF2-40B4-BE49-F238E27FC236}">
                <a16:creationId xmlns:a16="http://schemas.microsoft.com/office/drawing/2014/main" id="{D11FD5AF-944B-4BA5-AF04-11F4A81651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495800"/>
            <a:ext cx="8066088" cy="149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kumimoji="0" lang="en-US" altLang="en-US" sz="2400">
                <a:latin typeface="Times New Roman" panose="02020603050405020304" pitchFamily="18" charset="0"/>
              </a:rPr>
              <a:t> </a:t>
            </a:r>
            <a:r>
              <a:rPr kumimoji="0" lang="en-US" altLang="en-US" sz="2400">
                <a:latin typeface="Comic Sans MS" panose="030F0702030302020204" pitchFamily="66" charset="0"/>
              </a:rPr>
              <a:t>Messages are in ASCII (human-readable)</a:t>
            </a:r>
          </a:p>
          <a:p>
            <a:pPr eaLnBrk="1" hangingPunct="1">
              <a:buFontTx/>
              <a:buChar char="•"/>
            </a:pPr>
            <a:r>
              <a:rPr kumimoji="0" lang="en-US" altLang="en-US" sz="2400">
                <a:latin typeface="Comic Sans MS" panose="030F0702030302020204" pitchFamily="66" charset="0"/>
              </a:rPr>
              <a:t> Carriage-return and line-feed indicate end of headers</a:t>
            </a:r>
          </a:p>
          <a:p>
            <a:pPr eaLnBrk="1" hangingPunct="1">
              <a:buFontTx/>
              <a:buChar char="•"/>
            </a:pPr>
            <a:r>
              <a:rPr kumimoji="0" lang="en-US" altLang="en-US" sz="2400">
                <a:latin typeface="Comic Sans MS" panose="030F0702030302020204" pitchFamily="66" charset="0"/>
              </a:rPr>
              <a:t> Headers may communicate private information</a:t>
            </a:r>
          </a:p>
          <a:p>
            <a:pPr lvl="1" eaLnBrk="1" hangingPunct="1"/>
            <a:r>
              <a:rPr kumimoji="0" lang="en-US" altLang="en-US" sz="2000">
                <a:latin typeface="Comic Sans MS" panose="030F0702030302020204" pitchFamily="66" charset="0"/>
              </a:rPr>
              <a:t>(browser, OS, cookie information, etc.)</a:t>
            </a:r>
            <a:endParaRPr kumimoji="0" lang="en-US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470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Slide Number Placeholder 5">
            <a:extLst>
              <a:ext uri="{FF2B5EF4-FFF2-40B4-BE49-F238E27FC236}">
                <a16:creationId xmlns:a16="http://schemas.microsoft.com/office/drawing/2014/main" id="{83C9B9B9-18E3-4E6E-B7C0-AC662917A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88364FC-55D6-41D1-AAE8-C4FB31DEE5F3}" type="slidenum">
              <a:rPr kumimoji="0" lang="en-US" altLang="en-US" sz="1400"/>
              <a:pPr/>
              <a:t>7</a:t>
            </a:fld>
            <a:endParaRPr kumimoji="0" lang="en-US" altLang="en-US" sz="1400"/>
          </a:p>
        </p:txBody>
      </p:sp>
      <p:sp>
        <p:nvSpPr>
          <p:cNvPr id="12292" name="Rectangle 2">
            <a:extLst>
              <a:ext uri="{FF2B5EF4-FFF2-40B4-BE49-F238E27FC236}">
                <a16:creationId xmlns:a16="http://schemas.microsoft.com/office/drawing/2014/main" id="{C7A33DE8-B7B0-42E3-8BE4-1D758DDC3E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-91439"/>
            <a:ext cx="8458200" cy="1143000"/>
          </a:xfrm>
        </p:spPr>
        <p:txBody>
          <a:bodyPr/>
          <a:lstStyle/>
          <a:p>
            <a:pPr eaLnBrk="1" hangingPunct="1"/>
            <a:r>
              <a:rPr lang="en-US" altLang="en-US"/>
              <a:t>HTTP Request Types</a:t>
            </a:r>
          </a:p>
        </p:txBody>
      </p:sp>
      <p:sp>
        <p:nvSpPr>
          <p:cNvPr id="12293" name="Rectangle 3">
            <a:extLst>
              <a:ext uri="{FF2B5EF4-FFF2-40B4-BE49-F238E27FC236}">
                <a16:creationId xmlns:a16="http://schemas.microsoft.com/office/drawing/2014/main" id="{9FAAFDF7-7758-428E-BF69-D35D2E60C4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/>
              <a:t>Called </a:t>
            </a:r>
            <a:r>
              <a:rPr lang="en-US" altLang="en-US" sz="2400">
                <a:solidFill>
                  <a:srgbClr val="CC0000"/>
                </a:solidFill>
              </a:rPr>
              <a:t>Methods</a:t>
            </a:r>
            <a:r>
              <a:rPr lang="en-US" altLang="en-US" sz="2400"/>
              <a:t>: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GET: retrieve a file (95% of requests)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HEAD: just get meta-data (e.g., mod time)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POST: submitting a form to a server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PUT: store enclosed document as URI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DELETE: removed named resource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LINK/UNLINK: in 1.0, gone in 1.1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TRACE: http “echo” for debugging (added in 1.1)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CONNECT: used by proxies for tunneling (1.1)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OPTIONS: request for server/proxy options (1.1)</a:t>
            </a:r>
          </a:p>
        </p:txBody>
      </p:sp>
    </p:spTree>
    <p:extLst>
      <p:ext uri="{BB962C8B-B14F-4D97-AF65-F5344CB8AC3E}">
        <p14:creationId xmlns:p14="http://schemas.microsoft.com/office/powerpoint/2010/main" val="442091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Slide Number Placeholder 5">
            <a:extLst>
              <a:ext uri="{FF2B5EF4-FFF2-40B4-BE49-F238E27FC236}">
                <a16:creationId xmlns:a16="http://schemas.microsoft.com/office/drawing/2014/main" id="{8013F995-E328-4A04-A9D7-5378768E1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DF9EBE-BDE0-402A-88BE-AC22333AF412}" type="slidenum">
              <a:rPr kumimoji="0" lang="en-US" altLang="en-US" sz="1400"/>
              <a:pPr/>
              <a:t>8</a:t>
            </a:fld>
            <a:endParaRPr kumimoji="0" lang="en-US" altLang="en-US" sz="1400"/>
          </a:p>
        </p:txBody>
      </p:sp>
      <p:sp>
        <p:nvSpPr>
          <p:cNvPr id="13316" name="Rectangle 2">
            <a:extLst>
              <a:ext uri="{FF2B5EF4-FFF2-40B4-BE49-F238E27FC236}">
                <a16:creationId xmlns:a16="http://schemas.microsoft.com/office/drawing/2014/main" id="{FD39979E-3E58-4A0B-B563-F3FEDDD4BE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Response Format</a:t>
            </a:r>
          </a:p>
        </p:txBody>
      </p:sp>
      <p:sp>
        <p:nvSpPr>
          <p:cNvPr id="13317" name="Text Box 3">
            <a:extLst>
              <a:ext uri="{FF2B5EF4-FFF2-40B4-BE49-F238E27FC236}">
                <a16:creationId xmlns:a16="http://schemas.microsoft.com/office/drawing/2014/main" id="{FA293B95-5595-4210-83C3-CCAB68752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028825"/>
            <a:ext cx="6902450" cy="40671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0" lang="en-US" altLang="en-US" sz="2000" b="1">
                <a:latin typeface="Courier New" panose="02070309020205020404" pitchFamily="49" charset="0"/>
              </a:rPr>
              <a:t>HTTP/1.0 200 OK</a:t>
            </a:r>
          </a:p>
          <a:p>
            <a:pPr eaLnBrk="1" hangingPunct="1"/>
            <a:r>
              <a:rPr kumimoji="0" lang="en-US" altLang="en-US" sz="2000" b="1">
                <a:latin typeface="Courier New" panose="02070309020205020404" pitchFamily="49" charset="0"/>
              </a:rPr>
              <a:t>Server: Tux 2.0</a:t>
            </a:r>
          </a:p>
          <a:p>
            <a:pPr eaLnBrk="1" hangingPunct="1"/>
            <a:r>
              <a:rPr kumimoji="0" lang="en-US" altLang="en-US" sz="2000" b="1">
                <a:latin typeface="Courier New" panose="02070309020205020404" pitchFamily="49" charset="0"/>
              </a:rPr>
              <a:t>Content-Type: image/gif</a:t>
            </a:r>
          </a:p>
          <a:p>
            <a:pPr eaLnBrk="1" hangingPunct="1"/>
            <a:r>
              <a:rPr kumimoji="0" lang="en-US" altLang="en-US" sz="2000" b="1">
                <a:latin typeface="Courier New" panose="02070309020205020404" pitchFamily="49" charset="0"/>
              </a:rPr>
              <a:t>Content-Length: 43</a:t>
            </a:r>
          </a:p>
          <a:p>
            <a:pPr eaLnBrk="1" hangingPunct="1"/>
            <a:r>
              <a:rPr kumimoji="0" lang="en-US" altLang="en-US" sz="2000" b="1">
                <a:latin typeface="Courier New" panose="02070309020205020404" pitchFamily="49" charset="0"/>
              </a:rPr>
              <a:t>Last-Modified: Fri, 15 Apr 1994 02:36:21 GMT</a:t>
            </a:r>
          </a:p>
          <a:p>
            <a:pPr eaLnBrk="1" hangingPunct="1"/>
            <a:r>
              <a:rPr kumimoji="0" lang="en-US" altLang="en-US" sz="2000" b="1">
                <a:latin typeface="Courier New" panose="02070309020205020404" pitchFamily="49" charset="0"/>
              </a:rPr>
              <a:t>Expires: Wed, 20 Feb 2002 18:54:46 GMT</a:t>
            </a:r>
          </a:p>
          <a:p>
            <a:pPr eaLnBrk="1" hangingPunct="1"/>
            <a:r>
              <a:rPr kumimoji="0" lang="en-US" altLang="en-US" sz="2000" b="1">
                <a:latin typeface="Courier New" panose="02070309020205020404" pitchFamily="49" charset="0"/>
              </a:rPr>
              <a:t>Date: Mon, 12 Nov 2001 14:29:48 GMT</a:t>
            </a:r>
          </a:p>
          <a:p>
            <a:pPr eaLnBrk="1" hangingPunct="1"/>
            <a:r>
              <a:rPr kumimoji="0" lang="en-US" altLang="en-US" sz="2000" b="1">
                <a:latin typeface="Courier New" panose="02070309020205020404" pitchFamily="49" charset="0"/>
              </a:rPr>
              <a:t>Cache-Control: no-cache</a:t>
            </a:r>
          </a:p>
          <a:p>
            <a:pPr eaLnBrk="1" hangingPunct="1"/>
            <a:r>
              <a:rPr kumimoji="0" lang="en-US" altLang="en-US" sz="2000" b="1">
                <a:latin typeface="Courier New" panose="02070309020205020404" pitchFamily="49" charset="0"/>
              </a:rPr>
              <a:t>Pragma: no-cache</a:t>
            </a:r>
          </a:p>
          <a:p>
            <a:pPr eaLnBrk="1" hangingPunct="1"/>
            <a:r>
              <a:rPr kumimoji="0" lang="en-US" altLang="en-US" sz="2000" b="1">
                <a:latin typeface="Courier New" panose="02070309020205020404" pitchFamily="49" charset="0"/>
              </a:rPr>
              <a:t>Connection: close</a:t>
            </a:r>
          </a:p>
          <a:p>
            <a:pPr eaLnBrk="1" hangingPunct="1"/>
            <a:r>
              <a:rPr kumimoji="0" lang="en-US" altLang="en-US" sz="2000" b="1">
                <a:latin typeface="Courier New" panose="02070309020205020404" pitchFamily="49" charset="0"/>
              </a:rPr>
              <a:t>Set-Cookie: PA=wefj2we0-jfjf</a:t>
            </a:r>
          </a:p>
          <a:p>
            <a:pPr eaLnBrk="1" hangingPunct="1"/>
            <a:r>
              <a:rPr kumimoji="0" lang="en-US" altLang="en-US" sz="2000" b="1">
                <a:latin typeface="Courier New" panose="02070309020205020404" pitchFamily="49" charset="0"/>
              </a:rPr>
              <a:t>&lt;cr&gt;&lt;lf&gt;</a:t>
            </a:r>
          </a:p>
          <a:p>
            <a:pPr eaLnBrk="1" hangingPunct="1"/>
            <a:r>
              <a:rPr kumimoji="0" lang="en-US" altLang="en-US" sz="2000" b="1">
                <a:latin typeface="Courier New" panose="02070309020205020404" pitchFamily="49" charset="0"/>
              </a:rPr>
              <a:t>&lt;data follows…&gt;</a:t>
            </a:r>
          </a:p>
        </p:txBody>
      </p:sp>
      <p:sp>
        <p:nvSpPr>
          <p:cNvPr id="13318" name="Text Box 4">
            <a:extLst>
              <a:ext uri="{FF2B5EF4-FFF2-40B4-BE49-F238E27FC236}">
                <a16:creationId xmlns:a16="http://schemas.microsoft.com/office/drawing/2014/main" id="{176A7805-199A-47FA-85B8-44F4CE5B54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6213" y="1447800"/>
            <a:ext cx="6021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kumimoji="0" lang="en-US" altLang="en-US" sz="2400">
                <a:latin typeface="Times New Roman" panose="02020603050405020304" pitchFamily="18" charset="0"/>
              </a:rPr>
              <a:t> </a:t>
            </a:r>
            <a:r>
              <a:rPr kumimoji="0" lang="en-US" altLang="en-US" sz="2400">
                <a:latin typeface="Comic Sans MS" panose="030F0702030302020204" pitchFamily="66" charset="0"/>
              </a:rPr>
              <a:t>Similar format to requests (i.e., ASCII)</a:t>
            </a:r>
            <a:endParaRPr kumimoji="0" lang="en-US" altLang="en-US" sz="24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990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Slide Number Placeholder 5">
            <a:extLst>
              <a:ext uri="{FF2B5EF4-FFF2-40B4-BE49-F238E27FC236}">
                <a16:creationId xmlns:a16="http://schemas.microsoft.com/office/drawing/2014/main" id="{2968C339-53DB-43BC-BD21-7E61AF373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9F7E849-3AB5-47F5-8169-EFCC1469ACDE}" type="slidenum">
              <a:rPr kumimoji="0" lang="en-US" altLang="en-US" sz="1400"/>
              <a:pPr/>
              <a:t>9</a:t>
            </a:fld>
            <a:endParaRPr kumimoji="0" lang="en-US" altLang="en-US" sz="1400"/>
          </a:p>
        </p:txBody>
      </p:sp>
      <p:sp>
        <p:nvSpPr>
          <p:cNvPr id="14340" name="Rectangle 2">
            <a:extLst>
              <a:ext uri="{FF2B5EF4-FFF2-40B4-BE49-F238E27FC236}">
                <a16:creationId xmlns:a16="http://schemas.microsoft.com/office/drawing/2014/main" id="{ECFBB06A-B404-4069-8DA1-5590A4C75D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HTTP Response Types</a:t>
            </a:r>
          </a:p>
        </p:txBody>
      </p:sp>
      <p:sp>
        <p:nvSpPr>
          <p:cNvPr id="14341" name="Rectangle 3">
            <a:extLst>
              <a:ext uri="{FF2B5EF4-FFF2-40B4-BE49-F238E27FC236}">
                <a16:creationId xmlns:a16="http://schemas.microsoft.com/office/drawing/2014/main" id="{DA034ABC-F068-4BF0-8656-B0184488A3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81534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1XX: Informational (def’d in 1.0, used in 1.1)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000" b="1">
                <a:latin typeface="Courier New" panose="02070309020205020404" pitchFamily="49" charset="0"/>
              </a:rPr>
              <a:t>100 Continue</a:t>
            </a:r>
            <a:r>
              <a:rPr lang="en-US" altLang="en-US" sz="2000" b="1"/>
              <a:t>, </a:t>
            </a:r>
            <a:r>
              <a:rPr lang="en-US" altLang="en-US" sz="2000" b="1">
                <a:latin typeface="Courier New" panose="02070309020205020404" pitchFamily="49" charset="0"/>
              </a:rPr>
              <a:t>101 Switching Protocols</a:t>
            </a: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2XX: Success 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000" b="1">
                <a:latin typeface="Courier New" panose="02070309020205020404" pitchFamily="49" charset="0"/>
              </a:rPr>
              <a:t>200 OK, 206 Partial Content</a:t>
            </a: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3XX: Redirection 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000" b="1">
                <a:latin typeface="Courier New" panose="02070309020205020404" pitchFamily="49" charset="0"/>
              </a:rPr>
              <a:t>301 Moved Permanently, 304 Not Modified</a:t>
            </a: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4XX: Client error 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2000" b="1">
                <a:latin typeface="Courier New" panose="02070309020205020404" pitchFamily="49" charset="0"/>
              </a:rPr>
              <a:t>400 Bad Request, 403 Forbidden, 404 Not Found</a:t>
            </a: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5XX: Server error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/>
              <a:t> </a:t>
            </a:r>
            <a:r>
              <a:rPr lang="en-US" altLang="en-US" sz="2000" b="1">
                <a:latin typeface="Courier New" panose="02070309020205020404" pitchFamily="49" charset="0"/>
              </a:rPr>
              <a:t>500 Internal Server Error, 503 Service Unavailable, 505 HTTP Version Not Supported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4889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Slide Number Placeholder 5">
            <a:extLst>
              <a:ext uri="{FF2B5EF4-FFF2-40B4-BE49-F238E27FC236}">
                <a16:creationId xmlns:a16="http://schemas.microsoft.com/office/drawing/2014/main" id="{8A4E5C5A-657E-4A3C-945D-FD2D73DD9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F640BEC-73B5-4D8F-BF9F-01205DB0BC09}" type="slidenum">
              <a:rPr kumimoji="0" lang="en-US" altLang="en-US" sz="1400"/>
              <a:pPr/>
              <a:t>10</a:t>
            </a:fld>
            <a:endParaRPr kumimoji="0" lang="en-US" altLang="en-US" sz="1400"/>
          </a:p>
        </p:txBody>
      </p:sp>
      <p:sp>
        <p:nvSpPr>
          <p:cNvPr id="15364" name="Rectangle 2">
            <a:extLst>
              <a:ext uri="{FF2B5EF4-FFF2-40B4-BE49-F238E27FC236}">
                <a16:creationId xmlns:a16="http://schemas.microsoft.com/office/drawing/2014/main" id="{AC5B1338-55E0-444E-9AD2-F62A3BC000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Outline of an HTTP Transaction</a:t>
            </a:r>
            <a:r>
              <a:rPr lang="en-US" altLang="en-US"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15365" name="Rectangle 3">
            <a:extLst>
              <a:ext uri="{FF2B5EF4-FFF2-40B4-BE49-F238E27FC236}">
                <a16:creationId xmlns:a16="http://schemas.microsoft.com/office/drawing/2014/main" id="{0BAC240F-3815-4DF7-AFE3-836BE31694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5486400" cy="4114800"/>
          </a:xfrm>
        </p:spPr>
        <p:txBody>
          <a:bodyPr/>
          <a:lstStyle/>
          <a:p>
            <a:pPr eaLnBrk="1" hangingPunct="1"/>
            <a:r>
              <a:rPr lang="en-US" altLang="en-US"/>
              <a:t>This section describes the basics of servicing an HTTP GET request from user space</a:t>
            </a:r>
          </a:p>
          <a:p>
            <a:pPr eaLnBrk="1" hangingPunct="1"/>
            <a:r>
              <a:rPr lang="en-US" altLang="en-US"/>
              <a:t>Assume a single process running in user space, similar to Apache 1.3</a:t>
            </a:r>
          </a:p>
          <a:p>
            <a:pPr eaLnBrk="1" hangingPunct="1"/>
            <a:r>
              <a:rPr lang="en-US" altLang="en-US"/>
              <a:t>We’ll mention relevant socket operations along the way</a:t>
            </a:r>
          </a:p>
          <a:p>
            <a:pPr eaLnBrk="1" hangingPunct="1"/>
            <a:endParaRPr lang="en-US" altLang="en-US"/>
          </a:p>
        </p:txBody>
      </p:sp>
      <p:sp>
        <p:nvSpPr>
          <p:cNvPr id="15366" name="Rectangle 4">
            <a:extLst>
              <a:ext uri="{FF2B5EF4-FFF2-40B4-BE49-F238E27FC236}">
                <a16:creationId xmlns:a16="http://schemas.microsoft.com/office/drawing/2014/main" id="{62036943-0B09-4C81-88CF-702085CEE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133600"/>
            <a:ext cx="2133600" cy="22098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initialize;</a:t>
            </a:r>
          </a:p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forever do {</a:t>
            </a:r>
          </a:p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  get request;</a:t>
            </a:r>
          </a:p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  process;</a:t>
            </a:r>
          </a:p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  send response;</a:t>
            </a:r>
          </a:p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  log request;</a:t>
            </a:r>
          </a:p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15367" name="Text Box 5">
            <a:extLst>
              <a:ext uri="{FF2B5EF4-FFF2-40B4-BE49-F238E27FC236}">
                <a16:creationId xmlns:a16="http://schemas.microsoft.com/office/drawing/2014/main" id="{7F297A49-F524-4811-A121-86B9A99E2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5313" y="4495800"/>
            <a:ext cx="12080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0" lang="en-US" altLang="en-US" sz="1800">
                <a:latin typeface="Comic Sans MS" panose="030F0702030302020204" pitchFamily="66" charset="0"/>
              </a:rPr>
              <a:t>server in</a:t>
            </a:r>
          </a:p>
          <a:p>
            <a:pPr eaLnBrk="1" hangingPunct="1"/>
            <a:r>
              <a:rPr kumimoji="0" lang="en-US" altLang="en-US" sz="1800">
                <a:latin typeface="Comic Sans MS" panose="030F0702030302020204" pitchFamily="66" charset="0"/>
              </a:rPr>
              <a:t>a nutshell</a:t>
            </a:r>
          </a:p>
        </p:txBody>
      </p:sp>
    </p:spTree>
    <p:extLst>
      <p:ext uri="{BB962C8B-B14F-4D97-AF65-F5344CB8AC3E}">
        <p14:creationId xmlns:p14="http://schemas.microsoft.com/office/powerpoint/2010/main" val="1647425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5">
            <a:extLst>
              <a:ext uri="{FF2B5EF4-FFF2-40B4-BE49-F238E27FC236}">
                <a16:creationId xmlns:a16="http://schemas.microsoft.com/office/drawing/2014/main" id="{7B4CFD72-291D-43A8-8F43-2A3D13D21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1733B5C-9F7F-4161-8B6F-F9F850C380E4}" type="slidenum">
              <a:rPr kumimoji="0" lang="en-US" altLang="en-US" sz="1400"/>
              <a:pPr/>
              <a:t>11</a:t>
            </a:fld>
            <a:endParaRPr kumimoji="0" lang="en-US" altLang="en-US" sz="1400"/>
          </a:p>
        </p:txBody>
      </p:sp>
      <p:sp>
        <p:nvSpPr>
          <p:cNvPr id="16388" name="Rectangle 2">
            <a:extLst>
              <a:ext uri="{FF2B5EF4-FFF2-40B4-BE49-F238E27FC236}">
                <a16:creationId xmlns:a16="http://schemas.microsoft.com/office/drawing/2014/main" id="{E03BB493-9807-45A5-8E9E-9E18228F4A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Readying a Server</a:t>
            </a:r>
            <a:r>
              <a:rPr lang="en-US" altLang="en-US"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16389" name="Rectangle 3">
            <a:extLst>
              <a:ext uri="{FF2B5EF4-FFF2-40B4-BE49-F238E27FC236}">
                <a16:creationId xmlns:a16="http://schemas.microsoft.com/office/drawing/2014/main" id="{F3845504-6F01-4B9D-8FE1-59C6C14475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3124200"/>
            <a:ext cx="7924800" cy="3352800"/>
          </a:xfrm>
        </p:spPr>
        <p:txBody>
          <a:bodyPr/>
          <a:lstStyle/>
          <a:p>
            <a:pPr eaLnBrk="1" hangingPunct="1"/>
            <a:r>
              <a:rPr lang="en-US" altLang="en-US" sz="2000"/>
              <a:t>First thing a server does is notify the OS it is interested in WWW server requests; these are typically on TCP port 80. Other services use different ports (e.g., SSL is on 443)</a:t>
            </a:r>
          </a:p>
          <a:p>
            <a:pPr eaLnBrk="1" hangingPunct="1"/>
            <a:r>
              <a:rPr lang="en-US" altLang="en-US" sz="2000"/>
              <a:t>Allocate a socket and </a:t>
            </a:r>
            <a:r>
              <a:rPr lang="en-US" altLang="en-US" sz="2000">
                <a:solidFill>
                  <a:schemeClr val="accent2"/>
                </a:solidFill>
              </a:rPr>
              <a:t>bind()</a:t>
            </a:r>
            <a:r>
              <a:rPr lang="en-US" altLang="en-US" sz="2000"/>
              <a:t>'s it to the address (port 80)</a:t>
            </a:r>
          </a:p>
          <a:p>
            <a:pPr eaLnBrk="1" hangingPunct="1"/>
            <a:r>
              <a:rPr lang="en-US" altLang="en-US" sz="2000"/>
              <a:t>Server calls </a:t>
            </a:r>
            <a:r>
              <a:rPr lang="en-US" altLang="en-US" sz="2000">
                <a:solidFill>
                  <a:schemeClr val="accent2"/>
                </a:solidFill>
              </a:rPr>
              <a:t>listen()</a:t>
            </a:r>
            <a:r>
              <a:rPr lang="en-US" altLang="en-US" sz="2000"/>
              <a:t> on the socket to indicate willingness to receive requests</a:t>
            </a:r>
          </a:p>
          <a:p>
            <a:pPr eaLnBrk="1" hangingPunct="1"/>
            <a:r>
              <a:rPr lang="en-US" altLang="en-US" sz="2000"/>
              <a:t>Calls </a:t>
            </a:r>
            <a:r>
              <a:rPr lang="en-US" altLang="en-US" sz="2000">
                <a:solidFill>
                  <a:schemeClr val="accent2"/>
                </a:solidFill>
              </a:rPr>
              <a:t>accept()</a:t>
            </a:r>
            <a:r>
              <a:rPr lang="en-US" altLang="en-US" sz="2000"/>
              <a:t> to wait for a request to come in (and blocks)</a:t>
            </a:r>
          </a:p>
          <a:p>
            <a:pPr eaLnBrk="1" hangingPunct="1"/>
            <a:r>
              <a:rPr lang="en-US" altLang="en-US" sz="2000"/>
              <a:t>When the </a:t>
            </a:r>
            <a:r>
              <a:rPr lang="en-US" altLang="en-US" sz="2000">
                <a:solidFill>
                  <a:schemeClr val="accent2"/>
                </a:solidFill>
              </a:rPr>
              <a:t>accept()</a:t>
            </a:r>
            <a:r>
              <a:rPr lang="en-US" altLang="en-US" sz="2000"/>
              <a:t> returns, we have a new socket which represents a new connection to a client</a:t>
            </a:r>
          </a:p>
        </p:txBody>
      </p:sp>
      <p:sp>
        <p:nvSpPr>
          <p:cNvPr id="16390" name="Rectangle 4">
            <a:extLst>
              <a:ext uri="{FF2B5EF4-FFF2-40B4-BE49-F238E27FC236}">
                <a16:creationId xmlns:a16="http://schemas.microsoft.com/office/drawing/2014/main" id="{F1F31908-DEA4-4105-82AB-5520F2567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447800"/>
            <a:ext cx="6629400" cy="1524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s = socket(); /* allocate listen socket */</a:t>
            </a:r>
          </a:p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bind(s, 80);  /* bind to TCP port 80    */</a:t>
            </a:r>
          </a:p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listen(s);    /* indicate willingness to accept */</a:t>
            </a:r>
          </a:p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while (1) {</a:t>
            </a:r>
          </a:p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    newconn = accept(s); /* accept new connection */</a:t>
            </a:r>
          </a:p>
        </p:txBody>
      </p:sp>
    </p:spTree>
    <p:extLst>
      <p:ext uri="{BB962C8B-B14F-4D97-AF65-F5344CB8AC3E}">
        <p14:creationId xmlns:p14="http://schemas.microsoft.com/office/powerpoint/2010/main" val="331264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Slide Number Placeholder 5">
            <a:extLst>
              <a:ext uri="{FF2B5EF4-FFF2-40B4-BE49-F238E27FC236}">
                <a16:creationId xmlns:a16="http://schemas.microsoft.com/office/drawing/2014/main" id="{5EBF2243-A5EF-47B9-99E7-7BD53378C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8810C6B-40F6-4618-8A07-EDB0E4CDB60B}" type="slidenum">
              <a:rPr kumimoji="0" lang="en-US" altLang="en-US" sz="1400"/>
              <a:pPr/>
              <a:t>12</a:t>
            </a:fld>
            <a:endParaRPr kumimoji="0" lang="en-US" altLang="en-US" sz="1400"/>
          </a:p>
        </p:txBody>
      </p:sp>
      <p:sp>
        <p:nvSpPr>
          <p:cNvPr id="17412" name="Rectangle 2">
            <a:extLst>
              <a:ext uri="{FF2B5EF4-FFF2-40B4-BE49-F238E27FC236}">
                <a16:creationId xmlns:a16="http://schemas.microsoft.com/office/drawing/2014/main" id="{9BC6B9A0-4240-4C55-BF39-324DB3B411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Processing a Request (1 of 2)</a:t>
            </a:r>
            <a:r>
              <a:rPr lang="en-US" altLang="en-US"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17413" name="Rectangle 3">
            <a:extLst>
              <a:ext uri="{FF2B5EF4-FFF2-40B4-BE49-F238E27FC236}">
                <a16:creationId xmlns:a16="http://schemas.microsoft.com/office/drawing/2014/main" id="{E043D1CF-B28C-460D-B7D1-141E55CA3C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2895600"/>
            <a:ext cx="7924800" cy="3352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>
                <a:solidFill>
                  <a:schemeClr val="tx2"/>
                </a:solidFill>
              </a:rPr>
              <a:t> </a:t>
            </a:r>
            <a:r>
              <a:rPr lang="en-US" altLang="en-US" sz="2400">
                <a:solidFill>
                  <a:schemeClr val="accent2"/>
                </a:solidFill>
              </a:rPr>
              <a:t>getsockname()</a:t>
            </a:r>
            <a:r>
              <a:rPr lang="en-US" altLang="en-US" sz="2400"/>
              <a:t> called to get the remote host name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for logging purposes (optional, but done by most)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>
                <a:solidFill>
                  <a:schemeClr val="tx2"/>
                </a:solidFill>
              </a:rPr>
              <a:t> </a:t>
            </a:r>
            <a:r>
              <a:rPr lang="en-US" altLang="en-US" sz="2400">
                <a:solidFill>
                  <a:schemeClr val="accent2"/>
                </a:solidFill>
              </a:rPr>
              <a:t>gethostbyname()</a:t>
            </a:r>
            <a:r>
              <a:rPr lang="en-US" altLang="en-US" sz="2400"/>
              <a:t> called to get name of other end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again for logging purposes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>
                <a:solidFill>
                  <a:schemeClr val="tx2"/>
                </a:solidFill>
              </a:rPr>
              <a:t> </a:t>
            </a:r>
            <a:r>
              <a:rPr lang="en-US" altLang="en-US" sz="2400">
                <a:solidFill>
                  <a:schemeClr val="accent2"/>
                </a:solidFill>
              </a:rPr>
              <a:t>gettimeofday()</a:t>
            </a:r>
            <a:r>
              <a:rPr lang="en-US" altLang="en-US" sz="2400"/>
              <a:t> is called to get time of request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both for Date header and for logging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>
                <a:solidFill>
                  <a:schemeClr val="tx2"/>
                </a:solidFill>
              </a:rPr>
              <a:t> </a:t>
            </a:r>
            <a:r>
              <a:rPr lang="en-US" altLang="en-US" sz="2400">
                <a:solidFill>
                  <a:schemeClr val="accent2"/>
                </a:solidFill>
              </a:rPr>
              <a:t>read()</a:t>
            </a:r>
            <a:r>
              <a:rPr lang="en-US" altLang="en-US" sz="2400"/>
              <a:t> is called on new socket to retrieve request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 request is determined by parsing the data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/>
              <a:t>Example: “GET /images/jul4/flag.gif”</a:t>
            </a:r>
          </a:p>
        </p:txBody>
      </p:sp>
      <p:sp>
        <p:nvSpPr>
          <p:cNvPr id="17414" name="Rectangle 4">
            <a:extLst>
              <a:ext uri="{FF2B5EF4-FFF2-40B4-BE49-F238E27FC236}">
                <a16:creationId xmlns:a16="http://schemas.microsoft.com/office/drawing/2014/main" id="{AF4F5A60-5C78-46D0-9FB4-9D3C28671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1371600"/>
            <a:ext cx="6629400" cy="1524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remoteIP = getsockname(newconn);</a:t>
            </a:r>
          </a:p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remoteHost = gethostbyname(remoteIP);</a:t>
            </a:r>
          </a:p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gettimeofday(currentTime);</a:t>
            </a:r>
          </a:p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read(newconn, reqBuffer, sizeof(reqBuffer));</a:t>
            </a:r>
          </a:p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reqInfo = serverParse(reqBuffer); </a:t>
            </a:r>
          </a:p>
        </p:txBody>
      </p:sp>
    </p:spTree>
    <p:extLst>
      <p:ext uri="{BB962C8B-B14F-4D97-AF65-F5344CB8AC3E}">
        <p14:creationId xmlns:p14="http://schemas.microsoft.com/office/powerpoint/2010/main" val="4045567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Slide Number Placeholder 5">
            <a:extLst>
              <a:ext uri="{FF2B5EF4-FFF2-40B4-BE49-F238E27FC236}">
                <a16:creationId xmlns:a16="http://schemas.microsoft.com/office/drawing/2014/main" id="{12A42471-B62E-419D-81A1-513C507AC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2EB8B8-EA05-460E-8805-675179712806}" type="slidenum">
              <a:rPr kumimoji="0" lang="en-US" altLang="en-US" sz="1400"/>
              <a:pPr/>
              <a:t>13</a:t>
            </a:fld>
            <a:endParaRPr kumimoji="0" lang="en-US" altLang="en-US" sz="1400"/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E758270F-9939-4248-B051-3B35CBEACD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Processing a Request (2 of 2)</a:t>
            </a:r>
          </a:p>
        </p:txBody>
      </p:sp>
      <p:sp>
        <p:nvSpPr>
          <p:cNvPr id="18437" name="Rectangle 3">
            <a:extLst>
              <a:ext uri="{FF2B5EF4-FFF2-40B4-BE49-F238E27FC236}">
                <a16:creationId xmlns:a16="http://schemas.microsoft.com/office/drawing/2014/main" id="{45DFCF58-BC40-4C1F-8316-F4081CA976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590800"/>
            <a:ext cx="8001000" cy="4114800"/>
          </a:xfrm>
        </p:spPr>
        <p:txBody>
          <a:bodyPr/>
          <a:lstStyle/>
          <a:p>
            <a:pPr eaLnBrk="1" hangingPunct="1"/>
            <a:r>
              <a:rPr lang="en-US" altLang="en-US" sz="2400"/>
              <a:t> </a:t>
            </a:r>
            <a:r>
              <a:rPr lang="en-US" altLang="en-US" sz="2400">
                <a:solidFill>
                  <a:schemeClr val="accent2"/>
                </a:solidFill>
              </a:rPr>
              <a:t>stat()</a:t>
            </a:r>
            <a:r>
              <a:rPr lang="en-US" altLang="en-US" sz="2400"/>
              <a:t> called to test file path </a:t>
            </a:r>
          </a:p>
          <a:p>
            <a:pPr lvl="1" eaLnBrk="1" hangingPunct="1"/>
            <a:r>
              <a:rPr lang="en-US" altLang="en-US" sz="2000"/>
              <a:t>to see if file exists/is accessible</a:t>
            </a:r>
          </a:p>
          <a:p>
            <a:pPr lvl="1" eaLnBrk="1" hangingPunct="1"/>
            <a:r>
              <a:rPr lang="en-US" altLang="en-US" sz="2000"/>
              <a:t>may not be there, may only be available to certain people</a:t>
            </a:r>
          </a:p>
          <a:p>
            <a:pPr lvl="1" eaLnBrk="1" hangingPunct="1"/>
            <a:r>
              <a:rPr lang="en-US" altLang="en-US" sz="2000"/>
              <a:t>"/microsoft/top-secret/plans-for-world-domination.html"</a:t>
            </a:r>
          </a:p>
          <a:p>
            <a:pPr eaLnBrk="1" hangingPunct="1"/>
            <a:r>
              <a:rPr lang="en-US" altLang="en-US" sz="2400"/>
              <a:t> </a:t>
            </a:r>
            <a:r>
              <a:rPr lang="en-US" altLang="en-US" sz="2400">
                <a:solidFill>
                  <a:schemeClr val="accent2"/>
                </a:solidFill>
              </a:rPr>
              <a:t>stat()</a:t>
            </a:r>
            <a:r>
              <a:rPr lang="en-US" altLang="en-US" sz="2400"/>
              <a:t> also used for file meta-data</a:t>
            </a:r>
          </a:p>
          <a:p>
            <a:pPr lvl="1" eaLnBrk="1" hangingPunct="1"/>
            <a:r>
              <a:rPr lang="en-US" altLang="en-US" sz="2000"/>
              <a:t>e.g., size of file, last modified time</a:t>
            </a:r>
          </a:p>
          <a:p>
            <a:pPr lvl="1" eaLnBrk="1" hangingPunct="1"/>
            <a:r>
              <a:rPr lang="en-US" altLang="en-US" sz="2000"/>
              <a:t>"Has file changed since last time I checked?“</a:t>
            </a:r>
          </a:p>
          <a:p>
            <a:pPr eaLnBrk="1" hangingPunct="1"/>
            <a:r>
              <a:rPr lang="en-US" altLang="en-US" sz="2400"/>
              <a:t>might have to </a:t>
            </a:r>
            <a:r>
              <a:rPr lang="en-US" altLang="en-US" sz="2400">
                <a:solidFill>
                  <a:schemeClr val="accent2"/>
                </a:solidFill>
              </a:rPr>
              <a:t>stat()</a:t>
            </a:r>
            <a:r>
              <a:rPr lang="en-US" altLang="en-US" sz="2400"/>
              <a:t> multiple files and directories </a:t>
            </a:r>
          </a:p>
          <a:p>
            <a:pPr eaLnBrk="1" hangingPunct="1"/>
            <a:r>
              <a:rPr lang="en-US" altLang="en-US" sz="2400"/>
              <a:t>assuming all is OK, </a:t>
            </a:r>
            <a:r>
              <a:rPr lang="en-US" altLang="en-US" sz="2400">
                <a:solidFill>
                  <a:schemeClr val="accent2"/>
                </a:solidFill>
              </a:rPr>
              <a:t>open()</a:t>
            </a:r>
            <a:r>
              <a:rPr lang="en-US" altLang="en-US" sz="2400"/>
              <a:t> called to open the file</a:t>
            </a:r>
          </a:p>
        </p:txBody>
      </p:sp>
      <p:sp>
        <p:nvSpPr>
          <p:cNvPr id="18438" name="Rectangle 4">
            <a:extLst>
              <a:ext uri="{FF2B5EF4-FFF2-40B4-BE49-F238E27FC236}">
                <a16:creationId xmlns:a16="http://schemas.microsoft.com/office/drawing/2014/main" id="{829AA22C-FD16-48DA-9A80-871462825B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1447800"/>
            <a:ext cx="6629400" cy="9906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fileName = parseOutFileName(requestBuffer);</a:t>
            </a:r>
          </a:p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fileAttr = stat(fileName);</a:t>
            </a:r>
          </a:p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serverCheckFileStuff(fileName, fileAttr);</a:t>
            </a:r>
          </a:p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open(fileName);</a:t>
            </a:r>
          </a:p>
        </p:txBody>
      </p:sp>
    </p:spTree>
    <p:extLst>
      <p:ext uri="{BB962C8B-B14F-4D97-AF65-F5344CB8AC3E}">
        <p14:creationId xmlns:p14="http://schemas.microsoft.com/office/powerpoint/2010/main" val="2534400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Slide Number Placeholder 5">
            <a:extLst>
              <a:ext uri="{FF2B5EF4-FFF2-40B4-BE49-F238E27FC236}">
                <a16:creationId xmlns:a16="http://schemas.microsoft.com/office/drawing/2014/main" id="{D7EDB053-44B1-4DB7-99F7-9EB116623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A531CF5-341F-48ED-8A45-A6103E1C9A8A}" type="slidenum">
              <a:rPr kumimoji="0" lang="en-US" altLang="en-US" sz="1400"/>
              <a:pPr/>
              <a:t>14</a:t>
            </a:fld>
            <a:endParaRPr kumimoji="0" lang="en-US" altLang="en-US" sz="1400"/>
          </a:p>
        </p:txBody>
      </p:sp>
      <p:sp>
        <p:nvSpPr>
          <p:cNvPr id="19460" name="Rectangle 2">
            <a:extLst>
              <a:ext uri="{FF2B5EF4-FFF2-40B4-BE49-F238E27FC236}">
                <a16:creationId xmlns:a16="http://schemas.microsoft.com/office/drawing/2014/main" id="{6C4A6390-90B8-4F2C-A95F-9AC878BB04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Responding to a Request</a:t>
            </a:r>
          </a:p>
        </p:txBody>
      </p:sp>
      <p:sp>
        <p:nvSpPr>
          <p:cNvPr id="19461" name="Rectangle 3">
            <a:extLst>
              <a:ext uri="{FF2B5EF4-FFF2-40B4-BE49-F238E27FC236}">
                <a16:creationId xmlns:a16="http://schemas.microsoft.com/office/drawing/2014/main" id="{B3317845-773A-4A8B-B76B-B57361222E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3657600"/>
            <a:ext cx="7772400" cy="2667000"/>
          </a:xfrm>
        </p:spPr>
        <p:txBody>
          <a:bodyPr/>
          <a:lstStyle/>
          <a:p>
            <a:pPr eaLnBrk="1" hangingPunct="1"/>
            <a:r>
              <a:rPr lang="en-US" altLang="en-US" sz="2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read()</a:t>
            </a:r>
            <a:r>
              <a:rPr lang="en-US" altLang="en-US" sz="2000"/>
              <a:t> called to read the file into user space</a:t>
            </a:r>
            <a:endParaRPr lang="en-US" altLang="en-US" sz="1800"/>
          </a:p>
          <a:p>
            <a:pPr eaLnBrk="1" hangingPunct="1"/>
            <a:r>
              <a:rPr lang="en-US" altLang="en-US" sz="2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write()</a:t>
            </a:r>
            <a:r>
              <a:rPr lang="en-US" altLang="en-US" sz="2000"/>
              <a:t> is called to send HTTP headers on socket 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/>
              <a:t>(early servers called </a:t>
            </a:r>
            <a:r>
              <a:rPr lang="en-US" altLang="en-US" sz="1800">
                <a:solidFill>
                  <a:schemeClr val="accent2"/>
                </a:solidFill>
              </a:rPr>
              <a:t>write()</a:t>
            </a:r>
            <a:r>
              <a:rPr lang="en-US" altLang="en-US" sz="1800"/>
              <a:t> for </a:t>
            </a:r>
            <a:r>
              <a:rPr lang="en-US" altLang="en-US" sz="1800" i="1"/>
              <a:t>each</a:t>
            </a:r>
            <a:r>
              <a:rPr lang="en-US" altLang="en-US" sz="1800"/>
              <a:t> </a:t>
            </a:r>
            <a:r>
              <a:rPr lang="en-US" altLang="en-US" sz="1800" i="1"/>
              <a:t>header!)</a:t>
            </a:r>
            <a:endParaRPr lang="en-US" altLang="en-US" sz="1800"/>
          </a:p>
          <a:p>
            <a:pPr eaLnBrk="1" hangingPunct="1"/>
            <a:r>
              <a:rPr lang="en-US" altLang="en-US" sz="2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write()</a:t>
            </a:r>
            <a:r>
              <a:rPr lang="en-US" altLang="en-US" sz="2000"/>
              <a:t> is called to write the file on the socket</a:t>
            </a:r>
          </a:p>
          <a:p>
            <a:pPr eaLnBrk="1" hangingPunct="1"/>
            <a:r>
              <a:rPr lang="en-US" altLang="en-US" sz="2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close()</a:t>
            </a:r>
            <a:r>
              <a:rPr lang="en-US" altLang="en-US" sz="2000"/>
              <a:t> is called to close the socket</a:t>
            </a:r>
          </a:p>
          <a:p>
            <a:pPr eaLnBrk="1" hangingPunct="1"/>
            <a:r>
              <a:rPr lang="en-US" altLang="en-US" sz="2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close()</a:t>
            </a:r>
            <a:r>
              <a:rPr lang="en-US" altLang="en-US" sz="2000"/>
              <a:t> is called to close the open file descriptor</a:t>
            </a:r>
          </a:p>
          <a:p>
            <a:pPr eaLnBrk="1" hangingPunct="1"/>
            <a:r>
              <a:rPr lang="en-US" altLang="en-US" sz="2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write()</a:t>
            </a:r>
            <a:r>
              <a:rPr lang="en-US" altLang="en-US" sz="2000"/>
              <a:t> is called on the log file</a:t>
            </a:r>
          </a:p>
        </p:txBody>
      </p:sp>
      <p:sp>
        <p:nvSpPr>
          <p:cNvPr id="19462" name="Rectangle 4">
            <a:extLst>
              <a:ext uri="{FF2B5EF4-FFF2-40B4-BE49-F238E27FC236}">
                <a16:creationId xmlns:a16="http://schemas.microsoft.com/office/drawing/2014/main" id="{8F1D32E1-A570-4EAF-B241-B7FD5B95E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600200"/>
            <a:ext cx="6781800" cy="1905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read(fileName, fileBuffer);</a:t>
            </a:r>
          </a:p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headerBuffer = serverFigureHeaders(fileName, reqInfo);</a:t>
            </a:r>
          </a:p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write(newSock, headerBuffer);</a:t>
            </a:r>
          </a:p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write(newSock, fileBuffer);</a:t>
            </a:r>
          </a:p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close(newSock);</a:t>
            </a:r>
          </a:p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close(fileName);</a:t>
            </a:r>
          </a:p>
          <a:p>
            <a:pPr eaLnBrk="1" hangingPunct="1"/>
            <a:r>
              <a:rPr kumimoji="0" lang="en-US" altLang="en-US" b="1">
                <a:latin typeface="Courier New" panose="02070309020205020404" pitchFamily="49" charset="0"/>
              </a:rPr>
              <a:t>write(logFile, requestInfo);</a:t>
            </a:r>
          </a:p>
        </p:txBody>
      </p:sp>
    </p:spTree>
    <p:extLst>
      <p:ext uri="{BB962C8B-B14F-4D97-AF65-F5344CB8AC3E}">
        <p14:creationId xmlns:p14="http://schemas.microsoft.com/office/powerpoint/2010/main" val="2468985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11050</TotalTime>
  <Words>1400</Words>
  <Application>Microsoft Office PowerPoint</Application>
  <PresentationFormat>On-screen Show (4:3)</PresentationFormat>
  <Paragraphs>208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Comic Sans MS</vt:lpstr>
      <vt:lpstr>Courier New</vt:lpstr>
      <vt:lpstr>Times New Roman</vt:lpstr>
      <vt:lpstr>Wingdings</vt:lpstr>
      <vt:lpstr>Office Theme</vt:lpstr>
      <vt:lpstr>HTTP Review</vt:lpstr>
      <vt:lpstr>Introduction to HTTP</vt:lpstr>
      <vt:lpstr>HTTP Request Generation</vt:lpstr>
      <vt:lpstr>What Happens Next?</vt:lpstr>
      <vt:lpstr>Web Server Role</vt:lpstr>
      <vt:lpstr>HTTP Request Format</vt:lpstr>
      <vt:lpstr>HTTP Request Types</vt:lpstr>
      <vt:lpstr>Response Format</vt:lpstr>
      <vt:lpstr>HTTP Response Types</vt:lpstr>
      <vt:lpstr>Outline of an HTTP Transaction </vt:lpstr>
      <vt:lpstr>Readying a Server </vt:lpstr>
      <vt:lpstr>Processing a Request (1 of 2) </vt:lpstr>
      <vt:lpstr>Processing a Request (2 of 2)</vt:lpstr>
      <vt:lpstr>Responding to a Request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Carey</cp:lastModifiedBy>
  <cp:revision>320</cp:revision>
  <dcterms:created xsi:type="dcterms:W3CDTF">2013-07-31T17:26:06Z</dcterms:created>
  <dcterms:modified xsi:type="dcterms:W3CDTF">2019-01-03T14:43:52Z</dcterms:modified>
</cp:coreProperties>
</file>