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60" r:id="rId4"/>
    <p:sldId id="259" r:id="rId5"/>
    <p:sldId id="261" r:id="rId6"/>
    <p:sldId id="28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80" r:id="rId20"/>
    <p:sldId id="274" r:id="rId21"/>
    <p:sldId id="275" r:id="rId22"/>
    <p:sldId id="282" r:id="rId23"/>
    <p:sldId id="277" r:id="rId24"/>
    <p:sldId id="27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D4831-E131-491F-B9F0-256C79F06D2E}" type="datetimeFigureOut">
              <a:rPr lang="en-US" smtClean="0"/>
              <a:pPr/>
              <a:t>10/23/2009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748135-5DDC-479C-80DD-DC1B5CC9E9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1) Microanalysis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48135-5DDC-479C-80DD-DC1B5CC9E91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252DF-E9A0-47B8-A1B5-4DD07FC5EEBF}" type="datetime1">
              <a:rPr lang="en-US" smtClean="0"/>
              <a:pPr/>
              <a:t>10/23/2009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257D-EDEC-41C7-A4B6-64558264753A}" type="datetime1">
              <a:rPr lang="en-US" smtClean="0"/>
              <a:pPr/>
              <a:t>10/23/2009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66E5E-948F-4B2C-A8C8-F7D65B82F1F5}" type="datetime1">
              <a:rPr lang="en-US" smtClean="0"/>
              <a:pPr/>
              <a:t>10/23/2009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037D9-7128-4AF5-81E7-FA3BA9978B56}" type="datetime1">
              <a:rPr lang="en-US" smtClean="0"/>
              <a:pPr/>
              <a:t>10/23/2009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48C0E-8FCC-423B-B73E-F30591854D9D}" type="datetime1">
              <a:rPr lang="en-US" smtClean="0"/>
              <a:pPr/>
              <a:t>10/23/2009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55B13-C508-4496-B3DA-415EDC2A6BBA}" type="datetime1">
              <a:rPr lang="en-US" smtClean="0"/>
              <a:pPr/>
              <a:t>10/23/2009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4BC5-324B-4374-A181-C9755BA58645}" type="datetime1">
              <a:rPr lang="en-US" smtClean="0"/>
              <a:pPr/>
              <a:t>10/23/2009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899A-79D1-416F-9129-AF78A20E81AE}" type="datetime1">
              <a:rPr lang="en-US" smtClean="0"/>
              <a:pPr/>
              <a:t>10/23/2009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ED09F-9A31-47CB-ACE7-15D61703A8FF}" type="datetime1">
              <a:rPr lang="en-US" smtClean="0"/>
              <a:pPr/>
              <a:t>10/23/2009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FD28-3944-4267-8AF8-95A9D38D3509}" type="datetime1">
              <a:rPr lang="en-US" smtClean="0"/>
              <a:pPr/>
              <a:t>10/23/2009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98778-D692-4E6B-860B-176CBC1D95AE}" type="datetime1">
              <a:rPr lang="en-US" smtClean="0"/>
              <a:pPr/>
              <a:t>10/23/2009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15A7A-1BBE-47F4-A991-EA6E3FFAE180}" type="datetime1">
              <a:rPr lang="en-US" smtClean="0"/>
              <a:pPr/>
              <a:t>10/23/2009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0D672-10E4-4982-A405-00003D20F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turateapp.com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vimeo.com/6736972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Open Coding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Presented by</a:t>
            </a:r>
            <a:br>
              <a:rPr lang="en-US" dirty="0" smtClean="0"/>
            </a:br>
            <a:r>
              <a:rPr lang="en-US" dirty="0" err="1" smtClean="0"/>
              <a:t>Shahedul</a:t>
            </a:r>
            <a:r>
              <a:rPr lang="en-US" dirty="0" smtClean="0"/>
              <a:t> </a:t>
            </a:r>
            <a:r>
              <a:rPr lang="en-US" dirty="0" err="1" smtClean="0"/>
              <a:t>Huq</a:t>
            </a:r>
            <a:r>
              <a:rPr lang="en-US" dirty="0" smtClean="0"/>
              <a:t> </a:t>
            </a:r>
            <a:r>
              <a:rPr lang="en-US" dirty="0" err="1" smtClean="0"/>
              <a:t>Khandkar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Outline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Overview</a:t>
            </a:r>
          </a:p>
          <a:p>
            <a:r>
              <a:rPr lang="en-US" dirty="0" smtClean="0"/>
              <a:t>Building Concepts</a:t>
            </a:r>
          </a:p>
          <a:p>
            <a:r>
              <a:rPr lang="en-US" dirty="0" smtClean="0"/>
              <a:t>When to stop coding?</a:t>
            </a:r>
          </a:p>
          <a:p>
            <a:r>
              <a:rPr lang="en-US" dirty="0" smtClean="0"/>
              <a:t>Research Group Size</a:t>
            </a:r>
          </a:p>
          <a:p>
            <a:r>
              <a:rPr lang="en-US" dirty="0" smtClean="0"/>
              <a:t>Open Coding in DQA</a:t>
            </a:r>
          </a:p>
          <a:p>
            <a:r>
              <a:rPr lang="en-US" dirty="0" smtClean="0"/>
              <a:t>Exercise</a:t>
            </a:r>
          </a:p>
          <a:p>
            <a:r>
              <a:rPr lang="en-US" dirty="0" smtClean="0"/>
              <a:t>Critics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Qualitative Data Analysis (QDA)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2600"/>
          </a:xfrm>
        </p:spPr>
        <p:txBody>
          <a:bodyPr/>
          <a:lstStyle/>
          <a:p>
            <a:r>
              <a:rPr lang="en-US" dirty="0" smtClean="0"/>
              <a:t>Notice, Collect and think about interesting things</a:t>
            </a:r>
            <a:r>
              <a:rPr lang="en-US" sz="2600" baseline="30000" dirty="0" smtClean="0">
                <a:solidFill>
                  <a:schemeClr val="bg1">
                    <a:lumMod val="50000"/>
                  </a:schemeClr>
                </a:solidFill>
              </a:rPr>
              <a:t>[1]</a:t>
            </a:r>
          </a:p>
          <a:p>
            <a:r>
              <a:rPr lang="en-US" sz="2800" dirty="0" smtClean="0"/>
              <a:t>QDA is a non-linear process</a:t>
            </a:r>
            <a:endParaRPr lang="en-US" sz="2600" baseline="300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buNone/>
            </a:pPr>
            <a:endParaRPr lang="en-US" sz="2600" baseline="30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800" y="6324600"/>
            <a:ext cx="4648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</a:rPr>
              <a:t>[1] Qualitative Data Analysis. John V. Seidel</a:t>
            </a:r>
            <a:endParaRPr 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6600" y="3657600"/>
            <a:ext cx="2133600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Notice things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0" y="5334000"/>
            <a:ext cx="1447800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Collect Data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981200" y="5334000"/>
            <a:ext cx="1600200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Analyze Data</a:t>
            </a:r>
            <a:endParaRPr lang="en-US" dirty="0"/>
          </a:p>
        </p:txBody>
      </p:sp>
      <p:cxnSp>
        <p:nvCxnSpPr>
          <p:cNvPr id="10" name="Straight Arrow Connector 9"/>
          <p:cNvCxnSpPr>
            <a:endCxn id="7" idx="0"/>
          </p:cNvCxnSpPr>
          <p:nvPr/>
        </p:nvCxnSpPr>
        <p:spPr>
          <a:xfrm rot="16200000" flipH="1">
            <a:off x="4819650" y="4095750"/>
            <a:ext cx="1295400" cy="11811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7" idx="1"/>
            <a:endCxn id="8" idx="3"/>
          </p:cNvCxnSpPr>
          <p:nvPr/>
        </p:nvCxnSpPr>
        <p:spPr>
          <a:xfrm rot="10800000">
            <a:off x="3581400" y="5518666"/>
            <a:ext cx="1752600" cy="1588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8" idx="0"/>
          </p:cNvCxnSpPr>
          <p:nvPr/>
        </p:nvCxnSpPr>
        <p:spPr>
          <a:xfrm rot="5400000" flipH="1" flipV="1">
            <a:off x="2647950" y="4171950"/>
            <a:ext cx="1295400" cy="10287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Introduction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Express your thoughts</a:t>
            </a:r>
          </a:p>
          <a:p>
            <a:r>
              <a:rPr lang="en-US" dirty="0" smtClean="0"/>
              <a:t>Analyze and share ideas</a:t>
            </a:r>
          </a:p>
          <a:p>
            <a:r>
              <a:rPr lang="en-US" dirty="0" smtClean="0"/>
              <a:t>Compare with existing theories</a:t>
            </a:r>
          </a:p>
          <a:p>
            <a:r>
              <a:rPr lang="en-US" dirty="0" smtClean="0"/>
              <a:t>Choose the right name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Building Concepts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305800" cy="2057399"/>
          </a:xfrm>
        </p:spPr>
        <p:txBody>
          <a:bodyPr>
            <a:normAutofit/>
          </a:bodyPr>
          <a:lstStyle/>
          <a:p>
            <a:r>
              <a:rPr lang="en-US" dirty="0" smtClean="0"/>
              <a:t>Break down the data</a:t>
            </a:r>
          </a:p>
          <a:p>
            <a:r>
              <a:rPr lang="en-US" dirty="0" smtClean="0"/>
              <a:t>Find relations, similarities &amp; Dissimilarities</a:t>
            </a:r>
          </a:p>
          <a:p>
            <a:r>
              <a:rPr lang="en-US" dirty="0" smtClean="0"/>
              <a:t>Mark important sections with labels or “codes”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85800" y="4394537"/>
            <a:ext cx="8077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/>
              <a:t>Interviewer</a:t>
            </a:r>
            <a:r>
              <a:rPr lang="en-US" sz="2000" i="1" dirty="0"/>
              <a:t>: Tell me about teens and drug use.</a:t>
            </a:r>
            <a:br>
              <a:rPr lang="en-US" sz="2000" i="1" dirty="0"/>
            </a:br>
            <a:r>
              <a:rPr lang="en-US" sz="2000" b="1" i="1" dirty="0"/>
              <a:t>Respondent</a:t>
            </a:r>
            <a:r>
              <a:rPr lang="en-US" sz="2000" i="1" dirty="0"/>
              <a:t>: I think teens use drugs as a release from their </a:t>
            </a:r>
            <a:r>
              <a:rPr lang="en-US" sz="2000" i="1" dirty="0" smtClean="0"/>
              <a:t>parents. Well</a:t>
            </a:r>
            <a:r>
              <a:rPr lang="en-US" sz="2000" i="1" dirty="0"/>
              <a:t>, I don’t know. I can only talk for myself. </a:t>
            </a:r>
            <a:endParaRPr lang="en-US" sz="20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133600" y="5053442"/>
            <a:ext cx="54864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Oval Callout 7"/>
          <p:cNvSpPr/>
          <p:nvPr/>
        </p:nvSpPr>
        <p:spPr>
          <a:xfrm>
            <a:off x="6858000" y="3784937"/>
            <a:ext cx="1905000" cy="838200"/>
          </a:xfrm>
          <a:prstGeom prst="wedgeEllipseCallout">
            <a:avLst>
              <a:gd name="adj1" fmla="val -26951"/>
              <a:gd name="adj2" fmla="val 65709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rebellious act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7772400" y="5056095"/>
            <a:ext cx="6096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79930" y="5360895"/>
            <a:ext cx="37338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Oval Callout 14"/>
          <p:cNvSpPr/>
          <p:nvPr/>
        </p:nvSpPr>
        <p:spPr>
          <a:xfrm>
            <a:off x="3200400" y="5562600"/>
            <a:ext cx="1905000" cy="838200"/>
          </a:xfrm>
          <a:prstGeom prst="wedgeEllipseCallout">
            <a:avLst>
              <a:gd name="adj1" fmla="val -27892"/>
              <a:gd name="adj2" fmla="val -75468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Experience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8" grpId="1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Abstracting Concepts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vivo codes</a:t>
            </a:r>
          </a:p>
          <a:p>
            <a:pPr lvl="1"/>
            <a:r>
              <a:rPr lang="en-US" dirty="0" smtClean="0"/>
              <a:t>Words taken from data</a:t>
            </a:r>
          </a:p>
          <a:p>
            <a:r>
              <a:rPr lang="en-US" dirty="0" smtClean="0"/>
              <a:t>Constructed Codes</a:t>
            </a:r>
          </a:p>
          <a:p>
            <a:pPr lvl="1"/>
            <a:r>
              <a:rPr lang="en-US" dirty="0" smtClean="0"/>
              <a:t>Created by researcher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4343400"/>
            <a:ext cx="7772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/>
              <a:t>Interviewer</a:t>
            </a:r>
            <a:r>
              <a:rPr lang="en-US" i="1" dirty="0" smtClean="0"/>
              <a:t>: Tell me about teens and drug use.</a:t>
            </a:r>
            <a:br>
              <a:rPr lang="en-US" i="1" dirty="0" smtClean="0"/>
            </a:br>
            <a:r>
              <a:rPr lang="en-US" b="1" i="1" dirty="0" smtClean="0"/>
              <a:t>Respondent</a:t>
            </a:r>
            <a:r>
              <a:rPr lang="en-US" i="1" dirty="0" smtClean="0"/>
              <a:t>: … Well, I don’t know. I can only talk for myself. For me, it was an experience. You hear a lot about drugs. …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151530" y="4935070"/>
            <a:ext cx="566928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85800" y="5221940"/>
            <a:ext cx="100584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8" name="Oval Callout 7"/>
          <p:cNvSpPr/>
          <p:nvPr/>
        </p:nvSpPr>
        <p:spPr>
          <a:xfrm>
            <a:off x="685800" y="5410200"/>
            <a:ext cx="1752600" cy="609600"/>
          </a:xfrm>
          <a:prstGeom prst="wedgeEllipseCallout">
            <a:avLst>
              <a:gd name="adj1" fmla="val -27892"/>
              <a:gd name="adj2" fmla="val -75468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Experience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828800" y="5226425"/>
            <a:ext cx="25603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Oval Callout 9"/>
          <p:cNvSpPr/>
          <p:nvPr/>
        </p:nvSpPr>
        <p:spPr>
          <a:xfrm>
            <a:off x="3657600" y="5410200"/>
            <a:ext cx="1752600" cy="609600"/>
          </a:xfrm>
          <a:prstGeom prst="wedgeEllipseCallout">
            <a:avLst>
              <a:gd name="adj1" fmla="val -27892"/>
              <a:gd name="adj2" fmla="val -75468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Drag Talks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Record Concepts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66800"/>
          </a:xfrm>
        </p:spPr>
        <p:txBody>
          <a:bodyPr/>
          <a:lstStyle/>
          <a:p>
            <a:r>
              <a:rPr lang="en-US" dirty="0" smtClean="0"/>
              <a:t>Thoughts that can’t be expressed with few words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838200" y="3048000"/>
            <a:ext cx="7696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Interviewer</a:t>
            </a:r>
            <a:r>
              <a:rPr kumimoji="0" lang="en-US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 Tell me about teens and drug use.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Respondent</a:t>
            </a:r>
            <a:r>
              <a:rPr kumimoji="0" lang="en-US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 I think teens use drugs as a release from their parents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6505545"/>
            <a:ext cx="4572000" cy="20005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Source: </a:t>
            </a:r>
            <a:r>
              <a:rPr kumimoji="0" lang="en-US" sz="7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Basics of Qualitative Research</a:t>
            </a:r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Second Edition by Anselm Strauss &amp; Juliet Corbin</a:t>
            </a:r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lang="en-US" sz="7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876800" y="3370730"/>
            <a:ext cx="381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838200" y="4064675"/>
            <a:ext cx="73914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7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Memo</a:t>
            </a:r>
            <a:r>
              <a:rPr kumimoji="0" lang="en-US" sz="17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: The first thing that strikes me in this sentence is the work “use”. This is a strange term because, when taken out of the context of drug taking, the work means that an object or a person is being employed for some purpose. It implies a willful and directed act. In making a comparison, when I think about a computer, I think about employing it to accomplish a task. I think of it as being at my disposal.</a:t>
            </a:r>
            <a:endParaRPr kumimoji="0" lang="en-US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Guidelines for Memo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Glaser’s (1978) guidelines for effective memos:</a:t>
            </a:r>
          </a:p>
          <a:p>
            <a:pPr lvl="1"/>
            <a:r>
              <a:rPr lang="en-US" dirty="0" smtClean="0"/>
              <a:t>Keep memos separate from data</a:t>
            </a:r>
          </a:p>
          <a:p>
            <a:pPr lvl="1"/>
            <a:r>
              <a:rPr lang="en-US" dirty="0" smtClean="0"/>
              <a:t>Stop coding when an idea for memo occurs</a:t>
            </a:r>
          </a:p>
          <a:p>
            <a:pPr lvl="1"/>
            <a:r>
              <a:rPr lang="en-US" dirty="0" smtClean="0"/>
              <a:t>Collapse codes when similar memos found</a:t>
            </a:r>
          </a:p>
          <a:p>
            <a:pPr lvl="1"/>
            <a:r>
              <a:rPr lang="en-US" dirty="0" smtClean="0"/>
              <a:t>When you have two ideas, add two separate memos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Defining Categories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r>
              <a:rPr lang="en-US" dirty="0" smtClean="0"/>
              <a:t>When you have pages of codes</a:t>
            </a:r>
          </a:p>
          <a:p>
            <a:pPr lvl="1"/>
            <a:r>
              <a:rPr lang="en-US" dirty="0" smtClean="0"/>
              <a:t>Find similarities &amp; group them in categories</a:t>
            </a:r>
          </a:p>
          <a:p>
            <a:r>
              <a:rPr lang="en-US" dirty="0" smtClean="0"/>
              <a:t>Example:</a:t>
            </a:r>
          </a:p>
          <a:p>
            <a:pPr lvl="1"/>
            <a:r>
              <a:rPr lang="en-US" dirty="0" smtClean="0"/>
              <a:t>Communication:</a:t>
            </a:r>
            <a:br>
              <a:rPr lang="en-US" dirty="0" smtClean="0"/>
            </a:br>
            <a:r>
              <a:rPr lang="en-US" dirty="0" smtClean="0"/>
              <a:t>{ Email, Telephone Conversation, Text Message, Voice Mail}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4876800"/>
            <a:ext cx="396240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When to Stop Coding?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you are not really finding any new concepts</a:t>
            </a:r>
          </a:p>
          <a:p>
            <a:pPr lvl="1"/>
            <a:r>
              <a:rPr lang="en-US" dirty="0" smtClean="0"/>
              <a:t>Go to the next level (i.e. Selective Coding)</a:t>
            </a:r>
          </a:p>
          <a:p>
            <a:pPr lvl="1"/>
            <a:r>
              <a:rPr lang="en-US" dirty="0" smtClean="0"/>
              <a:t>Use analytic tools to collect more information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Levels of Detail in Coding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Line by line coding</a:t>
            </a:r>
          </a:p>
          <a:p>
            <a:r>
              <a:rPr lang="en-US" dirty="0" smtClean="0"/>
              <a:t>Code against </a:t>
            </a:r>
          </a:p>
          <a:p>
            <a:pPr lvl="1"/>
            <a:r>
              <a:rPr lang="en-US" dirty="0" smtClean="0"/>
              <a:t>Sentences or Paragraphs</a:t>
            </a:r>
          </a:p>
          <a:p>
            <a:pPr lvl="1"/>
            <a:r>
              <a:rPr lang="en-US" dirty="0" smtClean="0"/>
              <a:t>Chapters  or Documents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Doing </a:t>
            </a:r>
            <a:r>
              <a:rPr lang="en-US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Open Coding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with peers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Concept </a:t>
            </a:r>
            <a:r>
              <a:rPr lang="en-US" dirty="0"/>
              <a:t>definitions become more </a:t>
            </a:r>
            <a:r>
              <a:rPr lang="en-US" dirty="0" smtClean="0"/>
              <a:t>exact</a:t>
            </a:r>
          </a:p>
          <a:p>
            <a:r>
              <a:rPr lang="en-US" dirty="0" smtClean="0"/>
              <a:t>Data </a:t>
            </a:r>
            <a:r>
              <a:rPr lang="en-US" dirty="0"/>
              <a:t>perspective is maintained more </a:t>
            </a:r>
            <a:r>
              <a:rPr lang="en-US" dirty="0" smtClean="0"/>
              <a:t>consistently</a:t>
            </a:r>
          </a:p>
          <a:p>
            <a:r>
              <a:rPr lang="en-US" dirty="0"/>
              <a:t>Generally, more number of phenomena are discovered and </a:t>
            </a:r>
            <a:r>
              <a:rPr lang="en-US" dirty="0" smtClean="0"/>
              <a:t>processed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800" y="6324600"/>
            <a:ext cx="7543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Source: </a:t>
            </a:r>
            <a:r>
              <a:rPr lang="en-US" sz="800" b="1" dirty="0" smtClean="0"/>
              <a:t>A </a:t>
            </a:r>
            <a:r>
              <a:rPr lang="en-US" sz="800" b="1" dirty="0"/>
              <a:t>Coding Scheme Development Methodology Using Grounded Theory for Qualitative Analysis of Pair Programming</a:t>
            </a:r>
            <a:r>
              <a:rPr lang="en-US" sz="800" dirty="0"/>
              <a:t>. </a:t>
            </a:r>
            <a:r>
              <a:rPr lang="en-US" sz="800" dirty="0" smtClean="0"/>
              <a:t>Stephan Salinger, Laura </a:t>
            </a:r>
            <a:r>
              <a:rPr lang="en-US" sz="800" dirty="0" err="1" smtClean="0"/>
              <a:t>Plonka</a:t>
            </a:r>
            <a:r>
              <a:rPr lang="en-US" sz="800" dirty="0" smtClean="0"/>
              <a:t>, Lutz </a:t>
            </a:r>
            <a:r>
              <a:rPr lang="en-US" sz="800" dirty="0" err="1" smtClean="0"/>
              <a:t>Prechelt</a:t>
            </a:r>
            <a:r>
              <a:rPr lang="en-US" sz="800" dirty="0" smtClean="0"/>
              <a:t>. Berlin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Open Coding in QDA</a:t>
            </a:r>
            <a:endParaRPr lang="en-US" dirty="0"/>
          </a:p>
        </p:txBody>
      </p:sp>
      <p:sp>
        <p:nvSpPr>
          <p:cNvPr id="39" name="Content Placeholder 3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Open Coding can be used for inductive, deductive or verification modes of inquiry</a:t>
            </a:r>
          </a:p>
          <a:p>
            <a:r>
              <a:rPr lang="en-US" sz="3000" dirty="0" smtClean="0"/>
              <a:t>Example: Grounded Theory (inductive approach)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1524000" y="3505200"/>
            <a:ext cx="6096000" cy="2590800"/>
            <a:chOff x="1524000" y="1143000"/>
            <a:chExt cx="6096000" cy="2590800"/>
          </a:xfrm>
        </p:grpSpPr>
        <p:sp>
          <p:nvSpPr>
            <p:cNvPr id="42" name="TextBox 41"/>
            <p:cNvSpPr txBox="1"/>
            <p:nvPr/>
          </p:nvSpPr>
          <p:spPr>
            <a:xfrm>
              <a:off x="15240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1</a:t>
              </a:r>
              <a:endParaRPr lang="en-US" sz="9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2098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2</a:t>
              </a:r>
              <a:endParaRPr lang="en-US" sz="9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8956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3</a:t>
              </a:r>
              <a:endParaRPr lang="en-US" sz="9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5814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4</a:t>
              </a:r>
              <a:endParaRPr lang="en-US" sz="9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2672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5</a:t>
              </a:r>
              <a:endParaRPr lang="en-US" sz="9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9530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6</a:t>
              </a:r>
              <a:endParaRPr lang="en-US" sz="9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6388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7</a:t>
              </a:r>
              <a:endParaRPr lang="en-US" sz="900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3246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8</a:t>
              </a:r>
              <a:endParaRPr lang="en-US" sz="90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0104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9</a:t>
              </a:r>
              <a:endParaRPr lang="en-US" sz="9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667000" y="2133600"/>
              <a:ext cx="762000" cy="230832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Category1</a:t>
              </a:r>
              <a:endParaRPr lang="en-US" sz="9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505200" y="2133600"/>
              <a:ext cx="685800" cy="230832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Category 2</a:t>
              </a:r>
              <a:endParaRPr lang="en-US" sz="900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267200" y="2133600"/>
              <a:ext cx="685800" cy="230832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Category 3</a:t>
              </a:r>
              <a:endParaRPr lang="en-US" sz="900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029200" y="2133600"/>
              <a:ext cx="685800" cy="230832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Category 4</a:t>
              </a:r>
              <a:endParaRPr lang="en-US" sz="900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791200" y="2133600"/>
              <a:ext cx="685800" cy="230832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Category 5</a:t>
              </a:r>
              <a:endParaRPr lang="en-US" sz="900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505200" y="2667000"/>
              <a:ext cx="762000" cy="230832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Pattern 1</a:t>
              </a:r>
              <a:endParaRPr lang="en-US" sz="900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419600" y="2667000"/>
              <a:ext cx="7620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Pattern 2</a:t>
              </a:r>
              <a:endParaRPr lang="en-US" sz="900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886200" y="3364468"/>
              <a:ext cx="990600" cy="369332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Grounded Theory</a:t>
              </a:r>
              <a:endParaRPr lang="en-US" sz="900" dirty="0"/>
            </a:p>
          </p:txBody>
        </p:sp>
        <p:cxnSp>
          <p:nvCxnSpPr>
            <p:cNvPr id="59" name="Straight Arrow Connector 58"/>
            <p:cNvCxnSpPr>
              <a:stCxn id="42" idx="2"/>
              <a:endCxn id="51" idx="0"/>
            </p:cNvCxnSpPr>
            <p:nvPr/>
          </p:nvCxnSpPr>
          <p:spPr>
            <a:xfrm rot="16200000" flipH="1">
              <a:off x="2057400" y="1143000"/>
              <a:ext cx="762000" cy="12192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0" name="Straight Arrow Connector 59"/>
            <p:cNvCxnSpPr>
              <a:stCxn id="43" idx="2"/>
              <a:endCxn id="51" idx="0"/>
            </p:cNvCxnSpPr>
            <p:nvPr/>
          </p:nvCxnSpPr>
          <p:spPr>
            <a:xfrm rot="16200000" flipH="1">
              <a:off x="2400300" y="1485900"/>
              <a:ext cx="762000" cy="5334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1" name="Straight Arrow Connector 60"/>
            <p:cNvCxnSpPr>
              <a:stCxn id="44" idx="2"/>
              <a:endCxn id="53" idx="0"/>
            </p:cNvCxnSpPr>
            <p:nvPr/>
          </p:nvCxnSpPr>
          <p:spPr>
            <a:xfrm rot="16200000" flipH="1">
              <a:off x="3524250" y="1047750"/>
              <a:ext cx="762000" cy="14097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2" name="Straight Arrow Connector 61"/>
            <p:cNvCxnSpPr>
              <a:stCxn id="45" idx="2"/>
              <a:endCxn id="52" idx="0"/>
            </p:cNvCxnSpPr>
            <p:nvPr/>
          </p:nvCxnSpPr>
          <p:spPr>
            <a:xfrm rot="5400000">
              <a:off x="3486150" y="1733550"/>
              <a:ext cx="762000" cy="381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3" name="Straight Arrow Connector 62"/>
            <p:cNvCxnSpPr>
              <a:stCxn id="46" idx="2"/>
              <a:endCxn id="53" idx="0"/>
            </p:cNvCxnSpPr>
            <p:nvPr/>
          </p:nvCxnSpPr>
          <p:spPr>
            <a:xfrm rot="16200000" flipH="1">
              <a:off x="4210050" y="1733550"/>
              <a:ext cx="762000" cy="381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4" name="Straight Arrow Connector 63"/>
            <p:cNvCxnSpPr>
              <a:stCxn id="47" idx="2"/>
              <a:endCxn id="54" idx="0"/>
            </p:cNvCxnSpPr>
            <p:nvPr/>
          </p:nvCxnSpPr>
          <p:spPr>
            <a:xfrm rot="16200000" flipH="1">
              <a:off x="4933950" y="1695450"/>
              <a:ext cx="762000" cy="1143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5" name="Straight Arrow Connector 64"/>
            <p:cNvCxnSpPr>
              <a:stCxn id="50" idx="2"/>
              <a:endCxn id="55" idx="0"/>
            </p:cNvCxnSpPr>
            <p:nvPr/>
          </p:nvCxnSpPr>
          <p:spPr>
            <a:xfrm rot="5400000">
              <a:off x="6343650" y="1162050"/>
              <a:ext cx="762000" cy="11811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6" name="Straight Arrow Connector 65"/>
            <p:cNvCxnSpPr>
              <a:stCxn id="49" idx="2"/>
              <a:endCxn id="55" idx="0"/>
            </p:cNvCxnSpPr>
            <p:nvPr/>
          </p:nvCxnSpPr>
          <p:spPr>
            <a:xfrm rot="5400000">
              <a:off x="6000750" y="1504950"/>
              <a:ext cx="762000" cy="4953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7" name="Straight Arrow Connector 66"/>
            <p:cNvCxnSpPr>
              <a:stCxn id="48" idx="2"/>
              <a:endCxn id="54" idx="0"/>
            </p:cNvCxnSpPr>
            <p:nvPr/>
          </p:nvCxnSpPr>
          <p:spPr>
            <a:xfrm rot="5400000">
              <a:off x="5276850" y="1466850"/>
              <a:ext cx="762000" cy="5715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8" name="Straight Arrow Connector 67"/>
            <p:cNvCxnSpPr>
              <a:stCxn id="51" idx="2"/>
              <a:endCxn id="56" idx="0"/>
            </p:cNvCxnSpPr>
            <p:nvPr/>
          </p:nvCxnSpPr>
          <p:spPr>
            <a:xfrm rot="16200000" flipH="1">
              <a:off x="3315816" y="2096616"/>
              <a:ext cx="302568" cy="8382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9" name="Straight Arrow Connector 68"/>
            <p:cNvCxnSpPr>
              <a:stCxn id="52" idx="2"/>
              <a:endCxn id="56" idx="0"/>
            </p:cNvCxnSpPr>
            <p:nvPr/>
          </p:nvCxnSpPr>
          <p:spPr>
            <a:xfrm rot="16200000" flipH="1">
              <a:off x="3715866" y="2496666"/>
              <a:ext cx="302568" cy="381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70" name="Straight Arrow Connector 69"/>
            <p:cNvCxnSpPr>
              <a:stCxn id="53" idx="2"/>
              <a:endCxn id="57" idx="0"/>
            </p:cNvCxnSpPr>
            <p:nvPr/>
          </p:nvCxnSpPr>
          <p:spPr>
            <a:xfrm rot="16200000" flipH="1">
              <a:off x="4554066" y="2420466"/>
              <a:ext cx="302568" cy="1905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71" name="Straight Arrow Connector 70"/>
            <p:cNvCxnSpPr>
              <a:stCxn id="54" idx="2"/>
              <a:endCxn id="57" idx="0"/>
            </p:cNvCxnSpPr>
            <p:nvPr/>
          </p:nvCxnSpPr>
          <p:spPr>
            <a:xfrm rot="5400000">
              <a:off x="4935066" y="2229966"/>
              <a:ext cx="302568" cy="5715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72" name="Straight Arrow Connector 71"/>
            <p:cNvCxnSpPr>
              <a:stCxn id="55" idx="2"/>
              <a:endCxn id="57" idx="0"/>
            </p:cNvCxnSpPr>
            <p:nvPr/>
          </p:nvCxnSpPr>
          <p:spPr>
            <a:xfrm rot="5400000">
              <a:off x="5316066" y="1848966"/>
              <a:ext cx="302568" cy="13335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73" name="Straight Arrow Connector 72"/>
            <p:cNvCxnSpPr>
              <a:stCxn id="56" idx="2"/>
              <a:endCxn id="58" idx="0"/>
            </p:cNvCxnSpPr>
            <p:nvPr/>
          </p:nvCxnSpPr>
          <p:spPr>
            <a:xfrm rot="16200000" flipH="1">
              <a:off x="3900532" y="2883500"/>
              <a:ext cx="466636" cy="4953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74" name="Straight Arrow Connector 73"/>
            <p:cNvCxnSpPr>
              <a:stCxn id="57" idx="2"/>
              <a:endCxn id="58" idx="0"/>
            </p:cNvCxnSpPr>
            <p:nvPr/>
          </p:nvCxnSpPr>
          <p:spPr>
            <a:xfrm rot="5400000">
              <a:off x="4356616" y="2920484"/>
              <a:ext cx="468868" cy="4191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Exercise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Sample Data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interview with a woman in her 20s</a:t>
            </a:r>
          </a:p>
          <a:p>
            <a:pPr lvl="1"/>
            <a:r>
              <a:rPr lang="en-US" dirty="0" smtClean="0"/>
              <a:t>Its about drug use by teens</a:t>
            </a:r>
          </a:p>
          <a:p>
            <a:pPr lvl="1"/>
            <a:r>
              <a:rPr lang="en-US" dirty="0" smtClean="0"/>
              <a:t>The interviewer didn’t have preset questions</a:t>
            </a:r>
          </a:p>
          <a:p>
            <a:pPr lvl="1"/>
            <a:r>
              <a:rPr lang="en-US" dirty="0" smtClean="0"/>
              <a:t>It was recorded and later transcribed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Sample Data: Interview Transcript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/>
              <a:t>Interviewer: </a:t>
            </a:r>
            <a:r>
              <a:rPr lang="en-US" i="1" dirty="0"/>
              <a:t>Do teens experiment a lot with drugs?</a:t>
            </a:r>
            <a:br>
              <a:rPr lang="en-US" i="1" dirty="0"/>
            </a:br>
            <a:r>
              <a:rPr lang="en-US" b="1" i="1" dirty="0"/>
              <a:t>Respondent:</a:t>
            </a:r>
            <a:r>
              <a:rPr lang="en-US" i="1" dirty="0"/>
              <a:t> Most just try a few. It depends on where you are and how accessible they are. Most don’t really get into in hard-core. A lot of teens are into pot, hash, a little organic staff. It depends on what phase of life you are at. It’s kind of </a:t>
            </a:r>
            <a:r>
              <a:rPr lang="en-US" i="1" dirty="0" smtClean="0"/>
              <a:t>progressive…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16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3048000" y="3124200"/>
            <a:ext cx="31242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Rounded Rectangular Callout 7"/>
          <p:cNvSpPr/>
          <p:nvPr/>
        </p:nvSpPr>
        <p:spPr>
          <a:xfrm>
            <a:off x="3657600" y="2133600"/>
            <a:ext cx="1676400" cy="381000"/>
          </a:xfrm>
          <a:prstGeom prst="wedgeRoundRectCallout">
            <a:avLst>
              <a:gd name="adj1" fmla="val -21368"/>
              <a:gd name="adj2" fmla="val 109853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limited experience</a:t>
            </a:r>
            <a:endParaRPr lang="en-US" sz="14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6324600" y="3124200"/>
            <a:ext cx="22098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914400" y="3581400"/>
            <a:ext cx="70104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Rounded Rectangular Callout 11"/>
          <p:cNvSpPr/>
          <p:nvPr/>
        </p:nvSpPr>
        <p:spPr>
          <a:xfrm>
            <a:off x="1295400" y="2438400"/>
            <a:ext cx="1143000" cy="609600"/>
          </a:xfrm>
          <a:prstGeom prst="wedgeRoundRectCallout">
            <a:avLst>
              <a:gd name="adj1" fmla="val -20833"/>
              <a:gd name="adj2" fmla="val 81618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degree of accessibility</a:t>
            </a:r>
            <a:endParaRPr lang="en-US" sz="14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914400" y="4038600"/>
            <a:ext cx="63246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Rounded Rectangular Callout 14"/>
          <p:cNvSpPr/>
          <p:nvPr/>
        </p:nvSpPr>
        <p:spPr>
          <a:xfrm>
            <a:off x="3886200" y="3124200"/>
            <a:ext cx="1219200" cy="381000"/>
          </a:xfrm>
          <a:prstGeom prst="wedgeRoundRectCallout">
            <a:avLst>
              <a:gd name="adj1" fmla="val -21368"/>
              <a:gd name="adj2" fmla="val 10985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hard-core use</a:t>
            </a:r>
            <a:endParaRPr lang="en-US" sz="1400" dirty="0"/>
          </a:p>
        </p:txBody>
      </p:sp>
      <p:sp>
        <p:nvSpPr>
          <p:cNvPr id="16" name="Rounded Rectangular Callout 15"/>
          <p:cNvSpPr/>
          <p:nvPr/>
        </p:nvSpPr>
        <p:spPr>
          <a:xfrm>
            <a:off x="5334000" y="3048000"/>
            <a:ext cx="1371600" cy="457200"/>
          </a:xfrm>
          <a:prstGeom prst="wedgeRoundRectCallout">
            <a:avLst>
              <a:gd name="adj1" fmla="val -21368"/>
              <a:gd name="adj2" fmla="val 109853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limited experimenting</a:t>
            </a:r>
            <a:endParaRPr lang="en-US" sz="14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914400" y="4572000"/>
            <a:ext cx="72390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" name="Rounded Rectangular Callout 18"/>
          <p:cNvSpPr/>
          <p:nvPr/>
        </p:nvSpPr>
        <p:spPr>
          <a:xfrm>
            <a:off x="2133600" y="3733800"/>
            <a:ext cx="1752600" cy="304800"/>
          </a:xfrm>
          <a:prstGeom prst="wedgeRoundRectCallout">
            <a:avLst>
              <a:gd name="adj1" fmla="val -21368"/>
              <a:gd name="adj2" fmla="val 109853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soft core drug types</a:t>
            </a:r>
            <a:endParaRPr lang="en-US" sz="1400" dirty="0"/>
          </a:p>
        </p:txBody>
      </p:sp>
      <p:sp>
        <p:nvSpPr>
          <p:cNvPr id="20" name="Rounded Rectangular Callout 19"/>
          <p:cNvSpPr/>
          <p:nvPr/>
        </p:nvSpPr>
        <p:spPr>
          <a:xfrm>
            <a:off x="3810000" y="4114800"/>
            <a:ext cx="1752600" cy="381000"/>
          </a:xfrm>
          <a:prstGeom prst="wedgeRoundRectCallout">
            <a:avLst>
              <a:gd name="adj1" fmla="val -21368"/>
              <a:gd name="adj2" fmla="val 109853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personal development stage</a:t>
            </a:r>
            <a:endParaRPr lang="en-US" sz="14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914400" y="5029200"/>
            <a:ext cx="66294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5" name="Rounded Rectangular Callout 24"/>
          <p:cNvSpPr/>
          <p:nvPr/>
        </p:nvSpPr>
        <p:spPr>
          <a:xfrm>
            <a:off x="3810000" y="5638800"/>
            <a:ext cx="1371600" cy="457200"/>
          </a:xfrm>
          <a:prstGeom prst="wedgeRoundRectCallout">
            <a:avLst>
              <a:gd name="adj1" fmla="val -35747"/>
              <a:gd name="adj2" fmla="val -92108"/>
              <a:gd name="adj3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progressive using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5" grpId="0" animBg="1"/>
      <p:bldP spid="16" grpId="0" animBg="1"/>
      <p:bldP spid="19" grpId="0" animBg="1"/>
      <p:bldP spid="19" grpId="1" animBg="1"/>
      <p:bldP spid="20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Open Coding using Pen &amp; Paper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6400800"/>
            <a:ext cx="3352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Source: http://www.flickr.com/photos/jepoirrier/376900808/sizes/o/</a:t>
            </a:r>
            <a:endParaRPr lang="en-US" sz="800" dirty="0"/>
          </a:p>
        </p:txBody>
      </p:sp>
      <p:pic>
        <p:nvPicPr>
          <p:cNvPr id="1026" name="Picture 2" descr="G:\opencodin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447800"/>
            <a:ext cx="5523114" cy="374491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194" name="Picture 2" descr="http://farm1.static.flickr.com/146/376900808_e6148e7227_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429000"/>
            <a:ext cx="3606800" cy="270510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Automated Tools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657600" cy="4525963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Atlas.ti</a:t>
            </a:r>
            <a:endParaRPr lang="en-US" sz="2800" dirty="0" smtClean="0"/>
          </a:p>
          <a:p>
            <a:pPr lvl="1"/>
            <a:r>
              <a:rPr lang="en-US" sz="2400" dirty="0" smtClean="0"/>
              <a:t>Desktop application</a:t>
            </a:r>
          </a:p>
          <a:p>
            <a:pPr lvl="1"/>
            <a:r>
              <a:rPr lang="en-US" sz="2400" dirty="0" smtClean="0"/>
              <a:t>Commercial License</a:t>
            </a:r>
          </a:p>
          <a:p>
            <a:pPr lvl="1"/>
            <a:r>
              <a:rPr lang="en-US" sz="2400" dirty="0" smtClean="0"/>
              <a:t>Supports different Coding styles (i.e. in-vivo, constructed)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8612" y="1752600"/>
            <a:ext cx="4395788" cy="3274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Automated Tools (2)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/>
          <a:lstStyle/>
          <a:p>
            <a:r>
              <a:rPr lang="en-US" dirty="0" smtClean="0"/>
              <a:t>Saturate</a:t>
            </a:r>
          </a:p>
          <a:p>
            <a:pPr lvl="1"/>
            <a:r>
              <a:rPr lang="en-US" dirty="0" smtClean="0"/>
              <a:t>Web Application</a:t>
            </a:r>
          </a:p>
          <a:p>
            <a:pPr lvl="1"/>
            <a:r>
              <a:rPr lang="en-US" dirty="0" smtClean="0"/>
              <a:t>Free</a:t>
            </a:r>
          </a:p>
          <a:p>
            <a:pPr lvl="1"/>
            <a:r>
              <a:rPr lang="en-US" dirty="0" smtClean="0"/>
              <a:t>Supports: constructed coding and memo.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1371600"/>
            <a:ext cx="4662488" cy="4779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09600" y="6248400"/>
            <a:ext cx="3581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Source: </a:t>
            </a:r>
            <a:r>
              <a:rPr lang="en-US" sz="800" dirty="0" smtClean="0">
                <a:hlinkClick r:id="rId3"/>
              </a:rPr>
              <a:t>http://www.saturateapp.com</a:t>
            </a:r>
            <a:r>
              <a:rPr lang="en-US" sz="800" dirty="0" smtClean="0"/>
              <a:t>. Developed by Dr. </a:t>
            </a:r>
            <a:r>
              <a:rPr lang="en-US" sz="800" dirty="0" err="1" smtClean="0"/>
              <a:t>Sillito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 Open Coding using Saturate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http://vimeo.com/6736972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Benefits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Hard to miss any critical information</a:t>
            </a:r>
          </a:p>
          <a:p>
            <a:r>
              <a:rPr lang="en-US" dirty="0" smtClean="0"/>
              <a:t>Instead of assumption, theories emerge from data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Critics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Tedious and time consuming process</a:t>
            </a:r>
          </a:p>
          <a:p>
            <a:r>
              <a:rPr lang="en-US" dirty="0" smtClean="0"/>
              <a:t>Often difficult to decide when to stop</a:t>
            </a:r>
          </a:p>
          <a:p>
            <a:r>
              <a:rPr lang="en-US" dirty="0" smtClean="0"/>
              <a:t>If missed something, may need to restart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Resources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Books:</a:t>
            </a:r>
          </a:p>
          <a:p>
            <a:pPr lvl="1"/>
            <a:r>
              <a:rPr lang="en-US" b="1" dirty="0" smtClean="0"/>
              <a:t>Basics of Qualitative Research</a:t>
            </a:r>
            <a:r>
              <a:rPr lang="en-US" dirty="0" smtClean="0"/>
              <a:t>, Second Edition by Anselm Strauss &amp; Juliet Corbin </a:t>
            </a:r>
          </a:p>
          <a:p>
            <a:pPr lvl="1"/>
            <a:r>
              <a:rPr lang="en-US" b="1" dirty="0" smtClean="0"/>
              <a:t>Nursing research: principles and methods</a:t>
            </a:r>
            <a:r>
              <a:rPr lang="en-US" dirty="0" smtClean="0"/>
              <a:t> by Denise F. </a:t>
            </a:r>
            <a:r>
              <a:rPr lang="en-US" dirty="0" err="1" smtClean="0"/>
              <a:t>Polit</a:t>
            </a:r>
            <a:r>
              <a:rPr lang="en-US" dirty="0" smtClean="0"/>
              <a:t>, Cheryl </a:t>
            </a:r>
            <a:r>
              <a:rPr lang="en-US" dirty="0" err="1" smtClean="0"/>
              <a:t>Tatano</a:t>
            </a:r>
            <a:r>
              <a:rPr lang="en-US" dirty="0" smtClean="0"/>
              <a:t> Beck </a:t>
            </a:r>
          </a:p>
          <a:p>
            <a:pPr lvl="1"/>
            <a:r>
              <a:rPr lang="en-US" b="1" dirty="0" smtClean="0"/>
              <a:t>Symbolic </a:t>
            </a:r>
            <a:r>
              <a:rPr lang="en-US" b="1" dirty="0" err="1" smtClean="0"/>
              <a:t>Interactionism</a:t>
            </a:r>
            <a:r>
              <a:rPr lang="en-US" dirty="0" smtClean="0"/>
              <a:t>. Bulmer H. </a:t>
            </a:r>
          </a:p>
          <a:p>
            <a:r>
              <a:rPr lang="en-US" dirty="0" smtClean="0"/>
              <a:t>Publications:</a:t>
            </a:r>
          </a:p>
          <a:p>
            <a:pPr lvl="1"/>
            <a:r>
              <a:rPr lang="en-US" dirty="0" smtClean="0"/>
              <a:t>Qualitative Data Analysis. John V. Seidel</a:t>
            </a:r>
          </a:p>
          <a:p>
            <a:pPr lvl="1"/>
            <a:r>
              <a:rPr lang="en-US" dirty="0" smtClean="0"/>
              <a:t>A Coding Scheme Development Methodology Using Grounded Theory for Qualitative Analysis of Pair Programming. </a:t>
            </a:r>
            <a:r>
              <a:rPr lang="en-US" dirty="0" err="1" smtClean="0"/>
              <a:t>Institut</a:t>
            </a:r>
            <a:r>
              <a:rPr lang="en-US" dirty="0" smtClean="0"/>
              <a:t> </a:t>
            </a:r>
            <a:r>
              <a:rPr lang="en-US" dirty="0" err="1" smtClean="0"/>
              <a:t>für</a:t>
            </a:r>
            <a:r>
              <a:rPr lang="en-US" dirty="0" smtClean="0"/>
              <a:t> </a:t>
            </a:r>
            <a:r>
              <a:rPr lang="en-US" dirty="0" err="1" smtClean="0"/>
              <a:t>Informatik</a:t>
            </a:r>
            <a:r>
              <a:rPr lang="en-US" dirty="0" smtClean="0"/>
              <a:t>, </a:t>
            </a:r>
            <a:r>
              <a:rPr lang="en-US" dirty="0" err="1" smtClean="0"/>
              <a:t>Freie</a:t>
            </a:r>
            <a:r>
              <a:rPr lang="en-US" dirty="0" smtClean="0"/>
              <a:t> </a:t>
            </a:r>
            <a:r>
              <a:rPr lang="en-US" dirty="0" err="1" smtClean="0"/>
              <a:t>Universität</a:t>
            </a:r>
            <a:r>
              <a:rPr lang="en-US" dirty="0" smtClean="0"/>
              <a:t> Berlin</a:t>
            </a:r>
          </a:p>
          <a:p>
            <a:pPr lvl="1"/>
            <a:r>
              <a:rPr lang="en-US" dirty="0" smtClean="0"/>
              <a:t>Building Inductive Theory of Collaboration in Virtual Teams: An Adapted Grounded Theory Approach. S. </a:t>
            </a:r>
            <a:r>
              <a:rPr lang="en-US" dirty="0" err="1" smtClean="0"/>
              <a:t>Sarker</a:t>
            </a:r>
            <a:r>
              <a:rPr lang="en-US" dirty="0" smtClean="0"/>
              <a:t>, F. Lau, S. </a:t>
            </a:r>
            <a:r>
              <a:rPr lang="en-US" dirty="0" err="1" smtClean="0"/>
              <a:t>Sahay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Question?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785</Words>
  <Application>Microsoft Office PowerPoint</Application>
  <PresentationFormat>On-screen Show (4:3)</PresentationFormat>
  <Paragraphs>163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Open Coding</vt:lpstr>
      <vt:lpstr>Outline</vt:lpstr>
      <vt:lpstr>Qualitative Data Analysis (QDA)</vt:lpstr>
      <vt:lpstr>Introduction</vt:lpstr>
      <vt:lpstr>Building Concepts</vt:lpstr>
      <vt:lpstr>Abstracting Concepts</vt:lpstr>
      <vt:lpstr>Record Concepts</vt:lpstr>
      <vt:lpstr>Guidelines for Memo</vt:lpstr>
      <vt:lpstr>Defining Categories</vt:lpstr>
      <vt:lpstr>When to Stop Coding?</vt:lpstr>
      <vt:lpstr>Levels of Detail in Coding</vt:lpstr>
      <vt:lpstr>Doing Open Coding with peers</vt:lpstr>
      <vt:lpstr>Role of Open Coding in QDA</vt:lpstr>
      <vt:lpstr>Exercise</vt:lpstr>
      <vt:lpstr>Sample Data</vt:lpstr>
      <vt:lpstr>Sample Data: Interview Transcript</vt:lpstr>
      <vt:lpstr>Open Coding using Pen &amp; Paper</vt:lpstr>
      <vt:lpstr>Automated Tools</vt:lpstr>
      <vt:lpstr>Automated Tools (2)</vt:lpstr>
      <vt:lpstr>Do Open Coding using Saturate</vt:lpstr>
      <vt:lpstr>Benefits</vt:lpstr>
      <vt:lpstr>Critics</vt:lpstr>
      <vt:lpstr>Resources</vt:lpstr>
      <vt:lpstr>Question?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Shahed</dc:creator>
  <cp:lastModifiedBy>Shahed</cp:lastModifiedBy>
  <cp:revision>77</cp:revision>
  <dcterms:created xsi:type="dcterms:W3CDTF">2009-10-23T16:03:12Z</dcterms:created>
  <dcterms:modified xsi:type="dcterms:W3CDTF">2009-10-24T00:14:45Z</dcterms:modified>
</cp:coreProperties>
</file>