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5"/>
  </p:notesMasterIdLst>
  <p:sldIdLst>
    <p:sldId id="256" r:id="rId2"/>
    <p:sldId id="270" r:id="rId3"/>
    <p:sldId id="257" r:id="rId4"/>
    <p:sldId id="279" r:id="rId5"/>
    <p:sldId id="268" r:id="rId6"/>
    <p:sldId id="258" r:id="rId7"/>
    <p:sldId id="286" r:id="rId8"/>
    <p:sldId id="290" r:id="rId9"/>
    <p:sldId id="292" r:id="rId10"/>
    <p:sldId id="293" r:id="rId11"/>
    <p:sldId id="269" r:id="rId12"/>
    <p:sldId id="259" r:id="rId13"/>
    <p:sldId id="260" r:id="rId14"/>
    <p:sldId id="261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4" r:id="rId24"/>
    <p:sldId id="305" r:id="rId25"/>
    <p:sldId id="306" r:id="rId26"/>
    <p:sldId id="307" r:id="rId27"/>
    <p:sldId id="308" r:id="rId28"/>
    <p:sldId id="309" r:id="rId29"/>
    <p:sldId id="310" r:id="rId30"/>
    <p:sldId id="311" r:id="rId31"/>
    <p:sldId id="303" r:id="rId32"/>
    <p:sldId id="271" r:id="rId33"/>
    <p:sldId id="272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2" autoAdjust="0"/>
    <p:restoredTop sz="83803" autoAdjust="0"/>
  </p:normalViewPr>
  <p:slideViewPr>
    <p:cSldViewPr>
      <p:cViewPr>
        <p:scale>
          <a:sx n="71" d="100"/>
          <a:sy n="71" d="100"/>
        </p:scale>
        <p:origin x="-11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A3D6A-AA15-40D7-ABE4-60FF6F87A045}" type="datetimeFigureOut">
              <a:rPr lang="en-US" smtClean="0"/>
              <a:pPr/>
              <a:t>11/30/2009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59C002-24F5-4879-BDA2-DBD50A73FF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83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 of them</a:t>
            </a:r>
            <a:r>
              <a:rPr lang="en-US" baseline="0" dirty="0" smtClean="0"/>
              <a:t> were female &amp; works with people used simple gesture.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C002-24F5-4879-BDA2-DBD50A73FF2A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introduced this step</a:t>
            </a:r>
            <a:r>
              <a:rPr lang="en-US" baseline="0" dirty="0" smtClean="0"/>
              <a:t> from the 4</a:t>
            </a:r>
            <a:r>
              <a:rPr lang="en-US" baseline="30000" dirty="0" smtClean="0"/>
              <a:t>th</a:t>
            </a:r>
            <a:r>
              <a:rPr lang="en-US" baseline="0" dirty="0" smtClean="0"/>
              <a:t> participant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C002-24F5-4879-BDA2-DBD50A73FF2A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No IT people use </a:t>
            </a:r>
            <a:r>
              <a:rPr lang="en-US" dirty="0" smtClean="0">
                <a:sym typeface="Wingdings"/>
              </a:rPr>
              <a:t>simple gestures</a:t>
            </a:r>
            <a:endParaRPr lang="en-US" dirty="0" smtClean="0"/>
          </a:p>
          <a:p>
            <a:r>
              <a:rPr lang="en-US" dirty="0" smtClean="0"/>
              <a:t>Photography Hobby: take care about details</a:t>
            </a:r>
          </a:p>
          <a:p>
            <a:r>
              <a:rPr lang="en-US" dirty="0" smtClean="0"/>
              <a:t>Female:</a:t>
            </a:r>
            <a:r>
              <a:rPr lang="en-US" baseline="0" dirty="0" smtClean="0"/>
              <a:t> in general use simple gesture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C002-24F5-4879-BDA2-DBD50A73FF2A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Recall: 8 participants chose to cut the Surface in half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chemeClr val="tx1"/>
                </a:solidFill>
              </a:rPr>
              <a:t>Also: Only two people were seated at the Surface during each experiment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C002-24F5-4879-BDA2-DBD50A73FF2A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094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Wow factor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9C002-24F5-4879-BDA2-DBD50A73FF2A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8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06236C2-A98A-4106-8FD2-6CD81935D17B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B8DD6-3963-4985-8A9B-88DB50A8AABE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9CC12E3-A90C-4173-9C8C-FCBC02AB1420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959C6-0184-4D58-B80D-806CBE35BCE9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70D2-C6EC-4956-B2AC-36C90401E1AD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B232D-2E4F-4D4A-8C0F-E80ABEC48E33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2A7EA-045E-4222-9F7E-767FA4A4761D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2D5F4-3AEF-403B-B620-38DC90D7EB9B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F69EC-BE0B-4547-AD61-779A816795D1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4DA99-BF5A-4214-A9E0-5917458CA417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1384-C5C2-49E6-A67F-92A98B275CD6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9E179-7EE6-4070-82D2-A0B6C17906F6}" type="datetime1">
              <a:rPr lang="en-US" smtClean="0"/>
              <a:pPr/>
              <a:t>11/30/2009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378873F-7498-4FE4-9D56-C16F1DD7824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xmlns:mc="http://schemas.openxmlformats.org/markup-compatibility/2006" xmlns:a14="http://schemas.microsoft.com/office/drawing/2010/main" val="9FB8CD" mc:Ignorable="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xmlns:mc="http://schemas.openxmlformats.org/markup-compatibility/2006" xmlns:a14="http://schemas.microsoft.com/office/drawing/2010/main" val="727CA3" mc:Ignorable="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xmlns:mc="http://schemas.openxmlformats.org/markup-compatibility/2006" xmlns:a14="http://schemas.microsoft.com/office/drawing/2010/main" val="9FB8CD" mc:Ignorable="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Exploring Naturalistic Gestures for Digital Tabletops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4400" dirty="0" smtClean="0"/>
              <a:t>Darren </a:t>
            </a:r>
            <a:r>
              <a:rPr lang="en-US" sz="4400" dirty="0" err="1" smtClean="0"/>
              <a:t>Andreychuk</a:t>
            </a:r>
            <a:endParaRPr lang="en-US" sz="4400" dirty="0" smtClean="0"/>
          </a:p>
          <a:p>
            <a:r>
              <a:rPr lang="en-US" sz="4400" dirty="0" err="1" smtClean="0"/>
              <a:t>Shahedul</a:t>
            </a:r>
            <a:r>
              <a:rPr lang="en-US" sz="4400" dirty="0" smtClean="0"/>
              <a:t> </a:t>
            </a:r>
            <a:r>
              <a:rPr lang="en-US" sz="4400" dirty="0" err="1" smtClean="0"/>
              <a:t>Khandkar</a:t>
            </a:r>
            <a:endParaRPr lang="en-US" sz="4400" dirty="0" smtClean="0"/>
          </a:p>
          <a:p>
            <a:r>
              <a:rPr lang="en-US" sz="4400" dirty="0" err="1" smtClean="0"/>
              <a:t>Josy</a:t>
            </a:r>
            <a:r>
              <a:rPr lang="en-US" sz="4400" dirty="0" smtClean="0"/>
              <a:t> Oliveira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Research Objective</a:t>
            </a:r>
          </a:p>
          <a:p>
            <a:r>
              <a:rPr lang="en-US" dirty="0" smtClean="0"/>
              <a:t>Related Works</a:t>
            </a:r>
          </a:p>
          <a:p>
            <a:r>
              <a:rPr lang="en-US" dirty="0" smtClean="0"/>
              <a:t>Methodologies</a:t>
            </a:r>
          </a:p>
          <a:p>
            <a:r>
              <a:rPr lang="en-US" dirty="0" smtClean="0"/>
              <a:t>Findings</a:t>
            </a:r>
          </a:p>
          <a:p>
            <a:r>
              <a:rPr lang="en-US" dirty="0" smtClean="0"/>
              <a:t>Limitations</a:t>
            </a:r>
          </a:p>
          <a:p>
            <a:r>
              <a:rPr lang="en-US" dirty="0" smtClean="0"/>
              <a:t>Future Work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Objective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324600"/>
            <a:ext cx="1981200" cy="365760"/>
          </a:xfrm>
        </p:spPr>
        <p:txBody>
          <a:bodyPr/>
          <a:lstStyle/>
          <a:p>
            <a:pPr algn="r"/>
            <a:fld id="{9378873F-7498-4FE4-9D56-C16F1DD78240}" type="slidenum">
              <a:rPr lang="en-US" sz="1200" smtClean="0"/>
              <a:pPr algn="r"/>
              <a:t>3</a:t>
            </a:fld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Determine the natural gestures for common tasks in touch enabled applications</a:t>
            </a:r>
            <a:endParaRPr lang="en-US" dirty="0"/>
          </a:p>
        </p:txBody>
      </p:sp>
      <p:pic>
        <p:nvPicPr>
          <p:cNvPr id="37890" name="Picture 2" descr="Full Service Resear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150800"/>
            <a:ext cx="2333625" cy="214375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04800" y="6400800"/>
            <a:ext cx="3810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6324600"/>
            <a:ext cx="236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http://www.robincooperresearch.com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1.  User-Defined Gestures for Surface Computing (Wobbrock, Morris, Wilson. ‘09)</a:t>
            </a:r>
          </a:p>
        </p:txBody>
      </p:sp>
    </p:spTree>
    <p:extLst>
      <p:ext uri="{BB962C8B-B14F-4D97-AF65-F5344CB8AC3E}">
        <p14:creationId xmlns:p14="http://schemas.microsoft.com/office/powerpoint/2010/main" val="545979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Techniques</a:t>
            </a:r>
          </a:p>
          <a:p>
            <a:pPr lvl="1"/>
            <a:r>
              <a:rPr lang="en-US" dirty="0" smtClean="0"/>
              <a:t>Wizard of Oz</a:t>
            </a:r>
          </a:p>
          <a:p>
            <a:pPr lvl="1"/>
            <a:r>
              <a:rPr lang="en-US" dirty="0" smtClean="0"/>
              <a:t>Direct Observation</a:t>
            </a:r>
          </a:p>
          <a:p>
            <a:pPr lvl="1"/>
            <a:r>
              <a:rPr lang="en-US" dirty="0" smtClean="0"/>
              <a:t>Interview</a:t>
            </a:r>
          </a:p>
          <a:p>
            <a:pPr lvl="2"/>
            <a:r>
              <a:rPr lang="en-US" dirty="0" smtClean="0"/>
              <a:t>Fixed questionnaire</a:t>
            </a:r>
          </a:p>
          <a:p>
            <a:pPr lvl="2"/>
            <a:r>
              <a:rPr lang="en-US" dirty="0" smtClean="0"/>
              <a:t>Open ended questions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33400" y="6400800"/>
            <a:ext cx="7391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http://www.micromationinc.com/images/PE01571_.gif</a:t>
            </a:r>
            <a:endParaRPr lang="en-US" sz="1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429000"/>
            <a:ext cx="3052762" cy="2648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Collection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Tools</a:t>
            </a:r>
          </a:p>
          <a:p>
            <a:pPr lvl="1"/>
            <a:r>
              <a:rPr lang="en-US" dirty="0" smtClean="0"/>
              <a:t>Video &amp; audio recording</a:t>
            </a:r>
          </a:p>
          <a:p>
            <a:pPr lvl="1"/>
            <a:r>
              <a:rPr lang="en-US" dirty="0" smtClean="0"/>
              <a:t>Screen capture</a:t>
            </a:r>
          </a:p>
          <a:p>
            <a:pPr lvl="1"/>
            <a:r>
              <a:rPr lang="en-US" dirty="0" smtClean="0"/>
              <a:t>Notes</a:t>
            </a:r>
            <a:endParaRPr lang="en-US" dirty="0"/>
          </a:p>
        </p:txBody>
      </p:sp>
      <p:pic>
        <p:nvPicPr>
          <p:cNvPr id="4" name="Picture 2" descr="http://t0.gstatic.com/images?q=tbn:hCDYbaFPhzF7MM:http://www.tvgasm.com/shows/images/toolacademy/hand-tools-list-importa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4572000"/>
            <a:ext cx="1729315" cy="14478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6383179"/>
            <a:ext cx="3657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tvgasm.com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Setup - Organization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interview consisted of</a:t>
            </a:r>
          </a:p>
          <a:p>
            <a:pPr lvl="1"/>
            <a:r>
              <a:rPr lang="en-US" dirty="0" smtClean="0"/>
              <a:t>an interviewer</a:t>
            </a:r>
          </a:p>
          <a:p>
            <a:pPr lvl="1"/>
            <a:r>
              <a:rPr lang="en-US" dirty="0" smtClean="0"/>
              <a:t>an interviewee</a:t>
            </a:r>
          </a:p>
          <a:p>
            <a:pPr lvl="1"/>
            <a:r>
              <a:rPr lang="en-US" dirty="0" smtClean="0"/>
              <a:t>an experimenter to observe and control the camera</a:t>
            </a:r>
          </a:p>
          <a:p>
            <a:pPr lvl="1"/>
            <a:r>
              <a:rPr lang="en-US" dirty="0" smtClean="0"/>
              <a:t>an experimenter to manipulate the system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Setup - Organization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1751" y="1219200"/>
            <a:ext cx="6820497" cy="493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Study Setup - Organization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Experiment was conducted during the </a:t>
            </a:r>
            <a:r>
              <a:rPr lang="en-US" b="1" dirty="0" smtClean="0"/>
              <a:t>weekend</a:t>
            </a:r>
            <a:r>
              <a:rPr lang="en-US" dirty="0" smtClean="0"/>
              <a:t> and on a </a:t>
            </a:r>
            <a:r>
              <a:rPr lang="en-US" b="1" dirty="0" smtClean="0"/>
              <a:t>holiday</a:t>
            </a:r>
            <a:r>
              <a:rPr lang="en-US" dirty="0" smtClean="0"/>
              <a:t> to ensure that we were not disturbed</a:t>
            </a:r>
          </a:p>
          <a:p>
            <a:r>
              <a:rPr lang="en-US" dirty="0" smtClean="0"/>
              <a:t>Before interview each participant was introduced to the Microsoft Surface and touch capabilities</a:t>
            </a:r>
          </a:p>
          <a:p>
            <a:pPr lvl="1"/>
            <a:r>
              <a:rPr lang="en-US" dirty="0" smtClean="0"/>
              <a:t>Played with the water</a:t>
            </a:r>
          </a:p>
          <a:p>
            <a:pPr lvl="1"/>
            <a:r>
              <a:rPr lang="en-US" dirty="0" smtClean="0"/>
              <a:t>Played a puzzle game</a:t>
            </a:r>
            <a:endParaRPr lang="en-US" dirty="0"/>
          </a:p>
        </p:txBody>
      </p:sp>
      <p:pic>
        <p:nvPicPr>
          <p:cNvPr id="5" name="Picture 3" descr="G:\cpsc 681\Project\Surface Wat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191000"/>
            <a:ext cx="2819400" cy="1804416"/>
          </a:xfrm>
          <a:prstGeom prst="rect">
            <a:avLst/>
          </a:prstGeom>
          <a:noFill/>
        </p:spPr>
      </p:pic>
      <p:pic>
        <p:nvPicPr>
          <p:cNvPr id="6" name="Picture 4" descr="G:\cpsc 681\Project\Surface Puzzle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4191000"/>
            <a:ext cx="2895600" cy="1788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Open Coding</a:t>
            </a:r>
          </a:p>
          <a:p>
            <a:r>
              <a:rPr lang="en-US" dirty="0" smtClean="0"/>
              <a:t>Quantitative analysis</a:t>
            </a:r>
          </a:p>
          <a:p>
            <a:r>
              <a:rPr lang="en-US" dirty="0" smtClean="0"/>
              <a:t>Group discussion</a:t>
            </a:r>
            <a:endParaRPr lang="en-US" dirty="0"/>
          </a:p>
        </p:txBody>
      </p:sp>
      <p:pic>
        <p:nvPicPr>
          <p:cNvPr id="33796" name="Picture 4" descr="http://www.behaviorresearch.net/Group%20Discuss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4191000"/>
            <a:ext cx="2562225" cy="1831929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09600" y="6400800"/>
            <a:ext cx="190308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http://www.behaviorresearch.net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Create Personal Space</a:t>
            </a:r>
          </a:p>
          <a:p>
            <a:r>
              <a:rPr lang="en-US" dirty="0" smtClean="0"/>
              <a:t>Delete an Object</a:t>
            </a:r>
          </a:p>
          <a:p>
            <a:r>
              <a:rPr lang="en-US" dirty="0" smtClean="0"/>
              <a:t>Ask for Help</a:t>
            </a:r>
          </a:p>
          <a:p>
            <a:r>
              <a:rPr lang="en-US" dirty="0" smtClean="0"/>
              <a:t>Collect multiple objects</a:t>
            </a:r>
          </a:p>
          <a:p>
            <a:pPr lvl="1"/>
            <a:r>
              <a:rPr lang="en-US" dirty="0" smtClean="0"/>
              <a:t>No Instruction</a:t>
            </a:r>
          </a:p>
          <a:p>
            <a:pPr lvl="1"/>
            <a:r>
              <a:rPr lang="en-US" dirty="0" smtClean="0"/>
              <a:t>Fast gathering</a:t>
            </a:r>
          </a:p>
        </p:txBody>
      </p:sp>
      <p:pic>
        <p:nvPicPr>
          <p:cNvPr id="32770" name="Picture 2" descr="http://t1.gstatic.com/images?q=tbn:pSt9BDnHHMT8LM:http://images.clipartof.com/small/15425-Blue-Person-Holding-A-Large-Nail-And-A-Tiny-Hammer-Stuck-Dealing-With-Trying-To-Accomplish-A-Complicated-Task-Clipart-Illustration-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4038600"/>
            <a:ext cx="1743075" cy="197167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609600" y="6400800"/>
            <a:ext cx="869149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smtClean="0"/>
              <a:t>clipartof.com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Profession</a:t>
            </a:r>
          </a:p>
          <a:p>
            <a:r>
              <a:rPr lang="en-US" dirty="0" smtClean="0"/>
              <a:t>Age Group</a:t>
            </a:r>
          </a:p>
          <a:p>
            <a:r>
              <a:rPr lang="en-US" dirty="0" smtClean="0"/>
              <a:t>Personal info</a:t>
            </a:r>
          </a:p>
          <a:p>
            <a:pPr lvl="1"/>
            <a:r>
              <a:rPr lang="en-US" dirty="0" smtClean="0"/>
              <a:t>Left or Right handed</a:t>
            </a:r>
          </a:p>
          <a:p>
            <a:pPr lvl="1"/>
            <a:r>
              <a:rPr lang="en-US" dirty="0" smtClean="0"/>
              <a:t>Native Language</a:t>
            </a:r>
          </a:p>
          <a:p>
            <a:pPr lvl="1"/>
            <a:r>
              <a:rPr lang="en-US" dirty="0" smtClean="0"/>
              <a:t>Hobby (i.e. photography)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Personal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Common behavior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Level of Behavior</a:t>
            </a:r>
          </a:p>
          <a:p>
            <a:pPr lvl="1"/>
            <a:r>
              <a:rPr lang="en-US" dirty="0" smtClean="0"/>
              <a:t>Split table: limited single touch experience</a:t>
            </a:r>
          </a:p>
          <a:p>
            <a:pPr lvl="1"/>
            <a:r>
              <a:rPr lang="en-US" dirty="0" smtClean="0"/>
              <a:t>Draw square: experienced multi-touch user</a:t>
            </a:r>
          </a:p>
          <a:p>
            <a:pPr lvl="1"/>
            <a:r>
              <a:rPr lang="en-US" dirty="0" smtClean="0"/>
              <a:t>Hand gesture: never used touch before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981200"/>
            <a:ext cx="4953000" cy="1959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an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Round: Common behavior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Level of Behavior</a:t>
            </a:r>
          </a:p>
          <a:p>
            <a:pPr lvl="1"/>
            <a:r>
              <a:rPr lang="en-US" dirty="0" smtClean="0"/>
              <a:t>Single tap: Social work, Teacher, Business Assistant</a:t>
            </a:r>
          </a:p>
          <a:p>
            <a:pPr lvl="1"/>
            <a:r>
              <a:rPr lang="en-US" dirty="0" smtClean="0"/>
              <a:t>Line across: Knows about tabletop system</a:t>
            </a:r>
          </a:p>
          <a:p>
            <a:pPr lvl="1"/>
            <a:r>
              <a:rPr lang="en-US" dirty="0" smtClean="0"/>
              <a:t>5 finger pinch: A Java developer</a:t>
            </a:r>
          </a:p>
          <a:p>
            <a:pPr lvl="1"/>
            <a:r>
              <a:rPr lang="en-US" dirty="0" smtClean="0"/>
              <a:t>Two finger pinch: Network developer (hobby: Photography)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38" y="1695450"/>
            <a:ext cx="5207872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Delete an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Round: Common behavior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Level of Behavior</a:t>
            </a:r>
          </a:p>
          <a:p>
            <a:pPr lvl="1"/>
            <a:r>
              <a:rPr lang="en-US" dirty="0" smtClean="0"/>
              <a:t>Toss out: Java developer, Journalist, Business Analyst, Network Admin</a:t>
            </a:r>
          </a:p>
          <a:p>
            <a:pPr lvl="1"/>
            <a:r>
              <a:rPr lang="en-US" dirty="0" smtClean="0"/>
              <a:t>‘X’ gesture: Student, </a:t>
            </a:r>
            <a:r>
              <a:rPr lang="en-US" dirty="0" err="1" smtClean="0"/>
              <a:t>.Net</a:t>
            </a:r>
            <a:r>
              <a:rPr lang="en-US" dirty="0" smtClean="0"/>
              <a:t> Developer &amp; Engineer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828800"/>
            <a:ext cx="4572000" cy="2180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Ask for Help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Common behavior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Findings:</a:t>
            </a:r>
          </a:p>
          <a:p>
            <a:pPr lvl="1"/>
            <a:r>
              <a:rPr lang="en-US" dirty="0" smtClean="0"/>
              <a:t>2 finger tap: Social Worker</a:t>
            </a:r>
          </a:p>
          <a:p>
            <a:pPr lvl="1"/>
            <a:r>
              <a:rPr lang="en-US" dirty="0" smtClean="0"/>
              <a:t>3 finger tap: Teacher</a:t>
            </a:r>
          </a:p>
          <a:p>
            <a:pPr lvl="1"/>
            <a:r>
              <a:rPr lang="en-US" dirty="0" smtClean="0"/>
              <a:t>Double tap: Journalist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880430"/>
            <a:ext cx="4953000" cy="2158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 Multiple Items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 Instructions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Findings</a:t>
            </a:r>
          </a:p>
          <a:p>
            <a:pPr lvl="1"/>
            <a:r>
              <a:rPr lang="en-US" dirty="0" smtClean="0"/>
              <a:t>People worried about item orientation &amp; organization style</a:t>
            </a:r>
          </a:p>
          <a:p>
            <a:pPr lvl="1"/>
            <a:r>
              <a:rPr lang="en-US" dirty="0" smtClean="0"/>
              <a:t>Draw circle &amp; tap: .net developer that always use multi touch (expert). </a:t>
            </a:r>
            <a:endParaRPr lang="en-US" dirty="0" smtClean="0">
              <a:solidFill>
                <a:srgbClr xmlns:mc="http://schemas.openxmlformats.org/markup-compatibility/2006" xmlns:a14="http://schemas.microsoft.com/office/drawing/2010/main" val="FF0000" mc:Ignorable=""/>
              </a:solidFill>
            </a:endParaRPr>
          </a:p>
          <a:p>
            <a:pPr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752600"/>
            <a:ext cx="4724399" cy="1918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Gather Multiple Items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Fast Gathering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Findings:</a:t>
            </a:r>
            <a:endParaRPr lang="en-US" dirty="0" smtClean="0">
              <a:solidFill>
                <a:schemeClr val="tx1"/>
              </a:solidFill>
            </a:endParaRP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Rotate cards one by one (line): Network administrator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Select items &amp; tap: Java developer, business assistant, teacher, engineer (male)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Tap on button to zoom in: journalist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Five fingers pinch: engineer (female)</a:t>
            </a: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399" y="1905000"/>
            <a:ext cx="5500479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Findings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Effects of </a:t>
            </a:r>
          </a:p>
          <a:p>
            <a:pPr lvl="1"/>
            <a:r>
              <a:rPr lang="en-US" dirty="0" smtClean="0"/>
              <a:t>Professional Background</a:t>
            </a:r>
          </a:p>
          <a:p>
            <a:pPr lvl="1"/>
            <a:r>
              <a:rPr lang="en-US" dirty="0" smtClean="0"/>
              <a:t>Hobby</a:t>
            </a:r>
          </a:p>
          <a:p>
            <a:pPr lvl="1"/>
            <a:r>
              <a:rPr lang="en-US" dirty="0" smtClean="0"/>
              <a:t>Gender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Effects of Professional Background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Social </a:t>
            </a:r>
            <a:r>
              <a:rPr lang="en-US" dirty="0"/>
              <a:t>works</a:t>
            </a:r>
            <a:r>
              <a:rPr lang="en-US" dirty="0" smtClean="0"/>
              <a:t> and teacher use </a:t>
            </a:r>
            <a:r>
              <a:rPr lang="en-US" dirty="0"/>
              <a:t>hand gestures where as technical users prefer finger gestures</a:t>
            </a:r>
            <a:endParaRPr lang="en-US" dirty="0" smtClean="0"/>
          </a:p>
          <a:p>
            <a:r>
              <a:rPr lang="en-US" dirty="0" smtClean="0"/>
              <a:t>For novice users, the number of fingers they use does not matter</a:t>
            </a:r>
          </a:p>
        </p:txBody>
      </p:sp>
    </p:spTree>
    <p:extLst>
      <p:ext uri="{BB962C8B-B14F-4D97-AF65-F5344CB8AC3E}">
        <p14:creationId xmlns:p14="http://schemas.microsoft.com/office/powerpoint/2010/main" val="664461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511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Limited Participants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356350"/>
            <a:ext cx="1981200" cy="365760"/>
          </a:xfrm>
        </p:spPr>
        <p:txBody>
          <a:bodyPr/>
          <a:lstStyle/>
          <a:p>
            <a:fld id="{9378873F-7498-4FE4-9D56-C16F1DD78240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participants were not evenly distributed among </a:t>
            </a:r>
            <a:r>
              <a:rPr lang="en-US" dirty="0" smtClean="0"/>
              <a:t>different groups</a:t>
            </a:r>
            <a:endParaRPr lang="en-US" dirty="0" smtClean="0"/>
          </a:p>
          <a:p>
            <a:pPr lvl="1"/>
            <a:r>
              <a:rPr lang="en-US" dirty="0" smtClean="0"/>
              <a:t>Professions </a:t>
            </a:r>
          </a:p>
          <a:p>
            <a:pPr lvl="1"/>
            <a:r>
              <a:rPr lang="en-US" dirty="0" smtClean="0"/>
              <a:t>Ages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733800"/>
            <a:ext cx="3028950" cy="2542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0892" y="6383179"/>
            <a:ext cx="1337226" cy="24622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000" dirty="0" smtClean="0"/>
              <a:t>Source: us.fotolia.com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86967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Types of Surfaces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only used Microsoft Surface in our study</a:t>
            </a:r>
          </a:p>
          <a:p>
            <a:r>
              <a:rPr lang="en-US" dirty="0" smtClean="0"/>
              <a:t>Touch enabled devices can vary by</a:t>
            </a:r>
          </a:p>
          <a:p>
            <a:pPr lvl="1"/>
            <a:r>
              <a:rPr lang="en-US" dirty="0" smtClean="0"/>
              <a:t>Size &amp; Shape</a:t>
            </a:r>
          </a:p>
          <a:p>
            <a:pPr lvl="1"/>
            <a:r>
              <a:rPr lang="en-US" dirty="0" smtClean="0"/>
              <a:t>Orientation</a:t>
            </a:r>
          </a:p>
          <a:p>
            <a:pPr lvl="1"/>
            <a:r>
              <a:rPr lang="en-US" dirty="0" smtClean="0"/>
              <a:t>Sitting arrangement</a:t>
            </a:r>
            <a:endParaRPr lang="en-US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6100" y="5324475"/>
            <a:ext cx="12573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0" descr="C:\Users\Shahed\AppData\Local\Temp\msohtmlclip1\01\clip_image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8525" y="5038792"/>
            <a:ext cx="1133475" cy="1181033"/>
          </a:xfrm>
          <a:prstGeom prst="rect">
            <a:avLst/>
          </a:prstGeom>
          <a:noFill/>
        </p:spPr>
      </p:pic>
      <p:pic>
        <p:nvPicPr>
          <p:cNvPr id="7" name="Picture 16" descr="C:\Users\Shahed\AppData\Local\Temp\msohtmlclip1\01\clip_image00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5029200"/>
            <a:ext cx="2390334" cy="1203325"/>
          </a:xfrm>
          <a:prstGeom prst="rect">
            <a:avLst/>
          </a:prstGeom>
          <a:noFill/>
        </p:spPr>
      </p:pic>
      <p:pic>
        <p:nvPicPr>
          <p:cNvPr id="8" name="Picture 4" descr="C:\Users\Shahed\AppData\Local\Temp\msohtmlclip1\01\clip_image001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29200" y="5257800"/>
            <a:ext cx="1182255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6010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Limited </a:t>
            </a:r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Additional training may help participants to think wider range of gestures </a:t>
            </a:r>
            <a:endParaRPr lang="en-US" dirty="0"/>
          </a:p>
        </p:txBody>
      </p:sp>
      <p:pic>
        <p:nvPicPr>
          <p:cNvPr id="3076" name="Picture 4" descr="http://www.ts16949consultants.co.uk/img2_train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429000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53925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337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Wider range of Participants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Get participants with different demographic background</a:t>
            </a:r>
          </a:p>
          <a:p>
            <a:pPr lvl="1"/>
            <a:r>
              <a:rPr lang="en-US" dirty="0" smtClean="0"/>
              <a:t>First Language</a:t>
            </a:r>
          </a:p>
          <a:p>
            <a:pPr lvl="1"/>
            <a:r>
              <a:rPr lang="en-US" dirty="0" smtClean="0"/>
              <a:t>Way of writing</a:t>
            </a:r>
          </a:p>
          <a:p>
            <a:pPr lvl="1"/>
            <a:r>
              <a:rPr lang="en-US" dirty="0" smtClean="0"/>
              <a:t>Professional background</a:t>
            </a:r>
          </a:p>
          <a:p>
            <a:pPr lvl="1"/>
            <a:r>
              <a:rPr lang="en-US" dirty="0" smtClean="0"/>
              <a:t>Age group</a:t>
            </a:r>
          </a:p>
          <a:p>
            <a:r>
              <a:rPr lang="en-US" dirty="0" smtClean="0"/>
              <a:t>Include expert users</a:t>
            </a:r>
          </a:p>
          <a:p>
            <a:pPr lvl="1"/>
            <a:r>
              <a:rPr lang="en-US" dirty="0" smtClean="0"/>
              <a:t>Tablet users</a:t>
            </a:r>
          </a:p>
          <a:p>
            <a:pPr lvl="1"/>
            <a:r>
              <a:rPr lang="en-US" dirty="0" smtClean="0"/>
              <a:t>Surface users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733800"/>
            <a:ext cx="3028950" cy="2542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385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Different Types of Devices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Run user study on different types of Touch Devices</a:t>
            </a:r>
          </a:p>
          <a:p>
            <a:pPr lvl="1"/>
            <a:r>
              <a:rPr lang="en-US" dirty="0" smtClean="0"/>
              <a:t>Size &amp; Orientation</a:t>
            </a:r>
          </a:p>
          <a:p>
            <a:pPr lvl="1"/>
            <a:r>
              <a:rPr lang="en-US" dirty="0" smtClean="0"/>
              <a:t>Single Vs. Multi-user </a:t>
            </a:r>
          </a:p>
          <a:p>
            <a:pPr lvl="1"/>
            <a:endParaRPr lang="en-US" dirty="0"/>
          </a:p>
        </p:txBody>
      </p:sp>
      <p:pic>
        <p:nvPicPr>
          <p:cNvPr id="17" name="Picture 2" descr="C:\Users\Shahed\AppData\Local\Temp\msohtmlclip1\01\clip_image001.pn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638800" y="4942403"/>
            <a:ext cx="981075" cy="1305997"/>
          </a:xfrm>
          <a:prstGeom prst="rect">
            <a:avLst/>
          </a:prstGeom>
          <a:noFill/>
        </p:spPr>
      </p:pic>
      <p:pic>
        <p:nvPicPr>
          <p:cNvPr id="18" name="Picture 10" descr="C:\Users\Shahed\AppData\Local\Temp\msohtmlclip1\01\clip_image00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4948797"/>
            <a:ext cx="1209675" cy="1260431"/>
          </a:xfrm>
          <a:prstGeom prst="rect">
            <a:avLst/>
          </a:prstGeom>
          <a:noFill/>
        </p:spPr>
      </p:pic>
      <p:pic>
        <p:nvPicPr>
          <p:cNvPr id="19" name="Picture 14" descr="C:\Users\Shahed\AppData\Local\Temp\msohtmlclip1\01\clip_image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399" y="4939913"/>
            <a:ext cx="2590137" cy="12978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69693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Pilot Studies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Helps refine the study plan</a:t>
            </a:r>
          </a:p>
          <a:p>
            <a:pPr lvl="1"/>
            <a:r>
              <a:rPr lang="en-US" dirty="0" smtClean="0"/>
              <a:t>Training sessions</a:t>
            </a:r>
          </a:p>
          <a:p>
            <a:pPr lvl="1"/>
            <a:r>
              <a:rPr lang="en-US" dirty="0" smtClean="0"/>
              <a:t>Task planning</a:t>
            </a:r>
          </a:p>
          <a:p>
            <a:pPr lvl="1"/>
            <a:r>
              <a:rPr lang="en-US" dirty="0" smtClean="0"/>
              <a:t>Interview questions</a:t>
            </a:r>
            <a:endParaRPr lang="en-US" dirty="0"/>
          </a:p>
        </p:txBody>
      </p:sp>
      <p:pic>
        <p:nvPicPr>
          <p:cNvPr id="4098" name="Picture 2" descr="Discovery World - Chemistry Set (100 experiments)- F.E.V.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461509"/>
            <a:ext cx="2857500" cy="163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821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of the Study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Instead of a single gesture for a particular task, we may have a set of gestures for the same task.</a:t>
            </a:r>
          </a:p>
          <a:p>
            <a:pPr lvl="1"/>
            <a:r>
              <a:rPr lang="en-US" dirty="0" smtClean="0"/>
              <a:t>E.g. Single line, cross &amp; scratch out for delete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530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Wobbrock, Jacob. Meredith Ringel Morris, Andrew D. Wilson. </a:t>
            </a:r>
            <a:r>
              <a:rPr lang="en-US" i="1" dirty="0" smtClean="0"/>
              <a:t>User-Defined Gestures for Surface Computing</a:t>
            </a:r>
            <a:r>
              <a:rPr lang="en-US" dirty="0" smtClean="0"/>
              <a:t>, CHI 2009, April 4-9, 2009, Boston, MA, USA.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8873F-7498-4FE4-9D56-C16F1DD78240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464653" mc:Ignorable=""/>
      </a:dk2>
      <a:lt2>
        <a:srgbClr xmlns:mc="http://schemas.openxmlformats.org/markup-compatibility/2006" xmlns:a14="http://schemas.microsoft.com/office/drawing/2010/main" val="DDE9EC" mc:Ignorable=""/>
      </a:lt2>
      <a:accent1>
        <a:srgbClr xmlns:mc="http://schemas.openxmlformats.org/markup-compatibility/2006" xmlns:a14="http://schemas.microsoft.com/office/drawing/2010/main" val="727CA3" mc:Ignorable=""/>
      </a:accent1>
      <a:accent2>
        <a:srgbClr xmlns:mc="http://schemas.openxmlformats.org/markup-compatibility/2006" xmlns:a14="http://schemas.microsoft.com/office/drawing/2010/main" val="9FB8CD" mc:Ignorable=""/>
      </a:accent2>
      <a:accent3>
        <a:srgbClr xmlns:mc="http://schemas.openxmlformats.org/markup-compatibility/2006" xmlns:a14="http://schemas.microsoft.com/office/drawing/2010/main" val="D2DA7A" mc:Ignorable=""/>
      </a:accent3>
      <a:accent4>
        <a:srgbClr xmlns:mc="http://schemas.openxmlformats.org/markup-compatibility/2006" xmlns:a14="http://schemas.microsoft.com/office/drawing/2010/main" val="FADA7A" mc:Ignorable=""/>
      </a:accent4>
      <a:accent5>
        <a:srgbClr xmlns:mc="http://schemas.openxmlformats.org/markup-compatibility/2006" xmlns:a14="http://schemas.microsoft.com/office/drawing/2010/main" val="B88472" mc:Ignorable=""/>
      </a:accent5>
      <a:accent6>
        <a:srgbClr xmlns:mc="http://schemas.openxmlformats.org/markup-compatibility/2006" xmlns:a14="http://schemas.microsoft.com/office/drawing/2010/main" val="8E736A" mc:Ignorable=""/>
      </a:accent6>
      <a:hlink>
        <a:srgbClr xmlns:mc="http://schemas.openxmlformats.org/markup-compatibility/2006" xmlns:a14="http://schemas.microsoft.com/office/drawing/2010/main" val="B292CA" mc:Ignorable=""/>
      </a:hlink>
      <a:folHlink>
        <a:srgbClr xmlns:mc="http://schemas.openxmlformats.org/markup-compatibility/2006" xmlns:a14="http://schemas.microsoft.com/office/drawing/2010/main" val="6B5680" mc:Ignorable="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xmlns:mc="http://schemas.openxmlformats.org/markup-compatibility/2006" xmlns:a14="http://schemas.microsoft.com/office/drawing/2010/main" val="000000" mc:Ignorable="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xmlns:mc="http://schemas.openxmlformats.org/markup-compatibility/2006" xmlns:a14="http://schemas.microsoft.com/office/drawing/2010/main" val="000000" mc:Ignorable="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xmlns:mc="http://schemas.openxmlformats.org/markup-compatibility/2006" xmlns:a14="http://schemas.microsoft.com/office/drawing/2010/main" val="1F497D" mc:Ignorable=""/>
      </a:dk2>
      <a:lt2>
        <a:srgbClr xmlns:mc="http://schemas.openxmlformats.org/markup-compatibility/2006" xmlns:a14="http://schemas.microsoft.com/office/drawing/2010/main" val="EEECE1" mc:Ignorable=""/>
      </a:lt2>
      <a:accent1>
        <a:srgbClr xmlns:mc="http://schemas.openxmlformats.org/markup-compatibility/2006" xmlns:a14="http://schemas.microsoft.com/office/drawing/2010/main" val="4F81BD" mc:Ignorable=""/>
      </a:accent1>
      <a:accent2>
        <a:srgbClr xmlns:mc="http://schemas.openxmlformats.org/markup-compatibility/2006" xmlns:a14="http://schemas.microsoft.com/office/drawing/2010/main" val="C0504D" mc:Ignorable=""/>
      </a:accent2>
      <a:accent3>
        <a:srgbClr xmlns:mc="http://schemas.openxmlformats.org/markup-compatibility/2006" xmlns:a14="http://schemas.microsoft.com/office/drawing/2010/main" val="9BBB59" mc:Ignorable=""/>
      </a:accent3>
      <a:accent4>
        <a:srgbClr xmlns:mc="http://schemas.openxmlformats.org/markup-compatibility/2006" xmlns:a14="http://schemas.microsoft.com/office/drawing/2010/main" val="8064A2" mc:Ignorable=""/>
      </a:accent4>
      <a:accent5>
        <a:srgbClr xmlns:mc="http://schemas.openxmlformats.org/markup-compatibility/2006" xmlns:a14="http://schemas.microsoft.com/office/drawing/2010/main" val="4BACC6" mc:Ignorable=""/>
      </a:accent5>
      <a:accent6>
        <a:srgbClr xmlns:mc="http://schemas.openxmlformats.org/markup-compatibility/2006" xmlns:a14="http://schemas.microsoft.com/office/drawing/2010/main" val="F79646" mc:Ignorable=""/>
      </a:accent6>
      <a:hlink>
        <a:srgbClr xmlns:mc="http://schemas.openxmlformats.org/markup-compatibility/2006" xmlns:a14="http://schemas.microsoft.com/office/drawing/2010/main" val="0000FF" mc:Ignorable=""/>
      </a:hlink>
      <a:folHlink>
        <a:srgbClr xmlns:mc="http://schemas.openxmlformats.org/markup-compatibility/2006" xmlns:a14="http://schemas.microsoft.com/office/drawing/2010/main" val="800080" mc:Ignorable="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xmlns:mc="http://schemas.openxmlformats.org/markup-compatibility/2006" xmlns:a14="http://schemas.microsoft.com/office/drawing/2010/main" val="000000" mc:Ignorable="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xmlns:mc="http://schemas.openxmlformats.org/markup-compatibility/2006" xmlns:a14="http://schemas.microsoft.com/office/drawing/2010/main" val="000000" mc:Ignorable="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582</TotalTime>
  <Words>735</Words>
  <Application>Microsoft Office PowerPoint</Application>
  <PresentationFormat>On-screen Show (4:3)</PresentationFormat>
  <Paragraphs>222</Paragraphs>
  <Slides>33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Origin</vt:lpstr>
      <vt:lpstr>Exploring Naturalistic Gestures for Digital Tabletops</vt:lpstr>
      <vt:lpstr>Outline</vt:lpstr>
      <vt:lpstr>Research Objective</vt:lpstr>
      <vt:lpstr>Related Works</vt:lpstr>
      <vt:lpstr>Methodologies</vt:lpstr>
      <vt:lpstr>Data Collection</vt:lpstr>
      <vt:lpstr>Data Collection</vt:lpstr>
      <vt:lpstr>Study Setup - Organization</vt:lpstr>
      <vt:lpstr>Study Setup - Organization</vt:lpstr>
      <vt:lpstr>Study Setup - Organization</vt:lpstr>
      <vt:lpstr>Data Analysis</vt:lpstr>
      <vt:lpstr>Tasks</vt:lpstr>
      <vt:lpstr>Participants</vt:lpstr>
      <vt:lpstr>Findings</vt:lpstr>
      <vt:lpstr>Creating Personal Space</vt:lpstr>
      <vt:lpstr>Delete an Object</vt:lpstr>
      <vt:lpstr>Delete an Object</vt:lpstr>
      <vt:lpstr>Ask for Help</vt:lpstr>
      <vt:lpstr>Gather Multiple Items</vt:lpstr>
      <vt:lpstr>Gather Multiple Items</vt:lpstr>
      <vt:lpstr>General Findings</vt:lpstr>
      <vt:lpstr>Effects of Professional Background</vt:lpstr>
      <vt:lpstr>Limitations</vt:lpstr>
      <vt:lpstr>Limited Participants</vt:lpstr>
      <vt:lpstr>Types of Surfaces</vt:lpstr>
      <vt:lpstr>Limited Training</vt:lpstr>
      <vt:lpstr>Future Work</vt:lpstr>
      <vt:lpstr>Wider range of Participants</vt:lpstr>
      <vt:lpstr>Different Types of Devices</vt:lpstr>
      <vt:lpstr>More Pilot Studies</vt:lpstr>
      <vt:lpstr>Outcome of the Study</vt:lpstr>
      <vt:lpstr>Reference</vt:lpstr>
      <vt:lpstr>Questions?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Shahed</dc:creator>
  <cp:lastModifiedBy>Shahed</cp:lastModifiedBy>
  <cp:revision>85</cp:revision>
  <dcterms:created xsi:type="dcterms:W3CDTF">2009-11-28T22:12:59Z</dcterms:created>
  <dcterms:modified xsi:type="dcterms:W3CDTF">2009-12-01T02:59:04Z</dcterms:modified>
</cp:coreProperties>
</file>