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5" r:id="rId2"/>
  </p:sldMasterIdLst>
  <p:notesMasterIdLst>
    <p:notesMasterId r:id="rId25"/>
  </p:notesMasterIdLst>
  <p:handoutMasterIdLst>
    <p:handoutMasterId r:id="rId26"/>
  </p:handoutMasterIdLst>
  <p:sldIdLst>
    <p:sldId id="256" r:id="rId3"/>
    <p:sldId id="257" r:id="rId4"/>
    <p:sldId id="267" r:id="rId5"/>
    <p:sldId id="262" r:id="rId6"/>
    <p:sldId id="264" r:id="rId7"/>
    <p:sldId id="268" r:id="rId8"/>
    <p:sldId id="258" r:id="rId9"/>
    <p:sldId id="265" r:id="rId10"/>
    <p:sldId id="269" r:id="rId11"/>
    <p:sldId id="259" r:id="rId12"/>
    <p:sldId id="266" r:id="rId13"/>
    <p:sldId id="270" r:id="rId14"/>
    <p:sldId id="271" r:id="rId15"/>
    <p:sldId id="272" r:id="rId16"/>
    <p:sldId id="273" r:id="rId17"/>
    <p:sldId id="275" r:id="rId18"/>
    <p:sldId id="276" r:id="rId19"/>
    <p:sldId id="277" r:id="rId20"/>
    <p:sldId id="274" r:id="rId21"/>
    <p:sldId id="260" r:id="rId22"/>
    <p:sldId id="261" r:id="rId23"/>
    <p:sldId id="263" r:id="rId24"/>
  </p:sldIdLst>
  <p:sldSz cx="9144000" cy="6858000" type="screen4x3"/>
  <p:notesSz cx="9601200" cy="7315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DAEC"/>
    <a:srgbClr val="769D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0147" autoAdjust="0"/>
  </p:normalViewPr>
  <p:slideViewPr>
    <p:cSldViewPr>
      <p:cViewPr varScale="1">
        <p:scale>
          <a:sx n="100" d="100"/>
          <a:sy n="100" d="100"/>
        </p:scale>
        <p:origin x="-96" y="-12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006" tIns="47503" rIns="95006" bIns="47503" numCol="1" anchor="t" anchorCtr="0" compatLnSpc="1">
            <a:prstTxWarp prst="textNoShape">
              <a:avLst/>
            </a:prstTxWarp>
          </a:bodyPr>
          <a:lstStyle>
            <a:lvl1pPr defTabSz="949325">
              <a:defRPr sz="1200"/>
            </a:lvl1pPr>
          </a:lstStyle>
          <a:p>
            <a:endParaRPr 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8775" y="0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006" tIns="47503" rIns="95006" bIns="47503" numCol="1" anchor="t" anchorCtr="0" compatLnSpc="1">
            <a:prstTxWarp prst="textNoShape">
              <a:avLst/>
            </a:prstTxWarp>
          </a:bodyPr>
          <a:lstStyle>
            <a:lvl1pPr algn="r" defTabSz="949325">
              <a:defRPr sz="1200"/>
            </a:lvl1pPr>
          </a:lstStyle>
          <a:p>
            <a:fld id="{E697BCDA-9D1D-4018-A5E2-3BF756B78293}" type="datetimeFigureOut">
              <a:rPr lang="en-US"/>
              <a:pPr/>
              <a:t>11/7/2007</a:t>
            </a:fld>
            <a:endParaRPr lang="en-US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006" tIns="47503" rIns="95006" bIns="47503" numCol="1" anchor="b" anchorCtr="0" compatLnSpc="1">
            <a:prstTxWarp prst="textNoShape">
              <a:avLst/>
            </a:prstTxWarp>
          </a:bodyPr>
          <a:lstStyle>
            <a:lvl1pPr defTabSz="949325">
              <a:defRPr sz="1200"/>
            </a:lvl1pPr>
          </a:lstStyle>
          <a:p>
            <a:endParaRPr lang="en-US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8775" y="6948488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006" tIns="47503" rIns="95006" bIns="47503" numCol="1" anchor="b" anchorCtr="0" compatLnSpc="1">
            <a:prstTxWarp prst="textNoShape">
              <a:avLst/>
            </a:prstTxWarp>
          </a:bodyPr>
          <a:lstStyle>
            <a:lvl1pPr algn="r" defTabSz="949325">
              <a:defRPr sz="1200"/>
            </a:lvl1pPr>
          </a:lstStyle>
          <a:p>
            <a:fld id="{6797B616-0055-4BD4-9851-85F8012E6B3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9" tIns="48330" rIns="96659" bIns="48330" numCol="1" anchor="t" anchorCtr="0" compatLnSpc="1">
            <a:prstTxWarp prst="textNoShape">
              <a:avLst/>
            </a:prstTxWarp>
          </a:bodyPr>
          <a:lstStyle>
            <a:lvl1pPr defTabSz="966788"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5438775" y="0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9" tIns="48330" rIns="96659" bIns="48330" numCol="1" anchor="t" anchorCtr="0" compatLnSpc="1">
            <a:prstTxWarp prst="textNoShape">
              <a:avLst/>
            </a:prstTxWarp>
          </a:bodyPr>
          <a:lstStyle>
            <a:lvl1pPr algn="r" defTabSz="966788">
              <a:defRPr sz="1200">
                <a:latin typeface="Calibri" pitchFamily="34" charset="0"/>
              </a:defRPr>
            </a:lvl1pPr>
          </a:lstStyle>
          <a:p>
            <a:fld id="{F031F99D-4911-43C6-8B91-0AEF8141369B}" type="datetimeFigureOut">
              <a:rPr lang="en-US"/>
              <a:pPr/>
              <a:t>11/7/2007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71800" y="549275"/>
            <a:ext cx="3657600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960438" y="3475038"/>
            <a:ext cx="7680325" cy="329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9" tIns="48330" rIns="96659" bIns="483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9" tIns="48330" rIns="96659" bIns="48330" numCol="1" anchor="b" anchorCtr="0" compatLnSpc="1">
            <a:prstTxWarp prst="textNoShape">
              <a:avLst/>
            </a:prstTxWarp>
          </a:bodyPr>
          <a:lstStyle>
            <a:lvl1pPr defTabSz="966788"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5438775" y="6948488"/>
            <a:ext cx="41608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59" tIns="48330" rIns="96659" bIns="48330" numCol="1" anchor="b" anchorCtr="0" compatLnSpc="1">
            <a:prstTxWarp prst="textNoShape">
              <a:avLst/>
            </a:prstTxWarp>
          </a:bodyPr>
          <a:lstStyle>
            <a:lvl1pPr algn="r" defTabSz="966788">
              <a:defRPr sz="1200">
                <a:latin typeface="Calibri" pitchFamily="34" charset="0"/>
              </a:defRPr>
            </a:lvl1pPr>
          </a:lstStyle>
          <a:p>
            <a:fld id="{A5BD7734-2CDC-4A5F-A0B7-4EC6E8A6F82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Basics		- definition, sample, origin, variations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Analysis methods	- individual responses vs. summed responses, descriptive stats and Mann-Whitney U test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Worked example	- example question, raw data, and analysis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Strengths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Weaknesses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1000" smtClean="0"/>
              <a:t>Who		- Dr. Rensis Likert (sociologist at U of Michigan)</a:t>
            </a:r>
          </a:p>
          <a:p>
            <a:pPr eaLnBrk="1" hangingPunct="1"/>
            <a:endParaRPr lang="en-US" sz="1000" smtClean="0"/>
          </a:p>
          <a:p>
            <a:pPr eaLnBrk="1" hangingPunct="1"/>
            <a:r>
              <a:rPr lang="en-US" sz="1000" smtClean="0"/>
              <a:t>What		- psychometric response scale (measurement of psychological vars such as attitudes, abilities, personality traits, etc.)</a:t>
            </a:r>
          </a:p>
          <a:p>
            <a:pPr eaLnBrk="1" hangingPunct="1"/>
            <a:r>
              <a:rPr lang="en-US" sz="1000" smtClean="0"/>
              <a:t>		- non-comparative scale</a:t>
            </a:r>
          </a:p>
          <a:p>
            <a:pPr eaLnBrk="1" hangingPunct="1"/>
            <a:r>
              <a:rPr lang="en-US" sz="1000" smtClean="0"/>
              <a:t>			- each item is scaled independently from the others (ex. How do you feel about X?)</a:t>
            </a:r>
          </a:p>
          <a:p>
            <a:pPr eaLnBrk="1" hangingPunct="1"/>
            <a:r>
              <a:rPr lang="en-US" sz="1000" smtClean="0"/>
              <a:t>			- comparative scaling -&gt; items are compared with each other (ex. Do you prefer X or Y?)</a:t>
            </a:r>
          </a:p>
          <a:p>
            <a:pPr eaLnBrk="1" hangingPunct="1"/>
            <a:r>
              <a:rPr lang="en-US" sz="1000" smtClean="0"/>
              <a:t>		- unidimensional scale (only measures a single underlying trait)</a:t>
            </a:r>
          </a:p>
          <a:p>
            <a:pPr eaLnBrk="1" hangingPunct="1"/>
            <a:r>
              <a:rPr lang="en-US" sz="1000" smtClean="0"/>
              <a:t>		- ordinal scale (ordered categories, but magnitude of difference between each might be different)</a:t>
            </a:r>
          </a:p>
          <a:p>
            <a:pPr eaLnBrk="1" hangingPunct="1"/>
            <a:endParaRPr lang="en-US" sz="1000" smtClean="0"/>
          </a:p>
          <a:p>
            <a:pPr eaLnBrk="1" hangingPunct="1"/>
            <a:r>
              <a:rPr lang="en-US" sz="1000" smtClean="0"/>
              <a:t>When		- 1932 - “A Technique for the Measurement of Attitudes” in the Archives of Psychology</a:t>
            </a:r>
          </a:p>
          <a:p>
            <a:pPr eaLnBrk="1" hangingPunct="1"/>
            <a:endParaRPr lang="en-US" sz="1000" smtClean="0"/>
          </a:p>
          <a:p>
            <a:pPr eaLnBrk="1" hangingPunct="1"/>
            <a:r>
              <a:rPr lang="en-US" sz="1000" smtClean="0"/>
              <a:t>Where		- wherever participant attitudes are valuable (requirements gathering, evaluation, etc.)</a:t>
            </a:r>
          </a:p>
          <a:p>
            <a:pPr eaLnBrk="1" hangingPunct="1"/>
            <a:endParaRPr lang="en-US" sz="1000" smtClean="0"/>
          </a:p>
          <a:p>
            <a:pPr eaLnBrk="1" hangingPunct="1"/>
            <a:r>
              <a:rPr lang="en-US" sz="1000" smtClean="0"/>
              <a:t>Why		- obtain participants preferences or degree of agreement</a:t>
            </a:r>
          </a:p>
          <a:p>
            <a:pPr eaLnBrk="1" hangingPunct="1"/>
            <a:r>
              <a:rPr lang="en-US" sz="1000" smtClean="0"/>
              <a:t>		- means of measuring psychological attitudes in a “scientific” way like grams or degrees Celsius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5-point scale is most common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Some advocate use of 7 and 9-point scales for additional granularity (tapers off above 9 or 11 points)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4 or other even-numbered point scales produce ipsative (forced choice) measure with no neutral option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Each level is assigned a numeric value (coding), usually starting with 1 and incrementing by 1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Many variations: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	agreement (above)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	frequency: always -&gt; occasionally -&gt; never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	quality: poor -&gt; average -&gt; excellent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	easy of use: frustrating -&gt; satisfying, difficult -&gt; easy, impossible -&gt; easy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	Ben Shneiderman (Designing the User Interface) -&gt; many HCI-specific examples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000" smtClean="0"/>
              <a:t>Individual questions or “items” are ordinal data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ordered categories, but participants might not perceive the difference between adjacent levels to be equal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Many </a:t>
            </a:r>
            <a:r>
              <a:rPr lang="en-US" sz="1000" i="1" smtClean="0"/>
              <a:t>do</a:t>
            </a:r>
            <a:r>
              <a:rPr lang="en-US" sz="1000" smtClean="0"/>
              <a:t> treat responses as interval data, but this is dangerous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interval data has ordered categories, but no absolute zero point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numbers assigned to categories indicate magnitude of difference between them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differences between pairs of measurements can be meaningfully compared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Descriptive stats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median -&gt; middle number in sorted data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mode -&gt; most frequent number in data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range -&gt; diff between largest and smallest value in data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inter-quartile range -&gt; diff between Q3 and Q1; the middle 50% of data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	Q1 cuts off lowest 25% of data = median of lower 50%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	Q2 = median of all data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	Q3 cuts off highest 25% of data = median of upper 50%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not mean or standard deviation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	- “The average of ‘fair’ and ‘good’ is not ‘fair-and-a-half’” – Susan Jamieson paraphrasing Kuzon Jr et al.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1000" smtClean="0"/>
              <a:t>Non-parametric tests (underlying pop. does not have a pre-defined distribution)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Groups of related items sometimes have their responses summed and then analyzed</a:t>
            </a:r>
          </a:p>
          <a:p>
            <a:pPr eaLnBrk="1" hangingPunct="1"/>
            <a:r>
              <a:rPr lang="en-US" smtClean="0"/>
              <a:t>	- ie. “summative scales”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Restrictions:</a:t>
            </a:r>
          </a:p>
          <a:p>
            <a:pPr eaLnBrk="1" hangingPunct="1"/>
            <a:r>
              <a:rPr lang="en-US" smtClean="0"/>
              <a:t>	- must use same Likert scale</a:t>
            </a:r>
          </a:p>
          <a:p>
            <a:pPr eaLnBrk="1" hangingPunct="1"/>
            <a:r>
              <a:rPr lang="en-US" smtClean="0"/>
              <a:t>	- defendable approx. to interval scale</a:t>
            </a:r>
          </a:p>
          <a:p>
            <a:pPr eaLnBrk="1" hangingPunct="1"/>
            <a:r>
              <a:rPr lang="en-US" smtClean="0"/>
              <a:t>		- coding indicates magnitude of diff between items, but there’s no absolute zero</a:t>
            </a:r>
          </a:p>
          <a:p>
            <a:pPr eaLnBrk="1" hangingPunct="1"/>
            <a:r>
              <a:rPr lang="en-US" smtClean="0"/>
              <a:t>	- all items measure a single latent variable</a:t>
            </a:r>
          </a:p>
          <a:p>
            <a:pPr eaLnBrk="1" hangingPunct="1"/>
            <a:r>
              <a:rPr lang="en-US" smtClean="0"/>
              <a:t>		- var that is not directly observed, but inferred from other vars that are observed/measured directly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Parametric tests (underlying pop. has a pre-defined distribution such as a normal distribution)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Mann-Whitney U test for Q1: The “U of C • This is now” website is easy to use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Table 2 -&gt; stats for all responses together</a:t>
            </a:r>
          </a:p>
          <a:p>
            <a:pPr eaLnBrk="1" hangingPunct="1"/>
            <a:r>
              <a:rPr lang="en-US" smtClean="0"/>
              <a:t>Table 3 -&gt; stats broken down by participant categories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Table 4 -&gt; aggregate responses for each Likert scale level (# and %)</a:t>
            </a:r>
          </a:p>
          <a:p>
            <a:pPr eaLnBrk="1" hangingPunct="1"/>
            <a:r>
              <a:rPr lang="en-US" smtClean="0"/>
              <a:t>Table 5 -&gt; again, broken down by participant categories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AKA:</a:t>
            </a:r>
          </a:p>
          <a:p>
            <a:r>
              <a:rPr lang="en-US" smtClean="0"/>
              <a:t>	Mann-Whitney-Wilcoxon</a:t>
            </a:r>
          </a:p>
          <a:p>
            <a:r>
              <a:rPr lang="en-US" smtClean="0"/>
              <a:t>	Wilcoxon rank-sum test</a:t>
            </a:r>
          </a:p>
          <a:p>
            <a:r>
              <a:rPr lang="en-US" smtClean="0"/>
              <a:t>	Wilcoxon-Mann-Whitney test</a:t>
            </a:r>
          </a:p>
          <a:p>
            <a:endParaRPr lang="en-US" smtClean="0"/>
          </a:p>
          <a:p>
            <a:r>
              <a:rPr lang="en-US" smtClean="0"/>
              <a:t>Non-parametric (underlying pop. does not have a pre-defined distribution)</a:t>
            </a:r>
          </a:p>
          <a:p>
            <a:r>
              <a:rPr lang="en-US" smtClean="0"/>
              <a:t>Statistically independent (occurrence of one event makes it neither more nor less probable that the other event occurs)</a:t>
            </a:r>
          </a:p>
          <a:p>
            <a:endParaRPr lang="en-US" smtClean="0"/>
          </a:p>
          <a:p>
            <a:r>
              <a:rPr lang="en-US" smtClean="0"/>
              <a:t>Null hypothesis: the two samples come from same pop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Sanity check works because in the most extreme case,</a:t>
            </a:r>
          </a:p>
          <a:p>
            <a:r>
              <a:rPr lang="en-US" smtClean="0"/>
              <a:t>all values from one sample would come before the values</a:t>
            </a:r>
          </a:p>
          <a:p>
            <a:r>
              <a:rPr lang="en-US" smtClean="0"/>
              <a:t>from the other sample. Thus, moving left-to-right, each</a:t>
            </a:r>
          </a:p>
          <a:p>
            <a:r>
              <a:rPr lang="en-US" smtClean="0"/>
              <a:t>of the counts would be either 8 or 0 in the example above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n1 and n2 both = 8 in this case</a:t>
            </a:r>
          </a:p>
          <a:p>
            <a:r>
              <a:rPr lang="en-US" smtClean="0"/>
              <a:t>Alpha = .05</a:t>
            </a:r>
          </a:p>
          <a:p>
            <a:endParaRPr lang="en-US" smtClean="0"/>
          </a:p>
          <a:p>
            <a:r>
              <a:rPr lang="en-US" smtClean="0"/>
              <a:t>We reject the null hypothesis at the .05 level and state</a:t>
            </a:r>
          </a:p>
          <a:p>
            <a:r>
              <a:rPr lang="en-US" smtClean="0"/>
              <a:t>that the MSc and PhD samples are significantly different</a:t>
            </a:r>
          </a:p>
          <a:p>
            <a:r>
              <a:rPr lang="en-US" smtClean="0"/>
              <a:t>in their opinion of the main U of C website.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Central tendency bias – participants avoid extreme response categories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Acquiescense bias – participants agree with statements as present in order to “please” experimenter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Social desirability bias – portray themselves (or their org) in a more socially favourable light rather than being honest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Reproducibility -&gt; everyone has their own opinions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CA" smtClean="0"/>
              <a:t>Validity -&gt; measuring what you set out to measure?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 userDrawn="1"/>
        </p:nvSpPr>
        <p:spPr>
          <a:xfrm>
            <a:off x="4572000" y="838200"/>
            <a:ext cx="3657600" cy="76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 userDrawn="1"/>
        </p:nvSpPr>
        <p:spPr>
          <a:xfrm>
            <a:off x="4572000" y="1884363"/>
            <a:ext cx="3657600" cy="76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0"/>
          <p:cNvSpPr/>
          <p:nvPr userDrawn="1"/>
        </p:nvSpPr>
        <p:spPr>
          <a:xfrm>
            <a:off x="4572000" y="3429000"/>
            <a:ext cx="3657600" cy="76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" name="Picture 11" descr="scale.g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675188" y="2590800"/>
            <a:ext cx="34782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2"/>
          <p:cNvSpPr/>
          <p:nvPr userDrawn="1"/>
        </p:nvSpPr>
        <p:spPr>
          <a:xfrm>
            <a:off x="4572000" y="4267200"/>
            <a:ext cx="3657600" cy="762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extBox 13"/>
          <p:cNvSpPr txBox="1"/>
          <p:nvPr userDrawn="1"/>
        </p:nvSpPr>
        <p:spPr>
          <a:xfrm>
            <a:off x="4572000" y="3711575"/>
            <a:ext cx="14954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Dane Bertram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063625"/>
            <a:ext cx="3581400" cy="688975"/>
          </a:xfrm>
          <a:ln>
            <a:noFill/>
          </a:ln>
        </p:spPr>
        <p:txBody>
          <a:bodyPr/>
          <a:lstStyle>
            <a:lvl1pPr algn="l">
              <a:defRPr>
                <a:latin typeface="Cambria" pitchFamily="18" charset="0"/>
              </a:defRPr>
            </a:lvl1pPr>
          </a:lstStyle>
          <a:p>
            <a:r>
              <a:rPr lang="en-US" dirty="0" err="1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2113111"/>
            <a:ext cx="3581400" cy="4572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5" name="TextBox 7"/>
          <p:cNvSpPr txBox="1"/>
          <p:nvPr userDrawn="1"/>
        </p:nvSpPr>
        <p:spPr>
          <a:xfrm>
            <a:off x="3124200" y="6400800"/>
            <a:ext cx="2895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+mn-lt"/>
              </a:rPr>
              <a:t>CPSC 681 – </a:t>
            </a:r>
            <a:r>
              <a:rPr lang="en-US" sz="1200" dirty="0" err="1">
                <a:latin typeface="+mn-lt"/>
              </a:rPr>
              <a:t>Likert</a:t>
            </a:r>
            <a:r>
              <a:rPr lang="en-US" sz="1200" dirty="0">
                <a:latin typeface="+mn-lt"/>
              </a:rPr>
              <a:t> Scales</a:t>
            </a:r>
          </a:p>
        </p:txBody>
      </p:sp>
      <p:sp>
        <p:nvSpPr>
          <p:cNvPr id="6" name="TextBox 8"/>
          <p:cNvSpPr txBox="1"/>
          <p:nvPr userDrawn="1"/>
        </p:nvSpPr>
        <p:spPr>
          <a:xfrm>
            <a:off x="6553200" y="6400800"/>
            <a:ext cx="2133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80BB149-38EF-4BDB-9B17-5AEC7D0FCF78}" type="datetime4">
              <a:rPr lang="en-US" sz="12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November 7, 2007</a:t>
            </a:fld>
            <a:endParaRPr lang="en-US" sz="1200" dirty="0">
              <a:latin typeface="+mn-lt"/>
            </a:endParaRPr>
          </a:p>
        </p:txBody>
      </p:sp>
      <p:sp>
        <p:nvSpPr>
          <p:cNvPr id="7" name="Rectangle 9"/>
          <p:cNvSpPr/>
          <p:nvPr userDrawn="1"/>
        </p:nvSpPr>
        <p:spPr>
          <a:xfrm>
            <a:off x="457200" y="1030288"/>
            <a:ext cx="8229600" cy="365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8" name="Picture 10" descr="scale_header.g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279400"/>
            <a:ext cx="2209800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Calibri" pitchFamily="34" charset="0"/>
              <a:buChar char="»"/>
              <a:defRPr/>
            </a:lvl1pPr>
            <a:lvl2pPr>
              <a:buFont typeface="Arial" pitchFamily="34" charset="0"/>
              <a:buChar char="•"/>
              <a:defRPr/>
            </a:lvl2pPr>
            <a:lvl3pPr>
              <a:buFont typeface="Calibri" pitchFamily="34" charset="0"/>
              <a:buChar char="–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 userDrawn="1"/>
        </p:nvSpPr>
        <p:spPr bwMode="auto">
          <a:xfrm rot="5400000">
            <a:off x="6805613" y="342900"/>
            <a:ext cx="457200" cy="990600"/>
          </a:xfrm>
          <a:prstGeom prst="rect">
            <a:avLst/>
          </a:prstGeom>
          <a:gradFill rotWithShape="1">
            <a:gsLst>
              <a:gs pos="0">
                <a:srgbClr val="FCD5B5"/>
              </a:gs>
              <a:gs pos="75000">
                <a:srgbClr val="FCD5B5"/>
              </a:gs>
              <a:gs pos="100000">
                <a:srgbClr val="FFFFFF"/>
              </a:gs>
            </a:gsLst>
            <a:lin ang="16200000" scaled="1"/>
          </a:gra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</a:endParaRPr>
          </a:p>
        </p:txBody>
      </p:sp>
      <p:sp>
        <p:nvSpPr>
          <p:cNvPr id="5" name="Rectangle 12"/>
          <p:cNvSpPr/>
          <p:nvPr userDrawn="1"/>
        </p:nvSpPr>
        <p:spPr>
          <a:xfrm>
            <a:off x="6319838" y="76200"/>
            <a:ext cx="457200" cy="990600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75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7" name="TextBox 7"/>
          <p:cNvSpPr txBox="1"/>
          <p:nvPr userDrawn="1"/>
        </p:nvSpPr>
        <p:spPr>
          <a:xfrm>
            <a:off x="3124200" y="6400800"/>
            <a:ext cx="2895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+mn-lt"/>
              </a:rPr>
              <a:t>CPSC 681 – </a:t>
            </a:r>
            <a:r>
              <a:rPr lang="en-US" sz="1200" dirty="0" err="1">
                <a:latin typeface="+mn-lt"/>
              </a:rPr>
              <a:t>Likert</a:t>
            </a:r>
            <a:r>
              <a:rPr lang="en-US" sz="1200" dirty="0">
                <a:latin typeface="+mn-lt"/>
              </a:rPr>
              <a:t> Scales</a:t>
            </a:r>
          </a:p>
        </p:txBody>
      </p:sp>
      <p:sp>
        <p:nvSpPr>
          <p:cNvPr id="8" name="TextBox 8"/>
          <p:cNvSpPr txBox="1"/>
          <p:nvPr userDrawn="1"/>
        </p:nvSpPr>
        <p:spPr>
          <a:xfrm>
            <a:off x="6553200" y="6400800"/>
            <a:ext cx="2133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80BB149-38EF-4BDB-9B17-5AEC7D0FCF78}" type="datetime4">
              <a:rPr lang="en-US" sz="12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November 7, 2007</a:t>
            </a:fld>
            <a:endParaRPr lang="en-US" sz="1200" dirty="0">
              <a:latin typeface="+mn-lt"/>
            </a:endParaRPr>
          </a:p>
        </p:txBody>
      </p:sp>
      <p:sp>
        <p:nvSpPr>
          <p:cNvPr id="9" name="Rectangle 9"/>
          <p:cNvSpPr/>
          <p:nvPr userDrawn="1"/>
        </p:nvSpPr>
        <p:spPr>
          <a:xfrm>
            <a:off x="457200" y="1030288"/>
            <a:ext cx="8229600" cy="365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10" descr="scale_header.g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279400"/>
            <a:ext cx="2209800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3"/>
          <p:cNvSpPr txBox="1"/>
          <p:nvPr userDrawn="1"/>
        </p:nvSpPr>
        <p:spPr>
          <a:xfrm>
            <a:off x="6310313" y="627063"/>
            <a:ext cx="10001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{ Basics }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 userDrawn="1"/>
        </p:nvSpPr>
        <p:spPr bwMode="auto">
          <a:xfrm rot="5400000">
            <a:off x="7554913" y="-73025"/>
            <a:ext cx="457200" cy="1822450"/>
          </a:xfrm>
          <a:prstGeom prst="rect">
            <a:avLst/>
          </a:prstGeom>
          <a:gradFill rotWithShape="1">
            <a:gsLst>
              <a:gs pos="0">
                <a:srgbClr val="D7E4BD"/>
              </a:gs>
              <a:gs pos="75000">
                <a:srgbClr val="D7E4BD"/>
              </a:gs>
              <a:gs pos="100000">
                <a:srgbClr val="FFFFFF"/>
              </a:gs>
            </a:gsLst>
            <a:lin ang="16200000" scaled="1"/>
          </a:gra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</a:endParaRPr>
          </a:p>
        </p:txBody>
      </p:sp>
      <p:sp>
        <p:nvSpPr>
          <p:cNvPr id="5" name="Rectangle 12"/>
          <p:cNvSpPr/>
          <p:nvPr userDrawn="1"/>
        </p:nvSpPr>
        <p:spPr>
          <a:xfrm>
            <a:off x="6799263" y="76200"/>
            <a:ext cx="457200" cy="9906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75000">
                <a:schemeClr val="accent3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7" name="TextBox 7"/>
          <p:cNvSpPr txBox="1"/>
          <p:nvPr userDrawn="1"/>
        </p:nvSpPr>
        <p:spPr>
          <a:xfrm>
            <a:off x="3124200" y="6400800"/>
            <a:ext cx="2895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+mn-lt"/>
              </a:rPr>
              <a:t>CPSC 681 – </a:t>
            </a:r>
            <a:r>
              <a:rPr lang="en-US" sz="1200" dirty="0" err="1">
                <a:latin typeface="+mn-lt"/>
              </a:rPr>
              <a:t>Likert</a:t>
            </a:r>
            <a:r>
              <a:rPr lang="en-US" sz="1200" dirty="0">
                <a:latin typeface="+mn-lt"/>
              </a:rPr>
              <a:t> Scales</a:t>
            </a:r>
          </a:p>
        </p:txBody>
      </p:sp>
      <p:sp>
        <p:nvSpPr>
          <p:cNvPr id="8" name="TextBox 8"/>
          <p:cNvSpPr txBox="1"/>
          <p:nvPr userDrawn="1"/>
        </p:nvSpPr>
        <p:spPr>
          <a:xfrm>
            <a:off x="6553200" y="6400800"/>
            <a:ext cx="2133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80BB149-38EF-4BDB-9B17-5AEC7D0FCF78}" type="datetime4">
              <a:rPr lang="en-US" sz="12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November 7, 2007</a:t>
            </a:fld>
            <a:endParaRPr lang="en-US" sz="1200" dirty="0">
              <a:latin typeface="+mn-lt"/>
            </a:endParaRPr>
          </a:p>
        </p:txBody>
      </p:sp>
      <p:sp>
        <p:nvSpPr>
          <p:cNvPr id="9" name="Rectangle 9"/>
          <p:cNvSpPr/>
          <p:nvPr userDrawn="1"/>
        </p:nvSpPr>
        <p:spPr>
          <a:xfrm>
            <a:off x="457200" y="1030288"/>
            <a:ext cx="8229600" cy="365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10" descr="scale_header.g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279400"/>
            <a:ext cx="2209800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3"/>
          <p:cNvSpPr txBox="1"/>
          <p:nvPr userDrawn="1"/>
        </p:nvSpPr>
        <p:spPr>
          <a:xfrm>
            <a:off x="6756400" y="630238"/>
            <a:ext cx="2133600" cy="366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{ Analysis Methods }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 userDrawn="1"/>
        </p:nvSpPr>
        <p:spPr bwMode="auto">
          <a:xfrm rot="5400000">
            <a:off x="7780338" y="152400"/>
            <a:ext cx="457200" cy="1371600"/>
          </a:xfrm>
          <a:prstGeom prst="rect">
            <a:avLst/>
          </a:prstGeom>
          <a:gradFill rotWithShape="1">
            <a:gsLst>
              <a:gs pos="0">
                <a:srgbClr val="E6B9B8"/>
              </a:gs>
              <a:gs pos="75000">
                <a:srgbClr val="E6B9B8"/>
              </a:gs>
              <a:gs pos="100000">
                <a:srgbClr val="FFFFFF"/>
              </a:gs>
            </a:gsLst>
            <a:lin ang="16200000" scaled="1"/>
          </a:gra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</a:endParaRPr>
          </a:p>
        </p:txBody>
      </p:sp>
      <p:sp>
        <p:nvSpPr>
          <p:cNvPr id="5" name="Rectangle 12"/>
          <p:cNvSpPr/>
          <p:nvPr userDrawn="1"/>
        </p:nvSpPr>
        <p:spPr>
          <a:xfrm>
            <a:off x="7280275" y="76200"/>
            <a:ext cx="457200" cy="990600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75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7" name="TextBox 7"/>
          <p:cNvSpPr txBox="1"/>
          <p:nvPr userDrawn="1"/>
        </p:nvSpPr>
        <p:spPr>
          <a:xfrm>
            <a:off x="3124200" y="6400800"/>
            <a:ext cx="2895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+mn-lt"/>
              </a:rPr>
              <a:t>CPSC 681 – </a:t>
            </a:r>
            <a:r>
              <a:rPr lang="en-US" sz="1200" dirty="0" err="1">
                <a:latin typeface="+mn-lt"/>
              </a:rPr>
              <a:t>Likert</a:t>
            </a:r>
            <a:r>
              <a:rPr lang="en-US" sz="1200" dirty="0">
                <a:latin typeface="+mn-lt"/>
              </a:rPr>
              <a:t> Scales</a:t>
            </a:r>
          </a:p>
        </p:txBody>
      </p:sp>
      <p:sp>
        <p:nvSpPr>
          <p:cNvPr id="8" name="TextBox 8"/>
          <p:cNvSpPr txBox="1"/>
          <p:nvPr userDrawn="1"/>
        </p:nvSpPr>
        <p:spPr>
          <a:xfrm>
            <a:off x="6553200" y="6400800"/>
            <a:ext cx="2133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80BB149-38EF-4BDB-9B17-5AEC7D0FCF78}" type="datetime4">
              <a:rPr lang="en-US" sz="12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November 7, 2007</a:t>
            </a:fld>
            <a:endParaRPr lang="en-US" sz="1200" dirty="0">
              <a:latin typeface="+mn-lt"/>
            </a:endParaRPr>
          </a:p>
        </p:txBody>
      </p:sp>
      <p:sp>
        <p:nvSpPr>
          <p:cNvPr id="9" name="Rectangle 9"/>
          <p:cNvSpPr/>
          <p:nvPr userDrawn="1"/>
        </p:nvSpPr>
        <p:spPr>
          <a:xfrm>
            <a:off x="457200" y="1030288"/>
            <a:ext cx="8229600" cy="365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10" descr="scale_header.g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279400"/>
            <a:ext cx="2209800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3"/>
          <p:cNvSpPr txBox="1"/>
          <p:nvPr userDrawn="1"/>
        </p:nvSpPr>
        <p:spPr>
          <a:xfrm>
            <a:off x="7270750" y="627063"/>
            <a:ext cx="12271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{ Example }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 userDrawn="1"/>
        </p:nvSpPr>
        <p:spPr bwMode="auto">
          <a:xfrm rot="16200000">
            <a:off x="7201694" y="113506"/>
            <a:ext cx="457200" cy="1449388"/>
          </a:xfrm>
          <a:prstGeom prst="rect">
            <a:avLst/>
          </a:prstGeom>
          <a:gradFill rotWithShape="1">
            <a:gsLst>
              <a:gs pos="0">
                <a:srgbClr val="B7DEE8"/>
              </a:gs>
              <a:gs pos="75000">
                <a:srgbClr val="B7DEE8"/>
              </a:gs>
              <a:gs pos="100000">
                <a:srgbClr val="FFFFFF"/>
              </a:gs>
            </a:gsLst>
            <a:lin ang="16200000" scaled="1"/>
          </a:gra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</a:endParaRPr>
          </a:p>
        </p:txBody>
      </p:sp>
      <p:sp>
        <p:nvSpPr>
          <p:cNvPr id="5" name="Rectangle 12"/>
          <p:cNvSpPr/>
          <p:nvPr userDrawn="1"/>
        </p:nvSpPr>
        <p:spPr>
          <a:xfrm>
            <a:off x="7754938" y="76200"/>
            <a:ext cx="457200" cy="990600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75000">
                <a:schemeClr val="accent5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7" name="TextBox 7"/>
          <p:cNvSpPr txBox="1"/>
          <p:nvPr userDrawn="1"/>
        </p:nvSpPr>
        <p:spPr>
          <a:xfrm>
            <a:off x="3124200" y="6400800"/>
            <a:ext cx="2895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+mn-lt"/>
              </a:rPr>
              <a:t>CPSC 681 – </a:t>
            </a:r>
            <a:r>
              <a:rPr lang="en-US" sz="1200" dirty="0" err="1">
                <a:latin typeface="+mn-lt"/>
              </a:rPr>
              <a:t>Likert</a:t>
            </a:r>
            <a:r>
              <a:rPr lang="en-US" sz="1200" dirty="0">
                <a:latin typeface="+mn-lt"/>
              </a:rPr>
              <a:t> Scales</a:t>
            </a:r>
          </a:p>
        </p:txBody>
      </p:sp>
      <p:sp>
        <p:nvSpPr>
          <p:cNvPr id="8" name="TextBox 8"/>
          <p:cNvSpPr txBox="1"/>
          <p:nvPr userDrawn="1"/>
        </p:nvSpPr>
        <p:spPr>
          <a:xfrm>
            <a:off x="6553200" y="6400800"/>
            <a:ext cx="2133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80BB149-38EF-4BDB-9B17-5AEC7D0FCF78}" type="datetime4">
              <a:rPr lang="en-US" sz="12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November 7, 2007</a:t>
            </a:fld>
            <a:endParaRPr lang="en-US" sz="1200" dirty="0">
              <a:latin typeface="+mn-lt"/>
            </a:endParaRPr>
          </a:p>
        </p:txBody>
      </p:sp>
      <p:sp>
        <p:nvSpPr>
          <p:cNvPr id="9" name="Rectangle 9"/>
          <p:cNvSpPr/>
          <p:nvPr userDrawn="1"/>
        </p:nvSpPr>
        <p:spPr>
          <a:xfrm>
            <a:off x="457200" y="1030288"/>
            <a:ext cx="8229600" cy="365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10" descr="scale_header.g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279400"/>
            <a:ext cx="2209800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3"/>
          <p:cNvSpPr txBox="1"/>
          <p:nvPr userDrawn="1"/>
        </p:nvSpPr>
        <p:spPr>
          <a:xfrm>
            <a:off x="6910388" y="627063"/>
            <a:ext cx="13271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{ Strengths }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198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 userDrawn="1"/>
        </p:nvSpPr>
        <p:spPr bwMode="auto">
          <a:xfrm rot="16200000">
            <a:off x="7523163" y="28575"/>
            <a:ext cx="457200" cy="1619250"/>
          </a:xfrm>
          <a:prstGeom prst="rect">
            <a:avLst/>
          </a:prstGeom>
          <a:gradFill rotWithShape="1">
            <a:gsLst>
              <a:gs pos="0">
                <a:srgbClr val="CCC1DA"/>
              </a:gs>
              <a:gs pos="75000">
                <a:srgbClr val="CCC1DA"/>
              </a:gs>
              <a:gs pos="100000">
                <a:srgbClr val="FFFFFF"/>
              </a:gs>
            </a:gsLst>
            <a:lin ang="16200000" scaled="1"/>
          </a:gra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</a:endParaRPr>
          </a:p>
        </p:txBody>
      </p:sp>
      <p:sp>
        <p:nvSpPr>
          <p:cNvPr id="5" name="Rectangle 12"/>
          <p:cNvSpPr/>
          <p:nvPr userDrawn="1"/>
        </p:nvSpPr>
        <p:spPr>
          <a:xfrm>
            <a:off x="8234363" y="76200"/>
            <a:ext cx="457200" cy="990600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75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7" name="TextBox 7"/>
          <p:cNvSpPr txBox="1"/>
          <p:nvPr userDrawn="1"/>
        </p:nvSpPr>
        <p:spPr>
          <a:xfrm>
            <a:off x="3124200" y="6400800"/>
            <a:ext cx="2895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latin typeface="+mn-lt"/>
              </a:rPr>
              <a:t>CPSC 681 – </a:t>
            </a:r>
            <a:r>
              <a:rPr lang="en-US" sz="1200" dirty="0" err="1">
                <a:latin typeface="+mn-lt"/>
              </a:rPr>
              <a:t>Likert</a:t>
            </a:r>
            <a:r>
              <a:rPr lang="en-US" sz="1200" dirty="0">
                <a:latin typeface="+mn-lt"/>
              </a:rPr>
              <a:t> Scales</a:t>
            </a:r>
          </a:p>
        </p:txBody>
      </p:sp>
      <p:sp>
        <p:nvSpPr>
          <p:cNvPr id="8" name="TextBox 8"/>
          <p:cNvSpPr txBox="1"/>
          <p:nvPr userDrawn="1"/>
        </p:nvSpPr>
        <p:spPr>
          <a:xfrm>
            <a:off x="6553200" y="6400800"/>
            <a:ext cx="21336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80BB149-38EF-4BDB-9B17-5AEC7D0FCF78}" type="datetime4">
              <a:rPr lang="en-US" sz="12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November 7, 2007</a:t>
            </a:fld>
            <a:endParaRPr lang="en-US" sz="1200" dirty="0">
              <a:latin typeface="+mn-lt"/>
            </a:endParaRPr>
          </a:p>
        </p:txBody>
      </p:sp>
      <p:sp>
        <p:nvSpPr>
          <p:cNvPr id="9" name="Rectangle 9"/>
          <p:cNvSpPr/>
          <p:nvPr userDrawn="1"/>
        </p:nvSpPr>
        <p:spPr>
          <a:xfrm>
            <a:off x="457200" y="1030288"/>
            <a:ext cx="8229600" cy="365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10" descr="scale_header.g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403975" y="279400"/>
            <a:ext cx="2209800" cy="29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3"/>
          <p:cNvSpPr txBox="1"/>
          <p:nvPr userDrawn="1"/>
        </p:nvSpPr>
        <p:spPr>
          <a:xfrm>
            <a:off x="7143750" y="627063"/>
            <a:ext cx="15827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{ Weaknesses }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198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118C3FC-D0A5-4F29-9CDA-3D548FBA7874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E38E6-20FB-4600-AE7E-CA2CA40002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9A32AF6-4FAE-49E6-AD14-DE70AA4F89DC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D427C-68F0-4CE2-9862-E4880EC00B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9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6C72145-03A4-4995-9F89-591AD3033B61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A37AD-F317-4ABC-BFA1-29A06C8AD7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5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C2AB78C-F8CC-41AA-8B51-74E67EC4D06C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5F97B-B8F2-450B-8A0B-278FA04313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BB3722F-2F85-4767-8BB9-545FF3616B18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FAF75-0045-4D5E-A528-7D1129205A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4054816-E613-49C2-9F4A-B8B82A81864C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EE3B6-0998-492D-9B9B-40626327AC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5585115-0AB3-4586-A21B-303BCBCCB1EC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FC217-47D8-48DD-BFA8-ED9A4E1D6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36268B1-C09A-4089-8B84-D21C8269B437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47AE5-3ACD-4E70-89F5-836945DE6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 txBox="1"/>
          <p:nvPr userDrawn="1"/>
        </p:nvSpPr>
        <p:spPr>
          <a:xfrm>
            <a:off x="762000" y="6429375"/>
            <a:ext cx="10429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 err="1">
                <a:latin typeface="+mn-lt"/>
              </a:rPr>
              <a:t>dane.bertram</a:t>
            </a:r>
            <a:endParaRPr lang="en-US" sz="1200" dirty="0">
              <a:latin typeface="+mn-lt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E29701A-BB98-4D2D-A8EA-CA30A6255E0D}" type="datetimeFigureOut">
              <a:rPr lang="en-US"/>
              <a:pPr>
                <a:defRPr/>
              </a:pPr>
              <a:t>11/7/2007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28583-058D-49D2-AB12-CAC0A6608A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/>
          <p:cNvSpPr/>
          <p:nvPr userDrawn="1"/>
        </p:nvSpPr>
        <p:spPr>
          <a:xfrm>
            <a:off x="457200" y="1030288"/>
            <a:ext cx="8229600" cy="365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Picture 11" descr="db_icon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343400" y="2667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scale.gif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886075" y="5257800"/>
            <a:ext cx="33718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3"/>
          <p:cNvSpPr txBox="1"/>
          <p:nvPr userDrawn="1"/>
        </p:nvSpPr>
        <p:spPr>
          <a:xfrm>
            <a:off x="2862263" y="4876800"/>
            <a:ext cx="341947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</a:rPr>
              <a:t>Dane’s presentation totally rocked my socks:</a:t>
            </a:r>
          </a:p>
        </p:txBody>
      </p:sp>
      <p:sp>
        <p:nvSpPr>
          <p:cNvPr id="7" name="TextBox 14"/>
          <p:cNvSpPr txBox="1"/>
          <p:nvPr userDrawn="1"/>
        </p:nvSpPr>
        <p:spPr>
          <a:xfrm>
            <a:off x="3429000" y="3276600"/>
            <a:ext cx="2303463" cy="7016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>
                <a:latin typeface="Rage Italic" pitchFamily="66" charset="0"/>
              </a:rPr>
              <a:t>Thank you!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6324600" cy="792162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CPSC 681 – </a:t>
            </a:r>
            <a:r>
              <a:rPr lang="en-US" err="1"/>
              <a:t>Likert</a:t>
            </a:r>
            <a:r>
              <a:rPr lang="en-US"/>
              <a:t> Scales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A2F19A-942A-429A-837C-C20E255E36BD}" type="datetime4">
              <a:rPr lang="en-US"/>
              <a:pPr>
                <a:defRPr/>
              </a:pPr>
              <a:t>November 7, 2007</a:t>
            </a:fld>
            <a:endParaRPr lang="en-US" dirty="0"/>
          </a:p>
        </p:txBody>
      </p:sp>
      <p:pic>
        <p:nvPicPr>
          <p:cNvPr id="11" name="Picture 10" descr="db_icon.jpg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457200" y="6352401"/>
            <a:ext cx="304800" cy="304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</p:sldLayoutIdLst>
  <p:transition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Cambria" pitchFamily="18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Calibri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alibri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6324600" cy="792162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4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CPSC 681 – </a:t>
            </a:r>
            <a:r>
              <a:rPr lang="en-US" err="1"/>
              <a:t>Likert</a:t>
            </a:r>
            <a:r>
              <a:rPr lang="en-US"/>
              <a:t> Scales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A2F19A-942A-429A-837C-C20E255E36BD}" type="datetime4">
              <a:rPr lang="en-US"/>
              <a:pPr>
                <a:defRPr/>
              </a:pPr>
              <a:t>November 7, 2007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ransition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Cambria" pitchFamily="18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mbri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Calibri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alibri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Likert Scales</a:t>
            </a:r>
          </a:p>
        </p:txBody>
      </p:sp>
      <p:sp>
        <p:nvSpPr>
          <p:cNvPr id="21506" name="Subtitle 2"/>
          <p:cNvSpPr>
            <a:spLocks noGrp="1"/>
          </p:cNvSpPr>
          <p:nvPr>
            <p:ph type="subTitle" idx="1"/>
          </p:nvPr>
        </p:nvSpPr>
        <p:spPr>
          <a:xfrm>
            <a:off x="4572000" y="2112963"/>
            <a:ext cx="3581400" cy="457200"/>
          </a:xfrm>
        </p:spPr>
        <p:txBody>
          <a:bodyPr/>
          <a:lstStyle/>
          <a:p>
            <a:pPr eaLnBrk="1" hangingPunct="1"/>
            <a:r>
              <a:rPr lang="en-US" smtClean="0"/>
              <a:t>…are the meaning of life: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0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Overview</a:t>
            </a:r>
          </a:p>
        </p:txBody>
      </p:sp>
      <p:sp>
        <p:nvSpPr>
          <p:cNvPr id="23555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Basics</a:t>
            </a:r>
          </a:p>
          <a:p>
            <a:pPr eaLnBrk="1" hangingPunct="1"/>
            <a:r>
              <a:rPr lang="en-US" smtClean="0"/>
              <a:t>Analysis Methods</a:t>
            </a:r>
          </a:p>
          <a:p>
            <a:pPr eaLnBrk="1" hangingPunct="1"/>
            <a:r>
              <a:rPr lang="en-US" smtClean="0"/>
              <a:t>Worked Example</a:t>
            </a:r>
          </a:p>
          <a:p>
            <a:pPr eaLnBrk="1" hangingPunct="1"/>
            <a:r>
              <a:rPr lang="en-US" smtClean="0"/>
              <a:t>Strengths</a:t>
            </a:r>
          </a:p>
          <a:p>
            <a:pPr eaLnBrk="1" hangingPunct="1"/>
            <a:r>
              <a:rPr lang="en-US" smtClean="0"/>
              <a:t>Weaknesses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Basics</a:t>
            </a:r>
          </a:p>
        </p:txBody>
      </p:sp>
      <p:pic>
        <p:nvPicPr>
          <p:cNvPr id="25602" name="Picture 5" descr="block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6025" y="1130300"/>
            <a:ext cx="6711950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Likert Scale \lick-urt\, n.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Who?</a:t>
            </a:r>
          </a:p>
          <a:p>
            <a:pPr lvl="1" eaLnBrk="1" hangingPunct="1"/>
            <a:r>
              <a:rPr lang="en-US" smtClean="0"/>
              <a:t>Dr. Rensis Likert</a:t>
            </a:r>
          </a:p>
          <a:p>
            <a:pPr eaLnBrk="1" hangingPunct="1"/>
            <a:r>
              <a:rPr lang="en-US" smtClean="0"/>
              <a:t>What?</a:t>
            </a:r>
          </a:p>
          <a:p>
            <a:pPr lvl="1" eaLnBrk="1" hangingPunct="1"/>
            <a:r>
              <a:rPr lang="en-US" smtClean="0"/>
              <a:t>Psychometric response scale</a:t>
            </a:r>
          </a:p>
          <a:p>
            <a:pPr eaLnBrk="1" hangingPunct="1"/>
            <a:r>
              <a:rPr lang="en-US" smtClean="0"/>
              <a:t>When?</a:t>
            </a:r>
          </a:p>
          <a:p>
            <a:pPr lvl="1" eaLnBrk="1" hangingPunct="1"/>
            <a:r>
              <a:rPr lang="en-US" smtClean="0"/>
              <a:t>1932</a:t>
            </a:r>
          </a:p>
          <a:p>
            <a:pPr eaLnBrk="1" hangingPunct="1"/>
            <a:r>
              <a:rPr lang="en-US" smtClean="0"/>
              <a:t>Where?</a:t>
            </a:r>
          </a:p>
          <a:p>
            <a:pPr lvl="1" eaLnBrk="1" hangingPunct="1"/>
            <a:r>
              <a:rPr lang="en-US" smtClean="0"/>
              <a:t>Questionnaires</a:t>
            </a:r>
          </a:p>
          <a:p>
            <a:pPr eaLnBrk="1" hangingPunct="1"/>
            <a:r>
              <a:rPr lang="en-US" smtClean="0"/>
              <a:t>Why?</a:t>
            </a:r>
          </a:p>
          <a:p>
            <a:pPr lvl="1" eaLnBrk="1" hangingPunct="1"/>
            <a:r>
              <a:rPr lang="en-US" smtClean="0"/>
              <a:t>Obtain preference or degree of agreement</a:t>
            </a:r>
          </a:p>
          <a:p>
            <a:pPr eaLnBrk="1" hangingPunct="1"/>
            <a:endParaRPr lang="en-US" smtClean="0"/>
          </a:p>
        </p:txBody>
      </p:sp>
      <p:pic>
        <p:nvPicPr>
          <p:cNvPr id="4" name="Picture 3" descr="likert_portrait.jpg"/>
          <p:cNvPicPr>
            <a:picLocks noChangeAspect="1"/>
          </p:cNvPicPr>
          <p:nvPr/>
        </p:nvPicPr>
        <p:blipFill>
          <a:blip r:embed="rId3"/>
          <a:srcRect l="-4286" t="-3261" r="-7143" b="-1087"/>
          <a:stretch>
            <a:fillRect/>
          </a:stretch>
        </p:blipFill>
        <p:spPr>
          <a:xfrm>
            <a:off x="5715000" y="1447800"/>
            <a:ext cx="19812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4" descr="scale.gif"/>
          <p:cNvPicPr>
            <a:picLocks noChangeAspect="1"/>
          </p:cNvPicPr>
          <p:nvPr/>
        </p:nvPicPr>
        <p:blipFill>
          <a:blip r:embed="rId4"/>
          <a:srcRect t="-3088" r="-2276" b="-11179"/>
          <a:stretch>
            <a:fillRect/>
          </a:stretch>
        </p:blipFill>
        <p:spPr>
          <a:xfrm rot="900000">
            <a:off x="4140521" y="4158624"/>
            <a:ext cx="4114421" cy="9346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Sample Likert Scale Question</a:t>
            </a:r>
          </a:p>
        </p:txBody>
      </p:sp>
      <p:graphicFrame>
        <p:nvGraphicFramePr>
          <p:cNvPr id="29728" name="Group 32"/>
          <p:cNvGraphicFramePr>
            <a:graphicFrameLocks noGrp="1"/>
          </p:cNvGraphicFramePr>
          <p:nvPr>
            <p:ph idx="1"/>
          </p:nvPr>
        </p:nvGraphicFramePr>
        <p:xfrm>
          <a:off x="457200" y="2819400"/>
          <a:ext cx="8229600" cy="1616075"/>
        </p:xfrm>
        <a:graphic>
          <a:graphicData uri="http://schemas.openxmlformats.org/drawingml/2006/table">
            <a:tbl>
              <a:tblPr/>
              <a:tblGrid>
                <a:gridCol w="4114800"/>
                <a:gridCol w="762000"/>
                <a:gridCol w="838200"/>
                <a:gridCol w="990600"/>
                <a:gridCol w="838200"/>
                <a:gridCol w="685800"/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disagree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disagree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Neither agree nor disagree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1. The “U of C • This is now” website is easy to use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 The “My U of C” website is easy to use.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3. The “Peoplesoft Student Center” website is easy to use.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9726" name="TextBox 4"/>
          <p:cNvSpPr txBox="1">
            <a:spLocks noChangeArrowheads="1"/>
          </p:cNvSpPr>
          <p:nvPr/>
        </p:nvSpPr>
        <p:spPr bwMode="auto">
          <a:xfrm>
            <a:off x="355600" y="2362200"/>
            <a:ext cx="74358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alibri" pitchFamily="34" charset="0"/>
              </a:rPr>
              <a:t>Please indicate how much you agree or disagree with each of the following statements: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Analysis Methods</a:t>
            </a:r>
          </a:p>
        </p:txBody>
      </p:sp>
      <p:pic>
        <p:nvPicPr>
          <p:cNvPr id="31746" name="Picture 5" descr="old-computer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7263" y="1419225"/>
            <a:ext cx="7229475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Analysis Methods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Individual questions (ordinal data)</a:t>
            </a:r>
          </a:p>
          <a:p>
            <a:pPr lvl="1" eaLnBrk="1" hangingPunct="1"/>
            <a:r>
              <a:rPr lang="en-US" smtClean="0"/>
              <a:t>Descriptive statistics</a:t>
            </a:r>
          </a:p>
          <a:p>
            <a:pPr lvl="2" eaLnBrk="1" hangingPunct="1"/>
            <a:r>
              <a:rPr lang="en-US" smtClean="0"/>
              <a:t>Median</a:t>
            </a:r>
          </a:p>
          <a:p>
            <a:pPr lvl="2" eaLnBrk="1" hangingPunct="1"/>
            <a:r>
              <a:rPr lang="en-US" smtClean="0"/>
              <a:t>Mode</a:t>
            </a:r>
          </a:p>
          <a:p>
            <a:pPr lvl="2" eaLnBrk="1" hangingPunct="1"/>
            <a:r>
              <a:rPr lang="en-US" smtClean="0"/>
              <a:t>Range</a:t>
            </a:r>
          </a:p>
          <a:p>
            <a:pPr lvl="2" eaLnBrk="1" hangingPunct="1"/>
            <a:r>
              <a:rPr lang="en-US" smtClean="0"/>
              <a:t>Inter-quartile range</a:t>
            </a:r>
          </a:p>
          <a:p>
            <a:pPr lvl="2" eaLnBrk="1" hangingPunct="1"/>
            <a:r>
              <a:rPr lang="en-US" b="1" i="1" smtClean="0"/>
              <a:t>Not</a:t>
            </a:r>
            <a:r>
              <a:rPr lang="en-US" smtClean="0"/>
              <a:t> mean or standard deviation</a:t>
            </a:r>
          </a:p>
          <a:p>
            <a:pPr lvl="1" eaLnBrk="1" hangingPunct="1"/>
            <a:r>
              <a:rPr lang="en-US" smtClean="0"/>
              <a:t>Non-parametric tests</a:t>
            </a:r>
          </a:p>
          <a:p>
            <a:pPr lvl="2" eaLnBrk="1" hangingPunct="1"/>
            <a:r>
              <a:rPr lang="en-US" smtClean="0"/>
              <a:t>Mann-Whitney U test</a:t>
            </a:r>
          </a:p>
          <a:p>
            <a:pPr lvl="2" eaLnBrk="1" hangingPunct="1"/>
            <a:r>
              <a:rPr lang="en-US" smtClean="0"/>
              <a:t>Wilcoxon signed-rank test</a:t>
            </a:r>
          </a:p>
          <a:p>
            <a:pPr lvl="2" eaLnBrk="1" hangingPunct="1"/>
            <a:r>
              <a:rPr lang="en-US" smtClean="0"/>
              <a:t>Kruskal-Wallis test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Analysis Methods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Summed responses (interval data)</a:t>
            </a:r>
          </a:p>
          <a:p>
            <a:pPr lvl="1" eaLnBrk="1" hangingPunct="1"/>
            <a:r>
              <a:rPr lang="en-US" smtClean="0"/>
              <a:t>Restrictions</a:t>
            </a:r>
          </a:p>
          <a:p>
            <a:pPr lvl="2" eaLnBrk="1" hangingPunct="1"/>
            <a:r>
              <a:rPr lang="en-US" smtClean="0"/>
              <a:t>All questions use same Likert scale</a:t>
            </a:r>
          </a:p>
          <a:p>
            <a:pPr lvl="2" eaLnBrk="1" hangingPunct="1"/>
            <a:r>
              <a:rPr lang="en-US" smtClean="0"/>
              <a:t>Defendable approximation to an interval scale</a:t>
            </a:r>
          </a:p>
          <a:p>
            <a:pPr lvl="1" eaLnBrk="1" hangingPunct="1"/>
            <a:r>
              <a:rPr lang="en-US" smtClean="0"/>
              <a:t>Parametric tests</a:t>
            </a:r>
          </a:p>
          <a:p>
            <a:pPr lvl="2" eaLnBrk="1" hangingPunct="1"/>
            <a:r>
              <a:rPr lang="en-US" smtClean="0"/>
              <a:t>Analysis of variance (ANOVA)</a:t>
            </a:r>
          </a:p>
          <a:p>
            <a:pPr lvl="2" eaLnBrk="1" hangingPunct="1"/>
            <a:endParaRPr lang="en-US" smtClean="0"/>
          </a:p>
          <a:p>
            <a:pPr eaLnBrk="1" hangingPunct="1"/>
            <a:r>
              <a:rPr lang="en-US" smtClean="0"/>
              <a:t>Reduced to nominal levels of agree vs. disagree:</a:t>
            </a:r>
          </a:p>
          <a:p>
            <a:pPr lvl="1" eaLnBrk="1" hangingPunct="1"/>
            <a:r>
              <a:rPr lang="en-US" smtClean="0"/>
              <a:t>Chi-square test</a:t>
            </a:r>
          </a:p>
          <a:p>
            <a:pPr lvl="1" eaLnBrk="1" hangingPunct="1"/>
            <a:r>
              <a:rPr lang="en-US" smtClean="0"/>
              <a:t>Cochran Q test</a:t>
            </a:r>
          </a:p>
          <a:p>
            <a:pPr lvl="1" eaLnBrk="1" hangingPunct="1"/>
            <a:r>
              <a:rPr lang="en-US" smtClean="0"/>
              <a:t>McNemar test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Worked Example</a:t>
            </a:r>
          </a:p>
        </p:txBody>
      </p:sp>
      <p:pic>
        <p:nvPicPr>
          <p:cNvPr id="37890" name="Picture 5" descr="hard_hat_sig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085850"/>
            <a:ext cx="769620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Worked Example</a:t>
            </a:r>
          </a:p>
        </p:txBody>
      </p:sp>
      <p:sp>
        <p:nvSpPr>
          <p:cNvPr id="35842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Raw data</a:t>
            </a:r>
          </a:p>
          <a:p>
            <a:pPr lvl="2" eaLnBrk="1" hangingPunct="1"/>
            <a:endParaRPr lang="en-US" smtClean="0"/>
          </a:p>
          <a:p>
            <a:pPr eaLnBrk="1" hangingPunct="1"/>
            <a:r>
              <a:rPr lang="en-US" smtClean="0"/>
              <a:t>Descriptive statistics</a:t>
            </a:r>
          </a:p>
          <a:p>
            <a:pPr lvl="2" eaLnBrk="1" hangingPunct="1"/>
            <a:endParaRPr lang="en-US" smtClean="0"/>
          </a:p>
          <a:p>
            <a:pPr eaLnBrk="1" hangingPunct="1"/>
            <a:r>
              <a:rPr lang="en-US" smtClean="0"/>
              <a:t>Mann-Whitney U test</a:t>
            </a:r>
          </a:p>
        </p:txBody>
      </p:sp>
      <p:graphicFrame>
        <p:nvGraphicFramePr>
          <p:cNvPr id="39972" name="Group 36"/>
          <p:cNvGraphicFramePr>
            <a:graphicFrameLocks noGrp="1"/>
          </p:cNvGraphicFramePr>
          <p:nvPr/>
        </p:nvGraphicFramePr>
        <p:xfrm>
          <a:off x="457200" y="4479925"/>
          <a:ext cx="8229600" cy="1616075"/>
        </p:xfrm>
        <a:graphic>
          <a:graphicData uri="http://schemas.openxmlformats.org/drawingml/2006/table">
            <a:tbl>
              <a:tblPr/>
              <a:tblGrid>
                <a:gridCol w="4114800"/>
                <a:gridCol w="762000"/>
                <a:gridCol w="838200"/>
                <a:gridCol w="990600"/>
                <a:gridCol w="838200"/>
                <a:gridCol w="685800"/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disagree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disagree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Neither agree nor disagree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agree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1. The “U of C • This is now” website is easy to use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 The “My U of C” website is easy to use.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3. The “Peoplesoft Student Center” website is easy to use.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marT="91440" marB="9144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9967" name="TextBox 6"/>
          <p:cNvSpPr txBox="1">
            <a:spLocks noChangeArrowheads="1"/>
          </p:cNvSpPr>
          <p:nvPr/>
        </p:nvSpPr>
        <p:spPr bwMode="auto">
          <a:xfrm>
            <a:off x="355600" y="4022725"/>
            <a:ext cx="74358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alibri" pitchFamily="34" charset="0"/>
              </a:rPr>
              <a:t>Please indicate how much you agree or disagree with each of the following statements:</a:t>
            </a:r>
          </a:p>
        </p:txBody>
      </p:sp>
      <p:pic>
        <p:nvPicPr>
          <p:cNvPr id="9" name="Picture 8" descr="stats_tab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9793" y="1295400"/>
            <a:ext cx="2093407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 descr="math_easy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56200" y="1905000"/>
            <a:ext cx="2540000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 descr="math_eas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1200" y="1528071"/>
            <a:ext cx="2514600" cy="1977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Raw Data</a:t>
            </a:r>
          </a:p>
        </p:txBody>
      </p:sp>
      <p:graphicFrame>
        <p:nvGraphicFramePr>
          <p:cNvPr id="29159" name="Group 487"/>
          <p:cNvGraphicFramePr>
            <a:graphicFrameLocks noGrp="1"/>
          </p:cNvGraphicFramePr>
          <p:nvPr/>
        </p:nvGraphicFramePr>
        <p:xfrm>
          <a:off x="1524000" y="1331913"/>
          <a:ext cx="6096000" cy="4664075"/>
        </p:xfrm>
        <a:graphic>
          <a:graphicData uri="http://schemas.openxmlformats.org/drawingml/2006/table">
            <a:tbl>
              <a:tblPr/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Participant ID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Category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Q1.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Q2. My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Q3. Peoplesoft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16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</a:tbl>
          </a:graphicData>
        </a:graphic>
      </p:graphicFrame>
      <p:sp>
        <p:nvSpPr>
          <p:cNvPr id="42096" name="Text Box 293"/>
          <p:cNvSpPr txBox="1">
            <a:spLocks noChangeArrowheads="1"/>
          </p:cNvSpPr>
          <p:nvPr/>
        </p:nvSpPr>
        <p:spPr bwMode="auto">
          <a:xfrm>
            <a:off x="3900488" y="5973763"/>
            <a:ext cx="13287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latin typeface="Calibri" pitchFamily="34" charset="0"/>
              </a:rPr>
              <a:t>Table 1. Raw Data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Descriptive Statistics</a:t>
            </a:r>
          </a:p>
        </p:txBody>
      </p:sp>
      <p:graphicFrame>
        <p:nvGraphicFramePr>
          <p:cNvPr id="80053" name="Group 181"/>
          <p:cNvGraphicFramePr>
            <a:graphicFrameLocks noGrp="1"/>
          </p:cNvGraphicFramePr>
          <p:nvPr>
            <p:ph sz="half" idx="4294967295"/>
          </p:nvPr>
        </p:nvGraphicFramePr>
        <p:xfrm>
          <a:off x="457200" y="1524000"/>
          <a:ext cx="8229600" cy="1295400"/>
        </p:xfrm>
        <a:graphic>
          <a:graphicData uri="http://schemas.openxmlformats.org/drawingml/2006/table">
            <a:tbl>
              <a:tblPr/>
              <a:tblGrid>
                <a:gridCol w="1646238"/>
                <a:gridCol w="1646237"/>
                <a:gridCol w="1644650"/>
                <a:gridCol w="1646238"/>
                <a:gridCol w="1646237"/>
              </a:tblGrid>
              <a:tr h="3238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Median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Mode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Range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Inter-quartile Range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Q1.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Q2. My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1.25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Q3. Peoplesoft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0148" name="Group 276"/>
          <p:cNvGraphicFramePr>
            <a:graphicFrameLocks noGrp="1"/>
          </p:cNvGraphicFramePr>
          <p:nvPr>
            <p:ph sz="half" idx="4294967295"/>
          </p:nvPr>
        </p:nvGraphicFramePr>
        <p:xfrm>
          <a:off x="457200" y="3810000"/>
          <a:ext cx="8228013" cy="1714500"/>
        </p:xfrm>
        <a:graphic>
          <a:graphicData uri="http://schemas.openxmlformats.org/drawingml/2006/table">
            <a:tbl>
              <a:tblPr/>
              <a:tblGrid>
                <a:gridCol w="1649413"/>
                <a:gridCol w="822325"/>
                <a:gridCol w="822325"/>
                <a:gridCol w="822325"/>
                <a:gridCol w="822325"/>
                <a:gridCol w="822325"/>
                <a:gridCol w="822325"/>
                <a:gridCol w="822325"/>
                <a:gridCol w="822325"/>
              </a:tblGrid>
              <a:tr h="3429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Median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Mode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Range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Inter-quartile Range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Q1.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1.5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Q2. My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2.25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Q3. Peoplesoft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0.5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</a:tbl>
          </a:graphicData>
        </a:graphic>
      </p:graphicFrame>
      <p:sp>
        <p:nvSpPr>
          <p:cNvPr id="44124" name="Text Box 183"/>
          <p:cNvSpPr txBox="1">
            <a:spLocks noChangeArrowheads="1"/>
          </p:cNvSpPr>
          <p:nvPr/>
        </p:nvSpPr>
        <p:spPr bwMode="auto">
          <a:xfrm>
            <a:off x="3438525" y="2819400"/>
            <a:ext cx="2233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latin typeface="Calibri" pitchFamily="34" charset="0"/>
              </a:rPr>
              <a:t>Table 2. Descriptive Statistics 1A</a:t>
            </a:r>
          </a:p>
        </p:txBody>
      </p:sp>
      <p:sp>
        <p:nvSpPr>
          <p:cNvPr id="37981" name="Text Box 184"/>
          <p:cNvSpPr txBox="1">
            <a:spLocks noChangeArrowheads="1"/>
          </p:cNvSpPr>
          <p:nvPr/>
        </p:nvSpPr>
        <p:spPr bwMode="auto">
          <a:xfrm>
            <a:off x="3438525" y="5516563"/>
            <a:ext cx="22272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latin typeface="Calibri" pitchFamily="34" charset="0"/>
              </a:rPr>
              <a:t>Table 3. Descriptive Statistics 1B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Descriptive Statistics Cont’d</a:t>
            </a:r>
          </a:p>
        </p:txBody>
      </p:sp>
      <p:graphicFrame>
        <p:nvGraphicFramePr>
          <p:cNvPr id="84455" name="Group 487"/>
          <p:cNvGraphicFramePr>
            <a:graphicFrameLocks noGrp="1"/>
          </p:cNvGraphicFramePr>
          <p:nvPr>
            <p:ph idx="4294967295"/>
          </p:nvPr>
        </p:nvGraphicFramePr>
        <p:xfrm>
          <a:off x="457200" y="1295400"/>
          <a:ext cx="8226425" cy="1981200"/>
        </p:xfrm>
        <a:graphic>
          <a:graphicData uri="http://schemas.openxmlformats.org/drawingml/2006/table">
            <a:tbl>
              <a:tblPr/>
              <a:tblGrid>
                <a:gridCol w="1176338"/>
                <a:gridCol w="271462"/>
                <a:gridCol w="1355725"/>
                <a:gridCol w="1355725"/>
                <a:gridCol w="1355725"/>
                <a:gridCol w="1355725"/>
                <a:gridCol w="1355725"/>
              </a:tblGrid>
              <a:tr h="2270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disagree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disagree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Neither agree nor disagree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2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Q1.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#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136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19%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38%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13493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Q2. My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#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136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38%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31%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15875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Q3. Peoplesoft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#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136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38%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</a:tbl>
          </a:graphicData>
        </a:graphic>
      </p:graphicFrame>
      <p:sp>
        <p:nvSpPr>
          <p:cNvPr id="46144" name="Text Box 277"/>
          <p:cNvSpPr txBox="1">
            <a:spLocks noChangeArrowheads="1"/>
          </p:cNvSpPr>
          <p:nvPr/>
        </p:nvSpPr>
        <p:spPr bwMode="auto">
          <a:xfrm>
            <a:off x="3429000" y="3276600"/>
            <a:ext cx="2233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latin typeface="Calibri" pitchFamily="34" charset="0"/>
              </a:rPr>
              <a:t>Table 4. Descriptive Statistics 2A</a:t>
            </a:r>
          </a:p>
        </p:txBody>
      </p:sp>
      <p:graphicFrame>
        <p:nvGraphicFramePr>
          <p:cNvPr id="84458" name="Group 490"/>
          <p:cNvGraphicFramePr>
            <a:graphicFrameLocks noGrp="1"/>
          </p:cNvGraphicFramePr>
          <p:nvPr/>
        </p:nvGraphicFramePr>
        <p:xfrm>
          <a:off x="457200" y="3733800"/>
          <a:ext cx="8215313" cy="2239963"/>
        </p:xfrm>
        <a:graphic>
          <a:graphicData uri="http://schemas.openxmlformats.org/drawingml/2006/table">
            <a:tbl>
              <a:tblPr/>
              <a:tblGrid>
                <a:gridCol w="1066800"/>
                <a:gridCol w="290513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2270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disagree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disagree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Neither agree nor disagree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Somewhat 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Strongly agree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70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MSc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PhD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2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Q1.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#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136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38%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13493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Q2. My U of C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#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136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38%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13%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  <a:tr h="15875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Q3. Peoplesoft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#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AEC"/>
                    </a:solidFill>
                  </a:tcPr>
                </a:tc>
              </a:tr>
              <a:tr h="136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</a:t>
                      </a:r>
                    </a:p>
                  </a:txBody>
                  <a:tcPr anchor="ctr" horzOverflow="overflow">
                    <a:lnL>
                      <a:noFill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0%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9DCC"/>
                    </a:solidFill>
                  </a:tcPr>
                </a:tc>
              </a:tr>
            </a:tbl>
          </a:graphicData>
        </a:graphic>
      </p:graphicFrame>
      <p:sp>
        <p:nvSpPr>
          <p:cNvPr id="40111" name="Text Box 343"/>
          <p:cNvSpPr txBox="1">
            <a:spLocks noChangeArrowheads="1"/>
          </p:cNvSpPr>
          <p:nvPr/>
        </p:nvSpPr>
        <p:spPr bwMode="auto">
          <a:xfrm>
            <a:off x="3429000" y="5973763"/>
            <a:ext cx="22272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latin typeface="Calibri" pitchFamily="34" charset="0"/>
              </a:rPr>
              <a:t>Table 5. Descriptive Statistics 2B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Mann-Whitney U test</a:t>
            </a:r>
          </a:p>
        </p:txBody>
      </p:sp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/>
              <a:t>Requirements:</a:t>
            </a:r>
          </a:p>
          <a:p>
            <a:pPr lvl="1"/>
            <a:r>
              <a:rPr lang="en-US" smtClean="0"/>
              <a:t>Non-parametric test</a:t>
            </a:r>
          </a:p>
          <a:p>
            <a:pPr lvl="1"/>
            <a:r>
              <a:rPr lang="en-US" smtClean="0"/>
              <a:t>Two samples must be statistically independent</a:t>
            </a:r>
          </a:p>
          <a:p>
            <a:pPr lvl="1"/>
            <a:r>
              <a:rPr lang="en-US" smtClean="0"/>
              <a:t>Observations must be on an ordinal scale</a:t>
            </a:r>
          </a:p>
          <a:p>
            <a:endParaRPr lang="en-US" smtClean="0"/>
          </a:p>
          <a:p>
            <a:r>
              <a:rPr lang="en-US" smtClean="0"/>
              <a:t>Null hypothesis:</a:t>
            </a:r>
          </a:p>
          <a:p>
            <a:pPr lvl="1"/>
            <a:r>
              <a:rPr lang="en-US" smtClean="0"/>
              <a:t>Equal probability that an observation from one sample will exceed an observation from the other sample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Step 1: Calculate U statistic</a:t>
            </a:r>
          </a:p>
        </p:txBody>
      </p:sp>
      <p:sp>
        <p:nvSpPr>
          <p:cNvPr id="66563" name="Rectangle 3"/>
          <p:cNvSpPr>
            <a:spLocks noGrp="1"/>
          </p:cNvSpPr>
          <p:nvPr>
            <p:ph type="body" sz="half" idx="4294967295"/>
          </p:nvPr>
        </p:nvSpPr>
        <p:spPr/>
        <p:txBody>
          <a:bodyPr/>
          <a:lstStyle/>
          <a:p>
            <a:r>
              <a:rPr lang="en-US" sz="2400" smtClean="0"/>
              <a:t>Combine observations from both samples</a:t>
            </a:r>
          </a:p>
          <a:p>
            <a:endParaRPr lang="en-US" sz="2400" smtClean="0"/>
          </a:p>
          <a:p>
            <a:r>
              <a:rPr lang="en-US" sz="2400" smtClean="0"/>
              <a:t>Write down observations in rank-order</a:t>
            </a:r>
          </a:p>
          <a:p>
            <a:endParaRPr lang="en-US" sz="2400" smtClean="0"/>
          </a:p>
          <a:p>
            <a:r>
              <a:rPr lang="en-US" sz="2400" smtClean="0"/>
              <a:t>Label which sample each observation came from</a:t>
            </a:r>
          </a:p>
          <a:p>
            <a:pPr lvl="1"/>
            <a:r>
              <a:rPr lang="en-US" sz="2000" smtClean="0"/>
              <a:t>Alternate between samples when repeated values appear in both</a:t>
            </a:r>
          </a:p>
        </p:txBody>
      </p:sp>
      <p:graphicFrame>
        <p:nvGraphicFramePr>
          <p:cNvPr id="66724" name="Group 164"/>
          <p:cNvGraphicFramePr>
            <a:graphicFrameLocks noGrp="1"/>
          </p:cNvGraphicFramePr>
          <p:nvPr>
            <p:ph sz="half" idx="4294967295"/>
          </p:nvPr>
        </p:nvGraphicFramePr>
        <p:xfrm>
          <a:off x="533400" y="5105400"/>
          <a:ext cx="8062913" cy="914400"/>
        </p:xfrm>
        <a:graphic>
          <a:graphicData uri="http://schemas.openxmlformats.org/drawingml/2006/table">
            <a:tbl>
              <a:tblPr/>
              <a:tblGrid>
                <a:gridCol w="773113"/>
                <a:gridCol w="455612"/>
                <a:gridCol w="455613"/>
                <a:gridCol w="455612"/>
                <a:gridCol w="455613"/>
                <a:gridCol w="455612"/>
                <a:gridCol w="455613"/>
                <a:gridCol w="455612"/>
                <a:gridCol w="455613"/>
                <a:gridCol w="455612"/>
                <a:gridCol w="455613"/>
                <a:gridCol w="455612"/>
                <a:gridCol w="455613"/>
                <a:gridCol w="455612"/>
                <a:gridCol w="455613"/>
                <a:gridCol w="455612"/>
                <a:gridCol w="455613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Rank-ordered: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Origin sample: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6726" name="Text Box 166"/>
          <p:cNvSpPr txBox="1">
            <a:spLocks noChangeArrowheads="1"/>
          </p:cNvSpPr>
          <p:nvPr/>
        </p:nvSpPr>
        <p:spPr bwMode="auto">
          <a:xfrm>
            <a:off x="2214563" y="4805363"/>
            <a:ext cx="914400" cy="1211262"/>
          </a:xfrm>
          <a:prstGeom prst="rect">
            <a:avLst/>
          </a:prstGeom>
          <a:solidFill>
            <a:schemeClr val="accent1">
              <a:alpha val="25098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>
                <a:latin typeface="Calibri" pitchFamily="34" charset="0"/>
              </a:rPr>
              <a:t>Tie</a:t>
            </a:r>
          </a:p>
        </p:txBody>
      </p:sp>
      <p:sp>
        <p:nvSpPr>
          <p:cNvPr id="66727" name="Text Box 167"/>
          <p:cNvSpPr txBox="1">
            <a:spLocks noChangeArrowheads="1"/>
          </p:cNvSpPr>
          <p:nvPr/>
        </p:nvSpPr>
        <p:spPr bwMode="auto">
          <a:xfrm>
            <a:off x="4038600" y="4805363"/>
            <a:ext cx="914400" cy="1211262"/>
          </a:xfrm>
          <a:prstGeom prst="rect">
            <a:avLst/>
          </a:prstGeom>
          <a:solidFill>
            <a:schemeClr val="accent1">
              <a:alpha val="25098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>
                <a:latin typeface="Calibri" pitchFamily="34" charset="0"/>
              </a:rPr>
              <a:t>Tie</a:t>
            </a:r>
          </a:p>
        </p:txBody>
      </p:sp>
      <p:sp>
        <p:nvSpPr>
          <p:cNvPr id="66728" name="Text Box 168"/>
          <p:cNvSpPr txBox="1">
            <a:spLocks noChangeArrowheads="1"/>
          </p:cNvSpPr>
          <p:nvPr/>
        </p:nvSpPr>
        <p:spPr bwMode="auto">
          <a:xfrm>
            <a:off x="5405438" y="4805363"/>
            <a:ext cx="914400" cy="1211262"/>
          </a:xfrm>
          <a:prstGeom prst="rect">
            <a:avLst/>
          </a:prstGeom>
          <a:solidFill>
            <a:schemeClr val="accent1">
              <a:alpha val="25098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>
                <a:latin typeface="Calibri" pitchFamily="34" charset="0"/>
              </a:rPr>
              <a:t>Tie</a:t>
            </a:r>
          </a:p>
        </p:txBody>
      </p:sp>
      <p:sp>
        <p:nvSpPr>
          <p:cNvPr id="66729" name="Text Box 169"/>
          <p:cNvSpPr txBox="1">
            <a:spLocks noChangeArrowheads="1"/>
          </p:cNvSpPr>
          <p:nvPr/>
        </p:nvSpPr>
        <p:spPr bwMode="auto">
          <a:xfrm>
            <a:off x="6315075" y="4805363"/>
            <a:ext cx="914400" cy="1211262"/>
          </a:xfrm>
          <a:prstGeom prst="rect">
            <a:avLst/>
          </a:prstGeom>
          <a:solidFill>
            <a:schemeClr val="accent1">
              <a:alpha val="25098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>
                <a:latin typeface="Calibri" pitchFamily="34" charset="0"/>
              </a:rPr>
              <a:t>Tie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6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6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6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26" grpId="0" animBg="1"/>
      <p:bldP spid="66727" grpId="0" animBg="1"/>
      <p:bldP spid="66728" grpId="0" animBg="1"/>
      <p:bldP spid="667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Step 1: Calculate U statistic</a:t>
            </a:r>
          </a:p>
        </p:txBody>
      </p:sp>
      <p:graphicFrame>
        <p:nvGraphicFramePr>
          <p:cNvPr id="70895" name="Group 239"/>
          <p:cNvGraphicFramePr>
            <a:graphicFrameLocks noGrp="1"/>
          </p:cNvGraphicFramePr>
          <p:nvPr>
            <p:ph sz="half" idx="4294967295"/>
          </p:nvPr>
        </p:nvGraphicFramePr>
        <p:xfrm>
          <a:off x="533400" y="4921250"/>
          <a:ext cx="8056563" cy="1408113"/>
        </p:xfrm>
        <a:graphic>
          <a:graphicData uri="http://schemas.openxmlformats.org/drawingml/2006/table">
            <a:tbl>
              <a:tblPr/>
              <a:tblGrid>
                <a:gridCol w="733425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90538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Rank-ordered: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Origin sample: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Count =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0.5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= 5.5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716" name="Text Box 60"/>
          <p:cNvSpPr txBox="1">
            <a:spLocks noChangeArrowheads="1"/>
          </p:cNvSpPr>
          <p:nvPr/>
        </p:nvSpPr>
        <p:spPr bwMode="auto">
          <a:xfrm>
            <a:off x="2119313" y="4621213"/>
            <a:ext cx="852487" cy="1211262"/>
          </a:xfrm>
          <a:prstGeom prst="rect">
            <a:avLst/>
          </a:prstGeom>
          <a:solidFill>
            <a:schemeClr val="accent1">
              <a:alpha val="25098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>
                <a:latin typeface="Calibri" pitchFamily="34" charset="0"/>
              </a:rPr>
              <a:t>Tie</a:t>
            </a:r>
          </a:p>
        </p:txBody>
      </p:sp>
      <p:graphicFrame>
        <p:nvGraphicFramePr>
          <p:cNvPr id="52381" name="Group 157"/>
          <p:cNvGraphicFramePr>
            <a:graphicFrameLocks noGrp="1"/>
          </p:cNvGraphicFramePr>
          <p:nvPr/>
        </p:nvGraphicFramePr>
        <p:xfrm>
          <a:off x="533400" y="4916488"/>
          <a:ext cx="8056563" cy="1474787"/>
        </p:xfrm>
        <a:graphic>
          <a:graphicData uri="http://schemas.openxmlformats.org/drawingml/2006/table">
            <a:tbl>
              <a:tblPr/>
              <a:tblGrid>
                <a:gridCol w="733425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90538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Rank-ordered: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Origin sample: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Count: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=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091" name="Text Box 435"/>
          <p:cNvSpPr txBox="1">
            <a:spLocks noChangeArrowheads="1"/>
          </p:cNvSpPr>
          <p:nvPr/>
        </p:nvSpPr>
        <p:spPr bwMode="auto">
          <a:xfrm>
            <a:off x="2200275" y="5880100"/>
            <a:ext cx="733425" cy="23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sz="3600">
                <a:latin typeface="Calibri" pitchFamily="34" charset="0"/>
              </a:rPr>
              <a:t>}</a:t>
            </a:r>
          </a:p>
        </p:txBody>
      </p:sp>
      <p:sp>
        <p:nvSpPr>
          <p:cNvPr id="70659" name="Rectangle 3"/>
          <p:cNvSpPr>
            <a:spLocks noGrp="1"/>
          </p:cNvSpPr>
          <p:nvPr>
            <p:ph type="body" sz="half" idx="4294967295"/>
          </p:nvPr>
        </p:nvSpPr>
        <p:spPr/>
        <p:txBody>
          <a:bodyPr/>
          <a:lstStyle/>
          <a:p>
            <a:r>
              <a:rPr lang="en-US" sz="2400" smtClean="0"/>
              <a:t>For each observation from sample 1 (MSc students):</a:t>
            </a:r>
          </a:p>
          <a:p>
            <a:pPr lvl="1"/>
            <a:r>
              <a:rPr lang="en-US" sz="2000" smtClean="0"/>
              <a:t>Move left-to-right</a:t>
            </a:r>
          </a:p>
          <a:p>
            <a:pPr lvl="1"/>
            <a:r>
              <a:rPr lang="en-US" sz="2000" smtClean="0"/>
              <a:t>Count 1 for each observation from sample 2 (PhD students) occurring after it in the list</a:t>
            </a:r>
          </a:p>
          <a:p>
            <a:pPr lvl="1"/>
            <a:r>
              <a:rPr lang="en-US" sz="2000" smtClean="0"/>
              <a:t>When there is a tie, count 0.5</a:t>
            </a:r>
          </a:p>
          <a:p>
            <a:pPr lvl="1"/>
            <a:endParaRPr lang="en-US" sz="2000" smtClean="0"/>
          </a:p>
          <a:p>
            <a:r>
              <a:rPr lang="en-US" sz="2400" smtClean="0"/>
              <a:t>Add all these counts together to form U</a:t>
            </a:r>
            <a:r>
              <a:rPr lang="en-US" sz="2400" baseline="-25000" smtClean="0"/>
              <a:t>MSc</a:t>
            </a:r>
          </a:p>
          <a:p>
            <a:pPr lvl="1"/>
            <a:endParaRPr lang="en-US" sz="2000" baseline="-25000" smtClean="0"/>
          </a:p>
          <a:p>
            <a:pPr lvl="1"/>
            <a:endParaRPr lang="en-US" sz="2000" baseline="-25000" smtClean="0"/>
          </a:p>
          <a:p>
            <a:pPr>
              <a:buFont typeface="Calibri" pitchFamily="34" charset="0"/>
              <a:buNone/>
            </a:pPr>
            <a:r>
              <a:rPr lang="en-US" sz="1600" smtClean="0"/>
              <a:t>Count for first MSc response: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0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0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716" grpId="0" animBg="1"/>
      <p:bldP spid="7109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Step 1: Calculate U statistic</a:t>
            </a:r>
          </a:p>
        </p:txBody>
      </p:sp>
      <p:graphicFrame>
        <p:nvGraphicFramePr>
          <p:cNvPr id="71878" name="Group 198"/>
          <p:cNvGraphicFramePr>
            <a:graphicFrameLocks noGrp="1"/>
          </p:cNvGraphicFramePr>
          <p:nvPr/>
        </p:nvGraphicFramePr>
        <p:xfrm>
          <a:off x="533400" y="1949450"/>
          <a:ext cx="8056563" cy="1408113"/>
        </p:xfrm>
        <a:graphic>
          <a:graphicData uri="http://schemas.openxmlformats.org/drawingml/2006/table">
            <a:tbl>
              <a:tblPr/>
              <a:tblGrid>
                <a:gridCol w="733425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90538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Rank-ordered: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Origin sample: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Count =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0.5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= 5.5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578" name="Group 306"/>
          <p:cNvGraphicFramePr>
            <a:graphicFrameLocks noGrp="1"/>
          </p:cNvGraphicFramePr>
          <p:nvPr/>
        </p:nvGraphicFramePr>
        <p:xfrm>
          <a:off x="533400" y="1949450"/>
          <a:ext cx="8056563" cy="1474788"/>
        </p:xfrm>
        <a:graphic>
          <a:graphicData uri="http://schemas.openxmlformats.org/drawingml/2006/table">
            <a:tbl>
              <a:tblPr/>
              <a:tblGrid>
                <a:gridCol w="733425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90538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Rank-ordered: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Origin sample: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Count: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0.5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=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2071" name="Text Box 391"/>
          <p:cNvSpPr txBox="1">
            <a:spLocks noChangeArrowheads="1"/>
          </p:cNvSpPr>
          <p:nvPr/>
        </p:nvSpPr>
        <p:spPr bwMode="auto">
          <a:xfrm>
            <a:off x="3910013" y="2903538"/>
            <a:ext cx="733425" cy="23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sz="3600">
                <a:latin typeface="Calibri" pitchFamily="34" charset="0"/>
              </a:rPr>
              <a:t>}</a:t>
            </a:r>
          </a:p>
        </p:txBody>
      </p:sp>
      <p:sp>
        <p:nvSpPr>
          <p:cNvPr id="54424" name="Text Box 294"/>
          <p:cNvSpPr txBox="1">
            <a:spLocks noChangeArrowheads="1"/>
          </p:cNvSpPr>
          <p:nvPr/>
        </p:nvSpPr>
        <p:spPr bwMode="auto">
          <a:xfrm>
            <a:off x="3829050" y="1644650"/>
            <a:ext cx="852488" cy="1211263"/>
          </a:xfrm>
          <a:prstGeom prst="rect">
            <a:avLst/>
          </a:prstGeom>
          <a:solidFill>
            <a:schemeClr val="accent1">
              <a:alpha val="25098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400">
                <a:latin typeface="Calibri" pitchFamily="34" charset="0"/>
              </a:rPr>
              <a:t>Tie</a:t>
            </a:r>
          </a:p>
        </p:txBody>
      </p:sp>
      <p:sp>
        <p:nvSpPr>
          <p:cNvPr id="54425" name="Text Box 394"/>
          <p:cNvSpPr txBox="1">
            <a:spLocks noChangeArrowheads="1"/>
          </p:cNvSpPr>
          <p:nvPr/>
        </p:nvSpPr>
        <p:spPr bwMode="auto">
          <a:xfrm>
            <a:off x="457200" y="1492250"/>
            <a:ext cx="28543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alibri" pitchFamily="34" charset="0"/>
              </a:rPr>
              <a:t>Count for second MSc response:</a:t>
            </a:r>
          </a:p>
        </p:txBody>
      </p:sp>
      <p:graphicFrame>
        <p:nvGraphicFramePr>
          <p:cNvPr id="72075" name="Group 395"/>
          <p:cNvGraphicFramePr>
            <a:graphicFrameLocks noGrp="1"/>
          </p:cNvGraphicFramePr>
          <p:nvPr/>
        </p:nvGraphicFramePr>
        <p:xfrm>
          <a:off x="533400" y="4311650"/>
          <a:ext cx="8056563" cy="1408113"/>
        </p:xfrm>
        <a:graphic>
          <a:graphicData uri="http://schemas.openxmlformats.org/drawingml/2006/table">
            <a:tbl>
              <a:tblPr/>
              <a:tblGrid>
                <a:gridCol w="733425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90538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Rank-ordered: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Origin sample: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Count =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0.5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= 5.5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4580" name="Group 308"/>
          <p:cNvGraphicFramePr>
            <a:graphicFrameLocks noGrp="1"/>
          </p:cNvGraphicFramePr>
          <p:nvPr/>
        </p:nvGraphicFramePr>
        <p:xfrm>
          <a:off x="533400" y="4308475"/>
          <a:ext cx="8056563" cy="1474788"/>
        </p:xfrm>
        <a:graphic>
          <a:graphicData uri="http://schemas.openxmlformats.org/drawingml/2006/table">
            <a:tbl>
              <a:tblPr/>
              <a:tblGrid>
                <a:gridCol w="733425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27038"/>
                <a:gridCol w="427037"/>
                <a:gridCol w="490538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Rank-ordered: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1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3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4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5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Origin sample: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P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itchFamily="49" charset="0"/>
                        </a:rPr>
                        <a:t>M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itchFamily="49" charset="0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Count: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+ 1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=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769D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2267" name="Text Box 587"/>
          <p:cNvSpPr txBox="1">
            <a:spLocks noChangeArrowheads="1"/>
          </p:cNvSpPr>
          <p:nvPr/>
        </p:nvSpPr>
        <p:spPr bwMode="auto">
          <a:xfrm>
            <a:off x="457200" y="3854450"/>
            <a:ext cx="26654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alibri" pitchFamily="34" charset="0"/>
              </a:rPr>
              <a:t>Count for third MSc response: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18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71" grpId="0"/>
      <p:bldP spid="7226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Step 1: Calculate U statistic</a:t>
            </a:r>
          </a:p>
        </p:txBody>
      </p:sp>
      <p:sp>
        <p:nvSpPr>
          <p:cNvPr id="7270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/>
              <a:t>Sum these counts together:</a:t>
            </a:r>
          </a:p>
          <a:p>
            <a:pPr lvl="1">
              <a:buFont typeface="Arial" charset="0"/>
              <a:buNone/>
            </a:pPr>
            <a:r>
              <a:rPr lang="en-US" smtClean="0"/>
              <a:t>U</a:t>
            </a:r>
            <a:r>
              <a:rPr lang="en-US" baseline="-25000" smtClean="0"/>
              <a:t>MSc</a:t>
            </a:r>
            <a:r>
              <a:rPr lang="en-US" smtClean="0"/>
              <a:t>	= 5.5 + 2.5 + 2 + 1.5 + 0.5 + 0 + 0 + 0</a:t>
            </a:r>
          </a:p>
          <a:p>
            <a:pPr lvl="1">
              <a:buFont typeface="Arial" charset="0"/>
              <a:buNone/>
            </a:pPr>
            <a:r>
              <a:rPr lang="en-US" smtClean="0"/>
              <a:t>			= 12</a:t>
            </a:r>
          </a:p>
          <a:p>
            <a:pPr lvl="1"/>
            <a:endParaRPr lang="en-US" smtClean="0"/>
          </a:p>
          <a:p>
            <a:r>
              <a:rPr lang="en-US" smtClean="0"/>
              <a:t>Similarly, calculate U</a:t>
            </a:r>
            <a:r>
              <a:rPr lang="en-US" baseline="-25000" smtClean="0"/>
              <a:t>PhD</a:t>
            </a:r>
            <a:r>
              <a:rPr lang="en-US" smtClean="0"/>
              <a:t>:</a:t>
            </a:r>
          </a:p>
          <a:p>
            <a:pPr lvl="1">
              <a:buFont typeface="Arial" charset="0"/>
              <a:buNone/>
            </a:pPr>
            <a:r>
              <a:rPr lang="en-US" smtClean="0"/>
              <a:t>U</a:t>
            </a:r>
            <a:r>
              <a:rPr lang="en-US" baseline="-25000" smtClean="0"/>
              <a:t>Phd</a:t>
            </a:r>
            <a:r>
              <a:rPr lang="en-US" smtClean="0"/>
              <a:t>	= 8 + 8 + 7.5 + 7 + 7 + 6.5 + 4.5 + 3.5</a:t>
            </a:r>
          </a:p>
          <a:p>
            <a:pPr lvl="1">
              <a:buFont typeface="Arial" charset="0"/>
              <a:buNone/>
            </a:pPr>
            <a:r>
              <a:rPr lang="en-US" smtClean="0"/>
              <a:t>			= 52</a:t>
            </a:r>
          </a:p>
          <a:p>
            <a:pPr lvl="1"/>
            <a:endParaRPr lang="en-US" smtClean="0"/>
          </a:p>
          <a:p>
            <a:r>
              <a:rPr lang="en-US" smtClean="0"/>
              <a:t>Sanity check:</a:t>
            </a:r>
          </a:p>
          <a:p>
            <a:pPr lvl="1">
              <a:buFont typeface="Arial" charset="0"/>
              <a:buNone/>
            </a:pPr>
            <a:r>
              <a:rPr lang="en-US" smtClean="0"/>
              <a:t>U</a:t>
            </a:r>
            <a:r>
              <a:rPr lang="en-US" baseline="-25000" smtClean="0"/>
              <a:t>1</a:t>
            </a:r>
            <a:r>
              <a:rPr lang="en-US" smtClean="0"/>
              <a:t> + U</a:t>
            </a:r>
            <a:r>
              <a:rPr lang="en-US" baseline="-25000" smtClean="0"/>
              <a:t>2</a:t>
            </a:r>
            <a:r>
              <a:rPr lang="en-US" smtClean="0"/>
              <a:t> = (# of observations in S</a:t>
            </a:r>
            <a:r>
              <a:rPr lang="en-US" baseline="-25000" smtClean="0"/>
              <a:t>1</a:t>
            </a:r>
            <a:r>
              <a:rPr lang="en-US" smtClean="0"/>
              <a:t>) x (# of observations in S</a:t>
            </a:r>
            <a:r>
              <a:rPr lang="en-US" baseline="-25000" smtClean="0"/>
              <a:t>2</a:t>
            </a:r>
            <a:r>
              <a:rPr lang="en-US" smtClean="0"/>
              <a:t>)</a:t>
            </a:r>
          </a:p>
        </p:txBody>
      </p:sp>
      <p:pic>
        <p:nvPicPr>
          <p:cNvPr id="72708" name="Picture 4" descr="ranked_da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838700"/>
            <a:ext cx="81534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Step 2: Critical values table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/>
              <a:t>Use the lower of the two U stats (U</a:t>
            </a:r>
            <a:r>
              <a:rPr lang="en-US" baseline="-25000" smtClean="0"/>
              <a:t>MSc</a:t>
            </a:r>
            <a:r>
              <a:rPr lang="en-US" smtClean="0"/>
              <a:t> = 12) with:</a:t>
            </a:r>
          </a:p>
          <a:p>
            <a:pPr lvl="1">
              <a:buFont typeface="Arial" charset="0"/>
              <a:buNone/>
            </a:pPr>
            <a:r>
              <a:rPr lang="en-US" smtClean="0"/>
              <a:t>n</a:t>
            </a:r>
            <a:r>
              <a:rPr lang="en-US" baseline="-25000" smtClean="0"/>
              <a:t>1</a:t>
            </a:r>
            <a:r>
              <a:rPr lang="en-US" smtClean="0"/>
              <a:t>	= # of observations in S</a:t>
            </a:r>
            <a:r>
              <a:rPr lang="en-US" baseline="-25000" smtClean="0"/>
              <a:t>1</a:t>
            </a:r>
            <a:endParaRPr lang="en-US" smtClean="0"/>
          </a:p>
          <a:p>
            <a:pPr lvl="1">
              <a:buFont typeface="Arial" charset="0"/>
              <a:buNone/>
            </a:pPr>
            <a:r>
              <a:rPr lang="en-US" smtClean="0"/>
              <a:t>n</a:t>
            </a:r>
            <a:r>
              <a:rPr lang="en-US" baseline="-25000" smtClean="0"/>
              <a:t>2</a:t>
            </a:r>
            <a:r>
              <a:rPr lang="en-US" smtClean="0"/>
              <a:t>	= # of observations in S</a:t>
            </a:r>
            <a:r>
              <a:rPr lang="en-US" baseline="-25000" smtClean="0"/>
              <a:t>2</a:t>
            </a:r>
            <a:endParaRPr lang="en-US" smtClean="0"/>
          </a:p>
          <a:p>
            <a:pPr lvl="1">
              <a:buFont typeface="Arial" charset="0"/>
              <a:buNone/>
            </a:pPr>
            <a:r>
              <a:rPr lang="el-GR" smtClean="0"/>
              <a:t>α</a:t>
            </a:r>
            <a:r>
              <a:rPr lang="en-US" smtClean="0"/>
              <a:t>		= level of significance</a:t>
            </a:r>
          </a:p>
          <a:p>
            <a:pPr lvl="1">
              <a:buFont typeface="Arial" charset="0"/>
              <a:buNone/>
            </a:pPr>
            <a:endParaRPr lang="en-US" smtClean="0"/>
          </a:p>
          <a:p>
            <a:r>
              <a:rPr lang="en-US" smtClean="0"/>
              <a:t>If below table value:</a:t>
            </a:r>
          </a:p>
          <a:p>
            <a:pPr lvl="1"/>
            <a:r>
              <a:rPr lang="en-US" smtClean="0"/>
              <a:t>Reject null hypothesis</a:t>
            </a:r>
          </a:p>
          <a:p>
            <a:pPr lvl="1"/>
            <a:r>
              <a:rPr lang="en-US" smtClean="0"/>
              <a:t>Samples are significantly</a:t>
            </a:r>
          </a:p>
          <a:p>
            <a:pPr lvl="1">
              <a:buFont typeface="Arial" charset="0"/>
              <a:buNone/>
            </a:pPr>
            <a:r>
              <a:rPr lang="en-US" smtClean="0"/>
              <a:t>	different at the </a:t>
            </a:r>
            <a:r>
              <a:rPr lang="el-GR" smtClean="0"/>
              <a:t>α</a:t>
            </a:r>
            <a:r>
              <a:rPr lang="en-US" smtClean="0"/>
              <a:t> level</a:t>
            </a:r>
            <a:endParaRPr lang="el-GR" smtClean="0"/>
          </a:p>
        </p:txBody>
      </p:sp>
      <p:grpSp>
        <p:nvGrpSpPr>
          <p:cNvPr id="58371" name="Group 7"/>
          <p:cNvGrpSpPr>
            <a:grpSpLocks/>
          </p:cNvGrpSpPr>
          <p:nvPr/>
        </p:nvGrpSpPr>
        <p:grpSpPr bwMode="auto">
          <a:xfrm>
            <a:off x="4724400" y="2011363"/>
            <a:ext cx="3962400" cy="4008437"/>
            <a:chOff x="3024" y="960"/>
            <a:chExt cx="2496" cy="2525"/>
          </a:xfrm>
        </p:grpSpPr>
        <p:pic>
          <p:nvPicPr>
            <p:cNvPr id="58372" name="Picture 5" descr="mwu_tabl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24" y="960"/>
              <a:ext cx="2496" cy="2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8373" name="Text Box 6"/>
            <p:cNvSpPr txBox="1">
              <a:spLocks noChangeArrowheads="1"/>
            </p:cNvSpPr>
            <p:nvPr/>
          </p:nvSpPr>
          <p:spPr bwMode="auto">
            <a:xfrm>
              <a:off x="3108" y="3312"/>
              <a:ext cx="223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 b="1">
                  <a:latin typeface="Calibri" pitchFamily="34" charset="0"/>
                </a:rPr>
                <a:t>Table 6. Mann-Whitney U Distribution Critical Values</a:t>
              </a: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7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Why does it </a:t>
            </a:r>
            <a:r>
              <a:rPr lang="en-US" i="1" smtClean="0"/>
              <a:t>not</a:t>
            </a:r>
            <a:r>
              <a:rPr lang="en-US" smtClean="0"/>
              <a:t> suck?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Simple to construct</a:t>
            </a:r>
          </a:p>
          <a:p>
            <a:pPr lvl="2" eaLnBrk="1" hangingPunct="1"/>
            <a:endParaRPr lang="en-US" smtClean="0"/>
          </a:p>
          <a:p>
            <a:pPr eaLnBrk="1" hangingPunct="1"/>
            <a:r>
              <a:rPr lang="en-US" smtClean="0"/>
              <a:t>Generally a highly reliable scale</a:t>
            </a:r>
          </a:p>
          <a:p>
            <a:pPr lvl="2" eaLnBrk="1" hangingPunct="1"/>
            <a:endParaRPr lang="en-US" smtClean="0"/>
          </a:p>
          <a:p>
            <a:pPr eaLnBrk="1" hangingPunct="1"/>
            <a:r>
              <a:rPr lang="en-US" smtClean="0"/>
              <a:t>Easy to read and complete for participants</a:t>
            </a:r>
          </a:p>
          <a:p>
            <a:pPr lvl="2" eaLnBrk="1" hangingPunct="1"/>
            <a:endParaRPr lang="en-US" smtClean="0"/>
          </a:p>
          <a:p>
            <a:pPr eaLnBrk="1" hangingPunct="1"/>
            <a:r>
              <a:rPr lang="en-US" smtClean="0"/>
              <a:t>Fun for the whole family!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Ok then, what </a:t>
            </a:r>
            <a:r>
              <a:rPr lang="en-US" i="1" smtClean="0"/>
              <a:t>does</a:t>
            </a:r>
            <a:r>
              <a:rPr lang="en-US" smtClean="0"/>
              <a:t> suck?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Central tendency bias</a:t>
            </a:r>
          </a:p>
          <a:p>
            <a:pPr lvl="1" eaLnBrk="1" hangingPunct="1"/>
            <a:r>
              <a:rPr lang="en-US" smtClean="0"/>
              <a:t>“Fence riding”</a:t>
            </a:r>
          </a:p>
          <a:p>
            <a:pPr eaLnBrk="1" hangingPunct="1"/>
            <a:r>
              <a:rPr lang="en-US" smtClean="0"/>
              <a:t>Acquiescense bias</a:t>
            </a:r>
          </a:p>
          <a:p>
            <a:pPr lvl="1" eaLnBrk="1" hangingPunct="1"/>
            <a:r>
              <a:rPr lang="en-US" smtClean="0"/>
              <a:t>Try to “please” you</a:t>
            </a:r>
          </a:p>
          <a:p>
            <a:pPr eaLnBrk="1" hangingPunct="1"/>
            <a:r>
              <a:rPr lang="en-US" smtClean="0"/>
              <a:t>Social desirability bias</a:t>
            </a:r>
          </a:p>
          <a:p>
            <a:pPr lvl="1" eaLnBrk="1" hangingPunct="1"/>
            <a:r>
              <a:rPr lang="en-US" smtClean="0"/>
              <a:t>Portray themselves </a:t>
            </a:r>
            <a:r>
              <a:rPr lang="en-CA" smtClean="0"/>
              <a:t>favourably</a:t>
            </a:r>
          </a:p>
          <a:p>
            <a:pPr eaLnBrk="1" hangingPunct="1"/>
            <a:r>
              <a:rPr lang="en-US" smtClean="0"/>
              <a:t>Lack of reproducibility</a:t>
            </a:r>
          </a:p>
          <a:p>
            <a:pPr eaLnBrk="1" hangingPunct="1"/>
            <a:r>
              <a:rPr lang="en-US" smtClean="0"/>
              <a:t>Difficult to demonstrate validity</a:t>
            </a:r>
          </a:p>
          <a:p>
            <a:pPr lvl="1" eaLnBrk="1" hangingPunct="1"/>
            <a:r>
              <a:rPr lang="en-US" smtClean="0"/>
              <a:t>Did you measure what you set out to measure?</a:t>
            </a:r>
          </a:p>
        </p:txBody>
      </p:sp>
      <p:pic>
        <p:nvPicPr>
          <p:cNvPr id="6" name="Picture 5" descr="train_wrec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1524000"/>
            <a:ext cx="2286000" cy="32308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Questions?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1884</Words>
  <Application>Microsoft Office PowerPoint</Application>
  <PresentationFormat>On-screen Show (4:3)</PresentationFormat>
  <Paragraphs>833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19</vt:i4>
      </vt:variant>
      <vt:variant>
        <vt:lpstr>Slide Titles</vt:lpstr>
      </vt:variant>
      <vt:variant>
        <vt:i4>22</vt:i4>
      </vt:variant>
    </vt:vector>
  </HeadingPairs>
  <TitlesOfParts>
    <vt:vector size="46" baseType="lpstr">
      <vt:lpstr>Arial</vt:lpstr>
      <vt:lpstr>Cambria</vt:lpstr>
      <vt:lpstr>Calibri</vt:lpstr>
      <vt:lpstr>Rage Italic</vt:lpstr>
      <vt:lpstr>Courier New</vt:lpstr>
      <vt:lpstr>Office Theme</vt:lpstr>
      <vt:lpstr>1_Office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1_Office Theme</vt:lpstr>
      <vt:lpstr>Likert Scales</vt:lpstr>
      <vt:lpstr>Overview</vt:lpstr>
      <vt:lpstr>Basics</vt:lpstr>
      <vt:lpstr>Likert Scale \lick-urt\, n.</vt:lpstr>
      <vt:lpstr>Sample Likert Scale Question</vt:lpstr>
      <vt:lpstr>Analysis Methods</vt:lpstr>
      <vt:lpstr>Analysis Methods</vt:lpstr>
      <vt:lpstr>Analysis Methods Cont’d</vt:lpstr>
      <vt:lpstr>Worked Example</vt:lpstr>
      <vt:lpstr>Worked Example</vt:lpstr>
      <vt:lpstr>Raw Data</vt:lpstr>
      <vt:lpstr>Descriptive Statistics</vt:lpstr>
      <vt:lpstr>Descriptive Statistics Cont’d</vt:lpstr>
      <vt:lpstr>Mann-Whitney U test</vt:lpstr>
      <vt:lpstr>Step 1: Calculate U statistic</vt:lpstr>
      <vt:lpstr>Step 1: Calculate U statistic</vt:lpstr>
      <vt:lpstr>Step 1: Calculate U statistic</vt:lpstr>
      <vt:lpstr>Step 1: Calculate U statistic</vt:lpstr>
      <vt:lpstr>Step 2: Critical values table</vt:lpstr>
      <vt:lpstr>Why does it not suck?</vt:lpstr>
      <vt:lpstr>Ok then, what does suck?</vt:lpstr>
      <vt:lpstr>Questions?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Developer</dc:creator>
  <cp:lastModifiedBy>Dane Bertram</cp:lastModifiedBy>
  <cp:revision>75</cp:revision>
  <dcterms:created xsi:type="dcterms:W3CDTF">2007-11-04T00:00:14Z</dcterms:created>
  <dcterms:modified xsi:type="dcterms:W3CDTF">2007-11-07T18:48:16Z</dcterms:modified>
</cp:coreProperties>
</file>