
<file path=[Content_Types].xml><?xml version="1.0" encoding="utf-8"?>
<Types xmlns="http://schemas.openxmlformats.org/package/2006/content-types">
  <Default Extension="bin" ContentType="application/vnd.openxmlformats-officedocument.presentationml.printerSettings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ppt/slides/slide7.xml" ContentType="application/vnd.openxmlformats-officedocument.presentationml.slide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Default Extension="xml" ContentType="application/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Default Extension="rels" ContentType="application/vnd.openxmlformats-package.relationships+xml"/>
  <Default Extension="jpeg" ContentType="image/jpeg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tableStyles.xml" ContentType="application/vnd.openxmlformats-officedocument.presentationml.tableStyles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s/slide2.xml" ContentType="application/vnd.openxmlformats-officedocument.presentationml.slide+xml"/>
  <Default Extension="png" ContentType="image/pn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5620"/>
    <p:restoredTop sz="94660"/>
  </p:normalViewPr>
  <p:slideViewPr>
    <p:cSldViewPr snapToObjects="1">
      <p:cViewPr varScale="1">
        <p:scale>
          <a:sx n="98" d="100"/>
          <a:sy n="98" d="100"/>
        </p:scale>
        <p:origin x="-6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2E54C-765A-EE43-B816-9611DC781A52}" type="datetimeFigureOut">
              <a:rPr lang="en-US" smtClean="0"/>
              <a:pPr/>
              <a:t>10/22/08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0053D-BEC9-8E4F-876D-5812F2F813B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pharmacyweek.com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Medication management tools for the home based elderly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Nicole Percival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Medication &amp; The Elderly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77452" r="-77452"/>
          <a:stretch>
            <a:fillRect/>
          </a:stretch>
        </p:blipFill>
        <p:spPr/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Medication Management Problems</a:t>
            </a:r>
            <a:endParaRPr lang="en-US" dirty="0"/>
          </a:p>
        </p:txBody>
      </p:sp>
      <p:pic>
        <p:nvPicPr>
          <p:cNvPr id="4" name="Content Placeholder 3" descr="knin142l.jpg"/>
          <p:cNvPicPr>
            <a:picLocks noGrp="1" noChangeAspect="1"/>
          </p:cNvPicPr>
          <p:nvPr>
            <p:ph idx="1"/>
          </p:nvPr>
        </p:nvPicPr>
        <p:blipFill>
          <a:blip r:embed="rId2"/>
          <a:srcRect l="-9550" r="-9550"/>
          <a:stretch>
            <a:fillRect/>
          </a:stretch>
        </p:blipFill>
        <p:spPr>
          <a:xfrm>
            <a:off x="152401" y="1600201"/>
            <a:ext cx="3962400" cy="2179167"/>
          </a:xfrm>
        </p:spPr>
      </p:pic>
      <p:sp>
        <p:nvSpPr>
          <p:cNvPr id="5" name="TextBox 4"/>
          <p:cNvSpPr txBox="1"/>
          <p:nvPr/>
        </p:nvSpPr>
        <p:spPr>
          <a:xfrm>
            <a:off x="3962401" y="1600201"/>
            <a:ext cx="518159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3200" dirty="0" smtClean="0"/>
              <a:t>Factors influencing medication compliance</a:t>
            </a:r>
          </a:p>
          <a:p>
            <a:endParaRPr lang="en-US" sz="3200" dirty="0" smtClean="0"/>
          </a:p>
          <a:p>
            <a:pPr>
              <a:buFont typeface="Arial"/>
              <a:buChar char="•"/>
            </a:pPr>
            <a:r>
              <a:rPr lang="en-US" sz="3200" dirty="0" smtClean="0"/>
              <a:t>Reasons for non-adherence</a:t>
            </a:r>
          </a:p>
          <a:p>
            <a:endParaRPr lang="en-US" sz="3200" dirty="0" smtClean="0"/>
          </a:p>
          <a:p>
            <a:pPr>
              <a:buFont typeface="Arial"/>
              <a:buChar char="•"/>
            </a:pPr>
            <a:r>
              <a:rPr lang="en-US" sz="3200" dirty="0" smtClean="0"/>
              <a:t>Consequences of medication mismanagement</a:t>
            </a:r>
          </a:p>
          <a:p>
            <a:pPr>
              <a:buFont typeface="Arial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Medication Management Tools 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Considerations</a:t>
            </a:r>
            <a:endParaRPr lang="en-US" dirty="0"/>
          </a:p>
        </p:txBody>
      </p:sp>
      <p:pic>
        <p:nvPicPr>
          <p:cNvPr id="6" name="Content Placeholder 5" descr="mms_pills.jpg"/>
          <p:cNvPicPr>
            <a:picLocks noGrp="1" noChangeAspect="1"/>
          </p:cNvPicPr>
          <p:nvPr>
            <p:ph idx="1"/>
          </p:nvPr>
        </p:nvPicPr>
        <p:blipFill>
          <a:blip r:embed="rId2"/>
          <a:srcRect l="-57886" r="-57886"/>
          <a:stretch>
            <a:fillRect/>
          </a:stretch>
        </p:blipFill>
        <p:spPr/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Medication Management Tools – Existing Technology</a:t>
            </a:r>
            <a:endParaRPr lang="en-US" dirty="0"/>
          </a:p>
        </p:txBody>
      </p:sp>
      <p:pic>
        <p:nvPicPr>
          <p:cNvPr id="4" name="Content Placeholder 3" descr="51XtaF5PpEL._SS500_.jpg"/>
          <p:cNvPicPr>
            <a:picLocks noGrp="1" noChangeAspect="1"/>
          </p:cNvPicPr>
          <p:nvPr>
            <p:ph idx="1"/>
          </p:nvPr>
        </p:nvPicPr>
        <p:blipFill>
          <a:blip r:embed="rId2"/>
          <a:srcRect l="-40915" r="-40915"/>
          <a:stretch>
            <a:fillRect/>
          </a:stretch>
        </p:blipFill>
        <p:spPr>
          <a:xfrm>
            <a:off x="1752600" y="1646237"/>
            <a:ext cx="5597052" cy="3078163"/>
          </a:xfrm>
        </p:spPr>
      </p:pic>
      <p:pic>
        <p:nvPicPr>
          <p:cNvPr id="5" name="Picture 4" descr="Pillbox-with-LCD-Timer-194205158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33600"/>
            <a:ext cx="3120314" cy="3111500"/>
          </a:xfrm>
          <a:prstGeom prst="rect">
            <a:avLst/>
          </a:prstGeom>
        </p:spPr>
      </p:pic>
      <p:pic>
        <p:nvPicPr>
          <p:cNvPr id="6" name="Picture 5" descr="Compume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9000" y="2133600"/>
            <a:ext cx="3175000" cy="3111500"/>
          </a:xfrm>
          <a:prstGeom prst="rect">
            <a:avLst/>
          </a:prstGeom>
        </p:spPr>
      </p:pic>
      <p:pic>
        <p:nvPicPr>
          <p:cNvPr id="8" name="Picture 7" descr="PillBottl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1450" y="4318000"/>
            <a:ext cx="3721100" cy="2540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10004" r="-10004"/>
          <a:stretch>
            <a:fillRect/>
          </a:stretch>
        </p:blipFill>
        <p:spPr/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en-CA" dirty="0" err="1" smtClean="0"/>
              <a:t>Agarawala</a:t>
            </a:r>
            <a:r>
              <a:rPr lang="en-CA" dirty="0" smtClean="0"/>
              <a:t>, A., Greenberg,  S., &amp; Ho, G. (2004). The context-aware pill bottle and medication monitor. </a:t>
            </a:r>
            <a:r>
              <a:rPr lang="en-CA" i="1" dirty="0" smtClean="0"/>
              <a:t>Video proceedings and proceedings supplement of the UBICOMP 2004 conference.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Beolchi</a:t>
            </a:r>
            <a:r>
              <a:rPr lang="en-CA" dirty="0" smtClean="0"/>
              <a:t>, L. (2003). Telemedicine Glossary: Glossary of concepts, Technologies, Standards and Users, 5</a:t>
            </a:r>
            <a:r>
              <a:rPr lang="en-CA" baseline="30000" dirty="0" smtClean="0"/>
              <a:t>th</a:t>
            </a:r>
            <a:r>
              <a:rPr lang="en-CA" dirty="0" smtClean="0"/>
              <a:t> ed., European Commission, Brussels.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Blonde, L. (2000). Removing </a:t>
            </a:r>
            <a:r>
              <a:rPr lang="en-CA" dirty="0" err="1" smtClean="0"/>
              <a:t>polytherapy</a:t>
            </a:r>
            <a:r>
              <a:rPr lang="en-CA" dirty="0" smtClean="0"/>
              <a:t> as a barrier to adherence. </a:t>
            </a:r>
            <a:r>
              <a:rPr lang="en-CA" i="1" dirty="0" smtClean="0"/>
              <a:t> Managed care, compliance and persistence with medication therapy, 9</a:t>
            </a:r>
            <a:r>
              <a:rPr lang="en-CA" dirty="0" smtClean="0"/>
              <a:t> (9), 1-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Corlett</a:t>
            </a:r>
            <a:r>
              <a:rPr lang="en-CA" dirty="0" smtClean="0"/>
              <a:t>, A. J. (1996). Aids to compliance with medication. </a:t>
            </a:r>
            <a:r>
              <a:rPr lang="en-CA" i="1" dirty="0" smtClean="0"/>
              <a:t>British Medical Journal, 313</a:t>
            </a:r>
            <a:r>
              <a:rPr lang="en-CA" dirty="0" smtClean="0"/>
              <a:t>, 926-29.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Coughlin, J. F., Pope, J. E., &amp; </a:t>
            </a:r>
            <a:r>
              <a:rPr lang="en-CA" dirty="0" err="1" smtClean="0"/>
              <a:t>Leedle</a:t>
            </a:r>
            <a:r>
              <a:rPr lang="en-CA" dirty="0" smtClean="0"/>
              <a:t> Jr., B. R. (2006). Old age, new technology, and future innovations in disease management and  home health care.</a:t>
            </a:r>
            <a:r>
              <a:rPr lang="en-CA" i="1" dirty="0" smtClean="0"/>
              <a:t> Home health care management and practice, 18</a:t>
            </a:r>
            <a:r>
              <a:rPr lang="en-CA" dirty="0" smtClean="0"/>
              <a:t> (3), 196-207.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Dresden, D. (2004). Packages they’ll like. </a:t>
            </a:r>
            <a:r>
              <a:rPr lang="en-CA" i="1" dirty="0" smtClean="0"/>
              <a:t>Pharmacy Week, 18</a:t>
            </a:r>
            <a:r>
              <a:rPr lang="en-CA" dirty="0" smtClean="0"/>
              <a:t> (14), </a:t>
            </a:r>
            <a:r>
              <a:rPr lang="en-CA" u="sng" dirty="0" smtClean="0">
                <a:hlinkClick r:id="rId2"/>
              </a:rPr>
              <a:t>www.pharmacyweek.com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Hornick</a:t>
            </a:r>
            <a:r>
              <a:rPr lang="en-CA" dirty="0" smtClean="0"/>
              <a:t>, T. R., Higgins, P. A., </a:t>
            </a:r>
            <a:r>
              <a:rPr lang="en-CA" dirty="0" err="1" smtClean="0"/>
              <a:t>Stollings</a:t>
            </a:r>
            <a:r>
              <a:rPr lang="en-CA" dirty="0" smtClean="0"/>
              <a:t>, C., Wetzel, L., </a:t>
            </a:r>
            <a:r>
              <a:rPr lang="en-CA" dirty="0" err="1" smtClean="0"/>
              <a:t>Barzilai</a:t>
            </a:r>
            <a:r>
              <a:rPr lang="en-CA" dirty="0" smtClean="0"/>
              <a:t>, K., &amp; </a:t>
            </a:r>
            <a:r>
              <a:rPr lang="en-CA" dirty="0" err="1" smtClean="0"/>
              <a:t>Wolpaw</a:t>
            </a:r>
            <a:r>
              <a:rPr lang="en-CA" dirty="0" smtClean="0"/>
              <a:t>, D. (2006). Initial evaluation of a computer-based medication management tool in a geriatric clinic. </a:t>
            </a:r>
            <a:r>
              <a:rPr lang="en-CA" i="1" dirty="0" smtClean="0"/>
              <a:t> The American journal of geriatric pharmacology, 4 </a:t>
            </a:r>
            <a:r>
              <a:rPr lang="en-CA" dirty="0" smtClean="0"/>
              <a:t>(1), 62-69.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Jadad</a:t>
            </a:r>
            <a:r>
              <a:rPr lang="en-CA" dirty="0" smtClean="0"/>
              <a:t>, A. R., &amp; </a:t>
            </a:r>
            <a:r>
              <a:rPr lang="en-CA" dirty="0" err="1" smtClean="0"/>
              <a:t>Delamothe</a:t>
            </a:r>
            <a:r>
              <a:rPr lang="en-CA" dirty="0" smtClean="0"/>
              <a:t>, T. (2003). From electronic gadgets to better health: Where is the knowledge? </a:t>
            </a:r>
            <a:r>
              <a:rPr lang="en-CA" i="1" dirty="0" smtClean="0"/>
              <a:t>British Medical Journal</a:t>
            </a:r>
            <a:r>
              <a:rPr lang="en-CA" dirty="0" smtClean="0"/>
              <a:t>, </a:t>
            </a:r>
            <a:r>
              <a:rPr lang="en-CA" i="1" dirty="0" smtClean="0"/>
              <a:t>327</a:t>
            </a:r>
            <a:r>
              <a:rPr lang="en-CA" dirty="0" smtClean="0"/>
              <a:t> (7410), 300-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Kerns, B., Atkinson, W., &amp; </a:t>
            </a:r>
            <a:r>
              <a:rPr lang="en-CA" dirty="0" err="1" smtClean="0"/>
              <a:t>Niewenhous</a:t>
            </a:r>
            <a:r>
              <a:rPr lang="en-CA" dirty="0" smtClean="0"/>
              <a:t>, S. S. (2008). Improvement in the management of oral medications: Collaborative approaches. </a:t>
            </a:r>
            <a:r>
              <a:rPr lang="en-CA" i="1" dirty="0" smtClean="0"/>
              <a:t> Home health care management practice, 20</a:t>
            </a:r>
            <a:r>
              <a:rPr lang="en-CA" dirty="0" smtClean="0"/>
              <a:t>, 141-46.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Koong</a:t>
            </a:r>
            <a:r>
              <a:rPr lang="en-CA" dirty="0" smtClean="0"/>
              <a:t>, K. S., </a:t>
            </a:r>
            <a:r>
              <a:rPr lang="en-CA" dirty="0" err="1" smtClean="0"/>
              <a:t>Koong</a:t>
            </a:r>
            <a:r>
              <a:rPr lang="en-CA" dirty="0" smtClean="0"/>
              <a:t>, L. Y., Liu, L. C., &amp; Yu, M. (2005). An examination of selected drug availability at online pharmacies. </a:t>
            </a:r>
            <a:r>
              <a:rPr lang="en-CA" i="1" dirty="0" smtClean="0"/>
              <a:t> International Journal of </a:t>
            </a:r>
            <a:r>
              <a:rPr lang="en-CA" i="1" dirty="0" err="1" smtClean="0"/>
              <a:t>Elecronic</a:t>
            </a:r>
            <a:r>
              <a:rPr lang="en-CA" i="1" dirty="0" smtClean="0"/>
              <a:t> </a:t>
            </a:r>
            <a:r>
              <a:rPr lang="en-CA" i="1" dirty="0" err="1" smtClean="0"/>
              <a:t>Healthvare</a:t>
            </a:r>
            <a:r>
              <a:rPr lang="en-CA" i="1" dirty="0" smtClean="0"/>
              <a:t>, 1</a:t>
            </a:r>
            <a:r>
              <a:rPr lang="en-CA" dirty="0" smtClean="0"/>
              <a:t> (3), 291-302.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MacLaughlin</a:t>
            </a:r>
            <a:r>
              <a:rPr lang="en-CA" dirty="0" smtClean="0"/>
              <a:t>, E. J., </a:t>
            </a:r>
            <a:r>
              <a:rPr lang="en-CA" dirty="0" err="1" smtClean="0"/>
              <a:t>Raehl</a:t>
            </a:r>
            <a:r>
              <a:rPr lang="en-CA" dirty="0" smtClean="0"/>
              <a:t>, C. L., </a:t>
            </a:r>
            <a:r>
              <a:rPr lang="en-CA" dirty="0" err="1" smtClean="0"/>
              <a:t>Treadway</a:t>
            </a:r>
            <a:r>
              <a:rPr lang="en-CA" dirty="0" smtClean="0"/>
              <a:t>, A. K., Sterling, T. L., </a:t>
            </a:r>
            <a:r>
              <a:rPr lang="en-CA" dirty="0" err="1" smtClean="0"/>
              <a:t>Zoller</a:t>
            </a:r>
            <a:r>
              <a:rPr lang="en-CA" dirty="0" smtClean="0"/>
              <a:t>, D. P., &amp; Bond, C. A. (2005). Assessing medication adherence in the elderly: Which tools to use in clinical practice. </a:t>
            </a:r>
            <a:r>
              <a:rPr lang="en-CA" i="1" dirty="0" smtClean="0"/>
              <a:t>Drugs Aging, 22</a:t>
            </a:r>
            <a:r>
              <a:rPr lang="en-CA" dirty="0" smtClean="0"/>
              <a:t> (3), 231-55.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Metaxiotis</a:t>
            </a:r>
            <a:r>
              <a:rPr lang="en-CA" dirty="0" smtClean="0"/>
              <a:t>, K. (2005). E-health versus KM-based health: a dilemma in researchers’ minds. </a:t>
            </a:r>
            <a:r>
              <a:rPr lang="en-CA" i="1" dirty="0" smtClean="0"/>
              <a:t>International Journal of Electronic Healthcare, 1 </a:t>
            </a:r>
            <a:r>
              <a:rPr lang="en-CA" dirty="0" smtClean="0"/>
              <a:t> (3), 303-15.</a:t>
            </a:r>
            <a:endParaRPr lang="en-GB" dirty="0" smtClean="0"/>
          </a:p>
          <a:p>
            <a:pPr>
              <a:buNone/>
            </a:pPr>
            <a:endParaRPr lang="en-GB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en-CA" dirty="0" smtClean="0"/>
              <a:t>Mitchell, J., Matthews, H., Hunt, L., Cobb, K., &amp; Watson, R. (2001). Mismanaging prescription medications among rural elders: The effects of socioeconomic status, health status, and medication profile indicators. </a:t>
            </a:r>
            <a:r>
              <a:rPr lang="en-CA" i="1" dirty="0" smtClean="0"/>
              <a:t> The Gerontologist, 41</a:t>
            </a:r>
            <a:r>
              <a:rPr lang="en-CA" dirty="0" smtClean="0"/>
              <a:t> (3), 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Mulvenna</a:t>
            </a:r>
            <a:r>
              <a:rPr lang="en-CA" dirty="0" smtClean="0"/>
              <a:t>, M. D., Nugent, C. D., Wallace, J. G., &amp; Martin, S. (2006). Representation of user contexts in smart home monitoring. </a:t>
            </a:r>
            <a:r>
              <a:rPr lang="en-CA" i="1" dirty="0" smtClean="0"/>
              <a:t> International Conference on Aging, Disability and Independence, </a:t>
            </a:r>
            <a:r>
              <a:rPr lang="en-CA" dirty="0" smtClean="0"/>
              <a:t> Saint Petersburg, USA, University of Florida, 1-5 February, 256.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Nugent, C., Finlay, D., Davies, R., </a:t>
            </a:r>
            <a:r>
              <a:rPr lang="en-CA" dirty="0" err="1" smtClean="0"/>
              <a:t>Mulvenna</a:t>
            </a:r>
            <a:r>
              <a:rPr lang="en-CA" dirty="0" smtClean="0"/>
              <a:t>, M., Wallace, J. , </a:t>
            </a:r>
            <a:r>
              <a:rPr lang="en-CA" dirty="0" err="1" smtClean="0"/>
              <a:t>Paggetti</a:t>
            </a:r>
            <a:r>
              <a:rPr lang="en-CA" dirty="0" smtClean="0"/>
              <a:t>, C., </a:t>
            </a:r>
            <a:r>
              <a:rPr lang="en-CA" dirty="0" err="1" smtClean="0"/>
              <a:t>Tamburini</a:t>
            </a:r>
            <a:r>
              <a:rPr lang="en-CA" dirty="0" smtClean="0"/>
              <a:t>, E., &amp; Black, N. (2007). The next generation of mobile medication management solutions. </a:t>
            </a:r>
            <a:r>
              <a:rPr lang="en-CA" i="1" dirty="0" smtClean="0"/>
              <a:t>International Journal of Electronic Healthcare, 3</a:t>
            </a:r>
            <a:r>
              <a:rPr lang="en-CA" dirty="0" smtClean="0"/>
              <a:t> (1), 7-31.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Rivers, P. H. (1992). Compliance aids – do they work? </a:t>
            </a:r>
            <a:r>
              <a:rPr lang="en-CA" i="1" dirty="0" smtClean="0"/>
              <a:t> Drugs and Aging, 2</a:t>
            </a:r>
            <a:r>
              <a:rPr lang="en-CA" dirty="0" smtClean="0"/>
              <a:t>, 103-11.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Schilit</a:t>
            </a:r>
            <a:r>
              <a:rPr lang="en-CA" dirty="0" smtClean="0"/>
              <a:t>, B. N., Adams, N., Gold, R., </a:t>
            </a:r>
            <a:r>
              <a:rPr lang="en-CA" dirty="0" err="1" smtClean="0"/>
              <a:t>Tso</a:t>
            </a:r>
            <a:r>
              <a:rPr lang="en-CA" dirty="0" smtClean="0"/>
              <a:t>, M. M., &amp; Want, R. (1994). Context-aware computing applications, </a:t>
            </a:r>
            <a:r>
              <a:rPr lang="en-CA" i="1" dirty="0" smtClean="0"/>
              <a:t> IEEE Workshop on Mobile Computing Systems and Applications.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Smith, D. (1989). Compliance packaging: A patient education tool. </a:t>
            </a:r>
            <a:r>
              <a:rPr lang="en-CA" i="1" dirty="0" smtClean="0"/>
              <a:t>American pharmacy, NS29</a:t>
            </a:r>
            <a:r>
              <a:rPr lang="en-CA" dirty="0" smtClean="0"/>
              <a:t> (2), 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Szeto</a:t>
            </a:r>
            <a:r>
              <a:rPr lang="en-CA" dirty="0" smtClean="0"/>
              <a:t>, A. Y. J., &amp; Giles, J. A. (1997). Improving oral medication compliance with an electronic aid, </a:t>
            </a:r>
            <a:r>
              <a:rPr lang="en-CA" i="1" dirty="0" smtClean="0"/>
              <a:t> IEEE Engineering in Medicine and Biology Magazine, 16</a:t>
            </a:r>
            <a:r>
              <a:rPr lang="en-CA" dirty="0" smtClean="0"/>
              <a:t> (3), 48-54.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Wendt, D. A. (1998). Evaluation of medication management interventions for the elderly. </a:t>
            </a:r>
            <a:r>
              <a:rPr lang="en-CA" i="1" dirty="0" smtClean="0"/>
              <a:t>Home Healthcare News, 16 </a:t>
            </a:r>
            <a:r>
              <a:rPr lang="en-CA" dirty="0" smtClean="0"/>
              <a:t>(9), 613-17.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Wiebe</a:t>
            </a:r>
            <a:r>
              <a:rPr lang="en-CA" dirty="0" smtClean="0"/>
              <a:t>, C. (1999). Following orders: New solutions to the age-old problem of patient noncompliance with prescription drug orders. </a:t>
            </a:r>
            <a:r>
              <a:rPr lang="en-CA" i="1" dirty="0" smtClean="0"/>
              <a:t>American medical news, </a:t>
            </a:r>
            <a:r>
              <a:rPr lang="en-CA" dirty="0" err="1" smtClean="0"/>
              <a:t>www,ama-assn.org.amednews</a:t>
            </a:r>
            <a:r>
              <a:rPr lang="en-CA" dirty="0" smtClean="0"/>
              <a:t>/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Wickramasinghe</a:t>
            </a:r>
            <a:r>
              <a:rPr lang="en-CA" dirty="0" smtClean="0"/>
              <a:t>, N. S., </a:t>
            </a:r>
            <a:r>
              <a:rPr lang="en-CA" dirty="0" err="1" smtClean="0"/>
              <a:t>Fadlalla</a:t>
            </a:r>
            <a:r>
              <a:rPr lang="en-CA" dirty="0" smtClean="0"/>
              <a:t>, A. M. A., </a:t>
            </a:r>
            <a:r>
              <a:rPr lang="en-CA" dirty="0" err="1" smtClean="0"/>
              <a:t>Geisler</a:t>
            </a:r>
            <a:r>
              <a:rPr lang="en-CA" dirty="0" smtClean="0"/>
              <a:t>, E., &amp; Schaffer, J. L. (2005). A framework for assessing </a:t>
            </a:r>
            <a:r>
              <a:rPr lang="en-CA" dirty="0" err="1" smtClean="0"/>
              <a:t>e</a:t>
            </a:r>
            <a:r>
              <a:rPr lang="en-CA" dirty="0" smtClean="0"/>
              <a:t>-health preparedness. </a:t>
            </a:r>
            <a:r>
              <a:rPr lang="en-CA" i="1" dirty="0" smtClean="0"/>
              <a:t>International Journal of Electronic Healthcare, 1</a:t>
            </a:r>
            <a:r>
              <a:rPr lang="en-CA" dirty="0" smtClean="0"/>
              <a:t> (3), 316-34.</a:t>
            </a:r>
            <a:endParaRPr lang="en-GB" dirty="0" smtClean="0"/>
          </a:p>
          <a:p>
            <a:pPr>
              <a:buNone/>
            </a:pPr>
            <a:r>
              <a:rPr lang="en-CA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CA" dirty="0" err="1" smtClean="0"/>
              <a:t>Winland</a:t>
            </a:r>
            <a:r>
              <a:rPr lang="en-CA" dirty="0" smtClean="0"/>
              <a:t>-Brown, J. E., &amp; </a:t>
            </a:r>
            <a:r>
              <a:rPr lang="en-CA" dirty="0" err="1" smtClean="0"/>
              <a:t>Valiante</a:t>
            </a:r>
            <a:r>
              <a:rPr lang="en-CA" dirty="0" smtClean="0"/>
              <a:t>, J. (2000). Effectiveness of different medication management approaches on elder’s medication adherence. </a:t>
            </a:r>
            <a:r>
              <a:rPr lang="en-CA" i="1" dirty="0" smtClean="0"/>
              <a:t>Outcomes Management for Nursing Practice, 4</a:t>
            </a:r>
            <a:r>
              <a:rPr lang="en-CA" dirty="0" smtClean="0"/>
              <a:t> (4), 172 – 75</a:t>
            </a:r>
            <a:r>
              <a:rPr lang="en-CA" dirty="0" smtClean="0"/>
              <a:t>.</a:t>
            </a:r>
            <a:endParaRPr lang="en-GB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1107</Words>
  <Application>Microsoft Macintosh PowerPoint</Application>
  <PresentationFormat>On-screen Show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Medication management tools for the home based elderly</vt:lpstr>
      <vt:lpstr>Medication &amp; The Elderly</vt:lpstr>
      <vt:lpstr>Medication Management Problems</vt:lpstr>
      <vt:lpstr>Medication Management Tools –  Considerations</vt:lpstr>
      <vt:lpstr>Medication Management Tools – Existing Technology</vt:lpstr>
      <vt:lpstr>Conclusion</vt:lpstr>
      <vt:lpstr>References</vt:lpstr>
      <vt:lpstr>References</vt:lpstr>
    </vt:vector>
  </TitlesOfParts>
  <Company/>
  <LinksUpToDate>false</LinksUpToDate>
  <SharedDoc>false</SharedDoc>
  <HyperlinksChanged>false</HyperlinksChanged>
  <AppVersion>12.0258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Medication management tools for the home based elderly</dc:title>
  <dc:creator>Nicole Percival</dc:creator>
  <cp:lastModifiedBy>Nicole Percival</cp:lastModifiedBy>
  <cp:revision>7</cp:revision>
  <dcterms:created xsi:type="dcterms:W3CDTF">2008-10-22T07:17:02Z</dcterms:created>
  <dcterms:modified xsi:type="dcterms:W3CDTF">2008-10-22T07:23:48Z</dcterms:modified>
</cp:coreProperties>
</file>