
<file path=[Content_Types].xml><?xml version="1.0" encoding="utf-8"?>
<Types xmlns="http://schemas.openxmlformats.org/package/2006/content-types">
  <Default Extension="png" ContentType="image/png"/>
  <Default Extension="jpeg" ContentType="image/jpeg"/>
  <Default Extension="wmf" ContentType="image/x-wmf"/>
  <Default Extension="emf" ContentType="image/x-emf"/>
  <Default Extension="rels" ContentType="application/vnd.openxmlformats-package.relationships+xml"/>
  <Default Extension="xml" ContentType="application/xml"/>
  <Default Extension="wav" ContentType="audio/wav"/>
  <Default Extension="gif" ContentType="image/gif"/>
  <Default Extension="wmv" ContentType="video/x-ms-wmv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notesSlides/notesSlide26.xml" ContentType="application/vnd.openxmlformats-officedocument.presentationml.notesSlide+xml"/>
  <Override PartName="/ppt/notesSlides/notesSlide27.xml" ContentType="application/vnd.openxmlformats-officedocument.presentationml.notesSlide+xml"/>
  <Override PartName="/ppt/notesSlides/notesSlide28.xml" ContentType="application/vnd.openxmlformats-officedocument.presentationml.notesSlide+xml"/>
  <Override PartName="/ppt/notesSlides/notesSlide29.xml" ContentType="application/vnd.openxmlformats-officedocument.presentationml.notesSlide+xml"/>
  <Override PartName="/ppt/notesSlides/notesSlide30.xml" ContentType="application/vnd.openxmlformats-officedocument.presentationml.notesSlide+xml"/>
  <Override PartName="/ppt/notesSlides/notesSlide31.xml" ContentType="application/vnd.openxmlformats-officedocument.presentationml.notesSlide+xml"/>
  <Override PartName="/ppt/notesSlides/notesSlide32.xml" ContentType="application/vnd.openxmlformats-officedocument.presentationml.notesSlide+xml"/>
  <Override PartName="/ppt/notesSlides/notesSlide33.xml" ContentType="application/vnd.openxmlformats-officedocument.presentationml.notesSlide+xml"/>
  <Override PartName="/ppt/notesSlides/notesSlide34.xml" ContentType="application/vnd.openxmlformats-officedocument.presentationml.notesSlide+xml"/>
  <Override PartName="/ppt/notesSlides/notesSlide35.xml" ContentType="application/vnd.openxmlformats-officedocument.presentationml.notesSlide+xml"/>
  <Override PartName="/ppt/notesSlides/notesSlide36.xml" ContentType="application/vnd.openxmlformats-officedocument.presentationml.notesSlide+xml"/>
  <Override PartName="/ppt/notesSlides/notesSlide37.xml" ContentType="application/vnd.openxmlformats-officedocument.presentationml.notesSlide+xml"/>
  <Override PartName="/ppt/notesSlides/notesSlide38.xml" ContentType="application/vnd.openxmlformats-officedocument.presentationml.notesSlide+xml"/>
  <Override PartName="/ppt/notesSlides/notesSlide39.xml" ContentType="application/vnd.openxmlformats-officedocument.presentationml.notesSlide+xml"/>
  <Override PartName="/ppt/notesSlides/notesSlide40.xml" ContentType="application/vnd.openxmlformats-officedocument.presentationml.notesSlide+xml"/>
  <Override PartName="/ppt/notesSlides/notesSlide41.xml" ContentType="application/vnd.openxmlformats-officedocument.presentationml.notesSlide+xml"/>
  <Override PartName="/ppt/notesSlides/notesSlide4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saveSubsetFonts="1">
  <p:sldMasterIdLst>
    <p:sldMasterId id="2147483651" r:id="rId1"/>
  </p:sldMasterIdLst>
  <p:notesMasterIdLst>
    <p:notesMasterId r:id="rId45"/>
  </p:notesMasterIdLst>
  <p:handoutMasterIdLst>
    <p:handoutMasterId r:id="rId46"/>
  </p:handoutMasterIdLst>
  <p:sldIdLst>
    <p:sldId id="344" r:id="rId2"/>
    <p:sldId id="345" r:id="rId3"/>
    <p:sldId id="342" r:id="rId4"/>
    <p:sldId id="343" r:id="rId5"/>
    <p:sldId id="346" r:id="rId6"/>
    <p:sldId id="347" r:id="rId7"/>
    <p:sldId id="348" r:id="rId8"/>
    <p:sldId id="349" r:id="rId9"/>
    <p:sldId id="350" r:id="rId10"/>
    <p:sldId id="351" r:id="rId11"/>
    <p:sldId id="352" r:id="rId12"/>
    <p:sldId id="353" r:id="rId13"/>
    <p:sldId id="354" r:id="rId14"/>
    <p:sldId id="355" r:id="rId15"/>
    <p:sldId id="356" r:id="rId16"/>
    <p:sldId id="362" r:id="rId17"/>
    <p:sldId id="358" r:id="rId18"/>
    <p:sldId id="359" r:id="rId19"/>
    <p:sldId id="360" r:id="rId20"/>
    <p:sldId id="361" r:id="rId21"/>
    <p:sldId id="383" r:id="rId22"/>
    <p:sldId id="369" r:id="rId23"/>
    <p:sldId id="378" r:id="rId24"/>
    <p:sldId id="363" r:id="rId25"/>
    <p:sldId id="377" r:id="rId26"/>
    <p:sldId id="364" r:id="rId27"/>
    <p:sldId id="365" r:id="rId28"/>
    <p:sldId id="366" r:id="rId29"/>
    <p:sldId id="367" r:id="rId30"/>
    <p:sldId id="368" r:id="rId31"/>
    <p:sldId id="370" r:id="rId32"/>
    <p:sldId id="371" r:id="rId33"/>
    <p:sldId id="372" r:id="rId34"/>
    <p:sldId id="373" r:id="rId35"/>
    <p:sldId id="374" r:id="rId36"/>
    <p:sldId id="375" r:id="rId37"/>
    <p:sldId id="379" r:id="rId38"/>
    <p:sldId id="376" r:id="rId39"/>
    <p:sldId id="381" r:id="rId40"/>
    <p:sldId id="380" r:id="rId41"/>
    <p:sldId id="382" r:id="rId42"/>
    <p:sldId id="384" r:id="rId43"/>
    <p:sldId id="341" r:id="rId44"/>
  </p:sldIdLst>
  <p:sldSz cx="9144000" cy="6858000" type="letter"/>
  <p:notesSz cx="7315200" cy="9601200"/>
  <p:defaultTextStyle>
    <a:defPPr>
      <a:defRPr lang="en-US"/>
    </a:defPPr>
    <a:lvl1pPr algn="l" rtl="0" fontAlgn="base">
      <a:spcBef>
        <a:spcPct val="0"/>
      </a:spcBef>
      <a:spcAft>
        <a:spcPct val="0"/>
      </a:spcAft>
      <a:defRPr sz="2400" b="1" kern="1200">
        <a:solidFill>
          <a:schemeClr val="tx1"/>
        </a:solidFill>
        <a:latin typeface="Comic Sans MS" pitchFamily="66" charset="0"/>
        <a:ea typeface="+mn-ea"/>
        <a:cs typeface="+mn-cs"/>
      </a:defRPr>
    </a:lvl1pPr>
    <a:lvl2pPr marL="457200" algn="l" rtl="0" fontAlgn="base">
      <a:spcBef>
        <a:spcPct val="0"/>
      </a:spcBef>
      <a:spcAft>
        <a:spcPct val="0"/>
      </a:spcAft>
      <a:defRPr sz="2400" b="1" kern="1200">
        <a:solidFill>
          <a:schemeClr val="tx1"/>
        </a:solidFill>
        <a:latin typeface="Comic Sans MS" pitchFamily="66" charset="0"/>
        <a:ea typeface="+mn-ea"/>
        <a:cs typeface="+mn-cs"/>
      </a:defRPr>
    </a:lvl2pPr>
    <a:lvl3pPr marL="914400" algn="l" rtl="0" fontAlgn="base">
      <a:spcBef>
        <a:spcPct val="0"/>
      </a:spcBef>
      <a:spcAft>
        <a:spcPct val="0"/>
      </a:spcAft>
      <a:defRPr sz="2400" b="1" kern="1200">
        <a:solidFill>
          <a:schemeClr val="tx1"/>
        </a:solidFill>
        <a:latin typeface="Comic Sans MS" pitchFamily="66" charset="0"/>
        <a:ea typeface="+mn-ea"/>
        <a:cs typeface="+mn-cs"/>
      </a:defRPr>
    </a:lvl3pPr>
    <a:lvl4pPr marL="1371600" algn="l" rtl="0" fontAlgn="base">
      <a:spcBef>
        <a:spcPct val="0"/>
      </a:spcBef>
      <a:spcAft>
        <a:spcPct val="0"/>
      </a:spcAft>
      <a:defRPr sz="2400" b="1" kern="1200">
        <a:solidFill>
          <a:schemeClr val="tx1"/>
        </a:solidFill>
        <a:latin typeface="Comic Sans MS" pitchFamily="66" charset="0"/>
        <a:ea typeface="+mn-ea"/>
        <a:cs typeface="+mn-cs"/>
      </a:defRPr>
    </a:lvl4pPr>
    <a:lvl5pPr marL="1828800" algn="l" rtl="0" fontAlgn="base">
      <a:spcBef>
        <a:spcPct val="0"/>
      </a:spcBef>
      <a:spcAft>
        <a:spcPct val="0"/>
      </a:spcAft>
      <a:defRPr sz="2400" b="1" kern="1200">
        <a:solidFill>
          <a:schemeClr val="tx1"/>
        </a:solidFill>
        <a:latin typeface="Comic Sans MS" pitchFamily="66" charset="0"/>
        <a:ea typeface="+mn-ea"/>
        <a:cs typeface="+mn-cs"/>
      </a:defRPr>
    </a:lvl5pPr>
    <a:lvl6pPr marL="2286000" algn="l" defTabSz="914400" rtl="0" eaLnBrk="1" latinLnBrk="0" hangingPunct="1">
      <a:defRPr sz="2400" b="1" kern="1200">
        <a:solidFill>
          <a:schemeClr val="tx1"/>
        </a:solidFill>
        <a:latin typeface="Comic Sans MS" pitchFamily="66" charset="0"/>
        <a:ea typeface="+mn-ea"/>
        <a:cs typeface="+mn-cs"/>
      </a:defRPr>
    </a:lvl6pPr>
    <a:lvl7pPr marL="2743200" algn="l" defTabSz="914400" rtl="0" eaLnBrk="1" latinLnBrk="0" hangingPunct="1">
      <a:defRPr sz="2400" b="1" kern="1200">
        <a:solidFill>
          <a:schemeClr val="tx1"/>
        </a:solidFill>
        <a:latin typeface="Comic Sans MS" pitchFamily="66" charset="0"/>
        <a:ea typeface="+mn-ea"/>
        <a:cs typeface="+mn-cs"/>
      </a:defRPr>
    </a:lvl7pPr>
    <a:lvl8pPr marL="3200400" algn="l" defTabSz="914400" rtl="0" eaLnBrk="1" latinLnBrk="0" hangingPunct="1">
      <a:defRPr sz="2400" b="1" kern="1200">
        <a:solidFill>
          <a:schemeClr val="tx1"/>
        </a:solidFill>
        <a:latin typeface="Comic Sans MS" pitchFamily="66" charset="0"/>
        <a:ea typeface="+mn-ea"/>
        <a:cs typeface="+mn-cs"/>
      </a:defRPr>
    </a:lvl8pPr>
    <a:lvl9pPr marL="3657600" algn="l" defTabSz="914400" rtl="0" eaLnBrk="1" latinLnBrk="0" hangingPunct="1">
      <a:defRPr sz="2400" b="1" kern="1200">
        <a:solidFill>
          <a:schemeClr val="tx1"/>
        </a:solidFill>
        <a:latin typeface="Comic Sans MS" pitchFamily="66" charset="0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 useTimings="0">
    <p:present/>
    <p:sldAll/>
    <p:penClr>
      <a:srgbClr val="FF0000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0"/>
      </p:ext>
    </p:extLst>
  </p:showPr>
  <p:clrMru>
    <a:srgbClr val="FF9900"/>
    <a:srgbClr val="CC3300"/>
    <a:srgbClr val="DDDDDD"/>
    <a:srgbClr val="FFFFFF"/>
    <a:srgbClr val="969696"/>
    <a:srgbClr val="66FF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6015" autoAdjust="0"/>
    <p:restoredTop sz="64947" autoAdjust="0"/>
  </p:normalViewPr>
  <p:slideViewPr>
    <p:cSldViewPr>
      <p:cViewPr>
        <p:scale>
          <a:sx n="67" d="100"/>
          <a:sy n="67" d="100"/>
        </p:scale>
        <p:origin x="-1152" y="-666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notesViewPr>
    <p:cSldViewPr>
      <p:cViewPr varScale="1">
        <p:scale>
          <a:sx n="86" d="100"/>
          <a:sy n="86" d="100"/>
        </p:scale>
        <p:origin x="-1008" y="-84"/>
      </p:cViewPr>
      <p:guideLst>
        <p:guide orient="horz" pos="3024"/>
        <p:guide pos="2304"/>
      </p:guideLst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presProps" Target="presProps.xml"/><Relationship Id="rId50" Type="http://schemas.openxmlformats.org/officeDocument/2006/relationships/tableStyles" Target="tableStyle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handoutMaster" Target="handoutMasters/handoutMaster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openxmlformats.org/officeDocument/2006/relationships/slide" Target="slides/slide40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notesMaster" Target="notesMasters/notesMaster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viewProps" Target="viewProps.xml"/><Relationship Id="rId8" Type="http://schemas.openxmlformats.org/officeDocument/2006/relationships/slide" Target="slides/slide7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6" name="Rectangle 4"/>
          <p:cNvSpPr>
            <a:spLocks noGrp="1" noChangeArrowheads="1"/>
          </p:cNvSpPr>
          <p:nvPr>
            <p:ph type="ftr" sz="quarter" idx="2"/>
          </p:nvPr>
        </p:nvSpPr>
        <p:spPr bwMode="auto">
          <a:xfrm>
            <a:off x="571500" y="8674100"/>
            <a:ext cx="2860675" cy="2651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19810" tIns="0" rIns="19810" bIns="0" numCol="1" anchor="b" anchorCtr="0" compatLnSpc="1">
            <a:prstTxWarp prst="textNoShape">
              <a:avLst/>
            </a:prstTxWarp>
          </a:bodyPr>
          <a:lstStyle>
            <a:lvl1pPr defTabSz="986349" eaLnBrk="0" hangingPunct="0">
              <a:defRPr sz="1000" b="0" i="1">
                <a:latin typeface="Arial" charset="0"/>
              </a:defRPr>
            </a:lvl1pPr>
          </a:lstStyle>
          <a:p>
            <a:pPr>
              <a:defRPr/>
            </a:pPr>
            <a:r>
              <a:rPr lang="en-US"/>
              <a:t>Sketchbook</a:t>
            </a:r>
          </a:p>
        </p:txBody>
      </p:sp>
      <p:sp>
        <p:nvSpPr>
          <p:cNvPr id="3077" name="Rectangle 5"/>
          <p:cNvSpPr>
            <a:spLocks noGrp="1" noChangeArrowheads="1"/>
          </p:cNvSpPr>
          <p:nvPr>
            <p:ph type="sldNum" sz="quarter" idx="3"/>
          </p:nvPr>
        </p:nvSpPr>
        <p:spPr bwMode="auto">
          <a:xfrm>
            <a:off x="3957638" y="8674100"/>
            <a:ext cx="2801937" cy="2651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19810" tIns="0" rIns="19810" bIns="0" numCol="1" anchor="b" anchorCtr="0" compatLnSpc="1">
            <a:prstTxWarp prst="textNoShape">
              <a:avLst/>
            </a:prstTxWarp>
          </a:bodyPr>
          <a:lstStyle>
            <a:lvl1pPr algn="r" defTabSz="986349" eaLnBrk="0" hangingPunct="0">
              <a:defRPr sz="1000" b="0" i="1">
                <a:latin typeface="Arial" charset="0"/>
              </a:defRPr>
            </a:lvl1pPr>
          </a:lstStyle>
          <a:p>
            <a:pPr>
              <a:defRPr/>
            </a:pPr>
            <a:fld id="{9548DB07-BB2D-42EE-BF52-9E9BA9F0C4D9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30536169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0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3171825" cy="4794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19810" tIns="0" rIns="19810" bIns="0" numCol="1" anchor="t" anchorCtr="0" compatLnSpc="1">
            <a:prstTxWarp prst="textNoShape">
              <a:avLst/>
            </a:prstTxWarp>
          </a:bodyPr>
          <a:lstStyle>
            <a:lvl1pPr defTabSz="986349" eaLnBrk="0" hangingPunct="0">
              <a:defRPr sz="1000" b="0" i="1">
                <a:latin typeface="Times New Roman" pitchFamily="18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2051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4143375" y="0"/>
            <a:ext cx="3171825" cy="4794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19810" tIns="0" rIns="19810" bIns="0" numCol="1" anchor="t" anchorCtr="0" compatLnSpc="1">
            <a:prstTxWarp prst="textNoShape">
              <a:avLst/>
            </a:prstTxWarp>
          </a:bodyPr>
          <a:lstStyle>
            <a:lvl1pPr algn="r" defTabSz="986349" eaLnBrk="0" hangingPunct="0">
              <a:defRPr sz="1000" b="0" i="1">
                <a:latin typeface="Times New Roman" pitchFamily="18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2052" name="Rectangle 4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9120188"/>
            <a:ext cx="3171825" cy="4794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19810" tIns="0" rIns="19810" bIns="0" numCol="1" anchor="b" anchorCtr="0" compatLnSpc="1">
            <a:prstTxWarp prst="textNoShape">
              <a:avLst/>
            </a:prstTxWarp>
          </a:bodyPr>
          <a:lstStyle>
            <a:lvl1pPr defTabSz="986349" eaLnBrk="0" hangingPunct="0">
              <a:defRPr sz="1000" b="0" i="1">
                <a:latin typeface="Times New Roman" pitchFamily="18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2053" name="Rectangle 5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4143375" y="9120188"/>
            <a:ext cx="3171825" cy="4794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19810" tIns="0" rIns="19810" bIns="0" numCol="1" anchor="b" anchorCtr="0" compatLnSpc="1">
            <a:prstTxWarp prst="textNoShape">
              <a:avLst/>
            </a:prstTxWarp>
          </a:bodyPr>
          <a:lstStyle>
            <a:lvl1pPr algn="r" defTabSz="986349" eaLnBrk="0" hangingPunct="0">
              <a:defRPr sz="1000" b="0" i="1">
                <a:latin typeface="Times New Roman" pitchFamily="18" charset="0"/>
              </a:defRPr>
            </a:lvl1pPr>
          </a:lstStyle>
          <a:p>
            <a:pPr>
              <a:defRPr/>
            </a:pPr>
            <a:fld id="{F125B6EF-3649-4387-817C-DFA2E05CEF57}" type="slidenum">
              <a:rPr lang="en-US"/>
              <a:pPr>
                <a:defRPr/>
              </a:pPr>
              <a:t>‹#›</a:t>
            </a:fld>
            <a:endParaRPr lang="en-US"/>
          </a:p>
        </p:txBody>
      </p:sp>
      <p:sp>
        <p:nvSpPr>
          <p:cNvPr id="25606" name="Rectangle 6"/>
          <p:cNvSpPr>
            <a:spLocks noChangeArrowheads="1"/>
          </p:cNvSpPr>
          <p:nvPr/>
        </p:nvSpPr>
        <p:spPr bwMode="auto">
          <a:xfrm>
            <a:off x="3257550" y="9144000"/>
            <a:ext cx="800100" cy="2667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92443" tIns="47872" rIns="92443" bIns="47872">
            <a:spAutoFit/>
          </a:bodyPr>
          <a:lstStyle/>
          <a:p>
            <a:pPr algn="ctr" defTabSz="936625" eaLnBrk="0" hangingPunct="0">
              <a:lnSpc>
                <a:spcPct val="90000"/>
              </a:lnSpc>
            </a:pPr>
            <a:r>
              <a:rPr lang="en-US" sz="1200" b="0">
                <a:latin typeface="Arial" charset="0"/>
              </a:rPr>
              <a:t>Page </a:t>
            </a:r>
            <a:fld id="{BC622E97-C72B-499F-BD65-3C9BB8A4306E}" type="slidenum">
              <a:rPr lang="en-US" sz="1200" b="0">
                <a:latin typeface="Arial" charset="0"/>
              </a:rPr>
              <a:pPr algn="ctr" defTabSz="936625" eaLnBrk="0" hangingPunct="0">
                <a:lnSpc>
                  <a:spcPct val="90000"/>
                </a:lnSpc>
              </a:pPr>
              <a:t>‹#›</a:t>
            </a:fld>
            <a:endParaRPr lang="en-US" sz="1200" b="0">
              <a:latin typeface="Arial" charset="0"/>
            </a:endParaRPr>
          </a:p>
        </p:txBody>
      </p:sp>
      <p:sp>
        <p:nvSpPr>
          <p:cNvPr id="25607" name="Rectangle 7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1266825" y="727075"/>
            <a:ext cx="4781550" cy="3586163"/>
          </a:xfrm>
          <a:prstGeom prst="rect">
            <a:avLst/>
          </a:prstGeom>
          <a:noFill/>
          <a:ln w="12699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2056" name="Rectangle 8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976313" y="4560888"/>
            <a:ext cx="5362575" cy="43195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7394" tIns="49523" rIns="97394" bIns="49523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noProof="0" smtClean="0"/>
              <a:t>Body Text</a:t>
            </a:r>
          </a:p>
          <a:p>
            <a:pPr lvl="0"/>
            <a:r>
              <a:rPr lang="en-US" noProof="0" smtClean="0"/>
              <a:t>Second Level</a:t>
            </a:r>
          </a:p>
          <a:p>
            <a:pPr lvl="0"/>
            <a:r>
              <a:rPr lang="en-US" noProof="0" smtClean="0"/>
              <a:t>Third Level</a:t>
            </a:r>
          </a:p>
          <a:p>
            <a:pPr lvl="0"/>
            <a:r>
              <a:rPr lang="en-US" noProof="0" smtClean="0"/>
              <a:t>Fourth Level</a:t>
            </a:r>
          </a:p>
          <a:p>
            <a:pPr lvl="0"/>
            <a:r>
              <a:rPr lang="en-US" noProof="0" smtClean="0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2452743536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defTabSz="949325" rtl="0" eaLnBrk="0" fontAlgn="base" hangingPunct="0">
      <a:lnSpc>
        <a:spcPct val="90000"/>
      </a:lnSpc>
      <a:spcBef>
        <a:spcPct val="4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1pPr>
    <a:lvl2pPr marL="742950" indent="-285750" algn="l" defTabSz="949325" rtl="0" eaLnBrk="0" fontAlgn="base" hangingPunct="0">
      <a:lnSpc>
        <a:spcPct val="90000"/>
      </a:lnSpc>
      <a:spcBef>
        <a:spcPct val="4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2pPr>
    <a:lvl3pPr marL="1143000" indent="-228600" algn="l" defTabSz="949325" rtl="0" eaLnBrk="0" fontAlgn="base" hangingPunct="0">
      <a:lnSpc>
        <a:spcPct val="90000"/>
      </a:lnSpc>
      <a:spcBef>
        <a:spcPct val="4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3pPr>
    <a:lvl4pPr marL="1600200" indent="-228600" algn="l" defTabSz="949325" rtl="0" eaLnBrk="0" fontAlgn="base" hangingPunct="0">
      <a:lnSpc>
        <a:spcPct val="90000"/>
      </a:lnSpc>
      <a:spcBef>
        <a:spcPct val="4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4pPr>
    <a:lvl5pPr marL="2057400" indent="-228600" algn="l" defTabSz="949325" rtl="0" eaLnBrk="0" fontAlgn="base" hangingPunct="0">
      <a:lnSpc>
        <a:spcPct val="90000"/>
      </a:lnSpc>
      <a:spcBef>
        <a:spcPct val="4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2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_rels/notesSlide2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_rels/notesSlide2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9.xml"/><Relationship Id="rId1" Type="http://schemas.openxmlformats.org/officeDocument/2006/relationships/notesMaster" Target="../notesMasters/notesMaster1.xml"/></Relationships>
</file>

<file path=ppt/notesSlides/_rels/notesSlide3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0.xml"/><Relationship Id="rId1" Type="http://schemas.openxmlformats.org/officeDocument/2006/relationships/notesMaster" Target="../notesMasters/notesMaster1.xml"/></Relationships>
</file>

<file path=ppt/notesSlides/_rels/notesSlide3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1.xml"/><Relationship Id="rId1" Type="http://schemas.openxmlformats.org/officeDocument/2006/relationships/notesMaster" Target="../notesMasters/notesMaster1.xml"/></Relationships>
</file>

<file path=ppt/notesSlides/_rels/notesSlide3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2.xml"/><Relationship Id="rId1" Type="http://schemas.openxmlformats.org/officeDocument/2006/relationships/notesMaster" Target="../notesMasters/notesMaster1.xml"/></Relationships>
</file>

<file path=ppt/notesSlides/_rels/notesSlide3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3.xml"/><Relationship Id="rId1" Type="http://schemas.openxmlformats.org/officeDocument/2006/relationships/notesMaster" Target="../notesMasters/notesMaster1.xml"/></Relationships>
</file>

<file path=ppt/notesSlides/_rels/notesSlide3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4.xml"/><Relationship Id="rId1" Type="http://schemas.openxmlformats.org/officeDocument/2006/relationships/notesMaster" Target="../notesMasters/notesMaster1.xml"/></Relationships>
</file>

<file path=ppt/notesSlides/_rels/notesSlide3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5.xml"/><Relationship Id="rId1" Type="http://schemas.openxmlformats.org/officeDocument/2006/relationships/notesMaster" Target="../notesMasters/notesMaster1.xml"/></Relationships>
</file>

<file path=ppt/notesSlides/_rels/notesSlide3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6.xml"/><Relationship Id="rId1" Type="http://schemas.openxmlformats.org/officeDocument/2006/relationships/notesMaster" Target="../notesMasters/notesMaster1.xml"/></Relationships>
</file>

<file path=ppt/notesSlides/_rels/notesSlide3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7.xml"/><Relationship Id="rId1" Type="http://schemas.openxmlformats.org/officeDocument/2006/relationships/notesMaster" Target="../notesMasters/notesMaster1.xml"/></Relationships>
</file>

<file path=ppt/notesSlides/_rels/notesSlide3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8.xml"/><Relationship Id="rId1" Type="http://schemas.openxmlformats.org/officeDocument/2006/relationships/notesMaster" Target="../notesMasters/notesMaster1.xml"/></Relationships>
</file>

<file path=ppt/notesSlides/_rels/notesSlide3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9.xml"/><Relationship Id="rId1" Type="http://schemas.openxmlformats.org/officeDocument/2006/relationships/notesMaster" Target="../notesMasters/notesMaster1.xml"/></Relationships>
</file>

<file path=ppt/notesSlides/_rels/notesSlide4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0.xml"/><Relationship Id="rId1" Type="http://schemas.openxmlformats.org/officeDocument/2006/relationships/notesMaster" Target="../notesMasters/notesMaster1.xml"/></Relationships>
</file>

<file path=ppt/notesSlides/_rels/notesSlide4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1.xml"/><Relationship Id="rId1" Type="http://schemas.openxmlformats.org/officeDocument/2006/relationships/notesMaster" Target="../notesMasters/notesMaster1.xml"/></Relationships>
</file>

<file path=ppt/notesSlides/_rels/notesSlide4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CA" sz="1200" dirty="0" smtClean="0"/>
              <a:t>The first two</a:t>
            </a:r>
            <a:r>
              <a:rPr lang="en-CA" sz="1200" baseline="0" dirty="0" smtClean="0"/>
              <a:t> slides are fakes. I go in pretending I am bubbling, unprepared, last minute, etc.</a:t>
            </a:r>
            <a:br>
              <a:rPr lang="en-CA" sz="1200" baseline="0" dirty="0" smtClean="0"/>
            </a:br>
            <a:r>
              <a:rPr lang="en-CA" sz="1200" baseline="0" dirty="0" smtClean="0"/>
              <a:t>Then have blue screen of death and panic. </a:t>
            </a:r>
          </a:p>
          <a:p>
            <a:r>
              <a:rPr lang="en-CA" sz="1200" baseline="0" dirty="0" smtClean="0"/>
              <a:t>Then recover by pulling out my memory stick and borrowing another student’s computer</a:t>
            </a:r>
            <a:endParaRPr lang="en-CA" sz="1200" dirty="0" smtClean="0"/>
          </a:p>
          <a:p>
            <a:endParaRPr lang="en-CA" sz="1200" dirty="0" smtClean="0"/>
          </a:p>
          <a:p>
            <a:r>
              <a:rPr lang="en-CA" sz="1200" dirty="0" smtClean="0"/>
              <a:t>Prep:</a:t>
            </a:r>
          </a:p>
          <a:p>
            <a:pPr marL="171450" indent="-171450">
              <a:buFontTx/>
              <a:buChar char="-"/>
            </a:pPr>
            <a:r>
              <a:rPr lang="en-CA" sz="1200" dirty="0" smtClean="0"/>
              <a:t>Check</a:t>
            </a:r>
            <a:r>
              <a:rPr lang="en-CA" sz="1200" baseline="0" dirty="0" smtClean="0"/>
              <a:t> audio, projector</a:t>
            </a:r>
          </a:p>
          <a:p>
            <a:pPr marL="171450" indent="-171450">
              <a:buFontTx/>
              <a:buChar char="-"/>
            </a:pPr>
            <a:r>
              <a:rPr lang="en-CA" sz="1200" baseline="0" dirty="0" smtClean="0"/>
              <a:t>Seating (rearrange_</a:t>
            </a:r>
          </a:p>
          <a:p>
            <a:pPr marL="171450" indent="-171450">
              <a:buFontTx/>
              <a:buChar char="-"/>
            </a:pPr>
            <a:r>
              <a:rPr lang="en-CA" sz="1200" baseline="0" dirty="0" smtClean="0"/>
              <a:t>Put out handouts</a:t>
            </a:r>
          </a:p>
          <a:p>
            <a:pPr marL="171450" indent="-171450">
              <a:buFontTx/>
              <a:buChar char="-"/>
            </a:pPr>
            <a:r>
              <a:rPr lang="en-CA" sz="1200" baseline="0" dirty="0" smtClean="0"/>
              <a:t>Greet people</a:t>
            </a:r>
          </a:p>
          <a:p>
            <a:pPr marL="171450" indent="-171450">
              <a:buFontTx/>
              <a:buChar char="-"/>
            </a:pPr>
            <a:endParaRPr lang="en-CA" sz="1200" baseline="0" dirty="0" smtClean="0"/>
          </a:p>
          <a:p>
            <a:pPr marL="0" indent="0">
              <a:buFontTx/>
              <a:buNone/>
            </a:pPr>
            <a:r>
              <a:rPr lang="en-CA" sz="1200" baseline="0" dirty="0" smtClean="0"/>
              <a:t>To  have:</a:t>
            </a:r>
          </a:p>
          <a:p>
            <a:pPr marL="0" indent="0">
              <a:buFontTx/>
              <a:buNone/>
            </a:pPr>
            <a:r>
              <a:rPr lang="en-CA" sz="1200" baseline="0" dirty="0" smtClean="0"/>
              <a:t>-notes</a:t>
            </a:r>
          </a:p>
          <a:p>
            <a:pPr marL="0" indent="0">
              <a:buFontTx/>
              <a:buNone/>
            </a:pPr>
            <a:r>
              <a:rPr lang="en-CA" sz="1200" baseline="0" dirty="0" smtClean="0"/>
              <a:t>-handouts</a:t>
            </a:r>
          </a:p>
          <a:p>
            <a:pPr marL="0" indent="0">
              <a:buFontTx/>
              <a:buNone/>
            </a:pPr>
            <a:r>
              <a:rPr lang="en-CA" sz="1200" baseline="0" dirty="0" smtClean="0"/>
              <a:t>-backup </a:t>
            </a:r>
          </a:p>
          <a:p>
            <a:pPr marL="0" indent="0">
              <a:buFontTx/>
              <a:buNone/>
            </a:pPr>
            <a:r>
              <a:rPr lang="en-CA" sz="1200" baseline="0" dirty="0" smtClean="0"/>
              <a:t>-computer</a:t>
            </a:r>
          </a:p>
          <a:p>
            <a:pPr marL="0" indent="0">
              <a:buFontTx/>
              <a:buNone/>
            </a:pPr>
            <a:r>
              <a:rPr lang="en-CA" sz="1200" baseline="0" dirty="0" smtClean="0"/>
              <a:t>-speakers on reserve if needed (cable?)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F125B6EF-3649-4387-817C-DFA2E05CEF57}" type="slidenum">
              <a:rPr lang="en-US" smtClean="0"/>
              <a:pPr>
                <a:defRPr/>
              </a:pPr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98917774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F125B6EF-3649-4387-817C-DFA2E05CEF57}" type="slidenum">
              <a:rPr lang="en-US" smtClean="0"/>
              <a:pPr>
                <a:defRPr/>
              </a:pPr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520064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sz="1200" dirty="0" smtClean="0"/>
              <a:t>First things first:</a:t>
            </a:r>
          </a:p>
          <a:p>
            <a:r>
              <a:rPr lang="en-US" sz="1200" dirty="0" smtClean="0"/>
              <a:t>-never check your presentation with your luggage</a:t>
            </a:r>
          </a:p>
          <a:p>
            <a:r>
              <a:rPr lang="en-US" sz="1200" dirty="0" smtClean="0"/>
              <a:t>-check out media long before the talk starts</a:t>
            </a:r>
          </a:p>
          <a:p>
            <a:r>
              <a:rPr lang="en-US" sz="1200" dirty="0" smtClean="0"/>
              <a:t>-make sure all audience can see projected image</a:t>
            </a:r>
          </a:p>
          <a:p>
            <a:r>
              <a:rPr lang="en-US" sz="1200" dirty="0" smtClean="0"/>
              <a:t>	 walk around</a:t>
            </a:r>
          </a:p>
          <a:p>
            <a:r>
              <a:rPr lang="en-US" sz="1200" dirty="0" smtClean="0"/>
              <a:t>	2 projectors</a:t>
            </a:r>
          </a:p>
          <a:p>
            <a:r>
              <a:rPr lang="en-US" sz="1200" dirty="0" smtClean="0"/>
              <a:t>	wall vs. screen</a:t>
            </a:r>
          </a:p>
          <a:p>
            <a:r>
              <a:rPr lang="en-US" sz="1200" dirty="0" smtClean="0"/>
              <a:t>-focus</a:t>
            </a:r>
          </a:p>
          <a:p>
            <a:r>
              <a:rPr lang="en-US" sz="1200" dirty="0" smtClean="0"/>
              <a:t>-know equipment: switches, bulbs</a:t>
            </a:r>
          </a:p>
          <a:p>
            <a:r>
              <a:rPr lang="en-US" sz="1200" dirty="0" smtClean="0"/>
              <a:t>-light and glare: media tradeoff</a:t>
            </a:r>
          </a:p>
          <a:p>
            <a:r>
              <a:rPr lang="en-US" sz="1200" dirty="0" smtClean="0"/>
              <a:t>-backup media should always be available</a:t>
            </a:r>
          </a:p>
          <a:p>
            <a:endParaRPr lang="en-US" sz="1200" dirty="0" smtClean="0"/>
          </a:p>
          <a:p>
            <a:r>
              <a:rPr lang="en-US" sz="1200" dirty="0" smtClean="0"/>
              <a:t>This slide: intro slide</a:t>
            </a:r>
          </a:p>
          <a:p>
            <a:r>
              <a:rPr lang="en-US" sz="1200" dirty="0" smtClean="0"/>
              <a:t>	introduce self, where from, and topic</a:t>
            </a:r>
            <a:endParaRPr lang="en-US" sz="1200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F125B6EF-3649-4387-817C-DFA2E05CEF57}" type="slidenum">
              <a:rPr lang="en-US" smtClean="0"/>
              <a:pPr>
                <a:defRPr/>
              </a:pPr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98917774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5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37BD13BD-17C1-481C-A65C-E3B6FCA3D264}" type="slidenum">
              <a:rPr lang="en-US"/>
              <a:pPr/>
              <a:t>4</a:t>
            </a:fld>
            <a:endParaRPr lang="en-US"/>
          </a:p>
        </p:txBody>
      </p:sp>
      <p:sp>
        <p:nvSpPr>
          <p:cNvPr id="8194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 cap="flat"/>
        </p:spPr>
      </p:sp>
      <p:sp>
        <p:nvSpPr>
          <p:cNvPr id="8195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defTabSz="949325"/>
            <a:r>
              <a:rPr lang="en-US" sz="2400"/>
              <a:t>I always write out what the goal of the talk is, that is, the main message that I want people to remember from the presentation</a:t>
            </a:r>
          </a:p>
          <a:p>
            <a:pPr defTabSz="949325"/>
            <a:endParaRPr lang="en-US" sz="2400"/>
          </a:p>
          <a:p>
            <a:pPr defTabSz="949325"/>
            <a:r>
              <a:rPr lang="en-US" sz="2400"/>
              <a:t>The entire talk should be crafted to deliver this message</a:t>
            </a:r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5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0802CFF0-07D0-44A0-BD3C-FA3A541CB79F}" type="slidenum">
              <a:rPr lang="en-US"/>
              <a:pPr/>
              <a:t>5</a:t>
            </a:fld>
            <a:endParaRPr lang="en-US"/>
          </a:p>
        </p:txBody>
      </p:sp>
      <p:sp>
        <p:nvSpPr>
          <p:cNvPr id="10242" name="Rectangle 2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r>
              <a:rPr lang="en-US" sz="2400" dirty="0" smtClean="0"/>
              <a:t>To deliver this message, I will first ….</a:t>
            </a:r>
          </a:p>
          <a:p>
            <a:endParaRPr lang="en-US" sz="2400" dirty="0" smtClean="0"/>
          </a:p>
          <a:p>
            <a:r>
              <a:rPr lang="en-US" sz="2400" dirty="0" smtClean="0"/>
              <a:t>The </a:t>
            </a:r>
            <a:r>
              <a:rPr lang="en-US" sz="2400" dirty="0"/>
              <a:t>outline provides a road map, and should relate back to the message</a:t>
            </a:r>
          </a:p>
        </p:txBody>
      </p:sp>
      <p:sp>
        <p:nvSpPr>
          <p:cNvPr id="10243" name="Rectangle 3"/>
          <p:cNvSpPr>
            <a:spLocks noGrp="1" noRot="1" noChangeAspect="1" noChangeArrowheads="1" noTextEdit="1"/>
          </p:cNvSpPr>
          <p:nvPr>
            <p:ph type="sldImg"/>
          </p:nvPr>
        </p:nvSpPr>
        <p:spPr>
          <a:ln cap="flat"/>
        </p:spPr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5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E501258E-5559-4BCB-96C1-9E9270FFD06B}" type="slidenum">
              <a:rPr lang="en-US"/>
              <a:pPr/>
              <a:t>6</a:t>
            </a:fld>
            <a:endParaRPr lang="en-US"/>
          </a:p>
        </p:txBody>
      </p:sp>
      <p:sp>
        <p:nvSpPr>
          <p:cNvPr id="12290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 cap="flat"/>
        </p:spPr>
      </p:sp>
      <p:sp>
        <p:nvSpPr>
          <p:cNvPr id="12291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r>
              <a:rPr lang="en-US" sz="2400"/>
              <a:t>Dissemination:</a:t>
            </a:r>
          </a:p>
          <a:p>
            <a:r>
              <a:rPr lang="en-US" sz="2400"/>
              <a:t>-papers</a:t>
            </a:r>
          </a:p>
          <a:p>
            <a:r>
              <a:rPr lang="en-US" sz="2400"/>
              <a:t>-presentations</a:t>
            </a:r>
          </a:p>
          <a:p>
            <a:r>
              <a:rPr lang="en-US" sz="2400"/>
              <a:t>-posters </a:t>
            </a:r>
          </a:p>
          <a:p>
            <a:r>
              <a:rPr lang="en-US" sz="2400"/>
              <a:t>-demonstrations </a:t>
            </a:r>
          </a:p>
          <a:p>
            <a:r>
              <a:rPr lang="en-US" sz="2400"/>
              <a:t>-videos</a:t>
            </a:r>
          </a:p>
          <a:p>
            <a:r>
              <a:rPr lang="en-US" sz="2400"/>
              <a:t>-www</a:t>
            </a:r>
          </a:p>
          <a:p>
            <a:r>
              <a:rPr lang="en-US" sz="2400"/>
              <a:t>-system / software releases …</a:t>
            </a:r>
          </a:p>
          <a:p>
            <a:endParaRPr lang="en-US" sz="2400"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5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6334014B-83BC-4003-B80A-FEED3A294A51}" type="slidenum">
              <a:rPr lang="en-US"/>
              <a:pPr/>
              <a:t>7</a:t>
            </a:fld>
            <a:endParaRPr lang="en-US"/>
          </a:p>
        </p:txBody>
      </p:sp>
      <p:sp>
        <p:nvSpPr>
          <p:cNvPr id="66562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 cap="flat"/>
        </p:spPr>
      </p:sp>
      <p:sp>
        <p:nvSpPr>
          <p:cNvPr id="66563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r>
              <a:rPr lang="en-US" sz="1800"/>
              <a:t>Dissemination:</a:t>
            </a:r>
          </a:p>
          <a:p>
            <a:r>
              <a:rPr lang="en-US" sz="1800"/>
              <a:t>Audience:</a:t>
            </a:r>
          </a:p>
          <a:p>
            <a:r>
              <a:rPr lang="en-US" sz="1800"/>
              <a:t>-is this the audience I want e.g., good conference? A write only paper?</a:t>
            </a:r>
          </a:p>
          <a:p>
            <a:r>
              <a:rPr lang="en-US" sz="1800"/>
              <a:t>-are there people I want to hear me in this audience?</a:t>
            </a:r>
          </a:p>
          <a:p>
            <a:r>
              <a:rPr lang="en-US" sz="1800"/>
              <a:t>-will the work be remembered afterwards</a:t>
            </a:r>
          </a:p>
          <a:p>
            <a:r>
              <a:rPr lang="en-US" sz="1800"/>
              <a:t>	surprises, skits, this intro!!!</a:t>
            </a:r>
          </a:p>
          <a:p>
            <a:r>
              <a:rPr lang="en-US" sz="1800"/>
              <a:t>Risks:</a:t>
            </a:r>
          </a:p>
          <a:p>
            <a:r>
              <a:rPr lang="en-US" sz="1800"/>
              <a:t>-people remember bombs and bad talks</a:t>
            </a:r>
          </a:p>
          <a:p>
            <a:r>
              <a:rPr lang="en-US" sz="1800"/>
              <a:t>-hard to recover </a:t>
            </a:r>
          </a:p>
          <a:p>
            <a:r>
              <a:rPr lang="en-US" sz="1800"/>
              <a:t>-risk worth it: eg, live demo implies faith in the software</a:t>
            </a:r>
          </a:p>
          <a:p>
            <a:r>
              <a:rPr lang="en-US" sz="1800"/>
              <a:t>-possible to produce a paper which sounds ok in writing but may seem stupifying or trivial as a presentation</a:t>
            </a:r>
          </a:p>
          <a:p>
            <a:endParaRPr lang="en-US" sz="1800"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5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48B809D0-FD70-4AA8-BD70-3C97002161E4}" type="slidenum">
              <a:rPr lang="en-US"/>
              <a:pPr/>
              <a:t>8</a:t>
            </a:fld>
            <a:endParaRPr lang="en-US"/>
          </a:p>
        </p:txBody>
      </p:sp>
      <p:sp>
        <p:nvSpPr>
          <p:cNvPr id="14338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 cap="flat"/>
        </p:spPr>
      </p:sp>
      <p:sp>
        <p:nvSpPr>
          <p:cNvPr id="14339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r>
              <a:rPr lang="en-US" sz="2400" dirty="0"/>
              <a:t>Your minimum presentations:</a:t>
            </a:r>
          </a:p>
          <a:p>
            <a:r>
              <a:rPr lang="en-US" sz="2400" dirty="0" smtClean="0"/>
              <a:t>-You </a:t>
            </a:r>
            <a:r>
              <a:rPr lang="en-US" sz="2400" dirty="0"/>
              <a:t>are required to give at least one departmental seminar to your peers (other grads) and faculty</a:t>
            </a:r>
          </a:p>
          <a:p>
            <a:r>
              <a:rPr lang="en-US" sz="2400" dirty="0" smtClean="0"/>
              <a:t>-You </a:t>
            </a:r>
            <a:r>
              <a:rPr lang="en-US" sz="2400" dirty="0"/>
              <a:t>should try to publish and present at least one paper and/or outside presentation</a:t>
            </a:r>
          </a:p>
          <a:p>
            <a:r>
              <a:rPr lang="en-US" sz="2400" dirty="0" smtClean="0"/>
              <a:t>-You </a:t>
            </a:r>
            <a:r>
              <a:rPr lang="en-US" sz="2400" dirty="0"/>
              <a:t>have to give a Thesis Oral, where orals are public.</a:t>
            </a:r>
          </a:p>
          <a:p>
            <a:endParaRPr lang="en-US" sz="2400" dirty="0"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5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992EACC9-8C3F-4813-B4BB-1E7C796F2FFB}" type="slidenum">
              <a:rPr lang="en-US"/>
              <a:pPr/>
              <a:t>9</a:t>
            </a:fld>
            <a:endParaRPr lang="en-US"/>
          </a:p>
        </p:txBody>
      </p:sp>
      <p:sp>
        <p:nvSpPr>
          <p:cNvPr id="93186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 cap="flat"/>
        </p:spPr>
      </p:sp>
      <p:sp>
        <p:nvSpPr>
          <p:cNvPr id="93187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r>
              <a:rPr lang="en-US" sz="2400"/>
              <a:t>Audience:</a:t>
            </a:r>
          </a:p>
          <a:p>
            <a:r>
              <a:rPr lang="en-US" sz="2400"/>
              <a:t>-your talk must be prepare at the right level for your audience. </a:t>
            </a:r>
          </a:p>
          <a:p>
            <a:r>
              <a:rPr lang="en-US" sz="2400"/>
              <a:t>-A great talk for one audience may bomb with another.</a:t>
            </a:r>
          </a:p>
          <a:p>
            <a:r>
              <a:rPr lang="en-US" sz="2400"/>
              <a:t>-the audience determines the amount of detail you can get into</a:t>
            </a:r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5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C6198AE7-EBA8-46FB-A3AC-FE062797B806}" type="slidenum">
              <a:rPr lang="en-US"/>
              <a:pPr/>
              <a:t>10</a:t>
            </a:fld>
            <a:endParaRPr lang="en-US"/>
          </a:p>
        </p:txBody>
      </p:sp>
      <p:sp>
        <p:nvSpPr>
          <p:cNvPr id="57346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57347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sz="2400"/>
              <a:t>Larger audience:</a:t>
            </a:r>
          </a:p>
          <a:p>
            <a:r>
              <a:rPr lang="en-US" sz="2400"/>
              <a:t>-broader interests</a:t>
            </a:r>
          </a:p>
          <a:p>
            <a:r>
              <a:rPr lang="en-US" sz="2400"/>
              <a:t>-less overall knowledge of your area</a:t>
            </a:r>
          </a:p>
          <a:p>
            <a:r>
              <a:rPr lang="en-US" sz="2400"/>
              <a:t>-less able to cope with detail</a:t>
            </a:r>
          </a:p>
          <a:p>
            <a:endParaRPr lang="en-US" sz="2400"/>
          </a:p>
          <a:p>
            <a:r>
              <a:rPr lang="en-US" sz="2400"/>
              <a:t>Exception: thesis oral</a:t>
            </a:r>
          </a:p>
          <a:p>
            <a:r>
              <a:rPr lang="en-US" sz="2400"/>
              <a:t>-small but formal</a:t>
            </a:r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5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2301E6B4-B184-4AC1-BBBF-3D3AC2827584}" type="slidenum">
              <a:rPr lang="en-US"/>
              <a:pPr/>
              <a:t>11</a:t>
            </a:fld>
            <a:endParaRPr lang="en-US"/>
          </a:p>
        </p:txBody>
      </p:sp>
      <p:sp>
        <p:nvSpPr>
          <p:cNvPr id="16386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 cap="flat"/>
        </p:spPr>
      </p:sp>
      <p:sp>
        <p:nvSpPr>
          <p:cNvPr id="16387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r>
              <a:rPr lang="en-US" sz="2400"/>
              <a:t>Give the chair notes to introduce you, and discuss it with them</a:t>
            </a:r>
          </a:p>
          <a:p>
            <a:r>
              <a:rPr lang="en-US" sz="2400"/>
              <a:t>	so you get a good intro!</a:t>
            </a:r>
          </a:p>
          <a:p>
            <a:endParaRPr lang="en-US" sz="2400"/>
          </a:p>
          <a:p>
            <a:endParaRPr lang="en-US" sz="2400"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5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64F76226-4751-451E-B263-4D11E15CDA6F}" type="slidenum">
              <a:rPr lang="en-US"/>
              <a:pPr/>
              <a:t>12</a:t>
            </a:fld>
            <a:endParaRPr lang="en-US"/>
          </a:p>
        </p:txBody>
      </p:sp>
      <p:sp>
        <p:nvSpPr>
          <p:cNvPr id="58370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58371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sz="2400"/>
              <a:t>Example:</a:t>
            </a:r>
          </a:p>
          <a:p>
            <a:r>
              <a:rPr lang="en-US" sz="2400"/>
              <a:t>-Apply theoretical aspects to real world problems and applications</a:t>
            </a:r>
          </a:p>
          <a:p>
            <a:r>
              <a:rPr lang="en-US" sz="2400"/>
              <a:t>-	how it fits in</a:t>
            </a:r>
          </a:p>
          <a:p>
            <a:r>
              <a:rPr lang="en-US" sz="2400"/>
              <a:t>	why it is useful</a:t>
            </a:r>
          </a:p>
          <a:p>
            <a:r>
              <a:rPr lang="en-US" sz="2400"/>
              <a:t>-Gives background to understand your talk</a:t>
            </a:r>
          </a:p>
          <a:p>
            <a:r>
              <a:rPr lang="en-US" sz="2400"/>
              <a:t>-Avoid or explain jargon / acronyms</a:t>
            </a:r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5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AA2CD738-8A26-4877-9AA9-14D98F49B508}" type="slidenum">
              <a:rPr lang="en-US"/>
              <a:pPr/>
              <a:t>13</a:t>
            </a:fld>
            <a:endParaRPr lang="en-US"/>
          </a:p>
        </p:txBody>
      </p:sp>
      <p:sp>
        <p:nvSpPr>
          <p:cNvPr id="18434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 cap="flat"/>
        </p:spPr>
      </p:sp>
      <p:sp>
        <p:nvSpPr>
          <p:cNvPr id="18435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r>
              <a:rPr lang="en-US" sz="2400"/>
              <a:t>-Avoid excessive details: </a:t>
            </a:r>
          </a:p>
          <a:p>
            <a:r>
              <a:rPr lang="en-US" sz="2400"/>
              <a:t>	Refer to paper for details</a:t>
            </a:r>
          </a:p>
          <a:p>
            <a:r>
              <a:rPr lang="en-US" sz="2400"/>
              <a:t>-Significance</a:t>
            </a:r>
          </a:p>
          <a:p>
            <a:r>
              <a:rPr lang="en-US" sz="2400"/>
              <a:t>	Tell audience why they where there</a:t>
            </a:r>
          </a:p>
          <a:p>
            <a:endParaRPr lang="en-US" sz="2400"/>
          </a:p>
          <a:p>
            <a:r>
              <a:rPr lang="en-US" sz="2400"/>
              <a:t>	</a:t>
            </a:r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5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56C13AF4-729D-441F-AA79-B160F1FDBD15}" type="slidenum">
              <a:rPr lang="en-US"/>
              <a:pPr/>
              <a:t>14</a:t>
            </a:fld>
            <a:endParaRPr lang="en-US"/>
          </a:p>
        </p:txBody>
      </p:sp>
      <p:sp>
        <p:nvSpPr>
          <p:cNvPr id="59394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59395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sz="2400" dirty="0"/>
              <a:t>-Mention gaps that weren’t covered in the talk or the paper (avoids awkward questions)</a:t>
            </a:r>
          </a:p>
          <a:p>
            <a:r>
              <a:rPr lang="en-US" sz="2400" dirty="0"/>
              <a:t>-Be open and honest </a:t>
            </a:r>
          </a:p>
          <a:p>
            <a:r>
              <a:rPr lang="en-US" sz="2400" dirty="0"/>
              <a:t>	increases credibility</a:t>
            </a:r>
          </a:p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5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5CFCFB37-528C-407F-A115-04D62343F72A}" type="slidenum">
              <a:rPr lang="en-US"/>
              <a:pPr/>
              <a:t>15</a:t>
            </a:fld>
            <a:endParaRPr lang="en-US"/>
          </a:p>
        </p:txBody>
      </p:sp>
      <p:sp>
        <p:nvSpPr>
          <p:cNvPr id="20482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 cap="flat"/>
        </p:spPr>
      </p:sp>
      <p:sp>
        <p:nvSpPr>
          <p:cNvPr id="20483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r>
              <a:rPr lang="en-US" sz="2400"/>
              <a:t>Your message should permeate your talk</a:t>
            </a:r>
          </a:p>
          <a:p>
            <a:r>
              <a:rPr lang="en-US" sz="2400"/>
              <a:t>-the intro, the contributions, the conclusions</a:t>
            </a:r>
          </a:p>
          <a:p>
            <a:r>
              <a:rPr lang="en-US" sz="2400"/>
              <a:t>-all points should re-enforce it</a:t>
            </a:r>
          </a:p>
          <a:p>
            <a:r>
              <a:rPr lang="en-US" sz="2400"/>
              <a:t>-it should be the single thing the audience takes away with them</a:t>
            </a:r>
          </a:p>
        </p:txBody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5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5CFCFB37-528C-407F-A115-04D62343F72A}" type="slidenum">
              <a:rPr lang="en-US"/>
              <a:pPr/>
              <a:t>16</a:t>
            </a:fld>
            <a:endParaRPr lang="en-US"/>
          </a:p>
        </p:txBody>
      </p:sp>
      <p:sp>
        <p:nvSpPr>
          <p:cNvPr id="20482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 cap="flat"/>
        </p:spPr>
      </p:sp>
      <p:sp>
        <p:nvSpPr>
          <p:cNvPr id="20483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r>
              <a:rPr lang="en-US" sz="2400"/>
              <a:t>Your message should permeate your talk</a:t>
            </a:r>
          </a:p>
          <a:p>
            <a:r>
              <a:rPr lang="en-US" sz="2400"/>
              <a:t>-the intro, the contributions, the conclusions</a:t>
            </a:r>
          </a:p>
          <a:p>
            <a:r>
              <a:rPr lang="en-US" sz="2400"/>
              <a:t>-all points should re-enforce it</a:t>
            </a:r>
          </a:p>
          <a:p>
            <a:r>
              <a:rPr lang="en-US" sz="2400"/>
              <a:t>-it should be the single thing the audience takes away with them</a:t>
            </a:r>
          </a:p>
        </p:txBody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5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4AF591CA-7803-46AA-8FCC-137594302F63}" type="slidenum">
              <a:rPr lang="en-US"/>
              <a:pPr/>
              <a:t>17</a:t>
            </a:fld>
            <a:endParaRPr lang="en-US"/>
          </a:p>
        </p:txBody>
      </p:sp>
      <p:sp>
        <p:nvSpPr>
          <p:cNvPr id="22530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 cap="flat"/>
        </p:spPr>
      </p:sp>
      <p:sp>
        <p:nvSpPr>
          <p:cNvPr id="22531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r>
              <a:rPr lang="en-US" sz="2400"/>
              <a:t>Details:</a:t>
            </a:r>
          </a:p>
          <a:p>
            <a:r>
              <a:rPr lang="en-US" sz="2400"/>
              <a:t>-You know too much, and can get bogged down / over-run time</a:t>
            </a:r>
          </a:p>
          <a:p>
            <a:r>
              <a:rPr lang="en-US" sz="2400"/>
              <a:t>-Shorter talks are harder!</a:t>
            </a:r>
          </a:p>
          <a:p>
            <a:r>
              <a:rPr lang="en-US" sz="2400"/>
              <a:t>-Decide what you want to include and leave out while still communicating the main message is hard work</a:t>
            </a:r>
          </a:p>
          <a:p>
            <a:endParaRPr lang="en-US" sz="2400"/>
          </a:p>
          <a:p>
            <a:r>
              <a:rPr lang="en-US" sz="2400"/>
              <a:t>Audience</a:t>
            </a:r>
          </a:p>
          <a:p>
            <a:r>
              <a:rPr lang="en-US" sz="2400"/>
              <a:t>-Different audiences require different styles / terminology / detail</a:t>
            </a:r>
          </a:p>
          <a:p>
            <a:endParaRPr lang="en-US" sz="2400"/>
          </a:p>
        </p:txBody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5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73437D48-49BA-44CE-BD66-1D1157875D10}" type="slidenum">
              <a:rPr lang="en-US"/>
              <a:pPr/>
              <a:t>18</a:t>
            </a:fld>
            <a:endParaRPr lang="en-US"/>
          </a:p>
        </p:txBody>
      </p:sp>
      <p:sp>
        <p:nvSpPr>
          <p:cNvPr id="60418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60419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sz="2400"/>
              <a:t>‘Sell’ your ideas. </a:t>
            </a:r>
          </a:p>
          <a:p>
            <a:r>
              <a:rPr lang="en-US" sz="2400"/>
              <a:t>Much of message comes from body language and voice</a:t>
            </a:r>
          </a:p>
          <a:p>
            <a:r>
              <a:rPr lang="en-US" sz="2400"/>
              <a:t>Scripts: reading from them puts people to sleep.</a:t>
            </a:r>
          </a:p>
          <a:p>
            <a:endParaRPr lang="en-US" sz="2400"/>
          </a:p>
        </p:txBody>
      </p:sp>
    </p:spTree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5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A967F02F-83EF-4E9C-9A72-D609BC6FB3FD}" type="slidenum">
              <a:rPr lang="en-US"/>
              <a:pPr/>
              <a:t>19</a:t>
            </a:fld>
            <a:endParaRPr lang="en-US"/>
          </a:p>
        </p:txBody>
      </p:sp>
      <p:sp>
        <p:nvSpPr>
          <p:cNvPr id="112642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12643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sz="2400"/>
              <a:t>Time: </a:t>
            </a:r>
          </a:p>
          <a:p>
            <a:r>
              <a:rPr lang="en-US" sz="2400"/>
              <a:t>Conferences - strict time</a:t>
            </a:r>
          </a:p>
          <a:p>
            <a:r>
              <a:rPr lang="en-US" sz="2400"/>
              <a:t>	people hate missing coffee breaks / lunch</a:t>
            </a:r>
          </a:p>
          <a:p>
            <a:r>
              <a:rPr lang="en-US" sz="2400"/>
              <a:t>	you may loose your question period</a:t>
            </a:r>
          </a:p>
          <a:p>
            <a:r>
              <a:rPr lang="en-US" sz="2400"/>
              <a:t>	avoid going faster: trim instead</a:t>
            </a:r>
          </a:p>
        </p:txBody>
      </p:sp>
    </p:spTree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5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99A12DDA-5EAC-4077-BB58-6185DE8C90AC}" type="slidenum">
              <a:rPr lang="en-US"/>
              <a:pPr/>
              <a:t>20</a:t>
            </a:fld>
            <a:endParaRPr lang="en-US"/>
          </a:p>
        </p:txBody>
      </p:sp>
      <p:sp>
        <p:nvSpPr>
          <p:cNvPr id="129026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 cap="flat"/>
        </p:spPr>
      </p:sp>
      <p:sp>
        <p:nvSpPr>
          <p:cNvPr id="129027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r>
              <a:rPr lang="en-US" sz="2400"/>
              <a:t>Practice is the most important single thing you can do to improve your presentation!!!</a:t>
            </a:r>
          </a:p>
        </p:txBody>
      </p:sp>
    </p:spTree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5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99A12DDA-5EAC-4077-BB58-6185DE8C90AC}" type="slidenum">
              <a:rPr lang="en-US"/>
              <a:pPr/>
              <a:t>21</a:t>
            </a:fld>
            <a:endParaRPr lang="en-US"/>
          </a:p>
        </p:txBody>
      </p:sp>
      <p:sp>
        <p:nvSpPr>
          <p:cNvPr id="129026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 cap="flat"/>
        </p:spPr>
      </p:sp>
      <p:sp>
        <p:nvSpPr>
          <p:cNvPr id="129027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r>
              <a:rPr lang="en-US" sz="4800" dirty="0" smtClean="0"/>
              <a:t>Notes</a:t>
            </a:r>
          </a:p>
          <a:p>
            <a:pPr marL="742950" marR="0" lvl="1" indent="-285750" algn="l" defTabSz="949325" rtl="0" eaLnBrk="0" fontAlgn="base" latinLnBrk="0" hangingPunct="0">
              <a:lnSpc>
                <a:spcPct val="90000"/>
              </a:lnSpc>
              <a:spcBef>
                <a:spcPct val="4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lang="en-CA" sz="4800" dirty="0" smtClean="0"/>
              <a:t>reminder of what you may</a:t>
            </a:r>
            <a:r>
              <a:rPr lang="en-CA" sz="4800" baseline="0" dirty="0" smtClean="0"/>
              <a:t> say</a:t>
            </a:r>
          </a:p>
          <a:p>
            <a:pPr lvl="1"/>
            <a:r>
              <a:rPr lang="en-CA" sz="4800" dirty="0" smtClean="0"/>
              <a:t>-main points </a:t>
            </a:r>
          </a:p>
          <a:p>
            <a:pPr lvl="1"/>
            <a:r>
              <a:rPr lang="en-CA" sz="4800" dirty="0" smtClean="0"/>
              <a:t>-details not on slide</a:t>
            </a:r>
          </a:p>
          <a:p>
            <a:pPr lvl="1"/>
            <a:r>
              <a:rPr lang="en-CA" sz="4800" baseline="0" dirty="0" smtClean="0"/>
              <a:t>-not a script to constrain you</a:t>
            </a:r>
            <a:endParaRPr lang="en-US" sz="4800" dirty="0"/>
          </a:p>
        </p:txBody>
      </p:sp>
    </p:spTree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5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CCF20567-5F66-4CD3-A8C1-B975248F566F}" type="slidenum">
              <a:rPr lang="en-US"/>
              <a:pPr/>
              <a:t>22</a:t>
            </a:fld>
            <a:endParaRPr lang="en-US"/>
          </a:p>
        </p:txBody>
      </p:sp>
      <p:sp>
        <p:nvSpPr>
          <p:cNvPr id="116738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 cap="flat"/>
        </p:spPr>
      </p:sp>
      <p:sp>
        <p:nvSpPr>
          <p:cNvPr id="116739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r>
              <a:rPr lang="en-US" sz="2400"/>
              <a:t>Expect everything to work, but prepare for failure</a:t>
            </a:r>
          </a:p>
          <a:p>
            <a:r>
              <a:rPr lang="en-US" sz="2400"/>
              <a:t>May have 2</a:t>
            </a:r>
            <a:r>
              <a:rPr lang="en-US" sz="2400" baseline="30000"/>
              <a:t>nd</a:t>
            </a:r>
            <a:r>
              <a:rPr lang="en-US" sz="2400"/>
              <a:t> lower quality version, but still works (eg overheads)</a:t>
            </a:r>
          </a:p>
        </p:txBody>
      </p:sp>
    </p:spTree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5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6D6D6D64-7917-42ED-9BFD-65E243920D64}" type="slidenum">
              <a:rPr lang="en-US"/>
              <a:pPr/>
              <a:t>23</a:t>
            </a:fld>
            <a:endParaRPr lang="en-US"/>
          </a:p>
        </p:txBody>
      </p:sp>
      <p:sp>
        <p:nvSpPr>
          <p:cNvPr id="26626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 cap="flat"/>
        </p:spPr>
      </p:sp>
      <p:sp>
        <p:nvSpPr>
          <p:cNvPr id="26627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r>
              <a:rPr lang="en-US" sz="1800" dirty="0" smtClean="0"/>
              <a:t>Microphone</a:t>
            </a:r>
            <a:r>
              <a:rPr lang="en-US" sz="1800" dirty="0"/>
              <a:t>:</a:t>
            </a:r>
          </a:p>
          <a:p>
            <a:r>
              <a:rPr lang="en-US" sz="1800" dirty="0"/>
              <a:t>-placed too high, breathing</a:t>
            </a:r>
          </a:p>
          <a:p>
            <a:r>
              <a:rPr lang="en-US" sz="1800" dirty="0"/>
              <a:t>-too low, bad audio / feedback</a:t>
            </a:r>
          </a:p>
          <a:p>
            <a:r>
              <a:rPr lang="en-US" sz="1800" dirty="0"/>
              <a:t>-keep mouth by mike</a:t>
            </a:r>
          </a:p>
          <a:p>
            <a:r>
              <a:rPr lang="en-US" sz="1800" dirty="0"/>
              <a:t>-watch out for wires</a:t>
            </a:r>
          </a:p>
          <a:p>
            <a:r>
              <a:rPr lang="en-US" sz="1800" dirty="0"/>
              <a:t>-know where the switch </a:t>
            </a:r>
            <a:r>
              <a:rPr lang="en-US" sz="1800" dirty="0" smtClean="0"/>
              <a:t>is</a:t>
            </a:r>
          </a:p>
          <a:p>
            <a:endParaRPr lang="en-CA" sz="1800" dirty="0" smtClean="0"/>
          </a:p>
          <a:p>
            <a:r>
              <a:rPr lang="en-CA" sz="1800" dirty="0" smtClean="0"/>
              <a:t>Screen and lighting</a:t>
            </a:r>
          </a:p>
          <a:p>
            <a:r>
              <a:rPr lang="en-CA" sz="1800" dirty="0" smtClean="0"/>
              <a:t>- Can people easily read</a:t>
            </a:r>
            <a:r>
              <a:rPr lang="en-CA" sz="1800" baseline="0" dirty="0" smtClean="0"/>
              <a:t> smallest text from the back?</a:t>
            </a:r>
            <a:endParaRPr lang="en-US" sz="1800" dirty="0"/>
          </a:p>
          <a:p>
            <a:endParaRPr lang="en-CA" sz="1800" dirty="0" smtClean="0"/>
          </a:p>
          <a:p>
            <a:r>
              <a:rPr lang="en-CA" sz="1800" dirty="0" smtClean="0"/>
              <a:t>Seating</a:t>
            </a:r>
            <a:r>
              <a:rPr lang="en-CA" sz="1800" baseline="0" dirty="0" smtClean="0"/>
              <a:t> </a:t>
            </a:r>
          </a:p>
          <a:p>
            <a:r>
              <a:rPr lang="en-CA" sz="1800" baseline="0" dirty="0" smtClean="0"/>
              <a:t>-rearrange if needed</a:t>
            </a:r>
          </a:p>
          <a:p>
            <a:r>
              <a:rPr lang="en-CA" sz="1800" baseline="0" dirty="0" smtClean="0"/>
              <a:t>- Get people to sit near front (handouts)?</a:t>
            </a:r>
            <a:endParaRPr lang="en-US" sz="1800" dirty="0"/>
          </a:p>
        </p:txBody>
      </p:sp>
    </p:spTree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5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E66879A6-3965-4E7D-BBD7-21561CCF6C6A}" type="slidenum">
              <a:rPr lang="en-US"/>
              <a:pPr/>
              <a:t>24</a:t>
            </a:fld>
            <a:endParaRPr lang="en-US"/>
          </a:p>
        </p:txBody>
      </p:sp>
      <p:sp>
        <p:nvSpPr>
          <p:cNvPr id="162818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 cap="flat"/>
        </p:spPr>
      </p:sp>
      <p:sp>
        <p:nvSpPr>
          <p:cNvPr id="162819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r>
              <a:rPr lang="en-US" sz="2400" dirty="0"/>
              <a:t>Avoid no </a:t>
            </a:r>
            <a:r>
              <a:rPr lang="en-US" sz="2400" dirty="0" smtClean="0"/>
              <a:t>media unless you are</a:t>
            </a:r>
            <a:r>
              <a:rPr lang="en-US" sz="2400" baseline="0" dirty="0" smtClean="0"/>
              <a:t> skilled</a:t>
            </a:r>
            <a:endParaRPr lang="en-US" sz="2400" dirty="0"/>
          </a:p>
          <a:p>
            <a:endParaRPr lang="en-US" sz="2400" dirty="0"/>
          </a:p>
        </p:txBody>
      </p:sp>
    </p:spTree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5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E66879A6-3965-4E7D-BBD7-21561CCF6C6A}" type="slidenum">
              <a:rPr lang="en-US"/>
              <a:pPr/>
              <a:t>25</a:t>
            </a:fld>
            <a:endParaRPr lang="en-US"/>
          </a:p>
        </p:txBody>
      </p:sp>
      <p:sp>
        <p:nvSpPr>
          <p:cNvPr id="162818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 cap="flat"/>
        </p:spPr>
      </p:sp>
      <p:sp>
        <p:nvSpPr>
          <p:cNvPr id="162819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r>
              <a:rPr lang="en-US" sz="2400" dirty="0" smtClean="0"/>
              <a:t>Whiteboard</a:t>
            </a:r>
            <a:r>
              <a:rPr lang="en-US" sz="2400" dirty="0"/>
              <a:t>:</a:t>
            </a:r>
          </a:p>
          <a:p>
            <a:r>
              <a:rPr lang="en-US" sz="2400" dirty="0"/>
              <a:t>-can use with other media </a:t>
            </a:r>
          </a:p>
          <a:p>
            <a:r>
              <a:rPr lang="en-US" sz="2400" dirty="0"/>
              <a:t>	</a:t>
            </a:r>
            <a:r>
              <a:rPr lang="en-US" sz="2400" dirty="0" err="1"/>
              <a:t>eg</a:t>
            </a:r>
            <a:r>
              <a:rPr lang="en-US" sz="2400" dirty="0"/>
              <a:t> for recording static list of points during </a:t>
            </a:r>
            <a:r>
              <a:rPr lang="en-US" sz="2400" dirty="0" smtClean="0"/>
              <a:t>presentation</a:t>
            </a:r>
          </a:p>
          <a:p>
            <a:r>
              <a:rPr lang="en-CA" sz="2400" dirty="0" smtClean="0"/>
              <a:t>-electronic whiteboards</a:t>
            </a:r>
            <a:r>
              <a:rPr lang="en-CA" sz="2400" baseline="0" dirty="0" smtClean="0"/>
              <a:t> atop e.g. </a:t>
            </a:r>
            <a:r>
              <a:rPr lang="en-CA" sz="2400" baseline="0" dirty="0" err="1" smtClean="0"/>
              <a:t>powerpoint</a:t>
            </a:r>
            <a:endParaRPr lang="en-US" sz="2400" dirty="0"/>
          </a:p>
        </p:txBody>
      </p:sp>
    </p:spTree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5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EF7F05FA-688F-4D36-B397-BAF749FB0640}" type="slidenum">
              <a:rPr lang="en-US"/>
              <a:pPr/>
              <a:t>26</a:t>
            </a:fld>
            <a:endParaRPr lang="en-US"/>
          </a:p>
        </p:txBody>
      </p:sp>
      <p:sp>
        <p:nvSpPr>
          <p:cNvPr id="24578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 cap="flat"/>
        </p:spPr>
      </p:sp>
      <p:sp>
        <p:nvSpPr>
          <p:cNvPr id="24579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r>
              <a:rPr lang="en-US" sz="1600" dirty="0" smtClean="0"/>
              <a:t>Computers</a:t>
            </a:r>
            <a:r>
              <a:rPr lang="en-US" sz="1600" dirty="0"/>
              <a:t>:</a:t>
            </a:r>
          </a:p>
          <a:p>
            <a:r>
              <a:rPr lang="en-US" sz="1600" dirty="0"/>
              <a:t>-excellent for multimedia</a:t>
            </a:r>
          </a:p>
          <a:p>
            <a:r>
              <a:rPr lang="en-US" sz="1600" dirty="0" smtClean="0"/>
              <a:t>-unreliable</a:t>
            </a:r>
            <a:r>
              <a:rPr lang="en-US" sz="1600" dirty="0"/>
              <a:t>, hard to set up, projector problems, power issues, resolution dilemmas,  projector </a:t>
            </a:r>
            <a:r>
              <a:rPr lang="en-US" sz="1600" dirty="0" smtClean="0"/>
              <a:t>brightness, audio jacks,</a:t>
            </a:r>
            <a:r>
              <a:rPr lang="en-US" sz="1600" baseline="0" dirty="0" smtClean="0"/>
              <a:t> small screens…</a:t>
            </a:r>
            <a:endParaRPr lang="en-US" sz="1600" dirty="0"/>
          </a:p>
          <a:p>
            <a:r>
              <a:rPr lang="en-US" sz="1600" dirty="0"/>
              <a:t>-expect them to fail</a:t>
            </a:r>
          </a:p>
          <a:p>
            <a:r>
              <a:rPr lang="en-US" sz="1600" dirty="0"/>
              <a:t>-maximize font size / images / contrast due to poor lighting</a:t>
            </a:r>
          </a:p>
          <a:p>
            <a:endParaRPr lang="en-US" sz="1600" dirty="0"/>
          </a:p>
          <a:p>
            <a:endParaRPr lang="en-US" sz="1600" dirty="0"/>
          </a:p>
        </p:txBody>
      </p:sp>
    </p:spTree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5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6D6D6D64-7917-42ED-9BFD-65E243920D64}" type="slidenum">
              <a:rPr lang="en-US"/>
              <a:pPr/>
              <a:t>27</a:t>
            </a:fld>
            <a:endParaRPr lang="en-US"/>
          </a:p>
        </p:txBody>
      </p:sp>
      <p:sp>
        <p:nvSpPr>
          <p:cNvPr id="26626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 cap="flat"/>
        </p:spPr>
      </p:sp>
      <p:sp>
        <p:nvSpPr>
          <p:cNvPr id="26627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r>
              <a:rPr lang="en-US" sz="1800" dirty="0"/>
              <a:t>Videos</a:t>
            </a:r>
          </a:p>
          <a:p>
            <a:r>
              <a:rPr lang="en-US" sz="1800" dirty="0"/>
              <a:t>-great, but don’t let them take over</a:t>
            </a:r>
          </a:p>
          <a:p>
            <a:endParaRPr lang="en-US" sz="1800" dirty="0"/>
          </a:p>
          <a:p>
            <a:r>
              <a:rPr lang="en-US" sz="1800" dirty="0"/>
              <a:t>Demos</a:t>
            </a:r>
          </a:p>
          <a:p>
            <a:r>
              <a:rPr lang="en-US" sz="1800" dirty="0"/>
              <a:t>-they see it, they believe it</a:t>
            </a:r>
          </a:p>
          <a:p>
            <a:r>
              <a:rPr lang="en-US" sz="1800" dirty="0"/>
              <a:t>-risky, but well worth it</a:t>
            </a:r>
          </a:p>
          <a:p>
            <a:r>
              <a:rPr lang="en-US" sz="1800" dirty="0"/>
              <a:t>-have backup (video) just in case!</a:t>
            </a:r>
          </a:p>
          <a:p>
            <a:endParaRPr lang="en-US" sz="1800" dirty="0"/>
          </a:p>
        </p:txBody>
      </p:sp>
    </p:spTree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5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9604B2A6-F812-417A-ACF5-4E7ADCD433DC}" type="slidenum">
              <a:rPr lang="en-US"/>
              <a:pPr/>
              <a:t>28</a:t>
            </a:fld>
            <a:endParaRPr lang="en-US"/>
          </a:p>
        </p:txBody>
      </p:sp>
      <p:sp>
        <p:nvSpPr>
          <p:cNvPr id="139266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 cap="flat"/>
        </p:spPr>
      </p:sp>
      <p:sp>
        <p:nvSpPr>
          <p:cNvPr id="139267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r>
              <a:rPr lang="en-US" sz="1800" dirty="0"/>
              <a:t>Illustrating a system by text</a:t>
            </a:r>
          </a:p>
          <a:p>
            <a:r>
              <a:rPr lang="en-US" sz="1800" dirty="0"/>
              <a:t>-textual descriptions of visual material </a:t>
            </a:r>
            <a:r>
              <a:rPr lang="en-US" sz="1800" dirty="0" smtClean="0"/>
              <a:t>hard </a:t>
            </a:r>
            <a:r>
              <a:rPr lang="en-US" sz="1800" dirty="0"/>
              <a:t>to understand</a:t>
            </a:r>
          </a:p>
        </p:txBody>
      </p:sp>
    </p:spTree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5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0ADF83DC-9F81-4991-8724-2CA9FBBE9F7C}" type="slidenum">
              <a:rPr lang="en-US"/>
              <a:pPr/>
              <a:t>29</a:t>
            </a:fld>
            <a:endParaRPr lang="en-US"/>
          </a:p>
        </p:txBody>
      </p:sp>
      <p:sp>
        <p:nvSpPr>
          <p:cNvPr id="38914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 cap="flat"/>
        </p:spPr>
      </p:sp>
      <p:sp>
        <p:nvSpPr>
          <p:cNvPr id="38915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defTabSz="949325"/>
            <a:r>
              <a:rPr lang="en-US" sz="2400"/>
              <a:t>Illustrating a system by image</a:t>
            </a:r>
          </a:p>
          <a:p>
            <a:pPr defTabSz="949325"/>
            <a:r>
              <a:rPr lang="en-US" sz="2400"/>
              <a:t>-weave a scenario around it so people can understand how the system works</a:t>
            </a:r>
          </a:p>
        </p:txBody>
      </p:sp>
    </p:spTree>
  </p:cSld>
  <p:clrMapOvr>
    <a:masterClrMapping/>
  </p:clrMapOvr>
</p:notes>
</file>

<file path=ppt/notesSlides/notesSlide3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5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6BFFAB6A-2749-4DD4-B017-5ED7516AC81E}" type="slidenum">
              <a:rPr lang="en-US"/>
              <a:pPr/>
              <a:t>30</a:t>
            </a:fld>
            <a:endParaRPr lang="en-US"/>
          </a:p>
        </p:txBody>
      </p:sp>
      <p:sp>
        <p:nvSpPr>
          <p:cNvPr id="40962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 cap="flat"/>
        </p:spPr>
      </p:sp>
      <p:sp>
        <p:nvSpPr>
          <p:cNvPr id="40963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defTabSz="949325"/>
            <a:r>
              <a:rPr lang="en-US" sz="2400"/>
              <a:t>Illustrate a system by image and video</a:t>
            </a:r>
          </a:p>
          <a:p>
            <a:pPr defTabSz="949325"/>
            <a:r>
              <a:rPr lang="en-US" sz="2400"/>
              <a:t>-use image as prelude to tell them what to watch for</a:t>
            </a:r>
          </a:p>
          <a:p>
            <a:pPr defTabSz="949325"/>
            <a:r>
              <a:rPr lang="en-US" sz="2400"/>
              <a:t>-reduce the volume and talk over it if it’s a long video so it doesn’t take over</a:t>
            </a:r>
          </a:p>
          <a:p>
            <a:pPr defTabSz="949325"/>
            <a:endParaRPr lang="en-US" sz="2400"/>
          </a:p>
        </p:txBody>
      </p:sp>
    </p:spTree>
  </p:cSld>
  <p:clrMapOvr>
    <a:masterClrMapping/>
  </p:clrMapOvr>
</p:notes>
</file>

<file path=ppt/notesSlides/notesSlide3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5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260EA7DD-9CA4-4F68-AE80-A2DCFB70A963}" type="slidenum">
              <a:rPr lang="en-US"/>
              <a:pPr/>
              <a:t>31</a:t>
            </a:fld>
            <a:endParaRPr lang="en-US"/>
          </a:p>
        </p:txBody>
      </p:sp>
      <p:sp>
        <p:nvSpPr>
          <p:cNvPr id="28674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 cap="flat"/>
        </p:spPr>
      </p:sp>
      <p:sp>
        <p:nvSpPr>
          <p:cNvPr id="28675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r>
              <a:rPr lang="en-US" sz="2400"/>
              <a:t>Example of different (bad) media use</a:t>
            </a:r>
          </a:p>
        </p:txBody>
      </p:sp>
    </p:spTree>
  </p:cSld>
  <p:clrMapOvr>
    <a:masterClrMapping/>
  </p:clrMapOvr>
</p:notes>
</file>

<file path=ppt/notesSlides/notesSlide3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5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664D45BE-6580-47D2-8188-19D0C5884EA8}" type="slidenum">
              <a:rPr lang="en-US"/>
              <a:pPr/>
              <a:t>32</a:t>
            </a:fld>
            <a:endParaRPr lang="en-US"/>
          </a:p>
        </p:txBody>
      </p:sp>
      <p:sp>
        <p:nvSpPr>
          <p:cNvPr id="30722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 cap="flat"/>
        </p:spPr>
      </p:sp>
      <p:sp>
        <p:nvSpPr>
          <p:cNvPr id="30723" name="Rectangle 3"/>
          <p:cNvSpPr>
            <a:spLocks noGrp="1" noChangeArrowheads="1"/>
          </p:cNvSpPr>
          <p:nvPr>
            <p:ph type="body" idx="1"/>
          </p:nvPr>
        </p:nvSpPr>
        <p:spPr>
          <a:ln/>
        </p:spPr>
        <p:txBody>
          <a:bodyPr/>
          <a:lstStyle/>
          <a:p>
            <a:endParaRPr lang="en-US"/>
          </a:p>
        </p:txBody>
      </p:sp>
    </p:spTree>
  </p:cSld>
  <p:clrMapOvr>
    <a:masterClrMapping/>
  </p:clrMapOvr>
</p:notes>
</file>

<file path=ppt/notesSlides/notesSlide3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5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6114AF1D-6A67-4321-9F71-5F86BB2357D6}" type="slidenum">
              <a:rPr lang="en-US"/>
              <a:pPr/>
              <a:t>33</a:t>
            </a:fld>
            <a:endParaRPr lang="en-US"/>
          </a:p>
        </p:txBody>
      </p:sp>
      <p:sp>
        <p:nvSpPr>
          <p:cNvPr id="32770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 cap="flat"/>
        </p:spPr>
      </p:sp>
      <p:sp>
        <p:nvSpPr>
          <p:cNvPr id="32771" name="Rectangle 3"/>
          <p:cNvSpPr>
            <a:spLocks noGrp="1" noChangeArrowheads="1"/>
          </p:cNvSpPr>
          <p:nvPr>
            <p:ph type="body" idx="1"/>
          </p:nvPr>
        </p:nvSpPr>
        <p:spPr>
          <a:ln/>
        </p:spPr>
        <p:txBody>
          <a:bodyPr/>
          <a:lstStyle/>
          <a:p>
            <a:endParaRPr lang="en-US"/>
          </a:p>
        </p:txBody>
      </p:sp>
    </p:spTree>
  </p:cSld>
  <p:clrMapOvr>
    <a:masterClrMapping/>
  </p:clrMapOvr>
</p:notes>
</file>

<file path=ppt/notesSlides/notesSlide3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5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E0886DD7-334A-4D05-976A-25048B15DDE2}" type="slidenum">
              <a:rPr lang="en-US"/>
              <a:pPr/>
              <a:t>34</a:t>
            </a:fld>
            <a:endParaRPr lang="en-US"/>
          </a:p>
        </p:txBody>
      </p:sp>
      <p:sp>
        <p:nvSpPr>
          <p:cNvPr id="34818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 cap="flat"/>
        </p:spPr>
      </p:sp>
      <p:sp>
        <p:nvSpPr>
          <p:cNvPr id="34819" name="Rectangle 3"/>
          <p:cNvSpPr>
            <a:spLocks noGrp="1" noChangeArrowheads="1"/>
          </p:cNvSpPr>
          <p:nvPr>
            <p:ph type="body" idx="1"/>
          </p:nvPr>
        </p:nvSpPr>
        <p:spPr>
          <a:ln/>
        </p:spPr>
        <p:txBody>
          <a:bodyPr/>
          <a:lstStyle/>
          <a:p>
            <a:endParaRPr lang="en-US"/>
          </a:p>
        </p:txBody>
      </p:sp>
    </p:spTree>
  </p:cSld>
  <p:clrMapOvr>
    <a:masterClrMapping/>
  </p:clrMapOvr>
</p:notes>
</file>

<file path=ppt/notesSlides/notesSlide3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5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1BF9C87A-9242-4AC6-AB03-0BD58953A077}" type="slidenum">
              <a:rPr lang="en-US"/>
              <a:pPr/>
              <a:t>35</a:t>
            </a:fld>
            <a:endParaRPr lang="en-US"/>
          </a:p>
        </p:txBody>
      </p:sp>
      <p:sp>
        <p:nvSpPr>
          <p:cNvPr id="166914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 cap="flat"/>
        </p:spPr>
      </p:sp>
      <p:sp>
        <p:nvSpPr>
          <p:cNvPr id="166915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r>
              <a:rPr lang="en-US" sz="1800"/>
              <a:t>Your screen may give far better contrast than the screen in the hall!!!</a:t>
            </a:r>
          </a:p>
          <a:p>
            <a:endParaRPr lang="en-US" sz="1800"/>
          </a:p>
        </p:txBody>
      </p:sp>
    </p:spTree>
  </p:cSld>
  <p:clrMapOvr>
    <a:masterClrMapping/>
  </p:clrMapOvr>
</p:notes>
</file>

<file path=ppt/notesSlides/notesSlide3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5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DD255163-5467-466B-8715-2F58542756C9}" type="slidenum">
              <a:rPr lang="en-US"/>
              <a:pPr/>
              <a:t>36</a:t>
            </a:fld>
            <a:endParaRPr lang="en-US"/>
          </a:p>
        </p:txBody>
      </p:sp>
      <p:sp>
        <p:nvSpPr>
          <p:cNvPr id="174082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 cap="flat"/>
        </p:spPr>
      </p:sp>
      <p:sp>
        <p:nvSpPr>
          <p:cNvPr id="174083" name="Rectangle 3"/>
          <p:cNvSpPr>
            <a:spLocks noGrp="1" noChangeArrowheads="1"/>
          </p:cNvSpPr>
          <p:nvPr>
            <p:ph type="body" idx="1"/>
          </p:nvPr>
        </p:nvSpPr>
        <p:spPr>
          <a:ln/>
        </p:spPr>
        <p:txBody>
          <a:bodyPr/>
          <a:lstStyle/>
          <a:p>
            <a:endParaRPr lang="en-US"/>
          </a:p>
        </p:txBody>
      </p:sp>
    </p:spTree>
  </p:cSld>
  <p:clrMapOvr>
    <a:masterClrMapping/>
  </p:clrMapOvr>
</p:notes>
</file>

<file path=ppt/notesSlides/notesSlide3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5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DD255163-5467-466B-8715-2F58542756C9}" type="slidenum">
              <a:rPr lang="en-US"/>
              <a:pPr/>
              <a:t>37</a:t>
            </a:fld>
            <a:endParaRPr lang="en-US"/>
          </a:p>
        </p:txBody>
      </p:sp>
      <p:sp>
        <p:nvSpPr>
          <p:cNvPr id="174082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 cap="flat"/>
        </p:spPr>
      </p:sp>
      <p:sp>
        <p:nvSpPr>
          <p:cNvPr id="174083" name="Rectangle 3"/>
          <p:cNvSpPr>
            <a:spLocks noGrp="1" noChangeArrowheads="1"/>
          </p:cNvSpPr>
          <p:nvPr>
            <p:ph type="body" idx="1"/>
          </p:nvPr>
        </p:nvSpPr>
        <p:spPr>
          <a:ln/>
        </p:spPr>
        <p:txBody>
          <a:bodyPr/>
          <a:lstStyle/>
          <a:p>
            <a:endParaRPr lang="en-US"/>
          </a:p>
        </p:txBody>
      </p:sp>
    </p:spTree>
  </p:cSld>
  <p:clrMapOvr>
    <a:masterClrMapping/>
  </p:clrMapOvr>
</p:notes>
</file>

<file path=ppt/notesSlides/notesSlide3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5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12FB83B5-F3DC-4D36-BF2C-C6D41095E97C}" type="slidenum">
              <a:rPr lang="en-US"/>
              <a:pPr/>
              <a:t>38</a:t>
            </a:fld>
            <a:endParaRPr lang="en-US"/>
          </a:p>
        </p:txBody>
      </p:sp>
      <p:sp>
        <p:nvSpPr>
          <p:cNvPr id="172034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 cap="flat"/>
        </p:spPr>
      </p:sp>
      <p:sp>
        <p:nvSpPr>
          <p:cNvPr id="172035" name="Rectangle 3"/>
          <p:cNvSpPr>
            <a:spLocks noGrp="1" noChangeArrowheads="1"/>
          </p:cNvSpPr>
          <p:nvPr>
            <p:ph type="body" idx="1"/>
          </p:nvPr>
        </p:nvSpPr>
        <p:spPr>
          <a:ln/>
        </p:spPr>
        <p:txBody>
          <a:bodyPr/>
          <a:lstStyle/>
          <a:p>
            <a:endParaRPr lang="en-US"/>
          </a:p>
        </p:txBody>
      </p:sp>
    </p:spTree>
  </p:cSld>
  <p:clrMapOvr>
    <a:masterClrMapping/>
  </p:clrMapOvr>
</p:notes>
</file>

<file path=ppt/notesSlides/notesSlide3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5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53CD78A9-DF2D-4DAF-93D8-3A924C9D7904}" type="slidenum">
              <a:rPr lang="en-US"/>
              <a:pPr/>
              <a:t>39</a:t>
            </a:fld>
            <a:endParaRPr lang="en-US"/>
          </a:p>
        </p:txBody>
      </p:sp>
      <p:sp>
        <p:nvSpPr>
          <p:cNvPr id="43010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 cap="flat"/>
        </p:spPr>
      </p:sp>
      <p:sp>
        <p:nvSpPr>
          <p:cNvPr id="43011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marL="0" marR="0" indent="0" algn="l" defTabSz="949325" rtl="0" eaLnBrk="0" fontAlgn="base" latinLnBrk="0" hangingPunct="0">
              <a:lnSpc>
                <a:spcPct val="90000"/>
              </a:lnSpc>
              <a:spcBef>
                <a:spcPct val="4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lang="en-US" sz="2400" dirty="0" smtClean="0"/>
              <a:t>Always</a:t>
            </a:r>
            <a:r>
              <a:rPr lang="en-US" sz="2400" baseline="0" dirty="0" smtClean="0"/>
              <a:t> repeat question</a:t>
            </a:r>
          </a:p>
          <a:p>
            <a:pPr marL="0" marR="0" indent="0" algn="l" defTabSz="949325" rtl="0" eaLnBrk="0" fontAlgn="base" latinLnBrk="0" hangingPunct="0">
              <a:lnSpc>
                <a:spcPct val="90000"/>
              </a:lnSpc>
              <a:spcBef>
                <a:spcPct val="4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lang="en-CA" sz="2400" baseline="0" dirty="0" smtClean="0"/>
          </a:p>
          <a:p>
            <a:pPr marL="0" marR="0" indent="0" algn="l" defTabSz="949325" rtl="0" eaLnBrk="0" fontAlgn="base" latinLnBrk="0" hangingPunct="0">
              <a:lnSpc>
                <a:spcPct val="90000"/>
              </a:lnSpc>
              <a:spcBef>
                <a:spcPct val="4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lang="en-CA" sz="2400" baseline="0" dirty="0" smtClean="0"/>
              <a:t>Bad questions</a:t>
            </a:r>
          </a:p>
          <a:p>
            <a:pPr marL="0" marR="0" indent="0" algn="l" defTabSz="949325" rtl="0" eaLnBrk="0" fontAlgn="base" latinLnBrk="0" hangingPunct="0">
              <a:lnSpc>
                <a:spcPct val="90000"/>
              </a:lnSpc>
              <a:spcBef>
                <a:spcPct val="4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lang="en-CA" sz="2400" baseline="0" dirty="0" smtClean="0"/>
              <a:t>-      can’t hear it, </a:t>
            </a:r>
            <a:r>
              <a:rPr lang="en-CA" sz="2400" baseline="0" dirty="0" err="1" smtClean="0"/>
              <a:t>rambly</a:t>
            </a:r>
            <a:r>
              <a:rPr lang="en-CA" sz="2400" baseline="0" dirty="0" smtClean="0"/>
              <a:t>, vague, multiple questions, unclear</a:t>
            </a:r>
            <a:endParaRPr lang="en-US" sz="2400" baseline="0" dirty="0" smtClean="0"/>
          </a:p>
          <a:p>
            <a:pPr marL="342900" marR="0" indent="-342900" algn="l" defTabSz="949325" rtl="0" eaLnBrk="0" fontAlgn="base" latinLnBrk="0" hangingPunct="0">
              <a:lnSpc>
                <a:spcPct val="90000"/>
              </a:lnSpc>
              <a:spcBef>
                <a:spcPct val="40000"/>
              </a:spcBef>
              <a:spcAft>
                <a:spcPct val="0"/>
              </a:spcAft>
              <a:buClrTx/>
              <a:buSzTx/>
              <a:buFontTx/>
              <a:buChar char="-"/>
              <a:tabLst/>
              <a:defRPr/>
            </a:pPr>
            <a:r>
              <a:rPr lang="en-US" sz="2400" baseline="0" dirty="0" smtClean="0"/>
              <a:t>transform it into a better question you can answer</a:t>
            </a:r>
            <a:endParaRPr lang="en-US" sz="2400" dirty="0" smtClean="0"/>
          </a:p>
          <a:p>
            <a:endParaRPr lang="en-US" sz="2400" dirty="0"/>
          </a:p>
          <a:p>
            <a:r>
              <a:rPr lang="en-US" sz="2400" dirty="0"/>
              <a:t>Control: don’t get left out of the loop</a:t>
            </a:r>
          </a:p>
          <a:p>
            <a:r>
              <a:rPr lang="en-US" sz="2400" dirty="0"/>
              <a:t>-many prima donnas out there who want </a:t>
            </a:r>
            <a:r>
              <a:rPr lang="en-US" sz="2400" dirty="0" smtClean="0"/>
              <a:t>their minute of fame</a:t>
            </a:r>
          </a:p>
        </p:txBody>
      </p:sp>
    </p:spTree>
  </p:cSld>
  <p:clrMapOvr>
    <a:masterClrMapping/>
  </p:clrMapOvr>
</p:notes>
</file>

<file path=ppt/notesSlides/notesSlide4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5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2D982DCB-9219-4374-AB11-FA6C17CA55CE}" type="slidenum">
              <a:rPr lang="en-US"/>
              <a:pPr/>
              <a:t>40</a:t>
            </a:fld>
            <a:endParaRPr lang="en-US"/>
          </a:p>
        </p:txBody>
      </p:sp>
      <p:sp>
        <p:nvSpPr>
          <p:cNvPr id="45058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 cap="flat"/>
        </p:spPr>
      </p:sp>
      <p:sp>
        <p:nvSpPr>
          <p:cNvPr id="45059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r>
              <a:rPr lang="en-US" sz="2400"/>
              <a:t>Ask your advisor about what should be in it.</a:t>
            </a:r>
          </a:p>
          <a:p>
            <a:endParaRPr lang="en-US" sz="2400"/>
          </a:p>
        </p:txBody>
      </p:sp>
    </p:spTree>
  </p:cSld>
  <p:clrMapOvr>
    <a:masterClrMapping/>
  </p:clrMapOvr>
</p:notes>
</file>

<file path=ppt/notesSlides/notesSlide4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5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37BD13BD-17C1-481C-A65C-E3B6FCA3D264}" type="slidenum">
              <a:rPr lang="en-US"/>
              <a:pPr/>
              <a:t>41</a:t>
            </a:fld>
            <a:endParaRPr lang="en-US"/>
          </a:p>
        </p:txBody>
      </p:sp>
      <p:sp>
        <p:nvSpPr>
          <p:cNvPr id="8194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 cap="flat"/>
        </p:spPr>
      </p:sp>
      <p:sp>
        <p:nvSpPr>
          <p:cNvPr id="8195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defTabSz="949325"/>
            <a:r>
              <a:rPr lang="en-US" sz="2400" dirty="0"/>
              <a:t>I always write out what the goal of the talk is, that is, the main message that I want people to remember from the presentation</a:t>
            </a:r>
          </a:p>
          <a:p>
            <a:pPr defTabSz="949325"/>
            <a:endParaRPr lang="en-US" sz="2400" dirty="0"/>
          </a:p>
          <a:p>
            <a:pPr defTabSz="949325"/>
            <a:r>
              <a:rPr lang="en-US" sz="2400" dirty="0"/>
              <a:t>The entire talk should be crafted to deliver this </a:t>
            </a:r>
            <a:r>
              <a:rPr lang="en-US" sz="2400" dirty="0" smtClean="0"/>
              <a:t>message</a:t>
            </a:r>
          </a:p>
          <a:p>
            <a:pPr marL="0" marR="0" indent="0" algn="l" defTabSz="949325" rtl="0" eaLnBrk="0" fontAlgn="base" latinLnBrk="0" hangingPunct="0">
              <a:lnSpc>
                <a:spcPct val="90000"/>
              </a:lnSpc>
              <a:spcBef>
                <a:spcPct val="4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lang="en-US" sz="2400" dirty="0" smtClean="0"/>
              <a:t>… and it should end with the same message</a:t>
            </a:r>
          </a:p>
          <a:p>
            <a:pPr defTabSz="949325"/>
            <a:endParaRPr lang="en-US" sz="2400" dirty="0"/>
          </a:p>
        </p:txBody>
      </p:sp>
    </p:spTree>
  </p:cSld>
  <p:clrMapOvr>
    <a:masterClrMapping/>
  </p:clrMapOvr>
</p:notes>
</file>

<file path=ppt/notesSlides/notesSlide4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5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37BD13BD-17C1-481C-A65C-E3B6FCA3D264}" type="slidenum">
              <a:rPr lang="en-US"/>
              <a:pPr/>
              <a:t>42</a:t>
            </a:fld>
            <a:endParaRPr lang="en-US"/>
          </a:p>
        </p:txBody>
      </p:sp>
      <p:sp>
        <p:nvSpPr>
          <p:cNvPr id="8194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 cap="flat"/>
        </p:spPr>
      </p:sp>
      <p:sp>
        <p:nvSpPr>
          <p:cNvPr id="8195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defTabSz="949325"/>
            <a:r>
              <a:rPr lang="en-US" sz="2400" dirty="0" smtClean="0"/>
              <a:t>For all this material and more…</a:t>
            </a:r>
          </a:p>
          <a:p>
            <a:pPr defTabSz="949325"/>
            <a:endParaRPr lang="en-US" sz="2400" dirty="0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274" name="Rectangle 2"/>
          <p:cNvSpPr>
            <a:spLocks noGrp="1" noChangeArrowheads="1"/>
          </p:cNvSpPr>
          <p:nvPr>
            <p:ph type="ctrTitle"/>
          </p:nvPr>
        </p:nvSpPr>
        <p:spPr>
          <a:xfrm>
            <a:off x="611560" y="1412776"/>
            <a:ext cx="7777559" cy="720080"/>
          </a:xfrm>
        </p:spPr>
        <p:txBody>
          <a:bodyPr/>
          <a:lstStyle>
            <a:lvl1pPr algn="r">
              <a:defRPr sz="3600" b="0">
                <a:solidFill>
                  <a:schemeClr val="tx1"/>
                </a:solidFill>
              </a:defRPr>
            </a:lvl1pPr>
          </a:lstStyle>
          <a:p>
            <a:r>
              <a:rPr lang="en-CA" dirty="0"/>
              <a:t>Click to edit Master title style</a:t>
            </a:r>
          </a:p>
        </p:txBody>
      </p:sp>
      <p:sp>
        <p:nvSpPr>
          <p:cNvPr id="54275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3347864" y="2060848"/>
            <a:ext cx="5000600" cy="334888"/>
          </a:xfrm>
        </p:spPr>
        <p:txBody>
          <a:bodyPr/>
          <a:lstStyle>
            <a:lvl1pPr algn="r">
              <a:defRPr sz="1050">
                <a:solidFill>
                  <a:schemeClr val="tx1"/>
                </a:solidFill>
              </a:defRPr>
            </a:lvl1pPr>
          </a:lstStyle>
          <a:p>
            <a:r>
              <a:rPr lang="en-CA" dirty="0"/>
              <a:t>Click to edit Master subtitle style</a:t>
            </a:r>
          </a:p>
        </p:txBody>
      </p:sp>
    </p:spTree>
    <p:extLst>
      <p:ext uri="{BB962C8B-B14F-4D97-AF65-F5344CB8AC3E}">
        <p14:creationId xmlns:p14="http://schemas.microsoft.com/office/powerpoint/2010/main" val="218995116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Line 4"/>
          <p:cNvSpPr>
            <a:spLocks noChangeShapeType="1"/>
          </p:cNvSpPr>
          <p:nvPr userDrawn="1"/>
        </p:nvSpPr>
        <p:spPr bwMode="auto">
          <a:xfrm>
            <a:off x="457200" y="1219200"/>
            <a:ext cx="8305800" cy="0"/>
          </a:xfrm>
          <a:prstGeom prst="line">
            <a:avLst/>
          </a:prstGeom>
          <a:noFill/>
          <a:ln w="57150">
            <a:solidFill>
              <a:srgbClr val="CC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>
              <a:latin typeface="+mj-lt"/>
            </a:endParaRPr>
          </a:p>
        </p:txBody>
      </p:sp>
    </p:spTree>
    <p:extLst>
      <p:ext uri="{BB962C8B-B14F-4D97-AF65-F5344CB8AC3E}">
        <p14:creationId xmlns:p14="http://schemas.microsoft.com/office/powerpoint/2010/main" val="324545801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66725" y="1700213"/>
            <a:ext cx="4064000" cy="4752975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83125" y="1700213"/>
            <a:ext cx="4065588" cy="4752975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Line 4"/>
          <p:cNvSpPr>
            <a:spLocks noChangeShapeType="1"/>
          </p:cNvSpPr>
          <p:nvPr userDrawn="1"/>
        </p:nvSpPr>
        <p:spPr bwMode="auto">
          <a:xfrm>
            <a:off x="457200" y="1219200"/>
            <a:ext cx="8305800" cy="0"/>
          </a:xfrm>
          <a:prstGeom prst="line">
            <a:avLst/>
          </a:prstGeom>
          <a:noFill/>
          <a:ln w="57150">
            <a:solidFill>
              <a:srgbClr val="CC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>
              <a:latin typeface="+mj-lt"/>
            </a:endParaRPr>
          </a:p>
        </p:txBody>
      </p:sp>
    </p:spTree>
    <p:extLst>
      <p:ext uri="{BB962C8B-B14F-4D97-AF65-F5344CB8AC3E}">
        <p14:creationId xmlns:p14="http://schemas.microsoft.com/office/powerpoint/2010/main" val="36127602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dirty="0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3984174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Click to edit Master title style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14477820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1_Title Only"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solidFill>
                  <a:srgbClr val="FF9900"/>
                </a:solidFill>
              </a:defRPr>
            </a:lvl1pPr>
          </a:lstStyle>
          <a:p>
            <a:r>
              <a:rPr lang="en-US" dirty="0" smtClean="0"/>
              <a:t>Click to edit Master title style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02355286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64019035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1_Blank"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69648803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313764410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178885732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clipArtAndTx" preserve="1">
  <p:cSld name="Title, Clip Art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685800"/>
            <a:ext cx="7772400" cy="53340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lipArt Placeholder 2"/>
          <p:cNvSpPr>
            <a:spLocks noGrp="1"/>
          </p:cNvSpPr>
          <p:nvPr>
            <p:ph type="clipArt" sz="half" idx="1"/>
          </p:nvPr>
        </p:nvSpPr>
        <p:spPr>
          <a:xfrm>
            <a:off x="466725" y="1700213"/>
            <a:ext cx="4064000" cy="4752975"/>
          </a:xfrm>
        </p:spPr>
        <p:txBody>
          <a:bodyPr/>
          <a:lstStyle/>
          <a:p>
            <a:pPr lvl="0"/>
            <a:endParaRPr lang="en-US" noProof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683125" y="1700213"/>
            <a:ext cx="4065588" cy="4752975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840134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xAndObj">
  <p:cSld name="Title, Text,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685800"/>
            <a:ext cx="7772400" cy="533400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sz="half" idx="1"/>
          </p:nvPr>
        </p:nvSpPr>
        <p:spPr>
          <a:xfrm>
            <a:off x="457200" y="1752600"/>
            <a:ext cx="4076700" cy="480060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86300" y="1752600"/>
            <a:ext cx="4076700" cy="480060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299719082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685800"/>
            <a:ext cx="8305800" cy="533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CA" dirty="0" smtClean="0"/>
              <a:t>Click to edit Master title style</a:t>
            </a:r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66725" y="1700213"/>
            <a:ext cx="8281988" cy="47529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CA" dirty="0" smtClean="0"/>
              <a:t>Click to edit Master text styles</a:t>
            </a:r>
          </a:p>
          <a:p>
            <a:pPr lvl="1"/>
            <a:r>
              <a:rPr lang="en-CA" dirty="0" smtClean="0"/>
              <a:t>Second level</a:t>
            </a:r>
          </a:p>
          <a:p>
            <a:pPr lvl="2"/>
            <a:r>
              <a:rPr lang="en-CA" dirty="0" smtClean="0"/>
              <a:t>Third level</a:t>
            </a:r>
          </a:p>
          <a:p>
            <a:pPr lvl="3"/>
            <a:r>
              <a:rPr lang="en-CA" dirty="0" smtClean="0"/>
              <a:t>Fourth level</a:t>
            </a:r>
          </a:p>
          <a:p>
            <a:pPr lvl="4"/>
            <a:r>
              <a:rPr lang="en-CA" dirty="0" smtClean="0"/>
              <a:t>Fifth level</a:t>
            </a: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52" r:id="rId1"/>
    <p:sldLayoutId id="2147483653" r:id="rId2"/>
    <p:sldLayoutId id="2147483655" r:id="rId3"/>
    <p:sldLayoutId id="2147483656" r:id="rId4"/>
    <p:sldLayoutId id="2147483657" r:id="rId5"/>
    <p:sldLayoutId id="2147483665" r:id="rId6"/>
    <p:sldLayoutId id="2147483658" r:id="rId7"/>
    <p:sldLayoutId id="2147483664" r:id="rId8"/>
    <p:sldLayoutId id="2147483659" r:id="rId9"/>
    <p:sldLayoutId id="2147483660" r:id="rId10"/>
    <p:sldLayoutId id="2147483663" r:id="rId11"/>
    <p:sldLayoutId id="2147483666" r:id="rId12"/>
  </p:sldLayoutIdLst>
  <p:txStyles>
    <p:titleStyle>
      <a:lvl1pPr algn="l" rtl="0" eaLnBrk="0" fontAlgn="base" hangingPunct="0">
        <a:spcBef>
          <a:spcPct val="0"/>
        </a:spcBef>
        <a:spcAft>
          <a:spcPct val="0"/>
        </a:spcAft>
        <a:defRPr sz="2800" b="1">
          <a:solidFill>
            <a:srgbClr val="000066"/>
          </a:solidFill>
          <a:latin typeface="+mj-lt"/>
          <a:ea typeface="+mj-ea"/>
          <a:cs typeface="+mj-cs"/>
        </a:defRPr>
      </a:lvl1pPr>
      <a:lvl2pPr algn="l" rtl="0" eaLnBrk="0" fontAlgn="base" hangingPunct="0">
        <a:spcBef>
          <a:spcPct val="0"/>
        </a:spcBef>
        <a:spcAft>
          <a:spcPct val="0"/>
        </a:spcAft>
        <a:defRPr sz="2800" b="1">
          <a:solidFill>
            <a:srgbClr val="000066"/>
          </a:solidFill>
          <a:latin typeface="Verdana" pitchFamily="34" charset="0"/>
        </a:defRPr>
      </a:lvl2pPr>
      <a:lvl3pPr algn="l" rtl="0" eaLnBrk="0" fontAlgn="base" hangingPunct="0">
        <a:spcBef>
          <a:spcPct val="0"/>
        </a:spcBef>
        <a:spcAft>
          <a:spcPct val="0"/>
        </a:spcAft>
        <a:defRPr sz="2800" b="1">
          <a:solidFill>
            <a:srgbClr val="000066"/>
          </a:solidFill>
          <a:latin typeface="Verdana" pitchFamily="34" charset="0"/>
        </a:defRPr>
      </a:lvl3pPr>
      <a:lvl4pPr algn="l" rtl="0" eaLnBrk="0" fontAlgn="base" hangingPunct="0">
        <a:spcBef>
          <a:spcPct val="0"/>
        </a:spcBef>
        <a:spcAft>
          <a:spcPct val="0"/>
        </a:spcAft>
        <a:defRPr sz="2800" b="1">
          <a:solidFill>
            <a:srgbClr val="000066"/>
          </a:solidFill>
          <a:latin typeface="Verdana" pitchFamily="34" charset="0"/>
        </a:defRPr>
      </a:lvl4pPr>
      <a:lvl5pPr algn="l" rtl="0" eaLnBrk="0" fontAlgn="base" hangingPunct="0">
        <a:spcBef>
          <a:spcPct val="0"/>
        </a:spcBef>
        <a:spcAft>
          <a:spcPct val="0"/>
        </a:spcAft>
        <a:defRPr sz="2800" b="1">
          <a:solidFill>
            <a:srgbClr val="000066"/>
          </a:solidFill>
          <a:latin typeface="Verdana" pitchFamily="34" charset="0"/>
        </a:defRPr>
      </a:lvl5pPr>
      <a:lvl6pPr marL="457200" algn="l" rtl="0" fontAlgn="base">
        <a:spcBef>
          <a:spcPct val="0"/>
        </a:spcBef>
        <a:spcAft>
          <a:spcPct val="0"/>
        </a:spcAft>
        <a:defRPr sz="2800" b="1">
          <a:solidFill>
            <a:srgbClr val="000066"/>
          </a:solidFill>
          <a:latin typeface="Verdana" pitchFamily="34" charset="0"/>
        </a:defRPr>
      </a:lvl6pPr>
      <a:lvl7pPr marL="914400" algn="l" rtl="0" fontAlgn="base">
        <a:spcBef>
          <a:spcPct val="0"/>
        </a:spcBef>
        <a:spcAft>
          <a:spcPct val="0"/>
        </a:spcAft>
        <a:defRPr sz="2800" b="1">
          <a:solidFill>
            <a:srgbClr val="000066"/>
          </a:solidFill>
          <a:latin typeface="Verdana" pitchFamily="34" charset="0"/>
        </a:defRPr>
      </a:lvl7pPr>
      <a:lvl8pPr marL="1371600" algn="l" rtl="0" fontAlgn="base">
        <a:spcBef>
          <a:spcPct val="0"/>
        </a:spcBef>
        <a:spcAft>
          <a:spcPct val="0"/>
        </a:spcAft>
        <a:defRPr sz="2800" b="1">
          <a:solidFill>
            <a:srgbClr val="000066"/>
          </a:solidFill>
          <a:latin typeface="Verdana" pitchFamily="34" charset="0"/>
        </a:defRPr>
      </a:lvl8pPr>
      <a:lvl9pPr marL="1828800" algn="l" rtl="0" fontAlgn="base">
        <a:spcBef>
          <a:spcPct val="0"/>
        </a:spcBef>
        <a:spcAft>
          <a:spcPct val="0"/>
        </a:spcAft>
        <a:defRPr sz="2800" b="1">
          <a:solidFill>
            <a:srgbClr val="000066"/>
          </a:solidFill>
          <a:latin typeface="Verdana" pitchFamily="34" charset="0"/>
        </a:defRPr>
      </a:lvl9pPr>
    </p:titleStyle>
    <p:bodyStyle>
      <a:lvl1pPr marL="0" indent="0" algn="l" rtl="0" eaLnBrk="0" fontAlgn="base" hangingPunct="0">
        <a:spcBef>
          <a:spcPct val="20000"/>
        </a:spcBef>
        <a:spcAft>
          <a:spcPct val="0"/>
        </a:spcAft>
        <a:buNone/>
        <a:defRPr sz="2800">
          <a:solidFill>
            <a:srgbClr val="000066"/>
          </a:solidFill>
          <a:latin typeface="+mj-lt"/>
          <a:ea typeface="+mn-ea"/>
          <a:cs typeface="+mn-cs"/>
        </a:defRPr>
      </a:lvl1pPr>
      <a:lvl2pPr marL="536575" indent="-268288" algn="l" rtl="0" eaLnBrk="0" fontAlgn="base" hangingPunct="0">
        <a:spcBef>
          <a:spcPct val="20000"/>
        </a:spcBef>
        <a:spcAft>
          <a:spcPct val="0"/>
        </a:spcAft>
        <a:buClr>
          <a:srgbClr val="CC3300"/>
        </a:buClr>
        <a:buChar char="•"/>
        <a:defRPr sz="2400">
          <a:solidFill>
            <a:srgbClr val="000066"/>
          </a:solidFill>
          <a:latin typeface="+mj-lt"/>
        </a:defRPr>
      </a:lvl2pPr>
      <a:lvl3pPr marL="1073150" indent="-268288" algn="l" rtl="0" eaLnBrk="0" fontAlgn="base" hangingPunct="0">
        <a:spcBef>
          <a:spcPct val="20000"/>
        </a:spcBef>
        <a:spcAft>
          <a:spcPct val="0"/>
        </a:spcAft>
        <a:buClr>
          <a:srgbClr val="CC3300"/>
        </a:buClr>
        <a:buChar char="o"/>
        <a:defRPr sz="2000">
          <a:solidFill>
            <a:srgbClr val="000066"/>
          </a:solidFill>
          <a:latin typeface="+mj-lt"/>
        </a:defRPr>
      </a:lvl3pPr>
      <a:lvl4pPr marL="1611313" indent="-358775" algn="l" rtl="0" eaLnBrk="0" fontAlgn="base" hangingPunct="0">
        <a:spcBef>
          <a:spcPct val="20000"/>
        </a:spcBef>
        <a:spcAft>
          <a:spcPct val="0"/>
        </a:spcAft>
        <a:buClr>
          <a:srgbClr val="CC3300"/>
        </a:buClr>
        <a:buFont typeface="Times New Roman" pitchFamily="18" charset="0"/>
        <a:buChar char="–"/>
        <a:defRPr sz="1600">
          <a:solidFill>
            <a:srgbClr val="000066"/>
          </a:solidFill>
          <a:latin typeface="+mj-lt"/>
        </a:defRPr>
      </a:lvl4pPr>
      <a:lvl5pPr marL="2063750" indent="-273050" algn="l" rtl="0" eaLnBrk="0" fontAlgn="base" hangingPunct="0">
        <a:spcBef>
          <a:spcPct val="20000"/>
        </a:spcBef>
        <a:spcAft>
          <a:spcPct val="0"/>
        </a:spcAft>
        <a:buChar char="»"/>
        <a:defRPr sz="1600">
          <a:solidFill>
            <a:srgbClr val="000066"/>
          </a:solidFill>
          <a:latin typeface="+mj-lt"/>
        </a:defRPr>
      </a:lvl5pPr>
      <a:lvl6pPr marL="2520950" indent="-273050" algn="l" rtl="0" fontAlgn="base">
        <a:spcBef>
          <a:spcPct val="20000"/>
        </a:spcBef>
        <a:spcAft>
          <a:spcPct val="0"/>
        </a:spcAft>
        <a:buChar char="»"/>
        <a:defRPr sz="1600">
          <a:solidFill>
            <a:srgbClr val="000066"/>
          </a:solidFill>
          <a:latin typeface="+mn-lt"/>
        </a:defRPr>
      </a:lvl6pPr>
      <a:lvl7pPr marL="2978150" indent="-273050" algn="l" rtl="0" fontAlgn="base">
        <a:spcBef>
          <a:spcPct val="20000"/>
        </a:spcBef>
        <a:spcAft>
          <a:spcPct val="0"/>
        </a:spcAft>
        <a:buChar char="»"/>
        <a:defRPr sz="1600">
          <a:solidFill>
            <a:srgbClr val="000066"/>
          </a:solidFill>
          <a:latin typeface="+mn-lt"/>
        </a:defRPr>
      </a:lvl7pPr>
      <a:lvl8pPr marL="3435350" indent="-273050" algn="l" rtl="0" fontAlgn="base">
        <a:spcBef>
          <a:spcPct val="20000"/>
        </a:spcBef>
        <a:spcAft>
          <a:spcPct val="0"/>
        </a:spcAft>
        <a:buChar char="»"/>
        <a:defRPr sz="1600">
          <a:solidFill>
            <a:srgbClr val="000066"/>
          </a:solidFill>
          <a:latin typeface="+mn-lt"/>
        </a:defRPr>
      </a:lvl8pPr>
      <a:lvl9pPr marL="3892550" indent="-273050" algn="l" rtl="0" fontAlgn="base">
        <a:spcBef>
          <a:spcPct val="20000"/>
        </a:spcBef>
        <a:spcAft>
          <a:spcPct val="0"/>
        </a:spcAft>
        <a:buChar char="»"/>
        <a:defRPr sz="1600">
          <a:solidFill>
            <a:srgbClr val="000066"/>
          </a:solidFill>
          <a:latin typeface="+mn-lt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audio" Target="../media/media1.wav"/><Relationship Id="rId1" Type="http://schemas.microsoft.com/office/2007/relationships/media" Target="../media/media1.wav"/><Relationship Id="rId6" Type="http://schemas.openxmlformats.org/officeDocument/2006/relationships/image" Target="../media/image2.png"/><Relationship Id="rId5" Type="http://schemas.openxmlformats.org/officeDocument/2006/relationships/image" Target="../media/image1.gif"/><Relationship Id="rId4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3.xml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image" Target="../media/image2.png"/><Relationship Id="rId3" Type="http://schemas.microsoft.com/office/2007/relationships/media" Target="../media/media3.wav"/><Relationship Id="rId7" Type="http://schemas.openxmlformats.org/officeDocument/2006/relationships/image" Target="../media/image5.wmf"/><Relationship Id="rId2" Type="http://schemas.openxmlformats.org/officeDocument/2006/relationships/audio" Target="../media/media2.wav"/><Relationship Id="rId1" Type="http://schemas.microsoft.com/office/2007/relationships/media" Target="../media/media2.wav"/><Relationship Id="rId6" Type="http://schemas.openxmlformats.org/officeDocument/2006/relationships/notesSlide" Target="../notesSlides/notesSlide7.xml"/><Relationship Id="rId5" Type="http://schemas.openxmlformats.org/officeDocument/2006/relationships/slideLayout" Target="../slideLayouts/slideLayout2.xml"/><Relationship Id="rId4" Type="http://schemas.openxmlformats.org/officeDocument/2006/relationships/audio" Target="../media/media3.wav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wmf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wmf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wmf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gif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6.wmf"/><Relationship Id="rId5" Type="http://schemas.openxmlformats.org/officeDocument/2006/relationships/image" Target="../media/image15.png"/><Relationship Id="rId4" Type="http://schemas.openxmlformats.org/officeDocument/2006/relationships/image" Target="../media/image14.png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wmf"/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9.wmf"/><Relationship Id="rId4" Type="http://schemas.openxmlformats.org/officeDocument/2006/relationships/image" Target="../media/image18.png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wmf"/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wmf"/><Relationship Id="rId2" Type="http://schemas.openxmlformats.org/officeDocument/2006/relationships/notesSlide" Target="../notesSlides/notesSlide25.xml"/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wmf"/><Relationship Id="rId2" Type="http://schemas.openxmlformats.org/officeDocument/2006/relationships/notesSlide" Target="../notesSlides/notesSlide26.xml"/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png"/><Relationship Id="rId2" Type="http://schemas.openxmlformats.org/officeDocument/2006/relationships/notesSlide" Target="../notesSlides/notesSlide27.xml"/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8.xml"/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jpeg"/><Relationship Id="rId2" Type="http://schemas.openxmlformats.org/officeDocument/2006/relationships/notesSlide" Target="../notesSlides/notesSlide29.xml"/><Relationship Id="rId1" Type="http://schemas.openxmlformats.org/officeDocument/2006/relationships/slideLayout" Target="../slideLayouts/slideLayout5.xml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8.xml"/><Relationship Id="rId2" Type="http://schemas.microsoft.com/office/2007/relationships/media" Target="../media/media4.wmv"/><Relationship Id="rId1" Type="http://schemas.openxmlformats.org/officeDocument/2006/relationships/video" Target="NULL" TargetMode="External"/><Relationship Id="rId5" Type="http://schemas.openxmlformats.org/officeDocument/2006/relationships/image" Target="../media/image25.png"/><Relationship Id="rId4" Type="http://schemas.openxmlformats.org/officeDocument/2006/relationships/notesSlide" Target="../notesSlides/notesSlide30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1.xml"/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2.xml"/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3.xml"/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emf"/><Relationship Id="rId2" Type="http://schemas.openxmlformats.org/officeDocument/2006/relationships/notesSlide" Target="../notesSlides/notesSlide34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28.wmf"/><Relationship Id="rId4" Type="http://schemas.openxmlformats.org/officeDocument/2006/relationships/image" Target="../media/image27.wmf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wmf"/><Relationship Id="rId2" Type="http://schemas.openxmlformats.org/officeDocument/2006/relationships/notesSlide" Target="../notesSlides/notesSlide35.xml"/><Relationship Id="rId1" Type="http://schemas.openxmlformats.org/officeDocument/2006/relationships/slideLayout" Target="../slideLayouts/slideLayout2.xml"/></Relationships>
</file>

<file path=ppt/slides/_rels/slide3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wmf"/><Relationship Id="rId2" Type="http://schemas.openxmlformats.org/officeDocument/2006/relationships/notesSlide" Target="../notesSlides/notesSlide36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32.gif"/><Relationship Id="rId4" Type="http://schemas.openxmlformats.org/officeDocument/2006/relationships/image" Target="../media/image31.wmf"/></Relationships>
</file>

<file path=ppt/slides/_rels/slide3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wmf"/><Relationship Id="rId2" Type="http://schemas.openxmlformats.org/officeDocument/2006/relationships/notesSlide" Target="../notesSlides/notesSlide37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32.gif"/><Relationship Id="rId4" Type="http://schemas.openxmlformats.org/officeDocument/2006/relationships/image" Target="../media/image31.wmf"/></Relationships>
</file>

<file path=ppt/slides/_rels/slide3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wmf"/><Relationship Id="rId2" Type="http://schemas.openxmlformats.org/officeDocument/2006/relationships/notesSlide" Target="../notesSlides/notesSlide38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33.png"/><Relationship Id="rId4" Type="http://schemas.openxmlformats.org/officeDocument/2006/relationships/image" Target="../media/image31.wmf"/></Relationships>
</file>

<file path=ppt/slides/_rels/slide3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.wmf"/><Relationship Id="rId2" Type="http://schemas.openxmlformats.org/officeDocument/2006/relationships/notesSlide" Target="../notesSlides/notesSlide39.xml"/><Relationship Id="rId1" Type="http://schemas.openxmlformats.org/officeDocument/2006/relationships/slideLayout" Target="../slideLayouts/slideLayout2.xml"/></Relationships>
</file>

<file path=ppt/slides/_rels/slide4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0.xml"/><Relationship Id="rId1" Type="http://schemas.openxmlformats.org/officeDocument/2006/relationships/slideLayout" Target="../slideLayouts/slideLayout2.xml"/></Relationships>
</file>

<file path=ppt/slides/_rels/slide4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1.xml"/><Relationship Id="rId1" Type="http://schemas.openxmlformats.org/officeDocument/2006/relationships/slideLayout" Target="../slideLayouts/slideLayout2.xml"/></Relationships>
</file>

<file path=ppt/slides/_rels/slide4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png"/><Relationship Id="rId2" Type="http://schemas.openxmlformats.org/officeDocument/2006/relationships/notesSlide" Target="../notesSlides/notesSlide42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6.png"/></Relationships>
</file>

<file path=ppt/slides/_rels/slide4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8.png"/><Relationship Id="rId2" Type="http://schemas.openxmlformats.org/officeDocument/2006/relationships/image" Target="../media/image37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40.png"/><Relationship Id="rId4" Type="http://schemas.openxmlformats.org/officeDocument/2006/relationships/image" Target="../media/image39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>
            <a:lumMod val="60000"/>
            <a:lumOff val="4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11560" y="3573016"/>
            <a:ext cx="8532440" cy="720080"/>
          </a:xfrm>
        </p:spPr>
        <p:txBody>
          <a:bodyPr/>
          <a:lstStyle/>
          <a:p>
            <a:pPr algn="l"/>
            <a:r>
              <a:rPr lang="en-US" sz="12400" dirty="0" smtClean="0">
                <a:solidFill>
                  <a:schemeClr val="bg2">
                    <a:lumMod val="75000"/>
                  </a:schemeClr>
                </a:solidFill>
              </a:rPr>
              <a:t>HOW TO PRESENT</a:t>
            </a:r>
            <a:br>
              <a:rPr lang="en-US" sz="12400" dirty="0" smtClean="0">
                <a:solidFill>
                  <a:schemeClr val="bg2">
                    <a:lumMod val="75000"/>
                  </a:schemeClr>
                </a:solidFill>
              </a:rPr>
            </a:br>
            <a:r>
              <a:rPr lang="en-US" sz="12400" dirty="0" smtClean="0">
                <a:solidFill>
                  <a:schemeClr val="bg2">
                    <a:lumMod val="75000"/>
                  </a:schemeClr>
                </a:solidFill>
              </a:rPr>
              <a:t> </a:t>
            </a:r>
            <a:r>
              <a:rPr lang="en-US" sz="4800" dirty="0" smtClean="0">
                <a:solidFill>
                  <a:schemeClr val="bg2">
                    <a:lumMod val="75000"/>
                  </a:schemeClr>
                </a:solidFill>
              </a:rPr>
              <a:t>SAUL GREENBERG</a:t>
            </a:r>
            <a:br>
              <a:rPr lang="en-US" sz="4800" dirty="0" smtClean="0">
                <a:solidFill>
                  <a:schemeClr val="bg2">
                    <a:lumMod val="75000"/>
                  </a:schemeClr>
                </a:solidFill>
              </a:rPr>
            </a:br>
            <a:r>
              <a:rPr lang="en-US" sz="4800" dirty="0" smtClean="0">
                <a:solidFill>
                  <a:schemeClr val="bg2">
                    <a:lumMod val="75000"/>
                  </a:schemeClr>
                </a:solidFill>
              </a:rPr>
              <a:t>  UNIVERSITY OF   </a:t>
            </a:r>
            <a:br>
              <a:rPr lang="en-US" sz="4800" dirty="0" smtClean="0">
                <a:solidFill>
                  <a:schemeClr val="bg2">
                    <a:lumMod val="75000"/>
                  </a:schemeClr>
                </a:solidFill>
              </a:rPr>
            </a:br>
            <a:r>
              <a:rPr lang="en-US" sz="4800" dirty="0" smtClean="0">
                <a:solidFill>
                  <a:schemeClr val="bg2">
                    <a:lumMod val="75000"/>
                  </a:schemeClr>
                </a:solidFill>
              </a:rPr>
              <a:t>  CALGARY</a:t>
            </a:r>
            <a:r>
              <a:rPr lang="en-US" sz="9600" dirty="0" smtClean="0">
                <a:solidFill>
                  <a:schemeClr val="bg2">
                    <a:lumMod val="75000"/>
                  </a:schemeClr>
                </a:solidFill>
              </a:rPr>
              <a:t/>
            </a:r>
            <a:br>
              <a:rPr lang="en-US" sz="9600" dirty="0" smtClean="0">
                <a:solidFill>
                  <a:schemeClr val="bg2">
                    <a:lumMod val="75000"/>
                  </a:schemeClr>
                </a:solidFill>
              </a:rPr>
            </a:br>
            <a:r>
              <a:rPr lang="en-US" sz="9600" dirty="0" smtClean="0">
                <a:solidFill>
                  <a:schemeClr val="bg2">
                    <a:lumMod val="75000"/>
                  </a:schemeClr>
                </a:solidFill>
              </a:rPr>
              <a:t> </a:t>
            </a:r>
            <a:endParaRPr lang="en-US" sz="9600" dirty="0">
              <a:solidFill>
                <a:schemeClr val="bg2">
                  <a:lumMod val="75000"/>
                </a:schemeClr>
              </a:solidFill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0" y="6627813"/>
            <a:ext cx="2987824" cy="23018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/>
            </a:pPr>
            <a:r>
              <a:rPr lang="en-US" sz="900" dirty="0">
                <a:solidFill>
                  <a:schemeClr val="bg2">
                    <a:lumMod val="60000"/>
                    <a:lumOff val="40000"/>
                  </a:schemeClr>
                </a:solidFill>
                <a:latin typeface="+mj-lt"/>
              </a:rPr>
              <a:t>Image from</a:t>
            </a:r>
            <a:r>
              <a:rPr lang="en-US" sz="900" dirty="0" smtClean="0">
                <a:solidFill>
                  <a:schemeClr val="bg2">
                    <a:lumMod val="60000"/>
                    <a:lumOff val="40000"/>
                  </a:schemeClr>
                </a:solidFill>
                <a:latin typeface="+mj-lt"/>
              </a:rPr>
              <a:t>: </a:t>
            </a:r>
            <a:r>
              <a:rPr lang="en-US" sz="900" dirty="0">
                <a:solidFill>
                  <a:schemeClr val="bg2">
                    <a:lumMod val="75000"/>
                  </a:schemeClr>
                </a:solidFill>
                <a:latin typeface="+mj-lt"/>
              </a:rPr>
              <a:t>	</a:t>
            </a:r>
          </a:p>
        </p:txBody>
      </p:sp>
    </p:spTree>
    <p:extLst>
      <p:ext uri="{BB962C8B-B14F-4D97-AF65-F5344CB8AC3E}">
        <p14:creationId xmlns:p14="http://schemas.microsoft.com/office/powerpoint/2010/main" val="232560531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1026" name="Picture 2" descr="http://www.google.com/url?source=imglanding&amp;ct=img&amp;q=http://assets.vr-zone.net/16664/bluescreen.gif&amp;sa=X&amp;ei=LFWZUM2RAs_SigKSoIHYBw&amp;ved=0CAkQ8wc&amp;usg=AFQjCNHpiScjEYVzurLN06Uqlk3Psw638A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1" y="-9674"/>
            <a:ext cx="9140589" cy="686767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8" name="MS900388313[1].wav">
            <a:hlinkClick r:id="" action="ppaction://media"/>
          </p:cNvPr>
          <p:cNvPicPr>
            <a:picLocks noGrp="1" noChangeAspect="1"/>
          </p:cNvPicPr>
          <p:nvPr>
            <p:ph idx="1"/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8521352" y="6525344"/>
            <a:ext cx="332656" cy="332656"/>
          </a:xfrm>
        </p:spPr>
      </p:pic>
    </p:spTree>
    <p:extLst>
      <p:ext uri="{BB962C8B-B14F-4D97-AF65-F5344CB8AC3E}">
        <p14:creationId xmlns:p14="http://schemas.microsoft.com/office/powerpoint/2010/main" val="276341201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897" fill="hold"/>
                                        <p:tgtEl>
                                          <p:spTgt spid="8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8"/>
                </p:tgtEl>
              </p:cMediaNode>
            </p:audio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sz="4800" dirty="0"/>
              <a:t>How to </a:t>
            </a:r>
            <a:r>
              <a:rPr lang="en-US" sz="4800" dirty="0" smtClean="0"/>
              <a:t>Present </a:t>
            </a:r>
            <a:endParaRPr lang="en-US" sz="4800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 sz="1800" dirty="0"/>
              <a:t>Saul Greenberg</a:t>
            </a:r>
            <a:br>
              <a:rPr lang="en-US" sz="1800" dirty="0"/>
            </a:br>
            <a:r>
              <a:rPr lang="en-US" sz="1800" dirty="0"/>
              <a:t>University of Calgary</a:t>
            </a:r>
            <a:endParaRPr lang="en-US" sz="1800" dirty="0"/>
          </a:p>
        </p:txBody>
      </p:sp>
      <p:sp>
        <p:nvSpPr>
          <p:cNvPr id="4" name="TextBox 3"/>
          <p:cNvSpPr txBox="1"/>
          <p:nvPr/>
        </p:nvSpPr>
        <p:spPr>
          <a:xfrm>
            <a:off x="0" y="6627813"/>
            <a:ext cx="2987824" cy="23018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/>
            </a:pPr>
            <a:r>
              <a:rPr lang="en-US" sz="900" dirty="0">
                <a:solidFill>
                  <a:schemeClr val="bg2">
                    <a:lumMod val="60000"/>
                    <a:lumOff val="40000"/>
                  </a:schemeClr>
                </a:solidFill>
                <a:latin typeface="+mj-lt"/>
              </a:rPr>
              <a:t>Image from</a:t>
            </a:r>
            <a:r>
              <a:rPr lang="en-US" sz="900" dirty="0" smtClean="0">
                <a:solidFill>
                  <a:schemeClr val="bg2">
                    <a:lumMod val="60000"/>
                    <a:lumOff val="40000"/>
                  </a:schemeClr>
                </a:solidFill>
                <a:latin typeface="+mj-lt"/>
              </a:rPr>
              <a:t>: </a:t>
            </a:r>
            <a:r>
              <a:rPr lang="en-US" sz="900" dirty="0">
                <a:solidFill>
                  <a:schemeClr val="bg2">
                    <a:lumMod val="75000"/>
                  </a:schemeClr>
                </a:solidFill>
                <a:latin typeface="+mj-lt"/>
              </a:rPr>
              <a:t>	</a:t>
            </a:r>
          </a:p>
        </p:txBody>
      </p:sp>
      <p:pic>
        <p:nvPicPr>
          <p:cNvPr id="5" name="Picture 4" descr="j031679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13433" y="3284984"/>
            <a:ext cx="4448351" cy="295232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23977492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0" name="Rectangle 2"/>
          <p:cNvSpPr>
            <a:spLocks noGrp="1" noChangeArrowheads="1"/>
          </p:cNvSpPr>
          <p:nvPr>
            <p:ph type="title"/>
          </p:nvPr>
        </p:nvSpPr>
        <p:spPr>
          <a:noFill/>
          <a:ln/>
        </p:spPr>
        <p:txBody>
          <a:bodyPr lIns="92075" tIns="46038" rIns="92075" bIns="46038" anchor="ctr"/>
          <a:lstStyle/>
          <a:p>
            <a:pPr eaLnBrk="0" hangingPunct="0">
              <a:lnSpc>
                <a:spcPct val="90000"/>
              </a:lnSpc>
            </a:pPr>
            <a:r>
              <a:rPr lang="en-US"/>
              <a:t>The Message</a:t>
            </a:r>
          </a:p>
        </p:txBody>
      </p:sp>
      <p:sp>
        <p:nvSpPr>
          <p:cNvPr id="7171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 lIns="92075" tIns="46038" rIns="92075" bIns="46038"/>
          <a:lstStyle/>
          <a:p>
            <a:pPr eaLnBrk="0" hangingPunct="0">
              <a:spcBef>
                <a:spcPct val="90000"/>
              </a:spcBef>
              <a:spcAft>
                <a:spcPct val="250000"/>
              </a:spcAft>
            </a:pPr>
            <a:r>
              <a:rPr lang="en-US" dirty="0"/>
              <a:t>Prepare yourself	</a:t>
            </a:r>
          </a:p>
          <a:p>
            <a:pPr eaLnBrk="0" hangingPunct="0">
              <a:spcBef>
                <a:spcPct val="90000"/>
              </a:spcBef>
              <a:spcAft>
                <a:spcPct val="250000"/>
              </a:spcAft>
            </a:pPr>
            <a:r>
              <a:rPr lang="en-US" dirty="0"/>
              <a:t>Typical presentations</a:t>
            </a:r>
          </a:p>
          <a:p>
            <a:pPr eaLnBrk="0" hangingPunct="0">
              <a:spcBef>
                <a:spcPct val="90000"/>
              </a:spcBef>
              <a:spcAft>
                <a:spcPct val="200000"/>
              </a:spcAft>
            </a:pPr>
            <a:r>
              <a:rPr lang="en-US" dirty="0"/>
              <a:t>Style</a:t>
            </a:r>
          </a:p>
        </p:txBody>
      </p:sp>
      <p:sp>
        <p:nvSpPr>
          <p:cNvPr id="7172" name="Text Box 4"/>
          <p:cNvSpPr txBox="1">
            <a:spLocks noChangeArrowheads="1"/>
          </p:cNvSpPr>
          <p:nvPr/>
        </p:nvSpPr>
        <p:spPr bwMode="auto">
          <a:xfrm>
            <a:off x="4701480" y="1752600"/>
            <a:ext cx="4191000" cy="10271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 type="none" w="sm" len="sm"/>
                <a:tailEnd type="none" w="sm" len="sm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eaLnBrk="0" hangingPunct="0">
              <a:spcBef>
                <a:spcPct val="0"/>
              </a:spcBef>
              <a:defRPr sz="2400">
                <a:solidFill>
                  <a:schemeClr val="tx1"/>
                </a:solidFill>
                <a:latin typeface="Times New Roman" pitchFamily="18" charset="0"/>
              </a:defRPr>
            </a:lvl1pPr>
            <a:lvl2pPr marL="288925" indent="-174625" eaLnBrk="0" hangingPunct="0">
              <a:spcBef>
                <a:spcPct val="0"/>
              </a:spcBef>
              <a:defRPr sz="2400">
                <a:solidFill>
                  <a:schemeClr val="tx1"/>
                </a:solidFill>
                <a:latin typeface="Times New Roman" pitchFamily="18" charset="0"/>
              </a:defRPr>
            </a:lvl2pPr>
            <a:lvl3pPr eaLnBrk="0" hangingPunct="0">
              <a:spcBef>
                <a:spcPct val="0"/>
              </a:spcBef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eaLnBrk="0" hangingPunct="0">
              <a:spcBef>
                <a:spcPct val="0"/>
              </a:spcBef>
              <a:defRPr sz="2400">
                <a:solidFill>
                  <a:schemeClr val="tx1"/>
                </a:solidFill>
                <a:latin typeface="Times New Roman" pitchFamily="18" charset="0"/>
              </a:defRPr>
            </a:lvl4pPr>
            <a:lvl5pPr eaLnBrk="0" hangingPunct="0">
              <a:spcBef>
                <a:spcPct val="0"/>
              </a:spcBef>
              <a:defRPr sz="2400">
                <a:solidFill>
                  <a:schemeClr val="tx1"/>
                </a:solidFill>
                <a:latin typeface="Times New Roman" pitchFamily="18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marL="285750" indent="-285750">
              <a:spcBef>
                <a:spcPct val="20000"/>
              </a:spcBef>
              <a:buFont typeface="Courier New" pitchFamily="49" charset="0"/>
              <a:buChar char="o"/>
            </a:pPr>
            <a:r>
              <a:rPr lang="en-US" sz="1800" b="0" dirty="0">
                <a:solidFill>
                  <a:srgbClr val="000066"/>
                </a:solidFill>
                <a:latin typeface="Verdana" pitchFamily="34" charset="0"/>
              </a:rPr>
              <a:t>know your message</a:t>
            </a:r>
          </a:p>
          <a:p>
            <a:pPr marL="285750" indent="-285750">
              <a:spcBef>
                <a:spcPct val="20000"/>
              </a:spcBef>
              <a:buFont typeface="Courier New" pitchFamily="49" charset="0"/>
              <a:buChar char="o"/>
            </a:pPr>
            <a:r>
              <a:rPr lang="en-US" sz="1800" b="0" dirty="0">
                <a:solidFill>
                  <a:srgbClr val="000066"/>
                </a:solidFill>
                <a:latin typeface="Verdana" pitchFamily="34" charset="0"/>
              </a:rPr>
              <a:t>know your audience &amp;  venue</a:t>
            </a:r>
          </a:p>
          <a:p>
            <a:pPr marL="285750" indent="-285750">
              <a:spcBef>
                <a:spcPct val="20000"/>
              </a:spcBef>
              <a:buFont typeface="Courier New" pitchFamily="49" charset="0"/>
              <a:buChar char="o"/>
            </a:pPr>
            <a:r>
              <a:rPr lang="en-US" sz="1800" b="0" dirty="0">
                <a:solidFill>
                  <a:srgbClr val="000066"/>
                </a:solidFill>
                <a:latin typeface="Verdana" pitchFamily="34" charset="0"/>
              </a:rPr>
              <a:t>practice, practice, practice</a:t>
            </a:r>
            <a:endParaRPr lang="en-US" sz="1800" b="0" dirty="0">
              <a:latin typeface="Verdana" pitchFamily="34" charset="0"/>
            </a:endParaRPr>
          </a:p>
        </p:txBody>
      </p:sp>
      <p:sp>
        <p:nvSpPr>
          <p:cNvPr id="7174" name="Text Box 6"/>
          <p:cNvSpPr txBox="1">
            <a:spLocks noChangeArrowheads="1"/>
          </p:cNvSpPr>
          <p:nvPr/>
        </p:nvSpPr>
        <p:spPr bwMode="auto">
          <a:xfrm>
            <a:off x="4701480" y="3626023"/>
            <a:ext cx="4191000" cy="10271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 type="none" w="sm" len="sm"/>
                <a:tailEnd type="none" w="sm" len="sm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eaLnBrk="0" hangingPunct="0">
              <a:spcBef>
                <a:spcPct val="0"/>
              </a:spcBef>
              <a:defRPr sz="2400">
                <a:solidFill>
                  <a:schemeClr val="tx1"/>
                </a:solidFill>
                <a:latin typeface="Times New Roman" pitchFamily="18" charset="0"/>
              </a:defRPr>
            </a:lvl1pPr>
            <a:lvl2pPr marL="288925" indent="-174625" eaLnBrk="0" hangingPunct="0">
              <a:spcBef>
                <a:spcPct val="0"/>
              </a:spcBef>
              <a:defRPr sz="2400">
                <a:solidFill>
                  <a:schemeClr val="tx1"/>
                </a:solidFill>
                <a:latin typeface="Times New Roman" pitchFamily="18" charset="0"/>
              </a:defRPr>
            </a:lvl2pPr>
            <a:lvl3pPr eaLnBrk="0" hangingPunct="0">
              <a:spcBef>
                <a:spcPct val="0"/>
              </a:spcBef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eaLnBrk="0" hangingPunct="0">
              <a:spcBef>
                <a:spcPct val="0"/>
              </a:spcBef>
              <a:defRPr sz="2400">
                <a:solidFill>
                  <a:schemeClr val="tx1"/>
                </a:solidFill>
                <a:latin typeface="Times New Roman" pitchFamily="18" charset="0"/>
              </a:defRPr>
            </a:lvl4pPr>
            <a:lvl5pPr eaLnBrk="0" hangingPunct="0">
              <a:spcBef>
                <a:spcPct val="0"/>
              </a:spcBef>
              <a:defRPr sz="2400">
                <a:solidFill>
                  <a:schemeClr val="tx1"/>
                </a:solidFill>
                <a:latin typeface="Times New Roman" pitchFamily="18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marL="285750" indent="-285750">
              <a:spcBef>
                <a:spcPct val="20000"/>
              </a:spcBef>
              <a:buFont typeface="Courier New" pitchFamily="49" charset="0"/>
              <a:buChar char="o"/>
            </a:pPr>
            <a:r>
              <a:rPr lang="en-US" sz="1800" b="0" dirty="0">
                <a:solidFill>
                  <a:srgbClr val="000066"/>
                </a:solidFill>
                <a:latin typeface="Verdana" pitchFamily="34" charset="0"/>
              </a:rPr>
              <a:t>top-down structure</a:t>
            </a:r>
          </a:p>
          <a:p>
            <a:pPr marL="285750" indent="-285750">
              <a:spcBef>
                <a:spcPct val="20000"/>
              </a:spcBef>
              <a:buFont typeface="Courier New" pitchFamily="49" charset="0"/>
              <a:buChar char="o"/>
            </a:pPr>
            <a:r>
              <a:rPr lang="en-US" sz="1800" b="0" dirty="0">
                <a:solidFill>
                  <a:srgbClr val="000066"/>
                </a:solidFill>
                <a:latin typeface="Verdana" pitchFamily="34" charset="0"/>
              </a:rPr>
              <a:t>keep it simple</a:t>
            </a:r>
          </a:p>
          <a:p>
            <a:pPr marL="285750" indent="-285750">
              <a:spcBef>
                <a:spcPct val="20000"/>
              </a:spcBef>
              <a:buFont typeface="Courier New" pitchFamily="49" charset="0"/>
              <a:buChar char="o"/>
            </a:pPr>
            <a:r>
              <a:rPr lang="en-US" sz="1800" b="0" dirty="0">
                <a:solidFill>
                  <a:srgbClr val="000066"/>
                </a:solidFill>
                <a:latin typeface="Verdana" pitchFamily="34" charset="0"/>
              </a:rPr>
              <a:t>use media effectively</a:t>
            </a:r>
          </a:p>
        </p:txBody>
      </p:sp>
      <p:sp>
        <p:nvSpPr>
          <p:cNvPr id="7175" name="Text Box 7"/>
          <p:cNvSpPr txBox="1">
            <a:spLocks noChangeArrowheads="1"/>
          </p:cNvSpPr>
          <p:nvPr/>
        </p:nvSpPr>
        <p:spPr bwMode="auto">
          <a:xfrm>
            <a:off x="4701480" y="5517232"/>
            <a:ext cx="4191000" cy="10271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 type="none" w="sm" len="sm"/>
                <a:tailEnd type="none" w="sm" len="sm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eaLnBrk="0" hangingPunct="0">
              <a:spcBef>
                <a:spcPct val="0"/>
              </a:spcBef>
              <a:defRPr sz="2400">
                <a:solidFill>
                  <a:schemeClr val="tx1"/>
                </a:solidFill>
                <a:latin typeface="Times New Roman" pitchFamily="18" charset="0"/>
              </a:defRPr>
            </a:lvl1pPr>
            <a:lvl2pPr marL="288925" indent="-174625" eaLnBrk="0" hangingPunct="0">
              <a:spcBef>
                <a:spcPct val="0"/>
              </a:spcBef>
              <a:defRPr sz="2400">
                <a:solidFill>
                  <a:schemeClr val="tx1"/>
                </a:solidFill>
                <a:latin typeface="Times New Roman" pitchFamily="18" charset="0"/>
              </a:defRPr>
            </a:lvl2pPr>
            <a:lvl3pPr eaLnBrk="0" hangingPunct="0">
              <a:spcBef>
                <a:spcPct val="0"/>
              </a:spcBef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eaLnBrk="0" hangingPunct="0">
              <a:spcBef>
                <a:spcPct val="0"/>
              </a:spcBef>
              <a:defRPr sz="2400">
                <a:solidFill>
                  <a:schemeClr val="tx1"/>
                </a:solidFill>
                <a:latin typeface="Times New Roman" pitchFamily="18" charset="0"/>
              </a:defRPr>
            </a:lvl4pPr>
            <a:lvl5pPr eaLnBrk="0" hangingPunct="0">
              <a:spcBef>
                <a:spcPct val="0"/>
              </a:spcBef>
              <a:defRPr sz="2400">
                <a:solidFill>
                  <a:schemeClr val="tx1"/>
                </a:solidFill>
                <a:latin typeface="Times New Roman" pitchFamily="18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marL="285750" indent="-285750">
              <a:spcBef>
                <a:spcPct val="20000"/>
              </a:spcBef>
              <a:buFont typeface="Courier New" pitchFamily="49" charset="0"/>
              <a:buChar char="o"/>
            </a:pPr>
            <a:r>
              <a:rPr lang="en-US" sz="1800" b="0" dirty="0">
                <a:solidFill>
                  <a:srgbClr val="000066"/>
                </a:solidFill>
                <a:latin typeface="Verdana" pitchFamily="34" charset="0"/>
              </a:rPr>
              <a:t>stay in control</a:t>
            </a:r>
          </a:p>
          <a:p>
            <a:pPr marL="285750" indent="-285750">
              <a:spcBef>
                <a:spcPct val="20000"/>
              </a:spcBef>
              <a:buFont typeface="Courier New" pitchFamily="49" charset="0"/>
              <a:buChar char="o"/>
            </a:pPr>
            <a:r>
              <a:rPr lang="en-US" sz="1800" b="0" dirty="0">
                <a:solidFill>
                  <a:srgbClr val="000066"/>
                </a:solidFill>
                <a:latin typeface="Verdana" pitchFamily="34" charset="0"/>
              </a:rPr>
              <a:t>use body language</a:t>
            </a:r>
          </a:p>
          <a:p>
            <a:pPr marL="285750" indent="-285750">
              <a:spcBef>
                <a:spcPct val="20000"/>
              </a:spcBef>
              <a:buFont typeface="Courier New" pitchFamily="49" charset="0"/>
              <a:buChar char="o"/>
            </a:pPr>
            <a:r>
              <a:rPr lang="en-US" sz="1800" b="0" dirty="0">
                <a:solidFill>
                  <a:srgbClr val="000066"/>
                </a:solidFill>
                <a:latin typeface="Verdana" pitchFamily="34" charset="0"/>
              </a:rPr>
              <a:t>let your enthusiasm show!</a:t>
            </a:r>
          </a:p>
        </p:txBody>
      </p:sp>
    </p:spTree>
    <p:extLst>
      <p:ext uri="{BB962C8B-B14F-4D97-AF65-F5344CB8AC3E}">
        <p14:creationId xmlns:p14="http://schemas.microsoft.com/office/powerpoint/2010/main" val="335388287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8" name="Rectangle 2"/>
          <p:cNvSpPr>
            <a:spLocks noGrp="1" noChangeArrowheads="1"/>
          </p:cNvSpPr>
          <p:nvPr>
            <p:ph type="title"/>
          </p:nvPr>
        </p:nvSpPr>
        <p:spPr>
          <a:noFill/>
          <a:ln/>
        </p:spPr>
        <p:txBody>
          <a:bodyPr lIns="92075" tIns="46038" rIns="92075" bIns="46038" anchor="ctr"/>
          <a:lstStyle/>
          <a:p>
            <a:pPr eaLnBrk="0" hangingPunct="0">
              <a:lnSpc>
                <a:spcPct val="90000"/>
              </a:lnSpc>
            </a:pPr>
            <a:r>
              <a:rPr lang="en-US"/>
              <a:t>Outline</a:t>
            </a:r>
          </a:p>
        </p:txBody>
      </p:sp>
      <p:sp>
        <p:nvSpPr>
          <p:cNvPr id="9219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 lIns="92075" tIns="46038" rIns="92075" bIns="46038"/>
          <a:lstStyle/>
          <a:p>
            <a:pPr eaLnBrk="0" hangingPunct="0">
              <a:lnSpc>
                <a:spcPct val="150000"/>
              </a:lnSpc>
              <a:spcBef>
                <a:spcPct val="30000"/>
              </a:spcBef>
            </a:pPr>
            <a:r>
              <a:rPr lang="en-US" dirty="0"/>
              <a:t>Why present?</a:t>
            </a:r>
          </a:p>
          <a:p>
            <a:pPr eaLnBrk="0" hangingPunct="0">
              <a:lnSpc>
                <a:spcPct val="150000"/>
              </a:lnSpc>
              <a:spcBef>
                <a:spcPct val="30000"/>
              </a:spcBef>
            </a:pPr>
            <a:r>
              <a:rPr lang="en-US" dirty="0"/>
              <a:t>Presentations you may give</a:t>
            </a:r>
          </a:p>
          <a:p>
            <a:pPr eaLnBrk="0" hangingPunct="0">
              <a:lnSpc>
                <a:spcPct val="150000"/>
              </a:lnSpc>
              <a:spcBef>
                <a:spcPct val="30000"/>
              </a:spcBef>
            </a:pPr>
            <a:r>
              <a:rPr lang="en-US" dirty="0" smtClean="0"/>
              <a:t>Structure</a:t>
            </a:r>
            <a:endParaRPr lang="en-US" dirty="0"/>
          </a:p>
          <a:p>
            <a:pPr eaLnBrk="0" hangingPunct="0">
              <a:lnSpc>
                <a:spcPct val="150000"/>
              </a:lnSpc>
              <a:spcBef>
                <a:spcPct val="30000"/>
              </a:spcBef>
            </a:pPr>
            <a:r>
              <a:rPr lang="en-US" dirty="0" smtClean="0"/>
              <a:t>Style and tips</a:t>
            </a:r>
            <a:endParaRPr lang="en-US" dirty="0"/>
          </a:p>
          <a:p>
            <a:pPr eaLnBrk="0" hangingPunct="0">
              <a:lnSpc>
                <a:spcPct val="150000"/>
              </a:lnSpc>
              <a:spcBef>
                <a:spcPct val="30000"/>
              </a:spcBef>
            </a:pPr>
            <a:r>
              <a:rPr lang="en-US" dirty="0" smtClean="0"/>
              <a:t>Use </a:t>
            </a:r>
            <a:r>
              <a:rPr lang="en-US" dirty="0"/>
              <a:t>of media</a:t>
            </a:r>
          </a:p>
          <a:p>
            <a:pPr eaLnBrk="0" hangingPunct="0">
              <a:lnSpc>
                <a:spcPct val="150000"/>
              </a:lnSpc>
              <a:spcBef>
                <a:spcPct val="30000"/>
              </a:spcBef>
            </a:pPr>
            <a:r>
              <a:rPr lang="en-US" dirty="0"/>
              <a:t>Handling questions </a:t>
            </a:r>
            <a:endParaRPr lang="en-US" dirty="0" smtClean="0"/>
          </a:p>
        </p:txBody>
      </p:sp>
    </p:spTree>
    <p:extLst>
      <p:ext uri="{BB962C8B-B14F-4D97-AF65-F5344CB8AC3E}">
        <p14:creationId xmlns:p14="http://schemas.microsoft.com/office/powerpoint/2010/main" val="4060006248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8" name="Rectangle 1028"/>
          <p:cNvSpPr>
            <a:spLocks noGrp="1" noChangeArrowheads="1"/>
          </p:cNvSpPr>
          <p:nvPr>
            <p:ph type="title"/>
          </p:nvPr>
        </p:nvSpPr>
        <p:spPr>
          <a:xfrm>
            <a:off x="457200" y="591344"/>
            <a:ext cx="8305800" cy="533400"/>
          </a:xfrm>
        </p:spPr>
        <p:txBody>
          <a:bodyPr/>
          <a:lstStyle/>
          <a:p>
            <a:r>
              <a:rPr lang="en-US" sz="1400" b="0" dirty="0" smtClean="0"/>
              <a:t>motivation </a:t>
            </a:r>
            <a:br>
              <a:rPr lang="en-US" sz="1400" b="0" dirty="0" smtClean="0"/>
            </a:br>
            <a:r>
              <a:rPr lang="en-US" dirty="0" smtClean="0"/>
              <a:t>Why present?</a:t>
            </a:r>
            <a:endParaRPr lang="en-US" dirty="0"/>
          </a:p>
        </p:txBody>
      </p:sp>
      <p:sp>
        <p:nvSpPr>
          <p:cNvPr id="11269" name="Rectangle 1029"/>
          <p:cNvSpPr>
            <a:spLocks noGrp="1" noChangeArrowheads="1"/>
          </p:cNvSpPr>
          <p:nvPr>
            <p:ph sz="half" idx="1"/>
          </p:nvPr>
        </p:nvSpPr>
        <p:spPr>
          <a:xfrm>
            <a:off x="466724" y="1700213"/>
            <a:ext cx="5833468" cy="4753123"/>
          </a:xfrm>
        </p:spPr>
        <p:txBody>
          <a:bodyPr/>
          <a:lstStyle/>
          <a:p>
            <a:pPr marL="0" indent="0"/>
            <a:r>
              <a:rPr lang="en-US" dirty="0" smtClean="0"/>
              <a:t>Science includes the dissemination of knowledge</a:t>
            </a:r>
          </a:p>
          <a:p>
            <a:pPr marL="0" indent="0"/>
            <a:endParaRPr lang="en-US" dirty="0"/>
          </a:p>
        </p:txBody>
      </p:sp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796136" y="1700808"/>
            <a:ext cx="3048127" cy="3934123"/>
          </a:xfrm>
          <a:prstGeom prst="rect">
            <a:avLst/>
          </a:prstGeom>
          <a:noFill/>
          <a:ln w="9525">
            <a:solidFill>
              <a:schemeClr val="bg2">
                <a:lumMod val="75000"/>
              </a:schemeClr>
            </a:solidFill>
            <a:miter lim="800000"/>
            <a:headEnd/>
            <a:tailEnd/>
          </a:ln>
          <a:effectLst>
            <a:outerShdw dist="35921" dir="2700000" algn="ctr" rotWithShape="0">
              <a:schemeClr val="bg2"/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142661563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5538" name="Rectangle 2"/>
          <p:cNvSpPr>
            <a:spLocks noGrp="1" noChangeArrowheads="1"/>
          </p:cNvSpPr>
          <p:nvPr>
            <p:ph type="title"/>
          </p:nvPr>
        </p:nvSpPr>
        <p:spPr>
          <a:xfrm>
            <a:off x="457200" y="591344"/>
            <a:ext cx="8305800" cy="533400"/>
          </a:xfrm>
        </p:spPr>
        <p:txBody>
          <a:bodyPr/>
          <a:lstStyle/>
          <a:p>
            <a:r>
              <a:rPr lang="en-US" sz="1400" b="0" dirty="0" smtClean="0"/>
              <a:t>motivation </a:t>
            </a:r>
            <a:r>
              <a:rPr lang="en-US" sz="1400" b="0" dirty="0"/>
              <a:t/>
            </a:r>
            <a:br>
              <a:rPr lang="en-US" sz="1400" b="0" dirty="0"/>
            </a:br>
            <a:r>
              <a:rPr lang="en-US" dirty="0"/>
              <a:t>Why present?</a:t>
            </a:r>
          </a:p>
        </p:txBody>
      </p:sp>
      <p:sp>
        <p:nvSpPr>
          <p:cNvPr id="65539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Audiences are </a:t>
            </a:r>
            <a:r>
              <a:rPr lang="en-US" dirty="0" smtClean="0"/>
              <a:t>opportunities</a:t>
            </a:r>
            <a:endParaRPr lang="en-US" dirty="0"/>
          </a:p>
          <a:p>
            <a:pPr lvl="1"/>
            <a:r>
              <a:rPr lang="en-US" dirty="0" smtClean="0"/>
              <a:t>get them interested </a:t>
            </a:r>
            <a:r>
              <a:rPr lang="en-US" dirty="0"/>
              <a:t>in your work</a:t>
            </a:r>
          </a:p>
          <a:p>
            <a:pPr lvl="1"/>
            <a:r>
              <a:rPr lang="en-US" dirty="0" smtClean="0"/>
              <a:t>associate your “face</a:t>
            </a:r>
            <a:r>
              <a:rPr lang="en-US" dirty="0"/>
              <a:t>” with the work</a:t>
            </a:r>
          </a:p>
          <a:p>
            <a:pPr lvl="1"/>
            <a:r>
              <a:rPr lang="en-US" dirty="0" smtClean="0"/>
              <a:t>provide discussion / feedback</a:t>
            </a:r>
            <a:endParaRPr lang="en-US" dirty="0"/>
          </a:p>
          <a:p>
            <a:endParaRPr lang="en-US" dirty="0"/>
          </a:p>
          <a:p>
            <a:r>
              <a:rPr lang="en-US" dirty="0"/>
              <a:t>The downside:</a:t>
            </a:r>
          </a:p>
          <a:p>
            <a:pPr lvl="1"/>
            <a:r>
              <a:rPr lang="en-US" dirty="0"/>
              <a:t>risky!</a:t>
            </a:r>
          </a:p>
        </p:txBody>
      </p:sp>
      <p:pic>
        <p:nvPicPr>
          <p:cNvPr id="65544" name="Picture 8" descr="j0090351"/>
          <p:cNvPicPr>
            <a:picLocks noGrp="1" noChangeAspect="1" noChangeArrowheads="1"/>
          </p:cNvPicPr>
          <p:nvPr>
            <p:ph sz="half" idx="4294967295"/>
          </p:nvPr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5105400" y="3505200"/>
            <a:ext cx="3810000" cy="3113088"/>
          </a:xfr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pic>
      <p:pic>
        <p:nvPicPr>
          <p:cNvPr id="4" name="MS900074693[1].wav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8"/>
          <a:stretch>
            <a:fillRect/>
          </a:stretch>
        </p:blipFill>
        <p:spPr>
          <a:xfrm>
            <a:off x="2211413" y="5881281"/>
            <a:ext cx="609600" cy="609600"/>
          </a:xfrm>
          <a:prstGeom prst="rect">
            <a:avLst/>
          </a:prstGeom>
        </p:spPr>
      </p:pic>
      <p:pic>
        <p:nvPicPr>
          <p:cNvPr id="10" name="MS900069459[1].wav">
            <a:hlinkClick r:id="" action="ppaction://media"/>
          </p:cNvPr>
          <p:cNvPicPr>
            <a:picLocks noChangeAspect="1"/>
          </p:cNvPicPr>
          <p:nvPr>
            <a:audi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8"/>
          <a:stretch>
            <a:fillRect/>
          </a:stretch>
        </p:blipFill>
        <p:spPr>
          <a:xfrm>
            <a:off x="987277" y="5907080"/>
            <a:ext cx="609600" cy="60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88525062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2564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"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4"/>
                </p:tgtEl>
              </p:cMediaNode>
            </p:audi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10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2" dur="3583" fill="hold"/>
                                        <p:tgtEl>
                                          <p:spTgt spid="10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0"/>
                  </p:tgtEl>
                </p:cond>
              </p:nextCondLst>
            </p:seq>
            <p:audio>
              <p:cMediaNode vol="80000">
                <p:cTn id="13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0"/>
                </p:tgtEl>
              </p:cMediaNode>
            </p:audio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4" name="Rectangle 1026"/>
          <p:cNvSpPr>
            <a:spLocks noGrp="1" noChangeArrowheads="1"/>
          </p:cNvSpPr>
          <p:nvPr>
            <p:ph type="title"/>
          </p:nvPr>
        </p:nvSpPr>
        <p:spPr>
          <a:noFill/>
          <a:ln/>
        </p:spPr>
        <p:txBody>
          <a:bodyPr lIns="92075" tIns="46038" rIns="92075" bIns="46038" anchor="ctr"/>
          <a:lstStyle/>
          <a:p>
            <a:pPr eaLnBrk="0" hangingPunct="0">
              <a:lnSpc>
                <a:spcPct val="90000"/>
              </a:lnSpc>
            </a:pPr>
            <a:r>
              <a:rPr lang="en-US"/>
              <a:t>Presentations you may give</a:t>
            </a:r>
          </a:p>
        </p:txBody>
      </p:sp>
      <p:sp>
        <p:nvSpPr>
          <p:cNvPr id="13315" name="Rectangle 1027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 lIns="92075" tIns="46038" rIns="92075" bIns="46038"/>
          <a:lstStyle/>
          <a:p>
            <a:pPr eaLnBrk="0" hangingPunct="0">
              <a:lnSpc>
                <a:spcPct val="90000"/>
              </a:lnSpc>
              <a:spcBef>
                <a:spcPct val="30000"/>
              </a:spcBef>
            </a:pPr>
            <a:r>
              <a:rPr lang="en-US" sz="2400" dirty="0"/>
              <a:t>Research papers </a:t>
            </a:r>
          </a:p>
          <a:p>
            <a:pPr lvl="1" eaLnBrk="0" hangingPunct="0">
              <a:lnSpc>
                <a:spcPct val="90000"/>
              </a:lnSpc>
              <a:spcBef>
                <a:spcPct val="30000"/>
              </a:spcBef>
            </a:pPr>
            <a:r>
              <a:rPr lang="en-US" sz="2000" dirty="0"/>
              <a:t>seminar/conferences, workshops</a:t>
            </a:r>
          </a:p>
          <a:p>
            <a:pPr lvl="1" eaLnBrk="0" hangingPunct="0">
              <a:lnSpc>
                <a:spcPct val="90000"/>
              </a:lnSpc>
              <a:spcBef>
                <a:spcPct val="30000"/>
              </a:spcBef>
              <a:buFontTx/>
              <a:buNone/>
            </a:pPr>
            <a:endParaRPr lang="en-US" sz="2000" dirty="0"/>
          </a:p>
          <a:p>
            <a:pPr eaLnBrk="0" hangingPunct="0">
              <a:lnSpc>
                <a:spcPct val="90000"/>
              </a:lnSpc>
              <a:spcBef>
                <a:spcPct val="30000"/>
              </a:spcBef>
            </a:pPr>
            <a:r>
              <a:rPr lang="en-US" sz="2400" dirty="0"/>
              <a:t>Surveys / topic introductions</a:t>
            </a:r>
          </a:p>
          <a:p>
            <a:pPr lvl="1" eaLnBrk="0" hangingPunct="0">
              <a:lnSpc>
                <a:spcPct val="90000"/>
              </a:lnSpc>
              <a:spcBef>
                <a:spcPct val="30000"/>
              </a:spcBef>
            </a:pPr>
            <a:r>
              <a:rPr lang="en-US" sz="2000" dirty="0"/>
              <a:t>tutorials/conferences/class</a:t>
            </a:r>
          </a:p>
          <a:p>
            <a:pPr marL="268287" lvl="1" indent="0" eaLnBrk="0" hangingPunct="0">
              <a:lnSpc>
                <a:spcPct val="90000"/>
              </a:lnSpc>
              <a:spcBef>
                <a:spcPct val="30000"/>
              </a:spcBef>
              <a:buNone/>
            </a:pPr>
            <a:endParaRPr lang="en-US" sz="2000" dirty="0"/>
          </a:p>
          <a:p>
            <a:pPr eaLnBrk="0" hangingPunct="0">
              <a:lnSpc>
                <a:spcPct val="90000"/>
              </a:lnSpc>
              <a:spcBef>
                <a:spcPct val="30000"/>
              </a:spcBef>
            </a:pPr>
            <a:r>
              <a:rPr lang="en-US" sz="2400" dirty="0"/>
              <a:t>Discussions / points of view</a:t>
            </a:r>
          </a:p>
          <a:p>
            <a:pPr lvl="1" eaLnBrk="0" hangingPunct="0">
              <a:lnSpc>
                <a:spcPct val="90000"/>
              </a:lnSpc>
              <a:spcBef>
                <a:spcPct val="30000"/>
              </a:spcBef>
            </a:pPr>
            <a:r>
              <a:rPr lang="en-US" sz="2000" dirty="0"/>
              <a:t>seminars, workshops</a:t>
            </a:r>
          </a:p>
          <a:p>
            <a:pPr lvl="1" eaLnBrk="0" hangingPunct="0">
              <a:lnSpc>
                <a:spcPct val="90000"/>
              </a:lnSpc>
              <a:spcBef>
                <a:spcPct val="30000"/>
              </a:spcBef>
            </a:pPr>
            <a:r>
              <a:rPr lang="en-US" sz="2000" dirty="0"/>
              <a:t>panels</a:t>
            </a:r>
          </a:p>
          <a:p>
            <a:pPr lvl="1" eaLnBrk="0" hangingPunct="0">
              <a:lnSpc>
                <a:spcPct val="90000"/>
              </a:lnSpc>
              <a:spcBef>
                <a:spcPct val="30000"/>
              </a:spcBef>
              <a:buFontTx/>
              <a:buNone/>
            </a:pPr>
            <a:endParaRPr lang="en-US" sz="2000" dirty="0"/>
          </a:p>
          <a:p>
            <a:pPr eaLnBrk="0" hangingPunct="0">
              <a:lnSpc>
                <a:spcPct val="90000"/>
              </a:lnSpc>
              <a:spcBef>
                <a:spcPct val="30000"/>
              </a:spcBef>
            </a:pPr>
            <a:r>
              <a:rPr lang="en-US" sz="2400" dirty="0"/>
              <a:t>Defense of known subject matter  </a:t>
            </a:r>
          </a:p>
          <a:p>
            <a:pPr lvl="1" eaLnBrk="0" hangingPunct="0">
              <a:lnSpc>
                <a:spcPct val="90000"/>
              </a:lnSpc>
              <a:spcBef>
                <a:spcPct val="30000"/>
              </a:spcBef>
            </a:pPr>
            <a:r>
              <a:rPr lang="en-US" sz="2000" dirty="0" smtClean="0"/>
              <a:t>thesis</a:t>
            </a:r>
            <a:r>
              <a:rPr lang="en-US" sz="2000" dirty="0"/>
              <a:t>, proposals</a:t>
            </a:r>
          </a:p>
        </p:txBody>
      </p:sp>
      <p:pic>
        <p:nvPicPr>
          <p:cNvPr id="4098" name="Picture 2" descr="C:\Users\saul\AppData\Local\Microsoft\Windows\Temporary Internet Files\Content.IE5\6C08M135\MC900055285[1].wmf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300192" y="3922902"/>
            <a:ext cx="2513676" cy="260229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90672626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62" name="Rectangle 2"/>
          <p:cNvSpPr>
            <a:spLocks noGrp="1" noChangeArrowheads="1"/>
          </p:cNvSpPr>
          <p:nvPr>
            <p:ph type="title"/>
          </p:nvPr>
        </p:nvSpPr>
        <p:spPr>
          <a:noFill/>
          <a:ln/>
        </p:spPr>
        <p:txBody>
          <a:bodyPr lIns="92075" tIns="46038" rIns="92075" bIns="46038" anchor="ctr"/>
          <a:lstStyle/>
          <a:p>
            <a:pPr eaLnBrk="0" hangingPunct="0">
              <a:lnSpc>
                <a:spcPct val="90000"/>
              </a:lnSpc>
            </a:pPr>
            <a:r>
              <a:rPr lang="en-US"/>
              <a:t>Presentations you may give</a:t>
            </a:r>
          </a:p>
        </p:txBody>
      </p:sp>
      <p:sp>
        <p:nvSpPr>
          <p:cNvPr id="92163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 lIns="92075" tIns="46038" rIns="92075" bIns="46038"/>
          <a:lstStyle/>
          <a:p>
            <a:pPr eaLnBrk="0" hangingPunct="0">
              <a:lnSpc>
                <a:spcPct val="90000"/>
              </a:lnSpc>
              <a:spcBef>
                <a:spcPct val="30000"/>
              </a:spcBef>
            </a:pPr>
            <a:r>
              <a:rPr lang="en-US" dirty="0"/>
              <a:t>Audiences</a:t>
            </a:r>
          </a:p>
          <a:p>
            <a:pPr lvl="1" eaLnBrk="0" hangingPunct="0">
              <a:lnSpc>
                <a:spcPct val="150000"/>
              </a:lnSpc>
              <a:spcBef>
                <a:spcPct val="30000"/>
              </a:spcBef>
            </a:pPr>
            <a:r>
              <a:rPr lang="en-US" dirty="0"/>
              <a:t>topic specialists</a:t>
            </a:r>
          </a:p>
          <a:p>
            <a:pPr lvl="1" eaLnBrk="0" hangingPunct="0">
              <a:lnSpc>
                <a:spcPct val="150000"/>
              </a:lnSpc>
              <a:spcBef>
                <a:spcPct val="30000"/>
              </a:spcBef>
            </a:pPr>
            <a:r>
              <a:rPr lang="en-US" dirty="0"/>
              <a:t>area specialists</a:t>
            </a:r>
          </a:p>
          <a:p>
            <a:pPr lvl="1" eaLnBrk="0" hangingPunct="0">
              <a:lnSpc>
                <a:spcPct val="150000"/>
              </a:lnSpc>
              <a:spcBef>
                <a:spcPct val="30000"/>
              </a:spcBef>
            </a:pPr>
            <a:r>
              <a:rPr lang="en-US" dirty="0"/>
              <a:t>computer scientists</a:t>
            </a:r>
          </a:p>
          <a:p>
            <a:pPr lvl="1" eaLnBrk="0" hangingPunct="0">
              <a:lnSpc>
                <a:spcPct val="150000"/>
              </a:lnSpc>
              <a:spcBef>
                <a:spcPct val="30000"/>
              </a:spcBef>
            </a:pPr>
            <a:r>
              <a:rPr lang="en-US" dirty="0"/>
              <a:t>scientists</a:t>
            </a:r>
          </a:p>
          <a:p>
            <a:pPr lvl="1" eaLnBrk="0" hangingPunct="0">
              <a:lnSpc>
                <a:spcPct val="150000"/>
              </a:lnSpc>
              <a:spcBef>
                <a:spcPct val="30000"/>
              </a:spcBef>
            </a:pPr>
            <a:r>
              <a:rPr lang="en-US" dirty="0"/>
              <a:t>academics</a:t>
            </a:r>
          </a:p>
          <a:p>
            <a:pPr lvl="1" eaLnBrk="0" hangingPunct="0">
              <a:lnSpc>
                <a:spcPct val="150000"/>
              </a:lnSpc>
              <a:spcBef>
                <a:spcPct val="30000"/>
              </a:spcBef>
            </a:pPr>
            <a:r>
              <a:rPr lang="en-US" dirty="0"/>
              <a:t>public</a:t>
            </a:r>
          </a:p>
          <a:p>
            <a:pPr lvl="1" eaLnBrk="0" hangingPunct="0">
              <a:lnSpc>
                <a:spcPct val="90000"/>
              </a:lnSpc>
              <a:spcBef>
                <a:spcPct val="30000"/>
              </a:spcBef>
            </a:pPr>
            <a:endParaRPr lang="en-US" dirty="0"/>
          </a:p>
        </p:txBody>
      </p:sp>
      <p:sp>
        <p:nvSpPr>
          <p:cNvPr id="92166" name="Line 6"/>
          <p:cNvSpPr>
            <a:spLocks noChangeShapeType="1"/>
          </p:cNvSpPr>
          <p:nvPr/>
        </p:nvSpPr>
        <p:spPr bwMode="auto">
          <a:xfrm flipH="1">
            <a:off x="4267200" y="2209800"/>
            <a:ext cx="0" cy="3811488"/>
          </a:xfrm>
          <a:prstGeom prst="line">
            <a:avLst/>
          </a:prstGeom>
          <a:noFill/>
          <a:ln w="76200">
            <a:solidFill>
              <a:srgbClr val="0000CC"/>
            </a:solidFill>
            <a:round/>
            <a:headEnd/>
            <a:tailEnd type="arrow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92167" name="Rectangle 7"/>
          <p:cNvSpPr>
            <a:spLocks noChangeArrowheads="1"/>
          </p:cNvSpPr>
          <p:nvPr/>
        </p:nvSpPr>
        <p:spPr bwMode="auto">
          <a:xfrm>
            <a:off x="4495800" y="2209800"/>
            <a:ext cx="1905000" cy="3667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92075" tIns="46038" rIns="92075" bIns="46038">
            <a:spAutoFit/>
          </a:bodyPr>
          <a:lstStyle/>
          <a:p>
            <a:pPr eaLnBrk="0" hangingPunct="0">
              <a:spcBef>
                <a:spcPct val="0"/>
              </a:spcBef>
            </a:pPr>
            <a:r>
              <a:rPr lang="en-US" sz="1800">
                <a:latin typeface="Arial" charset="0"/>
              </a:rPr>
              <a:t>experts</a:t>
            </a:r>
          </a:p>
        </p:txBody>
      </p:sp>
      <p:sp>
        <p:nvSpPr>
          <p:cNvPr id="92171" name="Rectangle 11"/>
          <p:cNvSpPr>
            <a:spLocks noChangeArrowheads="1"/>
          </p:cNvSpPr>
          <p:nvPr/>
        </p:nvSpPr>
        <p:spPr bwMode="auto">
          <a:xfrm>
            <a:off x="4572000" y="5654575"/>
            <a:ext cx="1008112" cy="3667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 lIns="92075" tIns="46038" rIns="92075" bIns="46038">
            <a:spAutoFit/>
          </a:bodyPr>
          <a:lstStyle/>
          <a:p>
            <a:pPr eaLnBrk="0" hangingPunct="0">
              <a:spcBef>
                <a:spcPct val="0"/>
              </a:spcBef>
            </a:pPr>
            <a:r>
              <a:rPr lang="en-US" sz="1800" dirty="0">
                <a:latin typeface="Arial" charset="0"/>
              </a:rPr>
              <a:t>lay</a:t>
            </a:r>
          </a:p>
        </p:txBody>
      </p:sp>
    </p:spTree>
    <p:extLst>
      <p:ext uri="{BB962C8B-B14F-4D97-AF65-F5344CB8AC3E}">
        <p14:creationId xmlns:p14="http://schemas.microsoft.com/office/powerpoint/2010/main" val="2857346223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0195" name="Group 19"/>
          <p:cNvGrpSpPr>
            <a:grpSpLocks/>
          </p:cNvGrpSpPr>
          <p:nvPr/>
        </p:nvGrpSpPr>
        <p:grpSpPr bwMode="auto">
          <a:xfrm>
            <a:off x="1043608" y="3559681"/>
            <a:ext cx="3435350" cy="2878138"/>
            <a:chOff x="903" y="2544"/>
            <a:chExt cx="2022" cy="1624"/>
          </a:xfrm>
        </p:grpSpPr>
        <p:sp>
          <p:nvSpPr>
            <p:cNvPr id="50180" name="Line 4"/>
            <p:cNvSpPr>
              <a:spLocks noChangeShapeType="1"/>
            </p:cNvSpPr>
            <p:nvPr/>
          </p:nvSpPr>
          <p:spPr bwMode="auto">
            <a:xfrm>
              <a:off x="1508" y="2592"/>
              <a:ext cx="0" cy="1510"/>
            </a:xfrm>
            <a:prstGeom prst="line">
              <a:avLst/>
            </a:prstGeom>
            <a:noFill/>
            <a:ln w="76200">
              <a:solidFill>
                <a:srgbClr val="0000CC"/>
              </a:solidFill>
              <a:round/>
              <a:headEnd type="stealth" w="med" len="lg"/>
              <a:tailEnd type="none" w="sm" len="sm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50181" name="Rectangle 5"/>
            <p:cNvSpPr>
              <a:spLocks noChangeArrowheads="1"/>
            </p:cNvSpPr>
            <p:nvPr/>
          </p:nvSpPr>
          <p:spPr bwMode="auto">
            <a:xfrm>
              <a:off x="1584" y="2544"/>
              <a:ext cx="772" cy="207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lIns="92075" tIns="46038" rIns="92075" bIns="46038">
              <a:spAutoFit/>
            </a:bodyPr>
            <a:lstStyle/>
            <a:p>
              <a:pPr eaLnBrk="0" hangingPunct="0">
                <a:spcBef>
                  <a:spcPct val="0"/>
                </a:spcBef>
              </a:pPr>
              <a:r>
                <a:rPr lang="en-US" sz="1800">
                  <a:latin typeface="Arial" charset="0"/>
                </a:rPr>
                <a:t>large halls</a:t>
              </a:r>
            </a:p>
          </p:txBody>
        </p:sp>
        <p:sp>
          <p:nvSpPr>
            <p:cNvPr id="50182" name="Rectangle 6"/>
            <p:cNvSpPr>
              <a:spLocks noChangeArrowheads="1"/>
            </p:cNvSpPr>
            <p:nvPr/>
          </p:nvSpPr>
          <p:spPr bwMode="auto">
            <a:xfrm>
              <a:off x="903" y="2544"/>
              <a:ext cx="486" cy="207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92075" tIns="46038" rIns="92075" bIns="46038">
              <a:spAutoFit/>
            </a:bodyPr>
            <a:lstStyle/>
            <a:p>
              <a:pPr eaLnBrk="0" hangingPunct="0">
                <a:spcBef>
                  <a:spcPct val="0"/>
                </a:spcBef>
              </a:pPr>
              <a:r>
                <a:rPr lang="en-US" sz="1800" dirty="0">
                  <a:latin typeface="Arial" charset="0"/>
                </a:rPr>
                <a:t>2500+</a:t>
              </a:r>
            </a:p>
          </p:txBody>
        </p:sp>
        <p:sp>
          <p:nvSpPr>
            <p:cNvPr id="50183" name="Rectangle 7"/>
            <p:cNvSpPr>
              <a:spLocks noChangeArrowheads="1"/>
            </p:cNvSpPr>
            <p:nvPr/>
          </p:nvSpPr>
          <p:spPr bwMode="auto">
            <a:xfrm>
              <a:off x="1591" y="3506"/>
              <a:ext cx="1334" cy="207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92075" tIns="46038" rIns="92075" bIns="46038">
              <a:spAutoFit/>
            </a:bodyPr>
            <a:lstStyle/>
            <a:p>
              <a:pPr eaLnBrk="0" hangingPunct="0">
                <a:spcBef>
                  <a:spcPct val="0"/>
                </a:spcBef>
              </a:pPr>
              <a:r>
                <a:rPr lang="en-US" sz="1800">
                  <a:latin typeface="Arial" charset="0"/>
                </a:rPr>
                <a:t>large meeting rooms</a:t>
              </a:r>
            </a:p>
          </p:txBody>
        </p:sp>
        <p:sp>
          <p:nvSpPr>
            <p:cNvPr id="50184" name="Rectangle 8"/>
            <p:cNvSpPr>
              <a:spLocks noChangeArrowheads="1"/>
            </p:cNvSpPr>
            <p:nvPr/>
          </p:nvSpPr>
          <p:spPr bwMode="auto">
            <a:xfrm>
              <a:off x="1591" y="3730"/>
              <a:ext cx="997" cy="207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92075" tIns="46038" rIns="92075" bIns="46038">
              <a:spAutoFit/>
            </a:bodyPr>
            <a:lstStyle/>
            <a:p>
              <a:pPr eaLnBrk="0" hangingPunct="0">
                <a:spcBef>
                  <a:spcPct val="0"/>
                </a:spcBef>
              </a:pPr>
              <a:r>
                <a:rPr lang="en-US" sz="1800">
                  <a:latin typeface="Arial" charset="0"/>
                </a:rPr>
                <a:t>seminar rooms</a:t>
              </a:r>
            </a:p>
          </p:txBody>
        </p:sp>
        <p:sp>
          <p:nvSpPr>
            <p:cNvPr id="50185" name="Rectangle 9"/>
            <p:cNvSpPr>
              <a:spLocks noChangeArrowheads="1"/>
            </p:cNvSpPr>
            <p:nvPr/>
          </p:nvSpPr>
          <p:spPr bwMode="auto">
            <a:xfrm>
              <a:off x="1573" y="3951"/>
              <a:ext cx="1042" cy="207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92075" tIns="46038" rIns="92075" bIns="46038">
              <a:spAutoFit/>
            </a:bodyPr>
            <a:lstStyle/>
            <a:p>
              <a:pPr eaLnBrk="0" hangingPunct="0">
                <a:spcBef>
                  <a:spcPct val="0"/>
                </a:spcBef>
              </a:pPr>
              <a:r>
                <a:rPr lang="en-US" sz="1800">
                  <a:latin typeface="Arial" charset="0"/>
                </a:rPr>
                <a:t>breakout rooms</a:t>
              </a:r>
            </a:p>
          </p:txBody>
        </p:sp>
        <p:sp>
          <p:nvSpPr>
            <p:cNvPr id="50186" name="Rectangle 10"/>
            <p:cNvSpPr>
              <a:spLocks noChangeArrowheads="1"/>
            </p:cNvSpPr>
            <p:nvPr/>
          </p:nvSpPr>
          <p:spPr bwMode="auto">
            <a:xfrm>
              <a:off x="1076" y="3961"/>
              <a:ext cx="258" cy="207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92075" tIns="46038" rIns="92075" bIns="46038">
              <a:spAutoFit/>
            </a:bodyPr>
            <a:lstStyle/>
            <a:p>
              <a:pPr eaLnBrk="0" hangingPunct="0">
                <a:spcBef>
                  <a:spcPct val="0"/>
                </a:spcBef>
              </a:pPr>
              <a:r>
                <a:rPr lang="en-US" sz="1800">
                  <a:latin typeface="Arial" charset="0"/>
                </a:rPr>
                <a:t>10</a:t>
              </a:r>
            </a:p>
          </p:txBody>
        </p:sp>
        <p:sp>
          <p:nvSpPr>
            <p:cNvPr id="50187" name="Rectangle 11"/>
            <p:cNvSpPr>
              <a:spLocks noChangeArrowheads="1"/>
            </p:cNvSpPr>
            <p:nvPr/>
          </p:nvSpPr>
          <p:spPr bwMode="auto">
            <a:xfrm>
              <a:off x="1103" y="3754"/>
              <a:ext cx="258" cy="207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92075" tIns="46038" rIns="92075" bIns="46038">
              <a:spAutoFit/>
            </a:bodyPr>
            <a:lstStyle/>
            <a:p>
              <a:pPr eaLnBrk="0" hangingPunct="0">
                <a:spcBef>
                  <a:spcPct val="0"/>
                </a:spcBef>
              </a:pPr>
              <a:r>
                <a:rPr lang="en-US" sz="1800">
                  <a:latin typeface="Arial" charset="0"/>
                </a:rPr>
                <a:t>30</a:t>
              </a:r>
            </a:p>
          </p:txBody>
        </p:sp>
        <p:sp>
          <p:nvSpPr>
            <p:cNvPr id="50188" name="Rectangle 12"/>
            <p:cNvSpPr>
              <a:spLocks noChangeArrowheads="1"/>
            </p:cNvSpPr>
            <p:nvPr/>
          </p:nvSpPr>
          <p:spPr bwMode="auto">
            <a:xfrm>
              <a:off x="1103" y="3508"/>
              <a:ext cx="258" cy="207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92075" tIns="46038" rIns="92075" bIns="46038">
              <a:spAutoFit/>
            </a:bodyPr>
            <a:lstStyle/>
            <a:p>
              <a:pPr eaLnBrk="0" hangingPunct="0">
                <a:spcBef>
                  <a:spcPct val="0"/>
                </a:spcBef>
              </a:pPr>
              <a:r>
                <a:rPr lang="en-US" sz="1800">
                  <a:latin typeface="Arial" charset="0"/>
                </a:rPr>
                <a:t>60</a:t>
              </a:r>
            </a:p>
          </p:txBody>
        </p:sp>
      </p:grpSp>
      <p:sp>
        <p:nvSpPr>
          <p:cNvPr id="50190" name="Rectangle 14"/>
          <p:cNvSpPr>
            <a:spLocks noGrp="1" noChangeArrowheads="1"/>
          </p:cNvSpPr>
          <p:nvPr>
            <p:ph type="title"/>
          </p:nvPr>
        </p:nvSpPr>
        <p:spPr>
          <a:xfrm>
            <a:off x="457200" y="663352"/>
            <a:ext cx="8305800" cy="533400"/>
          </a:xfrm>
        </p:spPr>
        <p:txBody>
          <a:bodyPr/>
          <a:lstStyle/>
          <a:p>
            <a:r>
              <a:rPr lang="en-US" dirty="0"/>
              <a:t>Presentations you may give</a:t>
            </a:r>
          </a:p>
        </p:txBody>
      </p:sp>
      <p:sp>
        <p:nvSpPr>
          <p:cNvPr id="50191" name="Rectangle 15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As room size increase, so does:</a:t>
            </a:r>
          </a:p>
          <a:p>
            <a:pPr lvl="1"/>
            <a:r>
              <a:rPr lang="en-US" dirty="0"/>
              <a:t>formality</a:t>
            </a:r>
          </a:p>
          <a:p>
            <a:pPr lvl="1"/>
            <a:r>
              <a:rPr lang="en-US" dirty="0"/>
              <a:t>inability of audience to cope with detail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74094859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2" name="Rectangle 1026"/>
          <p:cNvSpPr>
            <a:spLocks noGrp="1" noChangeArrowheads="1"/>
          </p:cNvSpPr>
          <p:nvPr>
            <p:ph type="title"/>
          </p:nvPr>
        </p:nvSpPr>
        <p:spPr>
          <a:noFill/>
          <a:ln/>
        </p:spPr>
        <p:txBody>
          <a:bodyPr lIns="92075" tIns="46038" rIns="92075" bIns="46038" anchor="ctr"/>
          <a:lstStyle/>
          <a:p>
            <a:pPr eaLnBrk="0" hangingPunct="0">
              <a:lnSpc>
                <a:spcPct val="90000"/>
              </a:lnSpc>
            </a:pPr>
            <a:r>
              <a:rPr lang="en-US" dirty="0" smtClean="0"/>
              <a:t>Structure</a:t>
            </a:r>
            <a:endParaRPr lang="en-US" dirty="0"/>
          </a:p>
        </p:txBody>
      </p:sp>
      <p:sp>
        <p:nvSpPr>
          <p:cNvPr id="15363" name="Rectangle 1027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 lIns="92075" tIns="46038" rIns="92075" bIns="46038"/>
          <a:lstStyle/>
          <a:p>
            <a:pPr eaLnBrk="0" hangingPunct="0">
              <a:lnSpc>
                <a:spcPct val="90000"/>
              </a:lnSpc>
              <a:spcBef>
                <a:spcPct val="90000"/>
              </a:spcBef>
              <a:tabLst>
                <a:tab pos="8116888" algn="r"/>
              </a:tabLst>
            </a:pPr>
            <a:r>
              <a:rPr lang="en-US" dirty="0"/>
              <a:t>The Opening: 1 	</a:t>
            </a:r>
            <a:r>
              <a:rPr lang="en-US" i="1" dirty="0"/>
              <a:t>1-2 minutes</a:t>
            </a:r>
            <a:br>
              <a:rPr lang="en-US" i="1" dirty="0"/>
            </a:br>
            <a:endParaRPr lang="en-US" i="1" dirty="0"/>
          </a:p>
          <a:p>
            <a:pPr lvl="1" eaLnBrk="0" hangingPunct="0">
              <a:lnSpc>
                <a:spcPct val="90000"/>
              </a:lnSpc>
              <a:spcBef>
                <a:spcPct val="30000"/>
              </a:spcBef>
              <a:tabLst>
                <a:tab pos="8116888" algn="r"/>
              </a:tabLst>
            </a:pPr>
            <a:r>
              <a:rPr lang="en-US" dirty="0"/>
              <a:t>Introduce yourself and co-authors</a:t>
            </a:r>
            <a:br>
              <a:rPr lang="en-US" dirty="0"/>
            </a:br>
            <a:endParaRPr lang="en-US" dirty="0"/>
          </a:p>
          <a:p>
            <a:pPr lvl="1" eaLnBrk="0" hangingPunct="0">
              <a:lnSpc>
                <a:spcPct val="90000"/>
              </a:lnSpc>
              <a:spcBef>
                <a:spcPct val="30000"/>
              </a:spcBef>
              <a:tabLst>
                <a:tab pos="8116888" algn="r"/>
              </a:tabLst>
            </a:pPr>
            <a:r>
              <a:rPr lang="en-US" dirty="0"/>
              <a:t>Tell them what you are going to tell them</a:t>
            </a:r>
            <a:br>
              <a:rPr lang="en-US" dirty="0"/>
            </a:br>
            <a:endParaRPr lang="en-US" dirty="0"/>
          </a:p>
          <a:p>
            <a:pPr lvl="1" eaLnBrk="0" hangingPunct="0">
              <a:lnSpc>
                <a:spcPct val="90000"/>
              </a:lnSpc>
              <a:spcBef>
                <a:spcPct val="30000"/>
              </a:spcBef>
              <a:tabLst>
                <a:tab pos="8116888" algn="r"/>
              </a:tabLst>
            </a:pPr>
            <a:r>
              <a:rPr lang="en-US" dirty="0"/>
              <a:t>Define the problem</a:t>
            </a:r>
            <a:br>
              <a:rPr lang="en-US" dirty="0"/>
            </a:br>
            <a:endParaRPr lang="en-US" dirty="0"/>
          </a:p>
          <a:p>
            <a:pPr lvl="1" eaLnBrk="0" hangingPunct="0">
              <a:lnSpc>
                <a:spcPct val="90000"/>
              </a:lnSpc>
              <a:spcBef>
                <a:spcPct val="30000"/>
              </a:spcBef>
              <a:tabLst>
                <a:tab pos="8116888" algn="r"/>
              </a:tabLst>
            </a:pPr>
            <a:r>
              <a:rPr lang="en-US" dirty="0"/>
              <a:t>Provide a road map (outline)</a:t>
            </a:r>
          </a:p>
        </p:txBody>
      </p:sp>
      <p:sp>
        <p:nvSpPr>
          <p:cNvPr id="2" name="Rectangle 1"/>
          <p:cNvSpPr/>
          <p:nvPr/>
        </p:nvSpPr>
        <p:spPr bwMode="auto">
          <a:xfrm>
            <a:off x="7164288" y="4653136"/>
            <a:ext cx="1584176" cy="1728192"/>
          </a:xfrm>
          <a:prstGeom prst="rect">
            <a:avLst/>
          </a:prstGeom>
          <a:noFill/>
          <a:ln w="12699" cap="flat" cmpd="sng" algn="ctr">
            <a:solidFill>
              <a:schemeClr val="tx1"/>
            </a:solidFill>
            <a:prstDash val="solid"/>
            <a:round/>
            <a:headEnd type="none" w="sm" len="sm"/>
            <a:tailEnd type="none" w="sm" len="sm"/>
          </a:ln>
          <a:effectLst>
            <a:innerShdw blurRad="63500" dist="50800" dir="2700000">
              <a:prstClr val="black">
                <a:alpha val="50000"/>
              </a:prstClr>
            </a:innerShdw>
          </a:effectLst>
        </p:spPr>
        <p:txBody>
          <a:bodyPr vert="horz" wrap="none" lIns="92075" tIns="46038" rIns="92075" bIns="46038" numCol="1" rtlCol="0" anchor="ctr" anchorCtr="0" compatLnSpc="1">
            <a:prstTxWarp prst="textNoShape">
              <a:avLst/>
            </a:prstTxWarp>
            <a:spAutoFit/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1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Comic Sans MS" pitchFamily="66" charset="0"/>
            </a:endParaRPr>
          </a:p>
        </p:txBody>
      </p:sp>
      <p:sp>
        <p:nvSpPr>
          <p:cNvPr id="5" name="Rectangle 4"/>
          <p:cNvSpPr/>
          <p:nvPr/>
        </p:nvSpPr>
        <p:spPr bwMode="auto">
          <a:xfrm>
            <a:off x="7164288" y="4653136"/>
            <a:ext cx="1584176" cy="175828"/>
          </a:xfrm>
          <a:prstGeom prst="rect">
            <a:avLst/>
          </a:prstGeom>
          <a:solidFill>
            <a:schemeClr val="bg2">
              <a:lumMod val="20000"/>
              <a:lumOff val="80000"/>
            </a:schemeClr>
          </a:solidFill>
          <a:ln w="12699" cap="flat" cmpd="sng" algn="ctr">
            <a:solidFill>
              <a:schemeClr val="tx1"/>
            </a:solidFill>
            <a:prstDash val="solid"/>
            <a:round/>
            <a:headEnd type="none" w="sm" len="sm"/>
            <a:tailEnd type="none" w="sm" len="sm"/>
          </a:ln>
          <a:effectLst>
            <a:innerShdw blurRad="114300">
              <a:prstClr val="black"/>
            </a:innerShdw>
          </a:effectLst>
        </p:spPr>
        <p:txBody>
          <a:bodyPr vert="horz" wrap="square" lIns="92075" tIns="46038" rIns="92075" bIns="46038" numCol="1" rtlCol="0" anchor="ctr" anchorCtr="0" compatLnSpc="1">
            <a:prstTxWarp prst="textNoShape">
              <a:avLst/>
            </a:prstTxWarp>
            <a:noAutofit/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1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Comic Sans MS" pitchFamily="66" charset="0"/>
            </a:endParaRPr>
          </a:p>
        </p:txBody>
      </p:sp>
      <p:sp>
        <p:nvSpPr>
          <p:cNvPr id="6" name="Rectangle 5"/>
          <p:cNvSpPr/>
          <p:nvPr/>
        </p:nvSpPr>
        <p:spPr bwMode="auto">
          <a:xfrm>
            <a:off x="7164288" y="4828964"/>
            <a:ext cx="1584176" cy="175828"/>
          </a:xfrm>
          <a:prstGeom prst="rect">
            <a:avLst/>
          </a:prstGeom>
          <a:noFill/>
          <a:ln w="12699" cap="flat" cmpd="sng" algn="ctr">
            <a:solidFill>
              <a:schemeClr val="tx1"/>
            </a:solidFill>
            <a:prstDash val="solid"/>
            <a:round/>
            <a:headEnd type="none" w="sm" len="sm"/>
            <a:tailEnd type="none" w="sm" len="sm"/>
          </a:ln>
          <a:effectLst>
            <a:innerShdw blurRad="114300">
              <a:prstClr val="black"/>
            </a:innerShdw>
          </a:effectLst>
        </p:spPr>
        <p:txBody>
          <a:bodyPr vert="horz" wrap="square" lIns="92075" tIns="46038" rIns="92075" bIns="46038" numCol="1" rtlCol="0" anchor="ctr" anchorCtr="0" compatLnSpc="1">
            <a:prstTxWarp prst="textNoShape">
              <a:avLst/>
            </a:prstTxWarp>
            <a:noAutofit/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1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Comic Sans MS" pitchFamily="66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464847763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02" name="Rectangle 2"/>
          <p:cNvSpPr>
            <a:spLocks noGrp="1" noChangeArrowheads="1"/>
          </p:cNvSpPr>
          <p:nvPr>
            <p:ph type="title"/>
          </p:nvPr>
        </p:nvSpPr>
        <p:spPr>
          <a:xfrm>
            <a:off x="457200" y="663352"/>
            <a:ext cx="8305800" cy="533400"/>
          </a:xfrm>
        </p:spPr>
        <p:txBody>
          <a:bodyPr/>
          <a:lstStyle/>
          <a:p>
            <a:r>
              <a:rPr lang="en-US" dirty="0" smtClean="0"/>
              <a:t>Structure</a:t>
            </a:r>
            <a:endParaRPr lang="en-US" dirty="0"/>
          </a:p>
        </p:txBody>
      </p:sp>
      <p:sp>
        <p:nvSpPr>
          <p:cNvPr id="51203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0" hangingPunct="0">
              <a:lnSpc>
                <a:spcPct val="90000"/>
              </a:lnSpc>
              <a:spcBef>
                <a:spcPct val="90000"/>
              </a:spcBef>
              <a:tabLst>
                <a:tab pos="8116888" algn="r"/>
              </a:tabLst>
            </a:pPr>
            <a:r>
              <a:rPr lang="en-US" dirty="0"/>
              <a:t>The Opening: 2</a:t>
            </a:r>
            <a:r>
              <a:rPr lang="en-US" i="1" dirty="0"/>
              <a:t>	 ~5 minutes</a:t>
            </a:r>
            <a:r>
              <a:rPr lang="en-US" dirty="0"/>
              <a:t/>
            </a:r>
            <a:br>
              <a:rPr lang="en-US" dirty="0"/>
            </a:br>
            <a:r>
              <a:rPr lang="en-US" dirty="0"/>
              <a:t>	</a:t>
            </a:r>
          </a:p>
          <a:p>
            <a:pPr lvl="1" eaLnBrk="0" hangingPunct="0">
              <a:lnSpc>
                <a:spcPct val="90000"/>
              </a:lnSpc>
              <a:spcBef>
                <a:spcPct val="30000"/>
              </a:spcBef>
              <a:tabLst>
                <a:tab pos="8116888" algn="r"/>
              </a:tabLst>
            </a:pPr>
            <a:r>
              <a:rPr lang="en-US" dirty="0"/>
              <a:t>Tell them why they should listen</a:t>
            </a:r>
            <a:br>
              <a:rPr lang="en-US" dirty="0"/>
            </a:br>
            <a:endParaRPr lang="en-US" dirty="0"/>
          </a:p>
          <a:p>
            <a:pPr lvl="1" eaLnBrk="0" hangingPunct="0">
              <a:lnSpc>
                <a:spcPct val="90000"/>
              </a:lnSpc>
              <a:spcBef>
                <a:spcPct val="30000"/>
              </a:spcBef>
              <a:tabLst>
                <a:tab pos="8116888" algn="r"/>
              </a:tabLst>
            </a:pPr>
            <a:r>
              <a:rPr lang="en-US" dirty="0"/>
              <a:t>Motivate the audience</a:t>
            </a:r>
          </a:p>
          <a:p>
            <a:pPr lvl="2" eaLnBrk="0" hangingPunct="0">
              <a:lnSpc>
                <a:spcPct val="90000"/>
              </a:lnSpc>
              <a:tabLst>
                <a:tab pos="8116888" algn="r"/>
              </a:tabLst>
            </a:pPr>
            <a:r>
              <a:rPr lang="en-US" dirty="0"/>
              <a:t>define the problem in greater detail</a:t>
            </a:r>
          </a:p>
          <a:p>
            <a:pPr lvl="2" eaLnBrk="0" hangingPunct="0">
              <a:lnSpc>
                <a:spcPct val="90000"/>
              </a:lnSpc>
              <a:tabLst>
                <a:tab pos="8116888" algn="r"/>
              </a:tabLst>
            </a:pPr>
            <a:r>
              <a:rPr lang="en-US" dirty="0"/>
              <a:t>emphasize </a:t>
            </a:r>
            <a:r>
              <a:rPr lang="en-US" dirty="0" smtClean="0"/>
              <a:t>goal </a:t>
            </a:r>
            <a:r>
              <a:rPr lang="en-US" dirty="0"/>
              <a:t>and </a:t>
            </a:r>
            <a:r>
              <a:rPr lang="en-US" dirty="0" smtClean="0"/>
              <a:t>contributions</a:t>
            </a:r>
            <a:br>
              <a:rPr lang="en-US" dirty="0" smtClean="0"/>
            </a:br>
            <a:endParaRPr lang="en-US" dirty="0" smtClean="0"/>
          </a:p>
          <a:p>
            <a:pPr lvl="1" eaLnBrk="0" hangingPunct="0">
              <a:lnSpc>
                <a:spcPct val="90000"/>
              </a:lnSpc>
              <a:spcBef>
                <a:spcPct val="30000"/>
              </a:spcBef>
              <a:tabLst>
                <a:tab pos="8116888" algn="r"/>
              </a:tabLst>
            </a:pPr>
            <a:r>
              <a:rPr lang="en-US" dirty="0" smtClean="0"/>
              <a:t>Background / terminology</a:t>
            </a:r>
          </a:p>
          <a:p>
            <a:pPr lvl="2" eaLnBrk="0" hangingPunct="0">
              <a:lnSpc>
                <a:spcPct val="90000"/>
              </a:lnSpc>
              <a:tabLst>
                <a:tab pos="8116888" algn="r"/>
              </a:tabLst>
            </a:pPr>
            <a:r>
              <a:rPr lang="en-US" dirty="0" smtClean="0"/>
              <a:t>relate to earlier work </a:t>
            </a:r>
          </a:p>
          <a:p>
            <a:pPr lvl="2" eaLnBrk="0" hangingPunct="0">
              <a:lnSpc>
                <a:spcPct val="90000"/>
              </a:lnSpc>
              <a:tabLst>
                <a:tab pos="8116888" algn="r"/>
              </a:tabLst>
            </a:pPr>
            <a:r>
              <a:rPr lang="en-US" dirty="0" smtClean="0"/>
              <a:t>avoid or explain jargon</a:t>
            </a:r>
          </a:p>
          <a:p>
            <a:pPr>
              <a:tabLst>
                <a:tab pos="8116888" algn="r"/>
              </a:tabLst>
            </a:pPr>
            <a:endParaRPr lang="en-US" dirty="0"/>
          </a:p>
        </p:txBody>
      </p:sp>
      <p:sp>
        <p:nvSpPr>
          <p:cNvPr id="4" name="Rectangle 3"/>
          <p:cNvSpPr/>
          <p:nvPr/>
        </p:nvSpPr>
        <p:spPr bwMode="auto">
          <a:xfrm>
            <a:off x="7164288" y="4653136"/>
            <a:ext cx="1584176" cy="1728192"/>
          </a:xfrm>
          <a:prstGeom prst="rect">
            <a:avLst/>
          </a:prstGeom>
          <a:noFill/>
          <a:ln w="12699" cap="flat" cmpd="sng" algn="ctr">
            <a:solidFill>
              <a:schemeClr val="tx1"/>
            </a:solidFill>
            <a:prstDash val="solid"/>
            <a:round/>
            <a:headEnd type="none" w="sm" len="sm"/>
            <a:tailEnd type="none" w="sm" len="sm"/>
          </a:ln>
          <a:effectLst>
            <a:innerShdw blurRad="63500" dist="50800" dir="2700000">
              <a:prstClr val="black">
                <a:alpha val="50000"/>
              </a:prstClr>
            </a:innerShdw>
          </a:effectLst>
        </p:spPr>
        <p:txBody>
          <a:bodyPr vert="horz" wrap="none" lIns="92075" tIns="46038" rIns="92075" bIns="46038" numCol="1" rtlCol="0" anchor="ctr" anchorCtr="0" compatLnSpc="1">
            <a:prstTxWarp prst="textNoShape">
              <a:avLst/>
            </a:prstTxWarp>
            <a:spAutoFit/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1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Comic Sans MS" pitchFamily="66" charset="0"/>
            </a:endParaRPr>
          </a:p>
        </p:txBody>
      </p:sp>
      <p:sp>
        <p:nvSpPr>
          <p:cNvPr id="6" name="Rectangle 5"/>
          <p:cNvSpPr/>
          <p:nvPr/>
        </p:nvSpPr>
        <p:spPr bwMode="auto">
          <a:xfrm>
            <a:off x="7164288" y="4828964"/>
            <a:ext cx="1584176" cy="175828"/>
          </a:xfrm>
          <a:prstGeom prst="rect">
            <a:avLst/>
          </a:prstGeom>
          <a:solidFill>
            <a:schemeClr val="bg2">
              <a:lumMod val="20000"/>
              <a:lumOff val="80000"/>
            </a:schemeClr>
          </a:solidFill>
          <a:ln w="12699" cap="flat" cmpd="sng" algn="ctr">
            <a:solidFill>
              <a:schemeClr val="tx1"/>
            </a:solidFill>
            <a:prstDash val="solid"/>
            <a:round/>
            <a:headEnd type="none" w="sm" len="sm"/>
            <a:tailEnd type="none" w="sm" len="sm"/>
          </a:ln>
          <a:effectLst>
            <a:innerShdw blurRad="114300">
              <a:prstClr val="black"/>
            </a:innerShdw>
          </a:effectLst>
        </p:spPr>
        <p:txBody>
          <a:bodyPr vert="horz" wrap="square" lIns="92075" tIns="46038" rIns="92075" bIns="46038" numCol="1" rtlCol="0" anchor="ctr" anchorCtr="0" compatLnSpc="1">
            <a:prstTxWarp prst="textNoShape">
              <a:avLst/>
            </a:prstTxWarp>
            <a:noAutofit/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1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Comic Sans MS" pitchFamily="66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86676093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10" name="Rectangle 2"/>
          <p:cNvSpPr>
            <a:spLocks noGrp="1" noChangeArrowheads="1"/>
          </p:cNvSpPr>
          <p:nvPr>
            <p:ph type="title"/>
          </p:nvPr>
        </p:nvSpPr>
        <p:spPr>
          <a:noFill/>
          <a:ln/>
        </p:spPr>
        <p:txBody>
          <a:bodyPr lIns="92075" tIns="46038" rIns="92075" bIns="46038" anchor="ctr"/>
          <a:lstStyle/>
          <a:p>
            <a:pPr eaLnBrk="0" hangingPunct="0">
              <a:lnSpc>
                <a:spcPct val="90000"/>
              </a:lnSpc>
            </a:pPr>
            <a:r>
              <a:rPr lang="en-US" dirty="0" smtClean="0"/>
              <a:t>Structure</a:t>
            </a:r>
            <a:endParaRPr lang="en-US" dirty="0"/>
          </a:p>
        </p:txBody>
      </p:sp>
      <p:sp>
        <p:nvSpPr>
          <p:cNvPr id="17411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 lIns="92075" tIns="46038" rIns="92075" bIns="46038"/>
          <a:lstStyle/>
          <a:p>
            <a:pPr eaLnBrk="0" hangingPunct="0">
              <a:lnSpc>
                <a:spcPct val="90000"/>
              </a:lnSpc>
              <a:spcBef>
                <a:spcPct val="90000"/>
              </a:spcBef>
            </a:pPr>
            <a:r>
              <a:rPr lang="en-US" dirty="0"/>
              <a:t>The Body</a:t>
            </a:r>
            <a:br>
              <a:rPr lang="en-US" dirty="0"/>
            </a:br>
            <a:endParaRPr lang="en-US" dirty="0"/>
          </a:p>
          <a:p>
            <a:pPr lvl="1" eaLnBrk="0" hangingPunct="0">
              <a:lnSpc>
                <a:spcPct val="90000"/>
              </a:lnSpc>
              <a:spcBef>
                <a:spcPct val="30000"/>
              </a:spcBef>
            </a:pPr>
            <a:r>
              <a:rPr lang="en-US" dirty="0"/>
              <a:t>Tell them</a:t>
            </a:r>
            <a:br>
              <a:rPr lang="en-US" dirty="0"/>
            </a:br>
            <a:endParaRPr lang="en-US" dirty="0"/>
          </a:p>
          <a:p>
            <a:pPr lvl="1" eaLnBrk="0" hangingPunct="0">
              <a:lnSpc>
                <a:spcPct val="90000"/>
              </a:lnSpc>
              <a:spcBef>
                <a:spcPct val="30000"/>
              </a:spcBef>
            </a:pPr>
            <a:r>
              <a:rPr lang="en-US" dirty="0"/>
              <a:t>Describe what you did, and how you did it </a:t>
            </a:r>
            <a:endParaRPr lang="en-US" dirty="0" smtClean="0"/>
          </a:p>
          <a:p>
            <a:pPr marL="804862" lvl="2" indent="0">
              <a:lnSpc>
                <a:spcPct val="90000"/>
              </a:lnSpc>
              <a:spcBef>
                <a:spcPct val="30000"/>
              </a:spcBef>
              <a:buNone/>
            </a:pPr>
            <a:r>
              <a:rPr lang="en-US" dirty="0"/>
              <a:t/>
            </a:r>
            <a:br>
              <a:rPr lang="en-US" dirty="0"/>
            </a:br>
            <a:endParaRPr lang="en-US" dirty="0"/>
          </a:p>
          <a:p>
            <a:pPr lvl="1" eaLnBrk="0" hangingPunct="0">
              <a:lnSpc>
                <a:spcPct val="90000"/>
              </a:lnSpc>
              <a:spcBef>
                <a:spcPct val="30000"/>
              </a:spcBef>
            </a:pPr>
            <a:r>
              <a:rPr lang="en-US" dirty="0"/>
              <a:t>Explain its significance</a:t>
            </a:r>
          </a:p>
        </p:txBody>
      </p:sp>
      <p:sp>
        <p:nvSpPr>
          <p:cNvPr id="4" name="Rectangle 3"/>
          <p:cNvSpPr/>
          <p:nvPr/>
        </p:nvSpPr>
        <p:spPr bwMode="auto">
          <a:xfrm>
            <a:off x="7164288" y="4653136"/>
            <a:ext cx="1584176" cy="1728192"/>
          </a:xfrm>
          <a:prstGeom prst="rect">
            <a:avLst/>
          </a:prstGeom>
          <a:noFill/>
          <a:ln w="12699" cap="flat" cmpd="sng" algn="ctr">
            <a:solidFill>
              <a:schemeClr val="tx1"/>
            </a:solidFill>
            <a:prstDash val="solid"/>
            <a:round/>
            <a:headEnd type="none" w="sm" len="sm"/>
            <a:tailEnd type="none" w="sm" len="sm"/>
          </a:ln>
          <a:effectLst>
            <a:innerShdw blurRad="63500" dist="50800" dir="2700000">
              <a:prstClr val="black">
                <a:alpha val="50000"/>
              </a:prstClr>
            </a:innerShdw>
          </a:effectLst>
        </p:spPr>
        <p:txBody>
          <a:bodyPr vert="horz" wrap="none" lIns="92075" tIns="46038" rIns="92075" bIns="46038" numCol="1" rtlCol="0" anchor="ctr" anchorCtr="0" compatLnSpc="1">
            <a:prstTxWarp prst="textNoShape">
              <a:avLst/>
            </a:prstTxWarp>
            <a:spAutoFit/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1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Comic Sans MS" pitchFamily="66" charset="0"/>
            </a:endParaRPr>
          </a:p>
        </p:txBody>
      </p:sp>
      <p:sp>
        <p:nvSpPr>
          <p:cNvPr id="8" name="Rectangle 7"/>
          <p:cNvSpPr/>
          <p:nvPr/>
        </p:nvSpPr>
        <p:spPr bwMode="auto">
          <a:xfrm>
            <a:off x="7164288" y="5006770"/>
            <a:ext cx="1584176" cy="1086526"/>
          </a:xfrm>
          <a:prstGeom prst="rect">
            <a:avLst/>
          </a:prstGeom>
          <a:solidFill>
            <a:schemeClr val="bg2">
              <a:lumMod val="20000"/>
              <a:lumOff val="80000"/>
            </a:schemeClr>
          </a:solidFill>
          <a:ln w="12699" cap="flat" cmpd="sng" algn="ctr">
            <a:solidFill>
              <a:schemeClr val="tx1"/>
            </a:solidFill>
            <a:prstDash val="solid"/>
            <a:round/>
            <a:headEnd type="none" w="sm" len="sm"/>
            <a:tailEnd type="none" w="sm" len="sm"/>
          </a:ln>
          <a:effectLst>
            <a:innerShdw blurRad="114300">
              <a:prstClr val="black"/>
            </a:innerShdw>
          </a:effectLst>
        </p:spPr>
        <p:txBody>
          <a:bodyPr vert="horz" wrap="square" lIns="92075" tIns="46038" rIns="92075" bIns="46038" numCol="1" rtlCol="0" anchor="ctr" anchorCtr="0" compatLnSpc="1">
            <a:prstTxWarp prst="textNoShape">
              <a:avLst/>
            </a:prstTxWarp>
            <a:noAutofit/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1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Comic Sans MS" pitchFamily="66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192356627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22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Structure</a:t>
            </a:r>
            <a:endParaRPr lang="en-US" dirty="0"/>
          </a:p>
        </p:txBody>
      </p:sp>
      <p:sp>
        <p:nvSpPr>
          <p:cNvPr id="52227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0" hangingPunct="0">
              <a:lnSpc>
                <a:spcPct val="90000"/>
              </a:lnSpc>
              <a:spcBef>
                <a:spcPct val="90000"/>
              </a:spcBef>
              <a:tabLst>
                <a:tab pos="8116888" algn="r"/>
              </a:tabLst>
            </a:pPr>
            <a:r>
              <a:rPr lang="en-US" dirty="0" smtClean="0"/>
              <a:t>Conclusions</a:t>
            </a:r>
            <a:r>
              <a:rPr lang="en-US" dirty="0"/>
              <a:t>	</a:t>
            </a:r>
            <a:r>
              <a:rPr lang="en-US" i="1" dirty="0"/>
              <a:t>2-3 minutes</a:t>
            </a:r>
            <a:br>
              <a:rPr lang="en-US" i="1" dirty="0"/>
            </a:br>
            <a:endParaRPr lang="en-US" dirty="0"/>
          </a:p>
          <a:p>
            <a:pPr lvl="1" eaLnBrk="0" hangingPunct="0">
              <a:lnSpc>
                <a:spcPct val="90000"/>
              </a:lnSpc>
              <a:spcBef>
                <a:spcPct val="30000"/>
              </a:spcBef>
              <a:tabLst>
                <a:tab pos="8116888" algn="r"/>
              </a:tabLst>
            </a:pPr>
            <a:r>
              <a:rPr lang="en-US" dirty="0"/>
              <a:t>Tell them what you </a:t>
            </a:r>
            <a:r>
              <a:rPr lang="en-US" dirty="0" smtClean="0"/>
              <a:t>told </a:t>
            </a:r>
            <a:r>
              <a:rPr lang="en-US" dirty="0"/>
              <a:t>them</a:t>
            </a:r>
            <a:br>
              <a:rPr lang="en-US" dirty="0"/>
            </a:br>
            <a:endParaRPr lang="en-US" dirty="0"/>
          </a:p>
          <a:p>
            <a:pPr lvl="1" eaLnBrk="0" hangingPunct="0">
              <a:lnSpc>
                <a:spcPct val="90000"/>
              </a:lnSpc>
              <a:spcBef>
                <a:spcPct val="30000"/>
              </a:spcBef>
              <a:tabLst>
                <a:tab pos="8116888" algn="r"/>
              </a:tabLst>
            </a:pPr>
            <a:r>
              <a:rPr lang="en-US" dirty="0"/>
              <a:t>Summarize purpose and main point(s)</a:t>
            </a:r>
            <a:br>
              <a:rPr lang="en-US" dirty="0"/>
            </a:br>
            <a:endParaRPr lang="en-US" dirty="0"/>
          </a:p>
          <a:p>
            <a:pPr lvl="1" eaLnBrk="0" hangingPunct="0">
              <a:lnSpc>
                <a:spcPct val="90000"/>
              </a:lnSpc>
              <a:spcBef>
                <a:spcPct val="30000"/>
              </a:spcBef>
              <a:tabLst>
                <a:tab pos="8116888" algn="r"/>
              </a:tabLst>
            </a:pPr>
            <a:r>
              <a:rPr lang="en-US" dirty="0"/>
              <a:t>Discuss current work/open problems</a:t>
            </a:r>
            <a:br>
              <a:rPr lang="en-US" dirty="0"/>
            </a:br>
            <a:endParaRPr lang="en-US" dirty="0"/>
          </a:p>
          <a:p>
            <a:pPr lvl="1" eaLnBrk="0" hangingPunct="0">
              <a:lnSpc>
                <a:spcPct val="90000"/>
              </a:lnSpc>
              <a:spcBef>
                <a:spcPct val="30000"/>
              </a:spcBef>
              <a:tabLst>
                <a:tab pos="8116888" algn="r"/>
              </a:tabLst>
            </a:pPr>
            <a:r>
              <a:rPr lang="en-US" dirty="0"/>
              <a:t>Indicate </a:t>
            </a:r>
            <a:r>
              <a:rPr lang="en-US" dirty="0" smtClean="0"/>
              <a:t>your </a:t>
            </a:r>
            <a:r>
              <a:rPr lang="en-US" dirty="0"/>
              <a:t>talk is over</a:t>
            </a:r>
          </a:p>
          <a:p>
            <a:pPr>
              <a:lnSpc>
                <a:spcPct val="90000"/>
              </a:lnSpc>
              <a:tabLst>
                <a:tab pos="8116888" algn="r"/>
              </a:tabLst>
            </a:pPr>
            <a:endParaRPr lang="en-US" dirty="0"/>
          </a:p>
        </p:txBody>
      </p:sp>
      <p:sp>
        <p:nvSpPr>
          <p:cNvPr id="4" name="Rectangle 3"/>
          <p:cNvSpPr/>
          <p:nvPr/>
        </p:nvSpPr>
        <p:spPr bwMode="auto">
          <a:xfrm>
            <a:off x="7164288" y="4653136"/>
            <a:ext cx="1584176" cy="1728192"/>
          </a:xfrm>
          <a:prstGeom prst="rect">
            <a:avLst/>
          </a:prstGeom>
          <a:noFill/>
          <a:ln w="12699" cap="flat" cmpd="sng" algn="ctr">
            <a:solidFill>
              <a:schemeClr val="tx1"/>
            </a:solidFill>
            <a:prstDash val="solid"/>
            <a:round/>
            <a:headEnd type="none" w="sm" len="sm"/>
            <a:tailEnd type="none" w="sm" len="sm"/>
          </a:ln>
          <a:effectLst>
            <a:innerShdw blurRad="63500" dist="50800" dir="2700000">
              <a:prstClr val="black">
                <a:alpha val="50000"/>
              </a:prstClr>
            </a:innerShdw>
          </a:effectLst>
        </p:spPr>
        <p:txBody>
          <a:bodyPr vert="horz" wrap="none" lIns="92075" tIns="46038" rIns="92075" bIns="46038" numCol="1" rtlCol="0" anchor="ctr" anchorCtr="0" compatLnSpc="1">
            <a:prstTxWarp prst="textNoShape">
              <a:avLst/>
            </a:prstTxWarp>
            <a:spAutoFit/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1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Comic Sans MS" pitchFamily="66" charset="0"/>
            </a:endParaRPr>
          </a:p>
        </p:txBody>
      </p:sp>
      <p:sp>
        <p:nvSpPr>
          <p:cNvPr id="6" name="Rectangle 5"/>
          <p:cNvSpPr/>
          <p:nvPr/>
        </p:nvSpPr>
        <p:spPr bwMode="auto">
          <a:xfrm flipV="1">
            <a:off x="7164288" y="6093296"/>
            <a:ext cx="1584176" cy="288032"/>
          </a:xfrm>
          <a:prstGeom prst="rect">
            <a:avLst/>
          </a:prstGeom>
          <a:solidFill>
            <a:schemeClr val="bg2">
              <a:lumMod val="20000"/>
              <a:lumOff val="80000"/>
            </a:schemeClr>
          </a:solidFill>
          <a:ln w="12699" cap="flat" cmpd="sng" algn="ctr">
            <a:solidFill>
              <a:schemeClr val="tx1"/>
            </a:solidFill>
            <a:prstDash val="solid"/>
            <a:round/>
            <a:headEnd type="none" w="sm" len="sm"/>
            <a:tailEnd type="none" w="sm" len="sm"/>
          </a:ln>
          <a:effectLst>
            <a:innerShdw blurRad="114300">
              <a:prstClr val="black"/>
            </a:innerShdw>
          </a:effectLst>
        </p:spPr>
        <p:txBody>
          <a:bodyPr vert="horz" wrap="square" lIns="92075" tIns="46038" rIns="92075" bIns="46038" numCol="1" rtlCol="0" anchor="ctr" anchorCtr="0" compatLnSpc="1">
            <a:prstTxWarp prst="textNoShape">
              <a:avLst/>
            </a:prstTxWarp>
            <a:noAutofit/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1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Comic Sans MS" pitchFamily="66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06184815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8" name="Rectangle 1026"/>
          <p:cNvSpPr>
            <a:spLocks noGrp="1" noChangeArrowheads="1"/>
          </p:cNvSpPr>
          <p:nvPr>
            <p:ph type="title"/>
          </p:nvPr>
        </p:nvSpPr>
        <p:spPr>
          <a:noFill/>
          <a:ln/>
        </p:spPr>
        <p:txBody>
          <a:bodyPr lIns="92075" tIns="46038" rIns="92075" bIns="46038" anchor="ctr"/>
          <a:lstStyle/>
          <a:p>
            <a:pPr eaLnBrk="0" hangingPunct="0">
              <a:lnSpc>
                <a:spcPct val="90000"/>
              </a:lnSpc>
            </a:pPr>
            <a:r>
              <a:rPr lang="en-US" dirty="0" smtClean="0"/>
              <a:t>Style and Tips</a:t>
            </a:r>
            <a:endParaRPr lang="en-US" dirty="0"/>
          </a:p>
        </p:txBody>
      </p:sp>
      <p:sp>
        <p:nvSpPr>
          <p:cNvPr id="19459" name="Rectangle 1027"/>
          <p:cNvSpPr>
            <a:spLocks noGrp="1" noChangeArrowheads="1"/>
          </p:cNvSpPr>
          <p:nvPr>
            <p:ph type="body" idx="1"/>
          </p:nvPr>
        </p:nvSpPr>
        <p:spPr>
          <a:xfrm>
            <a:off x="762000" y="1700808"/>
            <a:ext cx="7977188" cy="4852392"/>
          </a:xfrm>
          <a:noFill/>
          <a:ln/>
        </p:spPr>
        <p:txBody>
          <a:bodyPr lIns="92075" tIns="46038" rIns="92075" bIns="46038"/>
          <a:lstStyle/>
          <a:p>
            <a:pPr marL="0" indent="0" eaLnBrk="0" hangingPunct="0">
              <a:lnSpc>
                <a:spcPct val="90000"/>
              </a:lnSpc>
              <a:spcBef>
                <a:spcPct val="90000"/>
              </a:spcBef>
            </a:pPr>
            <a:r>
              <a:rPr lang="en-US" sz="2400" dirty="0"/>
              <a:t>I can’t overemphasize the importance of </a:t>
            </a:r>
            <a:r>
              <a:rPr lang="en-US" sz="2400" b="1" dirty="0"/>
              <a:t>being clear in your own mind </a:t>
            </a:r>
            <a:r>
              <a:rPr lang="en-US" sz="2400" dirty="0"/>
              <a:t>what you want the audience to get from your presentation. </a:t>
            </a:r>
            <a:br>
              <a:rPr lang="en-US" sz="2400" dirty="0"/>
            </a:br>
            <a:r>
              <a:rPr lang="en-US" sz="2400" dirty="0"/>
              <a:t/>
            </a:r>
            <a:br>
              <a:rPr lang="en-US" sz="2400" dirty="0"/>
            </a:br>
            <a:r>
              <a:rPr lang="en-US" sz="2400" dirty="0"/>
              <a:t>Only then can you really concentrate on doing a good job of getting it across.</a:t>
            </a:r>
          </a:p>
        </p:txBody>
      </p:sp>
      <p:sp>
        <p:nvSpPr>
          <p:cNvPr id="19460" name="Rectangle 1028"/>
          <p:cNvSpPr>
            <a:spLocks noChangeArrowheads="1"/>
          </p:cNvSpPr>
          <p:nvPr/>
        </p:nvSpPr>
        <p:spPr bwMode="auto">
          <a:xfrm>
            <a:off x="6660232" y="6299386"/>
            <a:ext cx="2232248" cy="36997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 lIns="92075" tIns="46038" rIns="92075" bIns="46038">
            <a:spAutoFit/>
          </a:bodyPr>
          <a:lstStyle/>
          <a:p>
            <a:pPr eaLnBrk="0" hangingPunct="0">
              <a:spcBef>
                <a:spcPct val="0"/>
              </a:spcBef>
            </a:pPr>
            <a:r>
              <a:rPr lang="en-US" sz="1800" dirty="0">
                <a:latin typeface="Arial" charset="0"/>
              </a:rPr>
              <a:t>Bruce </a:t>
            </a:r>
            <a:r>
              <a:rPr lang="en-US" sz="1800" dirty="0" smtClean="0">
                <a:latin typeface="Arial" charset="0"/>
              </a:rPr>
              <a:t>MacDonald</a:t>
            </a:r>
            <a:endParaRPr lang="en-US" sz="1800" dirty="0">
              <a:latin typeface="Arial" charset="0"/>
            </a:endParaRPr>
          </a:p>
        </p:txBody>
      </p:sp>
      <p:pic>
        <p:nvPicPr>
          <p:cNvPr id="6" name="Picture 2" descr="http://www.google.com/url?source=imglanding&amp;ct=img&amp;q=http://web.ece.auckland.ac.nz/webdav/site/ece/shared/about/our-staff/images/bruce-macdonald1.jpg&amp;sa=X&amp;ei=8XGZULONGJDxigLzjoCwDQ&amp;ved=0CAkQ8wc&amp;usg=AFQjCNFaMOoqCP4DkuDaltsEX4s4AF9yIw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23856" y="3960999"/>
            <a:ext cx="1905000" cy="23812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813097926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338" name="Picture 2" descr="http://www.google.com/url?source=imglanding&amp;ct=img&amp;q=http://web.ece.auckland.ac.nz/webdav/site/ece/shared/about/our-staff/images/bruce-macdonald1.jpg&amp;sa=X&amp;ei=8XGZULONGJDxigLzjoCwDQ&amp;ved=0CAkQ8wc&amp;usg=AFQjCNFaMOoqCP4DkuDaltsEX4s4AF9yIw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23856" y="3960999"/>
            <a:ext cx="1905000" cy="23812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9460" name="Rectangle 1028"/>
          <p:cNvSpPr>
            <a:spLocks noChangeArrowheads="1"/>
          </p:cNvSpPr>
          <p:nvPr/>
        </p:nvSpPr>
        <p:spPr bwMode="auto">
          <a:xfrm>
            <a:off x="6660232" y="6299386"/>
            <a:ext cx="2232248" cy="36997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 lIns="92075" tIns="46038" rIns="92075" bIns="46038">
            <a:spAutoFit/>
          </a:bodyPr>
          <a:lstStyle/>
          <a:p>
            <a:pPr eaLnBrk="0" hangingPunct="0">
              <a:spcBef>
                <a:spcPct val="0"/>
              </a:spcBef>
            </a:pPr>
            <a:r>
              <a:rPr lang="en-US" sz="1800" dirty="0">
                <a:latin typeface="Arial" charset="0"/>
              </a:rPr>
              <a:t>Bruce </a:t>
            </a:r>
            <a:r>
              <a:rPr lang="en-US" sz="1800" dirty="0" smtClean="0">
                <a:latin typeface="Arial" charset="0"/>
              </a:rPr>
              <a:t>MacDonald</a:t>
            </a:r>
            <a:endParaRPr lang="en-US" sz="1800" dirty="0">
              <a:latin typeface="Arial" charset="0"/>
            </a:endParaRPr>
          </a:p>
        </p:txBody>
      </p:sp>
      <p:sp>
        <p:nvSpPr>
          <p:cNvPr id="2" name="Rounded Rectangular Callout 1"/>
          <p:cNvSpPr/>
          <p:nvPr/>
        </p:nvSpPr>
        <p:spPr bwMode="auto">
          <a:xfrm>
            <a:off x="2411760" y="1238612"/>
            <a:ext cx="4680520" cy="2145979"/>
          </a:xfrm>
          <a:prstGeom prst="wedgeRoundRectCallout">
            <a:avLst>
              <a:gd name="adj1" fmla="val 46939"/>
              <a:gd name="adj2" fmla="val 126630"/>
              <a:gd name="adj3" fmla="val 16667"/>
            </a:avLst>
          </a:prstGeom>
          <a:solidFill>
            <a:schemeClr val="bg2">
              <a:lumMod val="20000"/>
              <a:lumOff val="80000"/>
            </a:schemeClr>
          </a:solidFill>
          <a:ln w="12699" cap="flat" cmpd="sng" algn="ctr">
            <a:solidFill>
              <a:schemeClr val="tx1"/>
            </a:solidFill>
            <a:prstDash val="solid"/>
            <a:round/>
            <a:headEnd type="none" w="sm" len="sm"/>
            <a:tailEnd type="none" w="sm" len="sm"/>
          </a:ln>
          <a:effectLst/>
        </p:spPr>
        <p:txBody>
          <a:bodyPr vert="horz" wrap="square" lIns="92075" tIns="46038" rIns="92075" bIns="46038" numCol="1" rtlCol="0" anchor="ctr" anchorCtr="0" compatLnSpc="1">
            <a:prstTxWarp prst="textNoShape">
              <a:avLst/>
            </a:prstTxWarp>
            <a:spAutoFit/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CA" sz="60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omic Sans MS" pitchFamily="66" charset="0"/>
              </a:rPr>
              <a:t>Know your </a:t>
            </a:r>
          </a:p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CA" sz="60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omic Sans MS" pitchFamily="66" charset="0"/>
              </a:rPr>
              <a:t>Message !</a:t>
            </a:r>
            <a:endParaRPr kumimoji="0" lang="en-US" sz="6000" b="1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Comic Sans MS" pitchFamily="66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991190670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800">
        <p:circle/>
      </p:transition>
    </mc:Choice>
    <mc:Fallback>
      <p:transition spd="slow">
        <p:circle/>
      </p:transition>
    </mc:Fallback>
  </mc:AlternateContent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6" name="Rectangle 2"/>
          <p:cNvSpPr>
            <a:spLocks noGrp="1" noChangeArrowheads="1"/>
          </p:cNvSpPr>
          <p:nvPr>
            <p:ph type="title"/>
          </p:nvPr>
        </p:nvSpPr>
        <p:spPr>
          <a:noFill/>
          <a:ln/>
        </p:spPr>
        <p:txBody>
          <a:bodyPr lIns="92075" tIns="46038" rIns="92075" bIns="46038" anchor="ctr"/>
          <a:lstStyle/>
          <a:p>
            <a:pPr eaLnBrk="0" hangingPunct="0">
              <a:lnSpc>
                <a:spcPct val="90000"/>
              </a:lnSpc>
            </a:pPr>
            <a:r>
              <a:rPr lang="en-US" dirty="0" smtClean="0"/>
              <a:t>Style and Tips</a:t>
            </a:r>
            <a:endParaRPr lang="en-US" dirty="0"/>
          </a:p>
        </p:txBody>
      </p:sp>
      <p:sp>
        <p:nvSpPr>
          <p:cNvPr id="21507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 lIns="92075" tIns="46038" rIns="92075" bIns="46038"/>
          <a:lstStyle/>
          <a:p>
            <a:pPr eaLnBrk="0" hangingPunct="0">
              <a:lnSpc>
                <a:spcPct val="90000"/>
              </a:lnSpc>
              <a:spcBef>
                <a:spcPct val="90000"/>
              </a:spcBef>
            </a:pPr>
            <a:r>
              <a:rPr lang="en-US" dirty="0"/>
              <a:t>Don’t get bogged down in details</a:t>
            </a:r>
          </a:p>
          <a:p>
            <a:pPr lvl="1" eaLnBrk="0" hangingPunct="0">
              <a:lnSpc>
                <a:spcPct val="110000"/>
              </a:lnSpc>
              <a:spcBef>
                <a:spcPct val="30000"/>
              </a:spcBef>
            </a:pPr>
            <a:r>
              <a:rPr lang="en-US" dirty="0"/>
              <a:t>will lose people and never get them back</a:t>
            </a:r>
          </a:p>
          <a:p>
            <a:pPr lvl="1" eaLnBrk="0" hangingPunct="0">
              <a:lnSpc>
                <a:spcPct val="110000"/>
              </a:lnSpc>
              <a:spcBef>
                <a:spcPct val="30000"/>
              </a:spcBef>
            </a:pPr>
            <a:r>
              <a:rPr lang="en-US" dirty="0"/>
              <a:t>main point forgotten by audience</a:t>
            </a:r>
          </a:p>
          <a:p>
            <a:pPr lvl="1" eaLnBrk="0" hangingPunct="0">
              <a:lnSpc>
                <a:spcPct val="110000"/>
              </a:lnSpc>
              <a:spcBef>
                <a:spcPct val="30000"/>
              </a:spcBef>
            </a:pPr>
            <a:r>
              <a:rPr lang="en-US" dirty="0"/>
              <a:t>fit details to your audience</a:t>
            </a:r>
          </a:p>
          <a:p>
            <a:pPr eaLnBrk="0" hangingPunct="0">
              <a:lnSpc>
                <a:spcPct val="110000"/>
              </a:lnSpc>
              <a:spcBef>
                <a:spcPct val="30000"/>
              </a:spcBef>
            </a:pPr>
            <a:endParaRPr lang="en-US" dirty="0"/>
          </a:p>
          <a:p>
            <a:pPr eaLnBrk="0" hangingPunct="0">
              <a:lnSpc>
                <a:spcPct val="110000"/>
              </a:lnSpc>
              <a:spcBef>
                <a:spcPct val="30000"/>
              </a:spcBef>
            </a:pPr>
            <a:endParaRPr lang="en-US" dirty="0"/>
          </a:p>
        </p:txBody>
      </p:sp>
      <p:sp>
        <p:nvSpPr>
          <p:cNvPr id="21508" name="Rectangle 4"/>
          <p:cNvSpPr>
            <a:spLocks noChangeArrowheads="1"/>
          </p:cNvSpPr>
          <p:nvPr/>
        </p:nvSpPr>
        <p:spPr bwMode="auto">
          <a:xfrm>
            <a:off x="685800" y="5410200"/>
            <a:ext cx="7391400" cy="838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92075" tIns="46038" rIns="92075" bIns="46038"/>
          <a:lstStyle/>
          <a:p>
            <a:pPr eaLnBrk="0" hangingPunct="0">
              <a:lnSpc>
                <a:spcPct val="90000"/>
              </a:lnSpc>
              <a:spcBef>
                <a:spcPct val="90000"/>
              </a:spcBef>
            </a:pPr>
            <a:r>
              <a:rPr lang="en-US" sz="4800" b="1" dirty="0">
                <a:solidFill>
                  <a:srgbClr val="000066"/>
                </a:solidFill>
              </a:rPr>
              <a:t>Keep it simple</a:t>
            </a:r>
          </a:p>
        </p:txBody>
      </p:sp>
      <p:pic>
        <p:nvPicPr>
          <p:cNvPr id="6146" name="Picture 2" descr="C:\Users\saul\AppData\Local\Microsoft\Windows\Temporary Internet Files\Content.IE5\L7DW0LPV\MC900047766[1].wmf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724128" y="3717032"/>
            <a:ext cx="3056839" cy="272765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686265970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5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50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2150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150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1508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2150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1508" grpId="0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250" name="Rectangle 2"/>
          <p:cNvSpPr>
            <a:spLocks noGrp="1" noChangeArrowheads="1"/>
          </p:cNvSpPr>
          <p:nvPr>
            <p:ph type="title"/>
          </p:nvPr>
        </p:nvSpPr>
        <p:spPr>
          <a:xfrm>
            <a:off x="457200" y="663352"/>
            <a:ext cx="8305800" cy="533400"/>
          </a:xfrm>
        </p:spPr>
        <p:txBody>
          <a:bodyPr/>
          <a:lstStyle/>
          <a:p>
            <a:r>
              <a:rPr lang="en-US" dirty="0" smtClean="0"/>
              <a:t>Style and Tips</a:t>
            </a:r>
            <a:endParaRPr lang="en-US" dirty="0"/>
          </a:p>
        </p:txBody>
      </p:sp>
      <p:sp>
        <p:nvSpPr>
          <p:cNvPr id="53251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0" hangingPunct="0">
              <a:lnSpc>
                <a:spcPct val="90000"/>
              </a:lnSpc>
              <a:spcBef>
                <a:spcPct val="90000"/>
              </a:spcBef>
            </a:pPr>
            <a:r>
              <a:rPr lang="en-US" dirty="0"/>
              <a:t>Good body language</a:t>
            </a:r>
          </a:p>
          <a:p>
            <a:pPr lvl="1" eaLnBrk="0" hangingPunct="0">
              <a:lnSpc>
                <a:spcPct val="120000"/>
              </a:lnSpc>
              <a:spcBef>
                <a:spcPct val="30000"/>
              </a:spcBef>
            </a:pPr>
            <a:r>
              <a:rPr lang="en-US" dirty="0" smtClean="0"/>
              <a:t>be enthusiastic</a:t>
            </a:r>
          </a:p>
          <a:p>
            <a:pPr lvl="1" eaLnBrk="0" hangingPunct="0">
              <a:lnSpc>
                <a:spcPct val="120000"/>
              </a:lnSpc>
              <a:spcBef>
                <a:spcPct val="30000"/>
              </a:spcBef>
            </a:pPr>
            <a:r>
              <a:rPr lang="en-US" dirty="0" smtClean="0"/>
              <a:t>maintain </a:t>
            </a:r>
            <a:r>
              <a:rPr lang="en-US" dirty="0"/>
              <a:t>eye contact</a:t>
            </a:r>
          </a:p>
          <a:p>
            <a:pPr lvl="1" eaLnBrk="0" hangingPunct="0">
              <a:lnSpc>
                <a:spcPct val="120000"/>
              </a:lnSpc>
              <a:spcBef>
                <a:spcPct val="30000"/>
              </a:spcBef>
            </a:pPr>
            <a:r>
              <a:rPr lang="en-US" dirty="0"/>
              <a:t>speak clearly and audibly</a:t>
            </a:r>
          </a:p>
          <a:p>
            <a:pPr lvl="1" eaLnBrk="0" hangingPunct="0">
              <a:lnSpc>
                <a:spcPct val="120000"/>
              </a:lnSpc>
              <a:spcBef>
                <a:spcPct val="30000"/>
              </a:spcBef>
            </a:pPr>
            <a:r>
              <a:rPr lang="en-US" dirty="0" smtClean="0"/>
              <a:t>don’t read</a:t>
            </a:r>
          </a:p>
          <a:p>
            <a:pPr marL="268287" lvl="1" indent="0" eaLnBrk="0" hangingPunct="0">
              <a:lnSpc>
                <a:spcPct val="120000"/>
              </a:lnSpc>
              <a:spcBef>
                <a:spcPct val="30000"/>
              </a:spcBef>
              <a:buNone/>
            </a:pPr>
            <a:r>
              <a:rPr lang="en-US" dirty="0"/>
              <a:t/>
            </a:r>
            <a:br>
              <a:rPr lang="en-US" dirty="0"/>
            </a:br>
            <a:endParaRPr lang="en-US" dirty="0"/>
          </a:p>
          <a:p>
            <a:endParaRPr lang="en-US" dirty="0"/>
          </a:p>
        </p:txBody>
      </p:sp>
      <p:pic>
        <p:nvPicPr>
          <p:cNvPr id="53254" name="Picture 6" descr="j0150563"/>
          <p:cNvPicPr>
            <a:picLocks noGrp="1" noChangeAspect="1" noChangeArrowheads="1"/>
          </p:cNvPicPr>
          <p:nvPr>
            <p:ph sz="half" idx="4294967295"/>
          </p:nvPr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6905625" y="1752600"/>
            <a:ext cx="1887538" cy="2209800"/>
          </a:xfr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pic>
      <p:sp>
        <p:nvSpPr>
          <p:cNvPr id="5" name="Rectangle 4"/>
          <p:cNvSpPr>
            <a:spLocks noChangeArrowheads="1"/>
          </p:cNvSpPr>
          <p:nvPr/>
        </p:nvSpPr>
        <p:spPr bwMode="auto">
          <a:xfrm>
            <a:off x="685800" y="5410200"/>
            <a:ext cx="7846640" cy="838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92075" tIns="46038" rIns="92075" bIns="46038"/>
          <a:lstStyle/>
          <a:p>
            <a:pPr eaLnBrk="0" hangingPunct="0">
              <a:lnSpc>
                <a:spcPct val="90000"/>
              </a:lnSpc>
              <a:spcBef>
                <a:spcPct val="90000"/>
              </a:spcBef>
            </a:pPr>
            <a:r>
              <a:rPr lang="en-US" sz="4800" b="1" dirty="0" smtClean="0">
                <a:solidFill>
                  <a:srgbClr val="000066"/>
                </a:solidFill>
              </a:rPr>
              <a:t>Use your voice and body</a:t>
            </a:r>
            <a:endParaRPr lang="en-US" sz="4800" b="1" dirty="0">
              <a:solidFill>
                <a:srgbClr val="000066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79942149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5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1618" name="Rectangle 2"/>
          <p:cNvSpPr>
            <a:spLocks noGrp="1" noChangeArrowheads="1"/>
          </p:cNvSpPr>
          <p:nvPr>
            <p:ph type="title"/>
          </p:nvPr>
        </p:nvSpPr>
        <p:spPr>
          <a:xfrm>
            <a:off x="457200" y="663352"/>
            <a:ext cx="8305800" cy="533400"/>
          </a:xfrm>
        </p:spPr>
        <p:txBody>
          <a:bodyPr/>
          <a:lstStyle/>
          <a:p>
            <a:r>
              <a:rPr lang="en-US" dirty="0" smtClean="0"/>
              <a:t>Style and Tips</a:t>
            </a:r>
            <a:endParaRPr lang="en-US" dirty="0"/>
          </a:p>
        </p:txBody>
      </p:sp>
      <p:sp>
        <p:nvSpPr>
          <p:cNvPr id="111619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0" hangingPunct="0">
              <a:lnSpc>
                <a:spcPct val="90000"/>
              </a:lnSpc>
              <a:spcBef>
                <a:spcPct val="90000"/>
              </a:spcBef>
            </a:pPr>
            <a:r>
              <a:rPr lang="en-US" dirty="0" smtClean="0"/>
              <a:t>Timing</a:t>
            </a:r>
          </a:p>
          <a:p>
            <a:pPr lvl="1">
              <a:lnSpc>
                <a:spcPct val="90000"/>
              </a:lnSpc>
              <a:spcBef>
                <a:spcPct val="90000"/>
              </a:spcBef>
            </a:pPr>
            <a:r>
              <a:rPr lang="en-CA" dirty="0" smtClean="0"/>
              <a:t>adjust content to fit</a:t>
            </a:r>
          </a:p>
          <a:p>
            <a:pPr lvl="1">
              <a:lnSpc>
                <a:spcPct val="90000"/>
              </a:lnSpc>
              <a:spcBef>
                <a:spcPct val="90000"/>
              </a:spcBef>
            </a:pPr>
            <a:r>
              <a:rPr lang="en-CA" dirty="0" smtClean="0"/>
              <a:t>don’t rush</a:t>
            </a:r>
            <a:endParaRPr lang="en-US" dirty="0"/>
          </a:p>
          <a:p>
            <a:endParaRPr lang="en-US" dirty="0"/>
          </a:p>
        </p:txBody>
      </p:sp>
      <p:pic>
        <p:nvPicPr>
          <p:cNvPr id="111622" name="Picture 6" descr="j0234756"/>
          <p:cNvPicPr>
            <a:picLocks noGrp="1" noChangeAspect="1" noChangeArrowheads="1" noCrop="1"/>
          </p:cNvPicPr>
          <p:nvPr>
            <p:ph sz="half" idx="4294967295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6516216" y="1772816"/>
            <a:ext cx="2325688" cy="2781300"/>
          </a:xfr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pic>
      <p:sp>
        <p:nvSpPr>
          <p:cNvPr id="5" name="Rectangle 4"/>
          <p:cNvSpPr>
            <a:spLocks noChangeArrowheads="1"/>
          </p:cNvSpPr>
          <p:nvPr/>
        </p:nvSpPr>
        <p:spPr bwMode="auto">
          <a:xfrm>
            <a:off x="685800" y="5410200"/>
            <a:ext cx="7846640" cy="838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92075" tIns="46038" rIns="92075" bIns="46038"/>
          <a:lstStyle/>
          <a:p>
            <a:pPr eaLnBrk="0" hangingPunct="0">
              <a:lnSpc>
                <a:spcPct val="90000"/>
              </a:lnSpc>
              <a:spcBef>
                <a:spcPct val="90000"/>
              </a:spcBef>
            </a:pPr>
            <a:r>
              <a:rPr lang="en-US" sz="4800" b="1" dirty="0" smtClean="0">
                <a:solidFill>
                  <a:srgbClr val="000066"/>
                </a:solidFill>
              </a:rPr>
              <a:t>Watch the time</a:t>
            </a:r>
            <a:endParaRPr lang="en-US" sz="4800" b="1" dirty="0">
              <a:solidFill>
                <a:srgbClr val="000066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15677364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5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122" name="Picture 2" descr="C:\Users\saul\AppData\Local\Microsoft\Windows\Temporary Internet Files\Content.IE5\6C08M135\MC900431582[1].pn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43116" y="1451645"/>
            <a:ext cx="2121371" cy="212137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28002" name="Rectangle 2"/>
          <p:cNvSpPr>
            <a:spLocks noGrp="1" noChangeArrowheads="1"/>
          </p:cNvSpPr>
          <p:nvPr>
            <p:ph type="title"/>
          </p:nvPr>
        </p:nvSpPr>
        <p:spPr>
          <a:noFill/>
          <a:ln/>
        </p:spPr>
        <p:txBody>
          <a:bodyPr lIns="92075" tIns="46038" rIns="92075" bIns="46038" anchor="ctr"/>
          <a:lstStyle/>
          <a:p>
            <a:pPr eaLnBrk="0" hangingPunct="0">
              <a:lnSpc>
                <a:spcPct val="90000"/>
              </a:lnSpc>
            </a:pPr>
            <a:r>
              <a:rPr lang="en-US" dirty="0" smtClean="0"/>
              <a:t>Style and Tips</a:t>
            </a:r>
            <a:endParaRPr lang="en-US" dirty="0"/>
          </a:p>
        </p:txBody>
      </p:sp>
      <p:sp>
        <p:nvSpPr>
          <p:cNvPr id="128003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 lIns="92075" tIns="46038" rIns="92075" bIns="46038"/>
          <a:lstStyle/>
          <a:p>
            <a:pPr eaLnBrk="0" hangingPunct="0">
              <a:spcBef>
                <a:spcPct val="90000"/>
              </a:spcBef>
            </a:pPr>
            <a:r>
              <a:rPr lang="en-US" dirty="0"/>
              <a:t>Prepare, practice, revise, practice</a:t>
            </a:r>
          </a:p>
          <a:p>
            <a:pPr lvl="1" eaLnBrk="0" hangingPunct="0">
              <a:spcBef>
                <a:spcPct val="90000"/>
              </a:spcBef>
            </a:pPr>
            <a:r>
              <a:rPr lang="en-US" dirty="0"/>
              <a:t>get talk to match slides</a:t>
            </a:r>
          </a:p>
          <a:p>
            <a:pPr lvl="1" eaLnBrk="0" hangingPunct="0">
              <a:spcBef>
                <a:spcPct val="90000"/>
              </a:spcBef>
            </a:pPr>
            <a:r>
              <a:rPr lang="en-US" dirty="0"/>
              <a:t>know your notes, but don’t rely on them</a:t>
            </a:r>
          </a:p>
          <a:p>
            <a:pPr lvl="1" eaLnBrk="0" hangingPunct="0">
              <a:spcBef>
                <a:spcPct val="90000"/>
              </a:spcBef>
            </a:pPr>
            <a:r>
              <a:rPr lang="en-US" dirty="0"/>
              <a:t>get feedback</a:t>
            </a:r>
          </a:p>
          <a:p>
            <a:pPr lvl="2" eaLnBrk="0" hangingPunct="0">
              <a:spcBef>
                <a:spcPct val="90000"/>
              </a:spcBef>
            </a:pPr>
            <a:r>
              <a:rPr lang="en-US" dirty="0"/>
              <a:t>friendly but critical audience</a:t>
            </a:r>
          </a:p>
          <a:p>
            <a:pPr lvl="1" eaLnBrk="0" hangingPunct="0">
              <a:lnSpc>
                <a:spcPct val="110000"/>
              </a:lnSpc>
              <a:spcBef>
                <a:spcPct val="30000"/>
              </a:spcBef>
              <a:buFontTx/>
              <a:buNone/>
            </a:pPr>
            <a:endParaRPr lang="en-US" dirty="0"/>
          </a:p>
          <a:p>
            <a:pPr eaLnBrk="0" hangingPunct="0">
              <a:lnSpc>
                <a:spcPct val="110000"/>
              </a:lnSpc>
              <a:spcBef>
                <a:spcPct val="30000"/>
              </a:spcBef>
            </a:pPr>
            <a:endParaRPr lang="en-US" dirty="0"/>
          </a:p>
          <a:p>
            <a:pPr eaLnBrk="0" hangingPunct="0">
              <a:lnSpc>
                <a:spcPct val="110000"/>
              </a:lnSpc>
              <a:spcBef>
                <a:spcPct val="30000"/>
              </a:spcBef>
            </a:pPr>
            <a:endParaRPr lang="en-US" dirty="0"/>
          </a:p>
        </p:txBody>
      </p:sp>
      <p:sp>
        <p:nvSpPr>
          <p:cNvPr id="5" name="Rectangle 4"/>
          <p:cNvSpPr>
            <a:spLocks noChangeArrowheads="1"/>
          </p:cNvSpPr>
          <p:nvPr/>
        </p:nvSpPr>
        <p:spPr bwMode="auto">
          <a:xfrm>
            <a:off x="685799" y="5410200"/>
            <a:ext cx="8425581" cy="838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92075" tIns="46038" rIns="92075" bIns="46038"/>
          <a:lstStyle/>
          <a:p>
            <a:pPr eaLnBrk="0" hangingPunct="0">
              <a:lnSpc>
                <a:spcPct val="90000"/>
              </a:lnSpc>
              <a:spcBef>
                <a:spcPct val="90000"/>
              </a:spcBef>
            </a:pPr>
            <a:r>
              <a:rPr lang="en-US" sz="4400" b="1" dirty="0" smtClean="0">
                <a:solidFill>
                  <a:srgbClr val="000066"/>
                </a:solidFill>
              </a:rPr>
              <a:t>Practice, practice, practice</a:t>
            </a:r>
            <a:endParaRPr lang="en-US" sz="4400" b="1" dirty="0">
              <a:solidFill>
                <a:srgbClr val="000066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457187696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5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8002" name="Rectangle 2"/>
          <p:cNvSpPr>
            <a:spLocks noGrp="1" noChangeArrowheads="1"/>
          </p:cNvSpPr>
          <p:nvPr>
            <p:ph type="title"/>
          </p:nvPr>
        </p:nvSpPr>
        <p:spPr>
          <a:noFill/>
          <a:ln/>
        </p:spPr>
        <p:txBody>
          <a:bodyPr lIns="92075" tIns="46038" rIns="92075" bIns="46038" anchor="ctr"/>
          <a:lstStyle/>
          <a:p>
            <a:pPr eaLnBrk="0" hangingPunct="0">
              <a:lnSpc>
                <a:spcPct val="90000"/>
              </a:lnSpc>
            </a:pPr>
            <a:r>
              <a:rPr lang="en-US" dirty="0" smtClean="0"/>
              <a:t>Style and Tips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 dirty="0"/>
          </a:p>
        </p:txBody>
      </p:sp>
      <p:pic>
        <p:nvPicPr>
          <p:cNvPr id="13316" name="Picture 4" descr="C:\Users\saul\AppData\Local\Temp\SNAGHTML42e3ab4.PN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9992" y="47624"/>
            <a:ext cx="9124008" cy="675913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331200825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268" name="Picture 4" descr="C:\Users\saul\AppData\Local\Microsoft\Windows\Temporary Internet Files\Content.IE5\L7DW0LPV\MC910216349[1].pn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616424" y="3742758"/>
            <a:ext cx="3913981" cy="331581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15714" name="Rectangle 2"/>
          <p:cNvSpPr>
            <a:spLocks noGrp="1" noChangeArrowheads="1"/>
          </p:cNvSpPr>
          <p:nvPr>
            <p:ph type="title"/>
          </p:nvPr>
        </p:nvSpPr>
        <p:spPr>
          <a:noFill/>
          <a:ln/>
        </p:spPr>
        <p:txBody>
          <a:bodyPr lIns="92075" tIns="46038" rIns="92075" bIns="46038" anchor="ctr"/>
          <a:lstStyle/>
          <a:p>
            <a:pPr eaLnBrk="0" hangingPunct="0">
              <a:lnSpc>
                <a:spcPct val="90000"/>
              </a:lnSpc>
            </a:pPr>
            <a:r>
              <a:rPr lang="en-US" dirty="0" smtClean="0"/>
              <a:t>Media Setup</a:t>
            </a:r>
            <a:endParaRPr lang="en-US" dirty="0"/>
          </a:p>
        </p:txBody>
      </p:sp>
      <p:sp>
        <p:nvSpPr>
          <p:cNvPr id="115715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 lIns="92075" tIns="46038" rIns="92075" bIns="46038"/>
          <a:lstStyle/>
          <a:p>
            <a:pPr eaLnBrk="0" hangingPunct="0">
              <a:lnSpc>
                <a:spcPct val="90000"/>
              </a:lnSpc>
              <a:spcBef>
                <a:spcPct val="90000"/>
              </a:spcBef>
            </a:pPr>
            <a:r>
              <a:rPr lang="en-US" dirty="0"/>
              <a:t>Always have </a:t>
            </a:r>
            <a:r>
              <a:rPr lang="en-US" dirty="0" smtClean="0"/>
              <a:t>backups</a:t>
            </a:r>
            <a:endParaRPr lang="en-US" dirty="0"/>
          </a:p>
        </p:txBody>
      </p:sp>
      <p:pic>
        <p:nvPicPr>
          <p:cNvPr id="11266" name="Picture 2" descr="C:\Users\saul\AppData\Local\Microsoft\Windows\Temporary Internet Files\Content.IE5\L7DW0LPV\MC900431573[1].pn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339752" y="2276872"/>
            <a:ext cx="2578546" cy="259573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1267" name="Picture 3" descr="C:\Users\saul\AppData\Local\Microsoft\Windows\Temporary Internet Files\Content.IE5\6C08M135\MC900441713[1].png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1520" y="4149080"/>
            <a:ext cx="2379712" cy="237971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1270" name="Picture 6" descr="C:\Users\saul\AppData\Local\Microsoft\Windows\Temporary Internet Files\Content.IE5\P1H81FVQ\MC900368356[1].wmf"/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56176" y="1488202"/>
            <a:ext cx="2586532" cy="225455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647189606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02" name="Rectangle 2"/>
          <p:cNvSpPr>
            <a:spLocks noGrp="1" noChangeArrowheads="1"/>
          </p:cNvSpPr>
          <p:nvPr>
            <p:ph type="title"/>
          </p:nvPr>
        </p:nvSpPr>
        <p:spPr>
          <a:noFill/>
          <a:ln/>
        </p:spPr>
        <p:txBody>
          <a:bodyPr lIns="92075" tIns="46038" rIns="92075" bIns="46038" anchor="ctr"/>
          <a:lstStyle/>
          <a:p>
            <a:pPr eaLnBrk="0" hangingPunct="0">
              <a:lnSpc>
                <a:spcPct val="90000"/>
              </a:lnSpc>
            </a:pPr>
            <a:r>
              <a:rPr lang="en-US" dirty="0" smtClean="0"/>
              <a:t>Media Setup</a:t>
            </a:r>
            <a:endParaRPr lang="en-US" dirty="0"/>
          </a:p>
        </p:txBody>
      </p:sp>
      <p:sp>
        <p:nvSpPr>
          <p:cNvPr id="25603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2539118" y="1556792"/>
            <a:ext cx="6120929" cy="4824388"/>
          </a:xfrm>
          <a:noFill/>
          <a:ln/>
        </p:spPr>
        <p:txBody>
          <a:bodyPr lIns="92075" tIns="46038" rIns="92075" bIns="46038"/>
          <a:lstStyle/>
          <a:p>
            <a:pPr eaLnBrk="0" hangingPunct="0">
              <a:lnSpc>
                <a:spcPct val="90000"/>
              </a:lnSpc>
              <a:spcBef>
                <a:spcPct val="90000"/>
              </a:spcBef>
            </a:pPr>
            <a:r>
              <a:rPr lang="en-US" dirty="0" smtClean="0"/>
              <a:t>Microphone</a:t>
            </a:r>
            <a:endParaRPr lang="en-US" dirty="0"/>
          </a:p>
          <a:p>
            <a:pPr lvl="1" eaLnBrk="0" hangingPunct="0">
              <a:lnSpc>
                <a:spcPct val="90000"/>
              </a:lnSpc>
              <a:spcBef>
                <a:spcPct val="30000"/>
              </a:spcBef>
            </a:pPr>
            <a:r>
              <a:rPr lang="en-US" dirty="0" smtClean="0"/>
              <a:t>placement &amp; sound check</a:t>
            </a:r>
            <a:endParaRPr lang="en-CA" dirty="0" smtClean="0"/>
          </a:p>
          <a:p>
            <a:pPr marL="268287" lvl="1" indent="0" eaLnBrk="0" hangingPunct="0">
              <a:lnSpc>
                <a:spcPct val="90000"/>
              </a:lnSpc>
              <a:spcBef>
                <a:spcPct val="30000"/>
              </a:spcBef>
              <a:buNone/>
            </a:pPr>
            <a:endParaRPr lang="en-US" dirty="0" smtClean="0"/>
          </a:p>
          <a:p>
            <a:pPr>
              <a:lnSpc>
                <a:spcPct val="90000"/>
              </a:lnSpc>
              <a:spcBef>
                <a:spcPct val="30000"/>
              </a:spcBef>
            </a:pPr>
            <a:r>
              <a:rPr lang="en-CA" dirty="0" smtClean="0"/>
              <a:t>Screen</a:t>
            </a:r>
          </a:p>
          <a:p>
            <a:pPr lvl="1">
              <a:lnSpc>
                <a:spcPct val="90000"/>
              </a:lnSpc>
              <a:spcBef>
                <a:spcPct val="30000"/>
              </a:spcBef>
            </a:pPr>
            <a:r>
              <a:rPr lang="en-CA" dirty="0" smtClean="0"/>
              <a:t>visibility</a:t>
            </a:r>
          </a:p>
          <a:p>
            <a:pPr lvl="1">
              <a:lnSpc>
                <a:spcPct val="90000"/>
              </a:lnSpc>
              <a:spcBef>
                <a:spcPct val="30000"/>
              </a:spcBef>
            </a:pPr>
            <a:r>
              <a:rPr lang="en-CA" dirty="0" smtClean="0"/>
              <a:t>size</a:t>
            </a:r>
          </a:p>
          <a:p>
            <a:pPr lvl="1">
              <a:lnSpc>
                <a:spcPct val="90000"/>
              </a:lnSpc>
              <a:spcBef>
                <a:spcPct val="30000"/>
              </a:spcBef>
            </a:pPr>
            <a:r>
              <a:rPr lang="en-CA" dirty="0" smtClean="0"/>
              <a:t>lighting</a:t>
            </a:r>
            <a:br>
              <a:rPr lang="en-CA" dirty="0" smtClean="0"/>
            </a:br>
            <a:endParaRPr lang="en-CA" dirty="0"/>
          </a:p>
          <a:p>
            <a:pPr>
              <a:lnSpc>
                <a:spcPct val="90000"/>
              </a:lnSpc>
              <a:spcBef>
                <a:spcPct val="30000"/>
              </a:spcBef>
            </a:pPr>
            <a:r>
              <a:rPr lang="en-CA" dirty="0" smtClean="0"/>
              <a:t>Seating</a:t>
            </a:r>
            <a:endParaRPr lang="en-CA" dirty="0"/>
          </a:p>
          <a:p>
            <a:pPr lvl="1" eaLnBrk="0" hangingPunct="0">
              <a:lnSpc>
                <a:spcPct val="90000"/>
              </a:lnSpc>
              <a:spcBef>
                <a:spcPct val="30000"/>
              </a:spcBef>
            </a:pPr>
            <a:endParaRPr lang="en-US" dirty="0"/>
          </a:p>
        </p:txBody>
      </p:sp>
      <p:sp>
        <p:nvSpPr>
          <p:cNvPr id="25607" name="AutoShape 7"/>
          <p:cNvSpPr>
            <a:spLocks noChangeAspect="1" noChangeArrowheads="1" noTextEdit="1"/>
          </p:cNvSpPr>
          <p:nvPr/>
        </p:nvSpPr>
        <p:spPr bwMode="auto">
          <a:xfrm>
            <a:off x="6477000" y="3276600"/>
            <a:ext cx="2489200" cy="15700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25652" name="Line 52"/>
          <p:cNvSpPr>
            <a:spLocks noChangeShapeType="1"/>
          </p:cNvSpPr>
          <p:nvPr/>
        </p:nvSpPr>
        <p:spPr bwMode="auto">
          <a:xfrm>
            <a:off x="8059738" y="4533900"/>
            <a:ext cx="1587" cy="1588"/>
          </a:xfrm>
          <a:prstGeom prst="line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en-US"/>
          </a:p>
        </p:txBody>
      </p:sp>
      <p:pic>
        <p:nvPicPr>
          <p:cNvPr id="25745" name="Picture 145" descr="j0198980[1]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71600" y="1340768"/>
            <a:ext cx="1420107" cy="107045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42" name="Picture 2" descr="C:\Users\saul\AppData\Local\Microsoft\Windows\Temporary Internet Files\Content.IE5\GDRI9TX4\MC900439588[1].png"/>
          <p:cNvPicPr>
            <a:picLocks noChangeAspect="1" noChangeArrowheads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0289" r="12285" b="17420"/>
          <a:stretch/>
        </p:blipFill>
        <p:spPr bwMode="auto">
          <a:xfrm>
            <a:off x="924798" y="5085184"/>
            <a:ext cx="1549945" cy="144016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44" name="Picture 4" descr="C:\Users\saul\AppData\Local\Microsoft\Windows\Temporary Internet Files\Content.IE5\L7DW0LPV\MC900078768[1].wmf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71600" y="3045147"/>
            <a:ext cx="1503143" cy="132702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031952482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1794" name="Rectangle 2"/>
          <p:cNvSpPr>
            <a:spLocks noGrp="1" noChangeArrowheads="1"/>
          </p:cNvSpPr>
          <p:nvPr>
            <p:ph type="title"/>
          </p:nvPr>
        </p:nvSpPr>
        <p:spPr>
          <a:noFill/>
          <a:ln/>
        </p:spPr>
        <p:txBody>
          <a:bodyPr lIns="92075" tIns="46038" rIns="92075" bIns="46038" anchor="ctr"/>
          <a:lstStyle/>
          <a:p>
            <a:pPr eaLnBrk="0" hangingPunct="0">
              <a:lnSpc>
                <a:spcPct val="90000"/>
              </a:lnSpc>
            </a:pPr>
            <a:r>
              <a:rPr lang="en-US" dirty="0" smtClean="0"/>
              <a:t>Media</a:t>
            </a:r>
            <a:endParaRPr lang="en-US" dirty="0"/>
          </a:p>
        </p:txBody>
      </p:sp>
      <p:sp>
        <p:nvSpPr>
          <p:cNvPr id="161795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 lIns="92075" tIns="46038" rIns="92075" bIns="46038"/>
          <a:lstStyle/>
          <a:p>
            <a:pPr eaLnBrk="0" hangingPunct="0">
              <a:spcBef>
                <a:spcPct val="90000"/>
              </a:spcBef>
            </a:pPr>
            <a:r>
              <a:rPr lang="en-US" dirty="0"/>
              <a:t>None</a:t>
            </a:r>
          </a:p>
          <a:p>
            <a:pPr lvl="1" eaLnBrk="0" hangingPunct="0">
              <a:spcBef>
                <a:spcPct val="30000"/>
              </a:spcBef>
            </a:pPr>
            <a:r>
              <a:rPr lang="en-US" dirty="0" smtClean="0"/>
              <a:t>focus is on you</a:t>
            </a:r>
          </a:p>
          <a:p>
            <a:pPr lvl="1" eaLnBrk="0" hangingPunct="0">
              <a:spcBef>
                <a:spcPct val="30000"/>
              </a:spcBef>
            </a:pPr>
            <a:endParaRPr lang="en-CA" dirty="0"/>
          </a:p>
          <a:p>
            <a:pPr>
              <a:spcBef>
                <a:spcPct val="30000"/>
              </a:spcBef>
            </a:pPr>
            <a:r>
              <a:rPr lang="en-CA" dirty="0" smtClean="0"/>
              <a:t>But</a:t>
            </a:r>
            <a:endParaRPr lang="en-US" dirty="0" smtClean="0"/>
          </a:p>
          <a:p>
            <a:pPr lvl="1" eaLnBrk="0" hangingPunct="0">
              <a:spcBef>
                <a:spcPct val="30000"/>
              </a:spcBef>
            </a:pPr>
            <a:r>
              <a:rPr lang="en-US" dirty="0" smtClean="0"/>
              <a:t>practiced </a:t>
            </a:r>
            <a:r>
              <a:rPr lang="en-US" dirty="0"/>
              <a:t>speakers are </a:t>
            </a:r>
            <a:r>
              <a:rPr lang="en-US" dirty="0" smtClean="0"/>
              <a:t>best</a:t>
            </a:r>
            <a:endParaRPr lang="en-US" dirty="0"/>
          </a:p>
          <a:p>
            <a:pPr lvl="1" eaLnBrk="0" hangingPunct="0">
              <a:spcBef>
                <a:spcPct val="30000"/>
              </a:spcBef>
              <a:buFontTx/>
              <a:buNone/>
            </a:pPr>
            <a:endParaRPr lang="en-US" dirty="0"/>
          </a:p>
        </p:txBody>
      </p:sp>
      <p:pic>
        <p:nvPicPr>
          <p:cNvPr id="161798" name="Picture 6" descr="j0196562[1]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652120" y="2908217"/>
            <a:ext cx="3103457" cy="314586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566047054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1794" name="Rectangle 2"/>
          <p:cNvSpPr>
            <a:spLocks noGrp="1" noChangeArrowheads="1"/>
          </p:cNvSpPr>
          <p:nvPr>
            <p:ph type="title"/>
          </p:nvPr>
        </p:nvSpPr>
        <p:spPr>
          <a:noFill/>
          <a:ln/>
        </p:spPr>
        <p:txBody>
          <a:bodyPr lIns="92075" tIns="46038" rIns="92075" bIns="46038" anchor="ctr"/>
          <a:lstStyle/>
          <a:p>
            <a:pPr eaLnBrk="0" hangingPunct="0">
              <a:lnSpc>
                <a:spcPct val="90000"/>
              </a:lnSpc>
            </a:pPr>
            <a:r>
              <a:rPr lang="en-US" dirty="0" smtClean="0"/>
              <a:t>Media</a:t>
            </a:r>
            <a:endParaRPr lang="en-US" dirty="0"/>
          </a:p>
        </p:txBody>
      </p:sp>
      <p:sp>
        <p:nvSpPr>
          <p:cNvPr id="161795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 lIns="92075" tIns="46038" rIns="92075" bIns="46038"/>
          <a:lstStyle/>
          <a:p>
            <a:pPr eaLnBrk="0" hangingPunct="0">
              <a:spcBef>
                <a:spcPct val="90000"/>
              </a:spcBef>
            </a:pPr>
            <a:r>
              <a:rPr lang="en-US" dirty="0" smtClean="0"/>
              <a:t>Whiteboard</a:t>
            </a:r>
            <a:endParaRPr lang="en-US" dirty="0"/>
          </a:p>
          <a:p>
            <a:pPr lvl="1" eaLnBrk="0" hangingPunct="0">
              <a:spcBef>
                <a:spcPct val="30000"/>
              </a:spcBef>
            </a:pPr>
            <a:r>
              <a:rPr lang="en-US" dirty="0" smtClean="0"/>
              <a:t>for </a:t>
            </a:r>
            <a:r>
              <a:rPr lang="en-US" dirty="0"/>
              <a:t>small rooms/groups</a:t>
            </a:r>
          </a:p>
          <a:p>
            <a:pPr lvl="1" eaLnBrk="0" hangingPunct="0">
              <a:spcBef>
                <a:spcPct val="30000"/>
              </a:spcBef>
            </a:pPr>
            <a:r>
              <a:rPr lang="en-US" dirty="0" smtClean="0"/>
              <a:t>for </a:t>
            </a:r>
            <a:r>
              <a:rPr lang="en-US" dirty="0"/>
              <a:t>developing </a:t>
            </a:r>
            <a:r>
              <a:rPr lang="en-US" dirty="0" smtClean="0"/>
              <a:t>examples</a:t>
            </a:r>
          </a:p>
          <a:p>
            <a:pPr marL="268287" lvl="1" indent="0" eaLnBrk="0" hangingPunct="0">
              <a:spcBef>
                <a:spcPct val="30000"/>
              </a:spcBef>
              <a:buNone/>
            </a:pPr>
            <a:endParaRPr lang="en-US" dirty="0" smtClean="0"/>
          </a:p>
          <a:p>
            <a:pPr>
              <a:spcBef>
                <a:spcPct val="30000"/>
              </a:spcBef>
            </a:pPr>
            <a:r>
              <a:rPr lang="en-US" dirty="0" smtClean="0"/>
              <a:t>b</a:t>
            </a:r>
            <a:r>
              <a:rPr lang="en-US" dirty="0" smtClean="0"/>
              <a:t>ut </a:t>
            </a:r>
          </a:p>
          <a:p>
            <a:pPr lvl="1">
              <a:spcBef>
                <a:spcPct val="30000"/>
              </a:spcBef>
            </a:pPr>
            <a:r>
              <a:rPr lang="en-US" dirty="0" smtClean="0"/>
              <a:t>slow</a:t>
            </a:r>
            <a:endParaRPr lang="en-US" dirty="0"/>
          </a:p>
        </p:txBody>
      </p:sp>
      <p:pic>
        <p:nvPicPr>
          <p:cNvPr id="8195" name="Picture 3" descr="C:\Users\saul\AppData\Local\Microsoft\Windows\Temporary Internet Files\Content.IE5\GDRI9TX4\MC900139725[1].wmf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292080" y="3786637"/>
            <a:ext cx="3467852" cy="24857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363853662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54" name="Rectangle 1026"/>
          <p:cNvSpPr>
            <a:spLocks noGrp="1" noChangeArrowheads="1"/>
          </p:cNvSpPr>
          <p:nvPr>
            <p:ph type="title"/>
          </p:nvPr>
        </p:nvSpPr>
        <p:spPr>
          <a:noFill/>
          <a:ln/>
        </p:spPr>
        <p:txBody>
          <a:bodyPr lIns="92075" tIns="46038" rIns="92075" bIns="46038" anchor="ctr"/>
          <a:lstStyle/>
          <a:p>
            <a:pPr eaLnBrk="0" hangingPunct="0">
              <a:lnSpc>
                <a:spcPct val="90000"/>
              </a:lnSpc>
            </a:pPr>
            <a:r>
              <a:rPr lang="en-US" dirty="0" smtClean="0"/>
              <a:t>Media</a:t>
            </a:r>
            <a:endParaRPr lang="en-US" dirty="0"/>
          </a:p>
        </p:txBody>
      </p:sp>
      <p:sp>
        <p:nvSpPr>
          <p:cNvPr id="23555" name="Rectangle 1027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 lIns="92075" tIns="46038" rIns="92075" bIns="46038"/>
          <a:lstStyle/>
          <a:p>
            <a:pPr eaLnBrk="0" hangingPunct="0">
              <a:spcBef>
                <a:spcPct val="90000"/>
              </a:spcBef>
            </a:pPr>
            <a:r>
              <a:rPr lang="en-US" dirty="0" smtClean="0"/>
              <a:t>Slide deck</a:t>
            </a:r>
            <a:endParaRPr lang="en-US" dirty="0"/>
          </a:p>
          <a:p>
            <a:pPr lvl="1" eaLnBrk="0" hangingPunct="0">
              <a:spcBef>
                <a:spcPct val="30000"/>
              </a:spcBef>
            </a:pPr>
            <a:r>
              <a:rPr lang="en-US" dirty="0" smtClean="0"/>
              <a:t>the norm</a:t>
            </a:r>
          </a:p>
          <a:p>
            <a:pPr lvl="1" eaLnBrk="0" hangingPunct="0">
              <a:spcBef>
                <a:spcPct val="30000"/>
              </a:spcBef>
            </a:pPr>
            <a:r>
              <a:rPr lang="en-CA" dirty="0" smtClean="0"/>
              <a:t>text / images / videos</a:t>
            </a:r>
            <a:endParaRPr lang="en-US" dirty="0" smtClean="0"/>
          </a:p>
          <a:p>
            <a:pPr lvl="1">
              <a:spcBef>
                <a:spcPct val="30000"/>
              </a:spcBef>
            </a:pPr>
            <a:r>
              <a:rPr lang="en-US" dirty="0" smtClean="0"/>
              <a:t>static and dynamic content</a:t>
            </a:r>
            <a:endParaRPr lang="en-US" dirty="0" smtClean="0"/>
          </a:p>
          <a:p>
            <a:pPr>
              <a:spcBef>
                <a:spcPct val="30000"/>
              </a:spcBef>
            </a:pPr>
            <a:endParaRPr lang="en-CA" dirty="0"/>
          </a:p>
          <a:p>
            <a:pPr>
              <a:spcBef>
                <a:spcPct val="30000"/>
              </a:spcBef>
            </a:pPr>
            <a:r>
              <a:rPr lang="en-CA" dirty="0" smtClean="0"/>
              <a:t>but</a:t>
            </a:r>
            <a:endParaRPr lang="en-US" dirty="0" smtClean="0"/>
          </a:p>
          <a:p>
            <a:pPr lvl="1" eaLnBrk="0" hangingPunct="0">
              <a:spcBef>
                <a:spcPct val="30000"/>
              </a:spcBef>
            </a:pPr>
            <a:r>
              <a:rPr lang="en-US" dirty="0" smtClean="0"/>
              <a:t>less </a:t>
            </a:r>
            <a:r>
              <a:rPr lang="en-US" dirty="0"/>
              <a:t>text </a:t>
            </a:r>
            <a:r>
              <a:rPr lang="en-US" dirty="0" smtClean="0"/>
              <a:t>per </a:t>
            </a:r>
            <a:r>
              <a:rPr lang="en-US" dirty="0"/>
              <a:t>slide </a:t>
            </a:r>
          </a:p>
          <a:p>
            <a:pPr lvl="1" eaLnBrk="0" hangingPunct="0">
              <a:spcBef>
                <a:spcPct val="30000"/>
              </a:spcBef>
            </a:pPr>
            <a:r>
              <a:rPr lang="en-US" dirty="0"/>
              <a:t>expect poor </a:t>
            </a:r>
            <a:r>
              <a:rPr lang="en-US" dirty="0" smtClean="0"/>
              <a:t>lighting</a:t>
            </a:r>
            <a:endParaRPr lang="en-US" dirty="0"/>
          </a:p>
        </p:txBody>
      </p:sp>
      <p:pic>
        <p:nvPicPr>
          <p:cNvPr id="7170" name="Picture 2" descr="C:\Users\saul\AppData\Local\Microsoft\Windows\Temporary Internet Files\Content.IE5\6C08M135\MC900195300[1].wmf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228185" y="3188634"/>
            <a:ext cx="2644198" cy="337973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533562712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02" name="Rectangle 2"/>
          <p:cNvSpPr>
            <a:spLocks noGrp="1" noChangeArrowheads="1"/>
          </p:cNvSpPr>
          <p:nvPr>
            <p:ph type="title"/>
          </p:nvPr>
        </p:nvSpPr>
        <p:spPr>
          <a:noFill/>
          <a:ln/>
        </p:spPr>
        <p:txBody>
          <a:bodyPr lIns="92075" tIns="46038" rIns="92075" bIns="46038" anchor="ctr"/>
          <a:lstStyle/>
          <a:p>
            <a:pPr eaLnBrk="0" hangingPunct="0">
              <a:lnSpc>
                <a:spcPct val="90000"/>
              </a:lnSpc>
            </a:pPr>
            <a:r>
              <a:rPr lang="en-US" dirty="0" smtClean="0"/>
              <a:t>Media</a:t>
            </a:r>
            <a:endParaRPr lang="en-US" dirty="0"/>
          </a:p>
        </p:txBody>
      </p:sp>
      <p:sp>
        <p:nvSpPr>
          <p:cNvPr id="25603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 lIns="92075" tIns="46038" rIns="92075" bIns="46038"/>
          <a:lstStyle/>
          <a:p>
            <a:pPr eaLnBrk="0" hangingPunct="0">
              <a:lnSpc>
                <a:spcPct val="90000"/>
              </a:lnSpc>
              <a:spcBef>
                <a:spcPct val="90000"/>
              </a:spcBef>
            </a:pPr>
            <a:r>
              <a:rPr lang="en-US" dirty="0" smtClean="0"/>
              <a:t>Video and demos</a:t>
            </a:r>
            <a:endParaRPr lang="en-US" dirty="0"/>
          </a:p>
          <a:p>
            <a:pPr lvl="1" eaLnBrk="0" hangingPunct="0">
              <a:lnSpc>
                <a:spcPct val="90000"/>
              </a:lnSpc>
              <a:spcBef>
                <a:spcPct val="30000"/>
              </a:spcBef>
            </a:pPr>
            <a:r>
              <a:rPr lang="en-CA" dirty="0" smtClean="0"/>
              <a:t>showing </a:t>
            </a:r>
            <a:r>
              <a:rPr lang="en-CA" i="1" dirty="0" err="1" smtClean="0"/>
              <a:t>vs</a:t>
            </a:r>
            <a:r>
              <a:rPr lang="en-CA" dirty="0" smtClean="0"/>
              <a:t> explaining</a:t>
            </a:r>
            <a:endParaRPr lang="en-US" dirty="0" smtClean="0"/>
          </a:p>
          <a:p>
            <a:pPr lvl="1" eaLnBrk="0" hangingPunct="0">
              <a:lnSpc>
                <a:spcPct val="90000"/>
              </a:lnSpc>
              <a:spcBef>
                <a:spcPct val="30000"/>
              </a:spcBef>
            </a:pPr>
            <a:r>
              <a:rPr lang="en-CA" dirty="0" smtClean="0"/>
              <a:t>tells the story</a:t>
            </a:r>
          </a:p>
          <a:p>
            <a:pPr lvl="1" eaLnBrk="0" hangingPunct="0">
              <a:lnSpc>
                <a:spcPct val="90000"/>
              </a:lnSpc>
              <a:spcBef>
                <a:spcPct val="30000"/>
              </a:spcBef>
            </a:pPr>
            <a:endParaRPr lang="en-CA" dirty="0"/>
          </a:p>
          <a:p>
            <a:pPr>
              <a:lnSpc>
                <a:spcPct val="90000"/>
              </a:lnSpc>
              <a:spcBef>
                <a:spcPct val="30000"/>
              </a:spcBef>
            </a:pPr>
            <a:r>
              <a:rPr lang="en-CA" dirty="0" smtClean="0"/>
              <a:t>but</a:t>
            </a:r>
            <a:endParaRPr lang="en-US" dirty="0"/>
          </a:p>
          <a:p>
            <a:pPr lvl="1" eaLnBrk="0" hangingPunct="0">
              <a:lnSpc>
                <a:spcPct val="90000"/>
              </a:lnSpc>
              <a:spcBef>
                <a:spcPct val="30000"/>
              </a:spcBef>
            </a:pPr>
            <a:r>
              <a:rPr lang="en-US" dirty="0"/>
              <a:t>don’t let them take </a:t>
            </a:r>
            <a:r>
              <a:rPr lang="en-US" dirty="0" smtClean="0"/>
              <a:t>over</a:t>
            </a:r>
            <a:r>
              <a:rPr lang="en-US" dirty="0"/>
              <a:t/>
            </a:r>
            <a:br>
              <a:rPr lang="en-US" dirty="0"/>
            </a:br>
            <a:endParaRPr lang="en-US" dirty="0"/>
          </a:p>
        </p:txBody>
      </p:sp>
      <p:sp>
        <p:nvSpPr>
          <p:cNvPr id="25607" name="AutoShape 7"/>
          <p:cNvSpPr>
            <a:spLocks noChangeAspect="1" noChangeArrowheads="1" noTextEdit="1"/>
          </p:cNvSpPr>
          <p:nvPr/>
        </p:nvSpPr>
        <p:spPr bwMode="auto">
          <a:xfrm>
            <a:off x="6477000" y="3276600"/>
            <a:ext cx="2489200" cy="15700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25652" name="Line 52"/>
          <p:cNvSpPr>
            <a:spLocks noChangeShapeType="1"/>
          </p:cNvSpPr>
          <p:nvPr/>
        </p:nvSpPr>
        <p:spPr bwMode="auto">
          <a:xfrm>
            <a:off x="8059738" y="4533900"/>
            <a:ext cx="1587" cy="1588"/>
          </a:xfrm>
          <a:prstGeom prst="line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en-US"/>
          </a:p>
        </p:txBody>
      </p:sp>
      <p:pic>
        <p:nvPicPr>
          <p:cNvPr id="9218" name="Picture 2" descr="C:\Users\saul\AppData\Local\Microsoft\Windows\Temporary Internet Files\Content.IE5\P1H81FVQ\MC900432637[1].pn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84168" y="1844824"/>
            <a:ext cx="2857426" cy="285742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208488671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8242" name="Rectangle 2"/>
          <p:cNvSpPr>
            <a:spLocks noGrp="1" noChangeArrowheads="1"/>
          </p:cNvSpPr>
          <p:nvPr>
            <p:ph type="title"/>
          </p:nvPr>
        </p:nvSpPr>
        <p:spPr>
          <a:noFill/>
          <a:ln/>
        </p:spPr>
        <p:txBody>
          <a:bodyPr lIns="92075" tIns="46038" rIns="92075" bIns="46038" anchor="ctr"/>
          <a:lstStyle/>
          <a:p>
            <a:pPr eaLnBrk="0" hangingPunct="0">
              <a:lnSpc>
                <a:spcPct val="90000"/>
              </a:lnSpc>
            </a:pPr>
            <a:r>
              <a:rPr lang="en-US" sz="1000" dirty="0"/>
              <a:t>Text description</a:t>
            </a:r>
            <a:r>
              <a:rPr lang="en-US" sz="2800" dirty="0"/>
              <a:t/>
            </a:r>
            <a:br>
              <a:rPr lang="en-US" sz="2800" dirty="0"/>
            </a:br>
            <a:r>
              <a:rPr lang="en-US" sz="2800" dirty="0" err="1" smtClean="0"/>
              <a:t>Proxemic</a:t>
            </a:r>
            <a:r>
              <a:rPr lang="en-US" sz="2800" dirty="0" smtClean="0"/>
              <a:t> Media Player (2010)</a:t>
            </a:r>
            <a:endParaRPr lang="en-US" sz="2800" dirty="0"/>
          </a:p>
        </p:txBody>
      </p:sp>
      <p:sp>
        <p:nvSpPr>
          <p:cNvPr id="138243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 lIns="92075" tIns="46038" rIns="92075" bIns="46038"/>
          <a:lstStyle/>
          <a:p>
            <a:pPr eaLnBrk="0" hangingPunct="0">
              <a:lnSpc>
                <a:spcPct val="90000"/>
              </a:lnSpc>
              <a:spcBef>
                <a:spcPct val="90000"/>
              </a:spcBef>
            </a:pPr>
            <a:r>
              <a:rPr lang="en-US" dirty="0"/>
              <a:t>A </a:t>
            </a:r>
            <a:r>
              <a:rPr lang="en-US" dirty="0" smtClean="0"/>
              <a:t>video media player </a:t>
            </a:r>
            <a:endParaRPr lang="en-US" dirty="0"/>
          </a:p>
          <a:p>
            <a:pPr eaLnBrk="0" hangingPunct="0">
              <a:lnSpc>
                <a:spcPct val="90000"/>
              </a:lnSpc>
              <a:spcBef>
                <a:spcPct val="90000"/>
              </a:spcBef>
            </a:pPr>
            <a:r>
              <a:rPr lang="en-US" dirty="0" smtClean="0"/>
              <a:t>senses</a:t>
            </a:r>
            <a:endParaRPr lang="en-US" dirty="0"/>
          </a:p>
          <a:p>
            <a:pPr lvl="1" eaLnBrk="0" hangingPunct="0">
              <a:lnSpc>
                <a:spcPct val="140000"/>
              </a:lnSpc>
              <a:spcBef>
                <a:spcPct val="30000"/>
              </a:spcBef>
            </a:pPr>
            <a:r>
              <a:rPr lang="en-US" dirty="0" smtClean="0"/>
              <a:t>distance and orientation of a person</a:t>
            </a:r>
          </a:p>
          <a:p>
            <a:pPr>
              <a:lnSpc>
                <a:spcPct val="140000"/>
              </a:lnSpc>
              <a:spcBef>
                <a:spcPct val="30000"/>
              </a:spcBef>
            </a:pPr>
            <a:r>
              <a:rPr lang="en-CA" dirty="0" smtClean="0"/>
              <a:t>reacts by</a:t>
            </a:r>
          </a:p>
          <a:p>
            <a:pPr lvl="1">
              <a:lnSpc>
                <a:spcPct val="140000"/>
              </a:lnSpc>
              <a:spcBef>
                <a:spcPct val="30000"/>
              </a:spcBef>
            </a:pPr>
            <a:r>
              <a:rPr lang="en-CA" dirty="0" smtClean="0"/>
              <a:t>turning itself on</a:t>
            </a:r>
          </a:p>
          <a:p>
            <a:pPr lvl="1">
              <a:lnSpc>
                <a:spcPct val="140000"/>
              </a:lnSpc>
              <a:spcBef>
                <a:spcPct val="30000"/>
              </a:spcBef>
            </a:pPr>
            <a:r>
              <a:rPr lang="en-CA" dirty="0" smtClean="0"/>
              <a:t>progressive detail</a:t>
            </a:r>
          </a:p>
          <a:p>
            <a:pPr lvl="1">
              <a:lnSpc>
                <a:spcPct val="140000"/>
              </a:lnSpc>
              <a:spcBef>
                <a:spcPct val="30000"/>
              </a:spcBef>
            </a:pPr>
            <a:r>
              <a:rPr lang="en-CA" dirty="0"/>
              <a:t>i</a:t>
            </a:r>
            <a:r>
              <a:rPr lang="en-CA" dirty="0" smtClean="0"/>
              <a:t>nteraction techniques tuned to distance</a:t>
            </a:r>
          </a:p>
          <a:p>
            <a:pPr marL="268287" lvl="1" indent="0">
              <a:lnSpc>
                <a:spcPct val="140000"/>
              </a:lnSpc>
              <a:spcBef>
                <a:spcPct val="30000"/>
              </a:spcBef>
              <a:buNone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09030028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890" name="Rectangle 2"/>
          <p:cNvSpPr>
            <a:spLocks noGrp="1" noChangeArrowheads="1"/>
          </p:cNvSpPr>
          <p:nvPr>
            <p:ph type="title"/>
          </p:nvPr>
        </p:nvSpPr>
        <p:spPr>
          <a:noFill/>
          <a:ln/>
        </p:spPr>
        <p:txBody>
          <a:bodyPr lIns="92075" tIns="46038" rIns="92075" bIns="46038" anchor="ctr"/>
          <a:lstStyle/>
          <a:p>
            <a:pPr eaLnBrk="0" hangingPunct="0">
              <a:lnSpc>
                <a:spcPct val="90000"/>
              </a:lnSpc>
            </a:pPr>
            <a:r>
              <a:rPr lang="en-US" sz="1000" dirty="0"/>
              <a:t>Picture</a:t>
            </a:r>
            <a:r>
              <a:rPr lang="en-US" sz="2800" dirty="0"/>
              <a:t/>
            </a:r>
            <a:br>
              <a:rPr lang="en-US" sz="2800" dirty="0"/>
            </a:br>
            <a:r>
              <a:rPr lang="en-US" sz="2800" dirty="0" err="1" smtClean="0"/>
              <a:t>Proxemic</a:t>
            </a:r>
            <a:r>
              <a:rPr lang="en-US" sz="2800" dirty="0" smtClean="0"/>
              <a:t> Media Player</a:t>
            </a:r>
            <a:endParaRPr lang="en-US" sz="2800" dirty="0"/>
          </a:p>
        </p:txBody>
      </p:sp>
      <p:pic>
        <p:nvPicPr>
          <p:cNvPr id="4" name="Picture 3" descr="C:\Users\Nic\Documents\My Dropbox\Photos\Research\Proxemics\Approach-to-display-gray-background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1560" y="1484784"/>
            <a:ext cx="7052931" cy="518522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59575655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939" name="Rectangle 3"/>
          <p:cNvSpPr>
            <a:spLocks noGrp="1" noChangeArrowheads="1"/>
          </p:cNvSpPr>
          <p:nvPr>
            <p:ph type="body" idx="4294967295"/>
          </p:nvPr>
        </p:nvSpPr>
        <p:spPr>
          <a:xfrm>
            <a:off x="899592" y="5733256"/>
            <a:ext cx="7488832" cy="936104"/>
          </a:xfrm>
          <a:noFill/>
          <a:ln/>
        </p:spPr>
        <p:txBody>
          <a:bodyPr lIns="92075" tIns="46038" rIns="92075" bIns="46038"/>
          <a:lstStyle/>
          <a:p>
            <a:pPr marL="395288" lvl="1" indent="-223838" eaLnBrk="0" hangingPunct="0">
              <a:lnSpc>
                <a:spcPct val="90000"/>
              </a:lnSpc>
              <a:spcBef>
                <a:spcPct val="30000"/>
              </a:spcBef>
            </a:pPr>
            <a:r>
              <a:rPr lang="en-CA" dirty="0" smtClean="0">
                <a:solidFill>
                  <a:srgbClr val="FFCC66"/>
                </a:solidFill>
              </a:rPr>
              <a:t>reacts according to distance &amp; orientation</a:t>
            </a:r>
          </a:p>
          <a:p>
            <a:pPr marL="395288" lvl="1" indent="-223838" eaLnBrk="0" hangingPunct="0">
              <a:lnSpc>
                <a:spcPct val="90000"/>
              </a:lnSpc>
              <a:spcBef>
                <a:spcPct val="30000"/>
              </a:spcBef>
            </a:pPr>
            <a:r>
              <a:rPr lang="en-CA" dirty="0" smtClean="0">
                <a:solidFill>
                  <a:srgbClr val="FFCC66"/>
                </a:solidFill>
              </a:rPr>
              <a:t>increase in detail &amp; interactivity</a:t>
            </a:r>
          </a:p>
          <a:p>
            <a:pPr marL="395288" lvl="1" indent="-223838" eaLnBrk="0" hangingPunct="0">
              <a:lnSpc>
                <a:spcPct val="90000"/>
              </a:lnSpc>
              <a:spcBef>
                <a:spcPct val="30000"/>
              </a:spcBef>
            </a:pPr>
            <a:endParaRPr lang="en-US" dirty="0">
              <a:solidFill>
                <a:srgbClr val="FFCC66"/>
              </a:solidFill>
            </a:endParaRPr>
          </a:p>
        </p:txBody>
      </p:sp>
      <p:pic>
        <p:nvPicPr>
          <p:cNvPr id="2" name="ProxInteractions.wmv">
            <a:hlinkClick r:id="" action="ppaction://media"/>
          </p:cNvPr>
          <p:cNvPicPr>
            <a:picLocks noChangeAspect="1"/>
          </p:cNvPicPr>
          <p:nvPr>
            <a:videoFile r:link="rId1"/>
            <p:extLst>
              <p:ext uri="{DAA4B4D4-6D71-4841-9C94-3DE7FCFB9230}">
                <p14:media xmlns:p14="http://schemas.microsoft.com/office/powerpoint/2010/main" r:embed="rId2">
                  <p14:trim st="21296.5552"/>
                </p14:media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-27199" y="125095"/>
            <a:ext cx="9063695" cy="560816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6111571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6" dur="1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"/>
                  </p:tgtEl>
                </p:cond>
              </p:nextCondLst>
            </p:seq>
            <p:video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2"/>
                </p:tgtEl>
              </p:cMediaNode>
            </p:video>
          </p:childTnLst>
        </p:cTn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650" name="Rectangle 2"/>
          <p:cNvSpPr>
            <a:spLocks noGrp="1" noChangeArrowheads="1"/>
          </p:cNvSpPr>
          <p:nvPr>
            <p:ph type="title"/>
          </p:nvPr>
        </p:nvSpPr>
        <p:spPr>
          <a:xfrm>
            <a:off x="381000" y="533400"/>
            <a:ext cx="8382000" cy="533400"/>
          </a:xfrm>
          <a:noFill/>
          <a:ln/>
        </p:spPr>
        <p:txBody>
          <a:bodyPr lIns="92075" tIns="46038" rIns="92075" bIns="46038" anchor="ctr"/>
          <a:lstStyle/>
          <a:p>
            <a:pPr eaLnBrk="0" hangingPunct="0">
              <a:lnSpc>
                <a:spcPct val="90000"/>
              </a:lnSpc>
            </a:pPr>
            <a:r>
              <a:rPr lang="en-US" sz="1400"/>
              <a:t>Too much detail; cluttered</a:t>
            </a:r>
            <a:r>
              <a:rPr lang="en-US"/>
              <a:t> </a:t>
            </a:r>
            <a:br>
              <a:rPr lang="en-US"/>
            </a:br>
            <a:r>
              <a:rPr lang="en-US"/>
              <a:t>Appearance of Media</a:t>
            </a:r>
          </a:p>
        </p:txBody>
      </p:sp>
      <p:sp>
        <p:nvSpPr>
          <p:cNvPr id="27651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457200" y="1447800"/>
            <a:ext cx="8178800" cy="4648200"/>
          </a:xfrm>
          <a:noFill/>
          <a:ln/>
        </p:spPr>
        <p:txBody>
          <a:bodyPr lIns="92075" tIns="46038" rIns="92075" bIns="46038"/>
          <a:lstStyle/>
          <a:p>
            <a:pPr eaLnBrk="0" hangingPunct="0">
              <a:lnSpc>
                <a:spcPct val="80000"/>
              </a:lnSpc>
              <a:spcBef>
                <a:spcPct val="90000"/>
              </a:spcBef>
            </a:pPr>
            <a:r>
              <a:rPr lang="en-US" sz="1600"/>
              <a:t>None</a:t>
            </a:r>
          </a:p>
          <a:p>
            <a:pPr lvl="1" eaLnBrk="0" hangingPunct="0">
              <a:lnSpc>
                <a:spcPct val="80000"/>
              </a:lnSpc>
              <a:spcBef>
                <a:spcPct val="30000"/>
              </a:spcBef>
            </a:pPr>
            <a:r>
              <a:rPr lang="en-US" sz="1400"/>
              <a:t>practiced speakers are best at this, because they are comfortable talking to the audience</a:t>
            </a:r>
          </a:p>
          <a:p>
            <a:pPr eaLnBrk="0" hangingPunct="0">
              <a:lnSpc>
                <a:spcPct val="80000"/>
              </a:lnSpc>
              <a:spcBef>
                <a:spcPct val="90000"/>
              </a:spcBef>
            </a:pPr>
            <a:r>
              <a:rPr lang="en-US" sz="1600"/>
              <a:t>Whiteboard</a:t>
            </a:r>
          </a:p>
          <a:p>
            <a:pPr lvl="1" eaLnBrk="0" hangingPunct="0">
              <a:lnSpc>
                <a:spcPct val="80000"/>
              </a:lnSpc>
              <a:spcBef>
                <a:spcPct val="30000"/>
              </a:spcBef>
            </a:pPr>
            <a:r>
              <a:rPr lang="en-US" sz="1400"/>
              <a:t>this is best for small rooms, for group,s and for developing examples where the example unfolds over time</a:t>
            </a:r>
          </a:p>
          <a:p>
            <a:pPr lvl="1" eaLnBrk="0" hangingPunct="0">
              <a:lnSpc>
                <a:spcPct val="80000"/>
              </a:lnSpc>
              <a:spcBef>
                <a:spcPct val="30000"/>
              </a:spcBef>
            </a:pPr>
            <a:r>
              <a:rPr lang="en-US" sz="1400"/>
              <a:t>its really too slow a medium, because it takes time to write things down!</a:t>
            </a:r>
          </a:p>
          <a:p>
            <a:pPr lvl="1" eaLnBrk="0" hangingPunct="0">
              <a:lnSpc>
                <a:spcPct val="80000"/>
              </a:lnSpc>
              <a:spcBef>
                <a:spcPct val="30000"/>
              </a:spcBef>
            </a:pPr>
            <a:r>
              <a:rPr lang="en-US" sz="1400"/>
              <a:t>it also puts your back to the audience</a:t>
            </a:r>
          </a:p>
          <a:p>
            <a:pPr eaLnBrk="0" hangingPunct="0">
              <a:lnSpc>
                <a:spcPct val="80000"/>
              </a:lnSpc>
              <a:spcBef>
                <a:spcPct val="90000"/>
              </a:spcBef>
            </a:pPr>
            <a:r>
              <a:rPr lang="en-US" sz="1600"/>
              <a:t>Transparencies</a:t>
            </a:r>
          </a:p>
          <a:p>
            <a:pPr lvl="1" eaLnBrk="0" hangingPunct="0">
              <a:lnSpc>
                <a:spcPct val="80000"/>
              </a:lnSpc>
              <a:spcBef>
                <a:spcPct val="30000"/>
              </a:spcBef>
            </a:pPr>
            <a:r>
              <a:rPr lang="en-US" sz="1400"/>
              <a:t>must be legible by people at back of your expected meeting room  in bad lighting conditions (assume the worst!)</a:t>
            </a:r>
          </a:p>
          <a:p>
            <a:pPr lvl="1" eaLnBrk="0" hangingPunct="0">
              <a:lnSpc>
                <a:spcPct val="80000"/>
              </a:lnSpc>
              <a:spcBef>
                <a:spcPct val="30000"/>
              </a:spcBef>
            </a:pPr>
            <a:r>
              <a:rPr lang="en-US" sz="1400"/>
              <a:t>of course, it should be typeset. Some good thing to remember  are:</a:t>
            </a:r>
          </a:p>
          <a:p>
            <a:pPr lvl="2" eaLnBrk="0" hangingPunct="0">
              <a:lnSpc>
                <a:spcPct val="80000"/>
              </a:lnSpc>
            </a:pPr>
            <a:r>
              <a:rPr lang="en-US" sz="1400"/>
              <a:t>large, variable width fonts</a:t>
            </a:r>
          </a:p>
          <a:p>
            <a:pPr lvl="2" eaLnBrk="0" hangingPunct="0">
              <a:lnSpc>
                <a:spcPct val="80000"/>
              </a:lnSpc>
            </a:pPr>
            <a:r>
              <a:rPr lang="en-US" sz="1400"/>
              <a:t>uncluttered, with only a few easily remembered points on the slide that you can talk around</a:t>
            </a:r>
          </a:p>
          <a:p>
            <a:pPr lvl="2" eaLnBrk="0" hangingPunct="0">
              <a:lnSpc>
                <a:spcPct val="80000"/>
              </a:lnSpc>
            </a:pPr>
            <a:r>
              <a:rPr lang="en-US" sz="1400"/>
              <a:t>white space used as hints</a:t>
            </a:r>
          </a:p>
          <a:p>
            <a:pPr lvl="1" eaLnBrk="0" hangingPunct="0">
              <a:lnSpc>
                <a:spcPct val="80000"/>
              </a:lnSpc>
              <a:spcBef>
                <a:spcPct val="30000"/>
              </a:spcBef>
            </a:pPr>
            <a:r>
              <a:rPr lang="en-US" sz="1400"/>
              <a:t>don’t prepare too many, because people won’t remember.  Around 1.5-2 minutes/overhead or more is a reasonable rule of thumb</a:t>
            </a:r>
          </a:p>
          <a:p>
            <a:pPr lvl="1" eaLnBrk="0" hangingPunct="0">
              <a:lnSpc>
                <a:spcPct val="80000"/>
              </a:lnSpc>
              <a:spcBef>
                <a:spcPct val="30000"/>
              </a:spcBef>
            </a:pPr>
            <a:r>
              <a:rPr lang="en-US" sz="1400"/>
              <a:t>people remember visuals, so prefer pictures/tables over words if possible</a:t>
            </a:r>
          </a:p>
        </p:txBody>
      </p:sp>
    </p:spTree>
    <p:extLst>
      <p:ext uri="{BB962C8B-B14F-4D97-AF65-F5344CB8AC3E}">
        <p14:creationId xmlns:p14="http://schemas.microsoft.com/office/powerpoint/2010/main" val="3077913392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698" name="Rectangle 2"/>
          <p:cNvSpPr>
            <a:spLocks noGrp="1" noChangeArrowheads="1"/>
          </p:cNvSpPr>
          <p:nvPr>
            <p:ph type="title"/>
          </p:nvPr>
        </p:nvSpPr>
        <p:spPr>
          <a:noFill/>
          <a:ln/>
        </p:spPr>
        <p:txBody>
          <a:bodyPr lIns="92075" tIns="46038" rIns="92075" bIns="46038" anchor="ctr"/>
          <a:lstStyle/>
          <a:p>
            <a:pPr eaLnBrk="0" hangingPunct="0">
              <a:lnSpc>
                <a:spcPct val="90000"/>
              </a:lnSpc>
            </a:pPr>
            <a:r>
              <a:rPr lang="en-US" sz="2000" b="0" u="sng" dirty="0">
                <a:latin typeface="Courier New" pitchFamily="49" charset="0"/>
              </a:rPr>
              <a:t>Appearance of Media (16 point courier) </a:t>
            </a:r>
          </a:p>
        </p:txBody>
      </p:sp>
      <p:sp>
        <p:nvSpPr>
          <p:cNvPr id="29699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 lIns="92075" tIns="46038" rIns="92075" bIns="46038"/>
          <a:lstStyle/>
          <a:p>
            <a:pPr eaLnBrk="0" hangingPunct="0">
              <a:spcBef>
                <a:spcPct val="90000"/>
              </a:spcBef>
            </a:pPr>
            <a:r>
              <a:rPr lang="en-US" sz="2000" dirty="0">
                <a:latin typeface="Courier New" pitchFamily="49" charset="0"/>
              </a:rPr>
              <a:t>None</a:t>
            </a:r>
          </a:p>
          <a:p>
            <a:pPr lvl="1" eaLnBrk="0" hangingPunct="0">
              <a:spcBef>
                <a:spcPct val="30000"/>
              </a:spcBef>
            </a:pPr>
            <a:r>
              <a:rPr lang="en-US" sz="2000" dirty="0">
                <a:latin typeface="Courier New" pitchFamily="49" charset="0"/>
              </a:rPr>
              <a:t>practiced speakers are best at this</a:t>
            </a:r>
          </a:p>
          <a:p>
            <a:pPr eaLnBrk="0" hangingPunct="0">
              <a:spcBef>
                <a:spcPct val="90000"/>
              </a:spcBef>
            </a:pPr>
            <a:r>
              <a:rPr lang="en-US" sz="2000" dirty="0">
                <a:latin typeface="Courier New" pitchFamily="49" charset="0"/>
              </a:rPr>
              <a:t>Whiteboard</a:t>
            </a:r>
          </a:p>
          <a:p>
            <a:pPr lvl="1" eaLnBrk="0" hangingPunct="0">
              <a:spcBef>
                <a:spcPct val="30000"/>
              </a:spcBef>
            </a:pPr>
            <a:r>
              <a:rPr lang="en-US" sz="2000" dirty="0">
                <a:latin typeface="Courier New" pitchFamily="49" charset="0"/>
              </a:rPr>
              <a:t>best for small rooms/groups</a:t>
            </a:r>
          </a:p>
          <a:p>
            <a:pPr lvl="1" eaLnBrk="0" hangingPunct="0">
              <a:spcBef>
                <a:spcPct val="30000"/>
              </a:spcBef>
            </a:pPr>
            <a:r>
              <a:rPr lang="en-US" sz="2000" dirty="0">
                <a:latin typeface="Courier New" pitchFamily="49" charset="0"/>
              </a:rPr>
              <a:t>best for developing examples</a:t>
            </a:r>
          </a:p>
          <a:p>
            <a:pPr lvl="1" eaLnBrk="0" hangingPunct="0">
              <a:spcBef>
                <a:spcPct val="30000"/>
              </a:spcBef>
            </a:pPr>
            <a:r>
              <a:rPr lang="en-US" sz="2000" dirty="0">
                <a:latin typeface="Courier New" pitchFamily="49" charset="0"/>
              </a:rPr>
              <a:t>very slow</a:t>
            </a:r>
          </a:p>
          <a:p>
            <a:pPr eaLnBrk="0" hangingPunct="0">
              <a:spcBef>
                <a:spcPct val="90000"/>
              </a:spcBef>
            </a:pPr>
            <a:r>
              <a:rPr lang="en-US" sz="2000" dirty="0">
                <a:latin typeface="Courier New" pitchFamily="49" charset="0"/>
              </a:rPr>
              <a:t>Transparencies</a:t>
            </a:r>
          </a:p>
          <a:p>
            <a:pPr lvl="1" eaLnBrk="0" hangingPunct="0">
              <a:spcBef>
                <a:spcPct val="30000"/>
              </a:spcBef>
            </a:pPr>
            <a:r>
              <a:rPr lang="en-US" sz="2000" dirty="0">
                <a:latin typeface="Courier New" pitchFamily="49" charset="0"/>
              </a:rPr>
              <a:t>must be legible by all (assume the worst!)</a:t>
            </a:r>
          </a:p>
          <a:p>
            <a:pPr lvl="1" eaLnBrk="0" hangingPunct="0">
              <a:spcBef>
                <a:spcPct val="30000"/>
              </a:spcBef>
            </a:pPr>
            <a:r>
              <a:rPr lang="en-US" sz="2000" dirty="0">
                <a:latin typeface="Courier New" pitchFamily="49" charset="0"/>
              </a:rPr>
              <a:t>typeset</a:t>
            </a:r>
          </a:p>
          <a:p>
            <a:pPr lvl="1" eaLnBrk="0" hangingPunct="0">
              <a:spcBef>
                <a:spcPct val="30000"/>
              </a:spcBef>
            </a:pPr>
            <a:r>
              <a:rPr lang="en-US" sz="2000" dirty="0">
                <a:latin typeface="Courier New" pitchFamily="49" charset="0"/>
              </a:rPr>
              <a:t>don’t prepare too many </a:t>
            </a:r>
          </a:p>
          <a:p>
            <a:pPr lvl="1" eaLnBrk="0" hangingPunct="0">
              <a:spcBef>
                <a:spcPct val="30000"/>
              </a:spcBef>
            </a:pPr>
            <a:r>
              <a:rPr lang="en-US" sz="2000" dirty="0">
                <a:latin typeface="Courier New" pitchFamily="49" charset="0"/>
              </a:rPr>
              <a:t>prefer pictures/figures/tables over words</a:t>
            </a:r>
          </a:p>
        </p:txBody>
      </p:sp>
    </p:spTree>
    <p:extLst>
      <p:ext uri="{BB962C8B-B14F-4D97-AF65-F5344CB8AC3E}">
        <p14:creationId xmlns:p14="http://schemas.microsoft.com/office/powerpoint/2010/main" val="582709418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746" name="Rectangle 1026"/>
          <p:cNvSpPr>
            <a:spLocks noGrp="1" noChangeArrowheads="1"/>
          </p:cNvSpPr>
          <p:nvPr>
            <p:ph type="title"/>
          </p:nvPr>
        </p:nvSpPr>
        <p:spPr>
          <a:noFill/>
          <a:ln/>
        </p:spPr>
        <p:txBody>
          <a:bodyPr lIns="92075" tIns="46038" rIns="92075" bIns="46038" anchor="ctr"/>
          <a:lstStyle/>
          <a:p>
            <a:pPr eaLnBrk="0" hangingPunct="0">
              <a:lnSpc>
                <a:spcPct val="90000"/>
              </a:lnSpc>
            </a:pPr>
            <a:r>
              <a:rPr lang="en-US" sz="1200"/>
              <a:t>ALL CAPS</a:t>
            </a:r>
            <a:br>
              <a:rPr lang="en-US" sz="1200"/>
            </a:br>
            <a:r>
              <a:rPr lang="en-US" sz="2800"/>
              <a:t>APPEARANCE OF MEDIA</a:t>
            </a:r>
          </a:p>
        </p:txBody>
      </p:sp>
      <p:sp>
        <p:nvSpPr>
          <p:cNvPr id="31747" name="Rectangle 1027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 lIns="92075" tIns="46038" rIns="92075" bIns="46038"/>
          <a:lstStyle/>
          <a:p>
            <a:pPr eaLnBrk="0" hangingPunct="0">
              <a:spcBef>
                <a:spcPct val="90000"/>
              </a:spcBef>
            </a:pPr>
            <a:r>
              <a:rPr lang="en-US" sz="2400" dirty="0"/>
              <a:t>NONE</a:t>
            </a:r>
          </a:p>
          <a:p>
            <a:pPr lvl="1" eaLnBrk="0" hangingPunct="0">
              <a:spcBef>
                <a:spcPct val="30000"/>
              </a:spcBef>
            </a:pPr>
            <a:r>
              <a:rPr lang="en-US" sz="2000" dirty="0"/>
              <a:t>PRACTICED SPEAKERS ARE BEST AT THIS</a:t>
            </a:r>
          </a:p>
          <a:p>
            <a:pPr eaLnBrk="0" hangingPunct="0">
              <a:spcBef>
                <a:spcPct val="90000"/>
              </a:spcBef>
            </a:pPr>
            <a:r>
              <a:rPr lang="en-US" sz="2400" dirty="0"/>
              <a:t>WHITEBOARD:</a:t>
            </a:r>
          </a:p>
          <a:p>
            <a:pPr lvl="1" eaLnBrk="0" hangingPunct="0">
              <a:spcBef>
                <a:spcPct val="30000"/>
              </a:spcBef>
            </a:pPr>
            <a:r>
              <a:rPr lang="en-US" sz="2000" dirty="0"/>
              <a:t>BEST FOR SMALL ROOMS/GROUPS</a:t>
            </a:r>
          </a:p>
          <a:p>
            <a:pPr lvl="1" eaLnBrk="0" hangingPunct="0">
              <a:spcBef>
                <a:spcPct val="30000"/>
              </a:spcBef>
            </a:pPr>
            <a:r>
              <a:rPr lang="en-US" sz="2000" dirty="0"/>
              <a:t>BEST FOR DEVELOPING EXAMPLES</a:t>
            </a:r>
          </a:p>
          <a:p>
            <a:pPr lvl="1" eaLnBrk="0" hangingPunct="0">
              <a:spcBef>
                <a:spcPct val="30000"/>
              </a:spcBef>
            </a:pPr>
            <a:r>
              <a:rPr lang="en-US" sz="2000" dirty="0"/>
              <a:t>VERY SLOW</a:t>
            </a:r>
          </a:p>
          <a:p>
            <a:pPr eaLnBrk="0" hangingPunct="0">
              <a:spcBef>
                <a:spcPct val="90000"/>
              </a:spcBef>
            </a:pPr>
            <a:r>
              <a:rPr lang="en-US" sz="2400" dirty="0"/>
              <a:t>TRANSPARENCIES</a:t>
            </a:r>
          </a:p>
          <a:p>
            <a:pPr lvl="1" eaLnBrk="0" hangingPunct="0">
              <a:spcBef>
                <a:spcPct val="30000"/>
              </a:spcBef>
            </a:pPr>
            <a:r>
              <a:rPr lang="en-US" sz="2000" dirty="0"/>
              <a:t>TYPESET</a:t>
            </a:r>
          </a:p>
          <a:p>
            <a:pPr lvl="1" eaLnBrk="0" hangingPunct="0">
              <a:spcBef>
                <a:spcPct val="30000"/>
              </a:spcBef>
            </a:pPr>
            <a:r>
              <a:rPr lang="en-US" sz="2000" dirty="0"/>
              <a:t>DON’T PREPARE TOO MANY</a:t>
            </a:r>
          </a:p>
          <a:p>
            <a:pPr lvl="1" eaLnBrk="0" hangingPunct="0">
              <a:spcBef>
                <a:spcPct val="30000"/>
              </a:spcBef>
            </a:pPr>
            <a:r>
              <a:rPr lang="en-US" sz="2000" dirty="0"/>
              <a:t>PREFER PICTURES/FIGURES/TABLES OVER WORDS</a:t>
            </a:r>
          </a:p>
        </p:txBody>
      </p:sp>
    </p:spTree>
    <p:extLst>
      <p:ext uri="{BB962C8B-B14F-4D97-AF65-F5344CB8AC3E}">
        <p14:creationId xmlns:p14="http://schemas.microsoft.com/office/powerpoint/2010/main" val="1195705926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794" name="Rectangle 2"/>
          <p:cNvSpPr>
            <a:spLocks noGrp="1" noChangeArrowheads="1"/>
          </p:cNvSpPr>
          <p:nvPr>
            <p:ph type="title"/>
          </p:nvPr>
        </p:nvSpPr>
        <p:spPr>
          <a:noFill/>
          <a:ln/>
        </p:spPr>
        <p:txBody>
          <a:bodyPr lIns="92075" tIns="46038" rIns="92075" bIns="46038" anchor="ctr"/>
          <a:lstStyle/>
          <a:p>
            <a:pPr eaLnBrk="0" hangingPunct="0">
              <a:lnSpc>
                <a:spcPct val="90000"/>
              </a:lnSpc>
            </a:pPr>
            <a:r>
              <a:rPr lang="en-US" sz="1400"/>
              <a:t>Fontitis, overdecorated</a:t>
            </a:r>
            <a:br>
              <a:rPr lang="en-US" sz="1400"/>
            </a:br>
            <a:r>
              <a:rPr lang="en-US"/>
              <a:t>Appearance </a:t>
            </a:r>
            <a:r>
              <a:rPr lang="en-US" b="0"/>
              <a:t>of</a:t>
            </a:r>
            <a:r>
              <a:rPr lang="en-US"/>
              <a:t> Media</a:t>
            </a:r>
          </a:p>
        </p:txBody>
      </p:sp>
      <p:sp>
        <p:nvSpPr>
          <p:cNvPr id="33795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 lIns="92075" tIns="46038" rIns="92075" bIns="46038"/>
          <a:lstStyle/>
          <a:p>
            <a:pPr eaLnBrk="0" hangingPunct="0">
              <a:spcBef>
                <a:spcPct val="90000"/>
              </a:spcBef>
            </a:pPr>
            <a:r>
              <a:rPr lang="en-US" sz="2000" u="sng" dirty="0"/>
              <a:t>None</a:t>
            </a:r>
            <a:endParaRPr lang="en-US" sz="2000" dirty="0"/>
          </a:p>
          <a:p>
            <a:pPr lvl="1" eaLnBrk="0" hangingPunct="0">
              <a:spcBef>
                <a:spcPct val="30000"/>
              </a:spcBef>
            </a:pPr>
            <a:r>
              <a:rPr lang="en-US" sz="1800" u="sng" dirty="0" err="1"/>
              <a:t>practised</a:t>
            </a:r>
            <a:r>
              <a:rPr lang="en-US" sz="1800" dirty="0"/>
              <a:t> speakers are </a:t>
            </a:r>
            <a:r>
              <a:rPr lang="en-US" sz="1800" i="1" dirty="0"/>
              <a:t>best</a:t>
            </a:r>
            <a:r>
              <a:rPr lang="en-US" sz="1800" dirty="0"/>
              <a:t> at this</a:t>
            </a:r>
          </a:p>
          <a:p>
            <a:pPr eaLnBrk="0" hangingPunct="0">
              <a:spcBef>
                <a:spcPct val="90000"/>
              </a:spcBef>
            </a:pPr>
            <a:r>
              <a:rPr lang="en-US" sz="2000" u="sng" dirty="0"/>
              <a:t>Whiteboard:</a:t>
            </a:r>
            <a:endParaRPr lang="en-US" sz="2000" dirty="0"/>
          </a:p>
          <a:p>
            <a:pPr lvl="1" eaLnBrk="0" hangingPunct="0">
              <a:spcBef>
                <a:spcPct val="30000"/>
              </a:spcBef>
            </a:pPr>
            <a:r>
              <a:rPr lang="en-US" sz="3200" dirty="0"/>
              <a:t>best</a:t>
            </a:r>
            <a:r>
              <a:rPr lang="en-US" sz="1800" dirty="0"/>
              <a:t> for </a:t>
            </a:r>
          </a:p>
          <a:p>
            <a:pPr lvl="2" eaLnBrk="0" hangingPunct="0"/>
            <a:r>
              <a:rPr lang="en-US" sz="1600" u="sng" dirty="0"/>
              <a:t>small rooms/groups</a:t>
            </a:r>
            <a:endParaRPr lang="en-US" sz="1600" dirty="0"/>
          </a:p>
          <a:p>
            <a:pPr lvl="2" eaLnBrk="0" hangingPunct="0"/>
            <a:r>
              <a:rPr lang="en-US" sz="1600" u="sng" dirty="0"/>
              <a:t>developing examples</a:t>
            </a:r>
            <a:endParaRPr lang="en-US" sz="1600" dirty="0"/>
          </a:p>
          <a:p>
            <a:pPr lvl="1" eaLnBrk="0" hangingPunct="0">
              <a:spcBef>
                <a:spcPct val="30000"/>
              </a:spcBef>
            </a:pPr>
            <a:r>
              <a:rPr lang="en-US" sz="1800" dirty="0"/>
              <a:t>very slow</a:t>
            </a:r>
          </a:p>
          <a:p>
            <a:pPr eaLnBrk="0" hangingPunct="0">
              <a:spcBef>
                <a:spcPct val="90000"/>
              </a:spcBef>
            </a:pPr>
            <a:r>
              <a:rPr lang="en-US" sz="2000" u="sng" dirty="0"/>
              <a:t>Transparencies</a:t>
            </a:r>
          </a:p>
          <a:p>
            <a:pPr lvl="1" eaLnBrk="0" hangingPunct="0">
              <a:spcBef>
                <a:spcPct val="30000"/>
              </a:spcBef>
            </a:pPr>
            <a:r>
              <a:rPr lang="en-US" sz="1800" dirty="0"/>
              <a:t>must be </a:t>
            </a:r>
            <a:r>
              <a:rPr lang="en-US" sz="1800" i="1" u="sng" dirty="0"/>
              <a:t>legible</a:t>
            </a:r>
            <a:r>
              <a:rPr lang="en-US" sz="1800" dirty="0"/>
              <a:t> </a:t>
            </a:r>
            <a:r>
              <a:rPr lang="en-US" sz="1800" i="1" u="sng" dirty="0"/>
              <a:t>by all</a:t>
            </a:r>
            <a:r>
              <a:rPr lang="en-US" sz="1800" dirty="0"/>
              <a:t> (assume the worst!)</a:t>
            </a:r>
          </a:p>
          <a:p>
            <a:pPr lvl="1" eaLnBrk="0" hangingPunct="0">
              <a:spcBef>
                <a:spcPct val="30000"/>
              </a:spcBef>
            </a:pPr>
            <a:r>
              <a:rPr lang="en-US" sz="2400" dirty="0">
                <a:latin typeface="Comic Sans MS" pitchFamily="66" charset="0"/>
              </a:rPr>
              <a:t>Typeset it</a:t>
            </a:r>
          </a:p>
          <a:p>
            <a:pPr lvl="1" eaLnBrk="0" hangingPunct="0">
              <a:spcBef>
                <a:spcPct val="30000"/>
              </a:spcBef>
            </a:pPr>
            <a:r>
              <a:rPr lang="en-US" sz="1800" dirty="0"/>
              <a:t>don’t prepare too many </a:t>
            </a:r>
          </a:p>
          <a:p>
            <a:pPr lvl="1" eaLnBrk="0" hangingPunct="0">
              <a:spcBef>
                <a:spcPct val="30000"/>
              </a:spcBef>
            </a:pPr>
            <a:r>
              <a:rPr lang="en-US" sz="1800" dirty="0"/>
              <a:t>prefer pictures/figures/tables over words</a:t>
            </a:r>
          </a:p>
        </p:txBody>
      </p:sp>
      <p:grpSp>
        <p:nvGrpSpPr>
          <p:cNvPr id="33803" name="Group 11"/>
          <p:cNvGrpSpPr>
            <a:grpSpLocks/>
          </p:cNvGrpSpPr>
          <p:nvPr/>
        </p:nvGrpSpPr>
        <p:grpSpPr bwMode="auto">
          <a:xfrm>
            <a:off x="6300192" y="3212976"/>
            <a:ext cx="2666008" cy="3060824"/>
            <a:chOff x="3936" y="1584"/>
            <a:chExt cx="1520" cy="1792"/>
          </a:xfrm>
        </p:grpSpPr>
        <p:sp>
          <p:nvSpPr>
            <p:cNvPr id="33799" name="Rectangle 7"/>
            <p:cNvSpPr>
              <a:spLocks noChangeArrowheads="1"/>
            </p:cNvSpPr>
            <p:nvPr/>
          </p:nvSpPr>
          <p:spPr bwMode="auto">
            <a:xfrm>
              <a:off x="3936" y="1584"/>
              <a:ext cx="1520" cy="1792"/>
            </a:xfrm>
            <a:prstGeom prst="rect">
              <a:avLst/>
            </a:pr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pic>
          <p:nvPicPr>
            <p:cNvPr id="33800" name="Picture 8"/>
            <p:cNvPicPr>
              <a:picLocks noChangeAspect="1" noChangeArrowheads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3936" y="1584"/>
              <a:ext cx="1520" cy="179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p:pic>
        <p:nvPicPr>
          <p:cNvPr id="33804" name="Picture 12" descr="j0158323"/>
          <p:cNvPicPr>
            <a:picLocks noGrp="1" noChangeAspect="1" noChangeArrowheads="1"/>
          </p:cNvPicPr>
          <p:nvPr>
            <p:ph sz="half" idx="4294967295"/>
          </p:nvPr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24800" y="0"/>
            <a:ext cx="1219200" cy="1166813"/>
          </a:xfr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pic>
      <p:pic>
        <p:nvPicPr>
          <p:cNvPr id="12290" name="Picture 2" descr="C:\Users\saul\AppData\Local\Microsoft\Windows\Temporary Internet Files\Content.IE5\GDRI9TX4\MC900197927[1].wmf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652869" y="1841659"/>
            <a:ext cx="1294646" cy="128559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953142118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5890" name="Rectangle 2"/>
          <p:cNvSpPr>
            <a:spLocks noGrp="1" noChangeArrowheads="1"/>
          </p:cNvSpPr>
          <p:nvPr>
            <p:ph type="title"/>
          </p:nvPr>
        </p:nvSpPr>
        <p:spPr>
          <a:xfrm>
            <a:off x="457200" y="609600"/>
            <a:ext cx="7772400" cy="533400"/>
          </a:xfrm>
          <a:noFill/>
          <a:ln/>
        </p:spPr>
        <p:txBody>
          <a:bodyPr lIns="92075" tIns="46038" rIns="92075" bIns="46038" anchor="ctr"/>
          <a:lstStyle/>
          <a:p>
            <a:pPr eaLnBrk="0" hangingPunct="0">
              <a:lnSpc>
                <a:spcPct val="90000"/>
              </a:lnSpc>
            </a:pPr>
            <a:r>
              <a:rPr lang="en-US" sz="1400" dirty="0">
                <a:solidFill>
                  <a:srgbClr val="FF3300"/>
                </a:solidFill>
              </a:rPr>
              <a:t>Bad colors, contrast…</a:t>
            </a:r>
            <a:r>
              <a:rPr lang="en-US" sz="2800" dirty="0">
                <a:solidFill>
                  <a:srgbClr val="FF9933"/>
                </a:solidFill>
              </a:rPr>
              <a:t> </a:t>
            </a:r>
            <a:br>
              <a:rPr lang="en-US" sz="2800" dirty="0">
                <a:solidFill>
                  <a:srgbClr val="FF9933"/>
                </a:solidFill>
              </a:rPr>
            </a:br>
            <a:r>
              <a:rPr lang="en-US" sz="2800" dirty="0">
                <a:solidFill>
                  <a:srgbClr val="FF9933"/>
                </a:solidFill>
              </a:rPr>
              <a:t>Appearance of media</a:t>
            </a:r>
          </a:p>
        </p:txBody>
      </p:sp>
      <p:sp>
        <p:nvSpPr>
          <p:cNvPr id="165891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 lIns="92075" tIns="46038" rIns="92075" bIns="46038"/>
          <a:lstStyle/>
          <a:p>
            <a:pPr eaLnBrk="0" hangingPunct="0">
              <a:spcBef>
                <a:spcPct val="90000"/>
              </a:spcBef>
            </a:pPr>
            <a:r>
              <a:rPr lang="en-US" sz="2400" dirty="0">
                <a:solidFill>
                  <a:schemeClr val="accent1"/>
                </a:solidFill>
              </a:rPr>
              <a:t>Transparencies</a:t>
            </a:r>
          </a:p>
          <a:p>
            <a:pPr lvl="1" eaLnBrk="0" hangingPunct="0">
              <a:spcBef>
                <a:spcPct val="30000"/>
              </a:spcBef>
            </a:pPr>
            <a:r>
              <a:rPr lang="en-US" sz="2000" dirty="0">
                <a:solidFill>
                  <a:schemeClr val="accent1"/>
                </a:solidFill>
              </a:rPr>
              <a:t>must be legible by all (assume the worst!)</a:t>
            </a:r>
          </a:p>
          <a:p>
            <a:pPr lvl="1" eaLnBrk="0" hangingPunct="0">
              <a:spcBef>
                <a:spcPct val="30000"/>
              </a:spcBef>
            </a:pPr>
            <a:r>
              <a:rPr lang="en-US" sz="2000" dirty="0">
                <a:solidFill>
                  <a:schemeClr val="accent1"/>
                </a:solidFill>
              </a:rPr>
              <a:t>typeset</a:t>
            </a:r>
          </a:p>
          <a:p>
            <a:pPr lvl="1" eaLnBrk="0" hangingPunct="0">
              <a:spcBef>
                <a:spcPct val="30000"/>
              </a:spcBef>
            </a:pPr>
            <a:r>
              <a:rPr lang="en-US" sz="2000" dirty="0">
                <a:solidFill>
                  <a:schemeClr val="accent1"/>
                </a:solidFill>
              </a:rPr>
              <a:t>don’t prepare too many </a:t>
            </a:r>
          </a:p>
          <a:p>
            <a:pPr lvl="1" eaLnBrk="0" hangingPunct="0">
              <a:spcBef>
                <a:spcPct val="30000"/>
              </a:spcBef>
            </a:pPr>
            <a:r>
              <a:rPr lang="en-US" sz="2000" dirty="0">
                <a:solidFill>
                  <a:schemeClr val="accent1"/>
                </a:solidFill>
              </a:rPr>
              <a:t>prefer pictures/figures/tables over words</a:t>
            </a:r>
          </a:p>
          <a:p>
            <a:pPr lvl="1" eaLnBrk="0" hangingPunct="0">
              <a:spcBef>
                <a:spcPct val="30000"/>
              </a:spcBef>
            </a:pPr>
            <a:endParaRPr lang="en-US" sz="2000" dirty="0">
              <a:solidFill>
                <a:schemeClr val="accent1"/>
              </a:solidFill>
            </a:endParaRPr>
          </a:p>
          <a:p>
            <a:pPr lvl="1" eaLnBrk="0" hangingPunct="0">
              <a:spcBef>
                <a:spcPct val="30000"/>
              </a:spcBef>
            </a:pPr>
            <a:endParaRPr lang="en-US" sz="2000" dirty="0"/>
          </a:p>
          <a:p>
            <a:pPr eaLnBrk="0" hangingPunct="0">
              <a:spcBef>
                <a:spcPct val="90000"/>
              </a:spcBef>
            </a:pPr>
            <a:r>
              <a:rPr lang="en-US" sz="2400" dirty="0">
                <a:solidFill>
                  <a:schemeClr val="accent1"/>
                </a:solidFill>
              </a:rPr>
              <a:t>Computers</a:t>
            </a:r>
          </a:p>
          <a:p>
            <a:pPr lvl="1" eaLnBrk="0" hangingPunct="0">
              <a:spcBef>
                <a:spcPct val="30000"/>
              </a:spcBef>
            </a:pPr>
            <a:r>
              <a:rPr lang="en-US" sz="2000" dirty="0">
                <a:solidFill>
                  <a:schemeClr val="accent1"/>
                </a:solidFill>
              </a:rPr>
              <a:t>less text / slide </a:t>
            </a:r>
          </a:p>
          <a:p>
            <a:pPr lvl="1" eaLnBrk="0" hangingPunct="0">
              <a:spcBef>
                <a:spcPct val="30000"/>
              </a:spcBef>
            </a:pPr>
            <a:r>
              <a:rPr lang="en-US" sz="2000" dirty="0">
                <a:solidFill>
                  <a:schemeClr val="accent1"/>
                </a:solidFill>
              </a:rPr>
              <a:t>expect poor lighting</a:t>
            </a:r>
          </a:p>
          <a:p>
            <a:pPr lvl="1" eaLnBrk="0" hangingPunct="0">
              <a:spcBef>
                <a:spcPct val="30000"/>
              </a:spcBef>
            </a:pPr>
            <a:r>
              <a:rPr lang="en-US" sz="2000" dirty="0">
                <a:solidFill>
                  <a:schemeClr val="accent1"/>
                </a:solidFill>
              </a:rPr>
              <a:t>best for animations and demonstrations</a:t>
            </a:r>
          </a:p>
        </p:txBody>
      </p:sp>
      <p:pic>
        <p:nvPicPr>
          <p:cNvPr id="165892" name="Picture 4" descr="j0150491[1]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315200" y="2133600"/>
            <a:ext cx="1436688" cy="1524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pSp>
        <p:nvGrpSpPr>
          <p:cNvPr id="165893" name="Group 5"/>
          <p:cNvGrpSpPr>
            <a:grpSpLocks/>
          </p:cNvGrpSpPr>
          <p:nvPr/>
        </p:nvGrpSpPr>
        <p:grpSpPr bwMode="auto">
          <a:xfrm>
            <a:off x="7010400" y="4953000"/>
            <a:ext cx="1506538" cy="1416050"/>
            <a:chOff x="4619" y="1124"/>
            <a:chExt cx="705" cy="675"/>
          </a:xfrm>
        </p:grpSpPr>
        <p:sp>
          <p:nvSpPr>
            <p:cNvPr id="165894" name="Freeform 6"/>
            <p:cNvSpPr>
              <a:spLocks/>
            </p:cNvSpPr>
            <p:nvPr/>
          </p:nvSpPr>
          <p:spPr bwMode="auto">
            <a:xfrm>
              <a:off x="4619" y="1124"/>
              <a:ext cx="640" cy="600"/>
            </a:xfrm>
            <a:custGeom>
              <a:avLst/>
              <a:gdLst>
                <a:gd name="T0" fmla="*/ 705 w 1281"/>
                <a:gd name="T1" fmla="*/ 0 h 1200"/>
                <a:gd name="T2" fmla="*/ 0 w 1281"/>
                <a:gd name="T3" fmla="*/ 760 h 1200"/>
                <a:gd name="T4" fmla="*/ 361 w 1281"/>
                <a:gd name="T5" fmla="*/ 1200 h 1200"/>
                <a:gd name="T6" fmla="*/ 1281 w 1281"/>
                <a:gd name="T7" fmla="*/ 1063 h 1200"/>
                <a:gd name="T8" fmla="*/ 1251 w 1281"/>
                <a:gd name="T9" fmla="*/ 129 h 1200"/>
                <a:gd name="T10" fmla="*/ 705 w 1281"/>
                <a:gd name="T11" fmla="*/ 0 h 1200"/>
                <a:gd name="T12" fmla="*/ 705 w 1281"/>
                <a:gd name="T13" fmla="*/ 0 h 12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281" h="1200">
                  <a:moveTo>
                    <a:pt x="705" y="0"/>
                  </a:moveTo>
                  <a:lnTo>
                    <a:pt x="0" y="760"/>
                  </a:lnTo>
                  <a:lnTo>
                    <a:pt x="361" y="1200"/>
                  </a:lnTo>
                  <a:lnTo>
                    <a:pt x="1281" y="1063"/>
                  </a:lnTo>
                  <a:lnTo>
                    <a:pt x="1251" y="129"/>
                  </a:lnTo>
                  <a:lnTo>
                    <a:pt x="705" y="0"/>
                  </a:lnTo>
                  <a:lnTo>
                    <a:pt x="705" y="0"/>
                  </a:lnTo>
                  <a:close/>
                </a:path>
              </a:pathLst>
            </a:custGeom>
            <a:solidFill>
              <a:srgbClr val="B3B02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65895" name="Freeform 7"/>
            <p:cNvSpPr>
              <a:spLocks/>
            </p:cNvSpPr>
            <p:nvPr/>
          </p:nvSpPr>
          <p:spPr bwMode="auto">
            <a:xfrm>
              <a:off x="4958" y="1619"/>
              <a:ext cx="162" cy="104"/>
            </a:xfrm>
            <a:custGeom>
              <a:avLst/>
              <a:gdLst>
                <a:gd name="T0" fmla="*/ 2 w 325"/>
                <a:gd name="T1" fmla="*/ 98 h 209"/>
                <a:gd name="T2" fmla="*/ 13 w 325"/>
                <a:gd name="T3" fmla="*/ 113 h 209"/>
                <a:gd name="T4" fmla="*/ 25 w 325"/>
                <a:gd name="T5" fmla="*/ 129 h 209"/>
                <a:gd name="T6" fmla="*/ 38 w 325"/>
                <a:gd name="T7" fmla="*/ 143 h 209"/>
                <a:gd name="T8" fmla="*/ 52 w 325"/>
                <a:gd name="T9" fmla="*/ 157 h 209"/>
                <a:gd name="T10" fmla="*/ 67 w 325"/>
                <a:gd name="T11" fmla="*/ 171 h 209"/>
                <a:gd name="T12" fmla="*/ 83 w 325"/>
                <a:gd name="T13" fmla="*/ 184 h 209"/>
                <a:gd name="T14" fmla="*/ 100 w 325"/>
                <a:gd name="T15" fmla="*/ 193 h 209"/>
                <a:gd name="T16" fmla="*/ 121 w 325"/>
                <a:gd name="T17" fmla="*/ 203 h 209"/>
                <a:gd name="T18" fmla="*/ 139 w 325"/>
                <a:gd name="T19" fmla="*/ 206 h 209"/>
                <a:gd name="T20" fmla="*/ 160 w 325"/>
                <a:gd name="T21" fmla="*/ 209 h 209"/>
                <a:gd name="T22" fmla="*/ 181 w 325"/>
                <a:gd name="T23" fmla="*/ 209 h 209"/>
                <a:gd name="T24" fmla="*/ 201 w 325"/>
                <a:gd name="T25" fmla="*/ 207 h 209"/>
                <a:gd name="T26" fmla="*/ 222 w 325"/>
                <a:gd name="T27" fmla="*/ 203 h 209"/>
                <a:gd name="T28" fmla="*/ 242 w 325"/>
                <a:gd name="T29" fmla="*/ 199 h 209"/>
                <a:gd name="T30" fmla="*/ 258 w 325"/>
                <a:gd name="T31" fmla="*/ 193 h 209"/>
                <a:gd name="T32" fmla="*/ 273 w 325"/>
                <a:gd name="T33" fmla="*/ 189 h 209"/>
                <a:gd name="T34" fmla="*/ 285 w 325"/>
                <a:gd name="T35" fmla="*/ 182 h 209"/>
                <a:gd name="T36" fmla="*/ 300 w 325"/>
                <a:gd name="T37" fmla="*/ 177 h 209"/>
                <a:gd name="T38" fmla="*/ 310 w 325"/>
                <a:gd name="T39" fmla="*/ 163 h 209"/>
                <a:gd name="T40" fmla="*/ 316 w 325"/>
                <a:gd name="T41" fmla="*/ 142 h 209"/>
                <a:gd name="T42" fmla="*/ 319 w 325"/>
                <a:gd name="T43" fmla="*/ 128 h 209"/>
                <a:gd name="T44" fmla="*/ 321 w 325"/>
                <a:gd name="T45" fmla="*/ 116 h 209"/>
                <a:gd name="T46" fmla="*/ 323 w 325"/>
                <a:gd name="T47" fmla="*/ 103 h 209"/>
                <a:gd name="T48" fmla="*/ 325 w 325"/>
                <a:gd name="T49" fmla="*/ 91 h 209"/>
                <a:gd name="T50" fmla="*/ 325 w 325"/>
                <a:gd name="T51" fmla="*/ 71 h 209"/>
                <a:gd name="T52" fmla="*/ 323 w 325"/>
                <a:gd name="T53" fmla="*/ 57 h 209"/>
                <a:gd name="T54" fmla="*/ 318 w 325"/>
                <a:gd name="T55" fmla="*/ 42 h 209"/>
                <a:gd name="T56" fmla="*/ 312 w 325"/>
                <a:gd name="T57" fmla="*/ 25 h 209"/>
                <a:gd name="T58" fmla="*/ 307 w 325"/>
                <a:gd name="T59" fmla="*/ 10 h 209"/>
                <a:gd name="T60" fmla="*/ 301 w 325"/>
                <a:gd name="T61" fmla="*/ 0 h 209"/>
                <a:gd name="T62" fmla="*/ 215 w 325"/>
                <a:gd name="T63" fmla="*/ 34 h 209"/>
                <a:gd name="T64" fmla="*/ 219 w 325"/>
                <a:gd name="T65" fmla="*/ 46 h 209"/>
                <a:gd name="T66" fmla="*/ 222 w 325"/>
                <a:gd name="T67" fmla="*/ 61 h 209"/>
                <a:gd name="T68" fmla="*/ 217 w 325"/>
                <a:gd name="T69" fmla="*/ 78 h 209"/>
                <a:gd name="T70" fmla="*/ 205 w 325"/>
                <a:gd name="T71" fmla="*/ 93 h 209"/>
                <a:gd name="T72" fmla="*/ 185 w 325"/>
                <a:gd name="T73" fmla="*/ 103 h 209"/>
                <a:gd name="T74" fmla="*/ 168 w 325"/>
                <a:gd name="T75" fmla="*/ 106 h 209"/>
                <a:gd name="T76" fmla="*/ 154 w 325"/>
                <a:gd name="T77" fmla="*/ 104 h 209"/>
                <a:gd name="T78" fmla="*/ 142 w 325"/>
                <a:gd name="T79" fmla="*/ 100 h 209"/>
                <a:gd name="T80" fmla="*/ 126 w 325"/>
                <a:gd name="T81" fmla="*/ 93 h 209"/>
                <a:gd name="T82" fmla="*/ 114 w 325"/>
                <a:gd name="T83" fmla="*/ 78 h 209"/>
                <a:gd name="T84" fmla="*/ 107 w 325"/>
                <a:gd name="T85" fmla="*/ 64 h 209"/>
                <a:gd name="T86" fmla="*/ 0 w 325"/>
                <a:gd name="T87" fmla="*/ 93 h 20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</a:cxnLst>
              <a:rect l="0" t="0" r="r" b="b"/>
              <a:pathLst>
                <a:path w="325" h="209">
                  <a:moveTo>
                    <a:pt x="0" y="93"/>
                  </a:moveTo>
                  <a:lnTo>
                    <a:pt x="0" y="95"/>
                  </a:lnTo>
                  <a:lnTo>
                    <a:pt x="2" y="98"/>
                  </a:lnTo>
                  <a:lnTo>
                    <a:pt x="4" y="100"/>
                  </a:lnTo>
                  <a:lnTo>
                    <a:pt x="9" y="107"/>
                  </a:lnTo>
                  <a:lnTo>
                    <a:pt x="13" y="113"/>
                  </a:lnTo>
                  <a:lnTo>
                    <a:pt x="20" y="121"/>
                  </a:lnTo>
                  <a:lnTo>
                    <a:pt x="22" y="125"/>
                  </a:lnTo>
                  <a:lnTo>
                    <a:pt x="25" y="129"/>
                  </a:lnTo>
                  <a:lnTo>
                    <a:pt x="29" y="134"/>
                  </a:lnTo>
                  <a:lnTo>
                    <a:pt x="35" y="139"/>
                  </a:lnTo>
                  <a:lnTo>
                    <a:pt x="38" y="143"/>
                  </a:lnTo>
                  <a:lnTo>
                    <a:pt x="42" y="147"/>
                  </a:lnTo>
                  <a:lnTo>
                    <a:pt x="46" y="152"/>
                  </a:lnTo>
                  <a:lnTo>
                    <a:pt x="52" y="157"/>
                  </a:lnTo>
                  <a:lnTo>
                    <a:pt x="56" y="161"/>
                  </a:lnTo>
                  <a:lnTo>
                    <a:pt x="61" y="165"/>
                  </a:lnTo>
                  <a:lnTo>
                    <a:pt x="67" y="171"/>
                  </a:lnTo>
                  <a:lnTo>
                    <a:pt x="72" y="175"/>
                  </a:lnTo>
                  <a:lnTo>
                    <a:pt x="78" y="179"/>
                  </a:lnTo>
                  <a:lnTo>
                    <a:pt x="83" y="184"/>
                  </a:lnTo>
                  <a:lnTo>
                    <a:pt x="89" y="188"/>
                  </a:lnTo>
                  <a:lnTo>
                    <a:pt x="95" y="190"/>
                  </a:lnTo>
                  <a:lnTo>
                    <a:pt x="100" y="193"/>
                  </a:lnTo>
                  <a:lnTo>
                    <a:pt x="107" y="196"/>
                  </a:lnTo>
                  <a:lnTo>
                    <a:pt x="114" y="199"/>
                  </a:lnTo>
                  <a:lnTo>
                    <a:pt x="121" y="203"/>
                  </a:lnTo>
                  <a:lnTo>
                    <a:pt x="126" y="203"/>
                  </a:lnTo>
                  <a:lnTo>
                    <a:pt x="132" y="204"/>
                  </a:lnTo>
                  <a:lnTo>
                    <a:pt x="139" y="206"/>
                  </a:lnTo>
                  <a:lnTo>
                    <a:pt x="146" y="207"/>
                  </a:lnTo>
                  <a:lnTo>
                    <a:pt x="153" y="207"/>
                  </a:lnTo>
                  <a:lnTo>
                    <a:pt x="160" y="209"/>
                  </a:lnTo>
                  <a:lnTo>
                    <a:pt x="167" y="209"/>
                  </a:lnTo>
                  <a:lnTo>
                    <a:pt x="175" y="209"/>
                  </a:lnTo>
                  <a:lnTo>
                    <a:pt x="181" y="209"/>
                  </a:lnTo>
                  <a:lnTo>
                    <a:pt x="187" y="207"/>
                  </a:lnTo>
                  <a:lnTo>
                    <a:pt x="194" y="207"/>
                  </a:lnTo>
                  <a:lnTo>
                    <a:pt x="201" y="207"/>
                  </a:lnTo>
                  <a:lnTo>
                    <a:pt x="208" y="206"/>
                  </a:lnTo>
                  <a:lnTo>
                    <a:pt x="215" y="204"/>
                  </a:lnTo>
                  <a:lnTo>
                    <a:pt x="222" y="203"/>
                  </a:lnTo>
                  <a:lnTo>
                    <a:pt x="229" y="203"/>
                  </a:lnTo>
                  <a:lnTo>
                    <a:pt x="235" y="200"/>
                  </a:lnTo>
                  <a:lnTo>
                    <a:pt x="242" y="199"/>
                  </a:lnTo>
                  <a:lnTo>
                    <a:pt x="247" y="196"/>
                  </a:lnTo>
                  <a:lnTo>
                    <a:pt x="253" y="195"/>
                  </a:lnTo>
                  <a:lnTo>
                    <a:pt x="258" y="193"/>
                  </a:lnTo>
                  <a:lnTo>
                    <a:pt x="264" y="192"/>
                  </a:lnTo>
                  <a:lnTo>
                    <a:pt x="268" y="190"/>
                  </a:lnTo>
                  <a:lnTo>
                    <a:pt x="273" y="189"/>
                  </a:lnTo>
                  <a:lnTo>
                    <a:pt x="278" y="186"/>
                  </a:lnTo>
                  <a:lnTo>
                    <a:pt x="282" y="184"/>
                  </a:lnTo>
                  <a:lnTo>
                    <a:pt x="285" y="182"/>
                  </a:lnTo>
                  <a:lnTo>
                    <a:pt x="290" y="181"/>
                  </a:lnTo>
                  <a:lnTo>
                    <a:pt x="296" y="178"/>
                  </a:lnTo>
                  <a:lnTo>
                    <a:pt x="300" y="177"/>
                  </a:lnTo>
                  <a:lnTo>
                    <a:pt x="303" y="172"/>
                  </a:lnTo>
                  <a:lnTo>
                    <a:pt x="307" y="168"/>
                  </a:lnTo>
                  <a:lnTo>
                    <a:pt x="310" y="163"/>
                  </a:lnTo>
                  <a:lnTo>
                    <a:pt x="312" y="157"/>
                  </a:lnTo>
                  <a:lnTo>
                    <a:pt x="314" y="149"/>
                  </a:lnTo>
                  <a:lnTo>
                    <a:pt x="316" y="142"/>
                  </a:lnTo>
                  <a:lnTo>
                    <a:pt x="316" y="138"/>
                  </a:lnTo>
                  <a:lnTo>
                    <a:pt x="318" y="132"/>
                  </a:lnTo>
                  <a:lnTo>
                    <a:pt x="319" y="128"/>
                  </a:lnTo>
                  <a:lnTo>
                    <a:pt x="321" y="125"/>
                  </a:lnTo>
                  <a:lnTo>
                    <a:pt x="321" y="120"/>
                  </a:lnTo>
                  <a:lnTo>
                    <a:pt x="321" y="116"/>
                  </a:lnTo>
                  <a:lnTo>
                    <a:pt x="322" y="111"/>
                  </a:lnTo>
                  <a:lnTo>
                    <a:pt x="323" y="107"/>
                  </a:lnTo>
                  <a:lnTo>
                    <a:pt x="323" y="103"/>
                  </a:lnTo>
                  <a:lnTo>
                    <a:pt x="323" y="98"/>
                  </a:lnTo>
                  <a:lnTo>
                    <a:pt x="325" y="95"/>
                  </a:lnTo>
                  <a:lnTo>
                    <a:pt x="325" y="91"/>
                  </a:lnTo>
                  <a:lnTo>
                    <a:pt x="325" y="82"/>
                  </a:lnTo>
                  <a:lnTo>
                    <a:pt x="325" y="77"/>
                  </a:lnTo>
                  <a:lnTo>
                    <a:pt x="325" y="71"/>
                  </a:lnTo>
                  <a:lnTo>
                    <a:pt x="325" y="67"/>
                  </a:lnTo>
                  <a:lnTo>
                    <a:pt x="323" y="61"/>
                  </a:lnTo>
                  <a:lnTo>
                    <a:pt x="323" y="57"/>
                  </a:lnTo>
                  <a:lnTo>
                    <a:pt x="321" y="52"/>
                  </a:lnTo>
                  <a:lnTo>
                    <a:pt x="319" y="48"/>
                  </a:lnTo>
                  <a:lnTo>
                    <a:pt x="318" y="42"/>
                  </a:lnTo>
                  <a:lnTo>
                    <a:pt x="315" y="35"/>
                  </a:lnTo>
                  <a:lnTo>
                    <a:pt x="314" y="30"/>
                  </a:lnTo>
                  <a:lnTo>
                    <a:pt x="312" y="25"/>
                  </a:lnTo>
                  <a:lnTo>
                    <a:pt x="310" y="20"/>
                  </a:lnTo>
                  <a:lnTo>
                    <a:pt x="308" y="16"/>
                  </a:lnTo>
                  <a:lnTo>
                    <a:pt x="307" y="10"/>
                  </a:lnTo>
                  <a:lnTo>
                    <a:pt x="304" y="7"/>
                  </a:lnTo>
                  <a:lnTo>
                    <a:pt x="301" y="2"/>
                  </a:lnTo>
                  <a:lnTo>
                    <a:pt x="301" y="0"/>
                  </a:lnTo>
                  <a:lnTo>
                    <a:pt x="212" y="28"/>
                  </a:lnTo>
                  <a:lnTo>
                    <a:pt x="212" y="30"/>
                  </a:lnTo>
                  <a:lnTo>
                    <a:pt x="215" y="34"/>
                  </a:lnTo>
                  <a:lnTo>
                    <a:pt x="217" y="36"/>
                  </a:lnTo>
                  <a:lnTo>
                    <a:pt x="218" y="42"/>
                  </a:lnTo>
                  <a:lnTo>
                    <a:pt x="219" y="46"/>
                  </a:lnTo>
                  <a:lnTo>
                    <a:pt x="222" y="52"/>
                  </a:lnTo>
                  <a:lnTo>
                    <a:pt x="222" y="56"/>
                  </a:lnTo>
                  <a:lnTo>
                    <a:pt x="222" y="61"/>
                  </a:lnTo>
                  <a:lnTo>
                    <a:pt x="221" y="67"/>
                  </a:lnTo>
                  <a:lnTo>
                    <a:pt x="219" y="74"/>
                  </a:lnTo>
                  <a:lnTo>
                    <a:pt x="217" y="78"/>
                  </a:lnTo>
                  <a:lnTo>
                    <a:pt x="214" y="84"/>
                  </a:lnTo>
                  <a:lnTo>
                    <a:pt x="210" y="89"/>
                  </a:lnTo>
                  <a:lnTo>
                    <a:pt x="205" y="93"/>
                  </a:lnTo>
                  <a:lnTo>
                    <a:pt x="199" y="98"/>
                  </a:lnTo>
                  <a:lnTo>
                    <a:pt x="192" y="100"/>
                  </a:lnTo>
                  <a:lnTo>
                    <a:pt x="185" y="103"/>
                  </a:lnTo>
                  <a:lnTo>
                    <a:pt x="179" y="104"/>
                  </a:lnTo>
                  <a:lnTo>
                    <a:pt x="174" y="104"/>
                  </a:lnTo>
                  <a:lnTo>
                    <a:pt x="168" y="106"/>
                  </a:lnTo>
                  <a:lnTo>
                    <a:pt x="162" y="106"/>
                  </a:lnTo>
                  <a:lnTo>
                    <a:pt x="158" y="106"/>
                  </a:lnTo>
                  <a:lnTo>
                    <a:pt x="154" y="104"/>
                  </a:lnTo>
                  <a:lnTo>
                    <a:pt x="149" y="103"/>
                  </a:lnTo>
                  <a:lnTo>
                    <a:pt x="144" y="102"/>
                  </a:lnTo>
                  <a:lnTo>
                    <a:pt x="142" y="100"/>
                  </a:lnTo>
                  <a:lnTo>
                    <a:pt x="135" y="99"/>
                  </a:lnTo>
                  <a:lnTo>
                    <a:pt x="131" y="98"/>
                  </a:lnTo>
                  <a:lnTo>
                    <a:pt x="126" y="93"/>
                  </a:lnTo>
                  <a:lnTo>
                    <a:pt x="122" y="91"/>
                  </a:lnTo>
                  <a:lnTo>
                    <a:pt x="118" y="84"/>
                  </a:lnTo>
                  <a:lnTo>
                    <a:pt x="114" y="78"/>
                  </a:lnTo>
                  <a:lnTo>
                    <a:pt x="111" y="73"/>
                  </a:lnTo>
                  <a:lnTo>
                    <a:pt x="108" y="67"/>
                  </a:lnTo>
                  <a:lnTo>
                    <a:pt x="107" y="64"/>
                  </a:lnTo>
                  <a:lnTo>
                    <a:pt x="107" y="63"/>
                  </a:lnTo>
                  <a:lnTo>
                    <a:pt x="0" y="93"/>
                  </a:lnTo>
                  <a:lnTo>
                    <a:pt x="0" y="93"/>
                  </a:lnTo>
                  <a:close/>
                </a:path>
              </a:pathLst>
            </a:custGeom>
            <a:solidFill>
              <a:srgbClr val="03CFC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65896" name="Freeform 8"/>
            <p:cNvSpPr>
              <a:spLocks/>
            </p:cNvSpPr>
            <p:nvPr/>
          </p:nvSpPr>
          <p:spPr bwMode="auto">
            <a:xfrm>
              <a:off x="4861" y="1216"/>
              <a:ext cx="395" cy="324"/>
            </a:xfrm>
            <a:custGeom>
              <a:avLst/>
              <a:gdLst>
                <a:gd name="T0" fmla="*/ 0 w 791"/>
                <a:gd name="T1" fmla="*/ 420 h 646"/>
                <a:gd name="T2" fmla="*/ 129 w 791"/>
                <a:gd name="T3" fmla="*/ 0 h 646"/>
                <a:gd name="T4" fmla="*/ 791 w 791"/>
                <a:gd name="T5" fmla="*/ 88 h 646"/>
                <a:gd name="T6" fmla="*/ 589 w 791"/>
                <a:gd name="T7" fmla="*/ 646 h 646"/>
                <a:gd name="T8" fmla="*/ 0 w 791"/>
                <a:gd name="T9" fmla="*/ 420 h 646"/>
                <a:gd name="T10" fmla="*/ 0 w 791"/>
                <a:gd name="T11" fmla="*/ 420 h 64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791" h="646">
                  <a:moveTo>
                    <a:pt x="0" y="420"/>
                  </a:moveTo>
                  <a:lnTo>
                    <a:pt x="129" y="0"/>
                  </a:lnTo>
                  <a:lnTo>
                    <a:pt x="791" y="88"/>
                  </a:lnTo>
                  <a:lnTo>
                    <a:pt x="589" y="646"/>
                  </a:lnTo>
                  <a:lnTo>
                    <a:pt x="0" y="420"/>
                  </a:lnTo>
                  <a:lnTo>
                    <a:pt x="0" y="420"/>
                  </a:lnTo>
                  <a:close/>
                </a:path>
              </a:pathLst>
            </a:custGeom>
            <a:solidFill>
              <a:srgbClr val="FFFF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65897" name="Freeform 9"/>
            <p:cNvSpPr>
              <a:spLocks/>
            </p:cNvSpPr>
            <p:nvPr/>
          </p:nvSpPr>
          <p:spPr bwMode="auto">
            <a:xfrm>
              <a:off x="5008" y="1626"/>
              <a:ext cx="61" cy="38"/>
            </a:xfrm>
            <a:custGeom>
              <a:avLst/>
              <a:gdLst>
                <a:gd name="T0" fmla="*/ 0 w 122"/>
                <a:gd name="T1" fmla="*/ 34 h 76"/>
                <a:gd name="T2" fmla="*/ 1 w 122"/>
                <a:gd name="T3" fmla="*/ 36 h 76"/>
                <a:gd name="T4" fmla="*/ 6 w 122"/>
                <a:gd name="T5" fmla="*/ 41 h 76"/>
                <a:gd name="T6" fmla="*/ 8 w 122"/>
                <a:gd name="T7" fmla="*/ 44 h 76"/>
                <a:gd name="T8" fmla="*/ 11 w 122"/>
                <a:gd name="T9" fmla="*/ 47 h 76"/>
                <a:gd name="T10" fmla="*/ 15 w 122"/>
                <a:gd name="T11" fmla="*/ 51 h 76"/>
                <a:gd name="T12" fmla="*/ 21 w 122"/>
                <a:gd name="T13" fmla="*/ 55 h 76"/>
                <a:gd name="T14" fmla="*/ 25 w 122"/>
                <a:gd name="T15" fmla="*/ 59 h 76"/>
                <a:gd name="T16" fmla="*/ 29 w 122"/>
                <a:gd name="T17" fmla="*/ 62 h 76"/>
                <a:gd name="T18" fmla="*/ 35 w 122"/>
                <a:gd name="T19" fmla="*/ 65 h 76"/>
                <a:gd name="T20" fmla="*/ 42 w 122"/>
                <a:gd name="T21" fmla="*/ 69 h 76"/>
                <a:gd name="T22" fmla="*/ 47 w 122"/>
                <a:gd name="T23" fmla="*/ 72 h 76"/>
                <a:gd name="T24" fmla="*/ 54 w 122"/>
                <a:gd name="T25" fmla="*/ 73 h 76"/>
                <a:gd name="T26" fmla="*/ 61 w 122"/>
                <a:gd name="T27" fmla="*/ 75 h 76"/>
                <a:gd name="T28" fmla="*/ 68 w 122"/>
                <a:gd name="T29" fmla="*/ 76 h 76"/>
                <a:gd name="T30" fmla="*/ 75 w 122"/>
                <a:gd name="T31" fmla="*/ 75 h 76"/>
                <a:gd name="T32" fmla="*/ 82 w 122"/>
                <a:gd name="T33" fmla="*/ 75 h 76"/>
                <a:gd name="T34" fmla="*/ 87 w 122"/>
                <a:gd name="T35" fmla="*/ 73 h 76"/>
                <a:gd name="T36" fmla="*/ 93 w 122"/>
                <a:gd name="T37" fmla="*/ 72 h 76"/>
                <a:gd name="T38" fmla="*/ 97 w 122"/>
                <a:gd name="T39" fmla="*/ 68 h 76"/>
                <a:gd name="T40" fmla="*/ 103 w 122"/>
                <a:gd name="T41" fmla="*/ 66 h 76"/>
                <a:gd name="T42" fmla="*/ 107 w 122"/>
                <a:gd name="T43" fmla="*/ 63 h 76"/>
                <a:gd name="T44" fmla="*/ 111 w 122"/>
                <a:gd name="T45" fmla="*/ 61 h 76"/>
                <a:gd name="T46" fmla="*/ 115 w 122"/>
                <a:gd name="T47" fmla="*/ 55 h 76"/>
                <a:gd name="T48" fmla="*/ 119 w 122"/>
                <a:gd name="T49" fmla="*/ 48 h 76"/>
                <a:gd name="T50" fmla="*/ 122 w 122"/>
                <a:gd name="T51" fmla="*/ 43 h 76"/>
                <a:gd name="T52" fmla="*/ 122 w 122"/>
                <a:gd name="T53" fmla="*/ 38 h 76"/>
                <a:gd name="T54" fmla="*/ 119 w 122"/>
                <a:gd name="T55" fmla="*/ 33 h 76"/>
                <a:gd name="T56" fmla="*/ 118 w 122"/>
                <a:gd name="T57" fmla="*/ 27 h 76"/>
                <a:gd name="T58" fmla="*/ 115 w 122"/>
                <a:gd name="T59" fmla="*/ 20 h 76"/>
                <a:gd name="T60" fmla="*/ 112 w 122"/>
                <a:gd name="T61" fmla="*/ 14 h 76"/>
                <a:gd name="T62" fmla="*/ 110 w 122"/>
                <a:gd name="T63" fmla="*/ 8 h 76"/>
                <a:gd name="T64" fmla="*/ 107 w 122"/>
                <a:gd name="T65" fmla="*/ 2 h 76"/>
                <a:gd name="T66" fmla="*/ 105 w 122"/>
                <a:gd name="T67" fmla="*/ 0 h 76"/>
                <a:gd name="T68" fmla="*/ 105 w 122"/>
                <a:gd name="T69" fmla="*/ 0 h 76"/>
                <a:gd name="T70" fmla="*/ 0 w 122"/>
                <a:gd name="T71" fmla="*/ 34 h 76"/>
                <a:gd name="T72" fmla="*/ 0 w 122"/>
                <a:gd name="T73" fmla="*/ 34 h 7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</a:cxnLst>
              <a:rect l="0" t="0" r="r" b="b"/>
              <a:pathLst>
                <a:path w="122" h="76">
                  <a:moveTo>
                    <a:pt x="0" y="34"/>
                  </a:moveTo>
                  <a:lnTo>
                    <a:pt x="1" y="36"/>
                  </a:lnTo>
                  <a:lnTo>
                    <a:pt x="6" y="41"/>
                  </a:lnTo>
                  <a:lnTo>
                    <a:pt x="8" y="44"/>
                  </a:lnTo>
                  <a:lnTo>
                    <a:pt x="11" y="47"/>
                  </a:lnTo>
                  <a:lnTo>
                    <a:pt x="15" y="51"/>
                  </a:lnTo>
                  <a:lnTo>
                    <a:pt x="21" y="55"/>
                  </a:lnTo>
                  <a:lnTo>
                    <a:pt x="25" y="59"/>
                  </a:lnTo>
                  <a:lnTo>
                    <a:pt x="29" y="62"/>
                  </a:lnTo>
                  <a:lnTo>
                    <a:pt x="35" y="65"/>
                  </a:lnTo>
                  <a:lnTo>
                    <a:pt x="42" y="69"/>
                  </a:lnTo>
                  <a:lnTo>
                    <a:pt x="47" y="72"/>
                  </a:lnTo>
                  <a:lnTo>
                    <a:pt x="54" y="73"/>
                  </a:lnTo>
                  <a:lnTo>
                    <a:pt x="61" y="75"/>
                  </a:lnTo>
                  <a:lnTo>
                    <a:pt x="68" y="76"/>
                  </a:lnTo>
                  <a:lnTo>
                    <a:pt x="75" y="75"/>
                  </a:lnTo>
                  <a:lnTo>
                    <a:pt x="82" y="75"/>
                  </a:lnTo>
                  <a:lnTo>
                    <a:pt x="87" y="73"/>
                  </a:lnTo>
                  <a:lnTo>
                    <a:pt x="93" y="72"/>
                  </a:lnTo>
                  <a:lnTo>
                    <a:pt x="97" y="68"/>
                  </a:lnTo>
                  <a:lnTo>
                    <a:pt x="103" y="66"/>
                  </a:lnTo>
                  <a:lnTo>
                    <a:pt x="107" y="63"/>
                  </a:lnTo>
                  <a:lnTo>
                    <a:pt x="111" y="61"/>
                  </a:lnTo>
                  <a:lnTo>
                    <a:pt x="115" y="55"/>
                  </a:lnTo>
                  <a:lnTo>
                    <a:pt x="119" y="48"/>
                  </a:lnTo>
                  <a:lnTo>
                    <a:pt x="122" y="43"/>
                  </a:lnTo>
                  <a:lnTo>
                    <a:pt x="122" y="38"/>
                  </a:lnTo>
                  <a:lnTo>
                    <a:pt x="119" y="33"/>
                  </a:lnTo>
                  <a:lnTo>
                    <a:pt x="118" y="27"/>
                  </a:lnTo>
                  <a:lnTo>
                    <a:pt x="115" y="20"/>
                  </a:lnTo>
                  <a:lnTo>
                    <a:pt x="112" y="14"/>
                  </a:lnTo>
                  <a:lnTo>
                    <a:pt x="110" y="8"/>
                  </a:lnTo>
                  <a:lnTo>
                    <a:pt x="107" y="2"/>
                  </a:lnTo>
                  <a:lnTo>
                    <a:pt x="105" y="0"/>
                  </a:lnTo>
                  <a:lnTo>
                    <a:pt x="105" y="0"/>
                  </a:lnTo>
                  <a:lnTo>
                    <a:pt x="0" y="34"/>
                  </a:lnTo>
                  <a:lnTo>
                    <a:pt x="0" y="34"/>
                  </a:lnTo>
                  <a:close/>
                </a:path>
              </a:pathLst>
            </a:custGeom>
            <a:solidFill>
              <a:srgbClr val="FF598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65898" name="Freeform 10"/>
            <p:cNvSpPr>
              <a:spLocks/>
            </p:cNvSpPr>
            <p:nvPr/>
          </p:nvSpPr>
          <p:spPr bwMode="auto">
            <a:xfrm>
              <a:off x="4907" y="1258"/>
              <a:ext cx="304" cy="236"/>
            </a:xfrm>
            <a:custGeom>
              <a:avLst/>
              <a:gdLst>
                <a:gd name="T0" fmla="*/ 101 w 607"/>
                <a:gd name="T1" fmla="*/ 0 h 472"/>
                <a:gd name="T2" fmla="*/ 0 w 607"/>
                <a:gd name="T3" fmla="*/ 318 h 472"/>
                <a:gd name="T4" fmla="*/ 460 w 607"/>
                <a:gd name="T5" fmla="*/ 472 h 472"/>
                <a:gd name="T6" fmla="*/ 607 w 607"/>
                <a:gd name="T7" fmla="*/ 76 h 472"/>
                <a:gd name="T8" fmla="*/ 101 w 607"/>
                <a:gd name="T9" fmla="*/ 0 h 472"/>
                <a:gd name="T10" fmla="*/ 101 w 607"/>
                <a:gd name="T11" fmla="*/ 0 h 47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607" h="472">
                  <a:moveTo>
                    <a:pt x="101" y="0"/>
                  </a:moveTo>
                  <a:lnTo>
                    <a:pt x="0" y="318"/>
                  </a:lnTo>
                  <a:lnTo>
                    <a:pt x="460" y="472"/>
                  </a:lnTo>
                  <a:lnTo>
                    <a:pt x="607" y="76"/>
                  </a:lnTo>
                  <a:lnTo>
                    <a:pt x="101" y="0"/>
                  </a:lnTo>
                  <a:lnTo>
                    <a:pt x="101" y="0"/>
                  </a:lnTo>
                  <a:close/>
                </a:path>
              </a:pathLst>
            </a:custGeom>
            <a:solidFill>
              <a:srgbClr val="52FCC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65899" name="Freeform 11"/>
            <p:cNvSpPr>
              <a:spLocks/>
            </p:cNvSpPr>
            <p:nvPr/>
          </p:nvSpPr>
          <p:spPr bwMode="auto">
            <a:xfrm>
              <a:off x="5171" y="1238"/>
              <a:ext cx="153" cy="302"/>
            </a:xfrm>
            <a:custGeom>
              <a:avLst/>
              <a:gdLst>
                <a:gd name="T0" fmla="*/ 203 w 307"/>
                <a:gd name="T1" fmla="*/ 44 h 602"/>
                <a:gd name="T2" fmla="*/ 307 w 307"/>
                <a:gd name="T3" fmla="*/ 0 h 602"/>
                <a:gd name="T4" fmla="*/ 92 w 307"/>
                <a:gd name="T5" fmla="*/ 592 h 602"/>
                <a:gd name="T6" fmla="*/ 0 w 307"/>
                <a:gd name="T7" fmla="*/ 602 h 602"/>
                <a:gd name="T8" fmla="*/ 203 w 307"/>
                <a:gd name="T9" fmla="*/ 44 h 602"/>
                <a:gd name="T10" fmla="*/ 203 w 307"/>
                <a:gd name="T11" fmla="*/ 44 h 60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307" h="602">
                  <a:moveTo>
                    <a:pt x="203" y="44"/>
                  </a:moveTo>
                  <a:lnTo>
                    <a:pt x="307" y="0"/>
                  </a:lnTo>
                  <a:lnTo>
                    <a:pt x="92" y="592"/>
                  </a:lnTo>
                  <a:lnTo>
                    <a:pt x="0" y="602"/>
                  </a:lnTo>
                  <a:lnTo>
                    <a:pt x="203" y="44"/>
                  </a:lnTo>
                  <a:lnTo>
                    <a:pt x="203" y="44"/>
                  </a:lnTo>
                  <a:close/>
                </a:path>
              </a:pathLst>
            </a:custGeom>
            <a:solidFill>
              <a:srgbClr val="FC00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65900" name="Freeform 12"/>
            <p:cNvSpPr>
              <a:spLocks/>
            </p:cNvSpPr>
            <p:nvPr/>
          </p:nvSpPr>
          <p:spPr bwMode="auto">
            <a:xfrm>
              <a:off x="5029" y="1172"/>
              <a:ext cx="120" cy="55"/>
            </a:xfrm>
            <a:custGeom>
              <a:avLst/>
              <a:gdLst>
                <a:gd name="T0" fmla="*/ 39 w 240"/>
                <a:gd name="T1" fmla="*/ 93 h 109"/>
                <a:gd name="T2" fmla="*/ 39 w 240"/>
                <a:gd name="T3" fmla="*/ 89 h 109"/>
                <a:gd name="T4" fmla="*/ 40 w 240"/>
                <a:gd name="T5" fmla="*/ 82 h 109"/>
                <a:gd name="T6" fmla="*/ 44 w 240"/>
                <a:gd name="T7" fmla="*/ 72 h 109"/>
                <a:gd name="T8" fmla="*/ 51 w 240"/>
                <a:gd name="T9" fmla="*/ 61 h 109"/>
                <a:gd name="T10" fmla="*/ 61 w 240"/>
                <a:gd name="T11" fmla="*/ 50 h 109"/>
                <a:gd name="T12" fmla="*/ 68 w 240"/>
                <a:gd name="T13" fmla="*/ 46 h 109"/>
                <a:gd name="T14" fmla="*/ 76 w 240"/>
                <a:gd name="T15" fmla="*/ 43 h 109"/>
                <a:gd name="T16" fmla="*/ 85 w 240"/>
                <a:gd name="T17" fmla="*/ 40 h 109"/>
                <a:gd name="T18" fmla="*/ 96 w 240"/>
                <a:gd name="T19" fmla="*/ 40 h 109"/>
                <a:gd name="T20" fmla="*/ 107 w 240"/>
                <a:gd name="T21" fmla="*/ 40 h 109"/>
                <a:gd name="T22" fmla="*/ 121 w 240"/>
                <a:gd name="T23" fmla="*/ 44 h 109"/>
                <a:gd name="T24" fmla="*/ 135 w 240"/>
                <a:gd name="T25" fmla="*/ 47 h 109"/>
                <a:gd name="T26" fmla="*/ 146 w 240"/>
                <a:gd name="T27" fmla="*/ 51 h 109"/>
                <a:gd name="T28" fmla="*/ 154 w 240"/>
                <a:gd name="T29" fmla="*/ 55 h 109"/>
                <a:gd name="T30" fmla="*/ 162 w 240"/>
                <a:gd name="T31" fmla="*/ 61 h 109"/>
                <a:gd name="T32" fmla="*/ 173 w 240"/>
                <a:gd name="T33" fmla="*/ 71 h 109"/>
                <a:gd name="T34" fmla="*/ 180 w 240"/>
                <a:gd name="T35" fmla="*/ 83 h 109"/>
                <a:gd name="T36" fmla="*/ 182 w 240"/>
                <a:gd name="T37" fmla="*/ 93 h 109"/>
                <a:gd name="T38" fmla="*/ 183 w 240"/>
                <a:gd name="T39" fmla="*/ 101 h 109"/>
                <a:gd name="T40" fmla="*/ 182 w 240"/>
                <a:gd name="T41" fmla="*/ 109 h 109"/>
                <a:gd name="T42" fmla="*/ 226 w 240"/>
                <a:gd name="T43" fmla="*/ 104 h 109"/>
                <a:gd name="T44" fmla="*/ 229 w 240"/>
                <a:gd name="T45" fmla="*/ 95 h 109"/>
                <a:gd name="T46" fmla="*/ 233 w 240"/>
                <a:gd name="T47" fmla="*/ 84 h 109"/>
                <a:gd name="T48" fmla="*/ 236 w 240"/>
                <a:gd name="T49" fmla="*/ 77 h 109"/>
                <a:gd name="T50" fmla="*/ 237 w 240"/>
                <a:gd name="T51" fmla="*/ 68 h 109"/>
                <a:gd name="T52" fmla="*/ 239 w 240"/>
                <a:gd name="T53" fmla="*/ 59 h 109"/>
                <a:gd name="T54" fmla="*/ 239 w 240"/>
                <a:gd name="T55" fmla="*/ 50 h 109"/>
                <a:gd name="T56" fmla="*/ 239 w 240"/>
                <a:gd name="T57" fmla="*/ 40 h 109"/>
                <a:gd name="T58" fmla="*/ 237 w 240"/>
                <a:gd name="T59" fmla="*/ 32 h 109"/>
                <a:gd name="T60" fmla="*/ 234 w 240"/>
                <a:gd name="T61" fmla="*/ 23 h 109"/>
                <a:gd name="T62" fmla="*/ 228 w 240"/>
                <a:gd name="T63" fmla="*/ 15 h 109"/>
                <a:gd name="T64" fmla="*/ 221 w 240"/>
                <a:gd name="T65" fmla="*/ 9 h 109"/>
                <a:gd name="T66" fmla="*/ 211 w 240"/>
                <a:gd name="T67" fmla="*/ 5 h 109"/>
                <a:gd name="T68" fmla="*/ 198 w 240"/>
                <a:gd name="T69" fmla="*/ 1 h 109"/>
                <a:gd name="T70" fmla="*/ 187 w 240"/>
                <a:gd name="T71" fmla="*/ 1 h 109"/>
                <a:gd name="T72" fmla="*/ 179 w 240"/>
                <a:gd name="T73" fmla="*/ 0 h 109"/>
                <a:gd name="T74" fmla="*/ 168 w 240"/>
                <a:gd name="T75" fmla="*/ 0 h 109"/>
                <a:gd name="T76" fmla="*/ 154 w 240"/>
                <a:gd name="T77" fmla="*/ 0 h 109"/>
                <a:gd name="T78" fmla="*/ 140 w 240"/>
                <a:gd name="T79" fmla="*/ 0 h 109"/>
                <a:gd name="T80" fmla="*/ 128 w 240"/>
                <a:gd name="T81" fmla="*/ 0 h 109"/>
                <a:gd name="T82" fmla="*/ 117 w 240"/>
                <a:gd name="T83" fmla="*/ 1 h 109"/>
                <a:gd name="T84" fmla="*/ 105 w 240"/>
                <a:gd name="T85" fmla="*/ 3 h 109"/>
                <a:gd name="T86" fmla="*/ 97 w 240"/>
                <a:gd name="T87" fmla="*/ 4 h 109"/>
                <a:gd name="T88" fmla="*/ 87 w 240"/>
                <a:gd name="T89" fmla="*/ 7 h 109"/>
                <a:gd name="T90" fmla="*/ 79 w 240"/>
                <a:gd name="T91" fmla="*/ 8 h 109"/>
                <a:gd name="T92" fmla="*/ 68 w 240"/>
                <a:gd name="T93" fmla="*/ 12 h 109"/>
                <a:gd name="T94" fmla="*/ 56 w 240"/>
                <a:gd name="T95" fmla="*/ 18 h 109"/>
                <a:gd name="T96" fmla="*/ 46 w 240"/>
                <a:gd name="T97" fmla="*/ 23 h 109"/>
                <a:gd name="T98" fmla="*/ 38 w 240"/>
                <a:gd name="T99" fmla="*/ 29 h 109"/>
                <a:gd name="T100" fmla="*/ 31 w 240"/>
                <a:gd name="T101" fmla="*/ 36 h 109"/>
                <a:gd name="T102" fmla="*/ 22 w 240"/>
                <a:gd name="T103" fmla="*/ 46 h 109"/>
                <a:gd name="T104" fmla="*/ 17 w 240"/>
                <a:gd name="T105" fmla="*/ 55 h 109"/>
                <a:gd name="T106" fmla="*/ 10 w 240"/>
                <a:gd name="T107" fmla="*/ 66 h 109"/>
                <a:gd name="T108" fmla="*/ 4 w 240"/>
                <a:gd name="T109" fmla="*/ 75 h 109"/>
                <a:gd name="T110" fmla="*/ 0 w 240"/>
                <a:gd name="T111" fmla="*/ 84 h 109"/>
                <a:gd name="T112" fmla="*/ 0 w 240"/>
                <a:gd name="T113" fmla="*/ 86 h 10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</a:cxnLst>
              <a:rect l="0" t="0" r="r" b="b"/>
              <a:pathLst>
                <a:path w="240" h="109">
                  <a:moveTo>
                    <a:pt x="0" y="86"/>
                  </a:moveTo>
                  <a:lnTo>
                    <a:pt x="39" y="93"/>
                  </a:lnTo>
                  <a:lnTo>
                    <a:pt x="39" y="91"/>
                  </a:lnTo>
                  <a:lnTo>
                    <a:pt x="39" y="89"/>
                  </a:lnTo>
                  <a:lnTo>
                    <a:pt x="39" y="86"/>
                  </a:lnTo>
                  <a:lnTo>
                    <a:pt x="40" y="82"/>
                  </a:lnTo>
                  <a:lnTo>
                    <a:pt x="42" y="77"/>
                  </a:lnTo>
                  <a:lnTo>
                    <a:pt x="44" y="72"/>
                  </a:lnTo>
                  <a:lnTo>
                    <a:pt x="47" y="66"/>
                  </a:lnTo>
                  <a:lnTo>
                    <a:pt x="51" y="61"/>
                  </a:lnTo>
                  <a:lnTo>
                    <a:pt x="56" y="55"/>
                  </a:lnTo>
                  <a:lnTo>
                    <a:pt x="61" y="50"/>
                  </a:lnTo>
                  <a:lnTo>
                    <a:pt x="64" y="48"/>
                  </a:lnTo>
                  <a:lnTo>
                    <a:pt x="68" y="46"/>
                  </a:lnTo>
                  <a:lnTo>
                    <a:pt x="72" y="44"/>
                  </a:lnTo>
                  <a:lnTo>
                    <a:pt x="76" y="43"/>
                  </a:lnTo>
                  <a:lnTo>
                    <a:pt x="81" y="40"/>
                  </a:lnTo>
                  <a:lnTo>
                    <a:pt x="85" y="40"/>
                  </a:lnTo>
                  <a:lnTo>
                    <a:pt x="89" y="40"/>
                  </a:lnTo>
                  <a:lnTo>
                    <a:pt x="96" y="40"/>
                  </a:lnTo>
                  <a:lnTo>
                    <a:pt x="101" y="40"/>
                  </a:lnTo>
                  <a:lnTo>
                    <a:pt x="107" y="40"/>
                  </a:lnTo>
                  <a:lnTo>
                    <a:pt x="114" y="41"/>
                  </a:lnTo>
                  <a:lnTo>
                    <a:pt x="121" y="44"/>
                  </a:lnTo>
                  <a:lnTo>
                    <a:pt x="128" y="46"/>
                  </a:lnTo>
                  <a:lnTo>
                    <a:pt x="135" y="47"/>
                  </a:lnTo>
                  <a:lnTo>
                    <a:pt x="139" y="48"/>
                  </a:lnTo>
                  <a:lnTo>
                    <a:pt x="146" y="51"/>
                  </a:lnTo>
                  <a:lnTo>
                    <a:pt x="150" y="52"/>
                  </a:lnTo>
                  <a:lnTo>
                    <a:pt x="154" y="55"/>
                  </a:lnTo>
                  <a:lnTo>
                    <a:pt x="158" y="58"/>
                  </a:lnTo>
                  <a:lnTo>
                    <a:pt x="162" y="61"/>
                  </a:lnTo>
                  <a:lnTo>
                    <a:pt x="168" y="65"/>
                  </a:lnTo>
                  <a:lnTo>
                    <a:pt x="173" y="71"/>
                  </a:lnTo>
                  <a:lnTo>
                    <a:pt x="176" y="77"/>
                  </a:lnTo>
                  <a:lnTo>
                    <a:pt x="180" y="83"/>
                  </a:lnTo>
                  <a:lnTo>
                    <a:pt x="182" y="87"/>
                  </a:lnTo>
                  <a:lnTo>
                    <a:pt x="182" y="93"/>
                  </a:lnTo>
                  <a:lnTo>
                    <a:pt x="182" y="97"/>
                  </a:lnTo>
                  <a:lnTo>
                    <a:pt x="183" y="101"/>
                  </a:lnTo>
                  <a:lnTo>
                    <a:pt x="182" y="107"/>
                  </a:lnTo>
                  <a:lnTo>
                    <a:pt x="182" y="109"/>
                  </a:lnTo>
                  <a:lnTo>
                    <a:pt x="226" y="105"/>
                  </a:lnTo>
                  <a:lnTo>
                    <a:pt x="226" y="104"/>
                  </a:lnTo>
                  <a:lnTo>
                    <a:pt x="228" y="100"/>
                  </a:lnTo>
                  <a:lnTo>
                    <a:pt x="229" y="95"/>
                  </a:lnTo>
                  <a:lnTo>
                    <a:pt x="232" y="89"/>
                  </a:lnTo>
                  <a:lnTo>
                    <a:pt x="233" y="84"/>
                  </a:lnTo>
                  <a:lnTo>
                    <a:pt x="234" y="82"/>
                  </a:lnTo>
                  <a:lnTo>
                    <a:pt x="236" y="77"/>
                  </a:lnTo>
                  <a:lnTo>
                    <a:pt x="237" y="73"/>
                  </a:lnTo>
                  <a:lnTo>
                    <a:pt x="237" y="68"/>
                  </a:lnTo>
                  <a:lnTo>
                    <a:pt x="239" y="64"/>
                  </a:lnTo>
                  <a:lnTo>
                    <a:pt x="239" y="59"/>
                  </a:lnTo>
                  <a:lnTo>
                    <a:pt x="240" y="55"/>
                  </a:lnTo>
                  <a:lnTo>
                    <a:pt x="239" y="50"/>
                  </a:lnTo>
                  <a:lnTo>
                    <a:pt x="239" y="46"/>
                  </a:lnTo>
                  <a:lnTo>
                    <a:pt x="239" y="40"/>
                  </a:lnTo>
                  <a:lnTo>
                    <a:pt x="239" y="36"/>
                  </a:lnTo>
                  <a:lnTo>
                    <a:pt x="237" y="32"/>
                  </a:lnTo>
                  <a:lnTo>
                    <a:pt x="236" y="27"/>
                  </a:lnTo>
                  <a:lnTo>
                    <a:pt x="234" y="23"/>
                  </a:lnTo>
                  <a:lnTo>
                    <a:pt x="232" y="19"/>
                  </a:lnTo>
                  <a:lnTo>
                    <a:pt x="228" y="15"/>
                  </a:lnTo>
                  <a:lnTo>
                    <a:pt x="225" y="12"/>
                  </a:lnTo>
                  <a:lnTo>
                    <a:pt x="221" y="9"/>
                  </a:lnTo>
                  <a:lnTo>
                    <a:pt x="216" y="7"/>
                  </a:lnTo>
                  <a:lnTo>
                    <a:pt x="211" y="5"/>
                  </a:lnTo>
                  <a:lnTo>
                    <a:pt x="205" y="3"/>
                  </a:lnTo>
                  <a:lnTo>
                    <a:pt x="198" y="1"/>
                  </a:lnTo>
                  <a:lnTo>
                    <a:pt x="191" y="1"/>
                  </a:lnTo>
                  <a:lnTo>
                    <a:pt x="187" y="1"/>
                  </a:lnTo>
                  <a:lnTo>
                    <a:pt x="183" y="0"/>
                  </a:lnTo>
                  <a:lnTo>
                    <a:pt x="179" y="0"/>
                  </a:lnTo>
                  <a:lnTo>
                    <a:pt x="175" y="0"/>
                  </a:lnTo>
                  <a:lnTo>
                    <a:pt x="168" y="0"/>
                  </a:lnTo>
                  <a:lnTo>
                    <a:pt x="161" y="0"/>
                  </a:lnTo>
                  <a:lnTo>
                    <a:pt x="154" y="0"/>
                  </a:lnTo>
                  <a:lnTo>
                    <a:pt x="147" y="0"/>
                  </a:lnTo>
                  <a:lnTo>
                    <a:pt x="140" y="0"/>
                  </a:lnTo>
                  <a:lnTo>
                    <a:pt x="135" y="0"/>
                  </a:lnTo>
                  <a:lnTo>
                    <a:pt x="128" y="0"/>
                  </a:lnTo>
                  <a:lnTo>
                    <a:pt x="122" y="0"/>
                  </a:lnTo>
                  <a:lnTo>
                    <a:pt x="117" y="1"/>
                  </a:lnTo>
                  <a:lnTo>
                    <a:pt x="112" y="1"/>
                  </a:lnTo>
                  <a:lnTo>
                    <a:pt x="105" y="3"/>
                  </a:lnTo>
                  <a:lnTo>
                    <a:pt x="101" y="4"/>
                  </a:lnTo>
                  <a:lnTo>
                    <a:pt x="97" y="4"/>
                  </a:lnTo>
                  <a:lnTo>
                    <a:pt x="92" y="5"/>
                  </a:lnTo>
                  <a:lnTo>
                    <a:pt x="87" y="7"/>
                  </a:lnTo>
                  <a:lnTo>
                    <a:pt x="83" y="8"/>
                  </a:lnTo>
                  <a:lnTo>
                    <a:pt x="79" y="8"/>
                  </a:lnTo>
                  <a:lnTo>
                    <a:pt x="75" y="11"/>
                  </a:lnTo>
                  <a:lnTo>
                    <a:pt x="68" y="12"/>
                  </a:lnTo>
                  <a:lnTo>
                    <a:pt x="62" y="15"/>
                  </a:lnTo>
                  <a:lnTo>
                    <a:pt x="56" y="18"/>
                  </a:lnTo>
                  <a:lnTo>
                    <a:pt x="51" y="21"/>
                  </a:lnTo>
                  <a:lnTo>
                    <a:pt x="46" y="23"/>
                  </a:lnTo>
                  <a:lnTo>
                    <a:pt x="42" y="26"/>
                  </a:lnTo>
                  <a:lnTo>
                    <a:pt x="38" y="29"/>
                  </a:lnTo>
                  <a:lnTo>
                    <a:pt x="35" y="33"/>
                  </a:lnTo>
                  <a:lnTo>
                    <a:pt x="31" y="36"/>
                  </a:lnTo>
                  <a:lnTo>
                    <a:pt x="28" y="41"/>
                  </a:lnTo>
                  <a:lnTo>
                    <a:pt x="22" y="46"/>
                  </a:lnTo>
                  <a:lnTo>
                    <a:pt x="19" y="51"/>
                  </a:lnTo>
                  <a:lnTo>
                    <a:pt x="17" y="55"/>
                  </a:lnTo>
                  <a:lnTo>
                    <a:pt x="14" y="62"/>
                  </a:lnTo>
                  <a:lnTo>
                    <a:pt x="10" y="66"/>
                  </a:lnTo>
                  <a:lnTo>
                    <a:pt x="7" y="71"/>
                  </a:lnTo>
                  <a:lnTo>
                    <a:pt x="4" y="75"/>
                  </a:lnTo>
                  <a:lnTo>
                    <a:pt x="3" y="79"/>
                  </a:lnTo>
                  <a:lnTo>
                    <a:pt x="0" y="84"/>
                  </a:lnTo>
                  <a:lnTo>
                    <a:pt x="0" y="86"/>
                  </a:lnTo>
                  <a:lnTo>
                    <a:pt x="0" y="86"/>
                  </a:lnTo>
                  <a:close/>
                </a:path>
              </a:pathLst>
            </a:custGeom>
            <a:solidFill>
              <a:srgbClr val="B8176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65901" name="Freeform 13"/>
            <p:cNvSpPr>
              <a:spLocks/>
            </p:cNvSpPr>
            <p:nvPr/>
          </p:nvSpPr>
          <p:spPr bwMode="auto">
            <a:xfrm>
              <a:off x="4924" y="1672"/>
              <a:ext cx="287" cy="127"/>
            </a:xfrm>
            <a:custGeom>
              <a:avLst/>
              <a:gdLst>
                <a:gd name="T0" fmla="*/ 27 w 572"/>
                <a:gd name="T1" fmla="*/ 0 h 254"/>
                <a:gd name="T2" fmla="*/ 179 w 572"/>
                <a:gd name="T3" fmla="*/ 188 h 254"/>
                <a:gd name="T4" fmla="*/ 567 w 572"/>
                <a:gd name="T5" fmla="*/ 47 h 254"/>
                <a:gd name="T6" fmla="*/ 572 w 572"/>
                <a:gd name="T7" fmla="*/ 121 h 254"/>
                <a:gd name="T8" fmla="*/ 173 w 572"/>
                <a:gd name="T9" fmla="*/ 254 h 254"/>
                <a:gd name="T10" fmla="*/ 0 w 572"/>
                <a:gd name="T11" fmla="*/ 52 h 254"/>
                <a:gd name="T12" fmla="*/ 27 w 572"/>
                <a:gd name="T13" fmla="*/ 0 h 254"/>
                <a:gd name="T14" fmla="*/ 27 w 572"/>
                <a:gd name="T15" fmla="*/ 0 h 25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572" h="254">
                  <a:moveTo>
                    <a:pt x="27" y="0"/>
                  </a:moveTo>
                  <a:lnTo>
                    <a:pt x="179" y="188"/>
                  </a:lnTo>
                  <a:lnTo>
                    <a:pt x="567" y="47"/>
                  </a:lnTo>
                  <a:lnTo>
                    <a:pt x="572" y="121"/>
                  </a:lnTo>
                  <a:lnTo>
                    <a:pt x="173" y="254"/>
                  </a:lnTo>
                  <a:lnTo>
                    <a:pt x="0" y="52"/>
                  </a:lnTo>
                  <a:lnTo>
                    <a:pt x="27" y="0"/>
                  </a:lnTo>
                  <a:lnTo>
                    <a:pt x="27" y="0"/>
                  </a:lnTo>
                  <a:close/>
                </a:path>
              </a:pathLst>
            </a:custGeom>
            <a:solidFill>
              <a:srgbClr val="FF598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65902" name="Freeform 14"/>
            <p:cNvSpPr>
              <a:spLocks/>
            </p:cNvSpPr>
            <p:nvPr/>
          </p:nvSpPr>
          <p:spPr bwMode="auto">
            <a:xfrm>
              <a:off x="4699" y="1497"/>
              <a:ext cx="180" cy="242"/>
            </a:xfrm>
            <a:custGeom>
              <a:avLst/>
              <a:gdLst>
                <a:gd name="T0" fmla="*/ 4 w 359"/>
                <a:gd name="T1" fmla="*/ 0 h 486"/>
                <a:gd name="T2" fmla="*/ 5 w 359"/>
                <a:gd name="T3" fmla="*/ 3 h 486"/>
                <a:gd name="T4" fmla="*/ 7 w 359"/>
                <a:gd name="T5" fmla="*/ 4 h 486"/>
                <a:gd name="T6" fmla="*/ 12 w 359"/>
                <a:gd name="T7" fmla="*/ 8 h 486"/>
                <a:gd name="T8" fmla="*/ 15 w 359"/>
                <a:gd name="T9" fmla="*/ 13 h 486"/>
                <a:gd name="T10" fmla="*/ 21 w 359"/>
                <a:gd name="T11" fmla="*/ 20 h 486"/>
                <a:gd name="T12" fmla="*/ 23 w 359"/>
                <a:gd name="T13" fmla="*/ 22 h 486"/>
                <a:gd name="T14" fmla="*/ 28 w 359"/>
                <a:gd name="T15" fmla="*/ 27 h 486"/>
                <a:gd name="T16" fmla="*/ 30 w 359"/>
                <a:gd name="T17" fmla="*/ 31 h 486"/>
                <a:gd name="T18" fmla="*/ 35 w 359"/>
                <a:gd name="T19" fmla="*/ 35 h 486"/>
                <a:gd name="T20" fmla="*/ 37 w 359"/>
                <a:gd name="T21" fmla="*/ 39 h 486"/>
                <a:gd name="T22" fmla="*/ 40 w 359"/>
                <a:gd name="T23" fmla="*/ 43 h 486"/>
                <a:gd name="T24" fmla="*/ 46 w 359"/>
                <a:gd name="T25" fmla="*/ 47 h 486"/>
                <a:gd name="T26" fmla="*/ 50 w 359"/>
                <a:gd name="T27" fmla="*/ 51 h 486"/>
                <a:gd name="T28" fmla="*/ 54 w 359"/>
                <a:gd name="T29" fmla="*/ 56 h 486"/>
                <a:gd name="T30" fmla="*/ 58 w 359"/>
                <a:gd name="T31" fmla="*/ 61 h 486"/>
                <a:gd name="T32" fmla="*/ 64 w 359"/>
                <a:gd name="T33" fmla="*/ 65 h 486"/>
                <a:gd name="T34" fmla="*/ 68 w 359"/>
                <a:gd name="T35" fmla="*/ 72 h 486"/>
                <a:gd name="T36" fmla="*/ 72 w 359"/>
                <a:gd name="T37" fmla="*/ 76 h 486"/>
                <a:gd name="T38" fmla="*/ 78 w 359"/>
                <a:gd name="T39" fmla="*/ 82 h 486"/>
                <a:gd name="T40" fmla="*/ 83 w 359"/>
                <a:gd name="T41" fmla="*/ 88 h 486"/>
                <a:gd name="T42" fmla="*/ 89 w 359"/>
                <a:gd name="T43" fmla="*/ 93 h 486"/>
                <a:gd name="T44" fmla="*/ 93 w 359"/>
                <a:gd name="T45" fmla="*/ 99 h 486"/>
                <a:gd name="T46" fmla="*/ 100 w 359"/>
                <a:gd name="T47" fmla="*/ 104 h 486"/>
                <a:gd name="T48" fmla="*/ 105 w 359"/>
                <a:gd name="T49" fmla="*/ 110 h 486"/>
                <a:gd name="T50" fmla="*/ 111 w 359"/>
                <a:gd name="T51" fmla="*/ 117 h 486"/>
                <a:gd name="T52" fmla="*/ 116 w 359"/>
                <a:gd name="T53" fmla="*/ 122 h 486"/>
                <a:gd name="T54" fmla="*/ 122 w 359"/>
                <a:gd name="T55" fmla="*/ 128 h 486"/>
                <a:gd name="T56" fmla="*/ 129 w 359"/>
                <a:gd name="T57" fmla="*/ 133 h 486"/>
                <a:gd name="T58" fmla="*/ 134 w 359"/>
                <a:gd name="T59" fmla="*/ 140 h 486"/>
                <a:gd name="T60" fmla="*/ 140 w 359"/>
                <a:gd name="T61" fmla="*/ 146 h 486"/>
                <a:gd name="T62" fmla="*/ 147 w 359"/>
                <a:gd name="T63" fmla="*/ 151 h 486"/>
                <a:gd name="T64" fmla="*/ 152 w 359"/>
                <a:gd name="T65" fmla="*/ 157 h 486"/>
                <a:gd name="T66" fmla="*/ 159 w 359"/>
                <a:gd name="T67" fmla="*/ 164 h 486"/>
                <a:gd name="T68" fmla="*/ 165 w 359"/>
                <a:gd name="T69" fmla="*/ 169 h 486"/>
                <a:gd name="T70" fmla="*/ 172 w 359"/>
                <a:gd name="T71" fmla="*/ 175 h 486"/>
                <a:gd name="T72" fmla="*/ 177 w 359"/>
                <a:gd name="T73" fmla="*/ 181 h 486"/>
                <a:gd name="T74" fmla="*/ 184 w 359"/>
                <a:gd name="T75" fmla="*/ 187 h 486"/>
                <a:gd name="T76" fmla="*/ 191 w 359"/>
                <a:gd name="T77" fmla="*/ 193 h 486"/>
                <a:gd name="T78" fmla="*/ 198 w 359"/>
                <a:gd name="T79" fmla="*/ 199 h 486"/>
                <a:gd name="T80" fmla="*/ 204 w 359"/>
                <a:gd name="T81" fmla="*/ 204 h 486"/>
                <a:gd name="T82" fmla="*/ 211 w 359"/>
                <a:gd name="T83" fmla="*/ 211 h 486"/>
                <a:gd name="T84" fmla="*/ 216 w 359"/>
                <a:gd name="T85" fmla="*/ 217 h 486"/>
                <a:gd name="T86" fmla="*/ 223 w 359"/>
                <a:gd name="T87" fmla="*/ 222 h 486"/>
                <a:gd name="T88" fmla="*/ 229 w 359"/>
                <a:gd name="T89" fmla="*/ 226 h 486"/>
                <a:gd name="T90" fmla="*/ 236 w 359"/>
                <a:gd name="T91" fmla="*/ 233 h 486"/>
                <a:gd name="T92" fmla="*/ 241 w 359"/>
                <a:gd name="T93" fmla="*/ 237 h 486"/>
                <a:gd name="T94" fmla="*/ 248 w 359"/>
                <a:gd name="T95" fmla="*/ 242 h 486"/>
                <a:gd name="T96" fmla="*/ 254 w 359"/>
                <a:gd name="T97" fmla="*/ 247 h 486"/>
                <a:gd name="T98" fmla="*/ 261 w 359"/>
                <a:gd name="T99" fmla="*/ 253 h 486"/>
                <a:gd name="T100" fmla="*/ 266 w 359"/>
                <a:gd name="T101" fmla="*/ 255 h 486"/>
                <a:gd name="T102" fmla="*/ 272 w 359"/>
                <a:gd name="T103" fmla="*/ 260 h 486"/>
                <a:gd name="T104" fmla="*/ 277 w 359"/>
                <a:gd name="T105" fmla="*/ 265 h 486"/>
                <a:gd name="T106" fmla="*/ 284 w 359"/>
                <a:gd name="T107" fmla="*/ 269 h 486"/>
                <a:gd name="T108" fmla="*/ 290 w 359"/>
                <a:gd name="T109" fmla="*/ 272 h 486"/>
                <a:gd name="T110" fmla="*/ 295 w 359"/>
                <a:gd name="T111" fmla="*/ 276 h 486"/>
                <a:gd name="T112" fmla="*/ 302 w 359"/>
                <a:gd name="T113" fmla="*/ 280 h 486"/>
                <a:gd name="T114" fmla="*/ 308 w 359"/>
                <a:gd name="T115" fmla="*/ 285 h 486"/>
                <a:gd name="T116" fmla="*/ 359 w 359"/>
                <a:gd name="T117" fmla="*/ 325 h 486"/>
                <a:gd name="T118" fmla="*/ 330 w 359"/>
                <a:gd name="T119" fmla="*/ 486 h 486"/>
                <a:gd name="T120" fmla="*/ 0 w 359"/>
                <a:gd name="T121" fmla="*/ 199 h 486"/>
                <a:gd name="T122" fmla="*/ 4 w 359"/>
                <a:gd name="T123" fmla="*/ 0 h 486"/>
                <a:gd name="T124" fmla="*/ 4 w 359"/>
                <a:gd name="T125" fmla="*/ 0 h 48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  <a:cxn ang="0">
                  <a:pos x="T122" y="T123"/>
                </a:cxn>
                <a:cxn ang="0">
                  <a:pos x="T124" y="T125"/>
                </a:cxn>
              </a:cxnLst>
              <a:rect l="0" t="0" r="r" b="b"/>
              <a:pathLst>
                <a:path w="359" h="486">
                  <a:moveTo>
                    <a:pt x="4" y="0"/>
                  </a:moveTo>
                  <a:lnTo>
                    <a:pt x="5" y="3"/>
                  </a:lnTo>
                  <a:lnTo>
                    <a:pt x="7" y="4"/>
                  </a:lnTo>
                  <a:lnTo>
                    <a:pt x="12" y="8"/>
                  </a:lnTo>
                  <a:lnTo>
                    <a:pt x="15" y="13"/>
                  </a:lnTo>
                  <a:lnTo>
                    <a:pt x="21" y="20"/>
                  </a:lnTo>
                  <a:lnTo>
                    <a:pt x="23" y="22"/>
                  </a:lnTo>
                  <a:lnTo>
                    <a:pt x="28" y="27"/>
                  </a:lnTo>
                  <a:lnTo>
                    <a:pt x="30" y="31"/>
                  </a:lnTo>
                  <a:lnTo>
                    <a:pt x="35" y="35"/>
                  </a:lnTo>
                  <a:lnTo>
                    <a:pt x="37" y="39"/>
                  </a:lnTo>
                  <a:lnTo>
                    <a:pt x="40" y="43"/>
                  </a:lnTo>
                  <a:lnTo>
                    <a:pt x="46" y="47"/>
                  </a:lnTo>
                  <a:lnTo>
                    <a:pt x="50" y="51"/>
                  </a:lnTo>
                  <a:lnTo>
                    <a:pt x="54" y="56"/>
                  </a:lnTo>
                  <a:lnTo>
                    <a:pt x="58" y="61"/>
                  </a:lnTo>
                  <a:lnTo>
                    <a:pt x="64" y="65"/>
                  </a:lnTo>
                  <a:lnTo>
                    <a:pt x="68" y="72"/>
                  </a:lnTo>
                  <a:lnTo>
                    <a:pt x="72" y="76"/>
                  </a:lnTo>
                  <a:lnTo>
                    <a:pt x="78" y="82"/>
                  </a:lnTo>
                  <a:lnTo>
                    <a:pt x="83" y="88"/>
                  </a:lnTo>
                  <a:lnTo>
                    <a:pt x="89" y="93"/>
                  </a:lnTo>
                  <a:lnTo>
                    <a:pt x="93" y="99"/>
                  </a:lnTo>
                  <a:lnTo>
                    <a:pt x="100" y="104"/>
                  </a:lnTo>
                  <a:lnTo>
                    <a:pt x="105" y="110"/>
                  </a:lnTo>
                  <a:lnTo>
                    <a:pt x="111" y="117"/>
                  </a:lnTo>
                  <a:lnTo>
                    <a:pt x="116" y="122"/>
                  </a:lnTo>
                  <a:lnTo>
                    <a:pt x="122" y="128"/>
                  </a:lnTo>
                  <a:lnTo>
                    <a:pt x="129" y="133"/>
                  </a:lnTo>
                  <a:lnTo>
                    <a:pt x="134" y="140"/>
                  </a:lnTo>
                  <a:lnTo>
                    <a:pt x="140" y="146"/>
                  </a:lnTo>
                  <a:lnTo>
                    <a:pt x="147" y="151"/>
                  </a:lnTo>
                  <a:lnTo>
                    <a:pt x="152" y="157"/>
                  </a:lnTo>
                  <a:lnTo>
                    <a:pt x="159" y="164"/>
                  </a:lnTo>
                  <a:lnTo>
                    <a:pt x="165" y="169"/>
                  </a:lnTo>
                  <a:lnTo>
                    <a:pt x="172" y="175"/>
                  </a:lnTo>
                  <a:lnTo>
                    <a:pt x="177" y="181"/>
                  </a:lnTo>
                  <a:lnTo>
                    <a:pt x="184" y="187"/>
                  </a:lnTo>
                  <a:lnTo>
                    <a:pt x="191" y="193"/>
                  </a:lnTo>
                  <a:lnTo>
                    <a:pt x="198" y="199"/>
                  </a:lnTo>
                  <a:lnTo>
                    <a:pt x="204" y="204"/>
                  </a:lnTo>
                  <a:lnTo>
                    <a:pt x="211" y="211"/>
                  </a:lnTo>
                  <a:lnTo>
                    <a:pt x="216" y="217"/>
                  </a:lnTo>
                  <a:lnTo>
                    <a:pt x="223" y="222"/>
                  </a:lnTo>
                  <a:lnTo>
                    <a:pt x="229" y="226"/>
                  </a:lnTo>
                  <a:lnTo>
                    <a:pt x="236" y="233"/>
                  </a:lnTo>
                  <a:lnTo>
                    <a:pt x="241" y="237"/>
                  </a:lnTo>
                  <a:lnTo>
                    <a:pt x="248" y="242"/>
                  </a:lnTo>
                  <a:lnTo>
                    <a:pt x="254" y="247"/>
                  </a:lnTo>
                  <a:lnTo>
                    <a:pt x="261" y="253"/>
                  </a:lnTo>
                  <a:lnTo>
                    <a:pt x="266" y="255"/>
                  </a:lnTo>
                  <a:lnTo>
                    <a:pt x="272" y="260"/>
                  </a:lnTo>
                  <a:lnTo>
                    <a:pt x="277" y="265"/>
                  </a:lnTo>
                  <a:lnTo>
                    <a:pt x="284" y="269"/>
                  </a:lnTo>
                  <a:lnTo>
                    <a:pt x="290" y="272"/>
                  </a:lnTo>
                  <a:lnTo>
                    <a:pt x="295" y="276"/>
                  </a:lnTo>
                  <a:lnTo>
                    <a:pt x="302" y="280"/>
                  </a:lnTo>
                  <a:lnTo>
                    <a:pt x="308" y="285"/>
                  </a:lnTo>
                  <a:lnTo>
                    <a:pt x="359" y="325"/>
                  </a:lnTo>
                  <a:lnTo>
                    <a:pt x="330" y="486"/>
                  </a:lnTo>
                  <a:lnTo>
                    <a:pt x="0" y="199"/>
                  </a:lnTo>
                  <a:lnTo>
                    <a:pt x="4" y="0"/>
                  </a:lnTo>
                  <a:lnTo>
                    <a:pt x="4" y="0"/>
                  </a:lnTo>
                  <a:close/>
                </a:path>
              </a:pathLst>
            </a:custGeom>
            <a:solidFill>
              <a:srgbClr val="BD6B6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65903" name="Freeform 15"/>
            <p:cNvSpPr>
              <a:spLocks/>
            </p:cNvSpPr>
            <p:nvPr/>
          </p:nvSpPr>
          <p:spPr bwMode="auto">
            <a:xfrm>
              <a:off x="4852" y="1211"/>
              <a:ext cx="416" cy="335"/>
            </a:xfrm>
            <a:custGeom>
              <a:avLst/>
              <a:gdLst>
                <a:gd name="T0" fmla="*/ 0 w 831"/>
                <a:gd name="T1" fmla="*/ 438 h 669"/>
                <a:gd name="T2" fmla="*/ 142 w 831"/>
                <a:gd name="T3" fmla="*/ 0 h 669"/>
                <a:gd name="T4" fmla="*/ 831 w 831"/>
                <a:gd name="T5" fmla="*/ 90 h 669"/>
                <a:gd name="T6" fmla="*/ 620 w 831"/>
                <a:gd name="T7" fmla="*/ 669 h 669"/>
                <a:gd name="T8" fmla="*/ 601 w 831"/>
                <a:gd name="T9" fmla="*/ 645 h 669"/>
                <a:gd name="T10" fmla="*/ 794 w 831"/>
                <a:gd name="T11" fmla="*/ 114 h 669"/>
                <a:gd name="T12" fmla="*/ 160 w 831"/>
                <a:gd name="T13" fmla="*/ 30 h 669"/>
                <a:gd name="T14" fmla="*/ 31 w 831"/>
                <a:gd name="T15" fmla="*/ 430 h 669"/>
                <a:gd name="T16" fmla="*/ 0 w 831"/>
                <a:gd name="T17" fmla="*/ 438 h 669"/>
                <a:gd name="T18" fmla="*/ 0 w 831"/>
                <a:gd name="T19" fmla="*/ 438 h 66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831" h="669">
                  <a:moveTo>
                    <a:pt x="0" y="438"/>
                  </a:moveTo>
                  <a:lnTo>
                    <a:pt x="142" y="0"/>
                  </a:lnTo>
                  <a:lnTo>
                    <a:pt x="831" y="90"/>
                  </a:lnTo>
                  <a:lnTo>
                    <a:pt x="620" y="669"/>
                  </a:lnTo>
                  <a:lnTo>
                    <a:pt x="601" y="645"/>
                  </a:lnTo>
                  <a:lnTo>
                    <a:pt x="794" y="114"/>
                  </a:lnTo>
                  <a:lnTo>
                    <a:pt x="160" y="30"/>
                  </a:lnTo>
                  <a:lnTo>
                    <a:pt x="31" y="430"/>
                  </a:lnTo>
                  <a:lnTo>
                    <a:pt x="0" y="438"/>
                  </a:lnTo>
                  <a:lnTo>
                    <a:pt x="0" y="438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65904" name="Freeform 16"/>
            <p:cNvSpPr>
              <a:spLocks/>
            </p:cNvSpPr>
            <p:nvPr/>
          </p:nvSpPr>
          <p:spPr bwMode="auto">
            <a:xfrm>
              <a:off x="4851" y="1422"/>
              <a:ext cx="311" cy="127"/>
            </a:xfrm>
            <a:custGeom>
              <a:avLst/>
              <a:gdLst>
                <a:gd name="T0" fmla="*/ 25 w 622"/>
                <a:gd name="T1" fmla="*/ 0 h 254"/>
                <a:gd name="T2" fmla="*/ 608 w 622"/>
                <a:gd name="T3" fmla="*/ 223 h 254"/>
                <a:gd name="T4" fmla="*/ 618 w 622"/>
                <a:gd name="T5" fmla="*/ 236 h 254"/>
                <a:gd name="T6" fmla="*/ 622 w 622"/>
                <a:gd name="T7" fmla="*/ 247 h 254"/>
                <a:gd name="T8" fmla="*/ 604 w 622"/>
                <a:gd name="T9" fmla="*/ 254 h 254"/>
                <a:gd name="T10" fmla="*/ 0 w 622"/>
                <a:gd name="T11" fmla="*/ 20 h 254"/>
                <a:gd name="T12" fmla="*/ 25 w 622"/>
                <a:gd name="T13" fmla="*/ 0 h 254"/>
                <a:gd name="T14" fmla="*/ 25 w 622"/>
                <a:gd name="T15" fmla="*/ 0 h 25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622" h="254">
                  <a:moveTo>
                    <a:pt x="25" y="0"/>
                  </a:moveTo>
                  <a:lnTo>
                    <a:pt x="608" y="223"/>
                  </a:lnTo>
                  <a:lnTo>
                    <a:pt x="618" y="236"/>
                  </a:lnTo>
                  <a:lnTo>
                    <a:pt x="622" y="247"/>
                  </a:lnTo>
                  <a:lnTo>
                    <a:pt x="604" y="254"/>
                  </a:lnTo>
                  <a:lnTo>
                    <a:pt x="0" y="20"/>
                  </a:lnTo>
                  <a:lnTo>
                    <a:pt x="25" y="0"/>
                  </a:lnTo>
                  <a:lnTo>
                    <a:pt x="25" y="0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65905" name="Freeform 17"/>
            <p:cNvSpPr>
              <a:spLocks/>
            </p:cNvSpPr>
            <p:nvPr/>
          </p:nvSpPr>
          <p:spPr bwMode="auto">
            <a:xfrm>
              <a:off x="4883" y="1243"/>
              <a:ext cx="321" cy="255"/>
            </a:xfrm>
            <a:custGeom>
              <a:avLst/>
              <a:gdLst>
                <a:gd name="T0" fmla="*/ 111 w 644"/>
                <a:gd name="T1" fmla="*/ 0 h 511"/>
                <a:gd name="T2" fmla="*/ 644 w 644"/>
                <a:gd name="T3" fmla="*/ 79 h 511"/>
                <a:gd name="T4" fmla="*/ 501 w 644"/>
                <a:gd name="T5" fmla="*/ 511 h 511"/>
                <a:gd name="T6" fmla="*/ 0 w 644"/>
                <a:gd name="T7" fmla="*/ 337 h 511"/>
                <a:gd name="T8" fmla="*/ 32 w 644"/>
                <a:gd name="T9" fmla="*/ 321 h 511"/>
                <a:gd name="T10" fmla="*/ 486 w 644"/>
                <a:gd name="T11" fmla="*/ 473 h 511"/>
                <a:gd name="T12" fmla="*/ 611 w 644"/>
                <a:gd name="T13" fmla="*/ 100 h 511"/>
                <a:gd name="T14" fmla="*/ 124 w 644"/>
                <a:gd name="T15" fmla="*/ 29 h 511"/>
                <a:gd name="T16" fmla="*/ 111 w 644"/>
                <a:gd name="T17" fmla="*/ 0 h 511"/>
                <a:gd name="T18" fmla="*/ 111 w 644"/>
                <a:gd name="T19" fmla="*/ 0 h 51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644" h="511">
                  <a:moveTo>
                    <a:pt x="111" y="0"/>
                  </a:moveTo>
                  <a:lnTo>
                    <a:pt x="644" y="79"/>
                  </a:lnTo>
                  <a:lnTo>
                    <a:pt x="501" y="511"/>
                  </a:lnTo>
                  <a:lnTo>
                    <a:pt x="0" y="337"/>
                  </a:lnTo>
                  <a:lnTo>
                    <a:pt x="32" y="321"/>
                  </a:lnTo>
                  <a:lnTo>
                    <a:pt x="486" y="473"/>
                  </a:lnTo>
                  <a:lnTo>
                    <a:pt x="611" y="100"/>
                  </a:lnTo>
                  <a:lnTo>
                    <a:pt x="124" y="29"/>
                  </a:lnTo>
                  <a:lnTo>
                    <a:pt x="111" y="0"/>
                  </a:lnTo>
                  <a:lnTo>
                    <a:pt x="111" y="0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65906" name="Freeform 18"/>
            <p:cNvSpPr>
              <a:spLocks/>
            </p:cNvSpPr>
            <p:nvPr/>
          </p:nvSpPr>
          <p:spPr bwMode="auto">
            <a:xfrm>
              <a:off x="4883" y="1243"/>
              <a:ext cx="62" cy="170"/>
            </a:xfrm>
            <a:custGeom>
              <a:avLst/>
              <a:gdLst>
                <a:gd name="T0" fmla="*/ 111 w 125"/>
                <a:gd name="T1" fmla="*/ 0 h 340"/>
                <a:gd name="T2" fmla="*/ 0 w 125"/>
                <a:gd name="T3" fmla="*/ 337 h 340"/>
                <a:gd name="T4" fmla="*/ 28 w 125"/>
                <a:gd name="T5" fmla="*/ 340 h 340"/>
                <a:gd name="T6" fmla="*/ 32 w 125"/>
                <a:gd name="T7" fmla="*/ 321 h 340"/>
                <a:gd name="T8" fmla="*/ 124 w 125"/>
                <a:gd name="T9" fmla="*/ 29 h 340"/>
                <a:gd name="T10" fmla="*/ 125 w 125"/>
                <a:gd name="T11" fmla="*/ 11 h 340"/>
                <a:gd name="T12" fmla="*/ 111 w 125"/>
                <a:gd name="T13" fmla="*/ 0 h 340"/>
                <a:gd name="T14" fmla="*/ 111 w 125"/>
                <a:gd name="T15" fmla="*/ 0 h 34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125" h="340">
                  <a:moveTo>
                    <a:pt x="111" y="0"/>
                  </a:moveTo>
                  <a:lnTo>
                    <a:pt x="0" y="337"/>
                  </a:lnTo>
                  <a:lnTo>
                    <a:pt x="28" y="340"/>
                  </a:lnTo>
                  <a:lnTo>
                    <a:pt x="32" y="321"/>
                  </a:lnTo>
                  <a:lnTo>
                    <a:pt x="124" y="29"/>
                  </a:lnTo>
                  <a:lnTo>
                    <a:pt x="125" y="11"/>
                  </a:lnTo>
                  <a:lnTo>
                    <a:pt x="111" y="0"/>
                  </a:lnTo>
                  <a:lnTo>
                    <a:pt x="111" y="0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65907" name="Freeform 19"/>
            <p:cNvSpPr>
              <a:spLocks/>
            </p:cNvSpPr>
            <p:nvPr/>
          </p:nvSpPr>
          <p:spPr bwMode="auto">
            <a:xfrm>
              <a:off x="4923" y="1195"/>
              <a:ext cx="109" cy="22"/>
            </a:xfrm>
            <a:custGeom>
              <a:avLst/>
              <a:gdLst>
                <a:gd name="T0" fmla="*/ 0 w 218"/>
                <a:gd name="T1" fmla="*/ 32 h 43"/>
                <a:gd name="T2" fmla="*/ 79 w 218"/>
                <a:gd name="T3" fmla="*/ 0 h 43"/>
                <a:gd name="T4" fmla="*/ 218 w 218"/>
                <a:gd name="T5" fmla="*/ 8 h 43"/>
                <a:gd name="T6" fmla="*/ 202 w 218"/>
                <a:gd name="T7" fmla="*/ 33 h 43"/>
                <a:gd name="T8" fmla="*/ 82 w 218"/>
                <a:gd name="T9" fmla="*/ 24 h 43"/>
                <a:gd name="T10" fmla="*/ 37 w 218"/>
                <a:gd name="T11" fmla="*/ 43 h 43"/>
                <a:gd name="T12" fmla="*/ 0 w 218"/>
                <a:gd name="T13" fmla="*/ 32 h 43"/>
                <a:gd name="T14" fmla="*/ 0 w 218"/>
                <a:gd name="T15" fmla="*/ 32 h 4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218" h="43">
                  <a:moveTo>
                    <a:pt x="0" y="32"/>
                  </a:moveTo>
                  <a:lnTo>
                    <a:pt x="79" y="0"/>
                  </a:lnTo>
                  <a:lnTo>
                    <a:pt x="218" y="8"/>
                  </a:lnTo>
                  <a:lnTo>
                    <a:pt x="202" y="33"/>
                  </a:lnTo>
                  <a:lnTo>
                    <a:pt x="82" y="24"/>
                  </a:lnTo>
                  <a:lnTo>
                    <a:pt x="37" y="43"/>
                  </a:lnTo>
                  <a:lnTo>
                    <a:pt x="0" y="32"/>
                  </a:lnTo>
                  <a:lnTo>
                    <a:pt x="0" y="32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65908" name="Freeform 20"/>
            <p:cNvSpPr>
              <a:spLocks/>
            </p:cNvSpPr>
            <p:nvPr/>
          </p:nvSpPr>
          <p:spPr bwMode="auto">
            <a:xfrm>
              <a:off x="5147" y="1200"/>
              <a:ext cx="171" cy="349"/>
            </a:xfrm>
            <a:custGeom>
              <a:avLst/>
              <a:gdLst>
                <a:gd name="T0" fmla="*/ 1 w 341"/>
                <a:gd name="T1" fmla="*/ 0 h 700"/>
                <a:gd name="T2" fmla="*/ 341 w 341"/>
                <a:gd name="T3" fmla="*/ 64 h 700"/>
                <a:gd name="T4" fmla="*/ 121 w 341"/>
                <a:gd name="T5" fmla="*/ 691 h 700"/>
                <a:gd name="T6" fmla="*/ 12 w 341"/>
                <a:gd name="T7" fmla="*/ 700 h 700"/>
                <a:gd name="T8" fmla="*/ 30 w 341"/>
                <a:gd name="T9" fmla="*/ 670 h 700"/>
                <a:gd name="T10" fmla="*/ 105 w 341"/>
                <a:gd name="T11" fmla="*/ 664 h 700"/>
                <a:gd name="T12" fmla="*/ 305 w 341"/>
                <a:gd name="T13" fmla="*/ 85 h 700"/>
                <a:gd name="T14" fmla="*/ 0 w 341"/>
                <a:gd name="T15" fmla="*/ 25 h 700"/>
                <a:gd name="T16" fmla="*/ 1 w 341"/>
                <a:gd name="T17" fmla="*/ 0 h 700"/>
                <a:gd name="T18" fmla="*/ 1 w 341"/>
                <a:gd name="T19" fmla="*/ 0 h 7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341" h="700">
                  <a:moveTo>
                    <a:pt x="1" y="0"/>
                  </a:moveTo>
                  <a:lnTo>
                    <a:pt x="341" y="64"/>
                  </a:lnTo>
                  <a:lnTo>
                    <a:pt x="121" y="691"/>
                  </a:lnTo>
                  <a:lnTo>
                    <a:pt x="12" y="700"/>
                  </a:lnTo>
                  <a:lnTo>
                    <a:pt x="30" y="670"/>
                  </a:lnTo>
                  <a:lnTo>
                    <a:pt x="105" y="664"/>
                  </a:lnTo>
                  <a:lnTo>
                    <a:pt x="305" y="85"/>
                  </a:lnTo>
                  <a:lnTo>
                    <a:pt x="0" y="25"/>
                  </a:lnTo>
                  <a:lnTo>
                    <a:pt x="1" y="0"/>
                  </a:lnTo>
                  <a:lnTo>
                    <a:pt x="1" y="0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65909" name="Freeform 21"/>
            <p:cNvSpPr>
              <a:spLocks/>
            </p:cNvSpPr>
            <p:nvPr/>
          </p:nvSpPr>
          <p:spPr bwMode="auto">
            <a:xfrm>
              <a:off x="5018" y="1172"/>
              <a:ext cx="132" cy="57"/>
            </a:xfrm>
            <a:custGeom>
              <a:avLst/>
              <a:gdLst>
                <a:gd name="T0" fmla="*/ 1 w 265"/>
                <a:gd name="T1" fmla="*/ 73 h 114"/>
                <a:gd name="T2" fmla="*/ 11 w 265"/>
                <a:gd name="T3" fmla="*/ 61 h 114"/>
                <a:gd name="T4" fmla="*/ 29 w 265"/>
                <a:gd name="T5" fmla="*/ 43 h 114"/>
                <a:gd name="T6" fmla="*/ 40 w 265"/>
                <a:gd name="T7" fmla="*/ 32 h 114"/>
                <a:gd name="T8" fmla="*/ 54 w 265"/>
                <a:gd name="T9" fmla="*/ 22 h 114"/>
                <a:gd name="T10" fmla="*/ 68 w 265"/>
                <a:gd name="T11" fmla="*/ 14 h 114"/>
                <a:gd name="T12" fmla="*/ 86 w 265"/>
                <a:gd name="T13" fmla="*/ 7 h 114"/>
                <a:gd name="T14" fmla="*/ 103 w 265"/>
                <a:gd name="T15" fmla="*/ 3 h 114"/>
                <a:gd name="T16" fmla="*/ 121 w 265"/>
                <a:gd name="T17" fmla="*/ 1 h 114"/>
                <a:gd name="T18" fmla="*/ 139 w 265"/>
                <a:gd name="T19" fmla="*/ 0 h 114"/>
                <a:gd name="T20" fmla="*/ 158 w 265"/>
                <a:gd name="T21" fmla="*/ 0 h 114"/>
                <a:gd name="T22" fmla="*/ 176 w 265"/>
                <a:gd name="T23" fmla="*/ 1 h 114"/>
                <a:gd name="T24" fmla="*/ 193 w 265"/>
                <a:gd name="T25" fmla="*/ 3 h 114"/>
                <a:gd name="T26" fmla="*/ 209 w 265"/>
                <a:gd name="T27" fmla="*/ 4 h 114"/>
                <a:gd name="T28" fmla="*/ 223 w 265"/>
                <a:gd name="T29" fmla="*/ 8 h 114"/>
                <a:gd name="T30" fmla="*/ 236 w 265"/>
                <a:gd name="T31" fmla="*/ 11 h 114"/>
                <a:gd name="T32" fmla="*/ 252 w 265"/>
                <a:gd name="T33" fmla="*/ 19 h 114"/>
                <a:gd name="T34" fmla="*/ 262 w 265"/>
                <a:gd name="T35" fmla="*/ 32 h 114"/>
                <a:gd name="T36" fmla="*/ 265 w 265"/>
                <a:gd name="T37" fmla="*/ 50 h 114"/>
                <a:gd name="T38" fmla="*/ 265 w 265"/>
                <a:gd name="T39" fmla="*/ 71 h 114"/>
                <a:gd name="T40" fmla="*/ 263 w 265"/>
                <a:gd name="T41" fmla="*/ 90 h 114"/>
                <a:gd name="T42" fmla="*/ 262 w 265"/>
                <a:gd name="T43" fmla="*/ 105 h 114"/>
                <a:gd name="T44" fmla="*/ 262 w 265"/>
                <a:gd name="T45" fmla="*/ 112 h 114"/>
                <a:gd name="T46" fmla="*/ 236 w 265"/>
                <a:gd name="T47" fmla="*/ 109 h 114"/>
                <a:gd name="T48" fmla="*/ 238 w 265"/>
                <a:gd name="T49" fmla="*/ 97 h 114"/>
                <a:gd name="T50" fmla="*/ 241 w 265"/>
                <a:gd name="T51" fmla="*/ 79 h 114"/>
                <a:gd name="T52" fmla="*/ 240 w 265"/>
                <a:gd name="T53" fmla="*/ 57 h 114"/>
                <a:gd name="T54" fmla="*/ 236 w 265"/>
                <a:gd name="T55" fmla="*/ 41 h 114"/>
                <a:gd name="T56" fmla="*/ 223 w 265"/>
                <a:gd name="T57" fmla="*/ 33 h 114"/>
                <a:gd name="T58" fmla="*/ 202 w 265"/>
                <a:gd name="T59" fmla="*/ 29 h 114"/>
                <a:gd name="T60" fmla="*/ 190 w 265"/>
                <a:gd name="T61" fmla="*/ 26 h 114"/>
                <a:gd name="T62" fmla="*/ 176 w 265"/>
                <a:gd name="T63" fmla="*/ 25 h 114"/>
                <a:gd name="T64" fmla="*/ 162 w 265"/>
                <a:gd name="T65" fmla="*/ 23 h 114"/>
                <a:gd name="T66" fmla="*/ 147 w 265"/>
                <a:gd name="T67" fmla="*/ 23 h 114"/>
                <a:gd name="T68" fmla="*/ 133 w 265"/>
                <a:gd name="T69" fmla="*/ 23 h 114"/>
                <a:gd name="T70" fmla="*/ 121 w 265"/>
                <a:gd name="T71" fmla="*/ 26 h 114"/>
                <a:gd name="T72" fmla="*/ 104 w 265"/>
                <a:gd name="T73" fmla="*/ 27 h 114"/>
                <a:gd name="T74" fmla="*/ 82 w 265"/>
                <a:gd name="T75" fmla="*/ 34 h 114"/>
                <a:gd name="T76" fmla="*/ 61 w 265"/>
                <a:gd name="T77" fmla="*/ 47 h 114"/>
                <a:gd name="T78" fmla="*/ 44 w 265"/>
                <a:gd name="T79" fmla="*/ 64 h 114"/>
                <a:gd name="T80" fmla="*/ 29 w 265"/>
                <a:gd name="T81" fmla="*/ 77 h 114"/>
                <a:gd name="T82" fmla="*/ 19 w 265"/>
                <a:gd name="T83" fmla="*/ 90 h 11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</a:cxnLst>
              <a:rect l="0" t="0" r="r" b="b"/>
              <a:pathLst>
                <a:path w="265" h="114">
                  <a:moveTo>
                    <a:pt x="0" y="77"/>
                  </a:moveTo>
                  <a:lnTo>
                    <a:pt x="0" y="76"/>
                  </a:lnTo>
                  <a:lnTo>
                    <a:pt x="1" y="73"/>
                  </a:lnTo>
                  <a:lnTo>
                    <a:pt x="4" y="69"/>
                  </a:lnTo>
                  <a:lnTo>
                    <a:pt x="7" y="66"/>
                  </a:lnTo>
                  <a:lnTo>
                    <a:pt x="11" y="61"/>
                  </a:lnTo>
                  <a:lnTo>
                    <a:pt x="17" y="54"/>
                  </a:lnTo>
                  <a:lnTo>
                    <a:pt x="22" y="48"/>
                  </a:lnTo>
                  <a:lnTo>
                    <a:pt x="29" y="43"/>
                  </a:lnTo>
                  <a:lnTo>
                    <a:pt x="33" y="39"/>
                  </a:lnTo>
                  <a:lnTo>
                    <a:pt x="36" y="34"/>
                  </a:lnTo>
                  <a:lnTo>
                    <a:pt x="40" y="32"/>
                  </a:lnTo>
                  <a:lnTo>
                    <a:pt x="44" y="29"/>
                  </a:lnTo>
                  <a:lnTo>
                    <a:pt x="50" y="25"/>
                  </a:lnTo>
                  <a:lnTo>
                    <a:pt x="54" y="22"/>
                  </a:lnTo>
                  <a:lnTo>
                    <a:pt x="58" y="19"/>
                  </a:lnTo>
                  <a:lnTo>
                    <a:pt x="64" y="16"/>
                  </a:lnTo>
                  <a:lnTo>
                    <a:pt x="68" y="14"/>
                  </a:lnTo>
                  <a:lnTo>
                    <a:pt x="73" y="11"/>
                  </a:lnTo>
                  <a:lnTo>
                    <a:pt x="79" y="8"/>
                  </a:lnTo>
                  <a:lnTo>
                    <a:pt x="86" y="7"/>
                  </a:lnTo>
                  <a:lnTo>
                    <a:pt x="90" y="5"/>
                  </a:lnTo>
                  <a:lnTo>
                    <a:pt x="96" y="4"/>
                  </a:lnTo>
                  <a:lnTo>
                    <a:pt x="103" y="3"/>
                  </a:lnTo>
                  <a:lnTo>
                    <a:pt x="109" y="3"/>
                  </a:lnTo>
                  <a:lnTo>
                    <a:pt x="115" y="1"/>
                  </a:lnTo>
                  <a:lnTo>
                    <a:pt x="121" y="1"/>
                  </a:lnTo>
                  <a:lnTo>
                    <a:pt x="126" y="0"/>
                  </a:lnTo>
                  <a:lnTo>
                    <a:pt x="133" y="0"/>
                  </a:lnTo>
                  <a:lnTo>
                    <a:pt x="139" y="0"/>
                  </a:lnTo>
                  <a:lnTo>
                    <a:pt x="146" y="0"/>
                  </a:lnTo>
                  <a:lnTo>
                    <a:pt x="152" y="0"/>
                  </a:lnTo>
                  <a:lnTo>
                    <a:pt x="158" y="0"/>
                  </a:lnTo>
                  <a:lnTo>
                    <a:pt x="164" y="0"/>
                  </a:lnTo>
                  <a:lnTo>
                    <a:pt x="170" y="0"/>
                  </a:lnTo>
                  <a:lnTo>
                    <a:pt x="176" y="1"/>
                  </a:lnTo>
                  <a:lnTo>
                    <a:pt x="182" y="1"/>
                  </a:lnTo>
                  <a:lnTo>
                    <a:pt x="187" y="1"/>
                  </a:lnTo>
                  <a:lnTo>
                    <a:pt x="193" y="3"/>
                  </a:lnTo>
                  <a:lnTo>
                    <a:pt x="198" y="3"/>
                  </a:lnTo>
                  <a:lnTo>
                    <a:pt x="205" y="4"/>
                  </a:lnTo>
                  <a:lnTo>
                    <a:pt x="209" y="4"/>
                  </a:lnTo>
                  <a:lnTo>
                    <a:pt x="213" y="5"/>
                  </a:lnTo>
                  <a:lnTo>
                    <a:pt x="218" y="7"/>
                  </a:lnTo>
                  <a:lnTo>
                    <a:pt x="223" y="8"/>
                  </a:lnTo>
                  <a:lnTo>
                    <a:pt x="227" y="8"/>
                  </a:lnTo>
                  <a:lnTo>
                    <a:pt x="231" y="11"/>
                  </a:lnTo>
                  <a:lnTo>
                    <a:pt x="236" y="11"/>
                  </a:lnTo>
                  <a:lnTo>
                    <a:pt x="240" y="14"/>
                  </a:lnTo>
                  <a:lnTo>
                    <a:pt x="247" y="16"/>
                  </a:lnTo>
                  <a:lnTo>
                    <a:pt x="252" y="19"/>
                  </a:lnTo>
                  <a:lnTo>
                    <a:pt x="256" y="23"/>
                  </a:lnTo>
                  <a:lnTo>
                    <a:pt x="261" y="29"/>
                  </a:lnTo>
                  <a:lnTo>
                    <a:pt x="262" y="32"/>
                  </a:lnTo>
                  <a:lnTo>
                    <a:pt x="263" y="37"/>
                  </a:lnTo>
                  <a:lnTo>
                    <a:pt x="263" y="44"/>
                  </a:lnTo>
                  <a:lnTo>
                    <a:pt x="265" y="50"/>
                  </a:lnTo>
                  <a:lnTo>
                    <a:pt x="265" y="57"/>
                  </a:lnTo>
                  <a:lnTo>
                    <a:pt x="265" y="64"/>
                  </a:lnTo>
                  <a:lnTo>
                    <a:pt x="265" y="71"/>
                  </a:lnTo>
                  <a:lnTo>
                    <a:pt x="265" y="79"/>
                  </a:lnTo>
                  <a:lnTo>
                    <a:pt x="265" y="84"/>
                  </a:lnTo>
                  <a:lnTo>
                    <a:pt x="263" y="90"/>
                  </a:lnTo>
                  <a:lnTo>
                    <a:pt x="263" y="97"/>
                  </a:lnTo>
                  <a:lnTo>
                    <a:pt x="263" y="101"/>
                  </a:lnTo>
                  <a:lnTo>
                    <a:pt x="262" y="105"/>
                  </a:lnTo>
                  <a:lnTo>
                    <a:pt x="262" y="109"/>
                  </a:lnTo>
                  <a:lnTo>
                    <a:pt x="262" y="111"/>
                  </a:lnTo>
                  <a:lnTo>
                    <a:pt x="262" y="112"/>
                  </a:lnTo>
                  <a:lnTo>
                    <a:pt x="236" y="114"/>
                  </a:lnTo>
                  <a:lnTo>
                    <a:pt x="236" y="112"/>
                  </a:lnTo>
                  <a:lnTo>
                    <a:pt x="236" y="109"/>
                  </a:lnTo>
                  <a:lnTo>
                    <a:pt x="237" y="105"/>
                  </a:lnTo>
                  <a:lnTo>
                    <a:pt x="237" y="102"/>
                  </a:lnTo>
                  <a:lnTo>
                    <a:pt x="238" y="97"/>
                  </a:lnTo>
                  <a:lnTo>
                    <a:pt x="238" y="90"/>
                  </a:lnTo>
                  <a:lnTo>
                    <a:pt x="240" y="84"/>
                  </a:lnTo>
                  <a:lnTo>
                    <a:pt x="241" y="79"/>
                  </a:lnTo>
                  <a:lnTo>
                    <a:pt x="241" y="71"/>
                  </a:lnTo>
                  <a:lnTo>
                    <a:pt x="241" y="64"/>
                  </a:lnTo>
                  <a:lnTo>
                    <a:pt x="240" y="57"/>
                  </a:lnTo>
                  <a:lnTo>
                    <a:pt x="240" y="51"/>
                  </a:lnTo>
                  <a:lnTo>
                    <a:pt x="237" y="46"/>
                  </a:lnTo>
                  <a:lnTo>
                    <a:pt x="236" y="41"/>
                  </a:lnTo>
                  <a:lnTo>
                    <a:pt x="233" y="37"/>
                  </a:lnTo>
                  <a:lnTo>
                    <a:pt x="229" y="36"/>
                  </a:lnTo>
                  <a:lnTo>
                    <a:pt x="223" y="33"/>
                  </a:lnTo>
                  <a:lnTo>
                    <a:pt x="216" y="32"/>
                  </a:lnTo>
                  <a:lnTo>
                    <a:pt x="209" y="29"/>
                  </a:lnTo>
                  <a:lnTo>
                    <a:pt x="202" y="29"/>
                  </a:lnTo>
                  <a:lnTo>
                    <a:pt x="198" y="27"/>
                  </a:lnTo>
                  <a:lnTo>
                    <a:pt x="194" y="26"/>
                  </a:lnTo>
                  <a:lnTo>
                    <a:pt x="190" y="26"/>
                  </a:lnTo>
                  <a:lnTo>
                    <a:pt x="186" y="26"/>
                  </a:lnTo>
                  <a:lnTo>
                    <a:pt x="180" y="25"/>
                  </a:lnTo>
                  <a:lnTo>
                    <a:pt x="176" y="25"/>
                  </a:lnTo>
                  <a:lnTo>
                    <a:pt x="172" y="25"/>
                  </a:lnTo>
                  <a:lnTo>
                    <a:pt x="168" y="25"/>
                  </a:lnTo>
                  <a:lnTo>
                    <a:pt x="162" y="23"/>
                  </a:lnTo>
                  <a:lnTo>
                    <a:pt x="157" y="23"/>
                  </a:lnTo>
                  <a:lnTo>
                    <a:pt x="152" y="23"/>
                  </a:lnTo>
                  <a:lnTo>
                    <a:pt x="147" y="23"/>
                  </a:lnTo>
                  <a:lnTo>
                    <a:pt x="143" y="23"/>
                  </a:lnTo>
                  <a:lnTo>
                    <a:pt x="137" y="23"/>
                  </a:lnTo>
                  <a:lnTo>
                    <a:pt x="133" y="23"/>
                  </a:lnTo>
                  <a:lnTo>
                    <a:pt x="129" y="25"/>
                  </a:lnTo>
                  <a:lnTo>
                    <a:pt x="125" y="25"/>
                  </a:lnTo>
                  <a:lnTo>
                    <a:pt x="121" y="26"/>
                  </a:lnTo>
                  <a:lnTo>
                    <a:pt x="115" y="26"/>
                  </a:lnTo>
                  <a:lnTo>
                    <a:pt x="111" y="27"/>
                  </a:lnTo>
                  <a:lnTo>
                    <a:pt x="104" y="27"/>
                  </a:lnTo>
                  <a:lnTo>
                    <a:pt x="97" y="30"/>
                  </a:lnTo>
                  <a:lnTo>
                    <a:pt x="89" y="32"/>
                  </a:lnTo>
                  <a:lnTo>
                    <a:pt x="82" y="34"/>
                  </a:lnTo>
                  <a:lnTo>
                    <a:pt x="75" y="37"/>
                  </a:lnTo>
                  <a:lnTo>
                    <a:pt x="69" y="43"/>
                  </a:lnTo>
                  <a:lnTo>
                    <a:pt x="61" y="47"/>
                  </a:lnTo>
                  <a:lnTo>
                    <a:pt x="55" y="52"/>
                  </a:lnTo>
                  <a:lnTo>
                    <a:pt x="50" y="57"/>
                  </a:lnTo>
                  <a:lnTo>
                    <a:pt x="44" y="64"/>
                  </a:lnTo>
                  <a:lnTo>
                    <a:pt x="39" y="68"/>
                  </a:lnTo>
                  <a:lnTo>
                    <a:pt x="35" y="73"/>
                  </a:lnTo>
                  <a:lnTo>
                    <a:pt x="29" y="77"/>
                  </a:lnTo>
                  <a:lnTo>
                    <a:pt x="26" y="82"/>
                  </a:lnTo>
                  <a:lnTo>
                    <a:pt x="21" y="87"/>
                  </a:lnTo>
                  <a:lnTo>
                    <a:pt x="19" y="90"/>
                  </a:lnTo>
                  <a:lnTo>
                    <a:pt x="0" y="77"/>
                  </a:lnTo>
                  <a:lnTo>
                    <a:pt x="0" y="77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65910" name="Freeform 22"/>
            <p:cNvSpPr>
              <a:spLocks/>
            </p:cNvSpPr>
            <p:nvPr/>
          </p:nvSpPr>
          <p:spPr bwMode="auto">
            <a:xfrm>
              <a:off x="5038" y="1189"/>
              <a:ext cx="88" cy="38"/>
            </a:xfrm>
            <a:custGeom>
              <a:avLst/>
              <a:gdLst>
                <a:gd name="T0" fmla="*/ 18 w 176"/>
                <a:gd name="T1" fmla="*/ 64 h 75"/>
                <a:gd name="T2" fmla="*/ 22 w 176"/>
                <a:gd name="T3" fmla="*/ 57 h 75"/>
                <a:gd name="T4" fmla="*/ 28 w 176"/>
                <a:gd name="T5" fmla="*/ 52 h 75"/>
                <a:gd name="T6" fmla="*/ 36 w 176"/>
                <a:gd name="T7" fmla="*/ 45 h 75"/>
                <a:gd name="T8" fmla="*/ 46 w 176"/>
                <a:gd name="T9" fmla="*/ 38 h 75"/>
                <a:gd name="T10" fmla="*/ 57 w 176"/>
                <a:gd name="T11" fmla="*/ 32 h 75"/>
                <a:gd name="T12" fmla="*/ 72 w 176"/>
                <a:gd name="T13" fmla="*/ 28 h 75"/>
                <a:gd name="T14" fmla="*/ 81 w 176"/>
                <a:gd name="T15" fmla="*/ 27 h 75"/>
                <a:gd name="T16" fmla="*/ 89 w 176"/>
                <a:gd name="T17" fmla="*/ 27 h 75"/>
                <a:gd name="T18" fmla="*/ 97 w 176"/>
                <a:gd name="T19" fmla="*/ 27 h 75"/>
                <a:gd name="T20" fmla="*/ 104 w 176"/>
                <a:gd name="T21" fmla="*/ 27 h 75"/>
                <a:gd name="T22" fmla="*/ 118 w 176"/>
                <a:gd name="T23" fmla="*/ 28 h 75"/>
                <a:gd name="T24" fmla="*/ 129 w 176"/>
                <a:gd name="T25" fmla="*/ 30 h 75"/>
                <a:gd name="T26" fmla="*/ 136 w 176"/>
                <a:gd name="T27" fmla="*/ 31 h 75"/>
                <a:gd name="T28" fmla="*/ 146 w 176"/>
                <a:gd name="T29" fmla="*/ 37 h 75"/>
                <a:gd name="T30" fmla="*/ 150 w 176"/>
                <a:gd name="T31" fmla="*/ 43 h 75"/>
                <a:gd name="T32" fmla="*/ 150 w 176"/>
                <a:gd name="T33" fmla="*/ 50 h 75"/>
                <a:gd name="T34" fmla="*/ 150 w 176"/>
                <a:gd name="T35" fmla="*/ 60 h 75"/>
                <a:gd name="T36" fmla="*/ 150 w 176"/>
                <a:gd name="T37" fmla="*/ 67 h 75"/>
                <a:gd name="T38" fmla="*/ 151 w 176"/>
                <a:gd name="T39" fmla="*/ 71 h 75"/>
                <a:gd name="T40" fmla="*/ 176 w 176"/>
                <a:gd name="T41" fmla="*/ 74 h 75"/>
                <a:gd name="T42" fmla="*/ 176 w 176"/>
                <a:gd name="T43" fmla="*/ 68 h 75"/>
                <a:gd name="T44" fmla="*/ 175 w 176"/>
                <a:gd name="T45" fmla="*/ 60 h 75"/>
                <a:gd name="T46" fmla="*/ 175 w 176"/>
                <a:gd name="T47" fmla="*/ 49 h 75"/>
                <a:gd name="T48" fmla="*/ 172 w 176"/>
                <a:gd name="T49" fmla="*/ 38 h 75"/>
                <a:gd name="T50" fmla="*/ 168 w 176"/>
                <a:gd name="T51" fmla="*/ 25 h 75"/>
                <a:gd name="T52" fmla="*/ 160 w 176"/>
                <a:gd name="T53" fmla="*/ 16 h 75"/>
                <a:gd name="T54" fmla="*/ 150 w 176"/>
                <a:gd name="T55" fmla="*/ 7 h 75"/>
                <a:gd name="T56" fmla="*/ 139 w 176"/>
                <a:gd name="T57" fmla="*/ 5 h 75"/>
                <a:gd name="T58" fmla="*/ 130 w 176"/>
                <a:gd name="T59" fmla="*/ 2 h 75"/>
                <a:gd name="T60" fmla="*/ 122 w 176"/>
                <a:gd name="T61" fmla="*/ 2 h 75"/>
                <a:gd name="T62" fmla="*/ 115 w 176"/>
                <a:gd name="T63" fmla="*/ 0 h 75"/>
                <a:gd name="T64" fmla="*/ 107 w 176"/>
                <a:gd name="T65" fmla="*/ 0 h 75"/>
                <a:gd name="T66" fmla="*/ 99 w 176"/>
                <a:gd name="T67" fmla="*/ 0 h 75"/>
                <a:gd name="T68" fmla="*/ 87 w 176"/>
                <a:gd name="T69" fmla="*/ 0 h 75"/>
                <a:gd name="T70" fmla="*/ 74 w 176"/>
                <a:gd name="T71" fmla="*/ 2 h 75"/>
                <a:gd name="T72" fmla="*/ 63 w 176"/>
                <a:gd name="T73" fmla="*/ 5 h 75"/>
                <a:gd name="T74" fmla="*/ 53 w 176"/>
                <a:gd name="T75" fmla="*/ 6 h 75"/>
                <a:gd name="T76" fmla="*/ 49 w 176"/>
                <a:gd name="T77" fmla="*/ 7 h 75"/>
                <a:gd name="T78" fmla="*/ 0 w 176"/>
                <a:gd name="T79" fmla="*/ 46 h 7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</a:cxnLst>
              <a:rect l="0" t="0" r="r" b="b"/>
              <a:pathLst>
                <a:path w="176" h="75">
                  <a:moveTo>
                    <a:pt x="0" y="46"/>
                  </a:moveTo>
                  <a:lnTo>
                    <a:pt x="18" y="64"/>
                  </a:lnTo>
                  <a:lnTo>
                    <a:pt x="18" y="63"/>
                  </a:lnTo>
                  <a:lnTo>
                    <a:pt x="22" y="57"/>
                  </a:lnTo>
                  <a:lnTo>
                    <a:pt x="24" y="55"/>
                  </a:lnTo>
                  <a:lnTo>
                    <a:pt x="28" y="52"/>
                  </a:lnTo>
                  <a:lnTo>
                    <a:pt x="31" y="48"/>
                  </a:lnTo>
                  <a:lnTo>
                    <a:pt x="36" y="45"/>
                  </a:lnTo>
                  <a:lnTo>
                    <a:pt x="40" y="41"/>
                  </a:lnTo>
                  <a:lnTo>
                    <a:pt x="46" y="38"/>
                  </a:lnTo>
                  <a:lnTo>
                    <a:pt x="51" y="34"/>
                  </a:lnTo>
                  <a:lnTo>
                    <a:pt x="57" y="32"/>
                  </a:lnTo>
                  <a:lnTo>
                    <a:pt x="64" y="30"/>
                  </a:lnTo>
                  <a:lnTo>
                    <a:pt x="72" y="28"/>
                  </a:lnTo>
                  <a:lnTo>
                    <a:pt x="75" y="27"/>
                  </a:lnTo>
                  <a:lnTo>
                    <a:pt x="81" y="27"/>
                  </a:lnTo>
                  <a:lnTo>
                    <a:pt x="85" y="27"/>
                  </a:lnTo>
                  <a:lnTo>
                    <a:pt x="89" y="27"/>
                  </a:lnTo>
                  <a:lnTo>
                    <a:pt x="93" y="27"/>
                  </a:lnTo>
                  <a:lnTo>
                    <a:pt x="97" y="27"/>
                  </a:lnTo>
                  <a:lnTo>
                    <a:pt x="101" y="27"/>
                  </a:lnTo>
                  <a:lnTo>
                    <a:pt x="104" y="27"/>
                  </a:lnTo>
                  <a:lnTo>
                    <a:pt x="111" y="27"/>
                  </a:lnTo>
                  <a:lnTo>
                    <a:pt x="118" y="28"/>
                  </a:lnTo>
                  <a:lnTo>
                    <a:pt x="124" y="28"/>
                  </a:lnTo>
                  <a:lnTo>
                    <a:pt x="129" y="30"/>
                  </a:lnTo>
                  <a:lnTo>
                    <a:pt x="132" y="30"/>
                  </a:lnTo>
                  <a:lnTo>
                    <a:pt x="136" y="31"/>
                  </a:lnTo>
                  <a:lnTo>
                    <a:pt x="142" y="34"/>
                  </a:lnTo>
                  <a:lnTo>
                    <a:pt x="146" y="37"/>
                  </a:lnTo>
                  <a:lnTo>
                    <a:pt x="149" y="39"/>
                  </a:lnTo>
                  <a:lnTo>
                    <a:pt x="150" y="43"/>
                  </a:lnTo>
                  <a:lnTo>
                    <a:pt x="150" y="46"/>
                  </a:lnTo>
                  <a:lnTo>
                    <a:pt x="150" y="50"/>
                  </a:lnTo>
                  <a:lnTo>
                    <a:pt x="150" y="55"/>
                  </a:lnTo>
                  <a:lnTo>
                    <a:pt x="150" y="60"/>
                  </a:lnTo>
                  <a:lnTo>
                    <a:pt x="150" y="63"/>
                  </a:lnTo>
                  <a:lnTo>
                    <a:pt x="150" y="67"/>
                  </a:lnTo>
                  <a:lnTo>
                    <a:pt x="150" y="70"/>
                  </a:lnTo>
                  <a:lnTo>
                    <a:pt x="151" y="71"/>
                  </a:lnTo>
                  <a:lnTo>
                    <a:pt x="176" y="75"/>
                  </a:lnTo>
                  <a:lnTo>
                    <a:pt x="176" y="74"/>
                  </a:lnTo>
                  <a:lnTo>
                    <a:pt x="176" y="71"/>
                  </a:lnTo>
                  <a:lnTo>
                    <a:pt x="176" y="68"/>
                  </a:lnTo>
                  <a:lnTo>
                    <a:pt x="176" y="66"/>
                  </a:lnTo>
                  <a:lnTo>
                    <a:pt x="175" y="60"/>
                  </a:lnTo>
                  <a:lnTo>
                    <a:pt x="175" y="55"/>
                  </a:lnTo>
                  <a:lnTo>
                    <a:pt x="175" y="49"/>
                  </a:lnTo>
                  <a:lnTo>
                    <a:pt x="175" y="45"/>
                  </a:lnTo>
                  <a:lnTo>
                    <a:pt x="172" y="38"/>
                  </a:lnTo>
                  <a:lnTo>
                    <a:pt x="171" y="32"/>
                  </a:lnTo>
                  <a:lnTo>
                    <a:pt x="168" y="25"/>
                  </a:lnTo>
                  <a:lnTo>
                    <a:pt x="165" y="20"/>
                  </a:lnTo>
                  <a:lnTo>
                    <a:pt x="160" y="16"/>
                  </a:lnTo>
                  <a:lnTo>
                    <a:pt x="155" y="12"/>
                  </a:lnTo>
                  <a:lnTo>
                    <a:pt x="150" y="7"/>
                  </a:lnTo>
                  <a:lnTo>
                    <a:pt x="143" y="6"/>
                  </a:lnTo>
                  <a:lnTo>
                    <a:pt x="139" y="5"/>
                  </a:lnTo>
                  <a:lnTo>
                    <a:pt x="135" y="3"/>
                  </a:lnTo>
                  <a:lnTo>
                    <a:pt x="130" y="2"/>
                  </a:lnTo>
                  <a:lnTo>
                    <a:pt x="128" y="2"/>
                  </a:lnTo>
                  <a:lnTo>
                    <a:pt x="122" y="2"/>
                  </a:lnTo>
                  <a:lnTo>
                    <a:pt x="119" y="0"/>
                  </a:lnTo>
                  <a:lnTo>
                    <a:pt x="115" y="0"/>
                  </a:lnTo>
                  <a:lnTo>
                    <a:pt x="111" y="0"/>
                  </a:lnTo>
                  <a:lnTo>
                    <a:pt x="107" y="0"/>
                  </a:lnTo>
                  <a:lnTo>
                    <a:pt x="103" y="0"/>
                  </a:lnTo>
                  <a:lnTo>
                    <a:pt x="99" y="0"/>
                  </a:lnTo>
                  <a:lnTo>
                    <a:pt x="96" y="0"/>
                  </a:lnTo>
                  <a:lnTo>
                    <a:pt x="87" y="0"/>
                  </a:lnTo>
                  <a:lnTo>
                    <a:pt x="81" y="2"/>
                  </a:lnTo>
                  <a:lnTo>
                    <a:pt x="74" y="2"/>
                  </a:lnTo>
                  <a:lnTo>
                    <a:pt x="68" y="3"/>
                  </a:lnTo>
                  <a:lnTo>
                    <a:pt x="63" y="5"/>
                  </a:lnTo>
                  <a:lnTo>
                    <a:pt x="57" y="6"/>
                  </a:lnTo>
                  <a:lnTo>
                    <a:pt x="53" y="6"/>
                  </a:lnTo>
                  <a:lnTo>
                    <a:pt x="51" y="6"/>
                  </a:lnTo>
                  <a:lnTo>
                    <a:pt x="49" y="7"/>
                  </a:lnTo>
                  <a:lnTo>
                    <a:pt x="49" y="9"/>
                  </a:lnTo>
                  <a:lnTo>
                    <a:pt x="0" y="46"/>
                  </a:lnTo>
                  <a:lnTo>
                    <a:pt x="0" y="46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65911" name="Freeform 23"/>
            <p:cNvSpPr>
              <a:spLocks/>
            </p:cNvSpPr>
            <p:nvPr/>
          </p:nvSpPr>
          <p:spPr bwMode="auto">
            <a:xfrm>
              <a:off x="4681" y="1422"/>
              <a:ext cx="481" cy="233"/>
            </a:xfrm>
            <a:custGeom>
              <a:avLst/>
              <a:gdLst>
                <a:gd name="T0" fmla="*/ 0 w 962"/>
                <a:gd name="T1" fmla="*/ 109 h 465"/>
                <a:gd name="T2" fmla="*/ 1 w 962"/>
                <a:gd name="T3" fmla="*/ 115 h 465"/>
                <a:gd name="T4" fmla="*/ 5 w 962"/>
                <a:gd name="T5" fmla="*/ 122 h 465"/>
                <a:gd name="T6" fmla="*/ 10 w 962"/>
                <a:gd name="T7" fmla="*/ 129 h 465"/>
                <a:gd name="T8" fmla="*/ 16 w 962"/>
                <a:gd name="T9" fmla="*/ 138 h 465"/>
                <a:gd name="T10" fmla="*/ 25 w 962"/>
                <a:gd name="T11" fmla="*/ 150 h 465"/>
                <a:gd name="T12" fmla="*/ 37 w 962"/>
                <a:gd name="T13" fmla="*/ 163 h 465"/>
                <a:gd name="T14" fmla="*/ 47 w 962"/>
                <a:gd name="T15" fmla="*/ 175 h 465"/>
                <a:gd name="T16" fmla="*/ 55 w 962"/>
                <a:gd name="T17" fmla="*/ 183 h 465"/>
                <a:gd name="T18" fmla="*/ 64 w 962"/>
                <a:gd name="T19" fmla="*/ 193 h 465"/>
                <a:gd name="T20" fmla="*/ 73 w 962"/>
                <a:gd name="T21" fmla="*/ 202 h 465"/>
                <a:gd name="T22" fmla="*/ 83 w 962"/>
                <a:gd name="T23" fmla="*/ 212 h 465"/>
                <a:gd name="T24" fmla="*/ 94 w 962"/>
                <a:gd name="T25" fmla="*/ 223 h 465"/>
                <a:gd name="T26" fmla="*/ 107 w 962"/>
                <a:gd name="T27" fmla="*/ 236 h 465"/>
                <a:gd name="T28" fmla="*/ 120 w 962"/>
                <a:gd name="T29" fmla="*/ 248 h 465"/>
                <a:gd name="T30" fmla="*/ 134 w 962"/>
                <a:gd name="T31" fmla="*/ 261 h 465"/>
                <a:gd name="T32" fmla="*/ 150 w 962"/>
                <a:gd name="T33" fmla="*/ 274 h 465"/>
                <a:gd name="T34" fmla="*/ 165 w 962"/>
                <a:gd name="T35" fmla="*/ 290 h 465"/>
                <a:gd name="T36" fmla="*/ 183 w 962"/>
                <a:gd name="T37" fmla="*/ 305 h 465"/>
                <a:gd name="T38" fmla="*/ 201 w 962"/>
                <a:gd name="T39" fmla="*/ 323 h 465"/>
                <a:gd name="T40" fmla="*/ 220 w 962"/>
                <a:gd name="T41" fmla="*/ 340 h 465"/>
                <a:gd name="T42" fmla="*/ 231 w 962"/>
                <a:gd name="T43" fmla="*/ 351 h 465"/>
                <a:gd name="T44" fmla="*/ 240 w 962"/>
                <a:gd name="T45" fmla="*/ 356 h 465"/>
                <a:gd name="T46" fmla="*/ 247 w 962"/>
                <a:gd name="T47" fmla="*/ 362 h 465"/>
                <a:gd name="T48" fmla="*/ 258 w 962"/>
                <a:gd name="T49" fmla="*/ 370 h 465"/>
                <a:gd name="T50" fmla="*/ 270 w 962"/>
                <a:gd name="T51" fmla="*/ 380 h 465"/>
                <a:gd name="T52" fmla="*/ 283 w 962"/>
                <a:gd name="T53" fmla="*/ 390 h 465"/>
                <a:gd name="T54" fmla="*/ 297 w 962"/>
                <a:gd name="T55" fmla="*/ 401 h 465"/>
                <a:gd name="T56" fmla="*/ 312 w 962"/>
                <a:gd name="T57" fmla="*/ 410 h 465"/>
                <a:gd name="T58" fmla="*/ 324 w 962"/>
                <a:gd name="T59" fmla="*/ 419 h 465"/>
                <a:gd name="T60" fmla="*/ 331 w 962"/>
                <a:gd name="T61" fmla="*/ 424 h 465"/>
                <a:gd name="T62" fmla="*/ 344 w 962"/>
                <a:gd name="T63" fmla="*/ 431 h 465"/>
                <a:gd name="T64" fmla="*/ 355 w 962"/>
                <a:gd name="T65" fmla="*/ 438 h 465"/>
                <a:gd name="T66" fmla="*/ 363 w 962"/>
                <a:gd name="T67" fmla="*/ 442 h 465"/>
                <a:gd name="T68" fmla="*/ 376 w 962"/>
                <a:gd name="T69" fmla="*/ 449 h 465"/>
                <a:gd name="T70" fmla="*/ 390 w 962"/>
                <a:gd name="T71" fmla="*/ 455 h 465"/>
                <a:gd name="T72" fmla="*/ 405 w 962"/>
                <a:gd name="T73" fmla="*/ 460 h 465"/>
                <a:gd name="T74" fmla="*/ 417 w 962"/>
                <a:gd name="T75" fmla="*/ 463 h 465"/>
                <a:gd name="T76" fmla="*/ 962 w 962"/>
                <a:gd name="T77" fmla="*/ 247 h 465"/>
                <a:gd name="T78" fmla="*/ 428 w 962"/>
                <a:gd name="T79" fmla="*/ 428 h 465"/>
                <a:gd name="T80" fmla="*/ 426 w 962"/>
                <a:gd name="T81" fmla="*/ 428 h 465"/>
                <a:gd name="T82" fmla="*/ 417 w 962"/>
                <a:gd name="T83" fmla="*/ 427 h 465"/>
                <a:gd name="T84" fmla="*/ 410 w 962"/>
                <a:gd name="T85" fmla="*/ 426 h 465"/>
                <a:gd name="T86" fmla="*/ 403 w 962"/>
                <a:gd name="T87" fmla="*/ 423 h 465"/>
                <a:gd name="T88" fmla="*/ 392 w 962"/>
                <a:gd name="T89" fmla="*/ 419 h 465"/>
                <a:gd name="T90" fmla="*/ 381 w 962"/>
                <a:gd name="T91" fmla="*/ 415 h 465"/>
                <a:gd name="T92" fmla="*/ 366 w 962"/>
                <a:gd name="T93" fmla="*/ 406 h 465"/>
                <a:gd name="T94" fmla="*/ 358 w 962"/>
                <a:gd name="T95" fmla="*/ 402 h 465"/>
                <a:gd name="T96" fmla="*/ 349 w 962"/>
                <a:gd name="T97" fmla="*/ 397 h 465"/>
                <a:gd name="T98" fmla="*/ 340 w 962"/>
                <a:gd name="T99" fmla="*/ 391 h 465"/>
                <a:gd name="T100" fmla="*/ 330 w 962"/>
                <a:gd name="T101" fmla="*/ 384 h 465"/>
                <a:gd name="T102" fmla="*/ 319 w 962"/>
                <a:gd name="T103" fmla="*/ 377 h 465"/>
                <a:gd name="T104" fmla="*/ 309 w 962"/>
                <a:gd name="T105" fmla="*/ 370 h 465"/>
                <a:gd name="T106" fmla="*/ 297 w 962"/>
                <a:gd name="T107" fmla="*/ 360 h 465"/>
                <a:gd name="T108" fmla="*/ 284 w 962"/>
                <a:gd name="T109" fmla="*/ 352 h 465"/>
                <a:gd name="T110" fmla="*/ 270 w 962"/>
                <a:gd name="T111" fmla="*/ 341 h 465"/>
                <a:gd name="T112" fmla="*/ 256 w 962"/>
                <a:gd name="T113" fmla="*/ 331 h 465"/>
                <a:gd name="T114" fmla="*/ 241 w 962"/>
                <a:gd name="T115" fmla="*/ 319 h 465"/>
                <a:gd name="T116" fmla="*/ 226 w 962"/>
                <a:gd name="T117" fmla="*/ 306 h 465"/>
                <a:gd name="T118" fmla="*/ 211 w 962"/>
                <a:gd name="T119" fmla="*/ 292 h 465"/>
                <a:gd name="T120" fmla="*/ 194 w 962"/>
                <a:gd name="T121" fmla="*/ 277 h 465"/>
                <a:gd name="T122" fmla="*/ 370 w 962"/>
                <a:gd name="T123" fmla="*/ 22 h 465"/>
                <a:gd name="T124" fmla="*/ 351 w 962"/>
                <a:gd name="T125" fmla="*/ 0 h 46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  <a:cxn ang="0">
                  <a:pos x="T122" y="T123"/>
                </a:cxn>
                <a:cxn ang="0">
                  <a:pos x="T124" y="T125"/>
                </a:cxn>
              </a:cxnLst>
              <a:rect l="0" t="0" r="r" b="b"/>
              <a:pathLst>
                <a:path w="962" h="465">
                  <a:moveTo>
                    <a:pt x="351" y="0"/>
                  </a:moveTo>
                  <a:lnTo>
                    <a:pt x="0" y="109"/>
                  </a:lnTo>
                  <a:lnTo>
                    <a:pt x="0" y="112"/>
                  </a:lnTo>
                  <a:lnTo>
                    <a:pt x="1" y="115"/>
                  </a:lnTo>
                  <a:lnTo>
                    <a:pt x="4" y="120"/>
                  </a:lnTo>
                  <a:lnTo>
                    <a:pt x="5" y="122"/>
                  </a:lnTo>
                  <a:lnTo>
                    <a:pt x="7" y="126"/>
                  </a:lnTo>
                  <a:lnTo>
                    <a:pt x="10" y="129"/>
                  </a:lnTo>
                  <a:lnTo>
                    <a:pt x="12" y="134"/>
                  </a:lnTo>
                  <a:lnTo>
                    <a:pt x="16" y="138"/>
                  </a:lnTo>
                  <a:lnTo>
                    <a:pt x="21" y="144"/>
                  </a:lnTo>
                  <a:lnTo>
                    <a:pt x="25" y="150"/>
                  </a:lnTo>
                  <a:lnTo>
                    <a:pt x="32" y="156"/>
                  </a:lnTo>
                  <a:lnTo>
                    <a:pt x="37" y="163"/>
                  </a:lnTo>
                  <a:lnTo>
                    <a:pt x="44" y="170"/>
                  </a:lnTo>
                  <a:lnTo>
                    <a:pt x="47" y="175"/>
                  </a:lnTo>
                  <a:lnTo>
                    <a:pt x="51" y="179"/>
                  </a:lnTo>
                  <a:lnTo>
                    <a:pt x="55" y="183"/>
                  </a:lnTo>
                  <a:lnTo>
                    <a:pt x="59" y="188"/>
                  </a:lnTo>
                  <a:lnTo>
                    <a:pt x="64" y="193"/>
                  </a:lnTo>
                  <a:lnTo>
                    <a:pt x="68" y="197"/>
                  </a:lnTo>
                  <a:lnTo>
                    <a:pt x="73" y="202"/>
                  </a:lnTo>
                  <a:lnTo>
                    <a:pt x="77" y="206"/>
                  </a:lnTo>
                  <a:lnTo>
                    <a:pt x="83" y="212"/>
                  </a:lnTo>
                  <a:lnTo>
                    <a:pt x="89" y="218"/>
                  </a:lnTo>
                  <a:lnTo>
                    <a:pt x="94" y="223"/>
                  </a:lnTo>
                  <a:lnTo>
                    <a:pt x="101" y="230"/>
                  </a:lnTo>
                  <a:lnTo>
                    <a:pt x="107" y="236"/>
                  </a:lnTo>
                  <a:lnTo>
                    <a:pt x="114" y="241"/>
                  </a:lnTo>
                  <a:lnTo>
                    <a:pt x="120" y="248"/>
                  </a:lnTo>
                  <a:lnTo>
                    <a:pt x="127" y="255"/>
                  </a:lnTo>
                  <a:lnTo>
                    <a:pt x="134" y="261"/>
                  </a:lnTo>
                  <a:lnTo>
                    <a:pt x="141" y="267"/>
                  </a:lnTo>
                  <a:lnTo>
                    <a:pt x="150" y="274"/>
                  </a:lnTo>
                  <a:lnTo>
                    <a:pt x="158" y="283"/>
                  </a:lnTo>
                  <a:lnTo>
                    <a:pt x="165" y="290"/>
                  </a:lnTo>
                  <a:lnTo>
                    <a:pt x="173" y="298"/>
                  </a:lnTo>
                  <a:lnTo>
                    <a:pt x="183" y="305"/>
                  </a:lnTo>
                  <a:lnTo>
                    <a:pt x="191" y="313"/>
                  </a:lnTo>
                  <a:lnTo>
                    <a:pt x="201" y="323"/>
                  </a:lnTo>
                  <a:lnTo>
                    <a:pt x="211" y="331"/>
                  </a:lnTo>
                  <a:lnTo>
                    <a:pt x="220" y="340"/>
                  </a:lnTo>
                  <a:lnTo>
                    <a:pt x="231" y="349"/>
                  </a:lnTo>
                  <a:lnTo>
                    <a:pt x="231" y="351"/>
                  </a:lnTo>
                  <a:lnTo>
                    <a:pt x="237" y="354"/>
                  </a:lnTo>
                  <a:lnTo>
                    <a:pt x="240" y="356"/>
                  </a:lnTo>
                  <a:lnTo>
                    <a:pt x="244" y="359"/>
                  </a:lnTo>
                  <a:lnTo>
                    <a:pt x="247" y="362"/>
                  </a:lnTo>
                  <a:lnTo>
                    <a:pt x="254" y="367"/>
                  </a:lnTo>
                  <a:lnTo>
                    <a:pt x="258" y="370"/>
                  </a:lnTo>
                  <a:lnTo>
                    <a:pt x="263" y="374"/>
                  </a:lnTo>
                  <a:lnTo>
                    <a:pt x="270" y="380"/>
                  </a:lnTo>
                  <a:lnTo>
                    <a:pt x="276" y="385"/>
                  </a:lnTo>
                  <a:lnTo>
                    <a:pt x="283" y="390"/>
                  </a:lnTo>
                  <a:lnTo>
                    <a:pt x="290" y="395"/>
                  </a:lnTo>
                  <a:lnTo>
                    <a:pt x="297" y="401"/>
                  </a:lnTo>
                  <a:lnTo>
                    <a:pt x="305" y="406"/>
                  </a:lnTo>
                  <a:lnTo>
                    <a:pt x="312" y="410"/>
                  </a:lnTo>
                  <a:lnTo>
                    <a:pt x="320" y="416"/>
                  </a:lnTo>
                  <a:lnTo>
                    <a:pt x="324" y="419"/>
                  </a:lnTo>
                  <a:lnTo>
                    <a:pt x="327" y="422"/>
                  </a:lnTo>
                  <a:lnTo>
                    <a:pt x="331" y="424"/>
                  </a:lnTo>
                  <a:lnTo>
                    <a:pt x="337" y="427"/>
                  </a:lnTo>
                  <a:lnTo>
                    <a:pt x="344" y="431"/>
                  </a:lnTo>
                  <a:lnTo>
                    <a:pt x="352" y="437"/>
                  </a:lnTo>
                  <a:lnTo>
                    <a:pt x="355" y="438"/>
                  </a:lnTo>
                  <a:lnTo>
                    <a:pt x="359" y="441"/>
                  </a:lnTo>
                  <a:lnTo>
                    <a:pt x="363" y="442"/>
                  </a:lnTo>
                  <a:lnTo>
                    <a:pt x="367" y="446"/>
                  </a:lnTo>
                  <a:lnTo>
                    <a:pt x="376" y="449"/>
                  </a:lnTo>
                  <a:lnTo>
                    <a:pt x="383" y="452"/>
                  </a:lnTo>
                  <a:lnTo>
                    <a:pt x="390" y="455"/>
                  </a:lnTo>
                  <a:lnTo>
                    <a:pt x="398" y="459"/>
                  </a:lnTo>
                  <a:lnTo>
                    <a:pt x="405" y="460"/>
                  </a:lnTo>
                  <a:lnTo>
                    <a:pt x="410" y="463"/>
                  </a:lnTo>
                  <a:lnTo>
                    <a:pt x="417" y="463"/>
                  </a:lnTo>
                  <a:lnTo>
                    <a:pt x="424" y="465"/>
                  </a:lnTo>
                  <a:lnTo>
                    <a:pt x="962" y="247"/>
                  </a:lnTo>
                  <a:lnTo>
                    <a:pt x="921" y="230"/>
                  </a:lnTo>
                  <a:lnTo>
                    <a:pt x="428" y="428"/>
                  </a:lnTo>
                  <a:lnTo>
                    <a:pt x="427" y="428"/>
                  </a:lnTo>
                  <a:lnTo>
                    <a:pt x="426" y="428"/>
                  </a:lnTo>
                  <a:lnTo>
                    <a:pt x="421" y="427"/>
                  </a:lnTo>
                  <a:lnTo>
                    <a:pt x="417" y="427"/>
                  </a:lnTo>
                  <a:lnTo>
                    <a:pt x="413" y="426"/>
                  </a:lnTo>
                  <a:lnTo>
                    <a:pt x="410" y="426"/>
                  </a:lnTo>
                  <a:lnTo>
                    <a:pt x="406" y="424"/>
                  </a:lnTo>
                  <a:lnTo>
                    <a:pt x="403" y="423"/>
                  </a:lnTo>
                  <a:lnTo>
                    <a:pt x="398" y="422"/>
                  </a:lnTo>
                  <a:lnTo>
                    <a:pt x="392" y="419"/>
                  </a:lnTo>
                  <a:lnTo>
                    <a:pt x="387" y="417"/>
                  </a:lnTo>
                  <a:lnTo>
                    <a:pt x="381" y="415"/>
                  </a:lnTo>
                  <a:lnTo>
                    <a:pt x="373" y="410"/>
                  </a:lnTo>
                  <a:lnTo>
                    <a:pt x="366" y="406"/>
                  </a:lnTo>
                  <a:lnTo>
                    <a:pt x="362" y="403"/>
                  </a:lnTo>
                  <a:lnTo>
                    <a:pt x="358" y="402"/>
                  </a:lnTo>
                  <a:lnTo>
                    <a:pt x="353" y="399"/>
                  </a:lnTo>
                  <a:lnTo>
                    <a:pt x="349" y="397"/>
                  </a:lnTo>
                  <a:lnTo>
                    <a:pt x="344" y="394"/>
                  </a:lnTo>
                  <a:lnTo>
                    <a:pt x="340" y="391"/>
                  </a:lnTo>
                  <a:lnTo>
                    <a:pt x="335" y="387"/>
                  </a:lnTo>
                  <a:lnTo>
                    <a:pt x="330" y="384"/>
                  </a:lnTo>
                  <a:lnTo>
                    <a:pt x="324" y="381"/>
                  </a:lnTo>
                  <a:lnTo>
                    <a:pt x="319" y="377"/>
                  </a:lnTo>
                  <a:lnTo>
                    <a:pt x="313" y="373"/>
                  </a:lnTo>
                  <a:lnTo>
                    <a:pt x="309" y="370"/>
                  </a:lnTo>
                  <a:lnTo>
                    <a:pt x="302" y="365"/>
                  </a:lnTo>
                  <a:lnTo>
                    <a:pt x="297" y="360"/>
                  </a:lnTo>
                  <a:lnTo>
                    <a:pt x="290" y="356"/>
                  </a:lnTo>
                  <a:lnTo>
                    <a:pt x="284" y="352"/>
                  </a:lnTo>
                  <a:lnTo>
                    <a:pt x="277" y="345"/>
                  </a:lnTo>
                  <a:lnTo>
                    <a:pt x="270" y="341"/>
                  </a:lnTo>
                  <a:lnTo>
                    <a:pt x="263" y="335"/>
                  </a:lnTo>
                  <a:lnTo>
                    <a:pt x="256" y="331"/>
                  </a:lnTo>
                  <a:lnTo>
                    <a:pt x="248" y="324"/>
                  </a:lnTo>
                  <a:lnTo>
                    <a:pt x="241" y="319"/>
                  </a:lnTo>
                  <a:lnTo>
                    <a:pt x="234" y="312"/>
                  </a:lnTo>
                  <a:lnTo>
                    <a:pt x="226" y="306"/>
                  </a:lnTo>
                  <a:lnTo>
                    <a:pt x="219" y="299"/>
                  </a:lnTo>
                  <a:lnTo>
                    <a:pt x="211" y="292"/>
                  </a:lnTo>
                  <a:lnTo>
                    <a:pt x="202" y="286"/>
                  </a:lnTo>
                  <a:lnTo>
                    <a:pt x="194" y="277"/>
                  </a:lnTo>
                  <a:lnTo>
                    <a:pt x="39" y="126"/>
                  </a:lnTo>
                  <a:lnTo>
                    <a:pt x="370" y="22"/>
                  </a:lnTo>
                  <a:lnTo>
                    <a:pt x="351" y="0"/>
                  </a:lnTo>
                  <a:lnTo>
                    <a:pt x="351" y="0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65912" name="Freeform 24"/>
            <p:cNvSpPr>
              <a:spLocks/>
            </p:cNvSpPr>
            <p:nvPr/>
          </p:nvSpPr>
          <p:spPr bwMode="auto">
            <a:xfrm>
              <a:off x="4681" y="1477"/>
              <a:ext cx="266" cy="255"/>
            </a:xfrm>
            <a:custGeom>
              <a:avLst/>
              <a:gdLst>
                <a:gd name="T0" fmla="*/ 0 w 532"/>
                <a:gd name="T1" fmla="*/ 0 h 511"/>
                <a:gd name="T2" fmla="*/ 0 w 532"/>
                <a:gd name="T3" fmla="*/ 210 h 511"/>
                <a:gd name="T4" fmla="*/ 360 w 532"/>
                <a:gd name="T5" fmla="*/ 511 h 511"/>
                <a:gd name="T6" fmla="*/ 532 w 532"/>
                <a:gd name="T7" fmla="*/ 478 h 511"/>
                <a:gd name="T8" fmla="*/ 514 w 532"/>
                <a:gd name="T9" fmla="*/ 453 h 511"/>
                <a:gd name="T10" fmla="*/ 369 w 532"/>
                <a:gd name="T11" fmla="*/ 476 h 511"/>
                <a:gd name="T12" fmla="*/ 29 w 532"/>
                <a:gd name="T13" fmla="*/ 190 h 511"/>
                <a:gd name="T14" fmla="*/ 30 w 532"/>
                <a:gd name="T15" fmla="*/ 36 h 511"/>
                <a:gd name="T16" fmla="*/ 0 w 532"/>
                <a:gd name="T17" fmla="*/ 0 h 511"/>
                <a:gd name="T18" fmla="*/ 0 w 532"/>
                <a:gd name="T19" fmla="*/ 0 h 51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532" h="511">
                  <a:moveTo>
                    <a:pt x="0" y="0"/>
                  </a:moveTo>
                  <a:lnTo>
                    <a:pt x="0" y="210"/>
                  </a:lnTo>
                  <a:lnTo>
                    <a:pt x="360" y="511"/>
                  </a:lnTo>
                  <a:lnTo>
                    <a:pt x="532" y="478"/>
                  </a:lnTo>
                  <a:lnTo>
                    <a:pt x="514" y="453"/>
                  </a:lnTo>
                  <a:lnTo>
                    <a:pt x="369" y="476"/>
                  </a:lnTo>
                  <a:lnTo>
                    <a:pt x="29" y="190"/>
                  </a:lnTo>
                  <a:lnTo>
                    <a:pt x="30" y="36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65913" name="Freeform 25"/>
            <p:cNvSpPr>
              <a:spLocks/>
            </p:cNvSpPr>
            <p:nvPr/>
          </p:nvSpPr>
          <p:spPr bwMode="auto">
            <a:xfrm>
              <a:off x="5126" y="1543"/>
              <a:ext cx="52" cy="99"/>
            </a:xfrm>
            <a:custGeom>
              <a:avLst/>
              <a:gdLst>
                <a:gd name="T0" fmla="*/ 72 w 104"/>
                <a:gd name="T1" fmla="*/ 0 h 197"/>
                <a:gd name="T2" fmla="*/ 104 w 104"/>
                <a:gd name="T3" fmla="*/ 176 h 197"/>
                <a:gd name="T4" fmla="*/ 27 w 104"/>
                <a:gd name="T5" fmla="*/ 197 h 197"/>
                <a:gd name="T6" fmla="*/ 0 w 104"/>
                <a:gd name="T7" fmla="*/ 168 h 197"/>
                <a:gd name="T8" fmla="*/ 68 w 104"/>
                <a:gd name="T9" fmla="*/ 153 h 197"/>
                <a:gd name="T10" fmla="*/ 46 w 104"/>
                <a:gd name="T11" fmla="*/ 8 h 197"/>
                <a:gd name="T12" fmla="*/ 72 w 104"/>
                <a:gd name="T13" fmla="*/ 0 h 197"/>
                <a:gd name="T14" fmla="*/ 72 w 104"/>
                <a:gd name="T15" fmla="*/ 0 h 19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104" h="197">
                  <a:moveTo>
                    <a:pt x="72" y="0"/>
                  </a:moveTo>
                  <a:lnTo>
                    <a:pt x="104" y="176"/>
                  </a:lnTo>
                  <a:lnTo>
                    <a:pt x="27" y="197"/>
                  </a:lnTo>
                  <a:lnTo>
                    <a:pt x="0" y="168"/>
                  </a:lnTo>
                  <a:lnTo>
                    <a:pt x="68" y="153"/>
                  </a:lnTo>
                  <a:lnTo>
                    <a:pt x="46" y="8"/>
                  </a:lnTo>
                  <a:lnTo>
                    <a:pt x="72" y="0"/>
                  </a:lnTo>
                  <a:lnTo>
                    <a:pt x="72" y="0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65914" name="Freeform 26"/>
            <p:cNvSpPr>
              <a:spLocks/>
            </p:cNvSpPr>
            <p:nvPr/>
          </p:nvSpPr>
          <p:spPr bwMode="auto">
            <a:xfrm>
              <a:off x="4921" y="1603"/>
              <a:ext cx="292" cy="163"/>
            </a:xfrm>
            <a:custGeom>
              <a:avLst/>
              <a:gdLst>
                <a:gd name="T0" fmla="*/ 0 w 584"/>
                <a:gd name="T1" fmla="*/ 112 h 326"/>
                <a:gd name="T2" fmla="*/ 364 w 584"/>
                <a:gd name="T3" fmla="*/ 0 h 326"/>
                <a:gd name="T4" fmla="*/ 584 w 584"/>
                <a:gd name="T5" fmla="*/ 176 h 326"/>
                <a:gd name="T6" fmla="*/ 173 w 584"/>
                <a:gd name="T7" fmla="*/ 326 h 326"/>
                <a:gd name="T8" fmla="*/ 180 w 584"/>
                <a:gd name="T9" fmla="*/ 300 h 326"/>
                <a:gd name="T10" fmla="*/ 531 w 584"/>
                <a:gd name="T11" fmla="*/ 168 h 326"/>
                <a:gd name="T12" fmla="*/ 358 w 584"/>
                <a:gd name="T13" fmla="*/ 28 h 326"/>
                <a:gd name="T14" fmla="*/ 39 w 584"/>
                <a:gd name="T15" fmla="*/ 128 h 326"/>
                <a:gd name="T16" fmla="*/ 0 w 584"/>
                <a:gd name="T17" fmla="*/ 112 h 326"/>
                <a:gd name="T18" fmla="*/ 0 w 584"/>
                <a:gd name="T19" fmla="*/ 112 h 32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584" h="326">
                  <a:moveTo>
                    <a:pt x="0" y="112"/>
                  </a:moveTo>
                  <a:lnTo>
                    <a:pt x="364" y="0"/>
                  </a:lnTo>
                  <a:lnTo>
                    <a:pt x="584" y="176"/>
                  </a:lnTo>
                  <a:lnTo>
                    <a:pt x="173" y="326"/>
                  </a:lnTo>
                  <a:lnTo>
                    <a:pt x="180" y="300"/>
                  </a:lnTo>
                  <a:lnTo>
                    <a:pt x="531" y="168"/>
                  </a:lnTo>
                  <a:lnTo>
                    <a:pt x="358" y="28"/>
                  </a:lnTo>
                  <a:lnTo>
                    <a:pt x="39" y="128"/>
                  </a:lnTo>
                  <a:lnTo>
                    <a:pt x="0" y="112"/>
                  </a:lnTo>
                  <a:lnTo>
                    <a:pt x="0" y="112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65915" name="Freeform 27"/>
            <p:cNvSpPr>
              <a:spLocks/>
            </p:cNvSpPr>
            <p:nvPr/>
          </p:nvSpPr>
          <p:spPr bwMode="auto">
            <a:xfrm>
              <a:off x="4921" y="1660"/>
              <a:ext cx="96" cy="106"/>
            </a:xfrm>
            <a:custGeom>
              <a:avLst/>
              <a:gdLst>
                <a:gd name="T0" fmla="*/ 0 w 191"/>
                <a:gd name="T1" fmla="*/ 0 h 214"/>
                <a:gd name="T2" fmla="*/ 173 w 191"/>
                <a:gd name="T3" fmla="*/ 214 h 214"/>
                <a:gd name="T4" fmla="*/ 191 w 191"/>
                <a:gd name="T5" fmla="*/ 195 h 214"/>
                <a:gd name="T6" fmla="*/ 180 w 191"/>
                <a:gd name="T7" fmla="*/ 188 h 214"/>
                <a:gd name="T8" fmla="*/ 39 w 191"/>
                <a:gd name="T9" fmla="*/ 16 h 214"/>
                <a:gd name="T10" fmla="*/ 30 w 191"/>
                <a:gd name="T11" fmla="*/ 2 h 214"/>
                <a:gd name="T12" fmla="*/ 0 w 191"/>
                <a:gd name="T13" fmla="*/ 0 h 214"/>
                <a:gd name="T14" fmla="*/ 0 w 191"/>
                <a:gd name="T15" fmla="*/ 0 h 21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191" h="214">
                  <a:moveTo>
                    <a:pt x="0" y="0"/>
                  </a:moveTo>
                  <a:lnTo>
                    <a:pt x="173" y="214"/>
                  </a:lnTo>
                  <a:lnTo>
                    <a:pt x="191" y="195"/>
                  </a:lnTo>
                  <a:lnTo>
                    <a:pt x="180" y="188"/>
                  </a:lnTo>
                  <a:lnTo>
                    <a:pt x="39" y="16"/>
                  </a:lnTo>
                  <a:lnTo>
                    <a:pt x="30" y="2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65916" name="Freeform 28"/>
            <p:cNvSpPr>
              <a:spLocks/>
            </p:cNvSpPr>
            <p:nvPr/>
          </p:nvSpPr>
          <p:spPr bwMode="auto">
            <a:xfrm>
              <a:off x="4946" y="1617"/>
              <a:ext cx="176" cy="105"/>
            </a:xfrm>
            <a:custGeom>
              <a:avLst/>
              <a:gdLst>
                <a:gd name="T0" fmla="*/ 29 w 352"/>
                <a:gd name="T1" fmla="*/ 93 h 211"/>
                <a:gd name="T2" fmla="*/ 38 w 352"/>
                <a:gd name="T3" fmla="*/ 110 h 211"/>
                <a:gd name="T4" fmla="*/ 52 w 352"/>
                <a:gd name="T5" fmla="*/ 128 h 211"/>
                <a:gd name="T6" fmla="*/ 70 w 352"/>
                <a:gd name="T7" fmla="*/ 146 h 211"/>
                <a:gd name="T8" fmla="*/ 95 w 352"/>
                <a:gd name="T9" fmla="*/ 161 h 211"/>
                <a:gd name="T10" fmla="*/ 113 w 352"/>
                <a:gd name="T11" fmla="*/ 169 h 211"/>
                <a:gd name="T12" fmla="*/ 130 w 352"/>
                <a:gd name="T13" fmla="*/ 176 h 211"/>
                <a:gd name="T14" fmla="*/ 148 w 352"/>
                <a:gd name="T15" fmla="*/ 181 h 211"/>
                <a:gd name="T16" fmla="*/ 169 w 352"/>
                <a:gd name="T17" fmla="*/ 183 h 211"/>
                <a:gd name="T18" fmla="*/ 188 w 352"/>
                <a:gd name="T19" fmla="*/ 185 h 211"/>
                <a:gd name="T20" fmla="*/ 208 w 352"/>
                <a:gd name="T21" fmla="*/ 183 h 211"/>
                <a:gd name="T22" fmla="*/ 224 w 352"/>
                <a:gd name="T23" fmla="*/ 182 h 211"/>
                <a:gd name="T24" fmla="*/ 241 w 352"/>
                <a:gd name="T25" fmla="*/ 179 h 211"/>
                <a:gd name="T26" fmla="*/ 265 w 352"/>
                <a:gd name="T27" fmla="*/ 174 h 211"/>
                <a:gd name="T28" fmla="*/ 287 w 352"/>
                <a:gd name="T29" fmla="*/ 163 h 211"/>
                <a:gd name="T30" fmla="*/ 303 w 352"/>
                <a:gd name="T31" fmla="*/ 150 h 211"/>
                <a:gd name="T32" fmla="*/ 321 w 352"/>
                <a:gd name="T33" fmla="*/ 129 h 211"/>
                <a:gd name="T34" fmla="*/ 328 w 352"/>
                <a:gd name="T35" fmla="*/ 107 h 211"/>
                <a:gd name="T36" fmla="*/ 327 w 352"/>
                <a:gd name="T37" fmla="*/ 92 h 211"/>
                <a:gd name="T38" fmla="*/ 324 w 352"/>
                <a:gd name="T39" fmla="*/ 75 h 211"/>
                <a:gd name="T40" fmla="*/ 320 w 352"/>
                <a:gd name="T41" fmla="*/ 56 h 211"/>
                <a:gd name="T42" fmla="*/ 314 w 352"/>
                <a:gd name="T43" fmla="*/ 38 h 211"/>
                <a:gd name="T44" fmla="*/ 308 w 352"/>
                <a:gd name="T45" fmla="*/ 18 h 211"/>
                <a:gd name="T46" fmla="*/ 302 w 352"/>
                <a:gd name="T47" fmla="*/ 0 h 211"/>
                <a:gd name="T48" fmla="*/ 341 w 352"/>
                <a:gd name="T49" fmla="*/ 21 h 211"/>
                <a:gd name="T50" fmla="*/ 348 w 352"/>
                <a:gd name="T51" fmla="*/ 39 h 211"/>
                <a:gd name="T52" fmla="*/ 351 w 352"/>
                <a:gd name="T53" fmla="*/ 56 h 211"/>
                <a:gd name="T54" fmla="*/ 352 w 352"/>
                <a:gd name="T55" fmla="*/ 78 h 211"/>
                <a:gd name="T56" fmla="*/ 351 w 352"/>
                <a:gd name="T57" fmla="*/ 103 h 211"/>
                <a:gd name="T58" fmla="*/ 344 w 352"/>
                <a:gd name="T59" fmla="*/ 132 h 211"/>
                <a:gd name="T60" fmla="*/ 339 w 352"/>
                <a:gd name="T61" fmla="*/ 149 h 211"/>
                <a:gd name="T62" fmla="*/ 320 w 352"/>
                <a:gd name="T63" fmla="*/ 175 h 211"/>
                <a:gd name="T64" fmla="*/ 294 w 352"/>
                <a:gd name="T65" fmla="*/ 193 h 211"/>
                <a:gd name="T66" fmla="*/ 278 w 352"/>
                <a:gd name="T67" fmla="*/ 199 h 211"/>
                <a:gd name="T68" fmla="*/ 255 w 352"/>
                <a:gd name="T69" fmla="*/ 206 h 211"/>
                <a:gd name="T70" fmla="*/ 238 w 352"/>
                <a:gd name="T71" fmla="*/ 208 h 211"/>
                <a:gd name="T72" fmla="*/ 222 w 352"/>
                <a:gd name="T73" fmla="*/ 210 h 211"/>
                <a:gd name="T74" fmla="*/ 199 w 352"/>
                <a:gd name="T75" fmla="*/ 211 h 211"/>
                <a:gd name="T76" fmla="*/ 173 w 352"/>
                <a:gd name="T77" fmla="*/ 211 h 211"/>
                <a:gd name="T78" fmla="*/ 155 w 352"/>
                <a:gd name="T79" fmla="*/ 210 h 211"/>
                <a:gd name="T80" fmla="*/ 144 w 352"/>
                <a:gd name="T81" fmla="*/ 207 h 211"/>
                <a:gd name="T82" fmla="*/ 130 w 352"/>
                <a:gd name="T83" fmla="*/ 203 h 211"/>
                <a:gd name="T84" fmla="*/ 109 w 352"/>
                <a:gd name="T85" fmla="*/ 196 h 211"/>
                <a:gd name="T86" fmla="*/ 86 w 352"/>
                <a:gd name="T87" fmla="*/ 185 h 211"/>
                <a:gd name="T88" fmla="*/ 61 w 352"/>
                <a:gd name="T89" fmla="*/ 168 h 211"/>
                <a:gd name="T90" fmla="*/ 37 w 352"/>
                <a:gd name="T91" fmla="*/ 149 h 211"/>
                <a:gd name="T92" fmla="*/ 15 w 352"/>
                <a:gd name="T93" fmla="*/ 124 h 211"/>
                <a:gd name="T94" fmla="*/ 0 w 352"/>
                <a:gd name="T95" fmla="*/ 93 h 21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</a:cxnLst>
              <a:rect l="0" t="0" r="r" b="b"/>
              <a:pathLst>
                <a:path w="352" h="211">
                  <a:moveTo>
                    <a:pt x="25" y="85"/>
                  </a:moveTo>
                  <a:lnTo>
                    <a:pt x="25" y="85"/>
                  </a:lnTo>
                  <a:lnTo>
                    <a:pt x="26" y="88"/>
                  </a:lnTo>
                  <a:lnTo>
                    <a:pt x="29" y="93"/>
                  </a:lnTo>
                  <a:lnTo>
                    <a:pt x="32" y="99"/>
                  </a:lnTo>
                  <a:lnTo>
                    <a:pt x="33" y="102"/>
                  </a:lnTo>
                  <a:lnTo>
                    <a:pt x="36" y="106"/>
                  </a:lnTo>
                  <a:lnTo>
                    <a:pt x="38" y="110"/>
                  </a:lnTo>
                  <a:lnTo>
                    <a:pt x="41" y="114"/>
                  </a:lnTo>
                  <a:lnTo>
                    <a:pt x="44" y="118"/>
                  </a:lnTo>
                  <a:lnTo>
                    <a:pt x="48" y="122"/>
                  </a:lnTo>
                  <a:lnTo>
                    <a:pt x="52" y="128"/>
                  </a:lnTo>
                  <a:lnTo>
                    <a:pt x="58" y="132"/>
                  </a:lnTo>
                  <a:lnTo>
                    <a:pt x="62" y="136"/>
                  </a:lnTo>
                  <a:lnTo>
                    <a:pt x="66" y="142"/>
                  </a:lnTo>
                  <a:lnTo>
                    <a:pt x="70" y="146"/>
                  </a:lnTo>
                  <a:lnTo>
                    <a:pt x="77" y="150"/>
                  </a:lnTo>
                  <a:lnTo>
                    <a:pt x="83" y="153"/>
                  </a:lnTo>
                  <a:lnTo>
                    <a:pt x="88" y="158"/>
                  </a:lnTo>
                  <a:lnTo>
                    <a:pt x="95" y="161"/>
                  </a:lnTo>
                  <a:lnTo>
                    <a:pt x="102" y="165"/>
                  </a:lnTo>
                  <a:lnTo>
                    <a:pt x="105" y="167"/>
                  </a:lnTo>
                  <a:lnTo>
                    <a:pt x="109" y="168"/>
                  </a:lnTo>
                  <a:lnTo>
                    <a:pt x="113" y="169"/>
                  </a:lnTo>
                  <a:lnTo>
                    <a:pt x="118" y="172"/>
                  </a:lnTo>
                  <a:lnTo>
                    <a:pt x="122" y="174"/>
                  </a:lnTo>
                  <a:lnTo>
                    <a:pt x="126" y="175"/>
                  </a:lnTo>
                  <a:lnTo>
                    <a:pt x="130" y="176"/>
                  </a:lnTo>
                  <a:lnTo>
                    <a:pt x="136" y="178"/>
                  </a:lnTo>
                  <a:lnTo>
                    <a:pt x="140" y="179"/>
                  </a:lnTo>
                  <a:lnTo>
                    <a:pt x="144" y="181"/>
                  </a:lnTo>
                  <a:lnTo>
                    <a:pt x="148" y="181"/>
                  </a:lnTo>
                  <a:lnTo>
                    <a:pt x="154" y="182"/>
                  </a:lnTo>
                  <a:lnTo>
                    <a:pt x="158" y="182"/>
                  </a:lnTo>
                  <a:lnTo>
                    <a:pt x="163" y="183"/>
                  </a:lnTo>
                  <a:lnTo>
                    <a:pt x="169" y="183"/>
                  </a:lnTo>
                  <a:lnTo>
                    <a:pt x="174" y="185"/>
                  </a:lnTo>
                  <a:lnTo>
                    <a:pt x="179" y="185"/>
                  </a:lnTo>
                  <a:lnTo>
                    <a:pt x="184" y="185"/>
                  </a:lnTo>
                  <a:lnTo>
                    <a:pt x="188" y="185"/>
                  </a:lnTo>
                  <a:lnTo>
                    <a:pt x="194" y="185"/>
                  </a:lnTo>
                  <a:lnTo>
                    <a:pt x="198" y="183"/>
                  </a:lnTo>
                  <a:lnTo>
                    <a:pt x="204" y="183"/>
                  </a:lnTo>
                  <a:lnTo>
                    <a:pt x="208" y="183"/>
                  </a:lnTo>
                  <a:lnTo>
                    <a:pt x="213" y="183"/>
                  </a:lnTo>
                  <a:lnTo>
                    <a:pt x="216" y="183"/>
                  </a:lnTo>
                  <a:lnTo>
                    <a:pt x="220" y="182"/>
                  </a:lnTo>
                  <a:lnTo>
                    <a:pt x="224" y="182"/>
                  </a:lnTo>
                  <a:lnTo>
                    <a:pt x="230" y="182"/>
                  </a:lnTo>
                  <a:lnTo>
                    <a:pt x="233" y="181"/>
                  </a:lnTo>
                  <a:lnTo>
                    <a:pt x="237" y="181"/>
                  </a:lnTo>
                  <a:lnTo>
                    <a:pt x="241" y="179"/>
                  </a:lnTo>
                  <a:lnTo>
                    <a:pt x="245" y="179"/>
                  </a:lnTo>
                  <a:lnTo>
                    <a:pt x="252" y="178"/>
                  </a:lnTo>
                  <a:lnTo>
                    <a:pt x="258" y="175"/>
                  </a:lnTo>
                  <a:lnTo>
                    <a:pt x="265" y="174"/>
                  </a:lnTo>
                  <a:lnTo>
                    <a:pt x="271" y="171"/>
                  </a:lnTo>
                  <a:lnTo>
                    <a:pt x="276" y="168"/>
                  </a:lnTo>
                  <a:lnTo>
                    <a:pt x="283" y="165"/>
                  </a:lnTo>
                  <a:lnTo>
                    <a:pt x="287" y="163"/>
                  </a:lnTo>
                  <a:lnTo>
                    <a:pt x="292" y="161"/>
                  </a:lnTo>
                  <a:lnTo>
                    <a:pt x="296" y="157"/>
                  </a:lnTo>
                  <a:lnTo>
                    <a:pt x="301" y="154"/>
                  </a:lnTo>
                  <a:lnTo>
                    <a:pt x="303" y="150"/>
                  </a:lnTo>
                  <a:lnTo>
                    <a:pt x="308" y="147"/>
                  </a:lnTo>
                  <a:lnTo>
                    <a:pt x="313" y="142"/>
                  </a:lnTo>
                  <a:lnTo>
                    <a:pt x="319" y="135"/>
                  </a:lnTo>
                  <a:lnTo>
                    <a:pt x="321" y="129"/>
                  </a:lnTo>
                  <a:lnTo>
                    <a:pt x="326" y="122"/>
                  </a:lnTo>
                  <a:lnTo>
                    <a:pt x="327" y="115"/>
                  </a:lnTo>
                  <a:lnTo>
                    <a:pt x="330" y="111"/>
                  </a:lnTo>
                  <a:lnTo>
                    <a:pt x="328" y="107"/>
                  </a:lnTo>
                  <a:lnTo>
                    <a:pt x="328" y="103"/>
                  </a:lnTo>
                  <a:lnTo>
                    <a:pt x="328" y="100"/>
                  </a:lnTo>
                  <a:lnTo>
                    <a:pt x="328" y="96"/>
                  </a:lnTo>
                  <a:lnTo>
                    <a:pt x="327" y="92"/>
                  </a:lnTo>
                  <a:lnTo>
                    <a:pt x="327" y="88"/>
                  </a:lnTo>
                  <a:lnTo>
                    <a:pt x="326" y="83"/>
                  </a:lnTo>
                  <a:lnTo>
                    <a:pt x="326" y="81"/>
                  </a:lnTo>
                  <a:lnTo>
                    <a:pt x="324" y="75"/>
                  </a:lnTo>
                  <a:lnTo>
                    <a:pt x="324" y="70"/>
                  </a:lnTo>
                  <a:lnTo>
                    <a:pt x="323" y="65"/>
                  </a:lnTo>
                  <a:lnTo>
                    <a:pt x="321" y="61"/>
                  </a:lnTo>
                  <a:lnTo>
                    <a:pt x="320" y="56"/>
                  </a:lnTo>
                  <a:lnTo>
                    <a:pt x="319" y="52"/>
                  </a:lnTo>
                  <a:lnTo>
                    <a:pt x="317" y="47"/>
                  </a:lnTo>
                  <a:lnTo>
                    <a:pt x="317" y="43"/>
                  </a:lnTo>
                  <a:lnTo>
                    <a:pt x="314" y="38"/>
                  </a:lnTo>
                  <a:lnTo>
                    <a:pt x="313" y="34"/>
                  </a:lnTo>
                  <a:lnTo>
                    <a:pt x="312" y="29"/>
                  </a:lnTo>
                  <a:lnTo>
                    <a:pt x="312" y="27"/>
                  </a:lnTo>
                  <a:lnTo>
                    <a:pt x="308" y="18"/>
                  </a:lnTo>
                  <a:lnTo>
                    <a:pt x="306" y="13"/>
                  </a:lnTo>
                  <a:lnTo>
                    <a:pt x="303" y="6"/>
                  </a:lnTo>
                  <a:lnTo>
                    <a:pt x="302" y="3"/>
                  </a:lnTo>
                  <a:lnTo>
                    <a:pt x="302" y="0"/>
                  </a:lnTo>
                  <a:lnTo>
                    <a:pt x="335" y="13"/>
                  </a:lnTo>
                  <a:lnTo>
                    <a:pt x="337" y="14"/>
                  </a:lnTo>
                  <a:lnTo>
                    <a:pt x="338" y="17"/>
                  </a:lnTo>
                  <a:lnTo>
                    <a:pt x="341" y="21"/>
                  </a:lnTo>
                  <a:lnTo>
                    <a:pt x="342" y="25"/>
                  </a:lnTo>
                  <a:lnTo>
                    <a:pt x="345" y="32"/>
                  </a:lnTo>
                  <a:lnTo>
                    <a:pt x="346" y="35"/>
                  </a:lnTo>
                  <a:lnTo>
                    <a:pt x="348" y="39"/>
                  </a:lnTo>
                  <a:lnTo>
                    <a:pt x="349" y="43"/>
                  </a:lnTo>
                  <a:lnTo>
                    <a:pt x="351" y="47"/>
                  </a:lnTo>
                  <a:lnTo>
                    <a:pt x="351" y="52"/>
                  </a:lnTo>
                  <a:lnTo>
                    <a:pt x="351" y="56"/>
                  </a:lnTo>
                  <a:lnTo>
                    <a:pt x="352" y="61"/>
                  </a:lnTo>
                  <a:lnTo>
                    <a:pt x="352" y="67"/>
                  </a:lnTo>
                  <a:lnTo>
                    <a:pt x="352" y="71"/>
                  </a:lnTo>
                  <a:lnTo>
                    <a:pt x="352" y="78"/>
                  </a:lnTo>
                  <a:lnTo>
                    <a:pt x="352" y="83"/>
                  </a:lnTo>
                  <a:lnTo>
                    <a:pt x="352" y="90"/>
                  </a:lnTo>
                  <a:lnTo>
                    <a:pt x="351" y="97"/>
                  </a:lnTo>
                  <a:lnTo>
                    <a:pt x="351" y="103"/>
                  </a:lnTo>
                  <a:lnTo>
                    <a:pt x="349" y="110"/>
                  </a:lnTo>
                  <a:lnTo>
                    <a:pt x="348" y="117"/>
                  </a:lnTo>
                  <a:lnTo>
                    <a:pt x="346" y="124"/>
                  </a:lnTo>
                  <a:lnTo>
                    <a:pt x="344" y="132"/>
                  </a:lnTo>
                  <a:lnTo>
                    <a:pt x="342" y="136"/>
                  </a:lnTo>
                  <a:lnTo>
                    <a:pt x="341" y="140"/>
                  </a:lnTo>
                  <a:lnTo>
                    <a:pt x="339" y="145"/>
                  </a:lnTo>
                  <a:lnTo>
                    <a:pt x="339" y="149"/>
                  </a:lnTo>
                  <a:lnTo>
                    <a:pt x="335" y="154"/>
                  </a:lnTo>
                  <a:lnTo>
                    <a:pt x="331" y="163"/>
                  </a:lnTo>
                  <a:lnTo>
                    <a:pt x="326" y="168"/>
                  </a:lnTo>
                  <a:lnTo>
                    <a:pt x="320" y="175"/>
                  </a:lnTo>
                  <a:lnTo>
                    <a:pt x="314" y="179"/>
                  </a:lnTo>
                  <a:lnTo>
                    <a:pt x="308" y="185"/>
                  </a:lnTo>
                  <a:lnTo>
                    <a:pt x="301" y="189"/>
                  </a:lnTo>
                  <a:lnTo>
                    <a:pt x="294" y="193"/>
                  </a:lnTo>
                  <a:lnTo>
                    <a:pt x="290" y="194"/>
                  </a:lnTo>
                  <a:lnTo>
                    <a:pt x="287" y="196"/>
                  </a:lnTo>
                  <a:lnTo>
                    <a:pt x="283" y="197"/>
                  </a:lnTo>
                  <a:lnTo>
                    <a:pt x="278" y="199"/>
                  </a:lnTo>
                  <a:lnTo>
                    <a:pt x="270" y="201"/>
                  </a:lnTo>
                  <a:lnTo>
                    <a:pt x="263" y="204"/>
                  </a:lnTo>
                  <a:lnTo>
                    <a:pt x="259" y="204"/>
                  </a:lnTo>
                  <a:lnTo>
                    <a:pt x="255" y="206"/>
                  </a:lnTo>
                  <a:lnTo>
                    <a:pt x="251" y="207"/>
                  </a:lnTo>
                  <a:lnTo>
                    <a:pt x="247" y="207"/>
                  </a:lnTo>
                  <a:lnTo>
                    <a:pt x="242" y="208"/>
                  </a:lnTo>
                  <a:lnTo>
                    <a:pt x="238" y="208"/>
                  </a:lnTo>
                  <a:lnTo>
                    <a:pt x="234" y="210"/>
                  </a:lnTo>
                  <a:lnTo>
                    <a:pt x="231" y="210"/>
                  </a:lnTo>
                  <a:lnTo>
                    <a:pt x="226" y="210"/>
                  </a:lnTo>
                  <a:lnTo>
                    <a:pt x="222" y="210"/>
                  </a:lnTo>
                  <a:lnTo>
                    <a:pt x="217" y="210"/>
                  </a:lnTo>
                  <a:lnTo>
                    <a:pt x="215" y="211"/>
                  </a:lnTo>
                  <a:lnTo>
                    <a:pt x="206" y="211"/>
                  </a:lnTo>
                  <a:lnTo>
                    <a:pt x="199" y="211"/>
                  </a:lnTo>
                  <a:lnTo>
                    <a:pt x="191" y="211"/>
                  </a:lnTo>
                  <a:lnTo>
                    <a:pt x="184" y="211"/>
                  </a:lnTo>
                  <a:lnTo>
                    <a:pt x="179" y="211"/>
                  </a:lnTo>
                  <a:lnTo>
                    <a:pt x="173" y="211"/>
                  </a:lnTo>
                  <a:lnTo>
                    <a:pt x="166" y="210"/>
                  </a:lnTo>
                  <a:lnTo>
                    <a:pt x="162" y="210"/>
                  </a:lnTo>
                  <a:lnTo>
                    <a:pt x="158" y="210"/>
                  </a:lnTo>
                  <a:lnTo>
                    <a:pt x="155" y="210"/>
                  </a:lnTo>
                  <a:lnTo>
                    <a:pt x="149" y="208"/>
                  </a:lnTo>
                  <a:lnTo>
                    <a:pt x="148" y="208"/>
                  </a:lnTo>
                  <a:lnTo>
                    <a:pt x="147" y="208"/>
                  </a:lnTo>
                  <a:lnTo>
                    <a:pt x="144" y="207"/>
                  </a:lnTo>
                  <a:lnTo>
                    <a:pt x="140" y="204"/>
                  </a:lnTo>
                  <a:lnTo>
                    <a:pt x="137" y="204"/>
                  </a:lnTo>
                  <a:lnTo>
                    <a:pt x="133" y="203"/>
                  </a:lnTo>
                  <a:lnTo>
                    <a:pt x="130" y="203"/>
                  </a:lnTo>
                  <a:lnTo>
                    <a:pt x="124" y="200"/>
                  </a:lnTo>
                  <a:lnTo>
                    <a:pt x="119" y="199"/>
                  </a:lnTo>
                  <a:lnTo>
                    <a:pt x="115" y="197"/>
                  </a:lnTo>
                  <a:lnTo>
                    <a:pt x="109" y="196"/>
                  </a:lnTo>
                  <a:lnTo>
                    <a:pt x="104" y="193"/>
                  </a:lnTo>
                  <a:lnTo>
                    <a:pt x="98" y="190"/>
                  </a:lnTo>
                  <a:lnTo>
                    <a:pt x="93" y="188"/>
                  </a:lnTo>
                  <a:lnTo>
                    <a:pt x="86" y="185"/>
                  </a:lnTo>
                  <a:lnTo>
                    <a:pt x="80" y="181"/>
                  </a:lnTo>
                  <a:lnTo>
                    <a:pt x="73" y="178"/>
                  </a:lnTo>
                  <a:lnTo>
                    <a:pt x="66" y="174"/>
                  </a:lnTo>
                  <a:lnTo>
                    <a:pt x="61" y="168"/>
                  </a:lnTo>
                  <a:lnTo>
                    <a:pt x="54" y="164"/>
                  </a:lnTo>
                  <a:lnTo>
                    <a:pt x="48" y="160"/>
                  </a:lnTo>
                  <a:lnTo>
                    <a:pt x="43" y="154"/>
                  </a:lnTo>
                  <a:lnTo>
                    <a:pt x="37" y="149"/>
                  </a:lnTo>
                  <a:lnTo>
                    <a:pt x="30" y="143"/>
                  </a:lnTo>
                  <a:lnTo>
                    <a:pt x="26" y="136"/>
                  </a:lnTo>
                  <a:lnTo>
                    <a:pt x="19" y="131"/>
                  </a:lnTo>
                  <a:lnTo>
                    <a:pt x="15" y="124"/>
                  </a:lnTo>
                  <a:lnTo>
                    <a:pt x="11" y="115"/>
                  </a:lnTo>
                  <a:lnTo>
                    <a:pt x="7" y="108"/>
                  </a:lnTo>
                  <a:lnTo>
                    <a:pt x="2" y="100"/>
                  </a:lnTo>
                  <a:lnTo>
                    <a:pt x="0" y="93"/>
                  </a:lnTo>
                  <a:lnTo>
                    <a:pt x="25" y="85"/>
                  </a:lnTo>
                  <a:lnTo>
                    <a:pt x="25" y="85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65917" name="Freeform 29"/>
            <p:cNvSpPr>
              <a:spLocks/>
            </p:cNvSpPr>
            <p:nvPr/>
          </p:nvSpPr>
          <p:spPr bwMode="auto">
            <a:xfrm>
              <a:off x="4996" y="1626"/>
              <a:ext cx="70" cy="45"/>
            </a:xfrm>
            <a:custGeom>
              <a:avLst/>
              <a:gdLst>
                <a:gd name="T0" fmla="*/ 0 w 139"/>
                <a:gd name="T1" fmla="*/ 45 h 90"/>
                <a:gd name="T2" fmla="*/ 4 w 139"/>
                <a:gd name="T3" fmla="*/ 55 h 90"/>
                <a:gd name="T4" fmla="*/ 11 w 139"/>
                <a:gd name="T5" fmla="*/ 63 h 90"/>
                <a:gd name="T6" fmla="*/ 19 w 139"/>
                <a:gd name="T7" fmla="*/ 72 h 90"/>
                <a:gd name="T8" fmla="*/ 29 w 139"/>
                <a:gd name="T9" fmla="*/ 77 h 90"/>
                <a:gd name="T10" fmla="*/ 36 w 139"/>
                <a:gd name="T11" fmla="*/ 82 h 90"/>
                <a:gd name="T12" fmla="*/ 44 w 139"/>
                <a:gd name="T13" fmla="*/ 84 h 90"/>
                <a:gd name="T14" fmla="*/ 53 w 139"/>
                <a:gd name="T15" fmla="*/ 87 h 90"/>
                <a:gd name="T16" fmla="*/ 64 w 139"/>
                <a:gd name="T17" fmla="*/ 88 h 90"/>
                <a:gd name="T18" fmla="*/ 75 w 139"/>
                <a:gd name="T19" fmla="*/ 88 h 90"/>
                <a:gd name="T20" fmla="*/ 86 w 139"/>
                <a:gd name="T21" fmla="*/ 88 h 90"/>
                <a:gd name="T22" fmla="*/ 97 w 139"/>
                <a:gd name="T23" fmla="*/ 86 h 90"/>
                <a:gd name="T24" fmla="*/ 107 w 139"/>
                <a:gd name="T25" fmla="*/ 83 h 90"/>
                <a:gd name="T26" fmla="*/ 115 w 139"/>
                <a:gd name="T27" fmla="*/ 79 h 90"/>
                <a:gd name="T28" fmla="*/ 125 w 139"/>
                <a:gd name="T29" fmla="*/ 73 h 90"/>
                <a:gd name="T30" fmla="*/ 134 w 139"/>
                <a:gd name="T31" fmla="*/ 62 h 90"/>
                <a:gd name="T32" fmla="*/ 139 w 139"/>
                <a:gd name="T33" fmla="*/ 48 h 90"/>
                <a:gd name="T34" fmla="*/ 139 w 139"/>
                <a:gd name="T35" fmla="*/ 34 h 90"/>
                <a:gd name="T36" fmla="*/ 137 w 139"/>
                <a:gd name="T37" fmla="*/ 20 h 90"/>
                <a:gd name="T38" fmla="*/ 133 w 139"/>
                <a:gd name="T39" fmla="*/ 8 h 90"/>
                <a:gd name="T40" fmla="*/ 119 w 139"/>
                <a:gd name="T41" fmla="*/ 0 h 90"/>
                <a:gd name="T42" fmla="*/ 108 w 139"/>
                <a:gd name="T43" fmla="*/ 14 h 90"/>
                <a:gd name="T44" fmla="*/ 114 w 139"/>
                <a:gd name="T45" fmla="*/ 23 h 90"/>
                <a:gd name="T46" fmla="*/ 118 w 139"/>
                <a:gd name="T47" fmla="*/ 38 h 90"/>
                <a:gd name="T48" fmla="*/ 112 w 139"/>
                <a:gd name="T49" fmla="*/ 48 h 90"/>
                <a:gd name="T50" fmla="*/ 103 w 139"/>
                <a:gd name="T51" fmla="*/ 55 h 90"/>
                <a:gd name="T52" fmla="*/ 89 w 139"/>
                <a:gd name="T53" fmla="*/ 61 h 90"/>
                <a:gd name="T54" fmla="*/ 76 w 139"/>
                <a:gd name="T55" fmla="*/ 62 h 90"/>
                <a:gd name="T56" fmla="*/ 65 w 139"/>
                <a:gd name="T57" fmla="*/ 63 h 90"/>
                <a:gd name="T58" fmla="*/ 55 w 139"/>
                <a:gd name="T59" fmla="*/ 63 h 90"/>
                <a:gd name="T60" fmla="*/ 47 w 139"/>
                <a:gd name="T61" fmla="*/ 61 h 90"/>
                <a:gd name="T62" fmla="*/ 39 w 139"/>
                <a:gd name="T63" fmla="*/ 55 h 90"/>
                <a:gd name="T64" fmla="*/ 30 w 139"/>
                <a:gd name="T65" fmla="*/ 48 h 90"/>
                <a:gd name="T66" fmla="*/ 22 w 139"/>
                <a:gd name="T67" fmla="*/ 40 h 90"/>
                <a:gd name="T68" fmla="*/ 0 w 139"/>
                <a:gd name="T69" fmla="*/ 44 h 9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</a:cxnLst>
              <a:rect l="0" t="0" r="r" b="b"/>
              <a:pathLst>
                <a:path w="139" h="90">
                  <a:moveTo>
                    <a:pt x="0" y="44"/>
                  </a:moveTo>
                  <a:lnTo>
                    <a:pt x="0" y="45"/>
                  </a:lnTo>
                  <a:lnTo>
                    <a:pt x="3" y="51"/>
                  </a:lnTo>
                  <a:lnTo>
                    <a:pt x="4" y="55"/>
                  </a:lnTo>
                  <a:lnTo>
                    <a:pt x="7" y="59"/>
                  </a:lnTo>
                  <a:lnTo>
                    <a:pt x="11" y="63"/>
                  </a:lnTo>
                  <a:lnTo>
                    <a:pt x="15" y="68"/>
                  </a:lnTo>
                  <a:lnTo>
                    <a:pt x="19" y="72"/>
                  </a:lnTo>
                  <a:lnTo>
                    <a:pt x="26" y="76"/>
                  </a:lnTo>
                  <a:lnTo>
                    <a:pt x="29" y="77"/>
                  </a:lnTo>
                  <a:lnTo>
                    <a:pt x="32" y="79"/>
                  </a:lnTo>
                  <a:lnTo>
                    <a:pt x="36" y="82"/>
                  </a:lnTo>
                  <a:lnTo>
                    <a:pt x="40" y="83"/>
                  </a:lnTo>
                  <a:lnTo>
                    <a:pt x="44" y="84"/>
                  </a:lnTo>
                  <a:lnTo>
                    <a:pt x="48" y="86"/>
                  </a:lnTo>
                  <a:lnTo>
                    <a:pt x="53" y="87"/>
                  </a:lnTo>
                  <a:lnTo>
                    <a:pt x="58" y="88"/>
                  </a:lnTo>
                  <a:lnTo>
                    <a:pt x="64" y="88"/>
                  </a:lnTo>
                  <a:lnTo>
                    <a:pt x="69" y="88"/>
                  </a:lnTo>
                  <a:lnTo>
                    <a:pt x="75" y="88"/>
                  </a:lnTo>
                  <a:lnTo>
                    <a:pt x="82" y="90"/>
                  </a:lnTo>
                  <a:lnTo>
                    <a:pt x="86" y="88"/>
                  </a:lnTo>
                  <a:lnTo>
                    <a:pt x="93" y="87"/>
                  </a:lnTo>
                  <a:lnTo>
                    <a:pt x="97" y="86"/>
                  </a:lnTo>
                  <a:lnTo>
                    <a:pt x="103" y="84"/>
                  </a:lnTo>
                  <a:lnTo>
                    <a:pt x="107" y="83"/>
                  </a:lnTo>
                  <a:lnTo>
                    <a:pt x="112" y="82"/>
                  </a:lnTo>
                  <a:lnTo>
                    <a:pt x="115" y="79"/>
                  </a:lnTo>
                  <a:lnTo>
                    <a:pt x="119" y="77"/>
                  </a:lnTo>
                  <a:lnTo>
                    <a:pt x="125" y="73"/>
                  </a:lnTo>
                  <a:lnTo>
                    <a:pt x="130" y="68"/>
                  </a:lnTo>
                  <a:lnTo>
                    <a:pt x="134" y="62"/>
                  </a:lnTo>
                  <a:lnTo>
                    <a:pt x="137" y="57"/>
                  </a:lnTo>
                  <a:lnTo>
                    <a:pt x="139" y="48"/>
                  </a:lnTo>
                  <a:lnTo>
                    <a:pt x="139" y="43"/>
                  </a:lnTo>
                  <a:lnTo>
                    <a:pt x="139" y="34"/>
                  </a:lnTo>
                  <a:lnTo>
                    <a:pt x="139" y="29"/>
                  </a:lnTo>
                  <a:lnTo>
                    <a:pt x="137" y="20"/>
                  </a:lnTo>
                  <a:lnTo>
                    <a:pt x="136" y="14"/>
                  </a:lnTo>
                  <a:lnTo>
                    <a:pt x="133" y="8"/>
                  </a:lnTo>
                  <a:lnTo>
                    <a:pt x="132" y="1"/>
                  </a:lnTo>
                  <a:lnTo>
                    <a:pt x="119" y="0"/>
                  </a:lnTo>
                  <a:lnTo>
                    <a:pt x="107" y="12"/>
                  </a:lnTo>
                  <a:lnTo>
                    <a:pt x="108" y="14"/>
                  </a:lnTo>
                  <a:lnTo>
                    <a:pt x="111" y="16"/>
                  </a:lnTo>
                  <a:lnTo>
                    <a:pt x="114" y="23"/>
                  </a:lnTo>
                  <a:lnTo>
                    <a:pt x="116" y="30"/>
                  </a:lnTo>
                  <a:lnTo>
                    <a:pt x="118" y="38"/>
                  </a:lnTo>
                  <a:lnTo>
                    <a:pt x="115" y="45"/>
                  </a:lnTo>
                  <a:lnTo>
                    <a:pt x="112" y="48"/>
                  </a:lnTo>
                  <a:lnTo>
                    <a:pt x="108" y="52"/>
                  </a:lnTo>
                  <a:lnTo>
                    <a:pt x="103" y="55"/>
                  </a:lnTo>
                  <a:lnTo>
                    <a:pt x="97" y="59"/>
                  </a:lnTo>
                  <a:lnTo>
                    <a:pt x="89" y="61"/>
                  </a:lnTo>
                  <a:lnTo>
                    <a:pt x="83" y="62"/>
                  </a:lnTo>
                  <a:lnTo>
                    <a:pt x="76" y="62"/>
                  </a:lnTo>
                  <a:lnTo>
                    <a:pt x="71" y="63"/>
                  </a:lnTo>
                  <a:lnTo>
                    <a:pt x="65" y="63"/>
                  </a:lnTo>
                  <a:lnTo>
                    <a:pt x="61" y="63"/>
                  </a:lnTo>
                  <a:lnTo>
                    <a:pt x="55" y="63"/>
                  </a:lnTo>
                  <a:lnTo>
                    <a:pt x="51" y="62"/>
                  </a:lnTo>
                  <a:lnTo>
                    <a:pt x="47" y="61"/>
                  </a:lnTo>
                  <a:lnTo>
                    <a:pt x="43" y="58"/>
                  </a:lnTo>
                  <a:lnTo>
                    <a:pt x="39" y="55"/>
                  </a:lnTo>
                  <a:lnTo>
                    <a:pt x="35" y="52"/>
                  </a:lnTo>
                  <a:lnTo>
                    <a:pt x="30" y="48"/>
                  </a:lnTo>
                  <a:lnTo>
                    <a:pt x="26" y="44"/>
                  </a:lnTo>
                  <a:lnTo>
                    <a:pt x="22" y="40"/>
                  </a:lnTo>
                  <a:lnTo>
                    <a:pt x="18" y="34"/>
                  </a:lnTo>
                  <a:lnTo>
                    <a:pt x="0" y="44"/>
                  </a:lnTo>
                  <a:lnTo>
                    <a:pt x="0" y="44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65918" name="Freeform 30"/>
            <p:cNvSpPr>
              <a:spLocks/>
            </p:cNvSpPr>
            <p:nvPr/>
          </p:nvSpPr>
          <p:spPr bwMode="auto">
            <a:xfrm>
              <a:off x="4915" y="1660"/>
              <a:ext cx="300" cy="138"/>
            </a:xfrm>
            <a:custGeom>
              <a:avLst/>
              <a:gdLst>
                <a:gd name="T0" fmla="*/ 13 w 601"/>
                <a:gd name="T1" fmla="*/ 0 h 278"/>
                <a:gd name="T2" fmla="*/ 0 w 601"/>
                <a:gd name="T3" fmla="*/ 60 h 278"/>
                <a:gd name="T4" fmla="*/ 182 w 601"/>
                <a:gd name="T5" fmla="*/ 278 h 278"/>
                <a:gd name="T6" fmla="*/ 601 w 601"/>
                <a:gd name="T7" fmla="*/ 125 h 278"/>
                <a:gd name="T8" fmla="*/ 597 w 601"/>
                <a:gd name="T9" fmla="*/ 64 h 278"/>
                <a:gd name="T10" fmla="*/ 566 w 601"/>
                <a:gd name="T11" fmla="*/ 63 h 278"/>
                <a:gd name="T12" fmla="*/ 572 w 601"/>
                <a:gd name="T13" fmla="*/ 108 h 278"/>
                <a:gd name="T14" fmla="*/ 207 w 601"/>
                <a:gd name="T15" fmla="*/ 238 h 278"/>
                <a:gd name="T16" fmla="*/ 204 w 601"/>
                <a:gd name="T17" fmla="*/ 201 h 278"/>
                <a:gd name="T18" fmla="*/ 182 w 601"/>
                <a:gd name="T19" fmla="*/ 196 h 278"/>
                <a:gd name="T20" fmla="*/ 182 w 601"/>
                <a:gd name="T21" fmla="*/ 239 h 278"/>
                <a:gd name="T22" fmla="*/ 29 w 601"/>
                <a:gd name="T23" fmla="*/ 52 h 278"/>
                <a:gd name="T24" fmla="*/ 35 w 601"/>
                <a:gd name="T25" fmla="*/ 18 h 278"/>
                <a:gd name="T26" fmla="*/ 13 w 601"/>
                <a:gd name="T27" fmla="*/ 0 h 278"/>
                <a:gd name="T28" fmla="*/ 13 w 601"/>
                <a:gd name="T29" fmla="*/ 0 h 27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601" h="278">
                  <a:moveTo>
                    <a:pt x="13" y="0"/>
                  </a:moveTo>
                  <a:lnTo>
                    <a:pt x="0" y="60"/>
                  </a:lnTo>
                  <a:lnTo>
                    <a:pt x="182" y="278"/>
                  </a:lnTo>
                  <a:lnTo>
                    <a:pt x="601" y="125"/>
                  </a:lnTo>
                  <a:lnTo>
                    <a:pt x="597" y="64"/>
                  </a:lnTo>
                  <a:lnTo>
                    <a:pt x="566" y="63"/>
                  </a:lnTo>
                  <a:lnTo>
                    <a:pt x="572" y="108"/>
                  </a:lnTo>
                  <a:lnTo>
                    <a:pt x="207" y="238"/>
                  </a:lnTo>
                  <a:lnTo>
                    <a:pt x="204" y="201"/>
                  </a:lnTo>
                  <a:lnTo>
                    <a:pt x="182" y="196"/>
                  </a:lnTo>
                  <a:lnTo>
                    <a:pt x="182" y="239"/>
                  </a:lnTo>
                  <a:lnTo>
                    <a:pt x="29" y="52"/>
                  </a:lnTo>
                  <a:lnTo>
                    <a:pt x="35" y="18"/>
                  </a:lnTo>
                  <a:lnTo>
                    <a:pt x="13" y="0"/>
                  </a:lnTo>
                  <a:lnTo>
                    <a:pt x="13" y="0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65919" name="Freeform 31"/>
            <p:cNvSpPr>
              <a:spLocks/>
            </p:cNvSpPr>
            <p:nvPr/>
          </p:nvSpPr>
          <p:spPr bwMode="auto">
            <a:xfrm>
              <a:off x="4827" y="1440"/>
              <a:ext cx="32" cy="29"/>
            </a:xfrm>
            <a:custGeom>
              <a:avLst/>
              <a:gdLst>
                <a:gd name="T0" fmla="*/ 21 w 65"/>
                <a:gd name="T1" fmla="*/ 0 h 59"/>
                <a:gd name="T2" fmla="*/ 0 w 65"/>
                <a:gd name="T3" fmla="*/ 34 h 59"/>
                <a:gd name="T4" fmla="*/ 42 w 65"/>
                <a:gd name="T5" fmla="*/ 59 h 59"/>
                <a:gd name="T6" fmla="*/ 65 w 65"/>
                <a:gd name="T7" fmla="*/ 24 h 59"/>
                <a:gd name="T8" fmla="*/ 21 w 65"/>
                <a:gd name="T9" fmla="*/ 0 h 59"/>
                <a:gd name="T10" fmla="*/ 21 w 65"/>
                <a:gd name="T11" fmla="*/ 0 h 5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65" h="59">
                  <a:moveTo>
                    <a:pt x="21" y="0"/>
                  </a:moveTo>
                  <a:lnTo>
                    <a:pt x="0" y="34"/>
                  </a:lnTo>
                  <a:lnTo>
                    <a:pt x="42" y="59"/>
                  </a:lnTo>
                  <a:lnTo>
                    <a:pt x="65" y="24"/>
                  </a:lnTo>
                  <a:lnTo>
                    <a:pt x="21" y="0"/>
                  </a:lnTo>
                  <a:lnTo>
                    <a:pt x="21" y="0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65920" name="Freeform 32"/>
            <p:cNvSpPr>
              <a:spLocks/>
            </p:cNvSpPr>
            <p:nvPr/>
          </p:nvSpPr>
          <p:spPr bwMode="auto">
            <a:xfrm>
              <a:off x="4861" y="1453"/>
              <a:ext cx="31" cy="31"/>
            </a:xfrm>
            <a:custGeom>
              <a:avLst/>
              <a:gdLst>
                <a:gd name="T0" fmla="*/ 21 w 62"/>
                <a:gd name="T1" fmla="*/ 0 h 62"/>
                <a:gd name="T2" fmla="*/ 0 w 62"/>
                <a:gd name="T3" fmla="*/ 33 h 62"/>
                <a:gd name="T4" fmla="*/ 40 w 62"/>
                <a:gd name="T5" fmla="*/ 62 h 62"/>
                <a:gd name="T6" fmla="*/ 62 w 62"/>
                <a:gd name="T7" fmla="*/ 30 h 62"/>
                <a:gd name="T8" fmla="*/ 21 w 62"/>
                <a:gd name="T9" fmla="*/ 0 h 62"/>
                <a:gd name="T10" fmla="*/ 21 w 62"/>
                <a:gd name="T11" fmla="*/ 0 h 6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62" h="62">
                  <a:moveTo>
                    <a:pt x="21" y="0"/>
                  </a:moveTo>
                  <a:lnTo>
                    <a:pt x="0" y="33"/>
                  </a:lnTo>
                  <a:lnTo>
                    <a:pt x="40" y="62"/>
                  </a:lnTo>
                  <a:lnTo>
                    <a:pt x="62" y="30"/>
                  </a:lnTo>
                  <a:lnTo>
                    <a:pt x="21" y="0"/>
                  </a:lnTo>
                  <a:lnTo>
                    <a:pt x="21" y="0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65921" name="Freeform 33"/>
            <p:cNvSpPr>
              <a:spLocks/>
            </p:cNvSpPr>
            <p:nvPr/>
          </p:nvSpPr>
          <p:spPr bwMode="auto">
            <a:xfrm>
              <a:off x="4907" y="1471"/>
              <a:ext cx="38" cy="33"/>
            </a:xfrm>
            <a:custGeom>
              <a:avLst/>
              <a:gdLst>
                <a:gd name="T0" fmla="*/ 17 w 76"/>
                <a:gd name="T1" fmla="*/ 0 h 66"/>
                <a:gd name="T2" fmla="*/ 0 w 76"/>
                <a:gd name="T3" fmla="*/ 34 h 66"/>
                <a:gd name="T4" fmla="*/ 62 w 76"/>
                <a:gd name="T5" fmla="*/ 66 h 66"/>
                <a:gd name="T6" fmla="*/ 76 w 76"/>
                <a:gd name="T7" fmla="*/ 34 h 66"/>
                <a:gd name="T8" fmla="*/ 17 w 76"/>
                <a:gd name="T9" fmla="*/ 0 h 66"/>
                <a:gd name="T10" fmla="*/ 17 w 76"/>
                <a:gd name="T11" fmla="*/ 0 h 6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76" h="66">
                  <a:moveTo>
                    <a:pt x="17" y="0"/>
                  </a:moveTo>
                  <a:lnTo>
                    <a:pt x="0" y="34"/>
                  </a:lnTo>
                  <a:lnTo>
                    <a:pt x="62" y="66"/>
                  </a:lnTo>
                  <a:lnTo>
                    <a:pt x="76" y="34"/>
                  </a:lnTo>
                  <a:lnTo>
                    <a:pt x="17" y="0"/>
                  </a:lnTo>
                  <a:lnTo>
                    <a:pt x="17" y="0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65922" name="Freeform 34"/>
            <p:cNvSpPr>
              <a:spLocks/>
            </p:cNvSpPr>
            <p:nvPr/>
          </p:nvSpPr>
          <p:spPr bwMode="auto">
            <a:xfrm>
              <a:off x="4955" y="1497"/>
              <a:ext cx="41" cy="34"/>
            </a:xfrm>
            <a:custGeom>
              <a:avLst/>
              <a:gdLst>
                <a:gd name="T0" fmla="*/ 18 w 81"/>
                <a:gd name="T1" fmla="*/ 0 h 68"/>
                <a:gd name="T2" fmla="*/ 0 w 81"/>
                <a:gd name="T3" fmla="*/ 34 h 68"/>
                <a:gd name="T4" fmla="*/ 65 w 81"/>
                <a:gd name="T5" fmla="*/ 68 h 68"/>
                <a:gd name="T6" fmla="*/ 81 w 81"/>
                <a:gd name="T7" fmla="*/ 33 h 68"/>
                <a:gd name="T8" fmla="*/ 18 w 81"/>
                <a:gd name="T9" fmla="*/ 0 h 68"/>
                <a:gd name="T10" fmla="*/ 18 w 81"/>
                <a:gd name="T11" fmla="*/ 0 h 6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81" h="68">
                  <a:moveTo>
                    <a:pt x="18" y="0"/>
                  </a:moveTo>
                  <a:lnTo>
                    <a:pt x="0" y="34"/>
                  </a:lnTo>
                  <a:lnTo>
                    <a:pt x="65" y="68"/>
                  </a:lnTo>
                  <a:lnTo>
                    <a:pt x="81" y="33"/>
                  </a:lnTo>
                  <a:lnTo>
                    <a:pt x="18" y="0"/>
                  </a:lnTo>
                  <a:lnTo>
                    <a:pt x="18" y="0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65923" name="Freeform 35"/>
            <p:cNvSpPr>
              <a:spLocks/>
            </p:cNvSpPr>
            <p:nvPr/>
          </p:nvSpPr>
          <p:spPr bwMode="auto">
            <a:xfrm>
              <a:off x="5009" y="1525"/>
              <a:ext cx="40" cy="33"/>
            </a:xfrm>
            <a:custGeom>
              <a:avLst/>
              <a:gdLst>
                <a:gd name="T0" fmla="*/ 18 w 80"/>
                <a:gd name="T1" fmla="*/ 0 h 65"/>
                <a:gd name="T2" fmla="*/ 0 w 80"/>
                <a:gd name="T3" fmla="*/ 33 h 65"/>
                <a:gd name="T4" fmla="*/ 55 w 80"/>
                <a:gd name="T5" fmla="*/ 65 h 65"/>
                <a:gd name="T6" fmla="*/ 80 w 80"/>
                <a:gd name="T7" fmla="*/ 35 h 65"/>
                <a:gd name="T8" fmla="*/ 18 w 80"/>
                <a:gd name="T9" fmla="*/ 0 h 65"/>
                <a:gd name="T10" fmla="*/ 18 w 80"/>
                <a:gd name="T11" fmla="*/ 0 h 6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80" h="65">
                  <a:moveTo>
                    <a:pt x="18" y="0"/>
                  </a:moveTo>
                  <a:lnTo>
                    <a:pt x="0" y="33"/>
                  </a:lnTo>
                  <a:lnTo>
                    <a:pt x="55" y="65"/>
                  </a:lnTo>
                  <a:lnTo>
                    <a:pt x="80" y="35"/>
                  </a:lnTo>
                  <a:lnTo>
                    <a:pt x="18" y="0"/>
                  </a:lnTo>
                  <a:lnTo>
                    <a:pt x="18" y="0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65924" name="Freeform 36"/>
            <p:cNvSpPr>
              <a:spLocks/>
            </p:cNvSpPr>
            <p:nvPr/>
          </p:nvSpPr>
          <p:spPr bwMode="auto">
            <a:xfrm>
              <a:off x="4802" y="1459"/>
              <a:ext cx="29" cy="28"/>
            </a:xfrm>
            <a:custGeom>
              <a:avLst/>
              <a:gdLst>
                <a:gd name="T0" fmla="*/ 15 w 56"/>
                <a:gd name="T1" fmla="*/ 0 h 56"/>
                <a:gd name="T2" fmla="*/ 0 w 56"/>
                <a:gd name="T3" fmla="*/ 31 h 56"/>
                <a:gd name="T4" fmla="*/ 37 w 56"/>
                <a:gd name="T5" fmla="*/ 56 h 56"/>
                <a:gd name="T6" fmla="*/ 56 w 56"/>
                <a:gd name="T7" fmla="*/ 25 h 56"/>
                <a:gd name="T8" fmla="*/ 15 w 56"/>
                <a:gd name="T9" fmla="*/ 0 h 56"/>
                <a:gd name="T10" fmla="*/ 15 w 56"/>
                <a:gd name="T11" fmla="*/ 0 h 5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56" h="56">
                  <a:moveTo>
                    <a:pt x="15" y="0"/>
                  </a:moveTo>
                  <a:lnTo>
                    <a:pt x="0" y="31"/>
                  </a:lnTo>
                  <a:lnTo>
                    <a:pt x="37" y="56"/>
                  </a:lnTo>
                  <a:lnTo>
                    <a:pt x="56" y="25"/>
                  </a:lnTo>
                  <a:lnTo>
                    <a:pt x="15" y="0"/>
                  </a:lnTo>
                  <a:lnTo>
                    <a:pt x="15" y="0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65925" name="Freeform 37"/>
            <p:cNvSpPr>
              <a:spLocks/>
            </p:cNvSpPr>
            <p:nvPr/>
          </p:nvSpPr>
          <p:spPr bwMode="auto">
            <a:xfrm>
              <a:off x="4832" y="1472"/>
              <a:ext cx="30" cy="32"/>
            </a:xfrm>
            <a:custGeom>
              <a:avLst/>
              <a:gdLst>
                <a:gd name="T0" fmla="*/ 22 w 60"/>
                <a:gd name="T1" fmla="*/ 0 h 62"/>
                <a:gd name="T2" fmla="*/ 0 w 60"/>
                <a:gd name="T3" fmla="*/ 34 h 62"/>
                <a:gd name="T4" fmla="*/ 40 w 60"/>
                <a:gd name="T5" fmla="*/ 62 h 62"/>
                <a:gd name="T6" fmla="*/ 60 w 60"/>
                <a:gd name="T7" fmla="*/ 31 h 62"/>
                <a:gd name="T8" fmla="*/ 22 w 60"/>
                <a:gd name="T9" fmla="*/ 0 h 62"/>
                <a:gd name="T10" fmla="*/ 22 w 60"/>
                <a:gd name="T11" fmla="*/ 0 h 6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60" h="62">
                  <a:moveTo>
                    <a:pt x="22" y="0"/>
                  </a:moveTo>
                  <a:lnTo>
                    <a:pt x="0" y="34"/>
                  </a:lnTo>
                  <a:lnTo>
                    <a:pt x="40" y="62"/>
                  </a:lnTo>
                  <a:lnTo>
                    <a:pt x="60" y="31"/>
                  </a:lnTo>
                  <a:lnTo>
                    <a:pt x="22" y="0"/>
                  </a:lnTo>
                  <a:lnTo>
                    <a:pt x="22" y="0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65926" name="Freeform 38"/>
            <p:cNvSpPr>
              <a:spLocks/>
            </p:cNvSpPr>
            <p:nvPr/>
          </p:nvSpPr>
          <p:spPr bwMode="auto">
            <a:xfrm>
              <a:off x="4879" y="1492"/>
              <a:ext cx="35" cy="32"/>
            </a:xfrm>
            <a:custGeom>
              <a:avLst/>
              <a:gdLst>
                <a:gd name="T0" fmla="*/ 14 w 71"/>
                <a:gd name="T1" fmla="*/ 0 h 62"/>
                <a:gd name="T2" fmla="*/ 0 w 71"/>
                <a:gd name="T3" fmla="*/ 30 h 62"/>
                <a:gd name="T4" fmla="*/ 57 w 71"/>
                <a:gd name="T5" fmla="*/ 62 h 62"/>
                <a:gd name="T6" fmla="*/ 71 w 71"/>
                <a:gd name="T7" fmla="*/ 30 h 62"/>
                <a:gd name="T8" fmla="*/ 14 w 71"/>
                <a:gd name="T9" fmla="*/ 0 h 62"/>
                <a:gd name="T10" fmla="*/ 14 w 71"/>
                <a:gd name="T11" fmla="*/ 0 h 6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71" h="62">
                  <a:moveTo>
                    <a:pt x="14" y="0"/>
                  </a:moveTo>
                  <a:lnTo>
                    <a:pt x="0" y="30"/>
                  </a:lnTo>
                  <a:lnTo>
                    <a:pt x="57" y="62"/>
                  </a:lnTo>
                  <a:lnTo>
                    <a:pt x="71" y="30"/>
                  </a:lnTo>
                  <a:lnTo>
                    <a:pt x="14" y="0"/>
                  </a:lnTo>
                  <a:lnTo>
                    <a:pt x="14" y="0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65927" name="Freeform 39"/>
            <p:cNvSpPr>
              <a:spLocks/>
            </p:cNvSpPr>
            <p:nvPr/>
          </p:nvSpPr>
          <p:spPr bwMode="auto">
            <a:xfrm>
              <a:off x="4923" y="1517"/>
              <a:ext cx="38" cy="34"/>
            </a:xfrm>
            <a:custGeom>
              <a:avLst/>
              <a:gdLst>
                <a:gd name="T0" fmla="*/ 19 w 76"/>
                <a:gd name="T1" fmla="*/ 0 h 68"/>
                <a:gd name="T2" fmla="*/ 0 w 76"/>
                <a:gd name="T3" fmla="*/ 33 h 68"/>
                <a:gd name="T4" fmla="*/ 61 w 76"/>
                <a:gd name="T5" fmla="*/ 68 h 68"/>
                <a:gd name="T6" fmla="*/ 76 w 76"/>
                <a:gd name="T7" fmla="*/ 33 h 68"/>
                <a:gd name="T8" fmla="*/ 19 w 76"/>
                <a:gd name="T9" fmla="*/ 0 h 68"/>
                <a:gd name="T10" fmla="*/ 19 w 76"/>
                <a:gd name="T11" fmla="*/ 0 h 6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76" h="68">
                  <a:moveTo>
                    <a:pt x="19" y="0"/>
                  </a:moveTo>
                  <a:lnTo>
                    <a:pt x="0" y="33"/>
                  </a:lnTo>
                  <a:lnTo>
                    <a:pt x="61" y="68"/>
                  </a:lnTo>
                  <a:lnTo>
                    <a:pt x="76" y="33"/>
                  </a:lnTo>
                  <a:lnTo>
                    <a:pt x="19" y="0"/>
                  </a:lnTo>
                  <a:lnTo>
                    <a:pt x="19" y="0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65928" name="Freeform 40"/>
            <p:cNvSpPr>
              <a:spLocks/>
            </p:cNvSpPr>
            <p:nvPr/>
          </p:nvSpPr>
          <p:spPr bwMode="auto">
            <a:xfrm>
              <a:off x="4975" y="1545"/>
              <a:ext cx="36" cy="33"/>
            </a:xfrm>
            <a:custGeom>
              <a:avLst/>
              <a:gdLst>
                <a:gd name="T0" fmla="*/ 19 w 72"/>
                <a:gd name="T1" fmla="*/ 0 h 66"/>
                <a:gd name="T2" fmla="*/ 0 w 72"/>
                <a:gd name="T3" fmla="*/ 31 h 66"/>
                <a:gd name="T4" fmla="*/ 55 w 72"/>
                <a:gd name="T5" fmla="*/ 66 h 66"/>
                <a:gd name="T6" fmla="*/ 72 w 72"/>
                <a:gd name="T7" fmla="*/ 35 h 66"/>
                <a:gd name="T8" fmla="*/ 19 w 72"/>
                <a:gd name="T9" fmla="*/ 0 h 66"/>
                <a:gd name="T10" fmla="*/ 19 w 72"/>
                <a:gd name="T11" fmla="*/ 0 h 6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72" h="66">
                  <a:moveTo>
                    <a:pt x="19" y="0"/>
                  </a:moveTo>
                  <a:lnTo>
                    <a:pt x="0" y="31"/>
                  </a:lnTo>
                  <a:lnTo>
                    <a:pt x="55" y="66"/>
                  </a:lnTo>
                  <a:lnTo>
                    <a:pt x="72" y="35"/>
                  </a:lnTo>
                  <a:lnTo>
                    <a:pt x="19" y="0"/>
                  </a:lnTo>
                  <a:lnTo>
                    <a:pt x="19" y="0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65929" name="Freeform 41"/>
            <p:cNvSpPr>
              <a:spLocks/>
            </p:cNvSpPr>
            <p:nvPr/>
          </p:nvSpPr>
          <p:spPr bwMode="auto">
            <a:xfrm>
              <a:off x="4775" y="1476"/>
              <a:ext cx="29" cy="28"/>
            </a:xfrm>
            <a:custGeom>
              <a:avLst/>
              <a:gdLst>
                <a:gd name="T0" fmla="*/ 20 w 57"/>
                <a:gd name="T1" fmla="*/ 0 h 55"/>
                <a:gd name="T2" fmla="*/ 0 w 57"/>
                <a:gd name="T3" fmla="*/ 32 h 55"/>
                <a:gd name="T4" fmla="*/ 38 w 57"/>
                <a:gd name="T5" fmla="*/ 55 h 55"/>
                <a:gd name="T6" fmla="*/ 57 w 57"/>
                <a:gd name="T7" fmla="*/ 28 h 55"/>
                <a:gd name="T8" fmla="*/ 20 w 57"/>
                <a:gd name="T9" fmla="*/ 0 h 55"/>
                <a:gd name="T10" fmla="*/ 20 w 57"/>
                <a:gd name="T11" fmla="*/ 0 h 5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57" h="55">
                  <a:moveTo>
                    <a:pt x="20" y="0"/>
                  </a:moveTo>
                  <a:lnTo>
                    <a:pt x="0" y="32"/>
                  </a:lnTo>
                  <a:lnTo>
                    <a:pt x="38" y="55"/>
                  </a:lnTo>
                  <a:lnTo>
                    <a:pt x="57" y="28"/>
                  </a:lnTo>
                  <a:lnTo>
                    <a:pt x="20" y="0"/>
                  </a:lnTo>
                  <a:lnTo>
                    <a:pt x="20" y="0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65930" name="Freeform 42"/>
            <p:cNvSpPr>
              <a:spLocks/>
            </p:cNvSpPr>
            <p:nvPr/>
          </p:nvSpPr>
          <p:spPr bwMode="auto">
            <a:xfrm>
              <a:off x="4805" y="1494"/>
              <a:ext cx="31" cy="28"/>
            </a:xfrm>
            <a:custGeom>
              <a:avLst/>
              <a:gdLst>
                <a:gd name="T0" fmla="*/ 22 w 62"/>
                <a:gd name="T1" fmla="*/ 0 h 54"/>
                <a:gd name="T2" fmla="*/ 0 w 62"/>
                <a:gd name="T3" fmla="*/ 26 h 54"/>
                <a:gd name="T4" fmla="*/ 39 w 62"/>
                <a:gd name="T5" fmla="*/ 54 h 54"/>
                <a:gd name="T6" fmla="*/ 62 w 62"/>
                <a:gd name="T7" fmla="*/ 22 h 54"/>
                <a:gd name="T8" fmla="*/ 22 w 62"/>
                <a:gd name="T9" fmla="*/ 0 h 54"/>
                <a:gd name="T10" fmla="*/ 22 w 62"/>
                <a:gd name="T11" fmla="*/ 0 h 5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62" h="54">
                  <a:moveTo>
                    <a:pt x="22" y="0"/>
                  </a:moveTo>
                  <a:lnTo>
                    <a:pt x="0" y="26"/>
                  </a:lnTo>
                  <a:lnTo>
                    <a:pt x="39" y="54"/>
                  </a:lnTo>
                  <a:lnTo>
                    <a:pt x="62" y="22"/>
                  </a:lnTo>
                  <a:lnTo>
                    <a:pt x="22" y="0"/>
                  </a:lnTo>
                  <a:lnTo>
                    <a:pt x="22" y="0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65931" name="Freeform 43"/>
            <p:cNvSpPr>
              <a:spLocks/>
            </p:cNvSpPr>
            <p:nvPr/>
          </p:nvSpPr>
          <p:spPr bwMode="auto">
            <a:xfrm>
              <a:off x="4847" y="1511"/>
              <a:ext cx="37" cy="34"/>
            </a:xfrm>
            <a:custGeom>
              <a:avLst/>
              <a:gdLst>
                <a:gd name="T0" fmla="*/ 16 w 73"/>
                <a:gd name="T1" fmla="*/ 0 h 68"/>
                <a:gd name="T2" fmla="*/ 0 w 73"/>
                <a:gd name="T3" fmla="*/ 35 h 68"/>
                <a:gd name="T4" fmla="*/ 57 w 73"/>
                <a:gd name="T5" fmla="*/ 68 h 68"/>
                <a:gd name="T6" fmla="*/ 73 w 73"/>
                <a:gd name="T7" fmla="*/ 34 h 68"/>
                <a:gd name="T8" fmla="*/ 16 w 73"/>
                <a:gd name="T9" fmla="*/ 0 h 68"/>
                <a:gd name="T10" fmla="*/ 16 w 73"/>
                <a:gd name="T11" fmla="*/ 0 h 6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73" h="68">
                  <a:moveTo>
                    <a:pt x="16" y="0"/>
                  </a:moveTo>
                  <a:lnTo>
                    <a:pt x="0" y="35"/>
                  </a:lnTo>
                  <a:lnTo>
                    <a:pt x="57" y="68"/>
                  </a:lnTo>
                  <a:lnTo>
                    <a:pt x="73" y="34"/>
                  </a:lnTo>
                  <a:lnTo>
                    <a:pt x="16" y="0"/>
                  </a:lnTo>
                  <a:lnTo>
                    <a:pt x="16" y="0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65932" name="Freeform 44"/>
            <p:cNvSpPr>
              <a:spLocks/>
            </p:cNvSpPr>
            <p:nvPr/>
          </p:nvSpPr>
          <p:spPr bwMode="auto">
            <a:xfrm>
              <a:off x="4893" y="1539"/>
              <a:ext cx="36" cy="31"/>
            </a:xfrm>
            <a:custGeom>
              <a:avLst/>
              <a:gdLst>
                <a:gd name="T0" fmla="*/ 15 w 72"/>
                <a:gd name="T1" fmla="*/ 0 h 62"/>
                <a:gd name="T2" fmla="*/ 0 w 72"/>
                <a:gd name="T3" fmla="*/ 30 h 62"/>
                <a:gd name="T4" fmla="*/ 56 w 72"/>
                <a:gd name="T5" fmla="*/ 62 h 62"/>
                <a:gd name="T6" fmla="*/ 72 w 72"/>
                <a:gd name="T7" fmla="*/ 29 h 62"/>
                <a:gd name="T8" fmla="*/ 15 w 72"/>
                <a:gd name="T9" fmla="*/ 0 h 62"/>
                <a:gd name="T10" fmla="*/ 15 w 72"/>
                <a:gd name="T11" fmla="*/ 0 h 6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72" h="62">
                  <a:moveTo>
                    <a:pt x="15" y="0"/>
                  </a:moveTo>
                  <a:lnTo>
                    <a:pt x="0" y="30"/>
                  </a:lnTo>
                  <a:lnTo>
                    <a:pt x="56" y="62"/>
                  </a:lnTo>
                  <a:lnTo>
                    <a:pt x="72" y="29"/>
                  </a:lnTo>
                  <a:lnTo>
                    <a:pt x="15" y="0"/>
                  </a:lnTo>
                  <a:lnTo>
                    <a:pt x="15" y="0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65933" name="Freeform 45"/>
            <p:cNvSpPr>
              <a:spLocks/>
            </p:cNvSpPr>
            <p:nvPr/>
          </p:nvSpPr>
          <p:spPr bwMode="auto">
            <a:xfrm>
              <a:off x="4942" y="1565"/>
              <a:ext cx="36" cy="33"/>
            </a:xfrm>
            <a:custGeom>
              <a:avLst/>
              <a:gdLst>
                <a:gd name="T0" fmla="*/ 15 w 72"/>
                <a:gd name="T1" fmla="*/ 0 h 65"/>
                <a:gd name="T2" fmla="*/ 0 w 72"/>
                <a:gd name="T3" fmla="*/ 27 h 65"/>
                <a:gd name="T4" fmla="*/ 47 w 72"/>
                <a:gd name="T5" fmla="*/ 65 h 65"/>
                <a:gd name="T6" fmla="*/ 72 w 72"/>
                <a:gd name="T7" fmla="*/ 33 h 65"/>
                <a:gd name="T8" fmla="*/ 15 w 72"/>
                <a:gd name="T9" fmla="*/ 0 h 65"/>
                <a:gd name="T10" fmla="*/ 15 w 72"/>
                <a:gd name="T11" fmla="*/ 0 h 6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72" h="65">
                  <a:moveTo>
                    <a:pt x="15" y="0"/>
                  </a:moveTo>
                  <a:lnTo>
                    <a:pt x="0" y="27"/>
                  </a:lnTo>
                  <a:lnTo>
                    <a:pt x="47" y="65"/>
                  </a:lnTo>
                  <a:lnTo>
                    <a:pt x="72" y="33"/>
                  </a:lnTo>
                  <a:lnTo>
                    <a:pt x="15" y="0"/>
                  </a:lnTo>
                  <a:lnTo>
                    <a:pt x="15" y="0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65934" name="Freeform 46"/>
            <p:cNvSpPr>
              <a:spLocks/>
            </p:cNvSpPr>
            <p:nvPr/>
          </p:nvSpPr>
          <p:spPr bwMode="auto">
            <a:xfrm>
              <a:off x="5246" y="1235"/>
              <a:ext cx="58" cy="37"/>
            </a:xfrm>
            <a:custGeom>
              <a:avLst/>
              <a:gdLst>
                <a:gd name="T0" fmla="*/ 22 w 117"/>
                <a:gd name="T1" fmla="*/ 74 h 74"/>
                <a:gd name="T2" fmla="*/ 117 w 117"/>
                <a:gd name="T3" fmla="*/ 25 h 74"/>
                <a:gd name="T4" fmla="*/ 108 w 117"/>
                <a:gd name="T5" fmla="*/ 0 h 74"/>
                <a:gd name="T6" fmla="*/ 0 w 117"/>
                <a:gd name="T7" fmla="*/ 50 h 74"/>
                <a:gd name="T8" fmla="*/ 22 w 117"/>
                <a:gd name="T9" fmla="*/ 74 h 74"/>
                <a:gd name="T10" fmla="*/ 22 w 117"/>
                <a:gd name="T11" fmla="*/ 74 h 7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17" h="74">
                  <a:moveTo>
                    <a:pt x="22" y="74"/>
                  </a:moveTo>
                  <a:lnTo>
                    <a:pt x="117" y="25"/>
                  </a:lnTo>
                  <a:lnTo>
                    <a:pt x="108" y="0"/>
                  </a:lnTo>
                  <a:lnTo>
                    <a:pt x="0" y="50"/>
                  </a:lnTo>
                  <a:lnTo>
                    <a:pt x="22" y="74"/>
                  </a:lnTo>
                  <a:lnTo>
                    <a:pt x="22" y="74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65935" name="Freeform 47"/>
            <p:cNvSpPr>
              <a:spLocks/>
            </p:cNvSpPr>
            <p:nvPr/>
          </p:nvSpPr>
          <p:spPr bwMode="auto">
            <a:xfrm>
              <a:off x="4799" y="1535"/>
              <a:ext cx="41" cy="32"/>
            </a:xfrm>
            <a:custGeom>
              <a:avLst/>
              <a:gdLst>
                <a:gd name="T0" fmla="*/ 44 w 80"/>
                <a:gd name="T1" fmla="*/ 1 h 62"/>
                <a:gd name="T2" fmla="*/ 42 w 80"/>
                <a:gd name="T3" fmla="*/ 0 h 62"/>
                <a:gd name="T4" fmla="*/ 37 w 80"/>
                <a:gd name="T5" fmla="*/ 0 h 62"/>
                <a:gd name="T6" fmla="*/ 33 w 80"/>
                <a:gd name="T7" fmla="*/ 0 h 62"/>
                <a:gd name="T8" fmla="*/ 29 w 80"/>
                <a:gd name="T9" fmla="*/ 0 h 62"/>
                <a:gd name="T10" fmla="*/ 25 w 80"/>
                <a:gd name="T11" fmla="*/ 0 h 62"/>
                <a:gd name="T12" fmla="*/ 21 w 80"/>
                <a:gd name="T13" fmla="*/ 1 h 62"/>
                <a:gd name="T14" fmla="*/ 17 w 80"/>
                <a:gd name="T15" fmla="*/ 1 h 62"/>
                <a:gd name="T16" fmla="*/ 12 w 80"/>
                <a:gd name="T17" fmla="*/ 3 h 62"/>
                <a:gd name="T18" fmla="*/ 8 w 80"/>
                <a:gd name="T19" fmla="*/ 3 h 62"/>
                <a:gd name="T20" fmla="*/ 6 w 80"/>
                <a:gd name="T21" fmla="*/ 5 h 62"/>
                <a:gd name="T22" fmla="*/ 3 w 80"/>
                <a:gd name="T23" fmla="*/ 8 h 62"/>
                <a:gd name="T24" fmla="*/ 1 w 80"/>
                <a:gd name="T25" fmla="*/ 11 h 62"/>
                <a:gd name="T26" fmla="*/ 0 w 80"/>
                <a:gd name="T27" fmla="*/ 14 h 62"/>
                <a:gd name="T28" fmla="*/ 1 w 80"/>
                <a:gd name="T29" fmla="*/ 19 h 62"/>
                <a:gd name="T30" fmla="*/ 1 w 80"/>
                <a:gd name="T31" fmla="*/ 23 h 62"/>
                <a:gd name="T32" fmla="*/ 3 w 80"/>
                <a:gd name="T33" fmla="*/ 28 h 62"/>
                <a:gd name="T34" fmla="*/ 4 w 80"/>
                <a:gd name="T35" fmla="*/ 30 h 62"/>
                <a:gd name="T36" fmla="*/ 7 w 80"/>
                <a:gd name="T37" fmla="*/ 35 h 62"/>
                <a:gd name="T38" fmla="*/ 11 w 80"/>
                <a:gd name="T39" fmla="*/ 41 h 62"/>
                <a:gd name="T40" fmla="*/ 19 w 80"/>
                <a:gd name="T41" fmla="*/ 48 h 62"/>
                <a:gd name="T42" fmla="*/ 24 w 80"/>
                <a:gd name="T43" fmla="*/ 50 h 62"/>
                <a:gd name="T44" fmla="*/ 28 w 80"/>
                <a:gd name="T45" fmla="*/ 53 h 62"/>
                <a:gd name="T46" fmla="*/ 32 w 80"/>
                <a:gd name="T47" fmla="*/ 54 h 62"/>
                <a:gd name="T48" fmla="*/ 36 w 80"/>
                <a:gd name="T49" fmla="*/ 57 h 62"/>
                <a:gd name="T50" fmla="*/ 40 w 80"/>
                <a:gd name="T51" fmla="*/ 58 h 62"/>
                <a:gd name="T52" fmla="*/ 44 w 80"/>
                <a:gd name="T53" fmla="*/ 60 h 62"/>
                <a:gd name="T54" fmla="*/ 49 w 80"/>
                <a:gd name="T55" fmla="*/ 61 h 62"/>
                <a:gd name="T56" fmla="*/ 53 w 80"/>
                <a:gd name="T57" fmla="*/ 62 h 62"/>
                <a:gd name="T58" fmla="*/ 60 w 80"/>
                <a:gd name="T59" fmla="*/ 61 h 62"/>
                <a:gd name="T60" fmla="*/ 67 w 80"/>
                <a:gd name="T61" fmla="*/ 60 h 62"/>
                <a:gd name="T62" fmla="*/ 71 w 80"/>
                <a:gd name="T63" fmla="*/ 54 h 62"/>
                <a:gd name="T64" fmla="*/ 76 w 80"/>
                <a:gd name="T65" fmla="*/ 51 h 62"/>
                <a:gd name="T66" fmla="*/ 78 w 80"/>
                <a:gd name="T67" fmla="*/ 46 h 62"/>
                <a:gd name="T68" fmla="*/ 80 w 80"/>
                <a:gd name="T69" fmla="*/ 40 h 62"/>
                <a:gd name="T70" fmla="*/ 80 w 80"/>
                <a:gd name="T71" fmla="*/ 35 h 62"/>
                <a:gd name="T72" fmla="*/ 80 w 80"/>
                <a:gd name="T73" fmla="*/ 32 h 62"/>
                <a:gd name="T74" fmla="*/ 75 w 80"/>
                <a:gd name="T75" fmla="*/ 26 h 62"/>
                <a:gd name="T76" fmla="*/ 71 w 80"/>
                <a:gd name="T77" fmla="*/ 21 h 62"/>
                <a:gd name="T78" fmla="*/ 65 w 80"/>
                <a:gd name="T79" fmla="*/ 15 h 62"/>
                <a:gd name="T80" fmla="*/ 60 w 80"/>
                <a:gd name="T81" fmla="*/ 11 h 62"/>
                <a:gd name="T82" fmla="*/ 53 w 80"/>
                <a:gd name="T83" fmla="*/ 7 h 62"/>
                <a:gd name="T84" fmla="*/ 49 w 80"/>
                <a:gd name="T85" fmla="*/ 4 h 62"/>
                <a:gd name="T86" fmla="*/ 46 w 80"/>
                <a:gd name="T87" fmla="*/ 1 h 62"/>
                <a:gd name="T88" fmla="*/ 44 w 80"/>
                <a:gd name="T89" fmla="*/ 1 h 62"/>
                <a:gd name="T90" fmla="*/ 44 w 80"/>
                <a:gd name="T91" fmla="*/ 1 h 6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</a:cxnLst>
              <a:rect l="0" t="0" r="r" b="b"/>
              <a:pathLst>
                <a:path w="80" h="62">
                  <a:moveTo>
                    <a:pt x="44" y="1"/>
                  </a:moveTo>
                  <a:lnTo>
                    <a:pt x="42" y="0"/>
                  </a:lnTo>
                  <a:lnTo>
                    <a:pt x="37" y="0"/>
                  </a:lnTo>
                  <a:lnTo>
                    <a:pt x="33" y="0"/>
                  </a:lnTo>
                  <a:lnTo>
                    <a:pt x="29" y="0"/>
                  </a:lnTo>
                  <a:lnTo>
                    <a:pt x="25" y="0"/>
                  </a:lnTo>
                  <a:lnTo>
                    <a:pt x="21" y="1"/>
                  </a:lnTo>
                  <a:lnTo>
                    <a:pt x="17" y="1"/>
                  </a:lnTo>
                  <a:lnTo>
                    <a:pt x="12" y="3"/>
                  </a:lnTo>
                  <a:lnTo>
                    <a:pt x="8" y="3"/>
                  </a:lnTo>
                  <a:lnTo>
                    <a:pt x="6" y="5"/>
                  </a:lnTo>
                  <a:lnTo>
                    <a:pt x="3" y="8"/>
                  </a:lnTo>
                  <a:lnTo>
                    <a:pt x="1" y="11"/>
                  </a:lnTo>
                  <a:lnTo>
                    <a:pt x="0" y="14"/>
                  </a:lnTo>
                  <a:lnTo>
                    <a:pt x="1" y="19"/>
                  </a:lnTo>
                  <a:lnTo>
                    <a:pt x="1" y="23"/>
                  </a:lnTo>
                  <a:lnTo>
                    <a:pt x="3" y="28"/>
                  </a:lnTo>
                  <a:lnTo>
                    <a:pt x="4" y="30"/>
                  </a:lnTo>
                  <a:lnTo>
                    <a:pt x="7" y="35"/>
                  </a:lnTo>
                  <a:lnTo>
                    <a:pt x="11" y="41"/>
                  </a:lnTo>
                  <a:lnTo>
                    <a:pt x="19" y="48"/>
                  </a:lnTo>
                  <a:lnTo>
                    <a:pt x="24" y="50"/>
                  </a:lnTo>
                  <a:lnTo>
                    <a:pt x="28" y="53"/>
                  </a:lnTo>
                  <a:lnTo>
                    <a:pt x="32" y="54"/>
                  </a:lnTo>
                  <a:lnTo>
                    <a:pt x="36" y="57"/>
                  </a:lnTo>
                  <a:lnTo>
                    <a:pt x="40" y="58"/>
                  </a:lnTo>
                  <a:lnTo>
                    <a:pt x="44" y="60"/>
                  </a:lnTo>
                  <a:lnTo>
                    <a:pt x="49" y="61"/>
                  </a:lnTo>
                  <a:lnTo>
                    <a:pt x="53" y="62"/>
                  </a:lnTo>
                  <a:lnTo>
                    <a:pt x="60" y="61"/>
                  </a:lnTo>
                  <a:lnTo>
                    <a:pt x="67" y="60"/>
                  </a:lnTo>
                  <a:lnTo>
                    <a:pt x="71" y="54"/>
                  </a:lnTo>
                  <a:lnTo>
                    <a:pt x="76" y="51"/>
                  </a:lnTo>
                  <a:lnTo>
                    <a:pt x="78" y="46"/>
                  </a:lnTo>
                  <a:lnTo>
                    <a:pt x="80" y="40"/>
                  </a:lnTo>
                  <a:lnTo>
                    <a:pt x="80" y="35"/>
                  </a:lnTo>
                  <a:lnTo>
                    <a:pt x="80" y="32"/>
                  </a:lnTo>
                  <a:lnTo>
                    <a:pt x="75" y="26"/>
                  </a:lnTo>
                  <a:lnTo>
                    <a:pt x="71" y="21"/>
                  </a:lnTo>
                  <a:lnTo>
                    <a:pt x="65" y="15"/>
                  </a:lnTo>
                  <a:lnTo>
                    <a:pt x="60" y="11"/>
                  </a:lnTo>
                  <a:lnTo>
                    <a:pt x="53" y="7"/>
                  </a:lnTo>
                  <a:lnTo>
                    <a:pt x="49" y="4"/>
                  </a:lnTo>
                  <a:lnTo>
                    <a:pt x="46" y="1"/>
                  </a:lnTo>
                  <a:lnTo>
                    <a:pt x="44" y="1"/>
                  </a:lnTo>
                  <a:lnTo>
                    <a:pt x="44" y="1"/>
                  </a:lnTo>
                  <a:close/>
                </a:path>
              </a:pathLst>
            </a:custGeom>
            <a:solidFill>
              <a:srgbClr val="45FC7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65936" name="Freeform 48"/>
            <p:cNvSpPr>
              <a:spLocks/>
            </p:cNvSpPr>
            <p:nvPr/>
          </p:nvSpPr>
          <p:spPr bwMode="auto">
            <a:xfrm>
              <a:off x="4858" y="1640"/>
              <a:ext cx="19" cy="85"/>
            </a:xfrm>
            <a:custGeom>
              <a:avLst/>
              <a:gdLst>
                <a:gd name="T0" fmla="*/ 19 w 39"/>
                <a:gd name="T1" fmla="*/ 0 h 170"/>
                <a:gd name="T2" fmla="*/ 0 w 39"/>
                <a:gd name="T3" fmla="*/ 170 h 170"/>
                <a:gd name="T4" fmla="*/ 28 w 39"/>
                <a:gd name="T5" fmla="*/ 166 h 170"/>
                <a:gd name="T6" fmla="*/ 39 w 39"/>
                <a:gd name="T7" fmla="*/ 11 h 170"/>
                <a:gd name="T8" fmla="*/ 19 w 39"/>
                <a:gd name="T9" fmla="*/ 0 h 170"/>
                <a:gd name="T10" fmla="*/ 19 w 39"/>
                <a:gd name="T11" fmla="*/ 0 h 17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39" h="170">
                  <a:moveTo>
                    <a:pt x="19" y="0"/>
                  </a:moveTo>
                  <a:lnTo>
                    <a:pt x="0" y="170"/>
                  </a:lnTo>
                  <a:lnTo>
                    <a:pt x="28" y="166"/>
                  </a:lnTo>
                  <a:lnTo>
                    <a:pt x="39" y="11"/>
                  </a:lnTo>
                  <a:lnTo>
                    <a:pt x="19" y="0"/>
                  </a:lnTo>
                  <a:lnTo>
                    <a:pt x="19" y="0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65937" name="Freeform 49"/>
            <p:cNvSpPr>
              <a:spLocks/>
            </p:cNvSpPr>
            <p:nvPr/>
          </p:nvSpPr>
          <p:spPr bwMode="auto">
            <a:xfrm>
              <a:off x="4786" y="1528"/>
              <a:ext cx="56" cy="45"/>
            </a:xfrm>
            <a:custGeom>
              <a:avLst/>
              <a:gdLst>
                <a:gd name="T0" fmla="*/ 51 w 112"/>
                <a:gd name="T1" fmla="*/ 0 h 89"/>
                <a:gd name="T2" fmla="*/ 41 w 112"/>
                <a:gd name="T3" fmla="*/ 0 h 89"/>
                <a:gd name="T4" fmla="*/ 32 w 112"/>
                <a:gd name="T5" fmla="*/ 0 h 89"/>
                <a:gd name="T6" fmla="*/ 23 w 112"/>
                <a:gd name="T7" fmla="*/ 1 h 89"/>
                <a:gd name="T8" fmla="*/ 14 w 112"/>
                <a:gd name="T9" fmla="*/ 6 h 89"/>
                <a:gd name="T10" fmla="*/ 5 w 112"/>
                <a:gd name="T11" fmla="*/ 11 h 89"/>
                <a:gd name="T12" fmla="*/ 1 w 112"/>
                <a:gd name="T13" fmla="*/ 21 h 89"/>
                <a:gd name="T14" fmla="*/ 0 w 112"/>
                <a:gd name="T15" fmla="*/ 32 h 89"/>
                <a:gd name="T16" fmla="*/ 4 w 112"/>
                <a:gd name="T17" fmla="*/ 44 h 89"/>
                <a:gd name="T18" fmla="*/ 11 w 112"/>
                <a:gd name="T19" fmla="*/ 55 h 89"/>
                <a:gd name="T20" fmla="*/ 19 w 112"/>
                <a:gd name="T21" fmla="*/ 65 h 89"/>
                <a:gd name="T22" fmla="*/ 32 w 112"/>
                <a:gd name="T23" fmla="*/ 74 h 89"/>
                <a:gd name="T24" fmla="*/ 44 w 112"/>
                <a:gd name="T25" fmla="*/ 80 h 89"/>
                <a:gd name="T26" fmla="*/ 58 w 112"/>
                <a:gd name="T27" fmla="*/ 86 h 89"/>
                <a:gd name="T28" fmla="*/ 72 w 112"/>
                <a:gd name="T29" fmla="*/ 89 h 89"/>
                <a:gd name="T30" fmla="*/ 86 w 112"/>
                <a:gd name="T31" fmla="*/ 89 h 89"/>
                <a:gd name="T32" fmla="*/ 97 w 112"/>
                <a:gd name="T33" fmla="*/ 83 h 89"/>
                <a:gd name="T34" fmla="*/ 104 w 112"/>
                <a:gd name="T35" fmla="*/ 78 h 89"/>
                <a:gd name="T36" fmla="*/ 109 w 112"/>
                <a:gd name="T37" fmla="*/ 69 h 89"/>
                <a:gd name="T38" fmla="*/ 112 w 112"/>
                <a:gd name="T39" fmla="*/ 60 h 89"/>
                <a:gd name="T40" fmla="*/ 112 w 112"/>
                <a:gd name="T41" fmla="*/ 49 h 89"/>
                <a:gd name="T42" fmla="*/ 109 w 112"/>
                <a:gd name="T43" fmla="*/ 39 h 89"/>
                <a:gd name="T44" fmla="*/ 104 w 112"/>
                <a:gd name="T45" fmla="*/ 29 h 89"/>
                <a:gd name="T46" fmla="*/ 98 w 112"/>
                <a:gd name="T47" fmla="*/ 22 h 89"/>
                <a:gd name="T48" fmla="*/ 91 w 112"/>
                <a:gd name="T49" fmla="*/ 15 h 89"/>
                <a:gd name="T50" fmla="*/ 79 w 112"/>
                <a:gd name="T51" fmla="*/ 8 h 89"/>
                <a:gd name="T52" fmla="*/ 65 w 112"/>
                <a:gd name="T53" fmla="*/ 4 h 89"/>
                <a:gd name="T54" fmla="*/ 58 w 112"/>
                <a:gd name="T55" fmla="*/ 3 h 89"/>
                <a:gd name="T56" fmla="*/ 59 w 112"/>
                <a:gd name="T57" fmla="*/ 17 h 89"/>
                <a:gd name="T58" fmla="*/ 65 w 112"/>
                <a:gd name="T59" fmla="*/ 21 h 89"/>
                <a:gd name="T60" fmla="*/ 79 w 112"/>
                <a:gd name="T61" fmla="*/ 32 h 89"/>
                <a:gd name="T62" fmla="*/ 88 w 112"/>
                <a:gd name="T63" fmla="*/ 46 h 89"/>
                <a:gd name="T64" fmla="*/ 91 w 112"/>
                <a:gd name="T65" fmla="*/ 54 h 89"/>
                <a:gd name="T66" fmla="*/ 88 w 112"/>
                <a:gd name="T67" fmla="*/ 61 h 89"/>
                <a:gd name="T68" fmla="*/ 81 w 112"/>
                <a:gd name="T69" fmla="*/ 65 h 89"/>
                <a:gd name="T70" fmla="*/ 72 w 112"/>
                <a:gd name="T71" fmla="*/ 67 h 89"/>
                <a:gd name="T72" fmla="*/ 61 w 112"/>
                <a:gd name="T73" fmla="*/ 64 h 89"/>
                <a:gd name="T74" fmla="*/ 50 w 112"/>
                <a:gd name="T75" fmla="*/ 60 h 89"/>
                <a:gd name="T76" fmla="*/ 38 w 112"/>
                <a:gd name="T77" fmla="*/ 53 h 89"/>
                <a:gd name="T78" fmla="*/ 30 w 112"/>
                <a:gd name="T79" fmla="*/ 44 h 89"/>
                <a:gd name="T80" fmla="*/ 23 w 112"/>
                <a:gd name="T81" fmla="*/ 32 h 89"/>
                <a:gd name="T82" fmla="*/ 27 w 112"/>
                <a:gd name="T83" fmla="*/ 22 h 89"/>
                <a:gd name="T84" fmla="*/ 38 w 112"/>
                <a:gd name="T85" fmla="*/ 18 h 89"/>
                <a:gd name="T86" fmla="*/ 50 w 112"/>
                <a:gd name="T87" fmla="*/ 15 h 89"/>
                <a:gd name="T88" fmla="*/ 55 w 112"/>
                <a:gd name="T89" fmla="*/ 15 h 89"/>
                <a:gd name="T90" fmla="*/ 54 w 112"/>
                <a:gd name="T91" fmla="*/ 0 h 8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</a:cxnLst>
              <a:rect l="0" t="0" r="r" b="b"/>
              <a:pathLst>
                <a:path w="112" h="89">
                  <a:moveTo>
                    <a:pt x="54" y="0"/>
                  </a:moveTo>
                  <a:lnTo>
                    <a:pt x="51" y="0"/>
                  </a:lnTo>
                  <a:lnTo>
                    <a:pt x="45" y="0"/>
                  </a:lnTo>
                  <a:lnTo>
                    <a:pt x="41" y="0"/>
                  </a:lnTo>
                  <a:lnTo>
                    <a:pt x="37" y="0"/>
                  </a:lnTo>
                  <a:lnTo>
                    <a:pt x="32" y="0"/>
                  </a:lnTo>
                  <a:lnTo>
                    <a:pt x="27" y="1"/>
                  </a:lnTo>
                  <a:lnTo>
                    <a:pt x="23" y="1"/>
                  </a:lnTo>
                  <a:lnTo>
                    <a:pt x="18" y="4"/>
                  </a:lnTo>
                  <a:lnTo>
                    <a:pt x="14" y="6"/>
                  </a:lnTo>
                  <a:lnTo>
                    <a:pt x="9" y="8"/>
                  </a:lnTo>
                  <a:lnTo>
                    <a:pt x="5" y="11"/>
                  </a:lnTo>
                  <a:lnTo>
                    <a:pt x="2" y="15"/>
                  </a:lnTo>
                  <a:lnTo>
                    <a:pt x="1" y="21"/>
                  </a:lnTo>
                  <a:lnTo>
                    <a:pt x="1" y="28"/>
                  </a:lnTo>
                  <a:lnTo>
                    <a:pt x="0" y="32"/>
                  </a:lnTo>
                  <a:lnTo>
                    <a:pt x="1" y="39"/>
                  </a:lnTo>
                  <a:lnTo>
                    <a:pt x="4" y="44"/>
                  </a:lnTo>
                  <a:lnTo>
                    <a:pt x="8" y="50"/>
                  </a:lnTo>
                  <a:lnTo>
                    <a:pt x="11" y="55"/>
                  </a:lnTo>
                  <a:lnTo>
                    <a:pt x="15" y="60"/>
                  </a:lnTo>
                  <a:lnTo>
                    <a:pt x="19" y="65"/>
                  </a:lnTo>
                  <a:lnTo>
                    <a:pt x="26" y="69"/>
                  </a:lnTo>
                  <a:lnTo>
                    <a:pt x="32" y="74"/>
                  </a:lnTo>
                  <a:lnTo>
                    <a:pt x="37" y="78"/>
                  </a:lnTo>
                  <a:lnTo>
                    <a:pt x="44" y="80"/>
                  </a:lnTo>
                  <a:lnTo>
                    <a:pt x="51" y="83"/>
                  </a:lnTo>
                  <a:lnTo>
                    <a:pt x="58" y="86"/>
                  </a:lnTo>
                  <a:lnTo>
                    <a:pt x="65" y="87"/>
                  </a:lnTo>
                  <a:lnTo>
                    <a:pt x="72" y="89"/>
                  </a:lnTo>
                  <a:lnTo>
                    <a:pt x="80" y="89"/>
                  </a:lnTo>
                  <a:lnTo>
                    <a:pt x="86" y="89"/>
                  </a:lnTo>
                  <a:lnTo>
                    <a:pt x="93" y="87"/>
                  </a:lnTo>
                  <a:lnTo>
                    <a:pt x="97" y="83"/>
                  </a:lnTo>
                  <a:lnTo>
                    <a:pt x="101" y="82"/>
                  </a:lnTo>
                  <a:lnTo>
                    <a:pt x="104" y="78"/>
                  </a:lnTo>
                  <a:lnTo>
                    <a:pt x="108" y="74"/>
                  </a:lnTo>
                  <a:lnTo>
                    <a:pt x="109" y="69"/>
                  </a:lnTo>
                  <a:lnTo>
                    <a:pt x="112" y="65"/>
                  </a:lnTo>
                  <a:lnTo>
                    <a:pt x="112" y="60"/>
                  </a:lnTo>
                  <a:lnTo>
                    <a:pt x="112" y="54"/>
                  </a:lnTo>
                  <a:lnTo>
                    <a:pt x="112" y="49"/>
                  </a:lnTo>
                  <a:lnTo>
                    <a:pt x="111" y="44"/>
                  </a:lnTo>
                  <a:lnTo>
                    <a:pt x="109" y="39"/>
                  </a:lnTo>
                  <a:lnTo>
                    <a:pt x="106" y="33"/>
                  </a:lnTo>
                  <a:lnTo>
                    <a:pt x="104" y="29"/>
                  </a:lnTo>
                  <a:lnTo>
                    <a:pt x="101" y="26"/>
                  </a:lnTo>
                  <a:lnTo>
                    <a:pt x="98" y="22"/>
                  </a:lnTo>
                  <a:lnTo>
                    <a:pt x="94" y="18"/>
                  </a:lnTo>
                  <a:lnTo>
                    <a:pt x="91" y="15"/>
                  </a:lnTo>
                  <a:lnTo>
                    <a:pt x="87" y="12"/>
                  </a:lnTo>
                  <a:lnTo>
                    <a:pt x="79" y="8"/>
                  </a:lnTo>
                  <a:lnTo>
                    <a:pt x="73" y="7"/>
                  </a:lnTo>
                  <a:lnTo>
                    <a:pt x="65" y="4"/>
                  </a:lnTo>
                  <a:lnTo>
                    <a:pt x="61" y="3"/>
                  </a:lnTo>
                  <a:lnTo>
                    <a:pt x="58" y="3"/>
                  </a:lnTo>
                  <a:lnTo>
                    <a:pt x="56" y="3"/>
                  </a:lnTo>
                  <a:lnTo>
                    <a:pt x="59" y="17"/>
                  </a:lnTo>
                  <a:lnTo>
                    <a:pt x="61" y="18"/>
                  </a:lnTo>
                  <a:lnTo>
                    <a:pt x="65" y="21"/>
                  </a:lnTo>
                  <a:lnTo>
                    <a:pt x="70" y="25"/>
                  </a:lnTo>
                  <a:lnTo>
                    <a:pt x="79" y="32"/>
                  </a:lnTo>
                  <a:lnTo>
                    <a:pt x="84" y="37"/>
                  </a:lnTo>
                  <a:lnTo>
                    <a:pt x="88" y="46"/>
                  </a:lnTo>
                  <a:lnTo>
                    <a:pt x="91" y="49"/>
                  </a:lnTo>
                  <a:lnTo>
                    <a:pt x="91" y="54"/>
                  </a:lnTo>
                  <a:lnTo>
                    <a:pt x="91" y="57"/>
                  </a:lnTo>
                  <a:lnTo>
                    <a:pt x="88" y="61"/>
                  </a:lnTo>
                  <a:lnTo>
                    <a:pt x="84" y="64"/>
                  </a:lnTo>
                  <a:lnTo>
                    <a:pt x="81" y="65"/>
                  </a:lnTo>
                  <a:lnTo>
                    <a:pt x="76" y="67"/>
                  </a:lnTo>
                  <a:lnTo>
                    <a:pt x="72" y="67"/>
                  </a:lnTo>
                  <a:lnTo>
                    <a:pt x="66" y="65"/>
                  </a:lnTo>
                  <a:lnTo>
                    <a:pt x="61" y="64"/>
                  </a:lnTo>
                  <a:lnTo>
                    <a:pt x="54" y="61"/>
                  </a:lnTo>
                  <a:lnTo>
                    <a:pt x="50" y="60"/>
                  </a:lnTo>
                  <a:lnTo>
                    <a:pt x="43" y="55"/>
                  </a:lnTo>
                  <a:lnTo>
                    <a:pt x="38" y="53"/>
                  </a:lnTo>
                  <a:lnTo>
                    <a:pt x="33" y="49"/>
                  </a:lnTo>
                  <a:lnTo>
                    <a:pt x="30" y="44"/>
                  </a:lnTo>
                  <a:lnTo>
                    <a:pt x="25" y="37"/>
                  </a:lnTo>
                  <a:lnTo>
                    <a:pt x="23" y="32"/>
                  </a:lnTo>
                  <a:lnTo>
                    <a:pt x="23" y="26"/>
                  </a:lnTo>
                  <a:lnTo>
                    <a:pt x="27" y="22"/>
                  </a:lnTo>
                  <a:lnTo>
                    <a:pt x="32" y="19"/>
                  </a:lnTo>
                  <a:lnTo>
                    <a:pt x="38" y="18"/>
                  </a:lnTo>
                  <a:lnTo>
                    <a:pt x="44" y="15"/>
                  </a:lnTo>
                  <a:lnTo>
                    <a:pt x="50" y="15"/>
                  </a:lnTo>
                  <a:lnTo>
                    <a:pt x="54" y="15"/>
                  </a:lnTo>
                  <a:lnTo>
                    <a:pt x="55" y="15"/>
                  </a:lnTo>
                  <a:lnTo>
                    <a:pt x="54" y="0"/>
                  </a:lnTo>
                  <a:lnTo>
                    <a:pt x="54" y="0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65938" name="Freeform 50"/>
            <p:cNvSpPr>
              <a:spLocks/>
            </p:cNvSpPr>
            <p:nvPr/>
          </p:nvSpPr>
          <p:spPr bwMode="auto">
            <a:xfrm>
              <a:off x="4810" y="1528"/>
              <a:ext cx="10" cy="8"/>
            </a:xfrm>
            <a:custGeom>
              <a:avLst/>
              <a:gdLst>
                <a:gd name="T0" fmla="*/ 5 w 19"/>
                <a:gd name="T1" fmla="*/ 15 h 15"/>
                <a:gd name="T2" fmla="*/ 15 w 19"/>
                <a:gd name="T3" fmla="*/ 15 h 15"/>
                <a:gd name="T4" fmla="*/ 19 w 19"/>
                <a:gd name="T5" fmla="*/ 11 h 15"/>
                <a:gd name="T6" fmla="*/ 9 w 19"/>
                <a:gd name="T7" fmla="*/ 3 h 15"/>
                <a:gd name="T8" fmla="*/ 7 w 19"/>
                <a:gd name="T9" fmla="*/ 0 h 15"/>
                <a:gd name="T10" fmla="*/ 0 w 19"/>
                <a:gd name="T11" fmla="*/ 8 h 15"/>
                <a:gd name="T12" fmla="*/ 5 w 19"/>
                <a:gd name="T13" fmla="*/ 15 h 15"/>
                <a:gd name="T14" fmla="*/ 5 w 19"/>
                <a:gd name="T15" fmla="*/ 15 h 1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19" h="15">
                  <a:moveTo>
                    <a:pt x="5" y="15"/>
                  </a:moveTo>
                  <a:lnTo>
                    <a:pt x="15" y="15"/>
                  </a:lnTo>
                  <a:lnTo>
                    <a:pt x="19" y="11"/>
                  </a:lnTo>
                  <a:lnTo>
                    <a:pt x="9" y="3"/>
                  </a:lnTo>
                  <a:lnTo>
                    <a:pt x="7" y="0"/>
                  </a:lnTo>
                  <a:lnTo>
                    <a:pt x="0" y="8"/>
                  </a:lnTo>
                  <a:lnTo>
                    <a:pt x="5" y="15"/>
                  </a:lnTo>
                  <a:lnTo>
                    <a:pt x="5" y="15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</p:grpSp>
      <p:sp>
        <p:nvSpPr>
          <p:cNvPr id="165939" name="Line 51"/>
          <p:cNvSpPr>
            <a:spLocks noChangeShapeType="1"/>
          </p:cNvSpPr>
          <p:nvPr/>
        </p:nvSpPr>
        <p:spPr bwMode="auto">
          <a:xfrm>
            <a:off x="609600" y="1295400"/>
            <a:ext cx="7924800" cy="0"/>
          </a:xfrm>
          <a:prstGeom prst="line">
            <a:avLst/>
          </a:prstGeom>
          <a:noFill/>
          <a:ln w="76200">
            <a:solidFill>
              <a:srgbClr val="FFCC00"/>
            </a:solidFill>
            <a:round/>
            <a:headEnd type="none" w="sm" len="sm"/>
            <a:tailEnd type="none" w="sm" len="sm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63526816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3058" name="Rectangle 2"/>
          <p:cNvSpPr>
            <a:spLocks noGrp="1" noChangeArrowheads="1"/>
          </p:cNvSpPr>
          <p:nvPr>
            <p:ph type="title"/>
          </p:nvPr>
        </p:nvSpPr>
        <p:spPr>
          <a:noFill/>
          <a:ln/>
        </p:spPr>
        <p:txBody>
          <a:bodyPr lIns="92075" tIns="46038" rIns="92075" bIns="46038" anchor="ctr"/>
          <a:lstStyle/>
          <a:p>
            <a:pPr eaLnBrk="0" hangingPunct="0">
              <a:lnSpc>
                <a:spcPct val="90000"/>
              </a:lnSpc>
            </a:pPr>
            <a:r>
              <a:rPr lang="en-US" sz="1200"/>
              <a:t>Gratuitous animations (not visible in handouts)</a:t>
            </a:r>
            <a:br>
              <a:rPr lang="en-US" sz="1200"/>
            </a:br>
            <a:r>
              <a:rPr lang="en-US" sz="2800"/>
              <a:t>Appearance of Media</a:t>
            </a:r>
          </a:p>
        </p:txBody>
      </p:sp>
      <p:sp>
        <p:nvSpPr>
          <p:cNvPr id="173059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 lIns="92075" tIns="46038" rIns="92075" bIns="46038"/>
          <a:lstStyle/>
          <a:p>
            <a:pPr eaLnBrk="0" hangingPunct="0">
              <a:spcBef>
                <a:spcPct val="90000"/>
              </a:spcBef>
            </a:pPr>
            <a:r>
              <a:rPr lang="en-US" sz="2400" dirty="0"/>
              <a:t>None</a:t>
            </a:r>
          </a:p>
          <a:p>
            <a:pPr lvl="1" eaLnBrk="0" hangingPunct="0">
              <a:spcBef>
                <a:spcPct val="30000"/>
              </a:spcBef>
            </a:pPr>
            <a:r>
              <a:rPr lang="en-US" sz="2000" dirty="0"/>
              <a:t>practiced speakers are best at this</a:t>
            </a:r>
          </a:p>
          <a:p>
            <a:pPr eaLnBrk="0" hangingPunct="0">
              <a:spcBef>
                <a:spcPct val="90000"/>
              </a:spcBef>
            </a:pPr>
            <a:r>
              <a:rPr lang="en-US" sz="2400" dirty="0"/>
              <a:t>Whiteboard</a:t>
            </a:r>
          </a:p>
          <a:p>
            <a:pPr lvl="1" eaLnBrk="0" hangingPunct="0">
              <a:spcBef>
                <a:spcPct val="30000"/>
              </a:spcBef>
            </a:pPr>
            <a:r>
              <a:rPr lang="en-US" sz="2000" dirty="0"/>
              <a:t>best for small groups</a:t>
            </a:r>
          </a:p>
          <a:p>
            <a:pPr lvl="1" eaLnBrk="0" hangingPunct="0">
              <a:spcBef>
                <a:spcPct val="30000"/>
              </a:spcBef>
            </a:pPr>
            <a:r>
              <a:rPr lang="en-US" sz="2000" dirty="0"/>
              <a:t>best for developing examples</a:t>
            </a:r>
          </a:p>
          <a:p>
            <a:pPr lvl="1" eaLnBrk="0" hangingPunct="0">
              <a:spcBef>
                <a:spcPct val="30000"/>
              </a:spcBef>
            </a:pPr>
            <a:r>
              <a:rPr lang="en-US" sz="2000" dirty="0"/>
              <a:t>very slow</a:t>
            </a:r>
          </a:p>
          <a:p>
            <a:pPr eaLnBrk="0" hangingPunct="0">
              <a:spcBef>
                <a:spcPct val="90000"/>
              </a:spcBef>
            </a:pPr>
            <a:r>
              <a:rPr lang="en-US" sz="2400" dirty="0"/>
              <a:t>Transparencies</a:t>
            </a:r>
          </a:p>
          <a:p>
            <a:pPr lvl="1" eaLnBrk="0" hangingPunct="0">
              <a:spcBef>
                <a:spcPct val="30000"/>
              </a:spcBef>
            </a:pPr>
            <a:r>
              <a:rPr lang="en-US" sz="2000" dirty="0"/>
              <a:t>typeset</a:t>
            </a:r>
          </a:p>
          <a:p>
            <a:pPr lvl="1" eaLnBrk="0" hangingPunct="0">
              <a:spcBef>
                <a:spcPct val="30000"/>
              </a:spcBef>
            </a:pPr>
            <a:r>
              <a:rPr lang="en-US" sz="2000" dirty="0"/>
              <a:t>don’t prepare too many</a:t>
            </a:r>
          </a:p>
          <a:p>
            <a:pPr lvl="1" eaLnBrk="0" hangingPunct="0">
              <a:spcBef>
                <a:spcPct val="30000"/>
              </a:spcBef>
            </a:pPr>
            <a:r>
              <a:rPr lang="en-US" sz="2000" dirty="0"/>
              <a:t>prefer pictures/figures/tables over words</a:t>
            </a:r>
          </a:p>
        </p:txBody>
      </p:sp>
      <p:pic>
        <p:nvPicPr>
          <p:cNvPr id="173060" name="Picture 4" descr="MCj03609700000[1]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543800" y="3276600"/>
            <a:ext cx="1144588" cy="1447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73061" name="Picture 5" descr="MCj03327500000[1]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716838" y="1600200"/>
            <a:ext cx="1098550" cy="1447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73062" name="Picture 6" descr="MMAG00464_0000[1]"/>
          <p:cNvPicPr>
            <a:picLocks noChangeAspect="1" noChangeArrowheads="1" noCrop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467600" y="4876800"/>
            <a:ext cx="1524000" cy="17430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154050873"/>
      </p:ext>
    </p:extLst>
  </p:cSld>
  <p:clrMapOvr>
    <a:masterClrMapping/>
  </p:clrMapOvr>
  <p:transition>
    <p:push dir="r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6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30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2000" fill="hold"/>
                                        <p:tgtEl>
                                          <p:spTgt spid="17305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2000" fill="hold"/>
                                        <p:tgtEl>
                                          <p:spTgt spid="17305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30000">
                                          <p:val>
                                            <p:strVal val="#ppt_h/2"/>
                                          </p:val>
                                        </p:tav>
                                        <p:tav tm="40000">
                                          <p:val>
                                            <p:strVal val="#ppt_h"/>
                                          </p:val>
                                        </p:tav>
                                        <p:tav tm="50000">
                                          <p:val>
                                            <p:strVal val="#ppt_h/2"/>
                                          </p:val>
                                        </p:tav>
                                        <p:tav tm="60000">
                                          <p:val>
                                            <p:strVal val="#ppt_h"/>
                                          </p:val>
                                        </p:tav>
                                        <p:tav tm="69900">
                                          <p:val>
                                            <p:strVal val="#ppt_h/2"/>
                                          </p:val>
                                        </p:tav>
                                        <p:tav tm="8000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2000" fill="hold"/>
                                        <p:tgtEl>
                                          <p:spTgt spid="17305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2000" fill="hold"/>
                                        <p:tgtEl>
                                          <p:spTgt spid="17305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5"/>
                                          </p:val>
                                        </p:tav>
                                        <p:tav tm="20000">
                                          <p:val>
                                            <p:strVal val="#ppt_y-.2"/>
                                          </p:val>
                                        </p:tav>
                                        <p:tav tm="30000">
                                          <p:val>
                                            <p:strVal val="#ppt_y"/>
                                          </p:val>
                                        </p:tav>
                                        <p:tav tm="40000">
                                          <p:val>
                                            <p:strVal val="#ppt_y-.15"/>
                                          </p:val>
                                        </p:tav>
                                        <p:tav tm="50000">
                                          <p:val>
                                            <p:strVal val="#ppt_y"/>
                                          </p:val>
                                        </p:tav>
                                        <p:tav tm="60000">
                                          <p:val>
                                            <p:strVal val="#ppt_y-.1"/>
                                          </p:val>
                                        </p:tav>
                                        <p:tav tm="69900">
                                          <p:val>
                                            <p:strVal val="#ppt_y"/>
                                          </p:val>
                                        </p:tav>
                                        <p:tav tm="80000">
                                          <p:val>
                                            <p:strVal val="#ppt_y-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 nodeType="afterGroup">
                            <p:stCondLst>
                              <p:cond delay="2000"/>
                            </p:stCondLst>
                            <p:childTnLst>
                              <p:par>
                                <p:cTn id="12" presetID="40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305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5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305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5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305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5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305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40" presetClass="entr" presetSubtype="0" fill="hold" grpId="0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305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305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0" dur="5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305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5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305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 nodeType="afterGroup">
                            <p:stCondLst>
                              <p:cond delay="3950"/>
                            </p:stCondLst>
                            <p:childTnLst>
                              <p:par>
                                <p:cTn id="23" presetID="40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305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5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305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6" dur="5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305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5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305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8" presetID="40" presetClass="entr" presetSubtype="0" fill="hold" grpId="0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305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0" dur="5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305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1" dur="5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305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5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305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3" presetID="40" presetClass="entr" presetSubtype="0" fill="hold" grpId="0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3059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5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3059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6" dur="5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3059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5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3059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8" presetID="40" presetClass="entr" presetSubtype="0" fill="hold" grpId="0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3059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0" dur="5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3059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1" dur="5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3059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2" dur="5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3059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3" presetID="40" presetClass="entr" presetSubtype="0" fill="hold" grpId="0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3059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5" dur="5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3059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6" dur="5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3059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7" dur="5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3059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8" presetID="40" presetClass="entr" presetSubtype="0" fill="hold" grpId="0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3059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0" dur="5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3059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1" dur="5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3059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2" dur="5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3059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3" presetID="40" presetClass="entr" presetSubtype="0" fill="hold" grpId="0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3059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5" dur="5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3059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6" dur="5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3059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7" dur="5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3059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8" presetID="40" presetClass="entr" presetSubtype="0" fill="hold" grpId="0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3059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0" dur="5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3059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1" dur="5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3059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2" dur="5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3059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3" fill="hold" nodeType="afterGroup">
                            <p:stCondLst>
                              <p:cond delay="6300"/>
                            </p:stCondLst>
                            <p:childTnLst>
                              <p:par>
                                <p:cTn id="64" presetID="8" presetClass="emph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65" dur="2000" fill="hold"/>
                                        <p:tgtEl>
                                          <p:spTgt spid="173061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66" presetID="8" presetClass="emp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67" dur="2000" fill="hold"/>
                                        <p:tgtEl>
                                          <p:spTgt spid="173060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68" presetID="8" presetClass="emp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69" dur="2000" fill="hold"/>
                                        <p:tgtEl>
                                          <p:spTgt spid="17306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73058" grpId="0"/>
      <p:bldP spid="173059" grpId="0" build="p"/>
    </p:bld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3058" name="Rectangle 2"/>
          <p:cNvSpPr>
            <a:spLocks noGrp="1" noChangeArrowheads="1"/>
          </p:cNvSpPr>
          <p:nvPr>
            <p:ph type="title"/>
          </p:nvPr>
        </p:nvSpPr>
        <p:spPr>
          <a:noFill/>
          <a:ln/>
        </p:spPr>
        <p:txBody>
          <a:bodyPr lIns="92075" tIns="46038" rIns="92075" bIns="46038" anchor="ctr"/>
          <a:lstStyle/>
          <a:p>
            <a:pPr eaLnBrk="0" hangingPunct="0">
              <a:lnSpc>
                <a:spcPct val="90000"/>
              </a:lnSpc>
            </a:pPr>
            <a:r>
              <a:rPr lang="en-US" sz="1200" dirty="0" smtClean="0"/>
              <a:t>Alignment &amp; white space</a:t>
            </a:r>
            <a:r>
              <a:rPr lang="en-US" sz="1200" dirty="0"/>
              <a:t/>
            </a:r>
            <a:br>
              <a:rPr lang="en-US" sz="1200" dirty="0"/>
            </a:br>
            <a:r>
              <a:rPr lang="en-US" sz="2800" dirty="0"/>
              <a:t>Appearance of Media</a:t>
            </a:r>
          </a:p>
        </p:txBody>
      </p:sp>
      <p:sp>
        <p:nvSpPr>
          <p:cNvPr id="173059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 lIns="92075" tIns="46038" rIns="92075" bIns="46038"/>
          <a:lstStyle/>
          <a:p>
            <a:pPr eaLnBrk="0" hangingPunct="0">
              <a:spcBef>
                <a:spcPct val="90000"/>
              </a:spcBef>
            </a:pPr>
            <a:r>
              <a:rPr lang="en-US" sz="2400" dirty="0" smtClean="0"/>
              <a:t>None</a:t>
            </a:r>
            <a:br>
              <a:rPr lang="en-US" sz="2400" dirty="0" smtClean="0"/>
            </a:br>
            <a:r>
              <a:rPr lang="en-US" sz="2000" dirty="0" smtClean="0"/>
              <a:t>practiced </a:t>
            </a:r>
            <a:r>
              <a:rPr lang="en-US" sz="2000" dirty="0"/>
              <a:t>speakers are best at </a:t>
            </a:r>
            <a:r>
              <a:rPr lang="en-US" sz="2000" dirty="0" smtClean="0"/>
              <a:t>this</a:t>
            </a:r>
            <a:br>
              <a:rPr lang="en-US" sz="2000" dirty="0" smtClean="0"/>
            </a:br>
            <a:r>
              <a:rPr lang="en-US" sz="2400" dirty="0" smtClean="0"/>
              <a:t>Whiteboard</a:t>
            </a:r>
            <a:br>
              <a:rPr lang="en-US" sz="2400" dirty="0" smtClean="0"/>
            </a:br>
            <a:r>
              <a:rPr lang="en-US" sz="2000" dirty="0" smtClean="0"/>
              <a:t>best </a:t>
            </a:r>
            <a:r>
              <a:rPr lang="en-US" sz="2000" dirty="0"/>
              <a:t>for small </a:t>
            </a:r>
            <a:r>
              <a:rPr lang="en-US" sz="2000" dirty="0" smtClean="0"/>
              <a:t>groups</a:t>
            </a:r>
            <a:br>
              <a:rPr lang="en-US" sz="2000" dirty="0" smtClean="0"/>
            </a:br>
            <a:r>
              <a:rPr lang="en-US" sz="2000" dirty="0" smtClean="0"/>
              <a:t>best </a:t>
            </a:r>
            <a:r>
              <a:rPr lang="en-US" sz="2000" dirty="0"/>
              <a:t>for developing </a:t>
            </a:r>
            <a:r>
              <a:rPr lang="en-US" sz="2000" dirty="0" smtClean="0"/>
              <a:t>examples</a:t>
            </a:r>
            <a:br>
              <a:rPr lang="en-US" sz="2000" dirty="0" smtClean="0"/>
            </a:br>
            <a:r>
              <a:rPr lang="en-US" sz="2000" dirty="0" smtClean="0"/>
              <a:t>very slow</a:t>
            </a:r>
            <a:br>
              <a:rPr lang="en-US" sz="2000" dirty="0" smtClean="0"/>
            </a:br>
            <a:r>
              <a:rPr lang="en-US" sz="2400" dirty="0" smtClean="0"/>
              <a:t>Transparencies</a:t>
            </a:r>
            <a:r>
              <a:rPr lang="en-US" sz="2400" dirty="0"/>
              <a:t/>
            </a:r>
            <a:br>
              <a:rPr lang="en-US" sz="2400" dirty="0"/>
            </a:br>
            <a:r>
              <a:rPr lang="en-US" sz="2000" dirty="0" smtClean="0"/>
              <a:t>typeset</a:t>
            </a:r>
            <a:r>
              <a:rPr lang="en-US" sz="2000" dirty="0"/>
              <a:t/>
            </a:r>
            <a:br>
              <a:rPr lang="en-US" sz="2000" dirty="0"/>
            </a:br>
            <a:r>
              <a:rPr lang="en-US" sz="2000" dirty="0" smtClean="0"/>
              <a:t>don’t </a:t>
            </a:r>
            <a:r>
              <a:rPr lang="en-US" sz="2000" dirty="0"/>
              <a:t>prepare too </a:t>
            </a:r>
            <a:r>
              <a:rPr lang="en-US" sz="2000" dirty="0" smtClean="0"/>
              <a:t>many</a:t>
            </a:r>
            <a:br>
              <a:rPr lang="en-US" sz="2000" dirty="0" smtClean="0"/>
            </a:br>
            <a:r>
              <a:rPr lang="en-US" sz="2000" dirty="0" smtClean="0"/>
              <a:t>prefer </a:t>
            </a:r>
            <a:r>
              <a:rPr lang="en-US" sz="2000" dirty="0"/>
              <a:t>pictures/figures/tables over words</a:t>
            </a:r>
          </a:p>
        </p:txBody>
      </p:sp>
      <p:pic>
        <p:nvPicPr>
          <p:cNvPr id="173060" name="Picture 4" descr="MCj03609700000[1]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5536" y="4941168"/>
            <a:ext cx="1144588" cy="1447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73061" name="Picture 5" descr="MCj03327500000[1]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771800" y="4941168"/>
            <a:ext cx="1098550" cy="1447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73062" name="Picture 6" descr="MMAG00464_0000[1]"/>
          <p:cNvPicPr>
            <a:picLocks noChangeAspect="1" noChangeArrowheads="1" noCrop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40124" y="4563738"/>
            <a:ext cx="1524000" cy="17430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275594230"/>
      </p:ext>
    </p:extLst>
  </p:cSld>
  <p:clrMapOvr>
    <a:masterClrMapping/>
  </p:clrMapOvr>
  <p:transition>
    <p:push dir="r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6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30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2000" fill="hold"/>
                                        <p:tgtEl>
                                          <p:spTgt spid="17305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2000" fill="hold"/>
                                        <p:tgtEl>
                                          <p:spTgt spid="17305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30000">
                                          <p:val>
                                            <p:strVal val="#ppt_h/2"/>
                                          </p:val>
                                        </p:tav>
                                        <p:tav tm="40000">
                                          <p:val>
                                            <p:strVal val="#ppt_h"/>
                                          </p:val>
                                        </p:tav>
                                        <p:tav tm="50000">
                                          <p:val>
                                            <p:strVal val="#ppt_h/2"/>
                                          </p:val>
                                        </p:tav>
                                        <p:tav tm="60000">
                                          <p:val>
                                            <p:strVal val="#ppt_h"/>
                                          </p:val>
                                        </p:tav>
                                        <p:tav tm="69900">
                                          <p:val>
                                            <p:strVal val="#ppt_h/2"/>
                                          </p:val>
                                        </p:tav>
                                        <p:tav tm="8000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2000" fill="hold"/>
                                        <p:tgtEl>
                                          <p:spTgt spid="17305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2000" fill="hold"/>
                                        <p:tgtEl>
                                          <p:spTgt spid="17305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5"/>
                                          </p:val>
                                        </p:tav>
                                        <p:tav tm="20000">
                                          <p:val>
                                            <p:strVal val="#ppt_y-.2"/>
                                          </p:val>
                                        </p:tav>
                                        <p:tav tm="30000">
                                          <p:val>
                                            <p:strVal val="#ppt_y"/>
                                          </p:val>
                                        </p:tav>
                                        <p:tav tm="40000">
                                          <p:val>
                                            <p:strVal val="#ppt_y-.15"/>
                                          </p:val>
                                        </p:tav>
                                        <p:tav tm="50000">
                                          <p:val>
                                            <p:strVal val="#ppt_y"/>
                                          </p:val>
                                        </p:tav>
                                        <p:tav tm="60000">
                                          <p:val>
                                            <p:strVal val="#ppt_y-.1"/>
                                          </p:val>
                                        </p:tav>
                                        <p:tav tm="69900">
                                          <p:val>
                                            <p:strVal val="#ppt_y"/>
                                          </p:val>
                                        </p:tav>
                                        <p:tav tm="80000">
                                          <p:val>
                                            <p:strVal val="#ppt_y-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 nodeType="afterGroup">
                            <p:stCondLst>
                              <p:cond delay="2000"/>
                            </p:stCondLst>
                            <p:childTnLst>
                              <p:par>
                                <p:cTn id="12" presetID="40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305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5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305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5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305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5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305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 nodeType="afterGroup">
                            <p:stCondLst>
                              <p:cond delay="11100"/>
                            </p:stCondLst>
                            <p:childTnLst>
                              <p:par>
                                <p:cTn id="18" presetID="8" presetClass="emph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19" dur="2000" fill="hold"/>
                                        <p:tgtEl>
                                          <p:spTgt spid="173061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20" presetID="8" presetClass="emp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21" dur="2000" fill="hold"/>
                                        <p:tgtEl>
                                          <p:spTgt spid="173060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22" presetID="8" presetClass="emp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23" dur="2000" fill="hold"/>
                                        <p:tgtEl>
                                          <p:spTgt spid="17306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73058" grpId="0"/>
      <p:bldP spid="173059" grpId="0" build="p"/>
    </p:bld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1010" name="Rectangle 2"/>
          <p:cNvSpPr>
            <a:spLocks noGrp="1" noChangeArrowheads="1"/>
          </p:cNvSpPr>
          <p:nvPr>
            <p:ph type="title"/>
          </p:nvPr>
        </p:nvSpPr>
        <p:spPr>
          <a:noFill/>
          <a:ln/>
        </p:spPr>
        <p:txBody>
          <a:bodyPr lIns="92075" tIns="46038" rIns="92075" bIns="46038" anchor="ctr"/>
          <a:lstStyle/>
          <a:p>
            <a:pPr eaLnBrk="0" hangingPunct="0">
              <a:lnSpc>
                <a:spcPct val="90000"/>
              </a:lnSpc>
            </a:pPr>
            <a:r>
              <a:rPr lang="en-US" sz="1200" b="0" dirty="0"/>
              <a:t>About right</a:t>
            </a:r>
            <a:r>
              <a:rPr lang="en-US" sz="1200" dirty="0"/>
              <a:t/>
            </a:r>
            <a:br>
              <a:rPr lang="en-US" sz="1200" dirty="0"/>
            </a:br>
            <a:r>
              <a:rPr lang="en-US" sz="2800" dirty="0"/>
              <a:t>Appearance of Media</a:t>
            </a:r>
          </a:p>
        </p:txBody>
      </p:sp>
      <p:sp>
        <p:nvSpPr>
          <p:cNvPr id="171011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 lIns="92075" tIns="46038" rIns="92075" bIns="46038"/>
          <a:lstStyle/>
          <a:p>
            <a:pPr eaLnBrk="0" hangingPunct="0">
              <a:lnSpc>
                <a:spcPct val="90000"/>
              </a:lnSpc>
              <a:spcBef>
                <a:spcPct val="90000"/>
              </a:spcBef>
            </a:pPr>
            <a:r>
              <a:rPr lang="en-US" dirty="0"/>
              <a:t>None</a:t>
            </a:r>
          </a:p>
          <a:p>
            <a:pPr lvl="1" eaLnBrk="0" hangingPunct="0">
              <a:lnSpc>
                <a:spcPct val="90000"/>
              </a:lnSpc>
              <a:spcBef>
                <a:spcPct val="30000"/>
              </a:spcBef>
            </a:pPr>
            <a:r>
              <a:rPr lang="en-US" sz="1800" dirty="0"/>
              <a:t>practiced speakers are best at this</a:t>
            </a:r>
            <a:br>
              <a:rPr lang="en-US" sz="1800" dirty="0"/>
            </a:br>
            <a:endParaRPr lang="en-US" sz="1800" dirty="0"/>
          </a:p>
          <a:p>
            <a:pPr eaLnBrk="0" hangingPunct="0">
              <a:lnSpc>
                <a:spcPct val="90000"/>
              </a:lnSpc>
              <a:spcBef>
                <a:spcPct val="90000"/>
              </a:spcBef>
            </a:pPr>
            <a:r>
              <a:rPr lang="en-US" dirty="0"/>
              <a:t>Whiteboard</a:t>
            </a:r>
          </a:p>
          <a:p>
            <a:pPr lvl="1" eaLnBrk="0" hangingPunct="0">
              <a:lnSpc>
                <a:spcPct val="90000"/>
              </a:lnSpc>
              <a:spcBef>
                <a:spcPct val="30000"/>
              </a:spcBef>
            </a:pPr>
            <a:r>
              <a:rPr lang="en-US" sz="1800" dirty="0"/>
              <a:t>best for small groups</a:t>
            </a:r>
          </a:p>
          <a:p>
            <a:pPr lvl="1" eaLnBrk="0" hangingPunct="0">
              <a:lnSpc>
                <a:spcPct val="90000"/>
              </a:lnSpc>
              <a:spcBef>
                <a:spcPct val="30000"/>
              </a:spcBef>
            </a:pPr>
            <a:r>
              <a:rPr lang="en-US" sz="1800" dirty="0"/>
              <a:t>best for developing examples</a:t>
            </a:r>
          </a:p>
          <a:p>
            <a:pPr lvl="1" eaLnBrk="0" hangingPunct="0">
              <a:lnSpc>
                <a:spcPct val="90000"/>
              </a:lnSpc>
              <a:spcBef>
                <a:spcPct val="30000"/>
              </a:spcBef>
            </a:pPr>
            <a:r>
              <a:rPr lang="en-US" sz="1800" dirty="0"/>
              <a:t>very slow</a:t>
            </a:r>
            <a:br>
              <a:rPr lang="en-US" sz="1800" dirty="0"/>
            </a:br>
            <a:endParaRPr lang="en-US" sz="1800" dirty="0"/>
          </a:p>
          <a:p>
            <a:pPr eaLnBrk="0" hangingPunct="0">
              <a:lnSpc>
                <a:spcPct val="90000"/>
              </a:lnSpc>
              <a:spcBef>
                <a:spcPct val="90000"/>
              </a:spcBef>
            </a:pPr>
            <a:r>
              <a:rPr lang="en-US" dirty="0"/>
              <a:t>Transparencies</a:t>
            </a:r>
          </a:p>
          <a:p>
            <a:pPr lvl="1" eaLnBrk="0" hangingPunct="0">
              <a:lnSpc>
                <a:spcPct val="90000"/>
              </a:lnSpc>
              <a:spcBef>
                <a:spcPct val="30000"/>
              </a:spcBef>
            </a:pPr>
            <a:r>
              <a:rPr lang="en-US" sz="1800" dirty="0"/>
              <a:t>typeset</a:t>
            </a:r>
          </a:p>
          <a:p>
            <a:pPr lvl="1" eaLnBrk="0" hangingPunct="0">
              <a:lnSpc>
                <a:spcPct val="90000"/>
              </a:lnSpc>
              <a:spcBef>
                <a:spcPct val="30000"/>
              </a:spcBef>
            </a:pPr>
            <a:r>
              <a:rPr lang="en-US" sz="1800" dirty="0"/>
              <a:t>don’t prepare too many</a:t>
            </a:r>
          </a:p>
          <a:p>
            <a:pPr lvl="1" eaLnBrk="0" hangingPunct="0">
              <a:lnSpc>
                <a:spcPct val="90000"/>
              </a:lnSpc>
              <a:spcBef>
                <a:spcPct val="30000"/>
              </a:spcBef>
            </a:pPr>
            <a:r>
              <a:rPr lang="en-US" sz="1800" dirty="0"/>
              <a:t>prefer pictures/figures/tables over words</a:t>
            </a:r>
          </a:p>
        </p:txBody>
      </p:sp>
      <p:pic>
        <p:nvPicPr>
          <p:cNvPr id="171016" name="Picture 8" descr="MCj03609700000[1]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543800" y="3276600"/>
            <a:ext cx="1144588" cy="1447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71017" name="Picture 9" descr="MCj03327500000[1]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716838" y="1600200"/>
            <a:ext cx="1098550" cy="1447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71019" name="Picture 11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467600" y="4876800"/>
            <a:ext cx="1327150" cy="16954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 type="none" w="sm" len="sm"/>
                <a:tailEnd type="none" w="sm" len="sm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679990328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986" name="Rectangle 1026"/>
          <p:cNvSpPr>
            <a:spLocks noGrp="1" noChangeArrowheads="1"/>
          </p:cNvSpPr>
          <p:nvPr>
            <p:ph type="title"/>
          </p:nvPr>
        </p:nvSpPr>
        <p:spPr>
          <a:noFill/>
          <a:ln/>
        </p:spPr>
        <p:txBody>
          <a:bodyPr lIns="92075" tIns="46038" rIns="92075" bIns="46038" anchor="ctr"/>
          <a:lstStyle/>
          <a:p>
            <a:pPr eaLnBrk="0" hangingPunct="0">
              <a:lnSpc>
                <a:spcPct val="90000"/>
              </a:lnSpc>
            </a:pPr>
            <a:r>
              <a:rPr lang="en-US"/>
              <a:t>Question/Discussion</a:t>
            </a:r>
          </a:p>
        </p:txBody>
      </p:sp>
      <p:sp>
        <p:nvSpPr>
          <p:cNvPr id="41987" name="Rectangle 1027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 lIns="92075" tIns="46038" rIns="92075" bIns="46038"/>
          <a:lstStyle/>
          <a:p>
            <a:pPr eaLnBrk="0" hangingPunct="0">
              <a:lnSpc>
                <a:spcPct val="90000"/>
              </a:lnSpc>
              <a:spcBef>
                <a:spcPct val="90000"/>
              </a:spcBef>
            </a:pPr>
            <a:r>
              <a:rPr lang="en-US" dirty="0"/>
              <a:t>Anticipate questions ahead of time </a:t>
            </a:r>
          </a:p>
          <a:p>
            <a:pPr lvl="1" eaLnBrk="0" hangingPunct="0">
              <a:lnSpc>
                <a:spcPct val="90000"/>
              </a:lnSpc>
              <a:spcBef>
                <a:spcPct val="30000"/>
              </a:spcBef>
            </a:pPr>
            <a:r>
              <a:rPr lang="en-US" dirty="0"/>
              <a:t>dry runs help</a:t>
            </a:r>
            <a:br>
              <a:rPr lang="en-US" dirty="0"/>
            </a:br>
            <a:endParaRPr lang="en-US" dirty="0"/>
          </a:p>
          <a:p>
            <a:pPr eaLnBrk="0" hangingPunct="0">
              <a:lnSpc>
                <a:spcPct val="90000"/>
              </a:lnSpc>
              <a:spcBef>
                <a:spcPct val="90000"/>
              </a:spcBef>
            </a:pPr>
            <a:r>
              <a:rPr lang="en-US" dirty="0"/>
              <a:t>Turn “bad” questions into good ones </a:t>
            </a:r>
            <a:endParaRPr lang="en-US" dirty="0" smtClean="0"/>
          </a:p>
          <a:p>
            <a:pPr lvl="1" eaLnBrk="0" hangingPunct="0">
              <a:lnSpc>
                <a:spcPct val="90000"/>
              </a:lnSpc>
              <a:spcBef>
                <a:spcPct val="30000"/>
              </a:spcBef>
            </a:pPr>
            <a:r>
              <a:rPr lang="en-US" dirty="0" smtClean="0"/>
              <a:t>always repeat the question</a:t>
            </a:r>
            <a:br>
              <a:rPr lang="en-US" dirty="0" smtClean="0"/>
            </a:br>
            <a:endParaRPr lang="en-US" dirty="0" smtClean="0"/>
          </a:p>
          <a:p>
            <a:pPr eaLnBrk="0" hangingPunct="0">
              <a:lnSpc>
                <a:spcPct val="90000"/>
              </a:lnSpc>
              <a:spcBef>
                <a:spcPct val="90000"/>
              </a:spcBef>
            </a:pPr>
            <a:r>
              <a:rPr lang="en-US" dirty="0" smtClean="0"/>
              <a:t>Maintain </a:t>
            </a:r>
            <a:r>
              <a:rPr lang="en-US" dirty="0"/>
              <a:t>control </a:t>
            </a:r>
          </a:p>
          <a:p>
            <a:pPr lvl="1" eaLnBrk="0" hangingPunct="0">
              <a:lnSpc>
                <a:spcPct val="90000"/>
              </a:lnSpc>
              <a:spcBef>
                <a:spcPct val="30000"/>
              </a:spcBef>
            </a:pPr>
            <a:r>
              <a:rPr lang="en-US" dirty="0"/>
              <a:t>guide discussion</a:t>
            </a:r>
          </a:p>
          <a:p>
            <a:pPr lvl="1" eaLnBrk="0" hangingPunct="0">
              <a:lnSpc>
                <a:spcPct val="90000"/>
              </a:lnSpc>
              <a:spcBef>
                <a:spcPct val="30000"/>
              </a:spcBef>
            </a:pPr>
            <a:r>
              <a:rPr lang="en-US" dirty="0"/>
              <a:t>limit time on minor/irrelevant</a:t>
            </a:r>
          </a:p>
        </p:txBody>
      </p:sp>
      <p:pic>
        <p:nvPicPr>
          <p:cNvPr id="41988" name="Picture 1028" descr="j0160360[1]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84168" y="4116321"/>
            <a:ext cx="2699792" cy="274167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632646892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034" name="Rectangle 1026"/>
          <p:cNvSpPr>
            <a:spLocks noGrp="1" noChangeArrowheads="1"/>
          </p:cNvSpPr>
          <p:nvPr>
            <p:ph type="title"/>
          </p:nvPr>
        </p:nvSpPr>
        <p:spPr>
          <a:noFill/>
          <a:ln/>
        </p:spPr>
        <p:txBody>
          <a:bodyPr lIns="92075" tIns="46038" rIns="92075" bIns="46038" anchor="ctr"/>
          <a:lstStyle/>
          <a:p>
            <a:pPr eaLnBrk="0" hangingPunct="0">
              <a:lnSpc>
                <a:spcPct val="90000"/>
              </a:lnSpc>
            </a:pPr>
            <a:r>
              <a:rPr lang="en-US"/>
              <a:t>The Thesis Oral Presentation </a:t>
            </a:r>
          </a:p>
        </p:txBody>
      </p:sp>
      <p:sp>
        <p:nvSpPr>
          <p:cNvPr id="44035" name="Rectangle 1027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 lIns="92075" tIns="46038" rIns="92075" bIns="46038"/>
          <a:lstStyle/>
          <a:p>
            <a:pPr eaLnBrk="0" hangingPunct="0">
              <a:lnSpc>
                <a:spcPct val="90000"/>
              </a:lnSpc>
              <a:spcBef>
                <a:spcPct val="90000"/>
              </a:spcBef>
            </a:pPr>
            <a:r>
              <a:rPr lang="en-US" sz="2400" dirty="0"/>
              <a:t>Why?</a:t>
            </a:r>
          </a:p>
          <a:p>
            <a:pPr lvl="1" eaLnBrk="0" hangingPunct="0">
              <a:lnSpc>
                <a:spcPct val="90000"/>
              </a:lnSpc>
              <a:spcBef>
                <a:spcPct val="30000"/>
              </a:spcBef>
            </a:pPr>
            <a:r>
              <a:rPr lang="en-US" sz="2000" dirty="0"/>
              <a:t>a warm-up period for you and the examiners</a:t>
            </a:r>
          </a:p>
          <a:p>
            <a:pPr lvl="1" eaLnBrk="0" hangingPunct="0">
              <a:lnSpc>
                <a:spcPct val="90000"/>
              </a:lnSpc>
              <a:spcBef>
                <a:spcPct val="30000"/>
              </a:spcBef>
            </a:pPr>
            <a:r>
              <a:rPr lang="en-US" sz="2000" dirty="0"/>
              <a:t>reminds examiners what they have read</a:t>
            </a:r>
          </a:p>
          <a:p>
            <a:pPr eaLnBrk="0" hangingPunct="0">
              <a:lnSpc>
                <a:spcPct val="90000"/>
              </a:lnSpc>
              <a:spcBef>
                <a:spcPct val="90000"/>
              </a:spcBef>
            </a:pPr>
            <a:r>
              <a:rPr lang="en-US" sz="2400" dirty="0"/>
              <a:t>What?</a:t>
            </a:r>
          </a:p>
          <a:p>
            <a:pPr lvl="1" eaLnBrk="0" hangingPunct="0">
              <a:lnSpc>
                <a:spcPct val="90000"/>
              </a:lnSpc>
              <a:spcBef>
                <a:spcPct val="30000"/>
              </a:spcBef>
            </a:pPr>
            <a:r>
              <a:rPr lang="en-US" sz="2000" dirty="0"/>
              <a:t>objective of your work</a:t>
            </a:r>
          </a:p>
          <a:p>
            <a:pPr lvl="1" eaLnBrk="0" hangingPunct="0">
              <a:lnSpc>
                <a:spcPct val="90000"/>
              </a:lnSpc>
              <a:spcBef>
                <a:spcPct val="30000"/>
              </a:spcBef>
            </a:pPr>
            <a:r>
              <a:rPr lang="en-US" sz="2000" dirty="0"/>
              <a:t>very brief overview/motivation/history</a:t>
            </a:r>
          </a:p>
          <a:p>
            <a:pPr lvl="1" eaLnBrk="0" hangingPunct="0">
              <a:lnSpc>
                <a:spcPct val="90000"/>
              </a:lnSpc>
              <a:spcBef>
                <a:spcPct val="30000"/>
              </a:spcBef>
            </a:pPr>
            <a:r>
              <a:rPr lang="en-US" sz="2000" dirty="0"/>
              <a:t>highlights of your methodology/results</a:t>
            </a:r>
          </a:p>
          <a:p>
            <a:pPr lvl="1" eaLnBrk="0" hangingPunct="0">
              <a:lnSpc>
                <a:spcPct val="90000"/>
              </a:lnSpc>
              <a:spcBef>
                <a:spcPct val="30000"/>
              </a:spcBef>
            </a:pPr>
            <a:r>
              <a:rPr lang="en-US" sz="2000" dirty="0"/>
              <a:t>main contributions</a:t>
            </a:r>
          </a:p>
          <a:p>
            <a:pPr lvl="1" eaLnBrk="0" hangingPunct="0">
              <a:lnSpc>
                <a:spcPct val="90000"/>
              </a:lnSpc>
              <a:spcBef>
                <a:spcPct val="30000"/>
              </a:spcBef>
            </a:pPr>
            <a:r>
              <a:rPr lang="en-US" sz="2000" dirty="0"/>
              <a:t>future directions</a:t>
            </a:r>
          </a:p>
          <a:p>
            <a:pPr eaLnBrk="0" hangingPunct="0">
              <a:lnSpc>
                <a:spcPct val="90000"/>
              </a:lnSpc>
              <a:spcBef>
                <a:spcPct val="90000"/>
              </a:spcBef>
            </a:pPr>
            <a:r>
              <a:rPr lang="en-US" sz="2400" dirty="0"/>
              <a:t>To prepare</a:t>
            </a:r>
          </a:p>
          <a:p>
            <a:pPr lvl="1" eaLnBrk="0" hangingPunct="0">
              <a:lnSpc>
                <a:spcPct val="90000"/>
              </a:lnSpc>
              <a:spcBef>
                <a:spcPct val="30000"/>
              </a:spcBef>
            </a:pPr>
            <a:r>
              <a:rPr lang="en-US" sz="2000" dirty="0"/>
              <a:t>mock defense</a:t>
            </a:r>
          </a:p>
        </p:txBody>
      </p:sp>
    </p:spTree>
    <p:extLst>
      <p:ext uri="{BB962C8B-B14F-4D97-AF65-F5344CB8AC3E}">
        <p14:creationId xmlns:p14="http://schemas.microsoft.com/office/powerpoint/2010/main" val="4209153625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0" name="Rectangle 2"/>
          <p:cNvSpPr>
            <a:spLocks noGrp="1" noChangeArrowheads="1"/>
          </p:cNvSpPr>
          <p:nvPr>
            <p:ph type="title"/>
          </p:nvPr>
        </p:nvSpPr>
        <p:spPr>
          <a:noFill/>
          <a:ln/>
        </p:spPr>
        <p:txBody>
          <a:bodyPr lIns="92075" tIns="46038" rIns="92075" bIns="46038" anchor="ctr"/>
          <a:lstStyle/>
          <a:p>
            <a:pPr eaLnBrk="0" hangingPunct="0">
              <a:lnSpc>
                <a:spcPct val="90000"/>
              </a:lnSpc>
            </a:pPr>
            <a:r>
              <a:rPr lang="en-US" dirty="0" smtClean="0"/>
              <a:t>Summary</a:t>
            </a:r>
            <a:endParaRPr lang="en-US" dirty="0"/>
          </a:p>
        </p:txBody>
      </p:sp>
      <p:sp>
        <p:nvSpPr>
          <p:cNvPr id="7171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 lIns="92075" tIns="46038" rIns="92075" bIns="46038"/>
          <a:lstStyle/>
          <a:p>
            <a:pPr eaLnBrk="0" hangingPunct="0">
              <a:spcBef>
                <a:spcPct val="90000"/>
              </a:spcBef>
              <a:spcAft>
                <a:spcPct val="250000"/>
              </a:spcAft>
            </a:pPr>
            <a:r>
              <a:rPr lang="en-US" dirty="0"/>
              <a:t>Prepare yourself	</a:t>
            </a:r>
          </a:p>
          <a:p>
            <a:pPr eaLnBrk="0" hangingPunct="0">
              <a:spcBef>
                <a:spcPct val="90000"/>
              </a:spcBef>
              <a:spcAft>
                <a:spcPct val="250000"/>
              </a:spcAft>
            </a:pPr>
            <a:r>
              <a:rPr lang="en-US" dirty="0"/>
              <a:t>Typical presentations</a:t>
            </a:r>
          </a:p>
          <a:p>
            <a:pPr eaLnBrk="0" hangingPunct="0">
              <a:spcBef>
                <a:spcPct val="90000"/>
              </a:spcBef>
              <a:spcAft>
                <a:spcPct val="200000"/>
              </a:spcAft>
            </a:pPr>
            <a:r>
              <a:rPr lang="en-US" dirty="0"/>
              <a:t>Style</a:t>
            </a:r>
          </a:p>
        </p:txBody>
      </p:sp>
      <p:sp>
        <p:nvSpPr>
          <p:cNvPr id="7172" name="Text Box 4"/>
          <p:cNvSpPr txBox="1">
            <a:spLocks noChangeArrowheads="1"/>
          </p:cNvSpPr>
          <p:nvPr/>
        </p:nvSpPr>
        <p:spPr bwMode="auto">
          <a:xfrm>
            <a:off x="4485456" y="1752600"/>
            <a:ext cx="4191000" cy="10271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 type="none" w="sm" len="sm"/>
                <a:tailEnd type="none" w="sm" len="sm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eaLnBrk="0" hangingPunct="0">
              <a:spcBef>
                <a:spcPct val="0"/>
              </a:spcBef>
              <a:defRPr sz="2400">
                <a:solidFill>
                  <a:schemeClr val="tx1"/>
                </a:solidFill>
                <a:latin typeface="Times New Roman" pitchFamily="18" charset="0"/>
              </a:defRPr>
            </a:lvl1pPr>
            <a:lvl2pPr marL="288925" indent="-174625" eaLnBrk="0" hangingPunct="0">
              <a:spcBef>
                <a:spcPct val="0"/>
              </a:spcBef>
              <a:defRPr sz="2400">
                <a:solidFill>
                  <a:schemeClr val="tx1"/>
                </a:solidFill>
                <a:latin typeface="Times New Roman" pitchFamily="18" charset="0"/>
              </a:defRPr>
            </a:lvl2pPr>
            <a:lvl3pPr eaLnBrk="0" hangingPunct="0">
              <a:spcBef>
                <a:spcPct val="0"/>
              </a:spcBef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eaLnBrk="0" hangingPunct="0">
              <a:spcBef>
                <a:spcPct val="0"/>
              </a:spcBef>
              <a:defRPr sz="2400">
                <a:solidFill>
                  <a:schemeClr val="tx1"/>
                </a:solidFill>
                <a:latin typeface="Times New Roman" pitchFamily="18" charset="0"/>
              </a:defRPr>
            </a:lvl4pPr>
            <a:lvl5pPr eaLnBrk="0" hangingPunct="0">
              <a:spcBef>
                <a:spcPct val="0"/>
              </a:spcBef>
              <a:defRPr sz="2400">
                <a:solidFill>
                  <a:schemeClr val="tx1"/>
                </a:solidFill>
                <a:latin typeface="Times New Roman" pitchFamily="18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>
              <a:spcBef>
                <a:spcPct val="20000"/>
              </a:spcBef>
              <a:buFontTx/>
              <a:buChar char="–"/>
            </a:pPr>
            <a:r>
              <a:rPr lang="en-US" sz="1800" dirty="0">
                <a:solidFill>
                  <a:srgbClr val="000066"/>
                </a:solidFill>
                <a:latin typeface="Verdana" pitchFamily="34" charset="0"/>
              </a:rPr>
              <a:t>know your message</a:t>
            </a:r>
          </a:p>
          <a:p>
            <a:pPr>
              <a:spcBef>
                <a:spcPct val="20000"/>
              </a:spcBef>
              <a:buFontTx/>
              <a:buChar char="–"/>
            </a:pPr>
            <a:r>
              <a:rPr lang="en-US" sz="1800" dirty="0">
                <a:solidFill>
                  <a:srgbClr val="000066"/>
                </a:solidFill>
                <a:latin typeface="Verdana" pitchFamily="34" charset="0"/>
              </a:rPr>
              <a:t>know your audience &amp;  venue</a:t>
            </a:r>
          </a:p>
          <a:p>
            <a:pPr>
              <a:spcBef>
                <a:spcPct val="20000"/>
              </a:spcBef>
              <a:buFontTx/>
              <a:buChar char="–"/>
            </a:pPr>
            <a:r>
              <a:rPr lang="en-US" sz="1800" dirty="0">
                <a:solidFill>
                  <a:srgbClr val="000066"/>
                </a:solidFill>
                <a:latin typeface="Verdana" pitchFamily="34" charset="0"/>
              </a:rPr>
              <a:t>practice, practice, practice</a:t>
            </a:r>
            <a:endParaRPr lang="en-US" sz="1800" dirty="0">
              <a:latin typeface="Verdana" pitchFamily="34" charset="0"/>
            </a:endParaRPr>
          </a:p>
        </p:txBody>
      </p:sp>
      <p:sp>
        <p:nvSpPr>
          <p:cNvPr id="7174" name="Text Box 6"/>
          <p:cNvSpPr txBox="1">
            <a:spLocks noChangeArrowheads="1"/>
          </p:cNvSpPr>
          <p:nvPr/>
        </p:nvSpPr>
        <p:spPr bwMode="auto">
          <a:xfrm>
            <a:off x="4485456" y="3698031"/>
            <a:ext cx="4191000" cy="10271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 type="none" w="sm" len="sm"/>
                <a:tailEnd type="none" w="sm" len="sm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eaLnBrk="0" hangingPunct="0">
              <a:spcBef>
                <a:spcPct val="0"/>
              </a:spcBef>
              <a:defRPr sz="2400">
                <a:solidFill>
                  <a:schemeClr val="tx1"/>
                </a:solidFill>
                <a:latin typeface="Times New Roman" pitchFamily="18" charset="0"/>
              </a:defRPr>
            </a:lvl1pPr>
            <a:lvl2pPr marL="288925" indent="-174625" eaLnBrk="0" hangingPunct="0">
              <a:spcBef>
                <a:spcPct val="0"/>
              </a:spcBef>
              <a:defRPr sz="2400">
                <a:solidFill>
                  <a:schemeClr val="tx1"/>
                </a:solidFill>
                <a:latin typeface="Times New Roman" pitchFamily="18" charset="0"/>
              </a:defRPr>
            </a:lvl2pPr>
            <a:lvl3pPr eaLnBrk="0" hangingPunct="0">
              <a:spcBef>
                <a:spcPct val="0"/>
              </a:spcBef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eaLnBrk="0" hangingPunct="0">
              <a:spcBef>
                <a:spcPct val="0"/>
              </a:spcBef>
              <a:defRPr sz="2400">
                <a:solidFill>
                  <a:schemeClr val="tx1"/>
                </a:solidFill>
                <a:latin typeface="Times New Roman" pitchFamily="18" charset="0"/>
              </a:defRPr>
            </a:lvl4pPr>
            <a:lvl5pPr eaLnBrk="0" hangingPunct="0">
              <a:spcBef>
                <a:spcPct val="0"/>
              </a:spcBef>
              <a:defRPr sz="2400">
                <a:solidFill>
                  <a:schemeClr val="tx1"/>
                </a:solidFill>
                <a:latin typeface="Times New Roman" pitchFamily="18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>
              <a:spcBef>
                <a:spcPct val="20000"/>
              </a:spcBef>
              <a:buFontTx/>
              <a:buChar char="–"/>
            </a:pPr>
            <a:r>
              <a:rPr lang="en-US" sz="1800" dirty="0">
                <a:solidFill>
                  <a:srgbClr val="000066"/>
                </a:solidFill>
                <a:latin typeface="Verdana" pitchFamily="34" charset="0"/>
              </a:rPr>
              <a:t>top-down structure</a:t>
            </a:r>
          </a:p>
          <a:p>
            <a:pPr>
              <a:spcBef>
                <a:spcPct val="20000"/>
              </a:spcBef>
              <a:buFontTx/>
              <a:buChar char="–"/>
            </a:pPr>
            <a:r>
              <a:rPr lang="en-US" sz="1800" dirty="0">
                <a:solidFill>
                  <a:srgbClr val="000066"/>
                </a:solidFill>
                <a:latin typeface="Verdana" pitchFamily="34" charset="0"/>
              </a:rPr>
              <a:t>keep it simple</a:t>
            </a:r>
          </a:p>
          <a:p>
            <a:pPr>
              <a:spcBef>
                <a:spcPct val="20000"/>
              </a:spcBef>
              <a:buFontTx/>
              <a:buChar char="–"/>
            </a:pPr>
            <a:r>
              <a:rPr lang="en-US" sz="1800" dirty="0">
                <a:solidFill>
                  <a:srgbClr val="000066"/>
                </a:solidFill>
                <a:latin typeface="Verdana" pitchFamily="34" charset="0"/>
              </a:rPr>
              <a:t>use media effectively</a:t>
            </a:r>
          </a:p>
        </p:txBody>
      </p:sp>
      <p:sp>
        <p:nvSpPr>
          <p:cNvPr id="7175" name="Text Box 7"/>
          <p:cNvSpPr txBox="1">
            <a:spLocks noChangeArrowheads="1"/>
          </p:cNvSpPr>
          <p:nvPr/>
        </p:nvSpPr>
        <p:spPr bwMode="auto">
          <a:xfrm>
            <a:off x="4485456" y="5517232"/>
            <a:ext cx="4191000" cy="10271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 type="none" w="sm" len="sm"/>
                <a:tailEnd type="none" w="sm" len="sm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eaLnBrk="0" hangingPunct="0">
              <a:spcBef>
                <a:spcPct val="0"/>
              </a:spcBef>
              <a:defRPr sz="2400">
                <a:solidFill>
                  <a:schemeClr val="tx1"/>
                </a:solidFill>
                <a:latin typeface="Times New Roman" pitchFamily="18" charset="0"/>
              </a:defRPr>
            </a:lvl1pPr>
            <a:lvl2pPr marL="288925" indent="-174625" eaLnBrk="0" hangingPunct="0">
              <a:spcBef>
                <a:spcPct val="0"/>
              </a:spcBef>
              <a:defRPr sz="2400">
                <a:solidFill>
                  <a:schemeClr val="tx1"/>
                </a:solidFill>
                <a:latin typeface="Times New Roman" pitchFamily="18" charset="0"/>
              </a:defRPr>
            </a:lvl2pPr>
            <a:lvl3pPr eaLnBrk="0" hangingPunct="0">
              <a:spcBef>
                <a:spcPct val="0"/>
              </a:spcBef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eaLnBrk="0" hangingPunct="0">
              <a:spcBef>
                <a:spcPct val="0"/>
              </a:spcBef>
              <a:defRPr sz="2400">
                <a:solidFill>
                  <a:schemeClr val="tx1"/>
                </a:solidFill>
                <a:latin typeface="Times New Roman" pitchFamily="18" charset="0"/>
              </a:defRPr>
            </a:lvl4pPr>
            <a:lvl5pPr eaLnBrk="0" hangingPunct="0">
              <a:spcBef>
                <a:spcPct val="0"/>
              </a:spcBef>
              <a:defRPr sz="2400">
                <a:solidFill>
                  <a:schemeClr val="tx1"/>
                </a:solidFill>
                <a:latin typeface="Times New Roman" pitchFamily="18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>
              <a:spcBef>
                <a:spcPct val="20000"/>
              </a:spcBef>
              <a:buFontTx/>
              <a:buChar char="–"/>
            </a:pPr>
            <a:r>
              <a:rPr lang="en-US" sz="1800" dirty="0">
                <a:solidFill>
                  <a:srgbClr val="000066"/>
                </a:solidFill>
                <a:latin typeface="Verdana" pitchFamily="34" charset="0"/>
              </a:rPr>
              <a:t>stay in control</a:t>
            </a:r>
          </a:p>
          <a:p>
            <a:pPr>
              <a:spcBef>
                <a:spcPct val="20000"/>
              </a:spcBef>
              <a:buFontTx/>
              <a:buChar char="–"/>
            </a:pPr>
            <a:r>
              <a:rPr lang="en-US" sz="1800" dirty="0">
                <a:solidFill>
                  <a:srgbClr val="000066"/>
                </a:solidFill>
                <a:latin typeface="Verdana" pitchFamily="34" charset="0"/>
              </a:rPr>
              <a:t>use body language</a:t>
            </a:r>
          </a:p>
          <a:p>
            <a:pPr>
              <a:spcBef>
                <a:spcPct val="20000"/>
              </a:spcBef>
              <a:buFontTx/>
              <a:buChar char="–"/>
            </a:pPr>
            <a:r>
              <a:rPr lang="en-US" sz="1800" dirty="0">
                <a:solidFill>
                  <a:srgbClr val="000066"/>
                </a:solidFill>
                <a:latin typeface="Verdana" pitchFamily="34" charset="0"/>
              </a:rPr>
              <a:t>let your enthusiasm show!</a:t>
            </a:r>
          </a:p>
        </p:txBody>
      </p:sp>
    </p:spTree>
    <p:extLst>
      <p:ext uri="{BB962C8B-B14F-4D97-AF65-F5344CB8AC3E}">
        <p14:creationId xmlns:p14="http://schemas.microsoft.com/office/powerpoint/2010/main" val="104977666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For mor</a:t>
            </a:r>
            <a:r>
              <a:rPr lang="en-US" smtClean="0"/>
              <a:t>e informaton</a:t>
            </a:r>
            <a:endParaRPr lang="en-US" dirty="0"/>
          </a:p>
        </p:txBody>
      </p:sp>
      <p:sp>
        <p:nvSpPr>
          <p:cNvPr id="7171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err="1" smtClean="0"/>
              <a:t>google</a:t>
            </a:r>
            <a:endParaRPr lang="en-US" dirty="0" smtClean="0"/>
          </a:p>
          <a:p>
            <a:pPr lvl="1"/>
            <a:r>
              <a:rPr lang="en-CA" dirty="0" smtClean="0"/>
              <a:t>Saul Greenberg</a:t>
            </a:r>
          </a:p>
          <a:p>
            <a:pPr lvl="1"/>
            <a:r>
              <a:rPr lang="en-CA" dirty="0" smtClean="0"/>
              <a:t>Chapter 1 Club</a:t>
            </a:r>
            <a:endParaRPr lang="en-US" dirty="0" smtClean="0"/>
          </a:p>
          <a:p>
            <a:pPr marL="268287" lvl="1" indent="0">
              <a:buNone/>
            </a:pPr>
            <a:endParaRPr lang="en-US" dirty="0" smtClean="0"/>
          </a:p>
        </p:txBody>
      </p:sp>
      <p:pic>
        <p:nvPicPr>
          <p:cNvPr id="15362" name="Picture 2" descr="C:\Users\saul\AppData\Local\Temp\SNAGHTML43c2cfe.PN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355976" y="1412776"/>
            <a:ext cx="4371975" cy="530542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5363" name="Picture 3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016002" y="4552790"/>
            <a:ext cx="2679948" cy="230521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87555035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78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CA" smtClean="0"/>
              <a:t>Permissions</a:t>
            </a:r>
          </a:p>
        </p:txBody>
      </p:sp>
      <p:sp>
        <p:nvSpPr>
          <p:cNvPr id="16387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FontTx/>
              <a:buNone/>
              <a:defRPr/>
            </a:pPr>
            <a:r>
              <a:rPr lang="en-CA" sz="1000" b="1" dirty="0"/>
              <a:t>You are free:</a:t>
            </a:r>
          </a:p>
          <a:p>
            <a:pPr lvl="1">
              <a:defRPr/>
            </a:pPr>
            <a:r>
              <a:rPr lang="en-CA" sz="1000" b="1" dirty="0"/>
              <a:t>to Share</a:t>
            </a:r>
            <a:r>
              <a:rPr lang="en-CA" sz="1000" dirty="0"/>
              <a:t> — to copy, distribute and transmit the work</a:t>
            </a:r>
          </a:p>
          <a:p>
            <a:pPr lvl="1">
              <a:defRPr/>
            </a:pPr>
            <a:r>
              <a:rPr lang="en-CA" sz="1000" b="1" dirty="0"/>
              <a:t>to Remix</a:t>
            </a:r>
            <a:r>
              <a:rPr lang="en-CA" sz="1000" dirty="0"/>
              <a:t> — to adapt the work</a:t>
            </a:r>
          </a:p>
          <a:p>
            <a:pPr marL="0" indent="0">
              <a:buFontTx/>
              <a:buNone/>
              <a:defRPr/>
            </a:pPr>
            <a:endParaRPr lang="en-CA" sz="1000" b="1" dirty="0" smtClean="0"/>
          </a:p>
          <a:p>
            <a:pPr marL="0" indent="0">
              <a:buFontTx/>
              <a:buNone/>
              <a:defRPr/>
            </a:pPr>
            <a:r>
              <a:rPr lang="en-CA" sz="1000" b="1" dirty="0" smtClean="0"/>
              <a:t>Under </a:t>
            </a:r>
            <a:r>
              <a:rPr lang="en-CA" sz="1000" b="1" dirty="0"/>
              <a:t>the following conditions:</a:t>
            </a:r>
          </a:p>
          <a:p>
            <a:pPr>
              <a:defRPr/>
            </a:pPr>
            <a:r>
              <a:rPr lang="en-CA" sz="1000" b="1" dirty="0"/>
              <a:t>Attribution</a:t>
            </a:r>
            <a:r>
              <a:rPr lang="en-CA" sz="1000" dirty="0"/>
              <a:t> — You must attribute the work in the manner specified by the author </a:t>
            </a:r>
            <a:r>
              <a:rPr lang="en-CA" sz="1000" dirty="0" smtClean="0"/>
              <a:t>(</a:t>
            </a:r>
            <a:r>
              <a:rPr lang="en-CA" sz="1000" dirty="0"/>
              <a:t>but not in any way that suggests that they endorse you or your use of the work</a:t>
            </a:r>
            <a:r>
              <a:rPr lang="en-CA" sz="1000" dirty="0" smtClean="0"/>
              <a:t>) by citing: </a:t>
            </a:r>
          </a:p>
          <a:p>
            <a:pPr marL="715963" lvl="1" indent="0">
              <a:buFontTx/>
              <a:buNone/>
              <a:defRPr/>
            </a:pPr>
            <a:r>
              <a:rPr lang="en-CA" sz="1000" dirty="0" smtClean="0"/>
              <a:t>“from presentations accompanying the book ‘Sketching User Experiences, the Workbook’, by S. Greenberg, S. Carpendale, N. Marquardt and B. Buxton”</a:t>
            </a:r>
            <a:endParaRPr lang="en-CA" sz="1000" dirty="0"/>
          </a:p>
          <a:p>
            <a:pPr>
              <a:defRPr/>
            </a:pPr>
            <a:r>
              <a:rPr lang="en-CA" sz="1000" b="1" dirty="0" err="1"/>
              <a:t>Noncommercial</a:t>
            </a:r>
            <a:r>
              <a:rPr lang="en-CA" sz="1000" dirty="0"/>
              <a:t> — You may not use this work for commercial </a:t>
            </a:r>
            <a:r>
              <a:rPr lang="en-CA" sz="1000" dirty="0" smtClean="0"/>
              <a:t>purposes, </a:t>
            </a:r>
            <a:r>
              <a:rPr lang="en-CA" sz="1000" b="1" u="sng" dirty="0" smtClean="0"/>
              <a:t>except</a:t>
            </a:r>
            <a:r>
              <a:rPr lang="en-CA" sz="1000" dirty="0" smtClean="0"/>
              <a:t> to assist one’s own teaching and training within commercial organizations.</a:t>
            </a:r>
          </a:p>
          <a:p>
            <a:pPr>
              <a:defRPr/>
            </a:pPr>
            <a:r>
              <a:rPr lang="en-CA" sz="1000" b="1" dirty="0"/>
              <a:t>Share Alike</a:t>
            </a:r>
            <a:r>
              <a:rPr lang="en-CA" sz="1000" dirty="0"/>
              <a:t> — If you alter, transform, or build upon this work, you may distribute the resulting work only under the same or similar license to this one.</a:t>
            </a:r>
          </a:p>
          <a:p>
            <a:pPr marL="0" indent="0">
              <a:buFontTx/>
              <a:buNone/>
              <a:defRPr/>
            </a:pPr>
            <a:endParaRPr lang="en-CA" sz="1000" b="1" dirty="0" smtClean="0"/>
          </a:p>
          <a:p>
            <a:pPr marL="0" indent="0">
              <a:buFontTx/>
              <a:buNone/>
              <a:defRPr/>
            </a:pPr>
            <a:r>
              <a:rPr lang="en-CA" sz="1000" b="1" dirty="0" smtClean="0"/>
              <a:t>With </a:t>
            </a:r>
            <a:r>
              <a:rPr lang="en-CA" sz="1000" b="1" dirty="0"/>
              <a:t>the understanding that:</a:t>
            </a:r>
          </a:p>
          <a:p>
            <a:pPr>
              <a:defRPr/>
            </a:pPr>
            <a:r>
              <a:rPr lang="en-CA" sz="1000" b="1" dirty="0" smtClean="0"/>
              <a:t>Not all material have transferable rights </a:t>
            </a:r>
            <a:r>
              <a:rPr lang="en-CA" sz="1000" dirty="0" smtClean="0"/>
              <a:t>— materials from other sources which are included here are cited </a:t>
            </a:r>
          </a:p>
          <a:p>
            <a:pPr>
              <a:defRPr/>
            </a:pPr>
            <a:r>
              <a:rPr lang="en-CA" sz="1000" b="1" dirty="0" smtClean="0"/>
              <a:t>Waiver</a:t>
            </a:r>
            <a:r>
              <a:rPr lang="en-CA" sz="1000" dirty="0"/>
              <a:t> — Any of the above conditions can be </a:t>
            </a:r>
            <a:r>
              <a:rPr lang="en-CA" sz="1000" b="1" u="sng" dirty="0"/>
              <a:t>waived</a:t>
            </a:r>
            <a:r>
              <a:rPr lang="en-CA" sz="1000" dirty="0"/>
              <a:t> if you get permission from the copyright holder.</a:t>
            </a:r>
          </a:p>
          <a:p>
            <a:pPr>
              <a:defRPr/>
            </a:pPr>
            <a:r>
              <a:rPr lang="en-CA" sz="1000" b="1" dirty="0"/>
              <a:t>Public Domain</a:t>
            </a:r>
            <a:r>
              <a:rPr lang="en-CA" sz="1000" dirty="0"/>
              <a:t> — Where the work or any of its elements is in the </a:t>
            </a:r>
            <a:r>
              <a:rPr lang="en-CA" sz="1000" b="1" u="sng" dirty="0"/>
              <a:t>public domain</a:t>
            </a:r>
            <a:r>
              <a:rPr lang="en-CA" sz="1000" dirty="0"/>
              <a:t> under applicable law, that status is in no way affected by the license.</a:t>
            </a:r>
          </a:p>
          <a:p>
            <a:pPr>
              <a:defRPr/>
            </a:pPr>
            <a:r>
              <a:rPr lang="en-CA" sz="1000" b="1" dirty="0"/>
              <a:t>Other Rights</a:t>
            </a:r>
            <a:r>
              <a:rPr lang="en-CA" sz="1000" dirty="0"/>
              <a:t> — In no way are any of the following rights affected by the license:</a:t>
            </a:r>
          </a:p>
          <a:p>
            <a:pPr lvl="1">
              <a:defRPr/>
            </a:pPr>
            <a:r>
              <a:rPr lang="en-CA" sz="1000" dirty="0"/>
              <a:t>Your fair dealing or </a:t>
            </a:r>
            <a:r>
              <a:rPr lang="en-CA" sz="1000" b="1" u="sng" dirty="0"/>
              <a:t>fair use</a:t>
            </a:r>
            <a:r>
              <a:rPr lang="en-CA" sz="1000" dirty="0"/>
              <a:t> rights, or other applicable copyright exceptions and limitations;</a:t>
            </a:r>
          </a:p>
          <a:p>
            <a:pPr lvl="1">
              <a:defRPr/>
            </a:pPr>
            <a:r>
              <a:rPr lang="en-CA" sz="1000" dirty="0"/>
              <a:t>The author's </a:t>
            </a:r>
            <a:r>
              <a:rPr lang="en-CA" sz="1000" b="1" u="sng" dirty="0"/>
              <a:t>moral</a:t>
            </a:r>
            <a:r>
              <a:rPr lang="en-CA" sz="1000" dirty="0"/>
              <a:t> rights;</a:t>
            </a:r>
          </a:p>
          <a:p>
            <a:pPr lvl="1">
              <a:defRPr/>
            </a:pPr>
            <a:r>
              <a:rPr lang="en-CA" sz="1000" dirty="0"/>
              <a:t>Rights other persons may have either in the work itself or in how the work is used, such </a:t>
            </a:r>
            <a:r>
              <a:rPr lang="en-CA" sz="1000" dirty="0" smtClean="0"/>
              <a:t>as </a:t>
            </a:r>
            <a:r>
              <a:rPr lang="en-CA" sz="1000" b="1" u="sng" dirty="0" smtClean="0"/>
              <a:t>publicity</a:t>
            </a:r>
            <a:r>
              <a:rPr lang="en-CA" sz="1000" dirty="0"/>
              <a:t> or privacy rights.</a:t>
            </a:r>
          </a:p>
          <a:p>
            <a:pPr marL="0" indent="0">
              <a:buFontTx/>
              <a:buNone/>
              <a:defRPr/>
            </a:pPr>
            <a:r>
              <a:rPr lang="en-CA" sz="1000" b="1" dirty="0"/>
              <a:t>Notice</a:t>
            </a:r>
            <a:r>
              <a:rPr lang="en-CA" sz="1000" dirty="0"/>
              <a:t> — For any reuse or distribution, you must make clear to others the license terms of this work. The best way to do this is with a link to this web page.</a:t>
            </a:r>
          </a:p>
        </p:txBody>
      </p:sp>
      <p:pic>
        <p:nvPicPr>
          <p:cNvPr id="24580" name="Picture 6" descr="http://i.creativecommons.org/l/by-nc-sa/3.0/88x31.pn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659563" y="315913"/>
            <a:ext cx="2046287" cy="7207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4581" name="Picture 7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90624" y="3349625"/>
            <a:ext cx="287338" cy="2841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2699">
                <a:solidFill>
                  <a:schemeClr val="tx1"/>
                </a:solidFill>
                <a:miter lim="800000"/>
                <a:headEnd type="none" w="sm" len="sm"/>
                <a:tailEnd type="none" w="sm" len="sm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24582" name="Picture 9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9512" y="2695575"/>
            <a:ext cx="284162" cy="2603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2699">
                <a:solidFill>
                  <a:schemeClr val="tx1"/>
                </a:solidFill>
                <a:miter lim="800000"/>
                <a:headEnd type="none" w="sm" len="sm"/>
                <a:tailEnd type="none" w="sm" len="sm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24583" name="Picture 10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04912" y="3663950"/>
            <a:ext cx="258762" cy="2492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2699">
                <a:solidFill>
                  <a:schemeClr val="tx1"/>
                </a:solidFill>
                <a:miter lim="800000"/>
                <a:headEnd type="none" w="sm" len="sm"/>
                <a:tailEnd type="none" w="sm" len="sm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phidgets">
  <a:themeElements>
    <a:clrScheme name="">
      <a:dk1>
        <a:srgbClr val="000000"/>
      </a:dk1>
      <a:lt1>
        <a:srgbClr val="FFFFA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D4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phidgets">
      <a:majorFont>
        <a:latin typeface="Verdana"/>
        <a:ea typeface=""/>
        <a:cs typeface=""/>
      </a:majorFont>
      <a:minorFont>
        <a:latin typeface="Verdana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12699" cap="flat" cmpd="sng" algn="ctr">
          <a:solidFill>
            <a:schemeClr val="tx1"/>
          </a:solidFill>
          <a:prstDash val="solid"/>
          <a:round/>
          <a:headEnd type="none" w="sm" len="sm"/>
          <a:tailEnd type="none" w="sm" len="sm"/>
        </a:ln>
        <a:effectLst/>
      </a:spPr>
      <a:bodyPr vert="horz" wrap="none" lIns="92075" tIns="46038" rIns="92075" bIns="46038" numCol="1" anchor="ctr" anchorCtr="0" compatLnSpc="1">
        <a:prstTxWarp prst="textNoShape">
          <a:avLst/>
        </a:prstTxWarp>
        <a:spAutoFit/>
      </a:bodyPr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2400" b="1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Comic Sans MS" pitchFamily="66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12699" cap="flat" cmpd="sng" algn="ctr">
          <a:solidFill>
            <a:schemeClr val="tx1"/>
          </a:solidFill>
          <a:prstDash val="solid"/>
          <a:round/>
          <a:headEnd type="none" w="sm" len="sm"/>
          <a:tailEnd type="none" w="sm" len="sm"/>
        </a:ln>
        <a:effectLst/>
      </a:spPr>
      <a:bodyPr vert="horz" wrap="none" lIns="92075" tIns="46038" rIns="92075" bIns="46038" numCol="1" anchor="ctr" anchorCtr="0" compatLnSpc="1">
        <a:prstTxWarp prst="textNoShape">
          <a:avLst/>
        </a:prstTxWarp>
        <a:spAutoFit/>
      </a:bodyPr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2400" b="1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Comic Sans MS" pitchFamily="66" charset="0"/>
          </a:defRPr>
        </a:defPPr>
      </a:lstStyle>
    </a:lnDef>
  </a:objectDefaults>
  <a:extraClrSchemeLst>
    <a:extraClrScheme>
      <a:clrScheme name="phidgets 1">
        <a:dk1>
          <a:srgbClr val="000000"/>
        </a:dk1>
        <a:lt1>
          <a:srgbClr val="FFFFFF"/>
        </a:lt1>
        <a:dk2>
          <a:srgbClr val="0000FF"/>
        </a:dk2>
        <a:lt2>
          <a:srgbClr val="FFFF00"/>
        </a:lt2>
        <a:accent1>
          <a:srgbClr val="FF9900"/>
        </a:accent1>
        <a:accent2>
          <a:srgbClr val="00FFFF"/>
        </a:accent2>
        <a:accent3>
          <a:srgbClr val="AAAAFF"/>
        </a:accent3>
        <a:accent4>
          <a:srgbClr val="DADADA"/>
        </a:accent4>
        <a:accent5>
          <a:srgbClr val="FFCAAA"/>
        </a:accent5>
        <a:accent6>
          <a:srgbClr val="00E7E7"/>
        </a:accent6>
        <a:hlink>
          <a:srgbClr val="FF0000"/>
        </a:hlink>
        <a:folHlink>
          <a:srgbClr val="969696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phidgets 2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00CC99"/>
        </a:accent1>
        <a:accent2>
          <a:srgbClr val="3333CC"/>
        </a:accent2>
        <a:accent3>
          <a:srgbClr val="FFFFFF"/>
        </a:accent3>
        <a:accent4>
          <a:srgbClr val="000000"/>
        </a:accent4>
        <a:accent5>
          <a:srgbClr val="AAE2CA"/>
        </a:accent5>
        <a:accent6>
          <a:srgbClr val="2D2DB9"/>
        </a:accent6>
        <a:hlink>
          <a:srgbClr val="CCCCFF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phidgets 3">
        <a:dk1>
          <a:srgbClr val="000000"/>
        </a:dk1>
        <a:lt1>
          <a:srgbClr val="FFFFFF"/>
        </a:lt1>
        <a:dk2>
          <a:srgbClr val="000000"/>
        </a:dk2>
        <a:lt2>
          <a:srgbClr val="333333"/>
        </a:lt2>
        <a:accent1>
          <a:srgbClr val="DDDDDD"/>
        </a:accent1>
        <a:accent2>
          <a:srgbClr val="808080"/>
        </a:accent2>
        <a:accent3>
          <a:srgbClr val="FFFFFF"/>
        </a:accent3>
        <a:accent4>
          <a:srgbClr val="000000"/>
        </a:accent4>
        <a:accent5>
          <a:srgbClr val="EBEBEB"/>
        </a:accent5>
        <a:accent6>
          <a:srgbClr val="737373"/>
        </a:accent6>
        <a:hlink>
          <a:srgbClr val="4D4D4D"/>
        </a:hlink>
        <a:folHlink>
          <a:srgbClr val="EAEAEA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phidgets 4">
        <a:dk1>
          <a:srgbClr val="000000"/>
        </a:dk1>
        <a:lt1>
          <a:srgbClr val="FFFFCC"/>
        </a:lt1>
        <a:dk2>
          <a:srgbClr val="808000"/>
        </a:dk2>
        <a:lt2>
          <a:srgbClr val="666633"/>
        </a:lt2>
        <a:accent1>
          <a:srgbClr val="339933"/>
        </a:accent1>
        <a:accent2>
          <a:srgbClr val="800000"/>
        </a:accent2>
        <a:accent3>
          <a:srgbClr val="FFFFE2"/>
        </a:accent3>
        <a:accent4>
          <a:srgbClr val="000000"/>
        </a:accent4>
        <a:accent5>
          <a:srgbClr val="ADCAAD"/>
        </a:accent5>
        <a:accent6>
          <a:srgbClr val="730000"/>
        </a:accent6>
        <a:hlink>
          <a:srgbClr val="0033CC"/>
        </a:hlink>
        <a:folHlink>
          <a:srgbClr val="FFCC66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phidgets 5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FFCC66"/>
        </a:accent1>
        <a:accent2>
          <a:srgbClr val="0000FF"/>
        </a:accent2>
        <a:accent3>
          <a:srgbClr val="FFFFFF"/>
        </a:accent3>
        <a:accent4>
          <a:srgbClr val="000000"/>
        </a:accent4>
        <a:accent5>
          <a:srgbClr val="FFE2B8"/>
        </a:accent5>
        <a:accent6>
          <a:srgbClr val="0000E7"/>
        </a:accent6>
        <a:hlink>
          <a:srgbClr val="CC00CC"/>
        </a:hlink>
        <a:folHlink>
          <a:srgbClr val="C0C0C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phidgets 6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C0C0C0"/>
        </a:accent1>
        <a:accent2>
          <a:srgbClr val="0066FF"/>
        </a:accent2>
        <a:accent3>
          <a:srgbClr val="FFFFFF"/>
        </a:accent3>
        <a:accent4>
          <a:srgbClr val="000000"/>
        </a:accent4>
        <a:accent5>
          <a:srgbClr val="DCDCDC"/>
        </a:accent5>
        <a:accent6>
          <a:srgbClr val="005CE7"/>
        </a:accent6>
        <a:hlink>
          <a:srgbClr val="FF0000"/>
        </a:hlink>
        <a:folHlink>
          <a:srgbClr val="00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phidgets 7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3399FF"/>
        </a:accent1>
        <a:accent2>
          <a:srgbClr val="99FFCC"/>
        </a:accent2>
        <a:accent3>
          <a:srgbClr val="FFFFFF"/>
        </a:accent3>
        <a:accent4>
          <a:srgbClr val="000000"/>
        </a:accent4>
        <a:accent5>
          <a:srgbClr val="ADCAFF"/>
        </a:accent5>
        <a:accent6>
          <a:srgbClr val="8AE7B9"/>
        </a:accent6>
        <a:hlink>
          <a:srgbClr val="CC00CC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919191"/>
      </a:lt2>
      <a:accent1>
        <a:srgbClr val="618FFD"/>
      </a:accent1>
      <a:accent2>
        <a:srgbClr val="00AE00"/>
      </a:accent2>
      <a:accent3>
        <a:srgbClr val="FFFFFF"/>
      </a:accent3>
      <a:accent4>
        <a:srgbClr val="000000"/>
      </a:accent4>
      <a:accent5>
        <a:srgbClr val="B7C6FE"/>
      </a:accent5>
      <a:accent6>
        <a:srgbClr val="009D00"/>
      </a:accent6>
      <a:hlink>
        <a:srgbClr val="FC0128"/>
      </a:hlink>
      <a:folHlink>
        <a:srgbClr val="CECECE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919191"/>
      </a:lt2>
      <a:accent1>
        <a:srgbClr val="618FFD"/>
      </a:accent1>
      <a:accent2>
        <a:srgbClr val="00AE00"/>
      </a:accent2>
      <a:accent3>
        <a:srgbClr val="FFFFFF"/>
      </a:accent3>
      <a:accent4>
        <a:srgbClr val="000000"/>
      </a:accent4>
      <a:accent5>
        <a:srgbClr val="B7C6FE"/>
      </a:accent5>
      <a:accent6>
        <a:srgbClr val="009D00"/>
      </a:accent6>
      <a:hlink>
        <a:srgbClr val="FC0128"/>
      </a:hlink>
      <a:folHlink>
        <a:srgbClr val="CECECE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Phidgets.UIST2001.v2</Template>
  <TotalTime>1302</TotalTime>
  <Pages>9</Pages>
  <Words>1878</Words>
  <Application>Microsoft Office PowerPoint</Application>
  <PresentationFormat>Letter Paper (8.5x11 in)</PresentationFormat>
  <Paragraphs>538</Paragraphs>
  <Slides>43</Slides>
  <Notes>42</Notes>
  <HiddenSlides>0</HiddenSlides>
  <MMClips>4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43</vt:i4>
      </vt:variant>
    </vt:vector>
  </HeadingPairs>
  <TitlesOfParts>
    <vt:vector size="44" baseType="lpstr">
      <vt:lpstr>phidgets</vt:lpstr>
      <vt:lpstr>HOW TO PRESENT  SAUL GREENBERG   UNIVERSITY OF      CALGARY  </vt:lpstr>
      <vt:lpstr>PowerPoint Presentation</vt:lpstr>
      <vt:lpstr>How to Present </vt:lpstr>
      <vt:lpstr>The Message</vt:lpstr>
      <vt:lpstr>Outline</vt:lpstr>
      <vt:lpstr>motivation  Why present?</vt:lpstr>
      <vt:lpstr>motivation  Why present?</vt:lpstr>
      <vt:lpstr>Presentations you may give</vt:lpstr>
      <vt:lpstr>Presentations you may give</vt:lpstr>
      <vt:lpstr>Presentations you may give</vt:lpstr>
      <vt:lpstr>Structure</vt:lpstr>
      <vt:lpstr>Structure</vt:lpstr>
      <vt:lpstr>Structure</vt:lpstr>
      <vt:lpstr>Structure</vt:lpstr>
      <vt:lpstr>Style and Tips</vt:lpstr>
      <vt:lpstr>PowerPoint Presentation</vt:lpstr>
      <vt:lpstr>Style and Tips</vt:lpstr>
      <vt:lpstr>Style and Tips</vt:lpstr>
      <vt:lpstr>Style and Tips</vt:lpstr>
      <vt:lpstr>Style and Tips</vt:lpstr>
      <vt:lpstr>Style and Tips</vt:lpstr>
      <vt:lpstr>Media Setup</vt:lpstr>
      <vt:lpstr>Media Setup</vt:lpstr>
      <vt:lpstr>Media</vt:lpstr>
      <vt:lpstr>Media</vt:lpstr>
      <vt:lpstr>Media</vt:lpstr>
      <vt:lpstr>Media</vt:lpstr>
      <vt:lpstr>Text description Proxemic Media Player (2010)</vt:lpstr>
      <vt:lpstr>Picture Proxemic Media Player</vt:lpstr>
      <vt:lpstr>PowerPoint Presentation</vt:lpstr>
      <vt:lpstr>Too much detail; cluttered  Appearance of Media</vt:lpstr>
      <vt:lpstr>Appearance of Media (16 point courier) </vt:lpstr>
      <vt:lpstr>ALL CAPS APPEARANCE OF MEDIA</vt:lpstr>
      <vt:lpstr>Fontitis, overdecorated Appearance of Media</vt:lpstr>
      <vt:lpstr>Bad colors, contrast…  Appearance of media</vt:lpstr>
      <vt:lpstr>Gratuitous animations (not visible in handouts) Appearance of Media</vt:lpstr>
      <vt:lpstr>Alignment &amp; white space Appearance of Media</vt:lpstr>
      <vt:lpstr>About right Appearance of Media</vt:lpstr>
      <vt:lpstr>Question/Discussion</vt:lpstr>
      <vt:lpstr>The Thesis Oral Presentation </vt:lpstr>
      <vt:lpstr>Summary</vt:lpstr>
      <vt:lpstr>For more informaton</vt:lpstr>
      <vt:lpstr>Permissions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Intro to 481</dc:title>
  <dc:creator>Saul Greenberg</dc:creator>
  <cp:lastModifiedBy>Saul Greenberg</cp:lastModifiedBy>
  <cp:revision>307</cp:revision>
  <cp:lastPrinted>1998-08-16T20:55:46Z</cp:lastPrinted>
  <dcterms:created xsi:type="dcterms:W3CDTF">1995-08-10T13:01:54Z</dcterms:created>
  <dcterms:modified xsi:type="dcterms:W3CDTF">2012-11-06T20:38:47Z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TemplateType">
    <vt:i4>1</vt:i4>
  </property>
  <property fmtid="{D5CDD505-2E9C-101B-9397-08002B2CF9AE}" pid="3" name="GraphicType">
    <vt:i4>1</vt:i4>
  </property>
  <property fmtid="{D5CDD505-2E9C-101B-9397-08002B2CF9AE}" pid="4" name="Compression">
    <vt:i4>100</vt:i4>
  </property>
  <property fmtid="{D5CDD505-2E9C-101B-9397-08002B2CF9AE}" pid="5" name="ScreenSize">
    <vt:i4>1</vt:i4>
  </property>
  <property fmtid="{D5CDD505-2E9C-101B-9397-08002B2CF9AE}" pid="6" name="ScreenUsage">
    <vt:i4>1</vt:i4>
  </property>
  <property fmtid="{D5CDD505-2E9C-101B-9397-08002B2CF9AE}" pid="7" name="MailAddress">
    <vt:lpwstr>saul@cpsc.ucalgary.ca</vt:lpwstr>
  </property>
  <property fmtid="{D5CDD505-2E9C-101B-9397-08002B2CF9AE}" pid="8" name="HomePage">
    <vt:lpwstr>http://www.cpsc.ucalgary.ca/~saul</vt:lpwstr>
  </property>
  <property fmtid="{D5CDD505-2E9C-101B-9397-08002B2CF9AE}" pid="9" name="Other">
    <vt:lpwstr>Saul Greenberg, _x000d_
Department of Computer Science, _x000d_
University of Calgary,  _x000d_
Calgary, Alberta CANADA_x000d_
T2N 1N4</vt:lpwstr>
  </property>
  <property fmtid="{D5CDD505-2E9C-101B-9397-08002B2CF9AE}" pid="10" name="DownloadOriginal">
    <vt:bool>false</vt:bool>
  </property>
  <property fmtid="{D5CDD505-2E9C-101B-9397-08002B2CF9AE}" pid="11" name="DownloadIEButton">
    <vt:bool>false</vt:bool>
  </property>
  <property fmtid="{D5CDD505-2E9C-101B-9397-08002B2CF9AE}" pid="12" name="UseBrowserColor">
    <vt:bool>false</vt:bool>
  </property>
  <property fmtid="{D5CDD505-2E9C-101B-9397-08002B2CF9AE}" pid="13" name="BackColor">
    <vt:i4>16777215</vt:i4>
  </property>
  <property fmtid="{D5CDD505-2E9C-101B-9397-08002B2CF9AE}" pid="14" name="TextColor">
    <vt:i4>0</vt:i4>
  </property>
  <property fmtid="{D5CDD505-2E9C-101B-9397-08002B2CF9AE}" pid="15" name="LinkColor">
    <vt:i4>16711782</vt:i4>
  </property>
  <property fmtid="{D5CDD505-2E9C-101B-9397-08002B2CF9AE}" pid="16" name="VisitedColor">
    <vt:i4>10040268</vt:i4>
  </property>
  <property fmtid="{D5CDD505-2E9C-101B-9397-08002B2CF9AE}" pid="17" name="TransparentButton">
    <vt:i4>0</vt:i4>
  </property>
  <property fmtid="{D5CDD505-2E9C-101B-9397-08002B2CF9AE}" pid="18" name="ButtonType">
    <vt:i4>3</vt:i4>
  </property>
  <property fmtid="{D5CDD505-2E9C-101B-9397-08002B2CF9AE}" pid="19" name="ShowNotes">
    <vt:bool>false</vt:bool>
  </property>
  <property fmtid="{D5CDD505-2E9C-101B-9397-08002B2CF9AE}" pid="20" name="NavBtnPos">
    <vt:i4>1</vt:i4>
  </property>
  <property fmtid="{D5CDD505-2E9C-101B-9397-08002B2CF9AE}" pid="21" name="OutputDir">
    <vt:lpwstr>D:\@www\grouplab\saul\481\topics</vt:lpwstr>
  </property>
</Properties>
</file>