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1"/>
  </p:notesMasterIdLst>
  <p:handoutMasterIdLst>
    <p:handoutMasterId r:id="rId32"/>
  </p:handoutMasterIdLst>
  <p:sldIdLst>
    <p:sldId id="308" r:id="rId2"/>
    <p:sldId id="378" r:id="rId3"/>
    <p:sldId id="381" r:id="rId4"/>
    <p:sldId id="384" r:id="rId5"/>
    <p:sldId id="351" r:id="rId6"/>
    <p:sldId id="274" r:id="rId7"/>
    <p:sldId id="275" r:id="rId8"/>
    <p:sldId id="391" r:id="rId9"/>
    <p:sldId id="276" r:id="rId10"/>
    <p:sldId id="377" r:id="rId11"/>
    <p:sldId id="278" r:id="rId12"/>
    <p:sldId id="388" r:id="rId13"/>
    <p:sldId id="352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354" r:id="rId26"/>
    <p:sldId id="357" r:id="rId27"/>
    <p:sldId id="358" r:id="rId28"/>
    <p:sldId id="385" r:id="rId29"/>
    <p:sldId id="290" r:id="rId3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15620"/>
    <p:restoredTop sz="76034" autoAdjust="0"/>
  </p:normalViewPr>
  <p:slideViewPr>
    <p:cSldViewPr>
      <p:cViewPr varScale="1">
        <p:scale>
          <a:sx n="53" d="100"/>
          <a:sy n="53" d="100"/>
        </p:scale>
        <p:origin x="-18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AB9FD347-B82A-4612-93D4-685CB936276F}" type="datetimeFigureOut">
              <a:rPr lang="en-US"/>
              <a:pPr/>
              <a:t>9/16/2012</a:t>
            </a:fld>
            <a:endParaRPr lang="en-US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A8152497-64D9-4BA2-8622-A6E5245958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alibri" pitchFamily="34" charset="0"/>
              </a:defRPr>
            </a:lvl1pPr>
          </a:lstStyle>
          <a:p>
            <a:fld id="{EBFA4316-8DAD-49EA-8D39-0D5100C49B9D}" type="datetimeFigureOut">
              <a:rPr lang="en-US"/>
              <a:pPr/>
              <a:t>9/16/2012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alibri" pitchFamily="34" charset="0"/>
              </a:defRPr>
            </a:lvl1pPr>
          </a:lstStyle>
          <a:p>
            <a:fld id="{D77F2DEE-5CEB-4E65-BECD-3D6C75D6627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mtClean="0"/>
              <a:t>Could be used to indicate not only who participated in class but how many times that person made comments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Sets are subsets of themselves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The empty set is subset of every set:</a:t>
            </a:r>
          </a:p>
          <a:p>
            <a:pPr lvl="1" eaLnBrk="1" hangingPunct="1">
              <a:spcBef>
                <a:spcPct val="0"/>
              </a:spcBef>
            </a:pPr>
            <a:r>
              <a:rPr lang="en-US" smtClean="0"/>
              <a:t>The set A is a subset of the set B if and only if every element of A is also an element of B. If A is the empty set then A has no elements and so all of its elements (there are none) belong to B no matter what set B we are dealing with. That is, the empty set is a subset of every set.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2010</a:t>
            </a:r>
          </a:p>
        </p:txBody>
      </p:sp>
      <p:pic>
        <p:nvPicPr>
          <p:cNvPr id="8" name="Picture 10" descr="image00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86200"/>
            <a:ext cx="147161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/>
          <p:cNvPicPr>
            <a:picLocks noChangeAspect="1" noChangeArrowheads="1"/>
          </p:cNvPicPr>
          <p:nvPr userDrawn="1"/>
        </p:nvPicPr>
        <p:blipFill>
          <a:blip r:embed="rId3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5A82F7-BDA9-42A6-BF17-38F0B1A8E92A}" type="datetime1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57BF92F7-306E-4115-BD7C-4BE6F7116A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01AC9C-3A7E-437C-A59F-8078322DF25F}" type="datetime1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3BE19-7EE4-49F0-B599-E0F9E854C1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770DD-00AB-4FC3-8780-619302EBB559}" type="datetime1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A8590-96D9-46EC-A2A2-9458EE7D92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2F176-592A-4974-AECC-B590C00C80A3}" type="datetime1">
              <a:rPr lang="en-US"/>
              <a:pPr>
                <a:defRPr/>
              </a:pPr>
              <a:t>9/16/2012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A5CBD-4963-4ECD-AC1D-B5900172E1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95DFD-28C8-4DE4-848D-E7237E3E25C9}" type="datetime1">
              <a:rPr lang="en-US"/>
              <a:pPr>
                <a:defRPr/>
              </a:pPr>
              <a:t>9/16/2012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C989B-C217-4CBD-AB3E-104EC8004F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F69F6-5041-40A5-A374-BF03DADBD7DD}" type="datetime1">
              <a:rPr lang="en-US"/>
              <a:pPr>
                <a:defRPr/>
              </a:pPr>
              <a:t>9/16/2012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5F788-5C3F-4067-B044-8EA50C7EDD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1C36D-FCE0-43DE-A2C0-0D857CAA4EBD}" type="datetime1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BDE98-12B5-49CE-8CEF-583D0881B6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C1583-8F7E-4AE3-B61B-AB6BE48C190B}" type="datetime1">
              <a:rPr lang="en-US"/>
              <a:pPr>
                <a:defRPr/>
              </a:pPr>
              <a:t>9/16/2012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5E28E-F7E7-4D24-9674-FA6E305B8C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10021C-4517-4564-B74C-19974D879329}" type="datetime1">
              <a:rPr lang="en-US"/>
              <a:pPr>
                <a:defRPr/>
              </a:pPr>
              <a:t>9/16/2012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6F0EA-E65D-43EC-B498-2F562D675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A2FB2-4640-4DB6-A966-660551B94606}" type="datetime1">
              <a:rPr lang="en-US"/>
              <a:pPr>
                <a:defRPr/>
              </a:pPr>
              <a:t>9/16/2012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B5137-EF59-488E-A0C2-7DD658DD25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9986D-C6D6-4783-B770-BB115D2BD2CF}" type="datetime1">
              <a:rPr lang="en-US"/>
              <a:pPr>
                <a:defRPr/>
              </a:pPr>
              <a:t>9/16/2012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C50CE-7E9F-4679-AC80-2E4614089F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52822-1943-43E9-B145-FC4BD3A69AD1}" type="datetime1">
              <a:rPr lang="en-US"/>
              <a:pPr>
                <a:defRPr/>
              </a:pPr>
              <a:t>9/16/2012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3B4ED-AD41-4517-8724-C0320AF1B0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4554FFB5-F446-456E-B7D0-7EF6BF613AF9}" type="datetime1">
              <a:rPr lang="en-US"/>
              <a:pPr>
                <a:defRPr/>
              </a:pPr>
              <a:t>9/16/2012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FCE7F5B5-5F79-46DA-ACCD-4F940ADC15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</a:t>
            </a:r>
            <a:r>
              <a:rPr lang="en-US" sz="1200" dirty="0" err="1">
                <a:latin typeface="+mn-lt"/>
              </a:rPr>
              <a:t>Jalal</a:t>
            </a:r>
            <a:r>
              <a:rPr lang="en-US" sz="1200" dirty="0">
                <a:latin typeface="+mn-lt"/>
              </a:rPr>
              <a:t>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pic>
        <p:nvPicPr>
          <p:cNvPr id="1034" name="Picture 11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4" r:id="rId4"/>
    <p:sldLayoutId id="2147483683" r:id="rId5"/>
    <p:sldLayoutId id="2147483682" r:id="rId6"/>
    <p:sldLayoutId id="2147483688" r:id="rId7"/>
    <p:sldLayoutId id="2147483681" r:id="rId8"/>
    <p:sldLayoutId id="2147483689" r:id="rId9"/>
    <p:sldLayoutId id="2147483680" r:id="rId10"/>
    <p:sldLayoutId id="2147483679" r:id="rId11"/>
    <p:sldLayoutId id="2147483678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Elementary Set Theory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Mandatory: Chapter 2 – Sections 2.3 and 2.4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A6AF92-1FBF-4373-BE1A-0108AB26C8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Sets and Set Operations</a:t>
            </a:r>
            <a:endParaRPr lang="en-US" dirty="0"/>
          </a:p>
        </p:txBody>
      </p:sp>
      <p:sp>
        <p:nvSpPr>
          <p:cNvPr id="17410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B95C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AD9D98-E4A8-46D8-8A7B-958EBB41C3B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sz="2200" dirty="0" smtClean="0"/>
              <a:t>At the end of this section, the you will be able to: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Understand the two basic properties of sets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Understand the (one) difference between sets and </a:t>
            </a:r>
            <a:r>
              <a:rPr lang="en-US" sz="2200" dirty="0" err="1" smtClean="0"/>
              <a:t>multisets</a:t>
            </a:r>
            <a:endParaRPr lang="en-US" sz="2200" dirty="0" smtClean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Define a set and use two types of set representations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Perform all  4 operations on sets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Use Venn diagrams to depict sets and operations on them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Define tuples and differentiate them from sets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200" dirty="0" smtClean="0"/>
              <a:t>Perform multiplication on sets (Cartesian products)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3FA221-F63A-447C-9A8B-C369B57E8D9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Clr>
                <a:srgbClr val="FF6600"/>
              </a:buClr>
              <a:defRPr/>
            </a:pPr>
            <a:r>
              <a:rPr lang="en-US" dirty="0" smtClean="0"/>
              <a:t>A </a:t>
            </a:r>
            <a:r>
              <a:rPr lang="en-US" b="1" dirty="0" smtClean="0"/>
              <a:t>set</a:t>
            </a:r>
            <a:r>
              <a:rPr lang="en-US" dirty="0" smtClean="0"/>
              <a:t> is a collection of objects;</a:t>
            </a:r>
          </a:p>
          <a:p>
            <a:pPr lvl="1" eaLnBrk="1" hangingPunct="1">
              <a:buClr>
                <a:srgbClr val="FF6600"/>
              </a:buClr>
              <a:defRPr/>
            </a:pPr>
            <a:r>
              <a:rPr lang="en-US" dirty="0" smtClean="0">
                <a:cs typeface="+mn-cs"/>
              </a:rPr>
              <a:t>we call these objects the </a:t>
            </a:r>
            <a:r>
              <a:rPr lang="en-US" i="1" dirty="0" smtClean="0">
                <a:cs typeface="+mn-cs"/>
              </a:rPr>
              <a:t>elements</a:t>
            </a:r>
            <a:r>
              <a:rPr lang="en-US" dirty="0" smtClean="0">
                <a:cs typeface="+mn-cs"/>
              </a:rPr>
              <a:t> of the set.</a:t>
            </a:r>
            <a:br>
              <a:rPr lang="en-US" dirty="0" smtClean="0">
                <a:cs typeface="+mn-cs"/>
              </a:rPr>
            </a:br>
            <a:endParaRPr lang="en-US" dirty="0" smtClean="0">
              <a:cs typeface="+mn-cs"/>
            </a:endParaRPr>
          </a:p>
          <a:p>
            <a:pPr eaLnBrk="1" hangingPunct="1">
              <a:buClr>
                <a:srgbClr val="FF6600"/>
              </a:buClr>
              <a:defRPr/>
            </a:pPr>
            <a:r>
              <a:rPr lang="en-US" dirty="0" smtClean="0"/>
              <a:t>Examples:</a:t>
            </a:r>
            <a:br>
              <a:rPr lang="en-US" dirty="0" smtClean="0"/>
            </a:br>
            <a:endParaRPr lang="en-US" dirty="0" smtClean="0"/>
          </a:p>
          <a:p>
            <a:pPr lvl="1" eaLnBrk="1" hangingPunct="1">
              <a:buClr>
                <a:srgbClr val="FF6600"/>
              </a:buClr>
              <a:defRPr/>
            </a:pPr>
            <a:r>
              <a:rPr lang="en-US" dirty="0" smtClean="0">
                <a:cs typeface="+mn-cs"/>
              </a:rPr>
              <a:t>Students in this class form (</a:t>
            </a:r>
            <a:r>
              <a:rPr lang="en-US" dirty="0" err="1" smtClean="0">
                <a:cs typeface="+mn-cs"/>
              </a:rPr>
              <a:t>ie</a:t>
            </a:r>
            <a:r>
              <a:rPr lang="en-US" dirty="0" smtClean="0">
                <a:cs typeface="+mn-cs"/>
              </a:rPr>
              <a:t>, are elements of) a set</a:t>
            </a:r>
          </a:p>
          <a:p>
            <a:pPr lvl="1" eaLnBrk="1" hangingPunct="1">
              <a:buClr>
                <a:srgbClr val="FF6600"/>
              </a:buClr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buClr>
                <a:srgbClr val="FF6600"/>
              </a:buClr>
              <a:defRPr/>
            </a:pPr>
            <a:r>
              <a:rPr lang="en-US" dirty="0" smtClean="0">
                <a:cs typeface="+mn-cs"/>
              </a:rPr>
              <a:t>The set of all positive integers</a:t>
            </a:r>
          </a:p>
          <a:p>
            <a:pPr lvl="1" eaLnBrk="1" hangingPunct="1">
              <a:buClr>
                <a:srgbClr val="FF6600"/>
              </a:buClr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buClr>
                <a:srgbClr val="FF6600"/>
              </a:buClr>
              <a:defRPr/>
            </a:pPr>
            <a:r>
              <a:rPr lang="en-US" dirty="0" smtClean="0">
                <a:cs typeface="+mn-cs"/>
              </a:rPr>
              <a:t>The set of all of your shirts</a:t>
            </a:r>
            <a:br>
              <a:rPr lang="en-US" dirty="0" smtClean="0">
                <a:cs typeface="+mn-cs"/>
              </a:rPr>
            </a:br>
            <a:endParaRPr lang="en-US" dirty="0" smtClean="0">
              <a:cs typeface="+mn-cs"/>
            </a:endParaRPr>
          </a:p>
          <a:p>
            <a:pPr eaLnBrk="1" hangingPunct="1">
              <a:buClr>
                <a:srgbClr val="FF6600"/>
              </a:buClr>
              <a:defRPr/>
            </a:pPr>
            <a:r>
              <a:rPr lang="en-US" dirty="0" smtClean="0"/>
              <a:t>Sometimes we call an element of a set a </a:t>
            </a:r>
            <a:r>
              <a:rPr lang="en-US" i="1" dirty="0" smtClean="0"/>
              <a:t>member</a:t>
            </a:r>
            <a:r>
              <a:rPr lang="en-US" dirty="0" smtClean="0"/>
              <a:t> of that set, instead.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9F5655-E2B6-452C-9250-F19F247A45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Representing Small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Small sets can be represented by listing its members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 = {paper, scissors, rock}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All possible choices in the game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B = {pawn, rook, knight, bishop, queen, king}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All chess pieces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C = {1, 2, 3, 4, 5}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All positive integers less than or equal to 5</a:t>
            </a: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7B0B8C-4C7E-4263-BC8C-81F813E23BA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Representing Big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May not be possible to list all members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Some sets are infinite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 = {x | x is a current student at UofC}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All current students at UofC</a:t>
            </a:r>
          </a:p>
          <a:p>
            <a:pPr lvl="1" eaLnBrk="1" hangingPunct="1">
              <a:buFont typeface="Verdana" pitchFamily="34" charset="0"/>
              <a:buNone/>
            </a:pPr>
            <a:endParaRPr lang="en-US" smtClean="0">
              <a:ea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B = {x | x is an even number}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Infinite set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33A881-A080-4A52-A8A4-3BBE2547A82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mtClean="0">
                <a:effectLst/>
                <a:ea typeface="ＭＳ Ｐゴシック"/>
                <a:cs typeface="ＭＳ Ｐゴシック"/>
              </a:rPr>
              <a:t>The Empty Set</a:t>
            </a:r>
          </a:p>
        </p:txBody>
      </p:sp>
      <p:sp>
        <p:nvSpPr>
          <p:cNvPr id="2253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An empty set contains no elements.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Notation: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n-US" smtClean="0">
                <a:latin typeface="Arial" charset="0"/>
                <a:ea typeface="ＭＳ Ｐゴシック"/>
              </a:rPr>
              <a:t>A = { }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n-US" smtClean="0">
                <a:latin typeface="Arial" charset="0"/>
                <a:ea typeface="ＭＳ Ｐゴシック"/>
              </a:rPr>
              <a:t>A = </a:t>
            </a:r>
            <a:r>
              <a:rPr lang="en-US" smtClean="0">
                <a:latin typeface="Arial" charset="0"/>
                <a:ea typeface="ＭＳ Ｐゴシック"/>
                <a:sym typeface="Symbol" pitchFamily="18" charset="2"/>
              </a:rPr>
              <a:t></a:t>
            </a:r>
            <a:r>
              <a:rPr lang="en-US" smtClean="0">
                <a:latin typeface="Arial" charset="0"/>
                <a:ea typeface="ＭＳ Ｐゴシック"/>
              </a:rPr>
              <a:t> 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Properties of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dirty="0" smtClean="0"/>
              <a:t>Duplicates are not allowed (or do not count)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 {paper, scissors, rock} is the same as {paper, scissors, rock, rock} 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We should not repeat elements</a:t>
            </a: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eaLnBrk="1" hangingPunct="1">
              <a:defRPr/>
            </a:pPr>
            <a:r>
              <a:rPr lang="en-US" dirty="0" smtClean="0"/>
              <a:t>Order of members is irrelevant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{paper, scissors, rock}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{scissors, rock, paper}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{rock, scissors, paper}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Are all the same set</a:t>
            </a: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D17438-9A9C-4899-9C3B-5A7142EC2D4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Multi-sets</a:t>
            </a:r>
            <a:endParaRPr lang="en-US" dirty="0"/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Duplication is allowed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{Sara, Sam, Frank, Julie, Sam, Frank}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02A3E2-A588-4B92-B140-C108D88F91E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 Inclusion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A </a:t>
            </a:r>
            <a:r>
              <a:rPr lang="en-US" sz="3200" dirty="0" smtClean="0">
                <a:sym typeface="Symbol" pitchFamily="18" charset="2"/>
              </a:rPr>
              <a:t></a:t>
            </a:r>
            <a:r>
              <a:rPr lang="en-US" dirty="0" smtClean="0"/>
              <a:t> B means that all members of A are also members of B</a:t>
            </a:r>
          </a:p>
          <a:p>
            <a:pPr eaLnBrk="1" hangingPunct="1">
              <a:defRPr/>
            </a:pPr>
            <a:r>
              <a:rPr lang="en-US" dirty="0" smtClean="0"/>
              <a:t>Read A is a subset (or equal to) of B</a:t>
            </a:r>
          </a:p>
          <a:p>
            <a:pPr eaLnBrk="1" hangingPunct="1">
              <a:defRPr/>
            </a:pPr>
            <a:r>
              <a:rPr lang="en-US" dirty="0" smtClean="0"/>
              <a:t>Examples: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{1,2} </a:t>
            </a:r>
            <a:r>
              <a:rPr lang="en-US" dirty="0" smtClean="0">
                <a:sym typeface="Symbol" pitchFamily="18" charset="2"/>
              </a:rPr>
              <a:t></a:t>
            </a:r>
            <a:r>
              <a:rPr lang="en-US" dirty="0" smtClean="0"/>
              <a:t> {1,2,7}</a:t>
            </a:r>
          </a:p>
          <a:p>
            <a:pPr eaLnBrk="1" hangingPunct="1">
              <a:defRPr/>
            </a:pPr>
            <a:r>
              <a:rPr lang="en-US" dirty="0" smtClean="0"/>
              <a:t>{a} </a:t>
            </a:r>
            <a:r>
              <a:rPr lang="en-US" dirty="0" smtClean="0">
                <a:sym typeface="Symbol" pitchFamily="18" charset="2"/>
              </a:rPr>
              <a:t></a:t>
            </a:r>
            <a:r>
              <a:rPr lang="en-US" dirty="0" smtClean="0"/>
              <a:t> {</a:t>
            </a:r>
            <a:r>
              <a:rPr lang="en-US" dirty="0" smtClean="0">
                <a:sym typeface="Symbol"/>
              </a:rPr>
              <a:t></a:t>
            </a:r>
            <a:r>
              <a:rPr lang="en-US" dirty="0" smtClean="0"/>
              <a:t> | </a:t>
            </a:r>
            <a:r>
              <a:rPr lang="en-US" dirty="0" smtClean="0">
                <a:sym typeface="Symbol"/>
              </a:rPr>
              <a:t></a:t>
            </a:r>
            <a:r>
              <a:rPr lang="en-US" dirty="0" smtClean="0"/>
              <a:t> is a letter in the English alphabet}</a:t>
            </a:r>
          </a:p>
          <a:p>
            <a:pPr eaLnBrk="1" hangingPunct="1">
              <a:defRPr/>
            </a:pPr>
            <a:r>
              <a:rPr lang="en-US" dirty="0" smtClean="0"/>
              <a:t>{H,I,T} </a:t>
            </a:r>
            <a:r>
              <a:rPr lang="en-US" dirty="0" smtClean="0">
                <a:sym typeface="Symbol" pitchFamily="18" charset="2"/>
              </a:rPr>
              <a:t></a:t>
            </a:r>
            <a:r>
              <a:rPr lang="en-US" dirty="0" smtClean="0"/>
              <a:t> {H,I,T}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For member elements, H </a:t>
            </a:r>
            <a:r>
              <a:rPr lang="en-US" sz="3200" dirty="0" smtClean="0">
                <a:sym typeface="Symbol" pitchFamily="18" charset="2"/>
              </a:rPr>
              <a:t></a:t>
            </a:r>
            <a:r>
              <a:rPr lang="en-US" dirty="0" smtClean="0">
                <a:sym typeface="Symbol" pitchFamily="18" charset="2"/>
              </a:rPr>
              <a:t> {H,I,T}</a:t>
            </a:r>
            <a:endParaRPr lang="en-US" dirty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E6938F-3C73-4901-9C2D-CEAF90DE45D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mtClean="0">
                <a:effectLst/>
                <a:ea typeface="ＭＳ Ｐゴシック"/>
                <a:cs typeface="ＭＳ Ｐゴシック"/>
              </a:rPr>
              <a:t>Set Inclusion: Subsets</a:t>
            </a:r>
          </a:p>
        </p:txBody>
      </p:sp>
      <p:sp>
        <p:nvSpPr>
          <p:cNvPr id="2765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 set is also a subset of itself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n-US" smtClean="0">
                <a:latin typeface="Arial" charset="0"/>
                <a:ea typeface="ＭＳ Ｐゴシック"/>
              </a:rPr>
              <a:t>{1,2,3} </a:t>
            </a:r>
            <a:r>
              <a:rPr lang="en-US" smtClean="0">
                <a:latin typeface="Arial" charset="0"/>
                <a:ea typeface="ＭＳ Ｐゴシック"/>
                <a:sym typeface="Symbol" pitchFamily="18" charset="2"/>
              </a:rPr>
              <a:t></a:t>
            </a:r>
            <a:r>
              <a:rPr lang="en-US" smtClean="0">
                <a:latin typeface="Arial" charset="0"/>
                <a:ea typeface="ＭＳ Ｐゴシック"/>
              </a:rPr>
              <a:t> {1,2,3}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The empty set is also a subset of any set</a:t>
            </a:r>
          </a:p>
          <a:p>
            <a:pPr eaLnBrk="1" hangingPunct="1"/>
            <a:endParaRPr lang="en-US" b="1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 Membership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We write x </a:t>
            </a:r>
            <a:r>
              <a:rPr lang="en-US" smtClean="0">
                <a:latin typeface="Symbol" pitchFamily="18" charset="2"/>
                <a:ea typeface="ＭＳ Ｐゴシック"/>
                <a:cs typeface="ＭＳ Ｐゴシック"/>
                <a:sym typeface="Symbol" pitchFamily="18" charset="2"/>
              </a:rPr>
              <a:t></a:t>
            </a:r>
            <a:r>
              <a:rPr lang="en-US" smtClean="0">
                <a:latin typeface="Symbol" pitchFamily="18" charset="2"/>
                <a:ea typeface="ＭＳ Ｐゴシック"/>
                <a:cs typeface="ＭＳ Ｐゴシック"/>
              </a:rPr>
              <a:t> </a:t>
            </a:r>
            <a:r>
              <a:rPr lang="en-US" smtClean="0">
                <a:ea typeface="ＭＳ Ｐゴシック"/>
                <a:cs typeface="ＭＳ Ｐゴシック"/>
              </a:rPr>
              <a:t>S to say that x is an element of the set S</a:t>
            </a:r>
            <a:br>
              <a:rPr lang="en-US" smtClean="0">
                <a:ea typeface="ＭＳ Ｐゴシック"/>
                <a:cs typeface="ＭＳ Ｐゴシック"/>
              </a:rPr>
            </a:br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Examples: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2 </a:t>
            </a:r>
            <a:r>
              <a:rPr lang="en-US" smtClean="0">
                <a:latin typeface="Symbol" pitchFamily="18" charset="2"/>
                <a:ea typeface="ＭＳ Ｐゴシック"/>
                <a:sym typeface="Symbol" pitchFamily="18" charset="2"/>
              </a:rPr>
              <a:t></a:t>
            </a:r>
            <a:r>
              <a:rPr lang="en-US" smtClean="0">
                <a:ea typeface="ＭＳ Ｐゴシック"/>
              </a:rPr>
              <a:t>{1, 2, 3}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$ </a:t>
            </a:r>
            <a:r>
              <a:rPr lang="en-US" smtClean="0">
                <a:latin typeface="Symbol" pitchFamily="18" charset="2"/>
                <a:ea typeface="ＭＳ Ｐゴシック"/>
                <a:sym typeface="Symbol" pitchFamily="18" charset="2"/>
              </a:rPr>
              <a:t></a:t>
            </a:r>
            <a:r>
              <a:rPr lang="en-US" smtClean="0">
                <a:ea typeface="ＭＳ Ｐゴシック"/>
              </a:rPr>
              <a:t>{$, ¢, £, ¥, €, </a:t>
            </a:r>
            <a:r>
              <a:rPr lang="en-US" smtClean="0">
                <a:latin typeface="Lucida Grande"/>
                <a:ea typeface="Lucida Grande"/>
                <a:cs typeface="Lucida Grande"/>
              </a:rPr>
              <a:t>₠</a:t>
            </a:r>
            <a:r>
              <a:rPr lang="en-US" smtClean="0">
                <a:ea typeface="ＭＳ Ｐゴシック"/>
              </a:rPr>
              <a:t>}</a:t>
            </a:r>
          </a:p>
          <a:p>
            <a:pPr lvl="1" eaLnBrk="1" hangingPunct="1"/>
            <a:r>
              <a:rPr lang="en-US" smtClean="0">
                <a:ea typeface="ＭＳ Ｐゴシック"/>
              </a:rPr>
              <a:t>a </a:t>
            </a:r>
            <a:r>
              <a:rPr lang="en-US" smtClean="0">
                <a:latin typeface="Symbol" pitchFamily="18" charset="2"/>
                <a:ea typeface="ＭＳ Ｐゴシック"/>
                <a:sym typeface="Symbol" pitchFamily="18" charset="2"/>
              </a:rPr>
              <a:t></a:t>
            </a:r>
            <a:r>
              <a:rPr lang="en-US" smtClean="0">
                <a:ea typeface="ＭＳ Ｐゴシック"/>
              </a:rPr>
              <a:t> {a}</a:t>
            </a:r>
            <a:br>
              <a:rPr lang="en-US" smtClean="0">
                <a:ea typeface="ＭＳ Ｐゴシック"/>
              </a:rPr>
            </a:br>
            <a:endParaRPr lang="en-US" smtClean="0">
              <a:ea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This is </a:t>
            </a:r>
            <a:r>
              <a:rPr lang="en-US" b="1" smtClean="0">
                <a:ea typeface="ＭＳ Ｐゴシック"/>
                <a:cs typeface="ＭＳ Ｐゴシック"/>
              </a:rPr>
              <a:t>not </a:t>
            </a:r>
            <a:r>
              <a:rPr lang="en-US" smtClean="0">
                <a:ea typeface="ＭＳ Ｐゴシック"/>
                <a:cs typeface="ＭＳ Ｐゴシック"/>
              </a:rPr>
              <a:t>the same as “set inclusion!”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BBDC17-6365-4CAB-AFF8-ACA3BD9FF47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 Inclusion – Venn Diagram</a:t>
            </a:r>
            <a:endParaRPr lang="en-US" dirty="0"/>
          </a:p>
        </p:txBody>
      </p:sp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EA21FB-9A0A-4FCB-BAEE-317437E900B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514600" y="990600"/>
            <a:ext cx="4191000" cy="3505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733800" y="2057400"/>
            <a:ext cx="1524000" cy="1524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H</a:t>
            </a:r>
            <a:r>
              <a:rPr lang="en-US" b="1" dirty="0">
                <a:solidFill>
                  <a:schemeClr val="bg1"/>
                </a:solidFill>
              </a:rPr>
              <a:t>  </a:t>
            </a:r>
            <a:r>
              <a:rPr lang="en-US" b="1" dirty="0">
                <a:solidFill>
                  <a:schemeClr val="tx1"/>
                </a:solidFill>
              </a:rPr>
              <a:t> 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T</a:t>
            </a:r>
          </a:p>
        </p:txBody>
      </p:sp>
      <p:sp>
        <p:nvSpPr>
          <p:cNvPr id="30725" name="TextBox 7"/>
          <p:cNvSpPr txBox="1">
            <a:spLocks noChangeArrowheads="1"/>
          </p:cNvSpPr>
          <p:nvPr/>
        </p:nvSpPr>
        <p:spPr bwMode="auto">
          <a:xfrm flipH="1">
            <a:off x="3352800" y="1524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A</a:t>
            </a:r>
          </a:p>
        </p:txBody>
      </p:sp>
      <p:sp>
        <p:nvSpPr>
          <p:cNvPr id="30726" name="TextBox 8"/>
          <p:cNvSpPr txBox="1">
            <a:spLocks noChangeArrowheads="1"/>
          </p:cNvSpPr>
          <p:nvPr/>
        </p:nvSpPr>
        <p:spPr bwMode="auto">
          <a:xfrm flipH="1">
            <a:off x="4191000" y="1524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B</a:t>
            </a:r>
          </a:p>
        </p:txBody>
      </p:sp>
      <p:sp>
        <p:nvSpPr>
          <p:cNvPr id="30727" name="TextBox 9"/>
          <p:cNvSpPr txBox="1">
            <a:spLocks noChangeArrowheads="1"/>
          </p:cNvSpPr>
          <p:nvPr/>
        </p:nvSpPr>
        <p:spPr bwMode="auto">
          <a:xfrm flipH="1">
            <a:off x="3124200" y="2057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C</a:t>
            </a:r>
          </a:p>
        </p:txBody>
      </p:sp>
      <p:sp>
        <p:nvSpPr>
          <p:cNvPr id="30728" name="TextBox 10"/>
          <p:cNvSpPr txBox="1">
            <a:spLocks noChangeArrowheads="1"/>
          </p:cNvSpPr>
          <p:nvPr/>
        </p:nvSpPr>
        <p:spPr bwMode="auto">
          <a:xfrm flipH="1">
            <a:off x="3124200" y="2819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D</a:t>
            </a:r>
          </a:p>
        </p:txBody>
      </p:sp>
      <p:sp>
        <p:nvSpPr>
          <p:cNvPr id="30729" name="TextBox 11"/>
          <p:cNvSpPr txBox="1">
            <a:spLocks noChangeArrowheads="1"/>
          </p:cNvSpPr>
          <p:nvPr/>
        </p:nvSpPr>
        <p:spPr bwMode="auto">
          <a:xfrm flipH="1">
            <a:off x="3505200" y="3429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E</a:t>
            </a:r>
          </a:p>
        </p:txBody>
      </p:sp>
      <p:sp>
        <p:nvSpPr>
          <p:cNvPr id="30730" name="TextBox 12"/>
          <p:cNvSpPr txBox="1">
            <a:spLocks noChangeArrowheads="1"/>
          </p:cNvSpPr>
          <p:nvPr/>
        </p:nvSpPr>
        <p:spPr bwMode="auto">
          <a:xfrm flipH="1">
            <a:off x="4191000" y="37338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F</a:t>
            </a:r>
          </a:p>
        </p:txBody>
      </p:sp>
      <p:sp>
        <p:nvSpPr>
          <p:cNvPr id="30731" name="TextBox 13"/>
          <p:cNvSpPr txBox="1">
            <a:spLocks noChangeArrowheads="1"/>
          </p:cNvSpPr>
          <p:nvPr/>
        </p:nvSpPr>
        <p:spPr bwMode="auto">
          <a:xfrm flipH="1">
            <a:off x="4953000" y="3581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G</a:t>
            </a:r>
          </a:p>
        </p:txBody>
      </p:sp>
      <p:sp>
        <p:nvSpPr>
          <p:cNvPr id="30732" name="TextBox 14"/>
          <p:cNvSpPr txBox="1">
            <a:spLocks noChangeArrowheads="1"/>
          </p:cNvSpPr>
          <p:nvPr/>
        </p:nvSpPr>
        <p:spPr bwMode="auto">
          <a:xfrm flipH="1">
            <a:off x="5334000" y="3048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K</a:t>
            </a:r>
          </a:p>
        </p:txBody>
      </p:sp>
      <p:sp>
        <p:nvSpPr>
          <p:cNvPr id="30733" name="TextBox 15"/>
          <p:cNvSpPr txBox="1">
            <a:spLocks noChangeArrowheads="1"/>
          </p:cNvSpPr>
          <p:nvPr/>
        </p:nvSpPr>
        <p:spPr bwMode="auto">
          <a:xfrm flipH="1">
            <a:off x="5486400" y="3581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L</a:t>
            </a:r>
          </a:p>
        </p:txBody>
      </p:sp>
      <p:sp>
        <p:nvSpPr>
          <p:cNvPr id="30734" name="TextBox 16"/>
          <p:cNvSpPr txBox="1">
            <a:spLocks noChangeArrowheads="1"/>
          </p:cNvSpPr>
          <p:nvPr/>
        </p:nvSpPr>
        <p:spPr bwMode="auto">
          <a:xfrm flipH="1">
            <a:off x="5791200" y="25908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M</a:t>
            </a:r>
          </a:p>
        </p:txBody>
      </p:sp>
      <p:sp>
        <p:nvSpPr>
          <p:cNvPr id="30735" name="TextBox 17"/>
          <p:cNvSpPr txBox="1">
            <a:spLocks noChangeArrowheads="1"/>
          </p:cNvSpPr>
          <p:nvPr/>
        </p:nvSpPr>
        <p:spPr bwMode="auto">
          <a:xfrm flipH="1">
            <a:off x="5410200" y="2057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N</a:t>
            </a:r>
          </a:p>
        </p:txBody>
      </p:sp>
      <p:sp>
        <p:nvSpPr>
          <p:cNvPr id="30736" name="TextBox 18"/>
          <p:cNvSpPr txBox="1">
            <a:spLocks noChangeArrowheads="1"/>
          </p:cNvSpPr>
          <p:nvPr/>
        </p:nvSpPr>
        <p:spPr bwMode="auto">
          <a:xfrm flipH="1">
            <a:off x="4876800" y="16002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O</a:t>
            </a:r>
          </a:p>
        </p:txBody>
      </p:sp>
      <p:sp>
        <p:nvSpPr>
          <p:cNvPr id="30737" name="TextBox 19"/>
          <p:cNvSpPr txBox="1">
            <a:spLocks noChangeArrowheads="1"/>
          </p:cNvSpPr>
          <p:nvPr/>
        </p:nvSpPr>
        <p:spPr bwMode="auto">
          <a:xfrm flipH="1">
            <a:off x="4419600" y="1143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P</a:t>
            </a:r>
          </a:p>
        </p:txBody>
      </p:sp>
      <p:sp>
        <p:nvSpPr>
          <p:cNvPr id="30738" name="TextBox 20"/>
          <p:cNvSpPr txBox="1">
            <a:spLocks noChangeArrowheads="1"/>
          </p:cNvSpPr>
          <p:nvPr/>
        </p:nvSpPr>
        <p:spPr bwMode="auto">
          <a:xfrm flipH="1">
            <a:off x="5257800" y="1524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Q</a:t>
            </a:r>
          </a:p>
        </p:txBody>
      </p:sp>
      <p:sp>
        <p:nvSpPr>
          <p:cNvPr id="30739" name="TextBox 21"/>
          <p:cNvSpPr txBox="1">
            <a:spLocks noChangeArrowheads="1"/>
          </p:cNvSpPr>
          <p:nvPr/>
        </p:nvSpPr>
        <p:spPr bwMode="auto">
          <a:xfrm flipH="1">
            <a:off x="3048000" y="32766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R</a:t>
            </a:r>
          </a:p>
        </p:txBody>
      </p:sp>
      <p:sp>
        <p:nvSpPr>
          <p:cNvPr id="30740" name="TextBox 22"/>
          <p:cNvSpPr txBox="1">
            <a:spLocks noChangeArrowheads="1"/>
          </p:cNvSpPr>
          <p:nvPr/>
        </p:nvSpPr>
        <p:spPr bwMode="auto">
          <a:xfrm flipH="1">
            <a:off x="3581400" y="3810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S</a:t>
            </a:r>
          </a:p>
        </p:txBody>
      </p:sp>
      <p:sp>
        <p:nvSpPr>
          <p:cNvPr id="30741" name="TextBox 23"/>
          <p:cNvSpPr txBox="1">
            <a:spLocks noChangeArrowheads="1"/>
          </p:cNvSpPr>
          <p:nvPr/>
        </p:nvSpPr>
        <p:spPr bwMode="auto">
          <a:xfrm flipH="1">
            <a:off x="4495800" y="38862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U</a:t>
            </a:r>
          </a:p>
        </p:txBody>
      </p:sp>
      <p:sp>
        <p:nvSpPr>
          <p:cNvPr id="30742" name="TextBox 24"/>
          <p:cNvSpPr txBox="1">
            <a:spLocks noChangeArrowheads="1"/>
          </p:cNvSpPr>
          <p:nvPr/>
        </p:nvSpPr>
        <p:spPr bwMode="auto">
          <a:xfrm flipH="1">
            <a:off x="2743200" y="23622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V</a:t>
            </a:r>
          </a:p>
        </p:txBody>
      </p:sp>
      <p:sp>
        <p:nvSpPr>
          <p:cNvPr id="30743" name="TextBox 25"/>
          <p:cNvSpPr txBox="1">
            <a:spLocks noChangeArrowheads="1"/>
          </p:cNvSpPr>
          <p:nvPr/>
        </p:nvSpPr>
        <p:spPr bwMode="auto">
          <a:xfrm flipH="1">
            <a:off x="5867400" y="2057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W</a:t>
            </a:r>
          </a:p>
        </p:txBody>
      </p:sp>
      <p:sp>
        <p:nvSpPr>
          <p:cNvPr id="30744" name="TextBox 26"/>
          <p:cNvSpPr txBox="1">
            <a:spLocks noChangeArrowheads="1"/>
          </p:cNvSpPr>
          <p:nvPr/>
        </p:nvSpPr>
        <p:spPr bwMode="auto">
          <a:xfrm flipH="1">
            <a:off x="3810000" y="12192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X</a:t>
            </a:r>
          </a:p>
        </p:txBody>
      </p:sp>
      <p:sp>
        <p:nvSpPr>
          <p:cNvPr id="30745" name="TextBox 27"/>
          <p:cNvSpPr txBox="1">
            <a:spLocks noChangeArrowheads="1"/>
          </p:cNvSpPr>
          <p:nvPr/>
        </p:nvSpPr>
        <p:spPr bwMode="auto">
          <a:xfrm flipH="1">
            <a:off x="5791200" y="31242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Y</a:t>
            </a:r>
          </a:p>
        </p:txBody>
      </p:sp>
      <p:sp>
        <p:nvSpPr>
          <p:cNvPr id="30746" name="TextBox 28"/>
          <p:cNvSpPr txBox="1">
            <a:spLocks noChangeArrowheads="1"/>
          </p:cNvSpPr>
          <p:nvPr/>
        </p:nvSpPr>
        <p:spPr bwMode="auto">
          <a:xfrm flipH="1">
            <a:off x="3657600" y="1905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Verdana" pitchFamily="34" charset="0"/>
              </a:rPr>
              <a:t>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 Inclusion – Venn Diagram</a:t>
            </a:r>
            <a:endParaRPr lang="en-US" dirty="0"/>
          </a:p>
        </p:txBody>
      </p:sp>
      <p:sp>
        <p:nvSpPr>
          <p:cNvPr id="2765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EE4312-BEFF-4CCD-88B2-C07ADA59295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600200" y="457200"/>
            <a:ext cx="6553200" cy="4876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748" name="TextBox 30"/>
          <p:cNvSpPr txBox="1">
            <a:spLocks noChangeArrowheads="1"/>
          </p:cNvSpPr>
          <p:nvPr/>
        </p:nvSpPr>
        <p:spPr bwMode="auto">
          <a:xfrm>
            <a:off x="4267200" y="4648200"/>
            <a:ext cx="14144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Mammals</a:t>
            </a:r>
          </a:p>
        </p:txBody>
      </p:sp>
      <p:sp>
        <p:nvSpPr>
          <p:cNvPr id="32" name="Oval 31"/>
          <p:cNvSpPr/>
          <p:nvPr/>
        </p:nvSpPr>
        <p:spPr>
          <a:xfrm>
            <a:off x="2743200" y="685800"/>
            <a:ext cx="3124200" cy="2286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Humans</a:t>
            </a:r>
          </a:p>
        </p:txBody>
      </p:sp>
      <p:sp>
        <p:nvSpPr>
          <p:cNvPr id="33" name="Oval 32"/>
          <p:cNvSpPr/>
          <p:nvPr/>
        </p:nvSpPr>
        <p:spPr>
          <a:xfrm>
            <a:off x="5257800" y="2895600"/>
            <a:ext cx="2438400" cy="1524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Elephants</a:t>
            </a:r>
          </a:p>
        </p:txBody>
      </p:sp>
      <p:sp>
        <p:nvSpPr>
          <p:cNvPr id="34" name="Oval 33"/>
          <p:cNvSpPr/>
          <p:nvPr/>
        </p:nvSpPr>
        <p:spPr>
          <a:xfrm>
            <a:off x="3124200" y="990600"/>
            <a:ext cx="1752600" cy="6096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Men</a:t>
            </a:r>
          </a:p>
        </p:txBody>
      </p:sp>
      <p:sp>
        <p:nvSpPr>
          <p:cNvPr id="35" name="Oval 34"/>
          <p:cNvSpPr/>
          <p:nvPr/>
        </p:nvSpPr>
        <p:spPr>
          <a:xfrm>
            <a:off x="3581400" y="1676400"/>
            <a:ext cx="1981200" cy="6096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Women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Operations on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z="2600" smtClean="0">
                <a:ea typeface="ＭＳ Ｐゴシック"/>
                <a:cs typeface="ＭＳ Ｐゴシック"/>
              </a:rPr>
              <a:t>Set Intersection</a:t>
            </a:r>
          </a:p>
          <a:p>
            <a:pPr eaLnBrk="1" hangingPunct="1"/>
            <a:r>
              <a:rPr lang="en-US" sz="2600" smtClean="0">
                <a:ea typeface="ＭＳ Ｐゴシック"/>
                <a:cs typeface="ＭＳ Ｐゴシック"/>
              </a:rPr>
              <a:t>A </a:t>
            </a:r>
            <a:r>
              <a:rPr lang="en-US" sz="2600" smtClean="0">
                <a:ea typeface="ＭＳ Ｐゴシック"/>
                <a:cs typeface="ＭＳ Ｐゴシック"/>
                <a:sym typeface="Symbol" pitchFamily="18" charset="2"/>
              </a:rPr>
              <a:t> B = set of all elements that are in A </a:t>
            </a:r>
            <a:r>
              <a:rPr lang="en-US" sz="2600" b="1" smtClean="0">
                <a:ea typeface="ＭＳ Ｐゴシック"/>
                <a:cs typeface="ＭＳ Ｐゴシック"/>
                <a:sym typeface="Symbol" pitchFamily="18" charset="2"/>
              </a:rPr>
              <a:t>and</a:t>
            </a:r>
            <a:r>
              <a:rPr lang="en-US" sz="2600" smtClean="0">
                <a:ea typeface="ＭＳ Ｐゴシック"/>
                <a:cs typeface="ＭＳ Ｐゴシック"/>
                <a:sym typeface="Symbol" pitchFamily="18" charset="2"/>
              </a:rPr>
              <a:t> in B</a:t>
            </a:r>
          </a:p>
          <a:p>
            <a:pPr eaLnBrk="1" hangingPunct="1"/>
            <a:r>
              <a:rPr lang="en-US" sz="2600" smtClean="0">
                <a:ea typeface="ＭＳ Ｐゴシック"/>
                <a:cs typeface="ＭＳ Ｐゴシック"/>
                <a:sym typeface="Symbol" pitchFamily="18" charset="2"/>
              </a:rPr>
              <a:t>Example:</a:t>
            </a:r>
          </a:p>
          <a:p>
            <a:pPr lvl="1" eaLnBrk="1" hangingPunct="1"/>
            <a:r>
              <a:rPr lang="en-US" sz="2200" smtClean="0">
                <a:ea typeface="ＭＳ Ｐゴシック"/>
                <a:sym typeface="Symbol" pitchFamily="18" charset="2"/>
              </a:rPr>
              <a:t>A = {1, 6, 8}, B = {1, 3, 5, 7}, C = {3, 5, 7}</a:t>
            </a:r>
          </a:p>
          <a:p>
            <a:pPr lvl="1" eaLnBrk="1" hangingPunct="1"/>
            <a:r>
              <a:rPr lang="en-US" sz="2200" smtClean="0">
                <a:ea typeface="ＭＳ Ｐゴシック"/>
                <a:sym typeface="Symbol" pitchFamily="18" charset="2"/>
              </a:rPr>
              <a:t>A  B = ???</a:t>
            </a:r>
          </a:p>
          <a:p>
            <a:pPr lvl="1" eaLnBrk="1" hangingPunct="1"/>
            <a:r>
              <a:rPr lang="en-US" sz="2200" smtClean="0">
                <a:ea typeface="ＭＳ Ｐゴシック"/>
                <a:sym typeface="Symbol" pitchFamily="18" charset="2"/>
              </a:rPr>
              <a:t>B  C = ???</a:t>
            </a:r>
          </a:p>
          <a:p>
            <a:pPr lvl="1" eaLnBrk="1" hangingPunct="1"/>
            <a:r>
              <a:rPr lang="en-US" sz="2200" smtClean="0">
                <a:ea typeface="ＭＳ Ｐゴシック"/>
                <a:sym typeface="Symbol" pitchFamily="18" charset="2"/>
              </a:rPr>
              <a:t>A  C = ???</a:t>
            </a:r>
          </a:p>
          <a:p>
            <a:pPr lvl="1" eaLnBrk="1" hangingPunct="1"/>
            <a:endParaRPr lang="en-US" sz="2200" smtClean="0">
              <a:ea typeface="ＭＳ Ｐゴシック"/>
              <a:sym typeface="Symbol" pitchFamily="18" charset="2"/>
            </a:endParaRPr>
          </a:p>
          <a:p>
            <a:pPr eaLnBrk="1" hangingPunct="1"/>
            <a:r>
              <a:rPr lang="en-US" sz="2600" smtClean="0">
                <a:ea typeface="ＭＳ Ｐゴシック"/>
                <a:cs typeface="ＭＳ Ｐゴシック"/>
                <a:sym typeface="Symbol" pitchFamily="18" charset="2"/>
              </a:rPr>
              <a:t>We say sets S and T are </a:t>
            </a:r>
            <a:r>
              <a:rPr lang="en-US" sz="2600" i="1" smtClean="0">
                <a:ea typeface="ＭＳ Ｐゴシック"/>
                <a:cs typeface="ＭＳ Ｐゴシック"/>
                <a:sym typeface="Symbol" pitchFamily="18" charset="2"/>
              </a:rPr>
              <a:t>disjoint</a:t>
            </a:r>
            <a:r>
              <a:rPr lang="en-US" sz="2600" smtClean="0">
                <a:ea typeface="ＭＳ Ｐゴシック"/>
                <a:cs typeface="ＭＳ Ｐゴシック"/>
                <a:sym typeface="Symbol" pitchFamily="18" charset="2"/>
              </a:rPr>
              <a:t> if ST={}.</a:t>
            </a:r>
          </a:p>
          <a:p>
            <a:pPr lvl="1" eaLnBrk="1" hangingPunct="1"/>
            <a:endParaRPr lang="en-US" sz="2200" smtClean="0">
              <a:ea typeface="ＭＳ Ｐゴシック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3E91B1-ACE1-4EE7-9B44-516A53875D8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Intersection– Venn Diagram</a:t>
            </a:r>
            <a:endParaRPr lang="en-US" dirty="0"/>
          </a:p>
        </p:txBody>
      </p:sp>
      <p:sp>
        <p:nvSpPr>
          <p:cNvPr id="2969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27A054-598E-409E-82F2-F5646D731ED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971800" y="762000"/>
            <a:ext cx="5562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Has Four Legs</a:t>
            </a:r>
          </a:p>
        </p:txBody>
      </p:sp>
      <p:sp>
        <p:nvSpPr>
          <p:cNvPr id="32" name="Oval 31"/>
          <p:cNvSpPr/>
          <p:nvPr/>
        </p:nvSpPr>
        <p:spPr>
          <a:xfrm>
            <a:off x="609600" y="1143000"/>
            <a:ext cx="4114800" cy="3581400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Carnivorous</a:t>
            </a:r>
          </a:p>
        </p:txBody>
      </p:sp>
      <p:sp>
        <p:nvSpPr>
          <p:cNvPr id="34" name="Oval 33"/>
          <p:cNvSpPr/>
          <p:nvPr/>
        </p:nvSpPr>
        <p:spPr>
          <a:xfrm>
            <a:off x="6705600" y="2286000"/>
            <a:ext cx="1447800" cy="12192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Cows</a:t>
            </a:r>
          </a:p>
        </p:txBody>
      </p:sp>
      <p:sp>
        <p:nvSpPr>
          <p:cNvPr id="11" name="Oval 10"/>
          <p:cNvSpPr/>
          <p:nvPr/>
        </p:nvSpPr>
        <p:spPr>
          <a:xfrm>
            <a:off x="3124200" y="2209800"/>
            <a:ext cx="1447800" cy="12192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Lions</a:t>
            </a:r>
          </a:p>
        </p:txBody>
      </p:sp>
      <p:sp>
        <p:nvSpPr>
          <p:cNvPr id="12" name="Oval 11"/>
          <p:cNvSpPr/>
          <p:nvPr/>
        </p:nvSpPr>
        <p:spPr>
          <a:xfrm>
            <a:off x="1143000" y="2286000"/>
            <a:ext cx="1676400" cy="12192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Hawks</a:t>
            </a:r>
          </a:p>
        </p:txBody>
      </p:sp>
      <p:sp>
        <p:nvSpPr>
          <p:cNvPr id="13" name="Oval 12"/>
          <p:cNvSpPr/>
          <p:nvPr/>
        </p:nvSpPr>
        <p:spPr>
          <a:xfrm>
            <a:off x="4572000" y="1143000"/>
            <a:ext cx="2438400" cy="12192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Elephants</a:t>
            </a:r>
          </a:p>
        </p:txBody>
      </p:sp>
      <p:sp>
        <p:nvSpPr>
          <p:cNvPr id="14" name="Oval 13"/>
          <p:cNvSpPr/>
          <p:nvPr/>
        </p:nvSpPr>
        <p:spPr>
          <a:xfrm>
            <a:off x="4953000" y="2438400"/>
            <a:ext cx="1676400" cy="12192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Tables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Operations on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Set Union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 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 B = set of all elements that are in A </a:t>
            </a:r>
            <a:r>
              <a:rPr lang="en-US" b="1" smtClean="0">
                <a:ea typeface="ＭＳ Ｐゴシック"/>
                <a:cs typeface="ＭＳ Ｐゴシック"/>
                <a:sym typeface="Symbol" pitchFamily="18" charset="2"/>
              </a:rPr>
              <a:t>or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 in B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Example:</a:t>
            </a:r>
          </a:p>
          <a:p>
            <a:pPr lvl="1" eaLnBrk="1" hangingPunct="1"/>
            <a:r>
              <a:rPr lang="en-US" smtClean="0">
                <a:ea typeface="ＭＳ Ｐゴシック"/>
                <a:sym typeface="Symbol" pitchFamily="18" charset="2"/>
              </a:rPr>
              <a:t>A = {1, 6, 8}, B = {1, 3, 5, 7}, C = {3, 5, 7}</a:t>
            </a:r>
          </a:p>
          <a:p>
            <a:pPr lvl="1" eaLnBrk="1" hangingPunct="1"/>
            <a:r>
              <a:rPr lang="en-US" smtClean="0">
                <a:ea typeface="ＭＳ Ｐゴシック"/>
                <a:sym typeface="Symbol" pitchFamily="18" charset="2"/>
              </a:rPr>
              <a:t>A  B =???</a:t>
            </a:r>
          </a:p>
          <a:p>
            <a:pPr lvl="1" eaLnBrk="1" hangingPunct="1"/>
            <a:r>
              <a:rPr lang="en-US" smtClean="0">
                <a:ea typeface="ＭＳ Ｐゴシック"/>
                <a:sym typeface="Symbol" pitchFamily="18" charset="2"/>
              </a:rPr>
              <a:t>B  C =???</a:t>
            </a:r>
          </a:p>
          <a:p>
            <a:pPr lvl="1" eaLnBrk="1" hangingPunct="1"/>
            <a:r>
              <a:rPr lang="en-US" smtClean="0">
                <a:ea typeface="ＭＳ Ｐゴシック"/>
                <a:sym typeface="Symbol" pitchFamily="18" charset="2"/>
              </a:rPr>
              <a:t>A  C =???</a:t>
            </a:r>
          </a:p>
          <a:p>
            <a:pPr lvl="1" eaLnBrk="1" hangingPunct="1"/>
            <a:endParaRPr lang="en-US" smtClean="0">
              <a:ea typeface="ＭＳ Ｐゴシック"/>
              <a:sym typeface="Symbol" pitchFamily="18" charset="2"/>
            </a:endParaRPr>
          </a:p>
          <a:p>
            <a:pPr lvl="1" eaLnBrk="1" hangingPunct="1"/>
            <a:endParaRPr lang="en-US" smtClean="0">
              <a:ea typeface="ＭＳ Ｐゴシック"/>
            </a:endParaRP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5F9D33-6B20-4C68-AA81-39F991BE19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Union– Venn Diagram</a:t>
            </a:r>
            <a:endParaRPr lang="en-US" dirty="0"/>
          </a:p>
        </p:txBody>
      </p:sp>
      <p:sp>
        <p:nvSpPr>
          <p:cNvPr id="3174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A6ABB4-102D-4306-BC50-6BE13497590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971800" y="762000"/>
            <a:ext cx="5562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457200" y="762000"/>
            <a:ext cx="4267200" cy="3962400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971800" y="762000"/>
            <a:ext cx="55626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469900" y="762000"/>
            <a:ext cx="41910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43200" y="1295400"/>
            <a:ext cx="4114800" cy="2819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Union– Venn Diagram</a:t>
            </a:r>
            <a:endParaRPr lang="en-US" dirty="0"/>
          </a:p>
        </p:txBody>
      </p:sp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9772B5-B449-4CCB-A074-65D8840009E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572000" y="838200"/>
            <a:ext cx="4419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Male </a:t>
            </a:r>
            <a:r>
              <a:rPr lang="en-US" dirty="0" err="1"/>
              <a:t>UofC</a:t>
            </a:r>
            <a:r>
              <a:rPr lang="en-US" dirty="0"/>
              <a:t> Students</a:t>
            </a:r>
          </a:p>
        </p:txBody>
      </p:sp>
      <p:sp>
        <p:nvSpPr>
          <p:cNvPr id="32" name="Oval 31"/>
          <p:cNvSpPr/>
          <p:nvPr/>
        </p:nvSpPr>
        <p:spPr>
          <a:xfrm>
            <a:off x="228600" y="762000"/>
            <a:ext cx="4343400" cy="3962400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Female </a:t>
            </a:r>
            <a:r>
              <a:rPr lang="en-US" dirty="0" err="1">
                <a:solidFill>
                  <a:srgbClr val="0070C0"/>
                </a:solidFill>
              </a:rPr>
              <a:t>UofC</a:t>
            </a:r>
            <a:r>
              <a:rPr lang="en-US" dirty="0">
                <a:solidFill>
                  <a:srgbClr val="0070C0"/>
                </a:solidFill>
              </a:rPr>
              <a:t> Students</a:t>
            </a:r>
          </a:p>
        </p:txBody>
      </p:sp>
      <p:sp>
        <p:nvSpPr>
          <p:cNvPr id="38917" name="TextBox 9"/>
          <p:cNvSpPr txBox="1">
            <a:spLocks noChangeArrowheads="1"/>
          </p:cNvSpPr>
          <p:nvPr/>
        </p:nvSpPr>
        <p:spPr bwMode="auto">
          <a:xfrm>
            <a:off x="5791200" y="47244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38918" name="TextBox 11"/>
          <p:cNvSpPr txBox="1">
            <a:spLocks noChangeArrowheads="1"/>
          </p:cNvSpPr>
          <p:nvPr/>
        </p:nvSpPr>
        <p:spPr bwMode="auto">
          <a:xfrm>
            <a:off x="3581400" y="8382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28600" y="762000"/>
            <a:ext cx="43434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572000" y="838200"/>
            <a:ext cx="44196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276600" y="2362200"/>
            <a:ext cx="2667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Verdana" pitchFamily="34" charset="0"/>
              </a:rPr>
              <a:t>All UofC Students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Union– Venn Diagram</a:t>
            </a:r>
            <a:endParaRPr lang="en-US" dirty="0"/>
          </a:p>
        </p:txBody>
      </p:sp>
      <p:sp>
        <p:nvSpPr>
          <p:cNvPr id="3379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A6D98F-358A-43E0-A18A-952D702AAE7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581400" y="990600"/>
            <a:ext cx="4419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Commonwealth Counties</a:t>
            </a:r>
          </a:p>
        </p:txBody>
      </p:sp>
      <p:sp>
        <p:nvSpPr>
          <p:cNvPr id="32" name="Oval 31"/>
          <p:cNvSpPr/>
          <p:nvPr/>
        </p:nvSpPr>
        <p:spPr>
          <a:xfrm>
            <a:off x="1066800" y="914400"/>
            <a:ext cx="4343400" cy="3962400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Francophone Countries</a:t>
            </a:r>
          </a:p>
        </p:txBody>
      </p:sp>
      <p:sp>
        <p:nvSpPr>
          <p:cNvPr id="39941" name="TextBox 9"/>
          <p:cNvSpPr txBox="1">
            <a:spLocks noChangeArrowheads="1"/>
          </p:cNvSpPr>
          <p:nvPr/>
        </p:nvSpPr>
        <p:spPr bwMode="auto">
          <a:xfrm>
            <a:off x="5791200" y="47244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39942" name="TextBox 11"/>
          <p:cNvSpPr txBox="1">
            <a:spLocks noChangeArrowheads="1"/>
          </p:cNvSpPr>
          <p:nvPr/>
        </p:nvSpPr>
        <p:spPr bwMode="auto">
          <a:xfrm>
            <a:off x="3200400" y="9906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617913" y="990600"/>
            <a:ext cx="43434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044575" y="914400"/>
            <a:ext cx="44196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19400" y="1295400"/>
            <a:ext cx="4114800" cy="3276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752600" y="2514600"/>
            <a:ext cx="5624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Francophone and Commonwealth Countries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1" grpId="0" animBg="1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Operations on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/>
                <a:cs typeface="ＭＳ Ｐゴシック"/>
              </a:rPr>
              <a:t>Set Subtraction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/>
                <a:cs typeface="ＭＳ Ｐゴシック"/>
              </a:rPr>
              <a:t>A 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– B = set of all elements that are in A </a:t>
            </a:r>
            <a:r>
              <a:rPr lang="en-US" b="1" smtClean="0">
                <a:ea typeface="ＭＳ Ｐゴシック"/>
                <a:cs typeface="ＭＳ Ｐゴシック"/>
                <a:sym typeface="Symbol" pitchFamily="18" charset="2"/>
              </a:rPr>
              <a:t>but not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 in B</a:t>
            </a:r>
          </a:p>
          <a:p>
            <a:pPr eaLnBrk="1" hangingPunct="1">
              <a:lnSpc>
                <a:spcPct val="90000"/>
              </a:lnSpc>
            </a:pPr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Example: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/>
                <a:sym typeface="Symbol" pitchFamily="18" charset="2"/>
              </a:rPr>
              <a:t>A = {1, 6, 8}, B = {1, 3, 5, 7}, C = {3, 5, 7}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/>
                <a:sym typeface="Symbol" pitchFamily="18" charset="2"/>
              </a:rPr>
              <a:t>A – B = ???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/>
                <a:sym typeface="Symbol" pitchFamily="18" charset="2"/>
              </a:rPr>
              <a:t>B – C = ???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/>
                <a:sym typeface="Symbol" pitchFamily="18" charset="2"/>
              </a:rPr>
              <a:t>C – B = ???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/>
                <a:sym typeface="Symbol" pitchFamily="18" charset="2"/>
              </a:rPr>
              <a:t>C – A = ???</a:t>
            </a:r>
          </a:p>
          <a:p>
            <a:pPr lvl="1" eaLnBrk="1" hangingPunct="1">
              <a:lnSpc>
                <a:spcPct val="90000"/>
              </a:lnSpc>
            </a:pPr>
            <a:endParaRPr lang="en-US" smtClean="0">
              <a:ea typeface="ＭＳ Ｐゴシック"/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</a:pPr>
            <a:endParaRPr lang="en-US" smtClean="0">
              <a:ea typeface="ＭＳ Ｐゴシック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12835D-3B82-4804-93BA-3A34A0712D5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Subtraction– Venn Diagram</a:t>
            </a:r>
            <a:endParaRPr lang="en-US" dirty="0"/>
          </a:p>
        </p:txBody>
      </p:sp>
      <p:sp>
        <p:nvSpPr>
          <p:cNvPr id="3584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66031A-BC1A-4AAD-A38D-75C758731E8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581400" y="990600"/>
            <a:ext cx="4419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Commonwealth Countries</a:t>
            </a:r>
          </a:p>
        </p:txBody>
      </p:sp>
      <p:sp>
        <p:nvSpPr>
          <p:cNvPr id="32" name="Oval 31"/>
          <p:cNvSpPr/>
          <p:nvPr/>
        </p:nvSpPr>
        <p:spPr>
          <a:xfrm>
            <a:off x="838200" y="990600"/>
            <a:ext cx="4343400" cy="3962400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Francophone Countries</a:t>
            </a:r>
          </a:p>
        </p:txBody>
      </p:sp>
      <p:sp>
        <p:nvSpPr>
          <p:cNvPr id="43013" name="TextBox 9"/>
          <p:cNvSpPr txBox="1">
            <a:spLocks noChangeArrowheads="1"/>
          </p:cNvSpPr>
          <p:nvPr/>
        </p:nvSpPr>
        <p:spPr bwMode="auto">
          <a:xfrm>
            <a:off x="5791200" y="47244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43014" name="TextBox 11"/>
          <p:cNvSpPr txBox="1">
            <a:spLocks noChangeArrowheads="1"/>
          </p:cNvSpPr>
          <p:nvPr/>
        </p:nvSpPr>
        <p:spPr bwMode="auto">
          <a:xfrm>
            <a:off x="3200400" y="9906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838200" y="990600"/>
            <a:ext cx="43434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Francophone Countries</a:t>
            </a:r>
          </a:p>
        </p:txBody>
      </p:sp>
      <p:sp>
        <p:nvSpPr>
          <p:cNvPr id="16" name="Oval 15"/>
          <p:cNvSpPr/>
          <p:nvPr/>
        </p:nvSpPr>
        <p:spPr>
          <a:xfrm>
            <a:off x="3581400" y="990600"/>
            <a:ext cx="4419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Commonwealth Countries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28600" y="457200"/>
            <a:ext cx="9104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Francophone countries that are not members of the Commonwealth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Subtraction– Venn Diagram</a:t>
            </a:r>
            <a:endParaRPr lang="en-US" dirty="0"/>
          </a:p>
        </p:txBody>
      </p:sp>
      <p:sp>
        <p:nvSpPr>
          <p:cNvPr id="3686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D190D4-E92D-412D-B2B5-F3519F220A6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581400" y="990600"/>
            <a:ext cx="4419600" cy="396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Commonwealth Countries</a:t>
            </a:r>
          </a:p>
        </p:txBody>
      </p:sp>
      <p:sp>
        <p:nvSpPr>
          <p:cNvPr id="32" name="Oval 31"/>
          <p:cNvSpPr/>
          <p:nvPr/>
        </p:nvSpPr>
        <p:spPr>
          <a:xfrm>
            <a:off x="838200" y="990600"/>
            <a:ext cx="4343400" cy="3962400"/>
          </a:xfrm>
          <a:prstGeom prst="ellipse">
            <a:avLst/>
          </a:prstGeom>
          <a:solidFill>
            <a:srgbClr val="FFFF0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Francophone Countries</a:t>
            </a:r>
          </a:p>
        </p:txBody>
      </p:sp>
      <p:sp>
        <p:nvSpPr>
          <p:cNvPr id="44037" name="TextBox 9"/>
          <p:cNvSpPr txBox="1">
            <a:spLocks noChangeArrowheads="1"/>
          </p:cNvSpPr>
          <p:nvPr/>
        </p:nvSpPr>
        <p:spPr bwMode="auto">
          <a:xfrm>
            <a:off x="5791200" y="47244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44038" name="TextBox 11"/>
          <p:cNvSpPr txBox="1">
            <a:spLocks noChangeArrowheads="1"/>
          </p:cNvSpPr>
          <p:nvPr/>
        </p:nvSpPr>
        <p:spPr bwMode="auto">
          <a:xfrm>
            <a:off x="3200400" y="990600"/>
            <a:ext cx="184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81400" y="990600"/>
            <a:ext cx="4419600" cy="3962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Commonwealth Countries</a:t>
            </a:r>
          </a:p>
        </p:txBody>
      </p:sp>
      <p:sp>
        <p:nvSpPr>
          <p:cNvPr id="17" name="Oval 16"/>
          <p:cNvSpPr/>
          <p:nvPr/>
        </p:nvSpPr>
        <p:spPr>
          <a:xfrm>
            <a:off x="838200" y="990600"/>
            <a:ext cx="4343400" cy="39624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0070C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70C0"/>
                </a:solidFill>
              </a:rPr>
              <a:t>Francophone Countries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219200" y="457200"/>
            <a:ext cx="699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Verdana" pitchFamily="34" charset="0"/>
              </a:rPr>
              <a:t>Commonwealth countries that are not Francophone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Complement</a:t>
            </a:r>
            <a:endParaRPr lang="en-US" dirty="0"/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E32481-8CC3-4A3C-A093-02DE50B77A1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905000" y="1143000"/>
            <a:ext cx="5715000" cy="3962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  <a:latin typeface="Script MT Bold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  <a:latin typeface="Script MT Bold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Script MT Bold" pitchFamily="66" charset="0"/>
              </a:rPr>
              <a:t>  U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238500" y="1752600"/>
            <a:ext cx="3048000" cy="2743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Has Four Legs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Complement</a:t>
            </a:r>
            <a:endParaRPr lang="en-US" dirty="0"/>
          </a:p>
        </p:txBody>
      </p:sp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BF2C5A-BA3C-441A-9FCE-8AD50BB2B0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905000" y="1143000"/>
            <a:ext cx="5715000" cy="3962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  <a:latin typeface="Script MT Bold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  <a:latin typeface="Script MT Bold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Script MT Bold" pitchFamily="66" charset="0"/>
              </a:rPr>
              <a:t>  U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238500" y="1752600"/>
            <a:ext cx="3048000" cy="2743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Has Four Legs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Let A be a set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 = {x | x not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</a:t>
            </a:r>
            <a:r>
              <a:rPr lang="en-US" smtClean="0">
                <a:ea typeface="ＭＳ Ｐゴシック"/>
                <a:cs typeface="ＭＳ Ｐゴシック"/>
              </a:rPr>
              <a:t>∈ A}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 = { x | x is male}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 = {x | x is not male}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FFB451-9C8D-4C27-9F4A-C2CD02B304E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914400" y="2514600"/>
            <a:ext cx="3048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14400" y="1143000"/>
            <a:ext cx="3048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Ordered </a:t>
            </a:r>
            <a:r>
              <a:rPr lang="en-US" dirty="0" err="1" smtClean="0"/>
              <a:t>Tuples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dirty="0" smtClean="0"/>
              <a:t>We use curly brackets (braces) to represent sets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{rock, paper} = {paper, rock}</a:t>
            </a:r>
          </a:p>
          <a:p>
            <a:pPr eaLnBrk="1" hangingPunct="1">
              <a:defRPr/>
            </a:pPr>
            <a:r>
              <a:rPr lang="en-US" dirty="0" smtClean="0"/>
              <a:t>If order is important we use ordered </a:t>
            </a:r>
            <a:r>
              <a:rPr lang="en-US" dirty="0" err="1" smtClean="0"/>
              <a:t>tuples</a:t>
            </a:r>
            <a:endParaRPr lang="en-US" dirty="0" smtClean="0"/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(rock, paper) ≠ (paper, rock)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Maybe meaning (</a:t>
            </a:r>
            <a:r>
              <a:rPr lang="en-US" i="1" dirty="0" smtClean="0">
                <a:cs typeface="+mn-cs"/>
              </a:rPr>
              <a:t>choice of player 1</a:t>
            </a:r>
            <a:r>
              <a:rPr lang="en-US" dirty="0" smtClean="0">
                <a:cs typeface="+mn-cs"/>
              </a:rPr>
              <a:t>, </a:t>
            </a:r>
            <a:r>
              <a:rPr lang="en-US" i="1" dirty="0" smtClean="0">
                <a:cs typeface="+mn-cs"/>
              </a:rPr>
              <a:t>choice of player 2</a:t>
            </a:r>
            <a:r>
              <a:rPr lang="en-US" dirty="0" smtClean="0">
                <a:cs typeface="+mn-cs"/>
              </a:rPr>
              <a:t>)</a:t>
            </a:r>
          </a:p>
          <a:p>
            <a:pPr eaLnBrk="1" hangingPunct="1">
              <a:defRPr/>
            </a:pPr>
            <a:r>
              <a:rPr lang="en-US" dirty="0" smtClean="0"/>
              <a:t>General form of a </a:t>
            </a:r>
            <a:r>
              <a:rPr lang="en-US" dirty="0" err="1" smtClean="0"/>
              <a:t>tuple</a:t>
            </a:r>
            <a:r>
              <a:rPr lang="en-US" dirty="0" smtClean="0"/>
              <a:t>: (v</a:t>
            </a:r>
            <a:r>
              <a:rPr lang="en-US" baseline="-25000" dirty="0" smtClean="0"/>
              <a:t>1</a:t>
            </a:r>
            <a:r>
              <a:rPr lang="en-US" dirty="0" smtClean="0"/>
              <a:t>, v</a:t>
            </a:r>
            <a:r>
              <a:rPr lang="en-US" baseline="-25000" dirty="0" smtClean="0"/>
              <a:t>2</a:t>
            </a:r>
            <a:r>
              <a:rPr lang="en-US" dirty="0" smtClean="0"/>
              <a:t>, v</a:t>
            </a:r>
            <a:r>
              <a:rPr lang="en-US" baseline="-25000" dirty="0" smtClean="0"/>
              <a:t>3</a:t>
            </a:r>
            <a:r>
              <a:rPr lang="en-US" dirty="0" smtClean="0"/>
              <a:t>, …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n</a:t>
            </a:r>
            <a:r>
              <a:rPr lang="en-US" dirty="0" smtClean="0"/>
              <a:t>)</a:t>
            </a:r>
          </a:p>
          <a:p>
            <a:pPr eaLnBrk="1" hangingPunct="1">
              <a:defRPr/>
            </a:pPr>
            <a:r>
              <a:rPr lang="en-US" dirty="0" smtClean="0"/>
              <a:t>In </a:t>
            </a:r>
            <a:r>
              <a:rPr lang="en-US" dirty="0" err="1" smtClean="0"/>
              <a:t>tuples</a:t>
            </a:r>
            <a:r>
              <a:rPr lang="en-US" dirty="0" smtClean="0"/>
              <a:t>, repetition of elements is allowed: (1, 2, 1, 3)</a:t>
            </a:r>
            <a:endParaRPr lang="en-US" dirty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EBE23E-D992-432D-AAFA-431226E39AF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 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 x B = {(a,b) | a is in A and b is in B}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Example: A = {a}, B = {1, 2}</a:t>
            </a: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A x B = {(a,1), (a,2)}</a:t>
            </a:r>
          </a:p>
          <a:p>
            <a:pPr eaLnBrk="1" hangingPunct="1"/>
            <a:endParaRPr lang="en-US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smtClean="0">
                <a:ea typeface="ＭＳ Ｐゴシック"/>
                <a:cs typeface="ＭＳ Ｐゴシック"/>
              </a:rPr>
              <a:t>In general A</a:t>
            </a:r>
            <a:r>
              <a:rPr lang="en-US" baseline="-25000" smtClean="0">
                <a:ea typeface="ＭＳ Ｐゴシック"/>
                <a:cs typeface="ＭＳ Ｐゴシック"/>
              </a:rPr>
              <a:t>1</a:t>
            </a:r>
            <a:r>
              <a:rPr lang="en-US" smtClean="0">
                <a:ea typeface="ＭＳ Ｐゴシック"/>
                <a:cs typeface="ＭＳ Ｐゴシック"/>
              </a:rPr>
              <a:t> x A</a:t>
            </a:r>
            <a:r>
              <a:rPr lang="en-US" baseline="-25000" smtClean="0">
                <a:ea typeface="ＭＳ Ｐゴシック"/>
                <a:cs typeface="ＭＳ Ｐゴシック"/>
              </a:rPr>
              <a:t>2</a:t>
            </a:r>
            <a:r>
              <a:rPr lang="en-US" smtClean="0">
                <a:ea typeface="ＭＳ Ｐゴシック"/>
                <a:cs typeface="ＭＳ Ｐゴシック"/>
              </a:rPr>
              <a:t> x … x A</a:t>
            </a:r>
            <a:r>
              <a:rPr lang="en-US" baseline="-25000" smtClean="0">
                <a:ea typeface="ＭＳ Ｐゴシック"/>
                <a:cs typeface="ＭＳ Ｐゴシック"/>
              </a:rPr>
              <a:t>n</a:t>
            </a:r>
            <a:r>
              <a:rPr lang="en-US" smtClean="0">
                <a:ea typeface="ＭＳ Ｐゴシック"/>
                <a:cs typeface="ＭＳ Ｐゴシック"/>
              </a:rPr>
              <a:t> = {(a</a:t>
            </a:r>
            <a:r>
              <a:rPr lang="en-US" baseline="-25000" smtClean="0">
                <a:ea typeface="ＭＳ Ｐゴシック"/>
                <a:cs typeface="ＭＳ Ｐゴシック"/>
              </a:rPr>
              <a:t>1</a:t>
            </a:r>
            <a:r>
              <a:rPr lang="en-US" smtClean="0">
                <a:ea typeface="ＭＳ Ｐゴシック"/>
                <a:cs typeface="ＭＳ Ｐゴシック"/>
              </a:rPr>
              <a:t>,a</a:t>
            </a:r>
            <a:r>
              <a:rPr lang="en-US" baseline="-25000" smtClean="0">
                <a:ea typeface="ＭＳ Ｐゴシック"/>
                <a:cs typeface="ＭＳ Ｐゴシック"/>
              </a:rPr>
              <a:t>2</a:t>
            </a:r>
            <a:r>
              <a:rPr lang="en-US" smtClean="0">
                <a:ea typeface="ＭＳ Ｐゴシック"/>
                <a:cs typeface="ＭＳ Ｐゴシック"/>
              </a:rPr>
              <a:t>,…, a</a:t>
            </a:r>
            <a:r>
              <a:rPr lang="en-US" baseline="-25000" smtClean="0">
                <a:ea typeface="ＭＳ Ｐゴシック"/>
                <a:cs typeface="ＭＳ Ｐゴシック"/>
              </a:rPr>
              <a:t>n</a:t>
            </a:r>
            <a:r>
              <a:rPr lang="en-US" smtClean="0">
                <a:ea typeface="ＭＳ Ｐゴシック"/>
                <a:cs typeface="ＭＳ Ｐゴシック"/>
              </a:rPr>
              <a:t>) | a</a:t>
            </a:r>
            <a:r>
              <a:rPr lang="en-US" baseline="-25000" smtClean="0">
                <a:ea typeface="ＭＳ Ｐゴシック"/>
                <a:cs typeface="ＭＳ Ｐゴシック"/>
              </a:rPr>
              <a:t>1 </a:t>
            </a:r>
            <a:r>
              <a:rPr lang="en-US" smtClean="0">
                <a:ea typeface="ＭＳ Ｐゴシック"/>
                <a:cs typeface="ＭＳ Ｐゴシック"/>
              </a:rPr>
              <a:t>is in A</a:t>
            </a:r>
            <a:r>
              <a:rPr lang="en-US" baseline="-25000" smtClean="0">
                <a:ea typeface="ＭＳ Ｐゴシック"/>
                <a:cs typeface="ＭＳ Ｐゴシック"/>
              </a:rPr>
              <a:t>1</a:t>
            </a:r>
            <a:r>
              <a:rPr lang="en-US" smtClean="0">
                <a:ea typeface="ＭＳ Ｐゴシック"/>
                <a:cs typeface="ＭＳ Ｐゴシック"/>
              </a:rPr>
              <a:t> and a</a:t>
            </a:r>
            <a:r>
              <a:rPr lang="en-US" baseline="-25000" smtClean="0">
                <a:ea typeface="ＭＳ Ｐゴシック"/>
                <a:cs typeface="ＭＳ Ｐゴシック"/>
              </a:rPr>
              <a:t>2 </a:t>
            </a:r>
            <a:r>
              <a:rPr lang="en-US" smtClean="0">
                <a:ea typeface="ＭＳ Ｐゴシック"/>
                <a:cs typeface="ＭＳ Ｐゴシック"/>
              </a:rPr>
              <a:t>is in A</a:t>
            </a:r>
            <a:r>
              <a:rPr lang="en-US" baseline="-25000" smtClean="0">
                <a:ea typeface="ＭＳ Ｐゴシック"/>
                <a:cs typeface="ＭＳ Ｐゴシック"/>
              </a:rPr>
              <a:t>2</a:t>
            </a:r>
            <a:r>
              <a:rPr lang="en-US" smtClean="0">
                <a:ea typeface="ＭＳ Ｐゴシック"/>
                <a:cs typeface="ＭＳ Ｐゴシック"/>
              </a:rPr>
              <a:t> … a</a:t>
            </a:r>
            <a:r>
              <a:rPr lang="en-US" baseline="-25000" smtClean="0">
                <a:ea typeface="ＭＳ Ｐゴシック"/>
                <a:cs typeface="ＭＳ Ｐゴシック"/>
              </a:rPr>
              <a:t>n </a:t>
            </a:r>
            <a:r>
              <a:rPr lang="en-US" smtClean="0">
                <a:ea typeface="ＭＳ Ｐゴシック"/>
                <a:cs typeface="ＭＳ Ｐゴシック"/>
              </a:rPr>
              <a:t>is in A</a:t>
            </a:r>
            <a:r>
              <a:rPr lang="en-US" baseline="-25000" smtClean="0">
                <a:ea typeface="ＭＳ Ｐゴシック"/>
                <a:cs typeface="ＭＳ Ｐゴシック"/>
              </a:rPr>
              <a:t>n</a:t>
            </a:r>
            <a:r>
              <a:rPr lang="en-US" smtClean="0">
                <a:ea typeface="ＭＳ Ｐゴシック"/>
                <a:cs typeface="ＭＳ Ｐゴシック"/>
              </a:rPr>
              <a:t>}</a:t>
            </a: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3ECF71-493C-4C00-ACD4-D2BCCE89D90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1142</TotalTime>
  <Words>897</Words>
  <Application>Microsoft Office PowerPoint</Application>
  <PresentationFormat>On-screen Show (4:3)</PresentationFormat>
  <Paragraphs>406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Arial</vt:lpstr>
      <vt:lpstr>Verdana</vt:lpstr>
      <vt:lpstr>ＭＳ Ｐゴシック</vt:lpstr>
      <vt:lpstr>Wingdings 2</vt:lpstr>
      <vt:lpstr>Calibri</vt:lpstr>
      <vt:lpstr>Symbol</vt:lpstr>
      <vt:lpstr>Lucida Grande</vt:lpstr>
      <vt:lpstr>Script MT Bold</vt:lpstr>
      <vt:lpstr>Aspect</vt:lpstr>
      <vt:lpstr>Aspect</vt:lpstr>
      <vt:lpstr>Aspect</vt:lpstr>
      <vt:lpstr>Aspect</vt:lpstr>
      <vt:lpstr>Aspect</vt:lpstr>
      <vt:lpstr>Aspect</vt:lpstr>
      <vt:lpstr>Elementary Set Theory</vt:lpstr>
      <vt:lpstr>Reading Assignment</vt:lpstr>
      <vt:lpstr>Sets and Set Operations</vt:lpstr>
      <vt:lpstr>Objectives</vt:lpstr>
      <vt:lpstr>Sets</vt:lpstr>
      <vt:lpstr>Representing Small Sets</vt:lpstr>
      <vt:lpstr>Representing Big Sets</vt:lpstr>
      <vt:lpstr>The Empty Set</vt:lpstr>
      <vt:lpstr>Properties of Sets</vt:lpstr>
      <vt:lpstr>Multi-sets</vt:lpstr>
      <vt:lpstr>Set Inclusion</vt:lpstr>
      <vt:lpstr>Set Inclusion: Subsets</vt:lpstr>
      <vt:lpstr>Set Membership</vt:lpstr>
      <vt:lpstr>Set Inclusion – Venn Diagram</vt:lpstr>
      <vt:lpstr>Set Inclusion – Venn Diagram</vt:lpstr>
      <vt:lpstr>Operations on Sets</vt:lpstr>
      <vt:lpstr>Intersection– Venn Diagram</vt:lpstr>
      <vt:lpstr>Operations on Sets</vt:lpstr>
      <vt:lpstr>Union– Venn Diagram</vt:lpstr>
      <vt:lpstr>Union– Venn Diagram</vt:lpstr>
      <vt:lpstr>Union– Venn Diagram</vt:lpstr>
      <vt:lpstr>Operations on Sets</vt:lpstr>
      <vt:lpstr>Subtraction– Venn Diagram</vt:lpstr>
      <vt:lpstr>Subtraction– Venn Diagram</vt:lpstr>
      <vt:lpstr>Complement</vt:lpstr>
      <vt:lpstr>Complement</vt:lpstr>
      <vt:lpstr>Complement</vt:lpstr>
      <vt:lpstr>Ordered Tuples</vt:lpstr>
      <vt:lpstr>Set Multiplication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JAMES TAM</cp:lastModifiedBy>
  <cp:revision>144</cp:revision>
  <dcterms:created xsi:type="dcterms:W3CDTF">2006-08-16T00:00:00Z</dcterms:created>
  <dcterms:modified xsi:type="dcterms:W3CDTF">2012-09-16T08:12:00Z</dcterms:modified>
</cp:coreProperties>
</file>