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44"/>
  </p:notesMasterIdLst>
  <p:handoutMasterIdLst>
    <p:handoutMasterId r:id="rId45"/>
  </p:handoutMasterIdLst>
  <p:sldIdLst>
    <p:sldId id="308" r:id="rId2"/>
    <p:sldId id="378" r:id="rId3"/>
    <p:sldId id="413" r:id="rId4"/>
    <p:sldId id="445" r:id="rId5"/>
    <p:sldId id="414" r:id="rId6"/>
    <p:sldId id="415" r:id="rId7"/>
    <p:sldId id="416" r:id="rId8"/>
    <p:sldId id="417" r:id="rId9"/>
    <p:sldId id="418" r:id="rId10"/>
    <p:sldId id="419" r:id="rId11"/>
    <p:sldId id="420" r:id="rId12"/>
    <p:sldId id="421" r:id="rId13"/>
    <p:sldId id="422" r:id="rId14"/>
    <p:sldId id="423" r:id="rId15"/>
    <p:sldId id="490" r:id="rId16"/>
    <p:sldId id="491" r:id="rId17"/>
    <p:sldId id="492" r:id="rId18"/>
    <p:sldId id="424" r:id="rId19"/>
    <p:sldId id="425" r:id="rId20"/>
    <p:sldId id="426" r:id="rId21"/>
    <p:sldId id="427" r:id="rId22"/>
    <p:sldId id="468" r:id="rId23"/>
    <p:sldId id="469" r:id="rId24"/>
    <p:sldId id="470" r:id="rId25"/>
    <p:sldId id="471" r:id="rId26"/>
    <p:sldId id="472" r:id="rId27"/>
    <p:sldId id="474" r:id="rId28"/>
    <p:sldId id="484" r:id="rId29"/>
    <p:sldId id="485" r:id="rId30"/>
    <p:sldId id="486" r:id="rId31"/>
    <p:sldId id="487" r:id="rId32"/>
    <p:sldId id="488" r:id="rId33"/>
    <p:sldId id="489" r:id="rId34"/>
    <p:sldId id="476" r:id="rId35"/>
    <p:sldId id="477" r:id="rId36"/>
    <p:sldId id="478" r:id="rId37"/>
    <p:sldId id="479" r:id="rId38"/>
    <p:sldId id="480" r:id="rId39"/>
    <p:sldId id="481" r:id="rId40"/>
    <p:sldId id="482" r:id="rId41"/>
    <p:sldId id="483" r:id="rId42"/>
    <p:sldId id="493" r:id="rId43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ysman" initials="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37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744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Verdana" pitchFamily="34" charset="0"/>
              </a:defRPr>
            </a:lvl1pPr>
          </a:lstStyle>
          <a:p>
            <a:endParaRPr lang="en-US"/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Verdana" pitchFamily="34" charset="0"/>
              </a:defRPr>
            </a:lvl1pPr>
          </a:lstStyle>
          <a:p>
            <a:fld id="{9177448D-1636-4AB4-84A2-5FAE3975D949}" type="datetimeFigureOut">
              <a:rPr lang="en-US"/>
              <a:pPr/>
              <a:t>9/29/2012</a:t>
            </a:fld>
            <a:endParaRPr lang="en-US"/>
          </a:p>
        </p:txBody>
      </p:sp>
      <p:sp>
        <p:nvSpPr>
          <p:cNvPr id="696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Verdana" pitchFamily="34" charset="0"/>
              </a:defRPr>
            </a:lvl1pPr>
          </a:lstStyle>
          <a:p>
            <a:endParaRPr lang="en-US"/>
          </a:p>
        </p:txBody>
      </p:sp>
      <p:sp>
        <p:nvSpPr>
          <p:cNvPr id="696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Verdana" pitchFamily="34" charset="0"/>
              </a:defRPr>
            </a:lvl1pPr>
          </a:lstStyle>
          <a:p>
            <a:fld id="{9594A7F5-38A7-4B94-96E6-E8D5BD1BA5D4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Calibri" pitchFamily="34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Calibri" pitchFamily="34" charset="0"/>
              </a:defRPr>
            </a:lvl1pPr>
          </a:lstStyle>
          <a:p>
            <a:fld id="{5737B4DC-622D-4041-BD60-78E289976C71}" type="datetimeFigureOut">
              <a:rPr lang="en-US"/>
              <a:pPr/>
              <a:t>9/29/2012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Calibri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Calibri" pitchFamily="34" charset="0"/>
              </a:defRPr>
            </a:lvl1pPr>
          </a:lstStyle>
          <a:p>
            <a:fld id="{9ABE69EE-64CF-4A9D-ACA2-C0AC7AC44BC2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270000" y="727075"/>
            <a:ext cx="4779963" cy="358457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Rectangle 3"/>
          <p:cNvSpPr>
            <a:spLocks noGrp="1"/>
          </p:cNvSpPr>
          <p:nvPr>
            <p:ph type="body" idx="1"/>
          </p:nvPr>
        </p:nvSpPr>
        <p:spPr>
          <a:xfrm>
            <a:off x="974725" y="4559300"/>
            <a:ext cx="5365750" cy="4319588"/>
          </a:xfrm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270000" y="727075"/>
            <a:ext cx="4779963" cy="358457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5" name="Rectangle 3"/>
          <p:cNvSpPr>
            <a:spLocks noGrp="1"/>
          </p:cNvSpPr>
          <p:nvPr>
            <p:ph type="body" idx="1"/>
          </p:nvPr>
        </p:nvSpPr>
        <p:spPr>
          <a:xfrm>
            <a:off x="974725" y="4559300"/>
            <a:ext cx="5365750" cy="4319588"/>
          </a:xfrm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en-US" smtClean="0"/>
              <a:t>http://en.wikipedia.org/wiki/Binary_tree</a:t>
            </a:r>
          </a:p>
        </p:txBody>
      </p:sp>
      <p:sp>
        <p:nvSpPr>
          <p:cNvPr id="4403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88F7690-B6FC-44EA-8C66-194C608455CA}" type="slidenum">
              <a:rPr lang="en-US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1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Verdana" pitchFamily="-110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ea typeface="ＭＳ Ｐゴシック" pitchFamily="-110" charset="-12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886200" y="6248400"/>
            <a:ext cx="1627188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latin typeface="+mn-lt"/>
              </a:rPr>
              <a:t>© </a:t>
            </a:r>
            <a:r>
              <a:rPr lang="en-US" sz="1200" dirty="0" err="1">
                <a:latin typeface="+mn-lt"/>
              </a:rPr>
              <a:t>Jalal</a:t>
            </a:r>
            <a:r>
              <a:rPr lang="en-US" sz="1200" dirty="0">
                <a:latin typeface="+mn-lt"/>
              </a:rPr>
              <a:t> Kawash </a:t>
            </a:r>
            <a:r>
              <a:rPr lang="en-US" sz="1200" dirty="0">
                <a:latin typeface="+mn-lt"/>
              </a:rPr>
              <a:t>2010</a:t>
            </a:r>
            <a:endParaRPr lang="en-US" sz="1200" dirty="0">
              <a:latin typeface="+mn-lt"/>
            </a:endParaRPr>
          </a:p>
        </p:txBody>
      </p:sp>
      <p:pic>
        <p:nvPicPr>
          <p:cNvPr id="8" name="Picture 11"/>
          <p:cNvPicPr>
            <a:picLocks noChangeAspect="1" noChangeArrowheads="1"/>
          </p:cNvPicPr>
          <p:nvPr userDrawn="1"/>
        </p:nvPicPr>
        <p:blipFill>
          <a:blip r:embed="rId2"/>
          <a:srcRect l="52776" t="11578" r="8125" b="2106"/>
          <a:stretch>
            <a:fillRect/>
          </a:stretch>
        </p:blipFill>
        <p:spPr bwMode="auto">
          <a:xfrm>
            <a:off x="609600" y="3849688"/>
            <a:ext cx="1481138" cy="194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9" name="Date Placeholder 18"/>
          <p:cNvSpPr>
            <a:spLocks noGrp="1"/>
          </p:cNvSpPr>
          <p:nvPr>
            <p:ph type="dt" sz="half" idx="10"/>
          </p:nvPr>
        </p:nvSpPr>
        <p:spPr>
          <a:xfrm>
            <a:off x="5943600" y="6096000"/>
            <a:ext cx="2286000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76FEBED-BD00-45EE-96C2-34E250AF1B33}" type="datetime1">
              <a:rPr lang="en-US"/>
              <a:pPr>
                <a:defRPr/>
              </a:pPr>
              <a:t>9/29/2012</a:t>
            </a:fld>
            <a:endParaRPr lang="en-US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800600" y="6111875"/>
            <a:ext cx="2286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 smtClean="0"/>
            </a:lvl1pPr>
          </a:lstStyle>
          <a:p>
            <a:pPr>
              <a:defRPr/>
            </a:pPr>
            <a:fld id="{BB401FC4-55F9-4F3A-BDC7-67DB64CD513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>
          <a:xfrm>
            <a:off x="6096000" y="6096000"/>
            <a:ext cx="2286000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23C48C8-6517-4B0D-B9FC-3AE7ED9AD658}" type="datetime1">
              <a:rPr lang="en-US"/>
              <a:pPr>
                <a:defRPr/>
              </a:pPr>
              <a:t>9/29/2012</a:t>
            </a:fld>
            <a:endParaRPr lang="en-US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DB11D57-8E86-4D57-BAD6-46EAB39E47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Verdana" pitchFamily="-110" charset="0"/>
            </a:endParaRPr>
          </a:p>
        </p:txBody>
      </p:sp>
      <p:pic>
        <p:nvPicPr>
          <p:cNvPr id="5" name="Picture 11"/>
          <p:cNvPicPr>
            <a:picLocks noChangeAspect="1" noChangeArrowheads="1"/>
          </p:cNvPicPr>
          <p:nvPr userDrawn="1"/>
        </p:nvPicPr>
        <p:blipFill>
          <a:blip r:embed="rId2"/>
          <a:srcRect l="52776" t="11578" r="8125" b="2106"/>
          <a:stretch>
            <a:fillRect/>
          </a:stretch>
        </p:blipFill>
        <p:spPr bwMode="auto">
          <a:xfrm>
            <a:off x="1676400" y="533400"/>
            <a:ext cx="25146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2"/>
          <p:cNvPicPr>
            <a:picLocks noChangeAspect="1" noChangeArrowheads="1"/>
          </p:cNvPicPr>
          <p:nvPr userDrawn="1"/>
        </p:nvPicPr>
        <p:blipFill>
          <a:blip r:embed="rId2"/>
          <a:srcRect l="52776" t="11578" r="8125" b="2106"/>
          <a:stretch>
            <a:fillRect/>
          </a:stretch>
        </p:blipFill>
        <p:spPr bwMode="auto">
          <a:xfrm>
            <a:off x="2667000" y="914400"/>
            <a:ext cx="25146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3"/>
          <p:cNvPicPr>
            <a:picLocks noChangeAspect="1" noChangeArrowheads="1"/>
          </p:cNvPicPr>
          <p:nvPr userDrawn="1"/>
        </p:nvPicPr>
        <p:blipFill>
          <a:blip r:embed="rId2"/>
          <a:srcRect l="52776" t="11578" r="8125" b="2106"/>
          <a:stretch>
            <a:fillRect/>
          </a:stretch>
        </p:blipFill>
        <p:spPr bwMode="auto">
          <a:xfrm>
            <a:off x="3657600" y="1371600"/>
            <a:ext cx="25146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4"/>
          <p:cNvPicPr>
            <a:picLocks noChangeAspect="1" noChangeArrowheads="1"/>
          </p:cNvPicPr>
          <p:nvPr userDrawn="1"/>
        </p:nvPicPr>
        <p:blipFill>
          <a:blip r:embed="rId2"/>
          <a:srcRect l="52776" t="11578" r="8125" b="2106"/>
          <a:stretch>
            <a:fillRect/>
          </a:stretch>
        </p:blipFill>
        <p:spPr bwMode="auto">
          <a:xfrm>
            <a:off x="4648200" y="1905000"/>
            <a:ext cx="25146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bIns="0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D5E0A65-BE94-40CE-9F4A-9078FD35264F}" type="datetime1">
              <a:rPr lang="en-US"/>
              <a:pPr>
                <a:defRPr/>
              </a:pPr>
              <a:t>9/29/2012</a:t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0368715-9B5E-46B7-950D-97349A798F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8E9E05-6FFD-46C2-A0FC-6A805FDE32BB}" type="datetime1">
              <a:rPr lang="en-US"/>
              <a:pPr>
                <a:defRPr/>
              </a:pPr>
              <a:t>9/29/2012</a:t>
            </a:fld>
            <a:endParaRPr lang="en-US" dirty="0"/>
          </a:p>
        </p:txBody>
      </p:sp>
      <p:sp>
        <p:nvSpPr>
          <p:cNvPr id="6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92B605-E208-44B9-B9EB-4FF539ADDEC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lvl1pPr>
              <a:defRPr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28A1DA-6C91-4D5C-AA4F-5E99EC84C66E}" type="datetime1">
              <a:rPr lang="en-US"/>
              <a:pPr>
                <a:defRPr/>
              </a:pPr>
              <a:t>9/29/2012</a:t>
            </a:fld>
            <a:endParaRPr lang="en-US" dirty="0"/>
          </a:p>
        </p:txBody>
      </p:sp>
      <p:sp>
        <p:nvSpPr>
          <p:cNvPr id="8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762330-C27B-41ED-907E-33F1B9029DC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9C893B-09B1-4440-A01E-318B4ED8EEA8}" type="datetime1">
              <a:rPr lang="en-US"/>
              <a:pPr>
                <a:defRPr/>
              </a:pPr>
              <a:t>9/29/2012</a:t>
            </a:fld>
            <a:endParaRPr lang="en-US" dirty="0"/>
          </a:p>
        </p:txBody>
      </p:sp>
      <p:sp>
        <p:nvSpPr>
          <p:cNvPr id="4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7DA05B-17C5-4DB8-B530-9CA801ACEAE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Verdana" pitchFamily="-110" charset="0"/>
            </a:endParaRPr>
          </a:p>
        </p:txBody>
      </p:sp>
      <p:sp>
        <p:nvSpPr>
          <p:cNvPr id="3" name="Rectangle 5"/>
          <p:cNvSpPr/>
          <p:nvPr userDrawn="1"/>
        </p:nvSpPr>
        <p:spPr>
          <a:xfrm>
            <a:off x="3886200" y="6172200"/>
            <a:ext cx="1627188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latin typeface="+mn-lt"/>
              </a:rPr>
              <a:t>© </a:t>
            </a:r>
            <a:r>
              <a:rPr lang="en-US" sz="1200" dirty="0" err="1">
                <a:latin typeface="+mn-lt"/>
              </a:rPr>
              <a:t>Jalal</a:t>
            </a:r>
            <a:r>
              <a:rPr lang="en-US" sz="1200" dirty="0">
                <a:latin typeface="+mn-lt"/>
              </a:rPr>
              <a:t> Kawash 2009</a:t>
            </a:r>
          </a:p>
        </p:txBody>
      </p:sp>
      <p:sp>
        <p:nvSpPr>
          <p:cNvPr id="4" name="Rectangle 6"/>
          <p:cNvSpPr/>
          <p:nvPr userDrawn="1"/>
        </p:nvSpPr>
        <p:spPr>
          <a:xfrm>
            <a:off x="533400" y="6172200"/>
            <a:ext cx="2592388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i="1" dirty="0">
                <a:latin typeface="+mn-lt"/>
              </a:rPr>
              <a:t>Peeking into Computer Science</a:t>
            </a:r>
            <a:endParaRPr lang="en-US" sz="1200" i="1" dirty="0">
              <a:latin typeface="+mn-lt"/>
            </a:endParaRPr>
          </a:p>
        </p:txBody>
      </p:sp>
      <p:sp>
        <p:nvSpPr>
          <p:cNvPr id="5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29BA087-0537-4395-9C7A-6ACBD1E21ACF}" type="datetime1">
              <a:rPr lang="en-US"/>
              <a:pPr>
                <a:defRPr/>
              </a:pPr>
              <a:t>9/29/2012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6F59936-5A9B-4D9A-BDB0-F5AF559034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94F8FD-ADC2-4035-A4C4-16B1C89490A0}" type="datetime1">
              <a:rPr lang="en-US"/>
              <a:pPr>
                <a:defRPr/>
              </a:pPr>
              <a:t>9/29/2012</a:t>
            </a:fld>
            <a:endParaRPr lang="en-US" dirty="0"/>
          </a:p>
        </p:txBody>
      </p:sp>
      <p:sp>
        <p:nvSpPr>
          <p:cNvPr id="6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2B829F-5A9B-48CB-AE06-8737B997279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Verdana" pitchFamily="-110" charset="0"/>
            </a:endParaRPr>
          </a:p>
        </p:txBody>
      </p:sp>
      <p:sp>
        <p:nvSpPr>
          <p:cNvPr id="6" name="Round Single Corner Rectangle 5"/>
          <p:cNvSpPr/>
          <p:nvPr/>
        </p:nvSpPr>
        <p:spPr>
          <a:xfrm>
            <a:off x="6400800" y="433388"/>
            <a:ext cx="2324100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ea typeface="ＭＳ Ｐゴシック" pitchFamily="-110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EE280D6-72A4-4327-BB91-97801DBD9AA5}" type="datetime1">
              <a:rPr lang="en-US"/>
              <a:pPr>
                <a:defRPr/>
              </a:pPr>
              <a:t>9/29/2012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B950C97-1CBF-4ACD-8824-7045C96917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1C9F25-DF3D-414B-B077-07B81E317397}" type="datetime1">
              <a:rPr lang="en-US"/>
              <a:pPr>
                <a:defRPr/>
              </a:pPr>
              <a:t>9/29/2012</a:t>
            </a:fld>
            <a:endParaRPr lang="en-US" dirty="0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C19FB2-4464-4844-97E3-500081B4256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456997-4F4D-4C25-9BDA-D6FF86232ED1}" type="datetime1">
              <a:rPr lang="en-US"/>
              <a:pPr>
                <a:defRPr/>
              </a:pPr>
              <a:t>9/29/2012</a:t>
            </a:fld>
            <a:endParaRPr lang="en-US" dirty="0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17FF39-7C27-4CDF-B637-D235AE7B56D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9F74C5-E2E0-4F12-A5AE-69B8DB240A95}" type="datetime1">
              <a:rPr lang="en-US"/>
              <a:pPr>
                <a:defRPr/>
              </a:pPr>
              <a:t>9/29/2012</a:t>
            </a:fld>
            <a:endParaRPr lang="en-US" dirty="0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13DAB4-4935-4DA2-AE69-B6019128731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Verdana" pitchFamily="-110" charset="0"/>
            </a:endParaRPr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3238" y="4986338"/>
            <a:ext cx="8183562" cy="10509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Text Placeholder 3"/>
          <p:cNvSpPr>
            <a:spLocks noGrp="1"/>
          </p:cNvSpPr>
          <p:nvPr>
            <p:ph type="body" idx="1"/>
          </p:nvPr>
        </p:nvSpPr>
        <p:spPr bwMode="auto">
          <a:xfrm>
            <a:off x="503238" y="530225"/>
            <a:ext cx="8183562" cy="418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663" y="6111875"/>
            <a:ext cx="22860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 smtClean="0">
                <a:solidFill>
                  <a:srgbClr val="A7A399"/>
                </a:solidFill>
                <a:latin typeface="+mn-lt"/>
              </a:defRPr>
            </a:lvl1pPr>
          </a:lstStyle>
          <a:p>
            <a:pPr>
              <a:defRPr/>
            </a:pPr>
            <a:fld id="{145C4C28-C094-4E53-85F1-3F12B5FB71EB}" type="datetime1">
              <a:rPr lang="en-US"/>
              <a:pPr>
                <a:defRPr/>
              </a:pPr>
              <a:t>9/29/2012</a:t>
            </a:fld>
            <a:endParaRPr lang="en-US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663" y="6111875"/>
            <a:ext cx="22860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rgbClr val="A7A399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 smtClean="0">
                <a:solidFill>
                  <a:srgbClr val="A7A399"/>
                </a:solidFill>
                <a:latin typeface="+mn-lt"/>
              </a:defRPr>
            </a:lvl1pPr>
          </a:lstStyle>
          <a:p>
            <a:pPr>
              <a:defRPr/>
            </a:pPr>
            <a:fld id="{A6CE2410-3C0E-46C3-AC36-E6C4AAFA701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962400" y="6248400"/>
            <a:ext cx="1627188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latin typeface="+mn-lt"/>
              </a:rPr>
              <a:t>© </a:t>
            </a:r>
            <a:r>
              <a:rPr lang="en-US" sz="1200" dirty="0" err="1">
                <a:latin typeface="+mn-lt"/>
              </a:rPr>
              <a:t>Jalal</a:t>
            </a:r>
            <a:r>
              <a:rPr lang="en-US" sz="1200" dirty="0">
                <a:latin typeface="+mn-lt"/>
              </a:rPr>
              <a:t> Kawash </a:t>
            </a:r>
            <a:r>
              <a:rPr lang="en-US" sz="1200" dirty="0">
                <a:latin typeface="+mn-lt"/>
              </a:rPr>
              <a:t>2010</a:t>
            </a:r>
            <a:endParaRPr lang="en-US" sz="1200" dirty="0">
              <a:latin typeface="+mn-lt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57200" y="6248400"/>
            <a:ext cx="2332038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i="1" dirty="0">
                <a:latin typeface="+mn-lt"/>
              </a:rPr>
              <a:t>Peeking into Computer Science</a:t>
            </a:r>
          </a:p>
        </p:txBody>
      </p:sp>
      <p:pic>
        <p:nvPicPr>
          <p:cNvPr id="1034" name="Picture 10"/>
          <p:cNvPicPr>
            <a:picLocks noChangeAspect="1" noChangeArrowheads="1"/>
          </p:cNvPicPr>
          <p:nvPr userDrawn="1"/>
        </p:nvPicPr>
        <p:blipFill>
          <a:blip r:embed="rId14"/>
          <a:srcRect l="52776" t="11578" r="8125" b="2106"/>
          <a:stretch>
            <a:fillRect/>
          </a:stretch>
        </p:blipFill>
        <p:spPr bwMode="auto">
          <a:xfrm>
            <a:off x="76200" y="5562600"/>
            <a:ext cx="46513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4" r:id="rId4"/>
    <p:sldLayoutId id="2147483683" r:id="rId5"/>
    <p:sldLayoutId id="2147483682" r:id="rId6"/>
    <p:sldLayoutId id="2147483688" r:id="rId7"/>
    <p:sldLayoutId id="2147483681" r:id="rId8"/>
    <p:sldLayoutId id="2147483689" r:id="rId9"/>
    <p:sldLayoutId id="2147483680" r:id="rId10"/>
    <p:sldLayoutId id="2147483679" r:id="rId11"/>
    <p:sldLayoutId id="2147483678" r:id="rId12"/>
  </p:sldLayoutIdLst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3600" b="1" kern="1200">
          <a:solidFill>
            <a:srgbClr val="FF8D3E"/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ＭＳ Ｐゴシック" pitchFamily="-110" charset="-128"/>
          <a:cs typeface="ＭＳ Ｐゴシック" pitchFamily="-110" charset="-128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9pPr>
    </p:titleStyle>
    <p:bodyStyle>
      <a:lvl1pPr marL="265113" indent="-265113" algn="l" rtl="0" fontAlgn="base">
        <a:spcBef>
          <a:spcPts val="25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800" kern="1200">
          <a:solidFill>
            <a:schemeClr val="tx1"/>
          </a:solidFill>
          <a:latin typeface="+mn-lt"/>
          <a:ea typeface="ＭＳ Ｐゴシック" pitchFamily="-110" charset="-128"/>
          <a:cs typeface="ＭＳ Ｐゴシック" pitchFamily="-110" charset="-128"/>
        </a:defRPr>
      </a:lvl1pPr>
      <a:lvl2pPr marL="547688" indent="-200025" algn="l" rtl="0" fontAlgn="base">
        <a:spcBef>
          <a:spcPts val="250"/>
        </a:spcBef>
        <a:spcAft>
          <a:spcPct val="0"/>
        </a:spcAft>
        <a:buClr>
          <a:schemeClr val="accent1"/>
        </a:buClr>
        <a:buSzPct val="100000"/>
        <a:buFont typeface="Verdana" pitchFamily="34" charset="0"/>
        <a:buChar char="◦"/>
        <a:defRPr sz="2400" kern="1200">
          <a:solidFill>
            <a:schemeClr val="tx1"/>
          </a:solidFill>
          <a:latin typeface="+mn-lt"/>
          <a:ea typeface="ＭＳ Ｐゴシック" pitchFamily="-110" charset="-128"/>
          <a:cs typeface="ＭＳ Ｐゴシック"/>
        </a:defRPr>
      </a:lvl2pPr>
      <a:lvl3pPr marL="785813" indent="-182563" algn="l" rtl="0" fontAlgn="base">
        <a:spcBef>
          <a:spcPts val="250"/>
        </a:spcBef>
        <a:spcAft>
          <a:spcPct val="0"/>
        </a:spcAft>
        <a:buClr>
          <a:srgbClr val="ED3742"/>
        </a:buClr>
        <a:buSzPct val="100000"/>
        <a:buFont typeface="Wingdings 2" pitchFamily="18" charset="2"/>
        <a:buChar char=""/>
        <a:defRPr sz="2200" kern="1200">
          <a:solidFill>
            <a:schemeClr val="tx1"/>
          </a:solidFill>
          <a:latin typeface="+mn-lt"/>
          <a:ea typeface="ＭＳ Ｐゴシック" pitchFamily="-110" charset="-128"/>
          <a:cs typeface="ＭＳ Ｐゴシック"/>
        </a:defRPr>
      </a:lvl3pPr>
      <a:lvl4pPr marL="1023938" indent="-182563" algn="l" rtl="0" fontAlgn="base">
        <a:spcBef>
          <a:spcPts val="225"/>
        </a:spcBef>
        <a:spcAft>
          <a:spcPct val="0"/>
        </a:spcAft>
        <a:buClr>
          <a:srgbClr val="ED3742"/>
        </a:buClr>
        <a:buSzPct val="112000"/>
        <a:buFont typeface="Verdana" pitchFamily="34" charset="0"/>
        <a:buChar char="◦"/>
        <a:defRPr sz="1900" kern="1200">
          <a:solidFill>
            <a:schemeClr val="tx1"/>
          </a:solidFill>
          <a:latin typeface="+mn-lt"/>
          <a:ea typeface="ＭＳ Ｐゴシック" pitchFamily="-110" charset="-128"/>
          <a:cs typeface="ＭＳ Ｐゴシック"/>
        </a:defRPr>
      </a:lvl4pPr>
      <a:lvl5pPr marL="1279525" indent="-182563" algn="l" rtl="0" fontAlgn="base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ＭＳ Ｐゴシック" pitchFamily="-110" charset="-128"/>
          <a:cs typeface="ＭＳ Ｐゴシック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2313" y="1820863"/>
            <a:ext cx="7772400" cy="18288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Graphs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722313" y="3684588"/>
            <a:ext cx="7772400" cy="9144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Peeking into Computer Science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Reading Assignment</a:t>
            </a:r>
            <a:endParaRPr lang="en-US" dirty="0"/>
          </a:p>
        </p:txBody>
      </p:sp>
      <p:sp>
        <p:nvSpPr>
          <p:cNvPr id="16386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mtClean="0">
                <a:ea typeface="ＭＳ Ｐゴシック"/>
                <a:cs typeface="ＭＳ Ｐゴシック"/>
              </a:rPr>
              <a:t>Mandatory: Chapter 3 – Sections 3.3 &amp; 3.4</a:t>
            </a:r>
          </a:p>
        </p:txBody>
      </p:sp>
      <p:sp>
        <p:nvSpPr>
          <p:cNvPr id="16387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00ECC06-EA89-4E92-BF0A-2DA0D841CC0A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68313" y="4929188"/>
            <a:ext cx="8183562" cy="67627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Graph Coloring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body" idx="1"/>
          </p:nvPr>
        </p:nvSpPr>
        <p:spPr>
          <a:xfrm>
            <a:off x="468313" y="5624513"/>
            <a:ext cx="8183562" cy="420687"/>
          </a:xfrm>
        </p:spPr>
        <p:txBody>
          <a:bodyPr/>
          <a:lstStyle/>
          <a:p>
            <a:pPr marR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B95C00"/>
              </a:solidFill>
              <a:ea typeface="ＭＳ Ｐゴシック"/>
              <a:cs typeface="ＭＳ Ｐゴシック"/>
            </a:endParaRPr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BD795AE-9409-434E-BD7E-CD7516F673FA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>
              <a:buFont typeface="Wingdings 2" pitchFamily="18" charset="2"/>
              <a:buNone/>
              <a:defRPr/>
            </a:pPr>
            <a:r>
              <a:rPr lang="en-US" dirty="0" smtClean="0"/>
              <a:t>At the end of this section, you will be able to: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 smtClean="0"/>
              <a:t>Understand (once more) how graphs are used to represent data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 smtClean="0"/>
              <a:t>Learn the graph coloring algorithm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 smtClean="0"/>
              <a:t>Apply graph coloring to solve for various scheduling problems</a:t>
            </a:r>
            <a:endParaRPr lang="en-US" dirty="0"/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FFE7916-2A35-4B4F-BC07-ECC8A87FD35F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Simple Intersection</a:t>
            </a:r>
            <a:endParaRPr lang="en-US" dirty="0"/>
          </a:p>
        </p:txBody>
      </p:sp>
      <p:sp>
        <p:nvSpPr>
          <p:cNvPr id="19458" name="Slide Number Placeholder 3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B72402C-A0AC-41B1-B3B6-7F83F5451582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/>
          </a:p>
        </p:txBody>
      </p:sp>
      <p:sp>
        <p:nvSpPr>
          <p:cNvPr id="33" name="Title 1"/>
          <p:cNvSpPr txBox="1">
            <a:spLocks/>
          </p:cNvSpPr>
          <p:nvPr/>
        </p:nvSpPr>
        <p:spPr>
          <a:xfrm>
            <a:off x="533400" y="4495800"/>
            <a:ext cx="8183563" cy="1050925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1200" b="1" dirty="0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>Based on </a:t>
            </a:r>
            <a:r>
              <a:rPr lang="en-US" sz="1200" dirty="0" err="1">
                <a:latin typeface="+mn-lt"/>
              </a:rPr>
              <a:t>Aho</a:t>
            </a:r>
            <a:r>
              <a:rPr lang="en-US" sz="1200" dirty="0">
                <a:latin typeface="+mn-lt"/>
              </a:rPr>
              <a:t>, </a:t>
            </a:r>
            <a:r>
              <a:rPr lang="en-US" sz="1200" dirty="0" err="1">
                <a:latin typeface="+mn-lt"/>
              </a:rPr>
              <a:t>Hopcroft</a:t>
            </a:r>
            <a:r>
              <a:rPr lang="en-US" sz="1200" dirty="0">
                <a:latin typeface="+mn-lt"/>
              </a:rPr>
              <a:t>, and </a:t>
            </a:r>
            <a:r>
              <a:rPr lang="en-US" sz="1200" dirty="0" err="1">
                <a:latin typeface="+mn-lt"/>
              </a:rPr>
              <a:t>Ullman</a:t>
            </a:r>
            <a:r>
              <a:rPr lang="en-US" sz="1200" i="1" dirty="0">
                <a:latin typeface="+mn-lt"/>
              </a:rPr>
              <a:t>, Data Structures and Algorithms, </a:t>
            </a:r>
            <a:r>
              <a:rPr lang="en-US" sz="1200" dirty="0">
                <a:latin typeface="+mn-lt"/>
              </a:rPr>
              <a:t>Addison-Wesley</a:t>
            </a:r>
            <a:endParaRPr lang="en-US" sz="1200" i="1" dirty="0">
              <a:latin typeface="+mn-lt"/>
            </a:endParaRPr>
          </a:p>
          <a:p>
            <a:pPr fontAlgn="auto">
              <a:spcAft>
                <a:spcPts val="0"/>
              </a:spcAft>
              <a:defRPr/>
            </a:pPr>
            <a:endParaRPr lang="en-US" sz="1200" b="1" dirty="0">
              <a:solidFill>
                <a:schemeClr val="accent1">
                  <a:tint val="88000"/>
                  <a:satMod val="150000"/>
                </a:schemeClr>
              </a:solidFill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 rot="5400000">
            <a:off x="3505200" y="1066800"/>
            <a:ext cx="2057400" cy="16002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5400000">
            <a:off x="4648200" y="1524000"/>
            <a:ext cx="1752600" cy="14478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10800000">
            <a:off x="4800600" y="3124200"/>
            <a:ext cx="1905000" cy="6096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10800000">
            <a:off x="4495800" y="3733800"/>
            <a:ext cx="1905000" cy="6096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5400000">
            <a:off x="3314700" y="3848100"/>
            <a:ext cx="1295400" cy="10668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5400000">
            <a:off x="2247900" y="3619500"/>
            <a:ext cx="1295400" cy="10668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rot="10800000">
            <a:off x="1905000" y="2362200"/>
            <a:ext cx="1828800" cy="5334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rot="10800000">
            <a:off x="1371600" y="2895600"/>
            <a:ext cx="2057400" cy="6096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rot="5400000">
            <a:off x="4191000" y="1905000"/>
            <a:ext cx="838200" cy="68580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rot="10800000">
            <a:off x="2438400" y="2743200"/>
            <a:ext cx="1143000" cy="3048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5400000" flipH="1" flipV="1">
            <a:off x="4267200" y="1447800"/>
            <a:ext cx="1524000" cy="1219200"/>
          </a:xfrm>
          <a:prstGeom prst="line">
            <a:avLst/>
          </a:prstGeom>
          <a:ln w="28575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71" name="TextBox 26"/>
          <p:cNvSpPr txBox="1">
            <a:spLocks noChangeArrowheads="1"/>
          </p:cNvSpPr>
          <p:nvPr/>
        </p:nvSpPr>
        <p:spPr bwMode="auto">
          <a:xfrm>
            <a:off x="5334000" y="1371600"/>
            <a:ext cx="3619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D</a:t>
            </a:r>
          </a:p>
        </p:txBody>
      </p:sp>
      <p:cxnSp>
        <p:nvCxnSpPr>
          <p:cNvPr id="31" name="Straight Arrow Connector 30"/>
          <p:cNvCxnSpPr/>
          <p:nvPr/>
        </p:nvCxnSpPr>
        <p:spPr>
          <a:xfrm rot="5400000">
            <a:off x="4495800" y="2133600"/>
            <a:ext cx="838200" cy="685800"/>
          </a:xfrm>
          <a:prstGeom prst="straightConnector1">
            <a:avLst/>
          </a:prstGeom>
          <a:ln w="28575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rot="5400000" flipH="1" flipV="1">
            <a:off x="2743200" y="3733800"/>
            <a:ext cx="1371600" cy="1066800"/>
          </a:xfrm>
          <a:prstGeom prst="line">
            <a:avLst/>
          </a:prstGeom>
          <a:ln w="28575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74" name="TextBox 23"/>
          <p:cNvSpPr txBox="1">
            <a:spLocks noChangeArrowheads="1"/>
          </p:cNvSpPr>
          <p:nvPr/>
        </p:nvSpPr>
        <p:spPr bwMode="auto">
          <a:xfrm>
            <a:off x="2971800" y="4343400"/>
            <a:ext cx="3413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B</a:t>
            </a:r>
          </a:p>
        </p:txBody>
      </p:sp>
      <p:cxnSp>
        <p:nvCxnSpPr>
          <p:cNvPr id="35" name="Straight Arrow Connector 34"/>
          <p:cNvCxnSpPr/>
          <p:nvPr/>
        </p:nvCxnSpPr>
        <p:spPr>
          <a:xfrm rot="10800000">
            <a:off x="4953000" y="3352800"/>
            <a:ext cx="990600" cy="3048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4876800" y="3733800"/>
            <a:ext cx="990600" cy="3048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endCxn id="19483" idx="3"/>
          </p:cNvCxnSpPr>
          <p:nvPr/>
        </p:nvCxnSpPr>
        <p:spPr>
          <a:xfrm>
            <a:off x="4648200" y="3429000"/>
            <a:ext cx="1865313" cy="565150"/>
          </a:xfrm>
          <a:prstGeom prst="line">
            <a:avLst/>
          </a:prstGeom>
          <a:ln w="28575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1524000" y="2667000"/>
            <a:ext cx="2057400" cy="533400"/>
          </a:xfrm>
          <a:prstGeom prst="line">
            <a:avLst/>
          </a:prstGeom>
          <a:ln w="28575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79" name="TextBox 24"/>
          <p:cNvSpPr txBox="1">
            <a:spLocks noChangeArrowheads="1"/>
          </p:cNvSpPr>
          <p:nvPr/>
        </p:nvSpPr>
        <p:spPr bwMode="auto">
          <a:xfrm>
            <a:off x="1828800" y="2819400"/>
            <a:ext cx="3460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C</a:t>
            </a:r>
          </a:p>
        </p:txBody>
      </p:sp>
      <p:cxnSp>
        <p:nvCxnSpPr>
          <p:cNvPr id="50" name="Straight Arrow Connector 49"/>
          <p:cNvCxnSpPr/>
          <p:nvPr/>
        </p:nvCxnSpPr>
        <p:spPr>
          <a:xfrm rot="10800000">
            <a:off x="2286000" y="3048000"/>
            <a:ext cx="1143000" cy="30480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rot="5400000">
            <a:off x="2705100" y="3771900"/>
            <a:ext cx="990600" cy="7620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rot="5400000">
            <a:off x="3162300" y="3924300"/>
            <a:ext cx="990600" cy="762000"/>
          </a:xfrm>
          <a:prstGeom prst="straightConnector1">
            <a:avLst/>
          </a:prstGeom>
          <a:ln w="28575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83" name="TextBox 22"/>
          <p:cNvSpPr txBox="1">
            <a:spLocks noChangeArrowheads="1"/>
          </p:cNvSpPr>
          <p:nvPr/>
        </p:nvSpPr>
        <p:spPr bwMode="auto">
          <a:xfrm>
            <a:off x="6172200" y="3810000"/>
            <a:ext cx="3413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Another Example Problem</a:t>
            </a:r>
            <a:endParaRPr lang="en-US" dirty="0"/>
          </a:p>
        </p:txBody>
      </p:sp>
      <p:sp>
        <p:nvSpPr>
          <p:cNvPr id="20482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mtClean="0">
                <a:ea typeface="ＭＳ Ｐゴシック"/>
                <a:cs typeface="ＭＳ Ｐゴシック"/>
              </a:rPr>
              <a:t>Design a traffic light for a complex intersection</a:t>
            </a:r>
          </a:p>
          <a:p>
            <a:r>
              <a:rPr lang="en-US" smtClean="0">
                <a:ea typeface="ＭＳ Ｐゴシック"/>
                <a:cs typeface="ＭＳ Ｐゴシック"/>
              </a:rPr>
              <a:t>Identify allowed turns</a:t>
            </a:r>
          </a:p>
          <a:p>
            <a:pPr lvl="1"/>
            <a:r>
              <a:rPr lang="en-US" smtClean="0">
                <a:ea typeface="ＭＳ Ｐゴシック"/>
              </a:rPr>
              <a:t>Going straight is a turn!</a:t>
            </a:r>
          </a:p>
          <a:p>
            <a:r>
              <a:rPr lang="en-US" smtClean="0">
                <a:ea typeface="ＭＳ Ｐゴシック"/>
                <a:cs typeface="ＭＳ Ｐゴシック"/>
              </a:rPr>
              <a:t>Group turns so that permitted simultaneous turns are in the same group</a:t>
            </a:r>
          </a:p>
          <a:p>
            <a:r>
              <a:rPr lang="en-US" smtClean="0">
                <a:ea typeface="ＭＳ Ｐゴシック"/>
                <a:cs typeface="ＭＳ Ｐゴシック"/>
              </a:rPr>
              <a:t>Find the smallest number of groups</a:t>
            </a:r>
          </a:p>
          <a:p>
            <a:pPr lvl="1"/>
            <a:r>
              <a:rPr lang="en-US" smtClean="0">
                <a:ea typeface="ＭＳ Ｐゴシック"/>
              </a:rPr>
              <a:t>This means a traffic light with the smallest number of phases</a:t>
            </a:r>
          </a:p>
        </p:txBody>
      </p:sp>
      <p:sp>
        <p:nvSpPr>
          <p:cNvPr id="20483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08588B1-1CFB-4A70-8805-AD1449551F9E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Simple Intersection</a:t>
            </a:r>
            <a:endParaRPr lang="en-US" dirty="0"/>
          </a:p>
        </p:txBody>
      </p:sp>
      <p:sp>
        <p:nvSpPr>
          <p:cNvPr id="21506" name="Slide Number Placeholder 3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9E25A32-3E40-4C9F-B599-AEB017090DFB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/>
          </a:p>
        </p:txBody>
      </p:sp>
      <p:sp>
        <p:nvSpPr>
          <p:cNvPr id="33" name="Title 1"/>
          <p:cNvSpPr txBox="1">
            <a:spLocks/>
          </p:cNvSpPr>
          <p:nvPr/>
        </p:nvSpPr>
        <p:spPr>
          <a:xfrm>
            <a:off x="533400" y="4495800"/>
            <a:ext cx="8183563" cy="1050925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1200" b="1" dirty="0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>Based on </a:t>
            </a:r>
            <a:r>
              <a:rPr lang="en-US" sz="1200" dirty="0" err="1">
                <a:latin typeface="+mn-lt"/>
              </a:rPr>
              <a:t>Aho</a:t>
            </a:r>
            <a:r>
              <a:rPr lang="en-US" sz="1200" dirty="0">
                <a:latin typeface="+mn-lt"/>
              </a:rPr>
              <a:t>, </a:t>
            </a:r>
            <a:r>
              <a:rPr lang="en-US" sz="1200" dirty="0" err="1">
                <a:latin typeface="+mn-lt"/>
              </a:rPr>
              <a:t>Hopcroft</a:t>
            </a:r>
            <a:r>
              <a:rPr lang="en-US" sz="1200" dirty="0">
                <a:latin typeface="+mn-lt"/>
              </a:rPr>
              <a:t>, and </a:t>
            </a:r>
            <a:r>
              <a:rPr lang="en-US" sz="1200" dirty="0" err="1">
                <a:latin typeface="+mn-lt"/>
              </a:rPr>
              <a:t>Ullman</a:t>
            </a:r>
            <a:r>
              <a:rPr lang="en-US" sz="1200" i="1" dirty="0">
                <a:latin typeface="+mn-lt"/>
              </a:rPr>
              <a:t>, Data Structures and Algorithms, </a:t>
            </a:r>
            <a:r>
              <a:rPr lang="en-US" sz="1200" dirty="0">
                <a:latin typeface="+mn-lt"/>
              </a:rPr>
              <a:t>Addison-Wesley</a:t>
            </a:r>
            <a:endParaRPr lang="en-US" sz="1200" i="1" dirty="0">
              <a:latin typeface="+mn-lt"/>
            </a:endParaRPr>
          </a:p>
          <a:p>
            <a:pPr fontAlgn="auto">
              <a:spcAft>
                <a:spcPts val="0"/>
              </a:spcAft>
              <a:defRPr/>
            </a:pPr>
            <a:endParaRPr lang="en-US" sz="1200" b="1" dirty="0">
              <a:solidFill>
                <a:schemeClr val="accent1">
                  <a:tint val="88000"/>
                  <a:satMod val="150000"/>
                </a:schemeClr>
              </a:solidFill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 rot="5400000">
            <a:off x="3505200" y="1066800"/>
            <a:ext cx="2057400" cy="16002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5400000">
            <a:off x="4648200" y="1524000"/>
            <a:ext cx="1752600" cy="14478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10800000">
            <a:off x="4800600" y="3124200"/>
            <a:ext cx="1905000" cy="6096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10800000">
            <a:off x="4495800" y="3733800"/>
            <a:ext cx="1905000" cy="6096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5400000">
            <a:off x="3314700" y="3848100"/>
            <a:ext cx="1295400" cy="10668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5400000">
            <a:off x="2247900" y="3619500"/>
            <a:ext cx="1295400" cy="10668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rot="10800000">
            <a:off x="1905000" y="2362200"/>
            <a:ext cx="1828800" cy="5334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rot="10800000">
            <a:off x="1371600" y="2895600"/>
            <a:ext cx="2057400" cy="6096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rot="5400000">
            <a:off x="4191000" y="1905000"/>
            <a:ext cx="838200" cy="68580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rot="10800000">
            <a:off x="2438400" y="2743200"/>
            <a:ext cx="1143000" cy="3048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5400000" flipH="1" flipV="1">
            <a:off x="4267200" y="1447800"/>
            <a:ext cx="1524000" cy="1219200"/>
          </a:xfrm>
          <a:prstGeom prst="line">
            <a:avLst/>
          </a:prstGeom>
          <a:ln w="28575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19" name="TextBox 26"/>
          <p:cNvSpPr txBox="1">
            <a:spLocks noChangeArrowheads="1"/>
          </p:cNvSpPr>
          <p:nvPr/>
        </p:nvSpPr>
        <p:spPr bwMode="auto">
          <a:xfrm>
            <a:off x="5334000" y="1371600"/>
            <a:ext cx="3619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D</a:t>
            </a:r>
          </a:p>
        </p:txBody>
      </p:sp>
      <p:cxnSp>
        <p:nvCxnSpPr>
          <p:cNvPr id="31" name="Straight Arrow Connector 30"/>
          <p:cNvCxnSpPr/>
          <p:nvPr/>
        </p:nvCxnSpPr>
        <p:spPr>
          <a:xfrm rot="5400000">
            <a:off x="4495800" y="2133600"/>
            <a:ext cx="838200" cy="685800"/>
          </a:xfrm>
          <a:prstGeom prst="straightConnector1">
            <a:avLst/>
          </a:prstGeom>
          <a:ln w="28575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rot="5400000" flipH="1" flipV="1">
            <a:off x="2743200" y="3733800"/>
            <a:ext cx="1371600" cy="1066800"/>
          </a:xfrm>
          <a:prstGeom prst="line">
            <a:avLst/>
          </a:prstGeom>
          <a:ln w="28575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22" name="TextBox 23"/>
          <p:cNvSpPr txBox="1">
            <a:spLocks noChangeArrowheads="1"/>
          </p:cNvSpPr>
          <p:nvPr/>
        </p:nvSpPr>
        <p:spPr bwMode="auto">
          <a:xfrm>
            <a:off x="2971800" y="4343400"/>
            <a:ext cx="3413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B</a:t>
            </a:r>
          </a:p>
        </p:txBody>
      </p:sp>
      <p:cxnSp>
        <p:nvCxnSpPr>
          <p:cNvPr id="35" name="Straight Arrow Connector 34"/>
          <p:cNvCxnSpPr/>
          <p:nvPr/>
        </p:nvCxnSpPr>
        <p:spPr>
          <a:xfrm rot="10800000">
            <a:off x="4953000" y="3352800"/>
            <a:ext cx="990600" cy="3048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4876800" y="3733800"/>
            <a:ext cx="990600" cy="3048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endCxn id="21531" idx="3"/>
          </p:cNvCxnSpPr>
          <p:nvPr/>
        </p:nvCxnSpPr>
        <p:spPr>
          <a:xfrm>
            <a:off x="4648200" y="3429000"/>
            <a:ext cx="1865313" cy="565150"/>
          </a:xfrm>
          <a:prstGeom prst="line">
            <a:avLst/>
          </a:prstGeom>
          <a:ln w="28575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1524000" y="2667000"/>
            <a:ext cx="2057400" cy="533400"/>
          </a:xfrm>
          <a:prstGeom prst="line">
            <a:avLst/>
          </a:prstGeom>
          <a:ln w="28575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27" name="TextBox 24"/>
          <p:cNvSpPr txBox="1">
            <a:spLocks noChangeArrowheads="1"/>
          </p:cNvSpPr>
          <p:nvPr/>
        </p:nvSpPr>
        <p:spPr bwMode="auto">
          <a:xfrm>
            <a:off x="1828800" y="2819400"/>
            <a:ext cx="3460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C</a:t>
            </a:r>
          </a:p>
        </p:txBody>
      </p:sp>
      <p:cxnSp>
        <p:nvCxnSpPr>
          <p:cNvPr id="50" name="Straight Arrow Connector 49"/>
          <p:cNvCxnSpPr/>
          <p:nvPr/>
        </p:nvCxnSpPr>
        <p:spPr>
          <a:xfrm rot="10800000">
            <a:off x="2286000" y="3048000"/>
            <a:ext cx="1143000" cy="30480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rot="5400000">
            <a:off x="2705100" y="3771900"/>
            <a:ext cx="990600" cy="7620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rot="5400000">
            <a:off x="3162300" y="3924300"/>
            <a:ext cx="990600" cy="762000"/>
          </a:xfrm>
          <a:prstGeom prst="straightConnector1">
            <a:avLst/>
          </a:prstGeom>
          <a:ln w="28575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31" name="TextBox 22"/>
          <p:cNvSpPr txBox="1">
            <a:spLocks noChangeArrowheads="1"/>
          </p:cNvSpPr>
          <p:nvPr/>
        </p:nvSpPr>
        <p:spPr bwMode="auto">
          <a:xfrm>
            <a:off x="6172200" y="3810000"/>
            <a:ext cx="3413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9 Possible Turns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en-US" dirty="0" smtClean="0"/>
              <a:t>From A to B (denoted AB)</a:t>
            </a:r>
          </a:p>
          <a:p>
            <a:pPr>
              <a:defRPr/>
            </a:pPr>
            <a:r>
              <a:rPr lang="en-US" dirty="0" smtClean="0"/>
              <a:t>From A to C (AC)</a:t>
            </a:r>
          </a:p>
          <a:p>
            <a:pPr>
              <a:defRPr/>
            </a:pPr>
            <a:r>
              <a:rPr lang="en-US" dirty="0" smtClean="0"/>
              <a:t>From A to D (AD)</a:t>
            </a:r>
          </a:p>
          <a:p>
            <a:pPr>
              <a:defRPr/>
            </a:pPr>
            <a:r>
              <a:rPr lang="en-US" dirty="0" smtClean="0"/>
              <a:t>BA</a:t>
            </a:r>
          </a:p>
          <a:p>
            <a:pPr>
              <a:defRPr/>
            </a:pPr>
            <a:r>
              <a:rPr lang="en-US" dirty="0" smtClean="0"/>
              <a:t>BC</a:t>
            </a:r>
          </a:p>
          <a:p>
            <a:pPr>
              <a:defRPr/>
            </a:pPr>
            <a:r>
              <a:rPr lang="en-US" dirty="0" smtClean="0"/>
              <a:t>BD</a:t>
            </a:r>
          </a:p>
          <a:p>
            <a:pPr>
              <a:defRPr/>
            </a:pPr>
            <a:r>
              <a:rPr lang="en-US" dirty="0" smtClean="0"/>
              <a:t>DA</a:t>
            </a:r>
          </a:p>
          <a:p>
            <a:pPr>
              <a:defRPr/>
            </a:pPr>
            <a:r>
              <a:rPr lang="en-US" dirty="0" smtClean="0"/>
              <a:t>DB</a:t>
            </a:r>
          </a:p>
          <a:p>
            <a:pPr>
              <a:defRPr/>
            </a:pPr>
            <a:r>
              <a:rPr lang="en-US" dirty="0" smtClean="0"/>
              <a:t>DC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/>
          </a:p>
        </p:txBody>
      </p:sp>
      <p:sp>
        <p:nvSpPr>
          <p:cNvPr id="22531" name="Slide Number Placeholder 27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D9E523A-EAED-42D2-B6D2-8EABF85443B8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 rot="5400000">
            <a:off x="5746750" y="1400175"/>
            <a:ext cx="1795463" cy="1281113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rot="5400000">
            <a:off x="6672263" y="1793875"/>
            <a:ext cx="1530350" cy="1158875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rot="10800000">
            <a:off x="6858000" y="3138488"/>
            <a:ext cx="1524000" cy="531812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rot="10800000">
            <a:off x="6613525" y="3670300"/>
            <a:ext cx="1524000" cy="531813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rot="5400000">
            <a:off x="5622132" y="3809206"/>
            <a:ext cx="1130300" cy="852487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rot="5400000">
            <a:off x="4768851" y="3608387"/>
            <a:ext cx="1130300" cy="854075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rot="10800000">
            <a:off x="4541838" y="2473325"/>
            <a:ext cx="1462087" cy="46513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rot="10800000">
            <a:off x="4114800" y="2938463"/>
            <a:ext cx="1646238" cy="531812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rot="5400000">
            <a:off x="6340476" y="2098675"/>
            <a:ext cx="730250" cy="549275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rot="10800000">
            <a:off x="4968875" y="2805113"/>
            <a:ext cx="914400" cy="2667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rot="5400000" flipH="1" flipV="1">
            <a:off x="6375400" y="1719263"/>
            <a:ext cx="1330325" cy="974725"/>
          </a:xfrm>
          <a:prstGeom prst="line">
            <a:avLst/>
          </a:prstGeom>
          <a:ln w="28575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43" name="TextBox 45"/>
          <p:cNvSpPr txBox="1">
            <a:spLocks noChangeArrowheads="1"/>
          </p:cNvSpPr>
          <p:nvPr/>
        </p:nvSpPr>
        <p:spPr bwMode="auto">
          <a:xfrm>
            <a:off x="7285038" y="1608138"/>
            <a:ext cx="290512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D</a:t>
            </a:r>
          </a:p>
        </p:txBody>
      </p:sp>
      <p:cxnSp>
        <p:nvCxnSpPr>
          <p:cNvPr id="47" name="Straight Arrow Connector 46"/>
          <p:cNvCxnSpPr/>
          <p:nvPr/>
        </p:nvCxnSpPr>
        <p:spPr>
          <a:xfrm rot="5400000">
            <a:off x="6583363" y="2298700"/>
            <a:ext cx="731838" cy="547687"/>
          </a:xfrm>
          <a:prstGeom prst="straightConnector1">
            <a:avLst/>
          </a:prstGeom>
          <a:ln w="28575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rot="5400000" flipH="1" flipV="1">
            <a:off x="5162550" y="3708400"/>
            <a:ext cx="1196975" cy="854075"/>
          </a:xfrm>
          <a:prstGeom prst="line">
            <a:avLst/>
          </a:prstGeom>
          <a:ln w="28575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46" name="TextBox 48"/>
          <p:cNvSpPr txBox="1">
            <a:spLocks noChangeArrowheads="1"/>
          </p:cNvSpPr>
          <p:nvPr/>
        </p:nvSpPr>
        <p:spPr bwMode="auto">
          <a:xfrm>
            <a:off x="5394325" y="4202113"/>
            <a:ext cx="274638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B</a:t>
            </a:r>
          </a:p>
        </p:txBody>
      </p:sp>
      <p:cxnSp>
        <p:nvCxnSpPr>
          <p:cNvPr id="50" name="Straight Arrow Connector 49"/>
          <p:cNvCxnSpPr/>
          <p:nvPr/>
        </p:nvCxnSpPr>
        <p:spPr>
          <a:xfrm rot="10800000">
            <a:off x="6980238" y="3336925"/>
            <a:ext cx="792162" cy="2667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>
            <a:off x="6918325" y="3670300"/>
            <a:ext cx="793750" cy="265113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>
            <a:endCxn id="22555" idx="3"/>
          </p:cNvCxnSpPr>
          <p:nvPr/>
        </p:nvCxnSpPr>
        <p:spPr>
          <a:xfrm>
            <a:off x="6735763" y="3403600"/>
            <a:ext cx="1492250" cy="493713"/>
          </a:xfrm>
          <a:prstGeom prst="line">
            <a:avLst/>
          </a:prstGeom>
          <a:ln w="28575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4237038" y="2738438"/>
            <a:ext cx="1646237" cy="466725"/>
          </a:xfrm>
          <a:prstGeom prst="line">
            <a:avLst/>
          </a:prstGeom>
          <a:ln w="28575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51" name="TextBox 83"/>
          <p:cNvSpPr txBox="1">
            <a:spLocks noChangeArrowheads="1"/>
          </p:cNvSpPr>
          <p:nvPr/>
        </p:nvSpPr>
        <p:spPr bwMode="auto">
          <a:xfrm>
            <a:off x="4479925" y="2871788"/>
            <a:ext cx="277813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C</a:t>
            </a:r>
          </a:p>
        </p:txBody>
      </p:sp>
      <p:cxnSp>
        <p:nvCxnSpPr>
          <p:cNvPr id="85" name="Straight Arrow Connector 84"/>
          <p:cNvCxnSpPr/>
          <p:nvPr/>
        </p:nvCxnSpPr>
        <p:spPr>
          <a:xfrm rot="10800000">
            <a:off x="4846638" y="3071813"/>
            <a:ext cx="914400" cy="265112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/>
          <p:cNvCxnSpPr/>
          <p:nvPr/>
        </p:nvCxnSpPr>
        <p:spPr>
          <a:xfrm rot="5400000">
            <a:off x="5145881" y="3731419"/>
            <a:ext cx="865188" cy="6096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/>
          <p:cNvCxnSpPr/>
          <p:nvPr/>
        </p:nvCxnSpPr>
        <p:spPr>
          <a:xfrm rot="5400000">
            <a:off x="5511800" y="3863975"/>
            <a:ext cx="863600" cy="609600"/>
          </a:xfrm>
          <a:prstGeom prst="straightConnector1">
            <a:avLst/>
          </a:prstGeom>
          <a:ln w="28575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55" name="TextBox 87"/>
          <p:cNvSpPr txBox="1">
            <a:spLocks noChangeArrowheads="1"/>
          </p:cNvSpPr>
          <p:nvPr/>
        </p:nvSpPr>
        <p:spPr bwMode="auto">
          <a:xfrm>
            <a:off x="7954963" y="3736975"/>
            <a:ext cx="273050" cy="32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Example Simultaneous Turns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mtClean="0">
                <a:ea typeface="ＭＳ Ｐゴシック"/>
                <a:cs typeface="ＭＳ Ｐゴシック"/>
              </a:rPr>
              <a:t>AC</a:t>
            </a:r>
          </a:p>
          <a:p>
            <a:r>
              <a:rPr lang="en-US" smtClean="0">
                <a:ea typeface="ＭＳ Ｐゴシック"/>
                <a:cs typeface="ＭＳ Ｐゴシック"/>
              </a:rPr>
              <a:t>AD</a:t>
            </a:r>
          </a:p>
          <a:p>
            <a:r>
              <a:rPr lang="en-US" smtClean="0">
                <a:ea typeface="ＭＳ Ｐゴシック"/>
                <a:cs typeface="ＭＳ Ｐゴシック"/>
              </a:rPr>
              <a:t>BA</a:t>
            </a:r>
          </a:p>
        </p:txBody>
      </p:sp>
      <p:sp>
        <p:nvSpPr>
          <p:cNvPr id="23555" name="Slide Number Placeholder 3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0AD1D19-1B7A-474C-8FAE-079DC31F5963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/>
          </a:p>
        </p:txBody>
      </p:sp>
      <p:cxnSp>
        <p:nvCxnSpPr>
          <p:cNvPr id="56" name="Straight Connector 55"/>
          <p:cNvCxnSpPr/>
          <p:nvPr/>
        </p:nvCxnSpPr>
        <p:spPr>
          <a:xfrm rot="5400000" flipH="1" flipV="1">
            <a:off x="5295900" y="3287713"/>
            <a:ext cx="228600" cy="15240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>
            <a:off x="5486400" y="3276600"/>
            <a:ext cx="609600" cy="228600"/>
          </a:xfrm>
          <a:prstGeom prst="straightConnector1">
            <a:avLst/>
          </a:prstGeom>
          <a:ln w="57150">
            <a:solidFill>
              <a:srgbClr val="00B0F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 rot="5400000" flipH="1" flipV="1">
            <a:off x="5448300" y="2705100"/>
            <a:ext cx="457200" cy="228600"/>
          </a:xfrm>
          <a:prstGeom prst="straightConnector1">
            <a:avLst/>
          </a:prstGeom>
          <a:ln w="57150">
            <a:solidFill>
              <a:srgbClr val="00B0F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rot="5400000">
            <a:off x="4662488" y="1036637"/>
            <a:ext cx="1982788" cy="1281113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rot="5400000">
            <a:off x="5602288" y="1465262"/>
            <a:ext cx="1689100" cy="1158875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rot="10800000">
            <a:off x="5867400" y="2889250"/>
            <a:ext cx="1524000" cy="587375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rot="10800000">
            <a:off x="5622925" y="3476625"/>
            <a:ext cx="1524000" cy="587375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rot="5400000">
            <a:off x="4572794" y="3674269"/>
            <a:ext cx="1247775" cy="852487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rot="5400000">
            <a:off x="3719513" y="3452813"/>
            <a:ext cx="1247775" cy="854075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 rot="10800000">
            <a:off x="3551238" y="2154238"/>
            <a:ext cx="1462087" cy="51435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 rot="10800000">
            <a:off x="3124200" y="2668588"/>
            <a:ext cx="1646238" cy="587375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 rot="5400000">
            <a:off x="5310982" y="1769269"/>
            <a:ext cx="808037" cy="549275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 rot="10800000">
            <a:off x="3978275" y="2520950"/>
            <a:ext cx="914400" cy="2936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 rot="5400000" flipH="1" flipV="1">
            <a:off x="5315744" y="1373981"/>
            <a:ext cx="1468438" cy="974725"/>
          </a:xfrm>
          <a:prstGeom prst="line">
            <a:avLst/>
          </a:prstGeom>
          <a:ln w="28575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70" name="TextBox 66"/>
          <p:cNvSpPr txBox="1">
            <a:spLocks noChangeArrowheads="1"/>
          </p:cNvSpPr>
          <p:nvPr/>
        </p:nvSpPr>
        <p:spPr bwMode="auto">
          <a:xfrm>
            <a:off x="6294438" y="1200150"/>
            <a:ext cx="290512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D</a:t>
            </a:r>
          </a:p>
        </p:txBody>
      </p:sp>
      <p:cxnSp>
        <p:nvCxnSpPr>
          <p:cNvPr id="68" name="Straight Arrow Connector 67"/>
          <p:cNvCxnSpPr/>
          <p:nvPr/>
        </p:nvCxnSpPr>
        <p:spPr>
          <a:xfrm rot="5400000">
            <a:off x="5554663" y="1990725"/>
            <a:ext cx="808038" cy="547687"/>
          </a:xfrm>
          <a:prstGeom prst="straightConnector1">
            <a:avLst/>
          </a:prstGeom>
          <a:ln w="28575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rot="5400000" flipH="1" flipV="1">
            <a:off x="4109244" y="3563144"/>
            <a:ext cx="1322387" cy="854075"/>
          </a:xfrm>
          <a:prstGeom prst="line">
            <a:avLst/>
          </a:prstGeom>
          <a:ln w="28575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73" name="TextBox 69"/>
          <p:cNvSpPr txBox="1">
            <a:spLocks noChangeArrowheads="1"/>
          </p:cNvSpPr>
          <p:nvPr/>
        </p:nvSpPr>
        <p:spPr bwMode="auto">
          <a:xfrm>
            <a:off x="4403725" y="4064000"/>
            <a:ext cx="274638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B</a:t>
            </a:r>
          </a:p>
        </p:txBody>
      </p:sp>
      <p:cxnSp>
        <p:nvCxnSpPr>
          <p:cNvPr id="71" name="Straight Arrow Connector 70"/>
          <p:cNvCxnSpPr/>
          <p:nvPr/>
        </p:nvCxnSpPr>
        <p:spPr>
          <a:xfrm rot="10800000">
            <a:off x="5989638" y="3108325"/>
            <a:ext cx="792162" cy="2936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/>
          <p:nvPr/>
        </p:nvCxnSpPr>
        <p:spPr>
          <a:xfrm>
            <a:off x="5927725" y="3476625"/>
            <a:ext cx="793750" cy="2936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>
            <a:endCxn id="23582" idx="3"/>
          </p:cNvCxnSpPr>
          <p:nvPr/>
        </p:nvCxnSpPr>
        <p:spPr>
          <a:xfrm>
            <a:off x="5745163" y="3182938"/>
            <a:ext cx="1492250" cy="544512"/>
          </a:xfrm>
          <a:prstGeom prst="line">
            <a:avLst/>
          </a:prstGeom>
          <a:ln w="28575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>
            <a:off x="3246438" y="2447925"/>
            <a:ext cx="1646237" cy="514350"/>
          </a:xfrm>
          <a:prstGeom prst="line">
            <a:avLst/>
          </a:prstGeom>
          <a:ln w="28575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78" name="TextBox 77"/>
          <p:cNvSpPr txBox="1">
            <a:spLocks noChangeArrowheads="1"/>
          </p:cNvSpPr>
          <p:nvPr/>
        </p:nvSpPr>
        <p:spPr bwMode="auto">
          <a:xfrm>
            <a:off x="3489325" y="2595563"/>
            <a:ext cx="277813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C</a:t>
            </a:r>
          </a:p>
        </p:txBody>
      </p:sp>
      <p:cxnSp>
        <p:nvCxnSpPr>
          <p:cNvPr id="79" name="Straight Arrow Connector 78"/>
          <p:cNvCxnSpPr/>
          <p:nvPr/>
        </p:nvCxnSpPr>
        <p:spPr>
          <a:xfrm rot="10800000">
            <a:off x="3856038" y="2814638"/>
            <a:ext cx="914400" cy="293687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/>
          <p:nvPr/>
        </p:nvCxnSpPr>
        <p:spPr>
          <a:xfrm rot="5400000">
            <a:off x="4110037" y="3575051"/>
            <a:ext cx="955675" cy="6096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/>
          <p:nvPr/>
        </p:nvCxnSpPr>
        <p:spPr>
          <a:xfrm rot="5400000">
            <a:off x="4475956" y="3721894"/>
            <a:ext cx="954088" cy="609600"/>
          </a:xfrm>
          <a:prstGeom prst="straightConnector1">
            <a:avLst/>
          </a:prstGeom>
          <a:ln w="28575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82" name="TextBox 81"/>
          <p:cNvSpPr txBox="1">
            <a:spLocks noChangeArrowheads="1"/>
          </p:cNvSpPr>
          <p:nvPr/>
        </p:nvSpPr>
        <p:spPr bwMode="auto">
          <a:xfrm>
            <a:off x="6964363" y="3549650"/>
            <a:ext cx="273050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A</a:t>
            </a:r>
          </a:p>
        </p:txBody>
      </p:sp>
      <p:cxnSp>
        <p:nvCxnSpPr>
          <p:cNvPr id="84" name="Straight Arrow Connector 83"/>
          <p:cNvCxnSpPr/>
          <p:nvPr/>
        </p:nvCxnSpPr>
        <p:spPr>
          <a:xfrm rot="10800000">
            <a:off x="4648200" y="2743200"/>
            <a:ext cx="1295400" cy="381000"/>
          </a:xfrm>
          <a:prstGeom prst="straightConnector1">
            <a:avLst/>
          </a:prstGeom>
          <a:ln w="57150">
            <a:solidFill>
              <a:srgbClr val="00B0F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Example Conflicting Turns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mtClean="0">
                <a:ea typeface="ＭＳ Ｐゴシック"/>
                <a:cs typeface="ＭＳ Ｐゴシック"/>
              </a:rPr>
              <a:t>AC conflicts with</a:t>
            </a:r>
          </a:p>
          <a:p>
            <a:r>
              <a:rPr lang="en-US" smtClean="0">
                <a:ea typeface="ＭＳ Ｐゴシック"/>
                <a:cs typeface="ＭＳ Ｐゴシック"/>
              </a:rPr>
              <a:t>DB</a:t>
            </a:r>
          </a:p>
          <a:p>
            <a:r>
              <a:rPr lang="en-US" smtClean="0">
                <a:ea typeface="ＭＳ Ｐゴシック"/>
                <a:cs typeface="ＭＳ Ｐゴシック"/>
              </a:rPr>
              <a:t>BD</a:t>
            </a:r>
          </a:p>
          <a:p>
            <a:r>
              <a:rPr lang="en-US" smtClean="0">
                <a:ea typeface="ＭＳ Ｐゴシック"/>
                <a:cs typeface="ＭＳ Ｐゴシック"/>
              </a:rPr>
              <a:t>BC</a:t>
            </a:r>
          </a:p>
          <a:p>
            <a:r>
              <a:rPr lang="en-US" smtClean="0">
                <a:ea typeface="ＭＳ Ｐゴシック"/>
                <a:cs typeface="ＭＳ Ｐゴシック"/>
              </a:rPr>
              <a:t>DC</a:t>
            </a:r>
          </a:p>
        </p:txBody>
      </p:sp>
      <p:sp>
        <p:nvSpPr>
          <p:cNvPr id="24579" name="Slide Number Placeholder 30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84D1BD6-37C3-4A82-B3DB-F8F8DE9ACF15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/>
          </a:p>
        </p:txBody>
      </p:sp>
      <p:cxnSp>
        <p:nvCxnSpPr>
          <p:cNvPr id="52" name="Straight Connector 51"/>
          <p:cNvCxnSpPr/>
          <p:nvPr/>
        </p:nvCxnSpPr>
        <p:spPr>
          <a:xfrm rot="5400000">
            <a:off x="4662488" y="1036637"/>
            <a:ext cx="1982788" cy="1281113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rot="5400000">
            <a:off x="5602288" y="1465262"/>
            <a:ext cx="1689100" cy="1158875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rot="10800000">
            <a:off x="5867400" y="2889250"/>
            <a:ext cx="1524000" cy="587375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rot="10800000">
            <a:off x="5622925" y="3476625"/>
            <a:ext cx="1524000" cy="587375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rot="5400000">
            <a:off x="4572794" y="3674269"/>
            <a:ext cx="1247775" cy="852487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rot="5400000">
            <a:off x="3719513" y="3452813"/>
            <a:ext cx="1247775" cy="854075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 rot="10800000">
            <a:off x="3551238" y="2154238"/>
            <a:ext cx="1462087" cy="51435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 rot="10800000">
            <a:off x="3124200" y="2668588"/>
            <a:ext cx="1646238" cy="587375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 rot="5400000">
            <a:off x="5310982" y="1769269"/>
            <a:ext cx="808037" cy="549275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 rot="10800000">
            <a:off x="3978275" y="2520950"/>
            <a:ext cx="914400" cy="2936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 rot="5400000" flipH="1" flipV="1">
            <a:off x="5315744" y="1373981"/>
            <a:ext cx="1468438" cy="974725"/>
          </a:xfrm>
          <a:prstGeom prst="line">
            <a:avLst/>
          </a:prstGeom>
          <a:ln w="28575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591" name="TextBox 66"/>
          <p:cNvSpPr txBox="1">
            <a:spLocks noChangeArrowheads="1"/>
          </p:cNvSpPr>
          <p:nvPr/>
        </p:nvSpPr>
        <p:spPr bwMode="auto">
          <a:xfrm>
            <a:off x="6294438" y="1200150"/>
            <a:ext cx="290512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D</a:t>
            </a:r>
          </a:p>
        </p:txBody>
      </p:sp>
      <p:cxnSp>
        <p:nvCxnSpPr>
          <p:cNvPr id="68" name="Straight Arrow Connector 67"/>
          <p:cNvCxnSpPr/>
          <p:nvPr/>
        </p:nvCxnSpPr>
        <p:spPr>
          <a:xfrm rot="5400000">
            <a:off x="5554663" y="1990725"/>
            <a:ext cx="808038" cy="547687"/>
          </a:xfrm>
          <a:prstGeom prst="straightConnector1">
            <a:avLst/>
          </a:prstGeom>
          <a:ln w="28575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rot="5400000" flipH="1" flipV="1">
            <a:off x="4109244" y="3563144"/>
            <a:ext cx="1322387" cy="854075"/>
          </a:xfrm>
          <a:prstGeom prst="line">
            <a:avLst/>
          </a:prstGeom>
          <a:ln w="28575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594" name="TextBox 69"/>
          <p:cNvSpPr txBox="1">
            <a:spLocks noChangeArrowheads="1"/>
          </p:cNvSpPr>
          <p:nvPr/>
        </p:nvSpPr>
        <p:spPr bwMode="auto">
          <a:xfrm>
            <a:off x="4403725" y="4064000"/>
            <a:ext cx="274638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B</a:t>
            </a:r>
          </a:p>
        </p:txBody>
      </p:sp>
      <p:cxnSp>
        <p:nvCxnSpPr>
          <p:cNvPr id="71" name="Straight Arrow Connector 70"/>
          <p:cNvCxnSpPr/>
          <p:nvPr/>
        </p:nvCxnSpPr>
        <p:spPr>
          <a:xfrm rot="10800000">
            <a:off x="5989638" y="3108325"/>
            <a:ext cx="792162" cy="2936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/>
          <p:nvPr/>
        </p:nvCxnSpPr>
        <p:spPr>
          <a:xfrm>
            <a:off x="5927725" y="3476625"/>
            <a:ext cx="793750" cy="2936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>
            <a:endCxn id="24603" idx="3"/>
          </p:cNvCxnSpPr>
          <p:nvPr/>
        </p:nvCxnSpPr>
        <p:spPr>
          <a:xfrm>
            <a:off x="5745163" y="3182938"/>
            <a:ext cx="1492250" cy="544512"/>
          </a:xfrm>
          <a:prstGeom prst="line">
            <a:avLst/>
          </a:prstGeom>
          <a:ln w="28575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>
            <a:off x="3246438" y="2447925"/>
            <a:ext cx="1646237" cy="514350"/>
          </a:xfrm>
          <a:prstGeom prst="line">
            <a:avLst/>
          </a:prstGeom>
          <a:ln w="28575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599" name="TextBox 77"/>
          <p:cNvSpPr txBox="1">
            <a:spLocks noChangeArrowheads="1"/>
          </p:cNvSpPr>
          <p:nvPr/>
        </p:nvSpPr>
        <p:spPr bwMode="auto">
          <a:xfrm>
            <a:off x="3489325" y="2595563"/>
            <a:ext cx="277813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C</a:t>
            </a:r>
          </a:p>
        </p:txBody>
      </p:sp>
      <p:cxnSp>
        <p:nvCxnSpPr>
          <p:cNvPr id="79" name="Straight Arrow Connector 78"/>
          <p:cNvCxnSpPr/>
          <p:nvPr/>
        </p:nvCxnSpPr>
        <p:spPr>
          <a:xfrm rot="10800000">
            <a:off x="3856038" y="2814638"/>
            <a:ext cx="914400" cy="293687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/>
          <p:nvPr/>
        </p:nvCxnSpPr>
        <p:spPr>
          <a:xfrm rot="5400000">
            <a:off x="4110037" y="3575051"/>
            <a:ext cx="955675" cy="6096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/>
          <p:nvPr/>
        </p:nvCxnSpPr>
        <p:spPr>
          <a:xfrm rot="5400000">
            <a:off x="4475956" y="3721894"/>
            <a:ext cx="954088" cy="609600"/>
          </a:xfrm>
          <a:prstGeom prst="straightConnector1">
            <a:avLst/>
          </a:prstGeom>
          <a:ln w="28575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603" name="TextBox 81"/>
          <p:cNvSpPr txBox="1">
            <a:spLocks noChangeArrowheads="1"/>
          </p:cNvSpPr>
          <p:nvPr/>
        </p:nvSpPr>
        <p:spPr bwMode="auto">
          <a:xfrm>
            <a:off x="6964363" y="3549650"/>
            <a:ext cx="273050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A</a:t>
            </a:r>
          </a:p>
        </p:txBody>
      </p:sp>
      <p:cxnSp>
        <p:nvCxnSpPr>
          <p:cNvPr id="84" name="Straight Arrow Connector 83"/>
          <p:cNvCxnSpPr/>
          <p:nvPr/>
        </p:nvCxnSpPr>
        <p:spPr>
          <a:xfrm rot="10800000">
            <a:off x="4648200" y="2743200"/>
            <a:ext cx="1295400" cy="381000"/>
          </a:xfrm>
          <a:prstGeom prst="straightConnector1">
            <a:avLst/>
          </a:prstGeom>
          <a:ln w="57150">
            <a:solidFill>
              <a:srgbClr val="00B0F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rot="5400000">
            <a:off x="4727575" y="2587625"/>
            <a:ext cx="914400" cy="615950"/>
          </a:xfrm>
          <a:prstGeom prst="straightConnector1">
            <a:avLst/>
          </a:prstGeom>
          <a:ln w="57150">
            <a:solidFill>
              <a:srgbClr val="00B0F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rot="5400000">
            <a:off x="5032375" y="2816225"/>
            <a:ext cx="914400" cy="615950"/>
          </a:xfrm>
          <a:prstGeom prst="straightConnector1">
            <a:avLst/>
          </a:prstGeom>
          <a:ln w="57150">
            <a:solidFill>
              <a:srgbClr val="00B0F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Objective</a:t>
            </a:r>
            <a:endParaRPr lang="en-US" dirty="0"/>
          </a:p>
        </p:txBody>
      </p:sp>
      <p:sp>
        <p:nvSpPr>
          <p:cNvPr id="25602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mtClean="0">
                <a:ea typeface="ＭＳ Ｐゴシック"/>
                <a:cs typeface="ＭＳ Ｐゴシック"/>
              </a:rPr>
              <a:t>Build a graph model</a:t>
            </a:r>
          </a:p>
          <a:p>
            <a:endParaRPr lang="en-US" smtClean="0">
              <a:ea typeface="ＭＳ Ｐゴシック"/>
              <a:cs typeface="ＭＳ Ｐゴシック"/>
            </a:endParaRPr>
          </a:p>
          <a:p>
            <a:r>
              <a:rPr lang="en-US" smtClean="0">
                <a:ea typeface="ＭＳ Ｐゴシック"/>
                <a:cs typeface="ＭＳ Ｐゴシック"/>
              </a:rPr>
              <a:t>Vertices are turns</a:t>
            </a:r>
          </a:p>
          <a:p>
            <a:endParaRPr lang="en-US" smtClean="0">
              <a:ea typeface="ＭＳ Ｐゴシック"/>
              <a:cs typeface="ＭＳ Ｐゴシック"/>
            </a:endParaRPr>
          </a:p>
          <a:p>
            <a:r>
              <a:rPr lang="en-US" smtClean="0">
                <a:ea typeface="ＭＳ Ｐゴシック"/>
                <a:cs typeface="ＭＳ Ｐゴシック"/>
              </a:rPr>
              <a:t>An edge connects conflicting turns</a:t>
            </a:r>
          </a:p>
          <a:p>
            <a:endParaRPr lang="en-US" smtClean="0">
              <a:ea typeface="ＭＳ Ｐゴシック"/>
              <a:cs typeface="ＭＳ Ｐゴシック"/>
            </a:endParaRPr>
          </a:p>
        </p:txBody>
      </p:sp>
      <p:sp>
        <p:nvSpPr>
          <p:cNvPr id="25603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2E310DE-4BCD-4297-9FAB-C4F8894F4BA7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/>
              <a:t>Graph Model of Conflicting Turns</a:t>
            </a:r>
            <a:endParaRPr lang="en-US" dirty="0"/>
          </a:p>
        </p:txBody>
      </p:sp>
      <p:sp>
        <p:nvSpPr>
          <p:cNvPr id="26626" name="Slide Number Placeholder 50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AFD185F-991B-453E-841E-C4FA0408D216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/>
          </a:p>
        </p:txBody>
      </p:sp>
      <p:cxnSp>
        <p:nvCxnSpPr>
          <p:cNvPr id="112" name="Straight Connector 111"/>
          <p:cNvCxnSpPr>
            <a:stCxn id="23" idx="4"/>
            <a:endCxn id="27" idx="1"/>
          </p:cNvCxnSpPr>
          <p:nvPr/>
        </p:nvCxnSpPr>
        <p:spPr>
          <a:xfrm rot="16200000" flipH="1">
            <a:off x="2495550" y="514350"/>
            <a:ext cx="992188" cy="3163888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628" name="Group 82"/>
          <p:cNvGrpSpPr>
            <a:grpSpLocks/>
          </p:cNvGrpSpPr>
          <p:nvPr/>
        </p:nvGrpSpPr>
        <p:grpSpPr bwMode="auto">
          <a:xfrm>
            <a:off x="4800600" y="1600200"/>
            <a:ext cx="3810000" cy="3810000"/>
            <a:chOff x="1371600" y="838200"/>
            <a:chExt cx="5334000" cy="4191000"/>
          </a:xfrm>
        </p:grpSpPr>
        <p:cxnSp>
          <p:nvCxnSpPr>
            <p:cNvPr id="56" name="Straight Connector 55"/>
            <p:cNvCxnSpPr/>
            <p:nvPr/>
          </p:nvCxnSpPr>
          <p:spPr>
            <a:xfrm rot="5400000">
              <a:off x="3505676" y="1066642"/>
              <a:ext cx="2057083" cy="160020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647724" y="1524001"/>
              <a:ext cx="1753235" cy="1446847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0800000">
              <a:off x="4800918" y="3124042"/>
              <a:ext cx="1904682" cy="609441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0800000">
              <a:off x="4496435" y="3733483"/>
              <a:ext cx="1904683" cy="609442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5400000">
              <a:off x="3315176" y="3847942"/>
              <a:ext cx="1295718" cy="106680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2248376" y="3619184"/>
              <a:ext cx="1295718" cy="106680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0800000">
              <a:off x="1905000" y="2362677"/>
              <a:ext cx="1829118" cy="532606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10800000">
              <a:off x="1371600" y="2895283"/>
              <a:ext cx="2058035" cy="609442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Arrow Connector 65"/>
            <p:cNvCxnSpPr/>
            <p:nvPr/>
          </p:nvCxnSpPr>
          <p:spPr>
            <a:xfrm rot="5400000">
              <a:off x="4190683" y="1905159"/>
              <a:ext cx="838200" cy="68453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/>
            <p:cNvCxnSpPr/>
            <p:nvPr/>
          </p:nvCxnSpPr>
          <p:spPr>
            <a:xfrm rot="10800000">
              <a:off x="2438400" y="2743359"/>
              <a:ext cx="1142365" cy="30384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5400000" flipH="1" flipV="1">
              <a:off x="4266486" y="1447879"/>
              <a:ext cx="1524477" cy="1220152"/>
            </a:xfrm>
            <a:prstGeom prst="line">
              <a:avLst/>
            </a:prstGeom>
            <a:ln w="28575"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662" name="TextBox 68"/>
            <p:cNvSpPr txBox="1">
              <a:spLocks noChangeArrowheads="1"/>
            </p:cNvSpPr>
            <p:nvPr/>
          </p:nvSpPr>
          <p:spPr bwMode="auto">
            <a:xfrm>
              <a:off x="5334000" y="1371600"/>
              <a:ext cx="3626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latin typeface="Verdana" pitchFamily="34" charset="0"/>
                </a:rPr>
                <a:t>D</a:t>
              </a:r>
            </a:p>
          </p:txBody>
        </p:sp>
        <p:cxnSp>
          <p:nvCxnSpPr>
            <p:cNvPr id="70" name="Straight Arrow Connector 69"/>
            <p:cNvCxnSpPr/>
            <p:nvPr/>
          </p:nvCxnSpPr>
          <p:spPr>
            <a:xfrm rot="5400000">
              <a:off x="4496277" y="2132806"/>
              <a:ext cx="838200" cy="686753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5400000" flipH="1" flipV="1">
              <a:off x="2744231" y="3733563"/>
              <a:ext cx="1370806" cy="1066800"/>
            </a:xfrm>
            <a:prstGeom prst="line">
              <a:avLst/>
            </a:prstGeom>
            <a:ln w="28575"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665" name="TextBox 71"/>
            <p:cNvSpPr txBox="1">
              <a:spLocks noChangeArrowheads="1"/>
            </p:cNvSpPr>
            <p:nvPr/>
          </p:nvSpPr>
          <p:spPr bwMode="auto">
            <a:xfrm>
              <a:off x="2971800" y="4343400"/>
              <a:ext cx="34176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latin typeface="Verdana" pitchFamily="34" charset="0"/>
                </a:rPr>
                <a:t>B</a:t>
              </a:r>
            </a:p>
          </p:txBody>
        </p:sp>
        <p:cxnSp>
          <p:nvCxnSpPr>
            <p:cNvPr id="73" name="Straight Arrow Connector 72"/>
            <p:cNvCxnSpPr/>
            <p:nvPr/>
          </p:nvCxnSpPr>
          <p:spPr>
            <a:xfrm rot="10800000">
              <a:off x="4952048" y="3352800"/>
              <a:ext cx="991235" cy="3055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/>
            <p:cNvCxnSpPr/>
            <p:nvPr/>
          </p:nvCxnSpPr>
          <p:spPr>
            <a:xfrm>
              <a:off x="4876483" y="3733483"/>
              <a:ext cx="991235" cy="3055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>
              <a:endCxn id="26674" idx="3"/>
            </p:cNvCxnSpPr>
            <p:nvPr/>
          </p:nvCxnSpPr>
          <p:spPr>
            <a:xfrm>
              <a:off x="4647565" y="3429635"/>
              <a:ext cx="1866900" cy="565785"/>
            </a:xfrm>
            <a:prstGeom prst="line">
              <a:avLst/>
            </a:prstGeom>
            <a:ln w="28575"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>
              <a:off x="1524953" y="2666524"/>
              <a:ext cx="2055812" cy="534353"/>
            </a:xfrm>
            <a:prstGeom prst="line">
              <a:avLst/>
            </a:prstGeom>
            <a:ln w="28575"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670" name="TextBox 76"/>
            <p:cNvSpPr txBox="1">
              <a:spLocks noChangeArrowheads="1"/>
            </p:cNvSpPr>
            <p:nvPr/>
          </p:nvSpPr>
          <p:spPr bwMode="auto">
            <a:xfrm>
              <a:off x="1828800" y="2819400"/>
              <a:ext cx="34657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latin typeface="Verdana" pitchFamily="34" charset="0"/>
                </a:rPr>
                <a:t>C</a:t>
              </a:r>
            </a:p>
          </p:txBody>
        </p:sp>
        <p:cxnSp>
          <p:nvCxnSpPr>
            <p:cNvPr id="78" name="Straight Arrow Connector 77"/>
            <p:cNvCxnSpPr/>
            <p:nvPr/>
          </p:nvCxnSpPr>
          <p:spPr>
            <a:xfrm rot="10800000">
              <a:off x="2285048" y="3047207"/>
              <a:ext cx="1144587" cy="305593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Arrow Connector 78"/>
            <p:cNvCxnSpPr/>
            <p:nvPr/>
          </p:nvCxnSpPr>
          <p:spPr>
            <a:xfrm rot="5400000">
              <a:off x="2704545" y="3772298"/>
              <a:ext cx="990123" cy="762317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Arrow Connector 79"/>
            <p:cNvCxnSpPr/>
            <p:nvPr/>
          </p:nvCxnSpPr>
          <p:spPr>
            <a:xfrm rot="5400000">
              <a:off x="3162379" y="3924222"/>
              <a:ext cx="990124" cy="762317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674" name="TextBox 80"/>
            <p:cNvSpPr txBox="1">
              <a:spLocks noChangeArrowheads="1"/>
            </p:cNvSpPr>
            <p:nvPr/>
          </p:nvSpPr>
          <p:spPr bwMode="auto">
            <a:xfrm>
              <a:off x="6172200" y="3810000"/>
              <a:ext cx="34176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latin typeface="Verdana" pitchFamily="34" charset="0"/>
                </a:rPr>
                <a:t>A</a:t>
              </a:r>
            </a:p>
          </p:txBody>
        </p:sp>
      </p:grpSp>
      <p:cxnSp>
        <p:nvCxnSpPr>
          <p:cNvPr id="89" name="Straight Connector 88"/>
          <p:cNvCxnSpPr>
            <a:stCxn id="23" idx="4"/>
            <a:endCxn id="28" idx="1"/>
          </p:cNvCxnSpPr>
          <p:nvPr/>
        </p:nvCxnSpPr>
        <p:spPr>
          <a:xfrm rot="16200000" flipH="1">
            <a:off x="3072606" y="-62706"/>
            <a:ext cx="992188" cy="43180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/>
          <p:cNvCxnSpPr>
            <a:stCxn id="23" idx="4"/>
            <a:endCxn id="32" idx="0"/>
          </p:cNvCxnSpPr>
          <p:nvPr/>
        </p:nvCxnSpPr>
        <p:spPr>
          <a:xfrm rot="16200000" flipH="1">
            <a:off x="323850" y="2686050"/>
            <a:ext cx="2209800" cy="381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>
            <a:stCxn id="23" idx="4"/>
            <a:endCxn id="33" idx="0"/>
          </p:cNvCxnSpPr>
          <p:nvPr/>
        </p:nvCxnSpPr>
        <p:spPr>
          <a:xfrm rot="16200000" flipH="1">
            <a:off x="895350" y="2114550"/>
            <a:ext cx="2209800" cy="11811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/>
          <p:cNvCxnSpPr>
            <a:stCxn id="24" idx="4"/>
            <a:endCxn id="27" idx="1"/>
          </p:cNvCxnSpPr>
          <p:nvPr/>
        </p:nvCxnSpPr>
        <p:spPr>
          <a:xfrm rot="16200000" flipH="1">
            <a:off x="3067050" y="1085850"/>
            <a:ext cx="992188" cy="2020888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>
            <a:stCxn id="24" idx="4"/>
            <a:endCxn id="28" idx="1"/>
          </p:cNvCxnSpPr>
          <p:nvPr/>
        </p:nvCxnSpPr>
        <p:spPr>
          <a:xfrm rot="16200000" flipH="1">
            <a:off x="3644106" y="508794"/>
            <a:ext cx="992188" cy="31750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>
            <a:stCxn id="24" idx="4"/>
            <a:endCxn id="33" idx="0"/>
          </p:cNvCxnSpPr>
          <p:nvPr/>
        </p:nvCxnSpPr>
        <p:spPr>
          <a:xfrm rot="16200000" flipH="1">
            <a:off x="1466850" y="2686050"/>
            <a:ext cx="2209800" cy="381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/>
          <p:cNvCxnSpPr>
            <a:stCxn id="24" idx="4"/>
            <a:endCxn id="34" idx="0"/>
          </p:cNvCxnSpPr>
          <p:nvPr/>
        </p:nvCxnSpPr>
        <p:spPr>
          <a:xfrm rot="16200000" flipH="1">
            <a:off x="2038350" y="2114550"/>
            <a:ext cx="2209800" cy="11811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/>
          <p:cNvCxnSpPr>
            <a:stCxn id="24" idx="4"/>
            <a:endCxn id="32" idx="0"/>
          </p:cNvCxnSpPr>
          <p:nvPr/>
        </p:nvCxnSpPr>
        <p:spPr>
          <a:xfrm rot="5400000">
            <a:off x="895350" y="2152650"/>
            <a:ext cx="2209800" cy="11049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/>
          <p:cNvCxnSpPr>
            <a:stCxn id="25" idx="5"/>
            <a:endCxn id="28" idx="1"/>
          </p:cNvCxnSpPr>
          <p:nvPr/>
        </p:nvCxnSpPr>
        <p:spPr>
          <a:xfrm rot="16200000" flipH="1">
            <a:off x="4303712" y="1168401"/>
            <a:ext cx="1069975" cy="17780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/>
          <p:cNvCxnSpPr>
            <a:stCxn id="26" idx="3"/>
            <a:endCxn id="32" idx="0"/>
          </p:cNvCxnSpPr>
          <p:nvPr/>
        </p:nvCxnSpPr>
        <p:spPr>
          <a:xfrm rot="5400000">
            <a:off x="2019300" y="2398713"/>
            <a:ext cx="839787" cy="1982788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/>
          <p:cNvCxnSpPr>
            <a:stCxn id="28" idx="4"/>
            <a:endCxn id="32" idx="0"/>
          </p:cNvCxnSpPr>
          <p:nvPr/>
        </p:nvCxnSpPr>
        <p:spPr>
          <a:xfrm rot="5400000">
            <a:off x="3314700" y="1181100"/>
            <a:ext cx="762000" cy="44958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/>
          <p:cNvCxnSpPr>
            <a:stCxn id="27" idx="4"/>
            <a:endCxn id="33" idx="0"/>
          </p:cNvCxnSpPr>
          <p:nvPr/>
        </p:nvCxnSpPr>
        <p:spPr>
          <a:xfrm rot="5400000">
            <a:off x="3295650" y="2343150"/>
            <a:ext cx="762000" cy="21717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Connector 161"/>
          <p:cNvCxnSpPr>
            <a:stCxn id="27" idx="4"/>
            <a:endCxn id="34" idx="0"/>
          </p:cNvCxnSpPr>
          <p:nvPr/>
        </p:nvCxnSpPr>
        <p:spPr>
          <a:xfrm rot="5400000">
            <a:off x="3867150" y="2914650"/>
            <a:ext cx="762000" cy="10287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val 22"/>
          <p:cNvSpPr/>
          <p:nvPr/>
        </p:nvSpPr>
        <p:spPr>
          <a:xfrm>
            <a:off x="1143000" y="10668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/>
              <a:t>AB</a:t>
            </a:r>
            <a:endParaRPr lang="en-US" sz="1100" dirty="0"/>
          </a:p>
        </p:txBody>
      </p:sp>
      <p:sp>
        <p:nvSpPr>
          <p:cNvPr id="24" name="Oval 23"/>
          <p:cNvSpPr/>
          <p:nvPr/>
        </p:nvSpPr>
        <p:spPr>
          <a:xfrm>
            <a:off x="2286000" y="10668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/>
              <a:t>AC</a:t>
            </a:r>
            <a:endParaRPr lang="en-US" sz="1100" dirty="0"/>
          </a:p>
        </p:txBody>
      </p:sp>
      <p:sp>
        <p:nvSpPr>
          <p:cNvPr id="25" name="Oval 24"/>
          <p:cNvSpPr/>
          <p:nvPr/>
        </p:nvSpPr>
        <p:spPr>
          <a:xfrm>
            <a:off x="3429000" y="1066800"/>
            <a:ext cx="6096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/>
              <a:t>AD</a:t>
            </a:r>
            <a:endParaRPr lang="en-US" sz="1100" dirty="0"/>
          </a:p>
        </p:txBody>
      </p:sp>
      <p:sp>
        <p:nvSpPr>
          <p:cNvPr id="26" name="Oval 25"/>
          <p:cNvSpPr/>
          <p:nvPr/>
        </p:nvSpPr>
        <p:spPr>
          <a:xfrm>
            <a:off x="3352800" y="25146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/>
              <a:t>BA</a:t>
            </a:r>
            <a:endParaRPr lang="en-US" sz="1100" dirty="0"/>
          </a:p>
        </p:txBody>
      </p:sp>
      <p:sp>
        <p:nvSpPr>
          <p:cNvPr id="27" name="Oval 26"/>
          <p:cNvSpPr/>
          <p:nvPr/>
        </p:nvSpPr>
        <p:spPr>
          <a:xfrm>
            <a:off x="4495800" y="25146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/>
              <a:t>BC</a:t>
            </a:r>
            <a:endParaRPr lang="en-US" sz="1100" dirty="0"/>
          </a:p>
        </p:txBody>
      </p:sp>
      <p:sp>
        <p:nvSpPr>
          <p:cNvPr id="28" name="Oval 27"/>
          <p:cNvSpPr/>
          <p:nvPr/>
        </p:nvSpPr>
        <p:spPr>
          <a:xfrm>
            <a:off x="5638800" y="2514600"/>
            <a:ext cx="6096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/>
              <a:t>BD</a:t>
            </a:r>
            <a:endParaRPr lang="en-US" sz="1100" dirty="0"/>
          </a:p>
        </p:txBody>
      </p:sp>
      <p:sp>
        <p:nvSpPr>
          <p:cNvPr id="32" name="Oval 31"/>
          <p:cNvSpPr/>
          <p:nvPr/>
        </p:nvSpPr>
        <p:spPr>
          <a:xfrm>
            <a:off x="1143000" y="3810000"/>
            <a:ext cx="609600" cy="609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/>
              <a:t>DA</a:t>
            </a:r>
            <a:endParaRPr lang="en-US" sz="1100" dirty="0"/>
          </a:p>
        </p:txBody>
      </p:sp>
      <p:sp>
        <p:nvSpPr>
          <p:cNvPr id="33" name="Oval 32"/>
          <p:cNvSpPr/>
          <p:nvPr/>
        </p:nvSpPr>
        <p:spPr>
          <a:xfrm>
            <a:off x="2286000" y="3810000"/>
            <a:ext cx="609600" cy="609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/>
              <a:t>DB</a:t>
            </a:r>
            <a:endParaRPr lang="en-US" sz="1100" dirty="0"/>
          </a:p>
        </p:txBody>
      </p:sp>
      <p:sp>
        <p:nvSpPr>
          <p:cNvPr id="34" name="Oval 33"/>
          <p:cNvSpPr/>
          <p:nvPr/>
        </p:nvSpPr>
        <p:spPr>
          <a:xfrm>
            <a:off x="3429000" y="3810000"/>
            <a:ext cx="609600" cy="609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/>
              <a:t>DC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32" grpId="0" animBg="1"/>
      <p:bldP spid="33" grpId="0" animBg="1"/>
      <p:bldP spid="3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Graph Coloring</a:t>
            </a:r>
            <a:endParaRPr lang="en-US" dirty="0"/>
          </a:p>
        </p:txBody>
      </p:sp>
      <p:sp>
        <p:nvSpPr>
          <p:cNvPr id="27650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mtClean="0">
                <a:ea typeface="ＭＳ Ｐゴシック"/>
                <a:cs typeface="ＭＳ Ｐゴシック"/>
              </a:rPr>
              <a:t>Color the vertices of the graph</a:t>
            </a:r>
          </a:p>
          <a:p>
            <a:r>
              <a:rPr lang="en-US" smtClean="0">
                <a:ea typeface="ＭＳ Ｐゴシック"/>
                <a:cs typeface="ＭＳ Ｐゴシック"/>
              </a:rPr>
              <a:t>No two adjacent vertices can have the same color</a:t>
            </a:r>
          </a:p>
          <a:p>
            <a:pPr lvl="1"/>
            <a:r>
              <a:rPr lang="en-US" smtClean="0">
                <a:ea typeface="ＭＳ Ｐゴシック"/>
              </a:rPr>
              <a:t>Adjacent: and edge connects them</a:t>
            </a:r>
          </a:p>
          <a:p>
            <a:r>
              <a:rPr lang="en-US" smtClean="0">
                <a:ea typeface="ＭＳ Ｐゴシック"/>
                <a:cs typeface="ＭＳ Ｐゴシック"/>
              </a:rPr>
              <a:t>Each color represents a group of turns that can be simultaneous</a:t>
            </a:r>
          </a:p>
          <a:p>
            <a:endParaRPr lang="en-US" smtClean="0">
              <a:ea typeface="ＭＳ Ｐゴシック"/>
              <a:cs typeface="ＭＳ Ｐゴシック"/>
            </a:endParaRPr>
          </a:p>
          <a:p>
            <a:r>
              <a:rPr lang="en-US" smtClean="0">
                <a:ea typeface="ＭＳ Ｐゴシック"/>
                <a:cs typeface="ＭＳ Ｐゴシック"/>
              </a:rPr>
              <a:t>Note: more than one solution</a:t>
            </a:r>
          </a:p>
        </p:txBody>
      </p:sp>
      <p:sp>
        <p:nvSpPr>
          <p:cNvPr id="27651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BDA3124-7971-4ACB-B5F3-35009FF22097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Graph Coloring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Repeat the following two steps until the graph is colored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 smtClean="0"/>
              <a:t>Select an uncolored vertex and color it with a </a:t>
            </a:r>
            <a:r>
              <a:rPr lang="en-US" b="1" i="1" dirty="0" smtClean="0"/>
              <a:t>new</a:t>
            </a:r>
            <a:r>
              <a:rPr lang="en-US" dirty="0" smtClean="0"/>
              <a:t> color, </a:t>
            </a:r>
            <a:r>
              <a:rPr lang="en-US" b="1" dirty="0" smtClean="0"/>
              <a:t>C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 smtClean="0"/>
              <a:t>For each uncolored vertex,</a:t>
            </a:r>
          </a:p>
          <a:p>
            <a:pPr marL="804672" lvl="1" indent="-457200">
              <a:defRPr/>
            </a:pPr>
            <a:r>
              <a:rPr lang="en-US" dirty="0" smtClean="0">
                <a:cs typeface="+mn-cs"/>
              </a:rPr>
              <a:t>Determine if it has an edge with a vertex that is colored with color </a:t>
            </a:r>
            <a:r>
              <a:rPr lang="en-US" b="1" dirty="0" smtClean="0">
                <a:cs typeface="+mn-cs"/>
              </a:rPr>
              <a:t>C</a:t>
            </a:r>
          </a:p>
          <a:p>
            <a:pPr marL="804672" lvl="1" indent="-457200">
              <a:defRPr/>
            </a:pPr>
            <a:r>
              <a:rPr lang="en-US" dirty="0" smtClean="0">
                <a:cs typeface="+mn-cs"/>
              </a:rPr>
              <a:t>If not, color it with color </a:t>
            </a:r>
            <a:r>
              <a:rPr lang="en-US" b="1" dirty="0" smtClean="0">
                <a:cs typeface="+mn-cs"/>
              </a:rPr>
              <a:t>C</a:t>
            </a:r>
          </a:p>
          <a:p>
            <a:pPr marL="804672" lvl="1" indent="-457200">
              <a:defRPr/>
            </a:pPr>
            <a:r>
              <a:rPr lang="en-US" dirty="0" smtClean="0">
                <a:cs typeface="+mn-cs"/>
              </a:rPr>
              <a:t>If yes, skip it</a:t>
            </a:r>
          </a:p>
        </p:txBody>
      </p:sp>
      <p:sp>
        <p:nvSpPr>
          <p:cNvPr id="28675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06A7108-DD87-443A-A629-2044C6BB5B65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/>
          </p:cNvSpPr>
          <p:nvPr>
            <p:ph type="title" idx="4294967295"/>
          </p:nvPr>
        </p:nvSpPr>
        <p:spPr bwMode="auto">
          <a:xfrm>
            <a:off x="533400" y="5257800"/>
            <a:ext cx="8183563" cy="1050925"/>
          </a:xfrm>
          <a:noFill/>
        </p:spPr>
        <p:txBody>
          <a:bodyPr/>
          <a:lstStyle/>
          <a:p>
            <a:r>
              <a:rPr lang="en-US" smtClean="0">
                <a:effectLst/>
                <a:ea typeface="ＭＳ Ｐゴシック"/>
                <a:cs typeface="ＭＳ Ｐゴシック"/>
              </a:rPr>
              <a:t>JT’s Extra, Graph Coloring Example 1: Final Exams</a:t>
            </a:r>
          </a:p>
        </p:txBody>
      </p:sp>
      <p:sp>
        <p:nvSpPr>
          <p:cNvPr id="60419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z="2400" smtClean="0">
                <a:ea typeface="ＭＳ Ｐゴシック"/>
                <a:cs typeface="ＭＳ Ｐゴシック"/>
              </a:rPr>
              <a:t>You are to schedule final exams so that a student will not have two final exams scheduled at the same time.</a:t>
            </a:r>
          </a:p>
          <a:p>
            <a:r>
              <a:rPr lang="en-US" sz="2400" smtClean="0">
                <a:ea typeface="ＭＳ Ｐゴシック"/>
                <a:cs typeface="ＭＳ Ｐゴシック"/>
              </a:rPr>
              <a:t>Although you could schedule each exam in it’s own individual time slot (i.e., no two exams run simultaneously) this would be highly inefficient.</a:t>
            </a:r>
          </a:p>
          <a:p>
            <a:pPr lvl="1"/>
            <a:r>
              <a:rPr lang="en-US" sz="2000" smtClean="0">
                <a:ea typeface="ＭＳ Ｐゴシック"/>
              </a:rPr>
              <a:t>Another constraint is to schedule exams with the minimum number of time slots.</a:t>
            </a:r>
          </a:p>
          <a:p>
            <a:r>
              <a:rPr lang="en-US" sz="2400" smtClean="0">
                <a:ea typeface="ＭＳ Ｐゴシック"/>
                <a:cs typeface="ＭＳ Ｐゴシック"/>
              </a:rPr>
              <a:t>Examinations for a lecture will be represented with vertices.</a:t>
            </a:r>
          </a:p>
          <a:p>
            <a:r>
              <a:rPr lang="en-US" sz="2400" smtClean="0">
                <a:ea typeface="ＭＳ Ｐゴシック"/>
                <a:cs typeface="ＭＳ Ｐゴシック"/>
              </a:rPr>
              <a:t>A pair of vertices will be connected if there is at least one student who is registered in both.</a:t>
            </a:r>
            <a:r>
              <a:rPr lang="en-US" smtClean="0">
                <a:ea typeface="ＭＳ Ｐゴシック"/>
                <a:cs typeface="ＭＳ Ｐゴシック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9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/>
          </p:cNvSpPr>
          <p:nvPr>
            <p:ph type="title" idx="4294967295"/>
          </p:nvPr>
        </p:nvSpPr>
        <p:spPr bwMode="auto">
          <a:xfrm>
            <a:off x="228600" y="5791200"/>
            <a:ext cx="8534400" cy="593725"/>
          </a:xfrm>
          <a:noFill/>
        </p:spPr>
        <p:txBody>
          <a:bodyPr/>
          <a:lstStyle/>
          <a:p>
            <a:r>
              <a:rPr lang="en-US" sz="2800" smtClean="0">
                <a:effectLst/>
                <a:ea typeface="ＭＳ Ｐゴシック"/>
                <a:cs typeface="ＭＳ Ｐゴシック"/>
              </a:rPr>
              <a:t>JT’s Extra, Graph Coloring Example 1: Final Exams (2)</a:t>
            </a:r>
          </a:p>
        </p:txBody>
      </p:sp>
      <p:sp>
        <p:nvSpPr>
          <p:cNvPr id="61443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z="2000" smtClean="0">
                <a:ea typeface="ＭＳ Ｐゴシック"/>
                <a:cs typeface="ＭＳ Ｐゴシック"/>
              </a:rPr>
              <a:t>Lecture A:</a:t>
            </a:r>
          </a:p>
          <a:p>
            <a:pPr lvl="1"/>
            <a:r>
              <a:rPr lang="en-US" sz="1800" smtClean="0">
                <a:ea typeface="ＭＳ Ｐゴシック"/>
              </a:rPr>
              <a:t>Student 1, student 2</a:t>
            </a:r>
          </a:p>
          <a:p>
            <a:r>
              <a:rPr lang="en-US" sz="2000" smtClean="0">
                <a:ea typeface="ＭＳ Ｐゴシック"/>
                <a:cs typeface="ＭＳ Ｐゴシック"/>
              </a:rPr>
              <a:t>Lecture B:</a:t>
            </a:r>
          </a:p>
          <a:p>
            <a:pPr lvl="1"/>
            <a:r>
              <a:rPr lang="en-US" sz="1800" smtClean="0">
                <a:ea typeface="ＭＳ Ｐゴシック"/>
              </a:rPr>
              <a:t>Student 2, student 4, student 6</a:t>
            </a:r>
          </a:p>
          <a:p>
            <a:r>
              <a:rPr lang="en-US" sz="2000" smtClean="0">
                <a:ea typeface="ＭＳ Ｐゴシック"/>
                <a:cs typeface="ＭＳ Ｐゴシック"/>
              </a:rPr>
              <a:t>Lecture C:</a:t>
            </a:r>
          </a:p>
          <a:p>
            <a:pPr lvl="1"/>
            <a:r>
              <a:rPr lang="en-US" sz="1800" smtClean="0">
                <a:ea typeface="ＭＳ Ｐゴシック"/>
              </a:rPr>
              <a:t>Student 1, student 3, student 5</a:t>
            </a:r>
          </a:p>
          <a:p>
            <a:r>
              <a:rPr lang="en-US" sz="2000" smtClean="0">
                <a:ea typeface="ＭＳ Ｐゴシック"/>
                <a:cs typeface="ＭＳ Ｐゴシック"/>
              </a:rPr>
              <a:t>Lecture D:</a:t>
            </a:r>
          </a:p>
          <a:p>
            <a:pPr lvl="1"/>
            <a:r>
              <a:rPr lang="en-US" sz="1800" smtClean="0">
                <a:ea typeface="ＭＳ Ｐゴシック"/>
              </a:rPr>
              <a:t>Student 4, student 5</a:t>
            </a:r>
          </a:p>
        </p:txBody>
      </p:sp>
      <p:cxnSp>
        <p:nvCxnSpPr>
          <p:cNvPr id="61444" name="AutoShape 4"/>
          <p:cNvCxnSpPr>
            <a:cxnSpLocks noChangeShapeType="1"/>
            <a:stCxn id="61448" idx="3"/>
            <a:endCxn id="61449" idx="1"/>
          </p:cNvCxnSpPr>
          <p:nvPr/>
        </p:nvCxnSpPr>
        <p:spPr bwMode="auto">
          <a:xfrm>
            <a:off x="2374900" y="3790950"/>
            <a:ext cx="1955800" cy="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61445" name="AutoShape 5"/>
          <p:cNvCxnSpPr>
            <a:cxnSpLocks noChangeShapeType="1"/>
            <a:stCxn id="61448" idx="2"/>
            <a:endCxn id="61450" idx="0"/>
          </p:cNvCxnSpPr>
          <p:nvPr/>
        </p:nvCxnSpPr>
        <p:spPr bwMode="auto">
          <a:xfrm>
            <a:off x="1714500" y="4089400"/>
            <a:ext cx="0" cy="77470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61446" name="AutoShape 6"/>
          <p:cNvCxnSpPr>
            <a:cxnSpLocks noChangeShapeType="1"/>
            <a:stCxn id="61450" idx="3"/>
            <a:endCxn id="61451" idx="1"/>
          </p:cNvCxnSpPr>
          <p:nvPr/>
        </p:nvCxnSpPr>
        <p:spPr bwMode="auto">
          <a:xfrm>
            <a:off x="2374900" y="5162550"/>
            <a:ext cx="1955800" cy="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61447" name="AutoShape 7"/>
          <p:cNvCxnSpPr>
            <a:cxnSpLocks noChangeShapeType="1"/>
            <a:stCxn id="61451" idx="0"/>
            <a:endCxn id="61449" idx="2"/>
          </p:cNvCxnSpPr>
          <p:nvPr/>
        </p:nvCxnSpPr>
        <p:spPr bwMode="auto">
          <a:xfrm flipV="1">
            <a:off x="4991100" y="4089400"/>
            <a:ext cx="0" cy="77470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61448" name="AutoShape 8"/>
          <p:cNvSpPr>
            <a:spLocks noChangeArrowheads="1"/>
          </p:cNvSpPr>
          <p:nvPr/>
        </p:nvSpPr>
        <p:spPr bwMode="auto">
          <a:xfrm>
            <a:off x="1066800" y="3505200"/>
            <a:ext cx="1295400" cy="571500"/>
          </a:xfrm>
          <a:prstGeom prst="roundRect">
            <a:avLst>
              <a:gd name="adj" fmla="val 16667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000"/>
              <a:t>Lecture A</a:t>
            </a:r>
          </a:p>
        </p:txBody>
      </p:sp>
      <p:sp>
        <p:nvSpPr>
          <p:cNvPr id="61449" name="AutoShape 9"/>
          <p:cNvSpPr>
            <a:spLocks noChangeArrowheads="1"/>
          </p:cNvSpPr>
          <p:nvPr/>
        </p:nvSpPr>
        <p:spPr bwMode="auto">
          <a:xfrm>
            <a:off x="4343400" y="3505200"/>
            <a:ext cx="1295400" cy="571500"/>
          </a:xfrm>
          <a:prstGeom prst="roundRect">
            <a:avLst>
              <a:gd name="adj" fmla="val 16667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000"/>
              <a:t>Lecture B</a:t>
            </a:r>
          </a:p>
        </p:txBody>
      </p:sp>
      <p:sp>
        <p:nvSpPr>
          <p:cNvPr id="61450" name="AutoShape 10"/>
          <p:cNvSpPr>
            <a:spLocks noChangeArrowheads="1"/>
          </p:cNvSpPr>
          <p:nvPr/>
        </p:nvSpPr>
        <p:spPr bwMode="auto">
          <a:xfrm>
            <a:off x="1066800" y="4876800"/>
            <a:ext cx="1295400" cy="571500"/>
          </a:xfrm>
          <a:prstGeom prst="roundRect">
            <a:avLst>
              <a:gd name="adj" fmla="val 16667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000"/>
              <a:t>Lecture C</a:t>
            </a:r>
          </a:p>
        </p:txBody>
      </p:sp>
      <p:sp>
        <p:nvSpPr>
          <p:cNvPr id="61451" name="AutoShape 11"/>
          <p:cNvSpPr>
            <a:spLocks noChangeArrowheads="1"/>
          </p:cNvSpPr>
          <p:nvPr/>
        </p:nvSpPr>
        <p:spPr bwMode="auto">
          <a:xfrm>
            <a:off x="4343400" y="4876800"/>
            <a:ext cx="1295400" cy="571500"/>
          </a:xfrm>
          <a:prstGeom prst="roundRect">
            <a:avLst>
              <a:gd name="adj" fmla="val 16667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000"/>
              <a:t>Lecture D</a:t>
            </a:r>
          </a:p>
        </p:txBody>
      </p:sp>
      <p:sp>
        <p:nvSpPr>
          <p:cNvPr id="61452" name="Text Box 12"/>
          <p:cNvSpPr txBox="1">
            <a:spLocks noChangeArrowheads="1"/>
          </p:cNvSpPr>
          <p:nvPr/>
        </p:nvSpPr>
        <p:spPr bwMode="auto">
          <a:xfrm>
            <a:off x="2819400" y="4876800"/>
            <a:ext cx="1054100" cy="3048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Student 5</a:t>
            </a:r>
          </a:p>
        </p:txBody>
      </p:sp>
      <p:sp>
        <p:nvSpPr>
          <p:cNvPr id="61453" name="Text Box 13"/>
          <p:cNvSpPr txBox="1">
            <a:spLocks noChangeArrowheads="1"/>
          </p:cNvSpPr>
          <p:nvPr/>
        </p:nvSpPr>
        <p:spPr bwMode="auto">
          <a:xfrm>
            <a:off x="5016500" y="4330700"/>
            <a:ext cx="1054100" cy="3048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Student 4</a:t>
            </a:r>
          </a:p>
        </p:txBody>
      </p:sp>
      <p:sp>
        <p:nvSpPr>
          <p:cNvPr id="61454" name="Text Box 14"/>
          <p:cNvSpPr txBox="1">
            <a:spLocks noChangeArrowheads="1"/>
          </p:cNvSpPr>
          <p:nvPr/>
        </p:nvSpPr>
        <p:spPr bwMode="auto">
          <a:xfrm>
            <a:off x="723900" y="4381500"/>
            <a:ext cx="1054100" cy="3048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Student 1</a:t>
            </a:r>
          </a:p>
        </p:txBody>
      </p:sp>
      <p:sp>
        <p:nvSpPr>
          <p:cNvPr id="61455" name="Text Box 15"/>
          <p:cNvSpPr txBox="1">
            <a:spLocks noChangeArrowheads="1"/>
          </p:cNvSpPr>
          <p:nvPr/>
        </p:nvSpPr>
        <p:spPr bwMode="auto">
          <a:xfrm>
            <a:off x="2946400" y="3517900"/>
            <a:ext cx="1054100" cy="3048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Student 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8" grpId="0" animBg="1"/>
      <p:bldP spid="61449" grpId="0" animBg="1"/>
      <p:bldP spid="61450" grpId="0" animBg="1"/>
      <p:bldP spid="61451" grpId="0" animBg="1"/>
      <p:bldP spid="61452" grpId="0"/>
      <p:bldP spid="61453" grpId="0"/>
      <p:bldP spid="61454" grpId="0"/>
      <p:bldP spid="6145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/>
          </p:cNvSpPr>
          <p:nvPr>
            <p:ph type="title" idx="4294967295"/>
          </p:nvPr>
        </p:nvSpPr>
        <p:spPr bwMode="auto">
          <a:xfrm>
            <a:off x="533400" y="5334000"/>
            <a:ext cx="8183563" cy="1050925"/>
          </a:xfrm>
          <a:noFill/>
        </p:spPr>
        <p:txBody>
          <a:bodyPr/>
          <a:lstStyle/>
          <a:p>
            <a:r>
              <a:rPr lang="en-US" sz="2800" smtClean="0">
                <a:effectLst/>
                <a:ea typeface="ＭＳ Ｐゴシック"/>
                <a:cs typeface="ＭＳ Ｐゴシック"/>
              </a:rPr>
              <a:t>JT’s Extra, Graph Coloring Example 2: Final Exams</a:t>
            </a:r>
          </a:p>
        </p:txBody>
      </p:sp>
      <p:sp>
        <p:nvSpPr>
          <p:cNvPr id="63491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z="2000" smtClean="0">
                <a:ea typeface="ＭＳ Ｐゴシック"/>
                <a:cs typeface="ＭＳ Ｐゴシック"/>
              </a:rPr>
              <a:t>Lecture A:</a:t>
            </a:r>
          </a:p>
          <a:p>
            <a:pPr lvl="1"/>
            <a:r>
              <a:rPr lang="en-US" sz="1800" smtClean="0">
                <a:ea typeface="ＭＳ Ｐゴシック"/>
              </a:rPr>
              <a:t>Student 1, student 2, </a:t>
            </a:r>
            <a:r>
              <a:rPr lang="en-US" sz="1800" i="1" smtClean="0">
                <a:ea typeface="ＭＳ Ｐゴシック"/>
              </a:rPr>
              <a:t>student 4</a:t>
            </a:r>
          </a:p>
          <a:p>
            <a:r>
              <a:rPr lang="en-US" sz="2000" smtClean="0">
                <a:ea typeface="ＭＳ Ｐゴシック"/>
                <a:cs typeface="ＭＳ Ｐゴシック"/>
              </a:rPr>
              <a:t>Lecture B:</a:t>
            </a:r>
          </a:p>
          <a:p>
            <a:pPr lvl="1"/>
            <a:r>
              <a:rPr lang="en-US" sz="1800" smtClean="0">
                <a:ea typeface="ＭＳ Ｐゴシック"/>
              </a:rPr>
              <a:t>Student 2, student 4, student 6</a:t>
            </a:r>
          </a:p>
          <a:p>
            <a:r>
              <a:rPr lang="en-US" sz="2000" smtClean="0">
                <a:ea typeface="ＭＳ Ｐゴシック"/>
                <a:cs typeface="ＭＳ Ｐゴシック"/>
              </a:rPr>
              <a:t>Lecture C:</a:t>
            </a:r>
          </a:p>
          <a:p>
            <a:pPr lvl="1"/>
            <a:r>
              <a:rPr lang="en-US" sz="1800" smtClean="0">
                <a:ea typeface="ＭＳ Ｐゴシック"/>
              </a:rPr>
              <a:t>Student 1, student 3, student 5</a:t>
            </a:r>
          </a:p>
          <a:p>
            <a:r>
              <a:rPr lang="en-US" sz="2000" smtClean="0">
                <a:ea typeface="ＭＳ Ｐゴシック"/>
                <a:cs typeface="ＭＳ Ｐゴシック"/>
              </a:rPr>
              <a:t>Lecture D:</a:t>
            </a:r>
          </a:p>
          <a:p>
            <a:pPr lvl="1"/>
            <a:r>
              <a:rPr lang="en-US" sz="1800" smtClean="0">
                <a:ea typeface="ＭＳ Ｐゴシック"/>
              </a:rPr>
              <a:t>Student 4, student 5</a:t>
            </a:r>
          </a:p>
        </p:txBody>
      </p:sp>
      <p:cxnSp>
        <p:nvCxnSpPr>
          <p:cNvPr id="63492" name="AutoShape 4"/>
          <p:cNvCxnSpPr>
            <a:cxnSpLocks noChangeShapeType="1"/>
            <a:stCxn id="63496" idx="3"/>
            <a:endCxn id="63497" idx="1"/>
          </p:cNvCxnSpPr>
          <p:nvPr/>
        </p:nvCxnSpPr>
        <p:spPr bwMode="auto">
          <a:xfrm>
            <a:off x="2603500" y="3638550"/>
            <a:ext cx="1955800" cy="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63493" name="AutoShape 5"/>
          <p:cNvCxnSpPr>
            <a:cxnSpLocks noChangeShapeType="1"/>
            <a:stCxn id="63496" idx="2"/>
            <a:endCxn id="63498" idx="0"/>
          </p:cNvCxnSpPr>
          <p:nvPr/>
        </p:nvCxnSpPr>
        <p:spPr bwMode="auto">
          <a:xfrm>
            <a:off x="1943100" y="3937000"/>
            <a:ext cx="0" cy="77470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63494" name="AutoShape 6"/>
          <p:cNvCxnSpPr>
            <a:cxnSpLocks noChangeShapeType="1"/>
          </p:cNvCxnSpPr>
          <p:nvPr/>
        </p:nvCxnSpPr>
        <p:spPr bwMode="auto">
          <a:xfrm>
            <a:off x="2590800" y="5029200"/>
            <a:ext cx="1955800" cy="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63495" name="AutoShape 7"/>
          <p:cNvCxnSpPr>
            <a:cxnSpLocks noChangeShapeType="1"/>
            <a:stCxn id="63499" idx="0"/>
            <a:endCxn id="63497" idx="2"/>
          </p:cNvCxnSpPr>
          <p:nvPr/>
        </p:nvCxnSpPr>
        <p:spPr bwMode="auto">
          <a:xfrm flipV="1">
            <a:off x="5219700" y="3937000"/>
            <a:ext cx="0" cy="77470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63496" name="AutoShape 8"/>
          <p:cNvSpPr>
            <a:spLocks noChangeArrowheads="1"/>
          </p:cNvSpPr>
          <p:nvPr/>
        </p:nvSpPr>
        <p:spPr bwMode="auto">
          <a:xfrm>
            <a:off x="1295400" y="3352800"/>
            <a:ext cx="1295400" cy="571500"/>
          </a:xfrm>
          <a:prstGeom prst="roundRect">
            <a:avLst>
              <a:gd name="adj" fmla="val 16667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000"/>
              <a:t>Lecture A</a:t>
            </a:r>
          </a:p>
        </p:txBody>
      </p:sp>
      <p:sp>
        <p:nvSpPr>
          <p:cNvPr id="63497" name="AutoShape 9"/>
          <p:cNvSpPr>
            <a:spLocks noChangeArrowheads="1"/>
          </p:cNvSpPr>
          <p:nvPr/>
        </p:nvSpPr>
        <p:spPr bwMode="auto">
          <a:xfrm>
            <a:off x="4572000" y="3352800"/>
            <a:ext cx="1295400" cy="571500"/>
          </a:xfrm>
          <a:prstGeom prst="roundRect">
            <a:avLst>
              <a:gd name="adj" fmla="val 16667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000"/>
              <a:t>Lecture B</a:t>
            </a:r>
          </a:p>
        </p:txBody>
      </p:sp>
      <p:sp>
        <p:nvSpPr>
          <p:cNvPr id="63498" name="AutoShape 10"/>
          <p:cNvSpPr>
            <a:spLocks noChangeArrowheads="1"/>
          </p:cNvSpPr>
          <p:nvPr/>
        </p:nvSpPr>
        <p:spPr bwMode="auto">
          <a:xfrm>
            <a:off x="1295400" y="4724400"/>
            <a:ext cx="1295400" cy="571500"/>
          </a:xfrm>
          <a:prstGeom prst="roundRect">
            <a:avLst>
              <a:gd name="adj" fmla="val 16667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000"/>
              <a:t>Lecture C</a:t>
            </a:r>
          </a:p>
        </p:txBody>
      </p:sp>
      <p:sp>
        <p:nvSpPr>
          <p:cNvPr id="63499" name="AutoShape 11"/>
          <p:cNvSpPr>
            <a:spLocks noChangeArrowheads="1"/>
          </p:cNvSpPr>
          <p:nvPr/>
        </p:nvSpPr>
        <p:spPr bwMode="auto">
          <a:xfrm>
            <a:off x="4572000" y="4724400"/>
            <a:ext cx="1295400" cy="571500"/>
          </a:xfrm>
          <a:prstGeom prst="roundRect">
            <a:avLst>
              <a:gd name="adj" fmla="val 16667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000"/>
              <a:t>Lecture D</a:t>
            </a:r>
          </a:p>
        </p:txBody>
      </p:sp>
      <p:sp>
        <p:nvSpPr>
          <p:cNvPr id="63500" name="Text Box 12"/>
          <p:cNvSpPr txBox="1">
            <a:spLocks noChangeArrowheads="1"/>
          </p:cNvSpPr>
          <p:nvPr/>
        </p:nvSpPr>
        <p:spPr bwMode="auto">
          <a:xfrm>
            <a:off x="3048000" y="4724400"/>
            <a:ext cx="1054100" cy="3048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Student 5</a:t>
            </a:r>
          </a:p>
        </p:txBody>
      </p:sp>
      <p:sp>
        <p:nvSpPr>
          <p:cNvPr id="63501" name="Text Box 13"/>
          <p:cNvSpPr txBox="1">
            <a:spLocks noChangeArrowheads="1"/>
          </p:cNvSpPr>
          <p:nvPr/>
        </p:nvSpPr>
        <p:spPr bwMode="auto">
          <a:xfrm>
            <a:off x="5245100" y="4178300"/>
            <a:ext cx="1054100" cy="3048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Student 4</a:t>
            </a:r>
          </a:p>
        </p:txBody>
      </p:sp>
      <p:sp>
        <p:nvSpPr>
          <p:cNvPr id="63502" name="Text Box 14"/>
          <p:cNvSpPr txBox="1">
            <a:spLocks noChangeArrowheads="1"/>
          </p:cNvSpPr>
          <p:nvPr/>
        </p:nvSpPr>
        <p:spPr bwMode="auto">
          <a:xfrm>
            <a:off x="952500" y="4229100"/>
            <a:ext cx="1054100" cy="3048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Student 1</a:t>
            </a:r>
          </a:p>
        </p:txBody>
      </p:sp>
      <p:sp>
        <p:nvSpPr>
          <p:cNvPr id="63503" name="Text Box 15"/>
          <p:cNvSpPr txBox="1">
            <a:spLocks noChangeArrowheads="1"/>
          </p:cNvSpPr>
          <p:nvPr/>
        </p:nvSpPr>
        <p:spPr bwMode="auto">
          <a:xfrm>
            <a:off x="3048000" y="3352800"/>
            <a:ext cx="1155700" cy="3048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Student 2, </a:t>
            </a:r>
            <a:r>
              <a:rPr lang="en-US" sz="1400" i="1"/>
              <a:t>4</a:t>
            </a:r>
          </a:p>
        </p:txBody>
      </p:sp>
      <p:cxnSp>
        <p:nvCxnSpPr>
          <p:cNvPr id="63504" name="AutoShape 16"/>
          <p:cNvCxnSpPr>
            <a:cxnSpLocks noChangeShapeType="1"/>
            <a:stCxn id="63496" idx="3"/>
            <a:endCxn id="63499" idx="1"/>
          </p:cNvCxnSpPr>
          <p:nvPr/>
        </p:nvCxnSpPr>
        <p:spPr bwMode="auto">
          <a:xfrm>
            <a:off x="2603500" y="3638550"/>
            <a:ext cx="1955800" cy="137160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63505" name="Text Box 17"/>
          <p:cNvSpPr txBox="1">
            <a:spLocks noChangeArrowheads="1"/>
          </p:cNvSpPr>
          <p:nvPr/>
        </p:nvSpPr>
        <p:spPr bwMode="auto">
          <a:xfrm>
            <a:off x="3568700" y="4152900"/>
            <a:ext cx="1054100" cy="3048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Student 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6" grpId="0" animBg="1"/>
      <p:bldP spid="63497" grpId="0" animBg="1"/>
      <p:bldP spid="63498" grpId="0" animBg="1"/>
      <p:bldP spid="63499" grpId="0" animBg="1"/>
      <p:bldP spid="63500" grpId="0"/>
      <p:bldP spid="63501" grpId="0"/>
      <p:bldP spid="63502" grpId="0"/>
      <p:bldP spid="63503" grpId="0"/>
      <p:bldP spid="6350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/>
              <a:t>Graph Model of Conflicting Turns</a:t>
            </a:r>
            <a:endParaRPr lang="en-US" dirty="0"/>
          </a:p>
        </p:txBody>
      </p:sp>
      <p:sp>
        <p:nvSpPr>
          <p:cNvPr id="29698" name="Slide Number Placeholder 8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3612A36-15E5-47D9-AAB3-9529123D3D72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US"/>
          </a:p>
        </p:txBody>
      </p:sp>
      <p:cxnSp>
        <p:nvCxnSpPr>
          <p:cNvPr id="112" name="Straight Connector 111"/>
          <p:cNvCxnSpPr>
            <a:stCxn id="23" idx="4"/>
            <a:endCxn id="27" idx="1"/>
          </p:cNvCxnSpPr>
          <p:nvPr/>
        </p:nvCxnSpPr>
        <p:spPr>
          <a:xfrm rot="16200000" flipH="1">
            <a:off x="2495550" y="514350"/>
            <a:ext cx="992188" cy="3163888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700" name="Group 82"/>
          <p:cNvGrpSpPr>
            <a:grpSpLocks/>
          </p:cNvGrpSpPr>
          <p:nvPr/>
        </p:nvGrpSpPr>
        <p:grpSpPr bwMode="auto">
          <a:xfrm>
            <a:off x="4800600" y="1600200"/>
            <a:ext cx="3810000" cy="3810000"/>
            <a:chOff x="1371600" y="838200"/>
            <a:chExt cx="5334000" cy="4191000"/>
          </a:xfrm>
        </p:grpSpPr>
        <p:cxnSp>
          <p:nvCxnSpPr>
            <p:cNvPr id="56" name="Straight Connector 55"/>
            <p:cNvCxnSpPr/>
            <p:nvPr/>
          </p:nvCxnSpPr>
          <p:spPr>
            <a:xfrm rot="5400000">
              <a:off x="3505676" y="1066642"/>
              <a:ext cx="2057083" cy="160020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647724" y="1524001"/>
              <a:ext cx="1753235" cy="1446847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0800000">
              <a:off x="4800918" y="3124042"/>
              <a:ext cx="1904682" cy="609441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0800000">
              <a:off x="4496435" y="3733483"/>
              <a:ext cx="1904683" cy="609442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5400000">
              <a:off x="3315176" y="3847942"/>
              <a:ext cx="1295718" cy="106680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2248376" y="3619184"/>
              <a:ext cx="1295718" cy="106680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0800000">
              <a:off x="1905000" y="2362677"/>
              <a:ext cx="1829118" cy="532606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10800000">
              <a:off x="1371600" y="2895283"/>
              <a:ext cx="2058035" cy="609442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Arrow Connector 65"/>
            <p:cNvCxnSpPr/>
            <p:nvPr/>
          </p:nvCxnSpPr>
          <p:spPr>
            <a:xfrm rot="5400000">
              <a:off x="4190683" y="1905159"/>
              <a:ext cx="838200" cy="68453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/>
            <p:cNvCxnSpPr/>
            <p:nvPr/>
          </p:nvCxnSpPr>
          <p:spPr>
            <a:xfrm rot="10800000">
              <a:off x="2438400" y="2743359"/>
              <a:ext cx="1142365" cy="30384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5400000" flipH="1" flipV="1">
              <a:off x="4266486" y="1447879"/>
              <a:ext cx="1524477" cy="1220152"/>
            </a:xfrm>
            <a:prstGeom prst="line">
              <a:avLst/>
            </a:prstGeom>
            <a:ln w="28575"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743" name="TextBox 68"/>
            <p:cNvSpPr txBox="1">
              <a:spLocks noChangeArrowheads="1"/>
            </p:cNvSpPr>
            <p:nvPr/>
          </p:nvSpPr>
          <p:spPr bwMode="auto">
            <a:xfrm>
              <a:off x="5334000" y="1371600"/>
              <a:ext cx="3626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latin typeface="Verdana" pitchFamily="34" charset="0"/>
                </a:rPr>
                <a:t>D</a:t>
              </a:r>
            </a:p>
          </p:txBody>
        </p:sp>
        <p:cxnSp>
          <p:nvCxnSpPr>
            <p:cNvPr id="70" name="Straight Arrow Connector 69"/>
            <p:cNvCxnSpPr/>
            <p:nvPr/>
          </p:nvCxnSpPr>
          <p:spPr>
            <a:xfrm rot="5400000">
              <a:off x="4496277" y="2132806"/>
              <a:ext cx="838200" cy="686753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5400000" flipH="1" flipV="1">
              <a:off x="2744231" y="3733563"/>
              <a:ext cx="1370806" cy="1066800"/>
            </a:xfrm>
            <a:prstGeom prst="line">
              <a:avLst/>
            </a:prstGeom>
            <a:ln w="28575"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746" name="TextBox 71"/>
            <p:cNvSpPr txBox="1">
              <a:spLocks noChangeArrowheads="1"/>
            </p:cNvSpPr>
            <p:nvPr/>
          </p:nvSpPr>
          <p:spPr bwMode="auto">
            <a:xfrm>
              <a:off x="2971800" y="4343400"/>
              <a:ext cx="34176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latin typeface="Verdana" pitchFamily="34" charset="0"/>
                </a:rPr>
                <a:t>B</a:t>
              </a:r>
            </a:p>
          </p:txBody>
        </p:sp>
        <p:cxnSp>
          <p:nvCxnSpPr>
            <p:cNvPr id="73" name="Straight Arrow Connector 72"/>
            <p:cNvCxnSpPr/>
            <p:nvPr/>
          </p:nvCxnSpPr>
          <p:spPr>
            <a:xfrm rot="10800000">
              <a:off x="4952048" y="3352800"/>
              <a:ext cx="991235" cy="3055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/>
            <p:cNvCxnSpPr/>
            <p:nvPr/>
          </p:nvCxnSpPr>
          <p:spPr>
            <a:xfrm>
              <a:off x="4876483" y="3733483"/>
              <a:ext cx="991235" cy="3055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>
              <a:endCxn id="29755" idx="3"/>
            </p:cNvCxnSpPr>
            <p:nvPr/>
          </p:nvCxnSpPr>
          <p:spPr>
            <a:xfrm>
              <a:off x="4647565" y="3429635"/>
              <a:ext cx="1866900" cy="565785"/>
            </a:xfrm>
            <a:prstGeom prst="line">
              <a:avLst/>
            </a:prstGeom>
            <a:ln w="28575"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>
              <a:off x="1524953" y="2666524"/>
              <a:ext cx="2055812" cy="534353"/>
            </a:xfrm>
            <a:prstGeom prst="line">
              <a:avLst/>
            </a:prstGeom>
            <a:ln w="28575"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751" name="TextBox 76"/>
            <p:cNvSpPr txBox="1">
              <a:spLocks noChangeArrowheads="1"/>
            </p:cNvSpPr>
            <p:nvPr/>
          </p:nvSpPr>
          <p:spPr bwMode="auto">
            <a:xfrm>
              <a:off x="1828800" y="2819400"/>
              <a:ext cx="34657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latin typeface="Verdana" pitchFamily="34" charset="0"/>
                </a:rPr>
                <a:t>C</a:t>
              </a:r>
            </a:p>
          </p:txBody>
        </p:sp>
        <p:cxnSp>
          <p:nvCxnSpPr>
            <p:cNvPr id="78" name="Straight Arrow Connector 77"/>
            <p:cNvCxnSpPr/>
            <p:nvPr/>
          </p:nvCxnSpPr>
          <p:spPr>
            <a:xfrm rot="10800000">
              <a:off x="2285048" y="3047207"/>
              <a:ext cx="1144587" cy="305593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Arrow Connector 78"/>
            <p:cNvCxnSpPr/>
            <p:nvPr/>
          </p:nvCxnSpPr>
          <p:spPr>
            <a:xfrm rot="5400000">
              <a:off x="2704545" y="3772298"/>
              <a:ext cx="990123" cy="762317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Arrow Connector 79"/>
            <p:cNvCxnSpPr/>
            <p:nvPr/>
          </p:nvCxnSpPr>
          <p:spPr>
            <a:xfrm rot="5400000">
              <a:off x="3162379" y="3924222"/>
              <a:ext cx="990124" cy="762317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755" name="TextBox 80"/>
            <p:cNvSpPr txBox="1">
              <a:spLocks noChangeArrowheads="1"/>
            </p:cNvSpPr>
            <p:nvPr/>
          </p:nvSpPr>
          <p:spPr bwMode="auto">
            <a:xfrm>
              <a:off x="6172200" y="3810000"/>
              <a:ext cx="34176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latin typeface="Verdana" pitchFamily="34" charset="0"/>
                </a:rPr>
                <a:t>A</a:t>
              </a:r>
            </a:p>
          </p:txBody>
        </p:sp>
      </p:grpSp>
      <p:cxnSp>
        <p:nvCxnSpPr>
          <p:cNvPr id="89" name="Straight Connector 88"/>
          <p:cNvCxnSpPr>
            <a:stCxn id="23" idx="4"/>
            <a:endCxn id="28" idx="1"/>
          </p:cNvCxnSpPr>
          <p:nvPr/>
        </p:nvCxnSpPr>
        <p:spPr>
          <a:xfrm rot="16200000" flipH="1">
            <a:off x="3072606" y="-62706"/>
            <a:ext cx="992188" cy="43180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/>
          <p:cNvCxnSpPr>
            <a:stCxn id="23" idx="4"/>
            <a:endCxn id="32" idx="0"/>
          </p:cNvCxnSpPr>
          <p:nvPr/>
        </p:nvCxnSpPr>
        <p:spPr>
          <a:xfrm rot="16200000" flipH="1">
            <a:off x="323850" y="2686050"/>
            <a:ext cx="2209800" cy="381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>
            <a:stCxn id="23" idx="4"/>
            <a:endCxn id="33" idx="0"/>
          </p:cNvCxnSpPr>
          <p:nvPr/>
        </p:nvCxnSpPr>
        <p:spPr>
          <a:xfrm rot="16200000" flipH="1">
            <a:off x="895350" y="2114550"/>
            <a:ext cx="2209800" cy="11811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/>
          <p:cNvCxnSpPr>
            <a:stCxn id="24" idx="4"/>
            <a:endCxn id="27" idx="1"/>
          </p:cNvCxnSpPr>
          <p:nvPr/>
        </p:nvCxnSpPr>
        <p:spPr>
          <a:xfrm rot="16200000" flipH="1">
            <a:off x="3067050" y="1085850"/>
            <a:ext cx="992188" cy="2020888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>
            <a:stCxn id="24" idx="4"/>
            <a:endCxn id="28" idx="1"/>
          </p:cNvCxnSpPr>
          <p:nvPr/>
        </p:nvCxnSpPr>
        <p:spPr>
          <a:xfrm rot="16200000" flipH="1">
            <a:off x="3644106" y="508794"/>
            <a:ext cx="992188" cy="31750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>
            <a:stCxn id="24" idx="4"/>
            <a:endCxn id="33" idx="0"/>
          </p:cNvCxnSpPr>
          <p:nvPr/>
        </p:nvCxnSpPr>
        <p:spPr>
          <a:xfrm rot="16200000" flipH="1">
            <a:off x="1466850" y="2686050"/>
            <a:ext cx="2209800" cy="381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/>
          <p:cNvCxnSpPr>
            <a:stCxn id="24" idx="4"/>
            <a:endCxn id="34" idx="0"/>
          </p:cNvCxnSpPr>
          <p:nvPr/>
        </p:nvCxnSpPr>
        <p:spPr>
          <a:xfrm rot="16200000" flipH="1">
            <a:off x="2038350" y="2114550"/>
            <a:ext cx="2209800" cy="11811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/>
          <p:cNvCxnSpPr>
            <a:stCxn id="24" idx="4"/>
            <a:endCxn id="32" idx="0"/>
          </p:cNvCxnSpPr>
          <p:nvPr/>
        </p:nvCxnSpPr>
        <p:spPr>
          <a:xfrm rot="5400000">
            <a:off x="895350" y="2152650"/>
            <a:ext cx="2209800" cy="11049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/>
          <p:cNvCxnSpPr>
            <a:stCxn id="25" idx="5"/>
            <a:endCxn id="28" idx="1"/>
          </p:cNvCxnSpPr>
          <p:nvPr/>
        </p:nvCxnSpPr>
        <p:spPr>
          <a:xfrm rot="16200000" flipH="1">
            <a:off x="4303712" y="1168401"/>
            <a:ext cx="1069975" cy="17780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/>
          <p:cNvCxnSpPr>
            <a:stCxn id="26" idx="3"/>
            <a:endCxn id="32" idx="0"/>
          </p:cNvCxnSpPr>
          <p:nvPr/>
        </p:nvCxnSpPr>
        <p:spPr>
          <a:xfrm rot="5400000">
            <a:off x="2019300" y="2398713"/>
            <a:ext cx="839787" cy="1982788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/>
          <p:cNvCxnSpPr>
            <a:stCxn id="58" idx="4"/>
            <a:endCxn id="32" idx="0"/>
          </p:cNvCxnSpPr>
          <p:nvPr/>
        </p:nvCxnSpPr>
        <p:spPr>
          <a:xfrm rot="5400000">
            <a:off x="3314700" y="1181100"/>
            <a:ext cx="762000" cy="44958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/>
          <p:cNvCxnSpPr>
            <a:stCxn id="27" idx="4"/>
            <a:endCxn id="33" idx="0"/>
          </p:cNvCxnSpPr>
          <p:nvPr/>
        </p:nvCxnSpPr>
        <p:spPr>
          <a:xfrm rot="5400000">
            <a:off x="3295650" y="2343150"/>
            <a:ext cx="762000" cy="21717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Connector 161"/>
          <p:cNvCxnSpPr>
            <a:stCxn id="27" idx="4"/>
            <a:endCxn id="34" idx="0"/>
          </p:cNvCxnSpPr>
          <p:nvPr/>
        </p:nvCxnSpPr>
        <p:spPr>
          <a:xfrm rot="5400000">
            <a:off x="3867150" y="2914650"/>
            <a:ext cx="762000" cy="10287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val 22"/>
          <p:cNvSpPr/>
          <p:nvPr/>
        </p:nvSpPr>
        <p:spPr>
          <a:xfrm>
            <a:off x="1143000" y="10668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/>
              <a:t>AB</a:t>
            </a:r>
            <a:endParaRPr lang="en-US" sz="1100" dirty="0"/>
          </a:p>
        </p:txBody>
      </p:sp>
      <p:sp>
        <p:nvSpPr>
          <p:cNvPr id="24" name="Oval 23"/>
          <p:cNvSpPr/>
          <p:nvPr/>
        </p:nvSpPr>
        <p:spPr>
          <a:xfrm>
            <a:off x="2286000" y="10668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/>
              <a:t>AC</a:t>
            </a:r>
            <a:endParaRPr lang="en-US" sz="1100" dirty="0"/>
          </a:p>
        </p:txBody>
      </p:sp>
      <p:sp>
        <p:nvSpPr>
          <p:cNvPr id="25" name="Oval 24"/>
          <p:cNvSpPr/>
          <p:nvPr/>
        </p:nvSpPr>
        <p:spPr>
          <a:xfrm>
            <a:off x="3429000" y="1066800"/>
            <a:ext cx="6096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/>
              <a:t>AD</a:t>
            </a:r>
            <a:endParaRPr lang="en-US" sz="1100" dirty="0"/>
          </a:p>
        </p:txBody>
      </p:sp>
      <p:sp>
        <p:nvSpPr>
          <p:cNvPr id="26" name="Oval 25"/>
          <p:cNvSpPr/>
          <p:nvPr/>
        </p:nvSpPr>
        <p:spPr>
          <a:xfrm>
            <a:off x="3352800" y="25146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/>
              <a:t>BA</a:t>
            </a:r>
            <a:endParaRPr lang="en-US" sz="1100" dirty="0"/>
          </a:p>
        </p:txBody>
      </p:sp>
      <p:sp>
        <p:nvSpPr>
          <p:cNvPr id="27" name="Oval 26"/>
          <p:cNvSpPr/>
          <p:nvPr/>
        </p:nvSpPr>
        <p:spPr>
          <a:xfrm>
            <a:off x="4495800" y="25146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/>
              <a:t>BC</a:t>
            </a:r>
            <a:endParaRPr lang="en-US" sz="1100" dirty="0"/>
          </a:p>
        </p:txBody>
      </p:sp>
      <p:sp>
        <p:nvSpPr>
          <p:cNvPr id="28" name="Oval 27"/>
          <p:cNvSpPr/>
          <p:nvPr/>
        </p:nvSpPr>
        <p:spPr>
          <a:xfrm>
            <a:off x="5638800" y="2514600"/>
            <a:ext cx="6096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/>
              <a:t>BD</a:t>
            </a:r>
            <a:endParaRPr lang="en-US" sz="1100" dirty="0"/>
          </a:p>
        </p:txBody>
      </p:sp>
      <p:sp>
        <p:nvSpPr>
          <p:cNvPr id="32" name="Oval 31"/>
          <p:cNvSpPr/>
          <p:nvPr/>
        </p:nvSpPr>
        <p:spPr>
          <a:xfrm>
            <a:off x="1143000" y="3810000"/>
            <a:ext cx="609600" cy="609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/>
              <a:t>DA</a:t>
            </a:r>
            <a:endParaRPr lang="en-US" sz="1100" dirty="0"/>
          </a:p>
        </p:txBody>
      </p:sp>
      <p:sp>
        <p:nvSpPr>
          <p:cNvPr id="33" name="Oval 32"/>
          <p:cNvSpPr/>
          <p:nvPr/>
        </p:nvSpPr>
        <p:spPr>
          <a:xfrm>
            <a:off x="2286000" y="3810000"/>
            <a:ext cx="609600" cy="609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/>
              <a:t>DB</a:t>
            </a:r>
            <a:endParaRPr lang="en-US" sz="1100" dirty="0"/>
          </a:p>
        </p:txBody>
      </p:sp>
      <p:sp>
        <p:nvSpPr>
          <p:cNvPr id="34" name="Oval 33"/>
          <p:cNvSpPr/>
          <p:nvPr/>
        </p:nvSpPr>
        <p:spPr>
          <a:xfrm>
            <a:off x="3429000" y="3810000"/>
            <a:ext cx="609600" cy="609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/>
              <a:t>DC</a:t>
            </a:r>
            <a:endParaRPr lang="en-US" sz="1100" dirty="0"/>
          </a:p>
        </p:txBody>
      </p:sp>
      <p:sp>
        <p:nvSpPr>
          <p:cNvPr id="51" name="Oval 50"/>
          <p:cNvSpPr/>
          <p:nvPr/>
        </p:nvSpPr>
        <p:spPr>
          <a:xfrm>
            <a:off x="1143000" y="1066800"/>
            <a:ext cx="533400" cy="5334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tx1"/>
                </a:solidFill>
              </a:rPr>
              <a:t>AB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52" name="Oval 51"/>
          <p:cNvSpPr/>
          <p:nvPr/>
        </p:nvSpPr>
        <p:spPr>
          <a:xfrm>
            <a:off x="2286000" y="1066800"/>
            <a:ext cx="533400" cy="5334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tx1"/>
                </a:solidFill>
              </a:rPr>
              <a:t>AC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53" name="Oval 52"/>
          <p:cNvSpPr/>
          <p:nvPr/>
        </p:nvSpPr>
        <p:spPr>
          <a:xfrm>
            <a:off x="3446463" y="1066800"/>
            <a:ext cx="574675" cy="5334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tx1"/>
                </a:solidFill>
              </a:rPr>
              <a:t>AD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54" name="Oval 53"/>
          <p:cNvSpPr/>
          <p:nvPr/>
        </p:nvSpPr>
        <p:spPr>
          <a:xfrm>
            <a:off x="3352800" y="2514600"/>
            <a:ext cx="533400" cy="5334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tx1"/>
                </a:solidFill>
              </a:rPr>
              <a:t>BA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55" name="Oval 54"/>
          <p:cNvSpPr/>
          <p:nvPr/>
        </p:nvSpPr>
        <p:spPr>
          <a:xfrm>
            <a:off x="4495800" y="2514600"/>
            <a:ext cx="533400" cy="533400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tx1"/>
                </a:solidFill>
              </a:rPr>
              <a:t>BC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58" name="Oval 57"/>
          <p:cNvSpPr/>
          <p:nvPr/>
        </p:nvSpPr>
        <p:spPr>
          <a:xfrm>
            <a:off x="5638800" y="2514600"/>
            <a:ext cx="609600" cy="533400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tx1"/>
                </a:solidFill>
              </a:rPr>
              <a:t>BD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59" name="Oval 58"/>
          <p:cNvSpPr/>
          <p:nvPr/>
        </p:nvSpPr>
        <p:spPr>
          <a:xfrm>
            <a:off x="1143000" y="3810000"/>
            <a:ext cx="609600" cy="6096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tx1"/>
                </a:solidFill>
              </a:rPr>
              <a:t>DA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82" name="Oval 81"/>
          <p:cNvSpPr/>
          <p:nvPr/>
        </p:nvSpPr>
        <p:spPr>
          <a:xfrm>
            <a:off x="2286000" y="3810000"/>
            <a:ext cx="609600" cy="6096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tx1"/>
                </a:solidFill>
              </a:rPr>
              <a:t>DB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83" name="Oval 82"/>
          <p:cNvSpPr/>
          <p:nvPr/>
        </p:nvSpPr>
        <p:spPr>
          <a:xfrm>
            <a:off x="3429000" y="3810000"/>
            <a:ext cx="609600" cy="6096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tx1"/>
                </a:solidFill>
              </a:rPr>
              <a:t>DC</a:t>
            </a:r>
            <a:endParaRPr lang="en-US" sz="11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52" grpId="0" animBg="1"/>
      <p:bldP spid="53" grpId="0" animBg="1"/>
      <p:bldP spid="54" grpId="0" animBg="1"/>
      <p:bldP spid="55" grpId="0" animBg="1"/>
      <p:bldP spid="58" grpId="0" animBg="1"/>
      <p:bldP spid="59" grpId="0" animBg="1"/>
      <p:bldP spid="82" grpId="0" animBg="1"/>
      <p:bldP spid="8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/>
              <a:t>Graph Model of Conflicting Turns</a:t>
            </a:r>
            <a:endParaRPr lang="en-US" dirty="0"/>
          </a:p>
        </p:txBody>
      </p:sp>
      <p:sp>
        <p:nvSpPr>
          <p:cNvPr id="30722" name="Slide Number Placeholder 4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8E5324F-6925-4963-8B06-E0D9BBBE011A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n-US"/>
          </a:p>
        </p:txBody>
      </p:sp>
      <p:grpSp>
        <p:nvGrpSpPr>
          <p:cNvPr id="30723" name="Group 82"/>
          <p:cNvGrpSpPr>
            <a:grpSpLocks/>
          </p:cNvGrpSpPr>
          <p:nvPr/>
        </p:nvGrpSpPr>
        <p:grpSpPr bwMode="auto">
          <a:xfrm>
            <a:off x="4800600" y="1600200"/>
            <a:ext cx="3810000" cy="3810000"/>
            <a:chOff x="1371600" y="838200"/>
            <a:chExt cx="5334000" cy="4191000"/>
          </a:xfrm>
        </p:grpSpPr>
        <p:cxnSp>
          <p:nvCxnSpPr>
            <p:cNvPr id="56" name="Straight Connector 55"/>
            <p:cNvCxnSpPr/>
            <p:nvPr/>
          </p:nvCxnSpPr>
          <p:spPr>
            <a:xfrm rot="5400000">
              <a:off x="3505676" y="1066642"/>
              <a:ext cx="2057083" cy="160020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647724" y="1524001"/>
              <a:ext cx="1753235" cy="1446847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0800000">
              <a:off x="4800918" y="3124042"/>
              <a:ext cx="1904682" cy="609441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0800000">
              <a:off x="4496435" y="3733483"/>
              <a:ext cx="1904683" cy="609442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5400000">
              <a:off x="3315176" y="3847942"/>
              <a:ext cx="1295718" cy="106680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2248376" y="3619184"/>
              <a:ext cx="1295718" cy="106680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0800000">
              <a:off x="1905000" y="2362677"/>
              <a:ext cx="1829118" cy="532606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10800000">
              <a:off x="1371600" y="2895283"/>
              <a:ext cx="2058035" cy="609442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Arrow Connector 65"/>
            <p:cNvCxnSpPr/>
            <p:nvPr/>
          </p:nvCxnSpPr>
          <p:spPr>
            <a:xfrm rot="5400000">
              <a:off x="4190683" y="1905159"/>
              <a:ext cx="838200" cy="68453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/>
            <p:cNvCxnSpPr/>
            <p:nvPr/>
          </p:nvCxnSpPr>
          <p:spPr>
            <a:xfrm rot="10800000">
              <a:off x="2438400" y="2743359"/>
              <a:ext cx="1142365" cy="30384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5400000" flipH="1" flipV="1">
              <a:off x="4266486" y="1447879"/>
              <a:ext cx="1524477" cy="1220152"/>
            </a:xfrm>
            <a:prstGeom prst="line">
              <a:avLst/>
            </a:prstGeom>
            <a:ln w="28575"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753" name="TextBox 68"/>
            <p:cNvSpPr txBox="1">
              <a:spLocks noChangeArrowheads="1"/>
            </p:cNvSpPr>
            <p:nvPr/>
          </p:nvSpPr>
          <p:spPr bwMode="auto">
            <a:xfrm>
              <a:off x="5334000" y="1371600"/>
              <a:ext cx="3626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latin typeface="Verdana" pitchFamily="34" charset="0"/>
                </a:rPr>
                <a:t>D</a:t>
              </a:r>
            </a:p>
          </p:txBody>
        </p:sp>
        <p:cxnSp>
          <p:nvCxnSpPr>
            <p:cNvPr id="70" name="Straight Arrow Connector 69"/>
            <p:cNvCxnSpPr/>
            <p:nvPr/>
          </p:nvCxnSpPr>
          <p:spPr>
            <a:xfrm rot="5400000">
              <a:off x="4496277" y="2132806"/>
              <a:ext cx="838200" cy="686753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5400000" flipH="1" flipV="1">
              <a:off x="2744231" y="3733563"/>
              <a:ext cx="1370806" cy="1066800"/>
            </a:xfrm>
            <a:prstGeom prst="line">
              <a:avLst/>
            </a:prstGeom>
            <a:ln w="28575"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756" name="TextBox 71"/>
            <p:cNvSpPr txBox="1">
              <a:spLocks noChangeArrowheads="1"/>
            </p:cNvSpPr>
            <p:nvPr/>
          </p:nvSpPr>
          <p:spPr bwMode="auto">
            <a:xfrm>
              <a:off x="2971800" y="4343400"/>
              <a:ext cx="34176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latin typeface="Verdana" pitchFamily="34" charset="0"/>
                </a:rPr>
                <a:t>B</a:t>
              </a:r>
            </a:p>
          </p:txBody>
        </p:sp>
        <p:cxnSp>
          <p:nvCxnSpPr>
            <p:cNvPr id="73" name="Straight Arrow Connector 72"/>
            <p:cNvCxnSpPr/>
            <p:nvPr/>
          </p:nvCxnSpPr>
          <p:spPr>
            <a:xfrm rot="10800000">
              <a:off x="4952048" y="3352800"/>
              <a:ext cx="991235" cy="3055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/>
            <p:cNvCxnSpPr/>
            <p:nvPr/>
          </p:nvCxnSpPr>
          <p:spPr>
            <a:xfrm>
              <a:off x="4876483" y="3733483"/>
              <a:ext cx="991235" cy="3055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>
              <a:endCxn id="30765" idx="3"/>
            </p:cNvCxnSpPr>
            <p:nvPr/>
          </p:nvCxnSpPr>
          <p:spPr>
            <a:xfrm>
              <a:off x="4647565" y="3429635"/>
              <a:ext cx="1866900" cy="565785"/>
            </a:xfrm>
            <a:prstGeom prst="line">
              <a:avLst/>
            </a:prstGeom>
            <a:ln w="28575"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>
              <a:off x="1524953" y="2666524"/>
              <a:ext cx="2055812" cy="534353"/>
            </a:xfrm>
            <a:prstGeom prst="line">
              <a:avLst/>
            </a:prstGeom>
            <a:ln w="28575"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761" name="TextBox 76"/>
            <p:cNvSpPr txBox="1">
              <a:spLocks noChangeArrowheads="1"/>
            </p:cNvSpPr>
            <p:nvPr/>
          </p:nvSpPr>
          <p:spPr bwMode="auto">
            <a:xfrm>
              <a:off x="1828800" y="2819400"/>
              <a:ext cx="34657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latin typeface="Verdana" pitchFamily="34" charset="0"/>
                </a:rPr>
                <a:t>C</a:t>
              </a:r>
            </a:p>
          </p:txBody>
        </p:sp>
        <p:cxnSp>
          <p:nvCxnSpPr>
            <p:cNvPr id="78" name="Straight Arrow Connector 77"/>
            <p:cNvCxnSpPr/>
            <p:nvPr/>
          </p:nvCxnSpPr>
          <p:spPr>
            <a:xfrm rot="10800000">
              <a:off x="2285048" y="3047207"/>
              <a:ext cx="1144587" cy="305593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Arrow Connector 78"/>
            <p:cNvCxnSpPr/>
            <p:nvPr/>
          </p:nvCxnSpPr>
          <p:spPr>
            <a:xfrm rot="5400000">
              <a:off x="2704545" y="3772298"/>
              <a:ext cx="990123" cy="762317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Arrow Connector 79"/>
            <p:cNvCxnSpPr/>
            <p:nvPr/>
          </p:nvCxnSpPr>
          <p:spPr>
            <a:xfrm rot="5400000">
              <a:off x="3162379" y="3924222"/>
              <a:ext cx="990124" cy="762317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765" name="TextBox 80"/>
            <p:cNvSpPr txBox="1">
              <a:spLocks noChangeArrowheads="1"/>
            </p:cNvSpPr>
            <p:nvPr/>
          </p:nvSpPr>
          <p:spPr bwMode="auto">
            <a:xfrm>
              <a:off x="6172200" y="3810000"/>
              <a:ext cx="34176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latin typeface="Verdana" pitchFamily="34" charset="0"/>
                </a:rPr>
                <a:t>A</a:t>
              </a:r>
            </a:p>
          </p:txBody>
        </p:sp>
      </p:grpSp>
      <p:sp>
        <p:nvSpPr>
          <p:cNvPr id="23" name="Oval 22"/>
          <p:cNvSpPr/>
          <p:nvPr/>
        </p:nvSpPr>
        <p:spPr>
          <a:xfrm>
            <a:off x="1143000" y="10668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/>
              <a:t>AB</a:t>
            </a:r>
            <a:endParaRPr lang="en-US" sz="1100" dirty="0"/>
          </a:p>
        </p:txBody>
      </p:sp>
      <p:sp>
        <p:nvSpPr>
          <p:cNvPr id="24" name="Oval 23"/>
          <p:cNvSpPr/>
          <p:nvPr/>
        </p:nvSpPr>
        <p:spPr>
          <a:xfrm>
            <a:off x="2286000" y="10668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/>
              <a:t>AC</a:t>
            </a:r>
            <a:endParaRPr lang="en-US" sz="1100" dirty="0"/>
          </a:p>
        </p:txBody>
      </p:sp>
      <p:sp>
        <p:nvSpPr>
          <p:cNvPr id="25" name="Oval 24"/>
          <p:cNvSpPr/>
          <p:nvPr/>
        </p:nvSpPr>
        <p:spPr>
          <a:xfrm>
            <a:off x="3429000" y="1066800"/>
            <a:ext cx="6096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/>
              <a:t>AD</a:t>
            </a:r>
            <a:endParaRPr lang="en-US" sz="1100" dirty="0"/>
          </a:p>
        </p:txBody>
      </p:sp>
      <p:sp>
        <p:nvSpPr>
          <p:cNvPr id="26" name="Oval 25"/>
          <p:cNvSpPr/>
          <p:nvPr/>
        </p:nvSpPr>
        <p:spPr>
          <a:xfrm>
            <a:off x="3352800" y="25146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/>
              <a:t>BA</a:t>
            </a:r>
            <a:endParaRPr lang="en-US" sz="1100" dirty="0"/>
          </a:p>
        </p:txBody>
      </p:sp>
      <p:sp>
        <p:nvSpPr>
          <p:cNvPr id="27" name="Oval 26"/>
          <p:cNvSpPr/>
          <p:nvPr/>
        </p:nvSpPr>
        <p:spPr>
          <a:xfrm>
            <a:off x="4495800" y="25146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/>
              <a:t>BC</a:t>
            </a:r>
            <a:endParaRPr lang="en-US" sz="1100" dirty="0"/>
          </a:p>
        </p:txBody>
      </p:sp>
      <p:sp>
        <p:nvSpPr>
          <p:cNvPr id="28" name="Oval 27"/>
          <p:cNvSpPr/>
          <p:nvPr/>
        </p:nvSpPr>
        <p:spPr>
          <a:xfrm>
            <a:off x="5638800" y="2514600"/>
            <a:ext cx="6096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/>
              <a:t>BD</a:t>
            </a:r>
            <a:endParaRPr lang="en-US" sz="1100" dirty="0"/>
          </a:p>
        </p:txBody>
      </p:sp>
      <p:sp>
        <p:nvSpPr>
          <p:cNvPr id="32" name="Oval 31"/>
          <p:cNvSpPr/>
          <p:nvPr/>
        </p:nvSpPr>
        <p:spPr>
          <a:xfrm>
            <a:off x="1143000" y="3810000"/>
            <a:ext cx="609600" cy="609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/>
              <a:t>DA</a:t>
            </a:r>
            <a:endParaRPr lang="en-US" sz="1100" dirty="0"/>
          </a:p>
        </p:txBody>
      </p:sp>
      <p:sp>
        <p:nvSpPr>
          <p:cNvPr id="33" name="Oval 32"/>
          <p:cNvSpPr/>
          <p:nvPr/>
        </p:nvSpPr>
        <p:spPr>
          <a:xfrm>
            <a:off x="2286000" y="3810000"/>
            <a:ext cx="609600" cy="609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/>
              <a:t>DB</a:t>
            </a:r>
            <a:endParaRPr lang="en-US" sz="1100" dirty="0"/>
          </a:p>
        </p:txBody>
      </p:sp>
      <p:sp>
        <p:nvSpPr>
          <p:cNvPr id="34" name="Oval 33"/>
          <p:cNvSpPr/>
          <p:nvPr/>
        </p:nvSpPr>
        <p:spPr>
          <a:xfrm>
            <a:off x="3429000" y="3810000"/>
            <a:ext cx="609600" cy="609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/>
              <a:t>DC</a:t>
            </a:r>
            <a:endParaRPr lang="en-US" sz="1100" dirty="0"/>
          </a:p>
        </p:txBody>
      </p:sp>
      <p:sp>
        <p:nvSpPr>
          <p:cNvPr id="51" name="Oval 50"/>
          <p:cNvSpPr/>
          <p:nvPr/>
        </p:nvSpPr>
        <p:spPr>
          <a:xfrm>
            <a:off x="1143000" y="1066800"/>
            <a:ext cx="533400" cy="5334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tx1"/>
                </a:solidFill>
              </a:rPr>
              <a:t>AB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52" name="Oval 51"/>
          <p:cNvSpPr/>
          <p:nvPr/>
        </p:nvSpPr>
        <p:spPr>
          <a:xfrm>
            <a:off x="2286000" y="1066800"/>
            <a:ext cx="533400" cy="5334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tx1"/>
                </a:solidFill>
              </a:rPr>
              <a:t>AC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53" name="Oval 52"/>
          <p:cNvSpPr/>
          <p:nvPr/>
        </p:nvSpPr>
        <p:spPr>
          <a:xfrm>
            <a:off x="3446463" y="1066800"/>
            <a:ext cx="574675" cy="5334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tx1"/>
                </a:solidFill>
              </a:rPr>
              <a:t>AD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54" name="Oval 53"/>
          <p:cNvSpPr/>
          <p:nvPr/>
        </p:nvSpPr>
        <p:spPr>
          <a:xfrm>
            <a:off x="3352800" y="2514600"/>
            <a:ext cx="533400" cy="5334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tx1"/>
                </a:solidFill>
              </a:rPr>
              <a:t>BA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55" name="Oval 54"/>
          <p:cNvSpPr/>
          <p:nvPr/>
        </p:nvSpPr>
        <p:spPr>
          <a:xfrm>
            <a:off x="4495800" y="2514600"/>
            <a:ext cx="533400" cy="533400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tx1"/>
                </a:solidFill>
              </a:rPr>
              <a:t>BC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58" name="Oval 57"/>
          <p:cNvSpPr/>
          <p:nvPr/>
        </p:nvSpPr>
        <p:spPr>
          <a:xfrm>
            <a:off x="5638800" y="2514600"/>
            <a:ext cx="609600" cy="533400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tx1"/>
                </a:solidFill>
              </a:rPr>
              <a:t>BD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59" name="Oval 58"/>
          <p:cNvSpPr/>
          <p:nvPr/>
        </p:nvSpPr>
        <p:spPr>
          <a:xfrm>
            <a:off x="1143000" y="3810000"/>
            <a:ext cx="609600" cy="6096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tx1"/>
                </a:solidFill>
              </a:rPr>
              <a:t>DA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82" name="Oval 81"/>
          <p:cNvSpPr/>
          <p:nvPr/>
        </p:nvSpPr>
        <p:spPr>
          <a:xfrm>
            <a:off x="2286000" y="3810000"/>
            <a:ext cx="609600" cy="6096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tx1"/>
                </a:solidFill>
              </a:rPr>
              <a:t>DB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83" name="Oval 82"/>
          <p:cNvSpPr/>
          <p:nvPr/>
        </p:nvSpPr>
        <p:spPr>
          <a:xfrm>
            <a:off x="3429000" y="3810000"/>
            <a:ext cx="609600" cy="6096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tx1"/>
                </a:solidFill>
              </a:rPr>
              <a:t>DC</a:t>
            </a:r>
            <a:endParaRPr lang="en-US" sz="11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/>
              <a:t>Graph Model of Conflicting Turns</a:t>
            </a:r>
            <a:endParaRPr lang="en-US" dirty="0"/>
          </a:p>
        </p:txBody>
      </p:sp>
      <p:sp>
        <p:nvSpPr>
          <p:cNvPr id="31746" name="Slide Number Placeholder 4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5C185F4-EB1E-48F7-BDDC-E53620699810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en-US"/>
          </a:p>
        </p:txBody>
      </p:sp>
      <p:grpSp>
        <p:nvGrpSpPr>
          <p:cNvPr id="31747" name="Group 82"/>
          <p:cNvGrpSpPr>
            <a:grpSpLocks/>
          </p:cNvGrpSpPr>
          <p:nvPr/>
        </p:nvGrpSpPr>
        <p:grpSpPr bwMode="auto">
          <a:xfrm>
            <a:off x="4800600" y="1600200"/>
            <a:ext cx="3810000" cy="3810000"/>
            <a:chOff x="1371600" y="838200"/>
            <a:chExt cx="5334000" cy="4191000"/>
          </a:xfrm>
        </p:grpSpPr>
        <p:cxnSp>
          <p:nvCxnSpPr>
            <p:cNvPr id="56" name="Straight Connector 55"/>
            <p:cNvCxnSpPr/>
            <p:nvPr/>
          </p:nvCxnSpPr>
          <p:spPr>
            <a:xfrm rot="5400000">
              <a:off x="3505676" y="1066642"/>
              <a:ext cx="2057083" cy="160020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647724" y="1524001"/>
              <a:ext cx="1753235" cy="1446847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0800000">
              <a:off x="4800918" y="3124042"/>
              <a:ext cx="1904682" cy="609441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0800000">
              <a:off x="4496435" y="3733483"/>
              <a:ext cx="1904683" cy="609442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5400000">
              <a:off x="3315176" y="3847942"/>
              <a:ext cx="1295718" cy="106680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2248376" y="3619184"/>
              <a:ext cx="1295718" cy="106680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0800000">
              <a:off x="1905000" y="2362677"/>
              <a:ext cx="1829118" cy="532606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10800000">
              <a:off x="1371600" y="2895283"/>
              <a:ext cx="2058035" cy="609442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Arrow Connector 65"/>
            <p:cNvCxnSpPr/>
            <p:nvPr/>
          </p:nvCxnSpPr>
          <p:spPr>
            <a:xfrm rot="5400000">
              <a:off x="4190683" y="1905159"/>
              <a:ext cx="838200" cy="68453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/>
            <p:cNvCxnSpPr/>
            <p:nvPr/>
          </p:nvCxnSpPr>
          <p:spPr>
            <a:xfrm rot="10800000">
              <a:off x="2438400" y="2743359"/>
              <a:ext cx="1142365" cy="30384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5400000" flipH="1" flipV="1">
              <a:off x="4266486" y="1447879"/>
              <a:ext cx="1524477" cy="1220152"/>
            </a:xfrm>
            <a:prstGeom prst="line">
              <a:avLst/>
            </a:prstGeom>
            <a:ln w="28575"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777" name="TextBox 68"/>
            <p:cNvSpPr txBox="1">
              <a:spLocks noChangeArrowheads="1"/>
            </p:cNvSpPr>
            <p:nvPr/>
          </p:nvSpPr>
          <p:spPr bwMode="auto">
            <a:xfrm>
              <a:off x="5334000" y="1371600"/>
              <a:ext cx="3626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latin typeface="Verdana" pitchFamily="34" charset="0"/>
                </a:rPr>
                <a:t>D</a:t>
              </a:r>
            </a:p>
          </p:txBody>
        </p:sp>
        <p:cxnSp>
          <p:nvCxnSpPr>
            <p:cNvPr id="70" name="Straight Arrow Connector 69"/>
            <p:cNvCxnSpPr/>
            <p:nvPr/>
          </p:nvCxnSpPr>
          <p:spPr>
            <a:xfrm rot="5400000">
              <a:off x="4496277" y="2132806"/>
              <a:ext cx="838200" cy="686753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5400000" flipH="1" flipV="1">
              <a:off x="2744231" y="3733563"/>
              <a:ext cx="1370806" cy="1066800"/>
            </a:xfrm>
            <a:prstGeom prst="line">
              <a:avLst/>
            </a:prstGeom>
            <a:ln w="28575"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780" name="TextBox 71"/>
            <p:cNvSpPr txBox="1">
              <a:spLocks noChangeArrowheads="1"/>
            </p:cNvSpPr>
            <p:nvPr/>
          </p:nvSpPr>
          <p:spPr bwMode="auto">
            <a:xfrm>
              <a:off x="2971800" y="4343400"/>
              <a:ext cx="34176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latin typeface="Verdana" pitchFamily="34" charset="0"/>
                </a:rPr>
                <a:t>B</a:t>
              </a:r>
            </a:p>
          </p:txBody>
        </p:sp>
        <p:cxnSp>
          <p:nvCxnSpPr>
            <p:cNvPr id="73" name="Straight Arrow Connector 72"/>
            <p:cNvCxnSpPr/>
            <p:nvPr/>
          </p:nvCxnSpPr>
          <p:spPr>
            <a:xfrm rot="10800000">
              <a:off x="4952048" y="3352800"/>
              <a:ext cx="991235" cy="3055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/>
            <p:cNvCxnSpPr/>
            <p:nvPr/>
          </p:nvCxnSpPr>
          <p:spPr>
            <a:xfrm>
              <a:off x="4876483" y="3733483"/>
              <a:ext cx="991235" cy="3055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>
              <a:endCxn id="31789" idx="3"/>
            </p:cNvCxnSpPr>
            <p:nvPr/>
          </p:nvCxnSpPr>
          <p:spPr>
            <a:xfrm>
              <a:off x="4647565" y="3429635"/>
              <a:ext cx="1866900" cy="565785"/>
            </a:xfrm>
            <a:prstGeom prst="line">
              <a:avLst/>
            </a:prstGeom>
            <a:ln w="28575"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>
              <a:off x="1524953" y="2666524"/>
              <a:ext cx="2055812" cy="534353"/>
            </a:xfrm>
            <a:prstGeom prst="line">
              <a:avLst/>
            </a:prstGeom>
            <a:ln w="28575"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785" name="TextBox 76"/>
            <p:cNvSpPr txBox="1">
              <a:spLocks noChangeArrowheads="1"/>
            </p:cNvSpPr>
            <p:nvPr/>
          </p:nvSpPr>
          <p:spPr bwMode="auto">
            <a:xfrm>
              <a:off x="1828800" y="2819400"/>
              <a:ext cx="34657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latin typeface="Verdana" pitchFamily="34" charset="0"/>
                </a:rPr>
                <a:t>C</a:t>
              </a:r>
            </a:p>
          </p:txBody>
        </p:sp>
        <p:cxnSp>
          <p:nvCxnSpPr>
            <p:cNvPr id="78" name="Straight Arrow Connector 77"/>
            <p:cNvCxnSpPr/>
            <p:nvPr/>
          </p:nvCxnSpPr>
          <p:spPr>
            <a:xfrm rot="10800000">
              <a:off x="2285048" y="3047207"/>
              <a:ext cx="1144587" cy="305593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Arrow Connector 78"/>
            <p:cNvCxnSpPr/>
            <p:nvPr/>
          </p:nvCxnSpPr>
          <p:spPr>
            <a:xfrm rot="5400000">
              <a:off x="2704545" y="3772298"/>
              <a:ext cx="990123" cy="762317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Arrow Connector 79"/>
            <p:cNvCxnSpPr/>
            <p:nvPr/>
          </p:nvCxnSpPr>
          <p:spPr>
            <a:xfrm rot="5400000">
              <a:off x="3162379" y="3924222"/>
              <a:ext cx="990124" cy="762317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789" name="TextBox 80"/>
            <p:cNvSpPr txBox="1">
              <a:spLocks noChangeArrowheads="1"/>
            </p:cNvSpPr>
            <p:nvPr/>
          </p:nvSpPr>
          <p:spPr bwMode="auto">
            <a:xfrm>
              <a:off x="6172200" y="3810000"/>
              <a:ext cx="34176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latin typeface="Verdana" pitchFamily="34" charset="0"/>
                </a:rPr>
                <a:t>A</a:t>
              </a:r>
            </a:p>
          </p:txBody>
        </p:sp>
      </p:grpSp>
      <p:sp>
        <p:nvSpPr>
          <p:cNvPr id="23" name="Oval 22"/>
          <p:cNvSpPr/>
          <p:nvPr/>
        </p:nvSpPr>
        <p:spPr>
          <a:xfrm>
            <a:off x="1143000" y="10668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/>
              <a:t>AB</a:t>
            </a:r>
            <a:endParaRPr lang="en-US" sz="1100" dirty="0"/>
          </a:p>
        </p:txBody>
      </p:sp>
      <p:sp>
        <p:nvSpPr>
          <p:cNvPr id="24" name="Oval 23"/>
          <p:cNvSpPr/>
          <p:nvPr/>
        </p:nvSpPr>
        <p:spPr>
          <a:xfrm>
            <a:off x="2286000" y="10668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/>
              <a:t>AC</a:t>
            </a:r>
            <a:endParaRPr lang="en-US" sz="1100" dirty="0"/>
          </a:p>
        </p:txBody>
      </p:sp>
      <p:sp>
        <p:nvSpPr>
          <p:cNvPr id="25" name="Oval 24"/>
          <p:cNvSpPr/>
          <p:nvPr/>
        </p:nvSpPr>
        <p:spPr>
          <a:xfrm>
            <a:off x="3429000" y="1066800"/>
            <a:ext cx="6096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/>
              <a:t>AD</a:t>
            </a:r>
            <a:endParaRPr lang="en-US" sz="1100" dirty="0"/>
          </a:p>
        </p:txBody>
      </p:sp>
      <p:sp>
        <p:nvSpPr>
          <p:cNvPr id="26" name="Oval 25"/>
          <p:cNvSpPr/>
          <p:nvPr/>
        </p:nvSpPr>
        <p:spPr>
          <a:xfrm>
            <a:off x="1143000" y="24384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/>
              <a:t>BA</a:t>
            </a:r>
            <a:endParaRPr lang="en-US" sz="1100" dirty="0"/>
          </a:p>
        </p:txBody>
      </p:sp>
      <p:sp>
        <p:nvSpPr>
          <p:cNvPr id="27" name="Oval 26"/>
          <p:cNvSpPr/>
          <p:nvPr/>
        </p:nvSpPr>
        <p:spPr>
          <a:xfrm>
            <a:off x="2286000" y="24384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/>
              <a:t>BC</a:t>
            </a:r>
            <a:endParaRPr lang="en-US" sz="1100" dirty="0"/>
          </a:p>
        </p:txBody>
      </p:sp>
      <p:sp>
        <p:nvSpPr>
          <p:cNvPr id="28" name="Oval 27"/>
          <p:cNvSpPr/>
          <p:nvPr/>
        </p:nvSpPr>
        <p:spPr>
          <a:xfrm>
            <a:off x="3429000" y="2438400"/>
            <a:ext cx="6096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/>
              <a:t>BD</a:t>
            </a:r>
            <a:endParaRPr lang="en-US" sz="1100" dirty="0"/>
          </a:p>
        </p:txBody>
      </p:sp>
      <p:sp>
        <p:nvSpPr>
          <p:cNvPr id="32" name="Oval 31"/>
          <p:cNvSpPr/>
          <p:nvPr/>
        </p:nvSpPr>
        <p:spPr>
          <a:xfrm>
            <a:off x="1143000" y="3810000"/>
            <a:ext cx="609600" cy="609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/>
              <a:t>DA</a:t>
            </a:r>
            <a:endParaRPr lang="en-US" sz="1100" dirty="0"/>
          </a:p>
        </p:txBody>
      </p:sp>
      <p:sp>
        <p:nvSpPr>
          <p:cNvPr id="33" name="Oval 32"/>
          <p:cNvSpPr/>
          <p:nvPr/>
        </p:nvSpPr>
        <p:spPr>
          <a:xfrm>
            <a:off x="2286000" y="3810000"/>
            <a:ext cx="609600" cy="609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/>
              <a:t>DB</a:t>
            </a:r>
            <a:endParaRPr lang="en-US" sz="1100" dirty="0"/>
          </a:p>
        </p:txBody>
      </p:sp>
      <p:sp>
        <p:nvSpPr>
          <p:cNvPr id="34" name="Oval 33"/>
          <p:cNvSpPr/>
          <p:nvPr/>
        </p:nvSpPr>
        <p:spPr>
          <a:xfrm>
            <a:off x="3429000" y="3810000"/>
            <a:ext cx="609600" cy="609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/>
              <a:t>DC</a:t>
            </a:r>
            <a:endParaRPr lang="en-US" sz="1100" dirty="0"/>
          </a:p>
        </p:txBody>
      </p:sp>
      <p:sp>
        <p:nvSpPr>
          <p:cNvPr id="51" name="Oval 50"/>
          <p:cNvSpPr/>
          <p:nvPr/>
        </p:nvSpPr>
        <p:spPr>
          <a:xfrm>
            <a:off x="1143000" y="1066800"/>
            <a:ext cx="533400" cy="5334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tx1"/>
                </a:solidFill>
              </a:rPr>
              <a:t>AB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52" name="Oval 51"/>
          <p:cNvSpPr/>
          <p:nvPr/>
        </p:nvSpPr>
        <p:spPr>
          <a:xfrm>
            <a:off x="2286000" y="1066800"/>
            <a:ext cx="533400" cy="5334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tx1"/>
                </a:solidFill>
              </a:rPr>
              <a:t>AC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53" name="Oval 52"/>
          <p:cNvSpPr/>
          <p:nvPr/>
        </p:nvSpPr>
        <p:spPr>
          <a:xfrm>
            <a:off x="3446463" y="1066800"/>
            <a:ext cx="574675" cy="5334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tx1"/>
                </a:solidFill>
              </a:rPr>
              <a:t>AD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54" name="Oval 53"/>
          <p:cNvSpPr/>
          <p:nvPr/>
        </p:nvSpPr>
        <p:spPr>
          <a:xfrm>
            <a:off x="1143000" y="2438400"/>
            <a:ext cx="533400" cy="5334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tx1"/>
                </a:solidFill>
              </a:rPr>
              <a:t>BA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55" name="Oval 54"/>
          <p:cNvSpPr/>
          <p:nvPr/>
        </p:nvSpPr>
        <p:spPr>
          <a:xfrm>
            <a:off x="2286000" y="2438400"/>
            <a:ext cx="533400" cy="533400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tx1"/>
                </a:solidFill>
              </a:rPr>
              <a:t>BC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58" name="Oval 57"/>
          <p:cNvSpPr/>
          <p:nvPr/>
        </p:nvSpPr>
        <p:spPr>
          <a:xfrm>
            <a:off x="3429000" y="2438400"/>
            <a:ext cx="609600" cy="533400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tx1"/>
                </a:solidFill>
              </a:rPr>
              <a:t>BD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59" name="Oval 58"/>
          <p:cNvSpPr/>
          <p:nvPr/>
        </p:nvSpPr>
        <p:spPr>
          <a:xfrm>
            <a:off x="1143000" y="3810000"/>
            <a:ext cx="609600" cy="6096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tx1"/>
                </a:solidFill>
              </a:rPr>
              <a:t>DA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82" name="Oval 81"/>
          <p:cNvSpPr/>
          <p:nvPr/>
        </p:nvSpPr>
        <p:spPr>
          <a:xfrm>
            <a:off x="2286000" y="3810000"/>
            <a:ext cx="609600" cy="6096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tx1"/>
                </a:solidFill>
              </a:rPr>
              <a:t>DB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83" name="Oval 82"/>
          <p:cNvSpPr/>
          <p:nvPr/>
        </p:nvSpPr>
        <p:spPr>
          <a:xfrm>
            <a:off x="3429000" y="3810000"/>
            <a:ext cx="609600" cy="6096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tx1"/>
                </a:solidFill>
              </a:rPr>
              <a:t>DC</a:t>
            </a:r>
            <a:endParaRPr lang="en-US" sz="11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Complex Intersection</a:t>
            </a:r>
            <a:endParaRPr lang="en-US" dirty="0"/>
          </a:p>
        </p:txBody>
      </p:sp>
      <p:sp>
        <p:nvSpPr>
          <p:cNvPr id="32770" name="Slide Number Placeholder 3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1E90857-D666-46B9-9266-0A109BD7AD03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en-US"/>
          </a:p>
        </p:txBody>
      </p:sp>
      <p:sp>
        <p:nvSpPr>
          <p:cNvPr id="33" name="Title 1"/>
          <p:cNvSpPr txBox="1">
            <a:spLocks/>
          </p:cNvSpPr>
          <p:nvPr/>
        </p:nvSpPr>
        <p:spPr>
          <a:xfrm>
            <a:off x="533400" y="4495800"/>
            <a:ext cx="8183563" cy="1050925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1200" b="1" dirty="0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>From </a:t>
            </a:r>
            <a:r>
              <a:rPr lang="en-US" sz="1200" dirty="0" err="1">
                <a:latin typeface="+mn-lt"/>
              </a:rPr>
              <a:t>Aho</a:t>
            </a:r>
            <a:r>
              <a:rPr lang="en-US" sz="1200" dirty="0">
                <a:latin typeface="+mn-lt"/>
              </a:rPr>
              <a:t>, </a:t>
            </a:r>
            <a:r>
              <a:rPr lang="en-US" sz="1200" dirty="0" err="1">
                <a:latin typeface="+mn-lt"/>
              </a:rPr>
              <a:t>Hopcroft</a:t>
            </a:r>
            <a:r>
              <a:rPr lang="en-US" sz="1200" dirty="0">
                <a:latin typeface="+mn-lt"/>
              </a:rPr>
              <a:t>, and </a:t>
            </a:r>
            <a:r>
              <a:rPr lang="en-US" sz="1200" dirty="0" err="1">
                <a:latin typeface="+mn-lt"/>
              </a:rPr>
              <a:t>Ullman</a:t>
            </a:r>
            <a:r>
              <a:rPr lang="en-US" sz="1200" i="1" dirty="0">
                <a:latin typeface="+mn-lt"/>
              </a:rPr>
              <a:t>, Data Structures and Algorithms, </a:t>
            </a:r>
            <a:r>
              <a:rPr lang="en-US" sz="1200" dirty="0">
                <a:latin typeface="+mn-lt"/>
              </a:rPr>
              <a:t>Addison-Wesley</a:t>
            </a:r>
            <a:endParaRPr lang="en-US" sz="1200" i="1" dirty="0">
              <a:latin typeface="+mn-lt"/>
            </a:endParaRPr>
          </a:p>
          <a:p>
            <a:pPr fontAlgn="auto">
              <a:spcAft>
                <a:spcPts val="0"/>
              </a:spcAft>
              <a:defRPr/>
            </a:pPr>
            <a:endParaRPr lang="en-US" sz="1200" b="1" dirty="0">
              <a:solidFill>
                <a:schemeClr val="accent1">
                  <a:tint val="88000"/>
                  <a:satMod val="150000"/>
                </a:schemeClr>
              </a:solidFill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 rot="5400000">
            <a:off x="4191000" y="990600"/>
            <a:ext cx="1752600" cy="14478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rot="16200000" flipH="1">
            <a:off x="3171825" y="1409700"/>
            <a:ext cx="1828800" cy="5334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5400000">
            <a:off x="4648200" y="1524000"/>
            <a:ext cx="1752600" cy="14478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10800000">
            <a:off x="4800600" y="3124200"/>
            <a:ext cx="1905000" cy="6096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10800000">
            <a:off x="4495800" y="3733800"/>
            <a:ext cx="1905000" cy="6096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5400000">
            <a:off x="3314700" y="3848100"/>
            <a:ext cx="1295400" cy="10668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5400000">
            <a:off x="2247900" y="3619500"/>
            <a:ext cx="1295400" cy="10668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16200000" flipV="1">
            <a:off x="2476500" y="1638300"/>
            <a:ext cx="1828800" cy="6858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rot="10800000">
            <a:off x="1828800" y="2667000"/>
            <a:ext cx="1905000" cy="2286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rot="10800000">
            <a:off x="1295400" y="3200400"/>
            <a:ext cx="2133600" cy="3048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782" name="TextBox 25"/>
          <p:cNvSpPr txBox="1">
            <a:spLocks noChangeArrowheads="1"/>
          </p:cNvSpPr>
          <p:nvPr/>
        </p:nvSpPr>
        <p:spPr bwMode="auto">
          <a:xfrm>
            <a:off x="3352800" y="1295400"/>
            <a:ext cx="3619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D</a:t>
            </a:r>
          </a:p>
        </p:txBody>
      </p:sp>
      <p:cxnSp>
        <p:nvCxnSpPr>
          <p:cNvPr id="29" name="Straight Arrow Connector 28"/>
          <p:cNvCxnSpPr/>
          <p:nvPr/>
        </p:nvCxnSpPr>
        <p:spPr>
          <a:xfrm rot="5400000">
            <a:off x="4343400" y="1905000"/>
            <a:ext cx="838200" cy="6858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rot="10800000">
            <a:off x="2438400" y="2895600"/>
            <a:ext cx="1143000" cy="1524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5400000" flipH="1" flipV="1">
            <a:off x="4419600" y="1447800"/>
            <a:ext cx="1524000" cy="1219200"/>
          </a:xfrm>
          <a:prstGeom prst="line">
            <a:avLst/>
          </a:prstGeom>
          <a:ln w="28575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786" name="TextBox 26"/>
          <p:cNvSpPr txBox="1">
            <a:spLocks noChangeArrowheads="1"/>
          </p:cNvSpPr>
          <p:nvPr/>
        </p:nvSpPr>
        <p:spPr bwMode="auto">
          <a:xfrm>
            <a:off x="5334000" y="1371600"/>
            <a:ext cx="330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E</a:t>
            </a:r>
          </a:p>
        </p:txBody>
      </p:sp>
      <p:cxnSp>
        <p:nvCxnSpPr>
          <p:cNvPr id="31" name="Straight Arrow Connector 30"/>
          <p:cNvCxnSpPr/>
          <p:nvPr/>
        </p:nvCxnSpPr>
        <p:spPr>
          <a:xfrm rot="5400000">
            <a:off x="4648200" y="2133600"/>
            <a:ext cx="838200" cy="6858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rot="5400000" flipH="1" flipV="1">
            <a:off x="2743200" y="3733800"/>
            <a:ext cx="1371600" cy="1066800"/>
          </a:xfrm>
          <a:prstGeom prst="line">
            <a:avLst/>
          </a:prstGeom>
          <a:ln w="28575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789" name="TextBox 23"/>
          <p:cNvSpPr txBox="1">
            <a:spLocks noChangeArrowheads="1"/>
          </p:cNvSpPr>
          <p:nvPr/>
        </p:nvSpPr>
        <p:spPr bwMode="auto">
          <a:xfrm>
            <a:off x="2971800" y="4343400"/>
            <a:ext cx="3413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B</a:t>
            </a:r>
          </a:p>
        </p:txBody>
      </p:sp>
      <p:cxnSp>
        <p:nvCxnSpPr>
          <p:cNvPr id="35" name="Straight Arrow Connector 34"/>
          <p:cNvCxnSpPr/>
          <p:nvPr/>
        </p:nvCxnSpPr>
        <p:spPr>
          <a:xfrm rot="10800000">
            <a:off x="4953000" y="3352800"/>
            <a:ext cx="990600" cy="3048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4876800" y="3733800"/>
            <a:ext cx="990600" cy="3048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endCxn id="32799" idx="3"/>
          </p:cNvCxnSpPr>
          <p:nvPr/>
        </p:nvCxnSpPr>
        <p:spPr>
          <a:xfrm>
            <a:off x="4648200" y="3429000"/>
            <a:ext cx="1865313" cy="565150"/>
          </a:xfrm>
          <a:prstGeom prst="line">
            <a:avLst/>
          </a:prstGeom>
          <a:ln w="28575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rot="16200000" flipV="1">
            <a:off x="3581400" y="1828800"/>
            <a:ext cx="914400" cy="3048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1600200" y="2971800"/>
            <a:ext cx="1981200" cy="228600"/>
          </a:xfrm>
          <a:prstGeom prst="line">
            <a:avLst/>
          </a:prstGeom>
          <a:ln w="28575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795" name="TextBox 24"/>
          <p:cNvSpPr txBox="1">
            <a:spLocks noChangeArrowheads="1"/>
          </p:cNvSpPr>
          <p:nvPr/>
        </p:nvSpPr>
        <p:spPr bwMode="auto">
          <a:xfrm>
            <a:off x="1828800" y="2819400"/>
            <a:ext cx="3460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C</a:t>
            </a:r>
          </a:p>
        </p:txBody>
      </p:sp>
      <p:cxnSp>
        <p:nvCxnSpPr>
          <p:cNvPr id="50" name="Straight Arrow Connector 49"/>
          <p:cNvCxnSpPr/>
          <p:nvPr/>
        </p:nvCxnSpPr>
        <p:spPr>
          <a:xfrm rot="10800000">
            <a:off x="2286000" y="3200400"/>
            <a:ext cx="1143000" cy="1524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rot="5400000">
            <a:off x="2705100" y="3771900"/>
            <a:ext cx="990600" cy="7620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rot="5400000">
            <a:off x="3162300" y="3924300"/>
            <a:ext cx="990600" cy="762000"/>
          </a:xfrm>
          <a:prstGeom prst="straightConnector1">
            <a:avLst/>
          </a:prstGeom>
          <a:ln w="28575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799" name="TextBox 22"/>
          <p:cNvSpPr txBox="1">
            <a:spLocks noChangeArrowheads="1"/>
          </p:cNvSpPr>
          <p:nvPr/>
        </p:nvSpPr>
        <p:spPr bwMode="auto">
          <a:xfrm>
            <a:off x="6172200" y="3810000"/>
            <a:ext cx="3413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A</a:t>
            </a:r>
          </a:p>
        </p:txBody>
      </p:sp>
      <p:cxnSp>
        <p:nvCxnSpPr>
          <p:cNvPr id="67" name="Straight Connector 66"/>
          <p:cNvCxnSpPr/>
          <p:nvPr/>
        </p:nvCxnSpPr>
        <p:spPr>
          <a:xfrm rot="16200000" flipV="1">
            <a:off x="3124200" y="1676400"/>
            <a:ext cx="1371600" cy="457200"/>
          </a:xfrm>
          <a:prstGeom prst="line">
            <a:avLst/>
          </a:prstGeom>
          <a:ln w="28575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 rot="16200000" flipH="1">
            <a:off x="3232150" y="1943100"/>
            <a:ext cx="914400" cy="3810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4929188"/>
            <a:ext cx="8183562" cy="67627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Trees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body" idx="1"/>
          </p:nvPr>
        </p:nvSpPr>
        <p:spPr>
          <a:xfrm>
            <a:off x="468313" y="5624513"/>
            <a:ext cx="8183562" cy="420687"/>
          </a:xfrm>
        </p:spPr>
        <p:txBody>
          <a:bodyPr/>
          <a:lstStyle/>
          <a:p>
            <a:pPr marR="0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B95C00"/>
                </a:solidFill>
                <a:ea typeface="ＭＳ Ｐゴシック"/>
                <a:cs typeface="ＭＳ Ｐゴシック"/>
              </a:rPr>
              <a:t>A popular special case of graphs</a:t>
            </a:r>
          </a:p>
        </p:txBody>
      </p:sp>
      <p:sp>
        <p:nvSpPr>
          <p:cNvPr id="33795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91B7D66-F9B6-4043-A163-A5E7A4A6FC91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>
              <a:buFont typeface="Wingdings 2" pitchFamily="18" charset="2"/>
              <a:buNone/>
              <a:defRPr/>
            </a:pPr>
            <a:r>
              <a:rPr lang="en-US" dirty="0" smtClean="0"/>
              <a:t>At the end of this section, the student will be able to:</a:t>
            </a:r>
          </a:p>
          <a:p>
            <a:pPr>
              <a:buFont typeface="Wingdings 2" pitchFamily="18" charset="2"/>
              <a:buNone/>
              <a:defRPr/>
            </a:pPr>
            <a:endParaRPr lang="en-US" dirty="0" smtClean="0"/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 smtClean="0"/>
              <a:t>Identify when a graph is a tree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 smtClean="0"/>
              <a:t>Use tree terminology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 smtClean="0"/>
              <a:t>Identify different applications of trees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 smtClean="0"/>
              <a:t>Define binary trees</a:t>
            </a:r>
          </a:p>
          <a:p>
            <a:pPr marL="514350" indent="-514350">
              <a:buFont typeface="+mj-lt"/>
              <a:buAutoNum type="arabicPeriod"/>
              <a:defRPr/>
            </a:pPr>
            <a:endParaRPr lang="en-US" dirty="0"/>
          </a:p>
        </p:txBody>
      </p:sp>
      <p:sp>
        <p:nvSpPr>
          <p:cNvPr id="34819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Computer Science Trees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Trees are a special case of graphs</a:t>
            </a:r>
          </a:p>
          <a:p>
            <a:pPr>
              <a:defRPr/>
            </a:pPr>
            <a:r>
              <a:rPr lang="en-US" dirty="0" smtClean="0"/>
              <a:t>A </a:t>
            </a:r>
            <a:r>
              <a:rPr lang="en-US" i="1" dirty="0" smtClean="0"/>
              <a:t>tree</a:t>
            </a:r>
            <a:r>
              <a:rPr lang="en-US" dirty="0" smtClean="0"/>
              <a:t> is a (directed) graph with the properties: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 smtClean="0"/>
              <a:t>There is a designated vertex, called the </a:t>
            </a:r>
            <a:r>
              <a:rPr lang="en-US" i="1" dirty="0" smtClean="0"/>
              <a:t>root</a:t>
            </a:r>
            <a:r>
              <a:rPr lang="en-US" dirty="0" smtClean="0"/>
              <a:t> of the tree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 smtClean="0"/>
              <a:t>There is a unique directed path from the root to every other vertex in the tree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Grow downwards!</a:t>
            </a:r>
          </a:p>
          <a:p>
            <a:pPr>
              <a:defRPr/>
            </a:pPr>
            <a:endParaRPr lang="en-US" dirty="0" smtClean="0"/>
          </a:p>
        </p:txBody>
      </p:sp>
      <p:sp>
        <p:nvSpPr>
          <p:cNvPr id="35843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5F656CB-618D-4D02-AF60-86EA18C5C853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Example Tree</a:t>
            </a:r>
            <a:endParaRPr lang="en-US" dirty="0"/>
          </a:p>
        </p:txBody>
      </p:sp>
      <p:sp>
        <p:nvSpPr>
          <p:cNvPr id="19" name="Oval 18"/>
          <p:cNvSpPr/>
          <p:nvPr/>
        </p:nvSpPr>
        <p:spPr>
          <a:xfrm>
            <a:off x="3886200" y="9144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A</a:t>
            </a:r>
            <a:endParaRPr lang="en-US" dirty="0"/>
          </a:p>
        </p:txBody>
      </p:sp>
      <p:sp>
        <p:nvSpPr>
          <p:cNvPr id="20" name="Oval 19"/>
          <p:cNvSpPr/>
          <p:nvPr/>
        </p:nvSpPr>
        <p:spPr>
          <a:xfrm>
            <a:off x="2743200" y="22860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B</a:t>
            </a:r>
            <a:endParaRPr lang="en-US" dirty="0"/>
          </a:p>
        </p:txBody>
      </p:sp>
      <p:sp>
        <p:nvSpPr>
          <p:cNvPr id="22" name="Oval 21"/>
          <p:cNvSpPr/>
          <p:nvPr/>
        </p:nvSpPr>
        <p:spPr>
          <a:xfrm>
            <a:off x="3886200" y="22860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C</a:t>
            </a:r>
            <a:endParaRPr lang="en-US" dirty="0"/>
          </a:p>
        </p:txBody>
      </p:sp>
      <p:sp>
        <p:nvSpPr>
          <p:cNvPr id="23" name="Oval 22"/>
          <p:cNvSpPr/>
          <p:nvPr/>
        </p:nvSpPr>
        <p:spPr>
          <a:xfrm>
            <a:off x="5181600" y="22860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D</a:t>
            </a:r>
            <a:endParaRPr lang="en-US" dirty="0"/>
          </a:p>
        </p:txBody>
      </p:sp>
      <p:sp>
        <p:nvSpPr>
          <p:cNvPr id="24" name="Oval 23"/>
          <p:cNvSpPr/>
          <p:nvPr/>
        </p:nvSpPr>
        <p:spPr>
          <a:xfrm>
            <a:off x="6096000" y="35052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G</a:t>
            </a:r>
            <a:endParaRPr lang="en-US" dirty="0"/>
          </a:p>
        </p:txBody>
      </p:sp>
      <p:sp>
        <p:nvSpPr>
          <p:cNvPr id="26" name="Oval 25"/>
          <p:cNvSpPr/>
          <p:nvPr/>
        </p:nvSpPr>
        <p:spPr>
          <a:xfrm>
            <a:off x="6781800" y="46482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H</a:t>
            </a:r>
            <a:endParaRPr lang="en-US" dirty="0"/>
          </a:p>
        </p:txBody>
      </p:sp>
      <p:sp>
        <p:nvSpPr>
          <p:cNvPr id="27" name="Oval 26"/>
          <p:cNvSpPr/>
          <p:nvPr/>
        </p:nvSpPr>
        <p:spPr>
          <a:xfrm>
            <a:off x="3886200" y="35052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F</a:t>
            </a:r>
            <a:endParaRPr lang="en-US" dirty="0"/>
          </a:p>
        </p:txBody>
      </p:sp>
      <p:sp>
        <p:nvSpPr>
          <p:cNvPr id="28" name="Oval 27"/>
          <p:cNvSpPr/>
          <p:nvPr/>
        </p:nvSpPr>
        <p:spPr>
          <a:xfrm>
            <a:off x="2743200" y="35052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E</a:t>
            </a:r>
            <a:endParaRPr lang="en-US" dirty="0"/>
          </a:p>
        </p:txBody>
      </p:sp>
      <p:cxnSp>
        <p:nvCxnSpPr>
          <p:cNvPr id="29" name="Straight Connector 28"/>
          <p:cNvCxnSpPr>
            <a:stCxn id="19" idx="4"/>
            <a:endCxn id="20" idx="7"/>
          </p:cNvCxnSpPr>
          <p:nvPr/>
        </p:nvCxnSpPr>
        <p:spPr>
          <a:xfrm rot="5400000">
            <a:off x="3554413" y="1657350"/>
            <a:ext cx="655638" cy="846137"/>
          </a:xfrm>
          <a:prstGeom prst="line">
            <a:avLst/>
          </a:prstGeom>
          <a:ln w="38100">
            <a:solidFill>
              <a:srgbClr val="00206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stCxn id="19" idx="4"/>
            <a:endCxn id="23" idx="1"/>
          </p:cNvCxnSpPr>
          <p:nvPr/>
        </p:nvCxnSpPr>
        <p:spPr>
          <a:xfrm rot="16200000" flipH="1">
            <a:off x="4476750" y="1581150"/>
            <a:ext cx="655638" cy="998538"/>
          </a:xfrm>
          <a:prstGeom prst="line">
            <a:avLst/>
          </a:prstGeom>
          <a:ln w="38100">
            <a:solidFill>
              <a:srgbClr val="00206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19" idx="4"/>
            <a:endCxn id="22" idx="0"/>
          </p:cNvCxnSpPr>
          <p:nvPr/>
        </p:nvCxnSpPr>
        <p:spPr>
          <a:xfrm rot="5400000">
            <a:off x="4038601" y="2019300"/>
            <a:ext cx="533400" cy="3175"/>
          </a:xfrm>
          <a:prstGeom prst="line">
            <a:avLst/>
          </a:prstGeom>
          <a:ln w="38100">
            <a:solidFill>
              <a:srgbClr val="00206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22" idx="4"/>
            <a:endCxn id="27" idx="0"/>
          </p:cNvCxnSpPr>
          <p:nvPr/>
        </p:nvCxnSpPr>
        <p:spPr>
          <a:xfrm rot="5400000">
            <a:off x="4114801" y="3314700"/>
            <a:ext cx="381000" cy="3175"/>
          </a:xfrm>
          <a:prstGeom prst="line">
            <a:avLst/>
          </a:prstGeom>
          <a:ln w="38100">
            <a:solidFill>
              <a:srgbClr val="00206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22" idx="4"/>
            <a:endCxn id="28" idx="0"/>
          </p:cNvCxnSpPr>
          <p:nvPr/>
        </p:nvCxnSpPr>
        <p:spPr>
          <a:xfrm rot="5400000">
            <a:off x="3543300" y="2743200"/>
            <a:ext cx="381000" cy="1143000"/>
          </a:xfrm>
          <a:prstGeom prst="line">
            <a:avLst/>
          </a:prstGeom>
          <a:ln w="38100">
            <a:solidFill>
              <a:srgbClr val="00206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stCxn id="23" idx="5"/>
            <a:endCxn id="24" idx="0"/>
          </p:cNvCxnSpPr>
          <p:nvPr/>
        </p:nvCxnSpPr>
        <p:spPr>
          <a:xfrm rot="16200000" flipH="1">
            <a:off x="5954713" y="2944813"/>
            <a:ext cx="503237" cy="617537"/>
          </a:xfrm>
          <a:prstGeom prst="line">
            <a:avLst/>
          </a:prstGeom>
          <a:ln w="38100">
            <a:solidFill>
              <a:srgbClr val="00206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stCxn id="24" idx="5"/>
            <a:endCxn id="26" idx="0"/>
          </p:cNvCxnSpPr>
          <p:nvPr/>
        </p:nvCxnSpPr>
        <p:spPr>
          <a:xfrm rot="16200000" flipH="1">
            <a:off x="6792913" y="4240213"/>
            <a:ext cx="427037" cy="388937"/>
          </a:xfrm>
          <a:prstGeom prst="line">
            <a:avLst/>
          </a:prstGeom>
          <a:ln w="38100">
            <a:solidFill>
              <a:srgbClr val="00206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881" name="Slide Number Placeholder 17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80D8E61-A451-49C4-9CA7-CB69C42444A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Example Tree</a:t>
            </a:r>
            <a:endParaRPr lang="en-US" dirty="0"/>
          </a:p>
        </p:txBody>
      </p:sp>
      <p:sp>
        <p:nvSpPr>
          <p:cNvPr id="37890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mtClean="0">
                <a:ea typeface="ＭＳ Ｐゴシック"/>
                <a:cs typeface="ＭＳ Ｐゴシック"/>
              </a:rPr>
              <a:t>A tree always “grows” downward</a:t>
            </a:r>
          </a:p>
          <a:p>
            <a:r>
              <a:rPr lang="en-US" smtClean="0">
                <a:ea typeface="ＭＳ Ｐゴシック"/>
                <a:cs typeface="ＭＳ Ｐゴシック"/>
              </a:rPr>
              <a:t>We omit the arrows</a:t>
            </a:r>
          </a:p>
        </p:txBody>
      </p:sp>
      <p:sp>
        <p:nvSpPr>
          <p:cNvPr id="4" name="Oval 3"/>
          <p:cNvSpPr/>
          <p:nvPr/>
        </p:nvSpPr>
        <p:spPr>
          <a:xfrm>
            <a:off x="4953000" y="12954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A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3810000" y="26670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B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4953000" y="26670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C</a:t>
            </a:r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6248400" y="26670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D</a:t>
            </a:r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7162800" y="38862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G</a:t>
            </a:r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7848600" y="50292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H</a:t>
            </a:r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4953000" y="38862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F</a:t>
            </a:r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3810000" y="38862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E</a:t>
            </a:r>
            <a:endParaRPr lang="en-US" dirty="0"/>
          </a:p>
        </p:txBody>
      </p:sp>
      <p:cxnSp>
        <p:nvCxnSpPr>
          <p:cNvPr id="12" name="Straight Connector 11"/>
          <p:cNvCxnSpPr>
            <a:stCxn id="4" idx="4"/>
            <a:endCxn id="5" idx="7"/>
          </p:cNvCxnSpPr>
          <p:nvPr/>
        </p:nvCxnSpPr>
        <p:spPr>
          <a:xfrm rot="5400000">
            <a:off x="4621213" y="2038350"/>
            <a:ext cx="655638" cy="846137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stCxn id="4" idx="4"/>
            <a:endCxn id="7" idx="1"/>
          </p:cNvCxnSpPr>
          <p:nvPr/>
        </p:nvCxnSpPr>
        <p:spPr>
          <a:xfrm rot="16200000" flipH="1">
            <a:off x="5543550" y="1962150"/>
            <a:ext cx="655638" cy="998538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4" idx="4"/>
            <a:endCxn id="6" idx="0"/>
          </p:cNvCxnSpPr>
          <p:nvPr/>
        </p:nvCxnSpPr>
        <p:spPr>
          <a:xfrm rot="5400000">
            <a:off x="5105401" y="2400300"/>
            <a:ext cx="533400" cy="3175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stCxn id="6" idx="4"/>
            <a:endCxn id="10" idx="0"/>
          </p:cNvCxnSpPr>
          <p:nvPr/>
        </p:nvCxnSpPr>
        <p:spPr>
          <a:xfrm rot="5400000">
            <a:off x="5181601" y="3695700"/>
            <a:ext cx="381000" cy="3175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6" idx="4"/>
            <a:endCxn id="11" idx="0"/>
          </p:cNvCxnSpPr>
          <p:nvPr/>
        </p:nvCxnSpPr>
        <p:spPr>
          <a:xfrm rot="5400000">
            <a:off x="4610100" y="3124200"/>
            <a:ext cx="381000" cy="11430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stCxn id="7" idx="5"/>
            <a:endCxn id="8" idx="0"/>
          </p:cNvCxnSpPr>
          <p:nvPr/>
        </p:nvCxnSpPr>
        <p:spPr>
          <a:xfrm rot="16200000" flipH="1">
            <a:off x="7021513" y="3325813"/>
            <a:ext cx="503237" cy="617537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8" idx="5"/>
            <a:endCxn id="9" idx="0"/>
          </p:cNvCxnSpPr>
          <p:nvPr/>
        </p:nvCxnSpPr>
        <p:spPr>
          <a:xfrm rot="16200000" flipH="1">
            <a:off x="7859713" y="4621213"/>
            <a:ext cx="427037" cy="388937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906" name="Slide Number Placeholder 18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7841DFF-40E8-4285-B480-3D6E58BF1992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Tree Terminology</a:t>
            </a:r>
            <a:endParaRPr lang="en-US" dirty="0"/>
          </a:p>
        </p:txBody>
      </p:sp>
      <p:sp>
        <p:nvSpPr>
          <p:cNvPr id="20" name="Content Placeholder 19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mtClean="0">
                <a:ea typeface="ＭＳ Ｐゴシック"/>
                <a:cs typeface="ＭＳ Ｐゴシック"/>
              </a:rPr>
              <a:t>Root</a:t>
            </a:r>
          </a:p>
          <a:p>
            <a:r>
              <a:rPr lang="en-US" smtClean="0">
                <a:ea typeface="ＭＳ Ｐゴシック"/>
                <a:cs typeface="ＭＳ Ｐゴシック"/>
              </a:rPr>
              <a:t>Child</a:t>
            </a:r>
          </a:p>
          <a:p>
            <a:r>
              <a:rPr lang="en-US" smtClean="0">
                <a:ea typeface="ＭＳ Ｐゴシック"/>
                <a:cs typeface="ＭＳ Ｐゴシック"/>
              </a:rPr>
              <a:t>Parent</a:t>
            </a:r>
          </a:p>
          <a:p>
            <a:r>
              <a:rPr lang="en-US" smtClean="0">
                <a:ea typeface="ＭＳ Ｐゴシック"/>
                <a:cs typeface="ＭＳ Ｐゴシック"/>
              </a:rPr>
              <a:t>Ancestor</a:t>
            </a:r>
          </a:p>
          <a:p>
            <a:r>
              <a:rPr lang="en-US" smtClean="0">
                <a:ea typeface="ＭＳ Ｐゴシック"/>
                <a:cs typeface="ＭＳ Ｐゴシック"/>
              </a:rPr>
              <a:t>Descendant</a:t>
            </a:r>
          </a:p>
          <a:p>
            <a:r>
              <a:rPr lang="en-US" smtClean="0">
                <a:ea typeface="ＭＳ Ｐゴシック"/>
                <a:cs typeface="ＭＳ Ｐゴシック"/>
              </a:rPr>
              <a:t>Distance</a:t>
            </a:r>
          </a:p>
          <a:p>
            <a:r>
              <a:rPr lang="en-US" smtClean="0">
                <a:ea typeface="ＭＳ Ｐゴシック"/>
                <a:cs typeface="ＭＳ Ｐゴシック"/>
              </a:rPr>
              <a:t>Siblings</a:t>
            </a:r>
          </a:p>
          <a:p>
            <a:r>
              <a:rPr lang="en-US" smtClean="0">
                <a:ea typeface="ＭＳ Ｐゴシック"/>
                <a:cs typeface="ＭＳ Ｐゴシック"/>
              </a:rPr>
              <a:t>Leaf</a:t>
            </a:r>
          </a:p>
          <a:p>
            <a:endParaRPr lang="en-US" smtClean="0">
              <a:ea typeface="ＭＳ Ｐゴシック"/>
              <a:cs typeface="ＭＳ Ｐゴシック"/>
            </a:endParaRPr>
          </a:p>
          <a:p>
            <a:endParaRPr lang="en-US" smtClean="0">
              <a:ea typeface="ＭＳ Ｐゴシック"/>
              <a:cs typeface="ＭＳ Ｐゴシック"/>
            </a:endParaRPr>
          </a:p>
        </p:txBody>
      </p:sp>
      <p:sp>
        <p:nvSpPr>
          <p:cNvPr id="5" name="Oval 4"/>
          <p:cNvSpPr/>
          <p:nvPr/>
        </p:nvSpPr>
        <p:spPr>
          <a:xfrm>
            <a:off x="4953000" y="9144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A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3810000" y="22860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B</a:t>
            </a:r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4953000" y="22860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C</a:t>
            </a:r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6248400" y="22860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D</a:t>
            </a:r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7162800" y="35052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G</a:t>
            </a:r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7848600" y="46482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H</a:t>
            </a:r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4953000" y="35052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F</a:t>
            </a:r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3810000" y="35052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E</a:t>
            </a:r>
            <a:endParaRPr lang="en-US" dirty="0"/>
          </a:p>
        </p:txBody>
      </p:sp>
      <p:cxnSp>
        <p:nvCxnSpPr>
          <p:cNvPr id="14" name="Straight Connector 13"/>
          <p:cNvCxnSpPr>
            <a:stCxn id="5" idx="4"/>
            <a:endCxn id="6" idx="7"/>
          </p:cNvCxnSpPr>
          <p:nvPr/>
        </p:nvCxnSpPr>
        <p:spPr>
          <a:xfrm rot="5400000">
            <a:off x="4621213" y="1657350"/>
            <a:ext cx="655638" cy="846137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5" idx="4"/>
            <a:endCxn id="8" idx="1"/>
          </p:cNvCxnSpPr>
          <p:nvPr/>
        </p:nvCxnSpPr>
        <p:spPr>
          <a:xfrm rot="16200000" flipH="1">
            <a:off x="5543550" y="1581150"/>
            <a:ext cx="655638" cy="998538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5" idx="4"/>
            <a:endCxn id="7" idx="0"/>
          </p:cNvCxnSpPr>
          <p:nvPr/>
        </p:nvCxnSpPr>
        <p:spPr>
          <a:xfrm rot="5400000">
            <a:off x="5105401" y="2019300"/>
            <a:ext cx="533400" cy="3175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7" idx="4"/>
            <a:endCxn id="11" idx="0"/>
          </p:cNvCxnSpPr>
          <p:nvPr/>
        </p:nvCxnSpPr>
        <p:spPr>
          <a:xfrm rot="5400000">
            <a:off x="5181601" y="3314700"/>
            <a:ext cx="381000" cy="3175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7" idx="4"/>
            <a:endCxn id="12" idx="0"/>
          </p:cNvCxnSpPr>
          <p:nvPr/>
        </p:nvCxnSpPr>
        <p:spPr>
          <a:xfrm rot="5400000">
            <a:off x="4610100" y="2743200"/>
            <a:ext cx="381000" cy="11430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8" idx="5"/>
            <a:endCxn id="9" idx="0"/>
          </p:cNvCxnSpPr>
          <p:nvPr/>
        </p:nvCxnSpPr>
        <p:spPr>
          <a:xfrm rot="16200000" flipH="1">
            <a:off x="7021513" y="2944813"/>
            <a:ext cx="503237" cy="617537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stCxn id="9" idx="5"/>
            <a:endCxn id="10" idx="0"/>
          </p:cNvCxnSpPr>
          <p:nvPr/>
        </p:nvCxnSpPr>
        <p:spPr>
          <a:xfrm rot="16200000" flipH="1">
            <a:off x="7859713" y="4240213"/>
            <a:ext cx="427037" cy="388937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930" name="Slide Number Placeholder 18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B2599AB-41DD-4230-98B9-A68B4E1E1817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Root</a:t>
            </a:r>
            <a:endParaRPr lang="en-US" dirty="0"/>
          </a:p>
        </p:txBody>
      </p:sp>
      <p:sp>
        <p:nvSpPr>
          <p:cNvPr id="39938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EE677B7-1147-400E-9376-B1889284FFF4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2606675" y="4572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A</a:t>
            </a:r>
          </a:p>
        </p:txBody>
      </p:sp>
      <p:sp>
        <p:nvSpPr>
          <p:cNvPr id="6" name="Oval 5"/>
          <p:cNvSpPr/>
          <p:nvPr/>
        </p:nvSpPr>
        <p:spPr>
          <a:xfrm>
            <a:off x="1463675" y="18288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B</a:t>
            </a:r>
          </a:p>
        </p:txBody>
      </p:sp>
      <p:sp>
        <p:nvSpPr>
          <p:cNvPr id="7" name="Oval 6"/>
          <p:cNvSpPr/>
          <p:nvPr/>
        </p:nvSpPr>
        <p:spPr>
          <a:xfrm>
            <a:off x="2606675" y="18288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C</a:t>
            </a:r>
          </a:p>
        </p:txBody>
      </p:sp>
      <p:sp>
        <p:nvSpPr>
          <p:cNvPr id="8" name="Oval 7"/>
          <p:cNvSpPr/>
          <p:nvPr/>
        </p:nvSpPr>
        <p:spPr>
          <a:xfrm>
            <a:off x="3902075" y="18288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D</a:t>
            </a:r>
          </a:p>
        </p:txBody>
      </p:sp>
      <p:sp>
        <p:nvSpPr>
          <p:cNvPr id="9" name="Oval 8"/>
          <p:cNvSpPr/>
          <p:nvPr/>
        </p:nvSpPr>
        <p:spPr>
          <a:xfrm>
            <a:off x="4816475" y="30480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G</a:t>
            </a:r>
          </a:p>
        </p:txBody>
      </p:sp>
      <p:sp>
        <p:nvSpPr>
          <p:cNvPr id="10" name="Oval 9"/>
          <p:cNvSpPr/>
          <p:nvPr/>
        </p:nvSpPr>
        <p:spPr>
          <a:xfrm>
            <a:off x="5502275" y="41910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H</a:t>
            </a:r>
          </a:p>
        </p:txBody>
      </p:sp>
      <p:sp>
        <p:nvSpPr>
          <p:cNvPr id="11" name="Oval 10"/>
          <p:cNvSpPr/>
          <p:nvPr/>
        </p:nvSpPr>
        <p:spPr>
          <a:xfrm>
            <a:off x="2606675" y="30480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F</a:t>
            </a:r>
          </a:p>
        </p:txBody>
      </p:sp>
      <p:sp>
        <p:nvSpPr>
          <p:cNvPr id="12" name="Oval 11"/>
          <p:cNvSpPr/>
          <p:nvPr/>
        </p:nvSpPr>
        <p:spPr>
          <a:xfrm>
            <a:off x="1463675" y="30480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E</a:t>
            </a:r>
          </a:p>
        </p:txBody>
      </p:sp>
      <p:cxnSp>
        <p:nvCxnSpPr>
          <p:cNvPr id="13" name="Straight Connector 12"/>
          <p:cNvCxnSpPr>
            <a:stCxn id="5" idx="4"/>
            <a:endCxn id="6" idx="7"/>
          </p:cNvCxnSpPr>
          <p:nvPr/>
        </p:nvCxnSpPr>
        <p:spPr>
          <a:xfrm rot="5400000">
            <a:off x="2274888" y="1200150"/>
            <a:ext cx="655638" cy="846137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5" idx="4"/>
            <a:endCxn id="8" idx="1"/>
          </p:cNvCxnSpPr>
          <p:nvPr/>
        </p:nvCxnSpPr>
        <p:spPr>
          <a:xfrm rot="16200000" flipH="1">
            <a:off x="3197225" y="1123950"/>
            <a:ext cx="655638" cy="998538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stCxn id="5" idx="4"/>
            <a:endCxn id="7" idx="0"/>
          </p:cNvCxnSpPr>
          <p:nvPr/>
        </p:nvCxnSpPr>
        <p:spPr>
          <a:xfrm rot="5400000">
            <a:off x="2759076" y="1562100"/>
            <a:ext cx="533400" cy="3175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7" idx="4"/>
            <a:endCxn id="11" idx="0"/>
          </p:cNvCxnSpPr>
          <p:nvPr/>
        </p:nvCxnSpPr>
        <p:spPr>
          <a:xfrm rot="5400000">
            <a:off x="2835276" y="2857500"/>
            <a:ext cx="381000" cy="3175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stCxn id="7" idx="4"/>
            <a:endCxn id="12" idx="0"/>
          </p:cNvCxnSpPr>
          <p:nvPr/>
        </p:nvCxnSpPr>
        <p:spPr>
          <a:xfrm rot="5400000">
            <a:off x="2263775" y="2286000"/>
            <a:ext cx="381000" cy="11430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8" idx="5"/>
            <a:endCxn id="9" idx="0"/>
          </p:cNvCxnSpPr>
          <p:nvPr/>
        </p:nvCxnSpPr>
        <p:spPr>
          <a:xfrm rot="16200000" flipH="1">
            <a:off x="4675188" y="2487613"/>
            <a:ext cx="503237" cy="617537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9" idx="5"/>
            <a:endCxn id="10" idx="0"/>
          </p:cNvCxnSpPr>
          <p:nvPr/>
        </p:nvCxnSpPr>
        <p:spPr>
          <a:xfrm rot="16200000" flipH="1">
            <a:off x="5513388" y="3783013"/>
            <a:ext cx="427037" cy="388937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954" name="TextBox 19"/>
          <p:cNvSpPr txBox="1">
            <a:spLocks noChangeArrowheads="1"/>
          </p:cNvSpPr>
          <p:nvPr/>
        </p:nvSpPr>
        <p:spPr bwMode="auto">
          <a:xfrm>
            <a:off x="3522663" y="487363"/>
            <a:ext cx="3719512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>
                <a:latin typeface="Verdana" pitchFamily="34" charset="0"/>
              </a:rPr>
              <a:t>Vertex ‘A’ is the root of the tree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/>
              <a:t>Parent-Child (Above/Below), Ancestor-Descendant</a:t>
            </a:r>
            <a:endParaRPr lang="en-US" dirty="0"/>
          </a:p>
        </p:txBody>
      </p:sp>
      <p:sp>
        <p:nvSpPr>
          <p:cNvPr id="40962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3763962" cy="4803775"/>
          </a:xfrm>
        </p:spPr>
        <p:txBody>
          <a:bodyPr/>
          <a:lstStyle/>
          <a:p>
            <a:r>
              <a:rPr lang="en-US" smtClean="0">
                <a:ea typeface="ＭＳ Ｐゴシック"/>
                <a:cs typeface="ＭＳ Ｐゴシック"/>
              </a:rPr>
              <a:t>A is the parent of  B, C, D.</a:t>
            </a:r>
          </a:p>
          <a:p>
            <a:r>
              <a:rPr lang="en-US" smtClean="0">
                <a:ea typeface="ＭＳ Ｐゴシック"/>
                <a:cs typeface="ＭＳ Ｐゴシック"/>
              </a:rPr>
              <a:t>B, C, D are the children of A.</a:t>
            </a:r>
          </a:p>
          <a:p>
            <a:r>
              <a:rPr lang="en-US" smtClean="0">
                <a:ea typeface="ＭＳ Ｐゴシック"/>
                <a:cs typeface="ＭＳ Ｐゴシック"/>
              </a:rPr>
              <a:t>B,C,D,E are descendants of A.</a:t>
            </a:r>
          </a:p>
          <a:p>
            <a:r>
              <a:rPr lang="en-US" smtClean="0">
                <a:ea typeface="ＭＳ Ｐゴシック"/>
                <a:cs typeface="ＭＳ Ｐゴシック"/>
              </a:rPr>
              <a:t>A is ancestor of B, C, D, E</a:t>
            </a:r>
          </a:p>
        </p:txBody>
      </p:sp>
      <p:sp>
        <p:nvSpPr>
          <p:cNvPr id="40963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3E1C76C-1FD3-48FD-A5F1-F95B27D3CBA3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5878513" y="7620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A</a:t>
            </a:r>
          </a:p>
        </p:txBody>
      </p:sp>
      <p:sp>
        <p:nvSpPr>
          <p:cNvPr id="6" name="Oval 5"/>
          <p:cNvSpPr/>
          <p:nvPr/>
        </p:nvSpPr>
        <p:spPr>
          <a:xfrm>
            <a:off x="4735513" y="21336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B</a:t>
            </a:r>
          </a:p>
        </p:txBody>
      </p:sp>
      <p:sp>
        <p:nvSpPr>
          <p:cNvPr id="7" name="Oval 6"/>
          <p:cNvSpPr/>
          <p:nvPr/>
        </p:nvSpPr>
        <p:spPr>
          <a:xfrm>
            <a:off x="5878513" y="21336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C</a:t>
            </a:r>
          </a:p>
        </p:txBody>
      </p:sp>
      <p:sp>
        <p:nvSpPr>
          <p:cNvPr id="8" name="Oval 7"/>
          <p:cNvSpPr/>
          <p:nvPr/>
        </p:nvSpPr>
        <p:spPr>
          <a:xfrm>
            <a:off x="7173913" y="21336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D</a:t>
            </a:r>
          </a:p>
        </p:txBody>
      </p:sp>
      <p:cxnSp>
        <p:nvCxnSpPr>
          <p:cNvPr id="13" name="Straight Connector 12"/>
          <p:cNvCxnSpPr>
            <a:stCxn id="5" idx="4"/>
            <a:endCxn id="6" idx="7"/>
          </p:cNvCxnSpPr>
          <p:nvPr/>
        </p:nvCxnSpPr>
        <p:spPr>
          <a:xfrm rot="5400000">
            <a:off x="5546725" y="1504950"/>
            <a:ext cx="655638" cy="846138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7" idx="4"/>
            <a:endCxn id="21" idx="0"/>
          </p:cNvCxnSpPr>
          <p:nvPr/>
        </p:nvCxnSpPr>
        <p:spPr>
          <a:xfrm flipH="1">
            <a:off x="6292850" y="2971800"/>
            <a:ext cx="4763" cy="6096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stCxn id="5" idx="4"/>
            <a:endCxn id="7" idx="0"/>
          </p:cNvCxnSpPr>
          <p:nvPr/>
        </p:nvCxnSpPr>
        <p:spPr>
          <a:xfrm rot="5400000">
            <a:off x="6030913" y="1866900"/>
            <a:ext cx="533400" cy="3175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5873750" y="35814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E</a:t>
            </a:r>
            <a:endParaRPr lang="en-US" dirty="0"/>
          </a:p>
        </p:txBody>
      </p:sp>
      <p:cxnSp>
        <p:nvCxnSpPr>
          <p:cNvPr id="24" name="Straight Connector 23"/>
          <p:cNvCxnSpPr>
            <a:stCxn id="5" idx="4"/>
            <a:endCxn id="8" idx="0"/>
          </p:cNvCxnSpPr>
          <p:nvPr/>
        </p:nvCxnSpPr>
        <p:spPr>
          <a:xfrm>
            <a:off x="6297613" y="1600200"/>
            <a:ext cx="1295400" cy="5334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Parent-Child</a:t>
            </a:r>
            <a:endParaRPr lang="en-US" dirty="0"/>
          </a:p>
        </p:txBody>
      </p:sp>
      <p:sp>
        <p:nvSpPr>
          <p:cNvPr id="41986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mtClean="0">
                <a:ea typeface="ＭＳ Ｐゴシック"/>
                <a:cs typeface="ＭＳ Ｐゴシック"/>
              </a:rPr>
              <a:t>All vertices have exactly one parent except for the root (which has none).</a:t>
            </a:r>
          </a:p>
        </p:txBody>
      </p:sp>
      <p:sp>
        <p:nvSpPr>
          <p:cNvPr id="41987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A3D6A37-9E35-4595-8AA0-5D11193F5E1D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30</a:t>
            </a:fld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Siblings</a:t>
            </a:r>
            <a:endParaRPr lang="en-US" dirty="0"/>
          </a:p>
        </p:txBody>
      </p:sp>
      <p:sp>
        <p:nvSpPr>
          <p:cNvPr id="43010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4879975" cy="4187825"/>
          </a:xfrm>
        </p:spPr>
        <p:txBody>
          <a:bodyPr/>
          <a:lstStyle/>
          <a:p>
            <a:r>
              <a:rPr lang="en-US" smtClean="0">
                <a:ea typeface="ＭＳ Ｐゴシック"/>
                <a:cs typeface="ＭＳ Ｐゴシック"/>
              </a:rPr>
              <a:t>Siblings have the same parent.</a:t>
            </a:r>
          </a:p>
          <a:p>
            <a:r>
              <a:rPr lang="en-US" smtClean="0">
                <a:ea typeface="ＭＳ Ｐゴシック"/>
                <a:cs typeface="ＭＳ Ｐゴシック"/>
              </a:rPr>
              <a:t>B,C,D are siblings</a:t>
            </a:r>
          </a:p>
          <a:p>
            <a:r>
              <a:rPr lang="en-US" smtClean="0">
                <a:ea typeface="ＭＳ Ｐゴシック"/>
                <a:cs typeface="ＭＳ Ｐゴシック"/>
              </a:rPr>
              <a:t>E, F are siblings</a:t>
            </a:r>
          </a:p>
          <a:p>
            <a:r>
              <a:rPr lang="en-US" smtClean="0">
                <a:ea typeface="ＭＳ Ｐゴシック"/>
                <a:cs typeface="ＭＳ Ｐゴシック"/>
              </a:rPr>
              <a:t>A, G have no siblings</a:t>
            </a:r>
          </a:p>
        </p:txBody>
      </p:sp>
      <p:sp>
        <p:nvSpPr>
          <p:cNvPr id="43011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47CB87A-A792-4298-ACDC-CE8F56CC44F0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31</a:t>
            </a:fld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6526213" y="5334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A</a:t>
            </a:r>
          </a:p>
        </p:txBody>
      </p:sp>
      <p:sp>
        <p:nvSpPr>
          <p:cNvPr id="6" name="Oval 5"/>
          <p:cNvSpPr/>
          <p:nvPr/>
        </p:nvSpPr>
        <p:spPr>
          <a:xfrm>
            <a:off x="5383213" y="19050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B</a:t>
            </a:r>
          </a:p>
        </p:txBody>
      </p:sp>
      <p:sp>
        <p:nvSpPr>
          <p:cNvPr id="7" name="Oval 6"/>
          <p:cNvSpPr/>
          <p:nvPr/>
        </p:nvSpPr>
        <p:spPr>
          <a:xfrm>
            <a:off x="6526213" y="19050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C</a:t>
            </a:r>
          </a:p>
        </p:txBody>
      </p:sp>
      <p:sp>
        <p:nvSpPr>
          <p:cNvPr id="8" name="Oval 7"/>
          <p:cNvSpPr/>
          <p:nvPr/>
        </p:nvSpPr>
        <p:spPr>
          <a:xfrm>
            <a:off x="7821613" y="19050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D</a:t>
            </a:r>
          </a:p>
        </p:txBody>
      </p:sp>
      <p:cxnSp>
        <p:nvCxnSpPr>
          <p:cNvPr id="9" name="Straight Connector 8"/>
          <p:cNvCxnSpPr>
            <a:stCxn id="5" idx="4"/>
            <a:endCxn id="6" idx="7"/>
          </p:cNvCxnSpPr>
          <p:nvPr/>
        </p:nvCxnSpPr>
        <p:spPr>
          <a:xfrm rot="5400000">
            <a:off x="6194425" y="1276350"/>
            <a:ext cx="655638" cy="846138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stCxn id="6" idx="4"/>
            <a:endCxn id="12" idx="0"/>
          </p:cNvCxnSpPr>
          <p:nvPr/>
        </p:nvCxnSpPr>
        <p:spPr>
          <a:xfrm flipH="1">
            <a:off x="4838700" y="2743200"/>
            <a:ext cx="963613" cy="6096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stCxn id="5" idx="4"/>
            <a:endCxn id="7" idx="0"/>
          </p:cNvCxnSpPr>
          <p:nvPr/>
        </p:nvCxnSpPr>
        <p:spPr>
          <a:xfrm rot="5400000">
            <a:off x="6678613" y="1638300"/>
            <a:ext cx="533400" cy="3175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4419600" y="33528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E</a:t>
            </a:r>
            <a:endParaRPr lang="en-US" dirty="0"/>
          </a:p>
        </p:txBody>
      </p:sp>
      <p:cxnSp>
        <p:nvCxnSpPr>
          <p:cNvPr id="13" name="Straight Connector 12"/>
          <p:cNvCxnSpPr>
            <a:stCxn id="5" idx="4"/>
            <a:endCxn id="8" idx="0"/>
          </p:cNvCxnSpPr>
          <p:nvPr/>
        </p:nvCxnSpPr>
        <p:spPr>
          <a:xfrm>
            <a:off x="6945313" y="1371600"/>
            <a:ext cx="1295400" cy="5334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6" idx="4"/>
            <a:endCxn id="19" idx="0"/>
          </p:cNvCxnSpPr>
          <p:nvPr/>
        </p:nvCxnSpPr>
        <p:spPr>
          <a:xfrm>
            <a:off x="5802313" y="2743200"/>
            <a:ext cx="692150" cy="722313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6075363" y="3465513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F</a:t>
            </a:r>
          </a:p>
        </p:txBody>
      </p:sp>
      <p:cxnSp>
        <p:nvCxnSpPr>
          <p:cNvPr id="22" name="Straight Connector 21"/>
          <p:cNvCxnSpPr>
            <a:stCxn id="8" idx="4"/>
            <a:endCxn id="23" idx="0"/>
          </p:cNvCxnSpPr>
          <p:nvPr/>
        </p:nvCxnSpPr>
        <p:spPr>
          <a:xfrm flipH="1">
            <a:off x="8181975" y="2743200"/>
            <a:ext cx="58738" cy="722313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val 22"/>
          <p:cNvSpPr/>
          <p:nvPr/>
        </p:nvSpPr>
        <p:spPr>
          <a:xfrm>
            <a:off x="7762875" y="3465513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G</a:t>
            </a:r>
            <a:endParaRPr 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Leaf</a:t>
            </a:r>
            <a:endParaRPr lang="en-US" dirty="0"/>
          </a:p>
        </p:txBody>
      </p:sp>
      <p:sp>
        <p:nvSpPr>
          <p:cNvPr id="45058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3535362" cy="4194175"/>
          </a:xfrm>
        </p:spPr>
        <p:txBody>
          <a:bodyPr/>
          <a:lstStyle/>
          <a:p>
            <a:r>
              <a:rPr lang="en-US" smtClean="0">
                <a:ea typeface="ＭＳ Ｐゴシック"/>
                <a:cs typeface="ＭＳ Ｐゴシック"/>
              </a:rPr>
              <a:t>Leaves are vertices with no children</a:t>
            </a:r>
          </a:p>
          <a:p>
            <a:r>
              <a:rPr lang="en-US" smtClean="0">
                <a:ea typeface="ＭＳ Ｐゴシック"/>
                <a:cs typeface="ＭＳ Ｐゴシック"/>
              </a:rPr>
              <a:t>B, D, E are leaves</a:t>
            </a:r>
          </a:p>
          <a:p>
            <a:r>
              <a:rPr lang="en-US" smtClean="0">
                <a:ea typeface="ＭＳ Ｐゴシック"/>
                <a:cs typeface="ＭＳ Ｐゴシック"/>
              </a:rPr>
              <a:t>“Bottom level”</a:t>
            </a:r>
          </a:p>
        </p:txBody>
      </p:sp>
      <p:sp>
        <p:nvSpPr>
          <p:cNvPr id="45059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09D9177-9251-4AFA-A982-40B1AEE6FF32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32</a:t>
            </a:fld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6526213" y="5334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A</a:t>
            </a:r>
          </a:p>
        </p:txBody>
      </p:sp>
      <p:sp>
        <p:nvSpPr>
          <p:cNvPr id="6" name="Oval 5"/>
          <p:cNvSpPr/>
          <p:nvPr/>
        </p:nvSpPr>
        <p:spPr>
          <a:xfrm>
            <a:off x="5383213" y="19050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B</a:t>
            </a:r>
          </a:p>
        </p:txBody>
      </p:sp>
      <p:sp>
        <p:nvSpPr>
          <p:cNvPr id="7" name="Oval 6"/>
          <p:cNvSpPr/>
          <p:nvPr/>
        </p:nvSpPr>
        <p:spPr>
          <a:xfrm>
            <a:off x="6526213" y="19050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C</a:t>
            </a:r>
          </a:p>
        </p:txBody>
      </p:sp>
      <p:sp>
        <p:nvSpPr>
          <p:cNvPr id="8" name="Oval 7"/>
          <p:cNvSpPr/>
          <p:nvPr/>
        </p:nvSpPr>
        <p:spPr>
          <a:xfrm>
            <a:off x="7821613" y="19050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D</a:t>
            </a:r>
          </a:p>
        </p:txBody>
      </p:sp>
      <p:cxnSp>
        <p:nvCxnSpPr>
          <p:cNvPr id="9" name="Straight Connector 8"/>
          <p:cNvCxnSpPr>
            <a:stCxn id="5" idx="4"/>
            <a:endCxn id="6" idx="7"/>
          </p:cNvCxnSpPr>
          <p:nvPr/>
        </p:nvCxnSpPr>
        <p:spPr>
          <a:xfrm rot="5400000">
            <a:off x="6194425" y="1276350"/>
            <a:ext cx="655638" cy="846138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stCxn id="7" idx="4"/>
            <a:endCxn id="12" idx="0"/>
          </p:cNvCxnSpPr>
          <p:nvPr/>
        </p:nvCxnSpPr>
        <p:spPr>
          <a:xfrm flipH="1">
            <a:off x="6940550" y="2743200"/>
            <a:ext cx="4763" cy="6096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stCxn id="5" idx="4"/>
            <a:endCxn id="7" idx="0"/>
          </p:cNvCxnSpPr>
          <p:nvPr/>
        </p:nvCxnSpPr>
        <p:spPr>
          <a:xfrm rot="5400000">
            <a:off x="6678613" y="1638300"/>
            <a:ext cx="533400" cy="3175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6521450" y="33528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E</a:t>
            </a:r>
            <a:endParaRPr lang="en-US" dirty="0"/>
          </a:p>
        </p:txBody>
      </p:sp>
      <p:cxnSp>
        <p:nvCxnSpPr>
          <p:cNvPr id="13" name="Straight Connector 12"/>
          <p:cNvCxnSpPr>
            <a:stCxn id="5" idx="4"/>
            <a:endCxn id="8" idx="0"/>
          </p:cNvCxnSpPr>
          <p:nvPr/>
        </p:nvCxnSpPr>
        <p:spPr>
          <a:xfrm>
            <a:off x="6945313" y="1371600"/>
            <a:ext cx="1295400" cy="5334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Distance</a:t>
            </a:r>
            <a:endParaRPr lang="en-US" dirty="0"/>
          </a:p>
        </p:txBody>
      </p:sp>
      <p:sp>
        <p:nvSpPr>
          <p:cNvPr id="46082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3382962" cy="4194175"/>
          </a:xfrm>
        </p:spPr>
        <p:txBody>
          <a:bodyPr/>
          <a:lstStyle/>
          <a:p>
            <a:r>
              <a:rPr lang="en-US" smtClean="0">
                <a:ea typeface="ＭＳ Ｐゴシック"/>
                <a:cs typeface="ＭＳ Ｐゴシック"/>
              </a:rPr>
              <a:t>Moving up from a node to the parent is one ‘step’.</a:t>
            </a:r>
          </a:p>
          <a:p>
            <a:r>
              <a:rPr lang="en-US" smtClean="0">
                <a:ea typeface="ＭＳ Ｐゴシック"/>
                <a:cs typeface="ＭＳ Ｐゴシック"/>
              </a:rPr>
              <a:t>Moving up to the parent of the parent is another ‘step’.</a:t>
            </a:r>
          </a:p>
        </p:txBody>
      </p:sp>
      <p:sp>
        <p:nvSpPr>
          <p:cNvPr id="46083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055F1B9-BC12-4D01-AE6E-69BDED032896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33</a:t>
            </a:fld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6854825" y="533400"/>
            <a:ext cx="636588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A</a:t>
            </a:r>
          </a:p>
        </p:txBody>
      </p:sp>
      <p:sp>
        <p:nvSpPr>
          <p:cNvPr id="6" name="Oval 5"/>
          <p:cNvSpPr/>
          <p:nvPr/>
        </p:nvSpPr>
        <p:spPr>
          <a:xfrm>
            <a:off x="5711825" y="1905000"/>
            <a:ext cx="636588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B</a:t>
            </a:r>
          </a:p>
        </p:txBody>
      </p:sp>
      <p:sp>
        <p:nvSpPr>
          <p:cNvPr id="7" name="Oval 6"/>
          <p:cNvSpPr/>
          <p:nvPr/>
        </p:nvSpPr>
        <p:spPr>
          <a:xfrm>
            <a:off x="6854825" y="1905000"/>
            <a:ext cx="636588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C</a:t>
            </a:r>
          </a:p>
        </p:txBody>
      </p:sp>
      <p:sp>
        <p:nvSpPr>
          <p:cNvPr id="8" name="Oval 7"/>
          <p:cNvSpPr/>
          <p:nvPr/>
        </p:nvSpPr>
        <p:spPr>
          <a:xfrm>
            <a:off x="8150225" y="1905000"/>
            <a:ext cx="636588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D</a:t>
            </a:r>
          </a:p>
        </p:txBody>
      </p:sp>
      <p:cxnSp>
        <p:nvCxnSpPr>
          <p:cNvPr id="9" name="Straight Connector 8"/>
          <p:cNvCxnSpPr>
            <a:stCxn id="5" idx="4"/>
            <a:endCxn id="6" idx="7"/>
          </p:cNvCxnSpPr>
          <p:nvPr/>
        </p:nvCxnSpPr>
        <p:spPr>
          <a:xfrm flipH="1">
            <a:off x="6256338" y="1219200"/>
            <a:ext cx="917575" cy="785813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stCxn id="7" idx="4"/>
            <a:endCxn id="12" idx="0"/>
          </p:cNvCxnSpPr>
          <p:nvPr/>
        </p:nvCxnSpPr>
        <p:spPr>
          <a:xfrm flipH="1">
            <a:off x="7169150" y="2590800"/>
            <a:ext cx="4763" cy="7620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stCxn id="5" idx="4"/>
            <a:endCxn id="7" idx="0"/>
          </p:cNvCxnSpPr>
          <p:nvPr/>
        </p:nvCxnSpPr>
        <p:spPr>
          <a:xfrm>
            <a:off x="7173913" y="1219200"/>
            <a:ext cx="0" cy="6858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6851650" y="3352800"/>
            <a:ext cx="636588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E</a:t>
            </a:r>
            <a:endParaRPr lang="en-US" dirty="0"/>
          </a:p>
        </p:txBody>
      </p:sp>
      <p:cxnSp>
        <p:nvCxnSpPr>
          <p:cNvPr id="13" name="Straight Connector 12"/>
          <p:cNvCxnSpPr>
            <a:stCxn id="5" idx="4"/>
            <a:endCxn id="8" idx="0"/>
          </p:cNvCxnSpPr>
          <p:nvPr/>
        </p:nvCxnSpPr>
        <p:spPr>
          <a:xfrm>
            <a:off x="7173913" y="1219200"/>
            <a:ext cx="1295400" cy="6858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Left Brace 13"/>
          <p:cNvSpPr/>
          <p:nvPr/>
        </p:nvSpPr>
        <p:spPr>
          <a:xfrm>
            <a:off x="4914900" y="2590800"/>
            <a:ext cx="685800" cy="1143000"/>
          </a:xfrm>
          <a:prstGeom prst="leftBrace">
            <a:avLst/>
          </a:prstGeom>
          <a:noFill/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Left Brace 14"/>
          <p:cNvSpPr/>
          <p:nvPr/>
        </p:nvSpPr>
        <p:spPr>
          <a:xfrm>
            <a:off x="4881563" y="781050"/>
            <a:ext cx="685800" cy="1143000"/>
          </a:xfrm>
          <a:prstGeom prst="leftBrace">
            <a:avLst/>
          </a:prstGeom>
          <a:noFill/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6095" name="TextBox 15"/>
          <p:cNvSpPr txBox="1">
            <a:spLocks noChangeArrowheads="1"/>
          </p:cNvSpPr>
          <p:nvPr/>
        </p:nvSpPr>
        <p:spPr bwMode="auto">
          <a:xfrm>
            <a:off x="3917950" y="2927350"/>
            <a:ext cx="111601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>
                <a:latin typeface="Verdana" pitchFamily="34" charset="0"/>
              </a:rPr>
              <a:t>1 step</a:t>
            </a:r>
          </a:p>
        </p:txBody>
      </p:sp>
      <p:sp>
        <p:nvSpPr>
          <p:cNvPr id="46096" name="TextBox 16"/>
          <p:cNvSpPr txBox="1">
            <a:spLocks noChangeArrowheads="1"/>
          </p:cNvSpPr>
          <p:nvPr/>
        </p:nvSpPr>
        <p:spPr bwMode="auto">
          <a:xfrm>
            <a:off x="3917950" y="1181100"/>
            <a:ext cx="111601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>
                <a:latin typeface="Verdana" pitchFamily="34" charset="0"/>
              </a:rPr>
              <a:t>1 step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Organizational Trees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2133600" y="533400"/>
            <a:ext cx="33528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President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1295400" y="1905000"/>
            <a:ext cx="15240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VP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R&amp;D</a:t>
            </a:r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3124200" y="1905000"/>
            <a:ext cx="22098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VP Finance</a:t>
            </a:r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6248400" y="1905000"/>
            <a:ext cx="25146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VP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Marketing</a:t>
            </a:r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5105400" y="3505200"/>
            <a:ext cx="28956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Accounting Director</a:t>
            </a:r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6248400" y="4876800"/>
            <a:ext cx="24384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Sales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Director</a:t>
            </a:r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2514600" y="3505200"/>
            <a:ext cx="24384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Development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Director</a:t>
            </a:r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533400" y="3505200"/>
            <a:ext cx="19050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Research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Director</a:t>
            </a:r>
            <a:endParaRPr lang="en-US" dirty="0"/>
          </a:p>
        </p:txBody>
      </p:sp>
      <p:cxnSp>
        <p:nvCxnSpPr>
          <p:cNvPr id="14" name="Straight Connector 13"/>
          <p:cNvCxnSpPr>
            <a:stCxn id="5" idx="4"/>
            <a:endCxn id="6" idx="7"/>
          </p:cNvCxnSpPr>
          <p:nvPr/>
        </p:nvCxnSpPr>
        <p:spPr>
          <a:xfrm rot="5400000">
            <a:off x="2874963" y="1092200"/>
            <a:ext cx="655638" cy="1214437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5" idx="4"/>
            <a:endCxn id="8" idx="1"/>
          </p:cNvCxnSpPr>
          <p:nvPr/>
        </p:nvCxnSpPr>
        <p:spPr>
          <a:xfrm rot="16200000" flipH="1">
            <a:off x="4885531" y="296069"/>
            <a:ext cx="655638" cy="28067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5" idx="4"/>
            <a:endCxn id="7" idx="0"/>
          </p:cNvCxnSpPr>
          <p:nvPr/>
        </p:nvCxnSpPr>
        <p:spPr>
          <a:xfrm rot="16200000" flipH="1">
            <a:off x="3752850" y="1428750"/>
            <a:ext cx="533400" cy="4191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6" idx="4"/>
            <a:endCxn id="11" idx="0"/>
          </p:cNvCxnSpPr>
          <p:nvPr/>
        </p:nvCxnSpPr>
        <p:spPr>
          <a:xfrm rot="16200000" flipH="1">
            <a:off x="2514600" y="2286000"/>
            <a:ext cx="762000" cy="16764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6" idx="4"/>
            <a:endCxn id="12" idx="0"/>
          </p:cNvCxnSpPr>
          <p:nvPr/>
        </p:nvCxnSpPr>
        <p:spPr>
          <a:xfrm rot="5400000">
            <a:off x="1390650" y="2838450"/>
            <a:ext cx="762000" cy="5715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7" idx="4"/>
            <a:endCxn id="9" idx="0"/>
          </p:cNvCxnSpPr>
          <p:nvPr/>
        </p:nvCxnSpPr>
        <p:spPr>
          <a:xfrm rot="16200000" flipH="1">
            <a:off x="5010150" y="1962150"/>
            <a:ext cx="762000" cy="23241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stCxn id="8" idx="5"/>
            <a:endCxn id="10" idx="0"/>
          </p:cNvCxnSpPr>
          <p:nvPr/>
        </p:nvCxnSpPr>
        <p:spPr>
          <a:xfrm rot="5400000">
            <a:off x="6803231" y="3285332"/>
            <a:ext cx="2255837" cy="9271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121" name="Slide Number Placeholder 18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823710B-FD9C-48A9-A6BA-B11A033DF0D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/>
              <a:t>Game Trees</a:t>
            </a:r>
            <a:br>
              <a:rPr lang="en-US" dirty="0" smtClean="0"/>
            </a:br>
            <a:r>
              <a:rPr lang="en-US" dirty="0" smtClean="0"/>
              <a:t>Paper-Rock-Scissors</a:t>
            </a:r>
            <a:endParaRPr lang="en-US" dirty="0"/>
          </a:p>
        </p:txBody>
      </p:sp>
      <p:sp>
        <p:nvSpPr>
          <p:cNvPr id="48130" name="Content Placeholder 19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endParaRPr lang="en-US" smtClean="0">
              <a:ea typeface="ＭＳ Ｐゴシック"/>
              <a:cs typeface="ＭＳ Ｐゴシック"/>
            </a:endParaRPr>
          </a:p>
          <a:p>
            <a:endParaRPr lang="en-US" smtClean="0">
              <a:ea typeface="ＭＳ Ｐゴシック"/>
              <a:cs typeface="ＭＳ Ｐゴシック"/>
            </a:endParaRPr>
          </a:p>
        </p:txBody>
      </p:sp>
      <p:sp>
        <p:nvSpPr>
          <p:cNvPr id="5" name="Oval 4"/>
          <p:cNvSpPr/>
          <p:nvPr/>
        </p:nvSpPr>
        <p:spPr>
          <a:xfrm>
            <a:off x="4191000" y="5334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1066800" y="19050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1S</a:t>
            </a:r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4191000" y="18288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1R</a:t>
            </a:r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7315200" y="19050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1P</a:t>
            </a:r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4114800" y="35052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1R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2R</a:t>
            </a:r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3200400" y="35052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1R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2S</a:t>
            </a:r>
            <a:endParaRPr lang="en-US" dirty="0"/>
          </a:p>
        </p:txBody>
      </p:sp>
      <p:cxnSp>
        <p:nvCxnSpPr>
          <p:cNvPr id="14" name="Straight Connector 13"/>
          <p:cNvCxnSpPr>
            <a:stCxn id="5" idx="4"/>
            <a:endCxn id="6" idx="7"/>
          </p:cNvCxnSpPr>
          <p:nvPr/>
        </p:nvCxnSpPr>
        <p:spPr>
          <a:xfrm rot="5400000">
            <a:off x="2868613" y="285750"/>
            <a:ext cx="655638" cy="2827337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5" idx="4"/>
            <a:endCxn id="8" idx="1"/>
          </p:cNvCxnSpPr>
          <p:nvPr/>
        </p:nvCxnSpPr>
        <p:spPr>
          <a:xfrm rot="16200000" flipH="1">
            <a:off x="5695950" y="285750"/>
            <a:ext cx="655638" cy="2827338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5" idx="4"/>
            <a:endCxn id="7" idx="0"/>
          </p:cNvCxnSpPr>
          <p:nvPr/>
        </p:nvCxnSpPr>
        <p:spPr>
          <a:xfrm rot="5400000">
            <a:off x="4381501" y="1600200"/>
            <a:ext cx="457200" cy="3175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7" idx="4"/>
            <a:endCxn id="11" idx="0"/>
          </p:cNvCxnSpPr>
          <p:nvPr/>
        </p:nvCxnSpPr>
        <p:spPr>
          <a:xfrm rot="5400000">
            <a:off x="4152900" y="3048000"/>
            <a:ext cx="838200" cy="762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7" idx="4"/>
            <a:endCxn id="12" idx="0"/>
          </p:cNvCxnSpPr>
          <p:nvPr/>
        </p:nvCxnSpPr>
        <p:spPr>
          <a:xfrm rot="5400000">
            <a:off x="3695700" y="2590800"/>
            <a:ext cx="838200" cy="9906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Oval 44"/>
          <p:cNvSpPr/>
          <p:nvPr/>
        </p:nvSpPr>
        <p:spPr>
          <a:xfrm>
            <a:off x="304800" y="35052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1S 2S</a:t>
            </a:r>
            <a:endParaRPr lang="en-US" dirty="0"/>
          </a:p>
        </p:txBody>
      </p:sp>
      <p:cxnSp>
        <p:nvCxnSpPr>
          <p:cNvPr id="46" name="Straight Connector 45"/>
          <p:cNvCxnSpPr>
            <a:stCxn id="6" idx="4"/>
            <a:endCxn id="45" idx="0"/>
          </p:cNvCxnSpPr>
          <p:nvPr/>
        </p:nvCxnSpPr>
        <p:spPr>
          <a:xfrm rot="5400000">
            <a:off x="723900" y="2743200"/>
            <a:ext cx="762000" cy="7620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Oval 49"/>
          <p:cNvSpPr/>
          <p:nvPr/>
        </p:nvSpPr>
        <p:spPr>
          <a:xfrm>
            <a:off x="1219200" y="35052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1S 2R</a:t>
            </a:r>
            <a:endParaRPr lang="en-US" dirty="0"/>
          </a:p>
        </p:txBody>
      </p:sp>
      <p:cxnSp>
        <p:nvCxnSpPr>
          <p:cNvPr id="51" name="Straight Connector 50"/>
          <p:cNvCxnSpPr>
            <a:stCxn id="6" idx="4"/>
            <a:endCxn id="50" idx="0"/>
          </p:cNvCxnSpPr>
          <p:nvPr/>
        </p:nvCxnSpPr>
        <p:spPr>
          <a:xfrm rot="16200000" flipH="1">
            <a:off x="1181100" y="3048000"/>
            <a:ext cx="762000" cy="1524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Oval 54"/>
          <p:cNvSpPr/>
          <p:nvPr/>
        </p:nvSpPr>
        <p:spPr>
          <a:xfrm>
            <a:off x="2133600" y="35052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1S 2P</a:t>
            </a:r>
            <a:endParaRPr lang="en-US" dirty="0"/>
          </a:p>
        </p:txBody>
      </p:sp>
      <p:cxnSp>
        <p:nvCxnSpPr>
          <p:cNvPr id="56" name="Straight Connector 55"/>
          <p:cNvCxnSpPr>
            <a:stCxn id="6" idx="4"/>
            <a:endCxn id="55" idx="0"/>
          </p:cNvCxnSpPr>
          <p:nvPr/>
        </p:nvCxnSpPr>
        <p:spPr>
          <a:xfrm rot="16200000" flipH="1">
            <a:off x="1638300" y="2590800"/>
            <a:ext cx="762000" cy="10668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Oval 57"/>
          <p:cNvSpPr/>
          <p:nvPr/>
        </p:nvSpPr>
        <p:spPr>
          <a:xfrm>
            <a:off x="5105400" y="35052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1R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2P</a:t>
            </a:r>
            <a:endParaRPr lang="en-US" dirty="0"/>
          </a:p>
        </p:txBody>
      </p:sp>
      <p:cxnSp>
        <p:nvCxnSpPr>
          <p:cNvPr id="59" name="Straight Connector 58"/>
          <p:cNvCxnSpPr>
            <a:stCxn id="7" idx="4"/>
            <a:endCxn id="58" idx="0"/>
          </p:cNvCxnSpPr>
          <p:nvPr/>
        </p:nvCxnSpPr>
        <p:spPr>
          <a:xfrm rot="16200000" flipH="1">
            <a:off x="4648200" y="2628900"/>
            <a:ext cx="838200" cy="9144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Oval 62"/>
          <p:cNvSpPr/>
          <p:nvPr/>
        </p:nvSpPr>
        <p:spPr>
          <a:xfrm>
            <a:off x="7086600" y="35052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1P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2R</a:t>
            </a:r>
            <a:endParaRPr lang="en-US" dirty="0"/>
          </a:p>
        </p:txBody>
      </p:sp>
      <p:sp>
        <p:nvSpPr>
          <p:cNvPr id="64" name="Oval 63"/>
          <p:cNvSpPr/>
          <p:nvPr/>
        </p:nvSpPr>
        <p:spPr>
          <a:xfrm>
            <a:off x="6172200" y="35052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1P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2S</a:t>
            </a:r>
            <a:endParaRPr lang="en-US" dirty="0"/>
          </a:p>
        </p:txBody>
      </p:sp>
      <p:cxnSp>
        <p:nvCxnSpPr>
          <p:cNvPr id="65" name="Straight Connector 64"/>
          <p:cNvCxnSpPr>
            <a:stCxn id="8" idx="4"/>
            <a:endCxn id="63" idx="0"/>
          </p:cNvCxnSpPr>
          <p:nvPr/>
        </p:nvCxnSpPr>
        <p:spPr>
          <a:xfrm rot="5400000">
            <a:off x="7239000" y="3009900"/>
            <a:ext cx="762000" cy="2286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8" idx="4"/>
            <a:endCxn id="64" idx="0"/>
          </p:cNvCxnSpPr>
          <p:nvPr/>
        </p:nvCxnSpPr>
        <p:spPr>
          <a:xfrm rot="5400000">
            <a:off x="6781800" y="2552700"/>
            <a:ext cx="762000" cy="11430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Oval 66"/>
          <p:cNvSpPr/>
          <p:nvPr/>
        </p:nvSpPr>
        <p:spPr>
          <a:xfrm>
            <a:off x="8001000" y="35052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1P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2P</a:t>
            </a:r>
            <a:endParaRPr lang="en-US" dirty="0"/>
          </a:p>
        </p:txBody>
      </p:sp>
      <p:cxnSp>
        <p:nvCxnSpPr>
          <p:cNvPr id="68" name="Straight Connector 67"/>
          <p:cNvCxnSpPr>
            <a:stCxn id="8" idx="4"/>
            <a:endCxn id="67" idx="0"/>
          </p:cNvCxnSpPr>
          <p:nvPr/>
        </p:nvCxnSpPr>
        <p:spPr>
          <a:xfrm rot="16200000" flipH="1">
            <a:off x="7696200" y="2781300"/>
            <a:ext cx="762000" cy="6858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/>
          <p:cNvSpPr txBox="1">
            <a:spLocks noChangeArrowheads="1"/>
          </p:cNvSpPr>
          <p:nvPr/>
        </p:nvSpPr>
        <p:spPr bwMode="auto">
          <a:xfrm>
            <a:off x="8153400" y="4343400"/>
            <a:ext cx="7493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draw</a:t>
            </a:r>
          </a:p>
        </p:txBody>
      </p:sp>
      <p:sp>
        <p:nvSpPr>
          <p:cNvPr id="76" name="TextBox 75"/>
          <p:cNvSpPr txBox="1">
            <a:spLocks noChangeArrowheads="1"/>
          </p:cNvSpPr>
          <p:nvPr/>
        </p:nvSpPr>
        <p:spPr bwMode="auto">
          <a:xfrm>
            <a:off x="7162800" y="4343400"/>
            <a:ext cx="9334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1 wins</a:t>
            </a:r>
          </a:p>
        </p:txBody>
      </p:sp>
      <p:sp>
        <p:nvSpPr>
          <p:cNvPr id="77" name="TextBox 76"/>
          <p:cNvSpPr txBox="1">
            <a:spLocks noChangeArrowheads="1"/>
          </p:cNvSpPr>
          <p:nvPr/>
        </p:nvSpPr>
        <p:spPr bwMode="auto">
          <a:xfrm>
            <a:off x="6153150" y="4343400"/>
            <a:ext cx="9334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2 wins</a:t>
            </a:r>
          </a:p>
        </p:txBody>
      </p:sp>
      <p:sp>
        <p:nvSpPr>
          <p:cNvPr id="78" name="TextBox 77"/>
          <p:cNvSpPr txBox="1">
            <a:spLocks noChangeArrowheads="1"/>
          </p:cNvSpPr>
          <p:nvPr/>
        </p:nvSpPr>
        <p:spPr bwMode="auto">
          <a:xfrm>
            <a:off x="5105400" y="4343400"/>
            <a:ext cx="9334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2 wins</a:t>
            </a:r>
          </a:p>
        </p:txBody>
      </p:sp>
      <p:sp>
        <p:nvSpPr>
          <p:cNvPr id="79" name="TextBox 78"/>
          <p:cNvSpPr txBox="1">
            <a:spLocks noChangeArrowheads="1"/>
          </p:cNvSpPr>
          <p:nvPr/>
        </p:nvSpPr>
        <p:spPr bwMode="auto">
          <a:xfrm>
            <a:off x="4203700" y="4343400"/>
            <a:ext cx="7493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draw</a:t>
            </a:r>
          </a:p>
        </p:txBody>
      </p:sp>
      <p:sp>
        <p:nvSpPr>
          <p:cNvPr id="80" name="TextBox 79"/>
          <p:cNvSpPr txBox="1">
            <a:spLocks noChangeArrowheads="1"/>
          </p:cNvSpPr>
          <p:nvPr/>
        </p:nvSpPr>
        <p:spPr bwMode="auto">
          <a:xfrm>
            <a:off x="3276600" y="4343400"/>
            <a:ext cx="9334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1 wins</a:t>
            </a:r>
          </a:p>
        </p:txBody>
      </p:sp>
      <p:sp>
        <p:nvSpPr>
          <p:cNvPr id="81" name="TextBox 80"/>
          <p:cNvSpPr txBox="1">
            <a:spLocks noChangeArrowheads="1"/>
          </p:cNvSpPr>
          <p:nvPr/>
        </p:nvSpPr>
        <p:spPr bwMode="auto">
          <a:xfrm>
            <a:off x="2133600" y="4343400"/>
            <a:ext cx="9334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1 wins</a:t>
            </a:r>
          </a:p>
        </p:txBody>
      </p:sp>
      <p:sp>
        <p:nvSpPr>
          <p:cNvPr id="82" name="TextBox 81"/>
          <p:cNvSpPr txBox="1">
            <a:spLocks noChangeArrowheads="1"/>
          </p:cNvSpPr>
          <p:nvPr/>
        </p:nvSpPr>
        <p:spPr bwMode="auto">
          <a:xfrm>
            <a:off x="1219200" y="4343400"/>
            <a:ext cx="9334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2 wins</a:t>
            </a:r>
          </a:p>
        </p:txBody>
      </p:sp>
      <p:sp>
        <p:nvSpPr>
          <p:cNvPr id="83" name="TextBox 82"/>
          <p:cNvSpPr txBox="1">
            <a:spLocks noChangeArrowheads="1"/>
          </p:cNvSpPr>
          <p:nvPr/>
        </p:nvSpPr>
        <p:spPr bwMode="auto">
          <a:xfrm>
            <a:off x="381000" y="4343400"/>
            <a:ext cx="7493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draw</a:t>
            </a:r>
          </a:p>
        </p:txBody>
      </p:sp>
      <p:sp>
        <p:nvSpPr>
          <p:cNvPr id="48165" name="Slide Number Placeholder 37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6BADCF1-7253-4C19-B198-5D9633C1BC2A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8" grpId="1" animBg="1"/>
      <p:bldP spid="11" grpId="0" animBg="1"/>
      <p:bldP spid="12" grpId="0" animBg="1"/>
      <p:bldP spid="45" grpId="0" animBg="1"/>
      <p:bldP spid="50" grpId="0" animBg="1"/>
      <p:bldP spid="55" grpId="0" animBg="1"/>
      <p:bldP spid="58" grpId="0" animBg="1"/>
      <p:bldP spid="63" grpId="0" animBg="1"/>
      <p:bldP spid="64" grpId="0" animBg="1"/>
      <p:bldP spid="67" grpId="0" animBg="1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960438" y="4983163"/>
            <a:ext cx="8183562" cy="105251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/>
              <a:t>Game Trees</a:t>
            </a:r>
            <a:br>
              <a:rPr lang="en-US" dirty="0" smtClean="0"/>
            </a:br>
            <a:r>
              <a:rPr lang="en-US" dirty="0" smtClean="0"/>
              <a:t>Tic-</a:t>
            </a:r>
            <a:r>
              <a:rPr lang="en-US" dirty="0" err="1" smtClean="0"/>
              <a:t>Tac</a:t>
            </a:r>
            <a:r>
              <a:rPr lang="en-US" dirty="0" smtClean="0"/>
              <a:t>-Toe</a:t>
            </a:r>
            <a:endParaRPr lang="en-US" dirty="0"/>
          </a:p>
        </p:txBody>
      </p:sp>
      <p:grpSp>
        <p:nvGrpSpPr>
          <p:cNvPr id="49154" name="Group 31"/>
          <p:cNvGrpSpPr>
            <a:grpSpLocks/>
          </p:cNvGrpSpPr>
          <p:nvPr/>
        </p:nvGrpSpPr>
        <p:grpSpPr bwMode="auto">
          <a:xfrm>
            <a:off x="4114800" y="838200"/>
            <a:ext cx="914400" cy="914400"/>
            <a:chOff x="3505200" y="838200"/>
            <a:chExt cx="914400" cy="914400"/>
          </a:xfrm>
        </p:grpSpPr>
        <p:cxnSp>
          <p:nvCxnSpPr>
            <p:cNvPr id="20" name="Straight Connector 19"/>
            <p:cNvCxnSpPr/>
            <p:nvPr/>
          </p:nvCxnSpPr>
          <p:spPr>
            <a:xfrm rot="5400000">
              <a:off x="3354388" y="1295400"/>
              <a:ext cx="912812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658394" y="1294606"/>
              <a:ext cx="914400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flipV="1">
              <a:off x="3505200" y="1143000"/>
              <a:ext cx="914400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flipV="1">
              <a:off x="3505200" y="1447800"/>
              <a:ext cx="914400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05" name="Straight Connector 104"/>
          <p:cNvCxnSpPr>
            <a:endCxn id="49219" idx="0"/>
          </p:cNvCxnSpPr>
          <p:nvPr/>
        </p:nvCxnSpPr>
        <p:spPr>
          <a:xfrm rot="10800000" flipV="1">
            <a:off x="904875" y="1752600"/>
            <a:ext cx="3590925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156" name="Group 116"/>
          <p:cNvGrpSpPr>
            <a:grpSpLocks/>
          </p:cNvGrpSpPr>
          <p:nvPr/>
        </p:nvGrpSpPr>
        <p:grpSpPr bwMode="auto">
          <a:xfrm>
            <a:off x="533400" y="2667000"/>
            <a:ext cx="914400" cy="955675"/>
            <a:chOff x="4724400" y="4302368"/>
            <a:chExt cx="914400" cy="955432"/>
          </a:xfrm>
        </p:grpSpPr>
        <p:grpSp>
          <p:nvGrpSpPr>
            <p:cNvPr id="49218" name="Group 108"/>
            <p:cNvGrpSpPr>
              <a:grpSpLocks/>
            </p:cNvGrpSpPr>
            <p:nvPr/>
          </p:nvGrpSpPr>
          <p:grpSpPr bwMode="auto">
            <a:xfrm>
              <a:off x="4724400" y="4343400"/>
              <a:ext cx="914400" cy="914400"/>
              <a:chOff x="2971800" y="1828800"/>
              <a:chExt cx="914400" cy="914400"/>
            </a:xfrm>
          </p:grpSpPr>
          <p:grpSp>
            <p:nvGrpSpPr>
              <p:cNvPr id="49220" name="Group 109"/>
              <p:cNvGrpSpPr>
                <a:grpSpLocks/>
              </p:cNvGrpSpPr>
              <p:nvPr/>
            </p:nvGrpSpPr>
            <p:grpSpPr bwMode="auto">
              <a:xfrm>
                <a:off x="2971800" y="1828800"/>
                <a:ext cx="914400" cy="914400"/>
                <a:chOff x="3505200" y="838200"/>
                <a:chExt cx="914400" cy="914400"/>
              </a:xfrm>
            </p:grpSpPr>
            <p:cxnSp>
              <p:nvCxnSpPr>
                <p:cNvPr id="112" name="Straight Connector 111"/>
                <p:cNvCxnSpPr/>
                <p:nvPr/>
              </p:nvCxnSpPr>
              <p:spPr>
                <a:xfrm rot="5400000">
                  <a:off x="3354504" y="1295516"/>
                  <a:ext cx="912579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3" name="Straight Connector 112"/>
                <p:cNvCxnSpPr/>
                <p:nvPr/>
              </p:nvCxnSpPr>
              <p:spPr>
                <a:xfrm rot="5400000">
                  <a:off x="3658510" y="1294722"/>
                  <a:ext cx="914167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4" name="Straight Connector 113"/>
                <p:cNvCxnSpPr/>
                <p:nvPr/>
              </p:nvCxnSpPr>
              <p:spPr>
                <a:xfrm flipV="1">
                  <a:off x="3505200" y="1143155"/>
                  <a:ext cx="914400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5" name="Straight Connector 114"/>
                <p:cNvCxnSpPr/>
                <p:nvPr/>
              </p:nvCxnSpPr>
              <p:spPr>
                <a:xfrm flipV="1">
                  <a:off x="3505200" y="1447878"/>
                  <a:ext cx="914400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11" name="Oval 110"/>
              <p:cNvSpPr/>
              <p:nvPr/>
            </p:nvSpPr>
            <p:spPr>
              <a:xfrm>
                <a:off x="3317875" y="2168671"/>
                <a:ext cx="228600" cy="228542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49219" name="TextBox 115"/>
            <p:cNvSpPr txBox="1">
              <a:spLocks noChangeArrowheads="1"/>
            </p:cNvSpPr>
            <p:nvPr/>
          </p:nvSpPr>
          <p:spPr bwMode="auto">
            <a:xfrm>
              <a:off x="5002824" y="4302368"/>
              <a:ext cx="18473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en-US" b="1">
                <a:solidFill>
                  <a:srgbClr val="00B0F0"/>
                </a:solidFill>
                <a:latin typeface="Verdana" pitchFamily="34" charset="0"/>
              </a:endParaRPr>
            </a:p>
          </p:txBody>
        </p:sp>
      </p:grpSp>
      <p:grpSp>
        <p:nvGrpSpPr>
          <p:cNvPr id="49157" name="Group 120"/>
          <p:cNvGrpSpPr>
            <a:grpSpLocks/>
          </p:cNvGrpSpPr>
          <p:nvPr/>
        </p:nvGrpSpPr>
        <p:grpSpPr bwMode="auto">
          <a:xfrm rot="-5400000">
            <a:off x="1641475" y="2667000"/>
            <a:ext cx="914400" cy="914400"/>
            <a:chOff x="3505200" y="838200"/>
            <a:chExt cx="914400" cy="914400"/>
          </a:xfrm>
        </p:grpSpPr>
        <p:cxnSp>
          <p:nvCxnSpPr>
            <p:cNvPr id="123" name="Straight Connector 122"/>
            <p:cNvCxnSpPr/>
            <p:nvPr/>
          </p:nvCxnSpPr>
          <p:spPr>
            <a:xfrm rot="5400000">
              <a:off x="3355975" y="1295400"/>
              <a:ext cx="912812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/>
            <p:cNvCxnSpPr/>
            <p:nvPr/>
          </p:nvCxnSpPr>
          <p:spPr>
            <a:xfrm rot="5400000">
              <a:off x="3659981" y="1294606"/>
              <a:ext cx="914400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/>
            <p:cNvCxnSpPr/>
            <p:nvPr/>
          </p:nvCxnSpPr>
          <p:spPr>
            <a:xfrm flipV="1">
              <a:off x="3505200" y="1143000"/>
              <a:ext cx="914400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/>
            <p:cNvCxnSpPr/>
            <p:nvPr/>
          </p:nvCxnSpPr>
          <p:spPr>
            <a:xfrm flipV="1">
              <a:off x="3505200" y="1447800"/>
              <a:ext cx="914400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2" name="Oval 121"/>
          <p:cNvSpPr/>
          <p:nvPr/>
        </p:nvSpPr>
        <p:spPr>
          <a:xfrm rot="16200000">
            <a:off x="2286000" y="2716213"/>
            <a:ext cx="228600" cy="2286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9159" name="TextBox 119"/>
          <p:cNvSpPr txBox="1">
            <a:spLocks noChangeArrowheads="1"/>
          </p:cNvSpPr>
          <p:nvPr/>
        </p:nvSpPr>
        <p:spPr bwMode="auto">
          <a:xfrm rot="-5400000">
            <a:off x="1693069" y="2937669"/>
            <a:ext cx="184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b="1">
              <a:solidFill>
                <a:srgbClr val="00B0F0"/>
              </a:solidFill>
              <a:latin typeface="Verdana" pitchFamily="34" charset="0"/>
            </a:endParaRPr>
          </a:p>
        </p:txBody>
      </p:sp>
      <p:grpSp>
        <p:nvGrpSpPr>
          <p:cNvPr id="49160" name="Group 129"/>
          <p:cNvGrpSpPr>
            <a:grpSpLocks/>
          </p:cNvGrpSpPr>
          <p:nvPr/>
        </p:nvGrpSpPr>
        <p:grpSpPr bwMode="auto">
          <a:xfrm rot="5400000">
            <a:off x="2743200" y="2667000"/>
            <a:ext cx="914400" cy="914400"/>
            <a:chOff x="3505200" y="838200"/>
            <a:chExt cx="914400" cy="914400"/>
          </a:xfrm>
        </p:grpSpPr>
        <p:cxnSp>
          <p:nvCxnSpPr>
            <p:cNvPr id="132" name="Straight Connector 131"/>
            <p:cNvCxnSpPr/>
            <p:nvPr/>
          </p:nvCxnSpPr>
          <p:spPr>
            <a:xfrm rot="5400000">
              <a:off x="3354388" y="1296987"/>
              <a:ext cx="912812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/>
            <p:cNvCxnSpPr/>
            <p:nvPr/>
          </p:nvCxnSpPr>
          <p:spPr>
            <a:xfrm rot="5400000">
              <a:off x="3658394" y="1294606"/>
              <a:ext cx="914400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/>
            <p:cNvCxnSpPr/>
            <p:nvPr/>
          </p:nvCxnSpPr>
          <p:spPr>
            <a:xfrm flipV="1">
              <a:off x="3505200" y="1144587"/>
              <a:ext cx="914400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/>
            <p:cNvCxnSpPr/>
            <p:nvPr/>
          </p:nvCxnSpPr>
          <p:spPr>
            <a:xfrm flipV="1">
              <a:off x="3505200" y="1449387"/>
              <a:ext cx="914400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1" name="Oval 130"/>
          <p:cNvSpPr/>
          <p:nvPr/>
        </p:nvSpPr>
        <p:spPr>
          <a:xfrm rot="5400000">
            <a:off x="3097213" y="3294063"/>
            <a:ext cx="228600" cy="2286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49162" name="Group 138"/>
          <p:cNvGrpSpPr>
            <a:grpSpLocks/>
          </p:cNvGrpSpPr>
          <p:nvPr/>
        </p:nvGrpSpPr>
        <p:grpSpPr bwMode="auto">
          <a:xfrm flipV="1">
            <a:off x="3886200" y="2667000"/>
            <a:ext cx="914400" cy="914400"/>
            <a:chOff x="3505200" y="838200"/>
            <a:chExt cx="914400" cy="914400"/>
          </a:xfrm>
        </p:grpSpPr>
        <p:cxnSp>
          <p:nvCxnSpPr>
            <p:cNvPr id="141" name="Straight Connector 140"/>
            <p:cNvCxnSpPr/>
            <p:nvPr/>
          </p:nvCxnSpPr>
          <p:spPr>
            <a:xfrm rot="5400000">
              <a:off x="3354387" y="1295399"/>
              <a:ext cx="912813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/>
            <p:cNvCxnSpPr/>
            <p:nvPr/>
          </p:nvCxnSpPr>
          <p:spPr>
            <a:xfrm rot="5400000">
              <a:off x="3658394" y="1294606"/>
              <a:ext cx="914400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/>
            <p:cNvCxnSpPr/>
            <p:nvPr/>
          </p:nvCxnSpPr>
          <p:spPr>
            <a:xfrm flipV="1">
              <a:off x="3505200" y="1143000"/>
              <a:ext cx="914400" cy="1587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/>
            <p:cNvCxnSpPr/>
            <p:nvPr/>
          </p:nvCxnSpPr>
          <p:spPr>
            <a:xfrm flipV="1">
              <a:off x="3505200" y="1447800"/>
              <a:ext cx="914400" cy="1587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0" name="Oval 139"/>
          <p:cNvSpPr/>
          <p:nvPr/>
        </p:nvSpPr>
        <p:spPr>
          <a:xfrm flipV="1">
            <a:off x="4249738" y="2725738"/>
            <a:ext cx="228600" cy="2286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47" name="Straight Connector 146"/>
          <p:cNvCxnSpPr/>
          <p:nvPr/>
        </p:nvCxnSpPr>
        <p:spPr>
          <a:xfrm rot="10800000" flipV="1">
            <a:off x="2133600" y="1752600"/>
            <a:ext cx="2362200" cy="838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/>
          <p:cNvCxnSpPr/>
          <p:nvPr/>
        </p:nvCxnSpPr>
        <p:spPr>
          <a:xfrm rot="10800000" flipV="1">
            <a:off x="3200400" y="1752600"/>
            <a:ext cx="1295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/>
          <p:cNvCxnSpPr/>
          <p:nvPr/>
        </p:nvCxnSpPr>
        <p:spPr>
          <a:xfrm rot="5400000">
            <a:off x="3924300" y="2171700"/>
            <a:ext cx="99060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167" name="Group 163"/>
          <p:cNvGrpSpPr>
            <a:grpSpLocks/>
          </p:cNvGrpSpPr>
          <p:nvPr/>
        </p:nvGrpSpPr>
        <p:grpSpPr bwMode="auto">
          <a:xfrm>
            <a:off x="4984750" y="2667000"/>
            <a:ext cx="914400" cy="914400"/>
            <a:chOff x="3505200" y="838200"/>
            <a:chExt cx="914400" cy="914400"/>
          </a:xfrm>
        </p:grpSpPr>
        <p:cxnSp>
          <p:nvCxnSpPr>
            <p:cNvPr id="166" name="Straight Connector 165"/>
            <p:cNvCxnSpPr/>
            <p:nvPr/>
          </p:nvCxnSpPr>
          <p:spPr>
            <a:xfrm rot="5400000">
              <a:off x="3354388" y="1295400"/>
              <a:ext cx="912812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/>
            <p:cNvCxnSpPr/>
            <p:nvPr/>
          </p:nvCxnSpPr>
          <p:spPr>
            <a:xfrm rot="5400000">
              <a:off x="3658394" y="1294606"/>
              <a:ext cx="914400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/>
            <p:cNvCxnSpPr/>
            <p:nvPr/>
          </p:nvCxnSpPr>
          <p:spPr>
            <a:xfrm flipV="1">
              <a:off x="3505200" y="1143000"/>
              <a:ext cx="914400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flipV="1">
              <a:off x="3505200" y="1447800"/>
              <a:ext cx="914400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5" name="Oval 164"/>
          <p:cNvSpPr/>
          <p:nvPr/>
        </p:nvSpPr>
        <p:spPr>
          <a:xfrm>
            <a:off x="5029200" y="3016250"/>
            <a:ext cx="228600" cy="2286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49169" name="Group 174"/>
          <p:cNvGrpSpPr>
            <a:grpSpLocks/>
          </p:cNvGrpSpPr>
          <p:nvPr/>
        </p:nvGrpSpPr>
        <p:grpSpPr bwMode="auto">
          <a:xfrm rot="5400000">
            <a:off x="6019800" y="2667000"/>
            <a:ext cx="914400" cy="914400"/>
            <a:chOff x="3505200" y="838200"/>
            <a:chExt cx="914400" cy="914400"/>
          </a:xfrm>
        </p:grpSpPr>
        <p:cxnSp>
          <p:nvCxnSpPr>
            <p:cNvPr id="177" name="Straight Connector 176"/>
            <p:cNvCxnSpPr/>
            <p:nvPr/>
          </p:nvCxnSpPr>
          <p:spPr>
            <a:xfrm rot="5400000">
              <a:off x="3354388" y="1296987"/>
              <a:ext cx="912812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3658394" y="1294606"/>
              <a:ext cx="914400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/>
            <p:cNvCxnSpPr/>
            <p:nvPr/>
          </p:nvCxnSpPr>
          <p:spPr>
            <a:xfrm flipV="1">
              <a:off x="3505200" y="1144587"/>
              <a:ext cx="914400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/>
            <p:cNvCxnSpPr/>
            <p:nvPr/>
          </p:nvCxnSpPr>
          <p:spPr>
            <a:xfrm flipV="1">
              <a:off x="3505200" y="1449387"/>
              <a:ext cx="914400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6" name="Oval 175"/>
          <p:cNvSpPr/>
          <p:nvPr/>
        </p:nvSpPr>
        <p:spPr>
          <a:xfrm rot="5400000">
            <a:off x="6705600" y="3013075"/>
            <a:ext cx="228600" cy="2286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99" name="Straight Connector 198"/>
          <p:cNvCxnSpPr/>
          <p:nvPr/>
        </p:nvCxnSpPr>
        <p:spPr>
          <a:xfrm rot="16200000" flipH="1">
            <a:off x="4533900" y="1790700"/>
            <a:ext cx="914400" cy="838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3" name="Straight Connector 202"/>
          <p:cNvCxnSpPr/>
          <p:nvPr/>
        </p:nvCxnSpPr>
        <p:spPr>
          <a:xfrm>
            <a:off x="4572000" y="1752600"/>
            <a:ext cx="19050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" name="Straight Connector 204"/>
          <p:cNvCxnSpPr/>
          <p:nvPr/>
        </p:nvCxnSpPr>
        <p:spPr>
          <a:xfrm>
            <a:off x="4648200" y="1752600"/>
            <a:ext cx="2819400" cy="838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" name="Straight Connector 206"/>
          <p:cNvCxnSpPr/>
          <p:nvPr/>
        </p:nvCxnSpPr>
        <p:spPr>
          <a:xfrm>
            <a:off x="4648200" y="1752600"/>
            <a:ext cx="3962400" cy="838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175" name="TextBox 249"/>
          <p:cNvSpPr txBox="1">
            <a:spLocks noChangeArrowheads="1"/>
          </p:cNvSpPr>
          <p:nvPr/>
        </p:nvSpPr>
        <p:spPr bwMode="auto">
          <a:xfrm>
            <a:off x="7467600" y="2743200"/>
            <a:ext cx="646113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400">
                <a:solidFill>
                  <a:srgbClr val="00B0F0"/>
                </a:solidFill>
                <a:latin typeface="Verdana" pitchFamily="34" charset="0"/>
              </a:rPr>
              <a:t>…</a:t>
            </a:r>
          </a:p>
        </p:txBody>
      </p:sp>
      <p:grpSp>
        <p:nvGrpSpPr>
          <p:cNvPr id="49176" name="Group 126"/>
          <p:cNvGrpSpPr>
            <a:grpSpLocks/>
          </p:cNvGrpSpPr>
          <p:nvPr/>
        </p:nvGrpSpPr>
        <p:grpSpPr bwMode="auto">
          <a:xfrm>
            <a:off x="533400" y="4191000"/>
            <a:ext cx="914400" cy="955675"/>
            <a:chOff x="4724400" y="4302368"/>
            <a:chExt cx="914400" cy="955432"/>
          </a:xfrm>
        </p:grpSpPr>
        <p:grpSp>
          <p:nvGrpSpPr>
            <p:cNvPr id="49190" name="Group 108"/>
            <p:cNvGrpSpPr>
              <a:grpSpLocks/>
            </p:cNvGrpSpPr>
            <p:nvPr/>
          </p:nvGrpSpPr>
          <p:grpSpPr bwMode="auto">
            <a:xfrm>
              <a:off x="4724400" y="4343400"/>
              <a:ext cx="914400" cy="914400"/>
              <a:chOff x="2971800" y="1828800"/>
              <a:chExt cx="914400" cy="914400"/>
            </a:xfrm>
          </p:grpSpPr>
          <p:grpSp>
            <p:nvGrpSpPr>
              <p:cNvPr id="49192" name="Group 109"/>
              <p:cNvGrpSpPr>
                <a:grpSpLocks/>
              </p:cNvGrpSpPr>
              <p:nvPr/>
            </p:nvGrpSpPr>
            <p:grpSpPr bwMode="auto">
              <a:xfrm>
                <a:off x="2971800" y="1828800"/>
                <a:ext cx="914400" cy="914400"/>
                <a:chOff x="3505200" y="838200"/>
                <a:chExt cx="914400" cy="914400"/>
              </a:xfrm>
            </p:grpSpPr>
            <p:cxnSp>
              <p:nvCxnSpPr>
                <p:cNvPr id="139" name="Straight Connector 138"/>
                <p:cNvCxnSpPr/>
                <p:nvPr/>
              </p:nvCxnSpPr>
              <p:spPr>
                <a:xfrm rot="5400000">
                  <a:off x="3354504" y="1295516"/>
                  <a:ext cx="912579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5" name="Straight Connector 144"/>
                <p:cNvCxnSpPr/>
                <p:nvPr/>
              </p:nvCxnSpPr>
              <p:spPr>
                <a:xfrm rot="5400000">
                  <a:off x="3658510" y="1294722"/>
                  <a:ext cx="914167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6" name="Straight Connector 145"/>
                <p:cNvCxnSpPr/>
                <p:nvPr/>
              </p:nvCxnSpPr>
              <p:spPr>
                <a:xfrm flipV="1">
                  <a:off x="3505200" y="1143155"/>
                  <a:ext cx="914400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8" name="Straight Connector 147"/>
                <p:cNvCxnSpPr/>
                <p:nvPr/>
              </p:nvCxnSpPr>
              <p:spPr>
                <a:xfrm flipV="1">
                  <a:off x="3505200" y="1447878"/>
                  <a:ext cx="914400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37" name="Oval 136"/>
              <p:cNvSpPr/>
              <p:nvPr/>
            </p:nvSpPr>
            <p:spPr>
              <a:xfrm>
                <a:off x="3317875" y="2168671"/>
                <a:ext cx="228600" cy="228542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49191" name="TextBox 129"/>
            <p:cNvSpPr txBox="1">
              <a:spLocks noChangeArrowheads="1"/>
            </p:cNvSpPr>
            <p:nvPr/>
          </p:nvSpPr>
          <p:spPr bwMode="auto">
            <a:xfrm>
              <a:off x="5002824" y="4302368"/>
              <a:ext cx="36099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>
                  <a:solidFill>
                    <a:srgbClr val="00B0F0"/>
                  </a:solidFill>
                  <a:latin typeface="Verdana" pitchFamily="34" charset="0"/>
                </a:rPr>
                <a:t>X</a:t>
              </a:r>
            </a:p>
          </p:txBody>
        </p:sp>
      </p:grpSp>
      <p:grpSp>
        <p:nvGrpSpPr>
          <p:cNvPr id="49177" name="Group 148"/>
          <p:cNvGrpSpPr>
            <a:grpSpLocks/>
          </p:cNvGrpSpPr>
          <p:nvPr/>
        </p:nvGrpSpPr>
        <p:grpSpPr bwMode="auto">
          <a:xfrm rot="-5400000">
            <a:off x="1620838" y="4170362"/>
            <a:ext cx="914400" cy="955675"/>
            <a:chOff x="4724400" y="4302368"/>
            <a:chExt cx="914400" cy="955432"/>
          </a:xfrm>
        </p:grpSpPr>
        <p:grpSp>
          <p:nvGrpSpPr>
            <p:cNvPr id="49182" name="Group 118"/>
            <p:cNvGrpSpPr>
              <a:grpSpLocks/>
            </p:cNvGrpSpPr>
            <p:nvPr/>
          </p:nvGrpSpPr>
          <p:grpSpPr bwMode="auto">
            <a:xfrm>
              <a:off x="4724400" y="4343400"/>
              <a:ext cx="914400" cy="914400"/>
              <a:chOff x="2971800" y="1828800"/>
              <a:chExt cx="914400" cy="914400"/>
            </a:xfrm>
          </p:grpSpPr>
          <p:grpSp>
            <p:nvGrpSpPr>
              <p:cNvPr id="49184" name="Group 120"/>
              <p:cNvGrpSpPr>
                <a:grpSpLocks/>
              </p:cNvGrpSpPr>
              <p:nvPr/>
            </p:nvGrpSpPr>
            <p:grpSpPr bwMode="auto">
              <a:xfrm>
                <a:off x="2971800" y="1828800"/>
                <a:ext cx="914400" cy="914400"/>
                <a:chOff x="3505200" y="838200"/>
                <a:chExt cx="914400" cy="914400"/>
              </a:xfrm>
            </p:grpSpPr>
            <p:cxnSp>
              <p:nvCxnSpPr>
                <p:cNvPr id="155" name="Straight Connector 154"/>
                <p:cNvCxnSpPr/>
                <p:nvPr/>
              </p:nvCxnSpPr>
              <p:spPr>
                <a:xfrm rot="5400000">
                  <a:off x="3356091" y="1295516"/>
                  <a:ext cx="912579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6" name="Straight Connector 155"/>
                <p:cNvCxnSpPr/>
                <p:nvPr/>
              </p:nvCxnSpPr>
              <p:spPr>
                <a:xfrm rot="5400000">
                  <a:off x="3660097" y="1294722"/>
                  <a:ext cx="914167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7" name="Straight Connector 156"/>
                <p:cNvCxnSpPr/>
                <p:nvPr/>
              </p:nvCxnSpPr>
              <p:spPr>
                <a:xfrm flipV="1">
                  <a:off x="3505200" y="1143155"/>
                  <a:ext cx="914400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8" name="Straight Connector 157"/>
                <p:cNvCxnSpPr/>
                <p:nvPr/>
              </p:nvCxnSpPr>
              <p:spPr>
                <a:xfrm flipV="1">
                  <a:off x="3505200" y="1447877"/>
                  <a:ext cx="914400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54" name="Oval 153"/>
              <p:cNvSpPr/>
              <p:nvPr/>
            </p:nvSpPr>
            <p:spPr>
              <a:xfrm>
                <a:off x="3317875" y="2168671"/>
                <a:ext cx="228600" cy="228542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49183" name="TextBox 151"/>
            <p:cNvSpPr txBox="1">
              <a:spLocks noChangeArrowheads="1"/>
            </p:cNvSpPr>
            <p:nvPr/>
          </p:nvSpPr>
          <p:spPr bwMode="auto">
            <a:xfrm>
              <a:off x="5002824" y="4302368"/>
              <a:ext cx="36099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>
                  <a:solidFill>
                    <a:srgbClr val="00B0F0"/>
                  </a:solidFill>
                  <a:latin typeface="Verdana" pitchFamily="34" charset="0"/>
                </a:rPr>
                <a:t>X</a:t>
              </a:r>
            </a:p>
          </p:txBody>
        </p:sp>
      </p:grpSp>
      <p:cxnSp>
        <p:nvCxnSpPr>
          <p:cNvPr id="160" name="Straight Connector 159"/>
          <p:cNvCxnSpPr/>
          <p:nvPr/>
        </p:nvCxnSpPr>
        <p:spPr>
          <a:xfrm rot="5400000">
            <a:off x="723901" y="3848100"/>
            <a:ext cx="533400" cy="31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/>
          <p:cNvCxnSpPr/>
          <p:nvPr/>
        </p:nvCxnSpPr>
        <p:spPr>
          <a:xfrm>
            <a:off x="990600" y="3581400"/>
            <a:ext cx="1066800" cy="609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180" name="TextBox 172"/>
          <p:cNvSpPr txBox="1">
            <a:spLocks noChangeArrowheads="1"/>
          </p:cNvSpPr>
          <p:nvPr/>
        </p:nvSpPr>
        <p:spPr bwMode="auto">
          <a:xfrm>
            <a:off x="2819400" y="4191000"/>
            <a:ext cx="646113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400">
                <a:solidFill>
                  <a:srgbClr val="00B0F0"/>
                </a:solidFill>
                <a:latin typeface="Verdana" pitchFamily="34" charset="0"/>
              </a:rPr>
              <a:t>…</a:t>
            </a:r>
          </a:p>
        </p:txBody>
      </p:sp>
      <p:sp>
        <p:nvSpPr>
          <p:cNvPr id="49181" name="Slide Number Placeholder 77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AC92917-BB42-4C1F-8825-455927D770FC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9604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Game Trees</a:t>
            </a:r>
            <a:endParaRPr lang="en-US" dirty="0"/>
          </a:p>
        </p:txBody>
      </p:sp>
      <p:grpSp>
        <p:nvGrpSpPr>
          <p:cNvPr id="50178" name="Group 31"/>
          <p:cNvGrpSpPr>
            <a:grpSpLocks/>
          </p:cNvGrpSpPr>
          <p:nvPr/>
        </p:nvGrpSpPr>
        <p:grpSpPr bwMode="auto">
          <a:xfrm>
            <a:off x="4114800" y="838200"/>
            <a:ext cx="914400" cy="914400"/>
            <a:chOff x="3505200" y="838200"/>
            <a:chExt cx="914400" cy="914400"/>
          </a:xfrm>
        </p:grpSpPr>
        <p:cxnSp>
          <p:nvCxnSpPr>
            <p:cNvPr id="20" name="Straight Connector 19"/>
            <p:cNvCxnSpPr/>
            <p:nvPr/>
          </p:nvCxnSpPr>
          <p:spPr>
            <a:xfrm rot="5400000">
              <a:off x="3354388" y="1295400"/>
              <a:ext cx="912812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658394" y="1294606"/>
              <a:ext cx="914400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flipV="1">
              <a:off x="3505200" y="1143000"/>
              <a:ext cx="914400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flipV="1">
              <a:off x="3505200" y="1447800"/>
              <a:ext cx="914400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Oval 34"/>
          <p:cNvSpPr/>
          <p:nvPr/>
        </p:nvSpPr>
        <p:spPr>
          <a:xfrm>
            <a:off x="4454525" y="1184275"/>
            <a:ext cx="228600" cy="2286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05" name="Straight Connector 104"/>
          <p:cNvCxnSpPr>
            <a:endCxn id="50289" idx="0"/>
          </p:cNvCxnSpPr>
          <p:nvPr/>
        </p:nvCxnSpPr>
        <p:spPr>
          <a:xfrm rot="10800000" flipV="1">
            <a:off x="992188" y="1752600"/>
            <a:ext cx="3503612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181" name="Group 116"/>
          <p:cNvGrpSpPr>
            <a:grpSpLocks/>
          </p:cNvGrpSpPr>
          <p:nvPr/>
        </p:nvGrpSpPr>
        <p:grpSpPr bwMode="auto">
          <a:xfrm>
            <a:off x="533400" y="2667000"/>
            <a:ext cx="914400" cy="955675"/>
            <a:chOff x="4724400" y="4302368"/>
            <a:chExt cx="914400" cy="955432"/>
          </a:xfrm>
        </p:grpSpPr>
        <p:grpSp>
          <p:nvGrpSpPr>
            <p:cNvPr id="50288" name="Group 108"/>
            <p:cNvGrpSpPr>
              <a:grpSpLocks/>
            </p:cNvGrpSpPr>
            <p:nvPr/>
          </p:nvGrpSpPr>
          <p:grpSpPr bwMode="auto">
            <a:xfrm>
              <a:off x="4724400" y="4343400"/>
              <a:ext cx="914400" cy="914400"/>
              <a:chOff x="2971800" y="1828800"/>
              <a:chExt cx="914400" cy="914400"/>
            </a:xfrm>
          </p:grpSpPr>
          <p:grpSp>
            <p:nvGrpSpPr>
              <p:cNvPr id="50290" name="Group 109"/>
              <p:cNvGrpSpPr>
                <a:grpSpLocks/>
              </p:cNvGrpSpPr>
              <p:nvPr/>
            </p:nvGrpSpPr>
            <p:grpSpPr bwMode="auto">
              <a:xfrm>
                <a:off x="2971800" y="1828800"/>
                <a:ext cx="914400" cy="914400"/>
                <a:chOff x="3505200" y="838200"/>
                <a:chExt cx="914400" cy="914400"/>
              </a:xfrm>
            </p:grpSpPr>
            <p:cxnSp>
              <p:nvCxnSpPr>
                <p:cNvPr id="112" name="Straight Connector 111"/>
                <p:cNvCxnSpPr/>
                <p:nvPr/>
              </p:nvCxnSpPr>
              <p:spPr>
                <a:xfrm rot="5400000">
                  <a:off x="3354504" y="1295516"/>
                  <a:ext cx="912579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3" name="Straight Connector 112"/>
                <p:cNvCxnSpPr/>
                <p:nvPr/>
              </p:nvCxnSpPr>
              <p:spPr>
                <a:xfrm rot="5400000">
                  <a:off x="3658510" y="1294722"/>
                  <a:ext cx="914167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4" name="Straight Connector 113"/>
                <p:cNvCxnSpPr/>
                <p:nvPr/>
              </p:nvCxnSpPr>
              <p:spPr>
                <a:xfrm flipV="1">
                  <a:off x="3505200" y="1143155"/>
                  <a:ext cx="914400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5" name="Straight Connector 114"/>
                <p:cNvCxnSpPr/>
                <p:nvPr/>
              </p:nvCxnSpPr>
              <p:spPr>
                <a:xfrm flipV="1">
                  <a:off x="3505200" y="1447878"/>
                  <a:ext cx="914400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11" name="Oval 110"/>
              <p:cNvSpPr/>
              <p:nvPr/>
            </p:nvSpPr>
            <p:spPr>
              <a:xfrm>
                <a:off x="3317875" y="2168671"/>
                <a:ext cx="228600" cy="228542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50289" name="TextBox 115"/>
            <p:cNvSpPr txBox="1">
              <a:spLocks noChangeArrowheads="1"/>
            </p:cNvSpPr>
            <p:nvPr/>
          </p:nvSpPr>
          <p:spPr bwMode="auto">
            <a:xfrm>
              <a:off x="5002824" y="4302368"/>
              <a:ext cx="36099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>
                  <a:solidFill>
                    <a:srgbClr val="00B0F0"/>
                  </a:solidFill>
                  <a:latin typeface="Verdana" pitchFamily="34" charset="0"/>
                </a:rPr>
                <a:t>X</a:t>
              </a:r>
            </a:p>
          </p:txBody>
        </p:sp>
      </p:grpSp>
      <p:grpSp>
        <p:nvGrpSpPr>
          <p:cNvPr id="50182" name="Group 117"/>
          <p:cNvGrpSpPr>
            <a:grpSpLocks/>
          </p:cNvGrpSpPr>
          <p:nvPr/>
        </p:nvGrpSpPr>
        <p:grpSpPr bwMode="auto">
          <a:xfrm rot="-5400000">
            <a:off x="1620838" y="2646362"/>
            <a:ext cx="914400" cy="955675"/>
            <a:chOff x="4724400" y="4302368"/>
            <a:chExt cx="914400" cy="955432"/>
          </a:xfrm>
        </p:grpSpPr>
        <p:grpSp>
          <p:nvGrpSpPr>
            <p:cNvPr id="50280" name="Group 118"/>
            <p:cNvGrpSpPr>
              <a:grpSpLocks/>
            </p:cNvGrpSpPr>
            <p:nvPr/>
          </p:nvGrpSpPr>
          <p:grpSpPr bwMode="auto">
            <a:xfrm>
              <a:off x="4724400" y="4343400"/>
              <a:ext cx="914400" cy="914400"/>
              <a:chOff x="2971800" y="1828800"/>
              <a:chExt cx="914400" cy="914400"/>
            </a:xfrm>
          </p:grpSpPr>
          <p:grpSp>
            <p:nvGrpSpPr>
              <p:cNvPr id="50282" name="Group 120"/>
              <p:cNvGrpSpPr>
                <a:grpSpLocks/>
              </p:cNvGrpSpPr>
              <p:nvPr/>
            </p:nvGrpSpPr>
            <p:grpSpPr bwMode="auto">
              <a:xfrm>
                <a:off x="2971800" y="1828800"/>
                <a:ext cx="914400" cy="914400"/>
                <a:chOff x="3505200" y="838200"/>
                <a:chExt cx="914400" cy="914400"/>
              </a:xfrm>
            </p:grpSpPr>
            <p:cxnSp>
              <p:nvCxnSpPr>
                <p:cNvPr id="123" name="Straight Connector 122"/>
                <p:cNvCxnSpPr/>
                <p:nvPr/>
              </p:nvCxnSpPr>
              <p:spPr>
                <a:xfrm rot="5400000">
                  <a:off x="3356091" y="1295516"/>
                  <a:ext cx="912579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4" name="Straight Connector 123"/>
                <p:cNvCxnSpPr/>
                <p:nvPr/>
              </p:nvCxnSpPr>
              <p:spPr>
                <a:xfrm rot="5400000">
                  <a:off x="3660097" y="1294722"/>
                  <a:ext cx="914167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5" name="Straight Connector 124"/>
                <p:cNvCxnSpPr/>
                <p:nvPr/>
              </p:nvCxnSpPr>
              <p:spPr>
                <a:xfrm flipV="1">
                  <a:off x="3505199" y="1143155"/>
                  <a:ext cx="914400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6" name="Straight Connector 125"/>
                <p:cNvCxnSpPr/>
                <p:nvPr/>
              </p:nvCxnSpPr>
              <p:spPr>
                <a:xfrm flipV="1">
                  <a:off x="3505199" y="1447877"/>
                  <a:ext cx="914400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22" name="Oval 121"/>
              <p:cNvSpPr/>
              <p:nvPr/>
            </p:nvSpPr>
            <p:spPr>
              <a:xfrm>
                <a:off x="3317874" y="2168671"/>
                <a:ext cx="228600" cy="228542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50281" name="TextBox 119"/>
            <p:cNvSpPr txBox="1">
              <a:spLocks noChangeArrowheads="1"/>
            </p:cNvSpPr>
            <p:nvPr/>
          </p:nvSpPr>
          <p:spPr bwMode="auto">
            <a:xfrm>
              <a:off x="5002824" y="4302368"/>
              <a:ext cx="36099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>
                  <a:solidFill>
                    <a:srgbClr val="00B0F0"/>
                  </a:solidFill>
                  <a:latin typeface="Verdana" pitchFamily="34" charset="0"/>
                </a:rPr>
                <a:t>X</a:t>
              </a:r>
            </a:p>
          </p:txBody>
        </p:sp>
      </p:grpSp>
      <p:grpSp>
        <p:nvGrpSpPr>
          <p:cNvPr id="50183" name="Group 126"/>
          <p:cNvGrpSpPr>
            <a:grpSpLocks/>
          </p:cNvGrpSpPr>
          <p:nvPr/>
        </p:nvGrpSpPr>
        <p:grpSpPr bwMode="auto">
          <a:xfrm rot="5400000">
            <a:off x="2763838" y="2646362"/>
            <a:ext cx="914400" cy="955675"/>
            <a:chOff x="4724400" y="4302368"/>
            <a:chExt cx="914400" cy="955432"/>
          </a:xfrm>
        </p:grpSpPr>
        <p:grpSp>
          <p:nvGrpSpPr>
            <p:cNvPr id="50272" name="Group 127"/>
            <p:cNvGrpSpPr>
              <a:grpSpLocks/>
            </p:cNvGrpSpPr>
            <p:nvPr/>
          </p:nvGrpSpPr>
          <p:grpSpPr bwMode="auto">
            <a:xfrm>
              <a:off x="4724400" y="4343400"/>
              <a:ext cx="914400" cy="914400"/>
              <a:chOff x="2971800" y="1828800"/>
              <a:chExt cx="914400" cy="914400"/>
            </a:xfrm>
          </p:grpSpPr>
          <p:grpSp>
            <p:nvGrpSpPr>
              <p:cNvPr id="50274" name="Group 129"/>
              <p:cNvGrpSpPr>
                <a:grpSpLocks/>
              </p:cNvGrpSpPr>
              <p:nvPr/>
            </p:nvGrpSpPr>
            <p:grpSpPr bwMode="auto">
              <a:xfrm>
                <a:off x="2971800" y="1828800"/>
                <a:ext cx="914400" cy="914400"/>
                <a:chOff x="3505200" y="838200"/>
                <a:chExt cx="914400" cy="914400"/>
              </a:xfrm>
            </p:grpSpPr>
            <p:cxnSp>
              <p:nvCxnSpPr>
                <p:cNvPr id="132" name="Straight Connector 131"/>
                <p:cNvCxnSpPr/>
                <p:nvPr/>
              </p:nvCxnSpPr>
              <p:spPr>
                <a:xfrm rot="5400000">
                  <a:off x="3354505" y="1297103"/>
                  <a:ext cx="912579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3" name="Straight Connector 132"/>
                <p:cNvCxnSpPr/>
                <p:nvPr/>
              </p:nvCxnSpPr>
              <p:spPr>
                <a:xfrm rot="5400000">
                  <a:off x="3658511" y="1294723"/>
                  <a:ext cx="914167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4" name="Straight Connector 133"/>
                <p:cNvCxnSpPr/>
                <p:nvPr/>
              </p:nvCxnSpPr>
              <p:spPr>
                <a:xfrm flipV="1">
                  <a:off x="3505201" y="1144742"/>
                  <a:ext cx="914400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5" name="Straight Connector 134"/>
                <p:cNvCxnSpPr/>
                <p:nvPr/>
              </p:nvCxnSpPr>
              <p:spPr>
                <a:xfrm flipV="1">
                  <a:off x="3505201" y="1449465"/>
                  <a:ext cx="914400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31" name="Oval 130"/>
              <p:cNvSpPr/>
              <p:nvPr/>
            </p:nvSpPr>
            <p:spPr>
              <a:xfrm>
                <a:off x="3317875" y="2168672"/>
                <a:ext cx="228600" cy="228542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50273" name="TextBox 128"/>
            <p:cNvSpPr txBox="1">
              <a:spLocks noChangeArrowheads="1"/>
            </p:cNvSpPr>
            <p:nvPr/>
          </p:nvSpPr>
          <p:spPr bwMode="auto">
            <a:xfrm>
              <a:off x="5002824" y="4302368"/>
              <a:ext cx="36099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>
                  <a:solidFill>
                    <a:srgbClr val="00B0F0"/>
                  </a:solidFill>
                  <a:latin typeface="Verdana" pitchFamily="34" charset="0"/>
                </a:rPr>
                <a:t>X</a:t>
              </a:r>
            </a:p>
          </p:txBody>
        </p:sp>
      </p:grpSp>
      <p:grpSp>
        <p:nvGrpSpPr>
          <p:cNvPr id="50184" name="Group 135"/>
          <p:cNvGrpSpPr>
            <a:grpSpLocks/>
          </p:cNvGrpSpPr>
          <p:nvPr/>
        </p:nvGrpSpPr>
        <p:grpSpPr bwMode="auto">
          <a:xfrm flipV="1">
            <a:off x="3886200" y="2667000"/>
            <a:ext cx="914400" cy="955675"/>
            <a:chOff x="4724400" y="4302368"/>
            <a:chExt cx="914400" cy="955432"/>
          </a:xfrm>
        </p:grpSpPr>
        <p:grpSp>
          <p:nvGrpSpPr>
            <p:cNvPr id="50264" name="Group 136"/>
            <p:cNvGrpSpPr>
              <a:grpSpLocks/>
            </p:cNvGrpSpPr>
            <p:nvPr/>
          </p:nvGrpSpPr>
          <p:grpSpPr bwMode="auto">
            <a:xfrm>
              <a:off x="4724400" y="4343400"/>
              <a:ext cx="914400" cy="914400"/>
              <a:chOff x="2971800" y="1828800"/>
              <a:chExt cx="914400" cy="914400"/>
            </a:xfrm>
          </p:grpSpPr>
          <p:grpSp>
            <p:nvGrpSpPr>
              <p:cNvPr id="50266" name="Group 138"/>
              <p:cNvGrpSpPr>
                <a:grpSpLocks/>
              </p:cNvGrpSpPr>
              <p:nvPr/>
            </p:nvGrpSpPr>
            <p:grpSpPr bwMode="auto">
              <a:xfrm>
                <a:off x="2971800" y="1828800"/>
                <a:ext cx="914400" cy="914400"/>
                <a:chOff x="3505200" y="838200"/>
                <a:chExt cx="914400" cy="914400"/>
              </a:xfrm>
            </p:grpSpPr>
            <p:cxnSp>
              <p:nvCxnSpPr>
                <p:cNvPr id="141" name="Straight Connector 140"/>
                <p:cNvCxnSpPr/>
                <p:nvPr/>
              </p:nvCxnSpPr>
              <p:spPr>
                <a:xfrm rot="5400000">
                  <a:off x="3354503" y="1295515"/>
                  <a:ext cx="912580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2" name="Straight Connector 141"/>
                <p:cNvCxnSpPr/>
                <p:nvPr/>
              </p:nvCxnSpPr>
              <p:spPr>
                <a:xfrm rot="5400000">
                  <a:off x="3658510" y="1294722"/>
                  <a:ext cx="914167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3" name="Straight Connector 142"/>
                <p:cNvCxnSpPr/>
                <p:nvPr/>
              </p:nvCxnSpPr>
              <p:spPr>
                <a:xfrm flipV="1">
                  <a:off x="3505200" y="1143155"/>
                  <a:ext cx="914400" cy="1587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4" name="Straight Connector 143"/>
                <p:cNvCxnSpPr/>
                <p:nvPr/>
              </p:nvCxnSpPr>
              <p:spPr>
                <a:xfrm flipV="1">
                  <a:off x="3505200" y="1447878"/>
                  <a:ext cx="914400" cy="1587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40" name="Oval 139"/>
              <p:cNvSpPr/>
              <p:nvPr/>
            </p:nvSpPr>
            <p:spPr>
              <a:xfrm>
                <a:off x="3317875" y="2168671"/>
                <a:ext cx="228600" cy="228542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50265" name="TextBox 137"/>
            <p:cNvSpPr txBox="1">
              <a:spLocks noChangeArrowheads="1"/>
            </p:cNvSpPr>
            <p:nvPr/>
          </p:nvSpPr>
          <p:spPr bwMode="auto">
            <a:xfrm>
              <a:off x="5002824" y="4302368"/>
              <a:ext cx="36099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>
                  <a:solidFill>
                    <a:srgbClr val="00B0F0"/>
                  </a:solidFill>
                  <a:latin typeface="Verdana" pitchFamily="34" charset="0"/>
                </a:rPr>
                <a:t>X</a:t>
              </a:r>
            </a:p>
          </p:txBody>
        </p:sp>
      </p:grpSp>
      <p:cxnSp>
        <p:nvCxnSpPr>
          <p:cNvPr id="147" name="Straight Connector 146"/>
          <p:cNvCxnSpPr/>
          <p:nvPr/>
        </p:nvCxnSpPr>
        <p:spPr>
          <a:xfrm rot="10800000" flipV="1">
            <a:off x="2133600" y="1752600"/>
            <a:ext cx="2362200" cy="838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/>
          <p:cNvCxnSpPr/>
          <p:nvPr/>
        </p:nvCxnSpPr>
        <p:spPr>
          <a:xfrm rot="10800000" flipV="1">
            <a:off x="3200400" y="1752600"/>
            <a:ext cx="1295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/>
          <p:cNvCxnSpPr/>
          <p:nvPr/>
        </p:nvCxnSpPr>
        <p:spPr>
          <a:xfrm rot="5400000">
            <a:off x="3924300" y="2171700"/>
            <a:ext cx="99060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188" name="Group 170"/>
          <p:cNvGrpSpPr>
            <a:grpSpLocks/>
          </p:cNvGrpSpPr>
          <p:nvPr/>
        </p:nvGrpSpPr>
        <p:grpSpPr bwMode="auto">
          <a:xfrm>
            <a:off x="4953000" y="2667000"/>
            <a:ext cx="946150" cy="914400"/>
            <a:chOff x="4996960" y="2667000"/>
            <a:chExt cx="946640" cy="914400"/>
          </a:xfrm>
        </p:grpSpPr>
        <p:grpSp>
          <p:nvGrpSpPr>
            <p:cNvPr id="50256" name="Group 162"/>
            <p:cNvGrpSpPr>
              <a:grpSpLocks/>
            </p:cNvGrpSpPr>
            <p:nvPr/>
          </p:nvGrpSpPr>
          <p:grpSpPr bwMode="auto">
            <a:xfrm>
              <a:off x="5029200" y="2667000"/>
              <a:ext cx="914400" cy="914400"/>
              <a:chOff x="2971800" y="1828800"/>
              <a:chExt cx="914400" cy="914400"/>
            </a:xfrm>
          </p:grpSpPr>
          <p:grpSp>
            <p:nvGrpSpPr>
              <p:cNvPr id="50258" name="Group 163"/>
              <p:cNvGrpSpPr>
                <a:grpSpLocks/>
              </p:cNvGrpSpPr>
              <p:nvPr/>
            </p:nvGrpSpPr>
            <p:grpSpPr bwMode="auto">
              <a:xfrm>
                <a:off x="2971800" y="1828800"/>
                <a:ext cx="914400" cy="914400"/>
                <a:chOff x="3505200" y="838200"/>
                <a:chExt cx="914400" cy="914400"/>
              </a:xfrm>
            </p:grpSpPr>
            <p:cxnSp>
              <p:nvCxnSpPr>
                <p:cNvPr id="166" name="Straight Connector 165"/>
                <p:cNvCxnSpPr/>
                <p:nvPr/>
              </p:nvCxnSpPr>
              <p:spPr>
                <a:xfrm rot="5400000">
                  <a:off x="3354073" y="1295400"/>
                  <a:ext cx="912812" cy="1589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7" name="Straight Connector 166"/>
                <p:cNvCxnSpPr/>
                <p:nvPr/>
              </p:nvCxnSpPr>
              <p:spPr>
                <a:xfrm rot="5400000">
                  <a:off x="3658237" y="1294606"/>
                  <a:ext cx="914400" cy="1589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8" name="Straight Connector 167"/>
                <p:cNvCxnSpPr/>
                <p:nvPr/>
              </p:nvCxnSpPr>
              <p:spPr>
                <a:xfrm flipV="1">
                  <a:off x="3504727" y="1143000"/>
                  <a:ext cx="914873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9" name="Straight Connector 168"/>
                <p:cNvCxnSpPr/>
                <p:nvPr/>
              </p:nvCxnSpPr>
              <p:spPr>
                <a:xfrm flipV="1">
                  <a:off x="3504727" y="1447800"/>
                  <a:ext cx="914873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65" name="Oval 164"/>
              <p:cNvSpPr/>
              <p:nvPr/>
            </p:nvSpPr>
            <p:spPr>
              <a:xfrm>
                <a:off x="3317581" y="2168525"/>
                <a:ext cx="228718" cy="228600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50257" name="TextBox 169"/>
            <p:cNvSpPr txBox="1">
              <a:spLocks noChangeArrowheads="1"/>
            </p:cNvSpPr>
            <p:nvPr/>
          </p:nvSpPr>
          <p:spPr bwMode="auto">
            <a:xfrm>
              <a:off x="4996960" y="2667000"/>
              <a:ext cx="36099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>
                  <a:solidFill>
                    <a:srgbClr val="00B0F0"/>
                  </a:solidFill>
                  <a:latin typeface="Verdana" pitchFamily="34" charset="0"/>
                </a:rPr>
                <a:t>X</a:t>
              </a:r>
            </a:p>
          </p:txBody>
        </p:sp>
      </p:grpSp>
      <p:grpSp>
        <p:nvGrpSpPr>
          <p:cNvPr id="50189" name="Group 171"/>
          <p:cNvGrpSpPr>
            <a:grpSpLocks/>
          </p:cNvGrpSpPr>
          <p:nvPr/>
        </p:nvGrpSpPr>
        <p:grpSpPr bwMode="auto">
          <a:xfrm rot="5400000">
            <a:off x="6003925" y="2651125"/>
            <a:ext cx="946150" cy="914400"/>
            <a:chOff x="4996960" y="2667000"/>
            <a:chExt cx="946640" cy="914400"/>
          </a:xfrm>
        </p:grpSpPr>
        <p:grpSp>
          <p:nvGrpSpPr>
            <p:cNvPr id="50248" name="Group 172"/>
            <p:cNvGrpSpPr>
              <a:grpSpLocks/>
            </p:cNvGrpSpPr>
            <p:nvPr/>
          </p:nvGrpSpPr>
          <p:grpSpPr bwMode="auto">
            <a:xfrm>
              <a:off x="5029200" y="2667000"/>
              <a:ext cx="914400" cy="914400"/>
              <a:chOff x="2971800" y="1828800"/>
              <a:chExt cx="914400" cy="914400"/>
            </a:xfrm>
          </p:grpSpPr>
          <p:grpSp>
            <p:nvGrpSpPr>
              <p:cNvPr id="50250" name="Group 174"/>
              <p:cNvGrpSpPr>
                <a:grpSpLocks/>
              </p:cNvGrpSpPr>
              <p:nvPr/>
            </p:nvGrpSpPr>
            <p:grpSpPr bwMode="auto">
              <a:xfrm>
                <a:off x="2971800" y="1828800"/>
                <a:ext cx="914400" cy="914400"/>
                <a:chOff x="3505200" y="838200"/>
                <a:chExt cx="914400" cy="914400"/>
              </a:xfrm>
            </p:grpSpPr>
            <p:cxnSp>
              <p:nvCxnSpPr>
                <p:cNvPr id="177" name="Straight Connector 176"/>
                <p:cNvCxnSpPr/>
                <p:nvPr/>
              </p:nvCxnSpPr>
              <p:spPr>
                <a:xfrm rot="5400000">
                  <a:off x="3354072" y="1296987"/>
                  <a:ext cx="912812" cy="1589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8" name="Straight Connector 177"/>
                <p:cNvCxnSpPr/>
                <p:nvPr/>
              </p:nvCxnSpPr>
              <p:spPr>
                <a:xfrm rot="5400000">
                  <a:off x="3658236" y="1294606"/>
                  <a:ext cx="914400" cy="1589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9" name="Straight Connector 178"/>
                <p:cNvCxnSpPr/>
                <p:nvPr/>
              </p:nvCxnSpPr>
              <p:spPr>
                <a:xfrm flipV="1">
                  <a:off x="3504726" y="1144588"/>
                  <a:ext cx="914873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0" name="Straight Connector 179"/>
                <p:cNvCxnSpPr/>
                <p:nvPr/>
              </p:nvCxnSpPr>
              <p:spPr>
                <a:xfrm flipV="1">
                  <a:off x="3504726" y="1449388"/>
                  <a:ext cx="914873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76" name="Oval 175"/>
              <p:cNvSpPr/>
              <p:nvPr/>
            </p:nvSpPr>
            <p:spPr>
              <a:xfrm>
                <a:off x="3317580" y="2168526"/>
                <a:ext cx="228718" cy="228600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50249" name="TextBox 173"/>
            <p:cNvSpPr txBox="1">
              <a:spLocks noChangeArrowheads="1"/>
            </p:cNvSpPr>
            <p:nvPr/>
          </p:nvSpPr>
          <p:spPr bwMode="auto">
            <a:xfrm>
              <a:off x="4996960" y="2667000"/>
              <a:ext cx="36099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>
                  <a:solidFill>
                    <a:srgbClr val="00B0F0"/>
                  </a:solidFill>
                  <a:latin typeface="Verdana" pitchFamily="34" charset="0"/>
                </a:rPr>
                <a:t>X</a:t>
              </a:r>
            </a:p>
          </p:txBody>
        </p:sp>
      </p:grpSp>
      <p:grpSp>
        <p:nvGrpSpPr>
          <p:cNvPr id="50190" name="Group 180"/>
          <p:cNvGrpSpPr>
            <a:grpSpLocks/>
          </p:cNvGrpSpPr>
          <p:nvPr/>
        </p:nvGrpSpPr>
        <p:grpSpPr bwMode="auto">
          <a:xfrm rot="10800000">
            <a:off x="7070725" y="2674938"/>
            <a:ext cx="946150" cy="914400"/>
            <a:chOff x="4996960" y="2667000"/>
            <a:chExt cx="946640" cy="914400"/>
          </a:xfrm>
        </p:grpSpPr>
        <p:grpSp>
          <p:nvGrpSpPr>
            <p:cNvPr id="50240" name="Group 181"/>
            <p:cNvGrpSpPr>
              <a:grpSpLocks/>
            </p:cNvGrpSpPr>
            <p:nvPr/>
          </p:nvGrpSpPr>
          <p:grpSpPr bwMode="auto">
            <a:xfrm>
              <a:off x="5029200" y="2667000"/>
              <a:ext cx="914400" cy="914400"/>
              <a:chOff x="2971800" y="1828800"/>
              <a:chExt cx="914400" cy="914400"/>
            </a:xfrm>
          </p:grpSpPr>
          <p:grpSp>
            <p:nvGrpSpPr>
              <p:cNvPr id="50242" name="Group 183"/>
              <p:cNvGrpSpPr>
                <a:grpSpLocks/>
              </p:cNvGrpSpPr>
              <p:nvPr/>
            </p:nvGrpSpPr>
            <p:grpSpPr bwMode="auto">
              <a:xfrm>
                <a:off x="2971800" y="1828800"/>
                <a:ext cx="914400" cy="914400"/>
                <a:chOff x="3505200" y="838200"/>
                <a:chExt cx="914400" cy="914400"/>
              </a:xfrm>
            </p:grpSpPr>
            <p:cxnSp>
              <p:nvCxnSpPr>
                <p:cNvPr id="186" name="Straight Connector 185"/>
                <p:cNvCxnSpPr/>
                <p:nvPr/>
              </p:nvCxnSpPr>
              <p:spPr>
                <a:xfrm rot="5400000">
                  <a:off x="3355661" y="1300162"/>
                  <a:ext cx="912813" cy="1589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7" name="Straight Connector 186"/>
                <p:cNvCxnSpPr/>
                <p:nvPr/>
              </p:nvCxnSpPr>
              <p:spPr>
                <a:xfrm rot="5400000">
                  <a:off x="3659824" y="1297781"/>
                  <a:ext cx="914400" cy="1589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8" name="Straight Connector 187"/>
                <p:cNvCxnSpPr/>
                <p:nvPr/>
              </p:nvCxnSpPr>
              <p:spPr>
                <a:xfrm flipV="1">
                  <a:off x="3504727" y="1147763"/>
                  <a:ext cx="914873" cy="1587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9" name="Straight Connector 188"/>
                <p:cNvCxnSpPr/>
                <p:nvPr/>
              </p:nvCxnSpPr>
              <p:spPr>
                <a:xfrm flipV="1">
                  <a:off x="3504727" y="1452563"/>
                  <a:ext cx="914873" cy="1587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85" name="Oval 184"/>
              <p:cNvSpPr/>
              <p:nvPr/>
            </p:nvSpPr>
            <p:spPr>
              <a:xfrm>
                <a:off x="3317581" y="2171700"/>
                <a:ext cx="228718" cy="228600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50241" name="TextBox 182"/>
            <p:cNvSpPr txBox="1">
              <a:spLocks noChangeArrowheads="1"/>
            </p:cNvSpPr>
            <p:nvPr/>
          </p:nvSpPr>
          <p:spPr bwMode="auto">
            <a:xfrm>
              <a:off x="4996960" y="2667000"/>
              <a:ext cx="36099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>
                  <a:solidFill>
                    <a:srgbClr val="00B0F0"/>
                  </a:solidFill>
                  <a:latin typeface="Verdana" pitchFamily="34" charset="0"/>
                </a:rPr>
                <a:t>X</a:t>
              </a:r>
            </a:p>
          </p:txBody>
        </p:sp>
      </p:grpSp>
      <p:grpSp>
        <p:nvGrpSpPr>
          <p:cNvPr id="50191" name="Group 189"/>
          <p:cNvGrpSpPr>
            <a:grpSpLocks/>
          </p:cNvGrpSpPr>
          <p:nvPr/>
        </p:nvGrpSpPr>
        <p:grpSpPr bwMode="auto">
          <a:xfrm rot="10800000" flipH="1">
            <a:off x="8077200" y="2667000"/>
            <a:ext cx="946150" cy="914400"/>
            <a:chOff x="4996960" y="2667000"/>
            <a:chExt cx="946640" cy="914400"/>
          </a:xfrm>
        </p:grpSpPr>
        <p:grpSp>
          <p:nvGrpSpPr>
            <p:cNvPr id="50232" name="Group 190"/>
            <p:cNvGrpSpPr>
              <a:grpSpLocks/>
            </p:cNvGrpSpPr>
            <p:nvPr/>
          </p:nvGrpSpPr>
          <p:grpSpPr bwMode="auto">
            <a:xfrm>
              <a:off x="5029200" y="2667000"/>
              <a:ext cx="914400" cy="914400"/>
              <a:chOff x="2971800" y="1828800"/>
              <a:chExt cx="914400" cy="914400"/>
            </a:xfrm>
          </p:grpSpPr>
          <p:grpSp>
            <p:nvGrpSpPr>
              <p:cNvPr id="50234" name="Group 192"/>
              <p:cNvGrpSpPr>
                <a:grpSpLocks/>
              </p:cNvGrpSpPr>
              <p:nvPr/>
            </p:nvGrpSpPr>
            <p:grpSpPr bwMode="auto">
              <a:xfrm>
                <a:off x="2971800" y="1828800"/>
                <a:ext cx="914400" cy="914400"/>
                <a:chOff x="3505200" y="838200"/>
                <a:chExt cx="914400" cy="914400"/>
              </a:xfrm>
            </p:grpSpPr>
            <p:cxnSp>
              <p:nvCxnSpPr>
                <p:cNvPr id="195" name="Straight Connector 194"/>
                <p:cNvCxnSpPr/>
                <p:nvPr/>
              </p:nvCxnSpPr>
              <p:spPr>
                <a:xfrm rot="5400000">
                  <a:off x="3352485" y="1296988"/>
                  <a:ext cx="912812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6" name="Straight Connector 195"/>
                <p:cNvCxnSpPr/>
                <p:nvPr/>
              </p:nvCxnSpPr>
              <p:spPr>
                <a:xfrm rot="5400000">
                  <a:off x="3656649" y="1294607"/>
                  <a:ext cx="914400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7" name="Straight Connector 196"/>
                <p:cNvCxnSpPr/>
                <p:nvPr/>
              </p:nvCxnSpPr>
              <p:spPr>
                <a:xfrm flipV="1">
                  <a:off x="3504727" y="1144587"/>
                  <a:ext cx="914873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8" name="Straight Connector 197"/>
                <p:cNvCxnSpPr/>
                <p:nvPr/>
              </p:nvCxnSpPr>
              <p:spPr>
                <a:xfrm flipV="1">
                  <a:off x="3504727" y="1449387"/>
                  <a:ext cx="914873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94" name="Oval 193"/>
              <p:cNvSpPr/>
              <p:nvPr/>
            </p:nvSpPr>
            <p:spPr>
              <a:xfrm>
                <a:off x="3317581" y="2168525"/>
                <a:ext cx="228718" cy="228600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50233" name="TextBox 191"/>
            <p:cNvSpPr txBox="1">
              <a:spLocks noChangeArrowheads="1"/>
            </p:cNvSpPr>
            <p:nvPr/>
          </p:nvSpPr>
          <p:spPr bwMode="auto">
            <a:xfrm>
              <a:off x="4996960" y="2667000"/>
              <a:ext cx="36099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>
                  <a:solidFill>
                    <a:srgbClr val="00B0F0"/>
                  </a:solidFill>
                  <a:latin typeface="Verdana" pitchFamily="34" charset="0"/>
                </a:rPr>
                <a:t>X</a:t>
              </a:r>
            </a:p>
          </p:txBody>
        </p:sp>
      </p:grpSp>
      <p:cxnSp>
        <p:nvCxnSpPr>
          <p:cNvPr id="199" name="Straight Connector 198"/>
          <p:cNvCxnSpPr/>
          <p:nvPr/>
        </p:nvCxnSpPr>
        <p:spPr>
          <a:xfrm rot="16200000" flipH="1">
            <a:off x="4533900" y="1790700"/>
            <a:ext cx="914400" cy="838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3" name="Straight Connector 202"/>
          <p:cNvCxnSpPr/>
          <p:nvPr/>
        </p:nvCxnSpPr>
        <p:spPr>
          <a:xfrm>
            <a:off x="4572000" y="1752600"/>
            <a:ext cx="19050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" name="Straight Connector 204"/>
          <p:cNvCxnSpPr/>
          <p:nvPr/>
        </p:nvCxnSpPr>
        <p:spPr>
          <a:xfrm>
            <a:off x="4648200" y="1752600"/>
            <a:ext cx="2819400" cy="838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" name="Straight Connector 206"/>
          <p:cNvCxnSpPr/>
          <p:nvPr/>
        </p:nvCxnSpPr>
        <p:spPr>
          <a:xfrm>
            <a:off x="4648200" y="1752600"/>
            <a:ext cx="3962400" cy="838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196" name="Group 208"/>
          <p:cNvGrpSpPr>
            <a:grpSpLocks/>
          </p:cNvGrpSpPr>
          <p:nvPr/>
        </p:nvGrpSpPr>
        <p:grpSpPr bwMode="auto">
          <a:xfrm rot="10800000">
            <a:off x="7086600" y="4114800"/>
            <a:ext cx="946150" cy="914400"/>
            <a:chOff x="4996960" y="2667000"/>
            <a:chExt cx="946640" cy="914400"/>
          </a:xfrm>
        </p:grpSpPr>
        <p:grpSp>
          <p:nvGrpSpPr>
            <p:cNvPr id="50224" name="Group 209"/>
            <p:cNvGrpSpPr>
              <a:grpSpLocks/>
            </p:cNvGrpSpPr>
            <p:nvPr/>
          </p:nvGrpSpPr>
          <p:grpSpPr bwMode="auto">
            <a:xfrm>
              <a:off x="5029200" y="2667000"/>
              <a:ext cx="914400" cy="914400"/>
              <a:chOff x="2971800" y="1828800"/>
              <a:chExt cx="914400" cy="914400"/>
            </a:xfrm>
          </p:grpSpPr>
          <p:grpSp>
            <p:nvGrpSpPr>
              <p:cNvPr id="50226" name="Group 211"/>
              <p:cNvGrpSpPr>
                <a:grpSpLocks/>
              </p:cNvGrpSpPr>
              <p:nvPr/>
            </p:nvGrpSpPr>
            <p:grpSpPr bwMode="auto">
              <a:xfrm>
                <a:off x="2971800" y="1828800"/>
                <a:ext cx="914400" cy="914400"/>
                <a:chOff x="3505200" y="838200"/>
                <a:chExt cx="914400" cy="914400"/>
              </a:xfrm>
            </p:grpSpPr>
            <p:cxnSp>
              <p:nvCxnSpPr>
                <p:cNvPr id="214" name="Straight Connector 213"/>
                <p:cNvCxnSpPr/>
                <p:nvPr/>
              </p:nvCxnSpPr>
              <p:spPr>
                <a:xfrm rot="5400000">
                  <a:off x="3355661" y="1296987"/>
                  <a:ext cx="912812" cy="1589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5" name="Straight Connector 214"/>
                <p:cNvCxnSpPr/>
                <p:nvPr/>
              </p:nvCxnSpPr>
              <p:spPr>
                <a:xfrm rot="5400000">
                  <a:off x="3659824" y="1294606"/>
                  <a:ext cx="914400" cy="1589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6" name="Straight Connector 215"/>
                <p:cNvCxnSpPr/>
                <p:nvPr/>
              </p:nvCxnSpPr>
              <p:spPr>
                <a:xfrm flipV="1">
                  <a:off x="3504727" y="1144587"/>
                  <a:ext cx="914873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7" name="Straight Connector 216"/>
                <p:cNvCxnSpPr/>
                <p:nvPr/>
              </p:nvCxnSpPr>
              <p:spPr>
                <a:xfrm flipV="1">
                  <a:off x="3504727" y="1449387"/>
                  <a:ext cx="914873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13" name="Oval 212"/>
              <p:cNvSpPr/>
              <p:nvPr/>
            </p:nvSpPr>
            <p:spPr>
              <a:xfrm>
                <a:off x="3317581" y="2168525"/>
                <a:ext cx="228718" cy="228600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50225" name="TextBox 210"/>
            <p:cNvSpPr txBox="1">
              <a:spLocks noChangeArrowheads="1"/>
            </p:cNvSpPr>
            <p:nvPr/>
          </p:nvSpPr>
          <p:spPr bwMode="auto">
            <a:xfrm>
              <a:off x="4996960" y="2667000"/>
              <a:ext cx="36099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>
                  <a:solidFill>
                    <a:srgbClr val="00B0F0"/>
                  </a:solidFill>
                  <a:latin typeface="Verdana" pitchFamily="34" charset="0"/>
                </a:rPr>
                <a:t>X</a:t>
              </a:r>
            </a:p>
          </p:txBody>
        </p:sp>
      </p:grpSp>
      <p:sp>
        <p:nvSpPr>
          <p:cNvPr id="218" name="Oval 217"/>
          <p:cNvSpPr/>
          <p:nvPr/>
        </p:nvSpPr>
        <p:spPr>
          <a:xfrm>
            <a:off x="7086600" y="4114800"/>
            <a:ext cx="228600" cy="2286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219" name="Straight Connector 218"/>
          <p:cNvCxnSpPr/>
          <p:nvPr/>
        </p:nvCxnSpPr>
        <p:spPr>
          <a:xfrm rot="5400000">
            <a:off x="7239001" y="3886200"/>
            <a:ext cx="609600" cy="31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199" name="Group 221"/>
          <p:cNvGrpSpPr>
            <a:grpSpLocks/>
          </p:cNvGrpSpPr>
          <p:nvPr/>
        </p:nvGrpSpPr>
        <p:grpSpPr bwMode="auto">
          <a:xfrm rot="10800000">
            <a:off x="5715000" y="4114800"/>
            <a:ext cx="946150" cy="914400"/>
            <a:chOff x="4996960" y="2667000"/>
            <a:chExt cx="946640" cy="914400"/>
          </a:xfrm>
        </p:grpSpPr>
        <p:grpSp>
          <p:nvGrpSpPr>
            <p:cNvPr id="50216" name="Group 222"/>
            <p:cNvGrpSpPr>
              <a:grpSpLocks/>
            </p:cNvGrpSpPr>
            <p:nvPr/>
          </p:nvGrpSpPr>
          <p:grpSpPr bwMode="auto">
            <a:xfrm>
              <a:off x="5029200" y="2667000"/>
              <a:ext cx="914400" cy="914400"/>
              <a:chOff x="2971800" y="1828800"/>
              <a:chExt cx="914400" cy="914400"/>
            </a:xfrm>
          </p:grpSpPr>
          <p:grpSp>
            <p:nvGrpSpPr>
              <p:cNvPr id="50218" name="Group 224"/>
              <p:cNvGrpSpPr>
                <a:grpSpLocks/>
              </p:cNvGrpSpPr>
              <p:nvPr/>
            </p:nvGrpSpPr>
            <p:grpSpPr bwMode="auto">
              <a:xfrm>
                <a:off x="2971800" y="1828800"/>
                <a:ext cx="914400" cy="914400"/>
                <a:chOff x="3505200" y="838200"/>
                <a:chExt cx="914400" cy="914400"/>
              </a:xfrm>
            </p:grpSpPr>
            <p:cxnSp>
              <p:nvCxnSpPr>
                <p:cNvPr id="227" name="Straight Connector 226"/>
                <p:cNvCxnSpPr/>
                <p:nvPr/>
              </p:nvCxnSpPr>
              <p:spPr>
                <a:xfrm rot="5400000">
                  <a:off x="3358837" y="1296987"/>
                  <a:ext cx="912812" cy="1589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8" name="Straight Connector 227"/>
                <p:cNvCxnSpPr/>
                <p:nvPr/>
              </p:nvCxnSpPr>
              <p:spPr>
                <a:xfrm rot="5400000">
                  <a:off x="3663001" y="1294606"/>
                  <a:ext cx="914400" cy="1589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9" name="Straight Connector 228"/>
                <p:cNvCxnSpPr/>
                <p:nvPr/>
              </p:nvCxnSpPr>
              <p:spPr>
                <a:xfrm flipV="1">
                  <a:off x="3507903" y="1144587"/>
                  <a:ext cx="914873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0" name="Straight Connector 229"/>
                <p:cNvCxnSpPr/>
                <p:nvPr/>
              </p:nvCxnSpPr>
              <p:spPr>
                <a:xfrm flipV="1">
                  <a:off x="3507903" y="1449387"/>
                  <a:ext cx="914873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26" name="Oval 225"/>
              <p:cNvSpPr/>
              <p:nvPr/>
            </p:nvSpPr>
            <p:spPr>
              <a:xfrm>
                <a:off x="3320758" y="2168525"/>
                <a:ext cx="228718" cy="228600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50217" name="TextBox 223"/>
            <p:cNvSpPr txBox="1">
              <a:spLocks noChangeArrowheads="1"/>
            </p:cNvSpPr>
            <p:nvPr/>
          </p:nvSpPr>
          <p:spPr bwMode="auto">
            <a:xfrm>
              <a:off x="4996960" y="2667000"/>
              <a:ext cx="36099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>
                  <a:solidFill>
                    <a:srgbClr val="00B0F0"/>
                  </a:solidFill>
                  <a:latin typeface="Verdana" pitchFamily="34" charset="0"/>
                </a:rPr>
                <a:t>X</a:t>
              </a:r>
            </a:p>
          </p:txBody>
        </p:sp>
      </p:grpSp>
      <p:sp>
        <p:nvSpPr>
          <p:cNvPr id="231" name="Oval 230"/>
          <p:cNvSpPr/>
          <p:nvPr/>
        </p:nvSpPr>
        <p:spPr>
          <a:xfrm>
            <a:off x="6054725" y="4114800"/>
            <a:ext cx="228600" cy="2286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232" name="Straight Connector 231"/>
          <p:cNvCxnSpPr/>
          <p:nvPr/>
        </p:nvCxnSpPr>
        <p:spPr>
          <a:xfrm rot="10800000" flipV="1">
            <a:off x="6248400" y="3581400"/>
            <a:ext cx="1295400" cy="533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202" name="Group 236"/>
          <p:cNvGrpSpPr>
            <a:grpSpLocks/>
          </p:cNvGrpSpPr>
          <p:nvPr/>
        </p:nvGrpSpPr>
        <p:grpSpPr bwMode="auto">
          <a:xfrm rot="10800000">
            <a:off x="5715000" y="5486400"/>
            <a:ext cx="946150" cy="914400"/>
            <a:chOff x="4996960" y="2667000"/>
            <a:chExt cx="946640" cy="914400"/>
          </a:xfrm>
        </p:grpSpPr>
        <p:grpSp>
          <p:nvGrpSpPr>
            <p:cNvPr id="50208" name="Group 237"/>
            <p:cNvGrpSpPr>
              <a:grpSpLocks/>
            </p:cNvGrpSpPr>
            <p:nvPr/>
          </p:nvGrpSpPr>
          <p:grpSpPr bwMode="auto">
            <a:xfrm>
              <a:off x="5029200" y="2667000"/>
              <a:ext cx="914400" cy="914400"/>
              <a:chOff x="2971800" y="1828800"/>
              <a:chExt cx="914400" cy="914400"/>
            </a:xfrm>
          </p:grpSpPr>
          <p:grpSp>
            <p:nvGrpSpPr>
              <p:cNvPr id="50210" name="Group 239"/>
              <p:cNvGrpSpPr>
                <a:grpSpLocks/>
              </p:cNvGrpSpPr>
              <p:nvPr/>
            </p:nvGrpSpPr>
            <p:grpSpPr bwMode="auto">
              <a:xfrm>
                <a:off x="2971800" y="1828800"/>
                <a:ext cx="914400" cy="914400"/>
                <a:chOff x="3505200" y="838200"/>
                <a:chExt cx="914400" cy="914400"/>
              </a:xfrm>
            </p:grpSpPr>
            <p:cxnSp>
              <p:nvCxnSpPr>
                <p:cNvPr id="242" name="Straight Connector 241"/>
                <p:cNvCxnSpPr/>
                <p:nvPr/>
              </p:nvCxnSpPr>
              <p:spPr>
                <a:xfrm rot="5400000">
                  <a:off x="3358837" y="1296987"/>
                  <a:ext cx="912812" cy="1589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3" name="Straight Connector 242"/>
                <p:cNvCxnSpPr/>
                <p:nvPr/>
              </p:nvCxnSpPr>
              <p:spPr>
                <a:xfrm rot="5400000">
                  <a:off x="3663001" y="1294606"/>
                  <a:ext cx="914400" cy="1589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4" name="Straight Connector 243"/>
                <p:cNvCxnSpPr/>
                <p:nvPr/>
              </p:nvCxnSpPr>
              <p:spPr>
                <a:xfrm flipV="1">
                  <a:off x="3507903" y="1144587"/>
                  <a:ext cx="914873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5" name="Straight Connector 244"/>
                <p:cNvCxnSpPr/>
                <p:nvPr/>
              </p:nvCxnSpPr>
              <p:spPr>
                <a:xfrm flipV="1">
                  <a:off x="3507903" y="1449387"/>
                  <a:ext cx="914873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41" name="Oval 240"/>
              <p:cNvSpPr/>
              <p:nvPr/>
            </p:nvSpPr>
            <p:spPr>
              <a:xfrm>
                <a:off x="3320758" y="2168525"/>
                <a:ext cx="228718" cy="228600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50209" name="TextBox 238"/>
            <p:cNvSpPr txBox="1">
              <a:spLocks noChangeArrowheads="1"/>
            </p:cNvSpPr>
            <p:nvPr/>
          </p:nvSpPr>
          <p:spPr bwMode="auto">
            <a:xfrm>
              <a:off x="4996960" y="2667000"/>
              <a:ext cx="36099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>
                  <a:solidFill>
                    <a:srgbClr val="00B0F0"/>
                  </a:solidFill>
                  <a:latin typeface="Verdana" pitchFamily="34" charset="0"/>
                </a:rPr>
                <a:t>X</a:t>
              </a:r>
            </a:p>
          </p:txBody>
        </p:sp>
      </p:grpSp>
      <p:sp>
        <p:nvSpPr>
          <p:cNvPr id="246" name="Oval 245"/>
          <p:cNvSpPr/>
          <p:nvPr/>
        </p:nvSpPr>
        <p:spPr>
          <a:xfrm>
            <a:off x="6054725" y="5486400"/>
            <a:ext cx="228600" cy="2286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0204" name="TextBox 247"/>
          <p:cNvSpPr txBox="1">
            <a:spLocks noChangeArrowheads="1"/>
          </p:cNvSpPr>
          <p:nvPr/>
        </p:nvSpPr>
        <p:spPr bwMode="auto">
          <a:xfrm>
            <a:off x="5981700" y="6029325"/>
            <a:ext cx="3603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00B0F0"/>
                </a:solidFill>
                <a:latin typeface="Verdana" pitchFamily="34" charset="0"/>
              </a:rPr>
              <a:t>X</a:t>
            </a:r>
          </a:p>
        </p:txBody>
      </p:sp>
      <p:cxnSp>
        <p:nvCxnSpPr>
          <p:cNvPr id="249" name="Straight Connector 248"/>
          <p:cNvCxnSpPr/>
          <p:nvPr/>
        </p:nvCxnSpPr>
        <p:spPr>
          <a:xfrm rot="5400000">
            <a:off x="5853907" y="5104606"/>
            <a:ext cx="6096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206" name="TextBox 249"/>
          <p:cNvSpPr txBox="1">
            <a:spLocks noChangeArrowheads="1"/>
          </p:cNvSpPr>
          <p:nvPr/>
        </p:nvSpPr>
        <p:spPr bwMode="auto">
          <a:xfrm>
            <a:off x="1905000" y="4114800"/>
            <a:ext cx="646113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400">
                <a:solidFill>
                  <a:srgbClr val="00B0F0"/>
                </a:solidFill>
                <a:latin typeface="Verdana" pitchFamily="34" charset="0"/>
              </a:rPr>
              <a:t>…</a:t>
            </a:r>
          </a:p>
        </p:txBody>
      </p:sp>
      <p:sp>
        <p:nvSpPr>
          <p:cNvPr id="50207" name="Slide Number Placeholder 126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5ADCBA1-8A11-4C20-8C76-3CA3F2CC843A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01" name="Group 31"/>
          <p:cNvGrpSpPr>
            <a:grpSpLocks/>
          </p:cNvGrpSpPr>
          <p:nvPr/>
        </p:nvGrpSpPr>
        <p:grpSpPr bwMode="auto">
          <a:xfrm>
            <a:off x="4114800" y="539750"/>
            <a:ext cx="914400" cy="914400"/>
            <a:chOff x="3505200" y="838200"/>
            <a:chExt cx="914400" cy="914400"/>
          </a:xfrm>
        </p:grpSpPr>
        <p:cxnSp>
          <p:nvCxnSpPr>
            <p:cNvPr id="20" name="Straight Connector 19"/>
            <p:cNvCxnSpPr/>
            <p:nvPr/>
          </p:nvCxnSpPr>
          <p:spPr>
            <a:xfrm rot="5400000">
              <a:off x="3354388" y="1295400"/>
              <a:ext cx="912812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658394" y="1294606"/>
              <a:ext cx="914400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flipV="1">
              <a:off x="3505200" y="1143000"/>
              <a:ext cx="914400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flipV="1">
              <a:off x="3505200" y="1447800"/>
              <a:ext cx="914400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Oval 34"/>
          <p:cNvSpPr/>
          <p:nvPr/>
        </p:nvSpPr>
        <p:spPr>
          <a:xfrm>
            <a:off x="4454525" y="885825"/>
            <a:ext cx="228600" cy="2286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47" name="Straight Connector 146"/>
          <p:cNvCxnSpPr/>
          <p:nvPr/>
        </p:nvCxnSpPr>
        <p:spPr>
          <a:xfrm rot="10800000" flipV="1">
            <a:off x="2667000" y="1454150"/>
            <a:ext cx="1828800" cy="533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/>
          <p:cNvCxnSpPr/>
          <p:nvPr/>
        </p:nvCxnSpPr>
        <p:spPr>
          <a:xfrm rot="5400000">
            <a:off x="4344194" y="1681956"/>
            <a:ext cx="457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3" name="Straight Connector 202"/>
          <p:cNvCxnSpPr/>
          <p:nvPr/>
        </p:nvCxnSpPr>
        <p:spPr>
          <a:xfrm>
            <a:off x="4572000" y="1454150"/>
            <a:ext cx="1447800" cy="609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206" name="TextBox 108"/>
          <p:cNvSpPr txBox="1">
            <a:spLocks noChangeArrowheads="1"/>
          </p:cNvSpPr>
          <p:nvPr/>
        </p:nvSpPr>
        <p:spPr bwMode="auto">
          <a:xfrm>
            <a:off x="4114800" y="539750"/>
            <a:ext cx="3603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00B0F0"/>
                </a:solidFill>
                <a:latin typeface="Verdana" pitchFamily="34" charset="0"/>
              </a:rPr>
              <a:t>X</a:t>
            </a:r>
          </a:p>
        </p:txBody>
      </p:sp>
      <p:sp>
        <p:nvSpPr>
          <p:cNvPr id="51207" name="TextBox 109"/>
          <p:cNvSpPr txBox="1">
            <a:spLocks noChangeArrowheads="1"/>
          </p:cNvSpPr>
          <p:nvPr/>
        </p:nvSpPr>
        <p:spPr bwMode="auto">
          <a:xfrm>
            <a:off x="4384675" y="533400"/>
            <a:ext cx="3603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00B0F0"/>
                </a:solidFill>
                <a:latin typeface="Verdana" pitchFamily="34" charset="0"/>
              </a:rPr>
              <a:t>X</a:t>
            </a:r>
          </a:p>
        </p:txBody>
      </p:sp>
      <p:sp>
        <p:nvSpPr>
          <p:cNvPr id="117" name="Oval 116"/>
          <p:cNvSpPr/>
          <p:nvPr/>
        </p:nvSpPr>
        <p:spPr>
          <a:xfrm>
            <a:off x="4773613" y="581025"/>
            <a:ext cx="228600" cy="2286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8" name="Oval 117"/>
          <p:cNvSpPr/>
          <p:nvPr/>
        </p:nvSpPr>
        <p:spPr>
          <a:xfrm>
            <a:off x="4446588" y="1198563"/>
            <a:ext cx="228600" cy="2286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10" name="TextBox 118"/>
          <p:cNvSpPr txBox="1">
            <a:spLocks noChangeArrowheads="1"/>
          </p:cNvSpPr>
          <p:nvPr/>
        </p:nvSpPr>
        <p:spPr bwMode="auto">
          <a:xfrm>
            <a:off x="4679950" y="1114425"/>
            <a:ext cx="3619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00B0F0"/>
                </a:solidFill>
                <a:latin typeface="Verdana" pitchFamily="34" charset="0"/>
              </a:rPr>
              <a:t>X</a:t>
            </a:r>
          </a:p>
        </p:txBody>
      </p:sp>
      <p:grpSp>
        <p:nvGrpSpPr>
          <p:cNvPr id="3" name="Group 201"/>
          <p:cNvGrpSpPr>
            <a:grpSpLocks/>
          </p:cNvGrpSpPr>
          <p:nvPr/>
        </p:nvGrpSpPr>
        <p:grpSpPr bwMode="auto">
          <a:xfrm>
            <a:off x="1663700" y="2063750"/>
            <a:ext cx="927100" cy="957263"/>
            <a:chOff x="1295400" y="2737284"/>
            <a:chExt cx="926636" cy="958472"/>
          </a:xfrm>
        </p:grpSpPr>
        <p:grpSp>
          <p:nvGrpSpPr>
            <p:cNvPr id="51343" name="Group 31"/>
            <p:cNvGrpSpPr>
              <a:grpSpLocks/>
            </p:cNvGrpSpPr>
            <p:nvPr/>
          </p:nvGrpSpPr>
          <p:grpSpPr bwMode="auto">
            <a:xfrm>
              <a:off x="1295400" y="2743200"/>
              <a:ext cx="914400" cy="914400"/>
              <a:chOff x="3505200" y="838200"/>
              <a:chExt cx="914400" cy="914400"/>
            </a:xfrm>
          </p:grpSpPr>
          <p:cxnSp>
            <p:nvCxnSpPr>
              <p:cNvPr id="127" name="Straight Connector 126"/>
              <p:cNvCxnSpPr/>
              <p:nvPr/>
            </p:nvCxnSpPr>
            <p:spPr>
              <a:xfrm rot="5400000">
                <a:off x="3353658" y="1294831"/>
                <a:ext cx="913965" cy="1587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Straight Connector 127"/>
              <p:cNvCxnSpPr/>
              <p:nvPr/>
            </p:nvCxnSpPr>
            <p:spPr>
              <a:xfrm rot="5400000">
                <a:off x="3658305" y="1294831"/>
                <a:ext cx="913965" cy="1587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0" name="Straight Connector 129"/>
              <p:cNvCxnSpPr/>
              <p:nvPr/>
            </p:nvCxnSpPr>
            <p:spPr>
              <a:xfrm flipV="1">
                <a:off x="3505200" y="1143826"/>
                <a:ext cx="913942" cy="1590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Straight Connector 135"/>
              <p:cNvCxnSpPr/>
              <p:nvPr/>
            </p:nvCxnSpPr>
            <p:spPr>
              <a:xfrm flipV="1">
                <a:off x="3505200" y="1447422"/>
                <a:ext cx="913942" cy="1589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7" name="Oval 136"/>
            <p:cNvSpPr/>
            <p:nvPr/>
          </p:nvSpPr>
          <p:spPr>
            <a:xfrm>
              <a:off x="1634955" y="3088565"/>
              <a:ext cx="228486" cy="228889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1345" name="TextBox 138"/>
            <p:cNvSpPr txBox="1">
              <a:spLocks noChangeArrowheads="1"/>
            </p:cNvSpPr>
            <p:nvPr/>
          </p:nvSpPr>
          <p:spPr bwMode="auto">
            <a:xfrm>
              <a:off x="1295400" y="2743200"/>
              <a:ext cx="36099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>
                  <a:solidFill>
                    <a:srgbClr val="00B0F0"/>
                  </a:solidFill>
                  <a:latin typeface="Verdana" pitchFamily="34" charset="0"/>
                </a:rPr>
                <a:t>X</a:t>
              </a:r>
            </a:p>
          </p:txBody>
        </p:sp>
        <p:sp>
          <p:nvSpPr>
            <p:cNvPr id="51346" name="TextBox 144"/>
            <p:cNvSpPr txBox="1">
              <a:spLocks noChangeArrowheads="1"/>
            </p:cNvSpPr>
            <p:nvPr/>
          </p:nvSpPr>
          <p:spPr bwMode="auto">
            <a:xfrm>
              <a:off x="1565032" y="2737284"/>
              <a:ext cx="36099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>
                  <a:solidFill>
                    <a:srgbClr val="00B0F0"/>
                  </a:solidFill>
                  <a:latin typeface="Verdana" pitchFamily="34" charset="0"/>
                </a:rPr>
                <a:t>X</a:t>
              </a:r>
            </a:p>
          </p:txBody>
        </p:sp>
        <p:sp>
          <p:nvSpPr>
            <p:cNvPr id="146" name="Oval 145"/>
            <p:cNvSpPr/>
            <p:nvPr/>
          </p:nvSpPr>
          <p:spPr>
            <a:xfrm>
              <a:off x="1955469" y="2784969"/>
              <a:ext cx="228486" cy="22730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48" name="Oval 147"/>
            <p:cNvSpPr/>
            <p:nvPr/>
          </p:nvSpPr>
          <p:spPr>
            <a:xfrm>
              <a:off x="1627022" y="3403287"/>
              <a:ext cx="228486" cy="227299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1349" name="TextBox 148"/>
            <p:cNvSpPr txBox="1">
              <a:spLocks noChangeArrowheads="1"/>
            </p:cNvSpPr>
            <p:nvPr/>
          </p:nvSpPr>
          <p:spPr bwMode="auto">
            <a:xfrm>
              <a:off x="1861040" y="3317632"/>
              <a:ext cx="36099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>
                  <a:solidFill>
                    <a:srgbClr val="00B0F0"/>
                  </a:solidFill>
                  <a:latin typeface="Verdana" pitchFamily="34" charset="0"/>
                </a:rPr>
                <a:t>X</a:t>
              </a:r>
            </a:p>
          </p:txBody>
        </p:sp>
        <p:sp>
          <p:nvSpPr>
            <p:cNvPr id="51350" name="TextBox 150"/>
            <p:cNvSpPr txBox="1">
              <a:spLocks noChangeArrowheads="1"/>
            </p:cNvSpPr>
            <p:nvPr/>
          </p:nvSpPr>
          <p:spPr bwMode="auto">
            <a:xfrm>
              <a:off x="1298328" y="3326424"/>
              <a:ext cx="36099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>
                  <a:solidFill>
                    <a:srgbClr val="00B0F0"/>
                  </a:solidFill>
                  <a:latin typeface="Verdana" pitchFamily="34" charset="0"/>
                </a:rPr>
                <a:t>X</a:t>
              </a:r>
            </a:p>
          </p:txBody>
        </p:sp>
      </p:grpSp>
      <p:grpSp>
        <p:nvGrpSpPr>
          <p:cNvPr id="5" name="Group 203"/>
          <p:cNvGrpSpPr>
            <a:grpSpLocks/>
          </p:cNvGrpSpPr>
          <p:nvPr/>
        </p:nvGrpSpPr>
        <p:grpSpPr bwMode="auto">
          <a:xfrm>
            <a:off x="4173538" y="2022475"/>
            <a:ext cx="931862" cy="949325"/>
            <a:chOff x="3768968" y="2696252"/>
            <a:chExt cx="932500" cy="949680"/>
          </a:xfrm>
        </p:grpSpPr>
        <p:grpSp>
          <p:nvGrpSpPr>
            <p:cNvPr id="51331" name="Group 31"/>
            <p:cNvGrpSpPr>
              <a:grpSpLocks/>
            </p:cNvGrpSpPr>
            <p:nvPr/>
          </p:nvGrpSpPr>
          <p:grpSpPr bwMode="auto">
            <a:xfrm>
              <a:off x="3774832" y="2702168"/>
              <a:ext cx="914400" cy="914400"/>
              <a:chOff x="3505200" y="838200"/>
              <a:chExt cx="914400" cy="914400"/>
            </a:xfrm>
          </p:grpSpPr>
          <p:cxnSp>
            <p:nvCxnSpPr>
              <p:cNvPr id="153" name="Straight Connector 152"/>
              <p:cNvCxnSpPr/>
              <p:nvPr/>
            </p:nvCxnSpPr>
            <p:spPr>
              <a:xfrm rot="5400000">
                <a:off x="3354122" y="1296802"/>
                <a:ext cx="913154" cy="0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4" name="Straight Connector 153"/>
              <p:cNvCxnSpPr/>
              <p:nvPr/>
            </p:nvCxnSpPr>
            <p:spPr>
              <a:xfrm rot="5400000">
                <a:off x="3657542" y="1295213"/>
                <a:ext cx="914742" cy="1589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5" name="Straight Connector 154"/>
              <p:cNvCxnSpPr/>
              <p:nvPr/>
            </p:nvCxnSpPr>
            <p:spPr>
              <a:xfrm flipV="1">
                <a:off x="3505690" y="1143550"/>
                <a:ext cx="913437" cy="1589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6" name="Straight Connector 155"/>
              <p:cNvCxnSpPr/>
              <p:nvPr/>
            </p:nvCxnSpPr>
            <p:spPr>
              <a:xfrm flipV="1">
                <a:off x="3505690" y="1448464"/>
                <a:ext cx="913437" cy="1589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7" name="Oval 156"/>
            <p:cNvSpPr/>
            <p:nvPr/>
          </p:nvSpPr>
          <p:spPr>
            <a:xfrm>
              <a:off x="4115280" y="3047221"/>
              <a:ext cx="228757" cy="228685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1333" name="TextBox 157"/>
            <p:cNvSpPr txBox="1">
              <a:spLocks noChangeArrowheads="1"/>
            </p:cNvSpPr>
            <p:nvPr/>
          </p:nvSpPr>
          <p:spPr bwMode="auto">
            <a:xfrm>
              <a:off x="3774832" y="2702168"/>
              <a:ext cx="36099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>
                  <a:solidFill>
                    <a:srgbClr val="00B0F0"/>
                  </a:solidFill>
                  <a:latin typeface="Verdana" pitchFamily="34" charset="0"/>
                </a:rPr>
                <a:t>X</a:t>
              </a:r>
            </a:p>
          </p:txBody>
        </p:sp>
        <p:sp>
          <p:nvSpPr>
            <p:cNvPr id="51334" name="TextBox 159"/>
            <p:cNvSpPr txBox="1">
              <a:spLocks noChangeArrowheads="1"/>
            </p:cNvSpPr>
            <p:nvPr/>
          </p:nvSpPr>
          <p:spPr bwMode="auto">
            <a:xfrm>
              <a:off x="4044464" y="2696252"/>
              <a:ext cx="36099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>
                  <a:solidFill>
                    <a:srgbClr val="00B0F0"/>
                  </a:solidFill>
                  <a:latin typeface="Verdana" pitchFamily="34" charset="0"/>
                </a:rPr>
                <a:t>X</a:t>
              </a:r>
            </a:p>
          </p:txBody>
        </p:sp>
        <p:sp>
          <p:nvSpPr>
            <p:cNvPr id="161" name="Oval 160"/>
            <p:cNvSpPr/>
            <p:nvPr/>
          </p:nvSpPr>
          <p:spPr>
            <a:xfrm>
              <a:off x="4434585" y="2743895"/>
              <a:ext cx="228757" cy="228685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62" name="Oval 161"/>
            <p:cNvSpPr/>
            <p:nvPr/>
          </p:nvSpPr>
          <p:spPr>
            <a:xfrm>
              <a:off x="4105748" y="3361664"/>
              <a:ext cx="228757" cy="228685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1337" name="TextBox 162"/>
            <p:cNvSpPr txBox="1">
              <a:spLocks noChangeArrowheads="1"/>
            </p:cNvSpPr>
            <p:nvPr/>
          </p:nvSpPr>
          <p:spPr bwMode="auto">
            <a:xfrm>
              <a:off x="4340472" y="3276600"/>
              <a:ext cx="36099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>
                  <a:solidFill>
                    <a:srgbClr val="00B0F0"/>
                  </a:solidFill>
                  <a:latin typeface="Verdana" pitchFamily="34" charset="0"/>
                </a:rPr>
                <a:t>X</a:t>
              </a:r>
            </a:p>
          </p:txBody>
        </p:sp>
        <p:sp>
          <p:nvSpPr>
            <p:cNvPr id="51338" name="TextBox 163"/>
            <p:cNvSpPr txBox="1">
              <a:spLocks noChangeArrowheads="1"/>
            </p:cNvSpPr>
            <p:nvPr/>
          </p:nvSpPr>
          <p:spPr bwMode="auto">
            <a:xfrm>
              <a:off x="3768968" y="2971800"/>
              <a:ext cx="36099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>
                  <a:solidFill>
                    <a:srgbClr val="00B0F0"/>
                  </a:solidFill>
                  <a:latin typeface="Verdana" pitchFamily="34" charset="0"/>
                </a:rPr>
                <a:t>X</a:t>
              </a:r>
            </a:p>
          </p:txBody>
        </p:sp>
      </p:grpSp>
      <p:grpSp>
        <p:nvGrpSpPr>
          <p:cNvPr id="7" name="Group 205"/>
          <p:cNvGrpSpPr>
            <a:grpSpLocks/>
          </p:cNvGrpSpPr>
          <p:nvPr/>
        </p:nvGrpSpPr>
        <p:grpSpPr bwMode="auto">
          <a:xfrm>
            <a:off x="6248400" y="1987550"/>
            <a:ext cx="927100" cy="949325"/>
            <a:chOff x="6248400" y="2661084"/>
            <a:chExt cx="926636" cy="949680"/>
          </a:xfrm>
        </p:grpSpPr>
        <p:grpSp>
          <p:nvGrpSpPr>
            <p:cNvPr id="51319" name="Group 31"/>
            <p:cNvGrpSpPr>
              <a:grpSpLocks/>
            </p:cNvGrpSpPr>
            <p:nvPr/>
          </p:nvGrpSpPr>
          <p:grpSpPr bwMode="auto">
            <a:xfrm>
              <a:off x="6248400" y="2667000"/>
              <a:ext cx="914400" cy="914400"/>
              <a:chOff x="3505200" y="838200"/>
              <a:chExt cx="914400" cy="914400"/>
            </a:xfrm>
          </p:grpSpPr>
          <p:cxnSp>
            <p:nvCxnSpPr>
              <p:cNvPr id="172" name="Straight Connector 171"/>
              <p:cNvCxnSpPr/>
              <p:nvPr/>
            </p:nvCxnSpPr>
            <p:spPr>
              <a:xfrm rot="5400000">
                <a:off x="3354064" y="1296008"/>
                <a:ext cx="913154" cy="1587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3" name="Straight Connector 172"/>
              <p:cNvCxnSpPr/>
              <p:nvPr/>
            </p:nvCxnSpPr>
            <p:spPr>
              <a:xfrm rot="5400000">
                <a:off x="3657917" y="1295214"/>
                <a:ext cx="914742" cy="1587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5" name="Straight Connector 174"/>
              <p:cNvCxnSpPr/>
              <p:nvPr/>
            </p:nvCxnSpPr>
            <p:spPr>
              <a:xfrm flipV="1">
                <a:off x="3505200" y="1143550"/>
                <a:ext cx="913942" cy="1589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Straight Connector 180"/>
              <p:cNvCxnSpPr/>
              <p:nvPr/>
            </p:nvCxnSpPr>
            <p:spPr>
              <a:xfrm flipV="1">
                <a:off x="3505200" y="1448464"/>
                <a:ext cx="913942" cy="1589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2" name="Oval 181"/>
            <p:cNvSpPr/>
            <p:nvPr/>
          </p:nvSpPr>
          <p:spPr>
            <a:xfrm>
              <a:off x="6587955" y="3012053"/>
              <a:ext cx="228486" cy="228685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1321" name="TextBox 183"/>
            <p:cNvSpPr txBox="1">
              <a:spLocks noChangeArrowheads="1"/>
            </p:cNvSpPr>
            <p:nvPr/>
          </p:nvSpPr>
          <p:spPr bwMode="auto">
            <a:xfrm>
              <a:off x="6248400" y="2667000"/>
              <a:ext cx="36099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>
                  <a:solidFill>
                    <a:srgbClr val="00B0F0"/>
                  </a:solidFill>
                  <a:latin typeface="Verdana" pitchFamily="34" charset="0"/>
                </a:rPr>
                <a:t>X</a:t>
              </a:r>
            </a:p>
          </p:txBody>
        </p:sp>
        <p:sp>
          <p:nvSpPr>
            <p:cNvPr id="51322" name="TextBox 189"/>
            <p:cNvSpPr txBox="1">
              <a:spLocks noChangeArrowheads="1"/>
            </p:cNvSpPr>
            <p:nvPr/>
          </p:nvSpPr>
          <p:spPr bwMode="auto">
            <a:xfrm>
              <a:off x="6518032" y="2661084"/>
              <a:ext cx="36099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>
                  <a:solidFill>
                    <a:srgbClr val="00B0F0"/>
                  </a:solidFill>
                  <a:latin typeface="Verdana" pitchFamily="34" charset="0"/>
                </a:rPr>
                <a:t>X</a:t>
              </a:r>
            </a:p>
          </p:txBody>
        </p:sp>
        <p:sp>
          <p:nvSpPr>
            <p:cNvPr id="191" name="Oval 190"/>
            <p:cNvSpPr/>
            <p:nvPr/>
          </p:nvSpPr>
          <p:spPr>
            <a:xfrm>
              <a:off x="6908469" y="2708727"/>
              <a:ext cx="228486" cy="228685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93" name="Oval 192"/>
            <p:cNvSpPr/>
            <p:nvPr/>
          </p:nvSpPr>
          <p:spPr>
            <a:xfrm>
              <a:off x="6580022" y="3326496"/>
              <a:ext cx="228486" cy="228685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1325" name="TextBox 199"/>
            <p:cNvSpPr txBox="1">
              <a:spLocks noChangeArrowheads="1"/>
            </p:cNvSpPr>
            <p:nvPr/>
          </p:nvSpPr>
          <p:spPr bwMode="auto">
            <a:xfrm>
              <a:off x="6814040" y="3241432"/>
              <a:ext cx="36099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>
                  <a:solidFill>
                    <a:srgbClr val="00B0F0"/>
                  </a:solidFill>
                  <a:latin typeface="Verdana" pitchFamily="34" charset="0"/>
                </a:rPr>
                <a:t>X</a:t>
              </a:r>
            </a:p>
          </p:txBody>
        </p:sp>
        <p:sp>
          <p:nvSpPr>
            <p:cNvPr id="51326" name="TextBox 200"/>
            <p:cNvSpPr txBox="1">
              <a:spLocks noChangeArrowheads="1"/>
            </p:cNvSpPr>
            <p:nvPr/>
          </p:nvSpPr>
          <p:spPr bwMode="auto">
            <a:xfrm>
              <a:off x="6814040" y="2921976"/>
              <a:ext cx="36099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>
                  <a:solidFill>
                    <a:srgbClr val="00B0F0"/>
                  </a:solidFill>
                  <a:latin typeface="Verdana" pitchFamily="34" charset="0"/>
                </a:rPr>
                <a:t>X</a:t>
              </a:r>
            </a:p>
          </p:txBody>
        </p:sp>
      </p:grpSp>
      <p:cxnSp>
        <p:nvCxnSpPr>
          <p:cNvPr id="230" name="Straight Connector 229"/>
          <p:cNvCxnSpPr/>
          <p:nvPr/>
        </p:nvCxnSpPr>
        <p:spPr>
          <a:xfrm rot="5400000">
            <a:off x="4306094" y="3244056"/>
            <a:ext cx="5334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251"/>
          <p:cNvGrpSpPr>
            <a:grpSpLocks/>
          </p:cNvGrpSpPr>
          <p:nvPr/>
        </p:nvGrpSpPr>
        <p:grpSpPr bwMode="auto">
          <a:xfrm>
            <a:off x="4114800" y="3511550"/>
            <a:ext cx="931863" cy="949325"/>
            <a:chOff x="4114800" y="4191000"/>
            <a:chExt cx="932500" cy="949680"/>
          </a:xfrm>
        </p:grpSpPr>
        <p:grpSp>
          <p:nvGrpSpPr>
            <p:cNvPr id="51305" name="Group 208"/>
            <p:cNvGrpSpPr>
              <a:grpSpLocks/>
            </p:cNvGrpSpPr>
            <p:nvPr/>
          </p:nvGrpSpPr>
          <p:grpSpPr bwMode="auto">
            <a:xfrm>
              <a:off x="4114800" y="4191000"/>
              <a:ext cx="932500" cy="949680"/>
              <a:chOff x="3768968" y="2696252"/>
              <a:chExt cx="932500" cy="949680"/>
            </a:xfrm>
          </p:grpSpPr>
          <p:grpSp>
            <p:nvGrpSpPr>
              <p:cNvPr id="51307" name="Group 31"/>
              <p:cNvGrpSpPr>
                <a:grpSpLocks/>
              </p:cNvGrpSpPr>
              <p:nvPr/>
            </p:nvGrpSpPr>
            <p:grpSpPr bwMode="auto">
              <a:xfrm>
                <a:off x="3774832" y="2702168"/>
                <a:ext cx="914400" cy="914400"/>
                <a:chOff x="3505200" y="838200"/>
                <a:chExt cx="914400" cy="914400"/>
              </a:xfrm>
            </p:grpSpPr>
            <p:cxnSp>
              <p:nvCxnSpPr>
                <p:cNvPr id="226" name="Straight Connector 225"/>
                <p:cNvCxnSpPr/>
                <p:nvPr/>
              </p:nvCxnSpPr>
              <p:spPr>
                <a:xfrm rot="5400000">
                  <a:off x="3354122" y="1296802"/>
                  <a:ext cx="913154" cy="0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7" name="Straight Connector 226"/>
                <p:cNvCxnSpPr/>
                <p:nvPr/>
              </p:nvCxnSpPr>
              <p:spPr>
                <a:xfrm rot="5400000">
                  <a:off x="3657543" y="1295213"/>
                  <a:ext cx="914742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8" name="Straight Connector 227"/>
                <p:cNvCxnSpPr/>
                <p:nvPr/>
              </p:nvCxnSpPr>
              <p:spPr>
                <a:xfrm flipV="1">
                  <a:off x="3505690" y="1143550"/>
                  <a:ext cx="913437" cy="1589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9" name="Straight Connector 228"/>
                <p:cNvCxnSpPr/>
                <p:nvPr/>
              </p:nvCxnSpPr>
              <p:spPr>
                <a:xfrm flipV="1">
                  <a:off x="3505690" y="1448464"/>
                  <a:ext cx="913437" cy="1589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12" name="Oval 211"/>
              <p:cNvSpPr/>
              <p:nvPr/>
            </p:nvSpPr>
            <p:spPr>
              <a:xfrm>
                <a:off x="4115280" y="3047221"/>
                <a:ext cx="228756" cy="228685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51309" name="TextBox 219"/>
              <p:cNvSpPr txBox="1">
                <a:spLocks noChangeArrowheads="1"/>
              </p:cNvSpPr>
              <p:nvPr/>
            </p:nvSpPr>
            <p:spPr bwMode="auto">
              <a:xfrm>
                <a:off x="3774832" y="2702168"/>
                <a:ext cx="360996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00B0F0"/>
                    </a:solidFill>
                    <a:latin typeface="Verdana" pitchFamily="34" charset="0"/>
                  </a:rPr>
                  <a:t>X</a:t>
                </a:r>
              </a:p>
            </p:txBody>
          </p:sp>
          <p:sp>
            <p:nvSpPr>
              <p:cNvPr id="51310" name="TextBox 220"/>
              <p:cNvSpPr txBox="1">
                <a:spLocks noChangeArrowheads="1"/>
              </p:cNvSpPr>
              <p:nvPr/>
            </p:nvSpPr>
            <p:spPr bwMode="auto">
              <a:xfrm>
                <a:off x="4044464" y="2696252"/>
                <a:ext cx="360996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00B0F0"/>
                    </a:solidFill>
                    <a:latin typeface="Verdana" pitchFamily="34" charset="0"/>
                  </a:rPr>
                  <a:t>X</a:t>
                </a:r>
              </a:p>
            </p:txBody>
          </p:sp>
          <p:sp>
            <p:nvSpPr>
              <p:cNvPr id="222" name="Oval 221"/>
              <p:cNvSpPr/>
              <p:nvPr/>
            </p:nvSpPr>
            <p:spPr>
              <a:xfrm>
                <a:off x="4434586" y="2743895"/>
                <a:ext cx="228756" cy="228685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23" name="Oval 222"/>
              <p:cNvSpPr/>
              <p:nvPr/>
            </p:nvSpPr>
            <p:spPr>
              <a:xfrm>
                <a:off x="4105748" y="3361664"/>
                <a:ext cx="228756" cy="228685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51313" name="TextBox 223"/>
              <p:cNvSpPr txBox="1">
                <a:spLocks noChangeArrowheads="1"/>
              </p:cNvSpPr>
              <p:nvPr/>
            </p:nvSpPr>
            <p:spPr bwMode="auto">
              <a:xfrm>
                <a:off x="4340472" y="3276600"/>
                <a:ext cx="360996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00B0F0"/>
                    </a:solidFill>
                    <a:latin typeface="Verdana" pitchFamily="34" charset="0"/>
                  </a:rPr>
                  <a:t>X</a:t>
                </a:r>
              </a:p>
            </p:txBody>
          </p:sp>
          <p:sp>
            <p:nvSpPr>
              <p:cNvPr id="51314" name="TextBox 224"/>
              <p:cNvSpPr txBox="1">
                <a:spLocks noChangeArrowheads="1"/>
              </p:cNvSpPr>
              <p:nvPr/>
            </p:nvSpPr>
            <p:spPr bwMode="auto">
              <a:xfrm>
                <a:off x="3768968" y="2971800"/>
                <a:ext cx="360996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00B0F0"/>
                    </a:solidFill>
                    <a:latin typeface="Verdana" pitchFamily="34" charset="0"/>
                  </a:rPr>
                  <a:t>X</a:t>
                </a:r>
              </a:p>
            </p:txBody>
          </p:sp>
        </p:grpSp>
        <p:sp>
          <p:nvSpPr>
            <p:cNvPr id="233" name="Oval 232"/>
            <p:cNvSpPr/>
            <p:nvPr/>
          </p:nvSpPr>
          <p:spPr>
            <a:xfrm>
              <a:off x="4149749" y="4859588"/>
              <a:ext cx="228756" cy="228685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cxnSp>
        <p:nvCxnSpPr>
          <p:cNvPr id="236" name="Straight Connector 235"/>
          <p:cNvCxnSpPr/>
          <p:nvPr/>
        </p:nvCxnSpPr>
        <p:spPr>
          <a:xfrm rot="5400000">
            <a:off x="6439694" y="3244056"/>
            <a:ext cx="5334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250"/>
          <p:cNvGrpSpPr>
            <a:grpSpLocks/>
          </p:cNvGrpSpPr>
          <p:nvPr/>
        </p:nvGrpSpPr>
        <p:grpSpPr bwMode="auto">
          <a:xfrm>
            <a:off x="6324600" y="3511550"/>
            <a:ext cx="927100" cy="949325"/>
            <a:chOff x="6324600" y="4267200"/>
            <a:chExt cx="926636" cy="949680"/>
          </a:xfrm>
        </p:grpSpPr>
        <p:grpSp>
          <p:nvGrpSpPr>
            <p:cNvPr id="51291" name="Group 236"/>
            <p:cNvGrpSpPr>
              <a:grpSpLocks/>
            </p:cNvGrpSpPr>
            <p:nvPr/>
          </p:nvGrpSpPr>
          <p:grpSpPr bwMode="auto">
            <a:xfrm>
              <a:off x="6324600" y="4267200"/>
              <a:ext cx="926636" cy="949680"/>
              <a:chOff x="6248400" y="2661084"/>
              <a:chExt cx="926636" cy="949680"/>
            </a:xfrm>
          </p:grpSpPr>
          <p:grpSp>
            <p:nvGrpSpPr>
              <p:cNvPr id="51293" name="Group 31"/>
              <p:cNvGrpSpPr>
                <a:grpSpLocks/>
              </p:cNvGrpSpPr>
              <p:nvPr/>
            </p:nvGrpSpPr>
            <p:grpSpPr bwMode="auto">
              <a:xfrm>
                <a:off x="6248400" y="2667000"/>
                <a:ext cx="914400" cy="914400"/>
                <a:chOff x="3505200" y="838200"/>
                <a:chExt cx="914400" cy="914400"/>
              </a:xfrm>
            </p:grpSpPr>
            <p:cxnSp>
              <p:nvCxnSpPr>
                <p:cNvPr id="246" name="Straight Connector 245"/>
                <p:cNvCxnSpPr/>
                <p:nvPr/>
              </p:nvCxnSpPr>
              <p:spPr>
                <a:xfrm rot="5400000">
                  <a:off x="3354064" y="1296008"/>
                  <a:ext cx="913154" cy="1587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7" name="Straight Connector 246"/>
                <p:cNvCxnSpPr/>
                <p:nvPr/>
              </p:nvCxnSpPr>
              <p:spPr>
                <a:xfrm rot="5400000">
                  <a:off x="3657917" y="1295214"/>
                  <a:ext cx="914742" cy="1587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8" name="Straight Connector 247"/>
                <p:cNvCxnSpPr/>
                <p:nvPr/>
              </p:nvCxnSpPr>
              <p:spPr>
                <a:xfrm flipV="1">
                  <a:off x="3505200" y="1143550"/>
                  <a:ext cx="913942" cy="1589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9" name="Straight Connector 248"/>
                <p:cNvCxnSpPr/>
                <p:nvPr/>
              </p:nvCxnSpPr>
              <p:spPr>
                <a:xfrm flipV="1">
                  <a:off x="3505200" y="1448464"/>
                  <a:ext cx="913942" cy="1589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39" name="Oval 238"/>
              <p:cNvSpPr/>
              <p:nvPr/>
            </p:nvSpPr>
            <p:spPr>
              <a:xfrm>
                <a:off x="6587955" y="3012053"/>
                <a:ext cx="228486" cy="228685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51295" name="TextBox 239"/>
              <p:cNvSpPr txBox="1">
                <a:spLocks noChangeArrowheads="1"/>
              </p:cNvSpPr>
              <p:nvPr/>
            </p:nvSpPr>
            <p:spPr bwMode="auto">
              <a:xfrm>
                <a:off x="6248400" y="2667000"/>
                <a:ext cx="360996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00B0F0"/>
                    </a:solidFill>
                    <a:latin typeface="Verdana" pitchFamily="34" charset="0"/>
                  </a:rPr>
                  <a:t>X</a:t>
                </a:r>
              </a:p>
            </p:txBody>
          </p:sp>
          <p:sp>
            <p:nvSpPr>
              <p:cNvPr id="51296" name="TextBox 240"/>
              <p:cNvSpPr txBox="1">
                <a:spLocks noChangeArrowheads="1"/>
              </p:cNvSpPr>
              <p:nvPr/>
            </p:nvSpPr>
            <p:spPr bwMode="auto">
              <a:xfrm>
                <a:off x="6518032" y="2661084"/>
                <a:ext cx="360996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00B0F0"/>
                    </a:solidFill>
                    <a:latin typeface="Verdana" pitchFamily="34" charset="0"/>
                  </a:rPr>
                  <a:t>X</a:t>
                </a:r>
              </a:p>
            </p:txBody>
          </p:sp>
          <p:sp>
            <p:nvSpPr>
              <p:cNvPr id="242" name="Oval 241"/>
              <p:cNvSpPr/>
              <p:nvPr/>
            </p:nvSpPr>
            <p:spPr>
              <a:xfrm>
                <a:off x="6908469" y="2708727"/>
                <a:ext cx="228486" cy="228685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43" name="Oval 242"/>
              <p:cNvSpPr/>
              <p:nvPr/>
            </p:nvSpPr>
            <p:spPr>
              <a:xfrm>
                <a:off x="6580022" y="3326496"/>
                <a:ext cx="228486" cy="228685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51299" name="TextBox 243"/>
              <p:cNvSpPr txBox="1">
                <a:spLocks noChangeArrowheads="1"/>
              </p:cNvSpPr>
              <p:nvPr/>
            </p:nvSpPr>
            <p:spPr bwMode="auto">
              <a:xfrm>
                <a:off x="6814040" y="3241432"/>
                <a:ext cx="360996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00B0F0"/>
                    </a:solidFill>
                    <a:latin typeface="Verdana" pitchFamily="34" charset="0"/>
                  </a:rPr>
                  <a:t>X</a:t>
                </a:r>
              </a:p>
            </p:txBody>
          </p:sp>
          <p:sp>
            <p:nvSpPr>
              <p:cNvPr id="51300" name="TextBox 244"/>
              <p:cNvSpPr txBox="1">
                <a:spLocks noChangeArrowheads="1"/>
              </p:cNvSpPr>
              <p:nvPr/>
            </p:nvSpPr>
            <p:spPr bwMode="auto">
              <a:xfrm>
                <a:off x="6814040" y="2921976"/>
                <a:ext cx="360996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00B0F0"/>
                    </a:solidFill>
                    <a:latin typeface="Verdana" pitchFamily="34" charset="0"/>
                  </a:rPr>
                  <a:t>X</a:t>
                </a:r>
              </a:p>
            </p:txBody>
          </p:sp>
        </p:grpSp>
        <p:sp>
          <p:nvSpPr>
            <p:cNvPr id="250" name="Oval 249"/>
            <p:cNvSpPr/>
            <p:nvPr/>
          </p:nvSpPr>
          <p:spPr>
            <a:xfrm>
              <a:off x="6342054" y="4911966"/>
              <a:ext cx="228486" cy="228685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cxnSp>
        <p:nvCxnSpPr>
          <p:cNvPr id="273" name="Straight Connector 272"/>
          <p:cNvCxnSpPr/>
          <p:nvPr/>
        </p:nvCxnSpPr>
        <p:spPr>
          <a:xfrm rot="10800000" flipV="1">
            <a:off x="1066800" y="3054350"/>
            <a:ext cx="990600" cy="457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 289"/>
          <p:cNvGrpSpPr>
            <a:grpSpLocks/>
          </p:cNvGrpSpPr>
          <p:nvPr/>
        </p:nvGrpSpPr>
        <p:grpSpPr bwMode="auto">
          <a:xfrm>
            <a:off x="609600" y="3587750"/>
            <a:ext cx="927100" cy="957263"/>
            <a:chOff x="609600" y="4267200"/>
            <a:chExt cx="926636" cy="958472"/>
          </a:xfrm>
        </p:grpSpPr>
        <p:grpSp>
          <p:nvGrpSpPr>
            <p:cNvPr id="51277" name="Group 274"/>
            <p:cNvGrpSpPr>
              <a:grpSpLocks/>
            </p:cNvGrpSpPr>
            <p:nvPr/>
          </p:nvGrpSpPr>
          <p:grpSpPr bwMode="auto">
            <a:xfrm>
              <a:off x="609600" y="4267200"/>
              <a:ext cx="926636" cy="958472"/>
              <a:chOff x="1295400" y="2737284"/>
              <a:chExt cx="926636" cy="958472"/>
            </a:xfrm>
          </p:grpSpPr>
          <p:grpSp>
            <p:nvGrpSpPr>
              <p:cNvPr id="51279" name="Group 31"/>
              <p:cNvGrpSpPr>
                <a:grpSpLocks/>
              </p:cNvGrpSpPr>
              <p:nvPr/>
            </p:nvGrpSpPr>
            <p:grpSpPr bwMode="auto">
              <a:xfrm>
                <a:off x="1295400" y="2743200"/>
                <a:ext cx="914400" cy="914400"/>
                <a:chOff x="3505200" y="838200"/>
                <a:chExt cx="914400" cy="914400"/>
              </a:xfrm>
            </p:grpSpPr>
            <p:cxnSp>
              <p:nvCxnSpPr>
                <p:cNvPr id="284" name="Straight Connector 283"/>
                <p:cNvCxnSpPr/>
                <p:nvPr/>
              </p:nvCxnSpPr>
              <p:spPr>
                <a:xfrm rot="5400000">
                  <a:off x="3353658" y="1294831"/>
                  <a:ext cx="913965" cy="1587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5" name="Straight Connector 284"/>
                <p:cNvCxnSpPr/>
                <p:nvPr/>
              </p:nvCxnSpPr>
              <p:spPr>
                <a:xfrm rot="5400000">
                  <a:off x="3658305" y="1294831"/>
                  <a:ext cx="913965" cy="1587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6" name="Straight Connector 285"/>
                <p:cNvCxnSpPr/>
                <p:nvPr/>
              </p:nvCxnSpPr>
              <p:spPr>
                <a:xfrm flipV="1">
                  <a:off x="3505200" y="1143826"/>
                  <a:ext cx="913942" cy="1590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7" name="Straight Connector 286"/>
                <p:cNvCxnSpPr/>
                <p:nvPr/>
              </p:nvCxnSpPr>
              <p:spPr>
                <a:xfrm flipV="1">
                  <a:off x="3505200" y="1447422"/>
                  <a:ext cx="913942" cy="1589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77" name="Oval 276"/>
              <p:cNvSpPr/>
              <p:nvPr/>
            </p:nvSpPr>
            <p:spPr>
              <a:xfrm>
                <a:off x="1634955" y="3088565"/>
                <a:ext cx="228486" cy="228889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51281" name="TextBox 277"/>
              <p:cNvSpPr txBox="1">
                <a:spLocks noChangeArrowheads="1"/>
              </p:cNvSpPr>
              <p:nvPr/>
            </p:nvSpPr>
            <p:spPr bwMode="auto">
              <a:xfrm>
                <a:off x="1295400" y="2743200"/>
                <a:ext cx="360996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00B0F0"/>
                    </a:solidFill>
                    <a:latin typeface="Verdana" pitchFamily="34" charset="0"/>
                  </a:rPr>
                  <a:t>X</a:t>
                </a:r>
              </a:p>
            </p:txBody>
          </p:sp>
          <p:sp>
            <p:nvSpPr>
              <p:cNvPr id="51282" name="TextBox 278"/>
              <p:cNvSpPr txBox="1">
                <a:spLocks noChangeArrowheads="1"/>
              </p:cNvSpPr>
              <p:nvPr/>
            </p:nvSpPr>
            <p:spPr bwMode="auto">
              <a:xfrm>
                <a:off x="1565032" y="2737284"/>
                <a:ext cx="360996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00B0F0"/>
                    </a:solidFill>
                    <a:latin typeface="Verdana" pitchFamily="34" charset="0"/>
                  </a:rPr>
                  <a:t>X</a:t>
                </a:r>
              </a:p>
            </p:txBody>
          </p:sp>
          <p:sp>
            <p:nvSpPr>
              <p:cNvPr id="280" name="Oval 279"/>
              <p:cNvSpPr/>
              <p:nvPr/>
            </p:nvSpPr>
            <p:spPr>
              <a:xfrm>
                <a:off x="1955469" y="2784969"/>
                <a:ext cx="228486" cy="227300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81" name="Oval 280"/>
              <p:cNvSpPr/>
              <p:nvPr/>
            </p:nvSpPr>
            <p:spPr>
              <a:xfrm>
                <a:off x="1627022" y="3403287"/>
                <a:ext cx="228486" cy="227299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51285" name="TextBox 281"/>
              <p:cNvSpPr txBox="1">
                <a:spLocks noChangeArrowheads="1"/>
              </p:cNvSpPr>
              <p:nvPr/>
            </p:nvSpPr>
            <p:spPr bwMode="auto">
              <a:xfrm>
                <a:off x="1861040" y="3317632"/>
                <a:ext cx="360996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00B0F0"/>
                    </a:solidFill>
                    <a:latin typeface="Verdana" pitchFamily="34" charset="0"/>
                  </a:rPr>
                  <a:t>X</a:t>
                </a:r>
              </a:p>
            </p:txBody>
          </p:sp>
          <p:sp>
            <p:nvSpPr>
              <p:cNvPr id="51286" name="TextBox 282"/>
              <p:cNvSpPr txBox="1">
                <a:spLocks noChangeArrowheads="1"/>
              </p:cNvSpPr>
              <p:nvPr/>
            </p:nvSpPr>
            <p:spPr bwMode="auto">
              <a:xfrm>
                <a:off x="1298328" y="3326424"/>
                <a:ext cx="360996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00B0F0"/>
                    </a:solidFill>
                    <a:latin typeface="Verdana" pitchFamily="34" charset="0"/>
                  </a:rPr>
                  <a:t>X</a:t>
                </a:r>
              </a:p>
            </p:txBody>
          </p:sp>
        </p:grpSp>
        <p:sp>
          <p:nvSpPr>
            <p:cNvPr id="288" name="Oval 287"/>
            <p:cNvSpPr/>
            <p:nvPr/>
          </p:nvSpPr>
          <p:spPr>
            <a:xfrm>
              <a:off x="636574" y="4607354"/>
              <a:ext cx="228486" cy="228889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cxnSp>
        <p:nvCxnSpPr>
          <p:cNvPr id="305" name="Straight Connector 304"/>
          <p:cNvCxnSpPr/>
          <p:nvPr/>
        </p:nvCxnSpPr>
        <p:spPr>
          <a:xfrm>
            <a:off x="2133600" y="3054350"/>
            <a:ext cx="609600" cy="457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311"/>
          <p:cNvGrpSpPr>
            <a:grpSpLocks/>
          </p:cNvGrpSpPr>
          <p:nvPr/>
        </p:nvGrpSpPr>
        <p:grpSpPr bwMode="auto">
          <a:xfrm>
            <a:off x="2286000" y="3619500"/>
            <a:ext cx="927100" cy="958850"/>
            <a:chOff x="2286000" y="4299328"/>
            <a:chExt cx="926636" cy="958472"/>
          </a:xfrm>
        </p:grpSpPr>
        <p:grpSp>
          <p:nvGrpSpPr>
            <p:cNvPr id="51263" name="Group 290"/>
            <p:cNvGrpSpPr>
              <a:grpSpLocks/>
            </p:cNvGrpSpPr>
            <p:nvPr/>
          </p:nvGrpSpPr>
          <p:grpSpPr bwMode="auto">
            <a:xfrm>
              <a:off x="2286000" y="4299328"/>
              <a:ext cx="926636" cy="958472"/>
              <a:chOff x="1295400" y="2737284"/>
              <a:chExt cx="926636" cy="958472"/>
            </a:xfrm>
          </p:grpSpPr>
          <p:grpSp>
            <p:nvGrpSpPr>
              <p:cNvPr id="51265" name="Group 31"/>
              <p:cNvGrpSpPr>
                <a:grpSpLocks/>
              </p:cNvGrpSpPr>
              <p:nvPr/>
            </p:nvGrpSpPr>
            <p:grpSpPr bwMode="auto">
              <a:xfrm>
                <a:off x="1295400" y="2743200"/>
                <a:ext cx="914400" cy="914400"/>
                <a:chOff x="3505200" y="838200"/>
                <a:chExt cx="914400" cy="914400"/>
              </a:xfrm>
            </p:grpSpPr>
            <p:cxnSp>
              <p:nvCxnSpPr>
                <p:cNvPr id="300" name="Straight Connector 299"/>
                <p:cNvCxnSpPr/>
                <p:nvPr/>
              </p:nvCxnSpPr>
              <p:spPr>
                <a:xfrm rot="5400000">
                  <a:off x="3354415" y="1295651"/>
                  <a:ext cx="912452" cy="1587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1" name="Straight Connector 300"/>
                <p:cNvCxnSpPr/>
                <p:nvPr/>
              </p:nvCxnSpPr>
              <p:spPr>
                <a:xfrm rot="5400000">
                  <a:off x="3658269" y="1294858"/>
                  <a:ext cx="914039" cy="1587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2" name="Straight Connector 301"/>
                <p:cNvCxnSpPr/>
                <p:nvPr/>
              </p:nvCxnSpPr>
              <p:spPr>
                <a:xfrm flipV="1">
                  <a:off x="3505200" y="1143312"/>
                  <a:ext cx="913942" cy="1587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3" name="Straight Connector 302"/>
                <p:cNvCxnSpPr/>
                <p:nvPr/>
              </p:nvCxnSpPr>
              <p:spPr>
                <a:xfrm flipV="1">
                  <a:off x="3505200" y="1447991"/>
                  <a:ext cx="913942" cy="1587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93" name="Oval 292"/>
              <p:cNvSpPr/>
              <p:nvPr/>
            </p:nvSpPr>
            <p:spPr>
              <a:xfrm>
                <a:off x="1634955" y="3089570"/>
                <a:ext cx="228486" cy="228510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51267" name="TextBox 293"/>
              <p:cNvSpPr txBox="1">
                <a:spLocks noChangeArrowheads="1"/>
              </p:cNvSpPr>
              <p:nvPr/>
            </p:nvSpPr>
            <p:spPr bwMode="auto">
              <a:xfrm>
                <a:off x="1295400" y="2743200"/>
                <a:ext cx="360996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00B0F0"/>
                    </a:solidFill>
                    <a:latin typeface="Verdana" pitchFamily="34" charset="0"/>
                  </a:rPr>
                  <a:t>X</a:t>
                </a:r>
              </a:p>
            </p:txBody>
          </p:sp>
          <p:sp>
            <p:nvSpPr>
              <p:cNvPr id="51268" name="TextBox 294"/>
              <p:cNvSpPr txBox="1">
                <a:spLocks noChangeArrowheads="1"/>
              </p:cNvSpPr>
              <p:nvPr/>
            </p:nvSpPr>
            <p:spPr bwMode="auto">
              <a:xfrm>
                <a:off x="1565032" y="2737284"/>
                <a:ext cx="360996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00B0F0"/>
                    </a:solidFill>
                    <a:latin typeface="Verdana" pitchFamily="34" charset="0"/>
                  </a:rPr>
                  <a:t>X</a:t>
                </a:r>
              </a:p>
            </p:txBody>
          </p:sp>
          <p:sp>
            <p:nvSpPr>
              <p:cNvPr id="296" name="Oval 295"/>
              <p:cNvSpPr/>
              <p:nvPr/>
            </p:nvSpPr>
            <p:spPr>
              <a:xfrm>
                <a:off x="1955469" y="2784890"/>
                <a:ext cx="228486" cy="228510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97" name="Oval 296"/>
              <p:cNvSpPr/>
              <p:nvPr/>
            </p:nvSpPr>
            <p:spPr>
              <a:xfrm>
                <a:off x="1627022" y="3402185"/>
                <a:ext cx="228486" cy="228510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51271" name="TextBox 297"/>
              <p:cNvSpPr txBox="1">
                <a:spLocks noChangeArrowheads="1"/>
              </p:cNvSpPr>
              <p:nvPr/>
            </p:nvSpPr>
            <p:spPr bwMode="auto">
              <a:xfrm>
                <a:off x="1861040" y="3317632"/>
                <a:ext cx="360996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00B0F0"/>
                    </a:solidFill>
                    <a:latin typeface="Verdana" pitchFamily="34" charset="0"/>
                  </a:rPr>
                  <a:t>X</a:t>
                </a:r>
              </a:p>
            </p:txBody>
          </p:sp>
          <p:sp>
            <p:nvSpPr>
              <p:cNvPr id="51272" name="TextBox 298"/>
              <p:cNvSpPr txBox="1">
                <a:spLocks noChangeArrowheads="1"/>
              </p:cNvSpPr>
              <p:nvPr/>
            </p:nvSpPr>
            <p:spPr bwMode="auto">
              <a:xfrm>
                <a:off x="1298328" y="3326424"/>
                <a:ext cx="360996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00B0F0"/>
                    </a:solidFill>
                    <a:latin typeface="Verdana" pitchFamily="34" charset="0"/>
                  </a:rPr>
                  <a:t>X</a:t>
                </a:r>
              </a:p>
            </p:txBody>
          </p:sp>
        </p:grpSp>
        <p:sp>
          <p:nvSpPr>
            <p:cNvPr id="311" name="Oval 310"/>
            <p:cNvSpPr/>
            <p:nvPr/>
          </p:nvSpPr>
          <p:spPr>
            <a:xfrm>
              <a:off x="2922269" y="4648440"/>
              <a:ext cx="228486" cy="22851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cxnSp>
        <p:nvCxnSpPr>
          <p:cNvPr id="316" name="Straight Connector 315"/>
          <p:cNvCxnSpPr/>
          <p:nvPr/>
        </p:nvCxnSpPr>
        <p:spPr>
          <a:xfrm rot="5400000">
            <a:off x="915194" y="4729956"/>
            <a:ext cx="304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333"/>
          <p:cNvGrpSpPr>
            <a:grpSpLocks/>
          </p:cNvGrpSpPr>
          <p:nvPr/>
        </p:nvGrpSpPr>
        <p:grpSpPr bwMode="auto">
          <a:xfrm>
            <a:off x="609600" y="4959350"/>
            <a:ext cx="927100" cy="957263"/>
            <a:chOff x="609600" y="5257800"/>
            <a:chExt cx="926636" cy="958472"/>
          </a:xfrm>
        </p:grpSpPr>
        <p:grpSp>
          <p:nvGrpSpPr>
            <p:cNvPr id="51247" name="Group 317"/>
            <p:cNvGrpSpPr>
              <a:grpSpLocks/>
            </p:cNvGrpSpPr>
            <p:nvPr/>
          </p:nvGrpSpPr>
          <p:grpSpPr bwMode="auto">
            <a:xfrm>
              <a:off x="609600" y="5257800"/>
              <a:ext cx="926636" cy="958472"/>
              <a:chOff x="609600" y="4267200"/>
              <a:chExt cx="926636" cy="958472"/>
            </a:xfrm>
          </p:grpSpPr>
          <p:grpSp>
            <p:nvGrpSpPr>
              <p:cNvPr id="51249" name="Group 318"/>
              <p:cNvGrpSpPr>
                <a:grpSpLocks/>
              </p:cNvGrpSpPr>
              <p:nvPr/>
            </p:nvGrpSpPr>
            <p:grpSpPr bwMode="auto">
              <a:xfrm>
                <a:off x="609600" y="4267200"/>
                <a:ext cx="926636" cy="958472"/>
                <a:chOff x="1295400" y="2737284"/>
                <a:chExt cx="926636" cy="958472"/>
              </a:xfrm>
            </p:grpSpPr>
            <p:grpSp>
              <p:nvGrpSpPr>
                <p:cNvPr id="51251" name="Group 31"/>
                <p:cNvGrpSpPr>
                  <a:grpSpLocks/>
                </p:cNvGrpSpPr>
                <p:nvPr/>
              </p:nvGrpSpPr>
              <p:grpSpPr bwMode="auto">
                <a:xfrm>
                  <a:off x="1295400" y="2743200"/>
                  <a:ext cx="914400" cy="914400"/>
                  <a:chOff x="3505200" y="838200"/>
                  <a:chExt cx="914400" cy="914400"/>
                </a:xfrm>
              </p:grpSpPr>
              <p:cxnSp>
                <p:nvCxnSpPr>
                  <p:cNvPr id="329" name="Straight Connector 328"/>
                  <p:cNvCxnSpPr/>
                  <p:nvPr/>
                </p:nvCxnSpPr>
                <p:spPr>
                  <a:xfrm rot="5400000">
                    <a:off x="3353658" y="1294831"/>
                    <a:ext cx="913965" cy="1587"/>
                  </a:xfrm>
                  <a:prstGeom prst="line">
                    <a:avLst/>
                  </a:prstGeom>
                  <a:ln w="3810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30" name="Straight Connector 329"/>
                  <p:cNvCxnSpPr/>
                  <p:nvPr/>
                </p:nvCxnSpPr>
                <p:spPr>
                  <a:xfrm rot="5400000">
                    <a:off x="3658305" y="1294831"/>
                    <a:ext cx="913965" cy="1587"/>
                  </a:xfrm>
                  <a:prstGeom prst="line">
                    <a:avLst/>
                  </a:prstGeom>
                  <a:ln w="3810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31" name="Straight Connector 330"/>
                  <p:cNvCxnSpPr/>
                  <p:nvPr/>
                </p:nvCxnSpPr>
                <p:spPr>
                  <a:xfrm flipV="1">
                    <a:off x="3505200" y="1143826"/>
                    <a:ext cx="913942" cy="1590"/>
                  </a:xfrm>
                  <a:prstGeom prst="line">
                    <a:avLst/>
                  </a:prstGeom>
                  <a:ln w="3810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32" name="Straight Connector 331"/>
                  <p:cNvCxnSpPr/>
                  <p:nvPr/>
                </p:nvCxnSpPr>
                <p:spPr>
                  <a:xfrm flipV="1">
                    <a:off x="3505200" y="1447422"/>
                    <a:ext cx="913942" cy="1589"/>
                  </a:xfrm>
                  <a:prstGeom prst="line">
                    <a:avLst/>
                  </a:prstGeom>
                  <a:ln w="3810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322" name="Oval 321"/>
                <p:cNvSpPr/>
                <p:nvPr/>
              </p:nvSpPr>
              <p:spPr>
                <a:xfrm>
                  <a:off x="1634955" y="3088565"/>
                  <a:ext cx="228486" cy="228889"/>
                </a:xfrm>
                <a:prstGeom prst="ellipse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51253" name="TextBox 322"/>
                <p:cNvSpPr txBox="1">
                  <a:spLocks noChangeArrowheads="1"/>
                </p:cNvSpPr>
                <p:nvPr/>
              </p:nvSpPr>
              <p:spPr bwMode="auto">
                <a:xfrm>
                  <a:off x="1295400" y="2743200"/>
                  <a:ext cx="360996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b="1">
                      <a:solidFill>
                        <a:srgbClr val="00B0F0"/>
                      </a:solidFill>
                      <a:latin typeface="Verdana" pitchFamily="34" charset="0"/>
                    </a:rPr>
                    <a:t>X</a:t>
                  </a:r>
                </a:p>
              </p:txBody>
            </p:sp>
            <p:sp>
              <p:nvSpPr>
                <p:cNvPr id="51254" name="TextBox 323"/>
                <p:cNvSpPr txBox="1">
                  <a:spLocks noChangeArrowheads="1"/>
                </p:cNvSpPr>
                <p:nvPr/>
              </p:nvSpPr>
              <p:spPr bwMode="auto">
                <a:xfrm>
                  <a:off x="1565032" y="2737284"/>
                  <a:ext cx="360996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b="1">
                      <a:solidFill>
                        <a:srgbClr val="00B0F0"/>
                      </a:solidFill>
                      <a:latin typeface="Verdana" pitchFamily="34" charset="0"/>
                    </a:rPr>
                    <a:t>X</a:t>
                  </a:r>
                </a:p>
              </p:txBody>
            </p:sp>
            <p:sp>
              <p:nvSpPr>
                <p:cNvPr id="325" name="Oval 324"/>
                <p:cNvSpPr/>
                <p:nvPr/>
              </p:nvSpPr>
              <p:spPr>
                <a:xfrm>
                  <a:off x="1955469" y="2784969"/>
                  <a:ext cx="228486" cy="227300"/>
                </a:xfrm>
                <a:prstGeom prst="ellipse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26" name="Oval 325"/>
                <p:cNvSpPr/>
                <p:nvPr/>
              </p:nvSpPr>
              <p:spPr>
                <a:xfrm>
                  <a:off x="1627022" y="3403287"/>
                  <a:ext cx="228486" cy="227299"/>
                </a:xfrm>
                <a:prstGeom prst="ellipse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51257" name="TextBox 326"/>
                <p:cNvSpPr txBox="1">
                  <a:spLocks noChangeArrowheads="1"/>
                </p:cNvSpPr>
                <p:nvPr/>
              </p:nvSpPr>
              <p:spPr bwMode="auto">
                <a:xfrm>
                  <a:off x="1861040" y="3317632"/>
                  <a:ext cx="360996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b="1">
                      <a:solidFill>
                        <a:srgbClr val="00B0F0"/>
                      </a:solidFill>
                      <a:latin typeface="Verdana" pitchFamily="34" charset="0"/>
                    </a:rPr>
                    <a:t>X</a:t>
                  </a:r>
                </a:p>
              </p:txBody>
            </p:sp>
            <p:sp>
              <p:nvSpPr>
                <p:cNvPr id="51258" name="TextBox 327"/>
                <p:cNvSpPr txBox="1">
                  <a:spLocks noChangeArrowheads="1"/>
                </p:cNvSpPr>
                <p:nvPr/>
              </p:nvSpPr>
              <p:spPr bwMode="auto">
                <a:xfrm>
                  <a:off x="1298328" y="3326424"/>
                  <a:ext cx="360996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b="1">
                      <a:solidFill>
                        <a:srgbClr val="00B0F0"/>
                      </a:solidFill>
                      <a:latin typeface="Verdana" pitchFamily="34" charset="0"/>
                    </a:rPr>
                    <a:t>X</a:t>
                  </a:r>
                </a:p>
              </p:txBody>
            </p:sp>
          </p:grpSp>
          <p:sp>
            <p:nvSpPr>
              <p:cNvPr id="320" name="Oval 319"/>
              <p:cNvSpPr/>
              <p:nvPr/>
            </p:nvSpPr>
            <p:spPr>
              <a:xfrm>
                <a:off x="636574" y="4607354"/>
                <a:ext cx="228486" cy="228889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51248" name="TextBox 332"/>
            <p:cNvSpPr txBox="1">
              <a:spLocks noChangeArrowheads="1"/>
            </p:cNvSpPr>
            <p:nvPr/>
          </p:nvSpPr>
          <p:spPr bwMode="auto">
            <a:xfrm>
              <a:off x="1169376" y="5527432"/>
              <a:ext cx="36099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>
                  <a:solidFill>
                    <a:srgbClr val="00B0F0"/>
                  </a:solidFill>
                  <a:latin typeface="Verdana" pitchFamily="34" charset="0"/>
                </a:rPr>
                <a:t>X</a:t>
              </a:r>
            </a:p>
          </p:txBody>
        </p:sp>
      </p:grpSp>
      <p:sp>
        <p:nvSpPr>
          <p:cNvPr id="335" name="TextBox 334"/>
          <p:cNvSpPr txBox="1">
            <a:spLocks noChangeArrowheads="1"/>
          </p:cNvSpPr>
          <p:nvPr/>
        </p:nvSpPr>
        <p:spPr bwMode="auto">
          <a:xfrm>
            <a:off x="381000" y="5873750"/>
            <a:ext cx="145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Leaf: Draw</a:t>
            </a:r>
          </a:p>
        </p:txBody>
      </p:sp>
      <p:cxnSp>
        <p:nvCxnSpPr>
          <p:cNvPr id="351" name="Straight Connector 350"/>
          <p:cNvCxnSpPr/>
          <p:nvPr/>
        </p:nvCxnSpPr>
        <p:spPr>
          <a:xfrm rot="5400000">
            <a:off x="2591594" y="4729956"/>
            <a:ext cx="304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Group 352"/>
          <p:cNvGrpSpPr>
            <a:grpSpLocks/>
          </p:cNvGrpSpPr>
          <p:nvPr/>
        </p:nvGrpSpPr>
        <p:grpSpPr bwMode="auto">
          <a:xfrm>
            <a:off x="2286000" y="4959350"/>
            <a:ext cx="927100" cy="957263"/>
            <a:chOff x="2286000" y="5257800"/>
            <a:chExt cx="926636" cy="958472"/>
          </a:xfrm>
        </p:grpSpPr>
        <p:grpSp>
          <p:nvGrpSpPr>
            <p:cNvPr id="51231" name="Group 335"/>
            <p:cNvGrpSpPr>
              <a:grpSpLocks/>
            </p:cNvGrpSpPr>
            <p:nvPr/>
          </p:nvGrpSpPr>
          <p:grpSpPr bwMode="auto">
            <a:xfrm>
              <a:off x="2286000" y="5257800"/>
              <a:ext cx="926636" cy="958472"/>
              <a:chOff x="2286000" y="4299328"/>
              <a:chExt cx="926636" cy="958472"/>
            </a:xfrm>
          </p:grpSpPr>
          <p:grpSp>
            <p:nvGrpSpPr>
              <p:cNvPr id="51233" name="Group 336"/>
              <p:cNvGrpSpPr>
                <a:grpSpLocks/>
              </p:cNvGrpSpPr>
              <p:nvPr/>
            </p:nvGrpSpPr>
            <p:grpSpPr bwMode="auto">
              <a:xfrm>
                <a:off x="2286000" y="4299328"/>
                <a:ext cx="926636" cy="958472"/>
                <a:chOff x="1295400" y="2737284"/>
                <a:chExt cx="926636" cy="958472"/>
              </a:xfrm>
            </p:grpSpPr>
            <p:grpSp>
              <p:nvGrpSpPr>
                <p:cNvPr id="51235" name="Group 31"/>
                <p:cNvGrpSpPr>
                  <a:grpSpLocks/>
                </p:cNvGrpSpPr>
                <p:nvPr/>
              </p:nvGrpSpPr>
              <p:grpSpPr bwMode="auto">
                <a:xfrm>
                  <a:off x="1295400" y="2743200"/>
                  <a:ext cx="914400" cy="914400"/>
                  <a:chOff x="3505200" y="838200"/>
                  <a:chExt cx="914400" cy="914400"/>
                </a:xfrm>
              </p:grpSpPr>
              <p:cxnSp>
                <p:nvCxnSpPr>
                  <p:cNvPr id="347" name="Straight Connector 346"/>
                  <p:cNvCxnSpPr/>
                  <p:nvPr/>
                </p:nvCxnSpPr>
                <p:spPr>
                  <a:xfrm rot="5400000">
                    <a:off x="3353658" y="1294831"/>
                    <a:ext cx="913965" cy="1587"/>
                  </a:xfrm>
                  <a:prstGeom prst="line">
                    <a:avLst/>
                  </a:prstGeom>
                  <a:ln w="3810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48" name="Straight Connector 347"/>
                  <p:cNvCxnSpPr/>
                  <p:nvPr/>
                </p:nvCxnSpPr>
                <p:spPr>
                  <a:xfrm rot="5400000">
                    <a:off x="3658305" y="1294831"/>
                    <a:ext cx="913965" cy="1587"/>
                  </a:xfrm>
                  <a:prstGeom prst="line">
                    <a:avLst/>
                  </a:prstGeom>
                  <a:ln w="3810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49" name="Straight Connector 348"/>
                  <p:cNvCxnSpPr/>
                  <p:nvPr/>
                </p:nvCxnSpPr>
                <p:spPr>
                  <a:xfrm flipV="1">
                    <a:off x="3505200" y="1143826"/>
                    <a:ext cx="913942" cy="1590"/>
                  </a:xfrm>
                  <a:prstGeom prst="line">
                    <a:avLst/>
                  </a:prstGeom>
                  <a:ln w="3810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50" name="Straight Connector 349"/>
                  <p:cNvCxnSpPr/>
                  <p:nvPr/>
                </p:nvCxnSpPr>
                <p:spPr>
                  <a:xfrm flipV="1">
                    <a:off x="3505200" y="1447422"/>
                    <a:ext cx="913942" cy="1589"/>
                  </a:xfrm>
                  <a:prstGeom prst="line">
                    <a:avLst/>
                  </a:prstGeom>
                  <a:ln w="3810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340" name="Oval 339"/>
                <p:cNvSpPr/>
                <p:nvPr/>
              </p:nvSpPr>
              <p:spPr>
                <a:xfrm>
                  <a:off x="1634955" y="3088565"/>
                  <a:ext cx="228486" cy="228889"/>
                </a:xfrm>
                <a:prstGeom prst="ellipse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51237" name="TextBox 340"/>
                <p:cNvSpPr txBox="1">
                  <a:spLocks noChangeArrowheads="1"/>
                </p:cNvSpPr>
                <p:nvPr/>
              </p:nvSpPr>
              <p:spPr bwMode="auto">
                <a:xfrm>
                  <a:off x="1295400" y="2743200"/>
                  <a:ext cx="360996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b="1">
                      <a:solidFill>
                        <a:srgbClr val="00B0F0"/>
                      </a:solidFill>
                      <a:latin typeface="Verdana" pitchFamily="34" charset="0"/>
                    </a:rPr>
                    <a:t>X</a:t>
                  </a:r>
                </a:p>
              </p:txBody>
            </p:sp>
            <p:sp>
              <p:nvSpPr>
                <p:cNvPr id="51238" name="TextBox 341"/>
                <p:cNvSpPr txBox="1">
                  <a:spLocks noChangeArrowheads="1"/>
                </p:cNvSpPr>
                <p:nvPr/>
              </p:nvSpPr>
              <p:spPr bwMode="auto">
                <a:xfrm>
                  <a:off x="1565032" y="2737284"/>
                  <a:ext cx="360996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b="1">
                      <a:solidFill>
                        <a:srgbClr val="00B0F0"/>
                      </a:solidFill>
                      <a:latin typeface="Verdana" pitchFamily="34" charset="0"/>
                    </a:rPr>
                    <a:t>X</a:t>
                  </a:r>
                </a:p>
              </p:txBody>
            </p:sp>
            <p:sp>
              <p:nvSpPr>
                <p:cNvPr id="343" name="Oval 342"/>
                <p:cNvSpPr/>
                <p:nvPr/>
              </p:nvSpPr>
              <p:spPr>
                <a:xfrm>
                  <a:off x="1955469" y="2784969"/>
                  <a:ext cx="228486" cy="227300"/>
                </a:xfrm>
                <a:prstGeom prst="ellipse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44" name="Oval 343"/>
                <p:cNvSpPr/>
                <p:nvPr/>
              </p:nvSpPr>
              <p:spPr>
                <a:xfrm>
                  <a:off x="1627022" y="3403287"/>
                  <a:ext cx="228486" cy="227299"/>
                </a:xfrm>
                <a:prstGeom prst="ellipse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51241" name="TextBox 344"/>
                <p:cNvSpPr txBox="1">
                  <a:spLocks noChangeArrowheads="1"/>
                </p:cNvSpPr>
                <p:nvPr/>
              </p:nvSpPr>
              <p:spPr bwMode="auto">
                <a:xfrm>
                  <a:off x="1861040" y="3317632"/>
                  <a:ext cx="360996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b="1">
                      <a:solidFill>
                        <a:srgbClr val="00B0F0"/>
                      </a:solidFill>
                      <a:latin typeface="Verdana" pitchFamily="34" charset="0"/>
                    </a:rPr>
                    <a:t>X</a:t>
                  </a:r>
                </a:p>
              </p:txBody>
            </p:sp>
            <p:sp>
              <p:nvSpPr>
                <p:cNvPr id="51242" name="TextBox 345"/>
                <p:cNvSpPr txBox="1">
                  <a:spLocks noChangeArrowheads="1"/>
                </p:cNvSpPr>
                <p:nvPr/>
              </p:nvSpPr>
              <p:spPr bwMode="auto">
                <a:xfrm>
                  <a:off x="1298328" y="3326424"/>
                  <a:ext cx="360996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b="1">
                      <a:solidFill>
                        <a:srgbClr val="00B0F0"/>
                      </a:solidFill>
                      <a:latin typeface="Verdana" pitchFamily="34" charset="0"/>
                    </a:rPr>
                    <a:t>X</a:t>
                  </a:r>
                </a:p>
              </p:txBody>
            </p:sp>
          </p:grpSp>
          <p:sp>
            <p:nvSpPr>
              <p:cNvPr id="338" name="Oval 337"/>
              <p:cNvSpPr/>
              <p:nvPr/>
            </p:nvSpPr>
            <p:spPr>
              <a:xfrm>
                <a:off x="2922269" y="4647430"/>
                <a:ext cx="228486" cy="228889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51232" name="TextBox 351"/>
            <p:cNvSpPr txBox="1">
              <a:spLocks noChangeArrowheads="1"/>
            </p:cNvSpPr>
            <p:nvPr/>
          </p:nvSpPr>
          <p:spPr bwMode="auto">
            <a:xfrm>
              <a:off x="2286000" y="5530360"/>
              <a:ext cx="36099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>
                  <a:solidFill>
                    <a:srgbClr val="00B0F0"/>
                  </a:solidFill>
                  <a:latin typeface="Verdana" pitchFamily="34" charset="0"/>
                </a:rPr>
                <a:t>X</a:t>
              </a:r>
            </a:p>
          </p:txBody>
        </p:sp>
      </p:grpSp>
      <p:sp>
        <p:nvSpPr>
          <p:cNvPr id="357" name="TextBox 356"/>
          <p:cNvSpPr txBox="1">
            <a:spLocks noChangeArrowheads="1"/>
          </p:cNvSpPr>
          <p:nvPr/>
        </p:nvSpPr>
        <p:spPr bwMode="auto">
          <a:xfrm>
            <a:off x="3886200" y="4425950"/>
            <a:ext cx="16764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Leaf: O Wins</a:t>
            </a:r>
          </a:p>
        </p:txBody>
      </p:sp>
      <p:sp>
        <p:nvSpPr>
          <p:cNvPr id="358" name="TextBox 357"/>
          <p:cNvSpPr txBox="1">
            <a:spLocks noChangeArrowheads="1"/>
          </p:cNvSpPr>
          <p:nvPr/>
        </p:nvSpPr>
        <p:spPr bwMode="auto">
          <a:xfrm>
            <a:off x="6096000" y="4425950"/>
            <a:ext cx="16764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Leaf: O Wins</a:t>
            </a:r>
          </a:p>
        </p:txBody>
      </p:sp>
      <p:sp>
        <p:nvSpPr>
          <p:cNvPr id="359" name="TextBox 358"/>
          <p:cNvSpPr txBox="1">
            <a:spLocks noChangeArrowheads="1"/>
          </p:cNvSpPr>
          <p:nvPr/>
        </p:nvSpPr>
        <p:spPr bwMode="auto">
          <a:xfrm>
            <a:off x="1905000" y="5873750"/>
            <a:ext cx="16764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Leaf: X Wins</a:t>
            </a:r>
          </a:p>
        </p:txBody>
      </p:sp>
      <p:sp>
        <p:nvSpPr>
          <p:cNvPr id="51230" name="Slide Number Placeholder 16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51C2B97-9B07-4538-B541-CEE9A0B2D05E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5" grpId="0"/>
      <p:bldP spid="357" grpId="0"/>
      <p:bldP spid="358" grpId="0"/>
      <p:bldP spid="359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Binary Trees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 smtClean="0"/>
              <a:t>A binary tree is a tree with the following properties: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 smtClean="0"/>
              <a:t>The edges are labeled with the labels </a:t>
            </a:r>
            <a:r>
              <a:rPr lang="en-US" i="1" dirty="0" smtClean="0"/>
              <a:t>left</a:t>
            </a:r>
            <a:r>
              <a:rPr lang="en-US" dirty="0" smtClean="0"/>
              <a:t> or </a:t>
            </a:r>
            <a:r>
              <a:rPr lang="en-US" i="1" dirty="0" smtClean="0"/>
              <a:t>right</a:t>
            </a:r>
            <a:endParaRPr lang="en-US" dirty="0" smtClean="0"/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 smtClean="0"/>
              <a:t>Every vertex has at most two children; if both children exist, then one edge must be labeled with </a:t>
            </a:r>
            <a:r>
              <a:rPr lang="en-US" i="1" dirty="0" smtClean="0"/>
              <a:t>left</a:t>
            </a:r>
            <a:r>
              <a:rPr lang="en-US" dirty="0" smtClean="0"/>
              <a:t> and the other </a:t>
            </a:r>
            <a:r>
              <a:rPr lang="en-US" i="1" dirty="0" smtClean="0"/>
              <a:t>right</a:t>
            </a:r>
            <a:r>
              <a:rPr lang="en-US" dirty="0" smtClean="0"/>
              <a:t>.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</p:txBody>
      </p:sp>
      <p:sp>
        <p:nvSpPr>
          <p:cNvPr id="52227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D67FB4E-C3A6-4E35-9CBF-D1C04F234A32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Example Binary Tree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3886200" y="9144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A</a:t>
            </a:r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2971800" y="24384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C</a:t>
            </a:r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5181600" y="22860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D</a:t>
            </a:r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6096000" y="35052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G</a:t>
            </a:r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5257800" y="47244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H</a:t>
            </a:r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3581400" y="38862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F</a:t>
            </a:r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2438400" y="38862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E</a:t>
            </a:r>
            <a:endParaRPr lang="en-US" dirty="0"/>
          </a:p>
        </p:txBody>
      </p:sp>
      <p:cxnSp>
        <p:nvCxnSpPr>
          <p:cNvPr id="16" name="Straight Connector 15"/>
          <p:cNvCxnSpPr>
            <a:stCxn id="5" idx="4"/>
            <a:endCxn id="8" idx="1"/>
          </p:cNvCxnSpPr>
          <p:nvPr/>
        </p:nvCxnSpPr>
        <p:spPr>
          <a:xfrm rot="16200000" flipH="1">
            <a:off x="4476750" y="1581150"/>
            <a:ext cx="655638" cy="998538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5" idx="4"/>
            <a:endCxn id="7" idx="0"/>
          </p:cNvCxnSpPr>
          <p:nvPr/>
        </p:nvCxnSpPr>
        <p:spPr>
          <a:xfrm rot="5400000">
            <a:off x="3505200" y="1638300"/>
            <a:ext cx="685800" cy="9144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7" idx="4"/>
            <a:endCxn id="11" idx="0"/>
          </p:cNvCxnSpPr>
          <p:nvPr/>
        </p:nvCxnSpPr>
        <p:spPr>
          <a:xfrm rot="16200000" flipH="1">
            <a:off x="3390900" y="3276600"/>
            <a:ext cx="609600" cy="6096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7" idx="4"/>
            <a:endCxn id="12" idx="0"/>
          </p:cNvCxnSpPr>
          <p:nvPr/>
        </p:nvCxnSpPr>
        <p:spPr>
          <a:xfrm rot="5400000">
            <a:off x="2819400" y="3314700"/>
            <a:ext cx="609600" cy="5334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8" idx="5"/>
            <a:endCxn id="9" idx="0"/>
          </p:cNvCxnSpPr>
          <p:nvPr/>
        </p:nvCxnSpPr>
        <p:spPr>
          <a:xfrm rot="16200000" flipH="1">
            <a:off x="5954713" y="2944813"/>
            <a:ext cx="503237" cy="617537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stCxn id="9" idx="4"/>
            <a:endCxn id="10" idx="0"/>
          </p:cNvCxnSpPr>
          <p:nvPr/>
        </p:nvCxnSpPr>
        <p:spPr>
          <a:xfrm rot="5400000">
            <a:off x="5905500" y="4114800"/>
            <a:ext cx="381000" cy="8382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263" name="TextBox 22"/>
          <p:cNvSpPr txBox="1">
            <a:spLocks noChangeArrowheads="1"/>
          </p:cNvSpPr>
          <p:nvPr/>
        </p:nvSpPr>
        <p:spPr bwMode="auto">
          <a:xfrm>
            <a:off x="3352800" y="1752600"/>
            <a:ext cx="5603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left</a:t>
            </a:r>
          </a:p>
        </p:txBody>
      </p:sp>
      <p:sp>
        <p:nvSpPr>
          <p:cNvPr id="53264" name="TextBox 23"/>
          <p:cNvSpPr txBox="1">
            <a:spLocks noChangeArrowheads="1"/>
          </p:cNvSpPr>
          <p:nvPr/>
        </p:nvSpPr>
        <p:spPr bwMode="auto">
          <a:xfrm>
            <a:off x="2667000" y="3276600"/>
            <a:ext cx="5603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left</a:t>
            </a:r>
          </a:p>
        </p:txBody>
      </p:sp>
      <p:sp>
        <p:nvSpPr>
          <p:cNvPr id="53265" name="TextBox 25"/>
          <p:cNvSpPr txBox="1">
            <a:spLocks noChangeArrowheads="1"/>
          </p:cNvSpPr>
          <p:nvPr/>
        </p:nvSpPr>
        <p:spPr bwMode="auto">
          <a:xfrm>
            <a:off x="5638800" y="4191000"/>
            <a:ext cx="5603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left</a:t>
            </a:r>
          </a:p>
        </p:txBody>
      </p:sp>
      <p:sp>
        <p:nvSpPr>
          <p:cNvPr id="53266" name="TextBox 26"/>
          <p:cNvSpPr txBox="1">
            <a:spLocks noChangeArrowheads="1"/>
          </p:cNvSpPr>
          <p:nvPr/>
        </p:nvSpPr>
        <p:spPr bwMode="auto">
          <a:xfrm>
            <a:off x="4800600" y="1752600"/>
            <a:ext cx="7286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right</a:t>
            </a:r>
          </a:p>
        </p:txBody>
      </p:sp>
      <p:sp>
        <p:nvSpPr>
          <p:cNvPr id="53267" name="TextBox 27"/>
          <p:cNvSpPr txBox="1">
            <a:spLocks noChangeArrowheads="1"/>
          </p:cNvSpPr>
          <p:nvPr/>
        </p:nvSpPr>
        <p:spPr bwMode="auto">
          <a:xfrm>
            <a:off x="3733800" y="3352800"/>
            <a:ext cx="7286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right</a:t>
            </a:r>
          </a:p>
        </p:txBody>
      </p:sp>
      <p:sp>
        <p:nvSpPr>
          <p:cNvPr id="53268" name="TextBox 28"/>
          <p:cNvSpPr txBox="1">
            <a:spLocks noChangeArrowheads="1"/>
          </p:cNvSpPr>
          <p:nvPr/>
        </p:nvSpPr>
        <p:spPr bwMode="auto">
          <a:xfrm>
            <a:off x="6096000" y="2971800"/>
            <a:ext cx="7286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right</a:t>
            </a:r>
          </a:p>
        </p:txBody>
      </p:sp>
      <p:sp>
        <p:nvSpPr>
          <p:cNvPr id="53269" name="Slide Number Placeholder 2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60F9235-1193-4CA0-9D59-30A3BA1E6E22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Example Binary Tree</a:t>
            </a:r>
            <a:endParaRPr lang="en-US" dirty="0"/>
          </a:p>
        </p:txBody>
      </p:sp>
      <p:sp>
        <p:nvSpPr>
          <p:cNvPr id="54274" name="Content Placeholder 2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mtClean="0">
                <a:ea typeface="ＭＳ Ｐゴシック"/>
                <a:cs typeface="ＭＳ Ｐゴシック"/>
              </a:rPr>
              <a:t>Drop the labels, if the tree is drawn with no confusion</a:t>
            </a:r>
          </a:p>
        </p:txBody>
      </p:sp>
      <p:sp>
        <p:nvSpPr>
          <p:cNvPr id="5" name="Oval 4"/>
          <p:cNvSpPr/>
          <p:nvPr/>
        </p:nvSpPr>
        <p:spPr>
          <a:xfrm>
            <a:off x="3886200" y="9144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A</a:t>
            </a:r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2971800" y="24384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C</a:t>
            </a:r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5181600" y="22860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D</a:t>
            </a:r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6096000" y="35052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G</a:t>
            </a:r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5257800" y="47244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H</a:t>
            </a:r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3581400" y="38862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F</a:t>
            </a:r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2438400" y="38862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E</a:t>
            </a:r>
            <a:endParaRPr lang="en-US" dirty="0"/>
          </a:p>
        </p:txBody>
      </p:sp>
      <p:cxnSp>
        <p:nvCxnSpPr>
          <p:cNvPr id="16" name="Straight Connector 15"/>
          <p:cNvCxnSpPr>
            <a:stCxn id="5" idx="4"/>
            <a:endCxn id="8" idx="1"/>
          </p:cNvCxnSpPr>
          <p:nvPr/>
        </p:nvCxnSpPr>
        <p:spPr>
          <a:xfrm rot="16200000" flipH="1">
            <a:off x="4476750" y="1581150"/>
            <a:ext cx="655638" cy="998538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5" idx="4"/>
            <a:endCxn id="7" idx="0"/>
          </p:cNvCxnSpPr>
          <p:nvPr/>
        </p:nvCxnSpPr>
        <p:spPr>
          <a:xfrm rot="5400000">
            <a:off x="3505200" y="1638300"/>
            <a:ext cx="685800" cy="9144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7" idx="4"/>
            <a:endCxn id="11" idx="0"/>
          </p:cNvCxnSpPr>
          <p:nvPr/>
        </p:nvCxnSpPr>
        <p:spPr>
          <a:xfrm rot="16200000" flipH="1">
            <a:off x="3390900" y="3276600"/>
            <a:ext cx="609600" cy="6096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7" idx="4"/>
            <a:endCxn id="12" idx="0"/>
          </p:cNvCxnSpPr>
          <p:nvPr/>
        </p:nvCxnSpPr>
        <p:spPr>
          <a:xfrm rot="5400000">
            <a:off x="2819400" y="3314700"/>
            <a:ext cx="609600" cy="5334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8" idx="5"/>
            <a:endCxn id="9" idx="0"/>
          </p:cNvCxnSpPr>
          <p:nvPr/>
        </p:nvCxnSpPr>
        <p:spPr>
          <a:xfrm rot="16200000" flipH="1">
            <a:off x="5954713" y="2944813"/>
            <a:ext cx="503237" cy="617537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stCxn id="9" idx="4"/>
            <a:endCxn id="10" idx="0"/>
          </p:cNvCxnSpPr>
          <p:nvPr/>
        </p:nvCxnSpPr>
        <p:spPr>
          <a:xfrm rot="5400000">
            <a:off x="5905500" y="4114800"/>
            <a:ext cx="381000" cy="8382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1600200" y="3505200"/>
            <a:ext cx="838200" cy="5334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>
            <a:spLocks noChangeArrowheads="1"/>
          </p:cNvSpPr>
          <p:nvPr/>
        </p:nvSpPr>
        <p:spPr bwMode="auto">
          <a:xfrm>
            <a:off x="1219200" y="3200400"/>
            <a:ext cx="12858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C’s</a:t>
            </a:r>
          </a:p>
          <a:p>
            <a:r>
              <a:rPr lang="en-US">
                <a:latin typeface="Verdana" pitchFamily="34" charset="0"/>
              </a:rPr>
              <a:t>Left Child</a:t>
            </a:r>
          </a:p>
        </p:txBody>
      </p:sp>
      <p:cxnSp>
        <p:nvCxnSpPr>
          <p:cNvPr id="38" name="Straight Arrow Connector 37"/>
          <p:cNvCxnSpPr>
            <a:endCxn id="11" idx="1"/>
          </p:cNvCxnSpPr>
          <p:nvPr/>
        </p:nvCxnSpPr>
        <p:spPr>
          <a:xfrm>
            <a:off x="1828800" y="2133600"/>
            <a:ext cx="1874838" cy="187483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>
            <a:spLocks noChangeArrowheads="1"/>
          </p:cNvSpPr>
          <p:nvPr/>
        </p:nvSpPr>
        <p:spPr bwMode="auto">
          <a:xfrm>
            <a:off x="1447800" y="1828800"/>
            <a:ext cx="12858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Verdana" pitchFamily="34" charset="0"/>
              </a:rPr>
              <a:t>C’s</a:t>
            </a:r>
          </a:p>
          <a:p>
            <a:r>
              <a:rPr lang="en-US">
                <a:latin typeface="Verdana" pitchFamily="34" charset="0"/>
              </a:rPr>
              <a:t>Right Child</a:t>
            </a:r>
          </a:p>
        </p:txBody>
      </p:sp>
      <p:cxnSp>
        <p:nvCxnSpPr>
          <p:cNvPr id="42" name="Straight Arrow Connector 41"/>
          <p:cNvCxnSpPr/>
          <p:nvPr/>
        </p:nvCxnSpPr>
        <p:spPr>
          <a:xfrm rot="5400000">
            <a:off x="6286500" y="2095500"/>
            <a:ext cx="1752600" cy="9144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>
            <a:spLocks noChangeArrowheads="1"/>
          </p:cNvSpPr>
          <p:nvPr/>
        </p:nvSpPr>
        <p:spPr bwMode="auto">
          <a:xfrm>
            <a:off x="7162800" y="1066800"/>
            <a:ext cx="12858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Verdana" pitchFamily="34" charset="0"/>
              </a:rPr>
              <a:t>D’s</a:t>
            </a:r>
          </a:p>
          <a:p>
            <a:r>
              <a:rPr lang="en-US">
                <a:latin typeface="Verdana" pitchFamily="34" charset="0"/>
              </a:rPr>
              <a:t>Right Child</a:t>
            </a:r>
          </a:p>
        </p:txBody>
      </p:sp>
      <p:sp>
        <p:nvSpPr>
          <p:cNvPr id="45" name="TextBox 44"/>
          <p:cNvSpPr txBox="1">
            <a:spLocks noChangeArrowheads="1"/>
          </p:cNvSpPr>
          <p:nvPr/>
        </p:nvSpPr>
        <p:spPr bwMode="auto">
          <a:xfrm>
            <a:off x="4495800" y="3048000"/>
            <a:ext cx="12858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Verdana" pitchFamily="34" charset="0"/>
              </a:rPr>
              <a:t>D has no</a:t>
            </a:r>
          </a:p>
          <a:p>
            <a:r>
              <a:rPr lang="en-US">
                <a:latin typeface="Verdana" pitchFamily="34" charset="0"/>
              </a:rPr>
              <a:t>Left Child</a:t>
            </a:r>
          </a:p>
        </p:txBody>
      </p:sp>
      <p:sp>
        <p:nvSpPr>
          <p:cNvPr id="54295" name="Slide Number Placeholder 2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E76321D-BC80-459A-B3F4-BAC33E9CA0FD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9" grpId="0"/>
      <p:bldP spid="43" grpId="0"/>
      <p:bldP spid="45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r>
              <a:rPr lang="en-US" sz="3200" smtClean="0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/>
                <a:cs typeface="ＭＳ Ｐゴシック"/>
              </a:rPr>
              <a:t>JT’s Extra: Application Binary Trees</a:t>
            </a: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8348663" y="6111875"/>
            <a:ext cx="457200" cy="365125"/>
          </a:xfrm>
          <a:prstGeom prst="rect">
            <a:avLst/>
          </a:prstGeom>
          <a:noFill/>
        </p:spPr>
        <p:txBody>
          <a:bodyPr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6977D9CC-8659-497B-88F6-17C6C28DAEF7}" type="slidenum">
              <a:rPr lang="en-US" sz="1600">
                <a:solidFill>
                  <a:srgbClr val="A7A399"/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42</a:t>
            </a:fld>
            <a:endParaRPr lang="en-US" sz="1600">
              <a:solidFill>
                <a:srgbClr val="A7A399"/>
              </a:solidFill>
              <a:latin typeface="+mn-lt"/>
            </a:endParaRPr>
          </a:p>
        </p:txBody>
      </p:sp>
      <p:pic>
        <p:nvPicPr>
          <p:cNvPr id="67588" name="Picture 4" descr="scan0003"/>
          <p:cNvPicPr>
            <a:picLocks noChangeAspect="1" noChangeArrowheads="1"/>
          </p:cNvPicPr>
          <p:nvPr/>
        </p:nvPicPr>
        <p:blipFill>
          <a:blip r:embed="rId3"/>
          <a:srcRect l="22777" t="74767" r="20096" b="3586"/>
          <a:stretch>
            <a:fillRect/>
          </a:stretch>
        </p:blipFill>
        <p:spPr bwMode="auto">
          <a:xfrm>
            <a:off x="533400" y="609600"/>
            <a:ext cx="8077200" cy="3297238"/>
          </a:xfrm>
          <a:prstGeom prst="rect">
            <a:avLst/>
          </a:prstGeom>
          <a:noFill/>
        </p:spPr>
      </p:pic>
      <p:sp>
        <p:nvSpPr>
          <p:cNvPr id="67589" name="Text Box 5"/>
          <p:cNvSpPr txBox="1">
            <a:spLocks noChangeArrowheads="1"/>
          </p:cNvSpPr>
          <p:nvPr/>
        </p:nvSpPr>
        <p:spPr bwMode="auto">
          <a:xfrm>
            <a:off x="304800" y="4495800"/>
            <a:ext cx="7467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/>
              <a:t>1 From: “Data Structures and Algorithm Analysis in C++”, Weiss M.A.</a:t>
            </a:r>
            <a:r>
              <a:rPr lang="en-US"/>
              <a:t> </a:t>
            </a:r>
          </a:p>
        </p:txBody>
      </p:sp>
      <p:sp>
        <p:nvSpPr>
          <p:cNvPr id="67590" name="Text Box 6"/>
          <p:cNvSpPr txBox="1">
            <a:spLocks noChangeArrowheads="1"/>
          </p:cNvSpPr>
          <p:nvPr/>
        </p:nvSpPr>
        <p:spPr bwMode="auto">
          <a:xfrm>
            <a:off x="6553200" y="838200"/>
            <a:ext cx="3048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/>
              <a:t>1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peeking</Template>
  <TotalTime>1040</TotalTime>
  <Words>1168</Words>
  <Application>Microsoft Office PowerPoint</Application>
  <PresentationFormat>On-screen Show (4:3)</PresentationFormat>
  <Paragraphs>501</Paragraphs>
  <Slides>42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Design Template</vt:lpstr>
      </vt:variant>
      <vt:variant>
        <vt:i4>6</vt:i4>
      </vt:variant>
      <vt:variant>
        <vt:lpstr>Slide Titles</vt:lpstr>
      </vt:variant>
      <vt:variant>
        <vt:i4>42</vt:i4>
      </vt:variant>
    </vt:vector>
  </HeadingPairs>
  <TitlesOfParts>
    <vt:vector size="53" baseType="lpstr">
      <vt:lpstr>Verdana</vt:lpstr>
      <vt:lpstr>Arial</vt:lpstr>
      <vt:lpstr>ＭＳ Ｐゴシック</vt:lpstr>
      <vt:lpstr>Wingdings 2</vt:lpstr>
      <vt:lpstr>Calibri</vt:lpstr>
      <vt:lpstr>Aspect</vt:lpstr>
      <vt:lpstr>Aspect</vt:lpstr>
      <vt:lpstr>Aspect</vt:lpstr>
      <vt:lpstr>Aspect</vt:lpstr>
      <vt:lpstr>Aspect</vt:lpstr>
      <vt:lpstr>Aspect</vt:lpstr>
      <vt:lpstr>Graphs</vt:lpstr>
      <vt:lpstr>Reading Assignment</vt:lpstr>
      <vt:lpstr>Graph Coloring</vt:lpstr>
      <vt:lpstr>Objectives</vt:lpstr>
      <vt:lpstr>Simple Intersection</vt:lpstr>
      <vt:lpstr>Another Example Problem</vt:lpstr>
      <vt:lpstr>Simple Intersection</vt:lpstr>
      <vt:lpstr>9 Possible Turns</vt:lpstr>
      <vt:lpstr>Example Simultaneous Turns</vt:lpstr>
      <vt:lpstr>Example Conflicting Turns</vt:lpstr>
      <vt:lpstr>Objective</vt:lpstr>
      <vt:lpstr>Graph Model of Conflicting Turns</vt:lpstr>
      <vt:lpstr>Graph Coloring</vt:lpstr>
      <vt:lpstr>Graph Coloring Algorithm</vt:lpstr>
      <vt:lpstr>JT’s Extra, Graph Coloring Example 1: Final Exams</vt:lpstr>
      <vt:lpstr>JT’s Extra, Graph Coloring Example 1: Final Exams (2)</vt:lpstr>
      <vt:lpstr>JT’s Extra, Graph Coloring Example 2: Final Exams</vt:lpstr>
      <vt:lpstr>Graph Model of Conflicting Turns</vt:lpstr>
      <vt:lpstr>Graph Model of Conflicting Turns</vt:lpstr>
      <vt:lpstr>Graph Model of Conflicting Turns</vt:lpstr>
      <vt:lpstr>Complex Intersection</vt:lpstr>
      <vt:lpstr>Trees</vt:lpstr>
      <vt:lpstr>Objectives</vt:lpstr>
      <vt:lpstr>Computer Science Trees</vt:lpstr>
      <vt:lpstr>Example Tree</vt:lpstr>
      <vt:lpstr>Example Tree</vt:lpstr>
      <vt:lpstr>Tree Terminology</vt:lpstr>
      <vt:lpstr>Root</vt:lpstr>
      <vt:lpstr>Parent-Child (Above/Below), Ancestor-Descendant</vt:lpstr>
      <vt:lpstr>Parent-Child</vt:lpstr>
      <vt:lpstr>Siblings</vt:lpstr>
      <vt:lpstr>Leaf</vt:lpstr>
      <vt:lpstr>Distance</vt:lpstr>
      <vt:lpstr>Organizational Trees</vt:lpstr>
      <vt:lpstr>Game Trees Paper-Rock-Scissors</vt:lpstr>
      <vt:lpstr>Game Trees Tic-Tac-Toe</vt:lpstr>
      <vt:lpstr>Game Trees</vt:lpstr>
      <vt:lpstr>Slide 38</vt:lpstr>
      <vt:lpstr>Binary Trees</vt:lpstr>
      <vt:lpstr>Example Binary Tree</vt:lpstr>
      <vt:lpstr>Example Binary Tree</vt:lpstr>
      <vt:lpstr>JT’s Extra: Application Binary Trees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Logic</dc:title>
  <dc:creator>kawash</dc:creator>
  <cp:lastModifiedBy>JAMES TAM</cp:lastModifiedBy>
  <cp:revision>138</cp:revision>
  <dcterms:created xsi:type="dcterms:W3CDTF">2006-08-16T00:00:00Z</dcterms:created>
  <dcterms:modified xsi:type="dcterms:W3CDTF">2012-09-30T03:29:26Z</dcterms:modified>
</cp:coreProperties>
</file>