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</p:sldMasterIdLst>
  <p:notesMasterIdLst>
    <p:notesMasterId r:id="rId29"/>
  </p:notesMasterIdLst>
  <p:sldIdLst>
    <p:sldId id="256" r:id="rId2"/>
    <p:sldId id="257" r:id="rId3"/>
    <p:sldId id="318" r:id="rId4"/>
    <p:sldId id="341" r:id="rId5"/>
    <p:sldId id="358" r:id="rId6"/>
    <p:sldId id="319" r:id="rId7"/>
    <p:sldId id="359" r:id="rId8"/>
    <p:sldId id="360" r:id="rId9"/>
    <p:sldId id="361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57" r:id="rId19"/>
    <p:sldId id="362" r:id="rId20"/>
    <p:sldId id="363" r:id="rId21"/>
    <p:sldId id="364" r:id="rId22"/>
    <p:sldId id="328" r:id="rId23"/>
    <p:sldId id="333" r:id="rId24"/>
    <p:sldId id="334" r:id="rId25"/>
    <p:sldId id="335" r:id="rId26"/>
    <p:sldId id="336" r:id="rId27"/>
    <p:sldId id="337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92196-5A6F-4779-9A81-3D26297ADFD8}" type="datetimeFigureOut">
              <a:rPr lang="en-US" smtClean="0"/>
              <a:pPr/>
              <a:t>10/1/2012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12EB21-CE5B-4682-A3B8-83DAFC4DFB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0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Hug the wall:</a:t>
            </a:r>
          </a:p>
          <a:p>
            <a:pPr>
              <a:buFontTx/>
              <a:buChar char="•"/>
            </a:pPr>
            <a:r>
              <a:rPr lang="en-US" dirty="0" smtClean="0"/>
              <a:t>According to this algorithm it never leaves this state (three options just take it back to this state)</a:t>
            </a:r>
          </a:p>
          <a:p>
            <a:pPr lvl="1">
              <a:buFontTx/>
              <a:buChar char="•"/>
            </a:pPr>
            <a:r>
              <a:rPr lang="en-US" dirty="0" smtClean="0"/>
              <a:t>RS = W</a:t>
            </a:r>
          </a:p>
          <a:p>
            <a:pPr lvl="1">
              <a:buFontTx/>
              <a:buChar char="•"/>
            </a:pPr>
            <a:r>
              <a:rPr lang="en-US" dirty="0" smtClean="0"/>
              <a:t>FS = W</a:t>
            </a:r>
          </a:p>
          <a:p>
            <a:pPr lvl="1">
              <a:buFontTx/>
              <a:buChar char="•"/>
            </a:pPr>
            <a:r>
              <a:rPr lang="en-US" dirty="0" smtClean="0"/>
              <a:t>FS = 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mtClean="0"/>
              <a:t>Correct answer D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2EB21-CE5B-4682-A3B8-83DAFC4DFBE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3886200" y="6248400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/>
              <a:t>© </a:t>
            </a:r>
            <a:r>
              <a:rPr lang="en-US" sz="1200" dirty="0" err="1"/>
              <a:t>Jalal</a:t>
            </a:r>
            <a:r>
              <a:rPr lang="en-US" sz="1200" dirty="0"/>
              <a:t> Kawash </a:t>
            </a:r>
            <a:r>
              <a:rPr lang="en-US" sz="1200" dirty="0" smtClean="0"/>
              <a:t>2010</a:t>
            </a:r>
            <a:endParaRPr lang="en-US" sz="1200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9400-2176-4BAB-A505-F4039FB6B369}" type="datetime1">
              <a:rPr lang="en-US" smtClean="0"/>
              <a:pPr>
                <a:defRPr/>
              </a:pPr>
              <a:t>10/1/2012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609600" y="3849290"/>
            <a:ext cx="1481549" cy="1941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82651-7C89-485A-8C73-B38BEC240FA4}" type="datetime1">
              <a:rPr lang="en-US" smtClean="0"/>
              <a:pPr>
                <a:defRPr/>
              </a:pPr>
              <a:t>10/1/2012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35BA2-C096-4C72-8142-25FB12C1CF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E0BEE-A32D-4813-BE1A-FECC3FAE82FC}" type="datetime1">
              <a:rPr lang="en-US" smtClean="0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5" name="Picture 14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1676400" y="5334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2667000" y="9144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3657600" y="13716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4648200" y="19050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7FA7A-CC9F-40E3-8987-229C838001A0}" type="datetime1">
              <a:rPr lang="en-US" smtClean="0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EF6C2-D698-4187-9F03-1939035334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0AB65-7CB5-4639-8CD0-175964B01A12}" type="datetime1">
              <a:rPr lang="en-US" smtClean="0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30322-886C-4D52-92C4-49A8FF99C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E201D-E863-4936-ADAB-85EAD8594FE2}" type="datetime1">
              <a:rPr lang="en-US" smtClean="0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62A08-724B-4C4C-944B-69EF2A5F68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F6D8A-421E-4681-A540-6644FF3C8CC4}" type="datetime1">
              <a:rPr lang="en-US" smtClean="0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BA378-3C60-41A4-824A-06CDD17525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3806D-7BE6-4C45-90DE-7BB55C61DECF}" type="datetime1">
              <a:rPr lang="en-US" smtClean="0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7CCDA-1188-4C20-AC33-6BD681A9A3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E28C6-1232-4A83-8314-84338834AC72}" type="datetime1">
              <a:rPr lang="en-US" smtClean="0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2B77A-B0A3-4125-96FC-BF2505F8C9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CD4ED-B4F5-4B8B-A159-6F48011939E8}" type="datetime1">
              <a:rPr lang="en-US" smtClean="0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B22AA-1053-40F8-AB79-15E3064BF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460C6-5E60-424E-B9AF-AB980097DA99}" type="datetime1">
              <a:rPr lang="en-US" smtClean="0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C7114-ACD2-437F-9D46-2C8E51004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411521-9ADE-4559-ACD6-CA8290E4CF53}" type="datetime1">
              <a:rPr lang="en-US" smtClean="0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69FFAF-C3FF-42F6-BB31-DAD19794B31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108075"/>
            <a:ext cx="8178800" cy="5368925"/>
          </a:xfrm>
        </p:spPr>
        <p:txBody>
          <a:bodyPr/>
          <a:lstStyle/>
          <a:p>
            <a:pPr lvl="0"/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2426679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</a:defRPr>
            </a:lvl1pPr>
          </a:lstStyle>
          <a:p>
            <a:pPr>
              <a:defRPr/>
            </a:pPr>
            <a:fld id="{32411521-9ADE-4559-ACD6-CA8290E4CF53}" type="datetime1">
              <a:rPr lang="en-US" smtClean="0"/>
              <a:pPr>
                <a:defRPr/>
              </a:pPr>
              <a:t>10/1/2012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A7A399"/>
                </a:solidFill>
              </a:defRPr>
            </a:lvl1pPr>
          </a:lstStyle>
          <a:p>
            <a:pPr>
              <a:defRPr/>
            </a:pPr>
            <a:fld id="{B669FFAF-C3FF-42F6-BB31-DAD19794B31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3962400" y="6248400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/>
              <a:t>© </a:t>
            </a:r>
            <a:r>
              <a:rPr lang="en-US" sz="1200" dirty="0" err="1"/>
              <a:t>Jalal</a:t>
            </a:r>
            <a:r>
              <a:rPr lang="en-US" sz="1200" dirty="0"/>
              <a:t> Kawash </a:t>
            </a:r>
            <a:r>
              <a:rPr lang="en-US" sz="1200" dirty="0" smtClean="0"/>
              <a:t>2010</a:t>
            </a:r>
            <a:endParaRPr lang="en-US" sz="120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/>
              <a:t>Peeking into Computer Science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15" cstate="print"/>
          <a:srcRect l="52775" t="11579" r="8125" b="2105"/>
          <a:stretch>
            <a:fillRect/>
          </a:stretch>
        </p:blipFill>
        <p:spPr bwMode="auto">
          <a:xfrm>
            <a:off x="76200" y="5562600"/>
            <a:ext cx="465084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16" r:id="rId2"/>
    <p:sldLayoutId id="2147484124" r:id="rId3"/>
    <p:sldLayoutId id="2147484117" r:id="rId4"/>
    <p:sldLayoutId id="2147484118" r:id="rId5"/>
    <p:sldLayoutId id="2147484119" r:id="rId6"/>
    <p:sldLayoutId id="2147484125" r:id="rId7"/>
    <p:sldLayoutId id="2147484120" r:id="rId8"/>
    <p:sldLayoutId id="2147484126" r:id="rId9"/>
    <p:sldLayoutId id="2147484121" r:id="rId10"/>
    <p:sldLayoutId id="2147484122" r:id="rId11"/>
    <p:sldLayoutId id="2147484127" r:id="rId12"/>
    <p:sldLayoutId id="2147484128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Finite State Machines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Peeking into Computer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Mandatory: Chapter 3 – Section 3.6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Finite State Machines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Graphs as Solutions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At the end of this section, the student will be able to: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Define Finite State Machines (FSMs)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Represent FSMs using state-tables </a:t>
            </a:r>
            <a:r>
              <a:rPr lang="en-US" smtClean="0"/>
              <a:t>and state-diagrams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 FSMs to design High-Level programs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 FSM examples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What </a:t>
            </a:r>
            <a:r>
              <a:rPr lang="en-US" dirty="0" smtClean="0"/>
              <a:t>Is A Finite State Machine?</a:t>
            </a:r>
          </a:p>
        </p:txBody>
      </p:sp>
      <p:sp>
        <p:nvSpPr>
          <p:cNvPr id="489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It’s a special form of multi graph (vertices and edges) that have conditions that show how you go from one vertex to another.</a:t>
            </a:r>
          </a:p>
        </p:txBody>
      </p:sp>
      <p:grpSp>
        <p:nvGrpSpPr>
          <p:cNvPr id="489482" name="Group 10"/>
          <p:cNvGrpSpPr>
            <a:grpSpLocks/>
          </p:cNvGrpSpPr>
          <p:nvPr/>
        </p:nvGrpSpPr>
        <p:grpSpPr bwMode="auto">
          <a:xfrm>
            <a:off x="723900" y="2159000"/>
            <a:ext cx="6667500" cy="2165350"/>
            <a:chOff x="456" y="1360"/>
            <a:chExt cx="4200" cy="1364"/>
          </a:xfrm>
        </p:grpSpPr>
        <p:sp>
          <p:nvSpPr>
            <p:cNvPr id="489476" name="Oval 4"/>
            <p:cNvSpPr>
              <a:spLocks noChangeArrowheads="1"/>
            </p:cNvSpPr>
            <p:nvPr/>
          </p:nvSpPr>
          <p:spPr bwMode="auto">
            <a:xfrm>
              <a:off x="456" y="1776"/>
              <a:ext cx="920" cy="53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/>
                <a:t>Vertex 1</a:t>
              </a:r>
            </a:p>
          </p:txBody>
        </p:sp>
        <p:sp>
          <p:nvSpPr>
            <p:cNvPr id="489477" name="Oval 5"/>
            <p:cNvSpPr>
              <a:spLocks noChangeArrowheads="1"/>
            </p:cNvSpPr>
            <p:nvPr/>
          </p:nvSpPr>
          <p:spPr bwMode="auto">
            <a:xfrm>
              <a:off x="3736" y="1736"/>
              <a:ext cx="920" cy="53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/>
                <a:t>Vertex 2</a:t>
              </a:r>
            </a:p>
          </p:txBody>
        </p:sp>
        <p:cxnSp>
          <p:nvCxnSpPr>
            <p:cNvPr id="489478" name="AutoShape 6"/>
            <p:cNvCxnSpPr>
              <a:cxnSpLocks noChangeShapeType="1"/>
              <a:stCxn id="489476" idx="0"/>
              <a:endCxn id="489477" idx="0"/>
            </p:cNvCxnSpPr>
            <p:nvPr/>
          </p:nvCxnSpPr>
          <p:spPr bwMode="auto">
            <a:xfrm rot="16200000">
              <a:off x="2536" y="108"/>
              <a:ext cx="40" cy="3280"/>
            </a:xfrm>
            <a:prstGeom prst="curvedConnector3">
              <a:avLst>
                <a:gd name="adj1" fmla="val 106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89479" name="Text Box 7"/>
            <p:cNvSpPr txBox="1">
              <a:spLocks noChangeArrowheads="1"/>
            </p:cNvSpPr>
            <p:nvPr/>
          </p:nvSpPr>
          <p:spPr bwMode="auto">
            <a:xfrm>
              <a:off x="2272" y="1360"/>
              <a:ext cx="6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Condition</a:t>
              </a:r>
            </a:p>
          </p:txBody>
        </p:sp>
        <p:cxnSp>
          <p:nvCxnSpPr>
            <p:cNvPr id="489480" name="AutoShape 8"/>
            <p:cNvCxnSpPr>
              <a:cxnSpLocks noChangeShapeType="1"/>
              <a:stCxn id="489477" idx="4"/>
              <a:endCxn id="489476" idx="4"/>
            </p:cNvCxnSpPr>
            <p:nvPr/>
          </p:nvCxnSpPr>
          <p:spPr bwMode="auto">
            <a:xfrm rot="5400000">
              <a:off x="2536" y="660"/>
              <a:ext cx="40" cy="3280"/>
            </a:xfrm>
            <a:prstGeom prst="curvedConnector3">
              <a:avLst>
                <a:gd name="adj1" fmla="val 120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89481" name="Text Box 9"/>
            <p:cNvSpPr txBox="1">
              <a:spLocks noChangeArrowheads="1"/>
            </p:cNvSpPr>
            <p:nvPr/>
          </p:nvSpPr>
          <p:spPr bwMode="auto">
            <a:xfrm>
              <a:off x="2296" y="2512"/>
              <a:ext cx="6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Condition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667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89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947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Finite State Machines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Vertices are </a:t>
            </a:r>
            <a:r>
              <a:rPr lang="en-US" b="1" dirty="0" smtClean="0"/>
              <a:t>States</a:t>
            </a:r>
          </a:p>
          <a:p>
            <a:endParaRPr lang="en-US" b="1" dirty="0" smtClean="0"/>
          </a:p>
          <a:p>
            <a:r>
              <a:rPr lang="en-US" dirty="0" smtClean="0"/>
              <a:t>Edges are labeled </a:t>
            </a:r>
            <a:r>
              <a:rPr lang="en-US" b="1" dirty="0" smtClean="0"/>
              <a:t>Transitions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371600" y="3048000"/>
            <a:ext cx="14478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Hungry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334000" y="3048000"/>
            <a:ext cx="14478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Full</a:t>
            </a:r>
            <a:endParaRPr lang="en-US" dirty="0"/>
          </a:p>
        </p:txBody>
      </p:sp>
      <p:cxnSp>
        <p:nvCxnSpPr>
          <p:cNvPr id="7" name="Straight Arrow Connector 6"/>
          <p:cNvCxnSpPr>
            <a:stCxn id="4" idx="7"/>
            <a:endCxn id="5" idx="1"/>
          </p:cNvCxnSpPr>
          <p:nvPr/>
        </p:nvCxnSpPr>
        <p:spPr>
          <a:xfrm rot="5400000" flipH="1" flipV="1">
            <a:off x="4076700" y="1768381"/>
            <a:ext cx="1588" cy="2938652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581400" y="2895600"/>
            <a:ext cx="551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eat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4059332" y="2720879"/>
            <a:ext cx="1588" cy="2938652"/>
          </a:xfrm>
          <a:prstGeom prst="straightConnector1">
            <a:avLst/>
          </a:prstGeom>
          <a:ln w="38100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64032" y="3773487"/>
            <a:ext cx="54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jog</a:t>
            </a:r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1676400" y="2133600"/>
            <a:ext cx="685800" cy="1049215"/>
          </a:xfrm>
          <a:custGeom>
            <a:avLst/>
            <a:gdLst>
              <a:gd name="connsiteX0" fmla="*/ 0 w 685800"/>
              <a:gd name="connsiteY0" fmla="*/ 1049215 h 1049215"/>
              <a:gd name="connsiteX1" fmla="*/ 272562 w 685800"/>
              <a:gd name="connsiteY1" fmla="*/ 20515 h 1049215"/>
              <a:gd name="connsiteX2" fmla="*/ 685800 w 685800"/>
              <a:gd name="connsiteY2" fmla="*/ 926122 h 1049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5800" h="1049215">
                <a:moveTo>
                  <a:pt x="0" y="1049215"/>
                </a:moveTo>
                <a:cubicBezTo>
                  <a:pt x="79131" y="545122"/>
                  <a:pt x="158262" y="41030"/>
                  <a:pt x="272562" y="20515"/>
                </a:cubicBezTo>
                <a:cubicBezTo>
                  <a:pt x="386862" y="0"/>
                  <a:pt x="536331" y="463061"/>
                  <a:pt x="685800" y="926122"/>
                </a:cubicBezTo>
              </a:path>
            </a:pathLst>
          </a:custGeom>
          <a:ln w="38100">
            <a:solidFill>
              <a:srgbClr val="00206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219200" y="2514600"/>
            <a:ext cx="54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jog</a:t>
            </a:r>
            <a:endParaRPr lang="en-US" dirty="0"/>
          </a:p>
        </p:txBody>
      </p:sp>
      <p:sp>
        <p:nvSpPr>
          <p:cNvPr id="13" name="Freeform 12"/>
          <p:cNvSpPr/>
          <p:nvPr/>
        </p:nvSpPr>
        <p:spPr>
          <a:xfrm>
            <a:off x="5715000" y="2209800"/>
            <a:ext cx="685800" cy="1049215"/>
          </a:xfrm>
          <a:custGeom>
            <a:avLst/>
            <a:gdLst>
              <a:gd name="connsiteX0" fmla="*/ 0 w 685800"/>
              <a:gd name="connsiteY0" fmla="*/ 1049215 h 1049215"/>
              <a:gd name="connsiteX1" fmla="*/ 272562 w 685800"/>
              <a:gd name="connsiteY1" fmla="*/ 20515 h 1049215"/>
              <a:gd name="connsiteX2" fmla="*/ 685800 w 685800"/>
              <a:gd name="connsiteY2" fmla="*/ 926122 h 1049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5800" h="1049215">
                <a:moveTo>
                  <a:pt x="0" y="1049215"/>
                </a:moveTo>
                <a:cubicBezTo>
                  <a:pt x="79131" y="545122"/>
                  <a:pt x="158262" y="41030"/>
                  <a:pt x="272562" y="20515"/>
                </a:cubicBezTo>
                <a:cubicBezTo>
                  <a:pt x="386862" y="0"/>
                  <a:pt x="536331" y="463061"/>
                  <a:pt x="685800" y="926122"/>
                </a:cubicBezTo>
              </a:path>
            </a:pathLst>
          </a:custGeom>
          <a:ln w="38100">
            <a:solidFill>
              <a:srgbClr val="00206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257800" y="2590800"/>
            <a:ext cx="551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eat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/>
      <p:bldP spid="10" grpId="0"/>
      <p:bldP spid="11" grpId="0" animBg="1"/>
      <p:bldP spid="12" grpId="0"/>
      <p:bldP spid="13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 Extra: First </a:t>
            </a:r>
            <a:r>
              <a:rPr lang="en-US" dirty="0" smtClean="0"/>
              <a:t>Example: Robot Redux (State Machine)</a:t>
            </a:r>
          </a:p>
        </p:txBody>
      </p:sp>
      <p:sp>
        <p:nvSpPr>
          <p:cNvPr id="491524" name="Oval 4"/>
          <p:cNvSpPr>
            <a:spLocks noChangeArrowheads="1"/>
          </p:cNvSpPr>
          <p:nvPr/>
        </p:nvSpPr>
        <p:spPr bwMode="auto">
          <a:xfrm>
            <a:off x="800100" y="2882900"/>
            <a:ext cx="2006600" cy="11557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dirty="0"/>
              <a:t>Search for wall</a:t>
            </a:r>
          </a:p>
        </p:txBody>
      </p:sp>
      <p:sp>
        <p:nvSpPr>
          <p:cNvPr id="491525" name="Oval 5"/>
          <p:cNvSpPr>
            <a:spLocks noChangeArrowheads="1"/>
          </p:cNvSpPr>
          <p:nvPr/>
        </p:nvSpPr>
        <p:spPr bwMode="auto">
          <a:xfrm>
            <a:off x="4826000" y="2882900"/>
            <a:ext cx="2006600" cy="11557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dirty="0"/>
              <a:t>Hug the wall</a:t>
            </a:r>
          </a:p>
        </p:txBody>
      </p:sp>
      <p:cxnSp>
        <p:nvCxnSpPr>
          <p:cNvPr id="491526" name="AutoShape 6"/>
          <p:cNvCxnSpPr>
            <a:cxnSpLocks noChangeShapeType="1"/>
            <a:stCxn id="491524" idx="0"/>
            <a:endCxn id="491524" idx="7"/>
          </p:cNvCxnSpPr>
          <p:nvPr/>
        </p:nvCxnSpPr>
        <p:spPr bwMode="auto">
          <a:xfrm rot="5400000" flipV="1">
            <a:off x="2073275" y="2600325"/>
            <a:ext cx="169863" cy="709613"/>
          </a:xfrm>
          <a:prstGeom prst="curvedConnector3">
            <a:avLst>
              <a:gd name="adj1" fmla="val -574769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1527" name="Text Box 7"/>
          <p:cNvSpPr txBox="1">
            <a:spLocks noChangeArrowheads="1"/>
          </p:cNvSpPr>
          <p:nvPr/>
        </p:nvSpPr>
        <p:spPr bwMode="auto">
          <a:xfrm>
            <a:off x="1435100" y="1524000"/>
            <a:ext cx="1511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Wall not found</a:t>
            </a:r>
          </a:p>
        </p:txBody>
      </p:sp>
      <p:cxnSp>
        <p:nvCxnSpPr>
          <p:cNvPr id="491528" name="AutoShape 8"/>
          <p:cNvCxnSpPr>
            <a:cxnSpLocks noChangeShapeType="1"/>
            <a:stCxn id="491524" idx="6"/>
            <a:endCxn id="491525" idx="2"/>
          </p:cNvCxnSpPr>
          <p:nvPr/>
        </p:nvCxnSpPr>
        <p:spPr bwMode="auto">
          <a:xfrm>
            <a:off x="2819400" y="3460750"/>
            <a:ext cx="19939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1529" name="Text Box 9"/>
          <p:cNvSpPr txBox="1">
            <a:spLocks noChangeArrowheads="1"/>
          </p:cNvSpPr>
          <p:nvPr/>
        </p:nvSpPr>
        <p:spPr bwMode="auto">
          <a:xfrm>
            <a:off x="3251200" y="3086100"/>
            <a:ext cx="1168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Wall found</a:t>
            </a:r>
          </a:p>
        </p:txBody>
      </p:sp>
    </p:spTree>
    <p:extLst>
      <p:ext uri="{BB962C8B-B14F-4D97-AF65-F5344CB8AC3E}">
        <p14:creationId xmlns:p14="http://schemas.microsoft.com/office/powerpoint/2010/main" val="379921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0"/>
            <a:ext cx="8305800" cy="105156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JT’s Extra: Why </a:t>
            </a:r>
            <a:r>
              <a:rPr lang="en-US" sz="2800" dirty="0" smtClean="0"/>
              <a:t>Learn About State Machines</a:t>
            </a:r>
          </a:p>
        </p:txBody>
      </p:sp>
      <p:sp>
        <p:nvSpPr>
          <p:cNvPr id="493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A state machine is another level of abstraction that specifies what a computer is supposed to do.</a:t>
            </a:r>
          </a:p>
          <a:p>
            <a:pPr lvl="1"/>
            <a:r>
              <a:rPr lang="en-US" sz="2000" u="sng" dirty="0" smtClean="0"/>
              <a:t>Level I: Finite state machine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sz="2000" u="sng" dirty="0" smtClean="0"/>
              <a:t>Level II: Human language instructions (pseudo </a:t>
            </a:r>
            <a:r>
              <a:rPr lang="en-US" u="sng" dirty="0" smtClean="0"/>
              <a:t>code)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4935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33" t="27556" r="37584" b="55000"/>
          <a:stretch>
            <a:fillRect/>
          </a:stretch>
        </p:blipFill>
        <p:spPr bwMode="auto">
          <a:xfrm>
            <a:off x="901700" y="2247900"/>
            <a:ext cx="2324100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3573" name="Text Box 5"/>
          <p:cNvSpPr txBox="1">
            <a:spLocks noChangeArrowheads="1"/>
          </p:cNvSpPr>
          <p:nvPr/>
        </p:nvSpPr>
        <p:spPr bwMode="auto">
          <a:xfrm>
            <a:off x="1219200" y="4267199"/>
            <a:ext cx="31115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u="sng" dirty="0"/>
              <a:t>Search for wall</a:t>
            </a:r>
          </a:p>
          <a:p>
            <a:r>
              <a:rPr lang="en-US" sz="1600" dirty="0"/>
              <a:t>If RS = W, then done this phase</a:t>
            </a:r>
          </a:p>
          <a:p>
            <a:r>
              <a:rPr lang="en-US" sz="1600" dirty="0"/>
              <a:t>If FS = W, then L, done this phase</a:t>
            </a:r>
          </a:p>
          <a:p>
            <a:r>
              <a:rPr lang="en-US" sz="1600" dirty="0"/>
              <a:t>If FS = S, then F</a:t>
            </a:r>
          </a:p>
        </p:txBody>
      </p:sp>
      <p:sp>
        <p:nvSpPr>
          <p:cNvPr id="493574" name="Text Box 6"/>
          <p:cNvSpPr txBox="1">
            <a:spLocks noChangeArrowheads="1"/>
          </p:cNvSpPr>
          <p:nvPr/>
        </p:nvSpPr>
        <p:spPr bwMode="auto">
          <a:xfrm>
            <a:off x="4826000" y="4267198"/>
            <a:ext cx="35941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6700" indent="-2667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3900" indent="-2667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81100" indent="-2667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38300" indent="-2667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95500" indent="-2667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52700" indent="-266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3009900" indent="-266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67100" indent="-266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924300" indent="-266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600" b="1" u="sng" dirty="0"/>
              <a:t>Hug the wall</a:t>
            </a:r>
          </a:p>
          <a:p>
            <a:pPr eaLnBrk="1" hangingPunct="1"/>
            <a:r>
              <a:rPr lang="en-US" sz="1600" dirty="0"/>
              <a:t>Repeat the following steps:</a:t>
            </a:r>
          </a:p>
          <a:p>
            <a:pPr eaLnBrk="1" hangingPunct="1"/>
            <a:r>
              <a:rPr lang="en-US" sz="1600" dirty="0"/>
              <a:t>If RS = W and FS = S, then F</a:t>
            </a:r>
          </a:p>
          <a:p>
            <a:pPr eaLnBrk="1" hangingPunct="1"/>
            <a:r>
              <a:rPr lang="en-US" sz="1600" dirty="0"/>
              <a:t>If FS = W, then L</a:t>
            </a:r>
          </a:p>
          <a:p>
            <a:pPr eaLnBrk="1" hangingPunct="1"/>
            <a:r>
              <a:rPr lang="en-US" sz="1600" dirty="0"/>
              <a:t>If RS = S and FS = S, then R and F</a:t>
            </a:r>
          </a:p>
        </p:txBody>
      </p:sp>
    </p:spTree>
    <p:extLst>
      <p:ext uri="{BB962C8B-B14F-4D97-AF65-F5344CB8AC3E}">
        <p14:creationId xmlns:p14="http://schemas.microsoft.com/office/powerpoint/2010/main" val="3257577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571" grpId="0" build="p" bldLvl="2"/>
      <p:bldP spid="493573" grpId="0"/>
      <p:bldP spid="49357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Why </a:t>
            </a:r>
            <a:r>
              <a:rPr lang="en-US" dirty="0" smtClean="0"/>
              <a:t>Learn About State Machines</a:t>
            </a:r>
          </a:p>
        </p:txBody>
      </p:sp>
      <p:sp>
        <p:nvSpPr>
          <p:cNvPr id="493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2000" u="sng" dirty="0" smtClean="0"/>
              <a:t>Level </a:t>
            </a:r>
            <a:r>
              <a:rPr lang="en-US" sz="2000" u="sng" dirty="0" smtClean="0"/>
              <a:t>III: Programming language instructions</a:t>
            </a:r>
          </a:p>
        </p:txBody>
      </p:sp>
      <p:sp>
        <p:nvSpPr>
          <p:cNvPr id="493575" name="Text Box 7"/>
          <p:cNvSpPr txBox="1">
            <a:spLocks noChangeArrowheads="1"/>
          </p:cNvSpPr>
          <p:nvPr/>
        </p:nvSpPr>
        <p:spPr bwMode="auto">
          <a:xfrm>
            <a:off x="1263316" y="1066800"/>
            <a:ext cx="3111500" cy="1372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30000"/>
              </a:spcBef>
            </a:pPr>
            <a:r>
              <a:rPr lang="en-US" sz="1600" dirty="0"/>
              <a:t>if (</a:t>
            </a:r>
            <a:r>
              <a:rPr lang="en-US" sz="1600" dirty="0" err="1"/>
              <a:t>robot.wallToRight</a:t>
            </a:r>
            <a:r>
              <a:rPr lang="en-US" sz="1600" dirty="0"/>
              <a:t> () == true)</a:t>
            </a:r>
          </a:p>
          <a:p>
            <a:pPr>
              <a:lnSpc>
                <a:spcPct val="80000"/>
              </a:lnSpc>
              <a:spcBef>
                <a:spcPct val="30000"/>
              </a:spcBef>
            </a:pPr>
            <a:r>
              <a:rPr lang="en-US" sz="1600" dirty="0"/>
              <a:t>{</a:t>
            </a:r>
          </a:p>
          <a:p>
            <a:pPr>
              <a:lnSpc>
                <a:spcPct val="80000"/>
              </a:lnSpc>
              <a:spcBef>
                <a:spcPct val="30000"/>
              </a:spcBef>
            </a:pPr>
            <a:r>
              <a:rPr lang="en-US" sz="1600" dirty="0"/>
              <a:t>   </a:t>
            </a:r>
            <a:r>
              <a:rPr lang="en-US" sz="1600" dirty="0" err="1"/>
              <a:t>isDone</a:t>
            </a:r>
            <a:r>
              <a:rPr lang="en-US" sz="1600" dirty="0"/>
              <a:t> = true;</a:t>
            </a:r>
          </a:p>
          <a:p>
            <a:pPr>
              <a:lnSpc>
                <a:spcPct val="80000"/>
              </a:lnSpc>
              <a:spcBef>
                <a:spcPct val="30000"/>
              </a:spcBef>
            </a:pPr>
            <a:r>
              <a:rPr lang="en-US" sz="1600" dirty="0"/>
              <a:t>   return;</a:t>
            </a:r>
          </a:p>
          <a:p>
            <a:pPr>
              <a:lnSpc>
                <a:spcPct val="80000"/>
              </a:lnSpc>
              <a:spcBef>
                <a:spcPct val="30000"/>
              </a:spcBef>
            </a:pPr>
            <a:r>
              <a:rPr lang="en-US" sz="16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3215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571" grpId="0" build="p" bldLvl="2"/>
      <p:bldP spid="49357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Automatic Door Controller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209800" y="1905000"/>
            <a:ext cx="12954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Front</a:t>
            </a:r>
          </a:p>
          <a:p>
            <a:pPr algn="ctr"/>
            <a:r>
              <a:rPr lang="en-US" dirty="0" smtClean="0"/>
              <a:t>Pad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876800" y="1905000"/>
            <a:ext cx="12954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Rear</a:t>
            </a:r>
          </a:p>
          <a:p>
            <a:pPr algn="ctr"/>
            <a:r>
              <a:rPr lang="en-US" dirty="0" smtClean="0"/>
              <a:t>Pad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2667000" y="2743200"/>
            <a:ext cx="3048000" cy="158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938952" y="1219200"/>
            <a:ext cx="5334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947744" y="4267200"/>
            <a:ext cx="5334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810000" y="838200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Door</a:t>
            </a:r>
            <a:endParaRPr lang="en-US" dirty="0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533400" y="449580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>
              <a:spcBef>
                <a:spcPct val="0"/>
              </a:spcBef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Based</a:t>
            </a:r>
            <a:r>
              <a:rPr kumimoji="0" lang="en-US" sz="12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on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sz="1200" dirty="0" err="1" smtClean="0"/>
              <a:t>Sipser</a:t>
            </a:r>
            <a:r>
              <a:rPr lang="en-US" sz="1200" i="1" dirty="0" smtClean="0"/>
              <a:t>, Introduction to the Theory of Computation, </a:t>
            </a:r>
            <a:r>
              <a:rPr lang="en-US" sz="1200" dirty="0" smtClean="0"/>
              <a:t>Thomson</a:t>
            </a:r>
            <a:endParaRPr lang="en-US" sz="1200" i="1" dirty="0" smtClean="0"/>
          </a:p>
          <a:p>
            <a:pPr lvl="0">
              <a:spcBef>
                <a:spcPct val="0"/>
              </a:spcBef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Automatic Door Controller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the door states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dirty="0" smtClean="0"/>
              <a:t>Identify events that trigger transitions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Version 1 : sliding door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5867400" y="2895600"/>
            <a:ext cx="2438400" cy="2287588"/>
            <a:chOff x="2209800" y="719989"/>
            <a:chExt cx="3962400" cy="3548799"/>
          </a:xfrm>
        </p:grpSpPr>
        <p:sp>
          <p:nvSpPr>
            <p:cNvPr id="4" name="Rectangle 3"/>
            <p:cNvSpPr/>
            <p:nvPr/>
          </p:nvSpPr>
          <p:spPr>
            <a:xfrm>
              <a:off x="2209800" y="1905000"/>
              <a:ext cx="1295400" cy="1600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Front</a:t>
              </a:r>
            </a:p>
            <a:p>
              <a:pPr algn="ctr"/>
              <a:r>
                <a:rPr lang="en-US" dirty="0" smtClean="0"/>
                <a:t>Pad</a:t>
              </a:r>
              <a:endParaRPr lang="en-US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876800" y="1905000"/>
              <a:ext cx="1295400" cy="1600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Rear</a:t>
              </a:r>
            </a:p>
            <a:p>
              <a:pPr algn="ctr"/>
              <a:r>
                <a:rPr lang="en-US" dirty="0" smtClean="0"/>
                <a:t>Pad</a:t>
              </a:r>
              <a:endParaRPr lang="en-US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 rot="5400000">
              <a:off x="2667000" y="2743200"/>
              <a:ext cx="3048000" cy="1588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938952" y="1219200"/>
              <a:ext cx="533400" cy="158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3947744" y="4267200"/>
              <a:ext cx="533400" cy="158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3699345" y="719989"/>
              <a:ext cx="7393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Door</a:t>
              </a:r>
              <a:endParaRPr lang="en-US" dirty="0"/>
            </a:p>
          </p:txBody>
        </p:sp>
      </p:grpSp>
      <p:cxnSp>
        <p:nvCxnSpPr>
          <p:cNvPr id="12" name="Straight Arrow Connector 11"/>
          <p:cNvCxnSpPr/>
          <p:nvPr/>
        </p:nvCxnSpPr>
        <p:spPr>
          <a:xfrm rot="5400000">
            <a:off x="6247606" y="4191000"/>
            <a:ext cx="1676400" cy="1588"/>
          </a:xfrm>
          <a:prstGeom prst="straightConnector1">
            <a:avLst/>
          </a:prstGeom>
          <a:ln w="57150">
            <a:solidFill>
              <a:schemeClr val="tx1"/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FSM – Sliding Door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the door states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dirty="0" smtClean="0"/>
              <a:t>Identify events that trigger transitions</a:t>
            </a:r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447800" y="3002280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0" y="3352800"/>
            <a:ext cx="113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24000" y="3733800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43200" y="2971800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NONE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038600" y="2971800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FRONT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181600" y="2971800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477000" y="2971800"/>
            <a:ext cx="834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BOTH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743200" y="3352800"/>
            <a:ext cx="113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CLOSED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743200" y="3733800"/>
            <a:ext cx="113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886200" y="3352800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886200" y="3733800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105400" y="3733800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324600" y="3733800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105400" y="3352800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324600" y="3352800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03555" y="3468469"/>
            <a:ext cx="920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Door</a:t>
            </a:r>
          </a:p>
          <a:p>
            <a:pPr algn="ctr"/>
            <a:r>
              <a:rPr lang="en-US" dirty="0" smtClean="0"/>
              <a:t>States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810000" y="2590800"/>
            <a:ext cx="960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FSM Diagram – Sliding Door</a:t>
            </a:r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905000" y="944880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81200" y="1295400"/>
            <a:ext cx="113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81200" y="1676400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00400" y="914400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NONE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95800" y="914400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FRONT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638800" y="914400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934200" y="914400"/>
            <a:ext cx="834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BOTH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200400" y="1295400"/>
            <a:ext cx="113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CLOSED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200400" y="1676400"/>
            <a:ext cx="113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343400" y="1295400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343400" y="1676400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62600" y="1676400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781800" y="1676400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62600" y="1295400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781800" y="1295400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060755" y="1295400"/>
            <a:ext cx="920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Door</a:t>
            </a:r>
          </a:p>
          <a:p>
            <a:pPr algn="ctr"/>
            <a:r>
              <a:rPr lang="en-US" dirty="0" smtClean="0"/>
              <a:t>States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267200" y="533400"/>
            <a:ext cx="960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1981200" y="3733800"/>
            <a:ext cx="14478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CLOSED</a:t>
            </a:r>
            <a:endParaRPr lang="en-US" sz="1600" dirty="0"/>
          </a:p>
        </p:txBody>
      </p:sp>
      <p:sp>
        <p:nvSpPr>
          <p:cNvPr id="24" name="Oval 23"/>
          <p:cNvSpPr/>
          <p:nvPr/>
        </p:nvSpPr>
        <p:spPr>
          <a:xfrm>
            <a:off x="5943600" y="3733800"/>
            <a:ext cx="14478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OPEN</a:t>
            </a:r>
            <a:endParaRPr lang="en-US" sz="1600" dirty="0"/>
          </a:p>
        </p:txBody>
      </p:sp>
      <p:cxnSp>
        <p:nvCxnSpPr>
          <p:cNvPr id="25" name="Straight Arrow Connector 24"/>
          <p:cNvCxnSpPr>
            <a:stCxn id="23" idx="7"/>
            <a:endCxn id="24" idx="1"/>
          </p:cNvCxnSpPr>
          <p:nvPr/>
        </p:nvCxnSpPr>
        <p:spPr>
          <a:xfrm rot="5400000" flipH="1" flipV="1">
            <a:off x="4686300" y="2454181"/>
            <a:ext cx="1588" cy="2938652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352800" y="3593068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FRONT</a:t>
            </a:r>
            <a:endParaRPr lang="en-US" dirty="0"/>
          </a:p>
        </p:txBody>
      </p:sp>
      <p:cxnSp>
        <p:nvCxnSpPr>
          <p:cNvPr id="27" name="Straight Arrow Connector 26"/>
          <p:cNvCxnSpPr/>
          <p:nvPr/>
        </p:nvCxnSpPr>
        <p:spPr>
          <a:xfrm rot="5400000" flipH="1" flipV="1">
            <a:off x="4668932" y="3406679"/>
            <a:ext cx="1588" cy="2938652"/>
          </a:xfrm>
          <a:prstGeom prst="straightConnector1">
            <a:avLst/>
          </a:prstGeom>
          <a:ln w="38100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173632" y="4583668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NONE</a:t>
            </a:r>
            <a:endParaRPr lang="en-US" dirty="0"/>
          </a:p>
        </p:txBody>
      </p:sp>
      <p:sp>
        <p:nvSpPr>
          <p:cNvPr id="29" name="Freeform 28"/>
          <p:cNvSpPr/>
          <p:nvPr/>
        </p:nvSpPr>
        <p:spPr>
          <a:xfrm>
            <a:off x="2259623" y="2828193"/>
            <a:ext cx="685800" cy="1049215"/>
          </a:xfrm>
          <a:custGeom>
            <a:avLst/>
            <a:gdLst>
              <a:gd name="connsiteX0" fmla="*/ 0 w 685800"/>
              <a:gd name="connsiteY0" fmla="*/ 1049215 h 1049215"/>
              <a:gd name="connsiteX1" fmla="*/ 272562 w 685800"/>
              <a:gd name="connsiteY1" fmla="*/ 20515 h 1049215"/>
              <a:gd name="connsiteX2" fmla="*/ 685800 w 685800"/>
              <a:gd name="connsiteY2" fmla="*/ 926122 h 1049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5800" h="1049215">
                <a:moveTo>
                  <a:pt x="0" y="1049215"/>
                </a:moveTo>
                <a:cubicBezTo>
                  <a:pt x="79131" y="545122"/>
                  <a:pt x="158262" y="41030"/>
                  <a:pt x="272562" y="20515"/>
                </a:cubicBezTo>
                <a:cubicBezTo>
                  <a:pt x="386862" y="0"/>
                  <a:pt x="536331" y="463061"/>
                  <a:pt x="685800" y="926122"/>
                </a:cubicBezTo>
              </a:path>
            </a:pathLst>
          </a:custGeom>
          <a:ln w="38100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953000" y="3593068"/>
            <a:ext cx="834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BOTH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524000" y="3200400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NONE</a:t>
            </a:r>
            <a:endParaRPr lang="en-US" dirty="0"/>
          </a:p>
        </p:txBody>
      </p:sp>
      <p:sp>
        <p:nvSpPr>
          <p:cNvPr id="33" name="Freeform 32"/>
          <p:cNvSpPr/>
          <p:nvPr/>
        </p:nvSpPr>
        <p:spPr>
          <a:xfrm flipH="1">
            <a:off x="6477000" y="2819400"/>
            <a:ext cx="685800" cy="1049215"/>
          </a:xfrm>
          <a:custGeom>
            <a:avLst/>
            <a:gdLst>
              <a:gd name="connsiteX0" fmla="*/ 0 w 685800"/>
              <a:gd name="connsiteY0" fmla="*/ 1049215 h 1049215"/>
              <a:gd name="connsiteX1" fmla="*/ 272562 w 685800"/>
              <a:gd name="connsiteY1" fmla="*/ 20515 h 1049215"/>
              <a:gd name="connsiteX2" fmla="*/ 685800 w 685800"/>
              <a:gd name="connsiteY2" fmla="*/ 926122 h 1049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5800" h="1049215">
                <a:moveTo>
                  <a:pt x="0" y="1049215"/>
                </a:moveTo>
                <a:cubicBezTo>
                  <a:pt x="79131" y="545122"/>
                  <a:pt x="158262" y="41030"/>
                  <a:pt x="272562" y="20515"/>
                </a:cubicBezTo>
                <a:cubicBezTo>
                  <a:pt x="386862" y="0"/>
                  <a:pt x="536331" y="463061"/>
                  <a:pt x="685800" y="926122"/>
                </a:cubicBezTo>
              </a:path>
            </a:pathLst>
          </a:custGeom>
          <a:ln w="38100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6934200" y="2743200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FRONT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040365" y="2971800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REAR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090148" y="3200400"/>
            <a:ext cx="834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BOTH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220965" y="3897868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REAR</a:t>
            </a:r>
            <a:endParaRPr lang="en-US" dirty="0"/>
          </a:p>
        </p:txBody>
      </p:sp>
      <p:sp>
        <p:nvSpPr>
          <p:cNvPr id="38" name="Slide Number Placehold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6" grpId="0"/>
      <p:bldP spid="28" grpId="0"/>
      <p:bldP spid="29" grpId="0" animBg="1"/>
      <p:bldP spid="31" grpId="0"/>
      <p:bldP spid="32" grpId="0"/>
      <p:bldP spid="33" grpId="0" animBg="1"/>
      <p:bldP spid="34" grpId="0"/>
      <p:bldP spid="35" grpId="0"/>
      <p:bldP spid="36" grpId="0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Table</a:t>
            </a:r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371600" y="563880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47800" y="914400"/>
            <a:ext cx="113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1295400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67000" y="533400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NONE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62400" y="533400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FRONT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105400" y="533400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400800" y="533400"/>
            <a:ext cx="834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BOTH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667000" y="914400"/>
            <a:ext cx="113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CLOSED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667000" y="1295400"/>
            <a:ext cx="113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810000" y="914400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810000" y="1295400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029200" y="1295400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248400" y="1295400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029200" y="914400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48400" y="914400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38" name="Slide Number Placehold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5062" t="19608" r="39259" b="42745"/>
          <a:stretch>
            <a:fillRect/>
          </a:stretch>
        </p:blipFill>
        <p:spPr bwMode="auto">
          <a:xfrm>
            <a:off x="2514600" y="1676400"/>
            <a:ext cx="3962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Door Open Both 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Version 2 : door opens both ways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2362200" y="1752600"/>
            <a:ext cx="3810000" cy="3276600"/>
            <a:chOff x="2209800" y="719989"/>
            <a:chExt cx="3962400" cy="3548799"/>
          </a:xfrm>
        </p:grpSpPr>
        <p:sp>
          <p:nvSpPr>
            <p:cNvPr id="4" name="Rectangle 3"/>
            <p:cNvSpPr/>
            <p:nvPr/>
          </p:nvSpPr>
          <p:spPr>
            <a:xfrm>
              <a:off x="2209800" y="1905000"/>
              <a:ext cx="1295400" cy="1600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Front</a:t>
              </a:r>
            </a:p>
            <a:p>
              <a:pPr algn="ctr"/>
              <a:r>
                <a:rPr lang="en-US" dirty="0" smtClean="0"/>
                <a:t>Pad</a:t>
              </a:r>
              <a:endParaRPr lang="en-US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876800" y="1905000"/>
              <a:ext cx="1295400" cy="1600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Rear</a:t>
              </a:r>
            </a:p>
            <a:p>
              <a:pPr algn="ctr"/>
              <a:r>
                <a:rPr lang="en-US" dirty="0" smtClean="0"/>
                <a:t>Pad</a:t>
              </a:r>
              <a:endParaRPr lang="en-US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 rot="5400000">
              <a:off x="2667000" y="2743200"/>
              <a:ext cx="3048000" cy="1588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938952" y="1219200"/>
              <a:ext cx="533400" cy="158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3947744" y="4267200"/>
              <a:ext cx="533400" cy="158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3768687" y="719989"/>
              <a:ext cx="7393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Door</a:t>
              </a:r>
              <a:endParaRPr lang="en-US" dirty="0"/>
            </a:p>
          </p:txBody>
        </p:sp>
      </p:grpSp>
      <p:sp>
        <p:nvSpPr>
          <p:cNvPr id="16" name="Arc 15"/>
          <p:cNvSpPr/>
          <p:nvPr/>
        </p:nvSpPr>
        <p:spPr>
          <a:xfrm>
            <a:off x="3276600" y="2286000"/>
            <a:ext cx="2057400" cy="2133600"/>
          </a:xfrm>
          <a:prstGeom prst="arc">
            <a:avLst/>
          </a:prstGeom>
          <a:ln w="57150">
            <a:solidFill>
              <a:schemeClr val="tx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c 16"/>
          <p:cNvSpPr/>
          <p:nvPr/>
        </p:nvSpPr>
        <p:spPr>
          <a:xfrm flipH="1">
            <a:off x="3276600" y="2286000"/>
            <a:ext cx="2057400" cy="2133600"/>
          </a:xfrm>
          <a:prstGeom prst="arc">
            <a:avLst/>
          </a:prstGeom>
          <a:ln w="57150">
            <a:solidFill>
              <a:schemeClr val="tx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FSM – Door Opens Both 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the door states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dirty="0" smtClean="0"/>
              <a:t>Identify events that trigger transitions</a:t>
            </a:r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447800" y="3002280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0" y="3352800"/>
            <a:ext cx="113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24000" y="3733800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OPENF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43200" y="2971800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NONE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038600" y="2971800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FRONT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181600" y="2971800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477000" y="2971800"/>
            <a:ext cx="834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BOTH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743200" y="3352800"/>
            <a:ext cx="113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CLOSED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743200" y="3733800"/>
            <a:ext cx="113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886200" y="3352800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OPENR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886200" y="3733800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OPENF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105400" y="3733800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OPENF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324600" y="3733800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OPENF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105400" y="3352800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OPENF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324600" y="3352800"/>
            <a:ext cx="113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CLOSED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03555" y="3468469"/>
            <a:ext cx="920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Door</a:t>
            </a:r>
          </a:p>
          <a:p>
            <a:pPr algn="ctr"/>
            <a:r>
              <a:rPr lang="en-US" dirty="0" smtClean="0"/>
              <a:t>States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810000" y="2590800"/>
            <a:ext cx="960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524000" y="4114800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OPENR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743200" y="4114800"/>
            <a:ext cx="113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CLOSED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886200" y="4114800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OPENR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105400" y="4114800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OPENR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324600" y="4114800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OPENR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2" grpId="0"/>
      <p:bldP spid="23" grpId="0"/>
      <p:bldP spid="24" grpId="0"/>
      <p:bldP spid="25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FSM Diagram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1981200" y="3733800"/>
            <a:ext cx="14478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CLOSED</a:t>
            </a:r>
            <a:endParaRPr lang="en-US" sz="1600" dirty="0"/>
          </a:p>
        </p:txBody>
      </p:sp>
      <p:sp>
        <p:nvSpPr>
          <p:cNvPr id="24" name="Oval 23"/>
          <p:cNvSpPr/>
          <p:nvPr/>
        </p:nvSpPr>
        <p:spPr>
          <a:xfrm>
            <a:off x="5867400" y="2514600"/>
            <a:ext cx="14478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OPENF</a:t>
            </a:r>
            <a:endParaRPr lang="en-US" sz="1600" dirty="0"/>
          </a:p>
        </p:txBody>
      </p:sp>
      <p:cxnSp>
        <p:nvCxnSpPr>
          <p:cNvPr id="25" name="Straight Arrow Connector 24"/>
          <p:cNvCxnSpPr>
            <a:stCxn id="23" idx="7"/>
            <a:endCxn id="24" idx="1"/>
          </p:cNvCxnSpPr>
          <p:nvPr/>
        </p:nvCxnSpPr>
        <p:spPr>
          <a:xfrm rot="5400000" flipH="1" flipV="1">
            <a:off x="4038600" y="1882681"/>
            <a:ext cx="1219200" cy="2862452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62" idx="1"/>
            <a:endCxn id="23" idx="5"/>
          </p:cNvCxnSpPr>
          <p:nvPr/>
        </p:nvCxnSpPr>
        <p:spPr>
          <a:xfrm rot="16200000" flipH="1" flipV="1">
            <a:off x="4723607" y="3255074"/>
            <a:ext cx="77786" cy="3091052"/>
          </a:xfrm>
          <a:prstGeom prst="straightConnector1">
            <a:avLst/>
          </a:prstGeom>
          <a:ln w="38100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191000" y="4495800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FRONT</a:t>
            </a:r>
            <a:endParaRPr lang="en-US" dirty="0"/>
          </a:p>
        </p:txBody>
      </p:sp>
      <p:sp>
        <p:nvSpPr>
          <p:cNvPr id="29" name="Freeform 28"/>
          <p:cNvSpPr/>
          <p:nvPr/>
        </p:nvSpPr>
        <p:spPr>
          <a:xfrm>
            <a:off x="2259623" y="2828193"/>
            <a:ext cx="685800" cy="1049215"/>
          </a:xfrm>
          <a:custGeom>
            <a:avLst/>
            <a:gdLst>
              <a:gd name="connsiteX0" fmla="*/ 0 w 685800"/>
              <a:gd name="connsiteY0" fmla="*/ 1049215 h 1049215"/>
              <a:gd name="connsiteX1" fmla="*/ 272562 w 685800"/>
              <a:gd name="connsiteY1" fmla="*/ 20515 h 1049215"/>
              <a:gd name="connsiteX2" fmla="*/ 685800 w 685800"/>
              <a:gd name="connsiteY2" fmla="*/ 926122 h 1049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5800" h="1049215">
                <a:moveTo>
                  <a:pt x="0" y="1049215"/>
                </a:moveTo>
                <a:cubicBezTo>
                  <a:pt x="79131" y="545122"/>
                  <a:pt x="158262" y="41030"/>
                  <a:pt x="272562" y="20515"/>
                </a:cubicBezTo>
                <a:cubicBezTo>
                  <a:pt x="386862" y="0"/>
                  <a:pt x="536331" y="463061"/>
                  <a:pt x="685800" y="926122"/>
                </a:cubicBezTo>
              </a:path>
            </a:pathLst>
          </a:custGeom>
          <a:ln w="38100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600200" y="2819400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NONE</a:t>
            </a:r>
            <a:endParaRPr lang="en-US" dirty="0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447800" y="716280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524000" y="1066800"/>
            <a:ext cx="113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CLOSED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524000" y="1447800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OPENF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743200" y="685800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NONE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4038600" y="685800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FRONT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181600" y="685800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REAR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6477000" y="685800"/>
            <a:ext cx="834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BOTH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743200" y="1066800"/>
            <a:ext cx="113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CLOSED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2743200" y="1447800"/>
            <a:ext cx="113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CLOSED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886200" y="1066800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OPENR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3886200" y="1447800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OPENF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5105400" y="1447800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OPENF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6324600" y="1447800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OPENF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5105400" y="1066800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OPENF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6324600" y="1066800"/>
            <a:ext cx="113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CLOSED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603555" y="1182469"/>
            <a:ext cx="920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Door</a:t>
            </a:r>
          </a:p>
          <a:p>
            <a:pPr algn="ctr"/>
            <a:r>
              <a:rPr lang="en-US" dirty="0" smtClean="0"/>
              <a:t>States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3810000" y="304800"/>
            <a:ext cx="960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1524000" y="1828800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OPENR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2743200" y="1828800"/>
            <a:ext cx="1134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CLOSED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3886200" y="1828800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OPENR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5105400" y="1828800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OPENR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6324600" y="1828800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OPENR</a:t>
            </a:r>
            <a:endParaRPr lang="en-US" dirty="0"/>
          </a:p>
        </p:txBody>
      </p:sp>
      <p:sp>
        <p:nvSpPr>
          <p:cNvPr id="62" name="Oval 61"/>
          <p:cNvSpPr/>
          <p:nvPr/>
        </p:nvSpPr>
        <p:spPr>
          <a:xfrm>
            <a:off x="6096000" y="4572000"/>
            <a:ext cx="14478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OPENR</a:t>
            </a:r>
            <a:endParaRPr lang="en-US" sz="1600" dirty="0"/>
          </a:p>
        </p:txBody>
      </p:sp>
      <p:sp>
        <p:nvSpPr>
          <p:cNvPr id="65" name="TextBox 64"/>
          <p:cNvSpPr txBox="1"/>
          <p:nvPr/>
        </p:nvSpPr>
        <p:spPr>
          <a:xfrm>
            <a:off x="4038600" y="2971800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REAR</a:t>
            </a:r>
            <a:endParaRPr 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1524000" y="3124200"/>
            <a:ext cx="834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BOTH</a:t>
            </a:r>
            <a:endParaRPr lang="en-US" dirty="0"/>
          </a:p>
        </p:txBody>
      </p:sp>
      <p:cxnSp>
        <p:nvCxnSpPr>
          <p:cNvPr id="70" name="Straight Arrow Connector 69"/>
          <p:cNvCxnSpPr>
            <a:stCxn id="24" idx="3"/>
            <a:endCxn id="23" idx="6"/>
          </p:cNvCxnSpPr>
          <p:nvPr/>
        </p:nvCxnSpPr>
        <p:spPr>
          <a:xfrm rot="5400000">
            <a:off x="4373610" y="2675683"/>
            <a:ext cx="761207" cy="2650426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4800600" y="3581400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NONE</a:t>
            </a:r>
            <a:endParaRPr lang="en-US" dirty="0"/>
          </a:p>
        </p:txBody>
      </p:sp>
      <p:sp>
        <p:nvSpPr>
          <p:cNvPr id="74" name="Freeform 73"/>
          <p:cNvSpPr/>
          <p:nvPr/>
        </p:nvSpPr>
        <p:spPr>
          <a:xfrm rot="5039032" flipH="1">
            <a:off x="7301358" y="2660797"/>
            <a:ext cx="685800" cy="1049215"/>
          </a:xfrm>
          <a:custGeom>
            <a:avLst/>
            <a:gdLst>
              <a:gd name="connsiteX0" fmla="*/ 0 w 685800"/>
              <a:gd name="connsiteY0" fmla="*/ 1049215 h 1049215"/>
              <a:gd name="connsiteX1" fmla="*/ 272562 w 685800"/>
              <a:gd name="connsiteY1" fmla="*/ 20515 h 1049215"/>
              <a:gd name="connsiteX2" fmla="*/ 685800 w 685800"/>
              <a:gd name="connsiteY2" fmla="*/ 926122 h 1049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5800" h="1049215">
                <a:moveTo>
                  <a:pt x="0" y="1049215"/>
                </a:moveTo>
                <a:cubicBezTo>
                  <a:pt x="79131" y="545122"/>
                  <a:pt x="158262" y="41030"/>
                  <a:pt x="272562" y="20515"/>
                </a:cubicBezTo>
                <a:cubicBezTo>
                  <a:pt x="386862" y="0"/>
                  <a:pt x="536331" y="463061"/>
                  <a:pt x="685800" y="926122"/>
                </a:cubicBezTo>
              </a:path>
            </a:pathLst>
          </a:custGeom>
          <a:ln w="38100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7391400" y="2667000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FRONT</a:t>
            </a:r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7467600" y="2373868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REAR</a:t>
            </a:r>
            <a:endParaRPr lang="en-US" dirty="0"/>
          </a:p>
        </p:txBody>
      </p:sp>
      <p:sp>
        <p:nvSpPr>
          <p:cNvPr id="77" name="TextBox 76"/>
          <p:cNvSpPr txBox="1"/>
          <p:nvPr/>
        </p:nvSpPr>
        <p:spPr>
          <a:xfrm>
            <a:off x="7315200" y="3440668"/>
            <a:ext cx="834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BOTH</a:t>
            </a:r>
            <a:endParaRPr lang="en-US" dirty="0"/>
          </a:p>
        </p:txBody>
      </p:sp>
      <p:cxnSp>
        <p:nvCxnSpPr>
          <p:cNvPr id="79" name="Straight Arrow Connector 78"/>
          <p:cNvCxnSpPr>
            <a:stCxn id="23" idx="4"/>
            <a:endCxn id="62" idx="3"/>
          </p:cNvCxnSpPr>
          <p:nvPr/>
        </p:nvCxnSpPr>
        <p:spPr>
          <a:xfrm rot="16200000" flipH="1">
            <a:off x="4182317" y="3551983"/>
            <a:ext cx="648493" cy="3602926"/>
          </a:xfrm>
          <a:prstGeom prst="straightConnector1">
            <a:avLst/>
          </a:prstGeom>
          <a:ln w="38100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4419600" y="5029200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NONE</a:t>
            </a:r>
            <a:endParaRPr lang="en-US" dirty="0"/>
          </a:p>
        </p:txBody>
      </p:sp>
      <p:sp>
        <p:nvSpPr>
          <p:cNvPr id="85" name="Freeform 84"/>
          <p:cNvSpPr/>
          <p:nvPr/>
        </p:nvSpPr>
        <p:spPr>
          <a:xfrm rot="5039032" flipH="1">
            <a:off x="7529958" y="4641997"/>
            <a:ext cx="685800" cy="1049215"/>
          </a:xfrm>
          <a:custGeom>
            <a:avLst/>
            <a:gdLst>
              <a:gd name="connsiteX0" fmla="*/ 0 w 685800"/>
              <a:gd name="connsiteY0" fmla="*/ 1049215 h 1049215"/>
              <a:gd name="connsiteX1" fmla="*/ 272562 w 685800"/>
              <a:gd name="connsiteY1" fmla="*/ 20515 h 1049215"/>
              <a:gd name="connsiteX2" fmla="*/ 685800 w 685800"/>
              <a:gd name="connsiteY2" fmla="*/ 926122 h 1049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5800" h="1049215">
                <a:moveTo>
                  <a:pt x="0" y="1049215"/>
                </a:moveTo>
                <a:cubicBezTo>
                  <a:pt x="79131" y="545122"/>
                  <a:pt x="158262" y="41030"/>
                  <a:pt x="272562" y="20515"/>
                </a:cubicBezTo>
                <a:cubicBezTo>
                  <a:pt x="386862" y="0"/>
                  <a:pt x="536331" y="463061"/>
                  <a:pt x="685800" y="926122"/>
                </a:cubicBezTo>
              </a:path>
            </a:pathLst>
          </a:custGeom>
          <a:ln w="38100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/>
          <p:cNvSpPr txBox="1"/>
          <p:nvPr/>
        </p:nvSpPr>
        <p:spPr>
          <a:xfrm>
            <a:off x="7620000" y="4648200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FRONT</a:t>
            </a:r>
            <a:endParaRPr lang="en-US" dirty="0"/>
          </a:p>
        </p:txBody>
      </p:sp>
      <p:sp>
        <p:nvSpPr>
          <p:cNvPr id="87" name="TextBox 86"/>
          <p:cNvSpPr txBox="1"/>
          <p:nvPr/>
        </p:nvSpPr>
        <p:spPr>
          <a:xfrm>
            <a:off x="7696200" y="4419600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REAR</a:t>
            </a:r>
            <a:endParaRPr lang="en-US" dirty="0"/>
          </a:p>
        </p:txBody>
      </p:sp>
      <p:sp>
        <p:nvSpPr>
          <p:cNvPr id="88" name="TextBox 87"/>
          <p:cNvSpPr txBox="1"/>
          <p:nvPr/>
        </p:nvSpPr>
        <p:spPr>
          <a:xfrm>
            <a:off x="7543800" y="5421868"/>
            <a:ext cx="834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BOTH</a:t>
            </a:r>
            <a:endParaRPr lang="en-US" dirty="0"/>
          </a:p>
        </p:txBody>
      </p:sp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8" grpId="0"/>
      <p:bldP spid="29" grpId="0" animBg="1"/>
      <p:bldP spid="32" grpId="0"/>
      <p:bldP spid="62" grpId="0" animBg="1"/>
      <p:bldP spid="65" grpId="0"/>
      <p:bldP spid="68" grpId="0"/>
      <p:bldP spid="73" grpId="0"/>
      <p:bldP spid="74" grpId="0" animBg="1"/>
      <p:bldP spid="75" grpId="0"/>
      <p:bldP spid="76" grpId="0"/>
      <p:bldP spid="77" grpId="0"/>
      <p:bldP spid="84" grpId="0"/>
      <p:bldP spid="85" grpId="0" animBg="1"/>
      <p:bldP spid="86" grpId="0"/>
      <p:bldP spid="87" grpId="0"/>
      <p:bldP spid="8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A62A08-724B-4C4C-944B-69EF2A5F68DC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1026" name="Picture 2" descr="C:\Documents and Settings\kawash\Local Settings\Temporary Internet Files\Content.IE5\0E32I7A5\MCED00253_0000[1].wmf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143000"/>
            <a:ext cx="4313904" cy="41148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09600" y="5943600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Real Life </a:t>
            </a:r>
            <a:r>
              <a:rPr lang="en-US" dirty="0"/>
              <a:t>Example: The Sims </a:t>
            </a:r>
            <a:r>
              <a:rPr lang="en-US" dirty="0">
                <a:cs typeface="Times New Roman" pitchFamily="18" charset="0"/>
              </a:rPr>
              <a:t>©</a:t>
            </a:r>
            <a:r>
              <a:rPr lang="en-US" dirty="0"/>
              <a:t> 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The Sims</a:t>
            </a:r>
            <a:r>
              <a:rPr lang="en-US" sz="2000" dirty="0">
                <a:cs typeface="Times New Roman" pitchFamily="18" charset="0"/>
              </a:rPr>
              <a:t>™</a:t>
            </a:r>
            <a:r>
              <a:rPr lang="en-US" sz="2000" dirty="0"/>
              <a:t> Electronic Arts is a game that simulates the life of one or more humans (a “</a:t>
            </a:r>
            <a:r>
              <a:rPr lang="en-US" sz="2000" dirty="0" err="1"/>
              <a:t>sim</a:t>
            </a:r>
            <a:r>
              <a:rPr lang="en-US" sz="2000" dirty="0"/>
              <a:t>”).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93A423-A155-4AD5-8F7C-63E1A4BD87C5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5" name="Picture 6" descr="simsmakinmagic_scr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95400"/>
            <a:ext cx="5029200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76400"/>
            <a:ext cx="3570815" cy="1644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826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JT’s Extra, Real Life </a:t>
            </a:r>
            <a:r>
              <a:rPr lang="en-US" sz="2400" dirty="0" smtClean="0"/>
              <a:t>Example: Table Of States</a:t>
            </a:r>
          </a:p>
        </p:txBody>
      </p:sp>
      <p:graphicFrame>
        <p:nvGraphicFramePr>
          <p:cNvPr id="495668" name="Group 52"/>
          <p:cNvGraphicFramePr>
            <a:graphicFrameLocks noGrp="1"/>
          </p:cNvGraphicFramePr>
          <p:nvPr>
            <p:ph idx="1"/>
          </p:nvPr>
        </p:nvGraphicFramePr>
        <p:xfrm>
          <a:off x="457200" y="1108075"/>
          <a:ext cx="8178800" cy="5368926"/>
        </p:xfrm>
        <a:graphic>
          <a:graphicData uri="http://schemas.openxmlformats.org/drawingml/2006/table">
            <a:tbl>
              <a:tblPr/>
              <a:tblGrid>
                <a:gridCol w="4089400"/>
                <a:gridCol w="4089400"/>
              </a:tblGrid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Events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States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Tired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Seek (place to sleep)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Found sleep place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Sleep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Seek time expired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Sleep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Wake up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Awake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Hungry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Eating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Full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Return (awake)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Nature calls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Relieving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Relieved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Return (awake)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Lonely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Socializing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Socialized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Return (awake)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Bored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Have fun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Amused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Return (awake)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79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JT’s Extra, Real Life </a:t>
            </a:r>
            <a:r>
              <a:rPr lang="en-US" sz="2400" dirty="0" smtClean="0"/>
              <a:t>Example: State Machine</a:t>
            </a:r>
          </a:p>
        </p:txBody>
      </p:sp>
      <p:sp>
        <p:nvSpPr>
          <p:cNvPr id="497668" name="Oval 4"/>
          <p:cNvSpPr>
            <a:spLocks noChangeArrowheads="1"/>
          </p:cNvSpPr>
          <p:nvPr/>
        </p:nvSpPr>
        <p:spPr bwMode="auto">
          <a:xfrm>
            <a:off x="3987800" y="3327400"/>
            <a:ext cx="1219200" cy="6096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/>
              <a:t>Awake</a:t>
            </a:r>
          </a:p>
        </p:txBody>
      </p:sp>
      <p:sp>
        <p:nvSpPr>
          <p:cNvPr id="497669" name="Oval 5"/>
          <p:cNvSpPr>
            <a:spLocks noChangeArrowheads="1"/>
          </p:cNvSpPr>
          <p:nvPr/>
        </p:nvSpPr>
        <p:spPr bwMode="auto">
          <a:xfrm>
            <a:off x="1778000" y="2349500"/>
            <a:ext cx="1219200" cy="6096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/>
              <a:t>Seeking</a:t>
            </a:r>
          </a:p>
        </p:txBody>
      </p:sp>
      <p:sp>
        <p:nvSpPr>
          <p:cNvPr id="497670" name="Oval 6"/>
          <p:cNvSpPr>
            <a:spLocks noChangeArrowheads="1"/>
          </p:cNvSpPr>
          <p:nvPr/>
        </p:nvSpPr>
        <p:spPr bwMode="auto">
          <a:xfrm>
            <a:off x="241300" y="1206500"/>
            <a:ext cx="1219200" cy="6096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/>
              <a:t>Sleeping</a:t>
            </a:r>
          </a:p>
        </p:txBody>
      </p:sp>
      <p:sp>
        <p:nvSpPr>
          <p:cNvPr id="497671" name="Oval 7"/>
          <p:cNvSpPr>
            <a:spLocks noChangeArrowheads="1"/>
          </p:cNvSpPr>
          <p:nvPr/>
        </p:nvSpPr>
        <p:spPr bwMode="auto">
          <a:xfrm>
            <a:off x="6515100" y="2120900"/>
            <a:ext cx="1219200" cy="6096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/>
              <a:t>Eating</a:t>
            </a:r>
          </a:p>
        </p:txBody>
      </p:sp>
      <p:sp>
        <p:nvSpPr>
          <p:cNvPr id="497672" name="Oval 8"/>
          <p:cNvSpPr>
            <a:spLocks noChangeArrowheads="1"/>
          </p:cNvSpPr>
          <p:nvPr/>
        </p:nvSpPr>
        <p:spPr bwMode="auto">
          <a:xfrm>
            <a:off x="7429500" y="4597400"/>
            <a:ext cx="1219200" cy="6096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/>
              <a:t>Relieving</a:t>
            </a:r>
          </a:p>
        </p:txBody>
      </p:sp>
      <p:sp>
        <p:nvSpPr>
          <p:cNvPr id="497673" name="Oval 9"/>
          <p:cNvSpPr>
            <a:spLocks noChangeArrowheads="1"/>
          </p:cNvSpPr>
          <p:nvPr/>
        </p:nvSpPr>
        <p:spPr bwMode="auto">
          <a:xfrm>
            <a:off x="3403600" y="6248400"/>
            <a:ext cx="1905000" cy="6096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/>
              <a:t>Socializing</a:t>
            </a:r>
          </a:p>
        </p:txBody>
      </p:sp>
      <p:sp>
        <p:nvSpPr>
          <p:cNvPr id="497674" name="Oval 10"/>
          <p:cNvSpPr>
            <a:spLocks noChangeArrowheads="1"/>
          </p:cNvSpPr>
          <p:nvPr/>
        </p:nvSpPr>
        <p:spPr bwMode="auto">
          <a:xfrm>
            <a:off x="469900" y="4533900"/>
            <a:ext cx="1219200" cy="6096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/>
              <a:t>Have fun</a:t>
            </a:r>
          </a:p>
        </p:txBody>
      </p:sp>
      <p:cxnSp>
        <p:nvCxnSpPr>
          <p:cNvPr id="497675" name="AutoShape 11"/>
          <p:cNvCxnSpPr>
            <a:cxnSpLocks noChangeShapeType="1"/>
            <a:stCxn id="497668" idx="0"/>
            <a:endCxn id="497669" idx="6"/>
          </p:cNvCxnSpPr>
          <p:nvPr/>
        </p:nvCxnSpPr>
        <p:spPr bwMode="auto">
          <a:xfrm rot="5400000" flipH="1">
            <a:off x="3473450" y="2190750"/>
            <a:ext cx="660400" cy="1587500"/>
          </a:xfrm>
          <a:prstGeom prst="curvedConnector2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7676" name="Text Box 12"/>
          <p:cNvSpPr txBox="1">
            <a:spLocks noChangeArrowheads="1"/>
          </p:cNvSpPr>
          <p:nvPr/>
        </p:nvSpPr>
        <p:spPr bwMode="auto">
          <a:xfrm>
            <a:off x="3771900" y="2463800"/>
            <a:ext cx="91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Tired</a:t>
            </a:r>
          </a:p>
        </p:txBody>
      </p:sp>
      <p:cxnSp>
        <p:nvCxnSpPr>
          <p:cNvPr id="497677" name="AutoShape 13"/>
          <p:cNvCxnSpPr>
            <a:cxnSpLocks noChangeShapeType="1"/>
            <a:stCxn id="497669" idx="7"/>
            <a:endCxn id="497670" idx="0"/>
          </p:cNvCxnSpPr>
          <p:nvPr/>
        </p:nvCxnSpPr>
        <p:spPr bwMode="auto">
          <a:xfrm rot="5400000" flipH="1">
            <a:off x="1219200" y="825500"/>
            <a:ext cx="1231900" cy="1968500"/>
          </a:xfrm>
          <a:prstGeom prst="curvedConnector3">
            <a:avLst>
              <a:gd name="adj1" fmla="val 140333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7678" name="Text Box 14"/>
          <p:cNvSpPr txBox="1">
            <a:spLocks noChangeArrowheads="1"/>
          </p:cNvSpPr>
          <p:nvPr/>
        </p:nvSpPr>
        <p:spPr bwMode="auto">
          <a:xfrm>
            <a:off x="2552700" y="1003300"/>
            <a:ext cx="1371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Found place</a:t>
            </a:r>
          </a:p>
        </p:txBody>
      </p:sp>
      <p:sp>
        <p:nvSpPr>
          <p:cNvPr id="497680" name="Text Box 16"/>
          <p:cNvSpPr txBox="1">
            <a:spLocks noChangeArrowheads="1"/>
          </p:cNvSpPr>
          <p:nvPr/>
        </p:nvSpPr>
        <p:spPr bwMode="auto">
          <a:xfrm>
            <a:off x="1447800" y="1536700"/>
            <a:ext cx="9144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Time expired</a:t>
            </a:r>
          </a:p>
        </p:txBody>
      </p:sp>
      <p:cxnSp>
        <p:nvCxnSpPr>
          <p:cNvPr id="497681" name="AutoShape 17"/>
          <p:cNvCxnSpPr>
            <a:cxnSpLocks noChangeShapeType="1"/>
          </p:cNvCxnSpPr>
          <p:nvPr/>
        </p:nvCxnSpPr>
        <p:spPr bwMode="auto">
          <a:xfrm rot="16200000" flipH="1">
            <a:off x="1238250" y="908050"/>
            <a:ext cx="1892300" cy="3556000"/>
          </a:xfrm>
          <a:prstGeom prst="curvedConnector2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7682" name="Text Box 18"/>
          <p:cNvSpPr txBox="1">
            <a:spLocks noChangeArrowheads="1"/>
          </p:cNvSpPr>
          <p:nvPr/>
        </p:nvSpPr>
        <p:spPr bwMode="auto">
          <a:xfrm>
            <a:off x="1270000" y="3111500"/>
            <a:ext cx="9144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Wake up</a:t>
            </a:r>
          </a:p>
        </p:txBody>
      </p:sp>
      <p:cxnSp>
        <p:nvCxnSpPr>
          <p:cNvPr id="497683" name="AutoShape 19"/>
          <p:cNvCxnSpPr>
            <a:cxnSpLocks noChangeShapeType="1"/>
            <a:stCxn id="497668" idx="7"/>
            <a:endCxn id="497671" idx="2"/>
          </p:cNvCxnSpPr>
          <p:nvPr/>
        </p:nvCxnSpPr>
        <p:spPr bwMode="auto">
          <a:xfrm rot="16200000">
            <a:off x="5276850" y="2178050"/>
            <a:ext cx="977900" cy="1473200"/>
          </a:xfrm>
          <a:prstGeom prst="curvedConnector2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7684" name="Text Box 20"/>
          <p:cNvSpPr txBox="1">
            <a:spLocks noChangeArrowheads="1"/>
          </p:cNvSpPr>
          <p:nvPr/>
        </p:nvSpPr>
        <p:spPr bwMode="auto">
          <a:xfrm>
            <a:off x="4965700" y="2324100"/>
            <a:ext cx="91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Hungry</a:t>
            </a:r>
          </a:p>
        </p:txBody>
      </p:sp>
      <p:cxnSp>
        <p:nvCxnSpPr>
          <p:cNvPr id="497685" name="AutoShape 21"/>
          <p:cNvCxnSpPr>
            <a:cxnSpLocks noChangeShapeType="1"/>
            <a:stCxn id="497671" idx="4"/>
            <a:endCxn id="497668" idx="6"/>
          </p:cNvCxnSpPr>
          <p:nvPr/>
        </p:nvCxnSpPr>
        <p:spPr bwMode="auto">
          <a:xfrm rot="5400000">
            <a:off x="5727700" y="2235200"/>
            <a:ext cx="889000" cy="1905000"/>
          </a:xfrm>
          <a:prstGeom prst="curvedConnector2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7686" name="Text Box 22"/>
          <p:cNvSpPr txBox="1">
            <a:spLocks noChangeArrowheads="1"/>
          </p:cNvSpPr>
          <p:nvPr/>
        </p:nvSpPr>
        <p:spPr bwMode="auto">
          <a:xfrm>
            <a:off x="6083300" y="3048000"/>
            <a:ext cx="584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Full</a:t>
            </a:r>
          </a:p>
        </p:txBody>
      </p:sp>
      <p:cxnSp>
        <p:nvCxnSpPr>
          <p:cNvPr id="497687" name="AutoShape 23"/>
          <p:cNvCxnSpPr>
            <a:cxnSpLocks noChangeShapeType="1"/>
            <a:stCxn id="497668" idx="5"/>
            <a:endCxn id="497672" idx="0"/>
          </p:cNvCxnSpPr>
          <p:nvPr/>
        </p:nvCxnSpPr>
        <p:spPr bwMode="auto">
          <a:xfrm rot="16200000" flipH="1">
            <a:off x="6172200" y="2717800"/>
            <a:ext cx="723900" cy="3009900"/>
          </a:xfrm>
          <a:prstGeom prst="curvedConnector3">
            <a:avLst>
              <a:gd name="adj1" fmla="val 56139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7688" name="Text Box 24"/>
          <p:cNvSpPr txBox="1">
            <a:spLocks noChangeArrowheads="1"/>
          </p:cNvSpPr>
          <p:nvPr/>
        </p:nvSpPr>
        <p:spPr bwMode="auto">
          <a:xfrm>
            <a:off x="6070600" y="3924300"/>
            <a:ext cx="1358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Nature calls</a:t>
            </a:r>
          </a:p>
        </p:txBody>
      </p:sp>
      <p:cxnSp>
        <p:nvCxnSpPr>
          <p:cNvPr id="497689" name="AutoShape 25"/>
          <p:cNvCxnSpPr>
            <a:cxnSpLocks noChangeShapeType="1"/>
            <a:stCxn id="497672" idx="2"/>
            <a:endCxn id="497668" idx="5"/>
          </p:cNvCxnSpPr>
          <p:nvPr/>
        </p:nvCxnSpPr>
        <p:spPr bwMode="auto">
          <a:xfrm rot="10800000">
            <a:off x="5029200" y="3860800"/>
            <a:ext cx="2387600" cy="1041400"/>
          </a:xfrm>
          <a:prstGeom prst="curvedConnector2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7690" name="Text Box 26"/>
          <p:cNvSpPr txBox="1">
            <a:spLocks noChangeArrowheads="1"/>
          </p:cNvSpPr>
          <p:nvPr/>
        </p:nvSpPr>
        <p:spPr bwMode="auto">
          <a:xfrm>
            <a:off x="5143500" y="4648200"/>
            <a:ext cx="1066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Relieved</a:t>
            </a:r>
          </a:p>
        </p:txBody>
      </p:sp>
      <p:cxnSp>
        <p:nvCxnSpPr>
          <p:cNvPr id="497691" name="AutoShape 27"/>
          <p:cNvCxnSpPr>
            <a:cxnSpLocks noChangeShapeType="1"/>
            <a:stCxn id="497668" idx="4"/>
            <a:endCxn id="497673" idx="0"/>
          </p:cNvCxnSpPr>
          <p:nvPr/>
        </p:nvCxnSpPr>
        <p:spPr bwMode="auto">
          <a:xfrm rot="5400000">
            <a:off x="3333750" y="4972050"/>
            <a:ext cx="2286000" cy="241300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7692" name="Text Box 28"/>
          <p:cNvSpPr txBox="1">
            <a:spLocks noChangeArrowheads="1"/>
          </p:cNvSpPr>
          <p:nvPr/>
        </p:nvSpPr>
        <p:spPr bwMode="auto">
          <a:xfrm>
            <a:off x="4406900" y="5092700"/>
            <a:ext cx="91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Lonely</a:t>
            </a:r>
          </a:p>
        </p:txBody>
      </p:sp>
      <p:cxnSp>
        <p:nvCxnSpPr>
          <p:cNvPr id="497693" name="AutoShape 29"/>
          <p:cNvCxnSpPr>
            <a:cxnSpLocks noChangeShapeType="1"/>
            <a:stCxn id="497673" idx="1"/>
            <a:endCxn id="497668" idx="4"/>
          </p:cNvCxnSpPr>
          <p:nvPr/>
        </p:nvCxnSpPr>
        <p:spPr bwMode="auto">
          <a:xfrm rot="16200000">
            <a:off x="2952750" y="4679950"/>
            <a:ext cx="2374900" cy="914400"/>
          </a:xfrm>
          <a:prstGeom prst="curvedConnector3">
            <a:avLst>
              <a:gd name="adj1" fmla="val 51870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7694" name="Text Box 30"/>
          <p:cNvSpPr txBox="1">
            <a:spLocks noChangeArrowheads="1"/>
          </p:cNvSpPr>
          <p:nvPr/>
        </p:nvSpPr>
        <p:spPr bwMode="auto">
          <a:xfrm>
            <a:off x="2565400" y="5943600"/>
            <a:ext cx="11557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Socialized</a:t>
            </a:r>
          </a:p>
        </p:txBody>
      </p:sp>
      <p:cxnSp>
        <p:nvCxnSpPr>
          <p:cNvPr id="497695" name="AutoShape 31"/>
          <p:cNvCxnSpPr>
            <a:cxnSpLocks noChangeShapeType="1"/>
            <a:stCxn id="497668" idx="3"/>
            <a:endCxn id="497674" idx="0"/>
          </p:cNvCxnSpPr>
          <p:nvPr/>
        </p:nvCxnSpPr>
        <p:spPr bwMode="auto">
          <a:xfrm rot="5400000">
            <a:off x="2292350" y="2647950"/>
            <a:ext cx="660400" cy="3086100"/>
          </a:xfrm>
          <a:prstGeom prst="curvedConnector3">
            <a:avLst>
              <a:gd name="adj1" fmla="val 56731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7696" name="Text Box 32"/>
          <p:cNvSpPr txBox="1">
            <a:spLocks noChangeArrowheads="1"/>
          </p:cNvSpPr>
          <p:nvPr/>
        </p:nvSpPr>
        <p:spPr bwMode="auto">
          <a:xfrm>
            <a:off x="2273300" y="3962400"/>
            <a:ext cx="91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Bored</a:t>
            </a:r>
          </a:p>
        </p:txBody>
      </p:sp>
      <p:cxnSp>
        <p:nvCxnSpPr>
          <p:cNvPr id="497697" name="AutoShape 33"/>
          <p:cNvCxnSpPr>
            <a:cxnSpLocks noChangeShapeType="1"/>
            <a:stCxn id="497674" idx="5"/>
            <a:endCxn id="497668" idx="3"/>
          </p:cNvCxnSpPr>
          <p:nvPr/>
        </p:nvCxnSpPr>
        <p:spPr bwMode="auto">
          <a:xfrm rot="5400000" flipH="1" flipV="1">
            <a:off x="2235200" y="3136900"/>
            <a:ext cx="1206500" cy="2654300"/>
          </a:xfrm>
          <a:prstGeom prst="curvedConnector3">
            <a:avLst>
              <a:gd name="adj1" fmla="val -25264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7698" name="Text Box 34"/>
          <p:cNvSpPr txBox="1">
            <a:spLocks noChangeArrowheads="1"/>
          </p:cNvSpPr>
          <p:nvPr/>
        </p:nvSpPr>
        <p:spPr bwMode="auto">
          <a:xfrm>
            <a:off x="1968500" y="5308600"/>
            <a:ext cx="1066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Amused</a:t>
            </a:r>
          </a:p>
        </p:txBody>
      </p:sp>
      <p:cxnSp>
        <p:nvCxnSpPr>
          <p:cNvPr id="497699" name="AutoShape 35"/>
          <p:cNvCxnSpPr>
            <a:cxnSpLocks noChangeShapeType="1"/>
            <a:stCxn id="497669" idx="0"/>
            <a:endCxn id="497670" idx="4"/>
          </p:cNvCxnSpPr>
          <p:nvPr/>
        </p:nvCxnSpPr>
        <p:spPr bwMode="auto">
          <a:xfrm rot="5400000" flipH="1">
            <a:off x="1365250" y="1314450"/>
            <a:ext cx="508000" cy="1536700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39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 a controller for a garage door</a:t>
            </a:r>
          </a:p>
          <a:p>
            <a:endParaRPr lang="en-US" dirty="0" smtClean="0"/>
          </a:p>
          <a:p>
            <a:r>
              <a:rPr lang="en-US" dirty="0" smtClean="0"/>
              <a:t>The door receives input from one remote control only</a:t>
            </a:r>
          </a:p>
          <a:p>
            <a:endParaRPr lang="en-US" dirty="0" smtClean="0"/>
          </a:p>
          <a:p>
            <a:r>
              <a:rPr lang="en-US" dirty="0" smtClean="0"/>
              <a:t>It also responds to sensing obstacles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Vending Machine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Dispenses $3 phone cards</a:t>
            </a:r>
          </a:p>
          <a:p>
            <a:r>
              <a:rPr lang="en-US" dirty="0" smtClean="0"/>
              <a:t>Accepts $1 or $2 only</a:t>
            </a:r>
          </a:p>
          <a:p>
            <a:r>
              <a:rPr lang="en-US" dirty="0" smtClean="0"/>
              <a:t>No change</a:t>
            </a:r>
          </a:p>
          <a:p>
            <a:r>
              <a:rPr lang="en-US" dirty="0" smtClean="0"/>
              <a:t>Keeps coins in </a:t>
            </a:r>
            <a:r>
              <a:rPr lang="en-US" i="1" dirty="0" smtClean="0"/>
              <a:t>coin collector</a:t>
            </a:r>
            <a:r>
              <a:rPr lang="en-US" dirty="0" smtClean="0"/>
              <a:t>                    until a card is dispensed;                           then, coins are dropped into                            the piggy bank</a:t>
            </a:r>
          </a:p>
          <a:p>
            <a:endParaRPr lang="en-US" dirty="0" smtClean="0"/>
          </a:p>
          <a:p>
            <a:r>
              <a:rPr lang="en-US" dirty="0" smtClean="0"/>
              <a:t>User</a:t>
            </a:r>
          </a:p>
          <a:p>
            <a:pPr lvl="1"/>
            <a:r>
              <a:rPr lang="en-US" dirty="0" smtClean="0"/>
              <a:t>Insert coins</a:t>
            </a:r>
          </a:p>
          <a:p>
            <a:pPr lvl="1"/>
            <a:r>
              <a:rPr lang="en-US" dirty="0" smtClean="0"/>
              <a:t>Press COLLECT to collect</a:t>
            </a:r>
          </a:p>
          <a:p>
            <a:pPr lvl="1"/>
            <a:r>
              <a:rPr lang="en-US" dirty="0" smtClean="0"/>
              <a:t>Press CANCEL to cancel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Cube 3"/>
          <p:cNvSpPr/>
          <p:nvPr/>
        </p:nvSpPr>
        <p:spPr>
          <a:xfrm>
            <a:off x="6096000" y="1447800"/>
            <a:ext cx="1905000" cy="32766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6172200" y="2590800"/>
            <a:ext cx="1143000" cy="381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CANCEL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172200" y="3048000"/>
            <a:ext cx="1143000" cy="381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COLLECT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48400" y="2057400"/>
            <a:ext cx="76200" cy="381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400800" y="19812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Loonies or </a:t>
            </a:r>
            <a:r>
              <a:rPr lang="en-US" sz="1200" dirty="0" err="1" smtClean="0">
                <a:solidFill>
                  <a:schemeClr val="bg1"/>
                </a:solidFill>
              </a:rPr>
              <a:t>Twonies</a:t>
            </a:r>
            <a:r>
              <a:rPr lang="en-US" sz="1200" dirty="0" smtClean="0">
                <a:solidFill>
                  <a:schemeClr val="bg1"/>
                </a:solidFill>
              </a:rPr>
              <a:t> only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19800" y="35052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Exact Change</a:t>
            </a:r>
          </a:p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only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172200" y="4038600"/>
            <a:ext cx="1219200" cy="381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That is</a:t>
            </a:r>
            <a:endParaRPr lang="en-US" dirty="0"/>
          </a:p>
        </p:txBody>
      </p:sp>
      <p:sp>
        <p:nvSpPr>
          <p:cNvPr id="4" name="Cube 3"/>
          <p:cNvSpPr/>
          <p:nvPr/>
        </p:nvSpPr>
        <p:spPr>
          <a:xfrm>
            <a:off x="2438400" y="1066800"/>
            <a:ext cx="1905000" cy="32766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514600" y="2209800"/>
            <a:ext cx="1143000" cy="381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CANCEL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514600" y="2667000"/>
            <a:ext cx="1143000" cy="381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COLLECT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90800" y="1676400"/>
            <a:ext cx="76200" cy="381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743200" y="16002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Loonies or </a:t>
            </a:r>
            <a:r>
              <a:rPr lang="en-US" sz="1200" dirty="0" err="1" smtClean="0">
                <a:solidFill>
                  <a:schemeClr val="bg1"/>
                </a:solidFill>
              </a:rPr>
              <a:t>Twonies</a:t>
            </a:r>
            <a:r>
              <a:rPr lang="en-US" sz="1200" dirty="0" smtClean="0">
                <a:solidFill>
                  <a:schemeClr val="bg1"/>
                </a:solidFill>
              </a:rPr>
              <a:t> only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62200" y="31242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Exact Change</a:t>
            </a:r>
          </a:p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only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14600" y="3657600"/>
            <a:ext cx="1219200" cy="381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447800" y="1850682"/>
            <a:ext cx="1066943" cy="7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ular Callout 17"/>
          <p:cNvSpPr/>
          <p:nvPr/>
        </p:nvSpPr>
        <p:spPr>
          <a:xfrm>
            <a:off x="5334000" y="1066800"/>
            <a:ext cx="3276600" cy="3505200"/>
          </a:xfrm>
          <a:prstGeom prst="wedgeRoundRectCallout">
            <a:avLst>
              <a:gd name="adj1" fmla="val -95282"/>
              <a:gd name="adj2" fmla="val -510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743200" y="1841629"/>
            <a:ext cx="32766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lowchart: Magnetic Disk 19"/>
          <p:cNvSpPr/>
          <p:nvPr/>
        </p:nvSpPr>
        <p:spPr>
          <a:xfrm>
            <a:off x="5907388" y="2971800"/>
            <a:ext cx="1676400" cy="1524000"/>
          </a:xfrm>
          <a:prstGeom prst="flowChartMagneticDisk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ube 20"/>
          <p:cNvSpPr/>
          <p:nvPr/>
        </p:nvSpPr>
        <p:spPr>
          <a:xfrm>
            <a:off x="6019800" y="1600200"/>
            <a:ext cx="1524000" cy="838200"/>
          </a:xfrm>
          <a:prstGeom prst="cub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7543800" y="1676400"/>
            <a:ext cx="1159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Coin </a:t>
            </a:r>
          </a:p>
          <a:p>
            <a:r>
              <a:rPr lang="en-US" dirty="0" smtClean="0"/>
              <a:t>collector</a:t>
            </a:r>
            <a:endParaRPr lang="en-US" dirty="0"/>
          </a:p>
        </p:txBody>
      </p:sp>
      <p:grpSp>
        <p:nvGrpSpPr>
          <p:cNvPr id="3" name="Group 28"/>
          <p:cNvGrpSpPr/>
          <p:nvPr/>
        </p:nvGrpSpPr>
        <p:grpSpPr>
          <a:xfrm>
            <a:off x="3733800" y="2124074"/>
            <a:ext cx="2408205" cy="1724025"/>
            <a:chOff x="3733800" y="2124074"/>
            <a:chExt cx="2408205" cy="1724025"/>
          </a:xfrm>
        </p:grpSpPr>
        <p:cxnSp>
          <p:nvCxnSpPr>
            <p:cNvPr id="25" name="Straight Arrow Connector 24"/>
            <p:cNvCxnSpPr>
              <a:stCxn id="21" idx="2"/>
              <a:endCxn id="12" idx="3"/>
            </p:cNvCxnSpPr>
            <p:nvPr/>
          </p:nvCxnSpPr>
          <p:spPr>
            <a:xfrm rot="10800000" flipV="1">
              <a:off x="3733800" y="2124074"/>
              <a:ext cx="2286000" cy="172402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5029200" y="2667000"/>
              <a:ext cx="11128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CANCEL</a:t>
              </a:r>
              <a:endParaRPr lang="en-US" dirty="0"/>
            </a:p>
          </p:txBody>
        </p:sp>
      </p:grpSp>
      <p:grpSp>
        <p:nvGrpSpPr>
          <p:cNvPr id="5" name="Group 30"/>
          <p:cNvGrpSpPr/>
          <p:nvPr/>
        </p:nvGrpSpPr>
        <p:grpSpPr>
          <a:xfrm>
            <a:off x="6743629" y="2438256"/>
            <a:ext cx="1272804" cy="533543"/>
            <a:chOff x="6057829" y="2123930"/>
            <a:chExt cx="1272804" cy="533543"/>
          </a:xfrm>
        </p:grpSpPr>
        <p:cxnSp>
          <p:nvCxnSpPr>
            <p:cNvPr id="32" name="Straight Arrow Connector 31"/>
            <p:cNvCxnSpPr>
              <a:endCxn id="20" idx="1"/>
            </p:cNvCxnSpPr>
            <p:nvPr/>
          </p:nvCxnSpPr>
          <p:spPr>
            <a:xfrm rot="16200000" flipH="1">
              <a:off x="5792037" y="2389722"/>
              <a:ext cx="533543" cy="195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6096000" y="2200274"/>
              <a:ext cx="12346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COLLECT</a:t>
              </a:r>
              <a:endParaRPr lang="en-US" dirty="0"/>
            </a:p>
          </p:txBody>
        </p:sp>
      </p:grpSp>
      <p:sp>
        <p:nvSpPr>
          <p:cNvPr id="39" name="Bevel 38"/>
          <p:cNvSpPr/>
          <p:nvPr/>
        </p:nvSpPr>
        <p:spPr>
          <a:xfrm>
            <a:off x="3200400" y="3962400"/>
            <a:ext cx="1447800" cy="838200"/>
          </a:xfrm>
          <a:prstGeom prst="bevel">
            <a:avLst/>
          </a:prstGeom>
          <a:solidFill>
            <a:srgbClr val="9FE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$3 Card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620000" y="3505200"/>
            <a:ext cx="8130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Piggy</a:t>
            </a:r>
          </a:p>
          <a:p>
            <a:r>
              <a:rPr lang="en-US" dirty="0" smtClean="0"/>
              <a:t>bank</a:t>
            </a:r>
            <a:endParaRPr lang="en-US" dirty="0"/>
          </a:p>
        </p:txBody>
      </p:sp>
      <p:pic>
        <p:nvPicPr>
          <p:cNvPr id="34" name="Picture 33" descr="C:\Documents and Settings\kawash\Local Settings\Temporary Internet Files\Content.IE5\BMJJ3E9K\MCj0431549000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219200"/>
            <a:ext cx="1447657" cy="1447657"/>
          </a:xfrm>
          <a:prstGeom prst="rect">
            <a:avLst/>
          </a:prstGeom>
          <a:noFill/>
        </p:spPr>
      </p:pic>
      <p:pic>
        <p:nvPicPr>
          <p:cNvPr id="35" name="Picture 34" descr="C:\Documents and Settings\kawash\Local Settings\Temporary Internet Files\Content.IE5\BMJJ3E9K\MCj0431549000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066800"/>
            <a:ext cx="1447657" cy="1447657"/>
          </a:xfrm>
          <a:prstGeom prst="rect">
            <a:avLst/>
          </a:prstGeom>
          <a:noFill/>
        </p:spPr>
      </p:pic>
      <p:pic>
        <p:nvPicPr>
          <p:cNvPr id="36" name="Picture 35" descr="C:\Documents and Settings\kawash\Local Settings\Temporary Internet Files\Content.IE5\BMJJ3E9K\MCj0431549000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3048000"/>
            <a:ext cx="1447657" cy="1447657"/>
          </a:xfrm>
          <a:prstGeom prst="rect">
            <a:avLst/>
          </a:prstGeom>
          <a:noFill/>
        </p:spPr>
      </p:pic>
      <p:pic>
        <p:nvPicPr>
          <p:cNvPr id="38" name="Picture 37" descr="C:\Documents and Settings\kawash\Local Settings\Temporary Internet Files\Content.IE5\BMJJ3E9K\MCj0431549000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657600"/>
            <a:ext cx="1447657" cy="1447657"/>
          </a:xfrm>
          <a:prstGeom prst="rect">
            <a:avLst/>
          </a:prstGeom>
          <a:noFill/>
        </p:spPr>
      </p:pic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FF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1" grpId="0" animBg="1"/>
      <p:bldP spid="23" grpId="0"/>
      <p:bldP spid="39" grpId="0" animBg="1"/>
      <p:bldP spid="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Vending Machine – States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 five states:</a:t>
            </a:r>
          </a:p>
          <a:p>
            <a:r>
              <a:rPr lang="en-US" dirty="0" smtClean="0"/>
              <a:t>ONE: Total in coin collector is $1</a:t>
            </a:r>
          </a:p>
          <a:p>
            <a:r>
              <a:rPr lang="en-US" dirty="0" smtClean="0"/>
              <a:t>TWO: Total in coin collector is $2</a:t>
            </a:r>
          </a:p>
          <a:p>
            <a:r>
              <a:rPr lang="en-US" dirty="0" smtClean="0"/>
              <a:t>THREE: Total in coin collector is $3</a:t>
            </a:r>
          </a:p>
          <a:p>
            <a:r>
              <a:rPr lang="en-US" dirty="0" smtClean="0"/>
              <a:t>DISP: dispenses a card, roll in coins to piggy (coin collector becomes empty)</a:t>
            </a:r>
          </a:p>
          <a:p>
            <a:r>
              <a:rPr lang="en-US" dirty="0" smtClean="0"/>
              <a:t>ZERO: return coins in coin collector; also serves as a start state</a:t>
            </a:r>
          </a:p>
          <a:p>
            <a:pPr lvl="1"/>
            <a:r>
              <a:rPr lang="en-US" dirty="0" smtClean="0"/>
              <a:t>Initially coin collector is empty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Vending Machine –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Events/Transition labels:</a:t>
            </a:r>
          </a:p>
          <a:p>
            <a:r>
              <a:rPr lang="en-US" dirty="0" smtClean="0"/>
              <a:t>$1: user inserts a </a:t>
            </a:r>
            <a:r>
              <a:rPr lang="en-US" dirty="0" err="1" smtClean="0"/>
              <a:t>loonie</a:t>
            </a:r>
            <a:endParaRPr lang="en-US" dirty="0" smtClean="0"/>
          </a:p>
          <a:p>
            <a:r>
              <a:rPr lang="en-US" dirty="0" smtClean="0"/>
              <a:t>$2: user inserts </a:t>
            </a:r>
            <a:r>
              <a:rPr lang="en-US" dirty="0" err="1" smtClean="0"/>
              <a:t>twonie</a:t>
            </a:r>
            <a:endParaRPr lang="en-US" dirty="0" smtClean="0"/>
          </a:p>
          <a:p>
            <a:r>
              <a:rPr lang="en-US" dirty="0" smtClean="0"/>
              <a:t>CANCEL: user presses CANCEL</a:t>
            </a:r>
          </a:p>
          <a:p>
            <a:r>
              <a:rPr lang="en-US" dirty="0" smtClean="0"/>
              <a:t>COLLECT: user presses COLLECT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FSM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1066800" y="2590800"/>
            <a:ext cx="15240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ZERO</a:t>
            </a:r>
            <a:endParaRPr lang="en-US" dirty="0"/>
          </a:p>
        </p:txBody>
      </p:sp>
      <p:sp>
        <p:nvSpPr>
          <p:cNvPr id="51" name="Oval 50"/>
          <p:cNvSpPr/>
          <p:nvPr/>
        </p:nvSpPr>
        <p:spPr>
          <a:xfrm>
            <a:off x="3810000" y="457200"/>
            <a:ext cx="15240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ONE</a:t>
            </a:r>
            <a:endParaRPr lang="en-US" dirty="0"/>
          </a:p>
        </p:txBody>
      </p:sp>
      <p:sp>
        <p:nvSpPr>
          <p:cNvPr id="52" name="Oval 51"/>
          <p:cNvSpPr/>
          <p:nvPr/>
        </p:nvSpPr>
        <p:spPr>
          <a:xfrm>
            <a:off x="3810000" y="2590800"/>
            <a:ext cx="15240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TWO</a:t>
            </a:r>
            <a:endParaRPr lang="en-US" dirty="0"/>
          </a:p>
        </p:txBody>
      </p:sp>
      <p:sp>
        <p:nvSpPr>
          <p:cNvPr id="53" name="Oval 52"/>
          <p:cNvSpPr/>
          <p:nvPr/>
        </p:nvSpPr>
        <p:spPr>
          <a:xfrm>
            <a:off x="3810000" y="4648200"/>
            <a:ext cx="15240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THREE</a:t>
            </a:r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6629400" y="2590800"/>
            <a:ext cx="15240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DISP</a:t>
            </a:r>
            <a:endParaRPr lang="en-US" dirty="0"/>
          </a:p>
        </p:txBody>
      </p:sp>
      <p:grpSp>
        <p:nvGrpSpPr>
          <p:cNvPr id="3" name="Group 82"/>
          <p:cNvGrpSpPr/>
          <p:nvPr/>
        </p:nvGrpSpPr>
        <p:grpSpPr>
          <a:xfrm>
            <a:off x="2367615" y="1692975"/>
            <a:ext cx="1665570" cy="1109850"/>
            <a:chOff x="2367615" y="1692975"/>
            <a:chExt cx="1665570" cy="1109850"/>
          </a:xfrm>
        </p:grpSpPr>
        <p:cxnSp>
          <p:nvCxnSpPr>
            <p:cNvPr id="69" name="Straight Arrow Connector 68"/>
            <p:cNvCxnSpPr>
              <a:stCxn id="44" idx="7"/>
              <a:endCxn id="51" idx="3"/>
            </p:cNvCxnSpPr>
            <p:nvPr/>
          </p:nvCxnSpPr>
          <p:spPr>
            <a:xfrm rot="5400000" flipH="1" flipV="1">
              <a:off x="2645475" y="1415115"/>
              <a:ext cx="1109850" cy="1665570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2819400" y="1981200"/>
              <a:ext cx="4122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$1</a:t>
              </a:r>
              <a:endParaRPr lang="en-US" sz="1400" dirty="0"/>
            </a:p>
          </p:txBody>
        </p:sp>
      </p:grpSp>
      <p:grpSp>
        <p:nvGrpSpPr>
          <p:cNvPr id="4" name="Group 83"/>
          <p:cNvGrpSpPr/>
          <p:nvPr/>
        </p:nvGrpSpPr>
        <p:grpSpPr>
          <a:xfrm>
            <a:off x="2368409" y="3581400"/>
            <a:ext cx="1665570" cy="307777"/>
            <a:chOff x="2602424" y="1502475"/>
            <a:chExt cx="1665570" cy="307777"/>
          </a:xfrm>
        </p:grpSpPr>
        <p:cxnSp>
          <p:nvCxnSpPr>
            <p:cNvPr id="85" name="Straight Arrow Connector 84"/>
            <p:cNvCxnSpPr>
              <a:stCxn id="44" idx="5"/>
              <a:endCxn id="52" idx="3"/>
            </p:cNvCxnSpPr>
            <p:nvPr/>
          </p:nvCxnSpPr>
          <p:spPr>
            <a:xfrm rot="16200000" flipH="1">
              <a:off x="3434415" y="914865"/>
              <a:ext cx="1588" cy="1665570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/>
            <p:cNvSpPr txBox="1"/>
            <p:nvPr/>
          </p:nvSpPr>
          <p:spPr>
            <a:xfrm>
              <a:off x="3129615" y="1502475"/>
              <a:ext cx="4122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$2</a:t>
              </a:r>
              <a:endParaRPr lang="en-US" sz="1400" dirty="0"/>
            </a:p>
          </p:txBody>
        </p:sp>
      </p:grpSp>
      <p:grpSp>
        <p:nvGrpSpPr>
          <p:cNvPr id="5" name="Group 88"/>
          <p:cNvGrpSpPr/>
          <p:nvPr/>
        </p:nvGrpSpPr>
        <p:grpSpPr>
          <a:xfrm>
            <a:off x="4571206" y="1905794"/>
            <a:ext cx="413086" cy="685800"/>
            <a:chOff x="2671621" y="1198469"/>
            <a:chExt cx="413086" cy="685800"/>
          </a:xfrm>
        </p:grpSpPr>
        <p:cxnSp>
          <p:nvCxnSpPr>
            <p:cNvPr id="90" name="Straight Arrow Connector 89"/>
            <p:cNvCxnSpPr>
              <a:stCxn id="51" idx="4"/>
              <a:endCxn id="52" idx="0"/>
            </p:cNvCxnSpPr>
            <p:nvPr/>
          </p:nvCxnSpPr>
          <p:spPr>
            <a:xfrm rot="5400000">
              <a:off x="2329515" y="1540575"/>
              <a:ext cx="685800" cy="1588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/>
            <p:cNvSpPr txBox="1"/>
            <p:nvPr/>
          </p:nvSpPr>
          <p:spPr>
            <a:xfrm>
              <a:off x="2672415" y="1350075"/>
              <a:ext cx="4122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$1</a:t>
              </a:r>
              <a:endParaRPr lang="en-US" sz="1400" dirty="0"/>
            </a:p>
          </p:txBody>
        </p:sp>
      </p:grpSp>
      <p:grpSp>
        <p:nvGrpSpPr>
          <p:cNvPr id="6" name="Group 93"/>
          <p:cNvGrpSpPr/>
          <p:nvPr/>
        </p:nvGrpSpPr>
        <p:grpSpPr>
          <a:xfrm>
            <a:off x="4572000" y="4038600"/>
            <a:ext cx="413086" cy="609600"/>
            <a:chOff x="2671621" y="1198469"/>
            <a:chExt cx="413086" cy="609600"/>
          </a:xfrm>
        </p:grpSpPr>
        <p:cxnSp>
          <p:nvCxnSpPr>
            <p:cNvPr id="95" name="Straight Arrow Connector 94"/>
            <p:cNvCxnSpPr>
              <a:endCxn id="53" idx="0"/>
            </p:cNvCxnSpPr>
            <p:nvPr/>
          </p:nvCxnSpPr>
          <p:spPr>
            <a:xfrm rot="5400000">
              <a:off x="2367615" y="1502475"/>
              <a:ext cx="609600" cy="1588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/>
            <p:cNvSpPr txBox="1"/>
            <p:nvPr/>
          </p:nvSpPr>
          <p:spPr>
            <a:xfrm>
              <a:off x="2672415" y="1350075"/>
              <a:ext cx="4122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$1</a:t>
              </a:r>
              <a:endParaRPr lang="en-US" sz="1400" dirty="0"/>
            </a:p>
          </p:txBody>
        </p:sp>
      </p:grpSp>
      <p:grpSp>
        <p:nvGrpSpPr>
          <p:cNvPr id="7" name="Group 99"/>
          <p:cNvGrpSpPr/>
          <p:nvPr/>
        </p:nvGrpSpPr>
        <p:grpSpPr>
          <a:xfrm>
            <a:off x="1828800" y="1295400"/>
            <a:ext cx="1981200" cy="1295400"/>
            <a:chOff x="2139015" y="1616775"/>
            <a:chExt cx="1981200" cy="1295400"/>
          </a:xfrm>
        </p:grpSpPr>
        <p:cxnSp>
          <p:nvCxnSpPr>
            <p:cNvPr id="101" name="Straight Arrow Connector 100"/>
            <p:cNvCxnSpPr>
              <a:endCxn id="44" idx="0"/>
            </p:cNvCxnSpPr>
            <p:nvPr/>
          </p:nvCxnSpPr>
          <p:spPr>
            <a:xfrm rot="10800000" flipV="1">
              <a:off x="2139015" y="1616775"/>
              <a:ext cx="1981200" cy="1295400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/>
            <p:cNvSpPr txBox="1"/>
            <p:nvPr/>
          </p:nvSpPr>
          <p:spPr>
            <a:xfrm>
              <a:off x="2901015" y="1769175"/>
              <a:ext cx="90601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CANCEL</a:t>
              </a:r>
              <a:endParaRPr lang="en-US" sz="1400" dirty="0"/>
            </a:p>
          </p:txBody>
        </p:sp>
      </p:grpSp>
      <p:grpSp>
        <p:nvGrpSpPr>
          <p:cNvPr id="8" name="Group 104"/>
          <p:cNvGrpSpPr/>
          <p:nvPr/>
        </p:nvGrpSpPr>
        <p:grpSpPr>
          <a:xfrm>
            <a:off x="2590799" y="3200400"/>
            <a:ext cx="1219199" cy="307777"/>
            <a:chOff x="2145224" y="1616775"/>
            <a:chExt cx="1905000" cy="307777"/>
          </a:xfrm>
        </p:grpSpPr>
        <p:cxnSp>
          <p:nvCxnSpPr>
            <p:cNvPr id="106" name="Straight Arrow Connector 105"/>
            <p:cNvCxnSpPr>
              <a:stCxn id="52" idx="2"/>
              <a:endCxn id="44" idx="6"/>
            </p:cNvCxnSpPr>
            <p:nvPr/>
          </p:nvCxnSpPr>
          <p:spPr>
            <a:xfrm rot="10800000">
              <a:off x="2145224" y="1883475"/>
              <a:ext cx="1905000" cy="1588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/>
            <p:cNvSpPr txBox="1"/>
            <p:nvPr/>
          </p:nvSpPr>
          <p:spPr>
            <a:xfrm>
              <a:off x="2502413" y="1616775"/>
              <a:ext cx="141565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CANCEL</a:t>
              </a:r>
              <a:endParaRPr lang="en-US" sz="1400" dirty="0"/>
            </a:p>
          </p:txBody>
        </p:sp>
      </p:grpSp>
      <p:grpSp>
        <p:nvGrpSpPr>
          <p:cNvPr id="9" name="Group 110"/>
          <p:cNvGrpSpPr/>
          <p:nvPr/>
        </p:nvGrpSpPr>
        <p:grpSpPr>
          <a:xfrm>
            <a:off x="1828800" y="4038600"/>
            <a:ext cx="1981200" cy="1333500"/>
            <a:chOff x="1073660" y="702375"/>
            <a:chExt cx="3095628" cy="1333500"/>
          </a:xfrm>
        </p:grpSpPr>
        <p:cxnSp>
          <p:nvCxnSpPr>
            <p:cNvPr id="112" name="Straight Arrow Connector 111"/>
            <p:cNvCxnSpPr>
              <a:stCxn id="53" idx="2"/>
              <a:endCxn id="44" idx="4"/>
            </p:cNvCxnSpPr>
            <p:nvPr/>
          </p:nvCxnSpPr>
          <p:spPr>
            <a:xfrm rot="10800000">
              <a:off x="1073660" y="702375"/>
              <a:ext cx="3095628" cy="1333500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/>
            <p:cNvSpPr txBox="1"/>
            <p:nvPr/>
          </p:nvSpPr>
          <p:spPr>
            <a:xfrm>
              <a:off x="2145224" y="1616775"/>
              <a:ext cx="141565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CANCEL</a:t>
              </a:r>
              <a:endParaRPr lang="en-US" sz="14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311785" y="1083375"/>
              <a:ext cx="64420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$1</a:t>
              </a:r>
              <a:endParaRPr lang="en-US" sz="14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502411" y="1083375"/>
              <a:ext cx="64420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$2</a:t>
              </a:r>
              <a:endParaRPr lang="en-US" sz="1400" dirty="0"/>
            </a:p>
          </p:txBody>
        </p:sp>
      </p:grpSp>
      <p:cxnSp>
        <p:nvCxnSpPr>
          <p:cNvPr id="117" name="Straight Arrow Connector 116"/>
          <p:cNvCxnSpPr>
            <a:stCxn id="53" idx="6"/>
            <a:endCxn id="55" idx="4"/>
          </p:cNvCxnSpPr>
          <p:nvPr/>
        </p:nvCxnSpPr>
        <p:spPr>
          <a:xfrm flipV="1">
            <a:off x="5334000" y="4038600"/>
            <a:ext cx="2057400" cy="133350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/>
          <p:cNvSpPr txBox="1"/>
          <p:nvPr/>
        </p:nvSpPr>
        <p:spPr>
          <a:xfrm>
            <a:off x="6096000" y="4724400"/>
            <a:ext cx="998991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COLLECT</a:t>
            </a:r>
            <a:endParaRPr lang="en-US" sz="1400" dirty="0"/>
          </a:p>
        </p:txBody>
      </p:sp>
      <p:grpSp>
        <p:nvGrpSpPr>
          <p:cNvPr id="11" name="Group 120"/>
          <p:cNvGrpSpPr/>
          <p:nvPr/>
        </p:nvGrpSpPr>
        <p:grpSpPr>
          <a:xfrm>
            <a:off x="5334000" y="3314700"/>
            <a:ext cx="1295400" cy="345877"/>
            <a:chOff x="2754824" y="1197675"/>
            <a:chExt cx="1295400" cy="345877"/>
          </a:xfrm>
        </p:grpSpPr>
        <p:cxnSp>
          <p:nvCxnSpPr>
            <p:cNvPr id="122" name="Straight Arrow Connector 121"/>
            <p:cNvCxnSpPr>
              <a:stCxn id="55" idx="2"/>
              <a:endCxn id="52" idx="6"/>
            </p:cNvCxnSpPr>
            <p:nvPr/>
          </p:nvCxnSpPr>
          <p:spPr>
            <a:xfrm rot="10800000">
              <a:off x="2754824" y="1197675"/>
              <a:ext cx="1295400" cy="1588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Box 122"/>
            <p:cNvSpPr txBox="1"/>
            <p:nvPr/>
          </p:nvSpPr>
          <p:spPr>
            <a:xfrm>
              <a:off x="3135824" y="1235775"/>
              <a:ext cx="4122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$2</a:t>
              </a:r>
              <a:endParaRPr lang="en-US" sz="1400" dirty="0"/>
            </a:p>
          </p:txBody>
        </p:sp>
      </p:grpSp>
      <p:grpSp>
        <p:nvGrpSpPr>
          <p:cNvPr id="12" name="Group 126"/>
          <p:cNvGrpSpPr/>
          <p:nvPr/>
        </p:nvGrpSpPr>
        <p:grpSpPr>
          <a:xfrm>
            <a:off x="5334000" y="1181100"/>
            <a:ext cx="2057400" cy="1409700"/>
            <a:chOff x="1910415" y="1578675"/>
            <a:chExt cx="2057400" cy="1409700"/>
          </a:xfrm>
        </p:grpSpPr>
        <p:cxnSp>
          <p:nvCxnSpPr>
            <p:cNvPr id="128" name="Straight Arrow Connector 127"/>
            <p:cNvCxnSpPr>
              <a:stCxn id="55" idx="0"/>
              <a:endCxn id="51" idx="6"/>
            </p:cNvCxnSpPr>
            <p:nvPr/>
          </p:nvCxnSpPr>
          <p:spPr>
            <a:xfrm rot="16200000" flipV="1">
              <a:off x="2234265" y="1254825"/>
              <a:ext cx="1409700" cy="2057400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128"/>
            <p:cNvSpPr txBox="1"/>
            <p:nvPr/>
          </p:nvSpPr>
          <p:spPr>
            <a:xfrm>
              <a:off x="2819400" y="1981200"/>
              <a:ext cx="4122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$1</a:t>
              </a:r>
              <a:endParaRPr lang="en-US" sz="1400" dirty="0"/>
            </a:p>
          </p:txBody>
        </p:sp>
      </p:grpSp>
      <p:grpSp>
        <p:nvGrpSpPr>
          <p:cNvPr id="13" name="Group 40"/>
          <p:cNvGrpSpPr/>
          <p:nvPr/>
        </p:nvGrpSpPr>
        <p:grpSpPr>
          <a:xfrm>
            <a:off x="2590800" y="2819400"/>
            <a:ext cx="1295400" cy="307777"/>
            <a:chOff x="2754824" y="969075"/>
            <a:chExt cx="1295400" cy="307777"/>
          </a:xfrm>
        </p:grpSpPr>
        <p:cxnSp>
          <p:nvCxnSpPr>
            <p:cNvPr id="42" name="Straight Arrow Connector 41"/>
            <p:cNvCxnSpPr/>
            <p:nvPr/>
          </p:nvCxnSpPr>
          <p:spPr>
            <a:xfrm rot="10800000">
              <a:off x="2754824" y="1197675"/>
              <a:ext cx="1295400" cy="1588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3135824" y="969075"/>
              <a:ext cx="4122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$2</a:t>
              </a:r>
              <a:endParaRPr lang="en-US" sz="1400" dirty="0"/>
            </a:p>
          </p:txBody>
        </p:sp>
      </p:grpSp>
      <p:sp>
        <p:nvSpPr>
          <p:cNvPr id="47" name="Freeform 46"/>
          <p:cNvSpPr/>
          <p:nvPr/>
        </p:nvSpPr>
        <p:spPr>
          <a:xfrm>
            <a:off x="5064369" y="633046"/>
            <a:ext cx="3878873" cy="5297365"/>
          </a:xfrm>
          <a:custGeom>
            <a:avLst/>
            <a:gdLst>
              <a:gd name="connsiteX0" fmla="*/ 0 w 3878873"/>
              <a:gd name="connsiteY0" fmla="*/ 0 h 5297365"/>
              <a:gd name="connsiteX1" fmla="*/ 3253154 w 3878873"/>
              <a:gd name="connsiteY1" fmla="*/ 1397977 h 5297365"/>
              <a:gd name="connsiteX2" fmla="*/ 3358662 w 3878873"/>
              <a:gd name="connsiteY2" fmla="*/ 4659923 h 5297365"/>
              <a:gd name="connsiteX3" fmla="*/ 131885 w 3878873"/>
              <a:gd name="connsiteY3" fmla="*/ 5222631 h 5297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8873" h="5297365">
                <a:moveTo>
                  <a:pt x="0" y="0"/>
                </a:moveTo>
                <a:cubicBezTo>
                  <a:pt x="1346688" y="310661"/>
                  <a:pt x="2693377" y="621323"/>
                  <a:pt x="3253154" y="1397977"/>
                </a:cubicBezTo>
                <a:cubicBezTo>
                  <a:pt x="3812931" y="2174631"/>
                  <a:pt x="3878873" y="4022481"/>
                  <a:pt x="3358662" y="4659923"/>
                </a:cubicBezTo>
                <a:cubicBezTo>
                  <a:pt x="2838451" y="5297365"/>
                  <a:pt x="1485168" y="5259998"/>
                  <a:pt x="131885" y="5222631"/>
                </a:cubicBezTo>
              </a:path>
            </a:pathLst>
          </a:custGeom>
          <a:ln w="38100">
            <a:solidFill>
              <a:srgbClr val="00206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7543800" y="1143000"/>
            <a:ext cx="412292" cy="307777"/>
          </a:xfrm>
          <a:prstGeom prst="rect">
            <a:avLst/>
          </a:prstGeom>
          <a:noFill/>
          <a:ln>
            <a:noFill/>
            <a:headEnd type="none" w="med" len="med"/>
            <a:tailEnd type="arrow" w="med" len="med"/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$2</a:t>
            </a:r>
            <a:endParaRPr lang="en-US" sz="1400" dirty="0"/>
          </a:p>
        </p:txBody>
      </p:sp>
      <p:sp>
        <p:nvSpPr>
          <p:cNvPr id="49" name="TextBox 48"/>
          <p:cNvSpPr txBox="1"/>
          <p:nvPr/>
        </p:nvSpPr>
        <p:spPr>
          <a:xfrm>
            <a:off x="228600" y="449580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Treat missing arrows as stay in the same state</a:t>
            </a:r>
            <a:endParaRPr lang="en-US" dirty="0"/>
          </a:p>
        </p:txBody>
      </p:sp>
      <p:sp>
        <p:nvSpPr>
          <p:cNvPr id="50" name="Freeform 49"/>
          <p:cNvSpPr/>
          <p:nvPr/>
        </p:nvSpPr>
        <p:spPr>
          <a:xfrm>
            <a:off x="660400" y="-31750"/>
            <a:ext cx="8734425" cy="2727325"/>
          </a:xfrm>
          <a:custGeom>
            <a:avLst/>
            <a:gdLst>
              <a:gd name="connsiteX0" fmla="*/ 7188200 w 8734425"/>
              <a:gd name="connsiteY0" fmla="*/ 2727325 h 2727325"/>
              <a:gd name="connsiteX1" fmla="*/ 7731125 w 8734425"/>
              <a:gd name="connsiteY1" fmla="*/ 850900 h 2727325"/>
              <a:gd name="connsiteX2" fmla="*/ 1168400 w 8734425"/>
              <a:gd name="connsiteY2" fmla="*/ 307975 h 2727325"/>
              <a:gd name="connsiteX3" fmla="*/ 720725 w 8734425"/>
              <a:gd name="connsiteY3" fmla="*/ 2698750 h 272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34425" h="2727325">
                <a:moveTo>
                  <a:pt x="7188200" y="2727325"/>
                </a:moveTo>
                <a:cubicBezTo>
                  <a:pt x="7961312" y="1990725"/>
                  <a:pt x="8734425" y="1254125"/>
                  <a:pt x="7731125" y="850900"/>
                </a:cubicBezTo>
                <a:cubicBezTo>
                  <a:pt x="6727825" y="447675"/>
                  <a:pt x="2336800" y="0"/>
                  <a:pt x="1168400" y="307975"/>
                </a:cubicBezTo>
                <a:cubicBezTo>
                  <a:pt x="0" y="615950"/>
                  <a:pt x="360362" y="1657350"/>
                  <a:pt x="720725" y="2698750"/>
                </a:cubicBezTo>
              </a:path>
            </a:pathLst>
          </a:custGeom>
          <a:ln w="38100">
            <a:solidFill>
              <a:srgbClr val="00206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1219200" y="457200"/>
            <a:ext cx="998991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COLLECT</a:t>
            </a:r>
            <a:endParaRPr lang="en-US" sz="1400" dirty="0"/>
          </a:p>
        </p:txBody>
      </p:sp>
      <p:sp>
        <p:nvSpPr>
          <p:cNvPr id="56" name="TextBox 55"/>
          <p:cNvSpPr txBox="1"/>
          <p:nvPr/>
        </p:nvSpPr>
        <p:spPr>
          <a:xfrm>
            <a:off x="1066800" y="1066800"/>
            <a:ext cx="914033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CANCEL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51" grpId="0" animBg="1"/>
      <p:bldP spid="52" grpId="0" animBg="1"/>
      <p:bldP spid="53" grpId="0" animBg="1"/>
      <p:bldP spid="55" grpId="0" animBg="1"/>
      <p:bldP spid="118" grpId="0"/>
      <p:bldP spid="47" grpId="0" animBg="1"/>
      <p:bldP spid="48" grpId="0"/>
      <p:bldP spid="49" grpId="0"/>
      <p:bldP spid="50" grpId="0" animBg="1"/>
      <p:bldP spid="54" grpId="0"/>
      <p:bldP spid="5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2202</TotalTime>
  <Words>919</Words>
  <Application>Microsoft Office PowerPoint</Application>
  <PresentationFormat>On-screen Show (4:3)</PresentationFormat>
  <Paragraphs>364</Paragraphs>
  <Slides>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Aspect</vt:lpstr>
      <vt:lpstr>Finite State Machines</vt:lpstr>
      <vt:lpstr>Reading Assignment</vt:lpstr>
      <vt:lpstr>Finite State Machines</vt:lpstr>
      <vt:lpstr>Objectives</vt:lpstr>
      <vt:lpstr>JT’s Extra: What Is A Finite State Machine?</vt:lpstr>
      <vt:lpstr>Finite State Machines</vt:lpstr>
      <vt:lpstr>JT’ Extra: First Example: Robot Redux (State Machine)</vt:lpstr>
      <vt:lpstr>JT’s Extra: Why Learn About State Machines</vt:lpstr>
      <vt:lpstr>JT’s Extra: Why Learn About State Machines</vt:lpstr>
      <vt:lpstr>Automatic Door Controller</vt:lpstr>
      <vt:lpstr>Automatic Door Controller</vt:lpstr>
      <vt:lpstr>FSM – Sliding Door</vt:lpstr>
      <vt:lpstr>FSM Diagram – Sliding Door</vt:lpstr>
      <vt:lpstr>Alternative Table</vt:lpstr>
      <vt:lpstr>Door Open Both Ways</vt:lpstr>
      <vt:lpstr>FSM – Door Opens Both Ways</vt:lpstr>
      <vt:lpstr>FSM Diagram</vt:lpstr>
      <vt:lpstr>PowerPoint Presentation</vt:lpstr>
      <vt:lpstr>JT’s Extra: Real Life Example: The Sims © EA</vt:lpstr>
      <vt:lpstr>JT’s Extra, Real Life Example: Table Of States</vt:lpstr>
      <vt:lpstr>JT’s Extra, Real Life Example: State Machine</vt:lpstr>
      <vt:lpstr>Exercise</vt:lpstr>
      <vt:lpstr>Simple Vending Machine</vt:lpstr>
      <vt:lpstr>That is</vt:lpstr>
      <vt:lpstr>Vending Machine – States</vt:lpstr>
      <vt:lpstr>Vending Machine – Events</vt:lpstr>
      <vt:lpstr>FSM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CPSC 203 L01 and L05</dc:title>
  <dc:creator>kawash</dc:creator>
  <cp:lastModifiedBy>sysman</cp:lastModifiedBy>
  <cp:revision>156</cp:revision>
  <dcterms:created xsi:type="dcterms:W3CDTF">2009-01-07T17:32:58Z</dcterms:created>
  <dcterms:modified xsi:type="dcterms:W3CDTF">2012-10-02T22:51:09Z</dcterms:modified>
</cp:coreProperties>
</file>