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1" r:id="rId6"/>
    <p:sldId id="262" r:id="rId7"/>
    <p:sldId id="307" r:id="rId8"/>
    <p:sldId id="263" r:id="rId9"/>
    <p:sldId id="308" r:id="rId10"/>
    <p:sldId id="309" r:id="rId11"/>
    <p:sldId id="310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311" r:id="rId20"/>
    <p:sldId id="272" r:id="rId21"/>
    <p:sldId id="312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3" r:id="rId39"/>
    <p:sldId id="294" r:id="rId40"/>
    <p:sldId id="313" r:id="rId41"/>
    <p:sldId id="296" r:id="rId42"/>
    <p:sldId id="297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7668" autoAdjust="0"/>
  </p:normalViewPr>
  <p:slideViewPr>
    <p:cSldViewPr>
      <p:cViewPr varScale="1">
        <p:scale>
          <a:sx n="59" d="100"/>
          <a:sy n="59" d="100"/>
        </p:scale>
        <p:origin x="-90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93C6D9A-9E78-400F-AE2B-14FA81B651A7}" type="datetimeFigureOut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9921D4E8-5285-4E29-AA50-164326F26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4B200F-277D-403A-BB23-64C10C5E3F76}" type="slidenum">
              <a:rPr lang="en-US" smtClean="0">
                <a:ea typeface="ＭＳ Ｐゴシック"/>
                <a:cs typeface="ＭＳ Ｐゴシック"/>
              </a:rPr>
              <a:pPr/>
              <a:t>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smtClean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7F73FB-5A70-4176-A011-8BAC1EE467C4}" type="slidenum">
              <a:rPr lang="en-US" smtClean="0">
                <a:ea typeface="ＭＳ Ｐゴシック"/>
                <a:cs typeface="ＭＳ Ｐゴシック"/>
              </a:rPr>
              <a:pPr/>
              <a:t>21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My mobile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A96615-DAD1-4EC8-814C-4F19659A8ADE}" type="slidenum">
              <a:rPr lang="en-US" smtClean="0">
                <a:ea typeface="ＭＳ Ｐゴシック"/>
                <a:cs typeface="ＭＳ Ｐゴシック"/>
              </a:rPr>
              <a:pPr/>
              <a:t>23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  <a:cs typeface="+mn-cs"/>
              </a:rPr>
              <a:t>© </a:t>
            </a:r>
            <a:r>
              <a:rPr lang="en-US" sz="1200" dirty="0" err="1">
                <a:ea typeface="ＭＳ Ｐゴシック" pitchFamily="-110" charset="-128"/>
                <a:cs typeface="+mn-cs"/>
              </a:rPr>
              <a:t>Jalal</a:t>
            </a:r>
            <a:r>
              <a:rPr lang="en-US" sz="1200" dirty="0">
                <a:ea typeface="ＭＳ Ｐゴシック" pitchFamily="-110" charset="-128"/>
                <a:cs typeface="+mn-cs"/>
              </a:rPr>
              <a:t>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0171-8B2E-49E4-B9B0-23503B37196E}" type="datetime1">
              <a:rPr lang="en-US"/>
              <a:pPr>
                <a:defRPr/>
              </a:pPr>
              <a:t>10/8/2012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4D7767-580B-463C-B5BF-104B22780552}" type="datetime1">
              <a:rPr lang="en-US"/>
              <a:pPr>
                <a:defRPr/>
              </a:pPr>
              <a:t>10/8/2012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8942B-6D9D-43E8-841B-C12041CD9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145C8-19F3-4EC6-BDD7-15EF9A684682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E7D79-D33F-4F1F-B3F0-50176578C1F6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449BE-D6C1-4F52-9903-7FE477BCCC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27D98-36FA-4EDB-8C62-6B66B1763326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176A5-3E44-495F-9488-681480F5F8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1679C-4AE4-4138-B2BF-7D1BECE5493E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1B7E8-108D-4932-974C-191A21B81B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35C5C-672C-42D0-9C72-8A50159F6334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3D704-45FC-40D4-BE3C-DD42BD9D1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56A7-5526-49EF-8C15-9FF48FBC7898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71C98-5ECE-4E3B-899A-016396BA58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5A9EF-3AE6-4268-9918-A1F288304138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EE15A-CDFF-4EDA-B796-3FA72D0A7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5EF3F-301F-420F-90FC-D4C603481274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04206-A4D7-4741-B520-6997AC0D48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7CA7C-6FDD-4650-8AC6-F58833461A51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55F4B-0D04-4E6D-9A33-27908EBF51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ea typeface="ＭＳ Ｐゴシック" pitchFamily="-110" charset="-128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A8F81C4-34A1-451B-A0FC-E172BE10B116}" type="datetime1">
              <a:rPr lang="en-US"/>
              <a:pPr>
                <a:defRPr/>
              </a:pPr>
              <a:t>10/8/2012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600C186-2049-4244-8E1A-614DB959A0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ea typeface="ＭＳ Ｐゴシック" pitchFamily="-110" charset="-128"/>
                <a:cs typeface="+mn-cs"/>
              </a:rPr>
              <a:t>© </a:t>
            </a:r>
            <a:r>
              <a:rPr lang="en-US" sz="1200" dirty="0" err="1">
                <a:ea typeface="ＭＳ Ｐゴシック" pitchFamily="-110" charset="-128"/>
                <a:cs typeface="+mn-cs"/>
              </a:rPr>
              <a:t>Jalal</a:t>
            </a:r>
            <a:r>
              <a:rPr lang="en-US" sz="1200" dirty="0">
                <a:ea typeface="ＭＳ Ｐゴシック" pitchFamily="-110" charset="-128"/>
                <a:cs typeface="+mn-cs"/>
              </a:rPr>
              <a:t> Kawash 2010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>
                <a:ea typeface="ＭＳ Ｐゴシック" pitchFamily="-110" charset="-128"/>
                <a:cs typeface="+mn-cs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3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1" r:id="rId4"/>
    <p:sldLayoutId id="2147483840" r:id="rId5"/>
    <p:sldLayoutId id="2147483839" r:id="rId6"/>
    <p:sldLayoutId id="2147483845" r:id="rId7"/>
    <p:sldLayoutId id="2147483838" r:id="rId8"/>
    <p:sldLayoutId id="2147483846" r:id="rId9"/>
    <p:sldLayoutId id="2147483837" r:id="rId10"/>
    <p:sldLayoutId id="214748383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en.wikipedia.org/wiki/Image:De_Morgan_Augustus.jp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Mandatory: Chapter 2 – Section 2.1 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6A920CE-B75A-4051-B852-BF2C298E84E5}" type="slidenum">
              <a:rPr lang="en-US" smtClean="0"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Propositional Logic</a:t>
            </a:r>
            <a:endParaRPr lang="en-US" dirty="0"/>
          </a:p>
        </p:txBody>
      </p:sp>
      <p:sp>
        <p:nvSpPr>
          <p:cNvPr id="16386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613B4C-750D-436C-9A40-B72ED9796D0E}" type="slidenum">
              <a:rPr lang="en-US" smtClean="0">
                <a:ea typeface="ＭＳ Ｐゴシック"/>
                <a:cs typeface="ＭＳ Ｐゴシック"/>
              </a:rPr>
              <a:pPr/>
              <a:t>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CA" dirty="0" smtClean="0"/>
              <a:t>By the end of this section, you will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Define a proposition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Define and combine the logic operators: AND, OR, NOT, XOR, and implies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Use truth tables to determine equivalence of propositions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CA" dirty="0" smtClean="0"/>
              <a:t>Determine if a proposition is a tautology, contradiction, or contingency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en-CA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06019B2-1FC6-4714-AEEA-0831A30F3D9D}" type="slidenum">
              <a:rPr lang="en-US" smtClean="0">
                <a:ea typeface="ＭＳ Ｐゴシック"/>
                <a:cs typeface="ＭＳ Ｐゴシック"/>
              </a:rPr>
              <a:pPr/>
              <a:t>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Propositions and Truth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proposition is a statement whose value is either TRUE or FALSE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It is snowing today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I am not older than you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Canada is the largest country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Canada shares a border with the US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E727468-43E3-48AE-881C-11A88ACA0C02}" type="slidenum">
              <a:rPr lang="en-US" smtClean="0">
                <a:ea typeface="ＭＳ Ｐゴシック"/>
                <a:cs typeface="ＭＳ Ｐゴシック"/>
              </a:rPr>
              <a:pPr/>
              <a:t>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Not 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X &gt; 12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Mr. X is taller than 250cm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X+Y = 5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Mrs. Y weighs 50kg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Unless we know what the values of X and Y are, these are not propositions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E310EB7-046E-4846-A9BD-E6BE9A02CA4B}" type="slidenum">
              <a:rPr lang="en-US" smtClean="0">
                <a:ea typeface="ＭＳ Ｐゴシック"/>
                <a:cs typeface="ＭＳ Ｐゴシック"/>
              </a:rPr>
              <a:pPr/>
              <a:t>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Not Propositions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71500" lvl="1" indent="-342900">
              <a:buFont typeface="Arial" charset="0"/>
              <a:buChar char="•"/>
            </a:pPr>
            <a:r>
              <a:rPr lang="en-US" smtClean="0">
                <a:ea typeface="ＭＳ Ｐゴシック"/>
              </a:rPr>
              <a:t>The number 5</a:t>
            </a:r>
          </a:p>
          <a:p>
            <a:pPr marL="571500" lvl="1" indent="-342900">
              <a:buFont typeface="Arial" charset="0"/>
              <a:buChar char="•"/>
            </a:pPr>
            <a:r>
              <a:rPr lang="en-US" smtClean="0">
                <a:ea typeface="ＭＳ Ｐゴシック"/>
              </a:rPr>
              <a:t>lol!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49BD5F3-E863-4299-B93D-63EF6C9D778E}" type="slidenum">
              <a:rPr lang="en-US" smtClean="0">
                <a:ea typeface="ＭＳ Ｐゴシック"/>
                <a:cs typeface="ＭＳ Ｐゴシック"/>
              </a:rPr>
              <a:pPr/>
              <a:t>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Compound propositions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Propositions can be built from other propositions using logical operators:</a:t>
            </a:r>
          </a:p>
          <a:p>
            <a:pPr lvl="1">
              <a:defRPr/>
            </a:pPr>
            <a:r>
              <a:rPr lang="en-US" dirty="0" smtClean="0">
                <a:cs typeface="+mn-cs"/>
              </a:rPr>
              <a:t>AND, OR, NOT, and XOR (exclusive OR)</a:t>
            </a:r>
          </a:p>
          <a:p>
            <a:pPr lvl="1">
              <a:defRPr/>
            </a:pPr>
            <a:endParaRPr lang="en-US" dirty="0" smtClean="0">
              <a:cs typeface="+mn-cs"/>
            </a:endParaRPr>
          </a:p>
          <a:p>
            <a:pPr>
              <a:defRPr/>
            </a:pPr>
            <a:r>
              <a:rPr lang="en-US" dirty="0" smtClean="0"/>
              <a:t>It is raining today </a:t>
            </a:r>
            <a:r>
              <a:rPr lang="en-US" b="1" dirty="0" smtClean="0"/>
              <a:t>AND </a:t>
            </a:r>
            <a:r>
              <a:rPr lang="en-US" dirty="0" smtClean="0"/>
              <a:t>it is very warm</a:t>
            </a:r>
          </a:p>
          <a:p>
            <a:pPr>
              <a:defRPr/>
            </a:pPr>
            <a:r>
              <a:rPr lang="en-US" dirty="0" smtClean="0"/>
              <a:t>At 12:00 today, I will be eating </a:t>
            </a:r>
            <a:r>
              <a:rPr lang="en-US" b="1" dirty="0" smtClean="0"/>
              <a:t>OR</a:t>
            </a:r>
            <a:r>
              <a:rPr lang="en-US" dirty="0" smtClean="0"/>
              <a:t> I will be home (inclusive OR)</a:t>
            </a:r>
          </a:p>
          <a:p>
            <a:pPr>
              <a:defRPr/>
            </a:pPr>
            <a:r>
              <a:rPr lang="en-US" dirty="0" smtClean="0"/>
              <a:t>I will be either at the beach </a:t>
            </a:r>
            <a:r>
              <a:rPr lang="en-US" b="1" dirty="0" smtClean="0"/>
              <a:t>OR</a:t>
            </a:r>
            <a:r>
              <a:rPr lang="en-US" dirty="0" smtClean="0"/>
              <a:t> hiking (XOR)</a:t>
            </a:r>
          </a:p>
          <a:p>
            <a:pPr>
              <a:defRPr/>
            </a:pPr>
            <a:r>
              <a:rPr lang="en-US" dirty="0" smtClean="0"/>
              <a:t>I will </a:t>
            </a:r>
            <a:r>
              <a:rPr lang="en-US" b="1" dirty="0" smtClean="0"/>
              <a:t>NOT </a:t>
            </a:r>
            <a:r>
              <a:rPr lang="en-US" dirty="0" smtClean="0"/>
              <a:t>be home at 6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4D351B-6F47-4B94-BCC4-72E3E048705A}" type="slidenum">
              <a:rPr lang="en-US" smtClean="0">
                <a:ea typeface="ＭＳ Ｐゴシック"/>
                <a:cs typeface="ＭＳ Ｐゴシック"/>
              </a:rPr>
              <a:pPr/>
              <a:t>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Logical 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The popular usage of the logical AND applies when </a:t>
            </a:r>
            <a:r>
              <a:rPr lang="en-US" i="1" smtClean="0">
                <a:ea typeface="ＭＳ Ｐゴシック"/>
                <a:cs typeface="ＭＳ Ｐゴシック"/>
              </a:rPr>
              <a:t>ALL</a:t>
            </a:r>
            <a:r>
              <a:rPr lang="en-US" smtClean="0">
                <a:ea typeface="ＭＳ Ｐゴシック"/>
                <a:cs typeface="ＭＳ Ｐゴシック"/>
              </a:rPr>
              <a:t> conditions must be met (very stringent).</a:t>
            </a:r>
          </a:p>
          <a:p>
            <a:pPr lvl="1"/>
            <a:r>
              <a:rPr lang="en-US" smtClean="0">
                <a:ea typeface="ＭＳ Ｐゴシック"/>
              </a:rPr>
              <a:t>In terms of logic: ‘AND’ applies when all propositions must be true.</a:t>
            </a:r>
          </a:p>
          <a:p>
            <a:pPr lvl="1"/>
            <a:r>
              <a:rPr lang="en-US" smtClean="0">
                <a:ea typeface="ＭＳ Ｐゴシック"/>
              </a:rPr>
              <a:t>Example: I picked up all the kids today.</a:t>
            </a:r>
          </a:p>
          <a:p>
            <a:pPr lvl="1"/>
            <a:r>
              <a:rPr lang="en-US" smtClean="0">
                <a:latin typeface="Arial" charset="0"/>
                <a:ea typeface="ＭＳ Ｐゴシック"/>
              </a:rPr>
              <a:t>Picked up son AND picked up daughter.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DEFB6C-BD22-4A23-9B50-AA204B44F963}" type="slidenum">
              <a:rPr lang="en-US" smtClean="0">
                <a:ea typeface="ＭＳ Ｐゴシック"/>
                <a:cs typeface="ＭＳ Ｐゴシック"/>
              </a:rPr>
              <a:pPr/>
              <a:t>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Logical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The correct everyday usage of the logical OR applies when </a:t>
            </a:r>
            <a:r>
              <a:rPr lang="en-US" i="1" smtClean="0">
                <a:ea typeface="ＭＳ Ｐゴシック"/>
                <a:cs typeface="ＭＳ Ｐゴシック"/>
              </a:rPr>
              <a:t>ATLEAST</a:t>
            </a:r>
            <a:r>
              <a:rPr lang="en-US" smtClean="0">
                <a:ea typeface="ＭＳ Ｐゴシック"/>
                <a:cs typeface="ＭＳ Ｐゴシック"/>
              </a:rPr>
              <a:t> one condition must be met (less stringent).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400" smtClean="0">
                <a:ea typeface="ＭＳ Ｐゴシック"/>
              </a:rPr>
              <a:t>In terms of logic: ‘OR’ applies when one or more propositions are true.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400" smtClean="0">
                <a:ea typeface="ＭＳ Ｐゴシック"/>
              </a:rPr>
              <a:t>Example: </a:t>
            </a:r>
          </a:p>
          <a:p>
            <a:pPr marL="503238" lvl="2" indent="-265113">
              <a:buSzPct val="80000"/>
              <a:buFont typeface="Wingdings 2" pitchFamily="18" charset="2"/>
              <a:buChar char=""/>
            </a:pPr>
            <a:r>
              <a:rPr lang="en-US" sz="2400" smtClean="0">
                <a:ea typeface="ＭＳ Ｐゴシック"/>
              </a:rPr>
              <a:t>Using the ‘Peeking’ book OR using the ‘Alice’ book 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15429A-110B-41EA-89BD-A83E3895A940}" type="slidenum">
              <a:rPr lang="en-US" smtClean="0">
                <a:ea typeface="ＭＳ Ｐゴシック"/>
                <a:cs typeface="ＭＳ Ｐゴシック"/>
              </a:rPr>
              <a:pPr/>
              <a:t>10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JT’s Extra: Logical NOT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13" y="487363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The everyday usage of logical NOT negates (or reverses) a statement.</a:t>
            </a:r>
          </a:p>
          <a:p>
            <a:r>
              <a:rPr lang="en-US" sz="2400" smtClean="0">
                <a:ea typeface="ＭＳ Ｐゴシック"/>
                <a:cs typeface="ＭＳ Ｐゴシック"/>
              </a:rPr>
              <a:t>In terms of logic: ‘NOT’ reverses a proposition (true becomes false and false becomes true).</a:t>
            </a:r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z="2000" smtClean="0">
                <a:latin typeface="Arial" charset="0"/>
                <a:ea typeface="ＭＳ Ｐゴシック"/>
                <a:cs typeface="ＭＳ Ｐゴシック"/>
              </a:rPr>
              <a:t>I am finding this class quite stimulating and exciting</a:t>
            </a:r>
            <a:endParaRPr lang="en-US" sz="2000" smtClean="0">
              <a:ea typeface="ＭＳ Ｐゴシック"/>
              <a:cs typeface="ＭＳ Ｐゴシック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2CC06BE-3F8A-49C1-8EBC-0B43105B7B8F}" type="slidenum">
              <a:rPr lang="en-US" smtClean="0">
                <a:ea typeface="ＭＳ Ｐゴシック"/>
                <a:cs typeface="ＭＳ Ｐゴシック"/>
              </a:rPr>
              <a:pPr/>
              <a:t>11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683375" y="2227263"/>
            <a:ext cx="1546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2"/>
            <a:r>
              <a:rPr lang="en-US" sz="2000"/>
              <a:t>.....</a:t>
            </a:r>
            <a:r>
              <a:rPr lang="en-US" sz="2000" i="1"/>
              <a:t>NOT!!!</a:t>
            </a:r>
          </a:p>
          <a:p>
            <a:endParaRPr lang="en-US" sz="2000"/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1371600" y="2601913"/>
            <a:ext cx="4997450" cy="668337"/>
            <a:chOff x="1066800" y="3124200"/>
            <a:chExt cx="4997450" cy="667781"/>
          </a:xfrm>
        </p:grpSpPr>
        <p:sp>
          <p:nvSpPr>
            <p:cNvPr id="25609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cs typeface="Arial" charset="0"/>
                </a:rPr>
                <a:t>Statement (logical condition)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248400" y="2549525"/>
            <a:ext cx="3122613" cy="989013"/>
            <a:chOff x="5720555" y="3124200"/>
            <a:chExt cx="3122613" cy="989231"/>
          </a:xfrm>
        </p:grpSpPr>
        <p:sp>
          <p:nvSpPr>
            <p:cNvPr id="25607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8" name="Text Box 25"/>
            <p:cNvSpPr txBox="1">
              <a:spLocks noChangeArrowheads="1"/>
            </p:cNvSpPr>
            <p:nvPr/>
          </p:nvSpPr>
          <p:spPr bwMode="auto">
            <a:xfrm>
              <a:off x="5720555" y="3467100"/>
              <a:ext cx="312261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cs typeface="Arial" charset="0"/>
                </a:rPr>
                <a:t>Negation of the statement/condition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/>
                <a:cs typeface="ＭＳ Ｐゴシック"/>
              </a:rPr>
              <a:t>Example: U of C Calendar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Bachelor of Commerce (Year 1) Required Grade 12 High School Subject</a:t>
            </a:r>
          </a:p>
          <a:p>
            <a:pPr lvl="1"/>
            <a:r>
              <a:rPr lang="en-US" smtClean="0">
                <a:ea typeface="ＭＳ Ｐゴシック"/>
              </a:rPr>
              <a:t>English 30 </a:t>
            </a:r>
            <a:r>
              <a:rPr lang="en-US" smtClean="0">
                <a:solidFill>
                  <a:srgbClr val="FF0000"/>
                </a:solidFill>
                <a:ea typeface="ＭＳ Ｐゴシック"/>
              </a:rPr>
              <a:t>or</a:t>
            </a:r>
            <a:r>
              <a:rPr lang="en-US" smtClean="0">
                <a:ea typeface="ＭＳ Ｐゴシック"/>
              </a:rPr>
              <a:t> ELA 30-1  </a:t>
            </a:r>
            <a:r>
              <a:rPr lang="en-US" smtClean="0">
                <a:solidFill>
                  <a:srgbClr val="00B0F0"/>
                </a:solidFill>
                <a:ea typeface="ＭＳ Ｐゴシック"/>
              </a:rPr>
              <a:t>and</a:t>
            </a:r>
          </a:p>
          <a:p>
            <a:pPr lvl="1"/>
            <a:r>
              <a:rPr lang="en-US" smtClean="0">
                <a:ea typeface="ＭＳ Ｐゴシック"/>
              </a:rPr>
              <a:t>Pure Mathematics 30  </a:t>
            </a:r>
            <a:r>
              <a:rPr lang="en-US" smtClean="0">
                <a:solidFill>
                  <a:srgbClr val="FFC000"/>
                </a:solidFill>
                <a:ea typeface="ＭＳ Ｐゴシック"/>
              </a:rPr>
              <a:t>and</a:t>
            </a:r>
          </a:p>
          <a:p>
            <a:pPr lvl="1"/>
            <a:r>
              <a:rPr lang="en-US" smtClean="0">
                <a:ea typeface="ＭＳ Ｐゴシック"/>
              </a:rPr>
              <a:t>Subject from Group A </a:t>
            </a:r>
            <a:r>
              <a:rPr lang="en-US" smtClean="0">
                <a:solidFill>
                  <a:srgbClr val="00B050"/>
                </a:solidFill>
                <a:ea typeface="ＭＳ Ｐゴシック"/>
              </a:rPr>
              <a:t>or</a:t>
            </a:r>
            <a:r>
              <a:rPr lang="en-US" smtClean="0">
                <a:ea typeface="ＭＳ Ｐゴシック"/>
              </a:rPr>
              <a:t> B </a:t>
            </a:r>
          </a:p>
          <a:p>
            <a:pPr lvl="1"/>
            <a:endParaRPr lang="en-US" smtClean="0">
              <a:ea typeface="ＭＳ Ｐゴシック"/>
            </a:endParaRPr>
          </a:p>
          <a:p>
            <a:pPr lvl="1"/>
            <a:endParaRPr lang="en-US" smtClean="0">
              <a:ea typeface="ＭＳ Ｐゴシック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D229A90-CC6C-497C-B60C-7AC4008A0BA3}" type="slidenum">
              <a:rPr lang="en-US" smtClean="0">
                <a:ea typeface="ＭＳ Ｐゴシック"/>
                <a:cs typeface="ＭＳ Ｐゴシック"/>
              </a:rPr>
              <a:pPr/>
              <a:t>12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Example: Income Tax 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b="1" dirty="0" smtClean="0"/>
              <a:t>Eligible tuition fees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Generally, a course qualifies if it was taken at the post-secondary level </a:t>
            </a:r>
            <a:r>
              <a:rPr lang="en-US" dirty="0" smtClean="0">
                <a:solidFill>
                  <a:srgbClr val="7030A0"/>
                </a:solidFill>
              </a:rPr>
              <a:t>or </a:t>
            </a:r>
            <a:r>
              <a:rPr lang="en-US" dirty="0" smtClean="0"/>
              <a:t>(for individuals aged 16 </a:t>
            </a:r>
            <a:r>
              <a:rPr lang="en-US" dirty="0" smtClean="0">
                <a:solidFill>
                  <a:schemeClr val="tx2"/>
                </a:solidFill>
              </a:rPr>
              <a:t>or</a:t>
            </a:r>
            <a:r>
              <a:rPr lang="en-US" dirty="0" smtClean="0"/>
              <a:t> over at the end of the year) it develops </a:t>
            </a:r>
            <a:r>
              <a:rPr lang="en-US" dirty="0" smtClean="0">
                <a:solidFill>
                  <a:srgbClr val="00B050"/>
                </a:solidFill>
              </a:rPr>
              <a:t>or</a:t>
            </a:r>
            <a:r>
              <a:rPr lang="en-US" dirty="0" smtClean="0"/>
              <a:t> improves skills in an occupation </a:t>
            </a:r>
            <a:r>
              <a:rPr lang="en-US" dirty="0" smtClean="0">
                <a:solidFill>
                  <a:srgbClr val="FF0000"/>
                </a:solidFill>
              </a:rPr>
              <a:t>and</a:t>
            </a:r>
            <a:r>
              <a:rPr lang="en-US" dirty="0" smtClean="0"/>
              <a:t> the educational institution has been certified by Human Resources and Social Development Canada. </a:t>
            </a:r>
            <a:r>
              <a:rPr lang="en-US" dirty="0" smtClean="0">
                <a:solidFill>
                  <a:srgbClr val="FFC000"/>
                </a:solidFill>
              </a:rPr>
              <a:t>In addition</a:t>
            </a:r>
            <a:r>
              <a:rPr lang="en-US" dirty="0" smtClean="0"/>
              <a:t>, you must have taken the course in 2007.</a:t>
            </a:r>
          </a:p>
          <a:p>
            <a:pPr>
              <a:buFont typeface="Wingdings 2" pitchFamily="18" charset="2"/>
              <a:buNone/>
              <a:defRPr/>
            </a:pPr>
            <a:endParaRPr lang="en-US" dirty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9A7705-C050-444A-894F-3FDAF0990C2A}" type="slidenum">
              <a:rPr lang="en-US" smtClean="0">
                <a:ea typeface="ＭＳ Ｐゴシック"/>
                <a:cs typeface="ＭＳ Ｐゴシック"/>
              </a:rPr>
              <a:pPr/>
              <a:t>13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Example: Income Tax Guide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20000"/>
          </a:bodyPr>
          <a:lstStyle/>
          <a:p>
            <a:pPr>
              <a:buFont typeface="Wingdings 2" pitchFamily="18" charset="2"/>
              <a:buNone/>
              <a:defRPr/>
            </a:pPr>
            <a:r>
              <a:rPr lang="en-US" b="1" dirty="0" smtClean="0"/>
              <a:t>Line 349 - Donations and gifts</a:t>
            </a:r>
          </a:p>
          <a:p>
            <a:pPr>
              <a:buFont typeface="Wingdings 2" pitchFamily="18" charset="2"/>
              <a:buNone/>
              <a:defRPr/>
            </a:pPr>
            <a:r>
              <a:rPr lang="en-US" dirty="0" smtClean="0"/>
              <a:t>You can claim donations either you </a:t>
            </a:r>
            <a:r>
              <a:rPr lang="en-US" dirty="0" smtClean="0">
                <a:solidFill>
                  <a:srgbClr val="FF0000"/>
                </a:solidFill>
              </a:rPr>
              <a:t>or</a:t>
            </a:r>
            <a:r>
              <a:rPr lang="en-US" dirty="0" smtClean="0"/>
              <a:t> your spouse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or</a:t>
            </a:r>
            <a:r>
              <a:rPr lang="en-US" dirty="0" smtClean="0"/>
              <a:t> common-law partner made. For more information about donations and gifts, </a:t>
            </a:r>
            <a:r>
              <a:rPr lang="en-US" dirty="0" smtClean="0">
                <a:solidFill>
                  <a:srgbClr val="00B050"/>
                </a:solidFill>
              </a:rPr>
              <a:t>or</a:t>
            </a:r>
            <a:r>
              <a:rPr lang="en-US" dirty="0" smtClean="0"/>
              <a:t> if you donated any of the following:</a:t>
            </a:r>
          </a:p>
          <a:p>
            <a:pPr>
              <a:defRPr/>
            </a:pPr>
            <a:r>
              <a:rPr lang="en-US" dirty="0" smtClean="0"/>
              <a:t>gifts of property other than cash; </a:t>
            </a:r>
            <a:r>
              <a:rPr lang="en-US" dirty="0" smtClean="0">
                <a:solidFill>
                  <a:srgbClr val="FFC000"/>
                </a:solidFill>
              </a:rPr>
              <a:t>or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gifts to organizations outside Canada; </a:t>
            </a:r>
            <a:r>
              <a:rPr lang="en-US" dirty="0" smtClean="0">
                <a:solidFill>
                  <a:srgbClr val="FFC000"/>
                </a:solidFill>
              </a:rPr>
              <a:t>or </a:t>
            </a:r>
          </a:p>
          <a:p>
            <a:pPr>
              <a:defRPr/>
            </a:pPr>
            <a:r>
              <a:rPr lang="en-US" dirty="0" smtClean="0"/>
              <a:t>gifts to Canada, a province, or a territory made after 1997 </a:t>
            </a:r>
            <a:r>
              <a:rPr lang="en-US" dirty="0" smtClean="0">
                <a:solidFill>
                  <a:srgbClr val="7030A0"/>
                </a:solidFill>
              </a:rPr>
              <a:t>and</a:t>
            </a:r>
            <a:r>
              <a:rPr lang="en-US" dirty="0" smtClean="0"/>
              <a:t> agreed to in writing before February 19, 1997. </a:t>
            </a:r>
            <a:br>
              <a:rPr lang="en-US" dirty="0" smtClean="0"/>
            </a:b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9889A1B-5CB1-414B-96FB-EE31F4415630}" type="slidenum">
              <a:rPr lang="en-US" smtClean="0">
                <a:ea typeface="ＭＳ Ｐゴシック"/>
                <a:cs typeface="ＭＳ Ｐゴシック"/>
              </a:rPr>
              <a:pPr/>
              <a:t>14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/>
              <a:t>Negation (JT ‘NOT’)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If A is a proposition,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then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A is a proposition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that is true when A is false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And false when A is true</a:t>
            </a: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A is read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NOT A</a:t>
            </a:r>
            <a:endParaRPr lang="en-US" i="1" smtClean="0">
              <a:ea typeface="ＭＳ Ｐゴシック"/>
              <a:cs typeface="ＭＳ Ｐゴシック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C08AB55-5339-4641-B17E-5CC9DD3B06ED}" type="slidenum">
              <a:rPr lang="en-US" smtClean="0">
                <a:ea typeface="ＭＳ Ｐゴシック"/>
                <a:cs typeface="ＭＳ Ｐゴシック"/>
              </a:rPr>
              <a:pPr/>
              <a:t>15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 for Negation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3022600" y="973138"/>
          <a:ext cx="2844800" cy="1693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429000" y="14874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53000" y="1487488"/>
            <a:ext cx="48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429000" y="2057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953000" y="2057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19200" y="3200400"/>
            <a:ext cx="38465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raining today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19200" y="3886200"/>
            <a:ext cx="4749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</a:t>
            </a:r>
            <a:r>
              <a:rPr lang="en-US" sz="3200" b="1"/>
              <a:t>not </a:t>
            </a:r>
            <a:r>
              <a:rPr lang="en-US" sz="3200"/>
              <a:t>raining today</a:t>
            </a:r>
          </a:p>
        </p:txBody>
      </p:sp>
      <p:sp>
        <p:nvSpPr>
          <p:cNvPr id="30742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0D17CCB-4880-4077-A980-98672B3F7BE1}" type="slidenum">
              <a:rPr lang="en-US" smtClean="0">
                <a:ea typeface="ＭＳ Ｐゴシック"/>
                <a:cs typeface="ＭＳ Ｐゴシック"/>
              </a:rPr>
              <a:pPr/>
              <a:t>16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Conjunction (JT: ‘AND’)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If A and B are a propositions,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then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 B is a proposition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that is true when both A and B are true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otherwise, it is false</a:t>
            </a: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 B is read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A and B</a:t>
            </a:r>
            <a:endParaRPr lang="en-US" i="1" smtClean="0">
              <a:ea typeface="ＭＳ Ｐゴシック"/>
              <a:cs typeface="ＭＳ Ｐゴシック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7AE9F1A-B2FB-473C-BB9F-8D9A098D1C1D}" type="slidenum">
              <a:rPr lang="en-US" smtClean="0">
                <a:ea typeface="ＭＳ Ｐゴシック"/>
                <a:cs typeface="ＭＳ Ｐゴシック"/>
              </a:rPr>
              <a:pPr/>
              <a:t>17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Disjunction (JT: ‘OR’)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If A and B are a propositions,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then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 B is a proposition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that is false when both A and B are false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otherwise, it is true</a:t>
            </a: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 B is read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A or B</a:t>
            </a:r>
            <a:endParaRPr lang="en-US" i="1" smtClean="0">
              <a:ea typeface="ＭＳ Ｐゴシック"/>
              <a:cs typeface="ＭＳ Ｐゴシック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4EEAA4-99DE-4C03-A2C4-4750DE3EA0C8}" type="slidenum">
              <a:rPr lang="en-US" smtClean="0">
                <a:ea typeface="ＭＳ Ｐゴシック"/>
                <a:cs typeface="ＭＳ Ｐゴシック"/>
              </a:rPr>
              <a:pPr/>
              <a:t>18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Conjunction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6850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raining today </a:t>
            </a:r>
            <a:r>
              <a:rPr lang="en-US" sz="3200" b="1"/>
              <a:t>and</a:t>
            </a:r>
            <a:r>
              <a:rPr lang="en-US" sz="3200"/>
              <a:t> it is cold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3833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72DAACD-A6F4-4BDF-B53C-20A16ECEDCD5}" type="slidenum">
              <a:rPr lang="en-US" smtClean="0">
                <a:ea typeface="ＭＳ Ｐゴシック"/>
                <a:cs typeface="ＭＳ Ｐゴシック"/>
              </a:rPr>
              <a:pPr/>
              <a:t>19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" name="Right Brace 1"/>
          <p:cNvSpPr/>
          <p:nvPr/>
        </p:nvSpPr>
        <p:spPr>
          <a:xfrm rot="5400000">
            <a:off x="2095500" y="3238500"/>
            <a:ext cx="533400" cy="27432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ight Brace 24"/>
          <p:cNvSpPr/>
          <p:nvPr/>
        </p:nvSpPr>
        <p:spPr>
          <a:xfrm rot="5400000">
            <a:off x="5337175" y="3924300"/>
            <a:ext cx="533400" cy="13716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95400" y="4876800"/>
            <a:ext cx="1981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A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765675" y="4883150"/>
            <a:ext cx="2092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  <p:bldP spid="2" grpId="0" animBg="1"/>
      <p:bldP spid="25" grpId="0" animBg="1"/>
      <p:bldP spid="3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Disjunction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OR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64833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is raining today </a:t>
            </a:r>
            <a:r>
              <a:rPr lang="en-US" sz="3200" b="1"/>
              <a:t>or</a:t>
            </a:r>
            <a:r>
              <a:rPr lang="en-US" sz="3200"/>
              <a:t> it is cold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4857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74B83B4-34E8-4A0A-B739-B415FF7C87F0}" type="slidenum">
              <a:rPr lang="en-US" smtClean="0">
                <a:ea typeface="ＭＳ Ｐゴシック"/>
                <a:cs typeface="ＭＳ Ｐゴシック"/>
              </a:rPr>
              <a:pPr/>
              <a:t>20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18" name="Right Brace 17"/>
          <p:cNvSpPr/>
          <p:nvPr/>
        </p:nvSpPr>
        <p:spPr>
          <a:xfrm rot="5400000">
            <a:off x="2095500" y="3238500"/>
            <a:ext cx="533400" cy="274320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ight Brace 24"/>
          <p:cNvSpPr>
            <a:spLocks/>
          </p:cNvSpPr>
          <p:nvPr/>
        </p:nvSpPr>
        <p:spPr bwMode="auto">
          <a:xfrm rot="5400000">
            <a:off x="5067300" y="3924300"/>
            <a:ext cx="533400" cy="1371600"/>
          </a:xfrm>
          <a:prstGeom prst="rightBrace">
            <a:avLst>
              <a:gd name="adj1" fmla="val 6964"/>
              <a:gd name="adj2" fmla="val 50000"/>
            </a:avLst>
          </a:prstGeom>
          <a:noFill/>
          <a:ln w="38100" algn="ctr">
            <a:solidFill>
              <a:srgbClr val="FF8000"/>
            </a:solidFill>
            <a:round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295400" y="4876800"/>
            <a:ext cx="1981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A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648200" y="4876800"/>
            <a:ext cx="205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JT: Column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  <p:bldP spid="18" grpId="0" animBg="1"/>
      <p:bldP spid="25" grpId="0" animBg="1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Inclusive </a:t>
            </a:r>
            <a:r>
              <a:rPr lang="en-US" dirty="0"/>
              <a:t>Vs. Exclusive </a:t>
            </a:r>
            <a:r>
              <a:rPr lang="en-US" dirty="0" smtClean="0"/>
              <a:t>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JT’s Extra: sometimes the everyday usage of ‘OR’ does not correspond to ‘Logical OR’.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To be eligible for the job, you have to be above 21 </a:t>
            </a:r>
            <a:r>
              <a:rPr lang="en-US" b="1" i="1" smtClean="0">
                <a:ea typeface="ＭＳ Ｐゴシック"/>
                <a:cs typeface="ＭＳ Ｐゴシック"/>
              </a:rPr>
              <a:t>or</a:t>
            </a:r>
            <a:r>
              <a:rPr lang="en-US" b="1" smtClean="0">
                <a:ea typeface="ＭＳ Ｐゴシック"/>
                <a:cs typeface="ＭＳ Ｐゴシック"/>
              </a:rPr>
              <a:t> </a:t>
            </a:r>
            <a:r>
              <a:rPr lang="en-US" smtClean="0">
                <a:ea typeface="ＭＳ Ｐゴシック"/>
                <a:cs typeface="ＭＳ Ｐゴシック"/>
              </a:rPr>
              <a:t>attending a post-secondary institution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We’ll drive you to your place; my friend </a:t>
            </a:r>
            <a:r>
              <a:rPr lang="en-US" b="1" i="1" smtClean="0">
                <a:ea typeface="ＭＳ Ｐゴシック"/>
                <a:cs typeface="ＭＳ Ｐゴシック"/>
              </a:rPr>
              <a:t>or</a:t>
            </a:r>
            <a:r>
              <a:rPr lang="en-US" smtClean="0">
                <a:ea typeface="ＭＳ Ｐゴシック"/>
                <a:cs typeface="ＭＳ Ｐゴシック"/>
              </a:rPr>
              <a:t> I will be driving your car</a:t>
            </a: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4B1232-2B46-4CEB-AA81-330C32A560C7}" type="slidenum">
              <a:rPr lang="en-US" smtClean="0">
                <a:ea typeface="ＭＳ Ｐゴシック"/>
                <a:cs typeface="ＭＳ Ｐゴシック"/>
              </a:rPr>
              <a:pPr/>
              <a:t>21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Exclusive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If A and B are a propositions,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then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 B is a proposition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that is true when exactly one of A and B is true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otherwise, it is false</a:t>
            </a: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 B is read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A xor B</a:t>
            </a:r>
            <a:endParaRPr lang="en-US" i="1" smtClean="0">
              <a:ea typeface="ＭＳ Ｐゴシック"/>
              <a:cs typeface="ＭＳ Ｐゴシック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EBFA1F-7AAB-4269-8E93-EE9750DD8AC3}" type="slidenum">
              <a:rPr lang="en-US" smtClean="0">
                <a:ea typeface="ＭＳ Ｐゴシック"/>
                <a:cs typeface="ＭＳ Ｐゴシック"/>
              </a:rPr>
              <a:pPr/>
              <a:t>22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XOR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5537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It will be at home </a:t>
            </a:r>
            <a:r>
              <a:rPr lang="en-US" sz="3200" b="1"/>
              <a:t>or</a:t>
            </a:r>
            <a:r>
              <a:rPr lang="en-US" sz="3200"/>
              <a:t> at school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8953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08EDBB-E325-482A-89F1-2658FF90C472}" type="slidenum">
              <a:rPr lang="en-US" smtClean="0">
                <a:ea typeface="ＭＳ Ｐゴシック"/>
                <a:cs typeface="ＭＳ Ｐゴシック"/>
              </a:rPr>
              <a:pPr/>
              <a:t>23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064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988" name="TextBox 7"/>
          <p:cNvSpPr txBox="1">
            <a:spLocks noChangeArrowheads="1"/>
          </p:cNvSpPr>
          <p:nvPr/>
        </p:nvSpPr>
        <p:spPr bwMode="auto">
          <a:xfrm>
            <a:off x="787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0989" name="TextBox 8"/>
          <p:cNvSpPr txBox="1">
            <a:spLocks noChangeArrowheads="1"/>
          </p:cNvSpPr>
          <p:nvPr/>
        </p:nvSpPr>
        <p:spPr bwMode="auto">
          <a:xfrm>
            <a:off x="2311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0990" name="TextBox 9"/>
          <p:cNvSpPr txBox="1">
            <a:spLocks noChangeArrowheads="1"/>
          </p:cNvSpPr>
          <p:nvPr/>
        </p:nvSpPr>
        <p:spPr bwMode="auto">
          <a:xfrm>
            <a:off x="3683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0991" name="TextBox 10"/>
          <p:cNvSpPr txBox="1">
            <a:spLocks noChangeArrowheads="1"/>
          </p:cNvSpPr>
          <p:nvPr/>
        </p:nvSpPr>
        <p:spPr bwMode="auto">
          <a:xfrm>
            <a:off x="609600" y="4191000"/>
            <a:ext cx="7821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xor B = (A or B) and not (A and B)</a:t>
            </a:r>
          </a:p>
        </p:txBody>
      </p:sp>
      <p:sp>
        <p:nvSpPr>
          <p:cNvPr id="40992" name="TextBox 11"/>
          <p:cNvSpPr txBox="1">
            <a:spLocks noChangeArrowheads="1"/>
          </p:cNvSpPr>
          <p:nvPr/>
        </p:nvSpPr>
        <p:spPr bwMode="auto">
          <a:xfrm>
            <a:off x="787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0993" name="TextBox 12"/>
          <p:cNvSpPr txBox="1">
            <a:spLocks noChangeArrowheads="1"/>
          </p:cNvSpPr>
          <p:nvPr/>
        </p:nvSpPr>
        <p:spPr bwMode="auto">
          <a:xfrm>
            <a:off x="2311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0994" name="TextBox 13"/>
          <p:cNvSpPr txBox="1">
            <a:spLocks noChangeArrowheads="1"/>
          </p:cNvSpPr>
          <p:nvPr/>
        </p:nvSpPr>
        <p:spPr bwMode="auto">
          <a:xfrm>
            <a:off x="3683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0995" name="TextBox 18"/>
          <p:cNvSpPr txBox="1">
            <a:spLocks noChangeArrowheads="1"/>
          </p:cNvSpPr>
          <p:nvPr/>
        </p:nvSpPr>
        <p:spPr bwMode="auto">
          <a:xfrm>
            <a:off x="787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0996" name="TextBox 19"/>
          <p:cNvSpPr txBox="1">
            <a:spLocks noChangeArrowheads="1"/>
          </p:cNvSpPr>
          <p:nvPr/>
        </p:nvSpPr>
        <p:spPr bwMode="auto">
          <a:xfrm>
            <a:off x="2311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0997" name="TextBox 20"/>
          <p:cNvSpPr txBox="1">
            <a:spLocks noChangeArrowheads="1"/>
          </p:cNvSpPr>
          <p:nvPr/>
        </p:nvSpPr>
        <p:spPr bwMode="auto">
          <a:xfrm>
            <a:off x="3683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0998" name="TextBox 21"/>
          <p:cNvSpPr txBox="1">
            <a:spLocks noChangeArrowheads="1"/>
          </p:cNvSpPr>
          <p:nvPr/>
        </p:nvSpPr>
        <p:spPr bwMode="auto">
          <a:xfrm>
            <a:off x="787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0999" name="TextBox 22"/>
          <p:cNvSpPr txBox="1">
            <a:spLocks noChangeArrowheads="1"/>
          </p:cNvSpPr>
          <p:nvPr/>
        </p:nvSpPr>
        <p:spPr bwMode="auto">
          <a:xfrm>
            <a:off x="2311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1000" name="TextBox 23"/>
          <p:cNvSpPr txBox="1">
            <a:spLocks noChangeArrowheads="1"/>
          </p:cNvSpPr>
          <p:nvPr/>
        </p:nvSpPr>
        <p:spPr bwMode="auto">
          <a:xfrm>
            <a:off x="3683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97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978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78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978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978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69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384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384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384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84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340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797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7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797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797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1055" name="Slide Number Placeholder 3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A22B83-4003-4367-B740-171AD04B85B8}" type="slidenum">
              <a:rPr lang="en-US" smtClean="0">
                <a:ea typeface="ＭＳ Ｐゴシック"/>
                <a:cs typeface="ＭＳ Ｐゴシック"/>
              </a:rPr>
              <a:pPr/>
              <a:t>24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064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036" name="TextBox 7"/>
          <p:cNvSpPr txBox="1">
            <a:spLocks noChangeArrowheads="1"/>
          </p:cNvSpPr>
          <p:nvPr/>
        </p:nvSpPr>
        <p:spPr bwMode="auto">
          <a:xfrm>
            <a:off x="787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37" name="TextBox 8"/>
          <p:cNvSpPr txBox="1">
            <a:spLocks noChangeArrowheads="1"/>
          </p:cNvSpPr>
          <p:nvPr/>
        </p:nvSpPr>
        <p:spPr bwMode="auto">
          <a:xfrm>
            <a:off x="2311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38" name="TextBox 9"/>
          <p:cNvSpPr txBox="1">
            <a:spLocks noChangeArrowheads="1"/>
          </p:cNvSpPr>
          <p:nvPr/>
        </p:nvSpPr>
        <p:spPr bwMode="auto">
          <a:xfrm>
            <a:off x="3683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039" name="TextBox 10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  <p:sp>
        <p:nvSpPr>
          <p:cNvPr id="43040" name="TextBox 11"/>
          <p:cNvSpPr txBox="1">
            <a:spLocks noChangeArrowheads="1"/>
          </p:cNvSpPr>
          <p:nvPr/>
        </p:nvSpPr>
        <p:spPr bwMode="auto">
          <a:xfrm>
            <a:off x="787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41" name="TextBox 12"/>
          <p:cNvSpPr txBox="1">
            <a:spLocks noChangeArrowheads="1"/>
          </p:cNvSpPr>
          <p:nvPr/>
        </p:nvSpPr>
        <p:spPr bwMode="auto">
          <a:xfrm>
            <a:off x="2311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042" name="TextBox 13"/>
          <p:cNvSpPr txBox="1">
            <a:spLocks noChangeArrowheads="1"/>
          </p:cNvSpPr>
          <p:nvPr/>
        </p:nvSpPr>
        <p:spPr bwMode="auto">
          <a:xfrm>
            <a:off x="3683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43" name="TextBox 18"/>
          <p:cNvSpPr txBox="1">
            <a:spLocks noChangeArrowheads="1"/>
          </p:cNvSpPr>
          <p:nvPr/>
        </p:nvSpPr>
        <p:spPr bwMode="auto">
          <a:xfrm>
            <a:off x="787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044" name="TextBox 19"/>
          <p:cNvSpPr txBox="1">
            <a:spLocks noChangeArrowheads="1"/>
          </p:cNvSpPr>
          <p:nvPr/>
        </p:nvSpPr>
        <p:spPr bwMode="auto">
          <a:xfrm>
            <a:off x="2311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45" name="TextBox 20"/>
          <p:cNvSpPr txBox="1">
            <a:spLocks noChangeArrowheads="1"/>
          </p:cNvSpPr>
          <p:nvPr/>
        </p:nvSpPr>
        <p:spPr bwMode="auto">
          <a:xfrm>
            <a:off x="3683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46" name="TextBox 21"/>
          <p:cNvSpPr txBox="1">
            <a:spLocks noChangeArrowheads="1"/>
          </p:cNvSpPr>
          <p:nvPr/>
        </p:nvSpPr>
        <p:spPr bwMode="auto">
          <a:xfrm>
            <a:off x="787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047" name="TextBox 22"/>
          <p:cNvSpPr txBox="1">
            <a:spLocks noChangeArrowheads="1"/>
          </p:cNvSpPr>
          <p:nvPr/>
        </p:nvSpPr>
        <p:spPr bwMode="auto">
          <a:xfrm>
            <a:off x="2311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048" name="TextBox 23"/>
          <p:cNvSpPr txBox="1">
            <a:spLocks noChangeArrowheads="1"/>
          </p:cNvSpPr>
          <p:nvPr/>
        </p:nvSpPr>
        <p:spPr bwMode="auto">
          <a:xfrm>
            <a:off x="3683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97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063" name="TextBox 17"/>
          <p:cNvSpPr txBox="1">
            <a:spLocks noChangeArrowheads="1"/>
          </p:cNvSpPr>
          <p:nvPr/>
        </p:nvSpPr>
        <p:spPr bwMode="auto">
          <a:xfrm>
            <a:off x="4978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64" name="TextBox 24"/>
          <p:cNvSpPr txBox="1">
            <a:spLocks noChangeArrowheads="1"/>
          </p:cNvSpPr>
          <p:nvPr/>
        </p:nvSpPr>
        <p:spPr bwMode="auto">
          <a:xfrm>
            <a:off x="4978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65" name="TextBox 25"/>
          <p:cNvSpPr txBox="1">
            <a:spLocks noChangeArrowheads="1"/>
          </p:cNvSpPr>
          <p:nvPr/>
        </p:nvSpPr>
        <p:spPr bwMode="auto">
          <a:xfrm>
            <a:off x="4978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66" name="TextBox 26"/>
          <p:cNvSpPr txBox="1">
            <a:spLocks noChangeArrowheads="1"/>
          </p:cNvSpPr>
          <p:nvPr/>
        </p:nvSpPr>
        <p:spPr bwMode="auto">
          <a:xfrm>
            <a:off x="4978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69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081" name="TextBox 28"/>
          <p:cNvSpPr txBox="1">
            <a:spLocks noChangeArrowheads="1"/>
          </p:cNvSpPr>
          <p:nvPr/>
        </p:nvSpPr>
        <p:spPr bwMode="auto">
          <a:xfrm>
            <a:off x="6384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082" name="TextBox 29"/>
          <p:cNvSpPr txBox="1">
            <a:spLocks noChangeArrowheads="1"/>
          </p:cNvSpPr>
          <p:nvPr/>
        </p:nvSpPr>
        <p:spPr bwMode="auto">
          <a:xfrm>
            <a:off x="6384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083" name="TextBox 30"/>
          <p:cNvSpPr txBox="1">
            <a:spLocks noChangeArrowheads="1"/>
          </p:cNvSpPr>
          <p:nvPr/>
        </p:nvSpPr>
        <p:spPr bwMode="auto">
          <a:xfrm>
            <a:off x="6384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084" name="TextBox 31"/>
          <p:cNvSpPr txBox="1">
            <a:spLocks noChangeArrowheads="1"/>
          </p:cNvSpPr>
          <p:nvPr/>
        </p:nvSpPr>
        <p:spPr bwMode="auto">
          <a:xfrm>
            <a:off x="6384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340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3099" name="TextBox 33"/>
          <p:cNvSpPr txBox="1">
            <a:spLocks noChangeArrowheads="1"/>
          </p:cNvSpPr>
          <p:nvPr/>
        </p:nvSpPr>
        <p:spPr bwMode="auto">
          <a:xfrm>
            <a:off x="7797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3100" name="TextBox 34"/>
          <p:cNvSpPr txBox="1">
            <a:spLocks noChangeArrowheads="1"/>
          </p:cNvSpPr>
          <p:nvPr/>
        </p:nvSpPr>
        <p:spPr bwMode="auto">
          <a:xfrm>
            <a:off x="7797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101" name="TextBox 35"/>
          <p:cNvSpPr txBox="1">
            <a:spLocks noChangeArrowheads="1"/>
          </p:cNvSpPr>
          <p:nvPr/>
        </p:nvSpPr>
        <p:spPr bwMode="auto">
          <a:xfrm>
            <a:off x="7797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3102" name="TextBox 36"/>
          <p:cNvSpPr txBox="1">
            <a:spLocks noChangeArrowheads="1"/>
          </p:cNvSpPr>
          <p:nvPr/>
        </p:nvSpPr>
        <p:spPr bwMode="auto">
          <a:xfrm>
            <a:off x="7797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09800" y="4114800"/>
            <a:ext cx="12954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572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038600" y="4114800"/>
            <a:ext cx="19812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3152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107" name="Slide Number Placeholder 4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AC4468-9261-445F-9D64-A00E5A201E2F}" type="slidenum">
              <a:rPr lang="en-US" smtClean="0">
                <a:ea typeface="ＭＳ Ｐゴシック"/>
                <a:cs typeface="ＭＳ Ｐゴシック"/>
              </a:rPr>
              <a:pPr/>
              <a:t>25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4597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978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978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978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978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69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384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6384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384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384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340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797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797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797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797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1"/>
          </p:nvPr>
        </p:nvGraphicFramePr>
        <p:xfrm>
          <a:off x="3248025" y="762000"/>
          <a:ext cx="1422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657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657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683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683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108" name="Slide Number Placeholder 4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3BA028-006D-4913-B4FA-783A678208C4}" type="slidenum">
              <a:rPr lang="en-US" smtClean="0">
                <a:ea typeface="ＭＳ Ｐゴシック"/>
                <a:cs typeface="ＭＳ Ｐゴシック"/>
              </a:rPr>
              <a:pPr/>
              <a:t>26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4109" name="TextBox 43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09800" y="4114800"/>
            <a:ext cx="12954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038600" y="4114800"/>
            <a:ext cx="19812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7" grpId="0"/>
      <p:bldP spid="41" grpId="0" animBg="1"/>
      <p:bldP spid="10" grpId="0"/>
      <p:bldP spid="14" grpId="0"/>
      <p:bldP spid="21" grpId="0"/>
      <p:bldP spid="24" grpId="0"/>
      <p:bldP spid="39" grpId="0" animBg="1"/>
      <p:bldP spid="38" grpId="0" animBg="1"/>
      <p:bldP spid="4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31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072" name="TextBox 17"/>
          <p:cNvSpPr txBox="1">
            <a:spLocks noChangeArrowheads="1"/>
          </p:cNvSpPr>
          <p:nvPr/>
        </p:nvSpPr>
        <p:spPr bwMode="auto">
          <a:xfrm>
            <a:off x="2692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073" name="TextBox 24"/>
          <p:cNvSpPr txBox="1">
            <a:spLocks noChangeArrowheads="1"/>
          </p:cNvSpPr>
          <p:nvPr/>
        </p:nvSpPr>
        <p:spPr bwMode="auto">
          <a:xfrm>
            <a:off x="2692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074" name="TextBox 25"/>
          <p:cNvSpPr txBox="1">
            <a:spLocks noChangeArrowheads="1"/>
          </p:cNvSpPr>
          <p:nvPr/>
        </p:nvSpPr>
        <p:spPr bwMode="auto">
          <a:xfrm>
            <a:off x="2692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075" name="TextBox 26"/>
          <p:cNvSpPr txBox="1">
            <a:spLocks noChangeArrowheads="1"/>
          </p:cNvSpPr>
          <p:nvPr/>
        </p:nvSpPr>
        <p:spPr bwMode="auto">
          <a:xfrm>
            <a:off x="2692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683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090" name="TextBox 28"/>
          <p:cNvSpPr txBox="1">
            <a:spLocks noChangeArrowheads="1"/>
          </p:cNvSpPr>
          <p:nvPr/>
        </p:nvSpPr>
        <p:spPr bwMode="auto">
          <a:xfrm>
            <a:off x="4098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091" name="TextBox 29"/>
          <p:cNvSpPr txBox="1">
            <a:spLocks noChangeArrowheads="1"/>
          </p:cNvSpPr>
          <p:nvPr/>
        </p:nvSpPr>
        <p:spPr bwMode="auto">
          <a:xfrm>
            <a:off x="4098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5092" name="TextBox 30"/>
          <p:cNvSpPr txBox="1">
            <a:spLocks noChangeArrowheads="1"/>
          </p:cNvSpPr>
          <p:nvPr/>
        </p:nvSpPr>
        <p:spPr bwMode="auto">
          <a:xfrm>
            <a:off x="4098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5093" name="TextBox 31"/>
          <p:cNvSpPr txBox="1">
            <a:spLocks noChangeArrowheads="1"/>
          </p:cNvSpPr>
          <p:nvPr/>
        </p:nvSpPr>
        <p:spPr bwMode="auto">
          <a:xfrm>
            <a:off x="4098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5054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108" name="TextBox 33"/>
          <p:cNvSpPr txBox="1">
            <a:spLocks noChangeArrowheads="1"/>
          </p:cNvSpPr>
          <p:nvPr/>
        </p:nvSpPr>
        <p:spPr bwMode="auto">
          <a:xfrm>
            <a:off x="5511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5109" name="TextBox 34"/>
          <p:cNvSpPr txBox="1">
            <a:spLocks noChangeArrowheads="1"/>
          </p:cNvSpPr>
          <p:nvPr/>
        </p:nvSpPr>
        <p:spPr bwMode="auto">
          <a:xfrm>
            <a:off x="5511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110" name="TextBox 35"/>
          <p:cNvSpPr txBox="1">
            <a:spLocks noChangeArrowheads="1"/>
          </p:cNvSpPr>
          <p:nvPr/>
        </p:nvSpPr>
        <p:spPr bwMode="auto">
          <a:xfrm>
            <a:off x="5511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111" name="TextBox 36"/>
          <p:cNvSpPr txBox="1">
            <a:spLocks noChangeArrowheads="1"/>
          </p:cNvSpPr>
          <p:nvPr/>
        </p:nvSpPr>
        <p:spPr bwMode="auto">
          <a:xfrm>
            <a:off x="5511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1"/>
          </p:nvPr>
        </p:nvGraphicFramePr>
        <p:xfrm>
          <a:off x="962025" y="762000"/>
          <a:ext cx="1422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5126" name="TextBox 9"/>
          <p:cNvSpPr txBox="1">
            <a:spLocks noChangeArrowheads="1"/>
          </p:cNvSpPr>
          <p:nvPr/>
        </p:nvSpPr>
        <p:spPr bwMode="auto">
          <a:xfrm>
            <a:off x="137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5127" name="TextBox 13"/>
          <p:cNvSpPr txBox="1">
            <a:spLocks noChangeArrowheads="1"/>
          </p:cNvSpPr>
          <p:nvPr/>
        </p:nvSpPr>
        <p:spPr bwMode="auto">
          <a:xfrm>
            <a:off x="137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128" name="TextBox 20"/>
          <p:cNvSpPr txBox="1">
            <a:spLocks noChangeArrowheads="1"/>
          </p:cNvSpPr>
          <p:nvPr/>
        </p:nvSpPr>
        <p:spPr bwMode="auto">
          <a:xfrm>
            <a:off x="139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5129" name="TextBox 23"/>
          <p:cNvSpPr txBox="1">
            <a:spLocks noChangeArrowheads="1"/>
          </p:cNvSpPr>
          <p:nvPr/>
        </p:nvSpPr>
        <p:spPr bwMode="auto">
          <a:xfrm>
            <a:off x="139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286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6477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D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743200" y="228600"/>
            <a:ext cx="517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5486400" y="228600"/>
            <a:ext cx="568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D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6892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6892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892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6892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152" name="Slide Number Placeholder 4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0019E1-2853-425A-88C1-C87314E2B60D}" type="slidenum">
              <a:rPr lang="en-US" smtClean="0">
                <a:ea typeface="ＭＳ Ｐゴシック"/>
                <a:cs typeface="ＭＳ Ｐゴシック"/>
              </a:rPr>
              <a:pPr/>
              <a:t>27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5153" name="TextBox 50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09800" y="4114800"/>
            <a:ext cx="12954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038600" y="4114800"/>
            <a:ext cx="19812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38" grpId="0" animBg="1"/>
      <p:bldP spid="4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XOR is Redundant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31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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096" name="TextBox 17"/>
          <p:cNvSpPr txBox="1">
            <a:spLocks noChangeArrowheads="1"/>
          </p:cNvSpPr>
          <p:nvPr/>
        </p:nvSpPr>
        <p:spPr bwMode="auto">
          <a:xfrm>
            <a:off x="2692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097" name="TextBox 24"/>
          <p:cNvSpPr txBox="1">
            <a:spLocks noChangeArrowheads="1"/>
          </p:cNvSpPr>
          <p:nvPr/>
        </p:nvSpPr>
        <p:spPr bwMode="auto">
          <a:xfrm>
            <a:off x="2692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098" name="TextBox 25"/>
          <p:cNvSpPr txBox="1">
            <a:spLocks noChangeArrowheads="1"/>
          </p:cNvSpPr>
          <p:nvPr/>
        </p:nvSpPr>
        <p:spPr bwMode="auto">
          <a:xfrm>
            <a:off x="2692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099" name="TextBox 26"/>
          <p:cNvSpPr txBox="1">
            <a:spLocks noChangeArrowheads="1"/>
          </p:cNvSpPr>
          <p:nvPr/>
        </p:nvSpPr>
        <p:spPr bwMode="auto">
          <a:xfrm>
            <a:off x="2692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683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114" name="TextBox 28"/>
          <p:cNvSpPr txBox="1">
            <a:spLocks noChangeArrowheads="1"/>
          </p:cNvSpPr>
          <p:nvPr/>
        </p:nvSpPr>
        <p:spPr bwMode="auto">
          <a:xfrm>
            <a:off x="4098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115" name="TextBox 29"/>
          <p:cNvSpPr txBox="1">
            <a:spLocks noChangeArrowheads="1"/>
          </p:cNvSpPr>
          <p:nvPr/>
        </p:nvSpPr>
        <p:spPr bwMode="auto">
          <a:xfrm>
            <a:off x="4098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6116" name="TextBox 30"/>
          <p:cNvSpPr txBox="1">
            <a:spLocks noChangeArrowheads="1"/>
          </p:cNvSpPr>
          <p:nvPr/>
        </p:nvSpPr>
        <p:spPr bwMode="auto">
          <a:xfrm>
            <a:off x="4098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6117" name="TextBox 31"/>
          <p:cNvSpPr txBox="1">
            <a:spLocks noChangeArrowheads="1"/>
          </p:cNvSpPr>
          <p:nvPr/>
        </p:nvSpPr>
        <p:spPr bwMode="auto">
          <a:xfrm>
            <a:off x="4098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50546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ym typeface="Symbol"/>
                        </a:rPr>
                        <a:t></a:t>
                      </a:r>
                      <a:r>
                        <a:rPr lang="en-US" sz="1400" dirty="0" smtClean="0"/>
                        <a:t>(A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smtClean="0">
                          <a:sym typeface="Symbol"/>
                        </a:rPr>
                        <a:t></a:t>
                      </a:r>
                      <a:r>
                        <a:rPr lang="en-US" sz="1400" baseline="0" dirty="0" smtClean="0"/>
                        <a:t> B)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132" name="TextBox 33"/>
          <p:cNvSpPr txBox="1">
            <a:spLocks noChangeArrowheads="1"/>
          </p:cNvSpPr>
          <p:nvPr/>
        </p:nvSpPr>
        <p:spPr bwMode="auto">
          <a:xfrm>
            <a:off x="5511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6133" name="TextBox 34"/>
          <p:cNvSpPr txBox="1">
            <a:spLocks noChangeArrowheads="1"/>
          </p:cNvSpPr>
          <p:nvPr/>
        </p:nvSpPr>
        <p:spPr bwMode="auto">
          <a:xfrm>
            <a:off x="5511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134" name="TextBox 35"/>
          <p:cNvSpPr txBox="1">
            <a:spLocks noChangeArrowheads="1"/>
          </p:cNvSpPr>
          <p:nvPr/>
        </p:nvSpPr>
        <p:spPr bwMode="auto">
          <a:xfrm>
            <a:off x="5511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135" name="TextBox 36"/>
          <p:cNvSpPr txBox="1">
            <a:spLocks noChangeArrowheads="1"/>
          </p:cNvSpPr>
          <p:nvPr/>
        </p:nvSpPr>
        <p:spPr bwMode="auto">
          <a:xfrm>
            <a:off x="5511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1"/>
          </p:nvPr>
        </p:nvGraphicFramePr>
        <p:xfrm>
          <a:off x="962025" y="762000"/>
          <a:ext cx="1422400" cy="281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38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sym typeface="Symbol"/>
                        </a:rPr>
                        <a:t>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150" name="TextBox 9"/>
          <p:cNvSpPr txBox="1">
            <a:spLocks noChangeArrowheads="1"/>
          </p:cNvSpPr>
          <p:nvPr/>
        </p:nvSpPr>
        <p:spPr bwMode="auto">
          <a:xfrm>
            <a:off x="137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6151" name="TextBox 13"/>
          <p:cNvSpPr txBox="1">
            <a:spLocks noChangeArrowheads="1"/>
          </p:cNvSpPr>
          <p:nvPr/>
        </p:nvSpPr>
        <p:spPr bwMode="auto">
          <a:xfrm>
            <a:off x="137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152" name="TextBox 20"/>
          <p:cNvSpPr txBox="1">
            <a:spLocks noChangeArrowheads="1"/>
          </p:cNvSpPr>
          <p:nvPr/>
        </p:nvSpPr>
        <p:spPr bwMode="auto">
          <a:xfrm>
            <a:off x="139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153" name="TextBox 23"/>
          <p:cNvSpPr txBox="1">
            <a:spLocks noChangeArrowheads="1"/>
          </p:cNvSpPr>
          <p:nvPr/>
        </p:nvSpPr>
        <p:spPr bwMode="auto">
          <a:xfrm>
            <a:off x="139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64770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 </a:t>
                      </a:r>
                      <a:r>
                        <a:rPr lang="en-US" dirty="0" smtClean="0">
                          <a:sym typeface="Symbol"/>
                        </a:rPr>
                        <a:t></a:t>
                      </a:r>
                      <a:r>
                        <a:rPr lang="en-US" dirty="0" smtClean="0"/>
                        <a:t> D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6168" name="TextBox 43"/>
          <p:cNvSpPr txBox="1">
            <a:spLocks noChangeArrowheads="1"/>
          </p:cNvSpPr>
          <p:nvPr/>
        </p:nvSpPr>
        <p:spPr bwMode="auto">
          <a:xfrm>
            <a:off x="2743200" y="228600"/>
            <a:ext cx="517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C</a:t>
            </a:r>
          </a:p>
        </p:txBody>
      </p:sp>
      <p:sp>
        <p:nvSpPr>
          <p:cNvPr id="46169" name="TextBox 44"/>
          <p:cNvSpPr txBox="1">
            <a:spLocks noChangeArrowheads="1"/>
          </p:cNvSpPr>
          <p:nvPr/>
        </p:nvSpPr>
        <p:spPr bwMode="auto">
          <a:xfrm>
            <a:off x="5486400" y="228600"/>
            <a:ext cx="568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D</a:t>
            </a:r>
          </a:p>
        </p:txBody>
      </p:sp>
      <p:sp>
        <p:nvSpPr>
          <p:cNvPr id="46170" name="TextBox 45"/>
          <p:cNvSpPr txBox="1">
            <a:spLocks noChangeArrowheads="1"/>
          </p:cNvSpPr>
          <p:nvPr/>
        </p:nvSpPr>
        <p:spPr bwMode="auto">
          <a:xfrm>
            <a:off x="6892925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6171" name="TextBox 46"/>
          <p:cNvSpPr txBox="1">
            <a:spLocks noChangeArrowheads="1"/>
          </p:cNvSpPr>
          <p:nvPr/>
        </p:nvSpPr>
        <p:spPr bwMode="auto">
          <a:xfrm>
            <a:off x="6892925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172" name="TextBox 47"/>
          <p:cNvSpPr txBox="1">
            <a:spLocks noChangeArrowheads="1"/>
          </p:cNvSpPr>
          <p:nvPr/>
        </p:nvSpPr>
        <p:spPr bwMode="auto">
          <a:xfrm>
            <a:off x="6892925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6173" name="TextBox 48"/>
          <p:cNvSpPr txBox="1">
            <a:spLocks noChangeArrowheads="1"/>
          </p:cNvSpPr>
          <p:nvPr/>
        </p:nvSpPr>
        <p:spPr bwMode="auto">
          <a:xfrm>
            <a:off x="6892925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144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477000" y="762000"/>
            <a:ext cx="14478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176" name="Slide Number Placeholder 3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80E4EB-9750-47CC-8AC3-78FA71F94523}" type="slidenum">
              <a:rPr lang="en-US" smtClean="0">
                <a:ea typeface="ＭＳ Ｐゴシック"/>
                <a:cs typeface="ＭＳ Ｐゴシック"/>
              </a:rPr>
              <a:pPr/>
              <a:t>28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46177" name="TextBox 38"/>
          <p:cNvSpPr txBox="1">
            <a:spLocks noChangeArrowheads="1"/>
          </p:cNvSpPr>
          <p:nvPr/>
        </p:nvSpPr>
        <p:spPr bwMode="auto">
          <a:xfrm>
            <a:off x="609600" y="4191000"/>
            <a:ext cx="619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A </a:t>
            </a:r>
            <a:r>
              <a:rPr lang="en-US" sz="3200">
                <a:sym typeface="Symbol" pitchFamily="18" charset="2"/>
              </a:rPr>
              <a:t></a:t>
            </a:r>
            <a:r>
              <a:rPr lang="en-US" sz="3200"/>
              <a:t> B = (A </a:t>
            </a:r>
            <a:r>
              <a:rPr lang="en-US" sz="3200">
                <a:sym typeface="Symbol" pitchFamily="18" charset="2"/>
              </a:rPr>
              <a:t></a:t>
            </a:r>
            <a:r>
              <a:rPr lang="en-US" sz="3200"/>
              <a:t> B) 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</a:t>
            </a:r>
            <a:r>
              <a:rPr lang="en-US" sz="3200">
                <a:sym typeface="Symbol" pitchFamily="18" charset="2"/>
              </a:rPr>
              <a:t></a:t>
            </a:r>
            <a:r>
              <a:rPr lang="en-US" sz="3200"/>
              <a:t> (A </a:t>
            </a:r>
            <a:r>
              <a:rPr lang="en-US" sz="3200">
                <a:sym typeface="Symbol" pitchFamily="18" charset="2"/>
              </a:rPr>
              <a:t></a:t>
            </a:r>
            <a:r>
              <a:rPr lang="en-US" sz="3200"/>
              <a:t> B)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DeMorgan’s</a:t>
            </a:r>
            <a:r>
              <a:rPr lang="en-US" dirty="0" smtClean="0"/>
              <a:t>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Use a truth table to show that the following propositions are equivalent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B</a:t>
            </a:r>
            <a:r>
              <a:rPr lang="en-US" dirty="0" smtClean="0"/>
              <a:t>) = 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A)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</a:t>
            </a:r>
            <a:r>
              <a:rPr lang="en-US" dirty="0" smtClean="0"/>
              <a:t> 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B</a:t>
            </a:r>
            <a:r>
              <a:rPr lang="en-US" dirty="0" smtClean="0"/>
              <a:t>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 never drink wine at the beach</a:t>
            </a:r>
          </a:p>
          <a:p>
            <a:pPr>
              <a:defRPr/>
            </a:pPr>
            <a:r>
              <a:rPr lang="en-US" dirty="0" smtClean="0"/>
              <a:t>It is never the case that </a:t>
            </a:r>
            <a:r>
              <a:rPr lang="en-US" i="1" dirty="0" smtClean="0">
                <a:solidFill>
                  <a:srgbClr val="00B050"/>
                </a:solidFill>
              </a:rPr>
              <a:t>I drink wine </a:t>
            </a:r>
            <a:r>
              <a:rPr lang="en-US" dirty="0" smtClean="0"/>
              <a:t>AND </a:t>
            </a:r>
            <a:r>
              <a:rPr lang="en-US" i="1" dirty="0" smtClean="0">
                <a:solidFill>
                  <a:srgbClr val="00B0F0"/>
                </a:solidFill>
              </a:rPr>
              <a:t>I am at the beach</a:t>
            </a:r>
          </a:p>
          <a:p>
            <a:pPr>
              <a:defRPr/>
            </a:pPr>
            <a:r>
              <a:rPr lang="en-US" dirty="0" smtClean="0"/>
              <a:t>It is always the case that </a:t>
            </a:r>
            <a:r>
              <a:rPr lang="en-US" i="1" dirty="0" smtClean="0">
                <a:solidFill>
                  <a:srgbClr val="00B050"/>
                </a:solidFill>
              </a:rPr>
              <a:t>I do </a:t>
            </a:r>
            <a:r>
              <a:rPr lang="en-US" dirty="0" smtClean="0"/>
              <a:t>NOT</a:t>
            </a:r>
            <a:r>
              <a:rPr lang="en-US" i="1" dirty="0" smtClean="0">
                <a:solidFill>
                  <a:srgbClr val="92D050"/>
                </a:solidFill>
              </a:rPr>
              <a:t> </a:t>
            </a:r>
            <a:r>
              <a:rPr lang="en-US" i="1" dirty="0" smtClean="0">
                <a:solidFill>
                  <a:srgbClr val="00B050"/>
                </a:solidFill>
              </a:rPr>
              <a:t>drink wine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 smtClean="0"/>
              <a:t>OR </a:t>
            </a:r>
            <a:r>
              <a:rPr lang="en-US" i="1" dirty="0" smtClean="0">
                <a:solidFill>
                  <a:srgbClr val="00B0F0"/>
                </a:solidFill>
              </a:rPr>
              <a:t>I am </a:t>
            </a:r>
            <a:r>
              <a:rPr lang="en-US" dirty="0" smtClean="0"/>
              <a:t>NOT </a:t>
            </a:r>
            <a:r>
              <a:rPr lang="en-US" i="1" dirty="0" smtClean="0">
                <a:solidFill>
                  <a:srgbClr val="00B0F0"/>
                </a:solidFill>
              </a:rPr>
              <a:t>at the beach</a:t>
            </a:r>
            <a:endParaRPr lang="en-US" dirty="0" smtClean="0">
              <a:solidFill>
                <a:srgbClr val="00B0F0"/>
              </a:solidFill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1FDB565-1CDA-414F-80A1-D7C94926ED0E}" type="slidenum">
              <a:rPr lang="en-US" smtClean="0">
                <a:ea typeface="ＭＳ Ｐゴシック"/>
                <a:cs typeface="ＭＳ Ｐゴシック"/>
              </a:rPr>
              <a:pPr/>
              <a:t>29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9180" name="TextBox 4"/>
          <p:cNvSpPr txBox="1">
            <a:spLocks noChangeArrowheads="1"/>
          </p:cNvSpPr>
          <p:nvPr/>
        </p:nvSpPr>
        <p:spPr bwMode="auto">
          <a:xfrm>
            <a:off x="762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9181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9182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49183" name="TextBox 7"/>
          <p:cNvSpPr txBox="1">
            <a:spLocks noChangeArrowheads="1"/>
          </p:cNvSpPr>
          <p:nvPr/>
        </p:nvSpPr>
        <p:spPr bwMode="auto">
          <a:xfrm>
            <a:off x="762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9184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9185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49186" name="TextBox 10"/>
          <p:cNvSpPr txBox="1">
            <a:spLocks noChangeArrowheads="1"/>
          </p:cNvSpPr>
          <p:nvPr/>
        </p:nvSpPr>
        <p:spPr bwMode="auto">
          <a:xfrm>
            <a:off x="762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9187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49188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49189" name="TextBox 13"/>
          <p:cNvSpPr txBox="1">
            <a:spLocks noChangeArrowheads="1"/>
          </p:cNvSpPr>
          <p:nvPr/>
        </p:nvSpPr>
        <p:spPr bwMode="auto">
          <a:xfrm>
            <a:off x="762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9190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49191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49192" name="TextBox 16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46250" y="4038600"/>
            <a:ext cx="1447800" cy="7620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9212" name="Slide Number Placeholder 2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D09751-B849-4231-916D-C606F86DBC00}" type="slidenum">
              <a:rPr lang="en-US" smtClean="0">
                <a:ea typeface="ＭＳ Ｐゴシック"/>
                <a:cs typeface="ＭＳ Ｐゴシック"/>
              </a:rPr>
              <a:pPr/>
              <a:t>30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29000" y="685800"/>
            <a:ext cx="1676400" cy="30480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0204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0205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0206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0207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0208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0209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0210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0211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0212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0213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0214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0215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0230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0231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0232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0233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48050" y="4038600"/>
            <a:ext cx="7620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0253" name="Slide Number Placeholder 2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021F86-CCD7-48A9-A0C1-107DCACE9A26}" type="slidenum">
              <a:rPr lang="en-US" smtClean="0">
                <a:ea typeface="ＭＳ Ｐゴシック"/>
                <a:cs typeface="ＭＳ Ｐゴシック"/>
              </a:rPr>
              <a:pPr/>
              <a:t>31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0254" name="TextBox 31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3" name="Rectangle 22"/>
          <p:cNvSpPr/>
          <p:nvPr/>
        </p:nvSpPr>
        <p:spPr>
          <a:xfrm>
            <a:off x="4876800" y="685800"/>
            <a:ext cx="1143000" cy="30480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228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1229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1230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1231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1232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1233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34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35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1236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37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38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1239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254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55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1256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1257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 </a:t>
                      </a:r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272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73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1274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1275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95800" y="4038600"/>
            <a:ext cx="9906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9436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172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6172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172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6172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1295" name="Slide Number Placeholder 3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4A184D-A358-4881-BD5F-A0A1FB360043}" type="slidenum">
              <a:rPr lang="en-US" smtClean="0">
                <a:ea typeface="ＭＳ Ｐゴシック"/>
                <a:cs typeface="ＭＳ Ｐゴシック"/>
              </a:rPr>
              <a:pPr/>
              <a:t>32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1296" name="TextBox 37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867400" y="685800"/>
            <a:ext cx="1143000" cy="3124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2252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253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254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255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256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2257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2258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2259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260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2261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2262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2263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2278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2279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280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281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2296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2297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2298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2299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29000" y="3962400"/>
            <a:ext cx="21336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9436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2315" name="TextBox 30"/>
          <p:cNvSpPr txBox="1">
            <a:spLocks noChangeArrowheads="1"/>
          </p:cNvSpPr>
          <p:nvPr/>
        </p:nvSpPr>
        <p:spPr bwMode="auto">
          <a:xfrm>
            <a:off x="6172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2316" name="TextBox 31"/>
          <p:cNvSpPr txBox="1">
            <a:spLocks noChangeArrowheads="1"/>
          </p:cNvSpPr>
          <p:nvPr/>
        </p:nvSpPr>
        <p:spPr bwMode="auto">
          <a:xfrm>
            <a:off x="6172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2317" name="TextBox 32"/>
          <p:cNvSpPr txBox="1">
            <a:spLocks noChangeArrowheads="1"/>
          </p:cNvSpPr>
          <p:nvPr/>
        </p:nvSpPr>
        <p:spPr bwMode="auto">
          <a:xfrm>
            <a:off x="6172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2318" name="TextBox 33"/>
          <p:cNvSpPr txBox="1">
            <a:spLocks noChangeArrowheads="1"/>
          </p:cNvSpPr>
          <p:nvPr/>
        </p:nvSpPr>
        <p:spPr bwMode="auto">
          <a:xfrm>
            <a:off x="6172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6934200" y="762000"/>
          <a:ext cx="1676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A </a:t>
                      </a:r>
                      <a:r>
                        <a:rPr lang="en-US" sz="1100" dirty="0" smtClean="0">
                          <a:sym typeface="Symbol"/>
                        </a:rPr>
                        <a:t>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B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543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543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543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7543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2337" name="Slide Number Placeholder 3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72B670-8EE2-48DF-9E57-E4F45FEB8C9E}" type="slidenum">
              <a:rPr lang="en-US" smtClean="0">
                <a:ea typeface="ＭＳ Ｐゴシック"/>
                <a:cs typeface="ＭＳ Ｐゴシック"/>
              </a:rPr>
              <a:pPr/>
              <a:t>33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2338" name="TextBox 40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3" name="Rectangle 28"/>
          <p:cNvSpPr/>
          <p:nvPr/>
        </p:nvSpPr>
        <p:spPr>
          <a:xfrm>
            <a:off x="6858000" y="685800"/>
            <a:ext cx="1828800" cy="30480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/>
        </p:nvGraphicFramePr>
        <p:xfrm>
          <a:off x="381000" y="762000"/>
          <a:ext cx="3200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990600"/>
                <a:gridCol w="12192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 </a:t>
                      </a:r>
                      <a:r>
                        <a:rPr lang="en-US" sz="1400" dirty="0" smtClean="0">
                          <a:sym typeface="Symbol"/>
                        </a:rPr>
                        <a:t></a:t>
                      </a:r>
                      <a:r>
                        <a:rPr lang="en-US" sz="1400" dirty="0" smtClean="0"/>
                        <a:t> B</a:t>
                      </a:r>
                      <a:endParaRPr lang="en-US" sz="14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276" name="TextBox 4"/>
          <p:cNvSpPr txBox="1">
            <a:spLocks noChangeArrowheads="1"/>
          </p:cNvSpPr>
          <p:nvPr/>
        </p:nvSpPr>
        <p:spPr bwMode="auto">
          <a:xfrm>
            <a:off x="609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3277" name="TextBox 5"/>
          <p:cNvSpPr txBox="1">
            <a:spLocks noChangeArrowheads="1"/>
          </p:cNvSpPr>
          <p:nvPr/>
        </p:nvSpPr>
        <p:spPr bwMode="auto">
          <a:xfrm>
            <a:off x="16764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3278" name="TextBox 6"/>
          <p:cNvSpPr txBox="1">
            <a:spLocks noChangeArrowheads="1"/>
          </p:cNvSpPr>
          <p:nvPr/>
        </p:nvSpPr>
        <p:spPr bwMode="auto">
          <a:xfrm>
            <a:off x="26670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3279" name="TextBox 7"/>
          <p:cNvSpPr txBox="1">
            <a:spLocks noChangeArrowheads="1"/>
          </p:cNvSpPr>
          <p:nvPr/>
        </p:nvSpPr>
        <p:spPr bwMode="auto">
          <a:xfrm>
            <a:off x="609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3280" name="TextBox 8"/>
          <p:cNvSpPr txBox="1">
            <a:spLocks noChangeArrowheads="1"/>
          </p:cNvSpPr>
          <p:nvPr/>
        </p:nvSpPr>
        <p:spPr bwMode="auto">
          <a:xfrm>
            <a:off x="16764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281" name="TextBox 9"/>
          <p:cNvSpPr txBox="1">
            <a:spLocks noChangeArrowheads="1"/>
          </p:cNvSpPr>
          <p:nvPr/>
        </p:nvSpPr>
        <p:spPr bwMode="auto">
          <a:xfrm>
            <a:off x="26670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282" name="TextBox 10"/>
          <p:cNvSpPr txBox="1">
            <a:spLocks noChangeArrowheads="1"/>
          </p:cNvSpPr>
          <p:nvPr/>
        </p:nvSpPr>
        <p:spPr bwMode="auto">
          <a:xfrm>
            <a:off x="609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283" name="TextBox 11"/>
          <p:cNvSpPr txBox="1">
            <a:spLocks noChangeArrowheads="1"/>
          </p:cNvSpPr>
          <p:nvPr/>
        </p:nvSpPr>
        <p:spPr bwMode="auto">
          <a:xfrm>
            <a:off x="16764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3284" name="TextBox 12"/>
          <p:cNvSpPr txBox="1">
            <a:spLocks noChangeArrowheads="1"/>
          </p:cNvSpPr>
          <p:nvPr/>
        </p:nvSpPr>
        <p:spPr bwMode="auto">
          <a:xfrm>
            <a:off x="26670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285" name="TextBox 13"/>
          <p:cNvSpPr txBox="1">
            <a:spLocks noChangeArrowheads="1"/>
          </p:cNvSpPr>
          <p:nvPr/>
        </p:nvSpPr>
        <p:spPr bwMode="auto">
          <a:xfrm>
            <a:off x="609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286" name="TextBox 14"/>
          <p:cNvSpPr txBox="1">
            <a:spLocks noChangeArrowheads="1"/>
          </p:cNvSpPr>
          <p:nvPr/>
        </p:nvSpPr>
        <p:spPr bwMode="auto">
          <a:xfrm>
            <a:off x="16764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287" name="TextBox 15"/>
          <p:cNvSpPr txBox="1">
            <a:spLocks noChangeArrowheads="1"/>
          </p:cNvSpPr>
          <p:nvPr/>
        </p:nvSpPr>
        <p:spPr bwMode="auto">
          <a:xfrm>
            <a:off x="26670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581400" y="762000"/>
          <a:ext cx="1422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(A </a:t>
                      </a:r>
                      <a:r>
                        <a:rPr lang="en-US" sz="1100" dirty="0" smtClean="0">
                          <a:sym typeface="Symbol"/>
                        </a:rPr>
                        <a:t></a:t>
                      </a:r>
                      <a:r>
                        <a:rPr lang="en-US" sz="1100" dirty="0" smtClean="0"/>
                        <a:t> B)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302" name="TextBox 18"/>
          <p:cNvSpPr txBox="1">
            <a:spLocks noChangeArrowheads="1"/>
          </p:cNvSpPr>
          <p:nvPr/>
        </p:nvSpPr>
        <p:spPr bwMode="auto">
          <a:xfrm>
            <a:off x="4038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3303" name="TextBox 19"/>
          <p:cNvSpPr txBox="1">
            <a:spLocks noChangeArrowheads="1"/>
          </p:cNvSpPr>
          <p:nvPr/>
        </p:nvSpPr>
        <p:spPr bwMode="auto">
          <a:xfrm>
            <a:off x="4038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3304" name="TextBox 20"/>
          <p:cNvSpPr txBox="1">
            <a:spLocks noChangeArrowheads="1"/>
          </p:cNvSpPr>
          <p:nvPr/>
        </p:nvSpPr>
        <p:spPr bwMode="auto">
          <a:xfrm>
            <a:off x="4038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3305" name="TextBox 21"/>
          <p:cNvSpPr txBox="1">
            <a:spLocks noChangeArrowheads="1"/>
          </p:cNvSpPr>
          <p:nvPr/>
        </p:nvSpPr>
        <p:spPr bwMode="auto">
          <a:xfrm>
            <a:off x="4038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49530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320" name="TextBox 24"/>
          <p:cNvSpPr txBox="1">
            <a:spLocks noChangeArrowheads="1"/>
          </p:cNvSpPr>
          <p:nvPr/>
        </p:nvSpPr>
        <p:spPr bwMode="auto">
          <a:xfrm>
            <a:off x="51816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321" name="TextBox 25"/>
          <p:cNvSpPr txBox="1">
            <a:spLocks noChangeArrowheads="1"/>
          </p:cNvSpPr>
          <p:nvPr/>
        </p:nvSpPr>
        <p:spPr bwMode="auto">
          <a:xfrm>
            <a:off x="51816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322" name="TextBox 26"/>
          <p:cNvSpPr txBox="1">
            <a:spLocks noChangeArrowheads="1"/>
          </p:cNvSpPr>
          <p:nvPr/>
        </p:nvSpPr>
        <p:spPr bwMode="auto">
          <a:xfrm>
            <a:off x="51816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3323" name="TextBox 27"/>
          <p:cNvSpPr txBox="1">
            <a:spLocks noChangeArrowheads="1"/>
          </p:cNvSpPr>
          <p:nvPr/>
        </p:nvSpPr>
        <p:spPr bwMode="auto">
          <a:xfrm>
            <a:off x="51816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81350" y="4038600"/>
            <a:ext cx="304800" cy="8382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943600" y="762000"/>
          <a:ext cx="9906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339" name="TextBox 30"/>
          <p:cNvSpPr txBox="1">
            <a:spLocks noChangeArrowheads="1"/>
          </p:cNvSpPr>
          <p:nvPr/>
        </p:nvSpPr>
        <p:spPr bwMode="auto">
          <a:xfrm>
            <a:off x="6172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340" name="TextBox 31"/>
          <p:cNvSpPr txBox="1">
            <a:spLocks noChangeArrowheads="1"/>
          </p:cNvSpPr>
          <p:nvPr/>
        </p:nvSpPr>
        <p:spPr bwMode="auto">
          <a:xfrm>
            <a:off x="6172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53341" name="TextBox 32"/>
          <p:cNvSpPr txBox="1">
            <a:spLocks noChangeArrowheads="1"/>
          </p:cNvSpPr>
          <p:nvPr/>
        </p:nvSpPr>
        <p:spPr bwMode="auto">
          <a:xfrm>
            <a:off x="6172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53342" name="TextBox 33"/>
          <p:cNvSpPr txBox="1">
            <a:spLocks noChangeArrowheads="1"/>
          </p:cNvSpPr>
          <p:nvPr/>
        </p:nvSpPr>
        <p:spPr bwMode="auto">
          <a:xfrm>
            <a:off x="6172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6934200" y="762000"/>
          <a:ext cx="16764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A </a:t>
                      </a:r>
                      <a:r>
                        <a:rPr lang="en-US" sz="1100" dirty="0" smtClean="0">
                          <a:sym typeface="Symbol"/>
                        </a:rPr>
                        <a:t></a:t>
                      </a:r>
                      <a:r>
                        <a:rPr lang="en-US" sz="1100" dirty="0" smtClean="0"/>
                        <a:t> </a:t>
                      </a:r>
                      <a:r>
                        <a:rPr lang="en-US" sz="1100" dirty="0" smtClean="0">
                          <a:sym typeface="Symbol"/>
                        </a:rPr>
                        <a:t></a:t>
                      </a:r>
                      <a:r>
                        <a:rPr lang="en-US" sz="1100" dirty="0" smtClean="0"/>
                        <a:t> B</a:t>
                      </a:r>
                      <a:endParaRPr lang="en-US" sz="11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3357" name="TextBox 35"/>
          <p:cNvSpPr txBox="1">
            <a:spLocks noChangeArrowheads="1"/>
          </p:cNvSpPr>
          <p:nvPr/>
        </p:nvSpPr>
        <p:spPr bwMode="auto">
          <a:xfrm>
            <a:off x="7543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53358" name="TextBox 36"/>
          <p:cNvSpPr txBox="1">
            <a:spLocks noChangeArrowheads="1"/>
          </p:cNvSpPr>
          <p:nvPr/>
        </p:nvSpPr>
        <p:spPr bwMode="auto">
          <a:xfrm>
            <a:off x="7543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3359" name="TextBox 37"/>
          <p:cNvSpPr txBox="1">
            <a:spLocks noChangeArrowheads="1"/>
          </p:cNvSpPr>
          <p:nvPr/>
        </p:nvSpPr>
        <p:spPr bwMode="auto">
          <a:xfrm>
            <a:off x="7543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3360" name="TextBox 38"/>
          <p:cNvSpPr txBox="1">
            <a:spLocks noChangeArrowheads="1"/>
          </p:cNvSpPr>
          <p:nvPr/>
        </p:nvSpPr>
        <p:spPr bwMode="auto">
          <a:xfrm>
            <a:off x="7543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C00000"/>
                </a:solidFill>
              </a:rPr>
              <a:t>T</a:t>
            </a:r>
          </a:p>
        </p:txBody>
      </p:sp>
      <p:sp>
        <p:nvSpPr>
          <p:cNvPr id="53361" name="Slide Number Placeholder 3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B750853-BA10-4444-8F7B-EF8A147AC606}" type="slidenum">
              <a:rPr lang="en-US" smtClean="0">
                <a:ea typeface="ＭＳ Ｐゴシック"/>
                <a:cs typeface="ＭＳ Ｐゴシック"/>
              </a:rPr>
              <a:pPr/>
              <a:t>34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3362" name="TextBox 40"/>
          <p:cNvSpPr txBox="1">
            <a:spLocks noChangeArrowheads="1"/>
          </p:cNvSpPr>
          <p:nvPr/>
        </p:nvSpPr>
        <p:spPr bwMode="auto">
          <a:xfrm>
            <a:off x="1828800" y="4191000"/>
            <a:ext cx="421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(</a:t>
            </a:r>
            <a:r>
              <a:rPr lang="en-US" sz="2400">
                <a:solidFill>
                  <a:srgbClr val="00B050"/>
                </a:solidFill>
              </a:rPr>
              <a:t>A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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 =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A)</a:t>
            </a:r>
            <a:r>
              <a:rPr lang="en-US" sz="2400"/>
              <a:t> </a:t>
            </a:r>
            <a:r>
              <a:rPr lang="en-US" sz="2400">
                <a:sym typeface="Symbol" pitchFamily="18" charset="2"/>
              </a:rPr>
              <a:t></a:t>
            </a:r>
            <a:r>
              <a:rPr lang="en-US" sz="2400"/>
              <a:t> (</a:t>
            </a:r>
            <a:r>
              <a:rPr lang="en-US" sz="2400">
                <a:sym typeface="Symbol" pitchFamily="18" charset="2"/>
              </a:rPr>
              <a:t></a:t>
            </a:r>
            <a:r>
              <a:rPr lang="en-US" sz="2400"/>
              <a:t> </a:t>
            </a:r>
            <a:r>
              <a:rPr lang="en-US" sz="2400">
                <a:solidFill>
                  <a:srgbClr val="00B0F0"/>
                </a:solidFill>
              </a:rPr>
              <a:t>B</a:t>
            </a:r>
            <a:r>
              <a:rPr lang="en-US" sz="2400"/>
              <a:t>)</a:t>
            </a:r>
          </a:p>
        </p:txBody>
      </p:sp>
      <p:sp>
        <p:nvSpPr>
          <p:cNvPr id="3" name="Rectangle 28"/>
          <p:cNvSpPr/>
          <p:nvPr/>
        </p:nvSpPr>
        <p:spPr>
          <a:xfrm>
            <a:off x="3505200" y="685800"/>
            <a:ext cx="1524000" cy="28956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28"/>
          <p:cNvSpPr/>
          <p:nvPr/>
        </p:nvSpPr>
        <p:spPr>
          <a:xfrm>
            <a:off x="6858000" y="685800"/>
            <a:ext cx="1828800" cy="2971800"/>
          </a:xfrm>
          <a:prstGeom prst="rect">
            <a:avLst/>
          </a:prstGeom>
          <a:solidFill>
            <a:srgbClr val="FFFF00">
              <a:alpha val="1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Truth Tables in Excel</a:t>
            </a:r>
            <a:endParaRPr lang="en-US" dirty="0"/>
          </a:p>
        </p:txBody>
      </p:sp>
      <p:sp>
        <p:nvSpPr>
          <p:cNvPr id="5427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467C34-36EA-486F-9887-7F2DFA2BED92}" type="slidenum">
              <a:rPr lang="en-US" smtClean="0">
                <a:ea typeface="ＭＳ Ｐゴシック"/>
                <a:cs typeface="ＭＳ Ｐゴシック"/>
              </a:rPr>
              <a:pPr/>
              <a:t>35</a:t>
            </a:fld>
            <a:endParaRPr lang="en-US" smtClean="0">
              <a:ea typeface="ＭＳ Ｐゴシック"/>
              <a:cs typeface="ＭＳ Ｐゴシック"/>
            </a:endParaRP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/>
          <a:srcRect t="14035" r="52856" b="57115"/>
          <a:stretch>
            <a:fillRect/>
          </a:stretch>
        </p:blipFill>
        <p:spPr bwMode="auto">
          <a:xfrm>
            <a:off x="762000" y="685800"/>
            <a:ext cx="7543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914400" y="3581400"/>
            <a:ext cx="3471863" cy="762000"/>
            <a:chOff x="914400" y="3581400"/>
            <a:chExt cx="3471333" cy="762000"/>
          </a:xfrm>
        </p:grpSpPr>
        <p:sp>
          <p:nvSpPr>
            <p:cNvPr id="6" name="Rectangular Callout 5"/>
            <p:cNvSpPr/>
            <p:nvPr/>
          </p:nvSpPr>
          <p:spPr>
            <a:xfrm>
              <a:off x="914400" y="3581400"/>
              <a:ext cx="3428477" cy="762000"/>
            </a:xfrm>
            <a:prstGeom prst="wedgeRectCallout">
              <a:avLst>
                <a:gd name="adj1" fmla="val 55207"/>
                <a:gd name="adj2" fmla="val -26023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54281" name="Picture 3"/>
            <p:cNvPicPr>
              <a:picLocks noChangeAspect="1" noChangeArrowheads="1"/>
            </p:cNvPicPr>
            <p:nvPr/>
          </p:nvPicPr>
          <p:blipFill>
            <a:blip r:embed="rId3"/>
            <a:srcRect l="12978" t="13255" r="78075" b="83528"/>
            <a:stretch>
              <a:fillRect/>
            </a:stretch>
          </p:blipFill>
          <p:spPr bwMode="auto">
            <a:xfrm>
              <a:off x="914400" y="3581400"/>
              <a:ext cx="3471333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4191000" y="4648200"/>
            <a:ext cx="4381500" cy="762000"/>
            <a:chOff x="4191000" y="4648200"/>
            <a:chExt cx="4381500" cy="762000"/>
          </a:xfrm>
        </p:grpSpPr>
        <p:sp>
          <p:nvSpPr>
            <p:cNvPr id="10" name="Rectangular Callout 9"/>
            <p:cNvSpPr/>
            <p:nvPr/>
          </p:nvSpPr>
          <p:spPr>
            <a:xfrm>
              <a:off x="4953000" y="4692650"/>
              <a:ext cx="2819400" cy="685800"/>
            </a:xfrm>
            <a:prstGeom prst="wedgeRectCallout">
              <a:avLst>
                <a:gd name="adj1" fmla="val -7790"/>
                <a:gd name="adj2" fmla="val -45064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54279" name="Picture 4"/>
            <p:cNvPicPr>
              <a:picLocks noChangeAspect="1" noChangeArrowheads="1"/>
            </p:cNvPicPr>
            <p:nvPr/>
          </p:nvPicPr>
          <p:blipFill>
            <a:blip r:embed="rId4"/>
            <a:srcRect l="12857" t="13255" r="76192" b="83626"/>
            <a:stretch>
              <a:fillRect/>
            </a:stretch>
          </p:blipFill>
          <p:spPr bwMode="auto">
            <a:xfrm>
              <a:off x="4191000" y="4648200"/>
              <a:ext cx="43815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DeMorgan’s</a:t>
            </a:r>
            <a:r>
              <a:rPr lang="en-US" dirty="0" smtClean="0"/>
              <a:t>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Use a truth table to show that the following propositions are equivalent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  <a:cs typeface="ＭＳ Ｐゴシック"/>
              </a:rPr>
              <a:t> (</a:t>
            </a:r>
            <a:r>
              <a:rPr lang="en-US" smtClean="0">
                <a:solidFill>
                  <a:srgbClr val="00B050"/>
                </a:solidFill>
                <a:ea typeface="ＭＳ Ｐゴシック"/>
                <a:cs typeface="ＭＳ Ｐゴシック"/>
              </a:rPr>
              <a:t>A</a:t>
            </a:r>
            <a:r>
              <a:rPr lang="en-US" smtClean="0">
                <a:ea typeface="ＭＳ Ｐゴシック"/>
                <a:cs typeface="ＭＳ Ｐゴシック"/>
              </a:rPr>
              <a:t>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</a:t>
            </a:r>
            <a:r>
              <a:rPr lang="en-US" smtClean="0">
                <a:ea typeface="ＭＳ Ｐゴシック"/>
                <a:cs typeface="ＭＳ Ｐゴシック"/>
              </a:rPr>
              <a:t> </a:t>
            </a:r>
            <a:r>
              <a:rPr lang="en-US" smtClean="0">
                <a:solidFill>
                  <a:srgbClr val="00B0F0"/>
                </a:solidFill>
                <a:ea typeface="ＭＳ Ｐゴシック"/>
                <a:cs typeface="ＭＳ Ｐゴシック"/>
              </a:rPr>
              <a:t>B</a:t>
            </a:r>
            <a:r>
              <a:rPr lang="en-US" smtClean="0">
                <a:ea typeface="ＭＳ Ｐゴシック"/>
                <a:cs typeface="ＭＳ Ｐゴシック"/>
              </a:rPr>
              <a:t>) = (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  <a:cs typeface="ＭＳ Ｐゴシック"/>
              </a:rPr>
              <a:t> </a:t>
            </a:r>
            <a:r>
              <a:rPr lang="en-US" smtClean="0">
                <a:solidFill>
                  <a:srgbClr val="00B050"/>
                </a:solidFill>
                <a:ea typeface="ＭＳ Ｐゴシック"/>
                <a:cs typeface="ＭＳ Ｐゴシック"/>
              </a:rPr>
              <a:t>A)</a:t>
            </a:r>
            <a:r>
              <a:rPr lang="en-US" smtClean="0">
                <a:ea typeface="ＭＳ Ｐゴシック"/>
                <a:cs typeface="ＭＳ Ｐゴシック"/>
              </a:rPr>
              <a:t>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</a:t>
            </a:r>
            <a:r>
              <a:rPr lang="en-US" smtClean="0">
                <a:ea typeface="ＭＳ Ｐゴシック"/>
                <a:cs typeface="ＭＳ Ｐゴシック"/>
              </a:rPr>
              <a:t> (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  <a:cs typeface="ＭＳ Ｐゴシック"/>
              </a:rPr>
              <a:t> </a:t>
            </a:r>
            <a:r>
              <a:rPr lang="en-US" smtClean="0">
                <a:solidFill>
                  <a:srgbClr val="00B0F0"/>
                </a:solidFill>
                <a:ea typeface="ＭＳ Ｐゴシック"/>
                <a:cs typeface="ＭＳ Ｐゴシック"/>
              </a:rPr>
              <a:t>B</a:t>
            </a:r>
            <a:r>
              <a:rPr lang="en-US" smtClean="0">
                <a:ea typeface="ＭＳ Ｐゴシック"/>
                <a:cs typeface="ＭＳ Ｐゴシック"/>
              </a:rPr>
              <a:t>)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It is never the case that </a:t>
            </a:r>
            <a:r>
              <a:rPr lang="en-US" i="1" smtClean="0">
                <a:solidFill>
                  <a:srgbClr val="00B050"/>
                </a:solidFill>
                <a:ea typeface="ＭＳ Ｐゴシック"/>
                <a:cs typeface="ＭＳ Ｐゴシック"/>
              </a:rPr>
              <a:t>I am bored</a:t>
            </a:r>
            <a:r>
              <a:rPr lang="en-US" smtClean="0">
                <a:solidFill>
                  <a:srgbClr val="00B050"/>
                </a:solidFill>
                <a:ea typeface="ＭＳ Ｐゴシック"/>
                <a:cs typeface="ＭＳ Ｐゴシック"/>
              </a:rPr>
              <a:t> </a:t>
            </a:r>
            <a:r>
              <a:rPr lang="en-US" smtClean="0">
                <a:ea typeface="ＭＳ Ｐゴシック"/>
                <a:cs typeface="ＭＳ Ｐゴシック"/>
              </a:rPr>
              <a:t>OR </a:t>
            </a:r>
            <a:r>
              <a:rPr lang="en-US" i="1" smtClean="0">
                <a:solidFill>
                  <a:srgbClr val="00B0F0"/>
                </a:solidFill>
                <a:ea typeface="ＭＳ Ｐゴシック"/>
                <a:cs typeface="ＭＳ Ｐゴシック"/>
              </a:rPr>
              <a:t>tired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It is always the case that </a:t>
            </a:r>
            <a:r>
              <a:rPr lang="en-US" i="1" smtClean="0">
                <a:solidFill>
                  <a:srgbClr val="00B050"/>
                </a:solidFill>
                <a:ea typeface="ＭＳ Ｐゴシック"/>
                <a:cs typeface="ＭＳ Ｐゴシック"/>
              </a:rPr>
              <a:t>I am </a:t>
            </a:r>
            <a:r>
              <a:rPr lang="en-US" smtClean="0">
                <a:ea typeface="ＭＳ Ｐゴシック"/>
                <a:cs typeface="ＭＳ Ｐゴシック"/>
              </a:rPr>
              <a:t>NOT</a:t>
            </a:r>
            <a:r>
              <a:rPr lang="en-US" i="1" smtClean="0">
                <a:solidFill>
                  <a:srgbClr val="92D050"/>
                </a:solidFill>
                <a:ea typeface="ＭＳ Ｐゴシック"/>
                <a:cs typeface="ＭＳ Ｐゴシック"/>
              </a:rPr>
              <a:t> </a:t>
            </a:r>
            <a:r>
              <a:rPr lang="en-US" i="1" smtClean="0">
                <a:solidFill>
                  <a:srgbClr val="00B050"/>
                </a:solidFill>
                <a:ea typeface="ＭＳ Ｐゴシック"/>
                <a:cs typeface="ＭＳ Ｐゴシック"/>
              </a:rPr>
              <a:t>bored</a:t>
            </a:r>
            <a:r>
              <a:rPr lang="en-US" smtClean="0">
                <a:solidFill>
                  <a:srgbClr val="92D050"/>
                </a:solidFill>
                <a:ea typeface="ＭＳ Ｐゴシック"/>
                <a:cs typeface="ＭＳ Ｐゴシック"/>
              </a:rPr>
              <a:t> </a:t>
            </a:r>
            <a:r>
              <a:rPr lang="en-US" smtClean="0">
                <a:ea typeface="ＭＳ Ｐゴシック"/>
                <a:cs typeface="ＭＳ Ｐゴシック"/>
              </a:rPr>
              <a:t>AND NOT </a:t>
            </a:r>
            <a:r>
              <a:rPr lang="en-US" i="1" smtClean="0">
                <a:solidFill>
                  <a:srgbClr val="00B0F0"/>
                </a:solidFill>
                <a:ea typeface="ＭＳ Ｐゴシック"/>
                <a:cs typeface="ＭＳ Ｐゴシック"/>
              </a:rPr>
              <a:t>tired</a:t>
            </a:r>
            <a:endParaRPr lang="en-US" smtClean="0">
              <a:solidFill>
                <a:srgbClr val="00B0F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5BC7A0-BA20-400B-BACC-9FF754128A42}" type="slidenum">
              <a:rPr lang="en-US" smtClean="0">
                <a:ea typeface="ＭＳ Ｐゴシック"/>
                <a:cs typeface="ＭＳ Ｐゴシック"/>
              </a:rPr>
              <a:pPr/>
              <a:t>36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Augusts </a:t>
            </a:r>
            <a:r>
              <a:rPr lang="en-US" dirty="0" err="1" smtClean="0"/>
              <a:t>DeMorgan</a:t>
            </a:r>
            <a:endParaRPr lang="en-US" dirty="0"/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1806-1871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British Mathematician born in India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Wrote more than 1000 articles!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He introduced </a:t>
            </a:r>
            <a:r>
              <a:rPr lang="en-US" i="1" smtClean="0">
                <a:ea typeface="ＭＳ Ｐゴシック"/>
                <a:cs typeface="ＭＳ Ｐゴシック"/>
              </a:rPr>
              <a:t>Mathematical Induction</a:t>
            </a:r>
            <a:r>
              <a:rPr lang="en-US" smtClean="0">
                <a:ea typeface="ＭＳ Ｐゴシック"/>
                <a:cs typeface="ＭＳ Ｐゴシック"/>
              </a:rPr>
              <a:t> in1838</a:t>
            </a:r>
          </a:p>
        </p:txBody>
      </p:sp>
      <p:pic>
        <p:nvPicPr>
          <p:cNvPr id="56323" name="Picture 2" descr="Augustus De Morgan (1806-1871)">
            <a:hlinkClick r:id="rId2" tooltip="Augustus De Morgan (1806-1871)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895600"/>
            <a:ext cx="1905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BB2021-2330-4510-BA59-670E1093FC3B}" type="slidenum">
              <a:rPr lang="en-US" smtClean="0">
                <a:ea typeface="ＭＳ Ｐゴシック"/>
                <a:cs typeface="ＭＳ Ｐゴシック"/>
              </a:rPr>
              <a:pPr/>
              <a:t>37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If A and B are a propositions,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then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</a:t>
            </a:r>
            <a:r>
              <a:rPr lang="en-US" smtClean="0">
                <a:latin typeface="Times New Roman" pitchFamily="18" charset="0"/>
                <a:ea typeface="ＭＳ Ｐゴシック"/>
                <a:cs typeface="Times New Roman" pitchFamily="18" charset="0"/>
              </a:rPr>
              <a:t>→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 B is a proposition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that is false when A is true and B is false</a:t>
            </a: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otherwise, it is true</a:t>
            </a: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endParaRPr lang="en-US" smtClean="0">
              <a:ea typeface="ＭＳ Ｐゴシック"/>
              <a:cs typeface="ＭＳ Ｐゴシック"/>
              <a:sym typeface="Symbol" pitchFamily="18" charset="2"/>
            </a:endParaRPr>
          </a:p>
          <a:p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A </a:t>
            </a:r>
            <a:r>
              <a:rPr lang="en-US" smtClean="0">
                <a:latin typeface="Times New Roman" pitchFamily="18" charset="0"/>
                <a:ea typeface="ＭＳ Ｐゴシック"/>
                <a:cs typeface="Times New Roman" pitchFamily="18" charset="0"/>
              </a:rPr>
              <a:t>→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 B is read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if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A then B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, or </a:t>
            </a:r>
            <a:r>
              <a:rPr lang="en-US" i="1" smtClean="0">
                <a:ea typeface="ＭＳ Ｐゴシック"/>
                <a:cs typeface="ＭＳ Ｐゴシック"/>
                <a:sym typeface="Symbol" pitchFamily="18" charset="2"/>
              </a:rPr>
              <a:t>A implies B</a:t>
            </a:r>
            <a:endParaRPr lang="en-US" i="1" smtClean="0">
              <a:ea typeface="ＭＳ Ｐゴシック"/>
              <a:cs typeface="ＭＳ Ｐゴシック"/>
            </a:endParaRP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C205C2-BAA7-4B33-AFA2-38C88902BEE0}" type="slidenum">
              <a:rPr lang="en-US" smtClean="0">
                <a:ea typeface="ＭＳ Ｐゴシック"/>
                <a:cs typeface="ＭＳ Ｐゴシック"/>
              </a:rPr>
              <a:pPr/>
              <a:t>38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If you have a Canadian passport, then you’re a Canadian citizen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 = you have a Canadian passport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B = you’re a Canadian citizen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Logical expression: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smtClean="0">
                <a:latin typeface="Times New Roman" pitchFamily="18" charset="0"/>
                <a:ea typeface="ＭＳ Ｐゴシック"/>
                <a:cs typeface="Times New Roman" pitchFamily="18" charset="0"/>
              </a:rPr>
              <a:t>→ </a:t>
            </a:r>
            <a:r>
              <a:rPr lang="en-US" smtClean="0">
                <a:ea typeface="ＭＳ Ｐゴシック"/>
                <a:cs typeface="ＭＳ Ｐゴシック"/>
              </a:rPr>
              <a:t>B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F89D8D-435E-4FD7-A661-2F7B8957E760}" type="slidenum">
              <a:rPr lang="en-US" smtClean="0">
                <a:ea typeface="ＭＳ Ｐゴシック"/>
                <a:cs typeface="ＭＳ Ｐゴシック"/>
              </a:rPr>
              <a:pPr/>
              <a:t>39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530225"/>
            <a:ext cx="8183563" cy="4187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ea typeface="ＭＳ Ｐゴシック"/>
                <a:cs typeface="ＭＳ Ｐゴシック"/>
              </a:rPr>
              <a:t>If you have a Canadian passport, then you’re a Canadian citizen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00B050"/>
                </a:solidFill>
                <a:ea typeface="ＭＳ Ｐゴシック"/>
                <a:cs typeface="ＭＳ Ｐゴシック"/>
              </a:rPr>
              <a:t>Maybe you have a Canadian passport (T) and you’re a Canadian citizen (T)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00B050"/>
                </a:solidFill>
                <a:ea typeface="ＭＳ Ｐゴシック"/>
              </a:rPr>
              <a:t>JT: Can be true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00B050"/>
                </a:solidFill>
                <a:ea typeface="ＭＳ Ｐゴシック"/>
                <a:cs typeface="ＭＳ Ｐゴシック"/>
              </a:rPr>
              <a:t>Maybe you do not have a Canadian passport (F) and you’re a Canadian citizen (T)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00B050"/>
                </a:solidFill>
                <a:ea typeface="ＭＳ Ｐゴシック"/>
              </a:rPr>
              <a:t>JT: Can be true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00B050"/>
                </a:solidFill>
                <a:ea typeface="ＭＳ Ｐゴシック"/>
                <a:cs typeface="ＭＳ Ｐゴシック"/>
              </a:rPr>
              <a:t>Maybe you do not have a Canadian passport (F) and you’re not a Canadian citizen (F)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00B050"/>
                </a:solidFill>
                <a:ea typeface="ＭＳ Ｐゴシック"/>
              </a:rPr>
              <a:t>JT: Can be true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solidFill>
                  <a:srgbClr val="FF0000"/>
                </a:solidFill>
                <a:ea typeface="ＭＳ Ｐゴシック"/>
                <a:cs typeface="ＭＳ Ｐゴシック"/>
              </a:rPr>
              <a:t>It is not the case that (you have a Canadian passport (T) and you’re not a Canadian citizen) (F)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sz="2200" smtClean="0">
                <a:solidFill>
                  <a:srgbClr val="FF0000"/>
                </a:solidFill>
                <a:ea typeface="ＭＳ Ｐゴシック"/>
              </a:rPr>
              <a:t>JT: Claim cannot be true (i.e., it’s a False claim)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60438" y="5562600"/>
            <a:ext cx="8183562" cy="105251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</a:t>
            </a:r>
            <a:endParaRPr lang="en-US" dirty="0"/>
          </a:p>
        </p:txBody>
      </p:sp>
      <p:sp>
        <p:nvSpPr>
          <p:cNvPr id="59395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A0D1306-ABDE-453D-B068-7B57900C1563}" type="slidenum">
              <a:rPr lang="en-US" sz="1600">
                <a:solidFill>
                  <a:srgbClr val="A7A399"/>
                </a:solidFill>
              </a:rPr>
              <a:pPr algn="r"/>
              <a:t>40</a:t>
            </a:fld>
            <a:endParaRPr lang="en-US" sz="1600">
              <a:solidFill>
                <a:srgbClr val="A7A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Implication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62200" y="762000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3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672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638800" y="1295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3886200"/>
            <a:ext cx="7756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If you have a DL, then you can drive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743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2672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38800" y="1828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743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2672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638800" y="24384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743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2672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638800" y="29718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60457" name="Slide Number Placeholder 1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B28D1EB-1C46-4EAC-915D-93B952CC08FC}" type="slidenum">
              <a:rPr lang="en-US" smtClean="0">
                <a:ea typeface="ＭＳ Ｐゴシック"/>
                <a:cs typeface="ＭＳ Ｐゴシック"/>
              </a:rPr>
              <a:pPr/>
              <a:t>41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9604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Truth Table for Implication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</p:nvPr>
        </p:nvGraphicFramePr>
        <p:xfrm>
          <a:off x="0" y="1487488"/>
          <a:ext cx="4267200" cy="2822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</a:t>
                      </a:r>
                      <a:r>
                        <a:rPr lang="en-US" dirty="0" smtClean="0">
                          <a:latin typeface="Times New Roman"/>
                          <a:cs typeface="Times New Roman"/>
                        </a:rPr>
                        <a:t>→</a:t>
                      </a:r>
                      <a:r>
                        <a:rPr lang="en-US" dirty="0" smtClean="0"/>
                        <a:t> B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1468" name="TextBox 7"/>
          <p:cNvSpPr txBox="1">
            <a:spLocks noChangeArrowheads="1"/>
          </p:cNvSpPr>
          <p:nvPr/>
        </p:nvSpPr>
        <p:spPr bwMode="auto">
          <a:xfrm>
            <a:off x="685800" y="2020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61469" name="TextBox 8"/>
          <p:cNvSpPr txBox="1">
            <a:spLocks noChangeArrowheads="1"/>
          </p:cNvSpPr>
          <p:nvPr/>
        </p:nvSpPr>
        <p:spPr bwMode="auto">
          <a:xfrm>
            <a:off x="2209800" y="2020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61470" name="TextBox 9"/>
          <p:cNvSpPr txBox="1">
            <a:spLocks noChangeArrowheads="1"/>
          </p:cNvSpPr>
          <p:nvPr/>
        </p:nvSpPr>
        <p:spPr bwMode="auto">
          <a:xfrm>
            <a:off x="3581400" y="2020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8200" y="2047875"/>
            <a:ext cx="2978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B050"/>
                </a:solidFill>
              </a:rPr>
              <a:t>Have pass, citizen</a:t>
            </a:r>
          </a:p>
        </p:txBody>
      </p:sp>
      <p:sp>
        <p:nvSpPr>
          <p:cNvPr id="61472" name="TextBox 11"/>
          <p:cNvSpPr txBox="1">
            <a:spLocks noChangeArrowheads="1"/>
          </p:cNvSpPr>
          <p:nvPr/>
        </p:nvSpPr>
        <p:spPr bwMode="auto">
          <a:xfrm>
            <a:off x="685800" y="2554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61473" name="TextBox 12"/>
          <p:cNvSpPr txBox="1">
            <a:spLocks noChangeArrowheads="1"/>
          </p:cNvSpPr>
          <p:nvPr/>
        </p:nvSpPr>
        <p:spPr bwMode="auto">
          <a:xfrm>
            <a:off x="2209800" y="2554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61474" name="TextBox 13"/>
          <p:cNvSpPr txBox="1">
            <a:spLocks noChangeArrowheads="1"/>
          </p:cNvSpPr>
          <p:nvPr/>
        </p:nvSpPr>
        <p:spPr bwMode="auto">
          <a:xfrm>
            <a:off x="3581400" y="2554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61475" name="TextBox 18"/>
          <p:cNvSpPr txBox="1">
            <a:spLocks noChangeArrowheads="1"/>
          </p:cNvSpPr>
          <p:nvPr/>
        </p:nvSpPr>
        <p:spPr bwMode="auto">
          <a:xfrm>
            <a:off x="685800" y="3163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61476" name="TextBox 19"/>
          <p:cNvSpPr txBox="1">
            <a:spLocks noChangeArrowheads="1"/>
          </p:cNvSpPr>
          <p:nvPr/>
        </p:nvSpPr>
        <p:spPr bwMode="auto">
          <a:xfrm>
            <a:off x="2209800" y="3163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61477" name="TextBox 20"/>
          <p:cNvSpPr txBox="1">
            <a:spLocks noChangeArrowheads="1"/>
          </p:cNvSpPr>
          <p:nvPr/>
        </p:nvSpPr>
        <p:spPr bwMode="auto">
          <a:xfrm>
            <a:off x="3581400" y="31638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61478" name="TextBox 21"/>
          <p:cNvSpPr txBox="1">
            <a:spLocks noChangeArrowheads="1"/>
          </p:cNvSpPr>
          <p:nvPr/>
        </p:nvSpPr>
        <p:spPr bwMode="auto">
          <a:xfrm>
            <a:off x="685800" y="3697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61479" name="TextBox 22"/>
          <p:cNvSpPr txBox="1">
            <a:spLocks noChangeArrowheads="1"/>
          </p:cNvSpPr>
          <p:nvPr/>
        </p:nvSpPr>
        <p:spPr bwMode="auto">
          <a:xfrm>
            <a:off x="2209800" y="3697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61480" name="TextBox 23"/>
          <p:cNvSpPr txBox="1">
            <a:spLocks noChangeArrowheads="1"/>
          </p:cNvSpPr>
          <p:nvPr/>
        </p:nvSpPr>
        <p:spPr bwMode="auto">
          <a:xfrm>
            <a:off x="3581400" y="3697288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648200" y="2662238"/>
            <a:ext cx="35925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B050"/>
                </a:solidFill>
              </a:rPr>
              <a:t>Have pass,</a:t>
            </a: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not citizen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648200" y="3276600"/>
            <a:ext cx="3592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Have not pass,</a:t>
            </a:r>
            <a:r>
              <a:rPr lang="en-US" sz="2400"/>
              <a:t> </a:t>
            </a:r>
            <a:r>
              <a:rPr lang="en-US" sz="2400">
                <a:solidFill>
                  <a:srgbClr val="00B050"/>
                </a:solidFill>
              </a:rPr>
              <a:t>citizen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648200" y="3810000"/>
            <a:ext cx="4206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Have not pass,</a:t>
            </a:r>
            <a:r>
              <a:rPr lang="en-US" sz="2400"/>
              <a:t> </a:t>
            </a:r>
            <a:r>
              <a:rPr lang="en-US" sz="2400">
                <a:solidFill>
                  <a:srgbClr val="FF0000"/>
                </a:solidFill>
              </a:rPr>
              <a:t>not citizen</a:t>
            </a:r>
          </a:p>
        </p:txBody>
      </p:sp>
      <p:sp>
        <p:nvSpPr>
          <p:cNvPr id="61484" name="Slide Number Placeholder 2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84C0B7-61E0-45F1-9FA5-6E83FBE115E1}" type="slidenum">
              <a:rPr lang="en-US" smtClean="0">
                <a:ea typeface="ＭＳ Ｐゴシック"/>
                <a:cs typeface="ＭＳ Ｐゴシック"/>
              </a:rPr>
              <a:pPr/>
              <a:t>42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18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Implication is Redundant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smtClean="0">
                <a:latin typeface="Times New Roman" pitchFamily="18" charset="0"/>
                <a:ea typeface="ＭＳ Ｐゴシック"/>
                <a:cs typeface="Times New Roman" pitchFamily="18" charset="0"/>
              </a:rPr>
              <a:t>→ </a:t>
            </a:r>
            <a:r>
              <a:rPr lang="en-US" smtClean="0">
                <a:ea typeface="ＭＳ Ｐゴシック"/>
                <a:cs typeface="ＭＳ Ｐゴシック"/>
              </a:rPr>
              <a:t>B is logically equivalent to:</a:t>
            </a:r>
          </a:p>
          <a:p>
            <a:pPr lvl="1"/>
            <a:r>
              <a:rPr lang="en-US" smtClean="0">
                <a:ea typeface="ＭＳ Ｐゴシック"/>
              </a:rPr>
              <a:t> </a:t>
            </a:r>
            <a:r>
              <a:rPr lang="en-US" smtClean="0">
                <a:ea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</a:rPr>
              <a:t>A </a:t>
            </a:r>
            <a:r>
              <a:rPr lang="en-US" smtClean="0">
                <a:ea typeface="ＭＳ Ｐゴシック"/>
                <a:sym typeface="Symbol" pitchFamily="18" charset="2"/>
              </a:rPr>
              <a:t></a:t>
            </a:r>
            <a:r>
              <a:rPr lang="en-US" smtClean="0">
                <a:ea typeface="ＭＳ Ｐゴシック"/>
              </a:rPr>
              <a:t> B</a:t>
            </a:r>
          </a:p>
          <a:p>
            <a:pPr lvl="1"/>
            <a:r>
              <a:rPr lang="en-US" smtClean="0">
                <a:ea typeface="ＭＳ Ｐゴシック"/>
              </a:rPr>
              <a:t>Prove it using a truth table</a:t>
            </a:r>
          </a:p>
          <a:p>
            <a:pPr lvl="1"/>
            <a:endParaRPr lang="en-US" smtClean="0">
              <a:ea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If you have a Canadian passport, then you’re a Canadian citizen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You do </a:t>
            </a:r>
            <a:r>
              <a:rPr lang="en-US" b="1" smtClean="0">
                <a:ea typeface="ＭＳ Ｐゴシック"/>
                <a:cs typeface="ＭＳ Ｐゴシック"/>
              </a:rPr>
              <a:t>not</a:t>
            </a:r>
            <a:r>
              <a:rPr lang="en-US" smtClean="0">
                <a:ea typeface="ＭＳ Ｐゴシック"/>
                <a:cs typeface="ＭＳ Ｐゴシック"/>
              </a:rPr>
              <a:t> have a Canadian passport </a:t>
            </a:r>
            <a:r>
              <a:rPr lang="en-US" b="1" smtClean="0">
                <a:ea typeface="ＭＳ Ｐゴシック"/>
                <a:cs typeface="ＭＳ Ｐゴシック"/>
              </a:rPr>
              <a:t>or</a:t>
            </a:r>
            <a:r>
              <a:rPr lang="en-US" smtClean="0">
                <a:ea typeface="ＭＳ Ｐゴシック"/>
                <a:cs typeface="ＭＳ Ｐゴシック"/>
              </a:rPr>
              <a:t> you’re a Canadian Citizen </a:t>
            </a:r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1AB27B5-A479-4E82-9AE9-92E9DEF10016}" type="slidenum">
              <a:rPr lang="en-US" smtClean="0">
                <a:ea typeface="ＭＳ Ｐゴシック"/>
                <a:cs typeface="ＭＳ Ｐゴシック"/>
              </a:rPr>
              <a:pPr/>
              <a:t>43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Contrapositive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smtClean="0">
                <a:latin typeface="Times New Roman" pitchFamily="18" charset="0"/>
                <a:ea typeface="ＭＳ Ｐゴシック"/>
                <a:cs typeface="Times New Roman" pitchFamily="18" charset="0"/>
              </a:rPr>
              <a:t>→ </a:t>
            </a:r>
            <a:r>
              <a:rPr lang="en-US" smtClean="0">
                <a:ea typeface="ＭＳ Ｐゴシック"/>
                <a:cs typeface="ＭＳ Ｐゴシック"/>
              </a:rPr>
              <a:t>B is logically equivalent to:</a:t>
            </a:r>
          </a:p>
          <a:p>
            <a:pPr lvl="1"/>
            <a:r>
              <a:rPr lang="en-US" smtClean="0">
                <a:ea typeface="ＭＳ Ｐゴシック"/>
              </a:rPr>
              <a:t> </a:t>
            </a:r>
            <a:r>
              <a:rPr lang="en-US" smtClean="0">
                <a:ea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</a:rPr>
              <a:t>B </a:t>
            </a:r>
            <a:r>
              <a:rPr lang="en-US" smtClean="0">
                <a:latin typeface="Times New Roman" pitchFamily="18" charset="0"/>
                <a:ea typeface="ＭＳ Ｐゴシック"/>
                <a:cs typeface="Times New Roman" pitchFamily="18" charset="0"/>
              </a:rPr>
              <a:t>→ </a:t>
            </a:r>
            <a:r>
              <a:rPr lang="en-US" smtClean="0">
                <a:ea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</a:rPr>
              <a:t>A</a:t>
            </a:r>
          </a:p>
          <a:p>
            <a:pPr lvl="1"/>
            <a:endParaRPr lang="en-US" smtClean="0">
              <a:ea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If you have a Canadian passport, then you’re a Canadian citizen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If you you’re </a:t>
            </a:r>
            <a:r>
              <a:rPr lang="en-US" b="1" smtClean="0">
                <a:ea typeface="ＭＳ Ｐゴシック"/>
                <a:cs typeface="ＭＳ Ｐゴシック"/>
              </a:rPr>
              <a:t>not </a:t>
            </a:r>
            <a:r>
              <a:rPr lang="en-US" smtClean="0">
                <a:ea typeface="ＭＳ Ｐゴシック"/>
                <a:cs typeface="ＭＳ Ｐゴシック"/>
              </a:rPr>
              <a:t>a Canadian citizen, then you do </a:t>
            </a:r>
            <a:r>
              <a:rPr lang="en-US" b="1" smtClean="0">
                <a:ea typeface="ＭＳ Ｐゴシック"/>
                <a:cs typeface="ＭＳ Ｐゴシック"/>
              </a:rPr>
              <a:t>not</a:t>
            </a:r>
            <a:r>
              <a:rPr lang="en-US" smtClean="0">
                <a:ea typeface="ＭＳ Ｐゴシック"/>
                <a:cs typeface="ＭＳ Ｐゴシック"/>
              </a:rPr>
              <a:t> have a Canadian passport</a:t>
            </a:r>
          </a:p>
          <a:p>
            <a:endParaRPr lang="en-US" smtClean="0">
              <a:ea typeface="ＭＳ Ｐゴシック"/>
              <a:cs typeface="ＭＳ Ｐゴシック"/>
            </a:endParaRP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B6C769-DBBF-40FB-B576-4489750DC50F}" type="slidenum">
              <a:rPr lang="en-US" smtClean="0">
                <a:ea typeface="ＭＳ Ｐゴシック"/>
                <a:cs typeface="ＭＳ Ｐゴシック"/>
              </a:rPr>
              <a:pPr/>
              <a:t>44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Precedence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If a complex proposition does not have brackets apply operators in the following order</a:t>
            </a: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err="1" smtClean="0">
                <a:cs typeface="+mn-cs"/>
                <a:sym typeface="Symbol"/>
              </a:rPr>
              <a:t></a:t>
            </a:r>
            <a:endParaRPr lang="en-US" dirty="0" smtClean="0">
              <a:cs typeface="+mn-cs"/>
              <a:sym typeface="Symbol"/>
            </a:endParaRP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err="1" smtClean="0">
                <a:cs typeface="+mn-cs"/>
                <a:sym typeface="Symbol"/>
              </a:rPr>
              <a:t></a:t>
            </a:r>
            <a:r>
              <a:rPr lang="en-US" dirty="0" smtClean="0">
                <a:cs typeface="+mn-cs"/>
              </a:rPr>
              <a:t> or </a:t>
            </a:r>
            <a:r>
              <a:rPr lang="en-US" dirty="0" err="1" smtClean="0">
                <a:cs typeface="+mn-cs"/>
                <a:sym typeface="Symbol"/>
              </a:rPr>
              <a:t></a:t>
            </a:r>
            <a:r>
              <a:rPr lang="en-US" dirty="0" smtClean="0">
                <a:cs typeface="+mn-cs"/>
                <a:sym typeface="Symbol"/>
              </a:rPr>
              <a:t> or </a:t>
            </a:r>
            <a:r>
              <a:rPr lang="en-US" dirty="0" err="1" smtClean="0">
                <a:cs typeface="+mn-cs"/>
                <a:sym typeface="Symbol"/>
              </a:rPr>
              <a:t>xor</a:t>
            </a:r>
            <a:r>
              <a:rPr lang="en-US" dirty="0" smtClean="0">
                <a:cs typeface="+mn-cs"/>
              </a:rPr>
              <a:t>, left to right</a:t>
            </a:r>
          </a:p>
          <a:p>
            <a:pPr marL="804672" lvl="1" indent="-457200">
              <a:buFont typeface="+mj-lt"/>
              <a:buAutoNum type="arabicPeriod"/>
              <a:defRPr/>
            </a:pPr>
            <a:r>
              <a:rPr lang="en-US" dirty="0" smtClean="0">
                <a:latin typeface="Times New Roman"/>
                <a:cs typeface="Times New Roman"/>
              </a:rPr>
              <a:t>→</a:t>
            </a:r>
          </a:p>
          <a:p>
            <a:pPr marL="804672" lvl="1" indent="-457200">
              <a:buFont typeface="Verdana" pitchFamily="34" charset="0"/>
              <a:buNone/>
              <a:defRPr/>
            </a:pPr>
            <a:endParaRPr lang="en-US" dirty="0" smtClean="0">
              <a:cs typeface="+mn-cs"/>
            </a:endParaRPr>
          </a:p>
          <a:p>
            <a:pPr marL="521208" indent="-457200">
              <a:defRPr/>
            </a:pP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A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B = (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 A)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B</a:t>
            </a:r>
          </a:p>
          <a:p>
            <a:pPr marL="521208" indent="-457200">
              <a:defRPr/>
            </a:pPr>
            <a:r>
              <a:rPr lang="en-US" dirty="0" smtClean="0"/>
              <a:t>This is different from </a:t>
            </a:r>
            <a:r>
              <a:rPr lang="en-US" dirty="0" smtClean="0">
                <a:sym typeface="Symbol"/>
              </a:rPr>
              <a:t></a:t>
            </a:r>
            <a:r>
              <a:rPr lang="en-US" dirty="0" smtClean="0"/>
              <a:t>(A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B)</a:t>
            </a:r>
          </a:p>
          <a:p>
            <a:pPr marL="521208" indent="-457200">
              <a:defRPr/>
            </a:pPr>
            <a:r>
              <a:rPr lang="en-US" dirty="0" smtClean="0"/>
              <a:t>A </a:t>
            </a:r>
            <a:r>
              <a:rPr lang="en-US" dirty="0" smtClean="0">
                <a:sym typeface="Symbol"/>
              </a:rPr>
              <a:t></a:t>
            </a:r>
            <a:r>
              <a:rPr lang="en-US" dirty="0" smtClean="0"/>
              <a:t> B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C = (A </a:t>
            </a:r>
            <a:r>
              <a:rPr lang="en-US" dirty="0" smtClean="0">
                <a:sym typeface="Symbol"/>
              </a:rPr>
              <a:t></a:t>
            </a:r>
            <a:r>
              <a:rPr lang="en-US" dirty="0" smtClean="0"/>
              <a:t> B) </a:t>
            </a:r>
            <a:r>
              <a:rPr lang="en-US" dirty="0" smtClean="0">
                <a:sym typeface="Symbol"/>
              </a:rPr>
              <a:t></a:t>
            </a:r>
            <a:r>
              <a:rPr lang="en-US" dirty="0" smtClean="0"/>
              <a:t> C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9C7407-79A8-4A97-9028-EB529E02D1C6}" type="slidenum">
              <a:rPr lang="en-US" smtClean="0">
                <a:ea typeface="ＭＳ Ｐゴシック"/>
                <a:cs typeface="ＭＳ Ｐゴシック"/>
              </a:rPr>
              <a:pPr/>
              <a:t>45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Tautologies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b="1" smtClean="0">
                <a:ea typeface="ＭＳ Ｐゴシック"/>
                <a:cs typeface="ＭＳ Ｐゴシック"/>
              </a:rPr>
              <a:t>tautology</a:t>
            </a:r>
            <a:r>
              <a:rPr lang="en-US" smtClean="0">
                <a:ea typeface="ＭＳ Ｐゴシック"/>
                <a:cs typeface="ＭＳ Ｐゴシック"/>
              </a:rPr>
              <a:t> is a proposition that is always true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At the end, I will pass the course or I will not pass it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 = I will pass the course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</a:t>
            </a:r>
            <a:r>
              <a:rPr lang="en-US" smtClean="0">
                <a:ea typeface="ＭＳ Ｐゴシック"/>
                <a:cs typeface="ＭＳ Ｐゴシック"/>
              </a:rPr>
              <a:t> (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  <a:cs typeface="ＭＳ Ｐゴシック"/>
              </a:rPr>
              <a:t> A)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E4DAF7-EA0F-4D3D-90F3-1F0A40B015D7}" type="slidenum">
              <a:rPr lang="en-US" smtClean="0">
                <a:ea typeface="ＭＳ Ｐゴシック"/>
                <a:cs typeface="ＭＳ Ｐゴシック"/>
              </a:rPr>
              <a:pPr/>
              <a:t>46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Tautologies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2209800" y="965200"/>
          <a:ext cx="2844800" cy="1693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6576" name="TextBox 5"/>
          <p:cNvSpPr txBox="1">
            <a:spLocks noChangeArrowheads="1"/>
          </p:cNvSpPr>
          <p:nvPr/>
        </p:nvSpPr>
        <p:spPr bwMode="auto">
          <a:xfrm>
            <a:off x="2616200" y="147796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66577" name="TextBox 6"/>
          <p:cNvSpPr txBox="1">
            <a:spLocks noChangeArrowheads="1"/>
          </p:cNvSpPr>
          <p:nvPr/>
        </p:nvSpPr>
        <p:spPr bwMode="auto">
          <a:xfrm>
            <a:off x="4140200" y="1477963"/>
            <a:ext cx="48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66578" name="TextBox 7"/>
          <p:cNvSpPr txBox="1">
            <a:spLocks noChangeArrowheads="1"/>
          </p:cNvSpPr>
          <p:nvPr/>
        </p:nvSpPr>
        <p:spPr bwMode="auto">
          <a:xfrm>
            <a:off x="2616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66579" name="TextBox 8"/>
          <p:cNvSpPr txBox="1">
            <a:spLocks noChangeArrowheads="1"/>
          </p:cNvSpPr>
          <p:nvPr/>
        </p:nvSpPr>
        <p:spPr bwMode="auto">
          <a:xfrm>
            <a:off x="4140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7613" y="968375"/>
          <a:ext cx="1422400" cy="1693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smtClean="0">
                          <a:sym typeface="Symbol"/>
                        </a:rPr>
                        <a:t></a:t>
                      </a:r>
                      <a:r>
                        <a:rPr lang="en-US" sz="1200" dirty="0" smtClean="0"/>
                        <a:t>(</a:t>
                      </a:r>
                      <a:r>
                        <a:rPr lang="en-US" sz="1200" dirty="0" smtClean="0">
                          <a:sym typeface="Symbol"/>
                        </a:rPr>
                        <a:t></a:t>
                      </a:r>
                      <a:r>
                        <a:rPr lang="en-US" sz="1200" dirty="0" smtClean="0"/>
                        <a:t> A)</a:t>
                      </a:r>
                      <a:endParaRPr lang="en-US" sz="12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86400" y="15240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86400" y="209391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66592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0804C8A-2236-4458-AC32-C0141CDD327E}" type="slidenum">
              <a:rPr lang="en-US" smtClean="0">
                <a:ea typeface="ＭＳ Ｐゴシック"/>
                <a:cs typeface="ＭＳ Ｐゴシック"/>
              </a:rPr>
              <a:pPr/>
              <a:t>47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Contradictions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b="1" smtClean="0">
                <a:ea typeface="ＭＳ Ｐゴシック"/>
                <a:cs typeface="ＭＳ Ｐゴシック"/>
              </a:rPr>
              <a:t>contradiction</a:t>
            </a:r>
            <a:r>
              <a:rPr lang="en-US" smtClean="0">
                <a:ea typeface="ＭＳ Ｐゴシック"/>
                <a:cs typeface="ＭＳ Ｐゴシック"/>
              </a:rPr>
              <a:t> is a proposition that is always false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The past season, the Flames won the Stanley Cup and the Oilers won the Stanley Cup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If the Oilers won, then the Flames lost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 = The Flames won</a:t>
            </a:r>
          </a:p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</a:t>
            </a:r>
            <a:r>
              <a:rPr lang="en-US" smtClean="0">
                <a:ea typeface="ＭＳ Ｐゴシック"/>
                <a:cs typeface="ＭＳ Ｐゴシック"/>
              </a:rPr>
              <a:t> (</a:t>
            </a:r>
            <a:r>
              <a:rPr lang="en-US" smtClean="0">
                <a:ea typeface="ＭＳ Ｐゴシック"/>
                <a:cs typeface="ＭＳ Ｐゴシック"/>
                <a:sym typeface="Symbol" pitchFamily="18" charset="2"/>
              </a:rPr>
              <a:t></a:t>
            </a:r>
            <a:r>
              <a:rPr lang="en-US" smtClean="0">
                <a:ea typeface="ＭＳ Ｐゴシック"/>
                <a:cs typeface="ＭＳ Ｐゴシック"/>
              </a:rPr>
              <a:t> A)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B7D00F-46BA-4A68-9211-9F49A55455EF}" type="slidenum">
              <a:rPr lang="en-US" smtClean="0">
                <a:ea typeface="ＭＳ Ｐゴシック"/>
                <a:cs typeface="ＭＳ Ｐゴシック"/>
              </a:rPr>
              <a:pPr/>
              <a:t>48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Contradictions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2209800" y="965200"/>
          <a:ext cx="2844800" cy="1693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/>
                <a:gridCol w="1422400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</a:t>
                      </a:r>
                      <a:r>
                        <a:rPr lang="en-US" dirty="0" smtClean="0"/>
                        <a:t> A</a:t>
                      </a:r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8624" name="TextBox 5"/>
          <p:cNvSpPr txBox="1">
            <a:spLocks noChangeArrowheads="1"/>
          </p:cNvSpPr>
          <p:nvPr/>
        </p:nvSpPr>
        <p:spPr bwMode="auto">
          <a:xfrm>
            <a:off x="2616200" y="147796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sp>
        <p:nvSpPr>
          <p:cNvPr id="68625" name="TextBox 6"/>
          <p:cNvSpPr txBox="1">
            <a:spLocks noChangeArrowheads="1"/>
          </p:cNvSpPr>
          <p:nvPr/>
        </p:nvSpPr>
        <p:spPr bwMode="auto">
          <a:xfrm>
            <a:off x="4140200" y="1477963"/>
            <a:ext cx="484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68626" name="TextBox 7"/>
          <p:cNvSpPr txBox="1">
            <a:spLocks noChangeArrowheads="1"/>
          </p:cNvSpPr>
          <p:nvPr/>
        </p:nvSpPr>
        <p:spPr bwMode="auto">
          <a:xfrm>
            <a:off x="2616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68627" name="TextBox 8"/>
          <p:cNvSpPr txBox="1">
            <a:spLocks noChangeArrowheads="1"/>
          </p:cNvSpPr>
          <p:nvPr/>
        </p:nvSpPr>
        <p:spPr bwMode="auto">
          <a:xfrm>
            <a:off x="4140200" y="2047875"/>
            <a:ext cx="4984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7613" y="968375"/>
          <a:ext cx="1525587" cy="1693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5234"/>
              </a:tblGrid>
              <a:tr h="56451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 </a:t>
                      </a:r>
                      <a:r>
                        <a:rPr lang="en-US" sz="1200" dirty="0" smtClean="0">
                          <a:sym typeface="Symbol"/>
                        </a:rPr>
                        <a:t></a:t>
                      </a:r>
                      <a:r>
                        <a:rPr lang="en-US" sz="1200" dirty="0" smtClean="0"/>
                        <a:t>(</a:t>
                      </a:r>
                      <a:r>
                        <a:rPr lang="en-US" sz="1200" dirty="0" smtClean="0">
                          <a:sym typeface="Symbol"/>
                        </a:rPr>
                        <a:t></a:t>
                      </a:r>
                      <a:r>
                        <a:rPr lang="en-US" sz="1200" dirty="0" smtClean="0"/>
                        <a:t>A)</a:t>
                      </a:r>
                      <a:endParaRPr lang="en-US" sz="1200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6451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86400" y="1524000"/>
            <a:ext cx="498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86400" y="2093913"/>
            <a:ext cx="498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F</a:t>
            </a:r>
          </a:p>
        </p:txBody>
      </p:sp>
      <p:sp>
        <p:nvSpPr>
          <p:cNvPr id="68640" name="Slide Number Placeholder 1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C9429A-329F-4782-9258-F666D80775E9}" type="slidenum">
              <a:rPr lang="en-US" smtClean="0">
                <a:ea typeface="ＭＳ Ｐゴシック"/>
                <a:cs typeface="ＭＳ Ｐゴシック"/>
              </a:rPr>
              <a:pPr/>
              <a:t>49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Contingencies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>
                <a:ea typeface="ＭＳ Ｐゴシック"/>
                <a:cs typeface="ＭＳ Ｐゴシック"/>
              </a:rPr>
              <a:t>A </a:t>
            </a:r>
            <a:r>
              <a:rPr lang="en-US" b="1" smtClean="0">
                <a:ea typeface="ＭＳ Ｐゴシック"/>
                <a:cs typeface="ＭＳ Ｐゴシック"/>
              </a:rPr>
              <a:t>contingency</a:t>
            </a:r>
            <a:r>
              <a:rPr lang="en-US" smtClean="0">
                <a:ea typeface="ＭＳ Ｐゴシック"/>
                <a:cs typeface="ＭＳ Ｐゴシック"/>
              </a:rPr>
              <a:t> is a proposition that is neither a contradiction nor a tautology</a:t>
            </a:r>
          </a:p>
          <a:p>
            <a:endParaRPr lang="en-US" smtClean="0">
              <a:ea typeface="ＭＳ Ｐゴシック"/>
              <a:cs typeface="ＭＳ Ｐゴシック"/>
            </a:endParaRPr>
          </a:p>
          <a:p>
            <a:r>
              <a:rPr lang="en-US" smtClean="0">
                <a:ea typeface="ＭＳ Ｐゴシック"/>
                <a:cs typeface="ＭＳ Ｐゴシック"/>
              </a:rPr>
              <a:t>This season, the Flames will win the Stanley Cup</a:t>
            </a: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0B760E-68AC-4B18-B605-62AB7A0EE718}" type="slidenum">
              <a:rPr lang="en-US" smtClean="0">
                <a:ea typeface="ＭＳ Ｐゴシック"/>
                <a:cs typeface="ＭＳ Ｐゴシック"/>
              </a:rPr>
              <a:pPr/>
              <a:t>50</a:t>
            </a:fld>
            <a:endParaRPr lang="en-US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847</TotalTime>
  <Words>1836</Words>
  <Application>Microsoft Office PowerPoint</Application>
  <PresentationFormat>On-screen Show (4:3)</PresentationFormat>
  <Paragraphs>663</Paragraphs>
  <Slides>50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Arial</vt:lpstr>
      <vt:lpstr>ＭＳ Ｐゴシック</vt:lpstr>
      <vt:lpstr>Verdana</vt:lpstr>
      <vt:lpstr>Wingdings 2</vt:lpstr>
      <vt:lpstr>Calibri</vt:lpstr>
      <vt:lpstr>Symbol</vt:lpstr>
      <vt:lpstr>Times New Roman</vt:lpstr>
      <vt:lpstr>Aspect</vt:lpstr>
      <vt:lpstr>Aspect</vt:lpstr>
      <vt:lpstr>Aspect</vt:lpstr>
      <vt:lpstr>Aspect</vt:lpstr>
      <vt:lpstr>Aspect</vt:lpstr>
      <vt:lpstr>Aspect</vt:lpstr>
      <vt:lpstr>Logic</vt:lpstr>
      <vt:lpstr>Reading Assignment</vt:lpstr>
      <vt:lpstr>Propositional Logic</vt:lpstr>
      <vt:lpstr>Objectives</vt:lpstr>
      <vt:lpstr>Propositions and Truth Values</vt:lpstr>
      <vt:lpstr>Not Propositions</vt:lpstr>
      <vt:lpstr>JT’s Extra: Not Propositions</vt:lpstr>
      <vt:lpstr>Compound propositions</vt:lpstr>
      <vt:lpstr>JT’s Extra: Logical AND</vt:lpstr>
      <vt:lpstr>JT’s Extra: Logical OR</vt:lpstr>
      <vt:lpstr>JT’s Extra: Logical NOT</vt:lpstr>
      <vt:lpstr>Example: U of C Calendar</vt:lpstr>
      <vt:lpstr>Example: Income Tax Guide</vt:lpstr>
      <vt:lpstr>Example: Income Tax Guide</vt:lpstr>
      <vt:lpstr>Negation (JT ‘NOT’)</vt:lpstr>
      <vt:lpstr>Truth Table for Negation</vt:lpstr>
      <vt:lpstr>Conjunction (JT: ‘AND’)</vt:lpstr>
      <vt:lpstr>Disjunction (JT: ‘OR’)</vt:lpstr>
      <vt:lpstr>Truth Table for Conjunction</vt:lpstr>
      <vt:lpstr>Truth Table for Disjunction</vt:lpstr>
      <vt:lpstr>Inclusive Vs. Exclusive OR</vt:lpstr>
      <vt:lpstr>Exclusive OR</vt:lpstr>
      <vt:lpstr>Truth Table for XOR</vt:lpstr>
      <vt:lpstr>XOR is Redundant</vt:lpstr>
      <vt:lpstr>XOR is Redundant</vt:lpstr>
      <vt:lpstr>XOR is Redundant</vt:lpstr>
      <vt:lpstr>XOR is Redundant</vt:lpstr>
      <vt:lpstr>XOR is Redundant</vt:lpstr>
      <vt:lpstr>DeMorgan’s Rules</vt:lpstr>
      <vt:lpstr>Truth Table</vt:lpstr>
      <vt:lpstr>Truth Table</vt:lpstr>
      <vt:lpstr>Truth Table</vt:lpstr>
      <vt:lpstr>Truth Table</vt:lpstr>
      <vt:lpstr>Truth Table</vt:lpstr>
      <vt:lpstr>Truth Tables in Excel</vt:lpstr>
      <vt:lpstr>DeMorgan’s Rules</vt:lpstr>
      <vt:lpstr>Augusts DeMorgan</vt:lpstr>
      <vt:lpstr>Implication</vt:lpstr>
      <vt:lpstr>Implication</vt:lpstr>
      <vt:lpstr>Implication</vt:lpstr>
      <vt:lpstr>Truth Table Implication</vt:lpstr>
      <vt:lpstr>Truth Table for Implication</vt:lpstr>
      <vt:lpstr>Implication is Redundant</vt:lpstr>
      <vt:lpstr>Contrapositive</vt:lpstr>
      <vt:lpstr>Precedence</vt:lpstr>
      <vt:lpstr>Tautologies</vt:lpstr>
      <vt:lpstr>Tautologies</vt:lpstr>
      <vt:lpstr>Contradictions</vt:lpstr>
      <vt:lpstr>Contradictions</vt:lpstr>
      <vt:lpstr>Contingencies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JAMES TAM</cp:lastModifiedBy>
  <cp:revision>169</cp:revision>
  <dcterms:created xsi:type="dcterms:W3CDTF">2009-01-07T17:32:58Z</dcterms:created>
  <dcterms:modified xsi:type="dcterms:W3CDTF">2012-10-09T04:12:59Z</dcterms:modified>
</cp:coreProperties>
</file>