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59"/>
  </p:notesMasterIdLst>
  <p:sldIdLst>
    <p:sldId id="256" r:id="rId2"/>
    <p:sldId id="257" r:id="rId3"/>
    <p:sldId id="282" r:id="rId4"/>
    <p:sldId id="283" r:id="rId5"/>
    <p:sldId id="284" r:id="rId6"/>
    <p:sldId id="285" r:id="rId7"/>
    <p:sldId id="286" r:id="rId8"/>
    <p:sldId id="324" r:id="rId9"/>
    <p:sldId id="325" r:id="rId10"/>
    <p:sldId id="288" r:id="rId11"/>
    <p:sldId id="289" r:id="rId12"/>
    <p:sldId id="326" r:id="rId13"/>
    <p:sldId id="290" r:id="rId14"/>
    <p:sldId id="328" r:id="rId15"/>
    <p:sldId id="329" r:id="rId16"/>
    <p:sldId id="291" r:id="rId17"/>
    <p:sldId id="330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33" r:id="rId27"/>
    <p:sldId id="300" r:id="rId28"/>
    <p:sldId id="301" r:id="rId29"/>
    <p:sldId id="302" r:id="rId30"/>
    <p:sldId id="331" r:id="rId31"/>
    <p:sldId id="332" r:id="rId32"/>
    <p:sldId id="334" r:id="rId33"/>
    <p:sldId id="335" r:id="rId34"/>
    <p:sldId id="303" r:id="rId35"/>
    <p:sldId id="304" r:id="rId36"/>
    <p:sldId id="305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316" r:id="rId47"/>
    <p:sldId id="317" r:id="rId48"/>
    <p:sldId id="336" r:id="rId49"/>
    <p:sldId id="318" r:id="rId50"/>
    <p:sldId id="319" r:id="rId51"/>
    <p:sldId id="320" r:id="rId52"/>
    <p:sldId id="321" r:id="rId53"/>
    <p:sldId id="322" r:id="rId54"/>
    <p:sldId id="323" r:id="rId55"/>
    <p:sldId id="337" r:id="rId56"/>
    <p:sldId id="338" r:id="rId57"/>
    <p:sldId id="339" r:id="rId5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45" autoAdjust="0"/>
    <p:restoredTop sz="69839" autoAdjust="0"/>
  </p:normalViewPr>
  <p:slideViewPr>
    <p:cSldViewPr>
      <p:cViewPr varScale="1">
        <p:scale>
          <a:sx n="95" d="100"/>
          <a:sy n="95" d="100"/>
        </p:scale>
        <p:origin x="-73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4F960B4-492D-4CFB-8879-06B5C28D3196}" type="datetimeFigureOut">
              <a:rPr lang="en-US"/>
              <a:pPr>
                <a:defRPr/>
              </a:pPr>
              <a:t>10/29/2012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DE00267-B631-436D-AFA3-AE5CCDDB97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387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3385FD-6EF1-490E-9F67-8146B40BF00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457200"/>
            <a:ext cx="4570412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5410200"/>
            <a:ext cx="5943600" cy="2971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25000"/>
              </a:spcBef>
              <a:tabLst>
                <a:tab pos="268288" algn="l"/>
                <a:tab pos="633413" algn="l"/>
              </a:tabLst>
            </a:pPr>
            <a:endParaRPr lang="en-US" sz="900" dirty="0" smtClean="0">
              <a:latin typeface="Arial" charset="0"/>
            </a:endParaRPr>
          </a:p>
        </p:txBody>
      </p:sp>
      <p:sp>
        <p:nvSpPr>
          <p:cNvPr id="37892" name="AutoShape 4"/>
          <p:cNvSpPr>
            <a:spLocks noChangeArrowheads="1"/>
          </p:cNvSpPr>
          <p:nvPr/>
        </p:nvSpPr>
        <p:spPr bwMode="auto">
          <a:xfrm>
            <a:off x="457200" y="457200"/>
            <a:ext cx="5943600" cy="3429000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1066800" y="3886200"/>
            <a:ext cx="4648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600"/>
              <a:t>© Copyright: All rights reserved. Not to be reproduced by any means without prior written consent</a:t>
            </a:r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>
            <a:off x="609600" y="4267200"/>
            <a:ext cx="5715000" cy="0"/>
          </a:xfrm>
          <a:prstGeom prst="line">
            <a:avLst/>
          </a:prstGeom>
          <a:noFill/>
          <a:ln w="63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/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>
            <a:off x="609600" y="4495800"/>
            <a:ext cx="5715000" cy="0"/>
          </a:xfrm>
          <a:prstGeom prst="line">
            <a:avLst/>
          </a:prstGeom>
          <a:noFill/>
          <a:ln w="63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609600" y="4724400"/>
            <a:ext cx="5715000" cy="0"/>
          </a:xfrm>
          <a:prstGeom prst="line">
            <a:avLst/>
          </a:prstGeom>
          <a:noFill/>
          <a:ln w="63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/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>
            <a:off x="609600" y="4953000"/>
            <a:ext cx="5715000" cy="0"/>
          </a:xfrm>
          <a:prstGeom prst="line">
            <a:avLst/>
          </a:prstGeom>
          <a:noFill/>
          <a:ln w="63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>
            <a:off x="609600" y="5181600"/>
            <a:ext cx="5715000" cy="0"/>
          </a:xfrm>
          <a:prstGeom prst="line">
            <a:avLst/>
          </a:prstGeom>
          <a:noFill/>
          <a:ln w="63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buFontTx/>
              <a:buAutoNum type="arabicPeriod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5"/>
          <p:cNvSpPr txBox="1">
            <a:spLocks noGrp="1" noChangeArrowheads="1"/>
          </p:cNvSpPr>
          <p:nvPr/>
        </p:nvSpPr>
        <p:spPr bwMode="auto">
          <a:xfrm>
            <a:off x="3885579" y="8686488"/>
            <a:ext cx="2972421" cy="45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683FE204-05FA-4BFA-B256-D24C30D6EFE7}" type="slidenum">
              <a:rPr lang="en-US" sz="1000" i="1">
                <a:latin typeface="Times New Roman" pitchFamily="18" charset="0"/>
              </a:rPr>
              <a:pPr algn="r"/>
              <a:t>48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5027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2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2010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9B172-3E49-48F0-ADFA-E15FFC5F2D8A}" type="datetime1">
              <a:rPr lang="en-US"/>
              <a:pPr>
                <a:defRPr/>
              </a:pPr>
              <a:t>10/29/2012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8FD24A33-51D5-4D14-AF64-69E0FE97FF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F74C2-DE8D-4156-89D0-5D947D7BC31D}" type="datetime1">
              <a:rPr lang="en-US"/>
              <a:pPr>
                <a:defRPr/>
              </a:pPr>
              <a:t>10/29/2012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8DCE1-EDBA-4939-99A7-C9BFBD40C7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9AC85-8F9B-439E-83C2-8FB5CEE8D7CB}" type="datetime1">
              <a:rPr lang="en-US"/>
              <a:pPr>
                <a:defRPr/>
              </a:pPr>
              <a:t>10/29/2012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8DFEE-C357-465D-A768-AB468D009E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2A385-3C91-43C6-952C-99C3069D1737}" type="datetime1">
              <a:rPr lang="en-US"/>
              <a:pPr>
                <a:defRPr/>
              </a:pPr>
              <a:t>10/29/2012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117A6-D906-4131-83FF-6265CEFAE4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7EB9D-249D-48EE-818E-D4EE1E3DD5DA}" type="datetime1">
              <a:rPr lang="en-US"/>
              <a:pPr>
                <a:defRPr/>
              </a:pPr>
              <a:t>10/29/2012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C8BF2-1827-4384-BB7C-750C210C56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4F064-1E51-4F24-AAD8-C63F1CADC542}" type="datetime1">
              <a:rPr lang="en-US"/>
              <a:pPr>
                <a:defRPr/>
              </a:pPr>
              <a:t>10/29/2012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9E949-AA5C-4D04-A286-4F42889944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Rectangle 5"/>
          <p:cNvSpPr/>
          <p:nvPr userDrawn="1"/>
        </p:nvSpPr>
        <p:spPr>
          <a:xfrm>
            <a:off x="3886200" y="61722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2009</a:t>
            </a:r>
          </a:p>
        </p:txBody>
      </p:sp>
      <p:sp>
        <p:nvSpPr>
          <p:cNvPr id="4" name="Rectangle 6"/>
          <p:cNvSpPr/>
          <p:nvPr userDrawn="1"/>
        </p:nvSpPr>
        <p:spPr>
          <a:xfrm>
            <a:off x="533400" y="6172200"/>
            <a:ext cx="25923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A5439-79EA-408D-97A7-5EC5AB688B1D}" type="datetime1">
              <a:rPr lang="en-US"/>
              <a:pPr>
                <a:defRPr/>
              </a:pPr>
              <a:t>10/29/2012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5B063-0050-4807-9034-7BEDA34C2A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C7D2B-DF79-4CFC-95C4-BF7E4E0F84B2}" type="datetime1">
              <a:rPr lang="en-US"/>
              <a:pPr>
                <a:defRPr/>
              </a:pPr>
              <a:t>10/29/2012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9C405-5D99-464D-9B58-DBBD57D864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B4B8F-0B42-456A-992F-66474DE560AA}" type="datetime1">
              <a:rPr lang="en-US"/>
              <a:pPr>
                <a:defRPr/>
              </a:pPr>
              <a:t>10/29/2012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0F68B-BB47-4593-9F57-322BEA4590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D83AA-9755-4C07-8D2B-68AF60997BF3}" type="datetime1">
              <a:rPr lang="en-US"/>
              <a:pPr>
                <a:defRPr/>
              </a:pPr>
              <a:t>10/29/2012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6EDF7-6E53-459C-B33D-AB99B689E4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733EE-5EB6-44E9-A3E7-13551E2ABCA4}" type="datetime1">
              <a:rPr lang="en-US"/>
              <a:pPr>
                <a:defRPr/>
              </a:pPr>
              <a:t>10/29/2012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76E67-2FBD-4F68-A71D-46E5D5D195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CE4D0-090C-4EF5-A160-DE0ACD445D41}" type="datetime1">
              <a:rPr lang="en-US"/>
              <a:pPr>
                <a:defRPr/>
              </a:pPr>
              <a:t>10/29/2012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B02C5-B442-44FE-9670-707DEFB6A7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3E60E964-4E47-4E2B-ADDD-7461C191E5DE}" type="datetime1">
              <a:rPr lang="en-US"/>
              <a:pPr>
                <a:defRPr/>
              </a:pPr>
              <a:t>10/29/2012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B6CAF624-007A-4F69-B8DD-716FBC6694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2010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4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4" r:id="rId4"/>
    <p:sldLayoutId id="2147483683" r:id="rId5"/>
    <p:sldLayoutId id="2147483682" r:id="rId6"/>
    <p:sldLayoutId id="2147483688" r:id="rId7"/>
    <p:sldLayoutId id="2147483681" r:id="rId8"/>
    <p:sldLayoutId id="2147483689" r:id="rId9"/>
    <p:sldLayoutId id="2147483680" r:id="rId10"/>
    <p:sldLayoutId id="2147483679" r:id="rId11"/>
    <p:sldLayoutId id="2147483678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Databases &amp;</a:t>
            </a:r>
            <a:br>
              <a:rPr lang="en-US" dirty="0" smtClean="0"/>
            </a:br>
            <a:r>
              <a:rPr lang="en-US" dirty="0" smtClean="0"/>
              <a:t>Data </a:t>
            </a:r>
            <a:r>
              <a:rPr lang="en-US" dirty="0" err="1" smtClean="0"/>
              <a:t>Modelling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Mandatory: Chapter 4 – Sections 4.4 &amp; 4.5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A30467-2655-4451-A605-B89351B49D2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Mapping ERDs to Schema</a:t>
            </a:r>
            <a:endParaRPr lang="en-CA" dirty="0"/>
          </a:p>
        </p:txBody>
      </p:sp>
      <p:sp>
        <p:nvSpPr>
          <p:cNvPr id="17410" name="Text Placeholder 3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B95C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7411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A3C27F-9221-4095-8448-035E196C745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CA" dirty="0" smtClean="0"/>
              <a:t>At the end of this section, you will be able to: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CA" dirty="0" smtClean="0"/>
          </a:p>
          <a:p>
            <a:pPr marL="514350" indent="-514350" eaLnBrk="1" hangingPunct="1">
              <a:buFont typeface="Wingdings 2" pitchFamily="18" charset="2"/>
              <a:buAutoNum type="arabicPeriod"/>
              <a:defRPr/>
            </a:pPr>
            <a:r>
              <a:rPr lang="en-CA" dirty="0" smtClean="0"/>
              <a:t>Apply the mapping algorithm to translate an ERD to a database schema</a:t>
            </a:r>
          </a:p>
          <a:p>
            <a:pPr marL="514350" indent="-514350" eaLnBrk="1" hangingPunct="1">
              <a:buFont typeface="Wingdings 2" pitchFamily="18" charset="2"/>
              <a:buAutoNum type="arabicPeriod"/>
              <a:defRPr/>
            </a:pPr>
            <a:r>
              <a:rPr lang="en-CA" dirty="0" smtClean="0"/>
              <a:t>Understand foreign keys</a:t>
            </a:r>
            <a:endParaRPr lang="en-CA" dirty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Mapping Algorithm (4.1)</a:t>
            </a:r>
            <a:endParaRPr lang="en-US" dirty="0"/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 lnSpcReduction="10000"/>
          </a:bodyPr>
          <a:lstStyle/>
          <a:p>
            <a:pPr marL="514350" indent="-514350" eaLnBrk="1" hangingPunct="1">
              <a:buFont typeface="Verdana" pitchFamily="34" charset="0"/>
              <a:buAutoNum type="arabicPeriod"/>
              <a:defRPr/>
            </a:pPr>
            <a:r>
              <a:rPr lang="en-US" dirty="0" smtClean="0"/>
              <a:t>Each </a:t>
            </a:r>
            <a:r>
              <a:rPr lang="en-US" b="1" dirty="0" smtClean="0"/>
              <a:t>entity type </a:t>
            </a:r>
            <a:r>
              <a:rPr lang="en-US" dirty="0" smtClean="0"/>
              <a:t>is translated to a table; its attributes become columns</a:t>
            </a:r>
          </a:p>
          <a:p>
            <a:pPr marL="514350" indent="-514350" eaLnBrk="1" hangingPunct="1">
              <a:buFont typeface="Verdana" pitchFamily="34" charset="0"/>
              <a:buAutoNum type="arabicPeriod"/>
              <a:defRPr/>
            </a:pPr>
            <a:r>
              <a:rPr lang="en-US" dirty="0" smtClean="0"/>
              <a:t>Each </a:t>
            </a:r>
            <a:r>
              <a:rPr lang="en-US" b="1" dirty="0" smtClean="0"/>
              <a:t>many-to-many relationship </a:t>
            </a:r>
            <a:r>
              <a:rPr lang="en-US" dirty="0" smtClean="0"/>
              <a:t>type becomes a table; the columns are the primary keys of the participating entity types</a:t>
            </a:r>
          </a:p>
          <a:p>
            <a:pPr marL="514350" indent="-514350" eaLnBrk="1" hangingPunct="1">
              <a:buFont typeface="Verdana" pitchFamily="34" charset="0"/>
              <a:buAutoNum type="arabicPeriod"/>
              <a:defRPr/>
            </a:pPr>
            <a:r>
              <a:rPr lang="en-US" dirty="0" smtClean="0"/>
              <a:t>For each </a:t>
            </a:r>
            <a:r>
              <a:rPr lang="en-US" b="1" dirty="0" smtClean="0"/>
              <a:t>one-to-many relationship </a:t>
            </a:r>
            <a:r>
              <a:rPr lang="en-US" dirty="0" smtClean="0"/>
              <a:t>type, add the primary keys of the entity type on the one side as columns in the table corresponding to the entity type on the many side</a:t>
            </a:r>
          </a:p>
          <a:p>
            <a:pPr marL="514350" indent="-514350" eaLnBrk="1" hangingPunct="1">
              <a:buFont typeface="Verdana" pitchFamily="34" charset="0"/>
              <a:buAutoNum type="arabicPeriod"/>
              <a:defRPr/>
            </a:pPr>
            <a:endParaRPr lang="en-US" dirty="0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2BDCBB-4EF1-45D3-A86D-46788FCD2B5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Mapping Entity Types</a:t>
            </a:r>
            <a:endParaRPr lang="en-US" dirty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Each entity type is translated to a table; its attributes become columns</a:t>
            </a:r>
          </a:p>
          <a:p>
            <a:pPr marL="514350" indent="-514350" eaLnBrk="1" hangingPunct="1">
              <a:buFont typeface="Verdana" pitchFamily="34" charset="0"/>
              <a:buAutoNum type="arabicPeriod"/>
            </a:pP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3C076C-5158-4317-B9A0-C5F96942304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348663" y="6035675"/>
            <a:ext cx="457200" cy="365125"/>
          </a:xfrm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420ED0-7804-453B-8EDA-A45C6471F3C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09600" y="533400"/>
            <a:ext cx="2362200" cy="32004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>
                <a:latin typeface="Verdana" pitchFamily="34" charset="0"/>
              </a:rPr>
              <a:t> </a:t>
            </a:r>
            <a:r>
              <a:rPr lang="en-CA" u="sng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>
                <a:latin typeface="Verdana" pitchFamily="34" charset="0"/>
              </a:rPr>
              <a:t> Postal Code 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172200" y="609600"/>
            <a:ext cx="23622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>
                <a:latin typeface="Verdana" pitchFamily="34" charset="0"/>
              </a:rPr>
              <a:t>Name</a:t>
            </a:r>
          </a:p>
          <a:p>
            <a:pPr algn="ctr" eaLnBrk="0" hangingPunct="0">
              <a:buFontTx/>
              <a:buChar char="-"/>
            </a:pPr>
            <a:endParaRPr lang="en-CA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endParaRPr lang="en-CA">
              <a:latin typeface="Verdana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505200" y="609600"/>
            <a:ext cx="23622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>
                <a:latin typeface="Verdana" pitchFamily="34" charset="0"/>
              </a:rPr>
              <a:t> </a:t>
            </a:r>
            <a:r>
              <a:rPr lang="en-CA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>
              <a:latin typeface="Verdana" pitchFamily="34" charset="0"/>
            </a:endParaRPr>
          </a:p>
        </p:txBody>
      </p:sp>
      <p:pic>
        <p:nvPicPr>
          <p:cNvPr id="124931" name="Picture 3"/>
          <p:cNvPicPr>
            <a:picLocks noChangeAspect="1" noChangeArrowheads="1"/>
          </p:cNvPicPr>
          <p:nvPr/>
        </p:nvPicPr>
        <p:blipFill>
          <a:blip r:embed="rId2"/>
          <a:srcRect l="11868" t="48500" r="27325" b="42746"/>
          <a:stretch>
            <a:fillRect/>
          </a:stretch>
        </p:blipFill>
        <p:spPr bwMode="auto">
          <a:xfrm>
            <a:off x="381000" y="38100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2"/>
          <a:srcRect l="11868" t="60022" r="55263" b="31953"/>
          <a:stretch>
            <a:fillRect/>
          </a:stretch>
        </p:blipFill>
        <p:spPr bwMode="auto">
          <a:xfrm>
            <a:off x="381000" y="5638800"/>
            <a:ext cx="457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2"/>
          <a:srcRect l="11868" t="70963" r="57454" b="21011"/>
          <a:stretch>
            <a:fillRect/>
          </a:stretch>
        </p:blipFill>
        <p:spPr bwMode="auto">
          <a:xfrm>
            <a:off x="381000" y="4724400"/>
            <a:ext cx="426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z="2800" smtClean="0">
                <a:effectLst/>
                <a:ea typeface="ＭＳ Ｐゴシック"/>
                <a:cs typeface="ＭＳ Ｐゴシック"/>
              </a:rPr>
              <a:t>JT’s Extra: Recall Many : Many Relations Can’t Be Implemented</a:t>
            </a:r>
          </a:p>
        </p:txBody>
      </p:sp>
      <p:pic>
        <p:nvPicPr>
          <p:cNvPr id="22530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 l="12474" t="5534" r="12105" b="14404"/>
          <a:stretch>
            <a:fillRect/>
          </a:stretch>
        </p:blipFill>
        <p:spPr>
          <a:xfrm>
            <a:off x="457200" y="533400"/>
            <a:ext cx="8001000" cy="43465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6" name="Group 6"/>
          <p:cNvGrpSpPr>
            <a:grpSpLocks/>
          </p:cNvGrpSpPr>
          <p:nvPr/>
        </p:nvGrpSpPr>
        <p:grpSpPr bwMode="auto">
          <a:xfrm>
            <a:off x="1219200" y="2362200"/>
            <a:ext cx="7315200" cy="2667000"/>
            <a:chOff x="768" y="1488"/>
            <a:chExt cx="4608" cy="1680"/>
          </a:xfrm>
        </p:grpSpPr>
        <p:pic>
          <p:nvPicPr>
            <p:cNvPr id="23558" name="Picture 7"/>
            <p:cNvPicPr>
              <a:picLocks noChangeAspect="1" noChangeArrowheads="1"/>
            </p:cNvPicPr>
            <p:nvPr/>
          </p:nvPicPr>
          <p:blipFill>
            <a:blip r:embed="rId2"/>
            <a:srcRect l="11636" t="21213" r="12000" b="15152"/>
            <a:stretch>
              <a:fillRect/>
            </a:stretch>
          </p:blipFill>
          <p:spPr bwMode="auto">
            <a:xfrm>
              <a:off x="768" y="1488"/>
              <a:ext cx="3360" cy="1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59" name="AutoShape 8"/>
            <p:cNvSpPr>
              <a:spLocks/>
            </p:cNvSpPr>
            <p:nvPr/>
          </p:nvSpPr>
          <p:spPr bwMode="auto">
            <a:xfrm>
              <a:off x="4176" y="1536"/>
              <a:ext cx="384" cy="1584"/>
            </a:xfrm>
            <a:prstGeom prst="rightBrace">
              <a:avLst>
                <a:gd name="adj1" fmla="val 34375"/>
                <a:gd name="adj2" fmla="val 50000"/>
              </a:avLst>
            </a:prstGeom>
            <a:noFill/>
            <a:ln w="38100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0" name="Text Box 9"/>
            <p:cNvSpPr txBox="1">
              <a:spLocks noChangeArrowheads="1"/>
            </p:cNvSpPr>
            <p:nvPr/>
          </p:nvSpPr>
          <p:spPr bwMode="auto">
            <a:xfrm>
              <a:off x="4560" y="2112"/>
              <a:ext cx="81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>
                  <a:solidFill>
                    <a:srgbClr val="996600"/>
                  </a:solidFill>
                </a:rPr>
                <a:t>JT’s Extra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Mapping Many-Many Relationship Types</a:t>
            </a:r>
            <a:endParaRPr lang="en-US" dirty="0"/>
          </a:p>
        </p:txBody>
      </p:sp>
      <p:sp>
        <p:nvSpPr>
          <p:cNvPr id="23554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 startAt="2"/>
            </a:pPr>
            <a:r>
              <a:rPr lang="en-US" smtClean="0">
                <a:ea typeface="ＭＳ Ｐゴシック"/>
                <a:cs typeface="ＭＳ Ｐゴシック"/>
              </a:rPr>
              <a:t>Each many-to-many relationship type becomes a table; the </a:t>
            </a:r>
            <a:r>
              <a:rPr lang="en-US" b="1" smtClean="0">
                <a:ea typeface="ＭＳ Ｐゴシック"/>
                <a:cs typeface="ＭＳ Ｐゴシック"/>
              </a:rPr>
              <a:t>columns are the primary keys of the participating entity types</a:t>
            </a:r>
          </a:p>
          <a:p>
            <a:pPr marL="514350" indent="-514350" eaLnBrk="1" hangingPunct="1">
              <a:buFont typeface="Verdana" pitchFamily="34" charset="0"/>
              <a:buAutoNum type="arabicPeriod" startAt="2"/>
            </a:pP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3555" name="Slide Number Placeholder 3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B627ADA-3AE0-4832-B5E6-9CE94D8E3CBE}" type="slidenum">
              <a:rPr lang="en-US" sz="1600">
                <a:solidFill>
                  <a:srgbClr val="A7A399"/>
                </a:solidFill>
                <a:latin typeface="Verdana" pitchFamily="34" charset="0"/>
              </a:rPr>
              <a:pPr algn="r"/>
              <a:t>9</a:t>
            </a:fld>
            <a:endParaRPr lang="en-US" sz="1600">
              <a:solidFill>
                <a:srgbClr val="A7A399"/>
              </a:solidFill>
              <a:latin typeface="Verdana" pitchFamily="34" charset="0"/>
            </a:endParaRPr>
          </a:p>
        </p:txBody>
      </p:sp>
      <p:sp>
        <p:nvSpPr>
          <p:cNvPr id="66565" name="Oval 5"/>
          <p:cNvSpPr>
            <a:spLocks noChangeArrowheads="1"/>
          </p:cNvSpPr>
          <p:nvPr/>
        </p:nvSpPr>
        <p:spPr bwMode="auto">
          <a:xfrm>
            <a:off x="1752600" y="4419600"/>
            <a:ext cx="3505200" cy="457200"/>
          </a:xfrm>
          <a:prstGeom prst="ellipse">
            <a:avLst/>
          </a:prstGeom>
          <a:noFill/>
          <a:ln w="38100">
            <a:solidFill>
              <a:srgbClr val="99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Participation Levels</a:t>
            </a:r>
            <a:endParaRPr lang="en-US" dirty="0"/>
          </a:p>
        </p:txBody>
      </p:sp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9BA68E-8D6D-4BFA-A5A3-1F2828736C4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  <p:sp>
        <p:nvSpPr>
          <p:cNvPr id="25603" name="Rectangle 51"/>
          <p:cNvSpPr>
            <a:spLocks noChangeArrowheads="1"/>
          </p:cNvSpPr>
          <p:nvPr/>
        </p:nvSpPr>
        <p:spPr bwMode="auto">
          <a:xfrm>
            <a:off x="647700" y="304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Postal Code </a:t>
            </a:r>
          </a:p>
        </p:txBody>
      </p:sp>
      <p:sp>
        <p:nvSpPr>
          <p:cNvPr id="25604" name="Rectangle 52"/>
          <p:cNvSpPr>
            <a:spLocks noChangeArrowheads="1"/>
          </p:cNvSpPr>
          <p:nvPr/>
        </p:nvSpPr>
        <p:spPr bwMode="auto">
          <a:xfrm>
            <a:off x="6972300" y="1155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Name</a:t>
            </a:r>
          </a:p>
        </p:txBody>
      </p:sp>
      <p:sp>
        <p:nvSpPr>
          <p:cNvPr id="25605" name="Rectangle 53"/>
          <p:cNvSpPr>
            <a:spLocks noChangeArrowheads="1"/>
          </p:cNvSpPr>
          <p:nvPr/>
        </p:nvSpPr>
        <p:spPr bwMode="auto">
          <a:xfrm>
            <a:off x="4000500" y="3733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</p:txBody>
      </p:sp>
      <p:cxnSp>
        <p:nvCxnSpPr>
          <p:cNvPr id="55" name="Elbow Connector 54"/>
          <p:cNvCxnSpPr>
            <a:stCxn id="74" idx="3"/>
            <a:endCxn id="25604" idx="1"/>
          </p:cNvCxnSpPr>
          <p:nvPr/>
        </p:nvCxnSpPr>
        <p:spPr>
          <a:xfrm flipV="1">
            <a:off x="6057900" y="1746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8"/>
          <p:cNvCxnSpPr>
            <a:stCxn id="71" idx="0"/>
            <a:endCxn id="25604" idx="2"/>
          </p:cNvCxnSpPr>
          <p:nvPr/>
        </p:nvCxnSpPr>
        <p:spPr>
          <a:xfrm rot="5400000" flipH="1" flipV="1">
            <a:off x="7378701" y="2730500"/>
            <a:ext cx="787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8"/>
          <p:cNvCxnSpPr>
            <a:stCxn id="73" idx="0"/>
            <a:endCxn id="25603" idx="2"/>
          </p:cNvCxnSpPr>
          <p:nvPr/>
        </p:nvCxnSpPr>
        <p:spPr>
          <a:xfrm rot="5400000" flipH="1" flipV="1">
            <a:off x="1066801" y="3657600"/>
            <a:ext cx="914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609" name="Group 57"/>
          <p:cNvGrpSpPr>
            <a:grpSpLocks/>
          </p:cNvGrpSpPr>
          <p:nvPr/>
        </p:nvGrpSpPr>
        <p:grpSpPr bwMode="auto">
          <a:xfrm>
            <a:off x="2400300" y="1447800"/>
            <a:ext cx="457200" cy="609600"/>
            <a:chOff x="2971800" y="1828800"/>
            <a:chExt cx="457200" cy="609600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10" name="Group 60"/>
          <p:cNvGrpSpPr>
            <a:grpSpLocks/>
          </p:cNvGrpSpPr>
          <p:nvPr/>
        </p:nvGrpSpPr>
        <p:grpSpPr bwMode="auto">
          <a:xfrm>
            <a:off x="5676900" y="4305300"/>
            <a:ext cx="457200" cy="609600"/>
            <a:chOff x="2971800" y="1828800"/>
            <a:chExt cx="457200" cy="609600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11" name="Group 63"/>
          <p:cNvGrpSpPr>
            <a:grpSpLocks/>
          </p:cNvGrpSpPr>
          <p:nvPr/>
        </p:nvGrpSpPr>
        <p:grpSpPr bwMode="auto">
          <a:xfrm rot="5400000">
            <a:off x="1295400" y="3124200"/>
            <a:ext cx="457200" cy="609600"/>
            <a:chOff x="2971800" y="1828800"/>
            <a:chExt cx="457200" cy="609600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12" name="Group 66"/>
          <p:cNvGrpSpPr>
            <a:grpSpLocks/>
          </p:cNvGrpSpPr>
          <p:nvPr/>
        </p:nvGrpSpPr>
        <p:grpSpPr bwMode="auto">
          <a:xfrm rot="10800000">
            <a:off x="3543300" y="4305300"/>
            <a:ext cx="457200" cy="609600"/>
            <a:chOff x="2971800" y="1828800"/>
            <a:chExt cx="457200" cy="609600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2974975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0800000" flipV="1">
              <a:off x="2974975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Elbow Connector 69"/>
          <p:cNvCxnSpPr>
            <a:stCxn id="25603" idx="3"/>
            <a:endCxn id="74" idx="1"/>
          </p:cNvCxnSpPr>
          <p:nvPr/>
        </p:nvCxnSpPr>
        <p:spPr>
          <a:xfrm>
            <a:off x="2400300" y="1752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Diamond 70"/>
          <p:cNvSpPr/>
          <p:nvPr/>
        </p:nvSpPr>
        <p:spPr>
          <a:xfrm>
            <a:off x="6705600" y="31242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72" name="Elbow Connector 8"/>
          <p:cNvCxnSpPr>
            <a:stCxn id="25605" idx="3"/>
            <a:endCxn id="71" idx="2"/>
          </p:cNvCxnSpPr>
          <p:nvPr/>
        </p:nvCxnSpPr>
        <p:spPr>
          <a:xfrm flipV="1">
            <a:off x="5676900" y="4114800"/>
            <a:ext cx="2095500" cy="4953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Diamond 72"/>
          <p:cNvSpPr/>
          <p:nvPr/>
        </p:nvSpPr>
        <p:spPr>
          <a:xfrm>
            <a:off x="457200" y="4114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4" name="Diamond 73"/>
          <p:cNvSpPr/>
          <p:nvPr/>
        </p:nvSpPr>
        <p:spPr>
          <a:xfrm>
            <a:off x="3924300" y="1257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75" name="Elbow Connector 8"/>
          <p:cNvCxnSpPr>
            <a:stCxn id="25605" idx="1"/>
            <a:endCxn id="73" idx="3"/>
          </p:cNvCxnSpPr>
          <p:nvPr/>
        </p:nvCxnSpPr>
        <p:spPr>
          <a:xfrm rot="10800000">
            <a:off x="2590800" y="4610100"/>
            <a:ext cx="14097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 noChangeArrowheads="1"/>
          </p:cNvPicPr>
          <p:nvPr/>
        </p:nvPicPr>
        <p:blipFill>
          <a:blip r:embed="rId2"/>
          <a:srcRect l="15849" t="40562" r="61784" b="50395"/>
          <a:stretch>
            <a:fillRect/>
          </a:stretch>
        </p:blipFill>
        <p:spPr bwMode="auto">
          <a:xfrm>
            <a:off x="4038600" y="1143000"/>
            <a:ext cx="4572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/>
          <p:cNvPicPr>
            <a:picLocks noChangeAspect="1" noChangeArrowheads="1"/>
          </p:cNvPicPr>
          <p:nvPr/>
        </p:nvPicPr>
        <p:blipFill>
          <a:blip r:embed="rId2"/>
          <a:srcRect l="11868" t="48500" r="27325" b="42746"/>
          <a:stretch>
            <a:fillRect/>
          </a:stretch>
        </p:blipFill>
        <p:spPr bwMode="auto">
          <a:xfrm>
            <a:off x="381000" y="28194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2"/>
          <a:srcRect l="11868" t="60022" r="55263" b="31953"/>
          <a:stretch>
            <a:fillRect/>
          </a:stretch>
        </p:blipFill>
        <p:spPr bwMode="auto">
          <a:xfrm>
            <a:off x="381000" y="4572000"/>
            <a:ext cx="457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/>
          <a:srcRect l="11868" t="70963" r="57454" b="21011"/>
          <a:stretch>
            <a:fillRect/>
          </a:stretch>
        </p:blipFill>
        <p:spPr bwMode="auto">
          <a:xfrm>
            <a:off x="381000" y="3733800"/>
            <a:ext cx="426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8"/>
          <p:cNvPicPr>
            <a:picLocks noChangeAspect="1" noChangeArrowheads="1"/>
          </p:cNvPicPr>
          <p:nvPr/>
        </p:nvPicPr>
        <p:blipFill>
          <a:blip r:embed="rId3"/>
          <a:srcRect l="15849" t="40562" r="61784" b="50395"/>
          <a:stretch>
            <a:fillRect/>
          </a:stretch>
        </p:blipFill>
        <p:spPr bwMode="auto">
          <a:xfrm>
            <a:off x="381000" y="5410200"/>
            <a:ext cx="2971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ontent Placeholder 13"/>
          <p:cNvSpPr>
            <a:spLocks noGrp="1"/>
          </p:cNvSpPr>
          <p:nvPr>
            <p:ph idx="4294967295"/>
          </p:nvPr>
        </p:nvSpPr>
        <p:spPr>
          <a:xfrm>
            <a:off x="9604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There will be no more tables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Step 3 simply augments the existing tables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3"/>
          <p:cNvPicPr>
            <a:picLocks noChangeAspect="1" noChangeArrowheads="1"/>
          </p:cNvPicPr>
          <p:nvPr/>
        </p:nvPicPr>
        <p:blipFill>
          <a:blip r:embed="rId3"/>
          <a:srcRect l="11868" t="48500" r="27325" b="42746"/>
          <a:stretch>
            <a:fillRect/>
          </a:stretch>
        </p:blipFill>
        <p:spPr bwMode="auto">
          <a:xfrm>
            <a:off x="381000" y="28194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3"/>
          <a:srcRect l="11868" t="60022" r="55263" b="31953"/>
          <a:stretch>
            <a:fillRect/>
          </a:stretch>
        </p:blipFill>
        <p:spPr bwMode="auto">
          <a:xfrm>
            <a:off x="381000" y="4572000"/>
            <a:ext cx="457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 l="11868" t="70963" r="57454" b="21011"/>
          <a:stretch>
            <a:fillRect/>
          </a:stretch>
        </p:blipFill>
        <p:spPr bwMode="auto">
          <a:xfrm>
            <a:off x="381000" y="3733800"/>
            <a:ext cx="426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8"/>
          <p:cNvPicPr>
            <a:picLocks noChangeAspect="1" noChangeArrowheads="1"/>
          </p:cNvPicPr>
          <p:nvPr/>
        </p:nvPicPr>
        <p:blipFill>
          <a:blip r:embed="rId4"/>
          <a:srcRect l="15849" t="40562" r="61784" b="50395"/>
          <a:stretch>
            <a:fillRect/>
          </a:stretch>
        </p:blipFill>
        <p:spPr bwMode="auto">
          <a:xfrm>
            <a:off x="381000" y="5410200"/>
            <a:ext cx="2971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ontent Placeholder 13"/>
          <p:cNvSpPr>
            <a:spLocks noGrp="1"/>
          </p:cNvSpPr>
          <p:nvPr>
            <p:ph idx="4294967295"/>
          </p:nvPr>
        </p:nvSpPr>
        <p:spPr>
          <a:xfrm>
            <a:off x="9604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There will be no more tables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Step 3 simply augments the existing tables</a:t>
            </a:r>
          </a:p>
        </p:txBody>
      </p:sp>
      <p:grpSp>
        <p:nvGrpSpPr>
          <p:cNvPr id="67591" name="Group 7"/>
          <p:cNvGrpSpPr>
            <a:grpSpLocks/>
          </p:cNvGrpSpPr>
          <p:nvPr/>
        </p:nvGrpSpPr>
        <p:grpSpPr bwMode="auto">
          <a:xfrm>
            <a:off x="304800" y="3124200"/>
            <a:ext cx="1447800" cy="2971800"/>
            <a:chOff x="192" y="1968"/>
            <a:chExt cx="912" cy="1872"/>
          </a:xfrm>
        </p:grpSpPr>
        <p:sp>
          <p:nvSpPr>
            <p:cNvPr id="27659" name="Oval 8"/>
            <p:cNvSpPr>
              <a:spLocks noChangeArrowheads="1"/>
            </p:cNvSpPr>
            <p:nvPr/>
          </p:nvSpPr>
          <p:spPr bwMode="auto">
            <a:xfrm>
              <a:off x="672" y="1968"/>
              <a:ext cx="432" cy="288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0" name="Freeform 9"/>
            <p:cNvSpPr>
              <a:spLocks/>
            </p:cNvSpPr>
            <p:nvPr/>
          </p:nvSpPr>
          <p:spPr bwMode="auto">
            <a:xfrm>
              <a:off x="192" y="2112"/>
              <a:ext cx="616" cy="1728"/>
            </a:xfrm>
            <a:custGeom>
              <a:avLst/>
              <a:gdLst>
                <a:gd name="T0" fmla="*/ 472 w 616"/>
                <a:gd name="T1" fmla="*/ 0 h 1728"/>
                <a:gd name="T2" fmla="*/ 232 w 616"/>
                <a:gd name="T3" fmla="*/ 96 h 1728"/>
                <a:gd name="T4" fmla="*/ 88 w 616"/>
                <a:gd name="T5" fmla="*/ 576 h 1728"/>
                <a:gd name="T6" fmla="*/ 88 w 616"/>
                <a:gd name="T7" fmla="*/ 1536 h 1728"/>
                <a:gd name="T8" fmla="*/ 616 w 616"/>
                <a:gd name="T9" fmla="*/ 1728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6"/>
                <a:gd name="T16" fmla="*/ 0 h 1728"/>
                <a:gd name="T17" fmla="*/ 616 w 616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6" h="1728">
                  <a:moveTo>
                    <a:pt x="472" y="0"/>
                  </a:moveTo>
                  <a:cubicBezTo>
                    <a:pt x="384" y="0"/>
                    <a:pt x="296" y="0"/>
                    <a:pt x="232" y="96"/>
                  </a:cubicBezTo>
                  <a:cubicBezTo>
                    <a:pt x="168" y="192"/>
                    <a:pt x="112" y="336"/>
                    <a:pt x="88" y="576"/>
                  </a:cubicBezTo>
                  <a:cubicBezTo>
                    <a:pt x="64" y="816"/>
                    <a:pt x="0" y="1344"/>
                    <a:pt x="88" y="1536"/>
                  </a:cubicBezTo>
                  <a:cubicBezTo>
                    <a:pt x="176" y="1728"/>
                    <a:pt x="528" y="1696"/>
                    <a:pt x="616" y="1728"/>
                  </a:cubicBez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7594" name="Group 10"/>
          <p:cNvGrpSpPr>
            <a:grpSpLocks/>
          </p:cNvGrpSpPr>
          <p:nvPr/>
        </p:nvGrpSpPr>
        <p:grpSpPr bwMode="auto">
          <a:xfrm>
            <a:off x="1143000" y="4114800"/>
            <a:ext cx="2641600" cy="1981200"/>
            <a:chOff x="720" y="2592"/>
            <a:chExt cx="1664" cy="1248"/>
          </a:xfrm>
        </p:grpSpPr>
        <p:sp>
          <p:nvSpPr>
            <p:cNvPr id="27657" name="Oval 11"/>
            <p:cNvSpPr>
              <a:spLocks noChangeArrowheads="1"/>
            </p:cNvSpPr>
            <p:nvPr/>
          </p:nvSpPr>
          <p:spPr bwMode="auto">
            <a:xfrm>
              <a:off x="720" y="2592"/>
              <a:ext cx="768" cy="288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8" name="Freeform 12"/>
            <p:cNvSpPr>
              <a:spLocks/>
            </p:cNvSpPr>
            <p:nvPr/>
          </p:nvSpPr>
          <p:spPr bwMode="auto">
            <a:xfrm>
              <a:off x="1440" y="2688"/>
              <a:ext cx="944" cy="1152"/>
            </a:xfrm>
            <a:custGeom>
              <a:avLst/>
              <a:gdLst>
                <a:gd name="T0" fmla="*/ 0 w 1328"/>
                <a:gd name="T1" fmla="*/ 0 h 1728"/>
                <a:gd name="T2" fmla="*/ 672 w 1328"/>
                <a:gd name="T3" fmla="*/ 48 h 1728"/>
                <a:gd name="T4" fmla="*/ 1008 w 1328"/>
                <a:gd name="T5" fmla="*/ 288 h 1728"/>
                <a:gd name="T6" fmla="*/ 1248 w 1328"/>
                <a:gd name="T7" fmla="*/ 864 h 1728"/>
                <a:gd name="T8" fmla="*/ 1248 w 1328"/>
                <a:gd name="T9" fmla="*/ 1488 h 1728"/>
                <a:gd name="T10" fmla="*/ 768 w 1328"/>
                <a:gd name="T11" fmla="*/ 1728 h 17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28"/>
                <a:gd name="T19" fmla="*/ 0 h 1728"/>
                <a:gd name="T20" fmla="*/ 1328 w 1328"/>
                <a:gd name="T21" fmla="*/ 1728 h 17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28" h="1728">
                  <a:moveTo>
                    <a:pt x="0" y="0"/>
                  </a:moveTo>
                  <a:cubicBezTo>
                    <a:pt x="252" y="0"/>
                    <a:pt x="504" y="0"/>
                    <a:pt x="672" y="48"/>
                  </a:cubicBezTo>
                  <a:cubicBezTo>
                    <a:pt x="840" y="96"/>
                    <a:pt x="912" y="152"/>
                    <a:pt x="1008" y="288"/>
                  </a:cubicBezTo>
                  <a:cubicBezTo>
                    <a:pt x="1104" y="424"/>
                    <a:pt x="1208" y="664"/>
                    <a:pt x="1248" y="864"/>
                  </a:cubicBezTo>
                  <a:cubicBezTo>
                    <a:pt x="1288" y="1064"/>
                    <a:pt x="1328" y="1344"/>
                    <a:pt x="1248" y="1488"/>
                  </a:cubicBezTo>
                  <a:cubicBezTo>
                    <a:pt x="1168" y="1632"/>
                    <a:pt x="968" y="1680"/>
                    <a:pt x="768" y="1728"/>
                  </a:cubicBez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7597" name="Text Box 13"/>
          <p:cNvSpPr txBox="1">
            <a:spLocks noChangeArrowheads="1"/>
          </p:cNvSpPr>
          <p:nvPr/>
        </p:nvSpPr>
        <p:spPr bwMode="auto">
          <a:xfrm>
            <a:off x="5486400" y="4572000"/>
            <a:ext cx="2743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9933FF"/>
                </a:solidFill>
              </a:rPr>
              <a:t>JT’s Extra: (In case you missed it in Jalal’s example)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Mapping One-Many Relationship Types</a:t>
            </a:r>
            <a:endParaRPr lang="en-US" dirty="0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 startAt="3"/>
            </a:pPr>
            <a:r>
              <a:rPr lang="en-US" smtClean="0">
                <a:ea typeface="ＭＳ Ｐゴシック"/>
                <a:cs typeface="ＭＳ Ｐゴシック"/>
              </a:rPr>
              <a:t>For each one-to-many relationship type, add the primary keys of the entity type on the </a:t>
            </a:r>
            <a:r>
              <a:rPr lang="en-US" b="1" smtClean="0">
                <a:ea typeface="ＭＳ Ｐゴシック"/>
                <a:cs typeface="ＭＳ Ｐゴシック"/>
              </a:rPr>
              <a:t>one side </a:t>
            </a:r>
            <a:r>
              <a:rPr lang="en-US" smtClean="0">
                <a:ea typeface="ＭＳ Ｐゴシック"/>
                <a:cs typeface="ＭＳ Ｐゴシック"/>
              </a:rPr>
              <a:t>as columns in the table corresponding to the entity type on the </a:t>
            </a:r>
            <a:r>
              <a:rPr lang="en-US" b="1" smtClean="0">
                <a:ea typeface="ＭＳ Ｐゴシック"/>
                <a:cs typeface="ＭＳ Ｐゴシック"/>
              </a:rPr>
              <a:t>many side</a:t>
            </a:r>
          </a:p>
          <a:p>
            <a:pPr marL="514350" indent="-514350" eaLnBrk="1" hangingPunct="1">
              <a:buFont typeface="Verdana" pitchFamily="34" charset="0"/>
              <a:buAutoNum type="arabicPeriod" startAt="2"/>
            </a:pP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782421-FFE8-4546-A3C5-A64EBA423C2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3400" y="5334000"/>
            <a:ext cx="8183563" cy="105251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Mapping One-Many Relationship Types</a:t>
            </a:r>
            <a:endParaRPr lang="en-US" dirty="0"/>
          </a:p>
        </p:txBody>
      </p:sp>
      <p:sp>
        <p:nvSpPr>
          <p:cNvPr id="7065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 startAt="3"/>
            </a:pPr>
            <a:r>
              <a:rPr lang="en-US" smtClean="0">
                <a:ea typeface="ＭＳ Ｐゴシック"/>
                <a:cs typeface="ＭＳ Ｐゴシック"/>
              </a:rPr>
              <a:t>For each </a:t>
            </a:r>
            <a:r>
              <a:rPr lang="en-US" i="1" smtClean="0">
                <a:ea typeface="ＭＳ Ｐゴシック"/>
                <a:cs typeface="ＭＳ Ｐゴシック"/>
              </a:rPr>
              <a:t>one-to-many relationship</a:t>
            </a:r>
            <a:r>
              <a:rPr lang="en-US" smtClean="0">
                <a:ea typeface="ＭＳ Ｐゴシック"/>
                <a:cs typeface="ＭＳ Ｐゴシック"/>
              </a:rPr>
              <a:t> type, add the primary keys of the entity type on the </a:t>
            </a:r>
            <a:r>
              <a:rPr lang="en-US" b="1" smtClean="0">
                <a:ea typeface="ＭＳ Ｐゴシック"/>
                <a:cs typeface="ＭＳ Ｐゴシック"/>
              </a:rPr>
              <a:t>one side </a:t>
            </a:r>
            <a:r>
              <a:rPr lang="en-US" smtClean="0">
                <a:ea typeface="ＭＳ Ｐゴシック"/>
                <a:cs typeface="ＭＳ Ｐゴシック"/>
              </a:rPr>
              <a:t>as columns in the table corresponding to the entity type on the </a:t>
            </a:r>
            <a:r>
              <a:rPr lang="en-US" b="1" smtClean="0">
                <a:ea typeface="ＭＳ Ｐゴシック"/>
                <a:cs typeface="ＭＳ Ｐゴシック"/>
              </a:rPr>
              <a:t>many side</a:t>
            </a:r>
          </a:p>
          <a:p>
            <a:pPr marL="514350" indent="-514350" eaLnBrk="1" hangingPunct="1">
              <a:buFont typeface="Verdana" pitchFamily="34" charset="0"/>
              <a:buAutoNum type="arabicPeriod" startAt="2"/>
            </a:pP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5603" name="Slide Number Placeholder 3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4EF486D-14B8-43B4-9C28-355427ACE4E9}" type="slidenum">
              <a:rPr lang="en-US" sz="1600">
                <a:solidFill>
                  <a:srgbClr val="A7A399"/>
                </a:solidFill>
                <a:latin typeface="+mn-lt"/>
              </a:rPr>
              <a:pPr algn="r">
                <a:defRPr/>
              </a:pPr>
              <a:t>14</a:t>
            </a:fld>
            <a:endParaRPr lang="en-US" sz="1600">
              <a:solidFill>
                <a:srgbClr val="A7A399"/>
              </a:solidFill>
              <a:latin typeface="+mn-lt"/>
            </a:endParaRP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1219200" y="2895600"/>
            <a:ext cx="1447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996600"/>
                </a:solidFill>
              </a:rPr>
              <a:t>JT’s Extra</a:t>
            </a:r>
          </a:p>
        </p:txBody>
      </p:sp>
      <p:grpSp>
        <p:nvGrpSpPr>
          <p:cNvPr id="70662" name="Group 6"/>
          <p:cNvGrpSpPr>
            <a:grpSpLocks/>
          </p:cNvGrpSpPr>
          <p:nvPr/>
        </p:nvGrpSpPr>
        <p:grpSpPr bwMode="auto">
          <a:xfrm>
            <a:off x="1219200" y="3276600"/>
            <a:ext cx="7010400" cy="1752600"/>
            <a:chOff x="768" y="2064"/>
            <a:chExt cx="4416" cy="1104"/>
          </a:xfrm>
        </p:grpSpPr>
        <p:sp>
          <p:nvSpPr>
            <p:cNvPr id="70663" name="Rectangle 7"/>
            <p:cNvSpPr>
              <a:spLocks noChangeArrowheads="1"/>
            </p:cNvSpPr>
            <p:nvPr/>
          </p:nvSpPr>
          <p:spPr bwMode="auto">
            <a:xfrm>
              <a:off x="768" y="2064"/>
              <a:ext cx="1200" cy="1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r>
                <a:rPr lang="en-US" sz="2000" b="1"/>
                <a:t>Table 1</a:t>
              </a:r>
            </a:p>
            <a:p>
              <a:endParaRPr lang="en-US"/>
            </a:p>
          </p:txBody>
        </p:sp>
        <p:sp>
          <p:nvSpPr>
            <p:cNvPr id="70664" name="Rectangle 8"/>
            <p:cNvSpPr>
              <a:spLocks noChangeArrowheads="1"/>
            </p:cNvSpPr>
            <p:nvPr/>
          </p:nvSpPr>
          <p:spPr bwMode="auto">
            <a:xfrm>
              <a:off x="3744" y="2064"/>
              <a:ext cx="1440" cy="11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r>
                <a:rPr lang="en-US" sz="2000" b="1"/>
                <a:t>Table 2</a:t>
              </a:r>
            </a:p>
            <a:p>
              <a:endParaRPr lang="en-US"/>
            </a:p>
          </p:txBody>
        </p:sp>
        <p:cxnSp>
          <p:nvCxnSpPr>
            <p:cNvPr id="70665" name="AutoShape 9"/>
            <p:cNvCxnSpPr>
              <a:cxnSpLocks noChangeShapeType="1"/>
              <a:stCxn id="70663" idx="3"/>
              <a:endCxn id="70664" idx="1"/>
            </p:cNvCxnSpPr>
            <p:nvPr/>
          </p:nvCxnSpPr>
          <p:spPr bwMode="auto">
            <a:xfrm>
              <a:off x="1968" y="2568"/>
              <a:ext cx="1776" cy="4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</p:grp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3124200" y="34290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5105400" y="41910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Many</a:t>
            </a:r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1524000" y="40386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u="sng"/>
              <a:t>Primary key</a:t>
            </a:r>
          </a:p>
        </p:txBody>
      </p:sp>
      <p:sp>
        <p:nvSpPr>
          <p:cNvPr id="70669" name="Text Box 13"/>
          <p:cNvSpPr txBox="1">
            <a:spLocks noChangeArrowheads="1"/>
          </p:cNvSpPr>
          <p:nvPr/>
        </p:nvSpPr>
        <p:spPr bwMode="auto">
          <a:xfrm>
            <a:off x="6324600" y="37338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u="sng"/>
              <a:t>Primary key</a:t>
            </a:r>
          </a:p>
        </p:txBody>
      </p:sp>
      <p:sp>
        <p:nvSpPr>
          <p:cNvPr id="70670" name="Text Box 14"/>
          <p:cNvSpPr txBox="1">
            <a:spLocks noChangeArrowheads="1"/>
          </p:cNvSpPr>
          <p:nvPr/>
        </p:nvSpPr>
        <p:spPr bwMode="auto">
          <a:xfrm>
            <a:off x="6324600" y="45720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Foreign key</a:t>
            </a:r>
          </a:p>
        </p:txBody>
      </p:sp>
      <p:grpSp>
        <p:nvGrpSpPr>
          <p:cNvPr id="70671" name="Group 15"/>
          <p:cNvGrpSpPr>
            <a:grpSpLocks/>
          </p:cNvGrpSpPr>
          <p:nvPr/>
        </p:nvGrpSpPr>
        <p:grpSpPr bwMode="auto">
          <a:xfrm>
            <a:off x="1524000" y="3962400"/>
            <a:ext cx="6248400" cy="1098550"/>
            <a:chOff x="960" y="2496"/>
            <a:chExt cx="3936" cy="692"/>
          </a:xfrm>
        </p:grpSpPr>
        <p:sp>
          <p:nvSpPr>
            <p:cNvPr id="70672" name="AutoShape 16"/>
            <p:cNvSpPr>
              <a:spLocks noChangeArrowheads="1"/>
            </p:cNvSpPr>
            <p:nvPr/>
          </p:nvSpPr>
          <p:spPr bwMode="auto">
            <a:xfrm>
              <a:off x="960" y="2496"/>
              <a:ext cx="912" cy="336"/>
            </a:xfrm>
            <a:prstGeom prst="roundRect">
              <a:avLst>
                <a:gd name="adj" fmla="val 16667"/>
              </a:avLst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73" name="AutoShape 17"/>
            <p:cNvSpPr>
              <a:spLocks noChangeArrowheads="1"/>
            </p:cNvSpPr>
            <p:nvPr/>
          </p:nvSpPr>
          <p:spPr bwMode="auto">
            <a:xfrm>
              <a:off x="3984" y="2832"/>
              <a:ext cx="912" cy="336"/>
            </a:xfrm>
            <a:prstGeom prst="roundRect">
              <a:avLst>
                <a:gd name="adj" fmla="val 16667"/>
              </a:avLst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70674" name="AutoShape 18"/>
            <p:cNvCxnSpPr>
              <a:cxnSpLocks noChangeShapeType="1"/>
              <a:stCxn id="70672" idx="2"/>
              <a:endCxn id="70673" idx="2"/>
            </p:cNvCxnSpPr>
            <p:nvPr/>
          </p:nvCxnSpPr>
          <p:spPr bwMode="auto">
            <a:xfrm rot="16200000" flipH="1">
              <a:off x="2760" y="1508"/>
              <a:ext cx="336" cy="3024"/>
            </a:xfrm>
            <a:prstGeom prst="curvedConnector3">
              <a:avLst>
                <a:gd name="adj1" fmla="val 136903"/>
              </a:avLst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70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1" grpId="0"/>
      <p:bldP spid="70666" grpId="0"/>
      <p:bldP spid="70667" grpId="0"/>
      <p:bldP spid="70668" grpId="0"/>
      <p:bldP spid="70669" grpId="0"/>
      <p:bldP spid="7067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  <a:cs typeface="ＭＳ Ｐゴシック"/>
              </a:rPr>
              <a:t>JT’s Extra: Foreign Keys</a:t>
            </a:r>
          </a:p>
        </p:txBody>
      </p:sp>
      <p:sp>
        <p:nvSpPr>
          <p:cNvPr id="7168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A key in one table that refers to a key in another field.</a:t>
            </a: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89B610-D06A-407D-93E2-BA97275A67C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/>
          </a:p>
        </p:txBody>
      </p:sp>
      <p:sp>
        <p:nvSpPr>
          <p:cNvPr id="30722" name="Rectangle 27"/>
          <p:cNvSpPr>
            <a:spLocks noChangeArrowheads="1"/>
          </p:cNvSpPr>
          <p:nvPr/>
        </p:nvSpPr>
        <p:spPr bwMode="auto">
          <a:xfrm>
            <a:off x="647700" y="304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Postal Code </a:t>
            </a:r>
          </a:p>
        </p:txBody>
      </p:sp>
      <p:sp>
        <p:nvSpPr>
          <p:cNvPr id="30723" name="Rectangle 28"/>
          <p:cNvSpPr>
            <a:spLocks noChangeArrowheads="1"/>
          </p:cNvSpPr>
          <p:nvPr/>
        </p:nvSpPr>
        <p:spPr bwMode="auto">
          <a:xfrm>
            <a:off x="6972300" y="1155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Name</a:t>
            </a:r>
          </a:p>
        </p:txBody>
      </p:sp>
      <p:sp>
        <p:nvSpPr>
          <p:cNvPr id="30724" name="Rectangle 31"/>
          <p:cNvSpPr>
            <a:spLocks noChangeArrowheads="1"/>
          </p:cNvSpPr>
          <p:nvPr/>
        </p:nvSpPr>
        <p:spPr bwMode="auto">
          <a:xfrm>
            <a:off x="4000500" y="3733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</p:txBody>
      </p:sp>
      <p:cxnSp>
        <p:nvCxnSpPr>
          <p:cNvPr id="33" name="Elbow Connector 32"/>
          <p:cNvCxnSpPr>
            <a:stCxn id="52" idx="3"/>
            <a:endCxn id="30723" idx="1"/>
          </p:cNvCxnSpPr>
          <p:nvPr/>
        </p:nvCxnSpPr>
        <p:spPr>
          <a:xfrm flipV="1">
            <a:off x="6057900" y="1746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8"/>
          <p:cNvCxnSpPr>
            <a:stCxn id="49" idx="0"/>
            <a:endCxn id="30723" idx="2"/>
          </p:cNvCxnSpPr>
          <p:nvPr/>
        </p:nvCxnSpPr>
        <p:spPr>
          <a:xfrm rot="5400000" flipH="1" flipV="1">
            <a:off x="7378701" y="2730500"/>
            <a:ext cx="787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8"/>
          <p:cNvCxnSpPr>
            <a:stCxn id="51" idx="0"/>
            <a:endCxn id="30722" idx="2"/>
          </p:cNvCxnSpPr>
          <p:nvPr/>
        </p:nvCxnSpPr>
        <p:spPr>
          <a:xfrm rot="5400000" flipH="1" flipV="1">
            <a:off x="1066801" y="3657600"/>
            <a:ext cx="914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728" name="Group 57"/>
          <p:cNvGrpSpPr>
            <a:grpSpLocks/>
          </p:cNvGrpSpPr>
          <p:nvPr/>
        </p:nvGrpSpPr>
        <p:grpSpPr bwMode="auto">
          <a:xfrm>
            <a:off x="2400300" y="1447800"/>
            <a:ext cx="457200" cy="609600"/>
            <a:chOff x="2971800" y="1828800"/>
            <a:chExt cx="457200" cy="609600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29" name="Group 60"/>
          <p:cNvGrpSpPr>
            <a:grpSpLocks/>
          </p:cNvGrpSpPr>
          <p:nvPr/>
        </p:nvGrpSpPr>
        <p:grpSpPr bwMode="auto">
          <a:xfrm>
            <a:off x="5676900" y="4305300"/>
            <a:ext cx="457200" cy="609600"/>
            <a:chOff x="2971800" y="1828800"/>
            <a:chExt cx="457200" cy="609600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30" name="Group 63"/>
          <p:cNvGrpSpPr>
            <a:grpSpLocks/>
          </p:cNvGrpSpPr>
          <p:nvPr/>
        </p:nvGrpSpPr>
        <p:grpSpPr bwMode="auto">
          <a:xfrm rot="5400000">
            <a:off x="1295400" y="3124200"/>
            <a:ext cx="457200" cy="609600"/>
            <a:chOff x="2971800" y="1828800"/>
            <a:chExt cx="457200" cy="609600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31" name="Group 66"/>
          <p:cNvGrpSpPr>
            <a:grpSpLocks/>
          </p:cNvGrpSpPr>
          <p:nvPr/>
        </p:nvGrpSpPr>
        <p:grpSpPr bwMode="auto">
          <a:xfrm rot="10800000">
            <a:off x="3543300" y="4305300"/>
            <a:ext cx="457200" cy="609600"/>
            <a:chOff x="2971800" y="1828800"/>
            <a:chExt cx="457200" cy="609600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2974975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0800000" flipV="1">
              <a:off x="2974975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Elbow Connector 47"/>
          <p:cNvCxnSpPr>
            <a:stCxn id="30722" idx="3"/>
            <a:endCxn id="52" idx="1"/>
          </p:cNvCxnSpPr>
          <p:nvPr/>
        </p:nvCxnSpPr>
        <p:spPr>
          <a:xfrm>
            <a:off x="2400300" y="1752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Diamond 48"/>
          <p:cNvSpPr/>
          <p:nvPr/>
        </p:nvSpPr>
        <p:spPr>
          <a:xfrm>
            <a:off x="6705600" y="31242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0" name="Elbow Connector 8"/>
          <p:cNvCxnSpPr>
            <a:stCxn id="30724" idx="3"/>
            <a:endCxn id="49" idx="2"/>
          </p:cNvCxnSpPr>
          <p:nvPr/>
        </p:nvCxnSpPr>
        <p:spPr>
          <a:xfrm flipV="1">
            <a:off x="5676900" y="4114800"/>
            <a:ext cx="2095500" cy="4953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Diamond 50"/>
          <p:cNvSpPr/>
          <p:nvPr/>
        </p:nvSpPr>
        <p:spPr>
          <a:xfrm>
            <a:off x="457200" y="4114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2" name="Diamond 51"/>
          <p:cNvSpPr/>
          <p:nvPr/>
        </p:nvSpPr>
        <p:spPr>
          <a:xfrm>
            <a:off x="3924300" y="1257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3" name="Elbow Connector 8"/>
          <p:cNvCxnSpPr>
            <a:stCxn id="30724" idx="1"/>
            <a:endCxn id="51" idx="3"/>
          </p:cNvCxnSpPr>
          <p:nvPr/>
        </p:nvCxnSpPr>
        <p:spPr>
          <a:xfrm rot="10800000">
            <a:off x="2590800" y="4610100"/>
            <a:ext cx="14097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 noChangeArrowheads="1"/>
          </p:cNvPicPr>
          <p:nvPr/>
        </p:nvPicPr>
        <p:blipFill>
          <a:blip r:embed="rId2"/>
          <a:srcRect l="17178" t="42972" r="13506" b="47585"/>
          <a:stretch>
            <a:fillRect/>
          </a:stretch>
        </p:blipFill>
        <p:spPr bwMode="auto">
          <a:xfrm>
            <a:off x="381000" y="4419600"/>
            <a:ext cx="82883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Content Placeholder 13"/>
          <p:cNvSpPr txBox="1">
            <a:spLocks/>
          </p:cNvSpPr>
          <p:nvPr/>
        </p:nvSpPr>
        <p:spPr bwMode="auto">
          <a:xfrm>
            <a:off x="533400" y="2743200"/>
            <a:ext cx="8183563" cy="1524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 eaLnBrk="0" fontAlgn="auto" hangingPunct="0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n-US" sz="2800" dirty="0" err="1">
                <a:latin typeface="+mn-lt"/>
              </a:rPr>
              <a:t>Dnumber</a:t>
            </a:r>
            <a:r>
              <a:rPr lang="en-US" sz="2800" dirty="0">
                <a:latin typeface="+mn-lt"/>
              </a:rPr>
              <a:t> tells us which Department an employee works for</a:t>
            </a:r>
          </a:p>
          <a:p>
            <a:pPr marL="265113" indent="-265113" eaLnBrk="0" fontAlgn="auto" hangingPunct="0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n-US" sz="2800" dirty="0" err="1">
                <a:latin typeface="+mn-lt"/>
              </a:rPr>
              <a:t>Dnumber</a:t>
            </a:r>
            <a:r>
              <a:rPr lang="en-US" sz="2800" dirty="0">
                <a:latin typeface="+mn-lt"/>
              </a:rPr>
              <a:t> is a </a:t>
            </a:r>
            <a:r>
              <a:rPr lang="en-US" sz="2800" i="1" dirty="0">
                <a:latin typeface="+mn-lt"/>
              </a:rPr>
              <a:t>foreign Key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allAtOnc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3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A4921FFB-35C0-4007-945A-89119F3A1060}" type="slidenum">
              <a:rPr lang="en-US" sz="1600">
                <a:solidFill>
                  <a:srgbClr val="A7A399"/>
                </a:solidFill>
                <a:latin typeface="+mn-lt"/>
              </a:rPr>
              <a:pPr algn="r">
                <a:defRPr/>
              </a:pPr>
              <a:t>17</a:t>
            </a:fld>
            <a:endParaRPr lang="en-US" sz="1600">
              <a:solidFill>
                <a:srgbClr val="A7A399"/>
              </a:solidFill>
              <a:latin typeface="+mn-lt"/>
            </a:endParaRPr>
          </a:p>
        </p:txBody>
      </p:sp>
      <p:sp>
        <p:nvSpPr>
          <p:cNvPr id="72707" name="Rectangle 27"/>
          <p:cNvSpPr>
            <a:spLocks noChangeArrowheads="1"/>
          </p:cNvSpPr>
          <p:nvPr/>
        </p:nvSpPr>
        <p:spPr bwMode="auto">
          <a:xfrm>
            <a:off x="647700" y="304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Postal Code </a:t>
            </a:r>
          </a:p>
        </p:txBody>
      </p:sp>
      <p:sp>
        <p:nvSpPr>
          <p:cNvPr id="72708" name="Rectangle 28"/>
          <p:cNvSpPr>
            <a:spLocks noChangeArrowheads="1"/>
          </p:cNvSpPr>
          <p:nvPr/>
        </p:nvSpPr>
        <p:spPr bwMode="auto">
          <a:xfrm>
            <a:off x="6972300" y="1155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Name</a:t>
            </a:r>
          </a:p>
        </p:txBody>
      </p:sp>
      <p:sp>
        <p:nvSpPr>
          <p:cNvPr id="72709" name="Rectangle 31"/>
          <p:cNvSpPr>
            <a:spLocks noChangeArrowheads="1"/>
          </p:cNvSpPr>
          <p:nvPr/>
        </p:nvSpPr>
        <p:spPr bwMode="auto">
          <a:xfrm>
            <a:off x="4000500" y="3733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</p:txBody>
      </p:sp>
      <p:cxnSp>
        <p:nvCxnSpPr>
          <p:cNvPr id="33" name="Elbow Connector 32"/>
          <p:cNvCxnSpPr>
            <a:stCxn id="52" idx="3"/>
            <a:endCxn id="72708" idx="1"/>
          </p:cNvCxnSpPr>
          <p:nvPr/>
        </p:nvCxnSpPr>
        <p:spPr>
          <a:xfrm flipV="1">
            <a:off x="6057900" y="1746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8"/>
          <p:cNvCxnSpPr>
            <a:stCxn id="49" idx="0"/>
            <a:endCxn id="72708" idx="2"/>
          </p:cNvCxnSpPr>
          <p:nvPr/>
        </p:nvCxnSpPr>
        <p:spPr>
          <a:xfrm rot="5400000" flipH="1" flipV="1">
            <a:off x="7378701" y="2730500"/>
            <a:ext cx="787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8"/>
          <p:cNvCxnSpPr>
            <a:stCxn id="51" idx="0"/>
            <a:endCxn id="72707" idx="2"/>
          </p:cNvCxnSpPr>
          <p:nvPr/>
        </p:nvCxnSpPr>
        <p:spPr>
          <a:xfrm rot="5400000" flipH="1" flipV="1">
            <a:off x="1066801" y="3657600"/>
            <a:ext cx="914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713" name="Group 57"/>
          <p:cNvGrpSpPr>
            <a:grpSpLocks/>
          </p:cNvGrpSpPr>
          <p:nvPr/>
        </p:nvGrpSpPr>
        <p:grpSpPr bwMode="auto">
          <a:xfrm>
            <a:off x="2400300" y="1447800"/>
            <a:ext cx="457200" cy="609600"/>
            <a:chOff x="2971800" y="1828800"/>
            <a:chExt cx="457200" cy="609600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716" name="Group 60"/>
          <p:cNvGrpSpPr>
            <a:grpSpLocks/>
          </p:cNvGrpSpPr>
          <p:nvPr/>
        </p:nvGrpSpPr>
        <p:grpSpPr bwMode="auto">
          <a:xfrm>
            <a:off x="5676900" y="4305300"/>
            <a:ext cx="457200" cy="609600"/>
            <a:chOff x="2971800" y="1828800"/>
            <a:chExt cx="457200" cy="609600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719" name="Group 63"/>
          <p:cNvGrpSpPr>
            <a:grpSpLocks/>
          </p:cNvGrpSpPr>
          <p:nvPr/>
        </p:nvGrpSpPr>
        <p:grpSpPr bwMode="auto">
          <a:xfrm rot="5400000">
            <a:off x="1295400" y="3124200"/>
            <a:ext cx="457200" cy="609600"/>
            <a:chOff x="2971800" y="1828800"/>
            <a:chExt cx="457200" cy="609600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722" name="Group 66"/>
          <p:cNvGrpSpPr>
            <a:grpSpLocks/>
          </p:cNvGrpSpPr>
          <p:nvPr/>
        </p:nvGrpSpPr>
        <p:grpSpPr bwMode="auto">
          <a:xfrm rot="10800000">
            <a:off x="3543300" y="4305300"/>
            <a:ext cx="457200" cy="609600"/>
            <a:chOff x="2971800" y="1828800"/>
            <a:chExt cx="457200" cy="609600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2974975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0800000" flipV="1">
              <a:off x="2974975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Elbow Connector 47"/>
          <p:cNvCxnSpPr>
            <a:stCxn id="72707" idx="3"/>
            <a:endCxn id="52" idx="1"/>
          </p:cNvCxnSpPr>
          <p:nvPr/>
        </p:nvCxnSpPr>
        <p:spPr>
          <a:xfrm>
            <a:off x="2400300" y="1752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Diamond 48"/>
          <p:cNvSpPr/>
          <p:nvPr/>
        </p:nvSpPr>
        <p:spPr>
          <a:xfrm>
            <a:off x="6705600" y="31242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0" name="Elbow Connector 8"/>
          <p:cNvCxnSpPr>
            <a:stCxn id="72709" idx="3"/>
            <a:endCxn id="49" idx="2"/>
          </p:cNvCxnSpPr>
          <p:nvPr/>
        </p:nvCxnSpPr>
        <p:spPr>
          <a:xfrm flipV="1">
            <a:off x="5676900" y="4114800"/>
            <a:ext cx="2095500" cy="4953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Diamond 50"/>
          <p:cNvSpPr/>
          <p:nvPr/>
        </p:nvSpPr>
        <p:spPr>
          <a:xfrm>
            <a:off x="457200" y="4114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2" name="Diamond 51"/>
          <p:cNvSpPr/>
          <p:nvPr/>
        </p:nvSpPr>
        <p:spPr>
          <a:xfrm>
            <a:off x="3924300" y="1257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3" name="Elbow Connector 8"/>
          <p:cNvCxnSpPr>
            <a:stCxn id="72709" idx="1"/>
            <a:endCxn id="51" idx="3"/>
          </p:cNvCxnSpPr>
          <p:nvPr/>
        </p:nvCxnSpPr>
        <p:spPr>
          <a:xfrm rot="10800000">
            <a:off x="2590800" y="4610100"/>
            <a:ext cx="14097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 noChangeArrowheads="1"/>
          </p:cNvPicPr>
          <p:nvPr/>
        </p:nvPicPr>
        <p:blipFill>
          <a:blip r:embed="rId2"/>
          <a:srcRect l="17178" t="42972" r="13506" b="47585"/>
          <a:stretch>
            <a:fillRect/>
          </a:stretch>
        </p:blipFill>
        <p:spPr bwMode="auto">
          <a:xfrm>
            <a:off x="381000" y="4419600"/>
            <a:ext cx="82883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32" name="Text Box 28"/>
          <p:cNvSpPr txBox="1">
            <a:spLocks noChangeArrowheads="1"/>
          </p:cNvSpPr>
          <p:nvPr/>
        </p:nvSpPr>
        <p:spPr bwMode="auto">
          <a:xfrm>
            <a:off x="2971800" y="2057400"/>
            <a:ext cx="4114800" cy="20161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1125" indent="-111125">
              <a:spcBef>
                <a:spcPct val="50000"/>
              </a:spcBef>
            </a:pPr>
            <a:r>
              <a:rPr lang="en-US" b="1"/>
              <a:t>JT’s Extra (in case you missed in Jalal’s slide):</a:t>
            </a:r>
          </a:p>
          <a:p>
            <a:pPr marL="111125" indent="-111125">
              <a:spcBef>
                <a:spcPct val="50000"/>
              </a:spcBef>
              <a:buFontTx/>
              <a:buChar char="•"/>
            </a:pPr>
            <a:r>
              <a:rPr lang="en-US"/>
              <a:t>“</a:t>
            </a:r>
            <a:r>
              <a:rPr lang="en-US" u="sng"/>
              <a:t>Number</a:t>
            </a:r>
            <a:r>
              <a:rPr lang="en-US"/>
              <a:t>” (primary key in ‘Department’ table): “one” side</a:t>
            </a:r>
          </a:p>
          <a:p>
            <a:pPr marL="111125" indent="-111125">
              <a:spcBef>
                <a:spcPct val="50000"/>
              </a:spcBef>
              <a:buFontTx/>
              <a:buChar char="•"/>
            </a:pPr>
            <a:r>
              <a:rPr lang="en-US"/>
              <a:t>“Dnumber” (foreign key in ‘Employee’ table): “many” side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32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14E8CD-14C0-4FA0-99A8-5E423A3C968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17183" t="22490" r="19141" b="50148"/>
          <a:stretch>
            <a:fillRect/>
          </a:stretch>
        </p:blipFill>
        <p:spPr bwMode="auto">
          <a:xfrm>
            <a:off x="457200" y="1219200"/>
            <a:ext cx="8153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971124-692A-462B-BF7B-2C140A534B7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/>
          </a:p>
        </p:txBody>
      </p:sp>
      <p:sp>
        <p:nvSpPr>
          <p:cNvPr id="32770" name="Rectangle 27"/>
          <p:cNvSpPr>
            <a:spLocks noChangeArrowheads="1"/>
          </p:cNvSpPr>
          <p:nvPr/>
        </p:nvSpPr>
        <p:spPr bwMode="auto">
          <a:xfrm>
            <a:off x="647700" y="304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Postal Code </a:t>
            </a:r>
          </a:p>
        </p:txBody>
      </p:sp>
      <p:sp>
        <p:nvSpPr>
          <p:cNvPr id="32771" name="Rectangle 28"/>
          <p:cNvSpPr>
            <a:spLocks noChangeArrowheads="1"/>
          </p:cNvSpPr>
          <p:nvPr/>
        </p:nvSpPr>
        <p:spPr bwMode="auto">
          <a:xfrm>
            <a:off x="6972300" y="1155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Name</a:t>
            </a:r>
          </a:p>
        </p:txBody>
      </p:sp>
      <p:sp>
        <p:nvSpPr>
          <p:cNvPr id="32772" name="Rectangle 31"/>
          <p:cNvSpPr>
            <a:spLocks noChangeArrowheads="1"/>
          </p:cNvSpPr>
          <p:nvPr/>
        </p:nvSpPr>
        <p:spPr bwMode="auto">
          <a:xfrm>
            <a:off x="4000500" y="3733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</p:txBody>
      </p:sp>
      <p:cxnSp>
        <p:nvCxnSpPr>
          <p:cNvPr id="33" name="Elbow Connector 32"/>
          <p:cNvCxnSpPr>
            <a:stCxn id="52" idx="3"/>
            <a:endCxn id="32771" idx="1"/>
          </p:cNvCxnSpPr>
          <p:nvPr/>
        </p:nvCxnSpPr>
        <p:spPr>
          <a:xfrm flipV="1">
            <a:off x="6057900" y="1746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8"/>
          <p:cNvCxnSpPr>
            <a:stCxn id="49" idx="0"/>
            <a:endCxn id="32771" idx="2"/>
          </p:cNvCxnSpPr>
          <p:nvPr/>
        </p:nvCxnSpPr>
        <p:spPr>
          <a:xfrm rot="5400000" flipH="1" flipV="1">
            <a:off x="7378701" y="2730500"/>
            <a:ext cx="787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8"/>
          <p:cNvCxnSpPr>
            <a:stCxn id="51" idx="0"/>
            <a:endCxn id="32770" idx="2"/>
          </p:cNvCxnSpPr>
          <p:nvPr/>
        </p:nvCxnSpPr>
        <p:spPr>
          <a:xfrm rot="5400000" flipH="1" flipV="1">
            <a:off x="1066801" y="3657600"/>
            <a:ext cx="914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776" name="Group 57"/>
          <p:cNvGrpSpPr>
            <a:grpSpLocks/>
          </p:cNvGrpSpPr>
          <p:nvPr/>
        </p:nvGrpSpPr>
        <p:grpSpPr bwMode="auto">
          <a:xfrm>
            <a:off x="2400300" y="1447800"/>
            <a:ext cx="457200" cy="609600"/>
            <a:chOff x="2971800" y="1828800"/>
            <a:chExt cx="457200" cy="609600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777" name="Group 60"/>
          <p:cNvGrpSpPr>
            <a:grpSpLocks/>
          </p:cNvGrpSpPr>
          <p:nvPr/>
        </p:nvGrpSpPr>
        <p:grpSpPr bwMode="auto">
          <a:xfrm>
            <a:off x="5676900" y="4305300"/>
            <a:ext cx="457200" cy="609600"/>
            <a:chOff x="2971800" y="1828800"/>
            <a:chExt cx="457200" cy="609600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778" name="Group 63"/>
          <p:cNvGrpSpPr>
            <a:grpSpLocks/>
          </p:cNvGrpSpPr>
          <p:nvPr/>
        </p:nvGrpSpPr>
        <p:grpSpPr bwMode="auto">
          <a:xfrm rot="5400000">
            <a:off x="1295400" y="3124200"/>
            <a:ext cx="457200" cy="609600"/>
            <a:chOff x="2971800" y="1828800"/>
            <a:chExt cx="457200" cy="609600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779" name="Group 66"/>
          <p:cNvGrpSpPr>
            <a:grpSpLocks/>
          </p:cNvGrpSpPr>
          <p:nvPr/>
        </p:nvGrpSpPr>
        <p:grpSpPr bwMode="auto">
          <a:xfrm rot="10800000">
            <a:off x="3543300" y="4305300"/>
            <a:ext cx="457200" cy="609600"/>
            <a:chOff x="2971800" y="1828800"/>
            <a:chExt cx="457200" cy="609600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2974975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0800000" flipV="1">
              <a:off x="2974975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Elbow Connector 47"/>
          <p:cNvCxnSpPr>
            <a:stCxn id="32770" idx="3"/>
            <a:endCxn id="52" idx="1"/>
          </p:cNvCxnSpPr>
          <p:nvPr/>
        </p:nvCxnSpPr>
        <p:spPr>
          <a:xfrm>
            <a:off x="2400300" y="1752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Diamond 48"/>
          <p:cNvSpPr/>
          <p:nvPr/>
        </p:nvSpPr>
        <p:spPr>
          <a:xfrm>
            <a:off x="6705600" y="31242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0" name="Elbow Connector 8"/>
          <p:cNvCxnSpPr>
            <a:stCxn id="32772" idx="3"/>
            <a:endCxn id="49" idx="2"/>
          </p:cNvCxnSpPr>
          <p:nvPr/>
        </p:nvCxnSpPr>
        <p:spPr>
          <a:xfrm flipV="1">
            <a:off x="5676900" y="4114800"/>
            <a:ext cx="2095500" cy="4953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Diamond 50"/>
          <p:cNvSpPr/>
          <p:nvPr/>
        </p:nvSpPr>
        <p:spPr>
          <a:xfrm>
            <a:off x="457200" y="4114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2" name="Diamond 51"/>
          <p:cNvSpPr/>
          <p:nvPr/>
        </p:nvSpPr>
        <p:spPr>
          <a:xfrm>
            <a:off x="3924300" y="1257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3" name="Elbow Connector 8"/>
          <p:cNvCxnSpPr>
            <a:stCxn id="32772" idx="1"/>
            <a:endCxn id="51" idx="3"/>
          </p:cNvCxnSpPr>
          <p:nvPr/>
        </p:nvCxnSpPr>
        <p:spPr>
          <a:xfrm rot="10800000">
            <a:off x="2590800" y="4610100"/>
            <a:ext cx="14097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 noChangeArrowheads="1"/>
          </p:cNvPicPr>
          <p:nvPr/>
        </p:nvPicPr>
        <p:blipFill>
          <a:blip r:embed="rId2"/>
          <a:srcRect l="16718" t="29115" r="42009" b="61238"/>
          <a:stretch>
            <a:fillRect/>
          </a:stretch>
        </p:blipFill>
        <p:spPr bwMode="auto">
          <a:xfrm>
            <a:off x="381000" y="304800"/>
            <a:ext cx="5486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BBE4D4-53B1-4D76-BC28-87F949CB6D0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/>
          </a:p>
        </p:txBody>
      </p:sp>
      <p:pic>
        <p:nvPicPr>
          <p:cNvPr id="33794" name="Picture 3"/>
          <p:cNvPicPr>
            <a:picLocks noChangeAspect="1" noChangeArrowheads="1"/>
          </p:cNvPicPr>
          <p:nvPr/>
        </p:nvPicPr>
        <p:blipFill>
          <a:blip r:embed="rId2"/>
          <a:srcRect l="17183" t="70526" r="38898" b="4408"/>
          <a:stretch>
            <a:fillRect/>
          </a:stretch>
        </p:blipFill>
        <p:spPr bwMode="auto">
          <a:xfrm>
            <a:off x="838200" y="990600"/>
            <a:ext cx="6705600" cy="425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3"/>
          <p:cNvPicPr>
            <a:picLocks noChangeAspect="1" noChangeArrowheads="1"/>
          </p:cNvPicPr>
          <p:nvPr/>
        </p:nvPicPr>
        <p:blipFill>
          <a:blip r:embed="rId2"/>
          <a:srcRect l="11868" t="60022" r="55263" b="31953"/>
          <a:stretch>
            <a:fillRect/>
          </a:stretch>
        </p:blipFill>
        <p:spPr bwMode="auto">
          <a:xfrm>
            <a:off x="381000" y="3200400"/>
            <a:ext cx="4572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5"/>
          <p:cNvPicPr>
            <a:picLocks noChangeAspect="1" noChangeArrowheads="1"/>
          </p:cNvPicPr>
          <p:nvPr/>
        </p:nvPicPr>
        <p:blipFill>
          <a:blip r:embed="rId3"/>
          <a:srcRect l="15849" t="40562" r="61784" b="50395"/>
          <a:stretch>
            <a:fillRect/>
          </a:stretch>
        </p:blipFill>
        <p:spPr bwMode="auto">
          <a:xfrm>
            <a:off x="304800" y="4572000"/>
            <a:ext cx="2971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6"/>
          <p:cNvPicPr>
            <a:picLocks noChangeAspect="1" noChangeArrowheads="1"/>
          </p:cNvPicPr>
          <p:nvPr/>
        </p:nvPicPr>
        <p:blipFill>
          <a:blip r:embed="rId4"/>
          <a:srcRect l="17178" t="42972" r="13506" b="47585"/>
          <a:stretch>
            <a:fillRect/>
          </a:stretch>
        </p:blipFill>
        <p:spPr bwMode="auto">
          <a:xfrm>
            <a:off x="381000" y="457200"/>
            <a:ext cx="82883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7"/>
          <p:cNvPicPr>
            <a:picLocks noChangeAspect="1" noChangeArrowheads="1"/>
          </p:cNvPicPr>
          <p:nvPr/>
        </p:nvPicPr>
        <p:blipFill>
          <a:blip r:embed="rId3"/>
          <a:srcRect l="16718" t="29115" r="42009" b="61238"/>
          <a:stretch>
            <a:fillRect/>
          </a:stretch>
        </p:blipFill>
        <p:spPr bwMode="auto">
          <a:xfrm>
            <a:off x="381000" y="1752600"/>
            <a:ext cx="5486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562600" y="4419600"/>
            <a:ext cx="3124200" cy="161607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The Complete Schema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Two Missing Things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The mapping algorithm does not include one-to-one relationship types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We need to include these</a:t>
            </a:r>
          </a:p>
          <a:p>
            <a:pPr lvl="1" eaLnBrk="1" hangingPunct="1"/>
            <a:endParaRPr lang="en-US" smtClean="0">
              <a:ea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Sometimes, relationship types may need to have their own attributes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Will revise ERDs and the mapping algorithm to include these.</a:t>
            </a:r>
          </a:p>
        </p:txBody>
      </p:sp>
      <p:sp>
        <p:nvSpPr>
          <p:cNvPr id="31747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DE0393-18B7-4571-AC65-58AC673FC46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MANAGES Relationship Type</a:t>
            </a:r>
            <a:endParaRPr lang="en-US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58371" name="Content Placeholder 17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algn="just" eaLnBrk="1" hangingPunct="1">
              <a:lnSpc>
                <a:spcPct val="125000"/>
              </a:lnSpc>
              <a:spcBef>
                <a:spcPct val="25000"/>
              </a:spcBef>
              <a:buSzPct val="70000"/>
              <a:tabLst>
                <a:tab pos="381000" algn="l"/>
              </a:tabLst>
            </a:pPr>
            <a:r>
              <a:rPr lang="en-US" sz="2400" smtClean="0">
                <a:ea typeface="ＭＳ Ｐゴシック"/>
                <a:cs typeface="ＭＳ Ｐゴシック"/>
              </a:rPr>
              <a:t>A department is </a:t>
            </a:r>
            <a:r>
              <a:rPr lang="en-US" sz="2400" b="1" i="1" smtClean="0">
                <a:ea typeface="ＭＳ Ｐゴシック"/>
                <a:cs typeface="ＭＳ Ｐゴシック"/>
              </a:rPr>
              <a:t>managed</a:t>
            </a:r>
            <a:r>
              <a:rPr lang="en-US" sz="2400" smtClean="0">
                <a:ea typeface="ＭＳ Ｐゴシック"/>
                <a:cs typeface="ＭＳ Ｐゴシック"/>
              </a:rPr>
              <a:t> by one employee</a:t>
            </a:r>
          </a:p>
          <a:p>
            <a:pPr algn="just" eaLnBrk="1" hangingPunct="1">
              <a:lnSpc>
                <a:spcPct val="125000"/>
              </a:lnSpc>
              <a:spcBef>
                <a:spcPct val="25000"/>
              </a:spcBef>
              <a:buSzPct val="70000"/>
              <a:tabLst>
                <a:tab pos="381000" algn="l"/>
              </a:tabLst>
            </a:pPr>
            <a:r>
              <a:rPr lang="en-US" sz="2400" smtClean="0">
                <a:ea typeface="ＭＳ Ｐゴシック"/>
                <a:cs typeface="ＭＳ Ｐゴシック"/>
              </a:rPr>
              <a:t>Each department has a manager which is also an employee</a:t>
            </a:r>
          </a:p>
          <a:p>
            <a:pPr algn="just" eaLnBrk="1" hangingPunct="1">
              <a:lnSpc>
                <a:spcPct val="125000"/>
              </a:lnSpc>
              <a:spcBef>
                <a:spcPct val="25000"/>
              </a:spcBef>
              <a:buSzPct val="70000"/>
              <a:tabLst>
                <a:tab pos="381000" algn="l"/>
              </a:tabLst>
            </a:pPr>
            <a:r>
              <a:rPr lang="en-US" sz="2400" smtClean="0">
                <a:ea typeface="ＭＳ Ｐゴシック"/>
                <a:cs typeface="ＭＳ Ｐゴシック"/>
              </a:rPr>
              <a:t>EMPLOYEE and DEPARTMENT are related by the MANAGES relationship type</a:t>
            </a:r>
          </a:p>
          <a:p>
            <a:pPr algn="just" eaLnBrk="1" hangingPunct="1">
              <a:lnSpc>
                <a:spcPct val="125000"/>
              </a:lnSpc>
              <a:spcBef>
                <a:spcPct val="25000"/>
              </a:spcBef>
              <a:buSzPct val="70000"/>
              <a:tabLst>
                <a:tab pos="381000" algn="l"/>
              </a:tabLst>
            </a:pPr>
            <a:r>
              <a:rPr lang="en-US" sz="2400" smtClean="0">
                <a:ea typeface="ＭＳ Ｐゴシック"/>
                <a:cs typeface="ＭＳ Ｐゴシック"/>
              </a:rPr>
              <a:t>Each department can have only one manager, and each employee can manage at most one department. This is a one-to-one relationship</a:t>
            </a: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22A3EB-67EA-4603-B9FB-3619CB71B78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647700" y="1066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Postal Code 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6972300" y="1917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Name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4000500" y="4495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</p:txBody>
      </p:sp>
      <p:cxnSp>
        <p:nvCxnSpPr>
          <p:cNvPr id="5" name="Elbow Connector 4"/>
          <p:cNvCxnSpPr>
            <a:stCxn id="60" idx="3"/>
            <a:endCxn id="38914" idx="1"/>
          </p:cNvCxnSpPr>
          <p:nvPr/>
        </p:nvCxnSpPr>
        <p:spPr>
          <a:xfrm flipV="1">
            <a:off x="6057900" y="2508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8"/>
          <p:cNvCxnSpPr>
            <a:stCxn id="39" idx="0"/>
            <a:endCxn id="38914" idx="2"/>
          </p:cNvCxnSpPr>
          <p:nvPr/>
        </p:nvCxnSpPr>
        <p:spPr>
          <a:xfrm rot="5400000" flipH="1" flipV="1">
            <a:off x="7378701" y="3492500"/>
            <a:ext cx="787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8"/>
          <p:cNvCxnSpPr>
            <a:stCxn id="59" idx="0"/>
            <a:endCxn id="38913" idx="2"/>
          </p:cNvCxnSpPr>
          <p:nvPr/>
        </p:nvCxnSpPr>
        <p:spPr>
          <a:xfrm rot="5400000" flipH="1" flipV="1">
            <a:off x="1066801" y="4419600"/>
            <a:ext cx="914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919" name="Group 20"/>
          <p:cNvGrpSpPr>
            <a:grpSpLocks/>
          </p:cNvGrpSpPr>
          <p:nvPr/>
        </p:nvGrpSpPr>
        <p:grpSpPr bwMode="auto">
          <a:xfrm>
            <a:off x="2400300" y="2209800"/>
            <a:ext cx="457200" cy="609600"/>
            <a:chOff x="2971800" y="1828800"/>
            <a:chExt cx="457200" cy="609600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920" name="Group 21"/>
          <p:cNvGrpSpPr>
            <a:grpSpLocks/>
          </p:cNvGrpSpPr>
          <p:nvPr/>
        </p:nvGrpSpPr>
        <p:grpSpPr bwMode="auto">
          <a:xfrm>
            <a:off x="5676900" y="5067300"/>
            <a:ext cx="457200" cy="609600"/>
            <a:chOff x="2971800" y="1828800"/>
            <a:chExt cx="457200" cy="609600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921" name="Group 24"/>
          <p:cNvGrpSpPr>
            <a:grpSpLocks/>
          </p:cNvGrpSpPr>
          <p:nvPr/>
        </p:nvGrpSpPr>
        <p:grpSpPr bwMode="auto">
          <a:xfrm rot="5400000">
            <a:off x="1295400" y="3886200"/>
            <a:ext cx="457200" cy="609600"/>
            <a:chOff x="2971800" y="1828800"/>
            <a:chExt cx="457200" cy="609600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922" name="Group 27"/>
          <p:cNvGrpSpPr>
            <a:grpSpLocks/>
          </p:cNvGrpSpPr>
          <p:nvPr/>
        </p:nvGrpSpPr>
        <p:grpSpPr bwMode="auto">
          <a:xfrm rot="10800000">
            <a:off x="3543300" y="5067300"/>
            <a:ext cx="457200" cy="609600"/>
            <a:chOff x="2971800" y="1828800"/>
            <a:chExt cx="457200" cy="60960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2974975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0800000" flipV="1">
              <a:off x="2974975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Elbow Connector 33"/>
          <p:cNvCxnSpPr>
            <a:stCxn id="38913" idx="3"/>
            <a:endCxn id="60" idx="1"/>
          </p:cNvCxnSpPr>
          <p:nvPr/>
        </p:nvCxnSpPr>
        <p:spPr>
          <a:xfrm>
            <a:off x="2400300" y="2514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Diamond 38"/>
          <p:cNvSpPr/>
          <p:nvPr/>
        </p:nvSpPr>
        <p:spPr>
          <a:xfrm>
            <a:off x="6705600" y="38862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42" name="Elbow Connector 8"/>
          <p:cNvCxnSpPr>
            <a:stCxn id="38915" idx="3"/>
            <a:endCxn id="39" idx="2"/>
          </p:cNvCxnSpPr>
          <p:nvPr/>
        </p:nvCxnSpPr>
        <p:spPr>
          <a:xfrm flipV="1">
            <a:off x="5676900" y="4876800"/>
            <a:ext cx="2095500" cy="4953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Diamond 58"/>
          <p:cNvSpPr/>
          <p:nvPr/>
        </p:nvSpPr>
        <p:spPr>
          <a:xfrm>
            <a:off x="457200" y="4876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0" name="Diamond 59"/>
          <p:cNvSpPr/>
          <p:nvPr/>
        </p:nvSpPr>
        <p:spPr>
          <a:xfrm>
            <a:off x="3924300" y="2019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67" name="Elbow Connector 8"/>
          <p:cNvCxnSpPr>
            <a:stCxn id="38915" idx="1"/>
            <a:endCxn id="59" idx="3"/>
          </p:cNvCxnSpPr>
          <p:nvPr/>
        </p:nvCxnSpPr>
        <p:spPr>
          <a:xfrm rot="10800000">
            <a:off x="2590800" y="5372100"/>
            <a:ext cx="14097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Diamond 31"/>
          <p:cNvSpPr/>
          <p:nvPr/>
        </p:nvSpPr>
        <p:spPr>
          <a:xfrm>
            <a:off x="3848100" y="3810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MANAGES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3" name="Elbow Connector 32"/>
          <p:cNvCxnSpPr>
            <a:stCxn id="32" idx="3"/>
            <a:endCxn id="38914" idx="0"/>
          </p:cNvCxnSpPr>
          <p:nvPr/>
        </p:nvCxnSpPr>
        <p:spPr>
          <a:xfrm>
            <a:off x="5981700" y="876300"/>
            <a:ext cx="1790700" cy="10414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2"/>
          <p:cNvCxnSpPr>
            <a:stCxn id="38913" idx="0"/>
            <a:endCxn id="32" idx="1"/>
          </p:cNvCxnSpPr>
          <p:nvPr/>
        </p:nvCxnSpPr>
        <p:spPr>
          <a:xfrm rot="5400000" flipH="1" flipV="1">
            <a:off x="2590800" y="-190500"/>
            <a:ext cx="190500" cy="2324100"/>
          </a:xfrm>
          <a:prstGeom prst="bentConnector2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Attributes for Relationship types</a:t>
            </a:r>
            <a:endParaRPr lang="en-US" dirty="0"/>
          </a:p>
        </p:txBody>
      </p:sp>
      <p:sp>
        <p:nvSpPr>
          <p:cNvPr id="35842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234EDB-B18C-4D1A-90DB-5021A40E486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/>
          </a:p>
        </p:txBody>
      </p:sp>
      <p:sp>
        <p:nvSpPr>
          <p:cNvPr id="39939" name="Rectangle 4"/>
          <p:cNvSpPr>
            <a:spLocks noChangeArrowheads="1"/>
          </p:cNvSpPr>
          <p:nvPr/>
        </p:nvSpPr>
        <p:spPr bwMode="auto">
          <a:xfrm>
            <a:off x="647700" y="1066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Postal Code </a:t>
            </a:r>
          </a:p>
        </p:txBody>
      </p:sp>
      <p:sp>
        <p:nvSpPr>
          <p:cNvPr id="39940" name="Rectangle 5"/>
          <p:cNvSpPr>
            <a:spLocks noChangeArrowheads="1"/>
          </p:cNvSpPr>
          <p:nvPr/>
        </p:nvSpPr>
        <p:spPr bwMode="auto">
          <a:xfrm>
            <a:off x="6972300" y="1917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Name</a:t>
            </a:r>
          </a:p>
        </p:txBody>
      </p:sp>
      <p:sp>
        <p:nvSpPr>
          <p:cNvPr id="39941" name="Rectangle 6"/>
          <p:cNvSpPr>
            <a:spLocks noChangeArrowheads="1"/>
          </p:cNvSpPr>
          <p:nvPr/>
        </p:nvSpPr>
        <p:spPr bwMode="auto">
          <a:xfrm>
            <a:off x="3505200" y="3352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</p:txBody>
      </p:sp>
      <p:cxnSp>
        <p:nvCxnSpPr>
          <p:cNvPr id="8" name="Elbow Connector 7"/>
          <p:cNvCxnSpPr>
            <a:stCxn id="27" idx="3"/>
            <a:endCxn id="39940" idx="1"/>
          </p:cNvCxnSpPr>
          <p:nvPr/>
        </p:nvCxnSpPr>
        <p:spPr>
          <a:xfrm flipV="1">
            <a:off x="6057900" y="2508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>
            <a:stCxn id="24" idx="0"/>
            <a:endCxn id="39940" idx="2"/>
          </p:cNvCxnSpPr>
          <p:nvPr/>
        </p:nvCxnSpPr>
        <p:spPr>
          <a:xfrm rot="5400000" flipH="1" flipV="1">
            <a:off x="7454901" y="3416300"/>
            <a:ext cx="6350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8"/>
          <p:cNvCxnSpPr>
            <a:stCxn id="26" idx="0"/>
            <a:endCxn id="39939" idx="2"/>
          </p:cNvCxnSpPr>
          <p:nvPr/>
        </p:nvCxnSpPr>
        <p:spPr>
          <a:xfrm rot="5400000" flipH="1" flipV="1">
            <a:off x="1257301" y="4229100"/>
            <a:ext cx="533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945" name="Group 20"/>
          <p:cNvGrpSpPr>
            <a:grpSpLocks/>
          </p:cNvGrpSpPr>
          <p:nvPr/>
        </p:nvGrpSpPr>
        <p:grpSpPr bwMode="auto">
          <a:xfrm>
            <a:off x="2400300" y="2209800"/>
            <a:ext cx="457200" cy="609600"/>
            <a:chOff x="2971800" y="1828800"/>
            <a:chExt cx="457200" cy="60960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46" name="Group 21"/>
          <p:cNvGrpSpPr>
            <a:grpSpLocks/>
          </p:cNvGrpSpPr>
          <p:nvPr/>
        </p:nvGrpSpPr>
        <p:grpSpPr bwMode="auto">
          <a:xfrm>
            <a:off x="5181600" y="3924300"/>
            <a:ext cx="457200" cy="609600"/>
            <a:chOff x="2971800" y="1828800"/>
            <a:chExt cx="457200" cy="60960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47" name="Group 24"/>
          <p:cNvGrpSpPr>
            <a:grpSpLocks/>
          </p:cNvGrpSpPr>
          <p:nvPr/>
        </p:nvGrpSpPr>
        <p:grpSpPr bwMode="auto">
          <a:xfrm rot="5400000">
            <a:off x="1295400" y="3886200"/>
            <a:ext cx="457200" cy="609600"/>
            <a:chOff x="2971800" y="1828800"/>
            <a:chExt cx="457200" cy="609600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48" name="Group 27"/>
          <p:cNvGrpSpPr>
            <a:grpSpLocks/>
          </p:cNvGrpSpPr>
          <p:nvPr/>
        </p:nvGrpSpPr>
        <p:grpSpPr bwMode="auto">
          <a:xfrm rot="10800000">
            <a:off x="3048000" y="3924300"/>
            <a:ext cx="457200" cy="609600"/>
            <a:chOff x="2971800" y="1828800"/>
            <a:chExt cx="457200" cy="6096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74975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0800000" flipV="1">
              <a:off x="2974975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Elbow Connector 22"/>
          <p:cNvCxnSpPr>
            <a:stCxn id="39939" idx="3"/>
            <a:endCxn id="27" idx="1"/>
          </p:cNvCxnSpPr>
          <p:nvPr/>
        </p:nvCxnSpPr>
        <p:spPr>
          <a:xfrm>
            <a:off x="2400300" y="2514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Diamond 23"/>
          <p:cNvSpPr/>
          <p:nvPr/>
        </p:nvSpPr>
        <p:spPr>
          <a:xfrm>
            <a:off x="6705600" y="3733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5" name="Elbow Connector 8"/>
          <p:cNvCxnSpPr>
            <a:stCxn id="39941" idx="3"/>
            <a:endCxn id="24" idx="1"/>
          </p:cNvCxnSpPr>
          <p:nvPr/>
        </p:nvCxnSpPr>
        <p:spPr>
          <a:xfrm>
            <a:off x="5181600" y="42291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iamond 25"/>
          <p:cNvSpPr/>
          <p:nvPr/>
        </p:nvSpPr>
        <p:spPr>
          <a:xfrm>
            <a:off x="457200" y="4495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7" name="Diamond 26"/>
          <p:cNvSpPr/>
          <p:nvPr/>
        </p:nvSpPr>
        <p:spPr>
          <a:xfrm>
            <a:off x="3924300" y="2019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8" name="Elbow Connector 8"/>
          <p:cNvCxnSpPr>
            <a:stCxn id="39941" idx="1"/>
            <a:endCxn id="26" idx="3"/>
          </p:cNvCxnSpPr>
          <p:nvPr/>
        </p:nvCxnSpPr>
        <p:spPr>
          <a:xfrm rot="10800000" flipV="1">
            <a:off x="2590800" y="4229100"/>
            <a:ext cx="914400" cy="76200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Diamond 28"/>
          <p:cNvSpPr/>
          <p:nvPr/>
        </p:nvSpPr>
        <p:spPr>
          <a:xfrm>
            <a:off x="3848100" y="3810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MANAGES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0" name="Elbow Connector 32"/>
          <p:cNvCxnSpPr>
            <a:stCxn id="29" idx="3"/>
            <a:endCxn id="39940" idx="0"/>
          </p:cNvCxnSpPr>
          <p:nvPr/>
        </p:nvCxnSpPr>
        <p:spPr>
          <a:xfrm>
            <a:off x="5981700" y="876300"/>
            <a:ext cx="1790700" cy="10414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2"/>
          <p:cNvCxnSpPr>
            <a:stCxn id="39939" idx="0"/>
            <a:endCxn id="29" idx="1"/>
          </p:cNvCxnSpPr>
          <p:nvPr/>
        </p:nvCxnSpPr>
        <p:spPr>
          <a:xfrm rot="5400000" flipH="1" flipV="1">
            <a:off x="2590800" y="-190500"/>
            <a:ext cx="190500" cy="2324100"/>
          </a:xfrm>
          <a:prstGeom prst="bentConnector2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ular Callout 32"/>
          <p:cNvSpPr/>
          <p:nvPr/>
        </p:nvSpPr>
        <p:spPr>
          <a:xfrm>
            <a:off x="2133600" y="3810000"/>
            <a:ext cx="1219200" cy="533400"/>
          </a:xfrm>
          <a:prstGeom prst="wedgeRoundRectCallout">
            <a:avLst>
              <a:gd name="adj1" fmla="val -100000"/>
              <a:gd name="adj2" fmla="val 132526"/>
              <a:gd name="adj3" fmla="val 16667"/>
            </a:avLst>
          </a:prstGeom>
          <a:solidFill>
            <a:srgbClr val="FFFF00"/>
          </a:solidFill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- Hours</a:t>
            </a:r>
          </a:p>
        </p:txBody>
      </p:sp>
      <p:sp>
        <p:nvSpPr>
          <p:cNvPr id="34" name="Rounded Rectangular Callout 33"/>
          <p:cNvSpPr/>
          <p:nvPr/>
        </p:nvSpPr>
        <p:spPr>
          <a:xfrm>
            <a:off x="3124200" y="1295400"/>
            <a:ext cx="1371600" cy="533400"/>
          </a:xfrm>
          <a:prstGeom prst="wedgeRoundRectCallout">
            <a:avLst>
              <a:gd name="adj1" fmla="val 85417"/>
              <a:gd name="adj2" fmla="val -111012"/>
              <a:gd name="adj3" fmla="val 16667"/>
            </a:avLst>
          </a:prstGeom>
          <a:solidFill>
            <a:srgbClr val="FFFF00"/>
          </a:solidFill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- Start date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  <a:cs typeface="ＭＳ Ｐゴシック"/>
              </a:rPr>
              <a:t>JT’s Extra: Notation Reminder</a:t>
            </a: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685800" y="533400"/>
            <a:ext cx="2590800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/>
              <a:t>Entity (object in real world): </a:t>
            </a:r>
            <a:r>
              <a:rPr lang="en-US" sz="2400" b="1"/>
              <a:t>E</a:t>
            </a: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4648200" y="536575"/>
            <a:ext cx="2209800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/>
              <a:t>Table (in database): </a:t>
            </a:r>
            <a:r>
              <a:rPr lang="en-US" sz="2400" b="1"/>
              <a:t>T</a:t>
            </a:r>
          </a:p>
        </p:txBody>
      </p:sp>
      <p:sp>
        <p:nvSpPr>
          <p:cNvPr id="77829" name="Line 5"/>
          <p:cNvSpPr>
            <a:spLocks noChangeShapeType="1"/>
          </p:cNvSpPr>
          <p:nvPr/>
        </p:nvSpPr>
        <p:spPr bwMode="auto">
          <a:xfrm>
            <a:off x="3276600" y="928688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77830" name="Group 6"/>
          <p:cNvGrpSpPr>
            <a:grpSpLocks/>
          </p:cNvGrpSpPr>
          <p:nvPr/>
        </p:nvGrpSpPr>
        <p:grpSpPr bwMode="auto">
          <a:xfrm>
            <a:off x="2578100" y="2057400"/>
            <a:ext cx="3670300" cy="3451225"/>
            <a:chOff x="1624" y="1296"/>
            <a:chExt cx="2312" cy="2174"/>
          </a:xfrm>
        </p:grpSpPr>
        <p:sp>
          <p:nvSpPr>
            <p:cNvPr id="77831" name="Rectangle 7"/>
            <p:cNvSpPr>
              <a:spLocks noChangeArrowheads="1"/>
            </p:cNvSpPr>
            <p:nvPr/>
          </p:nvSpPr>
          <p:spPr bwMode="auto">
            <a:xfrm>
              <a:off x="2112" y="1296"/>
              <a:ext cx="1392" cy="54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sz="2400"/>
                <a:t>Table (in database): </a:t>
              </a:r>
              <a:r>
                <a:rPr lang="en-US" sz="2400" b="1"/>
                <a:t>T</a:t>
              </a:r>
            </a:p>
          </p:txBody>
        </p:sp>
        <p:sp>
          <p:nvSpPr>
            <p:cNvPr id="77832" name="Rectangle 8"/>
            <p:cNvSpPr>
              <a:spLocks noChangeArrowheads="1"/>
            </p:cNvSpPr>
            <p:nvPr/>
          </p:nvSpPr>
          <p:spPr bwMode="auto">
            <a:xfrm>
              <a:off x="2064" y="2928"/>
              <a:ext cx="1392" cy="54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sz="2400"/>
                <a:t>Table (in database): </a:t>
              </a:r>
              <a:r>
                <a:rPr lang="en-US" sz="2400" b="1"/>
                <a:t>T</a:t>
              </a:r>
            </a:p>
          </p:txBody>
        </p:sp>
        <p:sp>
          <p:nvSpPr>
            <p:cNvPr id="77833" name="AutoShape 9"/>
            <p:cNvSpPr>
              <a:spLocks noChangeArrowheads="1"/>
            </p:cNvSpPr>
            <p:nvPr/>
          </p:nvSpPr>
          <p:spPr bwMode="auto">
            <a:xfrm>
              <a:off x="1624" y="2152"/>
              <a:ext cx="2312" cy="466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/>
                <a:t>Relationship: R</a:t>
              </a:r>
            </a:p>
          </p:txBody>
        </p:sp>
        <p:sp>
          <p:nvSpPr>
            <p:cNvPr id="77834" name="Line 10"/>
            <p:cNvSpPr>
              <a:spLocks noChangeShapeType="1"/>
            </p:cNvSpPr>
            <p:nvPr/>
          </p:nvSpPr>
          <p:spPr bwMode="auto">
            <a:xfrm>
              <a:off x="2784" y="1872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7835" name="Line 11"/>
            <p:cNvSpPr>
              <a:spLocks noChangeShapeType="1"/>
            </p:cNvSpPr>
            <p:nvPr/>
          </p:nvSpPr>
          <p:spPr bwMode="auto">
            <a:xfrm>
              <a:off x="2784" y="2640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7836" name="Group 12"/>
          <p:cNvGrpSpPr>
            <a:grpSpLocks/>
          </p:cNvGrpSpPr>
          <p:nvPr/>
        </p:nvGrpSpPr>
        <p:grpSpPr bwMode="auto">
          <a:xfrm>
            <a:off x="5334000" y="1981200"/>
            <a:ext cx="1524000" cy="2895600"/>
            <a:chOff x="3360" y="1248"/>
            <a:chExt cx="960" cy="1824"/>
          </a:xfrm>
        </p:grpSpPr>
        <p:sp>
          <p:nvSpPr>
            <p:cNvPr id="77837" name="Rectangle 13"/>
            <p:cNvSpPr>
              <a:spLocks noChangeArrowheads="1"/>
            </p:cNvSpPr>
            <p:nvPr/>
          </p:nvSpPr>
          <p:spPr bwMode="auto">
            <a:xfrm>
              <a:off x="3360" y="1248"/>
              <a:ext cx="96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/>
                <a:t>Entity: </a:t>
              </a:r>
              <a:r>
                <a:rPr lang="en-US" sz="2400" b="1"/>
                <a:t>E</a:t>
              </a:r>
            </a:p>
          </p:txBody>
        </p:sp>
        <p:sp>
          <p:nvSpPr>
            <p:cNvPr id="77838" name="Rectangle 14"/>
            <p:cNvSpPr>
              <a:spLocks noChangeArrowheads="1"/>
            </p:cNvSpPr>
            <p:nvPr/>
          </p:nvSpPr>
          <p:spPr bwMode="auto">
            <a:xfrm>
              <a:off x="3360" y="2832"/>
              <a:ext cx="96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/>
                <a:t>Entity: </a:t>
              </a:r>
              <a:r>
                <a:rPr lang="en-US" sz="2400" b="1"/>
                <a:t>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7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animBg="1"/>
      <p:bldP spid="77828" grpId="0" animBg="1"/>
      <p:bldP spid="7782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Complete mapping Algorithm</a:t>
            </a:r>
            <a:endParaRPr lang="en-US" dirty="0"/>
          </a:p>
        </p:txBody>
      </p:sp>
      <p:sp>
        <p:nvSpPr>
          <p:cNvPr id="61443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 marL="514350" indent="-514350" eaLnBrk="1" hangingPunct="1">
              <a:buFont typeface="Verdana" pitchFamily="34" charset="0"/>
              <a:buAutoNum type="arabicPeriod"/>
              <a:defRPr/>
            </a:pPr>
            <a:r>
              <a:rPr lang="en-US" dirty="0" smtClean="0"/>
              <a:t>Each entity type E is translated to a table T (to emphasize that T is a result of E, we write T(E))</a:t>
            </a:r>
          </a:p>
          <a:p>
            <a:pPr marL="804863" lvl="1" indent="-457200" eaLnBrk="1" hangingPunct="1">
              <a:defRPr/>
            </a:pPr>
            <a:r>
              <a:rPr lang="en-US" dirty="0" smtClean="0">
                <a:cs typeface="+mn-cs"/>
              </a:rPr>
              <a:t> T’s columns are E’s attributes</a:t>
            </a:r>
          </a:p>
          <a:p>
            <a:pPr marL="514350" indent="-514350" eaLnBrk="1" hangingPunct="1">
              <a:buFont typeface="Verdana" pitchFamily="34" charset="0"/>
              <a:buAutoNum type="arabicPeriod"/>
              <a:defRPr/>
            </a:pPr>
            <a:r>
              <a:rPr lang="en-US" dirty="0" smtClean="0"/>
              <a:t>Each many-to-many relationship type R, relating entity types E1 and E2, becomes a table T</a:t>
            </a:r>
          </a:p>
          <a:p>
            <a:pPr marL="804863" lvl="1" indent="-457200" eaLnBrk="1" hangingPunct="1">
              <a:defRPr/>
            </a:pPr>
            <a:r>
              <a:rPr lang="en-US" b="1" dirty="0" smtClean="0">
                <a:cs typeface="+mn-cs"/>
              </a:rPr>
              <a:t>T’s columns are R’s attributes</a:t>
            </a:r>
          </a:p>
          <a:p>
            <a:pPr marL="804863" lvl="1" indent="-457200" eaLnBrk="1" hangingPunct="1">
              <a:defRPr/>
            </a:pPr>
            <a:r>
              <a:rPr lang="en-US" dirty="0" smtClean="0">
                <a:cs typeface="+mn-cs"/>
              </a:rPr>
              <a:t> the primary key of E1 and E2 is added as columns in T</a:t>
            </a:r>
          </a:p>
          <a:p>
            <a:pPr marL="514350" indent="-514350" eaLnBrk="1" hangingPunct="1">
              <a:buFont typeface="Verdana" pitchFamily="34" charset="0"/>
              <a:buAutoNum type="arabicPeriod"/>
              <a:defRPr/>
            </a:pPr>
            <a:endParaRPr lang="en-US" dirty="0" smtClean="0"/>
          </a:p>
          <a:p>
            <a:pPr marL="514350" indent="-514350" eaLnBrk="1" hangingPunct="1">
              <a:buFont typeface="Verdana" pitchFamily="34" charset="0"/>
              <a:buAutoNum type="arabicPeriod"/>
              <a:defRPr/>
            </a:pPr>
            <a:endParaRPr lang="en-US" dirty="0" smtClean="0"/>
          </a:p>
        </p:txBody>
      </p:sp>
      <p:sp>
        <p:nvSpPr>
          <p:cNvPr id="36867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71115F-B744-4AE6-A833-006CC657C9F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Complete mapping Algorithm</a:t>
            </a:r>
            <a:endParaRPr lang="en-US" dirty="0"/>
          </a:p>
        </p:txBody>
      </p:sp>
      <p:sp>
        <p:nvSpPr>
          <p:cNvPr id="62467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 startAt="3"/>
            </a:pPr>
            <a:r>
              <a:rPr lang="en-US" smtClean="0">
                <a:ea typeface="ＭＳ Ｐゴシック"/>
                <a:cs typeface="ＭＳ Ｐゴシック"/>
              </a:rPr>
              <a:t>For each one-to-many relationship type R, relating E1 to E2 with E1 on the “one” side:</a:t>
            </a:r>
          </a:p>
          <a:p>
            <a:pPr marL="804863" lvl="1" indent="-457200" eaLnBrk="1" hangingPunct="1"/>
            <a:r>
              <a:rPr lang="en-US" smtClean="0">
                <a:ea typeface="ＭＳ Ｐゴシック"/>
              </a:rPr>
              <a:t>add the primary key of E1 as columns in T(E2)</a:t>
            </a:r>
          </a:p>
          <a:p>
            <a:pPr marL="804863" lvl="1" indent="-457200" eaLnBrk="1" hangingPunct="1"/>
            <a:r>
              <a:rPr lang="en-US" b="1" smtClean="0">
                <a:ea typeface="ＭＳ Ｐゴシック"/>
              </a:rPr>
              <a:t>any attributes that R has become columns in T(E2)</a:t>
            </a:r>
          </a:p>
          <a:p>
            <a:pPr marL="514350" indent="-514350" eaLnBrk="1" hangingPunct="1">
              <a:buFont typeface="Verdana" pitchFamily="34" charset="0"/>
              <a:buAutoNum type="arabicPeriod" startAt="3"/>
            </a:pP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37891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D19D61-DBFA-4433-92D2-A945F08EA86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Complete mapping Algorithm</a:t>
            </a:r>
            <a:endParaRPr lang="en-US" dirty="0"/>
          </a:p>
        </p:txBody>
      </p:sp>
      <p:sp>
        <p:nvSpPr>
          <p:cNvPr id="63491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 startAt="4"/>
            </a:pPr>
            <a:r>
              <a:rPr lang="en-US" smtClean="0">
                <a:ea typeface="ＭＳ Ｐゴシック"/>
                <a:cs typeface="ＭＳ Ｐゴシック"/>
              </a:rPr>
              <a:t>For each one-to-one relationship type R, relating E1 to E2 with E1 on a partial participation side or both E1 and E2 fully participate in R:</a:t>
            </a:r>
          </a:p>
          <a:p>
            <a:pPr marL="804863" lvl="1" indent="-457200" eaLnBrk="1" hangingPunct="1"/>
            <a:r>
              <a:rPr lang="en-US" smtClean="0">
                <a:ea typeface="ＭＳ Ｐゴシック"/>
              </a:rPr>
              <a:t>add the primary key of E1 as columns in T(E2)</a:t>
            </a:r>
          </a:p>
          <a:p>
            <a:pPr marL="804863" lvl="1" indent="-457200" eaLnBrk="1" hangingPunct="1"/>
            <a:r>
              <a:rPr lang="en-US" smtClean="0">
                <a:ea typeface="ＭＳ Ｐゴシック"/>
              </a:rPr>
              <a:t>any attributes that R has become columns in T(E2)</a:t>
            </a:r>
          </a:p>
          <a:p>
            <a:pPr marL="514350" indent="-514350" eaLnBrk="1" hangingPunct="1">
              <a:buFont typeface="Wingdings 2" pitchFamily="18" charset="2"/>
              <a:buNone/>
            </a:pP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38915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26AF39-3BB7-443D-93A0-D5C201B29C0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  <a:cs typeface="ＭＳ Ｐゴシック"/>
              </a:rPr>
              <a:t>JT’s Extra: 1 to 1 Relationships</a:t>
            </a:r>
          </a:p>
        </p:txBody>
      </p:sp>
      <p:sp>
        <p:nvSpPr>
          <p:cNvPr id="737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To ensure compliance with good design principles, examine participation levels when determining which table’s primary key is used as the other table’s foreign key.</a:t>
            </a:r>
          </a:p>
          <a:p>
            <a:pPr lvl="1"/>
            <a:r>
              <a:rPr lang="en-US" smtClean="0">
                <a:ea typeface="ＭＳ Ｐゴシック"/>
              </a:rPr>
              <a:t>If both tables participate equally (both partial or both full) then the choice is arbitrary.</a:t>
            </a:r>
          </a:p>
        </p:txBody>
      </p:sp>
      <p:grpSp>
        <p:nvGrpSpPr>
          <p:cNvPr id="73732" name="Group 4"/>
          <p:cNvGrpSpPr>
            <a:grpSpLocks/>
          </p:cNvGrpSpPr>
          <p:nvPr/>
        </p:nvGrpSpPr>
        <p:grpSpPr bwMode="auto">
          <a:xfrm>
            <a:off x="1219200" y="3810000"/>
            <a:ext cx="5867400" cy="533400"/>
            <a:chOff x="816" y="2400"/>
            <a:chExt cx="3696" cy="336"/>
          </a:xfrm>
        </p:grpSpPr>
        <p:sp>
          <p:nvSpPr>
            <p:cNvPr id="73733" name="Rectangle 5"/>
            <p:cNvSpPr>
              <a:spLocks noChangeArrowheads="1"/>
            </p:cNvSpPr>
            <p:nvPr/>
          </p:nvSpPr>
          <p:spPr bwMode="auto">
            <a:xfrm>
              <a:off x="816" y="2400"/>
              <a:ext cx="384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T1</a:t>
              </a:r>
            </a:p>
          </p:txBody>
        </p:sp>
        <p:sp>
          <p:nvSpPr>
            <p:cNvPr id="73734" name="Rectangle 6"/>
            <p:cNvSpPr>
              <a:spLocks noChangeArrowheads="1"/>
            </p:cNvSpPr>
            <p:nvPr/>
          </p:nvSpPr>
          <p:spPr bwMode="auto">
            <a:xfrm>
              <a:off x="1728" y="2400"/>
              <a:ext cx="384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T2</a:t>
              </a:r>
            </a:p>
          </p:txBody>
        </p:sp>
        <p:sp>
          <p:nvSpPr>
            <p:cNvPr id="73735" name="Line 7"/>
            <p:cNvSpPr>
              <a:spLocks noChangeShapeType="1"/>
            </p:cNvSpPr>
            <p:nvPr/>
          </p:nvSpPr>
          <p:spPr bwMode="auto">
            <a:xfrm>
              <a:off x="1200" y="2592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3736" name="Rectangle 8"/>
            <p:cNvSpPr>
              <a:spLocks noChangeArrowheads="1"/>
            </p:cNvSpPr>
            <p:nvPr/>
          </p:nvSpPr>
          <p:spPr bwMode="auto">
            <a:xfrm>
              <a:off x="3216" y="2400"/>
              <a:ext cx="384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T1</a:t>
              </a:r>
            </a:p>
          </p:txBody>
        </p:sp>
        <p:sp>
          <p:nvSpPr>
            <p:cNvPr id="73737" name="Rectangle 9"/>
            <p:cNvSpPr>
              <a:spLocks noChangeArrowheads="1"/>
            </p:cNvSpPr>
            <p:nvPr/>
          </p:nvSpPr>
          <p:spPr bwMode="auto">
            <a:xfrm>
              <a:off x="4128" y="2400"/>
              <a:ext cx="384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T2</a:t>
              </a:r>
            </a:p>
          </p:txBody>
        </p:sp>
        <p:sp>
          <p:nvSpPr>
            <p:cNvPr id="73738" name="Line 10"/>
            <p:cNvSpPr>
              <a:spLocks noChangeShapeType="1"/>
            </p:cNvSpPr>
            <p:nvPr/>
          </p:nvSpPr>
          <p:spPr bwMode="auto">
            <a:xfrm>
              <a:off x="3600" y="2592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3739" name="Text Box 11"/>
            <p:cNvSpPr txBox="1">
              <a:spLocks noChangeArrowheads="1"/>
            </p:cNvSpPr>
            <p:nvPr/>
          </p:nvSpPr>
          <p:spPr bwMode="auto">
            <a:xfrm>
              <a:off x="2448" y="2448"/>
              <a:ext cx="5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OR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1"/>
            <a:r>
              <a:rPr lang="en-US" smtClean="0">
                <a:ea typeface="ＭＳ Ｐゴシック"/>
              </a:rPr>
              <a:t>If participation levels aren’t equal: If one table partially participates in the relationship while the other table participates partially in the relationship.</a:t>
            </a: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75779" name="Rectangle 3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1 to 1 Relationships (2)</a:t>
            </a: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6400800" y="2438400"/>
            <a:ext cx="2133600" cy="1676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en-US" sz="2400" b="1"/>
              <a:t>Table 2</a:t>
            </a:r>
          </a:p>
        </p:txBody>
      </p:sp>
      <p:sp>
        <p:nvSpPr>
          <p:cNvPr id="75781" name="Rectangle 5"/>
          <p:cNvSpPr>
            <a:spLocks noChangeArrowheads="1"/>
          </p:cNvSpPr>
          <p:nvPr/>
        </p:nvSpPr>
        <p:spPr bwMode="auto">
          <a:xfrm>
            <a:off x="1295400" y="2438400"/>
            <a:ext cx="2133600" cy="1676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en-US" sz="2400" b="1"/>
              <a:t>Table 1</a:t>
            </a: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1295400" y="28956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Primary key</a:t>
            </a: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6477000" y="29718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Foreign key</a:t>
            </a:r>
          </a:p>
        </p:txBody>
      </p:sp>
      <p:grpSp>
        <p:nvGrpSpPr>
          <p:cNvPr id="75784" name="Group 8"/>
          <p:cNvGrpSpPr>
            <a:grpSpLocks/>
          </p:cNvGrpSpPr>
          <p:nvPr/>
        </p:nvGrpSpPr>
        <p:grpSpPr bwMode="auto">
          <a:xfrm>
            <a:off x="4876800" y="3276600"/>
            <a:ext cx="1524000" cy="366713"/>
            <a:chOff x="3072" y="2064"/>
            <a:chExt cx="960" cy="231"/>
          </a:xfrm>
        </p:grpSpPr>
        <p:sp>
          <p:nvSpPr>
            <p:cNvPr id="75785" name="Line 9"/>
            <p:cNvSpPr>
              <a:spLocks noChangeShapeType="1"/>
            </p:cNvSpPr>
            <p:nvPr/>
          </p:nvSpPr>
          <p:spPr bwMode="auto">
            <a:xfrm>
              <a:off x="3072" y="2064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5786" name="Text Box 10"/>
            <p:cNvSpPr txBox="1">
              <a:spLocks noChangeArrowheads="1"/>
            </p:cNvSpPr>
            <p:nvPr/>
          </p:nvSpPr>
          <p:spPr bwMode="auto">
            <a:xfrm>
              <a:off x="3456" y="2064"/>
              <a:ext cx="5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Full</a:t>
              </a:r>
            </a:p>
          </p:txBody>
        </p:sp>
      </p:grpSp>
      <p:grpSp>
        <p:nvGrpSpPr>
          <p:cNvPr id="75787" name="Group 11"/>
          <p:cNvGrpSpPr>
            <a:grpSpLocks/>
          </p:cNvGrpSpPr>
          <p:nvPr/>
        </p:nvGrpSpPr>
        <p:grpSpPr bwMode="auto">
          <a:xfrm>
            <a:off x="3429000" y="2895600"/>
            <a:ext cx="1447800" cy="381000"/>
            <a:chOff x="2160" y="1824"/>
            <a:chExt cx="912" cy="240"/>
          </a:xfrm>
        </p:grpSpPr>
        <p:sp>
          <p:nvSpPr>
            <p:cNvPr id="75788" name="Line 12"/>
            <p:cNvSpPr>
              <a:spLocks noChangeShapeType="1"/>
            </p:cNvSpPr>
            <p:nvPr/>
          </p:nvSpPr>
          <p:spPr bwMode="auto">
            <a:xfrm>
              <a:off x="2160" y="2064"/>
              <a:ext cx="9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5789" name="Text Box 13"/>
            <p:cNvSpPr txBox="1">
              <a:spLocks noChangeArrowheads="1"/>
            </p:cNvSpPr>
            <p:nvPr/>
          </p:nvSpPr>
          <p:spPr bwMode="auto">
            <a:xfrm>
              <a:off x="2160" y="1824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Partial</a:t>
              </a:r>
            </a:p>
          </p:txBody>
        </p:sp>
      </p:grpSp>
      <p:sp>
        <p:nvSpPr>
          <p:cNvPr id="75790" name="Freeform 14"/>
          <p:cNvSpPr>
            <a:spLocks/>
          </p:cNvSpPr>
          <p:nvPr/>
        </p:nvSpPr>
        <p:spPr bwMode="auto">
          <a:xfrm>
            <a:off x="1939925" y="3232150"/>
            <a:ext cx="5334000" cy="1517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" y="179"/>
              </a:cxn>
              <a:cxn ang="0">
                <a:pos x="79" y="367"/>
              </a:cxn>
              <a:cxn ang="0">
                <a:pos x="119" y="526"/>
              </a:cxn>
              <a:cxn ang="0">
                <a:pos x="168" y="586"/>
              </a:cxn>
              <a:cxn ang="0">
                <a:pos x="595" y="844"/>
              </a:cxn>
              <a:cxn ang="0">
                <a:pos x="804" y="914"/>
              </a:cxn>
              <a:cxn ang="0">
                <a:pos x="943" y="953"/>
              </a:cxn>
              <a:cxn ang="0">
                <a:pos x="2105" y="933"/>
              </a:cxn>
              <a:cxn ang="0">
                <a:pos x="2423" y="884"/>
              </a:cxn>
              <a:cxn ang="0">
                <a:pos x="2681" y="864"/>
              </a:cxn>
              <a:cxn ang="0">
                <a:pos x="2810" y="814"/>
              </a:cxn>
              <a:cxn ang="0">
                <a:pos x="2919" y="705"/>
              </a:cxn>
              <a:cxn ang="0">
                <a:pos x="3019" y="635"/>
              </a:cxn>
              <a:cxn ang="0">
                <a:pos x="3048" y="616"/>
              </a:cxn>
              <a:cxn ang="0">
                <a:pos x="3138" y="477"/>
              </a:cxn>
              <a:cxn ang="0">
                <a:pos x="3197" y="387"/>
              </a:cxn>
              <a:cxn ang="0">
                <a:pos x="3237" y="298"/>
              </a:cxn>
              <a:cxn ang="0">
                <a:pos x="3267" y="268"/>
              </a:cxn>
              <a:cxn ang="0">
                <a:pos x="3307" y="208"/>
              </a:cxn>
              <a:cxn ang="0">
                <a:pos x="3316" y="99"/>
              </a:cxn>
              <a:cxn ang="0">
                <a:pos x="3326" y="50"/>
              </a:cxn>
              <a:cxn ang="0">
                <a:pos x="3356" y="30"/>
              </a:cxn>
              <a:cxn ang="0">
                <a:pos x="3346" y="40"/>
              </a:cxn>
            </a:cxnLst>
            <a:rect l="0" t="0" r="r" b="b"/>
            <a:pathLst>
              <a:path w="3360" h="956">
                <a:moveTo>
                  <a:pt x="0" y="0"/>
                </a:moveTo>
                <a:cubicBezTo>
                  <a:pt x="3" y="60"/>
                  <a:pt x="4" y="120"/>
                  <a:pt x="9" y="179"/>
                </a:cubicBezTo>
                <a:cubicBezTo>
                  <a:pt x="16" y="251"/>
                  <a:pt x="57" y="302"/>
                  <a:pt x="79" y="367"/>
                </a:cubicBezTo>
                <a:cubicBezTo>
                  <a:pt x="87" y="428"/>
                  <a:pt x="91" y="471"/>
                  <a:pt x="119" y="526"/>
                </a:cubicBezTo>
                <a:cubicBezTo>
                  <a:pt x="137" y="562"/>
                  <a:pt x="141" y="554"/>
                  <a:pt x="168" y="586"/>
                </a:cubicBezTo>
                <a:cubicBezTo>
                  <a:pt x="290" y="736"/>
                  <a:pt x="393" y="818"/>
                  <a:pt x="595" y="844"/>
                </a:cubicBezTo>
                <a:cubicBezTo>
                  <a:pt x="683" y="888"/>
                  <a:pt x="712" y="899"/>
                  <a:pt x="804" y="914"/>
                </a:cubicBezTo>
                <a:cubicBezTo>
                  <a:pt x="851" y="932"/>
                  <a:pt x="894" y="943"/>
                  <a:pt x="943" y="953"/>
                </a:cubicBezTo>
                <a:cubicBezTo>
                  <a:pt x="1026" y="952"/>
                  <a:pt x="1785" y="956"/>
                  <a:pt x="2105" y="933"/>
                </a:cubicBezTo>
                <a:cubicBezTo>
                  <a:pt x="2211" y="925"/>
                  <a:pt x="2317" y="895"/>
                  <a:pt x="2423" y="884"/>
                </a:cubicBezTo>
                <a:cubicBezTo>
                  <a:pt x="2509" y="875"/>
                  <a:pt x="2681" y="864"/>
                  <a:pt x="2681" y="864"/>
                </a:cubicBezTo>
                <a:cubicBezTo>
                  <a:pt x="2725" y="853"/>
                  <a:pt x="2774" y="845"/>
                  <a:pt x="2810" y="814"/>
                </a:cubicBezTo>
                <a:cubicBezTo>
                  <a:pt x="2851" y="778"/>
                  <a:pt x="2877" y="735"/>
                  <a:pt x="2919" y="705"/>
                </a:cubicBezTo>
                <a:cubicBezTo>
                  <a:pt x="3016" y="636"/>
                  <a:pt x="2891" y="720"/>
                  <a:pt x="3019" y="635"/>
                </a:cubicBezTo>
                <a:cubicBezTo>
                  <a:pt x="3029" y="629"/>
                  <a:pt x="3048" y="616"/>
                  <a:pt x="3048" y="616"/>
                </a:cubicBezTo>
                <a:cubicBezTo>
                  <a:pt x="3082" y="548"/>
                  <a:pt x="3093" y="530"/>
                  <a:pt x="3138" y="477"/>
                </a:cubicBezTo>
                <a:cubicBezTo>
                  <a:pt x="3165" y="446"/>
                  <a:pt x="3168" y="417"/>
                  <a:pt x="3197" y="387"/>
                </a:cubicBezTo>
                <a:cubicBezTo>
                  <a:pt x="3204" y="367"/>
                  <a:pt x="3226" y="315"/>
                  <a:pt x="3237" y="298"/>
                </a:cubicBezTo>
                <a:cubicBezTo>
                  <a:pt x="3245" y="286"/>
                  <a:pt x="3258" y="279"/>
                  <a:pt x="3267" y="268"/>
                </a:cubicBezTo>
                <a:cubicBezTo>
                  <a:pt x="3282" y="249"/>
                  <a:pt x="3307" y="208"/>
                  <a:pt x="3307" y="208"/>
                </a:cubicBezTo>
                <a:cubicBezTo>
                  <a:pt x="3310" y="172"/>
                  <a:pt x="3312" y="135"/>
                  <a:pt x="3316" y="99"/>
                </a:cubicBezTo>
                <a:cubicBezTo>
                  <a:pt x="3318" y="82"/>
                  <a:pt x="3318" y="64"/>
                  <a:pt x="3326" y="50"/>
                </a:cubicBezTo>
                <a:cubicBezTo>
                  <a:pt x="3332" y="40"/>
                  <a:pt x="3345" y="35"/>
                  <a:pt x="3356" y="30"/>
                </a:cubicBezTo>
                <a:cubicBezTo>
                  <a:pt x="3360" y="28"/>
                  <a:pt x="3349" y="37"/>
                  <a:pt x="3346" y="40"/>
                </a:cubicBezTo>
              </a:path>
            </a:pathLst>
          </a:custGeom>
          <a:noFill/>
          <a:ln w="25400">
            <a:solidFill>
              <a:srgbClr val="99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5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5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 animBg="1"/>
      <p:bldP spid="75781" grpId="0" animBg="1"/>
      <p:bldP spid="75782" grpId="0"/>
      <p:bldP spid="75783" grpId="0"/>
      <p:bldP spid="7579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>
            <a:normAutofit fontScale="90000"/>
          </a:bodyPr>
          <a:lstStyle/>
          <a:p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Attributes Of Relationships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09600" y="609600"/>
            <a:ext cx="1676400" cy="990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Employee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533400" y="3886200"/>
            <a:ext cx="1752600" cy="990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Project</a:t>
            </a:r>
          </a:p>
        </p:txBody>
      </p:sp>
      <p:sp>
        <p:nvSpPr>
          <p:cNvPr id="78853" name="AutoShape 5"/>
          <p:cNvSpPr>
            <a:spLocks noChangeArrowheads="1"/>
          </p:cNvSpPr>
          <p:nvPr/>
        </p:nvSpPr>
        <p:spPr bwMode="auto">
          <a:xfrm>
            <a:off x="533400" y="2362200"/>
            <a:ext cx="2209800" cy="685800"/>
          </a:xfrm>
          <a:prstGeom prst="diamond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Works on</a:t>
            </a:r>
          </a:p>
        </p:txBody>
      </p:sp>
      <p:sp>
        <p:nvSpPr>
          <p:cNvPr id="78854" name="Line 6"/>
          <p:cNvSpPr>
            <a:spLocks noChangeShapeType="1"/>
          </p:cNvSpPr>
          <p:nvPr/>
        </p:nvSpPr>
        <p:spPr bwMode="auto">
          <a:xfrm>
            <a:off x="1600200" y="16002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8855" name="Line 7"/>
          <p:cNvSpPr>
            <a:spLocks noChangeShapeType="1"/>
          </p:cNvSpPr>
          <p:nvPr/>
        </p:nvSpPr>
        <p:spPr bwMode="auto">
          <a:xfrm>
            <a:off x="1600200" y="30480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8856" name="Text Box 8"/>
          <p:cNvSpPr txBox="1">
            <a:spLocks noChangeArrowheads="1"/>
          </p:cNvSpPr>
          <p:nvPr/>
        </p:nvSpPr>
        <p:spPr bwMode="auto">
          <a:xfrm>
            <a:off x="1600200" y="16002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Many</a:t>
            </a:r>
          </a:p>
        </p:txBody>
      </p:sp>
      <p:sp>
        <p:nvSpPr>
          <p:cNvPr id="78857" name="Text Box 9"/>
          <p:cNvSpPr txBox="1">
            <a:spLocks noChangeArrowheads="1"/>
          </p:cNvSpPr>
          <p:nvPr/>
        </p:nvSpPr>
        <p:spPr bwMode="auto">
          <a:xfrm>
            <a:off x="1524000" y="34290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Many</a:t>
            </a:r>
          </a:p>
        </p:txBody>
      </p:sp>
      <p:sp>
        <p:nvSpPr>
          <p:cNvPr id="78858" name="Rectangle 10"/>
          <p:cNvSpPr>
            <a:spLocks noChangeArrowheads="1"/>
          </p:cNvSpPr>
          <p:nvPr/>
        </p:nvSpPr>
        <p:spPr bwMode="auto">
          <a:xfrm>
            <a:off x="2209800" y="1219200"/>
            <a:ext cx="8382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Hours?</a:t>
            </a:r>
          </a:p>
        </p:txBody>
      </p:sp>
      <p:sp>
        <p:nvSpPr>
          <p:cNvPr id="78859" name="Rectangle 11"/>
          <p:cNvSpPr>
            <a:spLocks noChangeArrowheads="1"/>
          </p:cNvSpPr>
          <p:nvPr/>
        </p:nvSpPr>
        <p:spPr bwMode="auto">
          <a:xfrm>
            <a:off x="2057400" y="4038600"/>
            <a:ext cx="8382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Hours?</a:t>
            </a:r>
          </a:p>
        </p:txBody>
      </p:sp>
      <p:sp>
        <p:nvSpPr>
          <p:cNvPr id="78860" name="Rectangle 12"/>
          <p:cNvSpPr>
            <a:spLocks noChangeArrowheads="1"/>
          </p:cNvSpPr>
          <p:nvPr/>
        </p:nvSpPr>
        <p:spPr bwMode="auto">
          <a:xfrm>
            <a:off x="2438400" y="2438400"/>
            <a:ext cx="8382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Hours!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8" grpId="0" animBg="1"/>
      <p:bldP spid="78859" grpId="0" animBg="1"/>
      <p:bldP spid="7886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>
            <a:normAutofit fontScale="90000"/>
          </a:bodyPr>
          <a:lstStyle/>
          <a:p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Attributes Of Relationships (2)</a:t>
            </a: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609600" y="2362200"/>
            <a:ext cx="1676400" cy="990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Employee</a:t>
            </a: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6858000" y="2057400"/>
            <a:ext cx="1752600" cy="990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Department</a:t>
            </a:r>
          </a:p>
        </p:txBody>
      </p:sp>
      <p:sp>
        <p:nvSpPr>
          <p:cNvPr id="80901" name="AutoShape 5"/>
          <p:cNvSpPr>
            <a:spLocks noChangeArrowheads="1"/>
          </p:cNvSpPr>
          <p:nvPr/>
        </p:nvSpPr>
        <p:spPr bwMode="auto">
          <a:xfrm>
            <a:off x="3505200" y="1219200"/>
            <a:ext cx="2438400" cy="685800"/>
          </a:xfrm>
          <a:prstGeom prst="diamond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Manages</a:t>
            </a:r>
          </a:p>
        </p:txBody>
      </p:sp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1524000" y="15240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One</a:t>
            </a:r>
          </a:p>
        </p:txBody>
      </p:sp>
      <p:sp>
        <p:nvSpPr>
          <p:cNvPr id="80903" name="Text Box 7"/>
          <p:cNvSpPr txBox="1">
            <a:spLocks noChangeArrowheads="1"/>
          </p:cNvSpPr>
          <p:nvPr/>
        </p:nvSpPr>
        <p:spPr bwMode="auto">
          <a:xfrm>
            <a:off x="4648200" y="48768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Many</a:t>
            </a:r>
          </a:p>
        </p:txBody>
      </p:sp>
      <p:sp>
        <p:nvSpPr>
          <p:cNvPr id="80904" name="AutoShape 8"/>
          <p:cNvSpPr>
            <a:spLocks noChangeArrowheads="1"/>
          </p:cNvSpPr>
          <p:nvPr/>
        </p:nvSpPr>
        <p:spPr bwMode="auto">
          <a:xfrm>
            <a:off x="3048000" y="3352800"/>
            <a:ext cx="3124200" cy="685800"/>
          </a:xfrm>
          <a:prstGeom prst="diamond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Works for</a:t>
            </a:r>
          </a:p>
        </p:txBody>
      </p:sp>
      <p:grpSp>
        <p:nvGrpSpPr>
          <p:cNvPr id="80905" name="Group 9"/>
          <p:cNvGrpSpPr>
            <a:grpSpLocks/>
          </p:cNvGrpSpPr>
          <p:nvPr/>
        </p:nvGrpSpPr>
        <p:grpSpPr bwMode="auto">
          <a:xfrm>
            <a:off x="1524000" y="1524000"/>
            <a:ext cx="2057400" cy="838200"/>
            <a:chOff x="960" y="960"/>
            <a:chExt cx="1296" cy="528"/>
          </a:xfrm>
        </p:grpSpPr>
        <p:sp>
          <p:nvSpPr>
            <p:cNvPr id="80906" name="Line 10"/>
            <p:cNvSpPr>
              <a:spLocks noChangeShapeType="1"/>
            </p:cNvSpPr>
            <p:nvPr/>
          </p:nvSpPr>
          <p:spPr bwMode="auto">
            <a:xfrm>
              <a:off x="960" y="96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0907" name="Line 11"/>
            <p:cNvSpPr>
              <a:spLocks noChangeShapeType="1"/>
            </p:cNvSpPr>
            <p:nvPr/>
          </p:nvSpPr>
          <p:spPr bwMode="auto">
            <a:xfrm>
              <a:off x="960" y="960"/>
              <a:ext cx="12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0908" name="Group 12"/>
          <p:cNvGrpSpPr>
            <a:grpSpLocks/>
          </p:cNvGrpSpPr>
          <p:nvPr/>
        </p:nvGrpSpPr>
        <p:grpSpPr bwMode="auto">
          <a:xfrm>
            <a:off x="5791200" y="1524000"/>
            <a:ext cx="1981200" cy="533400"/>
            <a:chOff x="3648" y="960"/>
            <a:chExt cx="1248" cy="336"/>
          </a:xfrm>
        </p:grpSpPr>
        <p:sp>
          <p:nvSpPr>
            <p:cNvPr id="80909" name="Line 13"/>
            <p:cNvSpPr>
              <a:spLocks noChangeShapeType="1"/>
            </p:cNvSpPr>
            <p:nvPr/>
          </p:nvSpPr>
          <p:spPr bwMode="auto">
            <a:xfrm>
              <a:off x="3648" y="960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0910" name="Line 14"/>
            <p:cNvSpPr>
              <a:spLocks noChangeShapeType="1"/>
            </p:cNvSpPr>
            <p:nvPr/>
          </p:nvSpPr>
          <p:spPr bwMode="auto">
            <a:xfrm>
              <a:off x="4896" y="96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0911" name="Group 15"/>
          <p:cNvGrpSpPr>
            <a:grpSpLocks/>
          </p:cNvGrpSpPr>
          <p:nvPr/>
        </p:nvGrpSpPr>
        <p:grpSpPr bwMode="auto">
          <a:xfrm>
            <a:off x="6096000" y="3048000"/>
            <a:ext cx="1600200" cy="685800"/>
            <a:chOff x="3840" y="1920"/>
            <a:chExt cx="1008" cy="432"/>
          </a:xfrm>
        </p:grpSpPr>
        <p:sp>
          <p:nvSpPr>
            <p:cNvPr id="80912" name="Line 16"/>
            <p:cNvSpPr>
              <a:spLocks noChangeShapeType="1"/>
            </p:cNvSpPr>
            <p:nvPr/>
          </p:nvSpPr>
          <p:spPr bwMode="auto">
            <a:xfrm>
              <a:off x="3840" y="2352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0913" name="Line 17"/>
            <p:cNvSpPr>
              <a:spLocks noChangeShapeType="1"/>
            </p:cNvSpPr>
            <p:nvPr/>
          </p:nvSpPr>
          <p:spPr bwMode="auto">
            <a:xfrm>
              <a:off x="4848" y="192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0914" name="Text Box 18"/>
          <p:cNvSpPr txBox="1">
            <a:spLocks noChangeArrowheads="1"/>
          </p:cNvSpPr>
          <p:nvPr/>
        </p:nvSpPr>
        <p:spPr bwMode="auto">
          <a:xfrm>
            <a:off x="7086600" y="15240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One</a:t>
            </a:r>
          </a:p>
        </p:txBody>
      </p:sp>
      <p:grpSp>
        <p:nvGrpSpPr>
          <p:cNvPr id="80915" name="Group 19"/>
          <p:cNvGrpSpPr>
            <a:grpSpLocks/>
          </p:cNvGrpSpPr>
          <p:nvPr/>
        </p:nvGrpSpPr>
        <p:grpSpPr bwMode="auto">
          <a:xfrm>
            <a:off x="1295400" y="3352800"/>
            <a:ext cx="1905000" cy="304800"/>
            <a:chOff x="816" y="2112"/>
            <a:chExt cx="1200" cy="192"/>
          </a:xfrm>
        </p:grpSpPr>
        <p:grpSp>
          <p:nvGrpSpPr>
            <p:cNvPr id="80916" name="Group 20"/>
            <p:cNvGrpSpPr>
              <a:grpSpLocks/>
            </p:cNvGrpSpPr>
            <p:nvPr/>
          </p:nvGrpSpPr>
          <p:grpSpPr bwMode="auto">
            <a:xfrm>
              <a:off x="912" y="2112"/>
              <a:ext cx="1104" cy="192"/>
              <a:chOff x="912" y="2112"/>
              <a:chExt cx="1104" cy="192"/>
            </a:xfrm>
          </p:grpSpPr>
          <p:sp>
            <p:nvSpPr>
              <p:cNvPr id="80917" name="Line 21"/>
              <p:cNvSpPr>
                <a:spLocks noChangeShapeType="1"/>
              </p:cNvSpPr>
              <p:nvPr/>
            </p:nvSpPr>
            <p:spPr bwMode="auto">
              <a:xfrm>
                <a:off x="912" y="2112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918" name="Line 22"/>
              <p:cNvSpPr>
                <a:spLocks noChangeShapeType="1"/>
              </p:cNvSpPr>
              <p:nvPr/>
            </p:nvSpPr>
            <p:spPr bwMode="auto">
              <a:xfrm>
                <a:off x="912" y="2304"/>
                <a:ext cx="11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0919" name="Line 23"/>
            <p:cNvSpPr>
              <a:spLocks noChangeShapeType="1"/>
            </p:cNvSpPr>
            <p:nvPr/>
          </p:nvSpPr>
          <p:spPr bwMode="auto">
            <a:xfrm flipV="1">
              <a:off x="912" y="2112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0920" name="Line 24"/>
            <p:cNvSpPr>
              <a:spLocks noChangeShapeType="1"/>
            </p:cNvSpPr>
            <p:nvPr/>
          </p:nvSpPr>
          <p:spPr bwMode="auto">
            <a:xfrm flipH="1" flipV="1">
              <a:off x="816" y="2112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0921" name="Text Box 25"/>
          <p:cNvSpPr txBox="1">
            <a:spLocks noChangeArrowheads="1"/>
          </p:cNvSpPr>
          <p:nvPr/>
        </p:nvSpPr>
        <p:spPr bwMode="auto">
          <a:xfrm>
            <a:off x="1371600" y="3657600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Many</a:t>
            </a:r>
          </a:p>
        </p:txBody>
      </p:sp>
      <p:sp>
        <p:nvSpPr>
          <p:cNvPr id="80922" name="Rectangle 26"/>
          <p:cNvSpPr>
            <a:spLocks noChangeArrowheads="1"/>
          </p:cNvSpPr>
          <p:nvPr/>
        </p:nvSpPr>
        <p:spPr bwMode="auto">
          <a:xfrm>
            <a:off x="5029200" y="990600"/>
            <a:ext cx="12192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Start date?</a:t>
            </a:r>
          </a:p>
        </p:txBody>
      </p:sp>
      <p:sp>
        <p:nvSpPr>
          <p:cNvPr id="80923" name="Text Box 27"/>
          <p:cNvSpPr txBox="1">
            <a:spLocks noChangeArrowheads="1"/>
          </p:cNvSpPr>
          <p:nvPr/>
        </p:nvSpPr>
        <p:spPr bwMode="auto">
          <a:xfrm>
            <a:off x="7010400" y="33528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One</a:t>
            </a:r>
          </a:p>
        </p:txBody>
      </p:sp>
      <p:sp>
        <p:nvSpPr>
          <p:cNvPr id="80924" name="Rectangle 28"/>
          <p:cNvSpPr>
            <a:spLocks noChangeArrowheads="1"/>
          </p:cNvSpPr>
          <p:nvPr/>
        </p:nvSpPr>
        <p:spPr bwMode="auto">
          <a:xfrm>
            <a:off x="7543800" y="2819400"/>
            <a:ext cx="1219200" cy="685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Start date!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0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0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0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/>
      <p:bldP spid="80914" grpId="0"/>
      <p:bldP spid="80921" grpId="0"/>
      <p:bldP spid="80922" grpId="0" animBg="1"/>
      <p:bldP spid="80923" grpId="0"/>
      <p:bldP spid="8092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4F0555-5E88-453C-BF6F-22F4BE29E00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/>
          </a:p>
        </p:txBody>
      </p:sp>
      <p:sp>
        <p:nvSpPr>
          <p:cNvPr id="44034" name="Rectangle 4"/>
          <p:cNvSpPr>
            <a:spLocks noChangeArrowheads="1"/>
          </p:cNvSpPr>
          <p:nvPr/>
        </p:nvSpPr>
        <p:spPr bwMode="auto">
          <a:xfrm>
            <a:off x="647700" y="1066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Postal Code </a:t>
            </a:r>
          </a:p>
        </p:txBody>
      </p:sp>
      <p:sp>
        <p:nvSpPr>
          <p:cNvPr id="44035" name="Rectangle 5"/>
          <p:cNvSpPr>
            <a:spLocks noChangeArrowheads="1"/>
          </p:cNvSpPr>
          <p:nvPr/>
        </p:nvSpPr>
        <p:spPr bwMode="auto">
          <a:xfrm>
            <a:off x="6972300" y="1917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Name</a:t>
            </a:r>
          </a:p>
        </p:txBody>
      </p:sp>
      <p:sp>
        <p:nvSpPr>
          <p:cNvPr id="44036" name="Rectangle 6"/>
          <p:cNvSpPr>
            <a:spLocks noChangeArrowheads="1"/>
          </p:cNvSpPr>
          <p:nvPr/>
        </p:nvSpPr>
        <p:spPr bwMode="auto">
          <a:xfrm>
            <a:off x="3505200" y="3352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</p:txBody>
      </p:sp>
      <p:cxnSp>
        <p:nvCxnSpPr>
          <p:cNvPr id="8" name="Elbow Connector 7"/>
          <p:cNvCxnSpPr>
            <a:stCxn id="27" idx="3"/>
            <a:endCxn id="44035" idx="1"/>
          </p:cNvCxnSpPr>
          <p:nvPr/>
        </p:nvCxnSpPr>
        <p:spPr>
          <a:xfrm flipV="1">
            <a:off x="6057900" y="2508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>
            <a:stCxn id="24" idx="0"/>
            <a:endCxn id="44035" idx="2"/>
          </p:cNvCxnSpPr>
          <p:nvPr/>
        </p:nvCxnSpPr>
        <p:spPr>
          <a:xfrm rot="5400000" flipH="1" flipV="1">
            <a:off x="7454901" y="3416300"/>
            <a:ext cx="6350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8"/>
          <p:cNvCxnSpPr>
            <a:stCxn id="26" idx="0"/>
            <a:endCxn id="44034" idx="2"/>
          </p:cNvCxnSpPr>
          <p:nvPr/>
        </p:nvCxnSpPr>
        <p:spPr>
          <a:xfrm rot="5400000" flipH="1" flipV="1">
            <a:off x="1257301" y="4229100"/>
            <a:ext cx="533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040" name="Group 20"/>
          <p:cNvGrpSpPr>
            <a:grpSpLocks/>
          </p:cNvGrpSpPr>
          <p:nvPr/>
        </p:nvGrpSpPr>
        <p:grpSpPr bwMode="auto">
          <a:xfrm>
            <a:off x="2400300" y="2209800"/>
            <a:ext cx="457200" cy="609600"/>
            <a:chOff x="2971800" y="1828800"/>
            <a:chExt cx="457200" cy="60960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041" name="Group 21"/>
          <p:cNvGrpSpPr>
            <a:grpSpLocks/>
          </p:cNvGrpSpPr>
          <p:nvPr/>
        </p:nvGrpSpPr>
        <p:grpSpPr bwMode="auto">
          <a:xfrm>
            <a:off x="5181600" y="3924300"/>
            <a:ext cx="457200" cy="609600"/>
            <a:chOff x="2971800" y="1828800"/>
            <a:chExt cx="457200" cy="60960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042" name="Group 24"/>
          <p:cNvGrpSpPr>
            <a:grpSpLocks/>
          </p:cNvGrpSpPr>
          <p:nvPr/>
        </p:nvGrpSpPr>
        <p:grpSpPr bwMode="auto">
          <a:xfrm rot="5400000">
            <a:off x="1295400" y="3886200"/>
            <a:ext cx="457200" cy="609600"/>
            <a:chOff x="2971800" y="1828800"/>
            <a:chExt cx="457200" cy="609600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043" name="Group 27"/>
          <p:cNvGrpSpPr>
            <a:grpSpLocks/>
          </p:cNvGrpSpPr>
          <p:nvPr/>
        </p:nvGrpSpPr>
        <p:grpSpPr bwMode="auto">
          <a:xfrm rot="10800000">
            <a:off x="3048000" y="3924300"/>
            <a:ext cx="457200" cy="609600"/>
            <a:chOff x="2971800" y="1828800"/>
            <a:chExt cx="457200" cy="6096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74975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0800000" flipV="1">
              <a:off x="2974975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Elbow Connector 22"/>
          <p:cNvCxnSpPr>
            <a:stCxn id="44034" idx="3"/>
            <a:endCxn id="27" idx="1"/>
          </p:cNvCxnSpPr>
          <p:nvPr/>
        </p:nvCxnSpPr>
        <p:spPr>
          <a:xfrm>
            <a:off x="2400300" y="2514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Diamond 23"/>
          <p:cNvSpPr/>
          <p:nvPr/>
        </p:nvSpPr>
        <p:spPr>
          <a:xfrm>
            <a:off x="6705600" y="3733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5" name="Elbow Connector 8"/>
          <p:cNvCxnSpPr>
            <a:stCxn id="44036" idx="3"/>
            <a:endCxn id="24" idx="1"/>
          </p:cNvCxnSpPr>
          <p:nvPr/>
        </p:nvCxnSpPr>
        <p:spPr>
          <a:xfrm>
            <a:off x="5181600" y="42291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iamond 25"/>
          <p:cNvSpPr/>
          <p:nvPr/>
        </p:nvSpPr>
        <p:spPr>
          <a:xfrm>
            <a:off x="457200" y="4495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7" name="Diamond 26"/>
          <p:cNvSpPr/>
          <p:nvPr/>
        </p:nvSpPr>
        <p:spPr>
          <a:xfrm>
            <a:off x="3924300" y="2019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8" name="Elbow Connector 8"/>
          <p:cNvCxnSpPr>
            <a:stCxn id="44036" idx="1"/>
            <a:endCxn id="26" idx="3"/>
          </p:cNvCxnSpPr>
          <p:nvPr/>
        </p:nvCxnSpPr>
        <p:spPr>
          <a:xfrm rot="10800000" flipV="1">
            <a:off x="2590800" y="4229100"/>
            <a:ext cx="914400" cy="76200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Diamond 28"/>
          <p:cNvSpPr/>
          <p:nvPr/>
        </p:nvSpPr>
        <p:spPr>
          <a:xfrm>
            <a:off x="3848100" y="3810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MANAGES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0" name="Elbow Connector 32"/>
          <p:cNvCxnSpPr>
            <a:stCxn id="29" idx="3"/>
            <a:endCxn id="44035" idx="0"/>
          </p:cNvCxnSpPr>
          <p:nvPr/>
        </p:nvCxnSpPr>
        <p:spPr>
          <a:xfrm>
            <a:off x="5981700" y="876300"/>
            <a:ext cx="1790700" cy="10414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2"/>
          <p:cNvCxnSpPr>
            <a:stCxn id="44034" idx="0"/>
            <a:endCxn id="29" idx="1"/>
          </p:cNvCxnSpPr>
          <p:nvPr/>
        </p:nvCxnSpPr>
        <p:spPr>
          <a:xfrm rot="5400000" flipH="1" flipV="1">
            <a:off x="2590800" y="-190500"/>
            <a:ext cx="190500" cy="2324100"/>
          </a:xfrm>
          <a:prstGeom prst="bentConnector2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ular Callout 32"/>
          <p:cNvSpPr/>
          <p:nvPr/>
        </p:nvSpPr>
        <p:spPr>
          <a:xfrm>
            <a:off x="2133600" y="3810000"/>
            <a:ext cx="1219200" cy="533400"/>
          </a:xfrm>
          <a:prstGeom prst="wedgeRoundRectCallout">
            <a:avLst>
              <a:gd name="adj1" fmla="val -100000"/>
              <a:gd name="adj2" fmla="val 132526"/>
              <a:gd name="adj3" fmla="val 16667"/>
            </a:avLst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- Hours</a:t>
            </a:r>
          </a:p>
        </p:txBody>
      </p:sp>
      <p:sp>
        <p:nvSpPr>
          <p:cNvPr id="34" name="Rounded Rectangular Callout 33"/>
          <p:cNvSpPr/>
          <p:nvPr/>
        </p:nvSpPr>
        <p:spPr>
          <a:xfrm>
            <a:off x="3124200" y="1295400"/>
            <a:ext cx="1371600" cy="533400"/>
          </a:xfrm>
          <a:prstGeom prst="wedgeRoundRectCallout">
            <a:avLst>
              <a:gd name="adj1" fmla="val 85417"/>
              <a:gd name="adj2" fmla="val -111012"/>
              <a:gd name="adj3" fmla="val 16667"/>
            </a:avLst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- Start date</a:t>
            </a:r>
          </a:p>
        </p:txBody>
      </p:sp>
      <p:pic>
        <p:nvPicPr>
          <p:cNvPr id="35" name="Picture 34"/>
          <p:cNvPicPr>
            <a:picLocks noChangeAspect="1" noChangeArrowheads="1"/>
          </p:cNvPicPr>
          <p:nvPr/>
        </p:nvPicPr>
        <p:blipFill>
          <a:blip r:embed="rId2"/>
          <a:srcRect l="15569" t="28111" r="60930" b="63608"/>
          <a:stretch>
            <a:fillRect/>
          </a:stretch>
        </p:blipFill>
        <p:spPr bwMode="auto">
          <a:xfrm>
            <a:off x="2438400" y="838200"/>
            <a:ext cx="5029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6939E6-FA9D-4032-95BE-6D7ACB375E7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/>
          </a:p>
        </p:txBody>
      </p:sp>
      <p:sp>
        <p:nvSpPr>
          <p:cNvPr id="45058" name="Rectangle 4"/>
          <p:cNvSpPr>
            <a:spLocks noChangeArrowheads="1"/>
          </p:cNvSpPr>
          <p:nvPr/>
        </p:nvSpPr>
        <p:spPr bwMode="auto">
          <a:xfrm>
            <a:off x="647700" y="1066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Postal Code </a:t>
            </a:r>
          </a:p>
        </p:txBody>
      </p:sp>
      <p:sp>
        <p:nvSpPr>
          <p:cNvPr id="45059" name="Rectangle 5"/>
          <p:cNvSpPr>
            <a:spLocks noChangeArrowheads="1"/>
          </p:cNvSpPr>
          <p:nvPr/>
        </p:nvSpPr>
        <p:spPr bwMode="auto">
          <a:xfrm>
            <a:off x="6972300" y="1917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Name</a:t>
            </a:r>
          </a:p>
        </p:txBody>
      </p:sp>
      <p:sp>
        <p:nvSpPr>
          <p:cNvPr id="45060" name="Rectangle 6"/>
          <p:cNvSpPr>
            <a:spLocks noChangeArrowheads="1"/>
          </p:cNvSpPr>
          <p:nvPr/>
        </p:nvSpPr>
        <p:spPr bwMode="auto">
          <a:xfrm>
            <a:off x="3505200" y="3352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</p:txBody>
      </p:sp>
      <p:cxnSp>
        <p:nvCxnSpPr>
          <p:cNvPr id="8" name="Elbow Connector 7"/>
          <p:cNvCxnSpPr>
            <a:stCxn id="27" idx="3"/>
            <a:endCxn id="45059" idx="1"/>
          </p:cNvCxnSpPr>
          <p:nvPr/>
        </p:nvCxnSpPr>
        <p:spPr>
          <a:xfrm flipV="1">
            <a:off x="6057900" y="2508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>
            <a:stCxn id="24" idx="0"/>
            <a:endCxn id="45059" idx="2"/>
          </p:cNvCxnSpPr>
          <p:nvPr/>
        </p:nvCxnSpPr>
        <p:spPr>
          <a:xfrm rot="5400000" flipH="1" flipV="1">
            <a:off x="7454901" y="3416300"/>
            <a:ext cx="6350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8"/>
          <p:cNvCxnSpPr>
            <a:stCxn id="26" idx="0"/>
            <a:endCxn id="45058" idx="2"/>
          </p:cNvCxnSpPr>
          <p:nvPr/>
        </p:nvCxnSpPr>
        <p:spPr>
          <a:xfrm rot="5400000" flipH="1" flipV="1">
            <a:off x="1257301" y="4229100"/>
            <a:ext cx="533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064" name="Group 20"/>
          <p:cNvGrpSpPr>
            <a:grpSpLocks/>
          </p:cNvGrpSpPr>
          <p:nvPr/>
        </p:nvGrpSpPr>
        <p:grpSpPr bwMode="auto">
          <a:xfrm>
            <a:off x="2400300" y="2209800"/>
            <a:ext cx="457200" cy="609600"/>
            <a:chOff x="2971800" y="1828800"/>
            <a:chExt cx="457200" cy="60960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065" name="Group 21"/>
          <p:cNvGrpSpPr>
            <a:grpSpLocks/>
          </p:cNvGrpSpPr>
          <p:nvPr/>
        </p:nvGrpSpPr>
        <p:grpSpPr bwMode="auto">
          <a:xfrm>
            <a:off x="5181600" y="3924300"/>
            <a:ext cx="457200" cy="609600"/>
            <a:chOff x="2971800" y="1828800"/>
            <a:chExt cx="457200" cy="60960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066" name="Group 24"/>
          <p:cNvGrpSpPr>
            <a:grpSpLocks/>
          </p:cNvGrpSpPr>
          <p:nvPr/>
        </p:nvGrpSpPr>
        <p:grpSpPr bwMode="auto">
          <a:xfrm rot="5400000">
            <a:off x="1295400" y="3886200"/>
            <a:ext cx="457200" cy="609600"/>
            <a:chOff x="2971800" y="1828800"/>
            <a:chExt cx="457200" cy="609600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067" name="Group 27"/>
          <p:cNvGrpSpPr>
            <a:grpSpLocks/>
          </p:cNvGrpSpPr>
          <p:nvPr/>
        </p:nvGrpSpPr>
        <p:grpSpPr bwMode="auto">
          <a:xfrm rot="10800000">
            <a:off x="3048000" y="3924300"/>
            <a:ext cx="457200" cy="609600"/>
            <a:chOff x="2971800" y="1828800"/>
            <a:chExt cx="457200" cy="6096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74975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0800000" flipV="1">
              <a:off x="2974975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Elbow Connector 22"/>
          <p:cNvCxnSpPr>
            <a:stCxn id="45058" idx="3"/>
            <a:endCxn id="27" idx="1"/>
          </p:cNvCxnSpPr>
          <p:nvPr/>
        </p:nvCxnSpPr>
        <p:spPr>
          <a:xfrm>
            <a:off x="2400300" y="2514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Diamond 23"/>
          <p:cNvSpPr/>
          <p:nvPr/>
        </p:nvSpPr>
        <p:spPr>
          <a:xfrm>
            <a:off x="6705600" y="3733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5" name="Elbow Connector 8"/>
          <p:cNvCxnSpPr>
            <a:stCxn id="45060" idx="3"/>
            <a:endCxn id="24" idx="1"/>
          </p:cNvCxnSpPr>
          <p:nvPr/>
        </p:nvCxnSpPr>
        <p:spPr>
          <a:xfrm>
            <a:off x="5181600" y="42291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iamond 25"/>
          <p:cNvSpPr/>
          <p:nvPr/>
        </p:nvSpPr>
        <p:spPr>
          <a:xfrm>
            <a:off x="457200" y="4495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7" name="Diamond 26"/>
          <p:cNvSpPr/>
          <p:nvPr/>
        </p:nvSpPr>
        <p:spPr>
          <a:xfrm>
            <a:off x="3924300" y="2019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8" name="Elbow Connector 8"/>
          <p:cNvCxnSpPr>
            <a:stCxn id="45060" idx="1"/>
            <a:endCxn id="26" idx="3"/>
          </p:cNvCxnSpPr>
          <p:nvPr/>
        </p:nvCxnSpPr>
        <p:spPr>
          <a:xfrm rot="10800000" flipV="1">
            <a:off x="2590800" y="4229100"/>
            <a:ext cx="914400" cy="76200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Diamond 28"/>
          <p:cNvSpPr/>
          <p:nvPr/>
        </p:nvSpPr>
        <p:spPr>
          <a:xfrm>
            <a:off x="3848100" y="3810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MANAGES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0" name="Elbow Connector 32"/>
          <p:cNvCxnSpPr>
            <a:stCxn id="29" idx="3"/>
            <a:endCxn id="45059" idx="0"/>
          </p:cNvCxnSpPr>
          <p:nvPr/>
        </p:nvCxnSpPr>
        <p:spPr>
          <a:xfrm>
            <a:off x="5981700" y="876300"/>
            <a:ext cx="1790700" cy="10414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2"/>
          <p:cNvCxnSpPr>
            <a:stCxn id="45058" idx="0"/>
            <a:endCxn id="29" idx="1"/>
          </p:cNvCxnSpPr>
          <p:nvPr/>
        </p:nvCxnSpPr>
        <p:spPr>
          <a:xfrm rot="5400000" flipH="1" flipV="1">
            <a:off x="2590800" y="-190500"/>
            <a:ext cx="190500" cy="2324100"/>
          </a:xfrm>
          <a:prstGeom prst="bentConnector2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ular Callout 32"/>
          <p:cNvSpPr/>
          <p:nvPr/>
        </p:nvSpPr>
        <p:spPr>
          <a:xfrm>
            <a:off x="2133600" y="3810000"/>
            <a:ext cx="1219200" cy="533400"/>
          </a:xfrm>
          <a:prstGeom prst="wedgeRoundRectCallout">
            <a:avLst>
              <a:gd name="adj1" fmla="val -100000"/>
              <a:gd name="adj2" fmla="val 132526"/>
              <a:gd name="adj3" fmla="val 16667"/>
            </a:avLst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- Hours</a:t>
            </a:r>
          </a:p>
        </p:txBody>
      </p:sp>
      <p:sp>
        <p:nvSpPr>
          <p:cNvPr id="34" name="Rounded Rectangular Callout 33"/>
          <p:cNvSpPr/>
          <p:nvPr/>
        </p:nvSpPr>
        <p:spPr>
          <a:xfrm>
            <a:off x="3124200" y="1295400"/>
            <a:ext cx="1371600" cy="533400"/>
          </a:xfrm>
          <a:prstGeom prst="wedgeRoundRectCallout">
            <a:avLst>
              <a:gd name="adj1" fmla="val 85417"/>
              <a:gd name="adj2" fmla="val -111012"/>
              <a:gd name="adj3" fmla="val 16667"/>
            </a:avLst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- Start date</a:t>
            </a:r>
          </a:p>
        </p:txBody>
      </p:sp>
      <p:pic>
        <p:nvPicPr>
          <p:cNvPr id="36" name="Picture 35"/>
          <p:cNvPicPr>
            <a:picLocks noChangeAspect="1" noChangeArrowheads="1"/>
          </p:cNvPicPr>
          <p:nvPr/>
        </p:nvPicPr>
        <p:blipFill>
          <a:blip r:embed="rId2"/>
          <a:srcRect l="16736" t="66064" r="44344" b="23892"/>
          <a:stretch>
            <a:fillRect/>
          </a:stretch>
        </p:blipFill>
        <p:spPr bwMode="auto">
          <a:xfrm>
            <a:off x="1371600" y="3200400"/>
            <a:ext cx="56388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6"/>
          <p:cNvPicPr>
            <a:picLocks noChangeAspect="1" noChangeArrowheads="1"/>
          </p:cNvPicPr>
          <p:nvPr/>
        </p:nvPicPr>
        <p:blipFill>
          <a:blip r:embed="rId2"/>
          <a:srcRect l="17178" t="42972" r="13506" b="47585"/>
          <a:stretch>
            <a:fillRect/>
          </a:stretch>
        </p:blipFill>
        <p:spPr bwMode="auto">
          <a:xfrm>
            <a:off x="381000" y="457200"/>
            <a:ext cx="82883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7"/>
          <p:cNvPicPr>
            <a:picLocks noChangeAspect="1" noChangeArrowheads="1"/>
          </p:cNvPicPr>
          <p:nvPr/>
        </p:nvPicPr>
        <p:blipFill>
          <a:blip r:embed="rId3"/>
          <a:srcRect l="16718" t="29115" r="42009" b="61238"/>
          <a:stretch>
            <a:fillRect/>
          </a:stretch>
        </p:blipFill>
        <p:spPr bwMode="auto">
          <a:xfrm>
            <a:off x="381000" y="1752600"/>
            <a:ext cx="5486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562600" y="4419600"/>
            <a:ext cx="3124200" cy="161607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The Complete Schema</a:t>
            </a:r>
          </a:p>
        </p:txBody>
      </p:sp>
      <p:pic>
        <p:nvPicPr>
          <p:cNvPr id="46084" name="Picture 9"/>
          <p:cNvPicPr>
            <a:picLocks noChangeAspect="1" noChangeArrowheads="1"/>
          </p:cNvPicPr>
          <p:nvPr/>
        </p:nvPicPr>
        <p:blipFill>
          <a:blip r:embed="rId4"/>
          <a:srcRect l="15569" t="28111" r="60930" b="63608"/>
          <a:stretch>
            <a:fillRect/>
          </a:stretch>
        </p:blipFill>
        <p:spPr bwMode="auto">
          <a:xfrm>
            <a:off x="381000" y="4267200"/>
            <a:ext cx="3556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10"/>
          <p:cNvPicPr>
            <a:picLocks noChangeAspect="1" noChangeArrowheads="1"/>
          </p:cNvPicPr>
          <p:nvPr/>
        </p:nvPicPr>
        <p:blipFill>
          <a:blip r:embed="rId5"/>
          <a:srcRect l="16736" t="66064" r="43417" b="23892"/>
          <a:stretch>
            <a:fillRect/>
          </a:stretch>
        </p:blipFill>
        <p:spPr bwMode="auto">
          <a:xfrm>
            <a:off x="381000" y="2971800"/>
            <a:ext cx="4800600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Design Principles</a:t>
            </a:r>
            <a:endParaRPr lang="en-US" dirty="0"/>
          </a:p>
        </p:txBody>
      </p:sp>
      <p:sp>
        <p:nvSpPr>
          <p:cNvPr id="47106" name="Text Placeholder 4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L="36513" marR="0" eaLnBrk="1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B95C00"/>
                </a:solidFill>
                <a:ea typeface="ＭＳ Ｐゴシック"/>
                <a:cs typeface="ＭＳ Ｐゴシック"/>
              </a:rPr>
              <a:t>What makes a Good Design?</a:t>
            </a:r>
          </a:p>
        </p:txBody>
      </p:sp>
      <p:sp>
        <p:nvSpPr>
          <p:cNvPr id="43011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A0C017-5461-4BFB-AA40-AB9538A930C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CA" dirty="0" smtClean="0"/>
              <a:t>At the end of this section, you will be able to: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CA" dirty="0" smtClean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List and entertain the three basic design principles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Understand how our mapping algorithm satisfies these three principles</a:t>
            </a:r>
            <a:endParaRPr lang="en-CA" dirty="0"/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Basic Design Principles</a:t>
            </a:r>
            <a:endParaRPr lang="en-US" dirty="0"/>
          </a:p>
        </p:txBody>
      </p:sp>
      <p:sp>
        <p:nvSpPr>
          <p:cNvPr id="49154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Meaning of a Schema should be easily explained</a:t>
            </a:r>
          </a:p>
          <a:p>
            <a:pPr marL="514350" indent="-514350" eaLnBrk="1" hangingPunct="1">
              <a:buFont typeface="Verdana" pitchFamily="34" charset="0"/>
              <a:buAutoNum type="arabicPeriod"/>
            </a:pPr>
            <a:endParaRPr lang="en-US" smtClean="0">
              <a:ea typeface="ＭＳ Ｐゴシック"/>
              <a:cs typeface="ＭＳ Ｐゴシック"/>
            </a:endParaRPr>
          </a:p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Reduce Redundancy</a:t>
            </a:r>
          </a:p>
          <a:p>
            <a:pPr marL="514350" indent="-514350" eaLnBrk="1" hangingPunct="1">
              <a:buFont typeface="Verdana" pitchFamily="34" charset="0"/>
              <a:buAutoNum type="arabicPeriod"/>
            </a:pPr>
            <a:endParaRPr lang="en-US" smtClean="0">
              <a:ea typeface="ＭＳ Ｐゴシック"/>
              <a:cs typeface="ＭＳ Ｐゴシック"/>
            </a:endParaRPr>
          </a:p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Reduce NULL values</a:t>
            </a: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9B19B5-D68F-4AA8-B852-D0F98E3ACB0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Design Principle (1)</a:t>
            </a:r>
            <a:endParaRPr lang="en-US" dirty="0"/>
          </a:p>
        </p:txBody>
      </p:sp>
      <p:sp>
        <p:nvSpPr>
          <p:cNvPr id="50178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Design a schema so that its meaning can be easily explained</a:t>
            </a:r>
          </a:p>
          <a:p>
            <a:pPr marL="514350" indent="-514350" eaLnBrk="1" hangingPunct="1">
              <a:buFont typeface="Verdana" pitchFamily="34" charset="0"/>
              <a:buAutoNum type="arabicPeriod"/>
            </a:pPr>
            <a:endParaRPr lang="en-US" smtClean="0">
              <a:ea typeface="ＭＳ Ｐゴシック"/>
              <a:cs typeface="ＭＳ Ｐゴシック"/>
            </a:endParaRPr>
          </a:p>
          <a:p>
            <a:pPr marL="514350" indent="-514350" eaLnBrk="1" hangingPunct="1">
              <a:buFont typeface="Wingdings 2" pitchFamily="18" charset="2"/>
              <a:buNone/>
            </a:pPr>
            <a:endParaRPr lang="en-US" smtClean="0">
              <a:ea typeface="ＭＳ Ｐゴシック"/>
              <a:cs typeface="ＭＳ Ｐゴシック"/>
            </a:endParaRPr>
          </a:p>
          <a:p>
            <a:pPr marL="514350" indent="-514350" eaLnBrk="1" hangingPunct="1"/>
            <a:r>
              <a:rPr lang="en-US" smtClean="0">
                <a:ea typeface="ＭＳ Ｐゴシック"/>
                <a:cs typeface="ＭＳ Ｐゴシック"/>
              </a:rPr>
              <a:t>Do NOT combine attributes from different entity types into a single table</a:t>
            </a: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609EA1-9A5A-466E-B5D0-BA88E3107CF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A schema with no clear meaning</a:t>
            </a:r>
            <a:endParaRPr lang="en-US" dirty="0"/>
          </a:p>
        </p:txBody>
      </p:sp>
      <p:sp>
        <p:nvSpPr>
          <p:cNvPr id="51202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Project, department, or controls table?</a:t>
            </a: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/>
          <a:srcRect l="3951" t="14902" r="1727" b="73334"/>
          <a:stretch>
            <a:fillRect/>
          </a:stretch>
        </p:blipFill>
        <p:spPr bwMode="auto">
          <a:xfrm>
            <a:off x="609600" y="1447800"/>
            <a:ext cx="77628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Design Principle (2)</a:t>
            </a:r>
            <a:endParaRPr lang="en-US" dirty="0"/>
          </a:p>
        </p:txBody>
      </p:sp>
      <p:sp>
        <p:nvSpPr>
          <p:cNvPr id="5222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 startAt="2"/>
            </a:pPr>
            <a:r>
              <a:rPr lang="en-US" smtClean="0">
                <a:ea typeface="ＭＳ Ｐゴシック"/>
                <a:cs typeface="ＭＳ Ｐゴシック"/>
              </a:rPr>
              <a:t>Design a schema so that Redundancy is reduced</a:t>
            </a:r>
          </a:p>
          <a:p>
            <a:pPr marL="514350" indent="-514350" eaLnBrk="1" hangingPunct="1">
              <a:buFont typeface="Wingdings 2" pitchFamily="18" charset="2"/>
              <a:buNone/>
            </a:pPr>
            <a:endParaRPr lang="en-US" smtClean="0">
              <a:ea typeface="ＭＳ Ｐゴシック"/>
              <a:cs typeface="ＭＳ Ｐゴシック"/>
            </a:endParaRPr>
          </a:p>
          <a:p>
            <a:pPr marL="514350" indent="-514350" eaLnBrk="1" hangingPunct="1">
              <a:buFont typeface="Wingdings 2" pitchFamily="18" charset="2"/>
              <a:buNone/>
            </a:pPr>
            <a:endParaRPr lang="en-US" smtClean="0">
              <a:ea typeface="ＭＳ Ｐゴシック"/>
              <a:cs typeface="ＭＳ Ｐゴシック"/>
            </a:endParaRPr>
          </a:p>
          <a:p>
            <a:pPr marL="514350" indent="-514350" eaLnBrk="1" hangingPunct="1"/>
            <a:r>
              <a:rPr lang="en-US" smtClean="0">
                <a:ea typeface="ＭＳ Ｐゴシック"/>
                <a:cs typeface="ＭＳ Ｐゴシック"/>
              </a:rPr>
              <a:t>Unnecessary Redundancy can lead to modification anomalies</a:t>
            </a: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0A206F-0504-4AE7-AA8F-4B3BCE5CB2A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Unnecessary Redundancy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Assume the schema definition for Project and Department 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migrating Pnumber to DEPARTMENT</a:t>
            </a: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901721-07A0-4308-B866-B1E4891FBF5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 l="13333" t="44707" r="16051" b="15294"/>
          <a:stretch>
            <a:fillRect/>
          </a:stretch>
        </p:blipFill>
        <p:spPr bwMode="auto">
          <a:xfrm>
            <a:off x="381000" y="2057400"/>
            <a:ext cx="77724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477000" y="4038600"/>
            <a:ext cx="1676400" cy="7620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D43DF7-094E-4AAE-9769-AEE659A28B3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 l="22221" t="30588" r="32346" b="6667"/>
          <a:stretch>
            <a:fillRect/>
          </a:stretch>
        </p:blipFill>
        <p:spPr bwMode="auto">
          <a:xfrm>
            <a:off x="762000" y="457200"/>
            <a:ext cx="6400800" cy="556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TextBox 5"/>
          <p:cNvSpPr txBox="1">
            <a:spLocks noChangeArrowheads="1"/>
          </p:cNvSpPr>
          <p:nvPr/>
        </p:nvSpPr>
        <p:spPr bwMode="auto">
          <a:xfrm>
            <a:off x="1295400" y="5486400"/>
            <a:ext cx="322263" cy="3540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700">
                <a:latin typeface="Verdana" pitchFamily="34" charset="0"/>
              </a:rPr>
              <a:t>4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3733800" y="2971800"/>
            <a:ext cx="4953000" cy="838200"/>
          </a:xfrm>
          <a:prstGeom prst="wedgeRectCallout">
            <a:avLst>
              <a:gd name="adj1" fmla="val -77641"/>
              <a:gd name="adj2" fmla="val -1792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More than one place to change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Modification Anomaly Example</a:t>
            </a:r>
            <a:endParaRPr lang="en-US" dirty="0"/>
          </a:p>
        </p:txBody>
      </p:sp>
      <p:sp>
        <p:nvSpPr>
          <p:cNvPr id="55298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/>
            <a:endParaRPr lang="en-US" smtClean="0">
              <a:ea typeface="ＭＳ Ｐゴシック"/>
              <a:cs typeface="ＭＳ Ｐゴシック"/>
            </a:endParaRPr>
          </a:p>
          <a:p>
            <a:pPr marL="514350" indent="-514350" eaLnBrk="1" hangingPunct="1"/>
            <a:r>
              <a:rPr lang="en-US" smtClean="0">
                <a:ea typeface="ＭＳ Ｐゴシック"/>
                <a:cs typeface="ＭＳ Ｐゴシック"/>
              </a:rPr>
              <a:t>ABC company decides to change the name of </a:t>
            </a:r>
            <a:r>
              <a:rPr lang="en-US" b="1" smtClean="0">
                <a:ea typeface="ＭＳ Ｐゴシック"/>
                <a:cs typeface="ＭＳ Ｐゴシック"/>
              </a:rPr>
              <a:t>IT</a:t>
            </a:r>
            <a:r>
              <a:rPr lang="en-US" smtClean="0">
                <a:ea typeface="ＭＳ Ｐゴシック"/>
                <a:cs typeface="ＭＳ Ｐゴシック"/>
              </a:rPr>
              <a:t> department to </a:t>
            </a:r>
            <a:r>
              <a:rPr lang="en-US" b="1" smtClean="0">
                <a:ea typeface="ＭＳ Ｐゴシック"/>
                <a:cs typeface="ＭＳ Ｐゴシック"/>
              </a:rPr>
              <a:t>Technology</a:t>
            </a: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41564C-E25E-4658-9CC3-FE2DDB5222C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3"/>
          <p:cNvPicPr>
            <a:picLocks noChangeAspect="1" noChangeArrowheads="1"/>
          </p:cNvPicPr>
          <p:nvPr/>
        </p:nvPicPr>
        <p:blipFill>
          <a:blip r:embed="rId2"/>
          <a:srcRect l="25725" t="12549" r="18520" b="34901"/>
          <a:stretch>
            <a:fillRect/>
          </a:stretch>
        </p:blipFill>
        <p:spPr bwMode="auto">
          <a:xfrm>
            <a:off x="544513" y="457200"/>
            <a:ext cx="821848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029200"/>
            <a:ext cx="8183563" cy="1050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No Anomalies Here</a:t>
            </a:r>
            <a:endParaRPr lang="en-US" dirty="0"/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04E8C3-86CE-4092-87A1-24C5BE1172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/>
          </a:p>
        </p:txBody>
      </p:sp>
      <p:pic>
        <p:nvPicPr>
          <p:cNvPr id="56324" name="Picture 2"/>
          <p:cNvPicPr>
            <a:picLocks noChangeAspect="1" noChangeArrowheads="1"/>
          </p:cNvPicPr>
          <p:nvPr/>
        </p:nvPicPr>
        <p:blipFill>
          <a:blip r:embed="rId3"/>
          <a:srcRect l="18054" t="70589" r="62764" b="6667"/>
          <a:stretch>
            <a:fillRect/>
          </a:stretch>
        </p:blipFill>
        <p:spPr bwMode="auto">
          <a:xfrm>
            <a:off x="5029200" y="2667000"/>
            <a:ext cx="2590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371600" y="2895600"/>
            <a:ext cx="914400" cy="304800"/>
          </a:xfrm>
          <a:prstGeom prst="rect">
            <a:avLst/>
          </a:prstGeom>
          <a:solidFill>
            <a:srgbClr val="FFFF00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ular Callout 8"/>
          <p:cNvSpPr/>
          <p:nvPr/>
        </p:nvSpPr>
        <p:spPr>
          <a:xfrm>
            <a:off x="3733800" y="2133600"/>
            <a:ext cx="4343400" cy="838200"/>
          </a:xfrm>
          <a:prstGeom prst="wedgeRectCallout">
            <a:avLst>
              <a:gd name="adj1" fmla="val -88242"/>
              <a:gd name="adj2" fmla="val 567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The only place to change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2"/>
          <p:cNvPicPr>
            <a:picLocks noChangeAspect="1" noChangeArrowheads="1"/>
          </p:cNvPicPr>
          <p:nvPr/>
        </p:nvPicPr>
        <p:blipFill>
          <a:blip r:embed="rId2"/>
          <a:srcRect l="22221" t="30588" r="32346" b="6667"/>
          <a:stretch>
            <a:fillRect/>
          </a:stretch>
        </p:blipFill>
        <p:spPr bwMode="auto">
          <a:xfrm>
            <a:off x="762000" y="457200"/>
            <a:ext cx="6400800" cy="556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0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81AEBA-7891-4C5D-8599-A329DD9616A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657600" y="4191000"/>
            <a:ext cx="4876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00" b="1" dirty="0"/>
              <a:t>Must change all occurrences of IT here and elsewhere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3733800" y="2743200"/>
            <a:ext cx="4953000" cy="838200"/>
          </a:xfrm>
          <a:prstGeom prst="wedgeRectCallout">
            <a:avLst>
              <a:gd name="adj1" fmla="val -73474"/>
              <a:gd name="adj2" fmla="val -1428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IT occurs in more than one place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JT’s Extra: Null </a:t>
            </a:r>
            <a:r>
              <a:rPr lang="en-US" dirty="0" smtClean="0"/>
              <a:t>Values</a:t>
            </a:r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/>
            <a:r>
              <a:rPr lang="en-US" smtClean="0"/>
              <a:t>Refers to empty fields of a record.</a:t>
            </a:r>
          </a:p>
          <a:p>
            <a:pPr marL="114300" indent="-114300"/>
            <a:r>
              <a:rPr lang="en-US" smtClean="0"/>
              <a:t>Primary keys cannot be null but other fields may be null.</a:t>
            </a:r>
          </a:p>
          <a:p>
            <a:pPr marL="114300" indent="-1143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2221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Design Principle (3)</a:t>
            </a:r>
            <a:endParaRPr lang="en-US" dirty="0"/>
          </a:p>
        </p:txBody>
      </p:sp>
      <p:sp>
        <p:nvSpPr>
          <p:cNvPr id="84995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 marL="514350" indent="-514350" eaLnBrk="1" hangingPunct="1">
              <a:buFont typeface="Verdana" pitchFamily="34" charset="0"/>
              <a:buAutoNum type="arabicPeriod" startAt="3"/>
              <a:defRPr/>
            </a:pPr>
            <a:r>
              <a:rPr lang="en-US" dirty="0" smtClean="0"/>
              <a:t>Design a schema so that NULL values are minimized as much as possible</a:t>
            </a:r>
          </a:p>
          <a:p>
            <a:pPr marL="514350" indent="-514350" eaLnBrk="1" hangingPunct="1">
              <a:buFont typeface="Verdana" pitchFamily="34" charset="0"/>
              <a:buAutoNum type="arabicPeriod" startAt="3"/>
              <a:defRPr/>
            </a:pPr>
            <a:endParaRPr lang="en-US" dirty="0" smtClean="0"/>
          </a:p>
          <a:p>
            <a:pPr marL="514350" indent="-514350" eaLnBrk="1" hangingPunct="1">
              <a:buFont typeface="Wingdings 2" pitchFamily="18" charset="2"/>
              <a:buNone/>
              <a:defRPr/>
            </a:pPr>
            <a:endParaRPr lang="en-US" dirty="0" smtClean="0"/>
          </a:p>
          <a:p>
            <a:pPr marL="514350" indent="-514350" eaLnBrk="1" hangingPunct="1">
              <a:defRPr/>
            </a:pPr>
            <a:r>
              <a:rPr lang="en-US" dirty="0" smtClean="0"/>
              <a:t>Waste space</a:t>
            </a:r>
          </a:p>
          <a:p>
            <a:pPr marL="514350" indent="-514350" eaLnBrk="1" hangingPunct="1">
              <a:defRPr/>
            </a:pPr>
            <a:r>
              <a:rPr lang="en-US" dirty="0" smtClean="0"/>
              <a:t>Result in confusion:</a:t>
            </a:r>
          </a:p>
          <a:p>
            <a:pPr marL="796925" lvl="1" indent="-514350" eaLnBrk="1" hangingPunct="1">
              <a:defRPr/>
            </a:pPr>
            <a:r>
              <a:rPr lang="en-US" dirty="0" smtClean="0">
                <a:cs typeface="+mn-cs"/>
              </a:rPr>
              <a:t>A NULL value could mean:</a:t>
            </a:r>
          </a:p>
          <a:p>
            <a:pPr marL="1035050" lvl="2" indent="-514350" eaLnBrk="1" hangingPunct="1">
              <a:defRPr/>
            </a:pPr>
            <a:r>
              <a:rPr lang="en-US" dirty="0" smtClean="0">
                <a:cs typeface="+mn-cs"/>
              </a:rPr>
              <a:t>Does not apply</a:t>
            </a:r>
          </a:p>
          <a:p>
            <a:pPr marL="1035050" lvl="2" indent="-514350" eaLnBrk="1" hangingPunct="1">
              <a:defRPr/>
            </a:pPr>
            <a:r>
              <a:rPr lang="en-US" dirty="0" smtClean="0">
                <a:cs typeface="+mn-cs"/>
              </a:rPr>
              <a:t>Unknown</a:t>
            </a:r>
          </a:p>
          <a:p>
            <a:pPr marL="1035050" lvl="2" indent="-514350" eaLnBrk="1" hangingPunct="1">
              <a:defRPr/>
            </a:pPr>
            <a:r>
              <a:rPr lang="en-US" dirty="0" smtClean="0">
                <a:cs typeface="+mn-cs"/>
              </a:rPr>
              <a:t>To be recorded</a:t>
            </a:r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940B8A-738A-4E69-9448-B1200E52123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NULL Values Confusion</a:t>
            </a:r>
            <a:endParaRPr lang="en-US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 l="18054" t="70589" r="62764" b="6667"/>
          <a:stretch>
            <a:fillRect/>
          </a:stretch>
        </p:blipFill>
        <p:spPr bwMode="auto">
          <a:xfrm>
            <a:off x="609600" y="533400"/>
            <a:ext cx="2590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371725" y="1319213"/>
            <a:ext cx="609600" cy="2286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0070C0"/>
                </a:solidFill>
              </a:rPr>
              <a:t>NULL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03475" y="2224088"/>
            <a:ext cx="568325" cy="2286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0070C0"/>
                </a:solidFill>
              </a:rPr>
              <a:t>NULL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3886200" y="2438400"/>
            <a:ext cx="4343400" cy="2438400"/>
          </a:xfrm>
          <a:prstGeom prst="wedgeRoundRectCallout">
            <a:avLst>
              <a:gd name="adj1" fmla="val -72798"/>
              <a:gd name="adj2" fmla="val -9014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000" b="1" dirty="0"/>
              <a:t>Arrangement to work until completion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000" b="1" dirty="0"/>
              <a:t>We do not know the hours yet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000" b="1" dirty="0"/>
              <a:t>Someone else will enter it (it is known)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NULL Values Example</a:t>
            </a:r>
            <a:endParaRPr lang="en-US" dirty="0"/>
          </a:p>
        </p:txBody>
      </p:sp>
      <p:sp>
        <p:nvSpPr>
          <p:cNvPr id="60418" name="Content Placeholder 40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We migrated the managers SIN (partial participation side) to the DEPARTMENT table (full participation side)</a:t>
            </a:r>
          </a:p>
        </p:txBody>
      </p:sp>
      <p:sp>
        <p:nvSpPr>
          <p:cNvPr id="56323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BEAE89-24B8-4CBA-AD88-9C9DA47BBF6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NULL Values Example</a:t>
            </a:r>
            <a:endParaRPr lang="en-US" dirty="0"/>
          </a:p>
        </p:txBody>
      </p:sp>
      <p:sp>
        <p:nvSpPr>
          <p:cNvPr id="61442" name="Content Placeholder 40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What if we migrated the department Number to the EMPLOYEE table?</a:t>
            </a:r>
          </a:p>
        </p:txBody>
      </p:sp>
      <p:sp>
        <p:nvSpPr>
          <p:cNvPr id="57347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CF860E-6426-436A-98DF-840A396057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Original Design</a:t>
            </a:r>
            <a:endParaRPr lang="en-US" dirty="0"/>
          </a:p>
        </p:txBody>
      </p:sp>
      <p:sp>
        <p:nvSpPr>
          <p:cNvPr id="58370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5A145D-86EB-4EF6-AF85-DDE2427DF06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/>
          </a:p>
        </p:txBody>
      </p:sp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2"/>
          <a:srcRect l="19182" t="18039" r="18759" b="46667"/>
          <a:stretch>
            <a:fillRect/>
          </a:stretch>
        </p:blipFill>
        <p:spPr bwMode="auto">
          <a:xfrm>
            <a:off x="381000" y="457200"/>
            <a:ext cx="838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Alternative Design</a:t>
            </a:r>
            <a:endParaRPr lang="en-US" dirty="0"/>
          </a:p>
        </p:txBody>
      </p:sp>
      <p:sp>
        <p:nvSpPr>
          <p:cNvPr id="59394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BCC06A-96E2-416E-B7C1-3F25CA0B6DF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/>
          </a:p>
        </p:txBody>
      </p:sp>
      <p:pic>
        <p:nvPicPr>
          <p:cNvPr id="63491" name="Picture 2"/>
          <p:cNvPicPr>
            <a:picLocks noChangeAspect="1" noChangeArrowheads="1"/>
          </p:cNvPicPr>
          <p:nvPr/>
        </p:nvPicPr>
        <p:blipFill>
          <a:blip r:embed="rId2"/>
          <a:srcRect l="19182" t="38431" r="68407" b="46667"/>
          <a:stretch>
            <a:fillRect/>
          </a:stretch>
        </p:blipFill>
        <p:spPr bwMode="auto">
          <a:xfrm>
            <a:off x="762000" y="3657600"/>
            <a:ext cx="1676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2"/>
          <p:cNvPicPr>
            <a:picLocks noChangeAspect="1" noChangeArrowheads="1"/>
          </p:cNvPicPr>
          <p:nvPr/>
        </p:nvPicPr>
        <p:blipFill>
          <a:blip r:embed="rId3"/>
          <a:srcRect l="8888" t="32941" r="11111" b="35686"/>
          <a:stretch>
            <a:fillRect/>
          </a:stretch>
        </p:blipFill>
        <p:spPr bwMode="auto">
          <a:xfrm>
            <a:off x="287338" y="685800"/>
            <a:ext cx="8564562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JT’s Extra (Null): Many to many relationships: directly modeled in a database.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48663" y="5715000"/>
            <a:ext cx="457200" cy="365125"/>
          </a:xfrm>
        </p:spPr>
        <p:txBody>
          <a:bodyPr/>
          <a:lstStyle/>
          <a:p>
            <a:pPr>
              <a:defRPr/>
            </a:pPr>
            <a:fld id="{379BBC92-794A-493C-8581-182DD7DF4AF6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  <p:graphicFrame>
        <p:nvGraphicFramePr>
          <p:cNvPr id="5" name="Group 9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1151060"/>
              </p:ext>
            </p:extLst>
          </p:nvPr>
        </p:nvGraphicFramePr>
        <p:xfrm>
          <a:off x="1117600" y="1854200"/>
          <a:ext cx="5257800" cy="1736726"/>
        </p:xfrm>
        <a:graphic>
          <a:graphicData uri="http://schemas.openxmlformats.org/drawingml/2006/table">
            <a:tbl>
              <a:tblPr/>
              <a:tblGrid>
                <a:gridCol w="1244600"/>
                <a:gridCol w="2006600"/>
                <a:gridCol w="2006600"/>
              </a:tblGrid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StudentID</a:t>
                      </a:r>
                      <a:endParaRPr kumimoji="0" lang="en-US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StudentFirstName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StudentLastName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123456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Jamie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Smyth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Stacey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Walls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123458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Angel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Lam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Group 9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9148606"/>
              </p:ext>
            </p:extLst>
          </p:nvPr>
        </p:nvGraphicFramePr>
        <p:xfrm>
          <a:off x="1117600" y="4270375"/>
          <a:ext cx="7721600" cy="2206624"/>
        </p:xfrm>
        <a:graphic>
          <a:graphicData uri="http://schemas.openxmlformats.org/drawingml/2006/table">
            <a:tbl>
              <a:tblPr/>
              <a:tblGrid>
                <a:gridCol w="1244600"/>
                <a:gridCol w="1524000"/>
                <a:gridCol w="1371600"/>
                <a:gridCol w="3581400"/>
              </a:tblGrid>
              <a:tr h="5919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ClassName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ClassNumber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Lecture No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ClassDescription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390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CPSC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203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Introduction to Computers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0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CPSC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Introduction to Computer Science I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6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CPSC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233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Introduction to Computer Science II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 Box 58"/>
          <p:cNvSpPr txBox="1">
            <a:spLocks noChangeArrowheads="1"/>
          </p:cNvSpPr>
          <p:nvPr/>
        </p:nvSpPr>
        <p:spPr bwMode="auto">
          <a:xfrm>
            <a:off x="1092200" y="1431925"/>
            <a:ext cx="2082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/>
              <a:t>Students table</a:t>
            </a:r>
          </a:p>
        </p:txBody>
      </p:sp>
      <p:sp>
        <p:nvSpPr>
          <p:cNvPr id="8" name="Text Box 74"/>
          <p:cNvSpPr txBox="1">
            <a:spLocks noChangeArrowheads="1"/>
          </p:cNvSpPr>
          <p:nvPr/>
        </p:nvSpPr>
        <p:spPr bwMode="auto">
          <a:xfrm>
            <a:off x="1104900" y="3840163"/>
            <a:ext cx="2082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/>
              <a:t>Classes table</a:t>
            </a:r>
          </a:p>
        </p:txBody>
      </p:sp>
    </p:spTree>
    <p:extLst>
      <p:ext uri="{BB962C8B-B14F-4D97-AF65-F5344CB8AC3E}">
        <p14:creationId xmlns:p14="http://schemas.microsoft.com/office/powerpoint/2010/main" val="268251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JT’s Extra (Null): Many to many relationships: directly modeled in a database.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48663" y="5715000"/>
            <a:ext cx="457200" cy="365125"/>
          </a:xfrm>
        </p:spPr>
        <p:txBody>
          <a:bodyPr/>
          <a:lstStyle/>
          <a:p>
            <a:pPr>
              <a:defRPr/>
            </a:pPr>
            <a:fld id="{379BBC92-794A-493C-8581-182DD7DF4AF6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  <p:graphicFrame>
        <p:nvGraphicFramePr>
          <p:cNvPr id="5" name="Group 9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2835386"/>
              </p:ext>
            </p:extLst>
          </p:nvPr>
        </p:nvGraphicFramePr>
        <p:xfrm>
          <a:off x="366486" y="2174875"/>
          <a:ext cx="3708400" cy="1796163"/>
        </p:xfrm>
        <a:graphic>
          <a:graphicData uri="http://schemas.openxmlformats.org/drawingml/2006/table">
            <a:tbl>
              <a:tblPr/>
              <a:tblGrid>
                <a:gridCol w="1117600"/>
                <a:gridCol w="1295400"/>
                <a:gridCol w="1295400"/>
              </a:tblGrid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StudentID</a:t>
                      </a:r>
                      <a:endParaRPr kumimoji="0" lang="en-US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StudentFirstName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StudentLastName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123456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Jamie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Smyth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Stacey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Walls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123458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Angel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Lam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 Box 58"/>
          <p:cNvSpPr txBox="1">
            <a:spLocks noChangeArrowheads="1"/>
          </p:cNvSpPr>
          <p:nvPr/>
        </p:nvSpPr>
        <p:spPr bwMode="auto">
          <a:xfrm>
            <a:off x="341086" y="1752600"/>
            <a:ext cx="2082800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dirty="0"/>
              <a:t>Students table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719409"/>
              </p:ext>
            </p:extLst>
          </p:nvPr>
        </p:nvGraphicFramePr>
        <p:xfrm>
          <a:off x="3018972" y="4495800"/>
          <a:ext cx="6095999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4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‘N’ 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CPSC 203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PSYC</a:t>
                      </a:r>
                      <a:r>
                        <a:rPr lang="en-US" sz="1600" baseline="0" dirty="0" smtClean="0"/>
                        <a:t> 205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MATH</a:t>
                      </a:r>
                      <a:r>
                        <a:rPr lang="en-US" sz="1600" baseline="0" dirty="0" smtClean="0"/>
                        <a:t> 221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MATH</a:t>
                      </a:r>
                      <a:r>
                        <a:rPr lang="en-US" sz="1600" baseline="0" dirty="0" smtClean="0"/>
                        <a:t> 251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SOCI 201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CPSC 203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ART 201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MATH 271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CPSC 203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CHIN 201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KINE 221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MGIS</a:t>
                      </a:r>
                      <a:r>
                        <a:rPr lang="en-US" sz="1600" baseline="0" dirty="0" smtClean="0"/>
                        <a:t> 323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OPMA 341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Freeform 8"/>
          <p:cNvSpPr/>
          <p:nvPr/>
        </p:nvSpPr>
        <p:spPr>
          <a:xfrm>
            <a:off x="2125404" y="2829661"/>
            <a:ext cx="3192370" cy="2680544"/>
          </a:xfrm>
          <a:custGeom>
            <a:avLst/>
            <a:gdLst>
              <a:gd name="connsiteX0" fmla="*/ 1909567 w 3192370"/>
              <a:gd name="connsiteY0" fmla="*/ 116739 h 2680544"/>
              <a:gd name="connsiteX1" fmla="*/ 3114253 w 3192370"/>
              <a:gd name="connsiteY1" fmla="*/ 58682 h 2680544"/>
              <a:gd name="connsiteX2" fmla="*/ 2940082 w 3192370"/>
              <a:gd name="connsiteY2" fmla="*/ 842453 h 2680544"/>
              <a:gd name="connsiteX3" fmla="*/ 1851510 w 3192370"/>
              <a:gd name="connsiteY3" fmla="*/ 1248853 h 2680544"/>
              <a:gd name="connsiteX4" fmla="*/ 516196 w 3192370"/>
              <a:gd name="connsiteY4" fmla="*/ 1423025 h 2680544"/>
              <a:gd name="connsiteX5" fmla="*/ 8196 w 3192370"/>
              <a:gd name="connsiteY5" fmla="*/ 2497082 h 2680544"/>
              <a:gd name="connsiteX6" fmla="*/ 864539 w 3192370"/>
              <a:gd name="connsiteY6" fmla="*/ 2671253 h 268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92370" h="2680544">
                <a:moveTo>
                  <a:pt x="1909567" y="116739"/>
                </a:moveTo>
                <a:cubicBezTo>
                  <a:pt x="2426034" y="27234"/>
                  <a:pt x="2942501" y="-62270"/>
                  <a:pt x="3114253" y="58682"/>
                </a:cubicBezTo>
                <a:cubicBezTo>
                  <a:pt x="3286005" y="179634"/>
                  <a:pt x="3150539" y="644091"/>
                  <a:pt x="2940082" y="842453"/>
                </a:cubicBezTo>
                <a:cubicBezTo>
                  <a:pt x="2729625" y="1040815"/>
                  <a:pt x="2255491" y="1152091"/>
                  <a:pt x="1851510" y="1248853"/>
                </a:cubicBezTo>
                <a:cubicBezTo>
                  <a:pt x="1447529" y="1345615"/>
                  <a:pt x="823415" y="1214987"/>
                  <a:pt x="516196" y="1423025"/>
                </a:cubicBezTo>
                <a:cubicBezTo>
                  <a:pt x="208977" y="1631063"/>
                  <a:pt x="-49861" y="2289044"/>
                  <a:pt x="8196" y="2497082"/>
                </a:cubicBezTo>
                <a:cubicBezTo>
                  <a:pt x="66253" y="2705120"/>
                  <a:pt x="465396" y="2688186"/>
                  <a:pt x="864539" y="267125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8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JT’s Extra (Null): Many to many relationships: directly modeled in a database.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48663" y="5715000"/>
            <a:ext cx="457200" cy="365125"/>
          </a:xfrm>
        </p:spPr>
        <p:txBody>
          <a:bodyPr/>
          <a:lstStyle/>
          <a:p>
            <a:pPr>
              <a:defRPr/>
            </a:pPr>
            <a:fld id="{379BBC92-794A-493C-8581-182DD7DF4AF6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  <p:graphicFrame>
        <p:nvGraphicFramePr>
          <p:cNvPr id="6" name="Group 9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8210130"/>
              </p:ext>
            </p:extLst>
          </p:nvPr>
        </p:nvGraphicFramePr>
        <p:xfrm>
          <a:off x="304800" y="1844675"/>
          <a:ext cx="6172201" cy="1965336"/>
        </p:xfrm>
        <a:graphic>
          <a:graphicData uri="http://schemas.openxmlformats.org/drawingml/2006/table">
            <a:tbl>
              <a:tblPr/>
              <a:tblGrid>
                <a:gridCol w="1102179"/>
                <a:gridCol w="1102179"/>
                <a:gridCol w="1322614"/>
                <a:gridCol w="2645229"/>
              </a:tblGrid>
              <a:tr h="4722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ClassName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ClassNumber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Lecture No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ClassDescription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0511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CPSC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203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Introduction to Computers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11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CPSC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Introduction to Computer Science I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6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CPSC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233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Introduction to Computer Science II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 Box 74"/>
          <p:cNvSpPr txBox="1">
            <a:spLocks noChangeArrowheads="1"/>
          </p:cNvSpPr>
          <p:nvPr/>
        </p:nvSpPr>
        <p:spPr bwMode="auto">
          <a:xfrm>
            <a:off x="304800" y="1447800"/>
            <a:ext cx="2082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/>
              <a:t>Classes table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606543"/>
              </p:ext>
            </p:extLst>
          </p:nvPr>
        </p:nvGraphicFramePr>
        <p:xfrm>
          <a:off x="1346200" y="4519749"/>
          <a:ext cx="7264404" cy="2104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156"/>
                <a:gridCol w="807156"/>
                <a:gridCol w="807156"/>
                <a:gridCol w="807156"/>
                <a:gridCol w="807156"/>
                <a:gridCol w="807156"/>
                <a:gridCol w="807156"/>
                <a:gridCol w="807156"/>
                <a:gridCol w="807156"/>
              </a:tblGrid>
              <a:tr h="50836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</a:t>
                      </a:r>
                      <a:r>
                        <a:rPr lang="en-US" sz="1600" baseline="-25000" dirty="0" smtClean="0"/>
                        <a:t>1</a:t>
                      </a:r>
                      <a:endParaRPr lang="en-US" sz="16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4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5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</a:t>
                      </a:r>
                      <a:r>
                        <a:rPr lang="en-US" sz="1600" baseline="-25000" dirty="0" smtClean="0"/>
                        <a:t>6</a:t>
                      </a:r>
                      <a:endParaRPr lang="en-US" sz="16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</a:t>
                      </a:r>
                      <a:r>
                        <a:rPr lang="en-US" sz="1600" baseline="-25000" dirty="0" smtClean="0"/>
                        <a:t>7</a:t>
                      </a:r>
                      <a:endParaRPr lang="en-US" sz="16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</a:t>
                      </a:r>
                      <a:r>
                        <a:rPr lang="en-US" sz="1600" baseline="-25000" dirty="0" smtClean="0"/>
                        <a:t>N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</a:tr>
              <a:tr h="50836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Bob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Jane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  <a:tr h="50836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Jim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  <a:tr h="50836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Alice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Brett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Charlie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Deacon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Ernie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Edgar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Freda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reeform 1"/>
          <p:cNvSpPr/>
          <p:nvPr/>
        </p:nvSpPr>
        <p:spPr>
          <a:xfrm>
            <a:off x="55121" y="2571825"/>
            <a:ext cx="7594621" cy="2972632"/>
          </a:xfrm>
          <a:custGeom>
            <a:avLst/>
            <a:gdLst>
              <a:gd name="connsiteX0" fmla="*/ 6432765 w 7594621"/>
              <a:gd name="connsiteY0" fmla="*/ 40746 h 2972632"/>
              <a:gd name="connsiteX1" fmla="*/ 7071393 w 7594621"/>
              <a:gd name="connsiteY1" fmla="*/ 55261 h 2972632"/>
              <a:gd name="connsiteX2" fmla="*/ 7550365 w 7594621"/>
              <a:gd name="connsiteY2" fmla="*/ 577775 h 2972632"/>
              <a:gd name="connsiteX3" fmla="*/ 7550365 w 7594621"/>
              <a:gd name="connsiteY3" fmla="*/ 1114804 h 2972632"/>
              <a:gd name="connsiteX4" fmla="*/ 7347165 w 7594621"/>
              <a:gd name="connsiteY4" fmla="*/ 1390575 h 2972632"/>
              <a:gd name="connsiteX5" fmla="*/ 6432765 w 7594621"/>
              <a:gd name="connsiteY5" fmla="*/ 1521204 h 2972632"/>
              <a:gd name="connsiteX6" fmla="*/ 931850 w 7594621"/>
              <a:gd name="connsiteY6" fmla="*/ 1564746 h 2972632"/>
              <a:gd name="connsiteX7" fmla="*/ 31965 w 7594621"/>
              <a:gd name="connsiteY7" fmla="*/ 2667832 h 2972632"/>
              <a:gd name="connsiteX8" fmla="*/ 1251165 w 7594621"/>
              <a:gd name="connsiteY8" fmla="*/ 2972632 h 2972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94621" h="2972632">
                <a:moveTo>
                  <a:pt x="6432765" y="40746"/>
                </a:moveTo>
                <a:cubicBezTo>
                  <a:pt x="6658945" y="3251"/>
                  <a:pt x="6885126" y="-34244"/>
                  <a:pt x="7071393" y="55261"/>
                </a:cubicBezTo>
                <a:cubicBezTo>
                  <a:pt x="7257660" y="144766"/>
                  <a:pt x="7470536" y="401185"/>
                  <a:pt x="7550365" y="577775"/>
                </a:cubicBezTo>
                <a:cubicBezTo>
                  <a:pt x="7630194" y="754365"/>
                  <a:pt x="7584232" y="979337"/>
                  <a:pt x="7550365" y="1114804"/>
                </a:cubicBezTo>
                <a:cubicBezTo>
                  <a:pt x="7516498" y="1250271"/>
                  <a:pt x="7533431" y="1322842"/>
                  <a:pt x="7347165" y="1390575"/>
                </a:cubicBezTo>
                <a:cubicBezTo>
                  <a:pt x="7160899" y="1458308"/>
                  <a:pt x="7501984" y="1492176"/>
                  <a:pt x="6432765" y="1521204"/>
                </a:cubicBezTo>
                <a:cubicBezTo>
                  <a:pt x="5363546" y="1550232"/>
                  <a:pt x="1998650" y="1373641"/>
                  <a:pt x="931850" y="1564746"/>
                </a:cubicBezTo>
                <a:cubicBezTo>
                  <a:pt x="-134950" y="1755851"/>
                  <a:pt x="-21254" y="2433184"/>
                  <a:pt x="31965" y="2667832"/>
                </a:cubicBezTo>
                <a:cubicBezTo>
                  <a:pt x="85184" y="2902480"/>
                  <a:pt x="668174" y="2937556"/>
                  <a:pt x="1251165" y="2972632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1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1225</TotalTime>
  <Words>1771</Words>
  <Application>Microsoft Office PowerPoint</Application>
  <PresentationFormat>On-screen Show (4:3)</PresentationFormat>
  <Paragraphs>602</Paragraphs>
  <Slides>57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Aspect</vt:lpstr>
      <vt:lpstr>Databases &amp; Data Modelling</vt:lpstr>
      <vt:lpstr>Reading Assignment</vt:lpstr>
      <vt:lpstr>Mapping ERDs to Schema</vt:lpstr>
      <vt:lpstr>Objectives</vt:lpstr>
      <vt:lpstr>Mapping Algorithm (4.1)</vt:lpstr>
      <vt:lpstr>Mapping Entity Types</vt:lpstr>
      <vt:lpstr>PowerPoint Presentation</vt:lpstr>
      <vt:lpstr>JT’s Extra: Recall Many : Many Relations Can’t Be Implemented</vt:lpstr>
      <vt:lpstr>Mapping Many-Many Relationship Types</vt:lpstr>
      <vt:lpstr>Participation Levels</vt:lpstr>
      <vt:lpstr>PowerPoint Presentation</vt:lpstr>
      <vt:lpstr>PowerPoint Presentation</vt:lpstr>
      <vt:lpstr>Mapping One-Many Relationship Types</vt:lpstr>
      <vt:lpstr>Mapping One-Many Relationship Types</vt:lpstr>
      <vt:lpstr>JT’s Extra: Foreign Keys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Two Missing Things</vt:lpstr>
      <vt:lpstr>MANAGES Relationship Type</vt:lpstr>
      <vt:lpstr>PowerPoint Presentation</vt:lpstr>
      <vt:lpstr>Attributes for Relationship types</vt:lpstr>
      <vt:lpstr>JT’s Extra: Notation Reminder</vt:lpstr>
      <vt:lpstr>Complete mapping Algorithm</vt:lpstr>
      <vt:lpstr>Complete mapping Algorithm</vt:lpstr>
      <vt:lpstr>Complete mapping Algorithm</vt:lpstr>
      <vt:lpstr>JT’s Extra: 1 to 1 Relationships</vt:lpstr>
      <vt:lpstr>JT’s Extra: 1 to 1 Relationships (2)</vt:lpstr>
      <vt:lpstr>JT’s Extra: Attributes Of Relationships</vt:lpstr>
      <vt:lpstr>JT’s Extra: Attributes Of Relationships (2)</vt:lpstr>
      <vt:lpstr>PowerPoint Presentation</vt:lpstr>
      <vt:lpstr>PowerPoint Presentation</vt:lpstr>
      <vt:lpstr>PowerPoint Presentation</vt:lpstr>
      <vt:lpstr>Design Principles</vt:lpstr>
      <vt:lpstr>Objectives</vt:lpstr>
      <vt:lpstr>Basic Design Principles</vt:lpstr>
      <vt:lpstr>Design Principle (1)</vt:lpstr>
      <vt:lpstr>A schema with no clear meaning</vt:lpstr>
      <vt:lpstr>Design Principle (2)</vt:lpstr>
      <vt:lpstr>Unnecessary Redundancy</vt:lpstr>
      <vt:lpstr>PowerPoint Presentation</vt:lpstr>
      <vt:lpstr>Modification Anomaly Example</vt:lpstr>
      <vt:lpstr>No Anomalies Here</vt:lpstr>
      <vt:lpstr>PowerPoint Presentation</vt:lpstr>
      <vt:lpstr>JT’s Extra: Null Values</vt:lpstr>
      <vt:lpstr>Design Principle (3)</vt:lpstr>
      <vt:lpstr>NULL Values Confusion</vt:lpstr>
      <vt:lpstr>NULL Values Example</vt:lpstr>
      <vt:lpstr>NULL Values Example</vt:lpstr>
      <vt:lpstr>Original Design</vt:lpstr>
      <vt:lpstr>Alternative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sysman</cp:lastModifiedBy>
  <cp:revision>147</cp:revision>
  <dcterms:created xsi:type="dcterms:W3CDTF">2006-08-16T00:00:00Z</dcterms:created>
  <dcterms:modified xsi:type="dcterms:W3CDTF">2012-10-30T02:03:06Z</dcterms:modified>
</cp:coreProperties>
</file>