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2"/>
  </p:notesMasterIdLst>
  <p:sldIdLst>
    <p:sldId id="256" r:id="rId2"/>
    <p:sldId id="276" r:id="rId3"/>
    <p:sldId id="333" r:id="rId4"/>
    <p:sldId id="334" r:id="rId5"/>
    <p:sldId id="335" r:id="rId6"/>
    <p:sldId id="282" r:id="rId7"/>
    <p:sldId id="338" r:id="rId8"/>
    <p:sldId id="339" r:id="rId9"/>
    <p:sldId id="283" r:id="rId10"/>
    <p:sldId id="340" r:id="rId11"/>
    <p:sldId id="342" r:id="rId12"/>
    <p:sldId id="343" r:id="rId13"/>
    <p:sldId id="344" r:id="rId14"/>
    <p:sldId id="345" r:id="rId15"/>
    <p:sldId id="346" r:id="rId16"/>
    <p:sldId id="347" r:id="rId17"/>
    <p:sldId id="359" r:id="rId18"/>
    <p:sldId id="284" r:id="rId19"/>
    <p:sldId id="285" r:id="rId20"/>
    <p:sldId id="336" r:id="rId21"/>
    <p:sldId id="337" r:id="rId22"/>
    <p:sldId id="341" r:id="rId23"/>
    <p:sldId id="286" r:id="rId24"/>
    <p:sldId id="287" r:id="rId25"/>
    <p:sldId id="289" r:id="rId26"/>
    <p:sldId id="290" r:id="rId27"/>
    <p:sldId id="348" r:id="rId28"/>
    <p:sldId id="291" r:id="rId29"/>
    <p:sldId id="349" r:id="rId30"/>
    <p:sldId id="350" r:id="rId31"/>
    <p:sldId id="352" r:id="rId32"/>
    <p:sldId id="351" r:id="rId33"/>
    <p:sldId id="353" r:id="rId34"/>
    <p:sldId id="354" r:id="rId35"/>
    <p:sldId id="355" r:id="rId36"/>
    <p:sldId id="367" r:id="rId37"/>
    <p:sldId id="369" r:id="rId38"/>
    <p:sldId id="368" r:id="rId39"/>
    <p:sldId id="292" r:id="rId40"/>
    <p:sldId id="356" r:id="rId41"/>
    <p:sldId id="357" r:id="rId42"/>
    <p:sldId id="293" r:id="rId43"/>
    <p:sldId id="358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60" r:id="rId55"/>
    <p:sldId id="361" r:id="rId56"/>
    <p:sldId id="370" r:id="rId57"/>
    <p:sldId id="362" r:id="rId58"/>
    <p:sldId id="363" r:id="rId59"/>
    <p:sldId id="364" r:id="rId60"/>
    <p:sldId id="365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374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5515640-44ED-44FB-A6C8-E8D3D54A6BF1}" type="datetimeFigureOut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B1F34D9-0443-4EB4-BA0E-9B0F55F473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734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5988" y="4341813"/>
            <a:ext cx="5026025" cy="4116387"/>
          </a:xfrm>
          <a:noFill/>
        </p:spPr>
        <p:txBody>
          <a:bodyPr wrap="square" lIns="92070" tIns="46815" rIns="92070" bIns="46815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r>
              <a:rPr lang="en-US" dirty="0" smtClean="0"/>
              <a:t>Another example that shows the effect of user input is tutorial 3-3.</a:t>
            </a:r>
          </a:p>
          <a:p>
            <a:pPr eaLnBrk="1" hangingPunct="1">
              <a:buFontTx/>
              <a:buChar char="•"/>
            </a:pPr>
            <a:endParaRPr lang="en-US" dirty="0" smtClean="0"/>
          </a:p>
        </p:txBody>
      </p:sp>
      <p:sp>
        <p:nvSpPr>
          <p:cNvPr id="23555" name="Slide Number Placeholder 3"/>
          <p:cNvSpPr txBox="1">
            <a:spLocks noGrp="1"/>
          </p:cNvSpPr>
          <p:nvPr/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5" tIns="0" rIns="18725" bIns="0" anchor="b"/>
          <a:lstStyle/>
          <a:p>
            <a:pPr algn="r" defTabSz="933450" eaLnBrk="0" hangingPunct="0"/>
            <a:fld id="{0A3E728C-038C-467F-92B8-95522900EBE7}" type="slidenum">
              <a:rPr lang="en-US" sz="900" i="1">
                <a:latin typeface="Times New Roman" pitchFamily="18" charset="0"/>
              </a:rPr>
              <a:pPr algn="r" defTabSz="933450" eaLnBrk="0" hangingPunct="0"/>
              <a:t>5</a:t>
            </a:fld>
            <a:endParaRPr lang="en-US" sz="900" i="1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Jalal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D6132-C7B8-4AEC-A72E-149ABBE757D1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C1554CBD-5F83-4AC5-A0C6-C38642CC37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C6A14-93BD-4C00-853E-4DDB253561FE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B75AF-1663-4661-9BD9-3B513C1FBA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43BD1-91B2-49CE-99DC-3E9B3F91CA3F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374DA-0341-478C-8CEC-C662FCF059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E6FBE-1731-465E-B9EA-22357C2FCD37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D1958-C919-4E7E-A14C-CA2BCA55F9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B6AFE-546A-42E7-9CD0-1942A2CB5184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2F4F0-CD28-42CB-AFAF-8FD3345DC0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39DE1-41BD-4912-AE3B-3EEE532167B2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652E4-19A5-46EE-AAD7-D61A896B7F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Jalal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6C720-72AB-4622-96BB-B550273BA366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74AB3-58FF-4C0A-A9B4-778299F8A3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00E40-C0A1-4246-85DD-F442D90C8382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05098-F59D-48FF-B83D-FAF2E58796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A9CFD-109E-4EF6-91EC-503648C309C3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7C809-66E3-4426-BA6A-FD5650EF67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3998E-0A0A-48F5-8211-65E5CC387D40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96C64-A4A0-4663-9345-29B20E8E10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62786-8A0A-461F-B60A-24794B40E0AB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7670F-F09A-412B-8A4D-5BED875193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CE649-BCC8-43FB-B567-8D877DBEF77C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AE8E8-B92C-4131-9873-B242DC287F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2BBCE-38E7-4313-B5A1-5CB01E3C43F3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3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16572-0FBA-4679-A7FD-F62085C848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84C4D-6AB6-4773-918C-1BAEB8E14156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FABCB-193E-4FA4-97BC-7BFA0F946A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9BB69-A915-49F4-8429-C8F482434708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D5E34-FD18-46C6-BA8D-18BA925230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F2AE903B-90EE-4E5F-83BC-7FE6D4061EF6}" type="datetime1">
              <a:rPr lang="en-US"/>
              <a:pPr>
                <a:defRPr/>
              </a:pPr>
              <a:t>11/19/2012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145BC402-5EB7-411F-9A48-BAC919C367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Jalal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7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87" r:id="rId4"/>
    <p:sldLayoutId id="2147483686" r:id="rId5"/>
    <p:sldLayoutId id="2147483685" r:id="rId6"/>
    <p:sldLayoutId id="2147483691" r:id="rId7"/>
    <p:sldLayoutId id="2147483684" r:id="rId8"/>
    <p:sldLayoutId id="2147483692" r:id="rId9"/>
    <p:sldLayoutId id="2147483683" r:id="rId10"/>
    <p:sldLayoutId id="2147483682" r:id="rId11"/>
    <p:sldLayoutId id="2147483681" r:id="rId12"/>
    <p:sldLayoutId id="2147483680" r:id="rId13"/>
    <p:sldLayoutId id="2147483679" r:id="rId14"/>
    <p:sldLayoutId id="2147483678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file:///U:\PC\lectures\203%20Jalaal\6-Programming%20-%20INST\6-Programming%20-%20INST\1%20Cow-Trex.mov" TargetMode="External"/><Relationship Id="rId1" Type="http://schemas.microsoft.com/office/2007/relationships/media" Target="file:///U:\PC\lectures\203%20Jalaal\6-Programming%20-%20INST\6-Programming%20-%20INST\1%20Cow-Trex.mov" TargetMode="External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\\samba.cpsc.ucalgary.ca\tamj\PC\lectures\203%20Jalaal\6-Programming%20-%20INST\6-Programming%20-%20INST\cow-trex2.avi" TargetMode="External"/><Relationship Id="rId1" Type="http://schemas.microsoft.com/office/2007/relationships/media" Target="file:///\\samba.cpsc.ucalgary.ca\tamj\PC\lectures\203%20Jalaal\6-Programming%20-%20INST\6-Programming%20-%20INST\cow-trex2.avi" TargetMode="Externa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2 Programming</a:t>
            </a:r>
          </a:p>
        </p:txBody>
      </p:sp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marL="63500" eaLnBrk="1" hangingPunct="1">
              <a:spcBef>
                <a:spcPct val="0"/>
              </a:spcBef>
            </a:pPr>
            <a:r>
              <a:rPr lang="en-US" dirty="0" smtClean="0">
                <a:solidFill>
                  <a:srgbClr val="79766F"/>
                </a:solidFill>
                <a:ea typeface="ＭＳ Ｐゴシック"/>
                <a:cs typeface="ＭＳ Ｐゴシック"/>
              </a:rPr>
              <a:t/>
            </a:r>
            <a:br>
              <a:rPr lang="en-US" dirty="0" smtClean="0">
                <a:solidFill>
                  <a:srgbClr val="79766F"/>
                </a:solidFill>
                <a:ea typeface="ＭＳ Ｐゴシック"/>
                <a:cs typeface="ＭＳ Ｐゴシック"/>
              </a:rPr>
            </a:br>
            <a:r>
              <a:rPr lang="en-US" dirty="0" smtClean="0">
                <a:solidFill>
                  <a:srgbClr val="79766F"/>
                </a:solidFill>
                <a:ea typeface="ＭＳ Ｐゴシック"/>
                <a:cs typeface="ＭＳ Ｐゴシック"/>
              </a:rPr>
              <a:t>Peeking into Computer Science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F4E55E-3287-4405-A099-2D1E1C3EB62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19458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2600" dirty="0" smtClean="0">
                <a:ea typeface="ＭＳ Ｐゴシック"/>
                <a:cs typeface="ＭＳ Ｐゴシック"/>
              </a:rPr>
              <a:t>At the end of this section, you will be able to:</a:t>
            </a:r>
          </a:p>
          <a:p>
            <a:pPr eaLnBrk="1" hangingPunct="1">
              <a:buFont typeface="Verdana" pitchFamily="34" charset="0"/>
              <a:buAutoNum type="arabicPeriod"/>
            </a:pPr>
            <a:r>
              <a:rPr lang="en-US" sz="2600" dirty="0" smtClean="0">
                <a:ea typeface="ＭＳ Ｐゴシック"/>
                <a:cs typeface="ＭＳ Ｐゴシック"/>
              </a:rPr>
              <a:t>Understand the concept of variables</a:t>
            </a:r>
          </a:p>
          <a:p>
            <a:pPr eaLnBrk="1" hangingPunct="1">
              <a:buFont typeface="Verdana" pitchFamily="34" charset="0"/>
              <a:buAutoNum type="arabicPeriod"/>
            </a:pPr>
            <a:r>
              <a:rPr lang="en-US" sz="2600" dirty="0" smtClean="0">
                <a:ea typeface="ＭＳ Ｐゴシック"/>
                <a:cs typeface="ＭＳ Ｐゴシック"/>
              </a:rPr>
              <a:t>Create properties and local variables in Alice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81000" y="5486400"/>
            <a:ext cx="8183563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dirty="0" smtClean="0">
                <a:effectLst/>
                <a:ea typeface="ＭＳ Ｐゴシック"/>
                <a:cs typeface="ＭＳ Ｐゴシック"/>
              </a:rPr>
              <a:t>JT’s Extra: Variables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3238" y="557213"/>
            <a:ext cx="8158162" cy="4160837"/>
          </a:xfrm>
        </p:spPr>
        <p:txBody>
          <a:bodyPr lIns="92075" tIns="46038" rIns="92075" bIns="46038"/>
          <a:lstStyle/>
          <a:p>
            <a:pPr marL="111125" indent="-111125" eaLnBrk="1" hangingPunct="1"/>
            <a:r>
              <a:rPr lang="en-US" sz="2400" dirty="0" smtClean="0">
                <a:ea typeface="ＭＳ Ｐゴシック"/>
                <a:cs typeface="ＭＳ Ｐゴシック"/>
              </a:rPr>
              <a:t>Are used by a program to temporarily store information.</a:t>
            </a:r>
          </a:p>
          <a:p>
            <a:pPr marL="111125" indent="-111125" eaLnBrk="1" hangingPunct="1"/>
            <a:r>
              <a:rPr lang="en-US" sz="2400" dirty="0" smtClean="0">
                <a:ea typeface="ＭＳ Ｐゴシック"/>
                <a:cs typeface="ＭＳ Ｐゴシック"/>
              </a:rPr>
              <a:t>Many types of information can be stored by a variable. </a:t>
            </a:r>
          </a:p>
          <a:p>
            <a:pPr marL="346075" lvl="1" indent="-120650" eaLnBrk="1" hangingPunct="1"/>
            <a:r>
              <a:rPr lang="en-US" sz="2000" dirty="0" smtClean="0">
                <a:ea typeface="ＭＳ Ｐゴシック"/>
              </a:rPr>
              <a:t>For this class you will be mostly concerned with: numbers, Booleans (true or false), string (series of characters).</a:t>
            </a:r>
          </a:p>
          <a:p>
            <a:pPr marL="1288859" lvl="5" indent="-120650"/>
            <a:endParaRPr lang="en-US" sz="1300" dirty="0" smtClean="0">
              <a:ea typeface="ＭＳ Ｐゴシック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/>
          <a:srcRect l="33749" t="36198" r="21564" b="36978"/>
          <a:stretch>
            <a:fillRect/>
          </a:stretch>
        </p:blipFill>
        <p:spPr bwMode="auto">
          <a:xfrm>
            <a:off x="838200" y="2743200"/>
            <a:ext cx="5943600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038600" y="2888343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n-lt"/>
              </a:rPr>
              <a:t>(Lists will also be covered this term).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2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381000"/>
            <a:ext cx="8183563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dirty="0" smtClean="0">
                <a:effectLst/>
                <a:ea typeface="ＭＳ Ｐゴシック"/>
                <a:cs typeface="ＭＳ Ｐゴシック"/>
              </a:rPr>
              <a:t>JT’s Extra: Example Use Of A Variable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/>
          <a:srcRect l="31667" t="69792" r="39139" b="17969"/>
          <a:stretch>
            <a:fillRect/>
          </a:stretch>
        </p:blipFill>
        <p:spPr bwMode="auto">
          <a:xfrm>
            <a:off x="0" y="2717800"/>
            <a:ext cx="48006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Line 5"/>
          <p:cNvSpPr>
            <a:spLocks noChangeShapeType="1"/>
          </p:cNvSpPr>
          <p:nvPr/>
        </p:nvSpPr>
        <p:spPr bwMode="auto">
          <a:xfrm flipH="1">
            <a:off x="1574800" y="1841500"/>
            <a:ext cx="1409700" cy="10414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2921000" y="1346200"/>
            <a:ext cx="15113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</a:rPr>
              <a:t>Distance is a variable with an initial</a:t>
            </a:r>
            <a:r>
              <a:rPr lang="en-US" sz="1400" b="1" dirty="0">
                <a:solidFill>
                  <a:srgbClr val="CC0000"/>
                </a:solidFill>
              </a:rPr>
              <a:t> value of 1.</a:t>
            </a:r>
          </a:p>
        </p:txBody>
      </p:sp>
      <p:sp>
        <p:nvSpPr>
          <p:cNvPr id="45063" name="Line 7"/>
          <p:cNvSpPr>
            <a:spLocks noChangeShapeType="1"/>
          </p:cNvSpPr>
          <p:nvPr/>
        </p:nvSpPr>
        <p:spPr bwMode="auto">
          <a:xfrm flipH="1">
            <a:off x="2870200" y="2159000"/>
            <a:ext cx="2247900" cy="11684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5054600" y="1663700"/>
            <a:ext cx="30734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</a:rPr>
              <a:t>The no. of meters forward that the troll moves is determined by the current value stored in distance (1).</a:t>
            </a:r>
            <a:endParaRPr lang="en-US" sz="1400" b="1" dirty="0">
              <a:solidFill>
                <a:srgbClr val="CC0000"/>
              </a:solidFill>
            </a:endParaRPr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 flipH="1" flipV="1">
            <a:off x="2679700" y="3797300"/>
            <a:ext cx="3365500" cy="2667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5981700" y="3505200"/>
            <a:ext cx="15113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</a:rPr>
              <a:t>Variable distance now stores the number 5.</a:t>
            </a:r>
          </a:p>
        </p:txBody>
      </p:sp>
      <p:sp>
        <p:nvSpPr>
          <p:cNvPr id="45067" name="Line 11"/>
          <p:cNvSpPr>
            <a:spLocks noChangeShapeType="1"/>
          </p:cNvSpPr>
          <p:nvPr/>
        </p:nvSpPr>
        <p:spPr bwMode="auto">
          <a:xfrm flipH="1" flipV="1">
            <a:off x="3086100" y="4191000"/>
            <a:ext cx="1333500" cy="1524000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68" name="Text Box 12"/>
          <p:cNvSpPr txBox="1">
            <a:spLocks noChangeArrowheads="1"/>
          </p:cNvSpPr>
          <p:nvPr/>
        </p:nvSpPr>
        <p:spPr bwMode="auto">
          <a:xfrm>
            <a:off x="4419600" y="5257800"/>
            <a:ext cx="29591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CC0000"/>
                </a:solidFill>
              </a:rPr>
              <a:t>The no. of meters forward that the dragon moves is determined by the current value stored in distance (which is now 5).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6172200" y="4572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Example 3: variables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nimBg="1"/>
      <p:bldP spid="45062" grpId="0"/>
      <p:bldP spid="45063" grpId="0" animBg="1"/>
      <p:bldP spid="45064" grpId="0"/>
      <p:bldP spid="45065" grpId="0" animBg="1"/>
      <p:bldP spid="45066" grpId="0"/>
      <p:bldP spid="45067" grpId="0" animBg="1"/>
      <p:bldP spid="450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5334000"/>
            <a:ext cx="8183563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dirty="0" smtClean="0">
                <a:effectLst/>
                <a:ea typeface="ＭＳ Ｐゴシック"/>
                <a:cs typeface="ＭＳ Ｐゴシック"/>
              </a:rPr>
              <a:t>JT’s Extra: Variable Naming Conventions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CA" dirty="0" smtClean="0">
                <a:ea typeface="ＭＳ Ｐゴシック"/>
                <a:cs typeface="ＭＳ Ｐゴシック"/>
              </a:rPr>
              <a:t>Should be meaningful </a:t>
            </a:r>
          </a:p>
          <a:p>
            <a:pPr marL="346075" lvl="1" indent="-120650" eaLnBrk="1" hangingPunct="1"/>
            <a:r>
              <a:rPr lang="en-US" dirty="0" smtClean="0">
                <a:ea typeface="ＭＳ Ｐゴシック"/>
              </a:rPr>
              <a:t>E.g., ‘</a:t>
            </a:r>
            <a:r>
              <a:rPr lang="en-US" dirty="0" smtClean="0">
                <a:latin typeface="Arial" charset="0"/>
                <a:ea typeface="ＭＳ Ｐゴシック"/>
              </a:rPr>
              <a:t>x</a:t>
            </a:r>
            <a:r>
              <a:rPr lang="en-US" dirty="0" smtClean="0">
                <a:ea typeface="ＭＳ Ｐゴシック"/>
              </a:rPr>
              <a:t>’, ‘</a:t>
            </a:r>
            <a:r>
              <a:rPr lang="en-US" dirty="0" smtClean="0">
                <a:latin typeface="Arial" charset="0"/>
                <a:ea typeface="ＭＳ Ｐゴシック"/>
              </a:rPr>
              <a:t>y</a:t>
            </a:r>
            <a:r>
              <a:rPr lang="en-US" dirty="0" smtClean="0">
                <a:ea typeface="ＭＳ Ｐゴシック"/>
              </a:rPr>
              <a:t>’ (bad) vs. ‘</a:t>
            </a:r>
            <a:r>
              <a:rPr lang="en-US" dirty="0" smtClean="0">
                <a:latin typeface="Arial" charset="0"/>
                <a:ea typeface="ＭＳ Ｐゴシック"/>
              </a:rPr>
              <a:t>age</a:t>
            </a:r>
            <a:r>
              <a:rPr lang="en-US" dirty="0" smtClean="0">
                <a:ea typeface="ＭＳ Ｐゴシック"/>
              </a:rPr>
              <a:t>’, ‘</a:t>
            </a:r>
            <a:r>
              <a:rPr lang="en-US" dirty="0" smtClean="0">
                <a:latin typeface="Arial" charset="0"/>
                <a:ea typeface="ＭＳ Ｐゴシック"/>
              </a:rPr>
              <a:t>distance</a:t>
            </a:r>
            <a:r>
              <a:rPr lang="en-US" dirty="0" smtClean="0">
                <a:ea typeface="ＭＳ Ｐゴシック"/>
              </a:rPr>
              <a:t>’ (better)</a:t>
            </a:r>
          </a:p>
          <a:p>
            <a:pPr marL="111125" indent="-111125" eaLnBrk="1" hangingPunct="1"/>
            <a:r>
              <a:rPr lang="en-CA" dirty="0" smtClean="0">
                <a:ea typeface="ＭＳ Ｐゴシック"/>
                <a:cs typeface="ＭＳ Ｐゴシック"/>
              </a:rPr>
              <a:t>Variable names should generally be all lower case.</a:t>
            </a:r>
            <a:endParaRPr lang="en-US" dirty="0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r>
              <a:rPr lang="en-CA" dirty="0" smtClean="0">
                <a:ea typeface="ＭＳ Ｐゴシック"/>
                <a:cs typeface="ＭＳ Ｐゴシック"/>
              </a:rPr>
              <a:t>For variable names composed of multiple words separate each word by capitalizing the first letter of each word (save for the first word) or by using an underscore. (Be consistent!)</a:t>
            </a:r>
          </a:p>
          <a:p>
            <a:pPr marL="346075" lvl="1" indent="-120650" eaLnBrk="1" hangingPunct="1"/>
            <a:r>
              <a:rPr lang="en-US" sz="2000" dirty="0" smtClean="0">
                <a:latin typeface="Arial" charset="0"/>
                <a:ea typeface="ＭＳ Ｐゴシック"/>
              </a:rPr>
              <a:t>netIncome</a:t>
            </a:r>
          </a:p>
          <a:p>
            <a:pPr marL="346075" lvl="1" indent="-120650" eaLnBrk="1" hangingPunct="1"/>
            <a:r>
              <a:rPr lang="en-US" sz="2000" dirty="0" smtClean="0">
                <a:latin typeface="Arial" charset="0"/>
                <a:ea typeface="ＭＳ Ｐゴシック"/>
              </a:rPr>
              <a:t>gross_pay</a:t>
            </a:r>
          </a:p>
          <a:p>
            <a:pPr marL="346075" lvl="1" indent="-120650" eaLnBrk="1" hangingPunct="1"/>
            <a:r>
              <a:rPr lang="en-US" sz="2000" dirty="0" smtClean="0">
                <a:latin typeface="Arial" charset="0"/>
                <a:ea typeface="ＭＳ Ｐゴシック"/>
              </a:rPr>
              <a:t>(Avoid using spaces).</a:t>
            </a:r>
          </a:p>
          <a:p>
            <a:pPr marL="346075" lvl="1" indent="-120650" eaLnBrk="1" hangingPunct="1"/>
            <a:endParaRPr lang="en-US" sz="2000" dirty="0" smtClean="0">
              <a:latin typeface="Arial" charset="0"/>
              <a:ea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Property Variables</a:t>
            </a:r>
            <a:endParaRPr lang="en-CA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Properties of an object:</a:t>
            </a:r>
          </a:p>
          <a:p>
            <a:pPr eaLnBrk="1" hangingPunct="1">
              <a:buFont typeface="Wingdings 2" pitchFamily="18" charset="2"/>
              <a:buNone/>
            </a:pPr>
            <a:endParaRPr lang="en-CA" dirty="0" smtClean="0">
              <a:ea typeface="ＭＳ Ｐゴシック"/>
              <a:cs typeface="ＭＳ Ｐゴシック"/>
            </a:endParaRP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EA383A-95A2-46DC-AEAD-A8D9FBD346E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/>
          <a:srcRect t="26042" r="80000" b="35417"/>
          <a:stretch>
            <a:fillRect/>
          </a:stretch>
        </p:blipFill>
        <p:spPr bwMode="auto">
          <a:xfrm>
            <a:off x="3581400" y="1524000"/>
            <a:ext cx="27019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1066800" y="3886200"/>
            <a:ext cx="25908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228600" y="5410200"/>
            <a:ext cx="8686800" cy="1050925"/>
          </a:xfrm>
          <a:noFill/>
        </p:spPr>
        <p:txBody>
          <a:bodyPr/>
          <a:lstStyle/>
          <a:p>
            <a:r>
              <a:rPr lang="en-US" sz="2800" dirty="0" smtClean="0">
                <a:effectLst/>
                <a:ea typeface="ＭＳ Ｐゴシック"/>
                <a:cs typeface="ＭＳ Ｐゴシック"/>
              </a:rPr>
              <a:t>JT’s Extra: Memory Is Compartmentalized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 smtClean="0">
                <a:ea typeface="ＭＳ Ｐゴシック"/>
                <a:cs typeface="ＭＳ Ｐゴシック"/>
              </a:rPr>
              <a:t>Normally the information associated with a program (memory for that program) only lasts while that program runs.</a:t>
            </a:r>
          </a:p>
        </p:txBody>
      </p:sp>
      <p:grpSp>
        <p:nvGrpSpPr>
          <p:cNvPr id="57359" name="Group 15"/>
          <p:cNvGrpSpPr>
            <a:grpSpLocks/>
          </p:cNvGrpSpPr>
          <p:nvPr/>
        </p:nvGrpSpPr>
        <p:grpSpPr bwMode="auto">
          <a:xfrm>
            <a:off x="3886200" y="1981200"/>
            <a:ext cx="2362200" cy="1389063"/>
            <a:chOff x="2448" y="1248"/>
            <a:chExt cx="1488" cy="875"/>
          </a:xfrm>
        </p:grpSpPr>
        <p:pic>
          <p:nvPicPr>
            <p:cNvPr id="57349" name="Picture 5"/>
            <p:cNvPicPr>
              <a:picLocks noChangeAspect="1" noChangeArrowheads="1"/>
            </p:cNvPicPr>
            <p:nvPr/>
          </p:nvPicPr>
          <p:blipFill>
            <a:blip r:embed="rId2"/>
            <a:srcRect l="33125" t="17708" r="17500" b="19792"/>
            <a:stretch>
              <a:fillRect/>
            </a:stretch>
          </p:blipFill>
          <p:spPr bwMode="auto">
            <a:xfrm>
              <a:off x="2448" y="1467"/>
              <a:ext cx="864" cy="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7353" name="Text Box 9"/>
            <p:cNvSpPr txBox="1">
              <a:spLocks noChangeArrowheads="1"/>
            </p:cNvSpPr>
            <p:nvPr/>
          </p:nvSpPr>
          <p:spPr bwMode="auto">
            <a:xfrm>
              <a:off x="2448" y="1248"/>
              <a:ext cx="14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Image in PowerPoint</a:t>
              </a:r>
            </a:p>
          </p:txBody>
        </p:sp>
      </p:grpSp>
      <p:grpSp>
        <p:nvGrpSpPr>
          <p:cNvPr id="57363" name="Group 19"/>
          <p:cNvGrpSpPr>
            <a:grpSpLocks/>
          </p:cNvGrpSpPr>
          <p:nvPr/>
        </p:nvGrpSpPr>
        <p:grpSpPr bwMode="auto">
          <a:xfrm>
            <a:off x="990600" y="2895600"/>
            <a:ext cx="3276600" cy="2971800"/>
            <a:chOff x="624" y="1824"/>
            <a:chExt cx="2064" cy="1872"/>
          </a:xfrm>
        </p:grpSpPr>
        <p:grpSp>
          <p:nvGrpSpPr>
            <p:cNvPr id="57360" name="Group 16"/>
            <p:cNvGrpSpPr>
              <a:grpSpLocks/>
            </p:cNvGrpSpPr>
            <p:nvPr/>
          </p:nvGrpSpPr>
          <p:grpSpPr bwMode="auto">
            <a:xfrm>
              <a:off x="624" y="2352"/>
              <a:ext cx="910" cy="1344"/>
              <a:chOff x="624" y="2352"/>
              <a:chExt cx="910" cy="1344"/>
            </a:xfrm>
          </p:grpSpPr>
          <p:pic>
            <p:nvPicPr>
              <p:cNvPr id="57351" name="Picture 7"/>
              <p:cNvPicPr>
                <a:picLocks noChangeAspect="1" noChangeArrowheads="1"/>
              </p:cNvPicPr>
              <p:nvPr/>
            </p:nvPicPr>
            <p:blipFill>
              <a:blip r:embed="rId3"/>
              <a:srcRect r="64999" b="29167"/>
              <a:stretch>
                <a:fillRect/>
              </a:stretch>
            </p:blipFill>
            <p:spPr bwMode="auto">
              <a:xfrm>
                <a:off x="624" y="2592"/>
                <a:ext cx="910" cy="11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7354" name="Text Box 10"/>
              <p:cNvSpPr txBox="1">
                <a:spLocks noChangeArrowheads="1"/>
              </p:cNvSpPr>
              <p:nvPr/>
            </p:nvSpPr>
            <p:spPr bwMode="auto">
              <a:xfrm>
                <a:off x="624" y="2352"/>
                <a:ext cx="52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 dirty="0"/>
                  <a:t>Word</a:t>
                </a:r>
              </a:p>
            </p:txBody>
          </p:sp>
        </p:grpSp>
        <p:sp>
          <p:nvSpPr>
            <p:cNvPr id="57356" name="Line 12"/>
            <p:cNvSpPr>
              <a:spLocks noChangeShapeType="1"/>
            </p:cNvSpPr>
            <p:nvPr/>
          </p:nvSpPr>
          <p:spPr bwMode="auto">
            <a:xfrm flipH="1">
              <a:off x="1200" y="1824"/>
              <a:ext cx="1488" cy="13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7365" name="Group 21"/>
          <p:cNvGrpSpPr>
            <a:grpSpLocks/>
          </p:cNvGrpSpPr>
          <p:nvPr/>
        </p:nvGrpSpPr>
        <p:grpSpPr bwMode="auto">
          <a:xfrm>
            <a:off x="4343400" y="2895600"/>
            <a:ext cx="4419600" cy="3044825"/>
            <a:chOff x="2736" y="1824"/>
            <a:chExt cx="2784" cy="1918"/>
          </a:xfrm>
        </p:grpSpPr>
        <p:grpSp>
          <p:nvGrpSpPr>
            <p:cNvPr id="57361" name="Group 17"/>
            <p:cNvGrpSpPr>
              <a:grpSpLocks/>
            </p:cNvGrpSpPr>
            <p:nvPr/>
          </p:nvGrpSpPr>
          <p:grpSpPr bwMode="auto">
            <a:xfrm>
              <a:off x="4032" y="2496"/>
              <a:ext cx="1488" cy="1246"/>
              <a:chOff x="4032" y="2496"/>
              <a:chExt cx="1488" cy="1246"/>
            </a:xfrm>
          </p:grpSpPr>
          <p:pic>
            <p:nvPicPr>
              <p:cNvPr id="57352" name="Picture 8"/>
              <p:cNvPicPr>
                <a:picLocks noChangeAspect="1" noChangeArrowheads="1"/>
              </p:cNvPicPr>
              <p:nvPr/>
            </p:nvPicPr>
            <p:blipFill>
              <a:blip r:embed="rId4"/>
              <a:srcRect l="6250" r="30000" b="28125"/>
              <a:stretch>
                <a:fillRect/>
              </a:stretch>
            </p:blipFill>
            <p:spPr bwMode="auto">
              <a:xfrm>
                <a:off x="4032" y="2736"/>
                <a:ext cx="1488" cy="10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7355" name="Text Box 11"/>
              <p:cNvSpPr txBox="1">
                <a:spLocks noChangeArrowheads="1"/>
              </p:cNvSpPr>
              <p:nvPr/>
            </p:nvSpPr>
            <p:spPr bwMode="auto">
              <a:xfrm>
                <a:off x="4032" y="2496"/>
                <a:ext cx="11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 dirty="0"/>
                  <a:t>Movie maker</a:t>
                </a:r>
              </a:p>
            </p:txBody>
          </p:sp>
        </p:grpSp>
        <p:sp>
          <p:nvSpPr>
            <p:cNvPr id="57357" name="Line 13"/>
            <p:cNvSpPr>
              <a:spLocks noChangeShapeType="1"/>
            </p:cNvSpPr>
            <p:nvPr/>
          </p:nvSpPr>
          <p:spPr bwMode="auto">
            <a:xfrm>
              <a:off x="2736" y="1824"/>
              <a:ext cx="2304" cy="1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7364" name="Text Box 20"/>
          <p:cNvSpPr txBox="1">
            <a:spLocks noChangeArrowheads="1"/>
          </p:cNvSpPr>
          <p:nvPr/>
        </p:nvSpPr>
        <p:spPr bwMode="auto">
          <a:xfrm>
            <a:off x="3733800" y="3352800"/>
            <a:ext cx="18288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While the program runs the text and image can be accessed elsewhere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228600" y="5410200"/>
            <a:ext cx="8686800" cy="1050925"/>
          </a:xfrm>
          <a:noFill/>
        </p:spPr>
        <p:txBody>
          <a:bodyPr/>
          <a:lstStyle/>
          <a:p>
            <a:r>
              <a:rPr lang="en-US" sz="2800" dirty="0" smtClean="0">
                <a:effectLst/>
                <a:ea typeface="ＭＳ Ｐゴシック"/>
                <a:cs typeface="ＭＳ Ｐゴシック"/>
              </a:rPr>
              <a:t>JT’s Extra: Memory Is Compartmentalized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 smtClean="0">
                <a:ea typeface="ＭＳ Ｐゴシック"/>
                <a:cs typeface="ＭＳ Ｐゴシック"/>
              </a:rPr>
              <a:t>Normally the information associated with a program (memory for that program) only lasts while that program runs.</a:t>
            </a:r>
          </a:p>
        </p:txBody>
      </p:sp>
      <p:grpSp>
        <p:nvGrpSpPr>
          <p:cNvPr id="58376" name="Group 8"/>
          <p:cNvGrpSpPr>
            <a:grpSpLocks/>
          </p:cNvGrpSpPr>
          <p:nvPr/>
        </p:nvGrpSpPr>
        <p:grpSpPr bwMode="auto">
          <a:xfrm>
            <a:off x="990600" y="3733800"/>
            <a:ext cx="1444625" cy="2133600"/>
            <a:chOff x="624" y="2352"/>
            <a:chExt cx="910" cy="1344"/>
          </a:xfrm>
        </p:grpSpPr>
        <p:pic>
          <p:nvPicPr>
            <p:cNvPr id="58377" name="Picture 9"/>
            <p:cNvPicPr>
              <a:picLocks noChangeAspect="1" noChangeArrowheads="1"/>
            </p:cNvPicPr>
            <p:nvPr/>
          </p:nvPicPr>
          <p:blipFill>
            <a:blip r:embed="rId2"/>
            <a:srcRect r="64999" b="29167"/>
            <a:stretch>
              <a:fillRect/>
            </a:stretch>
          </p:blipFill>
          <p:spPr bwMode="auto">
            <a:xfrm>
              <a:off x="624" y="2592"/>
              <a:ext cx="910" cy="1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8378" name="Text Box 10"/>
            <p:cNvSpPr txBox="1">
              <a:spLocks noChangeArrowheads="1"/>
            </p:cNvSpPr>
            <p:nvPr/>
          </p:nvSpPr>
          <p:spPr bwMode="auto">
            <a:xfrm>
              <a:off x="624" y="2352"/>
              <a:ext cx="5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Word</a:t>
              </a:r>
            </a:p>
          </p:txBody>
        </p:sp>
      </p:grpSp>
      <p:grpSp>
        <p:nvGrpSpPr>
          <p:cNvPr id="58381" name="Group 13"/>
          <p:cNvGrpSpPr>
            <a:grpSpLocks/>
          </p:cNvGrpSpPr>
          <p:nvPr/>
        </p:nvGrpSpPr>
        <p:grpSpPr bwMode="auto">
          <a:xfrm>
            <a:off x="6400800" y="3962400"/>
            <a:ext cx="2362200" cy="1978025"/>
            <a:chOff x="4032" y="2496"/>
            <a:chExt cx="1488" cy="1246"/>
          </a:xfrm>
        </p:grpSpPr>
        <p:pic>
          <p:nvPicPr>
            <p:cNvPr id="58382" name="Picture 14"/>
            <p:cNvPicPr>
              <a:picLocks noChangeAspect="1" noChangeArrowheads="1"/>
            </p:cNvPicPr>
            <p:nvPr/>
          </p:nvPicPr>
          <p:blipFill>
            <a:blip r:embed="rId3"/>
            <a:srcRect l="6250" r="30000" b="28125"/>
            <a:stretch>
              <a:fillRect/>
            </a:stretch>
          </p:blipFill>
          <p:spPr bwMode="auto">
            <a:xfrm>
              <a:off x="4032" y="2736"/>
              <a:ext cx="1488" cy="1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8383" name="Text Box 15"/>
            <p:cNvSpPr txBox="1">
              <a:spLocks noChangeArrowheads="1"/>
            </p:cNvSpPr>
            <p:nvPr/>
          </p:nvSpPr>
          <p:spPr bwMode="auto">
            <a:xfrm>
              <a:off x="4032" y="2496"/>
              <a:ext cx="11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Movie maker</a:t>
              </a:r>
            </a:p>
          </p:txBody>
        </p:sp>
      </p:grpSp>
      <p:sp>
        <p:nvSpPr>
          <p:cNvPr id="58385" name="Text Box 17"/>
          <p:cNvSpPr txBox="1">
            <a:spLocks noChangeArrowheads="1"/>
          </p:cNvSpPr>
          <p:nvPr/>
        </p:nvSpPr>
        <p:spPr bwMode="auto">
          <a:xfrm>
            <a:off x="2971800" y="2590800"/>
            <a:ext cx="25908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The program (PowerPoint) ends and it’s data is no longer accessible (localized to the program unless copied)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Local Variables</a:t>
            </a:r>
            <a:endParaRPr lang="en-CA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Local to methods</a:t>
            </a:r>
          </a:p>
          <a:p>
            <a:pPr lvl="1" eaLnBrk="1" hangingPunct="1"/>
            <a:r>
              <a:rPr lang="en-CA" dirty="0" smtClean="0">
                <a:ea typeface="ＭＳ Ｐゴシック"/>
              </a:rPr>
              <a:t>Do not exist outside the method in which they are contained</a:t>
            </a:r>
          </a:p>
          <a:p>
            <a:pPr eaLnBrk="1" hangingPunct="1">
              <a:buFont typeface="Wingdings 2" pitchFamily="18" charset="2"/>
              <a:buNone/>
            </a:pPr>
            <a:endParaRPr lang="en-CA" dirty="0" smtClean="0">
              <a:ea typeface="ＭＳ Ｐゴシック"/>
              <a:cs typeface="ＭＳ Ｐゴシック"/>
            </a:endParaRP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3CDE7B-4F23-4D4A-B6C8-63DB0FCB7A8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dirty="0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/>
          <a:srcRect t="26804" b="34021"/>
          <a:stretch>
            <a:fillRect/>
          </a:stretch>
        </p:blipFill>
        <p:spPr bwMode="auto">
          <a:xfrm>
            <a:off x="1981200" y="2209800"/>
            <a:ext cx="51625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rot="5400000">
            <a:off x="6286500" y="2324100"/>
            <a:ext cx="2362200" cy="1828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86000"/>
            <a:ext cx="34290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595" y="5223691"/>
            <a:ext cx="8183880" cy="1051560"/>
          </a:xfrm>
        </p:spPr>
        <p:txBody>
          <a:bodyPr/>
          <a:lstStyle/>
          <a:p>
            <a:r>
              <a:rPr lang="en-US" dirty="0" smtClean="0"/>
              <a:t>JT’s Extra: Local Variables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62000" y="601060"/>
            <a:ext cx="7086600" cy="1636080"/>
            <a:chOff x="762000" y="601060"/>
            <a:chExt cx="7086600" cy="163608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1005114"/>
              <a:ext cx="1752600" cy="12320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62000" y="601060"/>
              <a:ext cx="7086600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dirty="0" smtClean="0"/>
                <a:t>Methods of the example program: ‘start’, ‘jamesNewMethod’</a:t>
              </a:r>
              <a:endParaRPr lang="en-US" sz="2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857829" y="2521433"/>
            <a:ext cx="7086600" cy="1652794"/>
            <a:chOff x="1857829" y="2521433"/>
            <a:chExt cx="7086600" cy="165279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5972" y="2984589"/>
              <a:ext cx="2848428" cy="1189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857829" y="2521433"/>
              <a:ext cx="7086600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dirty="0" smtClean="0"/>
                <a:t>Local variable of ‘jamesNewMethod’: ‘jamesAge’</a:t>
              </a:r>
              <a:endParaRPr lang="en-US" sz="20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486400" y="3690195"/>
            <a:ext cx="3086100" cy="1904404"/>
            <a:chOff x="5486400" y="3690195"/>
            <a:chExt cx="3086100" cy="190440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1" y="4387396"/>
              <a:ext cx="2895600" cy="1207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486400" y="3690195"/>
              <a:ext cx="3086100" cy="70788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dirty="0" smtClean="0"/>
                <a:t>Local variable ‘jamesAge’ not in the ‘start’ method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680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World Level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the name implies they can be accessed anywhere in the world.</a:t>
            </a:r>
          </a:p>
          <a:p>
            <a:r>
              <a:rPr lang="en-US" dirty="0" smtClean="0"/>
              <a:t>In practice it means that these variables can be used in any method of that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06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3340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JT’s Extra: World Level Variables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33400" y="697468"/>
            <a:ext cx="5181600" cy="1531382"/>
            <a:chOff x="533400" y="697468"/>
            <a:chExt cx="5181600" cy="153138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066800"/>
              <a:ext cx="2447925" cy="1162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33400" y="697468"/>
              <a:ext cx="51816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World-level variables: properties of the world</a:t>
              </a:r>
              <a:endParaRPr lang="en-US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172200" y="420469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4: Local vs. World variables, string conversion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533401" y="2514600"/>
            <a:ext cx="7723254" cy="3381375"/>
            <a:chOff x="533401" y="2514600"/>
            <a:chExt cx="7723254" cy="338137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1" y="2514600"/>
              <a:ext cx="2895600" cy="1555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3265715" y="4648200"/>
              <a:ext cx="2438400" cy="12477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World level variable can be directly accessed in the methods.</a:t>
              </a: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1" y="2514600"/>
              <a:ext cx="3227454" cy="1555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Straight Arrow Connector 9"/>
            <p:cNvCxnSpPr/>
            <p:nvPr/>
          </p:nvCxnSpPr>
          <p:spPr>
            <a:xfrm flipH="1" flipV="1">
              <a:off x="1981201" y="3657600"/>
              <a:ext cx="2362199" cy="99060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4343400" y="3505200"/>
              <a:ext cx="2299528" cy="114300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736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String Conversion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032123"/>
          </a:xfrm>
        </p:spPr>
        <p:txBody>
          <a:bodyPr/>
          <a:lstStyle/>
          <a:p>
            <a:r>
              <a:rPr lang="en-US" dirty="0" smtClean="0"/>
              <a:t>An object can only display string information when it ‘says’ or ‘thinks’ something.</a:t>
            </a:r>
          </a:p>
          <a:p>
            <a:r>
              <a:rPr lang="en-US" dirty="0" smtClean="0"/>
              <a:t>Numeric information must be converted to a string before it can be displayed: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orld-&gt;functions-&gt;”what as string”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39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JT’s Extra: String </a:t>
            </a:r>
            <a:r>
              <a:rPr lang="en-US" dirty="0" smtClean="0"/>
              <a:t>Conversion (2)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29" y="2362200"/>
            <a:ext cx="3757546" cy="2819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98714"/>
            <a:ext cx="143827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609600"/>
            <a:ext cx="56197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762000" y="1513114"/>
            <a:ext cx="1438275" cy="4381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733800" y="1257300"/>
            <a:ext cx="2819400" cy="4381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38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Captioning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643287"/>
          </a:xfrm>
        </p:spPr>
        <p:txBody>
          <a:bodyPr/>
          <a:lstStyle/>
          <a:p>
            <a:r>
              <a:rPr lang="en-US" dirty="0" smtClean="0"/>
              <a:t>Sometimes when many variables are being displayed (say/think) it’s hard to track the information.</a:t>
            </a:r>
          </a:p>
          <a:p>
            <a:r>
              <a:rPr lang="en-US" dirty="0" smtClean="0"/>
              <a:t>Captioned or labeling which variable is being displayed can be useful.</a:t>
            </a:r>
          </a:p>
          <a:p>
            <a:pPr marL="503238" lvl="2" indent="-265113">
              <a:buSzPct val="80000"/>
              <a:buFont typeface="Wingdings 2" pitchFamily="18" charset="2"/>
              <a:buChar char=""/>
            </a:pPr>
            <a:r>
              <a:rPr lang="en-US" sz="2600" dirty="0"/>
              <a:t>World-&gt;functions-</a:t>
            </a:r>
            <a:r>
              <a:rPr lang="en-US" sz="2600" dirty="0" smtClean="0"/>
              <a:t>&gt;”joined with”</a:t>
            </a:r>
          </a:p>
          <a:p>
            <a:pPr marL="503238" lvl="2" indent="-265113">
              <a:buSzPct val="80000"/>
              <a:buFont typeface="Wingdings 2" pitchFamily="18" charset="2"/>
              <a:buChar char=""/>
            </a:pPr>
            <a:r>
              <a:rPr lang="en-US" sz="2600" dirty="0" smtClean="0"/>
              <a:t>(You join the caption with the display of the variable’s contents).</a:t>
            </a:r>
            <a:endParaRPr lang="en-US" sz="26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28257" y="4173639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75,000</a:t>
            </a:r>
            <a:endParaRPr lang="en-US" sz="2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1295400" y="4173639"/>
            <a:ext cx="1905000" cy="1354092"/>
            <a:chOff x="1295400" y="4173639"/>
            <a:chExt cx="1905000" cy="1354092"/>
          </a:xfrm>
        </p:grpSpPr>
        <p:sp>
          <p:nvSpPr>
            <p:cNvPr id="5" name="TextBox 4"/>
            <p:cNvSpPr txBox="1"/>
            <p:nvPr/>
          </p:nvSpPr>
          <p:spPr>
            <a:xfrm>
              <a:off x="1295400" y="4173639"/>
              <a:ext cx="190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Net income $</a:t>
              </a:r>
              <a:endParaRPr lang="en-US" sz="2000" dirty="0"/>
            </a:p>
          </p:txBody>
        </p:sp>
        <p:sp>
          <p:nvSpPr>
            <p:cNvPr id="6" name="Right Brace 5"/>
            <p:cNvSpPr/>
            <p:nvPr/>
          </p:nvSpPr>
          <p:spPr>
            <a:xfrm rot="5400000">
              <a:off x="2016579" y="3989483"/>
              <a:ext cx="342900" cy="1480457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24000" y="4881400"/>
              <a:ext cx="114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Labeling output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004456" y="4573750"/>
            <a:ext cx="1415143" cy="973745"/>
            <a:chOff x="3004456" y="4573750"/>
            <a:chExt cx="1415143" cy="973745"/>
          </a:xfrm>
        </p:grpSpPr>
        <p:sp>
          <p:nvSpPr>
            <p:cNvPr id="10" name="Right Brace 9"/>
            <p:cNvSpPr/>
            <p:nvPr/>
          </p:nvSpPr>
          <p:spPr>
            <a:xfrm rot="5400000">
              <a:off x="3268925" y="4367343"/>
              <a:ext cx="327414" cy="740228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04456" y="4901164"/>
              <a:ext cx="14151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Contents of variable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828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Captioning Output 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19526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609600" y="1209675"/>
            <a:ext cx="1438275" cy="31432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733425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1690687" y="3124200"/>
            <a:ext cx="3871913" cy="31432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2" t="41087" r="32454"/>
          <a:stretch/>
        </p:blipFill>
        <p:spPr>
          <a:xfrm>
            <a:off x="457200" y="3962400"/>
            <a:ext cx="2282596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3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JT’ Extra: Getting User Input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05600" y="3810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5: captioning output (applying ‘join’), getting user input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18886" y="657998"/>
            <a:ext cx="3505200" cy="2160806"/>
            <a:chOff x="518886" y="657998"/>
            <a:chExt cx="3505200" cy="2160806"/>
          </a:xfrm>
        </p:grpSpPr>
        <p:pic>
          <p:nvPicPr>
            <p:cNvPr id="1331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914" y="1304329"/>
              <a:ext cx="2486025" cy="151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18886" y="657998"/>
              <a:ext cx="3505200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Getting user input: functions of class world</a:t>
              </a:r>
              <a:endParaRPr lang="en-US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18886" y="3385066"/>
            <a:ext cx="7237185" cy="1093232"/>
            <a:chOff x="518886" y="3385066"/>
            <a:chExt cx="7237185" cy="1093232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886" y="3754398"/>
              <a:ext cx="5991225" cy="723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47914" y="3385066"/>
              <a:ext cx="7208157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Drag the appropriate function when setting the value of variables</a:t>
              </a:r>
              <a:endParaRPr lang="en-US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27299" y="3926399"/>
            <a:ext cx="5002440" cy="1103797"/>
            <a:chOff x="2527299" y="3963682"/>
            <a:chExt cx="5002440" cy="1103797"/>
          </a:xfrm>
        </p:grpSpPr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H="1" flipV="1">
              <a:off x="2715078" y="3963682"/>
              <a:ext cx="799420" cy="514616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3491139" y="4421148"/>
              <a:ext cx="4038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CC0000"/>
                  </a:solidFill>
                </a:rPr>
                <a:t>S</a:t>
              </a:r>
              <a:r>
                <a:rPr lang="en-US" b="1" dirty="0" smtClean="0">
                  <a:solidFill>
                    <a:srgbClr val="CC0000"/>
                  </a:solidFill>
                </a:rPr>
                <a:t>ource </a:t>
              </a:r>
              <a:r>
                <a:rPr lang="en-US" b="1" dirty="0">
                  <a:solidFill>
                    <a:srgbClr val="CC0000"/>
                  </a:solidFill>
                </a:rPr>
                <a:t>of information </a:t>
              </a:r>
              <a:r>
                <a:rPr lang="en-US" b="1" dirty="0" smtClean="0">
                  <a:solidFill>
                    <a:srgbClr val="CC0000"/>
                  </a:solidFill>
                </a:rPr>
                <a:t>for the variable is </a:t>
              </a:r>
              <a:r>
                <a:rPr lang="en-US" b="1" dirty="0">
                  <a:solidFill>
                    <a:srgbClr val="CC0000"/>
                  </a:solidFill>
                </a:rPr>
                <a:t>the user.</a:t>
              </a: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H="1" flipV="1">
              <a:off x="2527299" y="4373390"/>
              <a:ext cx="963840" cy="104908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195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CA" dirty="0" smtClean="0"/>
              <a:t>Assignment Statement &amp; User Input</a:t>
            </a:r>
            <a:endParaRPr lang="en-CA" dirty="0"/>
          </a:p>
        </p:txBody>
      </p:sp>
      <p:sp>
        <p:nvSpPr>
          <p:cNvPr id="5325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24EC1B-339E-4B88-8C07-9ED8DD9D60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dirty="0"/>
          </a:p>
        </p:txBody>
      </p:sp>
      <p:pic>
        <p:nvPicPr>
          <p:cNvPr id="7" name="penguin-resize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447800" y="381000"/>
            <a:ext cx="6223000" cy="46418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Assignment Statement</a:t>
            </a:r>
            <a:endParaRPr lang="en-CA" dirty="0"/>
          </a:p>
        </p:txBody>
      </p:sp>
      <p:sp>
        <p:nvSpPr>
          <p:cNvPr id="5427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1EB644-DA2F-4A59-8BED-AC7AA226097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5626" t="13000" r="54375" b="59000"/>
          <a:stretch>
            <a:fillRect/>
          </a:stretch>
        </p:blipFill>
        <p:spPr bwMode="auto">
          <a:xfrm>
            <a:off x="533400" y="457200"/>
            <a:ext cx="2438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 l="20667" t="50000" r="38667" b="17792"/>
          <a:stretch>
            <a:fillRect/>
          </a:stretch>
        </p:blipFill>
        <p:spPr bwMode="auto">
          <a:xfrm>
            <a:off x="3352800" y="609600"/>
            <a:ext cx="4648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 l="22667" t="55196" r="52667" b="40649"/>
          <a:stretch>
            <a:fillRect/>
          </a:stretch>
        </p:blipFill>
        <p:spPr bwMode="auto">
          <a:xfrm>
            <a:off x="609600" y="3429000"/>
            <a:ext cx="7848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AutoShape 2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457200" y="381000"/>
            <a:ext cx="8183563" cy="669925"/>
          </a:xfrm>
        </p:spPr>
        <p:txBody>
          <a:bodyPr/>
          <a:lstStyle/>
          <a:p>
            <a:pPr eaLnBrk="1" hangingPunct="1"/>
            <a:r>
              <a:rPr lang="en-US" sz="2800" dirty="0" smtClean="0">
                <a:effectLst/>
                <a:ea typeface="ＭＳ Ｐゴシック"/>
                <a:cs typeface="ＭＳ Ｐゴシック"/>
              </a:rPr>
              <a:t>JT’s Extra: Mathematical Expressions</a:t>
            </a:r>
          </a:p>
        </p:txBody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>
          <a:xfrm>
            <a:off x="469900" y="1108075"/>
            <a:ext cx="8178800" cy="53689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Most any arbitrary mathematical expression can be created in Alice.</a:t>
            </a: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Expressions are created graphically.</a:t>
            </a: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Example:</a:t>
            </a:r>
          </a:p>
        </p:txBody>
      </p:sp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2"/>
          <a:srcRect l="32709" t="51692" r="30208" b="17969"/>
          <a:stretch>
            <a:fillRect/>
          </a:stretch>
        </p:blipFill>
        <p:spPr bwMode="auto">
          <a:xfrm>
            <a:off x="990599" y="3154186"/>
            <a:ext cx="5181601" cy="339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eaLnBrk="1" hangingPunct="1"/>
            <a:r>
              <a:rPr lang="en-US" sz="2800" dirty="0" smtClean="0">
                <a:effectLst/>
                <a:ea typeface="ＭＳ Ｐゴシック"/>
                <a:cs typeface="ＭＳ Ｐゴシック"/>
              </a:rPr>
              <a:t>JT’s Extra: Common Mathematical Operations</a:t>
            </a:r>
          </a:p>
        </p:txBody>
      </p:sp>
      <p:graphicFrame>
        <p:nvGraphicFramePr>
          <p:cNvPr id="112643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215271"/>
              </p:ext>
            </p:extLst>
          </p:nvPr>
        </p:nvGraphicFramePr>
        <p:xfrm>
          <a:off x="533400" y="1219200"/>
          <a:ext cx="8077200" cy="3276598"/>
        </p:xfrm>
        <a:graphic>
          <a:graphicData uri="http://schemas.openxmlformats.org/drawingml/2006/table">
            <a:tbl>
              <a:tblPr/>
              <a:tblGrid>
                <a:gridCol w="4039384"/>
                <a:gridCol w="4037816"/>
              </a:tblGrid>
              <a:tr h="6549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Mathematical operation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Symbol used in Alice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655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Addition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9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Subtraction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Multiplication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9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Division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/>
                          <a:cs typeface="ＭＳ Ｐゴシック"/>
                        </a:rPr>
                        <a:t>/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319" y="5486400"/>
            <a:ext cx="8183562" cy="10509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JT’s Extra: Copying From a Variable Is An Expression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ED5E34-FD18-46C6-BA8D-18BA9252302C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2" t="36972" r="55102" b="34004"/>
          <a:stretch/>
        </p:blipFill>
        <p:spPr bwMode="auto">
          <a:xfrm>
            <a:off x="609600" y="1143000"/>
            <a:ext cx="5992748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416971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Example:</a:t>
            </a:r>
          </a:p>
          <a:p>
            <a:r>
              <a:rPr lang="en-US" sz="2000" dirty="0" smtClean="0"/>
              <a:t>We want to add the expression: num = jamesAge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838200" y="2431142"/>
            <a:ext cx="990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Num=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181600" y="2228671"/>
            <a:ext cx="3303652" cy="1962329"/>
            <a:chOff x="5181600" y="2228671"/>
            <a:chExt cx="3303652" cy="1962329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5181600" y="3429000"/>
              <a:ext cx="83820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6019800" y="3429000"/>
              <a:ext cx="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019800" y="2228671"/>
              <a:ext cx="2465452" cy="1200329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rgbClr val="CC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Set the variable ‘num’ to the current value of the variable ‘jamesAge’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6705600" y="4572000"/>
            <a:ext cx="2057400" cy="1143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Yields the expression:</a:t>
            </a:r>
          </a:p>
          <a:p>
            <a:r>
              <a:rPr lang="en-US" dirty="0" smtClean="0"/>
              <a:t>Num = jamesAge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9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User Input</a:t>
            </a:r>
            <a:endParaRPr lang="en-CA" dirty="0"/>
          </a:p>
        </p:txBody>
      </p:sp>
      <p:sp>
        <p:nvSpPr>
          <p:cNvPr id="5529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6E5156-54AD-4AA6-A937-36A45D99D6A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dirty="0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/>
          <a:srcRect t="45313" r="81876" b="29474"/>
          <a:stretch>
            <a:fillRect/>
          </a:stretch>
        </p:blipFill>
        <p:spPr bwMode="auto">
          <a:xfrm>
            <a:off x="609600" y="457200"/>
            <a:ext cx="320040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 l="22667" t="55196" r="52667" b="40649"/>
          <a:stretch>
            <a:fillRect/>
          </a:stretch>
        </p:blipFill>
        <p:spPr bwMode="auto">
          <a:xfrm>
            <a:off x="685800" y="3200400"/>
            <a:ext cx="7848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74700" y="4038600"/>
            <a:ext cx="7110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latin typeface="Verdana" pitchFamily="34" charset="0"/>
              </a:rPr>
              <a:t>Drag and drop </a:t>
            </a:r>
            <a:r>
              <a:rPr lang="en-CA" i="1" dirty="0">
                <a:latin typeface="Verdana" pitchFamily="34" charset="0"/>
              </a:rPr>
              <a:t>ask user for a number </a:t>
            </a:r>
            <a:r>
              <a:rPr lang="en-CA" dirty="0">
                <a:latin typeface="Verdana" pitchFamily="34" charset="0"/>
              </a:rPr>
              <a:t>function to replace the value 1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 l="22667" t="55064" r="24001" b="39740"/>
          <a:stretch>
            <a:fillRect/>
          </a:stretch>
        </p:blipFill>
        <p:spPr bwMode="auto">
          <a:xfrm>
            <a:off x="304800" y="4495800"/>
            <a:ext cx="8534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91000" y="838200"/>
            <a:ext cx="36941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/>
              <a:t>The Complete Program</a:t>
            </a:r>
            <a:endParaRPr lang="en-CA" dirty="0"/>
          </a:p>
        </p:txBody>
      </p:sp>
      <p:sp>
        <p:nvSpPr>
          <p:cNvPr id="5632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7F656E-3ECB-4C0E-8AC9-13E77B7207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dirty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 l="20667" t="42598" r="18668" b="34544"/>
          <a:stretch>
            <a:fillRect/>
          </a:stretch>
        </p:blipFill>
        <p:spPr bwMode="auto">
          <a:xfrm>
            <a:off x="414338" y="1524000"/>
            <a:ext cx="8305800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Methods and Functions</a:t>
            </a:r>
            <a:endParaRPr lang="en-CA" dirty="0"/>
          </a:p>
        </p:txBody>
      </p:sp>
      <p:sp>
        <p:nvSpPr>
          <p:cNvPr id="34818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CA" dirty="0" smtClean="0">
                <a:solidFill>
                  <a:srgbClr val="B95C00"/>
                </a:solidFill>
                <a:ea typeface="ＭＳ Ｐゴシック"/>
                <a:cs typeface="ＭＳ Ｐゴシック"/>
              </a:rPr>
              <a:t>Defining Behaviour</a:t>
            </a: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A6E709-DBC8-439D-B65D-5F5D64347F2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At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sz="3200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Use methods and parameters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Understand and use functions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Create methods and functions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sz="3200" dirty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521374"/>
            <a:ext cx="8183880" cy="1051560"/>
          </a:xfrm>
        </p:spPr>
        <p:txBody>
          <a:bodyPr/>
          <a:lstStyle/>
          <a:p>
            <a:r>
              <a:rPr lang="en-US" dirty="0" smtClean="0"/>
              <a:t>JT’s Extra: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Parameters is information that is passed into a function or a method.</a:t>
            </a:r>
          </a:p>
          <a:p>
            <a:r>
              <a:rPr lang="en-US" dirty="0" smtClean="0"/>
              <a:t>Example: exponent function of world (base, exponent)</a:t>
            </a:r>
          </a:p>
          <a:p>
            <a:pPr lvl="1"/>
            <a:r>
              <a:rPr lang="en-US" dirty="0" smtClean="0"/>
              <a:t>Based raised to the power of the exponent.</a:t>
            </a:r>
          </a:p>
          <a:p>
            <a:pPr lvl="1"/>
            <a:r>
              <a:rPr lang="en-US" dirty="0" smtClean="0"/>
              <a:t>Based and exponent is information passed to the exponent function.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657600"/>
            <a:ext cx="196215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581854"/>
            <a:ext cx="441007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2003763" y="4800600"/>
            <a:ext cx="5235237" cy="1226642"/>
            <a:chOff x="2003763" y="4800600"/>
            <a:chExt cx="5235237" cy="1226642"/>
          </a:xfrm>
        </p:grpSpPr>
        <p:cxnSp>
          <p:nvCxnSpPr>
            <p:cNvPr id="9" name="Straight Arrow Connector 8"/>
            <p:cNvCxnSpPr/>
            <p:nvPr/>
          </p:nvCxnSpPr>
          <p:spPr>
            <a:xfrm flipV="1">
              <a:off x="5105400" y="4800600"/>
              <a:ext cx="838200" cy="101119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003763" y="5627132"/>
              <a:ext cx="36623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Parameters to the function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5105400" y="4800600"/>
              <a:ext cx="2133600" cy="101119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961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Methods</a:t>
            </a:r>
            <a:endParaRPr lang="en-CA" dirty="0"/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259397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A method is defined inside an object</a:t>
            </a: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It has a name</a:t>
            </a: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And zero or more parameters</a:t>
            </a: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A method is called within an object:</a:t>
            </a:r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CB8863-9EFA-404C-8B0F-D98DCFD8B64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2667" t="59654" r="58000" b="36017"/>
          <a:stretch>
            <a:fillRect/>
          </a:stretch>
        </p:blipFill>
        <p:spPr bwMode="auto">
          <a:xfrm>
            <a:off x="1295400" y="3200400"/>
            <a:ext cx="53038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 l="32797" t="47905" r="13861" b="43828"/>
          <a:stretch>
            <a:fillRect/>
          </a:stretch>
        </p:blipFill>
        <p:spPr bwMode="auto">
          <a:xfrm>
            <a:off x="914400" y="4038600"/>
            <a:ext cx="685641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10200"/>
            <a:ext cx="8183880" cy="1051560"/>
          </a:xfrm>
        </p:spPr>
        <p:txBody>
          <a:bodyPr/>
          <a:lstStyle/>
          <a:p>
            <a:r>
              <a:rPr lang="en-US" dirty="0" smtClean="0"/>
              <a:t>JT’s Extra: Function Definition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function definition indicates what a function will do when it is run.</a:t>
            </a:r>
          </a:p>
          <a:p>
            <a:r>
              <a:rPr lang="en-US" dirty="0" smtClean="0"/>
              <a:t>Examples (functions of class world which have already been defined by the creators of Alice).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2819400"/>
            <a:ext cx="24574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521075" y="3352800"/>
            <a:ext cx="3603625" cy="2133600"/>
            <a:chOff x="3521075" y="3352800"/>
            <a:chExt cx="3603625" cy="2133600"/>
          </a:xfrm>
        </p:grpSpPr>
        <p:sp>
          <p:nvSpPr>
            <p:cNvPr id="5" name="Right Brace 4"/>
            <p:cNvSpPr/>
            <p:nvPr/>
          </p:nvSpPr>
          <p:spPr>
            <a:xfrm>
              <a:off x="3521075" y="3352800"/>
              <a:ext cx="898525" cy="2133600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419600" y="3352800"/>
              <a:ext cx="2705100" cy="2057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Execute some instructions and return a value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35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Method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method definition </a:t>
            </a:r>
            <a:r>
              <a:rPr lang="en-US" dirty="0"/>
              <a:t>indicates what a </a:t>
            </a:r>
            <a:r>
              <a:rPr lang="en-US" dirty="0" smtClean="0"/>
              <a:t>method </a:t>
            </a:r>
            <a:r>
              <a:rPr lang="en-US" dirty="0"/>
              <a:t>will do when it is run.</a:t>
            </a:r>
          </a:p>
          <a:p>
            <a:r>
              <a:rPr lang="en-US" dirty="0"/>
              <a:t>Examples </a:t>
            </a:r>
            <a:r>
              <a:rPr lang="en-US" dirty="0" smtClean="0"/>
              <a:t>(methods </a:t>
            </a:r>
            <a:r>
              <a:rPr lang="en-US" dirty="0"/>
              <a:t>of class world which have already been defined by the creators of Alice).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2862943"/>
            <a:ext cx="2993111" cy="2471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947424" y="3439886"/>
            <a:ext cx="3603625" cy="2133600"/>
            <a:chOff x="3521075" y="3352800"/>
            <a:chExt cx="3603625" cy="2133600"/>
          </a:xfrm>
        </p:grpSpPr>
        <p:sp>
          <p:nvSpPr>
            <p:cNvPr id="7" name="Right Brace 6"/>
            <p:cNvSpPr/>
            <p:nvPr/>
          </p:nvSpPr>
          <p:spPr>
            <a:xfrm>
              <a:off x="3521075" y="3352800"/>
              <a:ext cx="898525" cy="2133600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419600" y="3352800"/>
              <a:ext cx="2705100" cy="2057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Methods act on or do something to the object that it belongs to.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055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Method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method is actually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24852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2057400" y="1773793"/>
            <a:ext cx="5574620" cy="3204270"/>
            <a:chOff x="2057400" y="1773793"/>
            <a:chExt cx="5574620" cy="3204270"/>
          </a:xfrm>
        </p:grpSpPr>
        <p:cxnSp>
          <p:nvCxnSpPr>
            <p:cNvPr id="13" name="Straight Arrow Connector 12"/>
            <p:cNvCxnSpPr/>
            <p:nvPr/>
          </p:nvCxnSpPr>
          <p:spPr>
            <a:xfrm flipH="1" flipV="1">
              <a:off x="2057400" y="1773793"/>
              <a:ext cx="2320698" cy="218860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322989" y="3777734"/>
              <a:ext cx="330903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This is the one special method that automatically executes when the program is run.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629400" y="43542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6: method definitions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8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Method Definitions And Calls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76375"/>
            <a:ext cx="7286625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381001" y="2209800"/>
            <a:ext cx="7892368" cy="2246531"/>
            <a:chOff x="381001" y="2209800"/>
            <a:chExt cx="7892368" cy="2246531"/>
          </a:xfrm>
        </p:grpSpPr>
        <p:sp>
          <p:nvSpPr>
            <p:cNvPr id="7" name="Rounded Rectangle 6"/>
            <p:cNvSpPr/>
            <p:nvPr/>
          </p:nvSpPr>
          <p:spPr>
            <a:xfrm>
              <a:off x="381001" y="2209800"/>
              <a:ext cx="7439024" cy="1447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H="1" flipV="1">
              <a:off x="2957512" y="3048000"/>
              <a:ext cx="1219200" cy="762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548969" y="3810000"/>
              <a:ext cx="472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Defines the instructions that will execute when the start method executes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800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Method Definitions And Calls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71" y="2071687"/>
            <a:ext cx="7286625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2057400" y="953869"/>
            <a:ext cx="5766253" cy="2475131"/>
            <a:chOff x="2057400" y="953869"/>
            <a:chExt cx="5766253" cy="2475131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2057400" y="1600200"/>
              <a:ext cx="2119312" cy="1828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099253" y="953869"/>
              <a:ext cx="472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Method call: runs the animateRabbitMethod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981200" y="3810000"/>
            <a:ext cx="5878739" cy="1103531"/>
            <a:chOff x="1981200" y="3810000"/>
            <a:chExt cx="5878739" cy="1103531"/>
          </a:xfrm>
        </p:grpSpPr>
        <p:cxnSp>
          <p:nvCxnSpPr>
            <p:cNvPr id="13" name="Straight Arrow Connector 12"/>
            <p:cNvCxnSpPr>
              <a:stCxn id="14" idx="1"/>
            </p:cNvCxnSpPr>
            <p:nvPr/>
          </p:nvCxnSpPr>
          <p:spPr>
            <a:xfrm flipH="1" flipV="1">
              <a:off x="1981200" y="3810000"/>
              <a:ext cx="1154339" cy="78036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135539" y="4267200"/>
              <a:ext cx="472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Method call: runs the animateTurtleMethod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482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JT’s Extra: Method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8530683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905000" y="1524000"/>
            <a:ext cx="6553200" cy="3621314"/>
            <a:chOff x="1905000" y="1524000"/>
            <a:chExt cx="6553200" cy="3621314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2603229" y="2286000"/>
              <a:ext cx="1359171" cy="2133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733800" y="1524000"/>
              <a:ext cx="4724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Method  parameters: the number entered by the user will be passed into each method.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1905000" y="4383314"/>
              <a:ext cx="1396459" cy="762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7455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Method Definitions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5486402" cy="235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43" y="3517900"/>
            <a:ext cx="5468258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667000" y="1295400"/>
            <a:ext cx="6139543" cy="2693166"/>
            <a:chOff x="2667000" y="1295400"/>
            <a:chExt cx="6139543" cy="2693166"/>
          </a:xfrm>
        </p:grpSpPr>
        <p:cxnSp>
          <p:nvCxnSpPr>
            <p:cNvPr id="8" name="Straight Arrow Connector 7"/>
            <p:cNvCxnSpPr>
              <a:stCxn id="9" idx="1"/>
            </p:cNvCxnSpPr>
            <p:nvPr/>
          </p:nvCxnSpPr>
          <p:spPr>
            <a:xfrm flipH="1" flipV="1">
              <a:off x="3315472" y="1295400"/>
              <a:ext cx="2932928" cy="180378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248400" y="2209800"/>
              <a:ext cx="2558143" cy="1778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Method  parameter: the number passed in determines the distance moved and the number of rotations.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>
              <a:stCxn id="9" idx="1"/>
            </p:cNvCxnSpPr>
            <p:nvPr/>
          </p:nvCxnSpPr>
          <p:spPr>
            <a:xfrm flipH="1">
              <a:off x="2667000" y="3099183"/>
              <a:ext cx="3581400" cy="88938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945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Good Style (Creating Your Own Methods)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ClrTx/>
              <a:buFontTx/>
              <a:buAutoNum type="arabicPeriod"/>
            </a:pPr>
            <a:r>
              <a:rPr lang="en-US" sz="2400" dirty="0" smtClean="0"/>
              <a:t>Each method should have one well defined task. If it doesn’t then it may be a sign that it should be decomposed into multiple sub-methods.</a:t>
            </a:r>
          </a:p>
          <a:p>
            <a:pPr marL="803275" lvl="2" indent="-342900">
              <a:buClrTx/>
              <a:buFontTx/>
              <a:buAutoNum type="alphaLcParenR"/>
            </a:pPr>
            <a:r>
              <a:rPr lang="en-US" sz="2000" dirty="0" smtClean="0"/>
              <a:t>Clear method: A method that converts lower case input to capitals.</a:t>
            </a:r>
          </a:p>
          <a:p>
            <a:pPr marL="803275" lvl="2" indent="-342900">
              <a:buClrTx/>
              <a:buFontTx/>
              <a:buAutoNum type="alphaLcParenR"/>
            </a:pPr>
            <a:r>
              <a:rPr lang="en-US" sz="2000" dirty="0" smtClean="0"/>
              <a:t>Ambiguous method: A method that prompts for a string and then converts that string to upper case.</a:t>
            </a:r>
          </a:p>
        </p:txBody>
      </p:sp>
    </p:spTree>
    <p:extLst>
      <p:ext uri="{BB962C8B-B14F-4D97-AF65-F5344CB8AC3E}">
        <p14:creationId xmlns:p14="http://schemas.microsoft.com/office/powerpoint/2010/main" val="89057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JT’s Extra: Good Style (Creating Your Own </a:t>
            </a:r>
            <a:r>
              <a:rPr lang="en-US" dirty="0" smtClean="0"/>
              <a:t>Methods):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Tx/>
              <a:buFont typeface="+mj-lt"/>
              <a:buAutoNum type="arabicPeriod" startAt="2"/>
            </a:pPr>
            <a:r>
              <a:rPr lang="en-US" sz="2400" dirty="0"/>
              <a:t>(Related to the previous point). </a:t>
            </a:r>
            <a:r>
              <a:rPr lang="en-US" sz="2400" dirty="0" smtClean="0"/>
              <a:t>methods </a:t>
            </a:r>
            <a:r>
              <a:rPr lang="en-US" sz="2400" dirty="0"/>
              <a:t>should have a self descriptive name: the name of the </a:t>
            </a:r>
            <a:r>
              <a:rPr lang="en-US" sz="2400" dirty="0" smtClean="0"/>
              <a:t>method </a:t>
            </a:r>
            <a:r>
              <a:rPr lang="en-US" sz="2400" dirty="0"/>
              <a:t>should provide a clear indication to the reader what task is performed by the </a:t>
            </a:r>
            <a:r>
              <a:rPr lang="en-US" sz="2400" dirty="0" smtClean="0"/>
              <a:t>method.</a:t>
            </a:r>
            <a:endParaRPr lang="en-US" sz="2400" dirty="0"/>
          </a:p>
          <a:p>
            <a:pPr marL="803275" lvl="2" indent="-342900">
              <a:buClrTx/>
              <a:buFontTx/>
              <a:buAutoNum type="alphaLcParenR"/>
            </a:pPr>
            <a:r>
              <a:rPr lang="en-US" sz="2000" dirty="0"/>
              <a:t>Good: </a:t>
            </a:r>
            <a:r>
              <a:rPr lang="en-US" sz="2000" dirty="0" err="1">
                <a:latin typeface="Arial" charset="0"/>
              </a:rPr>
              <a:t>isNum</a:t>
            </a:r>
            <a:r>
              <a:rPr lang="en-US" sz="2000" dirty="0">
                <a:latin typeface="Arial" charset="0"/>
              </a:rPr>
              <a:t>, </a:t>
            </a:r>
            <a:r>
              <a:rPr lang="en-US" sz="2000" dirty="0" err="1">
                <a:latin typeface="Arial" charset="0"/>
              </a:rPr>
              <a:t>isUpper</a:t>
            </a:r>
            <a:r>
              <a:rPr lang="en-US" sz="2000" dirty="0">
                <a:latin typeface="Arial" charset="0"/>
              </a:rPr>
              <a:t>, </a:t>
            </a:r>
            <a:r>
              <a:rPr lang="en-US" sz="2000" dirty="0" err="1">
                <a:latin typeface="Arial" charset="0"/>
              </a:rPr>
              <a:t>toUpper</a:t>
            </a:r>
            <a:endParaRPr lang="en-US" sz="2000" dirty="0">
              <a:latin typeface="Arial" charset="0"/>
            </a:endParaRPr>
          </a:p>
          <a:p>
            <a:pPr marL="803275" lvl="2" indent="-342900">
              <a:buClrTx/>
              <a:buFontTx/>
              <a:buAutoNum type="alphaLcParenR"/>
            </a:pPr>
            <a:r>
              <a:rPr lang="en-US" sz="2000" dirty="0"/>
              <a:t>Bad: </a:t>
            </a:r>
            <a:r>
              <a:rPr lang="en-US" sz="2000" dirty="0" err="1">
                <a:latin typeface="Arial" charset="0"/>
              </a:rPr>
              <a:t>doIt</a:t>
            </a:r>
            <a:r>
              <a:rPr lang="en-US" sz="2000" dirty="0">
                <a:latin typeface="Arial" charset="0"/>
              </a:rPr>
              <a:t>, go</a:t>
            </a:r>
          </a:p>
          <a:p>
            <a:pPr marL="457200" indent="-457200">
              <a:buClrTx/>
              <a:buFontTx/>
              <a:buAutoNum type="arabicPeriod" startAt="2"/>
            </a:pPr>
            <a:r>
              <a:rPr lang="en-US" sz="2400" dirty="0"/>
              <a:t>Try to avoid writing </a:t>
            </a:r>
            <a:r>
              <a:rPr lang="en-US" sz="2400" dirty="0" smtClean="0"/>
              <a:t>methods </a:t>
            </a:r>
            <a:r>
              <a:rPr lang="en-US" sz="2400" dirty="0"/>
              <a:t>that are longer than one screen in size.</a:t>
            </a:r>
          </a:p>
          <a:p>
            <a:pPr marL="803275" lvl="2" indent="-342900">
              <a:buClrTx/>
              <a:buFontTx/>
              <a:buAutoNum type="alphaLcParenR"/>
            </a:pPr>
            <a:r>
              <a:rPr lang="en-US" sz="2000" dirty="0"/>
              <a:t>Tracing </a:t>
            </a:r>
            <a:r>
              <a:rPr lang="en-US" sz="2000" dirty="0" smtClean="0"/>
              <a:t>methods </a:t>
            </a:r>
            <a:r>
              <a:rPr lang="en-US" sz="2000" dirty="0"/>
              <a:t>that span multiple screens is more difficult.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63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JT’s Extra: Good Style (Creating Your Own Methods): </a:t>
            </a:r>
            <a:r>
              <a:rPr lang="en-US" dirty="0" smtClean="0"/>
              <a:t>3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ClrTx/>
              <a:buFontTx/>
              <a:buAutoNum type="arabicPeriod" startAt="4"/>
            </a:pPr>
            <a:r>
              <a:rPr lang="en-US" sz="2400" dirty="0" smtClean="0"/>
              <a:t>The conventions for naming variables should also be applied in the naming of methods.</a:t>
            </a:r>
          </a:p>
          <a:p>
            <a:pPr marL="838200" lvl="1" indent="-381000">
              <a:buClrTx/>
              <a:buFontTx/>
              <a:buAutoNum type="alphaLcParenR"/>
            </a:pPr>
            <a:r>
              <a:rPr lang="en-US" sz="2000" dirty="0" smtClean="0"/>
              <a:t>Lower case characters only.</a:t>
            </a:r>
          </a:p>
          <a:p>
            <a:pPr marL="838200" lvl="1" indent="-381000">
              <a:buClrTx/>
              <a:buFontTx/>
              <a:buAutoNum type="alphaLcParenR"/>
            </a:pPr>
            <a:r>
              <a:rPr lang="en-US" sz="2000" dirty="0" smtClean="0"/>
              <a:t>With methods that are named using multiple words capitalize the first letter of each word but the first (most common approach) or use the underscore (less common). </a:t>
            </a:r>
          </a:p>
          <a:p>
            <a:pPr marL="838200" lvl="1" indent="-381000">
              <a:buFontTx/>
              <a:buAutoNum type="alphaLcParenR"/>
            </a:pPr>
            <a:endParaRPr lang="en-US" dirty="0" smtClean="0"/>
          </a:p>
          <a:p>
            <a:pPr marL="457200" indent="-45720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5535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uild="p" bldLvl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Parameters</a:t>
            </a:r>
            <a:endParaRPr lang="en-CA" dirty="0"/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Parameters of a method are like local variables in the method</a:t>
            </a: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The difference is that a value must be assigned to parameters when a method is called</a:t>
            </a:r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E9FC60-2A5A-488C-BBF1-40774146A32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2667" t="59654" r="58000" b="36017"/>
          <a:stretch>
            <a:fillRect/>
          </a:stretch>
        </p:blipFill>
        <p:spPr bwMode="auto">
          <a:xfrm>
            <a:off x="1447800" y="3657600"/>
            <a:ext cx="53038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rot="10800000" flipV="1">
            <a:off x="4800600" y="3048000"/>
            <a:ext cx="1219200" cy="8382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/>
          <a:srcRect l="32797" t="47905" r="13861" b="43828"/>
          <a:stretch>
            <a:fillRect/>
          </a:stretch>
        </p:blipFill>
        <p:spPr bwMode="auto">
          <a:xfrm>
            <a:off x="990600" y="4343400"/>
            <a:ext cx="685641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0800000" flipV="1">
            <a:off x="4495800" y="3886200"/>
            <a:ext cx="1219200" cy="8382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>
            <a:off x="3733800" y="5181600"/>
            <a:ext cx="1371600" cy="685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5791200" y="5181600"/>
            <a:ext cx="1371600" cy="685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609600"/>
            <a:ext cx="6202680" cy="4108704"/>
          </a:xfrm>
        </p:spPr>
        <p:txBody>
          <a:bodyPr/>
          <a:lstStyle/>
          <a:p>
            <a:r>
              <a:rPr lang="en-US" dirty="0" smtClean="0"/>
              <a:t>Also you can think of parameters as a mechanism for communicating information into a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90600" y="2514600"/>
            <a:ext cx="4114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/>
              <a:t>Start method</a:t>
            </a:r>
          </a:p>
          <a:p>
            <a:r>
              <a:rPr lang="en-US" sz="2000" dirty="0" smtClean="0"/>
              <a:t>Num = A value from the user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979714" y="4038600"/>
            <a:ext cx="4114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/>
              <a:t>Knight’s move method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524000" y="3200400"/>
            <a:ext cx="3048000" cy="990600"/>
            <a:chOff x="1524000" y="3200400"/>
            <a:chExt cx="3048000" cy="990600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1524000" y="3200400"/>
              <a:ext cx="304800" cy="99060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828800" y="3392269"/>
              <a:ext cx="2743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Pass value entered by user into ‘move’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5791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1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" y="5536973"/>
            <a:ext cx="8183880" cy="1051560"/>
          </a:xfrm>
        </p:spPr>
        <p:txBody>
          <a:bodyPr/>
          <a:lstStyle/>
          <a:p>
            <a:r>
              <a:rPr lang="en-US" dirty="0" smtClean="0"/>
              <a:t>JT’s Extra: Parameter Passing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64829" y="391886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7: Parameters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533400" y="846294"/>
            <a:ext cx="6772275" cy="1696881"/>
            <a:chOff x="533400" y="846294"/>
            <a:chExt cx="6772275" cy="1696881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219200"/>
              <a:ext cx="6772275" cy="1323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37029" y="846294"/>
              <a:ext cx="6527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Get value for distance from user in ‘start’ method</a:t>
              </a:r>
              <a:endParaRPr lang="en-US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1500" y="2717355"/>
            <a:ext cx="6137729" cy="906908"/>
            <a:chOff x="571500" y="2717355"/>
            <a:chExt cx="6137729" cy="906908"/>
          </a:xfrm>
        </p:grpSpPr>
        <p:sp>
          <p:nvSpPr>
            <p:cNvPr id="9" name="TextBox 8"/>
            <p:cNvSpPr txBox="1"/>
            <p:nvPr/>
          </p:nvSpPr>
          <p:spPr>
            <a:xfrm>
              <a:off x="3204029" y="2717355"/>
              <a:ext cx="3505200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Pass the distance into the move method as a parameter</a:t>
              </a:r>
              <a:endParaRPr lang="en-US" b="1" dirty="0"/>
            </a:p>
          </p:txBody>
        </p:sp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0" y="3233738"/>
              <a:ext cx="2209800" cy="39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Straight Arrow Connector 7"/>
            <p:cNvCxnSpPr>
              <a:stCxn id="9" idx="1"/>
            </p:cNvCxnSpPr>
            <p:nvPr/>
          </p:nvCxnSpPr>
          <p:spPr>
            <a:xfrm flipH="1">
              <a:off x="1981200" y="3040521"/>
              <a:ext cx="1222829" cy="323165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321127" y="4229279"/>
            <a:ext cx="7801431" cy="1543050"/>
            <a:chOff x="321127" y="4229279"/>
            <a:chExt cx="7801431" cy="1543050"/>
          </a:xfrm>
        </p:grpSpPr>
        <p:pic>
          <p:nvPicPr>
            <p:cNvPr id="1127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7633" y="4229279"/>
              <a:ext cx="5114925" cy="1543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6" name="Group 15"/>
            <p:cNvGrpSpPr/>
            <p:nvPr/>
          </p:nvGrpSpPr>
          <p:grpSpPr>
            <a:xfrm>
              <a:off x="321127" y="4520791"/>
              <a:ext cx="2686506" cy="1251537"/>
              <a:chOff x="321127" y="4520791"/>
              <a:chExt cx="2686506" cy="1251537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321127" y="4684894"/>
                <a:ext cx="2252663" cy="923330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pPr algn="r"/>
                <a:r>
                  <a:rPr lang="en-US" b="1" dirty="0" smtClean="0"/>
                  <a:t>Now ‘distance’ can be used in the ‘move’ method</a:t>
                </a:r>
                <a:endParaRPr lang="en-US" b="1" dirty="0"/>
              </a:p>
            </p:txBody>
          </p:sp>
          <p:sp>
            <p:nvSpPr>
              <p:cNvPr id="12" name="Left Brace 11"/>
              <p:cNvSpPr/>
              <p:nvPr/>
            </p:nvSpPr>
            <p:spPr>
              <a:xfrm>
                <a:off x="2573790" y="4520791"/>
                <a:ext cx="433843" cy="1251537"/>
              </a:xfrm>
              <a:prstGeom prst="leftBrace">
                <a:avLst>
                  <a:gd name="adj1" fmla="val 8333"/>
                  <a:gd name="adj2" fmla="val 50941"/>
                </a:avLst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354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Functions</a:t>
            </a:r>
            <a:endParaRPr lang="en-CA" dirty="0"/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213677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Functions are methods that return values</a:t>
            </a: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Mathematically, f(n) = 2n</a:t>
            </a: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f(5) returns 10</a:t>
            </a: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281764-996E-46C9-B47B-A7AD2A3101D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1334" t="64415" r="74001" b="26234"/>
          <a:stretch>
            <a:fillRect/>
          </a:stretch>
        </p:blipFill>
        <p:spPr bwMode="auto">
          <a:xfrm>
            <a:off x="685800" y="2895600"/>
            <a:ext cx="43862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t="58395" r="85268" b="29474"/>
          <a:stretch>
            <a:fillRect/>
          </a:stretch>
        </p:blipFill>
        <p:spPr bwMode="auto">
          <a:xfrm>
            <a:off x="4876800" y="3733800"/>
            <a:ext cx="3429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3362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Useful Functions Of Class World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257175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990600"/>
            <a:ext cx="240030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reeform 5"/>
          <p:cNvSpPr/>
          <p:nvPr/>
        </p:nvSpPr>
        <p:spPr>
          <a:xfrm>
            <a:off x="1397350" y="427482"/>
            <a:ext cx="5264707" cy="5245828"/>
          </a:xfrm>
          <a:custGeom>
            <a:avLst/>
            <a:gdLst>
              <a:gd name="connsiteX0" fmla="*/ 112136 w 5264707"/>
              <a:gd name="connsiteY0" fmla="*/ 4318689 h 5245828"/>
              <a:gd name="connsiteX1" fmla="*/ 286307 w 5264707"/>
              <a:gd name="connsiteY1" fmla="*/ 4870232 h 5245828"/>
              <a:gd name="connsiteX2" fmla="*/ 2579564 w 5264707"/>
              <a:gd name="connsiteY2" fmla="*/ 4899261 h 5245828"/>
              <a:gd name="connsiteX3" fmla="*/ 3290764 w 5264707"/>
              <a:gd name="connsiteY3" fmla="*/ 385318 h 5245828"/>
              <a:gd name="connsiteX4" fmla="*/ 5264707 w 5264707"/>
              <a:gd name="connsiteY4" fmla="*/ 544975 h 524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64707" h="5245828">
                <a:moveTo>
                  <a:pt x="112136" y="4318689"/>
                </a:moveTo>
                <a:cubicBezTo>
                  <a:pt x="-6398" y="4546079"/>
                  <a:pt x="-124931" y="4773470"/>
                  <a:pt x="286307" y="4870232"/>
                </a:cubicBezTo>
                <a:cubicBezTo>
                  <a:pt x="697545" y="4966994"/>
                  <a:pt x="2078821" y="5646747"/>
                  <a:pt x="2579564" y="4899261"/>
                </a:cubicBezTo>
                <a:cubicBezTo>
                  <a:pt x="3080307" y="4151775"/>
                  <a:pt x="2843240" y="1111032"/>
                  <a:pt x="3290764" y="385318"/>
                </a:cubicBezTo>
                <a:cubicBezTo>
                  <a:pt x="3738288" y="-340396"/>
                  <a:pt x="4501497" y="102289"/>
                  <a:pt x="5264707" y="5449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40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Do in order and Do together</a:t>
            </a:r>
            <a:endParaRPr lang="en-CA" dirty="0"/>
          </a:p>
        </p:txBody>
      </p:sp>
      <p:sp>
        <p:nvSpPr>
          <p:cNvPr id="39938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CA" dirty="0" smtClean="0">
                <a:solidFill>
                  <a:srgbClr val="B95C00"/>
                </a:solidFill>
                <a:ea typeface="ＭＳ Ｐゴシック"/>
                <a:cs typeface="ＭＳ Ｐゴシック"/>
              </a:rPr>
              <a:t>Sequential and parallel execution</a:t>
            </a: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8B8B8E-C66A-4313-8947-24A47C85C17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Understand the difference between sequential and parallel execution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Make use of the Do in order and do together statements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200" dirty="0" smtClean="0"/>
              <a:t>Draw flowcharts for story lines with parallel and sequential actions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CA" dirty="0" smtClean="0"/>
              <a:t>Sequential and Parallel Execution</a:t>
            </a:r>
            <a:endParaRPr lang="en-CA" dirty="0"/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4449762" cy="434657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This we have created is sequential</a:t>
            </a: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Straight-line code</a:t>
            </a: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Finish one instruction </a:t>
            </a:r>
            <a:r>
              <a:rPr lang="en-CA" dirty="0">
                <a:ea typeface="ＭＳ Ｐゴシック"/>
                <a:cs typeface="ＭＳ Ｐゴシック"/>
              </a:rPr>
              <a:t>b</a:t>
            </a:r>
            <a:r>
              <a:rPr lang="en-CA" dirty="0" smtClean="0">
                <a:ea typeface="ＭＳ Ｐゴシック"/>
                <a:cs typeface="ＭＳ Ｐゴシック"/>
              </a:rPr>
              <a:t>efore starting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CA" dirty="0" smtClean="0">
                <a:ea typeface="ＭＳ Ｐゴシック"/>
                <a:cs typeface="ＭＳ Ｐゴシック"/>
              </a:rPr>
              <a:t>  the next</a:t>
            </a:r>
          </a:p>
          <a:p>
            <a:pPr eaLnBrk="1" hangingPunct="1">
              <a:buFont typeface="Wingdings 2" pitchFamily="18" charset="2"/>
              <a:buNone/>
            </a:pPr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>
              <a:buFont typeface="Wingdings 2" pitchFamily="18" charset="2"/>
              <a:buNone/>
            </a:pPr>
            <a:endParaRPr lang="en-CA" dirty="0" smtClean="0">
              <a:ea typeface="ＭＳ Ｐゴシック"/>
              <a:cs typeface="ＭＳ Ｐゴシック"/>
            </a:endParaRP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4F8BE0-4369-46F3-B92F-7E334295DF0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321" y="660400"/>
            <a:ext cx="3619500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Parallel Execution</a:t>
            </a:r>
            <a:endParaRPr lang="en-CA" dirty="0"/>
          </a:p>
        </p:txBody>
      </p:sp>
      <p:sp>
        <p:nvSpPr>
          <p:cNvPr id="43010" name="Text Placeholder 4"/>
          <p:cNvSpPr>
            <a:spLocks noGrp="1"/>
          </p:cNvSpPr>
          <p:nvPr>
            <p:ph type="body" idx="1"/>
          </p:nvPr>
        </p:nvSpPr>
        <p:spPr>
          <a:xfrm>
            <a:off x="608013" y="579438"/>
            <a:ext cx="3930650" cy="792162"/>
          </a:xfrm>
        </p:spPr>
        <p:txBody>
          <a:bodyPr/>
          <a:lstStyle/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</p:txBody>
      </p:sp>
      <p:sp>
        <p:nvSpPr>
          <p:cNvPr id="43011" name="Text Placeholder 5"/>
          <p:cNvSpPr>
            <a:spLocks noGrp="1"/>
          </p:cNvSpPr>
          <p:nvPr>
            <p:ph type="body" sz="half" idx="3"/>
          </p:nvPr>
        </p:nvSpPr>
        <p:spPr>
          <a:xfrm>
            <a:off x="4652963" y="579438"/>
            <a:ext cx="3930650" cy="792162"/>
          </a:xfrm>
        </p:spPr>
        <p:txBody>
          <a:bodyPr/>
          <a:lstStyle/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</p:txBody>
      </p:sp>
      <p:sp>
        <p:nvSpPr>
          <p:cNvPr id="43012" name="Content Placeholder 2"/>
          <p:cNvSpPr>
            <a:spLocks noGrp="1"/>
          </p:cNvSpPr>
          <p:nvPr>
            <p:ph sz="quarter" idx="2"/>
          </p:nvPr>
        </p:nvSpPr>
        <p:spPr>
          <a:xfrm>
            <a:off x="608013" y="1447800"/>
            <a:ext cx="3930650" cy="348932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Two methods executed at the same time</a:t>
            </a:r>
          </a:p>
          <a:p>
            <a:pPr lvl="1" eaLnBrk="1" hangingPunct="1"/>
            <a:r>
              <a:rPr lang="en-CA" dirty="0" smtClean="0">
                <a:ea typeface="ＭＳ Ｐゴシック"/>
              </a:rPr>
              <a:t>In parallel, or concurrently</a:t>
            </a: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The windmill blades roll concurrently with the rest of the movie actions</a:t>
            </a:r>
          </a:p>
        </p:txBody>
      </p:sp>
      <p:sp>
        <p:nvSpPr>
          <p:cNvPr id="6758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A17BAB-E83B-4A80-A9EE-81921F7C0EE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dirty="0"/>
          </a:p>
        </p:txBody>
      </p:sp>
      <p:pic>
        <p:nvPicPr>
          <p:cNvPr id="8" name="Cow-Trex.mov">
            <a:hlinkClick r:id="" action="ppaction://media"/>
          </p:cNvPr>
          <p:cNvPicPr>
            <a:picLocks noGrp="1" noChangeAspect="1"/>
          </p:cNvPicPr>
          <p:nvPr>
            <p:ph sz="quarter" idx="4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4876800" y="1447800"/>
            <a:ext cx="3262313" cy="2446338"/>
          </a:xfrm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800600" y="4038600"/>
            <a:ext cx="3932238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r>
              <a:rPr lang="en-CA" sz="2400" dirty="0">
                <a:latin typeface="Verdana" pitchFamily="34" charset="0"/>
                <a:ea typeface="ＭＳ Ｐゴシック"/>
                <a:cs typeface="ＭＳ Ｐゴシック"/>
              </a:rPr>
              <a:t>Cow turns her head while Trex was running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Do in order</a:t>
            </a:r>
            <a:endParaRPr lang="en-CA" dirty="0"/>
          </a:p>
        </p:txBody>
      </p:sp>
      <p:sp>
        <p:nvSpPr>
          <p:cNvPr id="44034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Default mode of execution</a:t>
            </a: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Can group statements in a </a:t>
            </a:r>
            <a:r>
              <a:rPr lang="en-CA" i="1" dirty="0" smtClean="0">
                <a:ea typeface="ＭＳ Ｐゴシック"/>
                <a:cs typeface="ＭＳ Ｐゴシック"/>
              </a:rPr>
              <a:t>Do in order </a:t>
            </a:r>
            <a:r>
              <a:rPr lang="en-CA" dirty="0" smtClean="0">
                <a:ea typeface="ＭＳ Ｐゴシック"/>
                <a:cs typeface="ＭＳ Ｐゴシック"/>
              </a:rPr>
              <a:t>statement </a:t>
            </a: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</p:txBody>
      </p:sp>
      <p:sp>
        <p:nvSpPr>
          <p:cNvPr id="68611" name="Slide Number Placeholder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AE9D7E-DC8E-4A58-9704-846491E3E1C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 t="89946" r="28394" b="-168"/>
          <a:stretch>
            <a:fillRect/>
          </a:stretch>
        </p:blipFill>
        <p:spPr>
          <a:xfrm>
            <a:off x="381000" y="2590800"/>
            <a:ext cx="8091488" cy="685800"/>
          </a:xfrm>
        </p:spPr>
      </p:pic>
      <p:cxnSp>
        <p:nvCxnSpPr>
          <p:cNvPr id="10" name="Straight Arrow Connector 9"/>
          <p:cNvCxnSpPr/>
          <p:nvPr/>
        </p:nvCxnSpPr>
        <p:spPr>
          <a:xfrm rot="10800000" flipV="1">
            <a:off x="3124200" y="2057400"/>
            <a:ext cx="1219200" cy="914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19714"/>
            <a:ext cx="7257942" cy="1738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Do together</a:t>
            </a:r>
            <a:endParaRPr lang="en-CA" dirty="0"/>
          </a:p>
        </p:txBody>
      </p:sp>
      <p:sp>
        <p:nvSpPr>
          <p:cNvPr id="45058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6964362" cy="418782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/>
                <a:cs typeface="ＭＳ Ｐゴシック"/>
              </a:rPr>
              <a:t>Can group statements in a </a:t>
            </a:r>
            <a:r>
              <a:rPr lang="en-CA" i="1" dirty="0" smtClean="0">
                <a:ea typeface="ＭＳ Ｐゴシック"/>
                <a:cs typeface="ＭＳ Ｐゴシック"/>
              </a:rPr>
              <a:t>Do together </a:t>
            </a:r>
            <a:r>
              <a:rPr lang="en-CA" dirty="0" smtClean="0">
                <a:ea typeface="ＭＳ Ｐゴシック"/>
                <a:cs typeface="ＭＳ Ｐゴシック"/>
              </a:rPr>
              <a:t>statement  to run concurrently</a:t>
            </a: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CA" dirty="0" smtClean="0">
              <a:ea typeface="ＭＳ Ｐゴシック"/>
              <a:cs typeface="ＭＳ Ｐゴシック"/>
            </a:endParaRPr>
          </a:p>
        </p:txBody>
      </p:sp>
      <p:sp>
        <p:nvSpPr>
          <p:cNvPr id="69635" name="Slide Number Placeholder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C0E51C-9D42-42AF-9DE6-50B25B497E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 t="89946" r="28394" b="-168"/>
          <a:stretch>
            <a:fillRect/>
          </a:stretch>
        </p:blipFill>
        <p:spPr>
          <a:xfrm>
            <a:off x="381000" y="2590800"/>
            <a:ext cx="8091488" cy="685800"/>
          </a:xfrm>
        </p:spPr>
      </p:pic>
      <p:cxnSp>
        <p:nvCxnSpPr>
          <p:cNvPr id="10" name="Straight Arrow Connector 9"/>
          <p:cNvCxnSpPr/>
          <p:nvPr/>
        </p:nvCxnSpPr>
        <p:spPr>
          <a:xfrm rot="5400000">
            <a:off x="3581400" y="2209800"/>
            <a:ext cx="914400" cy="609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81400"/>
            <a:ext cx="6400800" cy="19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86600" y="38100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8: simultaneous actions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CA" dirty="0" smtClean="0"/>
              <a:t>Intertwining in order and together</a:t>
            </a:r>
            <a:endParaRPr lang="en-CA" dirty="0"/>
          </a:p>
        </p:txBody>
      </p:sp>
      <p:sp>
        <p:nvSpPr>
          <p:cNvPr id="7065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8D7E75-20A4-4E07-9C3F-213D40B17AF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dirty="0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/>
          <a:srcRect l="21249" t="35001" r="25000" b="10001"/>
          <a:stretch>
            <a:fillRect/>
          </a:stretch>
        </p:blipFill>
        <p:spPr bwMode="auto">
          <a:xfrm>
            <a:off x="685800" y="533400"/>
            <a:ext cx="7391400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956719" y="1661319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CA" sz="2800" dirty="0" smtClean="0"/>
              <a:t>Flowcharts for Story Lines</a:t>
            </a:r>
            <a:endParaRPr lang="en-CA" sz="2800" dirty="0"/>
          </a:p>
        </p:txBody>
      </p:sp>
      <p:sp>
        <p:nvSpPr>
          <p:cNvPr id="7168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D16202-F161-4ECC-B27A-FEBAF0D96A6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dirty="0"/>
          </a:p>
        </p:txBody>
      </p:sp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2"/>
          <a:srcRect l="31876" t="12633" r="32500" b="5263"/>
          <a:stretch>
            <a:fillRect/>
          </a:stretch>
        </p:blipFill>
        <p:spPr bwMode="auto">
          <a:xfrm>
            <a:off x="2286000" y="381000"/>
            <a:ext cx="4343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819400" y="685800"/>
            <a:ext cx="533400" cy="541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3505200" y="685800"/>
            <a:ext cx="2514600" cy="541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956719" y="1661319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CA" sz="2800" dirty="0" smtClean="0"/>
              <a:t>Flowcharts for Story Lines</a:t>
            </a:r>
            <a:endParaRPr lang="en-CA" sz="2800" dirty="0"/>
          </a:p>
        </p:txBody>
      </p:sp>
      <p:sp>
        <p:nvSpPr>
          <p:cNvPr id="72706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2DB0B1-1FA5-43BC-91CA-30548A73C65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dirty="0"/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/>
          <a:srcRect l="31876" t="12633" r="32500" b="5263"/>
          <a:stretch>
            <a:fillRect/>
          </a:stretch>
        </p:blipFill>
        <p:spPr bwMode="auto">
          <a:xfrm>
            <a:off x="2286000" y="381000"/>
            <a:ext cx="4343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886200" y="2895600"/>
            <a:ext cx="1905000" cy="6096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3810000" y="5410200"/>
            <a:ext cx="1905000" cy="6096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CA" dirty="0" smtClean="0"/>
              <a:t>Do together and in order movie</a:t>
            </a:r>
            <a:endParaRPr lang="en-CA" dirty="0"/>
          </a:p>
        </p:txBody>
      </p:sp>
      <p:sp>
        <p:nvSpPr>
          <p:cNvPr id="73730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C165C0-C638-4236-9524-F0622EF418C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dirty="0"/>
          </a:p>
        </p:txBody>
      </p:sp>
      <p:pic>
        <p:nvPicPr>
          <p:cNvPr id="6" name="cow-trex2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609600" y="304800"/>
            <a:ext cx="7802563" cy="4876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Flowcharts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It’s a graphical notation that’s used to specify how a computer program will execute.</a:t>
            </a:r>
          </a:p>
          <a:p>
            <a:r>
              <a:rPr lang="en-US" sz="2400" dirty="0" smtClean="0"/>
              <a:t>Symbols:</a:t>
            </a:r>
          </a:p>
          <a:p>
            <a:pPr lvl="1"/>
            <a:r>
              <a:rPr lang="en-US" sz="2000" dirty="0" smtClean="0"/>
              <a:t>Terminal (for the start and end of the program).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Processing (for a step in the program)</a:t>
            </a:r>
          </a:p>
          <a:p>
            <a:pPr lvl="1"/>
            <a:endParaRPr lang="en-US" dirty="0" smtClean="0"/>
          </a:p>
          <a:p>
            <a:r>
              <a:rPr lang="en-US" sz="2400" dirty="0" smtClean="0"/>
              <a:t>Arrows are used to connect the symbols (show the order and direction of execution).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1295400" y="2314121"/>
            <a:ext cx="1143000" cy="457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Start/end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284514" y="3352800"/>
            <a:ext cx="13970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Processing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7162800" y="4243161"/>
            <a:ext cx="1397000" cy="1914525"/>
            <a:chOff x="456" y="3114"/>
            <a:chExt cx="880" cy="1206"/>
          </a:xfrm>
        </p:grpSpPr>
        <p:sp>
          <p:nvSpPr>
            <p:cNvPr id="25607" name="AutoShape 4"/>
            <p:cNvSpPr>
              <a:spLocks noChangeArrowheads="1"/>
            </p:cNvSpPr>
            <p:nvPr/>
          </p:nvSpPr>
          <p:spPr bwMode="auto">
            <a:xfrm>
              <a:off x="538" y="3114"/>
              <a:ext cx="720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Start</a:t>
              </a:r>
            </a:p>
          </p:txBody>
        </p:sp>
        <p:sp>
          <p:nvSpPr>
            <p:cNvPr id="25608" name="Rectangle 5"/>
            <p:cNvSpPr>
              <a:spLocks noChangeArrowheads="1"/>
            </p:cNvSpPr>
            <p:nvPr/>
          </p:nvSpPr>
          <p:spPr bwMode="auto">
            <a:xfrm>
              <a:off x="456" y="3584"/>
              <a:ext cx="880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Instruction</a:t>
              </a:r>
            </a:p>
          </p:txBody>
        </p:sp>
        <p:sp>
          <p:nvSpPr>
            <p:cNvPr id="25609" name="AutoShape 4"/>
            <p:cNvSpPr>
              <a:spLocks noChangeArrowheads="1"/>
            </p:cNvSpPr>
            <p:nvPr/>
          </p:nvSpPr>
          <p:spPr bwMode="auto">
            <a:xfrm>
              <a:off x="530" y="4032"/>
              <a:ext cx="720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End</a:t>
              </a:r>
            </a:p>
          </p:txBody>
        </p:sp>
        <p:cxnSp>
          <p:nvCxnSpPr>
            <p:cNvPr id="25610" name="AutoShape 10"/>
            <p:cNvCxnSpPr>
              <a:cxnSpLocks noChangeShapeType="1"/>
              <a:stCxn id="25607" idx="2"/>
              <a:endCxn id="25608" idx="0"/>
            </p:cNvCxnSpPr>
            <p:nvPr/>
          </p:nvCxnSpPr>
          <p:spPr bwMode="auto">
            <a:xfrm flipH="1">
              <a:off x="896" y="3402"/>
              <a:ext cx="2" cy="18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11" name="AutoShape 11"/>
            <p:cNvCxnSpPr>
              <a:cxnSpLocks noChangeShapeType="1"/>
              <a:stCxn id="25608" idx="2"/>
              <a:endCxn id="25609" idx="0"/>
            </p:cNvCxnSpPr>
            <p:nvPr/>
          </p:nvCxnSpPr>
          <p:spPr bwMode="auto">
            <a:xfrm flipH="1">
              <a:off x="890" y="3872"/>
              <a:ext cx="6" cy="1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69949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25604" grpId="0" animBg="1"/>
      <p:bldP spid="2560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88406" y="5445125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JT’s Extra: Example Program: Flowchart</a:t>
            </a:r>
          </a:p>
        </p:txBody>
      </p:sp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7" t="38254" r="42593" b="43346"/>
          <a:stretch>
            <a:fillRect/>
          </a:stretch>
        </p:blipFill>
        <p:spPr bwMode="auto">
          <a:xfrm>
            <a:off x="292100" y="1231900"/>
            <a:ext cx="4575175" cy="22637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3" name="AutoShape 4"/>
          <p:cNvSpPr>
            <a:spLocks noChangeArrowheads="1"/>
          </p:cNvSpPr>
          <p:nvPr/>
        </p:nvSpPr>
        <p:spPr bwMode="auto">
          <a:xfrm>
            <a:off x="6494690" y="319314"/>
            <a:ext cx="1143000" cy="457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Start/end</a:t>
            </a:r>
          </a:p>
        </p:txBody>
      </p:sp>
      <p:sp>
        <p:nvSpPr>
          <p:cNvPr id="24584" name="Rectangle 5"/>
          <p:cNvSpPr>
            <a:spLocks noChangeArrowheads="1"/>
          </p:cNvSpPr>
          <p:nvPr/>
        </p:nvSpPr>
        <p:spPr bwMode="auto">
          <a:xfrm>
            <a:off x="5526315" y="1408339"/>
            <a:ext cx="3111500" cy="48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Homer: move forward 1 meter</a:t>
            </a:r>
          </a:p>
        </p:txBody>
      </p:sp>
      <p:sp>
        <p:nvSpPr>
          <p:cNvPr id="24585" name="AutoShape 4"/>
          <p:cNvSpPr>
            <a:spLocks noChangeArrowheads="1"/>
          </p:cNvSpPr>
          <p:nvPr/>
        </p:nvSpPr>
        <p:spPr bwMode="auto">
          <a:xfrm>
            <a:off x="6545490" y="5002439"/>
            <a:ext cx="1143000" cy="457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End</a:t>
            </a:r>
          </a:p>
        </p:txBody>
      </p:sp>
      <p:cxnSp>
        <p:nvCxnSpPr>
          <p:cNvPr id="24586" name="AutoShape 10"/>
          <p:cNvCxnSpPr>
            <a:cxnSpLocks noChangeShapeType="1"/>
            <a:stCxn id="24583" idx="2"/>
            <a:endCxn id="24584" idx="0"/>
          </p:cNvCxnSpPr>
          <p:nvPr/>
        </p:nvCxnSpPr>
        <p:spPr bwMode="auto">
          <a:xfrm>
            <a:off x="7066190" y="776514"/>
            <a:ext cx="15875" cy="631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7" name="AutoShape 11"/>
          <p:cNvCxnSpPr>
            <a:cxnSpLocks noChangeShapeType="1"/>
            <a:stCxn id="24588" idx="2"/>
            <a:endCxn id="24590" idx="0"/>
          </p:cNvCxnSpPr>
          <p:nvPr/>
        </p:nvCxnSpPr>
        <p:spPr bwMode="auto">
          <a:xfrm>
            <a:off x="7113815" y="3135539"/>
            <a:ext cx="12700" cy="8509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8" name="Rectangle 5"/>
          <p:cNvSpPr>
            <a:spLocks noChangeArrowheads="1"/>
          </p:cNvSpPr>
          <p:nvPr/>
        </p:nvSpPr>
        <p:spPr bwMode="auto">
          <a:xfrm>
            <a:off x="6008915" y="2678339"/>
            <a:ext cx="22098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Homer: “Doh!”</a:t>
            </a:r>
          </a:p>
        </p:txBody>
      </p:sp>
      <p:cxnSp>
        <p:nvCxnSpPr>
          <p:cNvPr id="24589" name="AutoShape 13"/>
          <p:cNvCxnSpPr>
            <a:cxnSpLocks noChangeShapeType="1"/>
            <a:stCxn id="24584" idx="2"/>
            <a:endCxn id="24588" idx="0"/>
          </p:cNvCxnSpPr>
          <p:nvPr/>
        </p:nvCxnSpPr>
        <p:spPr bwMode="auto">
          <a:xfrm>
            <a:off x="7082065" y="1890939"/>
            <a:ext cx="31750" cy="787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0" name="Rectangle 5"/>
          <p:cNvSpPr>
            <a:spLocks noChangeArrowheads="1"/>
          </p:cNvSpPr>
          <p:nvPr/>
        </p:nvSpPr>
        <p:spPr bwMode="auto">
          <a:xfrm>
            <a:off x="5577115" y="3986439"/>
            <a:ext cx="3098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Bart: “Don’t have a cow man!”</a:t>
            </a:r>
          </a:p>
        </p:txBody>
      </p:sp>
      <p:cxnSp>
        <p:nvCxnSpPr>
          <p:cNvPr id="24591" name="AutoShape 15"/>
          <p:cNvCxnSpPr>
            <a:cxnSpLocks noChangeShapeType="1"/>
            <a:stCxn id="24590" idx="2"/>
            <a:endCxn id="24585" idx="0"/>
          </p:cNvCxnSpPr>
          <p:nvPr/>
        </p:nvCxnSpPr>
        <p:spPr bwMode="auto">
          <a:xfrm flipH="1">
            <a:off x="7116990" y="4367439"/>
            <a:ext cx="9525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1864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/>
      <p:bldP spid="24584" grpId="0" animBg="1"/>
      <p:bldP spid="24585" grpId="0" animBg="1"/>
      <p:bldP spid="24588" grpId="0" animBg="1"/>
      <p:bldP spid="2459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257800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Flowchart (Do-Together)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B75AF-1663-4661-9BD9-3B513C1FBAF4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4386035"/>
            <a:ext cx="426534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5884635" y="504371"/>
            <a:ext cx="1143000" cy="4572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Start/end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191000" y="1752600"/>
            <a:ext cx="1693635" cy="815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/>
          <a:lstStyle/>
          <a:p>
            <a:pPr algn="ctr"/>
            <a:r>
              <a:rPr lang="en-US" sz="1800"/>
              <a:t>Homer: move forward 1 meter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5835648" y="4790621"/>
            <a:ext cx="1143000" cy="457200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End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6248400" y="1774459"/>
            <a:ext cx="22098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Homer: “Doh!”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996090" y="3795939"/>
            <a:ext cx="3098800" cy="381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Bart: “Don’t have a cow man!”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93719" y="1267776"/>
            <a:ext cx="4682196" cy="198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457200" y="1381213"/>
            <a:ext cx="3380058" cy="1754326"/>
            <a:chOff x="1903142" y="1319483"/>
            <a:chExt cx="3380058" cy="1754326"/>
          </a:xfrm>
        </p:grpSpPr>
        <p:sp>
          <p:nvSpPr>
            <p:cNvPr id="18" name="Left Brace 17"/>
            <p:cNvSpPr/>
            <p:nvPr/>
          </p:nvSpPr>
          <p:spPr>
            <a:xfrm>
              <a:off x="4445000" y="1453696"/>
              <a:ext cx="838200" cy="1485900"/>
            </a:xfrm>
            <a:prstGeom prst="leftBrac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03142" y="1319483"/>
              <a:ext cx="26670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Encompasses all the instructions that execute at the same time (encompassed by the ‘do together’ container)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23" name="Straight Arrow Connector 22"/>
          <p:cNvCxnSpPr>
            <a:stCxn id="6" idx="2"/>
          </p:cNvCxnSpPr>
          <p:nvPr/>
        </p:nvCxnSpPr>
        <p:spPr>
          <a:xfrm>
            <a:off x="6456135" y="961571"/>
            <a:ext cx="0" cy="30620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446156" y="3248976"/>
            <a:ext cx="0" cy="5469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433454" y="4219209"/>
            <a:ext cx="0" cy="5469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22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3" grpId="0" animBg="1"/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102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JT’s Extra: Program Documentation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English statements inserted into a computer program.</a:t>
            </a:r>
          </a:p>
          <a:p>
            <a:r>
              <a:rPr lang="en-US" sz="2400" dirty="0" smtClean="0"/>
              <a:t>They are not written in a programming language.</a:t>
            </a:r>
          </a:p>
          <a:p>
            <a:r>
              <a:rPr lang="en-US" sz="2400" dirty="0" smtClean="0"/>
              <a:t>They are for the reader of the program and won’t be executed by the computer.</a:t>
            </a:r>
          </a:p>
          <a:p>
            <a:r>
              <a:rPr lang="en-US" sz="2400" dirty="0" smtClean="0"/>
              <a:t>It describes ‘what’ the program does (but not ‘how’ it does it.</a:t>
            </a:r>
          </a:p>
          <a:p>
            <a:pPr lvl="1"/>
            <a:r>
              <a:rPr lang="en-US" sz="2000" dirty="0" smtClean="0"/>
              <a:t>Correct: the program sorts contacts into alphabetical order</a:t>
            </a:r>
          </a:p>
          <a:p>
            <a:pPr lvl="1"/>
            <a:r>
              <a:rPr lang="en-US" sz="2000" dirty="0" smtClean="0"/>
              <a:t>Incorrect: the program uses the quicksort algorithm.</a:t>
            </a:r>
          </a:p>
        </p:txBody>
      </p:sp>
    </p:spTree>
    <p:extLst>
      <p:ext uri="{BB962C8B-B14F-4D97-AF65-F5344CB8AC3E}">
        <p14:creationId xmlns:p14="http://schemas.microsoft.com/office/powerpoint/2010/main" val="416388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42643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Creating Program Documentation</a:t>
            </a:r>
          </a:p>
        </p:txBody>
      </p:sp>
      <p:pic>
        <p:nvPicPr>
          <p:cNvPr id="5427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0" t="36902" b="3784"/>
          <a:stretch>
            <a:fillRect/>
          </a:stretch>
        </p:blipFill>
        <p:spPr>
          <a:xfrm>
            <a:off x="304800" y="284163"/>
            <a:ext cx="8601075" cy="5127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4279" name="Group 7"/>
          <p:cNvGrpSpPr>
            <a:grpSpLocks/>
          </p:cNvGrpSpPr>
          <p:nvPr/>
        </p:nvGrpSpPr>
        <p:grpSpPr bwMode="auto">
          <a:xfrm>
            <a:off x="4114800" y="3810000"/>
            <a:ext cx="3670300" cy="1765300"/>
            <a:chOff x="2680" y="2832"/>
            <a:chExt cx="2312" cy="1112"/>
          </a:xfrm>
        </p:grpSpPr>
        <p:sp>
          <p:nvSpPr>
            <p:cNvPr id="54277" name="Freeform 5"/>
            <p:cNvSpPr>
              <a:spLocks/>
            </p:cNvSpPr>
            <p:nvPr/>
          </p:nvSpPr>
          <p:spPr bwMode="auto">
            <a:xfrm>
              <a:off x="2680" y="3144"/>
              <a:ext cx="1432" cy="800"/>
            </a:xfrm>
            <a:custGeom>
              <a:avLst/>
              <a:gdLst>
                <a:gd name="T0" fmla="*/ 1384 w 1432"/>
                <a:gd name="T1" fmla="*/ 488 h 800"/>
                <a:gd name="T2" fmla="*/ 1000 w 1432"/>
                <a:gd name="T3" fmla="*/ 288 h 800"/>
                <a:gd name="T4" fmla="*/ 896 w 1432"/>
                <a:gd name="T5" fmla="*/ 240 h 800"/>
                <a:gd name="T6" fmla="*/ 720 w 1432"/>
                <a:gd name="T7" fmla="*/ 128 h 800"/>
                <a:gd name="T8" fmla="*/ 576 w 1432"/>
                <a:gd name="T9" fmla="*/ 88 h 800"/>
                <a:gd name="T10" fmla="*/ 464 w 1432"/>
                <a:gd name="T11" fmla="*/ 56 h 800"/>
                <a:gd name="T12" fmla="*/ 152 w 1432"/>
                <a:gd name="T13" fmla="*/ 0 h 800"/>
                <a:gd name="T14" fmla="*/ 40 w 1432"/>
                <a:gd name="T15" fmla="*/ 32 h 800"/>
                <a:gd name="T16" fmla="*/ 0 w 1432"/>
                <a:gd name="T17" fmla="*/ 144 h 800"/>
                <a:gd name="T18" fmla="*/ 8 w 1432"/>
                <a:gd name="T19" fmla="*/ 312 h 800"/>
                <a:gd name="T20" fmla="*/ 24 w 1432"/>
                <a:gd name="T21" fmla="*/ 336 h 800"/>
                <a:gd name="T22" fmla="*/ 104 w 1432"/>
                <a:gd name="T23" fmla="*/ 464 h 800"/>
                <a:gd name="T24" fmla="*/ 320 w 1432"/>
                <a:gd name="T25" fmla="*/ 616 h 800"/>
                <a:gd name="T26" fmla="*/ 488 w 1432"/>
                <a:gd name="T27" fmla="*/ 688 h 800"/>
                <a:gd name="T28" fmla="*/ 672 w 1432"/>
                <a:gd name="T29" fmla="*/ 720 h 800"/>
                <a:gd name="T30" fmla="*/ 864 w 1432"/>
                <a:gd name="T31" fmla="*/ 760 h 800"/>
                <a:gd name="T32" fmla="*/ 1104 w 1432"/>
                <a:gd name="T33" fmla="*/ 800 h 800"/>
                <a:gd name="T34" fmla="*/ 1288 w 1432"/>
                <a:gd name="T35" fmla="*/ 768 h 800"/>
                <a:gd name="T36" fmla="*/ 1384 w 1432"/>
                <a:gd name="T37" fmla="*/ 680 h 800"/>
                <a:gd name="T38" fmla="*/ 1432 w 1432"/>
                <a:gd name="T39" fmla="*/ 584 h 800"/>
                <a:gd name="T40" fmla="*/ 1400 w 1432"/>
                <a:gd name="T41" fmla="*/ 496 h 800"/>
                <a:gd name="T42" fmla="*/ 1384 w 1432"/>
                <a:gd name="T43" fmla="*/ 464 h 800"/>
                <a:gd name="T44" fmla="*/ 1384 w 1432"/>
                <a:gd name="T45" fmla="*/ 488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32" h="800">
                  <a:moveTo>
                    <a:pt x="1384" y="488"/>
                  </a:moveTo>
                  <a:cubicBezTo>
                    <a:pt x="1285" y="389"/>
                    <a:pt x="1122" y="349"/>
                    <a:pt x="1000" y="288"/>
                  </a:cubicBezTo>
                  <a:cubicBezTo>
                    <a:pt x="966" y="271"/>
                    <a:pt x="930" y="257"/>
                    <a:pt x="896" y="240"/>
                  </a:cubicBezTo>
                  <a:cubicBezTo>
                    <a:pt x="834" y="209"/>
                    <a:pt x="782" y="159"/>
                    <a:pt x="720" y="128"/>
                  </a:cubicBezTo>
                  <a:cubicBezTo>
                    <a:pt x="678" y="107"/>
                    <a:pt x="623" y="97"/>
                    <a:pt x="576" y="88"/>
                  </a:cubicBezTo>
                  <a:cubicBezTo>
                    <a:pt x="542" y="65"/>
                    <a:pt x="504" y="63"/>
                    <a:pt x="464" y="56"/>
                  </a:cubicBezTo>
                  <a:cubicBezTo>
                    <a:pt x="363" y="37"/>
                    <a:pt x="250" y="33"/>
                    <a:pt x="152" y="0"/>
                  </a:cubicBezTo>
                  <a:cubicBezTo>
                    <a:pt x="60" y="18"/>
                    <a:pt x="96" y="4"/>
                    <a:pt x="40" y="32"/>
                  </a:cubicBezTo>
                  <a:cubicBezTo>
                    <a:pt x="30" y="72"/>
                    <a:pt x="18" y="108"/>
                    <a:pt x="0" y="144"/>
                  </a:cubicBezTo>
                  <a:cubicBezTo>
                    <a:pt x="3" y="200"/>
                    <a:pt x="1" y="256"/>
                    <a:pt x="8" y="312"/>
                  </a:cubicBezTo>
                  <a:cubicBezTo>
                    <a:pt x="9" y="322"/>
                    <a:pt x="20" y="327"/>
                    <a:pt x="24" y="336"/>
                  </a:cubicBezTo>
                  <a:cubicBezTo>
                    <a:pt x="55" y="405"/>
                    <a:pt x="41" y="401"/>
                    <a:pt x="104" y="464"/>
                  </a:cubicBezTo>
                  <a:cubicBezTo>
                    <a:pt x="167" y="527"/>
                    <a:pt x="246" y="570"/>
                    <a:pt x="320" y="616"/>
                  </a:cubicBezTo>
                  <a:cubicBezTo>
                    <a:pt x="376" y="651"/>
                    <a:pt x="421" y="678"/>
                    <a:pt x="488" y="688"/>
                  </a:cubicBezTo>
                  <a:cubicBezTo>
                    <a:pt x="548" y="708"/>
                    <a:pt x="609" y="712"/>
                    <a:pt x="672" y="720"/>
                  </a:cubicBezTo>
                  <a:cubicBezTo>
                    <a:pt x="769" y="752"/>
                    <a:pt x="720" y="750"/>
                    <a:pt x="864" y="760"/>
                  </a:cubicBezTo>
                  <a:cubicBezTo>
                    <a:pt x="944" y="773"/>
                    <a:pt x="1024" y="789"/>
                    <a:pt x="1104" y="800"/>
                  </a:cubicBezTo>
                  <a:cubicBezTo>
                    <a:pt x="1254" y="791"/>
                    <a:pt x="1203" y="796"/>
                    <a:pt x="1288" y="768"/>
                  </a:cubicBezTo>
                  <a:cubicBezTo>
                    <a:pt x="1314" y="730"/>
                    <a:pt x="1340" y="695"/>
                    <a:pt x="1384" y="680"/>
                  </a:cubicBezTo>
                  <a:cubicBezTo>
                    <a:pt x="1403" y="651"/>
                    <a:pt x="1421" y="617"/>
                    <a:pt x="1432" y="584"/>
                  </a:cubicBezTo>
                  <a:cubicBezTo>
                    <a:pt x="1410" y="528"/>
                    <a:pt x="1421" y="558"/>
                    <a:pt x="1400" y="496"/>
                  </a:cubicBezTo>
                  <a:cubicBezTo>
                    <a:pt x="1396" y="485"/>
                    <a:pt x="1395" y="469"/>
                    <a:pt x="1384" y="464"/>
                  </a:cubicBezTo>
                  <a:cubicBezTo>
                    <a:pt x="1377" y="460"/>
                    <a:pt x="1384" y="480"/>
                    <a:pt x="1384" y="488"/>
                  </a:cubicBez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78" name="Text Box 6"/>
            <p:cNvSpPr txBox="1">
              <a:spLocks noChangeArrowheads="1"/>
            </p:cNvSpPr>
            <p:nvPr/>
          </p:nvSpPr>
          <p:spPr bwMode="auto">
            <a:xfrm>
              <a:off x="3472" y="2832"/>
              <a:ext cx="152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Create comments for the documentation graphically.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146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What Should Be In The Program Documentation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400" dirty="0" smtClean="0"/>
              <a:t>What does the program do e.g., tax program.</a:t>
            </a:r>
            <a:endParaRPr lang="en-US" sz="2400" dirty="0" smtClean="0"/>
          </a:p>
          <a:p>
            <a:r>
              <a:rPr lang="en-CA" sz="2400" dirty="0" smtClean="0"/>
              <a:t>What are it’s capabilities e.g., it calculates personal or small business tax.</a:t>
            </a:r>
            <a:endParaRPr lang="en-US" sz="2400" dirty="0" smtClean="0"/>
          </a:p>
          <a:p>
            <a:r>
              <a:rPr lang="en-CA" sz="2400" dirty="0" smtClean="0"/>
              <a:t>What are it’s limitations e.g., it only follows Canadian tax laws and cannot be used in the US. In Canada it doesn’t calculate taxes for organizations with a yearly gross earnings over $1 billion.</a:t>
            </a:r>
            <a:endParaRPr lang="en-US" sz="2400" dirty="0" smtClean="0"/>
          </a:p>
          <a:p>
            <a:r>
              <a:rPr lang="en-CA" sz="2400" dirty="0" smtClean="0"/>
              <a:t>Author</a:t>
            </a:r>
          </a:p>
          <a:p>
            <a:r>
              <a:rPr lang="en-CA" sz="2400" dirty="0" smtClean="0"/>
              <a:t>What is the version of the program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7363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10200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What Should Be In The Program Documentation (2)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400" dirty="0" smtClean="0"/>
              <a:t>If you don’t use numbers for the different versions of your program then consider using dates (tie this with program features i.e., list the features of version ‘x’ of the program).</a:t>
            </a:r>
            <a:endParaRPr lang="en-US" sz="2400" dirty="0" smtClean="0"/>
          </a:p>
          <a:p>
            <a:pPr lvl="1"/>
            <a:r>
              <a:rPr lang="en-CA" sz="2000" dirty="0" smtClean="0"/>
              <a:t>How does the program work. </a:t>
            </a:r>
            <a:endParaRPr lang="en-US" sz="2000" dirty="0" smtClean="0"/>
          </a:p>
          <a:p>
            <a:pPr lvl="1"/>
            <a:r>
              <a:rPr lang="en-CA" sz="2000" dirty="0" smtClean="0"/>
              <a:t>This is often a description in English (or another high-level) language that describes the way in which the program operates.</a:t>
            </a:r>
            <a:endParaRPr lang="en-US" sz="2000" dirty="0" smtClean="0"/>
          </a:p>
          <a:p>
            <a:pPr lvl="1"/>
            <a:r>
              <a:rPr lang="en-CA" sz="2000" dirty="0" smtClean="0"/>
              <a:t>The purpose of this description is to help the reader quickly understand how the program works.</a:t>
            </a:r>
            <a:endParaRPr lang="en-US" sz="2000" dirty="0" smtClean="0"/>
          </a:p>
          <a:p>
            <a:pPr lvl="1"/>
            <a:r>
              <a:rPr lang="en-CA" sz="2000" dirty="0" smtClean="0"/>
              <a:t>Typically used to describe things that are not immediately self evident from the program code.</a:t>
            </a:r>
            <a:endParaRPr lang="en-US" sz="2000" dirty="0" smtClean="0"/>
          </a:p>
          <a:p>
            <a:r>
              <a:rPr lang="en-US" sz="2400" dirty="0" smtClean="0"/>
              <a:t>For an example of a completely documented program see “</a:t>
            </a:r>
            <a:r>
              <a:rPr lang="en-US" sz="2400" dirty="0" smtClean="0">
                <a:latin typeface="Arial" charset="0"/>
              </a:rPr>
              <a:t>The Simpsons</a:t>
            </a:r>
            <a:r>
              <a:rPr lang="en-US" sz="2400" dirty="0" smtClean="0"/>
              <a:t>” example program.</a:t>
            </a:r>
          </a:p>
        </p:txBody>
      </p:sp>
    </p:spTree>
    <p:extLst>
      <p:ext uri="{BB962C8B-B14F-4D97-AF65-F5344CB8AC3E}">
        <p14:creationId xmlns:p14="http://schemas.microsoft.com/office/powerpoint/2010/main" val="35573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bldLvl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5993</TotalTime>
  <Words>2075</Words>
  <Application>Microsoft Office PowerPoint</Application>
  <PresentationFormat>On-screen Show (4:3)</PresentationFormat>
  <Paragraphs>298</Paragraphs>
  <Slides>60</Slides>
  <Notes>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Aspect</vt:lpstr>
      <vt:lpstr>2 Programming</vt:lpstr>
      <vt:lpstr>Objectives</vt:lpstr>
      <vt:lpstr>JT’s Extra: Variables</vt:lpstr>
      <vt:lpstr>JT’s Extra: Example Use Of A Variable</vt:lpstr>
      <vt:lpstr>JT’s Extra: Variable Naming Conventions</vt:lpstr>
      <vt:lpstr>Property Variables</vt:lpstr>
      <vt:lpstr>JT’s Extra: Memory Is Compartmentalized</vt:lpstr>
      <vt:lpstr>JT’s Extra: Memory Is Compartmentalized</vt:lpstr>
      <vt:lpstr>Local Variables</vt:lpstr>
      <vt:lpstr>JT’s Extra: Local Variables</vt:lpstr>
      <vt:lpstr>JT’s Extra: World Level Variables</vt:lpstr>
      <vt:lpstr>JT’s Extra: World Level Variables</vt:lpstr>
      <vt:lpstr>JT’s Extra: String Conversion</vt:lpstr>
      <vt:lpstr>JT’s Extra: String Conversion (2)</vt:lpstr>
      <vt:lpstr>JT’s Extra: Captioning Output</vt:lpstr>
      <vt:lpstr>JT’s Extra: Captioning Output (2)</vt:lpstr>
      <vt:lpstr>JT’ Extra: Getting User Input</vt:lpstr>
      <vt:lpstr>Assignment Statement &amp; User Input</vt:lpstr>
      <vt:lpstr>Assignment Statement</vt:lpstr>
      <vt:lpstr>JT’s Extra: Mathematical Expressions</vt:lpstr>
      <vt:lpstr>JT’s Extra: Common Mathematical Operations</vt:lpstr>
      <vt:lpstr>JT’s Extra: Copying From a Variable Is An Expression</vt:lpstr>
      <vt:lpstr>User Input</vt:lpstr>
      <vt:lpstr>The Complete Program</vt:lpstr>
      <vt:lpstr>Methods and Functions</vt:lpstr>
      <vt:lpstr>Objectives</vt:lpstr>
      <vt:lpstr>JT’s Extra: Parameters</vt:lpstr>
      <vt:lpstr>Methods</vt:lpstr>
      <vt:lpstr>JT’s Extra: Function Definition </vt:lpstr>
      <vt:lpstr>JT’s Method Definition</vt:lpstr>
      <vt:lpstr>JT’s Extra: Method Call</vt:lpstr>
      <vt:lpstr>JT’s Extra: Method Definitions And Calls</vt:lpstr>
      <vt:lpstr>JT’s Extra: Method Definitions And Calls</vt:lpstr>
      <vt:lpstr>JT’s Extra: Method Parameters</vt:lpstr>
      <vt:lpstr>JT’s Extra: Method Definitions</vt:lpstr>
      <vt:lpstr>JT’s Extra: Good Style (Creating Your Own Methods)</vt:lpstr>
      <vt:lpstr>JT’s Extra: Good Style (Creating Your Own Methods): 2</vt:lpstr>
      <vt:lpstr>JT’s Extra: Good Style (Creating Your Own Methods): 3</vt:lpstr>
      <vt:lpstr>Parameters</vt:lpstr>
      <vt:lpstr>JT’s Extra: Parameters</vt:lpstr>
      <vt:lpstr>JT’s Extra: Parameter Passing</vt:lpstr>
      <vt:lpstr>Functions</vt:lpstr>
      <vt:lpstr>JT’s Extra: Useful Functions Of Class World</vt:lpstr>
      <vt:lpstr>Do in order and Do together</vt:lpstr>
      <vt:lpstr>Objectives</vt:lpstr>
      <vt:lpstr>Sequential and Parallel Execution</vt:lpstr>
      <vt:lpstr>Parallel Execution</vt:lpstr>
      <vt:lpstr>Do in order</vt:lpstr>
      <vt:lpstr>Do together</vt:lpstr>
      <vt:lpstr>Intertwining in order and together</vt:lpstr>
      <vt:lpstr>Flowcharts for Story Lines</vt:lpstr>
      <vt:lpstr>Flowcharts for Story Lines</vt:lpstr>
      <vt:lpstr>Do together and in order movie</vt:lpstr>
      <vt:lpstr>JT’s Extra: Flowcharts</vt:lpstr>
      <vt:lpstr>JT’s Extra: Example Program: Flowchart</vt:lpstr>
      <vt:lpstr>JT’s Extra: Flowchart (Do-Together)</vt:lpstr>
      <vt:lpstr>JT’s Extra: Program Documentation</vt:lpstr>
      <vt:lpstr>JT’s Extra: Creating Program Documentation</vt:lpstr>
      <vt:lpstr>JT’s Extra: What Should Be In The Program Documentation</vt:lpstr>
      <vt:lpstr>JT’s Extra: What Should Be In The Program Documentation (2)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sysman</cp:lastModifiedBy>
  <cp:revision>270</cp:revision>
  <dcterms:created xsi:type="dcterms:W3CDTF">2006-08-16T00:00:00Z</dcterms:created>
  <dcterms:modified xsi:type="dcterms:W3CDTF">2012-11-19T23:38:39Z</dcterms:modified>
</cp:coreProperties>
</file>