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256" r:id="rId2"/>
    <p:sldId id="288" r:id="rId3"/>
    <p:sldId id="257" r:id="rId4"/>
    <p:sldId id="258" r:id="rId5"/>
    <p:sldId id="289" r:id="rId6"/>
    <p:sldId id="290" r:id="rId7"/>
    <p:sldId id="292" r:id="rId8"/>
    <p:sldId id="293" r:id="rId9"/>
    <p:sldId id="259" r:id="rId10"/>
    <p:sldId id="261" r:id="rId11"/>
    <p:sldId id="294" r:id="rId12"/>
    <p:sldId id="295" r:id="rId13"/>
    <p:sldId id="296" r:id="rId14"/>
    <p:sldId id="286" r:id="rId15"/>
    <p:sldId id="297" r:id="rId16"/>
    <p:sldId id="298" r:id="rId17"/>
    <p:sldId id="299" r:id="rId18"/>
    <p:sldId id="300" r:id="rId19"/>
    <p:sldId id="260" r:id="rId20"/>
    <p:sldId id="271" r:id="rId21"/>
    <p:sldId id="270" r:id="rId22"/>
    <p:sldId id="272" r:id="rId23"/>
    <p:sldId id="262" r:id="rId24"/>
    <p:sldId id="273" r:id="rId25"/>
    <p:sldId id="274" r:id="rId26"/>
    <p:sldId id="283" r:id="rId27"/>
    <p:sldId id="284" r:id="rId28"/>
    <p:sldId id="285" r:id="rId29"/>
    <p:sldId id="275" r:id="rId30"/>
    <p:sldId id="263" r:id="rId31"/>
    <p:sldId id="276" r:id="rId32"/>
    <p:sldId id="277" r:id="rId33"/>
    <p:sldId id="266" r:id="rId34"/>
    <p:sldId id="278" r:id="rId35"/>
    <p:sldId id="279" r:id="rId36"/>
    <p:sldId id="267" r:id="rId37"/>
    <p:sldId id="280" r:id="rId38"/>
    <p:sldId id="268" r:id="rId39"/>
    <p:sldId id="269" r:id="rId40"/>
    <p:sldId id="287" r:id="rId41"/>
    <p:sldId id="281" r:id="rId42"/>
    <p:sldId id="282" r:id="rId43"/>
    <p:sldId id="301" r:id="rId44"/>
    <p:sldId id="302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966" y="-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E208C7-8944-45FB-9530-34B2B9305F4A}" type="datetimeFigureOut">
              <a:rPr lang="en-US" smtClean="0"/>
              <a:t>11/27/2012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986017-F3CB-4182-ACAC-A2A9B86EB1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33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5 Event </a:t>
            </a:r>
            <a:r>
              <a:rPr lang="en-CA" dirty="0" smtClean="0"/>
              <a:t>Handling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Interactive Programming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367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410200"/>
            <a:ext cx="8183880" cy="1051560"/>
          </a:xfrm>
        </p:spPr>
        <p:txBody>
          <a:bodyPr/>
          <a:lstStyle/>
          <a:p>
            <a:r>
              <a:rPr lang="en-CA" dirty="0" smtClean="0"/>
              <a:t>Suggested Reading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4602480" cy="5032248"/>
          </a:xfrm>
        </p:spPr>
        <p:txBody>
          <a:bodyPr>
            <a:normAutofit/>
          </a:bodyPr>
          <a:lstStyle/>
          <a:p>
            <a:r>
              <a:rPr lang="en-CA" sz="2400" dirty="0" smtClean="0"/>
              <a:t>Interaction: Events and Event Handling, Supplemental Text for CPSC 203</a:t>
            </a:r>
          </a:p>
          <a:p>
            <a:r>
              <a:rPr lang="en-CA" sz="2400" dirty="0" smtClean="0"/>
              <a:t>Distributed this term with new textbook </a:t>
            </a:r>
            <a:r>
              <a:rPr lang="en-CA" sz="2400" dirty="0" smtClean="0"/>
              <a:t>copies</a:t>
            </a:r>
            <a:endParaRPr lang="en-CA" sz="2400" dirty="0"/>
          </a:p>
          <a:p>
            <a:pPr marL="0" indent="0">
              <a:buNone/>
            </a:pPr>
            <a:endParaRPr lang="en-CA" sz="2400" dirty="0"/>
          </a:p>
          <a:p>
            <a:r>
              <a:rPr lang="en-CA" sz="2400" dirty="0" smtClean="0"/>
              <a:t>If </a:t>
            </a:r>
            <a:r>
              <a:rPr lang="en-CA" sz="2400" dirty="0" smtClean="0"/>
              <a:t>you bought a used copy, then read the lab </a:t>
            </a:r>
            <a:r>
              <a:rPr lang="en-CA" sz="2400" dirty="0" smtClean="0"/>
              <a:t>manual:</a:t>
            </a:r>
          </a:p>
          <a:p>
            <a:endParaRPr lang="en-CA" sz="2400" dirty="0"/>
          </a:p>
          <a:p>
            <a:r>
              <a:rPr lang="en-CA" sz="2400" dirty="0" smtClean="0"/>
              <a:t>JT’s examples:</a:t>
            </a:r>
          </a:p>
          <a:p>
            <a:pPr lvl="1"/>
            <a:endParaRPr lang="en-CA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8" r="19396"/>
          <a:stretch/>
        </p:blipFill>
        <p:spPr>
          <a:xfrm>
            <a:off x="5105400" y="-65690"/>
            <a:ext cx="4049012" cy="43328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4439151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http://pages.cpsc.ucalgary.ca/~kawash/peeking/labManual.html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181600"/>
            <a:ext cx="655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http://pages.cpsc.ucalgary.ca/~</a:t>
            </a:r>
            <a:r>
              <a:rPr lang="en-US" dirty="0" smtClean="0"/>
              <a:t>tamj/203/extras/alice/examples_part5.htm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9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 smtClean="0"/>
              <a:t>By the end of the section, the student </a:t>
            </a:r>
            <a:r>
              <a:rPr lang="en-CA" smtClean="0"/>
              <a:t>will:</a:t>
            </a:r>
          </a:p>
          <a:p>
            <a:pPr marL="0" indent="0">
              <a:buNone/>
            </a:pPr>
            <a:endParaRPr lang="en-CA" dirty="0" smtClean="0"/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Understand events and event handling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Create and use 9 events and even handlers in Alice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Start working on interactive games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4372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Interactive Programming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Programs seen so far do not interact with the user</a:t>
            </a:r>
          </a:p>
          <a:p>
            <a:endParaRPr lang="en-CA" dirty="0"/>
          </a:p>
          <a:p>
            <a:r>
              <a:rPr lang="en-CA" dirty="0" smtClean="0"/>
              <a:t>Interactive programs: react to user events</a:t>
            </a:r>
          </a:p>
          <a:p>
            <a:pPr lvl="1"/>
            <a:r>
              <a:rPr lang="en-CA" dirty="0" smtClean="0"/>
              <a:t>Such as: moving the mouse, clicking, or pressing a key on the keyboard</a:t>
            </a:r>
          </a:p>
          <a:p>
            <a:pPr lvl="1"/>
            <a:endParaRPr lang="en-CA" dirty="0"/>
          </a:p>
          <a:p>
            <a:r>
              <a:rPr lang="en-CA" dirty="0" smtClean="0"/>
              <a:t>Interactive games are one example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3112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86399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JT (Until Now): </a:t>
            </a:r>
            <a:r>
              <a:rPr lang="en-US" sz="2800" dirty="0" smtClean="0">
                <a:latin typeface="Times New Roman" pitchFamily="18" charset="0"/>
              </a:rPr>
              <a:t>Program </a:t>
            </a:r>
            <a:r>
              <a:rPr lang="en-US" sz="2800" dirty="0">
                <a:latin typeface="Times New Roman" pitchFamily="18" charset="0"/>
              </a:rPr>
              <a:t>control is largely determined by the program through a series of sequential statements</a:t>
            </a:r>
            <a:r>
              <a:rPr lang="en-US" sz="2800" dirty="0" smtClean="0">
                <a:latin typeface="Times New Roman" pitchFamily="18" charset="0"/>
              </a:rPr>
              <a:t>.</a:t>
            </a:r>
            <a:endParaRPr lang="en-US" sz="2800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1667" t="69792" r="39139" b="17969"/>
          <a:stretch>
            <a:fillRect/>
          </a:stretch>
        </p:blipFill>
        <p:spPr bwMode="auto">
          <a:xfrm>
            <a:off x="705507" y="1004455"/>
            <a:ext cx="4772511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05507" y="665855"/>
            <a:ext cx="6172200" cy="40011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2000" b="1" dirty="0" smtClean="0"/>
              <a:t>Simple program: pure linear sequence</a:t>
            </a:r>
            <a:endParaRPr lang="en-US" sz="2000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677916" y="2819400"/>
            <a:ext cx="7330967" cy="2414219"/>
            <a:chOff x="677916" y="3009120"/>
            <a:chExt cx="7330967" cy="2414219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2419" r="17128" b="11775"/>
            <a:stretch/>
          </p:blipFill>
          <p:spPr bwMode="auto">
            <a:xfrm>
              <a:off x="677916" y="3657601"/>
              <a:ext cx="5257800" cy="1765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685800" y="3009120"/>
              <a:ext cx="7323083" cy="707886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b="1" dirty="0" smtClean="0"/>
                <a:t>Program with loops: not purely linear but the timing of execution can be directly predicted</a:t>
              </a:r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93496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</a:rPr>
              <a:t>JT: Traditional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</a:rPr>
              <a:t>The user can only interact with the program at places that are specified by the program (e.g., when an input statement is encountered).</a:t>
            </a:r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96007" y="1981044"/>
            <a:ext cx="7665722" cy="1295556"/>
            <a:chOff x="896007" y="1981044"/>
            <a:chExt cx="7665722" cy="129555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007" y="2350376"/>
              <a:ext cx="7665722" cy="9262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914400" y="1981044"/>
              <a:ext cx="7208157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Examples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6246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itchFamily="18" charset="0"/>
              </a:rPr>
              <a:t>Program control can also be sequential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553200" y="34873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/>
              <a:t>Example 14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4" t="18046" r="10344" b="10230"/>
          <a:stretch/>
        </p:blipFill>
        <p:spPr>
          <a:xfrm>
            <a:off x="990600" y="1103585"/>
            <a:ext cx="2362200" cy="187057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3200400"/>
            <a:ext cx="5535124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33400" y="5791200"/>
            <a:ext cx="8183880" cy="624840"/>
          </a:xfrm>
          <a:prstGeom prst="rect">
            <a:avLst/>
          </a:prstGeom>
        </p:spPr>
        <p:txBody>
          <a:bodyPr vert="horz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mtClean="0"/>
              <a:t>JT: Event-Driven Software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7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529" y="5105400"/>
            <a:ext cx="8183880" cy="1539240"/>
          </a:xfrm>
        </p:spPr>
        <p:txBody>
          <a:bodyPr>
            <a:normAutofit/>
          </a:bodyPr>
          <a:lstStyle/>
          <a:p>
            <a:r>
              <a:rPr lang="en-US" sz="2800" dirty="0"/>
              <a:t>JT: Event-Driven </a:t>
            </a:r>
            <a:r>
              <a:rPr lang="en-US" sz="2800" dirty="0" smtClean="0"/>
              <a:t>Software Can Include Code That Occurs Only When Event Occurs</a:t>
            </a:r>
            <a:endParaRPr lang="en-US" sz="2800" dirty="0"/>
          </a:p>
        </p:txBody>
      </p:sp>
      <p:grpSp>
        <p:nvGrpSpPr>
          <p:cNvPr id="10" name="Group 9"/>
          <p:cNvGrpSpPr/>
          <p:nvPr/>
        </p:nvGrpSpPr>
        <p:grpSpPr>
          <a:xfrm>
            <a:off x="491359" y="778124"/>
            <a:ext cx="3981450" cy="1819335"/>
            <a:chOff x="491359" y="778124"/>
            <a:chExt cx="3981450" cy="181933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262" y="1178234"/>
              <a:ext cx="3314700" cy="1419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491359" y="778124"/>
              <a:ext cx="39814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Regular code instructions</a:t>
              </a:r>
              <a:endParaRPr lang="en-US" sz="2000" b="1" dirty="0"/>
            </a:p>
          </p:txBody>
        </p:sp>
      </p:grpSp>
      <p:pic>
        <p:nvPicPr>
          <p:cNvPr id="6" name="Picture 12" descr="keyboard_press"/>
          <p:cNvPicPr>
            <a:picLocks noChangeAspect="1" noChangeArrowheads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0400" y="684248"/>
            <a:ext cx="1257300" cy="762000"/>
          </a:xfrm>
        </p:spPr>
      </p:pic>
      <p:sp>
        <p:nvSpPr>
          <p:cNvPr id="7" name="Text Box 18"/>
          <p:cNvSpPr txBox="1">
            <a:spLocks noChangeArrowheads="1"/>
          </p:cNvSpPr>
          <p:nvPr/>
        </p:nvSpPr>
        <p:spPr bwMode="auto">
          <a:xfrm>
            <a:off x="6934200" y="1447800"/>
            <a:ext cx="13081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/>
              <a:t>Event: When</a:t>
            </a:r>
            <a:r>
              <a:rPr lang="en-US" dirty="0"/>
              <a:t>???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5" y="2819400"/>
            <a:ext cx="29527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H="1">
            <a:off x="6324600" y="1295400"/>
            <a:ext cx="1066800" cy="15240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958412" y="2796737"/>
            <a:ext cx="2699188" cy="1126194"/>
            <a:chOff x="958412" y="2796737"/>
            <a:chExt cx="2699188" cy="1126194"/>
          </a:xfrm>
        </p:grpSpPr>
        <p:sp>
          <p:nvSpPr>
            <p:cNvPr id="13" name="TextBox 12"/>
            <p:cNvSpPr txBox="1"/>
            <p:nvPr/>
          </p:nvSpPr>
          <p:spPr>
            <a:xfrm>
              <a:off x="958412" y="3276600"/>
              <a:ext cx="2438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Always runs when program runs</a:t>
              </a:r>
              <a:endParaRPr lang="en-US" dirty="0"/>
            </a:p>
          </p:txBody>
        </p:sp>
        <p:sp>
          <p:nvSpPr>
            <p:cNvPr id="16" name="Right Brace 15"/>
            <p:cNvSpPr/>
            <p:nvPr/>
          </p:nvSpPr>
          <p:spPr>
            <a:xfrm rot="5400000">
              <a:off x="2041306" y="1746031"/>
              <a:ext cx="565588" cy="2667000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181600" y="3792537"/>
            <a:ext cx="3810000" cy="1211919"/>
            <a:chOff x="5181600" y="3792537"/>
            <a:chExt cx="3810000" cy="1211919"/>
          </a:xfrm>
        </p:grpSpPr>
        <p:sp>
          <p:nvSpPr>
            <p:cNvPr id="12" name="Right Brace 11"/>
            <p:cNvSpPr/>
            <p:nvPr/>
          </p:nvSpPr>
          <p:spPr>
            <a:xfrm rot="5400000">
              <a:off x="6561083" y="2741831"/>
              <a:ext cx="565588" cy="2667000"/>
            </a:xfrm>
            <a:prstGeom prst="rightBrac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181600" y="4358125"/>
              <a:ext cx="3810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Only runs when event occurs as program is running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7047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Event Types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When the world starts</a:t>
            </a:r>
          </a:p>
          <a:p>
            <a:r>
              <a:rPr lang="en-CA" dirty="0" smtClean="0"/>
              <a:t>When a key is typed</a:t>
            </a:r>
          </a:p>
          <a:p>
            <a:r>
              <a:rPr lang="en-CA" dirty="0" smtClean="0"/>
              <a:t>When the mouse is clicked</a:t>
            </a:r>
          </a:p>
          <a:p>
            <a:r>
              <a:rPr lang="en-CA" dirty="0" smtClean="0"/>
              <a:t>Let the mouse move an object</a:t>
            </a:r>
          </a:p>
          <a:p>
            <a:r>
              <a:rPr lang="en-CA" dirty="0" smtClean="0"/>
              <a:t>Let the arrow keys move an object</a:t>
            </a:r>
          </a:p>
          <a:p>
            <a:r>
              <a:rPr lang="en-CA" dirty="0" smtClean="0"/>
              <a:t>Let the mouse move the camera</a:t>
            </a:r>
          </a:p>
          <a:p>
            <a:r>
              <a:rPr lang="en-CA" dirty="0" smtClean="0"/>
              <a:t>Let the mouse orient the camera</a:t>
            </a:r>
          </a:p>
          <a:p>
            <a:r>
              <a:rPr lang="en-CA" dirty="0"/>
              <a:t>While something is true</a:t>
            </a:r>
          </a:p>
          <a:p>
            <a:r>
              <a:rPr lang="en-CA" dirty="0"/>
              <a:t>When a variable changes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4116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Event Handling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89448"/>
          </a:xfrm>
        </p:spPr>
        <p:txBody>
          <a:bodyPr>
            <a:normAutofit/>
          </a:bodyPr>
          <a:lstStyle/>
          <a:p>
            <a:r>
              <a:rPr lang="en-CA" dirty="0" smtClean="0"/>
              <a:t>When an event takes place, a method is </a:t>
            </a:r>
            <a:r>
              <a:rPr lang="en-CA" dirty="0" smtClean="0"/>
              <a:t>executed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 smtClean="0"/>
          </a:p>
        </p:txBody>
      </p:sp>
      <p:pic>
        <p:nvPicPr>
          <p:cNvPr id="4" name="Picture 12" descr="keyboard_pre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7977" y="1066800"/>
            <a:ext cx="1257300" cy="76200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527" y="2133600"/>
            <a:ext cx="29527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5091277" y="1752600"/>
            <a:ext cx="533400" cy="7620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6615277" y="1219200"/>
            <a:ext cx="2082033" cy="1524000"/>
            <a:chOff x="6615277" y="1219200"/>
            <a:chExt cx="2082033" cy="1524000"/>
          </a:xfrm>
        </p:grpSpPr>
        <p:sp>
          <p:nvSpPr>
            <p:cNvPr id="8" name="Right Brace 7"/>
            <p:cNvSpPr/>
            <p:nvPr/>
          </p:nvSpPr>
          <p:spPr>
            <a:xfrm>
              <a:off x="6615277" y="1219200"/>
              <a:ext cx="547523" cy="15240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173310" y="1519535"/>
              <a:ext cx="1524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JT: Recall this example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625740" y="3200399"/>
            <a:ext cx="38050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Method ‘</a:t>
            </a:r>
            <a:r>
              <a:rPr lang="en-US" sz="2000" dirty="0" err="1" smtClean="0"/>
              <a:t>startOfTheWorld</a:t>
            </a:r>
            <a:r>
              <a:rPr lang="en-US" sz="2000" dirty="0" smtClean="0"/>
              <a:t>’ is an example of an event handler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338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JT: Steps For Creating An Event </a:t>
            </a:r>
            <a:r>
              <a:rPr lang="en-CA" dirty="0"/>
              <a:t>H</a:t>
            </a:r>
            <a:r>
              <a:rPr lang="en-CA" dirty="0" smtClean="0"/>
              <a:t>andler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 smtClean="0"/>
              <a:t>Identify </a:t>
            </a:r>
            <a:r>
              <a:rPr lang="en-CA" dirty="0"/>
              <a:t>the event</a:t>
            </a:r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endParaRPr lang="en-CA" dirty="0" smtClean="0"/>
          </a:p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7" t="36992" r="16256" b="40308"/>
          <a:stretch/>
        </p:blipFill>
        <p:spPr bwMode="auto">
          <a:xfrm>
            <a:off x="1261243" y="1143000"/>
            <a:ext cx="7443604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888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JT: Steps For Creating An Event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CA" dirty="0"/>
              <a:t>Create a handler for </a:t>
            </a:r>
            <a:r>
              <a:rPr lang="en-CA" dirty="0" smtClean="0"/>
              <a:t>it (define a method that runs when the event occurs)</a:t>
            </a:r>
            <a:endParaRPr lang="en-CA" dirty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10382"/>
            <a:ext cx="7070216" cy="1894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980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JT: Steps For Creating An Event Handler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CA" dirty="0"/>
              <a:t>Register the handler for this event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43000"/>
            <a:ext cx="70294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099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an event happens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Wait until an event happens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Every time it happens, a handler is performed</a:t>
            </a:r>
          </a:p>
          <a:p>
            <a:endParaRPr lang="en-CA" dirty="0"/>
          </a:p>
          <a:p>
            <a:r>
              <a:rPr lang="en-CA" dirty="0" smtClean="0"/>
              <a:t>E.g. when a mouse is clicked</a:t>
            </a:r>
            <a:endParaRPr lang="en-CA" dirty="0"/>
          </a:p>
        </p:txBody>
      </p:sp>
      <p:grpSp>
        <p:nvGrpSpPr>
          <p:cNvPr id="7" name="Group 6"/>
          <p:cNvGrpSpPr/>
          <p:nvPr/>
        </p:nvGrpSpPr>
        <p:grpSpPr>
          <a:xfrm>
            <a:off x="5357977" y="2971800"/>
            <a:ext cx="2952750" cy="1981200"/>
            <a:chOff x="5357977" y="2971800"/>
            <a:chExt cx="2952750" cy="1981200"/>
          </a:xfrm>
        </p:grpSpPr>
        <p:pic>
          <p:nvPicPr>
            <p:cNvPr id="4" name="Picture 12" descr="keyboard_press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053427" y="2971800"/>
              <a:ext cx="1257300" cy="762000"/>
            </a:xfrm>
            <a:prstGeom prst="rect">
              <a:avLst/>
            </a:prstGeom>
          </p:spPr>
        </p:pic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7977" y="4038600"/>
              <a:ext cx="295275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 flipH="1">
              <a:off x="6786727" y="3657600"/>
              <a:ext cx="533400" cy="7620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693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JT: Specific Events May Be Tied To Handlers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15: (up/down) arrows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6639426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400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JT: Events Specific To Objects, Random Reactions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03648"/>
          </a:xfrm>
        </p:spPr>
        <p:txBody>
          <a:bodyPr/>
          <a:lstStyle/>
          <a:p>
            <a:r>
              <a:rPr lang="en-US" dirty="0" smtClean="0"/>
              <a:t>Example 16: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19200"/>
            <a:ext cx="693912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010400" y="381000"/>
            <a:ext cx="1693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Example </a:t>
            </a:r>
            <a:r>
              <a:rPr lang="en-US" b="1" dirty="0" smtClean="0"/>
              <a:t>16</a:t>
            </a:r>
            <a:endParaRPr lang="en-US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266700" y="2819400"/>
            <a:ext cx="1638300" cy="2057400"/>
            <a:chOff x="266700" y="2819400"/>
            <a:chExt cx="1638300" cy="2057400"/>
          </a:xfrm>
        </p:grpSpPr>
        <p:sp>
          <p:nvSpPr>
            <p:cNvPr id="5" name="TextBox 4"/>
            <p:cNvSpPr txBox="1"/>
            <p:nvPr/>
          </p:nvSpPr>
          <p:spPr>
            <a:xfrm>
              <a:off x="266700" y="3386435"/>
              <a:ext cx="1295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Likes body petting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Left Brace 5"/>
            <p:cNvSpPr/>
            <p:nvPr/>
          </p:nvSpPr>
          <p:spPr>
            <a:xfrm>
              <a:off x="1219200" y="2819400"/>
              <a:ext cx="685800" cy="2057400"/>
            </a:xfrm>
            <a:prstGeom prst="lef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66700" y="1371600"/>
            <a:ext cx="2095500" cy="1219200"/>
            <a:chOff x="266700" y="1371600"/>
            <a:chExt cx="2095500" cy="1219200"/>
          </a:xfrm>
        </p:grpSpPr>
        <p:sp>
          <p:nvSpPr>
            <p:cNvPr id="9" name="TextBox 8"/>
            <p:cNvSpPr txBox="1"/>
            <p:nvPr/>
          </p:nvSpPr>
          <p:spPr>
            <a:xfrm>
              <a:off x="266700" y="1371600"/>
              <a:ext cx="1295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Hates head petting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1066800" y="1833265"/>
              <a:ext cx="1295400" cy="75753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2416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86400"/>
            <a:ext cx="8183880" cy="105156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JT: Method “</a:t>
            </a:r>
            <a:r>
              <a:rPr lang="en-US" sz="2400" dirty="0" err="1" smtClean="0"/>
              <a:t>catPettedPoorly</a:t>
            </a:r>
            <a:r>
              <a:rPr lang="en-US" sz="2400" dirty="0" smtClean="0"/>
              <a:t>” </a:t>
            </a:r>
            <a:endParaRPr lang="en-US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00" b="20203"/>
          <a:stretch/>
        </p:blipFill>
        <p:spPr bwMode="auto">
          <a:xfrm>
            <a:off x="304800" y="311862"/>
            <a:ext cx="6524829" cy="5479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743200" y="609600"/>
            <a:ext cx="6019800" cy="1352729"/>
            <a:chOff x="2971800" y="609600"/>
            <a:chExt cx="6019800" cy="1352729"/>
          </a:xfrm>
        </p:grpSpPr>
        <p:sp>
          <p:nvSpPr>
            <p:cNvPr id="5" name="TextBox 4"/>
            <p:cNvSpPr txBox="1"/>
            <p:nvPr/>
          </p:nvSpPr>
          <p:spPr>
            <a:xfrm>
              <a:off x="7696200" y="762000"/>
              <a:ext cx="1295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Play angry cat sound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Straight Arrow Connector 5"/>
            <p:cNvCxnSpPr>
              <a:stCxn id="5" idx="1"/>
            </p:cNvCxnSpPr>
            <p:nvPr/>
          </p:nvCxnSpPr>
          <p:spPr>
            <a:xfrm flipH="1" flipV="1">
              <a:off x="2971800" y="609600"/>
              <a:ext cx="4724400" cy="75256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829629" y="1600200"/>
            <a:ext cx="2085770" cy="4038600"/>
            <a:chOff x="6829629" y="1600200"/>
            <a:chExt cx="2085770" cy="4038600"/>
          </a:xfrm>
        </p:grpSpPr>
        <p:sp>
          <p:nvSpPr>
            <p:cNvPr id="10" name="TextBox 9"/>
            <p:cNvSpPr txBox="1"/>
            <p:nvPr/>
          </p:nvSpPr>
          <p:spPr>
            <a:xfrm>
              <a:off x="7478642" y="2880836"/>
              <a:ext cx="143675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Cat’s random reactions to event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Left Brace 10"/>
            <p:cNvSpPr/>
            <p:nvPr/>
          </p:nvSpPr>
          <p:spPr>
            <a:xfrm rot="10800000">
              <a:off x="6829629" y="1600200"/>
              <a:ext cx="685800" cy="4038600"/>
            </a:xfrm>
            <a:prstGeom prst="lef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8925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86400"/>
            <a:ext cx="8183880" cy="105156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JT: Method “</a:t>
            </a:r>
            <a:r>
              <a:rPr lang="en-US" sz="2400" dirty="0" err="1" smtClean="0"/>
              <a:t>catPettedGood</a:t>
            </a:r>
            <a:r>
              <a:rPr lang="en-US" sz="2400" dirty="0" smtClean="0"/>
              <a:t>” </a:t>
            </a:r>
            <a:endParaRPr lang="en-US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457200"/>
            <a:ext cx="6054811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9" name="Group 28"/>
          <p:cNvGrpSpPr/>
          <p:nvPr/>
        </p:nvGrpSpPr>
        <p:grpSpPr>
          <a:xfrm>
            <a:off x="3429001" y="316550"/>
            <a:ext cx="5544206" cy="3441578"/>
            <a:chOff x="3429001" y="316550"/>
            <a:chExt cx="5544206" cy="3441578"/>
          </a:xfrm>
        </p:grpSpPr>
        <p:sp>
          <p:nvSpPr>
            <p:cNvPr id="5" name="TextBox 4"/>
            <p:cNvSpPr txBox="1"/>
            <p:nvPr/>
          </p:nvSpPr>
          <p:spPr>
            <a:xfrm>
              <a:off x="7295492" y="316550"/>
              <a:ext cx="167771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Sounds of contented cat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Straight Arrow Connector 5"/>
            <p:cNvCxnSpPr>
              <a:stCxn id="5" idx="1"/>
            </p:cNvCxnSpPr>
            <p:nvPr/>
          </p:nvCxnSpPr>
          <p:spPr>
            <a:xfrm flipH="1">
              <a:off x="3597591" y="778215"/>
              <a:ext cx="3697901" cy="20792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5" idx="1"/>
            </p:cNvCxnSpPr>
            <p:nvPr/>
          </p:nvCxnSpPr>
          <p:spPr>
            <a:xfrm flipH="1">
              <a:off x="3429001" y="778215"/>
              <a:ext cx="3866491" cy="82198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5" idx="1"/>
            </p:cNvCxnSpPr>
            <p:nvPr/>
          </p:nvCxnSpPr>
          <p:spPr>
            <a:xfrm flipH="1">
              <a:off x="3749992" y="778215"/>
              <a:ext cx="3545500" cy="297991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2" name="Group 9221"/>
          <p:cNvGrpSpPr/>
          <p:nvPr/>
        </p:nvGrpSpPr>
        <p:grpSpPr>
          <a:xfrm>
            <a:off x="5749583" y="1943942"/>
            <a:ext cx="3223624" cy="3237658"/>
            <a:chOff x="5749583" y="1943942"/>
            <a:chExt cx="3223624" cy="3237658"/>
          </a:xfrm>
        </p:grpSpPr>
        <p:sp>
          <p:nvSpPr>
            <p:cNvPr id="10" name="TextBox 9"/>
            <p:cNvSpPr txBox="1"/>
            <p:nvPr/>
          </p:nvSpPr>
          <p:spPr>
            <a:xfrm>
              <a:off x="7486649" y="2600235"/>
              <a:ext cx="148655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Cat’s happy reactions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Straight Arrow Connector 21"/>
            <p:cNvCxnSpPr>
              <a:stCxn id="10" idx="1"/>
            </p:cNvCxnSpPr>
            <p:nvPr/>
          </p:nvCxnSpPr>
          <p:spPr>
            <a:xfrm flipH="1" flipV="1">
              <a:off x="6238103" y="1943942"/>
              <a:ext cx="1248546" cy="1117958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0" idx="1"/>
            </p:cNvCxnSpPr>
            <p:nvPr/>
          </p:nvCxnSpPr>
          <p:spPr>
            <a:xfrm flipH="1" flipV="1">
              <a:off x="5749583" y="2971800"/>
              <a:ext cx="1737066" cy="901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0" idx="1"/>
            </p:cNvCxnSpPr>
            <p:nvPr/>
          </p:nvCxnSpPr>
          <p:spPr>
            <a:xfrm flipH="1">
              <a:off x="5948953" y="3061900"/>
              <a:ext cx="1537696" cy="21197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6883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the world starts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When the world starts, “world.my first method” is executed</a:t>
            </a:r>
          </a:p>
          <a:p>
            <a:endParaRPr lang="en-CA" dirty="0" smtClean="0"/>
          </a:p>
          <a:p>
            <a:r>
              <a:rPr lang="en-CA" dirty="0" smtClean="0"/>
              <a:t>You can change it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9795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the world starts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 a world with an monkey object</a:t>
            </a:r>
          </a:p>
          <a:p>
            <a:r>
              <a:rPr lang="en-CA" dirty="0" smtClean="0"/>
              <a:t>Create a simple method of monkey, dance:</a:t>
            </a:r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9" t="43249" r="50384" b="23486"/>
          <a:stretch/>
        </p:blipFill>
        <p:spPr bwMode="auto">
          <a:xfrm>
            <a:off x="1905000" y="2103922"/>
            <a:ext cx="5368518" cy="3382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546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the world starts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575048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Register the new method for the event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When the world starts, </a:t>
            </a:r>
            <a:r>
              <a:rPr lang="en-CA" dirty="0" err="1" smtClean="0"/>
              <a:t>monkey.dance</a:t>
            </a:r>
            <a:r>
              <a:rPr lang="en-CA" dirty="0" smtClean="0"/>
              <a:t> will be executed instead of world.my first method</a:t>
            </a:r>
          </a:p>
          <a:p>
            <a:endParaRPr lang="en-CA" dirty="0" smtClean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4" t="13034" r="26484" b="52632"/>
          <a:stretch/>
        </p:blipFill>
        <p:spPr bwMode="auto">
          <a:xfrm>
            <a:off x="762000" y="1219200"/>
            <a:ext cx="7755586" cy="2718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077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a key is typed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 a new event</a:t>
            </a:r>
            <a:endParaRPr lang="en-C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35" t="13186" r="36951" b="51716"/>
          <a:stretch/>
        </p:blipFill>
        <p:spPr bwMode="auto">
          <a:xfrm>
            <a:off x="1295400" y="1219200"/>
            <a:ext cx="5791200" cy="426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2438400" y="2209800"/>
            <a:ext cx="2514600" cy="5334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3965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a key is typed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Choose the key to be typed</a:t>
            </a:r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65" t="13644" r="34148" b="41645"/>
          <a:stretch/>
        </p:blipFill>
        <p:spPr bwMode="auto">
          <a:xfrm>
            <a:off x="1676400" y="1142999"/>
            <a:ext cx="5095255" cy="4365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2362200" y="1981200"/>
            <a:ext cx="1447800" cy="9906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7989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a key is typed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Choose handler method</a:t>
            </a:r>
            <a:endParaRPr lang="en-C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47" t="13491" r="28132" b="48512"/>
          <a:stretch/>
        </p:blipFill>
        <p:spPr bwMode="auto">
          <a:xfrm>
            <a:off x="1295399" y="1180681"/>
            <a:ext cx="6208007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5638800" y="4381081"/>
            <a:ext cx="1371600" cy="5334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4239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a key is typed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Every time the space key is typed, the monkey dances</a:t>
            </a:r>
            <a:endParaRPr lang="en-C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9" t="13949" r="33324" b="68655"/>
          <a:stretch/>
        </p:blipFill>
        <p:spPr bwMode="auto">
          <a:xfrm>
            <a:off x="1066800" y="1821264"/>
            <a:ext cx="6784474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>
            <a:off x="1066800" y="3048000"/>
            <a:ext cx="7391400" cy="6858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825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world with two penguins facing each other</a:t>
            </a:r>
            <a:endParaRPr lang="en-CA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82" b="5556"/>
          <a:stretch/>
        </p:blipFill>
        <p:spPr bwMode="auto">
          <a:xfrm>
            <a:off x="838200" y="1905000"/>
            <a:ext cx="7143750" cy="2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348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White penguin moves towards pink penguin until too close</a:t>
            </a:r>
            <a:endParaRPr lang="en-CA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9" t="66201" r="43854" b="12199"/>
          <a:stretch/>
        </p:blipFill>
        <p:spPr bwMode="auto">
          <a:xfrm>
            <a:off x="457200" y="2133600"/>
            <a:ext cx="8256809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294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Holding the white penguin back: event and its handler</a:t>
            </a:r>
            <a:endParaRPr lang="en-CA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08" t="13163" r="34375" b="69865"/>
          <a:stretch/>
        </p:blipFill>
        <p:spPr bwMode="auto">
          <a:xfrm>
            <a:off x="1828800" y="1779896"/>
            <a:ext cx="5254335" cy="172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t="52316" r="50457" b="28021"/>
          <a:stretch/>
        </p:blipFill>
        <p:spPr bwMode="auto">
          <a:xfrm>
            <a:off x="3048000" y="4267200"/>
            <a:ext cx="5358809" cy="1998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202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Exercise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Create an Alice world and add one object to it</a:t>
            </a:r>
          </a:p>
          <a:p>
            <a:r>
              <a:rPr lang="en-CA" dirty="0" smtClean="0"/>
              <a:t>Write handlers so that:</a:t>
            </a:r>
          </a:p>
          <a:p>
            <a:r>
              <a:rPr lang="en-CA" dirty="0" smtClean="0"/>
              <a:t>UP arrow key: moves the object up ½ meters</a:t>
            </a:r>
          </a:p>
          <a:p>
            <a:r>
              <a:rPr lang="en-CA" dirty="0" smtClean="0"/>
              <a:t>DOWN arrow key: moves the object down ½ meters</a:t>
            </a:r>
          </a:p>
          <a:p>
            <a:r>
              <a:rPr lang="en-CA" dirty="0" smtClean="0"/>
              <a:t>LEFT arrow key: moves the object left ½ meters</a:t>
            </a:r>
          </a:p>
          <a:p>
            <a:r>
              <a:rPr lang="en-CA" dirty="0" smtClean="0"/>
              <a:t>RIGHT arrow key: moves the object right ½ meters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8460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the mouse is clicked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 a method for monkey, head fly:</a:t>
            </a:r>
            <a:endParaRPr lang="en-CA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1" t="42484" r="38270" b="28758"/>
          <a:stretch/>
        </p:blipFill>
        <p:spPr bwMode="auto">
          <a:xfrm>
            <a:off x="914400" y="1752600"/>
            <a:ext cx="7019293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251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the mouse is clicked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Register the handler</a:t>
            </a:r>
            <a:endParaRPr lang="en-C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1" t="12881" r="36868" b="65548"/>
          <a:stretch/>
        </p:blipFill>
        <p:spPr bwMode="auto">
          <a:xfrm>
            <a:off x="2971800" y="1066800"/>
            <a:ext cx="4877637" cy="2188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08" t="13644" r="31346" b="67587"/>
          <a:stretch/>
        </p:blipFill>
        <p:spPr bwMode="auto">
          <a:xfrm>
            <a:off x="756745" y="3657600"/>
            <a:ext cx="5471070" cy="1769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>
            <a:off x="3886200" y="2209800"/>
            <a:ext cx="3733800" cy="457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990600" y="4648200"/>
            <a:ext cx="4953000" cy="5334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06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the mouse is clicked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Register the handler</a:t>
            </a:r>
            <a:endParaRPr lang="en-CA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84" t="12531" r="25431" b="68555"/>
          <a:stretch/>
        </p:blipFill>
        <p:spPr bwMode="auto">
          <a:xfrm>
            <a:off x="609600" y="1828800"/>
            <a:ext cx="7787195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3886199" y="3124200"/>
            <a:ext cx="4510595" cy="6858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5601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Let the mouse move an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 a new event</a:t>
            </a:r>
            <a:endParaRPr lang="en-C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2" t="13249" r="36767" b="52753"/>
          <a:stretch/>
        </p:blipFill>
        <p:spPr bwMode="auto">
          <a:xfrm>
            <a:off x="1524000" y="1219200"/>
            <a:ext cx="5880537" cy="41338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2438400" y="3657600"/>
            <a:ext cx="3733800" cy="5334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149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Let the mouse move an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event works on lists</a:t>
            </a:r>
          </a:p>
          <a:p>
            <a:r>
              <a:rPr lang="en-CA" dirty="0" smtClean="0"/>
              <a:t>Create a new list</a:t>
            </a:r>
            <a:endParaRPr lang="en-C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0" t="13250" r="25000" b="59936"/>
          <a:stretch/>
        </p:blipFill>
        <p:spPr bwMode="auto">
          <a:xfrm>
            <a:off x="609600" y="1600200"/>
            <a:ext cx="7892143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2590800" y="3429000"/>
            <a:ext cx="2514600" cy="1219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105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Let the mouse move an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879848"/>
          </a:xfrm>
        </p:spPr>
        <p:txBody>
          <a:bodyPr>
            <a:normAutofit/>
          </a:bodyPr>
          <a:lstStyle/>
          <a:p>
            <a:r>
              <a:rPr lang="en-CA" dirty="0" smtClean="0"/>
              <a:t>This event works on lists</a:t>
            </a:r>
          </a:p>
          <a:p>
            <a:r>
              <a:rPr lang="en-CA" dirty="0" smtClean="0"/>
              <a:t>Create a new list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 smtClean="0"/>
              <a:t>Click on the monkey to drag it</a:t>
            </a:r>
            <a:endParaRPr lang="en-CA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838201"/>
            <a:ext cx="2611164" cy="3755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14" t="13967" r="25172" b="63048"/>
          <a:stretch/>
        </p:blipFill>
        <p:spPr bwMode="auto">
          <a:xfrm>
            <a:off x="762000" y="1905000"/>
            <a:ext cx="666009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val 6"/>
          <p:cNvSpPr/>
          <p:nvPr/>
        </p:nvSpPr>
        <p:spPr>
          <a:xfrm>
            <a:off x="2504547" y="3352800"/>
            <a:ext cx="2514600" cy="5334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662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Let the arrow keys move an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 a new event</a:t>
            </a:r>
            <a:endParaRPr lang="en-CA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42" t="12292" r="35991" b="50000"/>
          <a:stretch/>
        </p:blipFill>
        <p:spPr bwMode="auto">
          <a:xfrm>
            <a:off x="1752601" y="1201835"/>
            <a:ext cx="5715000" cy="4348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2895600" y="3962400"/>
            <a:ext cx="3429000" cy="5334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84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Let the arrow keys move an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 a new event</a:t>
            </a:r>
            <a:endParaRPr lang="en-CA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1" t="13249" r="25000" b="55866"/>
          <a:stretch/>
        </p:blipFill>
        <p:spPr bwMode="auto">
          <a:xfrm>
            <a:off x="1066800" y="1371600"/>
            <a:ext cx="7361771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1435100" y="3657600"/>
            <a:ext cx="3594100" cy="838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705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Let the mouse move the camera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event allows you to drag the mouse and move the camera</a:t>
            </a:r>
            <a:endParaRPr lang="en-CA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5" t="42708" r="42457" b="51659"/>
          <a:stretch/>
        </p:blipFill>
        <p:spPr bwMode="auto">
          <a:xfrm>
            <a:off x="914400" y="2387600"/>
            <a:ext cx="7226640" cy="1205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047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Let the mouse orient the camera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Similar to moving the camera, except it only moves the camera left or right (orientation)</a:t>
            </a:r>
            <a:endParaRPr lang="en-CA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58" t="42478" r="43229" b="51350"/>
          <a:stretch/>
        </p:blipFill>
        <p:spPr bwMode="auto">
          <a:xfrm>
            <a:off x="762000" y="2590800"/>
            <a:ext cx="7533072" cy="1409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271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While and events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19" y="530352"/>
            <a:ext cx="8031481" cy="5184648"/>
          </a:xfrm>
        </p:spPr>
        <p:txBody>
          <a:bodyPr/>
          <a:lstStyle/>
          <a:p>
            <a:r>
              <a:rPr lang="en-CA" dirty="0" smtClean="0"/>
              <a:t>As long as something is true, perform the handler action</a:t>
            </a:r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This action is performed repeatedly, until the while condition becomes false</a:t>
            </a:r>
            <a:endParaRPr lang="en-C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6" t="65599" r="14336" b="11724"/>
          <a:stretch/>
        </p:blipFill>
        <p:spPr bwMode="auto">
          <a:xfrm>
            <a:off x="914400" y="1562100"/>
            <a:ext cx="3134711" cy="2362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553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While something is true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While a condition is true do the following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Up to three actions are performed: When the while condition becomes true, while the condition is true, and when it becomes false.</a:t>
            </a:r>
            <a:endParaRPr lang="en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16" t="23914" r="45857" b="62458"/>
          <a:stretch/>
        </p:blipFill>
        <p:spPr bwMode="auto">
          <a:xfrm>
            <a:off x="2209800" y="1066800"/>
            <a:ext cx="4876800" cy="2437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502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When a variable changes</a:t>
            </a:r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83" t="35710" r="38692" b="59769"/>
          <a:stretch/>
        </p:blipFill>
        <p:spPr bwMode="auto">
          <a:xfrm>
            <a:off x="609600" y="2277141"/>
            <a:ext cx="766356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18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486400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JT: Event For Changing Variables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934200" y="348734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Example 17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57200" y="533400"/>
            <a:ext cx="2819400" cy="1439182"/>
            <a:chOff x="533400" y="694418"/>
            <a:chExt cx="2819400" cy="1439182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063750"/>
              <a:ext cx="2206566" cy="10698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33400" y="694418"/>
              <a:ext cx="28194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Important variable</a:t>
              </a:r>
              <a:endParaRPr lang="en-US" b="1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057400" y="2070324"/>
            <a:ext cx="2757652" cy="1900829"/>
            <a:chOff x="2576348" y="2443663"/>
            <a:chExt cx="2757652" cy="1900829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6348" y="2836644"/>
              <a:ext cx="2071852" cy="15078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2576348" y="2443663"/>
              <a:ext cx="2757652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Define key methods</a:t>
              </a:r>
              <a:endParaRPr lang="en-US" b="1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137135" y="3959394"/>
            <a:ext cx="4495800" cy="1674257"/>
            <a:chOff x="4137135" y="3959394"/>
            <a:chExt cx="4495800" cy="1674257"/>
          </a:xfrm>
        </p:grpSpPr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7135" y="4328726"/>
              <a:ext cx="4495800" cy="1304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137135" y="3959394"/>
              <a:ext cx="2757652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Register methods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88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410200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/>
              <a:t>JT: Event For Changing Variables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41" t="46207" r="15977"/>
          <a:stretch/>
        </p:blipFill>
        <p:spPr>
          <a:xfrm>
            <a:off x="914400" y="838200"/>
            <a:ext cx="2193706" cy="1844566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 rot="12585073">
            <a:off x="1851208" y="1631681"/>
            <a:ext cx="320087" cy="257603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914400" y="838200"/>
            <a:ext cx="7387027" cy="4267200"/>
            <a:chOff x="914400" y="838200"/>
            <a:chExt cx="7387027" cy="4267200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7529" y="3581400"/>
              <a:ext cx="6263898" cy="1524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914400" y="2682766"/>
              <a:ext cx="1299716" cy="242263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108106" y="838200"/>
              <a:ext cx="5193321" cy="274320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108106" y="2682766"/>
              <a:ext cx="5193321" cy="2422634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6239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>
    <a:spDef>
      <a:spPr>
        <a:ln w="38100"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1701</TotalTime>
  <Words>883</Words>
  <Application>Microsoft Office PowerPoint</Application>
  <PresentationFormat>On-screen Show (4:3)</PresentationFormat>
  <Paragraphs>177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Aspect</vt:lpstr>
      <vt:lpstr>5 Event Handling</vt:lpstr>
      <vt:lpstr>Suggested Reading</vt:lpstr>
      <vt:lpstr>Objectives</vt:lpstr>
      <vt:lpstr>Interactive Programming</vt:lpstr>
      <vt:lpstr>JT (Until Now): Program control is largely determined by the program through a series of sequential statements.</vt:lpstr>
      <vt:lpstr>JT: Traditional Software</vt:lpstr>
      <vt:lpstr>PowerPoint Presentation</vt:lpstr>
      <vt:lpstr>JT: Event-Driven Software Can Include Code That Occurs Only When Event Occurs</vt:lpstr>
      <vt:lpstr>Event Types</vt:lpstr>
      <vt:lpstr>Event Handling</vt:lpstr>
      <vt:lpstr>JT: Steps For Creating An Event Handler</vt:lpstr>
      <vt:lpstr>JT: Steps For Creating An Event Handler</vt:lpstr>
      <vt:lpstr>JT: Steps For Creating An Event Handler</vt:lpstr>
      <vt:lpstr>When an event happens</vt:lpstr>
      <vt:lpstr>JT: Specific Events May Be Tied To Handlers</vt:lpstr>
      <vt:lpstr>JT: Events Specific To Objects, Random Reactions </vt:lpstr>
      <vt:lpstr>JT: Method “catPettedPoorly” </vt:lpstr>
      <vt:lpstr>JT: Method “catPettedGood” </vt:lpstr>
      <vt:lpstr>When the world starts</vt:lpstr>
      <vt:lpstr>When the world starts</vt:lpstr>
      <vt:lpstr>When the world starts</vt:lpstr>
      <vt:lpstr>When a key is typed</vt:lpstr>
      <vt:lpstr>When a key is typed</vt:lpstr>
      <vt:lpstr>When a key is typed</vt:lpstr>
      <vt:lpstr>When a key is typed</vt:lpstr>
      <vt:lpstr>Example</vt:lpstr>
      <vt:lpstr>Example</vt:lpstr>
      <vt:lpstr>Example</vt:lpstr>
      <vt:lpstr>Exercise</vt:lpstr>
      <vt:lpstr>When the mouse is clicked</vt:lpstr>
      <vt:lpstr>When the mouse is clicked</vt:lpstr>
      <vt:lpstr>When the mouse is clicked</vt:lpstr>
      <vt:lpstr>Let the mouse move an object</vt:lpstr>
      <vt:lpstr>Let the mouse move an object</vt:lpstr>
      <vt:lpstr>Let the mouse move an object</vt:lpstr>
      <vt:lpstr>Let the arrow keys move an object</vt:lpstr>
      <vt:lpstr>Let the arrow keys move an object</vt:lpstr>
      <vt:lpstr>Let the mouse move the camera</vt:lpstr>
      <vt:lpstr>Let the mouse orient the camera</vt:lpstr>
      <vt:lpstr>While and events</vt:lpstr>
      <vt:lpstr>While something is true</vt:lpstr>
      <vt:lpstr>When a variable changes</vt:lpstr>
      <vt:lpstr>JT: Event For Changing Variables</vt:lpstr>
      <vt:lpstr>JT: Event For Changing Variables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kawash</dc:creator>
  <cp:lastModifiedBy>sysman</cp:lastModifiedBy>
  <cp:revision>95</cp:revision>
  <dcterms:created xsi:type="dcterms:W3CDTF">2006-08-16T00:00:00Z</dcterms:created>
  <dcterms:modified xsi:type="dcterms:W3CDTF">2012-11-28T23:40:18Z</dcterms:modified>
</cp:coreProperties>
</file>