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9"/>
  </p:notesMasterIdLst>
  <p:sldIdLst>
    <p:sldId id="256" r:id="rId2"/>
    <p:sldId id="257" r:id="rId3"/>
    <p:sldId id="258" r:id="rId4"/>
    <p:sldId id="259" r:id="rId5"/>
    <p:sldId id="260" r:id="rId6"/>
    <p:sldId id="296" r:id="rId7"/>
    <p:sldId id="298" r:id="rId8"/>
    <p:sldId id="297" r:id="rId9"/>
    <p:sldId id="261" r:id="rId10"/>
    <p:sldId id="262" r:id="rId11"/>
    <p:sldId id="263" r:id="rId12"/>
    <p:sldId id="264" r:id="rId13"/>
    <p:sldId id="300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304" r:id="rId22"/>
    <p:sldId id="301" r:id="rId23"/>
    <p:sldId id="303" r:id="rId24"/>
    <p:sldId id="302" r:id="rId25"/>
    <p:sldId id="305" r:id="rId26"/>
    <p:sldId id="272" r:id="rId27"/>
    <p:sldId id="273" r:id="rId28"/>
    <p:sldId id="274" r:id="rId29"/>
    <p:sldId id="27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  <p:sldId id="277" r:id="rId42"/>
    <p:sldId id="278" r:id="rId43"/>
    <p:sldId id="279" r:id="rId44"/>
    <p:sldId id="319" r:id="rId45"/>
    <p:sldId id="317" r:id="rId46"/>
    <p:sldId id="280" r:id="rId47"/>
    <p:sldId id="318" r:id="rId48"/>
    <p:sldId id="320" r:id="rId49"/>
    <p:sldId id="281" r:id="rId50"/>
    <p:sldId id="321" r:id="rId51"/>
    <p:sldId id="322" r:id="rId52"/>
    <p:sldId id="282" r:id="rId53"/>
    <p:sldId id="284" r:id="rId54"/>
    <p:sldId id="285" r:id="rId55"/>
    <p:sldId id="286" r:id="rId56"/>
    <p:sldId id="287" r:id="rId57"/>
    <p:sldId id="288" r:id="rId58"/>
    <p:sldId id="289" r:id="rId59"/>
    <p:sldId id="290" r:id="rId60"/>
    <p:sldId id="291" r:id="rId61"/>
    <p:sldId id="323" r:id="rId62"/>
    <p:sldId id="292" r:id="rId63"/>
    <p:sldId id="293" r:id="rId64"/>
    <p:sldId id="294" r:id="rId65"/>
    <p:sldId id="324" r:id="rId66"/>
    <p:sldId id="325" r:id="rId67"/>
    <p:sldId id="326" r:id="rId6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803" autoAdjust="0"/>
    <p:restoredTop sz="87131" autoAdjust="0"/>
  </p:normalViewPr>
  <p:slideViewPr>
    <p:cSldViewPr>
      <p:cViewPr varScale="1">
        <p:scale>
          <a:sx n="96" d="100"/>
          <a:sy n="96" d="100"/>
        </p:scale>
        <p:origin x="-108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819A66-B77F-454D-8B93-E06D2F13158E}" type="datetimeFigureOut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C1B072-5665-4A71-B0C6-BC00BFFCB27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8090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8727" tIns="0" rIns="18727" bIns="0" anchor="b"/>
          <a:lstStyle/>
          <a:p>
            <a:pPr algn="r" defTabSz="935038" eaLnBrk="0" hangingPunct="0"/>
            <a:fld id="{55FF1133-7FBA-4C69-9104-F35CCD3D66F8}" type="slidenum">
              <a:rPr lang="en-US" sz="1000" i="1">
                <a:latin typeface="Times New Roman" pitchFamily="18" charset="0"/>
              </a:rPr>
              <a:pPr algn="r" defTabSz="935038" eaLnBrk="0" hangingPunct="0"/>
              <a:t>6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4113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lIns="92081" tIns="46821" rIns="92081" bIns="46821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9279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F5D8BEB-0830-4DAA-A21A-A2AA40096146}" type="slidenum">
              <a:rPr lang="en-US" sz="1000" i="1">
                <a:latin typeface="Times New Roman" pitchFamily="18" charset="0"/>
              </a:rPr>
              <a:pPr algn="r"/>
              <a:t>8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884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676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AF5D8BEB-0830-4DAA-A21A-A2AA40096146}" type="slidenum">
              <a:rPr lang="en-US" sz="1000" i="1">
                <a:latin typeface="Times New Roman" pitchFamily="18" charset="0"/>
              </a:rPr>
              <a:pPr algn="r"/>
              <a:t>13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33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005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287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C3B1B128-DB70-40CE-8E24-FFB6D6EFAC23}" type="slidenum">
              <a:rPr lang="en-US" sz="1000" i="1">
                <a:latin typeface="Times New Roman" pitchFamily="18" charset="0"/>
              </a:rPr>
              <a:pPr algn="r"/>
              <a:t>31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E51AB530-CB53-4025-AE0C-82BD0E4503DD}" type="slidenum">
              <a:rPr lang="en-US" sz="1000" i="1">
                <a:latin typeface="Times New Roman" pitchFamily="18" charset="0"/>
              </a:rPr>
              <a:pPr algn="r"/>
              <a:t>32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04037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1541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E0D4C5E3-B3E2-442B-AC1D-DB642E162CFD}" type="slidenum">
              <a:rPr lang="en-US" sz="1000" i="1">
                <a:latin typeface="Times New Roman" pitchFamily="18" charset="0"/>
              </a:rPr>
              <a:pPr algn="r"/>
              <a:t>35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431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3774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591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591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2051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1097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95913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7449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3908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2488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3248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436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3696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359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C1B072-5665-4A71-B0C6-BC00BFFCB27B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2359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C0BC0D2-0B61-474F-9A03-7F98A1682662}" type="slidenum">
              <a:rPr lang="en-US" sz="1000" i="1">
                <a:latin typeface="Times New Roman" pitchFamily="18" charset="0"/>
              </a:rPr>
              <a:pPr algn="r"/>
              <a:t>66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5"/>
          <p:cNvSpPr txBox="1">
            <a:spLocks noGrp="1" noChangeArrowheads="1"/>
          </p:cNvSpPr>
          <p:nvPr/>
        </p:nvSpPr>
        <p:spPr bwMode="auto">
          <a:xfrm>
            <a:off x="3885579" y="8686488"/>
            <a:ext cx="2972421" cy="455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7" tIns="0" rIns="18727" bIns="0" anchor="b"/>
          <a:lstStyle>
            <a:lvl1pPr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525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525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/>
            <a:fld id="{2C0BC0D2-0B61-474F-9A03-7F98A1682662}" type="slidenum">
              <a:rPr lang="en-US" sz="1000" i="1">
                <a:latin typeface="Times New Roman" pitchFamily="18" charset="0"/>
              </a:rPr>
              <a:pPr algn="r"/>
              <a:t>67</a:t>
            </a:fld>
            <a:endParaRPr lang="en-US" sz="1000" i="1" dirty="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Jalal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fld id="{01CE92D5-32A9-4C40-89DF-F329984DA03C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10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609600" y="3849290"/>
            <a:ext cx="1481549" cy="1941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fld id="{75B1D2C6-C0CB-4E6F-880B-81A5F2B225EF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58F959-9FD8-4506-9AF6-0F5F809607D9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1676400" y="533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2667000" y="9144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3657600" y="13716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 l="52775" t="11579" r="8125" b="2105"/>
          <a:stretch>
            <a:fillRect/>
          </a:stretch>
        </p:blipFill>
        <p:spPr bwMode="auto">
          <a:xfrm>
            <a:off x="4648200" y="1905000"/>
            <a:ext cx="2514600" cy="329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5ECFCE-F04D-4235-9FA5-62ED1D1A90E9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39CC75-764B-4A9B-951D-4A0EC1B0E5CA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42EEBE-BB03-4301-A1F3-BBABD952689F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5242363-99AA-48C9-A289-B0B533AE8CC6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3886200" y="6172200"/>
            <a:ext cx="1627187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Jalal Kawash 2009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33400" y="6172200"/>
            <a:ext cx="25923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 smtClean="0"/>
              <a:t>Peeking into Computer Science</a:t>
            </a:r>
            <a:endParaRPr lang="en-US" sz="1200" i="1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0E2880-2FD6-498C-B0BD-5B9CCF8F6113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69D37B-50DC-4E40-AB17-EA2B99A56E74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86A1BE2-7D88-4084-B384-E6855D1FAAA2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B058E79-2EDD-4757-8AFC-C3A6F08AC246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7926F-23DB-44EF-8059-F9EC638E6944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fld id="{8087926F-23DB-44EF-8059-F9EC638E6944}" type="datetime1">
              <a:rPr lang="en-US" smtClean="0"/>
              <a:pPr/>
              <a:t>3/14/2014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A7A399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A7A399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3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dirty="0"/>
              <a:t>© Jalal Kawash </a:t>
            </a:r>
            <a:r>
              <a:rPr lang="en-US" sz="1200" dirty="0" smtClean="0"/>
              <a:t>2010</a:t>
            </a:r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i="1" dirty="0"/>
              <a:t>Peeking into Computer Science</a:t>
            </a:r>
          </a:p>
        </p:txBody>
      </p:sp>
      <p:pic>
        <p:nvPicPr>
          <p:cNvPr id="11" name="Picture 10"/>
          <p:cNvPicPr>
            <a:picLocks noChangeAspect="1" noChangeArrowheads="1"/>
          </p:cNvPicPr>
          <p:nvPr userDrawn="1"/>
        </p:nvPicPr>
        <p:blipFill>
          <a:blip r:embed="rId14" cstate="print"/>
          <a:srcRect l="52775" t="11579" r="8125" b="2105"/>
          <a:stretch>
            <a:fillRect/>
          </a:stretch>
        </p:blipFill>
        <p:spPr bwMode="auto">
          <a:xfrm>
            <a:off x="76200" y="5562600"/>
            <a:ext cx="465084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1" fontAlgn="base" hangingPunct="1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1" fontAlgn="base" hangingPunct="1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eaLnBrk="1" fontAlgn="base" hangingPunct="1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eaLnBrk="1" fontAlgn="base" hangingPunct="1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eaLnBrk="1" fontAlgn="base" hangingPunct="1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pages.cpsc.ucalgary.ca/~kawash/peeking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wmf"/><Relationship Id="rId7" Type="http://schemas.openxmlformats.org/officeDocument/2006/relationships/image" Target="../media/image7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7" Type="http://schemas.openxmlformats.org/officeDocument/2006/relationships/image" Target="../media/image27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3" Type="http://schemas.openxmlformats.org/officeDocument/2006/relationships/image" Target="../media/image61.png"/><Relationship Id="rId7" Type="http://schemas.openxmlformats.org/officeDocument/2006/relationships/image" Target="../media/image65.w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wmf"/><Relationship Id="rId11" Type="http://schemas.openxmlformats.org/officeDocument/2006/relationships/image" Target="../media/image69.wmf"/><Relationship Id="rId5" Type="http://schemas.openxmlformats.org/officeDocument/2006/relationships/image" Target="../media/image63.wmf"/><Relationship Id="rId10" Type="http://schemas.openxmlformats.org/officeDocument/2006/relationships/image" Target="../media/image68.wmf"/><Relationship Id="rId4" Type="http://schemas.openxmlformats.org/officeDocument/2006/relationships/image" Target="../media/image62.wmf"/><Relationship Id="rId9" Type="http://schemas.openxmlformats.org/officeDocument/2006/relationships/image" Target="../media/image67.w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3 Database Queries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Peeking into Computer Science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Mandatory: Chapter 4 – Sections 4.6 &amp; 4.7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Access DB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found on: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200" dirty="0" smtClean="0">
                <a:hlinkClick r:id="rId2"/>
              </a:rPr>
              <a:t>http://pages.cpsc.ucalgary.ca/~kawash/peeking.html</a:t>
            </a:r>
            <a:endParaRPr lang="en-US" sz="2200" dirty="0" smtClean="0"/>
          </a:p>
          <a:p>
            <a:pPr>
              <a:buNone/>
            </a:pPr>
            <a:endParaRPr lang="en-US" sz="2200" dirty="0" smtClean="0"/>
          </a:p>
          <a:p>
            <a:r>
              <a:rPr lang="en-US" dirty="0" smtClean="0"/>
              <a:t>Includes all examples in the book</a:t>
            </a:r>
          </a:p>
          <a:p>
            <a:pPr lvl="1"/>
            <a:r>
              <a:rPr lang="en-US" dirty="0" smtClean="0"/>
              <a:t>Numbered by exercise numbers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Query Language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D435BA2-C096-4C72-8142-25FB12C1CF3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By the end of this section, you will be able to: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Name the two parts of SQL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Understand the function of each part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Formulate basic DDL &amp; DML statements in SQL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03238" y="4986338"/>
            <a:ext cx="3535362" cy="1185862"/>
          </a:xfrm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en-US" sz="3200" dirty="0" smtClean="0">
                <a:effectLst/>
                <a:ea typeface="ＭＳ Ｐゴシック"/>
                <a:cs typeface="ＭＳ Ｐゴシック"/>
              </a:rPr>
              <a:t>JT’s Extra: Purpose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dirty="0" smtClean="0">
                <a:ea typeface="ＭＳ Ｐゴシック"/>
                <a:cs typeface="ＭＳ Ｐゴシック"/>
              </a:rPr>
              <a:t>To store &amp; retrieve information</a:t>
            </a:r>
          </a:p>
          <a:p>
            <a:pPr marL="111125" indent="-111125"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dirty="0" smtClean="0">
              <a:ea typeface="ＭＳ Ｐゴシック"/>
              <a:cs typeface="ＭＳ Ｐゴシック"/>
            </a:endParaRPr>
          </a:p>
          <a:p>
            <a:pPr marL="111125" indent="-111125" eaLnBrk="1" hangingPunct="1"/>
            <a:endParaRPr lang="en-US" dirty="0" smtClean="0">
              <a:ea typeface="ＭＳ Ｐゴシック"/>
              <a:cs typeface="ＭＳ Ｐゴシック"/>
            </a:endParaRPr>
          </a:p>
        </p:txBody>
      </p:sp>
      <p:pic>
        <p:nvPicPr>
          <p:cNvPr id="20483" name="Picture 4" descr="MCj03316960000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4408488" y="1747838"/>
            <a:ext cx="884237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5" descr="MCj02806960000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71713" y="2257425"/>
            <a:ext cx="1023937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 descr="MCj02954740000[1]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37250" y="2212975"/>
            <a:ext cx="1490663" cy="113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7" descr="MCj02806630000[1]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640638" y="4056063"/>
            <a:ext cx="1077912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8" descr="MCj03970680000[1]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076700" y="4565650"/>
            <a:ext cx="2106613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9" descr="MCj02307010000[1]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76300" y="3452813"/>
            <a:ext cx="1065213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489" name="AutoShape 10"/>
          <p:cNvCxnSpPr>
            <a:cxnSpLocks noChangeShapeType="1"/>
          </p:cNvCxnSpPr>
          <p:nvPr/>
        </p:nvCxnSpPr>
        <p:spPr bwMode="auto">
          <a:xfrm>
            <a:off x="1409700" y="4598988"/>
            <a:ext cx="2667000" cy="10366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0" name="AutoShape 11"/>
          <p:cNvCxnSpPr>
            <a:cxnSpLocks noChangeShapeType="1"/>
          </p:cNvCxnSpPr>
          <p:nvPr/>
        </p:nvCxnSpPr>
        <p:spPr bwMode="auto">
          <a:xfrm>
            <a:off x="2784475" y="3094038"/>
            <a:ext cx="2346325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1" name="AutoShape 12"/>
          <p:cNvCxnSpPr>
            <a:cxnSpLocks noChangeShapeType="1"/>
          </p:cNvCxnSpPr>
          <p:nvPr/>
        </p:nvCxnSpPr>
        <p:spPr bwMode="auto">
          <a:xfrm>
            <a:off x="4851400" y="2754313"/>
            <a:ext cx="279400" cy="181133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2" name="AutoShape 13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cxnSp>
        <p:nvCxnSpPr>
          <p:cNvPr id="20493" name="AutoShape 14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</p:spPr>
      </p:cxnSp>
      <p:sp>
        <p:nvSpPr>
          <p:cNvPr id="20494" name="Text Box 15"/>
          <p:cNvSpPr txBox="1">
            <a:spLocks noChangeArrowheads="1"/>
          </p:cNvSpPr>
          <p:nvPr/>
        </p:nvSpPr>
        <p:spPr bwMode="auto">
          <a:xfrm>
            <a:off x="6096000" y="5635625"/>
            <a:ext cx="1993900" cy="101784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dirty="0"/>
              <a:t>Database: Customer information</a:t>
            </a:r>
          </a:p>
        </p:txBody>
      </p:sp>
      <p:sp>
        <p:nvSpPr>
          <p:cNvPr id="20495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triangle" w="sm" len="sm"/>
          </a:ln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0496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>
                <a:solidFill>
                  <a:schemeClr val="hlink"/>
                </a:solidFill>
              </a:rPr>
              <a:t>Sale $$$</a:t>
            </a:r>
          </a:p>
        </p:txBody>
      </p:sp>
      <p:sp>
        <p:nvSpPr>
          <p:cNvPr id="20497" name="Line 18"/>
          <p:cNvSpPr>
            <a:spLocks noChangeShapeType="1"/>
          </p:cNvSpPr>
          <p:nvPr/>
        </p:nvSpPr>
        <p:spPr bwMode="auto">
          <a:xfrm flipH="1" flipV="1">
            <a:off x="1752600" y="4584700"/>
            <a:ext cx="2336800" cy="9017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 type="none" w="sm" len="sm"/>
            <a:tailEnd type="triangle" w="sm" len="sm"/>
          </a:ln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0498" name="Text Box 19"/>
          <p:cNvSpPr txBox="1">
            <a:spLocks noChangeArrowheads="1"/>
          </p:cNvSpPr>
          <p:nvPr/>
        </p:nvSpPr>
        <p:spPr bwMode="auto">
          <a:xfrm>
            <a:off x="2705100" y="4699000"/>
            <a:ext cx="1003300" cy="3048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lIns="93600" tIns="46800" rIns="93600" bIns="4680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1400" dirty="0">
                <a:solidFill>
                  <a:schemeClr val="hlink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4234031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 </a:t>
            </a:r>
            <a:r>
              <a:rPr lang="en-US" dirty="0"/>
              <a:t>Queries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Queries are questions ‘asked’ of/to the database in order to retrieve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1600200"/>
            <a:ext cx="5254322" cy="283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511224"/>
            <a:ext cx="4595813" cy="30751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09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133523"/>
            <a:ext cx="8183562" cy="10509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Retrieving Data Via Queries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8600" indent="-228600"/>
            <a:r>
              <a:rPr lang="en-US" sz="2000" dirty="0" smtClean="0"/>
              <a:t>Data retrieval occurs through the use of ‘queries’: 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sz="1800" dirty="0" smtClean="0"/>
              <a:t>A query is a question asked of the data in the database.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sz="1800" dirty="0" smtClean="0"/>
              <a:t>Typically worded to show only the parts of the database for which the answer to the question is true.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sz="1800" b="1" dirty="0" smtClean="0"/>
              <a:t>Example 1: </a:t>
            </a:r>
            <a:r>
              <a:rPr lang="en-US" sz="1800" dirty="0" smtClean="0"/>
              <a:t>What is the SIN, name and pay rate of every employee in the Employees Table:</a:t>
            </a:r>
          </a:p>
          <a:p>
            <a:pPr marL="514350" lvl="1">
              <a:buFont typeface="Times New Roman" pitchFamily="18" charset="0"/>
              <a:buChar char="–"/>
            </a:pPr>
            <a:endParaRPr 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dirty="0" smtClean="0"/>
          </a:p>
          <a:p>
            <a:pPr marL="314325" lvl="1" indent="0">
              <a:buNone/>
            </a:pPr>
            <a:endParaRPr lang="en-US" dirty="0" smtClean="0"/>
          </a:p>
          <a:p>
            <a:pPr marL="514350" lvl="1">
              <a:buFont typeface="Times New Roman" pitchFamily="18" charset="0"/>
              <a:buChar char="–"/>
            </a:pPr>
            <a:r>
              <a:rPr lang="en-US" sz="1800" b="1" dirty="0" smtClean="0"/>
              <a:t>Example 2: </a:t>
            </a:r>
            <a:r>
              <a:rPr lang="en-US" sz="1800" dirty="0" smtClean="0"/>
              <a:t>What employees have the last name of Morris?</a:t>
            </a:r>
          </a:p>
          <a:p>
            <a:pPr marL="228600" indent="-228600"/>
            <a:endParaRPr lang="en-US" dirty="0" smtClean="0"/>
          </a:p>
        </p:txBody>
      </p:sp>
      <p:pic>
        <p:nvPicPr>
          <p:cNvPr id="3645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22" t="12001" r="53093" b="73824"/>
          <a:stretch>
            <a:fillRect/>
          </a:stretch>
        </p:blipFill>
        <p:spPr bwMode="auto">
          <a:xfrm>
            <a:off x="1219201" y="2438401"/>
            <a:ext cx="3048000" cy="130074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229263" y="4306307"/>
            <a:ext cx="7289673" cy="1332493"/>
            <a:chOff x="1229263" y="4306307"/>
            <a:chExt cx="7289673" cy="1332493"/>
          </a:xfrm>
        </p:grpSpPr>
        <p:pic>
          <p:nvPicPr>
            <p:cNvPr id="32774" name="Picture 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16" t="28516" r="18854" b="56902"/>
            <a:stretch>
              <a:fillRect/>
            </a:stretch>
          </p:blipFill>
          <p:spPr bwMode="auto">
            <a:xfrm>
              <a:off x="1229263" y="4629871"/>
              <a:ext cx="7289673" cy="1008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</p:pic>
        <p:sp>
          <p:nvSpPr>
            <p:cNvPr id="32775" name="Text Box 7"/>
            <p:cNvSpPr txBox="1">
              <a:spLocks noChangeArrowheads="1"/>
            </p:cNvSpPr>
            <p:nvPr/>
          </p:nvSpPr>
          <p:spPr bwMode="auto">
            <a:xfrm>
              <a:off x="1229264" y="4306307"/>
              <a:ext cx="1361536" cy="418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square"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dirty="0"/>
                <a:t>Query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7707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uiExpand="1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Structured Query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SQL</a:t>
            </a:r>
          </a:p>
          <a:p>
            <a:r>
              <a:rPr lang="en-US" sz="2400" dirty="0" smtClean="0"/>
              <a:t>Programming language, specialized for databases</a:t>
            </a:r>
          </a:p>
          <a:p>
            <a:r>
              <a:rPr lang="en-US" sz="2400" dirty="0" smtClean="0"/>
              <a:t>Data Definition Language (DDL)</a:t>
            </a:r>
          </a:p>
          <a:p>
            <a:pPr lvl="1"/>
            <a:r>
              <a:rPr lang="en-US" sz="2000" dirty="0" smtClean="0"/>
              <a:t>Defining the structure of the DB</a:t>
            </a:r>
          </a:p>
          <a:p>
            <a:endParaRPr lang="en-US" dirty="0" smtClean="0"/>
          </a:p>
          <a:p>
            <a:endParaRPr lang="en-US" dirty="0"/>
          </a:p>
          <a:p>
            <a:endParaRPr lang="en-US" sz="2400" dirty="0" smtClean="0"/>
          </a:p>
          <a:p>
            <a:r>
              <a:rPr lang="en-US" sz="2400" dirty="0" smtClean="0"/>
              <a:t>Data Manipulation Language (DML)</a:t>
            </a:r>
          </a:p>
          <a:p>
            <a:pPr lvl="1"/>
            <a:r>
              <a:rPr lang="en-US" sz="2000" dirty="0" smtClean="0"/>
              <a:t>Manipulating the contents of the DB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28800" y="685800"/>
            <a:ext cx="6629400" cy="40011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JT’s Extra: SQL = </a:t>
            </a:r>
            <a:r>
              <a:rPr lang="en-US" sz="2000" b="1" dirty="0" smtClean="0"/>
              <a:t>S</a:t>
            </a:r>
            <a:r>
              <a:rPr lang="en-US" sz="2000" dirty="0" smtClean="0"/>
              <a:t>tructured </a:t>
            </a:r>
            <a:r>
              <a:rPr lang="en-US" sz="2000" b="1" dirty="0" smtClean="0"/>
              <a:t>Q</a:t>
            </a:r>
            <a:r>
              <a:rPr lang="en-US" sz="2000" dirty="0" smtClean="0"/>
              <a:t>uery </a:t>
            </a:r>
            <a:r>
              <a:rPr lang="en-US" sz="2000" b="1" dirty="0" smtClean="0"/>
              <a:t>L</a:t>
            </a:r>
            <a:r>
              <a:rPr lang="en-US" sz="2000" dirty="0" smtClean="0"/>
              <a:t>anguage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016000" y="2209799"/>
            <a:ext cx="6324600" cy="101566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JT’s Extra: </a:t>
            </a:r>
            <a:r>
              <a:rPr lang="en-US" sz="2000" dirty="0"/>
              <a:t>C</a:t>
            </a:r>
            <a:r>
              <a:rPr lang="en-US" sz="2000" dirty="0" smtClean="0"/>
              <a:t>reating the data (table)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What fields?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What will each field store?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4343400"/>
            <a:ext cx="6324600" cy="1015663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JT’s Extra: Modifying the data (table)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Insertions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000" dirty="0" smtClean="0"/>
              <a:t>Deletions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8395" t="41569" r="63951" b="3529"/>
          <a:stretch>
            <a:fillRect/>
          </a:stretch>
        </p:blipFill>
        <p:spPr bwMode="auto">
          <a:xfrm>
            <a:off x="2286000" y="533400"/>
            <a:ext cx="4267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DDL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590800" y="2438400"/>
            <a:ext cx="3682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1950FF"/>
                </a:solidFill>
                <a:latin typeface="Courier New" pitchFamily="49" charset="0"/>
                <a:cs typeface="Courier New" pitchFamily="49" charset="0"/>
              </a:rPr>
              <a:t>DROP TABLE 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EMPLOYEE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Table Creation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t="11143" r="90000" b="70571"/>
          <a:stretch>
            <a:fillRect/>
          </a:stretch>
        </p:blipFill>
        <p:spPr bwMode="auto">
          <a:xfrm>
            <a:off x="1676400" y="5334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24000" y="1752600"/>
            <a:ext cx="20574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12381" t="13428" r="64762" b="60667"/>
          <a:stretch>
            <a:fillRect/>
          </a:stretch>
        </p:blipFill>
        <p:spPr bwMode="auto">
          <a:xfrm>
            <a:off x="685800" y="2514600"/>
            <a:ext cx="3657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 l="12381" t="71333" r="64762" b="6571"/>
          <a:stretch>
            <a:fillRect/>
          </a:stretch>
        </p:blipFill>
        <p:spPr bwMode="auto">
          <a:xfrm>
            <a:off x="4876800" y="2667000"/>
            <a:ext cx="3657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5133523"/>
            <a:ext cx="8183562" cy="1050925"/>
          </a:xfrm>
        </p:spPr>
        <p:txBody>
          <a:bodyPr>
            <a:normAutofit/>
          </a:bodyPr>
          <a:lstStyle/>
          <a:p>
            <a:r>
              <a:rPr lang="en-US" sz="2800" dirty="0"/>
              <a:t>JT’s Extra: </a:t>
            </a:r>
            <a:r>
              <a:rPr lang="en-US" sz="2800" dirty="0" smtClean="0"/>
              <a:t>DML General </a:t>
            </a:r>
            <a:r>
              <a:rPr lang="en-US" sz="2800" dirty="0"/>
              <a:t>Structure</a:t>
            </a:r>
            <a:endParaRPr lang="en-US" sz="2800" dirty="0" smtClean="0"/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smtClean="0"/>
              <a:t>Recall: Data manipulation language modifies the tables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b="1" dirty="0" smtClean="0"/>
              <a:t>General format</a:t>
            </a:r>
            <a:r>
              <a:rPr lang="en-US" sz="2400" dirty="0" smtClean="0"/>
              <a:t>:</a:t>
            </a:r>
          </a:p>
          <a:p>
            <a:pPr marL="228600" indent="-228600"/>
            <a:r>
              <a:rPr lang="en-US" sz="2000" dirty="0" smtClean="0"/>
              <a:t>&lt;</a:t>
            </a:r>
            <a:r>
              <a:rPr lang="en-US" sz="2000" i="1" dirty="0" smtClean="0"/>
              <a:t>Action</a:t>
            </a:r>
            <a:r>
              <a:rPr lang="en-US" sz="2000" dirty="0" smtClean="0"/>
              <a:t>&gt; into/from &lt;</a:t>
            </a:r>
            <a:r>
              <a:rPr lang="en-US" sz="2000" i="1" dirty="0" smtClean="0"/>
              <a:t>Table name</a:t>
            </a:r>
            <a:r>
              <a:rPr lang="en-US" sz="2000" dirty="0" smtClean="0"/>
              <a:t>&gt;</a:t>
            </a:r>
          </a:p>
          <a:p>
            <a:pPr marL="228600" indent="-228600"/>
            <a:endParaRPr lang="en-US" sz="2000" dirty="0"/>
          </a:p>
          <a:p>
            <a:pPr marL="0" indent="0">
              <a:buNone/>
            </a:pPr>
            <a:r>
              <a:rPr lang="en-US" sz="2400" b="1" dirty="0" smtClean="0"/>
              <a:t>Example</a:t>
            </a:r>
            <a:r>
              <a:rPr lang="en-US" sz="2400" dirty="0" smtClean="0"/>
              <a:t>:</a:t>
            </a:r>
            <a:endParaRPr lang="en-US" sz="2400" dirty="0"/>
          </a:p>
          <a:p>
            <a:pPr marL="228600" indent="-228600"/>
            <a:r>
              <a:rPr lang="en-US" sz="2000" dirty="0" smtClean="0"/>
              <a:t>Insert into Employees {some </a:t>
            </a:r>
            <a:r>
              <a:rPr lang="en-US" sz="2000" dirty="0" smtClean="0"/>
              <a:t>values}</a:t>
            </a:r>
            <a:endParaRPr lang="en-US" sz="2000" dirty="0" smtClean="0"/>
          </a:p>
          <a:p>
            <a:pPr marL="228600" indent="-228600"/>
            <a:r>
              <a:rPr lang="en-US" sz="2000" dirty="0" smtClean="0"/>
              <a:t>Delete from Employees {conditions for deletion }</a:t>
            </a:r>
          </a:p>
          <a:p>
            <a:pPr marL="228600" indent="-228600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630083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29200"/>
            <a:ext cx="8183880" cy="1051560"/>
          </a:xfrm>
        </p:spPr>
        <p:txBody>
          <a:bodyPr/>
          <a:lstStyle/>
          <a:p>
            <a:r>
              <a:rPr lang="en-US" dirty="0" smtClean="0"/>
              <a:t>DML - Insertion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19182" t="18039" r="18759" b="63137"/>
          <a:stretch>
            <a:fillRect/>
          </a:stretch>
        </p:blipFill>
        <p:spPr bwMode="auto">
          <a:xfrm>
            <a:off x="381000" y="3200400"/>
            <a:ext cx="8382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13457" t="29608" r="4568" b="32745"/>
          <a:stretch>
            <a:fillRect/>
          </a:stretch>
        </p:blipFill>
        <p:spPr bwMode="auto">
          <a:xfrm>
            <a:off x="457201" y="609600"/>
            <a:ext cx="8153400" cy="235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DML - Deletion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19182" t="18039" r="18759" b="63137"/>
          <a:stretch>
            <a:fillRect/>
          </a:stretch>
        </p:blipFill>
        <p:spPr bwMode="auto">
          <a:xfrm>
            <a:off x="381000" y="3200400"/>
            <a:ext cx="8382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14815" t="64314" r="56049" b="23333"/>
          <a:stretch>
            <a:fillRect/>
          </a:stretch>
        </p:blipFill>
        <p:spPr bwMode="auto">
          <a:xfrm>
            <a:off x="2133600" y="1143000"/>
            <a:ext cx="44958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8"/>
          <p:cNvCxnSpPr/>
          <p:nvPr/>
        </p:nvCxnSpPr>
        <p:spPr>
          <a:xfrm>
            <a:off x="762000" y="406908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62000" y="429768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62000" y="4724400"/>
            <a:ext cx="76962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Access Insertion and Deletion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2381" t="12476" r="52540" b="71193"/>
          <a:stretch>
            <a:fillRect/>
          </a:stretch>
        </p:blipFill>
        <p:spPr bwMode="auto">
          <a:xfrm>
            <a:off x="685800" y="2895600"/>
            <a:ext cx="7772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t="11143" r="90000" b="70571"/>
          <a:stretch>
            <a:fillRect/>
          </a:stretch>
        </p:blipFill>
        <p:spPr bwMode="auto">
          <a:xfrm>
            <a:off x="1676400" y="533400"/>
            <a:ext cx="1600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447800" y="457200"/>
            <a:ext cx="20574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Queries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Questioning the database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By the end of this section, you will be able to: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Know the basic parts of speech in SQL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Formulate SQL queries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set operations in SQL queries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 complex logic in SQL queries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25725" t="12549" r="18519" b="34902"/>
          <a:stretch>
            <a:fillRect/>
          </a:stretch>
        </p:blipFill>
        <p:spPr bwMode="auto">
          <a:xfrm>
            <a:off x="544775" y="457200"/>
            <a:ext cx="8218225" cy="487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029200"/>
            <a:ext cx="8183880" cy="1051560"/>
          </a:xfrm>
        </p:spPr>
        <p:txBody>
          <a:bodyPr/>
          <a:lstStyle/>
          <a:p>
            <a:r>
              <a:rPr lang="en-US" dirty="0" smtClean="0"/>
              <a:t>Example Database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18054" t="70588" r="62764" b="6666"/>
          <a:stretch>
            <a:fillRect/>
          </a:stretch>
        </p:blipFill>
        <p:spPr bwMode="auto">
          <a:xfrm>
            <a:off x="5029200" y="2667000"/>
            <a:ext cx="2590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108448"/>
          </a:xfrm>
        </p:spPr>
        <p:txBody>
          <a:bodyPr/>
          <a:lstStyle/>
          <a:p>
            <a:r>
              <a:rPr lang="en-US" sz="2400" dirty="0" smtClean="0"/>
              <a:t>Ways of submitting questions </a:t>
            </a:r>
            <a:r>
              <a:rPr lang="en-US" sz="2400" dirty="0" smtClean="0"/>
              <a:t>to the </a:t>
            </a:r>
            <a:r>
              <a:rPr lang="en-US" sz="2400" dirty="0" smtClean="0"/>
              <a:t>DB: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Query </a:t>
            </a:r>
            <a:r>
              <a:rPr lang="en-US" sz="2400" dirty="0" smtClean="0"/>
              <a:t>By Example (QBE</a:t>
            </a:r>
            <a:r>
              <a:rPr lang="en-US" sz="2400" dirty="0" smtClean="0"/>
              <a:t>)</a:t>
            </a:r>
          </a:p>
          <a:p>
            <a:pPr lvl="1"/>
            <a:r>
              <a:rPr lang="en-US" sz="2000" dirty="0" smtClean="0"/>
              <a:t>JT: In Access it’s graphical</a:t>
            </a:r>
            <a:endParaRPr lang="en-US" sz="20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/>
          </a:p>
          <a:p>
            <a:pPr marL="457200" indent="-457200">
              <a:buFont typeface="+mj-lt"/>
              <a:buAutoNum type="arabicPeriod" startAt="2"/>
            </a:pPr>
            <a:r>
              <a:rPr lang="en-US" sz="2400" dirty="0" smtClean="0"/>
              <a:t>Using SQL</a:t>
            </a:r>
          </a:p>
          <a:p>
            <a:pPr lvl="1"/>
            <a:r>
              <a:rPr lang="en-US" sz="2000" dirty="0" smtClean="0"/>
              <a:t>Text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551" y="2285071"/>
            <a:ext cx="1886704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904" y="4572000"/>
            <a:ext cx="3124200" cy="112767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257800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My $0.02 On Forming Queries Using SQL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235537" y="3629693"/>
            <a:ext cx="4478959" cy="1912846"/>
            <a:chOff x="4235537" y="3629693"/>
            <a:chExt cx="4478959" cy="1912846"/>
          </a:xfrm>
        </p:grpSpPr>
        <p:pic>
          <p:nvPicPr>
            <p:cNvPr id="4101" name="Picture 5" descr="C:\Users\tamj\AppData\Local\Microsoft\Windows\Temporary Internet Files\Content.IE5\D1ZHDINF\MC900358831[1]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4337" y="4343832"/>
              <a:ext cx="842619" cy="919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ular Callout 11"/>
            <p:cNvSpPr/>
            <p:nvPr/>
          </p:nvSpPr>
          <p:spPr>
            <a:xfrm>
              <a:off x="5562600" y="3629693"/>
              <a:ext cx="1447800" cy="561307"/>
            </a:xfrm>
            <a:prstGeom prst="wedgeRectCallout">
              <a:avLst>
                <a:gd name="adj1" fmla="val -111622"/>
                <a:gd name="adj2" fmla="val 98136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Comic Sans MS" pitchFamily="66" charset="0"/>
                </a:rPr>
                <a:t>SQL!!!</a:t>
              </a:r>
              <a:endParaRPr lang="en-US" dirty="0">
                <a:solidFill>
                  <a:schemeClr val="tx1"/>
                </a:solidFill>
                <a:latin typeface="Comic Sans MS" pitchFamily="66" charset="0"/>
              </a:endParaRPr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4235537" y="3629693"/>
              <a:ext cx="4478959" cy="1912846"/>
              <a:chOff x="4235537" y="3629693"/>
              <a:chExt cx="4478959" cy="1912846"/>
            </a:xfrm>
          </p:grpSpPr>
          <p:pic>
            <p:nvPicPr>
              <p:cNvPr id="4099" name="Picture 3" descr="C:\Users\tamj\AppData\Local\Microsoft\Windows\Temporary Internet Files\Content.IE5\1E9XNG0L\MC900433452[1].wmf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16937" y="4267200"/>
                <a:ext cx="704850" cy="9509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0" name="Picture 4" descr="C:\Users\tamj\AppData\Local\Microsoft\Windows\Temporary Internet Files\Content.IE5\D1ZHDINF\MC900445342[1].wmf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235537" y="4267200"/>
                <a:ext cx="720547" cy="8802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Rectangular Callout 16"/>
              <p:cNvSpPr/>
              <p:nvPr/>
            </p:nvSpPr>
            <p:spPr>
              <a:xfrm>
                <a:off x="5562600" y="3629693"/>
                <a:ext cx="1447800" cy="561307"/>
              </a:xfrm>
              <a:prstGeom prst="wedgeRectCallout">
                <a:avLst>
                  <a:gd name="adj1" fmla="val 123246"/>
                  <a:gd name="adj2" fmla="val 105772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Comic Sans MS" pitchFamily="66" charset="0"/>
                  </a:rPr>
                  <a:t>SQL!!!</a:t>
                </a:r>
                <a:endParaRPr lang="en-US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18" name="Rectangular Callout 17"/>
              <p:cNvSpPr/>
              <p:nvPr/>
            </p:nvSpPr>
            <p:spPr>
              <a:xfrm>
                <a:off x="5562600" y="3644648"/>
                <a:ext cx="1447800" cy="561307"/>
              </a:xfrm>
              <a:prstGeom prst="wedgeRectCallout">
                <a:avLst>
                  <a:gd name="adj1" fmla="val 12720"/>
                  <a:gd name="adj2" fmla="val 115954"/>
                </a:avLst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  <a:latin typeface="Comic Sans MS" pitchFamily="66" charset="0"/>
                  </a:rPr>
                  <a:t>SQL!!!</a:t>
                </a:r>
                <a:endParaRPr lang="en-US" dirty="0">
                  <a:solidFill>
                    <a:schemeClr val="tx1"/>
                  </a:solidFill>
                  <a:latin typeface="Comic Sans MS" pitchFamily="66" charset="0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256796" y="5142429"/>
                <a:ext cx="4457700" cy="400110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r>
                  <a:rPr lang="en-US" sz="2000" dirty="0" smtClean="0"/>
                  <a:t>SQL is commonly used (standard)</a:t>
                </a:r>
                <a:endParaRPr lang="en-US" sz="2000" dirty="0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1672912" y="2273488"/>
            <a:ext cx="5780399" cy="1356205"/>
            <a:chOff x="1672912" y="2273488"/>
            <a:chExt cx="5780399" cy="1356205"/>
          </a:xfrm>
        </p:grpSpPr>
        <p:sp>
          <p:nvSpPr>
            <p:cNvPr id="11" name="TextBox 10"/>
            <p:cNvSpPr txBox="1"/>
            <p:nvPr/>
          </p:nvSpPr>
          <p:spPr>
            <a:xfrm>
              <a:off x="1738311" y="2921807"/>
              <a:ext cx="5715000" cy="707886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dirty="0" smtClean="0"/>
                <a:t>SQL queries are powerful (i.e., unusual searches can show useful information)</a:t>
              </a:r>
              <a:endParaRPr lang="en-US" sz="2000" dirty="0"/>
            </a:p>
          </p:txBody>
        </p:sp>
        <p:pic>
          <p:nvPicPr>
            <p:cNvPr id="2051" name="Picture 3" descr="C:\Users\tamj\AppData\Local\Microsoft\Windows\Temporary Internet Files\Content.IE5\AAH14TOK\MC900339768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2912" y="2273488"/>
              <a:ext cx="922630" cy="74432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457200" y="697046"/>
            <a:ext cx="4876800" cy="1312452"/>
            <a:chOff x="457200" y="697046"/>
            <a:chExt cx="4876800" cy="1312452"/>
          </a:xfrm>
        </p:grpSpPr>
        <p:sp>
          <p:nvSpPr>
            <p:cNvPr id="10" name="TextBox 9"/>
            <p:cNvSpPr txBox="1"/>
            <p:nvPr/>
          </p:nvSpPr>
          <p:spPr>
            <a:xfrm>
              <a:off x="457200" y="1609388"/>
              <a:ext cx="4876800" cy="4001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dirty="0" smtClean="0"/>
                <a:t>Writing SQL queries can be complex</a:t>
              </a:r>
              <a:endParaRPr lang="en-US" sz="2000" dirty="0"/>
            </a:p>
          </p:txBody>
        </p:sp>
        <p:pic>
          <p:nvPicPr>
            <p:cNvPr id="2054" name="Picture 6" descr="C:\Users\tamj\AppData\Local\Microsoft\Windows\Temporary Internet Files\Content.IE5\SKQ80O7E\MC900059615[1]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697046"/>
              <a:ext cx="864774" cy="9712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3855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Basic Format Of SQL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Informal English description</a:t>
            </a:r>
          </a:p>
          <a:p>
            <a:pPr marL="0" indent="0">
              <a:buNone/>
            </a:pPr>
            <a:r>
              <a:rPr lang="en-US" sz="2400" dirty="0" smtClean="0"/>
              <a:t>Given some condition(s) is/are met what </a:t>
            </a:r>
            <a:r>
              <a:rPr lang="en-US" sz="2400" dirty="0" smtClean="0"/>
              <a:t>rows and columns </a:t>
            </a:r>
            <a:r>
              <a:rPr lang="en-US" sz="2400" dirty="0" smtClean="0"/>
              <a:t>of what tables will appear.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 smtClean="0"/>
              <a:t>Example</a:t>
            </a:r>
            <a:r>
              <a:rPr lang="en-US" sz="2400" dirty="0" smtClean="0"/>
              <a:t>:</a:t>
            </a:r>
          </a:p>
          <a:p>
            <a:pPr marL="0" indent="0">
              <a:buNone/>
            </a:pPr>
            <a:r>
              <a:rPr lang="en-US" sz="2400" dirty="0" smtClean="0"/>
              <a:t>If last name is “Morris” show the employee number, first name and last name from the employees table. </a:t>
            </a:r>
          </a:p>
          <a:p>
            <a:endParaRPr lang="en-US" sz="2400" baseline="30000" dirty="0" smtClean="0"/>
          </a:p>
          <a:p>
            <a:endParaRPr lang="en-US" sz="2400" baseline="30000" dirty="0"/>
          </a:p>
          <a:p>
            <a:pPr marL="0" indent="0">
              <a:buNone/>
            </a:pPr>
            <a:endParaRPr lang="en-US" sz="2400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76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293995"/>
            <a:ext cx="8183880" cy="1051560"/>
          </a:xfrm>
        </p:spPr>
        <p:txBody>
          <a:bodyPr>
            <a:normAutofit/>
          </a:bodyPr>
          <a:lstStyle/>
          <a:p>
            <a:r>
              <a:rPr lang="en-US" sz="2800" dirty="0"/>
              <a:t>JT’s Extra: Basic Format Of SQL </a:t>
            </a:r>
            <a:r>
              <a:rPr lang="en-US" sz="2800" dirty="0" smtClean="0"/>
              <a:t>Queries (2)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Specifying the query in the form of QBE (Query by example) in MS-Access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799"/>
            <a:ext cx="3886200" cy="36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2064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JT’s Extra: Basic Format Of SQL </a:t>
            </a:r>
            <a:r>
              <a:rPr lang="en-US" dirty="0" smtClean="0"/>
              <a:t>Queries 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/>
              <a:t>Formal SQL structure</a:t>
            </a:r>
          </a:p>
          <a:p>
            <a:r>
              <a:rPr lang="en-US" sz="2400" dirty="0"/>
              <a:t>SELECT &lt;columns of table(s)&gt;</a:t>
            </a:r>
          </a:p>
          <a:p>
            <a:r>
              <a:rPr lang="en-US" sz="2400" dirty="0"/>
              <a:t>FROM    &lt;table(s) &gt;</a:t>
            </a:r>
          </a:p>
          <a:p>
            <a:r>
              <a:rPr lang="en-US" sz="2400" dirty="0"/>
              <a:t>WHERE  &lt;Boolean expression(s</a:t>
            </a:r>
            <a:r>
              <a:rPr lang="en-US" sz="2400" dirty="0" smtClean="0"/>
              <a:t>)&gt;</a:t>
            </a:r>
          </a:p>
          <a:p>
            <a:r>
              <a:rPr lang="en-US" sz="2400" dirty="0"/>
              <a:t>ORDER </a:t>
            </a:r>
            <a:r>
              <a:rPr lang="en-US" sz="2400" dirty="0" smtClean="0"/>
              <a:t>BY</a:t>
            </a:r>
            <a:r>
              <a:rPr lang="en-US" sz="2400" baseline="30000" dirty="0" smtClean="0"/>
              <a:t>1</a:t>
            </a:r>
            <a:r>
              <a:rPr lang="en-US" sz="2400" dirty="0" smtClean="0"/>
              <a:t> </a:t>
            </a:r>
            <a:endParaRPr lang="en-US" sz="2400" baseline="30000" dirty="0"/>
          </a:p>
          <a:p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2895600"/>
            <a:ext cx="723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Optional section: used to format or rank query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74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JT’s Extra: </a:t>
            </a:r>
            <a:r>
              <a:rPr lang="en-US" dirty="0" smtClean="0"/>
              <a:t>Example SQL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SELECT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Employees.EmployeeNumber,</a:t>
            </a:r>
          </a:p>
          <a:p>
            <a:pPr lvl="1"/>
            <a:r>
              <a:rPr lang="en-US" dirty="0" smtClean="0"/>
              <a:t>Employees.FirstName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smtClean="0"/>
              <a:t>Employees.LastName</a:t>
            </a:r>
            <a:endParaRPr lang="en-US" dirty="0"/>
          </a:p>
          <a:p>
            <a:r>
              <a:rPr lang="en-US" b="1" dirty="0"/>
              <a:t>FROM</a:t>
            </a:r>
            <a:r>
              <a:rPr lang="en-US" dirty="0"/>
              <a:t> </a:t>
            </a:r>
            <a:r>
              <a:rPr lang="en-US" dirty="0" smtClean="0"/>
              <a:t>EMPLOYEES</a:t>
            </a:r>
            <a:endParaRPr lang="en-US" dirty="0"/>
          </a:p>
          <a:p>
            <a:r>
              <a:rPr lang="en-US" b="1" dirty="0" smtClean="0"/>
              <a:t>WHERE</a:t>
            </a:r>
          </a:p>
          <a:p>
            <a:pPr marL="347663" lvl="1" indent="0">
              <a:buNone/>
            </a:pPr>
            <a:r>
              <a:rPr lang="en-US" dirty="0" smtClean="0"/>
              <a:t>EMPLOYEES.LastName="Morris";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6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QBE – Projection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2381" t="13255" r="61429" b="53996"/>
          <a:stretch>
            <a:fillRect/>
          </a:stretch>
        </p:blipFill>
        <p:spPr bwMode="auto">
          <a:xfrm>
            <a:off x="609600" y="609600"/>
            <a:ext cx="5687786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 r="89524" b="67238"/>
          <a:stretch>
            <a:fillRect/>
          </a:stretch>
        </p:blipFill>
        <p:spPr bwMode="auto">
          <a:xfrm>
            <a:off x="6705600" y="533400"/>
            <a:ext cx="1676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 l="12381" t="13256" r="69524" b="78947"/>
          <a:stretch>
            <a:fillRect/>
          </a:stretch>
        </p:blipFill>
        <p:spPr bwMode="auto">
          <a:xfrm>
            <a:off x="304800" y="1676400"/>
            <a:ext cx="6126480" cy="1612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- Projection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5679" t="47059" r="53086" b="43529"/>
          <a:stretch>
            <a:fillRect/>
          </a:stretch>
        </p:blipFill>
        <p:spPr bwMode="auto">
          <a:xfrm>
            <a:off x="914400" y="685800"/>
            <a:ext cx="70993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19182" t="38431" r="54302" b="48236"/>
          <a:stretch>
            <a:fillRect/>
          </a:stretch>
        </p:blipFill>
        <p:spPr bwMode="auto">
          <a:xfrm>
            <a:off x="990600" y="2819400"/>
            <a:ext cx="653078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038600" y="3009543"/>
            <a:ext cx="1143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dirty="0" smtClean="0">
                <a:solidFill>
                  <a:srgbClr val="FF0000"/>
                </a:solidFill>
              </a:rPr>
              <a:t>X</a:t>
            </a:r>
            <a:endParaRPr lang="en-US" sz="15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3048000"/>
            <a:ext cx="1143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dirty="0" smtClean="0">
                <a:solidFill>
                  <a:srgbClr val="FF0000"/>
                </a:solidFill>
              </a:rPr>
              <a:t>X</a:t>
            </a:r>
            <a:endParaRPr lang="en-US" sz="15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QBE -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 l="12381" t="13353" r="49047" b="46881"/>
          <a:stretch>
            <a:fillRect/>
          </a:stretch>
        </p:blipFill>
        <p:spPr bwMode="auto">
          <a:xfrm>
            <a:off x="762000" y="609600"/>
            <a:ext cx="7745506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343400" y="3886200"/>
            <a:ext cx="7620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- Selection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34568" t="54902" r="32840" b="32549"/>
          <a:stretch>
            <a:fillRect/>
          </a:stretch>
        </p:blipFill>
        <p:spPr bwMode="auto">
          <a:xfrm>
            <a:off x="762000" y="533400"/>
            <a:ext cx="7543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09600" y="1752600"/>
            <a:ext cx="5410200" cy="685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24691" t="49412" r="49136" b="34902"/>
          <a:stretch>
            <a:fillRect/>
          </a:stretch>
        </p:blipFill>
        <p:spPr bwMode="auto">
          <a:xfrm>
            <a:off x="685800" y="2514600"/>
            <a:ext cx="666369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6"/>
          <p:cNvCxnSpPr/>
          <p:nvPr/>
        </p:nvCxnSpPr>
        <p:spPr>
          <a:xfrm>
            <a:off x="1524000" y="4267200"/>
            <a:ext cx="5181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524000" y="4648200"/>
            <a:ext cx="51816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JT’s Extra: Wildcards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5122" name="Picture 2" descr="C:\Users\tamj\AppData\Local\Microsoft\Windows\Temporary Internet Files\Content.IE5\1E9XNG0L\MC90006521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4800600" cy="450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76800" y="2895600"/>
            <a:ext cx="40386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Poker is the wildcard in card game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It can be </a:t>
            </a:r>
            <a:r>
              <a:rPr lang="en-US" sz="2000" dirty="0" smtClean="0"/>
              <a:t>substituted</a:t>
            </a:r>
            <a:r>
              <a:rPr lang="en-US" dirty="0" smtClean="0"/>
              <a:t> for any other card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In the example it can take the place of: Ace, King, Queen, Jack or </a:t>
            </a:r>
            <a:r>
              <a:rPr lang="en-US" dirty="0" smtClean="0"/>
              <a:t>Ten to give you a “Royal Flush”</a:t>
            </a:r>
            <a:endParaRPr lang="en-US" dirty="0"/>
          </a:p>
        </p:txBody>
      </p:sp>
      <p:pic>
        <p:nvPicPr>
          <p:cNvPr id="3074" name="Picture 2" descr="C:\Users\tamj\AppData\Local\Microsoft\Windows\Temporary Internet Files\Content.IE5\SKQ80O7E\MP900341710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6765">
            <a:off x="2494135" y="710097"/>
            <a:ext cx="2760912" cy="387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99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50875" y="5737225"/>
            <a:ext cx="8183562" cy="51752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JT’s Extra: Using The Wildcard In Queries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77800" indent="-177800"/>
            <a:r>
              <a:rPr lang="en-US" sz="2000" dirty="0" smtClean="0"/>
              <a:t>The ‘wildcard’ character can stand for any number of characters in the position that it’s placed:</a:t>
            </a:r>
          </a:p>
          <a:p>
            <a:pPr marL="463550" lvl="1"/>
            <a:r>
              <a:rPr lang="en-US" sz="1800" dirty="0" smtClean="0"/>
              <a:t>Example queries that follow will be from the Employees table:</a:t>
            </a:r>
          </a:p>
        </p:txBody>
      </p:sp>
      <p:pic>
        <p:nvPicPr>
          <p:cNvPr id="5325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t="18002" r="29247" b="48944"/>
          <a:stretch>
            <a:fillRect/>
          </a:stretch>
        </p:blipFill>
        <p:spPr bwMode="auto">
          <a:xfrm>
            <a:off x="381000" y="1676400"/>
            <a:ext cx="8128184" cy="3657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169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Using The Wildcard In Queries (Access)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77800" indent="-177800"/>
            <a:r>
              <a:rPr lang="en-US" sz="2400" dirty="0" smtClean="0"/>
              <a:t>Examples:</a:t>
            </a:r>
          </a:p>
          <a:p>
            <a:pPr marL="463550" lvl="1">
              <a:buFont typeface="Times New Roman" pitchFamily="18" charset="0"/>
              <a:buChar char="–"/>
            </a:pPr>
            <a:r>
              <a:rPr lang="en-US" sz="2000" dirty="0" smtClean="0"/>
              <a:t>Which employees have a last name that begins with ‘m’?</a:t>
            </a:r>
          </a:p>
          <a:p>
            <a:pPr marL="463550" lvl="1">
              <a:buFont typeface="Times New Roman" pitchFamily="18" charset="0"/>
              <a:buChar char="–"/>
            </a:pPr>
            <a:endParaRPr lang="en-US" sz="2000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sz="2000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sz="2000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sz="2000" dirty="0"/>
          </a:p>
          <a:p>
            <a:pPr marL="463550" lvl="1">
              <a:buFont typeface="Times New Roman" pitchFamily="18" charset="0"/>
              <a:buChar char="–"/>
            </a:pPr>
            <a:r>
              <a:rPr lang="en-US" sz="2000" dirty="0" smtClean="0"/>
              <a:t>Which employees have a last name ends with ‘s’?</a:t>
            </a:r>
          </a:p>
          <a:p>
            <a:pPr marL="463550" lvl="1">
              <a:buFont typeface="Times New Roman" pitchFamily="18" charset="0"/>
              <a:buChar char="–"/>
            </a:pPr>
            <a:endParaRPr 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dirty="0" smtClean="0"/>
          </a:p>
          <a:p>
            <a:pPr marL="463550" lvl="1">
              <a:buFont typeface="Times New Roman" pitchFamily="18" charset="0"/>
              <a:buChar char="–"/>
            </a:pPr>
            <a:endParaRPr lang="en-US" dirty="0" smtClean="0"/>
          </a:p>
        </p:txBody>
      </p:sp>
      <p:pic>
        <p:nvPicPr>
          <p:cNvPr id="419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69" t="8345" r="35695" b="86073"/>
          <a:stretch>
            <a:fillRect/>
          </a:stretch>
        </p:blipFill>
        <p:spPr bwMode="auto">
          <a:xfrm>
            <a:off x="914400" y="1395413"/>
            <a:ext cx="3093919" cy="8207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4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4" t="14977" r="68016" b="77338"/>
          <a:stretch>
            <a:fillRect/>
          </a:stretch>
        </p:blipFill>
        <p:spPr bwMode="auto">
          <a:xfrm>
            <a:off x="914400" y="3554412"/>
            <a:ext cx="2823597" cy="10477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4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93" t="27003" r="32170" b="64040"/>
          <a:stretch>
            <a:fillRect/>
          </a:stretch>
        </p:blipFill>
        <p:spPr bwMode="auto">
          <a:xfrm>
            <a:off x="4343399" y="3554412"/>
            <a:ext cx="4104213" cy="13223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849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18" t="27191" r="32321" b="64227"/>
          <a:stretch>
            <a:fillRect/>
          </a:stretch>
        </p:blipFill>
        <p:spPr bwMode="auto">
          <a:xfrm>
            <a:off x="4659311" y="1412082"/>
            <a:ext cx="3560696" cy="110251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3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3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8" t="20721" r="70940" b="59286"/>
          <a:stretch>
            <a:fillRect/>
          </a:stretch>
        </p:blipFill>
        <p:spPr bwMode="auto">
          <a:xfrm>
            <a:off x="914400" y="1194017"/>
            <a:ext cx="3197199" cy="299698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44" t="27191" r="32170" b="62633"/>
          <a:stretch>
            <a:fillRect/>
          </a:stretch>
        </p:blipFill>
        <p:spPr bwMode="auto">
          <a:xfrm>
            <a:off x="4467224" y="1194017"/>
            <a:ext cx="4191478" cy="1524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57200" y="547686"/>
            <a:ext cx="69151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3550" lvl="1">
              <a:buFont typeface="Times New Roman" pitchFamily="18" charset="0"/>
              <a:buChar char="–"/>
            </a:pPr>
            <a:r>
              <a:rPr lang="en-US" dirty="0"/>
              <a:t>Which employees have the letter ‘a’ anywhere in their first name?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0000" lnSpcReduction="10000"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FF8D3E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ＭＳ Ｐゴシック" pitchFamily="-110" charset="-128"/>
                <a:cs typeface="ＭＳ Ｐゴシック" pitchFamily="-110" charset="-128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  <a:ea typeface="ＭＳ Ｐゴシック" pitchFamily="-110" charset="-128"/>
                <a:cs typeface="ＭＳ Ｐゴシック" pitchFamily="-110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  <a:ea typeface="ＭＳ Ｐゴシック" pitchFamily="-110" charset="-128"/>
                <a:cs typeface="ＭＳ Ｐゴシック" pitchFamily="-110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  <a:ea typeface="ＭＳ Ｐゴシック" pitchFamily="-110" charset="-128"/>
                <a:cs typeface="ＭＳ Ｐゴシック" pitchFamily="-110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  <a:ea typeface="ＭＳ Ｐゴシック" pitchFamily="-110" charset="-128"/>
                <a:cs typeface="ＭＳ Ｐゴシック" pitchFamily="-110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D3E"/>
                </a:solidFill>
                <a:latin typeface="Verdana" pitchFamily="34" charset="0"/>
              </a:defRPr>
            </a:lvl9pPr>
          </a:lstStyle>
          <a:p>
            <a:r>
              <a:rPr lang="en-US" dirty="0" smtClean="0"/>
              <a:t>JT’s Extra: Using The Wildcard In Queries (Access: 2)</a:t>
            </a:r>
          </a:p>
        </p:txBody>
      </p:sp>
    </p:spTree>
    <p:extLst>
      <p:ext uri="{BB962C8B-B14F-4D97-AF65-F5344CB8AC3E}">
        <p14:creationId xmlns:p14="http://schemas.microsoft.com/office/powerpoint/2010/main" val="3405361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Wild Cards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34568" t="54902" r="32840" b="32549"/>
          <a:stretch>
            <a:fillRect/>
          </a:stretch>
        </p:blipFill>
        <p:spPr bwMode="auto">
          <a:xfrm>
            <a:off x="609600" y="457200"/>
            <a:ext cx="7543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 l="24691" t="49412" r="49136" b="34902"/>
          <a:stretch>
            <a:fillRect/>
          </a:stretch>
        </p:blipFill>
        <p:spPr bwMode="auto">
          <a:xfrm>
            <a:off x="914400" y="2514600"/>
            <a:ext cx="666369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1066800" y="2895600"/>
            <a:ext cx="64770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286000" y="685800"/>
            <a:ext cx="6477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000" b="1" dirty="0" smtClean="0">
                <a:solidFill>
                  <a:srgbClr val="1950FF"/>
                </a:solidFill>
              </a:rPr>
              <a:t>*</a:t>
            </a:r>
            <a:endParaRPr lang="en-US" sz="3000" b="1" dirty="0">
              <a:solidFill>
                <a:srgbClr val="195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970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3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dirty="0" smtClean="0"/>
              <a:t>JT’s Extra: </a:t>
            </a:r>
            <a:r>
              <a:rPr lang="en-US" dirty="0" smtClean="0"/>
              <a:t>As mentioned each </a:t>
            </a:r>
            <a:r>
              <a:rPr lang="en-US" dirty="0" smtClean="0"/>
              <a:t>table can be viewed as a set of information.</a:t>
            </a:r>
          </a:p>
        </p:txBody>
      </p:sp>
      <p:sp>
        <p:nvSpPr>
          <p:cNvPr id="34820" name="Oval 4"/>
          <p:cNvSpPr>
            <a:spLocks noChangeArrowheads="1"/>
          </p:cNvSpPr>
          <p:nvPr/>
        </p:nvSpPr>
        <p:spPr bwMode="auto">
          <a:xfrm>
            <a:off x="292100" y="1981200"/>
            <a:ext cx="5270500" cy="1817687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/>
          <a:p>
            <a:pPr eaLnBrk="0" hangingPunct="0"/>
            <a:r>
              <a:rPr lang="en-US" sz="1600" u="sng" dirty="0"/>
              <a:t>E</a:t>
            </a:r>
            <a:r>
              <a:rPr lang="en-US" sz="1400" u="sng" dirty="0"/>
              <a:t>MPLOYEES (TABLE/SET)</a:t>
            </a:r>
          </a:p>
          <a:p>
            <a:pPr eaLnBrk="0" hangingPunct="0"/>
            <a:r>
              <a:rPr lang="en-US" sz="1400" dirty="0"/>
              <a:t>* 456 789 123, Cartman Eric, Southpark</a:t>
            </a:r>
          </a:p>
          <a:p>
            <a:pPr eaLnBrk="0" hangingPunct="0"/>
            <a:r>
              <a:rPr lang="en-US" sz="1400" dirty="0"/>
              <a:t>* 456 789 124, Simpson Homer, Springfield</a:t>
            </a:r>
          </a:p>
          <a:p>
            <a:pPr eaLnBrk="0" hangingPunct="0"/>
            <a:r>
              <a:rPr lang="en-US" sz="1400" dirty="0"/>
              <a:t>* 666 666 666, Morris Heather, Silent Hill</a:t>
            </a:r>
          </a:p>
          <a:p>
            <a:pPr eaLnBrk="0" hangingPunct="0"/>
            <a:r>
              <a:rPr lang="en-US" sz="1400" dirty="0"/>
              <a:t>* 666 666 667, Mason Harry, Silent Hill</a:t>
            </a:r>
          </a:p>
          <a:p>
            <a:pPr eaLnBrk="0" hangingPunct="0"/>
            <a:r>
              <a:rPr lang="en-US" sz="1400" dirty="0"/>
              <a:t>* 670 380 456, Edgar Maureen, Calgary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4419600" y="3179763"/>
            <a:ext cx="4406900" cy="1925638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/>
          <a:p>
            <a:pPr eaLnBrk="0" hangingPunct="0"/>
            <a:r>
              <a:rPr lang="en-US" sz="1400" u="sng" dirty="0"/>
              <a:t>Departments (TABLE/SET)</a:t>
            </a:r>
          </a:p>
          <a:p>
            <a:pPr eaLnBrk="0" hangingPunct="0"/>
            <a:r>
              <a:rPr lang="en-US" sz="1400" dirty="0"/>
              <a:t>* 1, Human Resources</a:t>
            </a:r>
          </a:p>
          <a:p>
            <a:pPr eaLnBrk="0" hangingPunct="0"/>
            <a:r>
              <a:rPr lang="en-US" sz="1400" dirty="0"/>
              <a:t>* 2, Marketing</a:t>
            </a:r>
          </a:p>
          <a:p>
            <a:pPr eaLnBrk="0" hangingPunct="0"/>
            <a:r>
              <a:rPr lang="en-US" sz="1400" dirty="0"/>
              <a:t>* 3, Finance</a:t>
            </a:r>
          </a:p>
          <a:p>
            <a:pPr eaLnBrk="0" hangingPunct="0"/>
            <a:r>
              <a:rPr lang="en-US" sz="1400" dirty="0"/>
              <a:t>* 4, Management Information Systems</a:t>
            </a:r>
          </a:p>
        </p:txBody>
      </p:sp>
      <p:sp>
        <p:nvSpPr>
          <p:cNvPr id="34822" name="Oval 6"/>
          <p:cNvSpPr>
            <a:spLocks noChangeArrowheads="1"/>
          </p:cNvSpPr>
          <p:nvPr/>
        </p:nvSpPr>
        <p:spPr bwMode="auto">
          <a:xfrm>
            <a:off x="292100" y="4038600"/>
            <a:ext cx="4127500" cy="185499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/>
          <a:p>
            <a:pPr eaLnBrk="0" hangingPunct="0"/>
            <a:r>
              <a:rPr lang="en-US" sz="1400" u="sng" dirty="0"/>
              <a:t>TimeBilled (TABLE/SET)</a:t>
            </a:r>
          </a:p>
          <a:p>
            <a:pPr eaLnBrk="0" hangingPunct="0"/>
            <a:r>
              <a:rPr lang="en-US" sz="1400" dirty="0"/>
              <a:t>* 8, 456 789 123, 2, 10/1/2007, 80</a:t>
            </a:r>
          </a:p>
          <a:p>
            <a:pPr eaLnBrk="0" hangingPunct="0"/>
            <a:r>
              <a:rPr lang="en-US" sz="1400" dirty="0"/>
              <a:t>* 9, 456 789 124, 2, 10/1,2007, 60</a:t>
            </a:r>
          </a:p>
          <a:p>
            <a:pPr eaLnBrk="0" hangingPunct="0"/>
            <a:r>
              <a:rPr lang="en-US" sz="1400" dirty="0"/>
              <a:t>* 14, 666 666 666, 3, 10/1/2007, 50</a:t>
            </a:r>
          </a:p>
          <a:p>
            <a:pPr eaLnBrk="0" hangingPunct="0"/>
            <a:r>
              <a:rPr lang="en-US" sz="1400" dirty="0"/>
              <a:t>* 15, 666 666 667, 3, 10/1/2007, 50</a:t>
            </a:r>
          </a:p>
          <a:p>
            <a:pPr eaLnBrk="0" hangingPunct="0"/>
            <a:r>
              <a:rPr lang="en-US" sz="1400" dirty="0"/>
              <a:t>* 18, 670 380 456, 4, 10/1/2007, 40</a:t>
            </a:r>
          </a:p>
        </p:txBody>
      </p:sp>
    </p:spTree>
    <p:extLst>
      <p:ext uri="{BB962C8B-B14F-4D97-AF65-F5344CB8AC3E}">
        <p14:creationId xmlns:p14="http://schemas.microsoft.com/office/powerpoint/2010/main" val="311517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Set Operations On Databases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UNION</a:t>
            </a:r>
          </a:p>
          <a:p>
            <a:r>
              <a:rPr lang="en-US" dirty="0" smtClean="0"/>
              <a:t>INTERSECT</a:t>
            </a:r>
          </a:p>
          <a:p>
            <a:r>
              <a:rPr lang="en-US" dirty="0" smtClean="0"/>
              <a:t>MINUS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60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51816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JT’s Extra: Union (Logical “OR”)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600" y="533400"/>
            <a:ext cx="4529686" cy="312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362200"/>
            <a:ext cx="4038600" cy="30128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0866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JT’s Extra: Intersection (Logical “AND”)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3962400" cy="2420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4714093" y="2668196"/>
            <a:ext cx="3833813" cy="2464832"/>
            <a:chOff x="4714093" y="2668196"/>
            <a:chExt cx="3833813" cy="2464832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2668196"/>
              <a:ext cx="3823506" cy="2095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714093" y="4763696"/>
              <a:ext cx="3810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(203 student) AND (Women)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76311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Subtraction “Minus”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381000"/>
            <a:ext cx="3886200" cy="2775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2590800"/>
            <a:ext cx="4118091" cy="2795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6251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Forming SQL Queries Using The Set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Format:</a:t>
            </a:r>
          </a:p>
          <a:p>
            <a:pPr marL="347663" lvl="1" indent="0">
              <a:buNone/>
            </a:pPr>
            <a:r>
              <a:rPr lang="en-US" dirty="0" smtClean="0"/>
              <a:t>&lt;SQL Query 1&gt;</a:t>
            </a:r>
          </a:p>
          <a:p>
            <a:pPr marL="347663" lvl="1" indent="0">
              <a:buNone/>
            </a:pPr>
            <a:endParaRPr lang="en-US" dirty="0" smtClean="0"/>
          </a:p>
          <a:p>
            <a:pPr marL="347663" lvl="1" indent="0">
              <a:buNone/>
            </a:pPr>
            <a:endParaRPr lang="en-US" dirty="0"/>
          </a:p>
          <a:p>
            <a:pPr marL="347663" lvl="1" indent="0">
              <a:buNone/>
            </a:pPr>
            <a:endParaRPr lang="en-US" dirty="0"/>
          </a:p>
          <a:p>
            <a:pPr marL="347663" lvl="1" indent="0">
              <a:buNone/>
            </a:pPr>
            <a:r>
              <a:rPr lang="en-US" dirty="0" smtClean="0"/>
              <a:t>&lt;SQL Query 2&gt;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18288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SET OPERATION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23596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Set Operations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4198" t="33725" r="45185" b="50886"/>
          <a:stretch>
            <a:fillRect/>
          </a:stretch>
        </p:blipFill>
        <p:spPr bwMode="auto">
          <a:xfrm>
            <a:off x="1219200" y="609600"/>
            <a:ext cx="6019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Set Operations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24198" t="33725" r="45185" b="29412"/>
          <a:stretch>
            <a:fillRect/>
          </a:stretch>
        </p:blipFill>
        <p:spPr bwMode="auto">
          <a:xfrm>
            <a:off x="1219200" y="609600"/>
            <a:ext cx="6019800" cy="456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62000" y="2438400"/>
            <a:ext cx="4953000" cy="685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Set Operations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24198" t="33725" r="45185" b="29412"/>
          <a:stretch>
            <a:fillRect/>
          </a:stretch>
        </p:blipFill>
        <p:spPr bwMode="auto">
          <a:xfrm>
            <a:off x="1219200" y="609600"/>
            <a:ext cx="6019800" cy="456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524000" y="2438400"/>
            <a:ext cx="1447800" cy="685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Extra: Union Is Similar To Logical “OR” For Web Searches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7257754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292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JT’s Extra (From Textbook): Union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1026" name="Picture 2" descr="U:\PC\lectures\203 Jalaal\5-Databases  - INST\5-Databases  - INST\resources\database scan pics\scan0002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20" t="15848" r="55772" b="68138"/>
          <a:stretch/>
        </p:blipFill>
        <p:spPr bwMode="auto">
          <a:xfrm>
            <a:off x="533400" y="577538"/>
            <a:ext cx="2057400" cy="1799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U:\PC\lectures\203 Jalaal\5-Databases  - INST\5-Databases  - INST\resources\database scan pics\scan0002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22" t="38128" r="32061" b="44439"/>
          <a:stretch/>
        </p:blipFill>
        <p:spPr bwMode="auto">
          <a:xfrm>
            <a:off x="3733800" y="577538"/>
            <a:ext cx="4574967" cy="2167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459183" y="2768332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JT: Both show results up</a:t>
            </a:r>
          </a:p>
          <a:p>
            <a:r>
              <a:rPr lang="en-US" dirty="0" smtClean="0"/>
              <a:t>(Dept. 1 employees with income over $80k)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1295400" y="1066800"/>
            <a:ext cx="1143000" cy="228600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Freeform 6"/>
          <p:cNvSpPr/>
          <p:nvPr/>
        </p:nvSpPr>
        <p:spPr>
          <a:xfrm>
            <a:off x="2419815" y="1137424"/>
            <a:ext cx="2304585" cy="1300976"/>
          </a:xfrm>
          <a:custGeom>
            <a:avLst/>
            <a:gdLst>
              <a:gd name="connsiteX0" fmla="*/ 0 w 2096429"/>
              <a:gd name="connsiteY0" fmla="*/ 44605 h 1260088"/>
              <a:gd name="connsiteX1" fmla="*/ 55756 w 2096429"/>
              <a:gd name="connsiteY1" fmla="*/ 22303 h 1260088"/>
              <a:gd name="connsiteX2" fmla="*/ 301083 w 2096429"/>
              <a:gd name="connsiteY2" fmla="*/ 0 h 1260088"/>
              <a:gd name="connsiteX3" fmla="*/ 791736 w 2096429"/>
              <a:gd name="connsiteY3" fmla="*/ 11152 h 1260088"/>
              <a:gd name="connsiteX4" fmla="*/ 903248 w 2096429"/>
              <a:gd name="connsiteY4" fmla="*/ 33454 h 1260088"/>
              <a:gd name="connsiteX5" fmla="*/ 1003609 w 2096429"/>
              <a:gd name="connsiteY5" fmla="*/ 44605 h 1260088"/>
              <a:gd name="connsiteX6" fmla="*/ 1048214 w 2096429"/>
              <a:gd name="connsiteY6" fmla="*/ 55756 h 1260088"/>
              <a:gd name="connsiteX7" fmla="*/ 1148575 w 2096429"/>
              <a:gd name="connsiteY7" fmla="*/ 89210 h 1260088"/>
              <a:gd name="connsiteX8" fmla="*/ 1182029 w 2096429"/>
              <a:gd name="connsiteY8" fmla="*/ 111513 h 1260088"/>
              <a:gd name="connsiteX9" fmla="*/ 1248936 w 2096429"/>
              <a:gd name="connsiteY9" fmla="*/ 133815 h 1260088"/>
              <a:gd name="connsiteX10" fmla="*/ 1304692 w 2096429"/>
              <a:gd name="connsiteY10" fmla="*/ 156117 h 1260088"/>
              <a:gd name="connsiteX11" fmla="*/ 1349297 w 2096429"/>
              <a:gd name="connsiteY11" fmla="*/ 178420 h 1260088"/>
              <a:gd name="connsiteX12" fmla="*/ 1427356 w 2096429"/>
              <a:gd name="connsiteY12" fmla="*/ 211874 h 1260088"/>
              <a:gd name="connsiteX13" fmla="*/ 1494263 w 2096429"/>
              <a:gd name="connsiteY13" fmla="*/ 245327 h 1260088"/>
              <a:gd name="connsiteX14" fmla="*/ 1516565 w 2096429"/>
              <a:gd name="connsiteY14" fmla="*/ 267630 h 1260088"/>
              <a:gd name="connsiteX15" fmla="*/ 1561170 w 2096429"/>
              <a:gd name="connsiteY15" fmla="*/ 289932 h 1260088"/>
              <a:gd name="connsiteX16" fmla="*/ 1594624 w 2096429"/>
              <a:gd name="connsiteY16" fmla="*/ 312235 h 1260088"/>
              <a:gd name="connsiteX17" fmla="*/ 1661531 w 2096429"/>
              <a:gd name="connsiteY17" fmla="*/ 379142 h 1260088"/>
              <a:gd name="connsiteX18" fmla="*/ 1728439 w 2096429"/>
              <a:gd name="connsiteY18" fmla="*/ 423747 h 1260088"/>
              <a:gd name="connsiteX19" fmla="*/ 1750741 w 2096429"/>
              <a:gd name="connsiteY19" fmla="*/ 457200 h 1260088"/>
              <a:gd name="connsiteX20" fmla="*/ 1839951 w 2096429"/>
              <a:gd name="connsiteY20" fmla="*/ 557561 h 1260088"/>
              <a:gd name="connsiteX21" fmla="*/ 1895707 w 2096429"/>
              <a:gd name="connsiteY21" fmla="*/ 657922 h 1260088"/>
              <a:gd name="connsiteX22" fmla="*/ 1918009 w 2096429"/>
              <a:gd name="connsiteY22" fmla="*/ 691376 h 1260088"/>
              <a:gd name="connsiteX23" fmla="*/ 1951463 w 2096429"/>
              <a:gd name="connsiteY23" fmla="*/ 758283 h 1260088"/>
              <a:gd name="connsiteX24" fmla="*/ 1973765 w 2096429"/>
              <a:gd name="connsiteY24" fmla="*/ 836342 h 1260088"/>
              <a:gd name="connsiteX25" fmla="*/ 1984917 w 2096429"/>
              <a:gd name="connsiteY25" fmla="*/ 880947 h 1260088"/>
              <a:gd name="connsiteX26" fmla="*/ 2007219 w 2096429"/>
              <a:gd name="connsiteY26" fmla="*/ 914400 h 1260088"/>
              <a:gd name="connsiteX27" fmla="*/ 2051824 w 2096429"/>
              <a:gd name="connsiteY27" fmla="*/ 1014761 h 1260088"/>
              <a:gd name="connsiteX28" fmla="*/ 2074126 w 2096429"/>
              <a:gd name="connsiteY28" fmla="*/ 1148576 h 1260088"/>
              <a:gd name="connsiteX29" fmla="*/ 2085278 w 2096429"/>
              <a:gd name="connsiteY29" fmla="*/ 1182030 h 1260088"/>
              <a:gd name="connsiteX30" fmla="*/ 2096429 w 2096429"/>
              <a:gd name="connsiteY30" fmla="*/ 1260088 h 1260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096429" h="1260088">
                <a:moveTo>
                  <a:pt x="0" y="44605"/>
                </a:moveTo>
                <a:cubicBezTo>
                  <a:pt x="18585" y="37171"/>
                  <a:pt x="36444" y="27570"/>
                  <a:pt x="55756" y="22303"/>
                </a:cubicBezTo>
                <a:cubicBezTo>
                  <a:pt x="118031" y="5319"/>
                  <a:pt x="267218" y="2117"/>
                  <a:pt x="301083" y="0"/>
                </a:cubicBezTo>
                <a:lnTo>
                  <a:pt x="791736" y="11152"/>
                </a:lnTo>
                <a:cubicBezTo>
                  <a:pt x="865416" y="14099"/>
                  <a:pt x="842365" y="24088"/>
                  <a:pt x="903248" y="33454"/>
                </a:cubicBezTo>
                <a:cubicBezTo>
                  <a:pt x="936516" y="38572"/>
                  <a:pt x="970155" y="40888"/>
                  <a:pt x="1003609" y="44605"/>
                </a:cubicBezTo>
                <a:cubicBezTo>
                  <a:pt x="1018477" y="48322"/>
                  <a:pt x="1033566" y="51249"/>
                  <a:pt x="1048214" y="55756"/>
                </a:cubicBezTo>
                <a:cubicBezTo>
                  <a:pt x="1081918" y="66126"/>
                  <a:pt x="1148575" y="89210"/>
                  <a:pt x="1148575" y="89210"/>
                </a:cubicBezTo>
                <a:cubicBezTo>
                  <a:pt x="1159726" y="96644"/>
                  <a:pt x="1169782" y="106070"/>
                  <a:pt x="1182029" y="111513"/>
                </a:cubicBezTo>
                <a:cubicBezTo>
                  <a:pt x="1203512" y="121061"/>
                  <a:pt x="1226843" y="125781"/>
                  <a:pt x="1248936" y="133815"/>
                </a:cubicBezTo>
                <a:cubicBezTo>
                  <a:pt x="1267748" y="140656"/>
                  <a:pt x="1286400" y="147987"/>
                  <a:pt x="1304692" y="156117"/>
                </a:cubicBezTo>
                <a:cubicBezTo>
                  <a:pt x="1319883" y="162868"/>
                  <a:pt x="1334018" y="171872"/>
                  <a:pt x="1349297" y="178420"/>
                </a:cubicBezTo>
                <a:cubicBezTo>
                  <a:pt x="1411856" y="205231"/>
                  <a:pt x="1353380" y="169602"/>
                  <a:pt x="1427356" y="211874"/>
                </a:cubicBezTo>
                <a:cubicBezTo>
                  <a:pt x="1487881" y="246460"/>
                  <a:pt x="1432929" y="224883"/>
                  <a:pt x="1494263" y="245327"/>
                </a:cubicBezTo>
                <a:cubicBezTo>
                  <a:pt x="1501697" y="252761"/>
                  <a:pt x="1507817" y="261798"/>
                  <a:pt x="1516565" y="267630"/>
                </a:cubicBezTo>
                <a:cubicBezTo>
                  <a:pt x="1530396" y="276851"/>
                  <a:pt x="1546737" y="281685"/>
                  <a:pt x="1561170" y="289932"/>
                </a:cubicBezTo>
                <a:cubicBezTo>
                  <a:pt x="1572806" y="296581"/>
                  <a:pt x="1583473" y="304801"/>
                  <a:pt x="1594624" y="312235"/>
                </a:cubicBezTo>
                <a:cubicBezTo>
                  <a:pt x="1633885" y="371126"/>
                  <a:pt x="1596984" y="323815"/>
                  <a:pt x="1661531" y="379142"/>
                </a:cubicBezTo>
                <a:cubicBezTo>
                  <a:pt x="1714687" y="424704"/>
                  <a:pt x="1671534" y="404779"/>
                  <a:pt x="1728439" y="423747"/>
                </a:cubicBezTo>
                <a:cubicBezTo>
                  <a:pt x="1735873" y="434898"/>
                  <a:pt x="1741837" y="447183"/>
                  <a:pt x="1750741" y="457200"/>
                </a:cubicBezTo>
                <a:cubicBezTo>
                  <a:pt x="1852590" y="571781"/>
                  <a:pt x="1789331" y="481635"/>
                  <a:pt x="1839951" y="557561"/>
                </a:cubicBezTo>
                <a:cubicBezTo>
                  <a:pt x="1859578" y="616445"/>
                  <a:pt x="1844581" y="581233"/>
                  <a:pt x="1895707" y="657922"/>
                </a:cubicBezTo>
                <a:cubicBezTo>
                  <a:pt x="1903141" y="669073"/>
                  <a:pt x="1913771" y="678662"/>
                  <a:pt x="1918009" y="691376"/>
                </a:cubicBezTo>
                <a:cubicBezTo>
                  <a:pt x="1933399" y="737544"/>
                  <a:pt x="1922641" y="715050"/>
                  <a:pt x="1951463" y="758283"/>
                </a:cubicBezTo>
                <a:cubicBezTo>
                  <a:pt x="1986310" y="897673"/>
                  <a:pt x="1941780" y="724398"/>
                  <a:pt x="1973765" y="836342"/>
                </a:cubicBezTo>
                <a:cubicBezTo>
                  <a:pt x="1977975" y="851078"/>
                  <a:pt x="1978880" y="866860"/>
                  <a:pt x="1984917" y="880947"/>
                </a:cubicBezTo>
                <a:cubicBezTo>
                  <a:pt x="1990196" y="893265"/>
                  <a:pt x="1999785" y="903249"/>
                  <a:pt x="2007219" y="914400"/>
                </a:cubicBezTo>
                <a:cubicBezTo>
                  <a:pt x="2033760" y="994022"/>
                  <a:pt x="2016481" y="961747"/>
                  <a:pt x="2051824" y="1014761"/>
                </a:cubicBezTo>
                <a:cubicBezTo>
                  <a:pt x="2077967" y="1093192"/>
                  <a:pt x="2049226" y="999177"/>
                  <a:pt x="2074126" y="1148576"/>
                </a:cubicBezTo>
                <a:cubicBezTo>
                  <a:pt x="2076058" y="1160171"/>
                  <a:pt x="2081561" y="1170879"/>
                  <a:pt x="2085278" y="1182030"/>
                </a:cubicBezTo>
                <a:lnTo>
                  <a:pt x="2096429" y="1260088"/>
                </a:lnTo>
              </a:path>
            </a:pathLst>
          </a:custGeom>
          <a:noFill/>
          <a:ln w="25400">
            <a:tailEnd type="triangle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270310" y="2057400"/>
            <a:ext cx="1143000" cy="228600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1817649" y="2308302"/>
            <a:ext cx="5754029" cy="2375210"/>
          </a:xfrm>
          <a:custGeom>
            <a:avLst/>
            <a:gdLst>
              <a:gd name="connsiteX0" fmla="*/ 55756 w 5754029"/>
              <a:gd name="connsiteY0" fmla="*/ 0 h 2375210"/>
              <a:gd name="connsiteX1" fmla="*/ 22302 w 5754029"/>
              <a:gd name="connsiteY1" fmla="*/ 55757 h 2375210"/>
              <a:gd name="connsiteX2" fmla="*/ 0 w 5754029"/>
              <a:gd name="connsiteY2" fmla="*/ 144966 h 2375210"/>
              <a:gd name="connsiteX3" fmla="*/ 22302 w 5754029"/>
              <a:gd name="connsiteY3" fmla="*/ 323386 h 2375210"/>
              <a:gd name="connsiteX4" fmla="*/ 33453 w 5754029"/>
              <a:gd name="connsiteY4" fmla="*/ 356839 h 2375210"/>
              <a:gd name="connsiteX5" fmla="*/ 66907 w 5754029"/>
              <a:gd name="connsiteY5" fmla="*/ 524108 h 2375210"/>
              <a:gd name="connsiteX6" fmla="*/ 111512 w 5754029"/>
              <a:gd name="connsiteY6" fmla="*/ 657922 h 2375210"/>
              <a:gd name="connsiteX7" fmla="*/ 133814 w 5754029"/>
              <a:gd name="connsiteY7" fmla="*/ 724830 h 2375210"/>
              <a:gd name="connsiteX8" fmla="*/ 156117 w 5754029"/>
              <a:gd name="connsiteY8" fmla="*/ 758283 h 2375210"/>
              <a:gd name="connsiteX9" fmla="*/ 167268 w 5754029"/>
              <a:gd name="connsiteY9" fmla="*/ 814039 h 2375210"/>
              <a:gd name="connsiteX10" fmla="*/ 211873 w 5754029"/>
              <a:gd name="connsiteY10" fmla="*/ 914400 h 2375210"/>
              <a:gd name="connsiteX11" fmla="*/ 245327 w 5754029"/>
              <a:gd name="connsiteY11" fmla="*/ 959005 h 2375210"/>
              <a:gd name="connsiteX12" fmla="*/ 267629 w 5754029"/>
              <a:gd name="connsiteY12" fmla="*/ 1025913 h 2375210"/>
              <a:gd name="connsiteX13" fmla="*/ 301083 w 5754029"/>
              <a:gd name="connsiteY13" fmla="*/ 1126274 h 2375210"/>
              <a:gd name="connsiteX14" fmla="*/ 323385 w 5754029"/>
              <a:gd name="connsiteY14" fmla="*/ 1159727 h 2375210"/>
              <a:gd name="connsiteX15" fmla="*/ 401444 w 5754029"/>
              <a:gd name="connsiteY15" fmla="*/ 1260088 h 2375210"/>
              <a:gd name="connsiteX16" fmla="*/ 479502 w 5754029"/>
              <a:gd name="connsiteY16" fmla="*/ 1338147 h 2375210"/>
              <a:gd name="connsiteX17" fmla="*/ 657922 w 5754029"/>
              <a:gd name="connsiteY17" fmla="*/ 1516566 h 2375210"/>
              <a:gd name="connsiteX18" fmla="*/ 847492 w 5754029"/>
              <a:gd name="connsiteY18" fmla="*/ 1683835 h 2375210"/>
              <a:gd name="connsiteX19" fmla="*/ 947853 w 5754029"/>
              <a:gd name="connsiteY19" fmla="*/ 1750742 h 2375210"/>
              <a:gd name="connsiteX20" fmla="*/ 1014761 w 5754029"/>
              <a:gd name="connsiteY20" fmla="*/ 1806498 h 2375210"/>
              <a:gd name="connsiteX21" fmla="*/ 1170878 w 5754029"/>
              <a:gd name="connsiteY21" fmla="*/ 1873405 h 2375210"/>
              <a:gd name="connsiteX22" fmla="*/ 1326995 w 5754029"/>
              <a:gd name="connsiteY22" fmla="*/ 1962615 h 2375210"/>
              <a:gd name="connsiteX23" fmla="*/ 1393902 w 5754029"/>
              <a:gd name="connsiteY23" fmla="*/ 1996069 h 2375210"/>
              <a:gd name="connsiteX24" fmla="*/ 1471961 w 5754029"/>
              <a:gd name="connsiteY24" fmla="*/ 2029522 h 2375210"/>
              <a:gd name="connsiteX25" fmla="*/ 1550019 w 5754029"/>
              <a:gd name="connsiteY25" fmla="*/ 2085278 h 2375210"/>
              <a:gd name="connsiteX26" fmla="*/ 1683834 w 5754029"/>
              <a:gd name="connsiteY26" fmla="*/ 2141035 h 2375210"/>
              <a:gd name="connsiteX27" fmla="*/ 1739590 w 5754029"/>
              <a:gd name="connsiteY27" fmla="*/ 2174488 h 2375210"/>
              <a:gd name="connsiteX28" fmla="*/ 1784195 w 5754029"/>
              <a:gd name="connsiteY28" fmla="*/ 2196791 h 2375210"/>
              <a:gd name="connsiteX29" fmla="*/ 1839951 w 5754029"/>
              <a:gd name="connsiteY29" fmla="*/ 2219093 h 2375210"/>
              <a:gd name="connsiteX30" fmla="*/ 1884556 w 5754029"/>
              <a:gd name="connsiteY30" fmla="*/ 2252547 h 2375210"/>
              <a:gd name="connsiteX31" fmla="*/ 2029522 w 5754029"/>
              <a:gd name="connsiteY31" fmla="*/ 2286000 h 2375210"/>
              <a:gd name="connsiteX32" fmla="*/ 2174488 w 5754029"/>
              <a:gd name="connsiteY32" fmla="*/ 2330605 h 2375210"/>
              <a:gd name="connsiteX33" fmla="*/ 2341756 w 5754029"/>
              <a:gd name="connsiteY33" fmla="*/ 2352908 h 2375210"/>
              <a:gd name="connsiteX34" fmla="*/ 2821258 w 5754029"/>
              <a:gd name="connsiteY34" fmla="*/ 2375210 h 2375210"/>
              <a:gd name="connsiteX35" fmla="*/ 3735658 w 5754029"/>
              <a:gd name="connsiteY35" fmla="*/ 2364059 h 2375210"/>
              <a:gd name="connsiteX36" fmla="*/ 3858322 w 5754029"/>
              <a:gd name="connsiteY36" fmla="*/ 2330605 h 2375210"/>
              <a:gd name="connsiteX37" fmla="*/ 4003288 w 5754029"/>
              <a:gd name="connsiteY37" fmla="*/ 2319454 h 2375210"/>
              <a:gd name="connsiteX38" fmla="*/ 4047892 w 5754029"/>
              <a:gd name="connsiteY38" fmla="*/ 2308303 h 2375210"/>
              <a:gd name="connsiteX39" fmla="*/ 4103649 w 5754029"/>
              <a:gd name="connsiteY39" fmla="*/ 2297152 h 2375210"/>
              <a:gd name="connsiteX40" fmla="*/ 4170556 w 5754029"/>
              <a:gd name="connsiteY40" fmla="*/ 2274849 h 2375210"/>
              <a:gd name="connsiteX41" fmla="*/ 4293219 w 5754029"/>
              <a:gd name="connsiteY41" fmla="*/ 2241396 h 2375210"/>
              <a:gd name="connsiteX42" fmla="*/ 4337824 w 5754029"/>
              <a:gd name="connsiteY42" fmla="*/ 2219093 h 2375210"/>
              <a:gd name="connsiteX43" fmla="*/ 4438185 w 5754029"/>
              <a:gd name="connsiteY43" fmla="*/ 2185639 h 2375210"/>
              <a:gd name="connsiteX44" fmla="*/ 4471639 w 5754029"/>
              <a:gd name="connsiteY44" fmla="*/ 2163337 h 2375210"/>
              <a:gd name="connsiteX45" fmla="*/ 4538546 w 5754029"/>
              <a:gd name="connsiteY45" fmla="*/ 2141035 h 2375210"/>
              <a:gd name="connsiteX46" fmla="*/ 4605453 w 5754029"/>
              <a:gd name="connsiteY46" fmla="*/ 2107581 h 2375210"/>
              <a:gd name="connsiteX47" fmla="*/ 4694663 w 5754029"/>
              <a:gd name="connsiteY47" fmla="*/ 2062976 h 2375210"/>
              <a:gd name="connsiteX48" fmla="*/ 4739268 w 5754029"/>
              <a:gd name="connsiteY48" fmla="*/ 2040674 h 2375210"/>
              <a:gd name="connsiteX49" fmla="*/ 4772722 w 5754029"/>
              <a:gd name="connsiteY49" fmla="*/ 2018371 h 2375210"/>
              <a:gd name="connsiteX50" fmla="*/ 4806175 w 5754029"/>
              <a:gd name="connsiteY50" fmla="*/ 2007220 h 2375210"/>
              <a:gd name="connsiteX51" fmla="*/ 4884234 w 5754029"/>
              <a:gd name="connsiteY51" fmla="*/ 1984918 h 2375210"/>
              <a:gd name="connsiteX52" fmla="*/ 4951141 w 5754029"/>
              <a:gd name="connsiteY52" fmla="*/ 1951464 h 2375210"/>
              <a:gd name="connsiteX53" fmla="*/ 4984595 w 5754029"/>
              <a:gd name="connsiteY53" fmla="*/ 1906859 h 2375210"/>
              <a:gd name="connsiteX54" fmla="*/ 5051502 w 5754029"/>
              <a:gd name="connsiteY54" fmla="*/ 1839952 h 2375210"/>
              <a:gd name="connsiteX55" fmla="*/ 5096107 w 5754029"/>
              <a:gd name="connsiteY55" fmla="*/ 1773044 h 2375210"/>
              <a:gd name="connsiteX56" fmla="*/ 5129561 w 5754029"/>
              <a:gd name="connsiteY56" fmla="*/ 1739591 h 2375210"/>
              <a:gd name="connsiteX57" fmla="*/ 5151863 w 5754029"/>
              <a:gd name="connsiteY57" fmla="*/ 1706137 h 2375210"/>
              <a:gd name="connsiteX58" fmla="*/ 5207619 w 5754029"/>
              <a:gd name="connsiteY58" fmla="*/ 1661532 h 2375210"/>
              <a:gd name="connsiteX59" fmla="*/ 5229922 w 5754029"/>
              <a:gd name="connsiteY59" fmla="*/ 1616927 h 2375210"/>
              <a:gd name="connsiteX60" fmla="*/ 5274527 w 5754029"/>
              <a:gd name="connsiteY60" fmla="*/ 1561171 h 2375210"/>
              <a:gd name="connsiteX61" fmla="*/ 5296829 w 5754029"/>
              <a:gd name="connsiteY61" fmla="*/ 1527718 h 2375210"/>
              <a:gd name="connsiteX62" fmla="*/ 5330283 w 5754029"/>
              <a:gd name="connsiteY62" fmla="*/ 1483113 h 2375210"/>
              <a:gd name="connsiteX63" fmla="*/ 5352585 w 5754029"/>
              <a:gd name="connsiteY63" fmla="*/ 1449659 h 2375210"/>
              <a:gd name="connsiteX64" fmla="*/ 5374888 w 5754029"/>
              <a:gd name="connsiteY64" fmla="*/ 1427357 h 2375210"/>
              <a:gd name="connsiteX65" fmla="*/ 5419492 w 5754029"/>
              <a:gd name="connsiteY65" fmla="*/ 1371600 h 2375210"/>
              <a:gd name="connsiteX66" fmla="*/ 5452946 w 5754029"/>
              <a:gd name="connsiteY66" fmla="*/ 1360449 h 2375210"/>
              <a:gd name="connsiteX67" fmla="*/ 5475249 w 5754029"/>
              <a:gd name="connsiteY67" fmla="*/ 1315844 h 2375210"/>
              <a:gd name="connsiteX68" fmla="*/ 5508702 w 5754029"/>
              <a:gd name="connsiteY68" fmla="*/ 1282391 h 2375210"/>
              <a:gd name="connsiteX69" fmla="*/ 5542156 w 5754029"/>
              <a:gd name="connsiteY69" fmla="*/ 1237786 h 2375210"/>
              <a:gd name="connsiteX70" fmla="*/ 5586761 w 5754029"/>
              <a:gd name="connsiteY70" fmla="*/ 1170878 h 2375210"/>
              <a:gd name="connsiteX71" fmla="*/ 5609063 w 5754029"/>
              <a:gd name="connsiteY71" fmla="*/ 1137425 h 2375210"/>
              <a:gd name="connsiteX72" fmla="*/ 5631366 w 5754029"/>
              <a:gd name="connsiteY72" fmla="*/ 1115122 h 2375210"/>
              <a:gd name="connsiteX73" fmla="*/ 5642517 w 5754029"/>
              <a:gd name="connsiteY73" fmla="*/ 1070518 h 2375210"/>
              <a:gd name="connsiteX74" fmla="*/ 5687122 w 5754029"/>
              <a:gd name="connsiteY74" fmla="*/ 959005 h 2375210"/>
              <a:gd name="connsiteX75" fmla="*/ 5698273 w 5754029"/>
              <a:gd name="connsiteY75" fmla="*/ 914400 h 2375210"/>
              <a:gd name="connsiteX76" fmla="*/ 5720575 w 5754029"/>
              <a:gd name="connsiteY76" fmla="*/ 869796 h 2375210"/>
              <a:gd name="connsiteX77" fmla="*/ 5742878 w 5754029"/>
              <a:gd name="connsiteY77" fmla="*/ 780586 h 2375210"/>
              <a:gd name="connsiteX78" fmla="*/ 5754029 w 5754029"/>
              <a:gd name="connsiteY78" fmla="*/ 747132 h 2375210"/>
              <a:gd name="connsiteX79" fmla="*/ 5742878 w 5754029"/>
              <a:gd name="connsiteY79" fmla="*/ 479503 h 2375210"/>
              <a:gd name="connsiteX80" fmla="*/ 5754029 w 5754029"/>
              <a:gd name="connsiteY80" fmla="*/ 223025 h 2375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5754029" h="2375210">
                <a:moveTo>
                  <a:pt x="55756" y="0"/>
                </a:moveTo>
                <a:cubicBezTo>
                  <a:pt x="44605" y="18586"/>
                  <a:pt x="30083" y="35527"/>
                  <a:pt x="22302" y="55757"/>
                </a:cubicBezTo>
                <a:cubicBezTo>
                  <a:pt x="11299" y="84365"/>
                  <a:pt x="0" y="144966"/>
                  <a:pt x="0" y="144966"/>
                </a:cubicBezTo>
                <a:cubicBezTo>
                  <a:pt x="6924" y="221137"/>
                  <a:pt x="5843" y="257547"/>
                  <a:pt x="22302" y="323386"/>
                </a:cubicBezTo>
                <a:cubicBezTo>
                  <a:pt x="25153" y="334789"/>
                  <a:pt x="29736" y="345688"/>
                  <a:pt x="33453" y="356839"/>
                </a:cubicBezTo>
                <a:cubicBezTo>
                  <a:pt x="53940" y="541210"/>
                  <a:pt x="29255" y="382911"/>
                  <a:pt x="66907" y="524108"/>
                </a:cubicBezTo>
                <a:cubicBezTo>
                  <a:pt x="100519" y="650155"/>
                  <a:pt x="66915" y="591026"/>
                  <a:pt x="111512" y="657922"/>
                </a:cubicBezTo>
                <a:cubicBezTo>
                  <a:pt x="118946" y="680225"/>
                  <a:pt x="124266" y="703347"/>
                  <a:pt x="133814" y="724830"/>
                </a:cubicBezTo>
                <a:cubicBezTo>
                  <a:pt x="139257" y="737077"/>
                  <a:pt x="151411" y="745734"/>
                  <a:pt x="156117" y="758283"/>
                </a:cubicBezTo>
                <a:cubicBezTo>
                  <a:pt x="162772" y="776030"/>
                  <a:pt x="161822" y="795885"/>
                  <a:pt x="167268" y="814039"/>
                </a:cubicBezTo>
                <a:cubicBezTo>
                  <a:pt x="173368" y="834373"/>
                  <a:pt x="199201" y="894125"/>
                  <a:pt x="211873" y="914400"/>
                </a:cubicBezTo>
                <a:cubicBezTo>
                  <a:pt x="221723" y="930160"/>
                  <a:pt x="234176" y="944137"/>
                  <a:pt x="245327" y="959005"/>
                </a:cubicBezTo>
                <a:cubicBezTo>
                  <a:pt x="252761" y="981308"/>
                  <a:pt x="261927" y="1003106"/>
                  <a:pt x="267629" y="1025913"/>
                </a:cubicBezTo>
                <a:cubicBezTo>
                  <a:pt x="278277" y="1068506"/>
                  <a:pt x="280086" y="1084280"/>
                  <a:pt x="301083" y="1126274"/>
                </a:cubicBezTo>
                <a:cubicBezTo>
                  <a:pt x="307077" y="1138261"/>
                  <a:pt x="315344" y="1149006"/>
                  <a:pt x="323385" y="1159727"/>
                </a:cubicBezTo>
                <a:cubicBezTo>
                  <a:pt x="348814" y="1193632"/>
                  <a:pt x="371476" y="1230120"/>
                  <a:pt x="401444" y="1260088"/>
                </a:cubicBezTo>
                <a:cubicBezTo>
                  <a:pt x="427463" y="1286108"/>
                  <a:pt x="456515" y="1309413"/>
                  <a:pt x="479502" y="1338147"/>
                </a:cubicBezTo>
                <a:cubicBezTo>
                  <a:pt x="630746" y="1527201"/>
                  <a:pt x="500322" y="1383213"/>
                  <a:pt x="657922" y="1516566"/>
                </a:cubicBezTo>
                <a:cubicBezTo>
                  <a:pt x="772978" y="1613921"/>
                  <a:pt x="653185" y="1554297"/>
                  <a:pt x="847492" y="1683835"/>
                </a:cubicBezTo>
                <a:cubicBezTo>
                  <a:pt x="880946" y="1706137"/>
                  <a:pt x="915430" y="1726966"/>
                  <a:pt x="947853" y="1750742"/>
                </a:cubicBezTo>
                <a:cubicBezTo>
                  <a:pt x="971264" y="1767910"/>
                  <a:pt x="990605" y="1790394"/>
                  <a:pt x="1014761" y="1806498"/>
                </a:cubicBezTo>
                <a:cubicBezTo>
                  <a:pt x="1081048" y="1850690"/>
                  <a:pt x="1095289" y="1835611"/>
                  <a:pt x="1170878" y="1873405"/>
                </a:cubicBezTo>
                <a:cubicBezTo>
                  <a:pt x="1224486" y="1900209"/>
                  <a:pt x="1273387" y="1935810"/>
                  <a:pt x="1326995" y="1962615"/>
                </a:cubicBezTo>
                <a:cubicBezTo>
                  <a:pt x="1349297" y="1973766"/>
                  <a:pt x="1371262" y="1985620"/>
                  <a:pt x="1393902" y="1996069"/>
                </a:cubicBezTo>
                <a:cubicBezTo>
                  <a:pt x="1419605" y="2007932"/>
                  <a:pt x="1447382" y="2015477"/>
                  <a:pt x="1471961" y="2029522"/>
                </a:cubicBezTo>
                <a:cubicBezTo>
                  <a:pt x="1499723" y="2045386"/>
                  <a:pt x="1522787" y="2068520"/>
                  <a:pt x="1550019" y="2085278"/>
                </a:cubicBezTo>
                <a:cubicBezTo>
                  <a:pt x="1647255" y="2145116"/>
                  <a:pt x="1584502" y="2095884"/>
                  <a:pt x="1683834" y="2141035"/>
                </a:cubicBezTo>
                <a:cubicBezTo>
                  <a:pt x="1703565" y="2150004"/>
                  <a:pt x="1720644" y="2163962"/>
                  <a:pt x="1739590" y="2174488"/>
                </a:cubicBezTo>
                <a:cubicBezTo>
                  <a:pt x="1754121" y="2182561"/>
                  <a:pt x="1769004" y="2190040"/>
                  <a:pt x="1784195" y="2196791"/>
                </a:cubicBezTo>
                <a:cubicBezTo>
                  <a:pt x="1802487" y="2204921"/>
                  <a:pt x="1822453" y="2209372"/>
                  <a:pt x="1839951" y="2219093"/>
                </a:cubicBezTo>
                <a:cubicBezTo>
                  <a:pt x="1856198" y="2228119"/>
                  <a:pt x="1867933" y="2244235"/>
                  <a:pt x="1884556" y="2252547"/>
                </a:cubicBezTo>
                <a:cubicBezTo>
                  <a:pt x="1933538" y="2277038"/>
                  <a:pt x="1976111" y="2278370"/>
                  <a:pt x="2029522" y="2286000"/>
                </a:cubicBezTo>
                <a:cubicBezTo>
                  <a:pt x="2069641" y="2299374"/>
                  <a:pt x="2134211" y="2321974"/>
                  <a:pt x="2174488" y="2330605"/>
                </a:cubicBezTo>
                <a:cubicBezTo>
                  <a:pt x="2192311" y="2334424"/>
                  <a:pt x="2328970" y="2351690"/>
                  <a:pt x="2341756" y="2352908"/>
                </a:cubicBezTo>
                <a:cubicBezTo>
                  <a:pt x="2522165" y="2370089"/>
                  <a:pt x="2612793" y="2368261"/>
                  <a:pt x="2821258" y="2375210"/>
                </a:cubicBezTo>
                <a:lnTo>
                  <a:pt x="3735658" y="2364059"/>
                </a:lnTo>
                <a:cubicBezTo>
                  <a:pt x="4152940" y="2354786"/>
                  <a:pt x="3659160" y="2367948"/>
                  <a:pt x="3858322" y="2330605"/>
                </a:cubicBezTo>
                <a:cubicBezTo>
                  <a:pt x="3905957" y="2321673"/>
                  <a:pt x="3954966" y="2323171"/>
                  <a:pt x="4003288" y="2319454"/>
                </a:cubicBezTo>
                <a:cubicBezTo>
                  <a:pt x="4018156" y="2315737"/>
                  <a:pt x="4032931" y="2311628"/>
                  <a:pt x="4047892" y="2308303"/>
                </a:cubicBezTo>
                <a:cubicBezTo>
                  <a:pt x="4066394" y="2304191"/>
                  <a:pt x="4085363" y="2302139"/>
                  <a:pt x="4103649" y="2297152"/>
                </a:cubicBezTo>
                <a:cubicBezTo>
                  <a:pt x="4126329" y="2290966"/>
                  <a:pt x="4147504" y="2279459"/>
                  <a:pt x="4170556" y="2274849"/>
                </a:cubicBezTo>
                <a:cubicBezTo>
                  <a:pt x="4226549" y="2263651"/>
                  <a:pt x="4236629" y="2264032"/>
                  <a:pt x="4293219" y="2241396"/>
                </a:cubicBezTo>
                <a:cubicBezTo>
                  <a:pt x="4308653" y="2235222"/>
                  <a:pt x="4322309" y="2225061"/>
                  <a:pt x="4337824" y="2219093"/>
                </a:cubicBezTo>
                <a:cubicBezTo>
                  <a:pt x="4370737" y="2206434"/>
                  <a:pt x="4408844" y="2205199"/>
                  <a:pt x="4438185" y="2185639"/>
                </a:cubicBezTo>
                <a:cubicBezTo>
                  <a:pt x="4449336" y="2178205"/>
                  <a:pt x="4459392" y="2168780"/>
                  <a:pt x="4471639" y="2163337"/>
                </a:cubicBezTo>
                <a:cubicBezTo>
                  <a:pt x="4493122" y="2153789"/>
                  <a:pt x="4538546" y="2141035"/>
                  <a:pt x="4538546" y="2141035"/>
                </a:cubicBezTo>
                <a:cubicBezTo>
                  <a:pt x="4611859" y="2092159"/>
                  <a:pt x="4532905" y="2140557"/>
                  <a:pt x="4605453" y="2107581"/>
                </a:cubicBezTo>
                <a:cubicBezTo>
                  <a:pt x="4635720" y="2093823"/>
                  <a:pt x="4664926" y="2077844"/>
                  <a:pt x="4694663" y="2062976"/>
                </a:cubicBezTo>
                <a:cubicBezTo>
                  <a:pt x="4709531" y="2055542"/>
                  <a:pt x="4725437" y="2049895"/>
                  <a:pt x="4739268" y="2040674"/>
                </a:cubicBezTo>
                <a:cubicBezTo>
                  <a:pt x="4750419" y="2033240"/>
                  <a:pt x="4760735" y="2024365"/>
                  <a:pt x="4772722" y="2018371"/>
                </a:cubicBezTo>
                <a:cubicBezTo>
                  <a:pt x="4783235" y="2013114"/>
                  <a:pt x="4794917" y="2010597"/>
                  <a:pt x="4806175" y="2007220"/>
                </a:cubicBezTo>
                <a:cubicBezTo>
                  <a:pt x="4832095" y="1999444"/>
                  <a:pt x="4858314" y="1992694"/>
                  <a:pt x="4884234" y="1984918"/>
                </a:cubicBezTo>
                <a:cubicBezTo>
                  <a:pt x="4910145" y="1977145"/>
                  <a:pt x="4931003" y="1971602"/>
                  <a:pt x="4951141" y="1951464"/>
                </a:cubicBezTo>
                <a:cubicBezTo>
                  <a:pt x="4964283" y="1938322"/>
                  <a:pt x="4972162" y="1920673"/>
                  <a:pt x="4984595" y="1906859"/>
                </a:cubicBezTo>
                <a:cubicBezTo>
                  <a:pt x="5005694" y="1883415"/>
                  <a:pt x="5034007" y="1866195"/>
                  <a:pt x="5051502" y="1839952"/>
                </a:cubicBezTo>
                <a:cubicBezTo>
                  <a:pt x="5066370" y="1817649"/>
                  <a:pt x="5077153" y="1791997"/>
                  <a:pt x="5096107" y="1773044"/>
                </a:cubicBezTo>
                <a:cubicBezTo>
                  <a:pt x="5107258" y="1761893"/>
                  <a:pt x="5119465" y="1751706"/>
                  <a:pt x="5129561" y="1739591"/>
                </a:cubicBezTo>
                <a:cubicBezTo>
                  <a:pt x="5138141" y="1729295"/>
                  <a:pt x="5142386" y="1715614"/>
                  <a:pt x="5151863" y="1706137"/>
                </a:cubicBezTo>
                <a:cubicBezTo>
                  <a:pt x="5181694" y="1676306"/>
                  <a:pt x="5185545" y="1694644"/>
                  <a:pt x="5207619" y="1661532"/>
                </a:cubicBezTo>
                <a:cubicBezTo>
                  <a:pt x="5216840" y="1647700"/>
                  <a:pt x="5221674" y="1631360"/>
                  <a:pt x="5229922" y="1616927"/>
                </a:cubicBezTo>
                <a:cubicBezTo>
                  <a:pt x="5264244" y="1556864"/>
                  <a:pt x="5237893" y="1606964"/>
                  <a:pt x="5274527" y="1561171"/>
                </a:cubicBezTo>
                <a:cubicBezTo>
                  <a:pt x="5282899" y="1550706"/>
                  <a:pt x="5289039" y="1538624"/>
                  <a:pt x="5296829" y="1527718"/>
                </a:cubicBezTo>
                <a:cubicBezTo>
                  <a:pt x="5307632" y="1512594"/>
                  <a:pt x="5319480" y="1498237"/>
                  <a:pt x="5330283" y="1483113"/>
                </a:cubicBezTo>
                <a:cubicBezTo>
                  <a:pt x="5338073" y="1472207"/>
                  <a:pt x="5344213" y="1460124"/>
                  <a:pt x="5352585" y="1449659"/>
                </a:cubicBezTo>
                <a:cubicBezTo>
                  <a:pt x="5359153" y="1441449"/>
                  <a:pt x="5368320" y="1435567"/>
                  <a:pt x="5374888" y="1427357"/>
                </a:cubicBezTo>
                <a:cubicBezTo>
                  <a:pt x="5388913" y="1409826"/>
                  <a:pt x="5398781" y="1384027"/>
                  <a:pt x="5419492" y="1371600"/>
                </a:cubicBezTo>
                <a:cubicBezTo>
                  <a:pt x="5429571" y="1365552"/>
                  <a:pt x="5441795" y="1364166"/>
                  <a:pt x="5452946" y="1360449"/>
                </a:cubicBezTo>
                <a:cubicBezTo>
                  <a:pt x="5460380" y="1345581"/>
                  <a:pt x="5465587" y="1329371"/>
                  <a:pt x="5475249" y="1315844"/>
                </a:cubicBezTo>
                <a:cubicBezTo>
                  <a:pt x="5484415" y="1303012"/>
                  <a:pt x="5498439" y="1294364"/>
                  <a:pt x="5508702" y="1282391"/>
                </a:cubicBezTo>
                <a:cubicBezTo>
                  <a:pt x="5520797" y="1268280"/>
                  <a:pt x="5531498" y="1253012"/>
                  <a:pt x="5542156" y="1237786"/>
                </a:cubicBezTo>
                <a:cubicBezTo>
                  <a:pt x="5557527" y="1215827"/>
                  <a:pt x="5571893" y="1193181"/>
                  <a:pt x="5586761" y="1170878"/>
                </a:cubicBezTo>
                <a:cubicBezTo>
                  <a:pt x="5594195" y="1159727"/>
                  <a:pt x="5599586" y="1146902"/>
                  <a:pt x="5609063" y="1137425"/>
                </a:cubicBezTo>
                <a:lnTo>
                  <a:pt x="5631366" y="1115122"/>
                </a:lnTo>
                <a:cubicBezTo>
                  <a:pt x="5635083" y="1100254"/>
                  <a:pt x="5637362" y="1084951"/>
                  <a:pt x="5642517" y="1070518"/>
                </a:cubicBezTo>
                <a:cubicBezTo>
                  <a:pt x="5655982" y="1032816"/>
                  <a:pt x="5677412" y="997844"/>
                  <a:pt x="5687122" y="959005"/>
                </a:cubicBezTo>
                <a:cubicBezTo>
                  <a:pt x="5690839" y="944137"/>
                  <a:pt x="5692892" y="928750"/>
                  <a:pt x="5698273" y="914400"/>
                </a:cubicBezTo>
                <a:cubicBezTo>
                  <a:pt x="5704110" y="898835"/>
                  <a:pt x="5715318" y="885566"/>
                  <a:pt x="5720575" y="869796"/>
                </a:cubicBezTo>
                <a:cubicBezTo>
                  <a:pt x="5730268" y="840717"/>
                  <a:pt x="5733185" y="809665"/>
                  <a:pt x="5742878" y="780586"/>
                </a:cubicBezTo>
                <a:lnTo>
                  <a:pt x="5754029" y="747132"/>
                </a:lnTo>
                <a:cubicBezTo>
                  <a:pt x="5750312" y="657922"/>
                  <a:pt x="5742878" y="568790"/>
                  <a:pt x="5742878" y="479503"/>
                </a:cubicBezTo>
                <a:cubicBezTo>
                  <a:pt x="5742878" y="393930"/>
                  <a:pt x="5754029" y="308598"/>
                  <a:pt x="5754029" y="223025"/>
                </a:cubicBezTo>
              </a:path>
            </a:pathLst>
          </a:custGeom>
          <a:noFill/>
          <a:ln w="254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2809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9" grpId="0" animBg="1"/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Union in Access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298448"/>
          </a:xfrm>
        </p:spPr>
        <p:txBody>
          <a:bodyPr/>
          <a:lstStyle/>
          <a:p>
            <a:r>
              <a:rPr lang="en-US" dirty="0" smtClean="0"/>
              <a:t>Cannot be done in design view, only in SQL view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2381" t="13813" r="73469" b="77277"/>
          <a:stretch>
            <a:fillRect/>
          </a:stretch>
        </p:blipFill>
        <p:spPr bwMode="auto">
          <a:xfrm>
            <a:off x="609600" y="1981200"/>
            <a:ext cx="752856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U:\PC\lectures\203 Jalaal\5-Databases  - INST\5-Databases  - INST\resources\database scan pics\scan0002.t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7" t="67724" r="52239" b="16138"/>
          <a:stretch/>
        </p:blipFill>
        <p:spPr bwMode="auto">
          <a:xfrm>
            <a:off x="533400" y="689344"/>
            <a:ext cx="2741357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JT’s Extra (From Textbook): </a:t>
            </a:r>
            <a:r>
              <a:rPr lang="en-US" dirty="0" smtClean="0"/>
              <a:t>Intersect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2050" name="Picture 2" descr="U:\PC\lectures\203 Jalaal\5-Databases  - INST\5-Databases  - INST\resources\database scan pics\scan0003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67" t="11649" r="31766" b="67586"/>
          <a:stretch/>
        </p:blipFill>
        <p:spPr bwMode="auto">
          <a:xfrm>
            <a:off x="4267200" y="660991"/>
            <a:ext cx="4419600" cy="213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24400" y="2971799"/>
            <a:ext cx="373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JT: show query results that meets both criteria (Female employees that live in Calgary)</a:t>
            </a:r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1676399" y="1295400"/>
            <a:ext cx="1598357" cy="228600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2765502" y="372207"/>
            <a:ext cx="3323124" cy="943637"/>
          </a:xfrm>
          <a:custGeom>
            <a:avLst/>
            <a:gdLst>
              <a:gd name="connsiteX0" fmla="*/ 0 w 3323124"/>
              <a:gd name="connsiteY0" fmla="*/ 943637 h 943637"/>
              <a:gd name="connsiteX1" fmla="*/ 11152 w 3323124"/>
              <a:gd name="connsiteY1" fmla="*/ 843276 h 943637"/>
              <a:gd name="connsiteX2" fmla="*/ 22303 w 3323124"/>
              <a:gd name="connsiteY2" fmla="*/ 809822 h 943637"/>
              <a:gd name="connsiteX3" fmla="*/ 55757 w 3323124"/>
              <a:gd name="connsiteY3" fmla="*/ 787520 h 943637"/>
              <a:gd name="connsiteX4" fmla="*/ 78059 w 3323124"/>
              <a:gd name="connsiteY4" fmla="*/ 765217 h 943637"/>
              <a:gd name="connsiteX5" fmla="*/ 122664 w 3323124"/>
              <a:gd name="connsiteY5" fmla="*/ 731764 h 943637"/>
              <a:gd name="connsiteX6" fmla="*/ 144966 w 3323124"/>
              <a:gd name="connsiteY6" fmla="*/ 709461 h 943637"/>
              <a:gd name="connsiteX7" fmla="*/ 234176 w 3323124"/>
              <a:gd name="connsiteY7" fmla="*/ 664856 h 943637"/>
              <a:gd name="connsiteX8" fmla="*/ 278781 w 3323124"/>
              <a:gd name="connsiteY8" fmla="*/ 642554 h 943637"/>
              <a:gd name="connsiteX9" fmla="*/ 345688 w 3323124"/>
              <a:gd name="connsiteY9" fmla="*/ 620252 h 943637"/>
              <a:gd name="connsiteX10" fmla="*/ 401444 w 3323124"/>
              <a:gd name="connsiteY10" fmla="*/ 586798 h 943637"/>
              <a:gd name="connsiteX11" fmla="*/ 434898 w 3323124"/>
              <a:gd name="connsiteY11" fmla="*/ 564495 h 943637"/>
              <a:gd name="connsiteX12" fmla="*/ 490654 w 3323124"/>
              <a:gd name="connsiteY12" fmla="*/ 542193 h 943637"/>
              <a:gd name="connsiteX13" fmla="*/ 602166 w 3323124"/>
              <a:gd name="connsiteY13" fmla="*/ 497588 h 943637"/>
              <a:gd name="connsiteX14" fmla="*/ 691376 w 3323124"/>
              <a:gd name="connsiteY14" fmla="*/ 419530 h 943637"/>
              <a:gd name="connsiteX15" fmla="*/ 735981 w 3323124"/>
              <a:gd name="connsiteY15" fmla="*/ 374925 h 943637"/>
              <a:gd name="connsiteX16" fmla="*/ 747132 w 3323124"/>
              <a:gd name="connsiteY16" fmla="*/ 341471 h 943637"/>
              <a:gd name="connsiteX17" fmla="*/ 847493 w 3323124"/>
              <a:gd name="connsiteY17" fmla="*/ 285715 h 943637"/>
              <a:gd name="connsiteX18" fmla="*/ 970157 w 3323124"/>
              <a:gd name="connsiteY18" fmla="*/ 174203 h 943637"/>
              <a:gd name="connsiteX19" fmla="*/ 992459 w 3323124"/>
              <a:gd name="connsiteY19" fmla="*/ 140749 h 943637"/>
              <a:gd name="connsiteX20" fmla="*/ 1025913 w 3323124"/>
              <a:gd name="connsiteY20" fmla="*/ 129598 h 943637"/>
              <a:gd name="connsiteX21" fmla="*/ 1103971 w 3323124"/>
              <a:gd name="connsiteY21" fmla="*/ 118447 h 943637"/>
              <a:gd name="connsiteX22" fmla="*/ 1137425 w 3323124"/>
              <a:gd name="connsiteY22" fmla="*/ 107295 h 943637"/>
              <a:gd name="connsiteX23" fmla="*/ 1293542 w 3323124"/>
              <a:gd name="connsiteY23" fmla="*/ 73842 h 943637"/>
              <a:gd name="connsiteX24" fmla="*/ 1371600 w 3323124"/>
              <a:gd name="connsiteY24" fmla="*/ 62691 h 943637"/>
              <a:gd name="connsiteX25" fmla="*/ 1427357 w 3323124"/>
              <a:gd name="connsiteY25" fmla="*/ 51539 h 943637"/>
              <a:gd name="connsiteX26" fmla="*/ 1516566 w 3323124"/>
              <a:gd name="connsiteY26" fmla="*/ 40388 h 943637"/>
              <a:gd name="connsiteX27" fmla="*/ 1583474 w 3323124"/>
              <a:gd name="connsiteY27" fmla="*/ 29237 h 943637"/>
              <a:gd name="connsiteX28" fmla="*/ 1616927 w 3323124"/>
              <a:gd name="connsiteY28" fmla="*/ 18086 h 943637"/>
              <a:gd name="connsiteX29" fmla="*/ 1973766 w 3323124"/>
              <a:gd name="connsiteY29" fmla="*/ 18086 h 943637"/>
              <a:gd name="connsiteX30" fmla="*/ 2408664 w 3323124"/>
              <a:gd name="connsiteY30" fmla="*/ 29237 h 943637"/>
              <a:gd name="connsiteX31" fmla="*/ 2486722 w 3323124"/>
              <a:gd name="connsiteY31" fmla="*/ 40388 h 943637"/>
              <a:gd name="connsiteX32" fmla="*/ 2609386 w 3323124"/>
              <a:gd name="connsiteY32" fmla="*/ 62691 h 943637"/>
              <a:gd name="connsiteX33" fmla="*/ 2720898 w 3323124"/>
              <a:gd name="connsiteY33" fmla="*/ 73842 h 943637"/>
              <a:gd name="connsiteX34" fmla="*/ 2854713 w 3323124"/>
              <a:gd name="connsiteY34" fmla="*/ 96144 h 943637"/>
              <a:gd name="connsiteX35" fmla="*/ 2943922 w 3323124"/>
              <a:gd name="connsiteY35" fmla="*/ 118447 h 943637"/>
              <a:gd name="connsiteX36" fmla="*/ 3010830 w 3323124"/>
              <a:gd name="connsiteY36" fmla="*/ 129598 h 943637"/>
              <a:gd name="connsiteX37" fmla="*/ 3111191 w 3323124"/>
              <a:gd name="connsiteY37" fmla="*/ 151900 h 943637"/>
              <a:gd name="connsiteX38" fmla="*/ 3178098 w 3323124"/>
              <a:gd name="connsiteY38" fmla="*/ 174203 h 943637"/>
              <a:gd name="connsiteX39" fmla="*/ 3189249 w 3323124"/>
              <a:gd name="connsiteY39" fmla="*/ 207656 h 943637"/>
              <a:gd name="connsiteX40" fmla="*/ 3245005 w 3323124"/>
              <a:gd name="connsiteY40" fmla="*/ 252261 h 943637"/>
              <a:gd name="connsiteX41" fmla="*/ 3300761 w 3323124"/>
              <a:gd name="connsiteY41" fmla="*/ 285715 h 943637"/>
              <a:gd name="connsiteX42" fmla="*/ 3323064 w 3323124"/>
              <a:gd name="connsiteY42" fmla="*/ 374925 h 94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3323124" h="943637">
                <a:moveTo>
                  <a:pt x="0" y="943637"/>
                </a:moveTo>
                <a:cubicBezTo>
                  <a:pt x="3717" y="910183"/>
                  <a:pt x="5618" y="876478"/>
                  <a:pt x="11152" y="843276"/>
                </a:cubicBezTo>
                <a:cubicBezTo>
                  <a:pt x="13084" y="831681"/>
                  <a:pt x="14960" y="819001"/>
                  <a:pt x="22303" y="809822"/>
                </a:cubicBezTo>
                <a:cubicBezTo>
                  <a:pt x="30675" y="799357"/>
                  <a:pt x="45292" y="795892"/>
                  <a:pt x="55757" y="787520"/>
                </a:cubicBezTo>
                <a:cubicBezTo>
                  <a:pt x="63967" y="780952"/>
                  <a:pt x="69982" y="771948"/>
                  <a:pt x="78059" y="765217"/>
                </a:cubicBezTo>
                <a:cubicBezTo>
                  <a:pt x="92337" y="753319"/>
                  <a:pt x="108386" y="743662"/>
                  <a:pt x="122664" y="731764"/>
                </a:cubicBezTo>
                <a:cubicBezTo>
                  <a:pt x="130741" y="725033"/>
                  <a:pt x="135951" y="714870"/>
                  <a:pt x="144966" y="709461"/>
                </a:cubicBezTo>
                <a:cubicBezTo>
                  <a:pt x="173475" y="692356"/>
                  <a:pt x="204439" y="679724"/>
                  <a:pt x="234176" y="664856"/>
                </a:cubicBezTo>
                <a:cubicBezTo>
                  <a:pt x="249044" y="657422"/>
                  <a:pt x="263011" y="647811"/>
                  <a:pt x="278781" y="642554"/>
                </a:cubicBezTo>
                <a:lnTo>
                  <a:pt x="345688" y="620252"/>
                </a:lnTo>
                <a:cubicBezTo>
                  <a:pt x="389251" y="576689"/>
                  <a:pt x="343540" y="615750"/>
                  <a:pt x="401444" y="586798"/>
                </a:cubicBezTo>
                <a:cubicBezTo>
                  <a:pt x="413431" y="580804"/>
                  <a:pt x="422911" y="570489"/>
                  <a:pt x="434898" y="564495"/>
                </a:cubicBezTo>
                <a:cubicBezTo>
                  <a:pt x="452802" y="555543"/>
                  <a:pt x="472750" y="551145"/>
                  <a:pt x="490654" y="542193"/>
                </a:cubicBezTo>
                <a:cubicBezTo>
                  <a:pt x="586667" y="494187"/>
                  <a:pt x="504166" y="517188"/>
                  <a:pt x="602166" y="497588"/>
                </a:cubicBezTo>
                <a:cubicBezTo>
                  <a:pt x="688533" y="411221"/>
                  <a:pt x="568849" y="528442"/>
                  <a:pt x="691376" y="419530"/>
                </a:cubicBezTo>
                <a:cubicBezTo>
                  <a:pt x="707092" y="405560"/>
                  <a:pt x="721113" y="389793"/>
                  <a:pt x="735981" y="374925"/>
                </a:cubicBezTo>
                <a:cubicBezTo>
                  <a:pt x="739698" y="363774"/>
                  <a:pt x="738820" y="349783"/>
                  <a:pt x="747132" y="341471"/>
                </a:cubicBezTo>
                <a:cubicBezTo>
                  <a:pt x="761136" y="327467"/>
                  <a:pt x="826457" y="296233"/>
                  <a:pt x="847493" y="285715"/>
                </a:cubicBezTo>
                <a:cubicBezTo>
                  <a:pt x="946180" y="187028"/>
                  <a:pt x="901712" y="219832"/>
                  <a:pt x="970157" y="174203"/>
                </a:cubicBezTo>
                <a:cubicBezTo>
                  <a:pt x="977591" y="163052"/>
                  <a:pt x="981994" y="149121"/>
                  <a:pt x="992459" y="140749"/>
                </a:cubicBezTo>
                <a:cubicBezTo>
                  <a:pt x="1001638" y="133406"/>
                  <a:pt x="1014387" y="131903"/>
                  <a:pt x="1025913" y="129598"/>
                </a:cubicBezTo>
                <a:cubicBezTo>
                  <a:pt x="1051686" y="124443"/>
                  <a:pt x="1077952" y="122164"/>
                  <a:pt x="1103971" y="118447"/>
                </a:cubicBezTo>
                <a:cubicBezTo>
                  <a:pt x="1115122" y="114730"/>
                  <a:pt x="1126123" y="110524"/>
                  <a:pt x="1137425" y="107295"/>
                </a:cubicBezTo>
                <a:cubicBezTo>
                  <a:pt x="1177992" y="95704"/>
                  <a:pt x="1267948" y="77498"/>
                  <a:pt x="1293542" y="73842"/>
                </a:cubicBezTo>
                <a:cubicBezTo>
                  <a:pt x="1319561" y="70125"/>
                  <a:pt x="1345674" y="67012"/>
                  <a:pt x="1371600" y="62691"/>
                </a:cubicBezTo>
                <a:cubicBezTo>
                  <a:pt x="1390296" y="59575"/>
                  <a:pt x="1408624" y="54421"/>
                  <a:pt x="1427357" y="51539"/>
                </a:cubicBezTo>
                <a:cubicBezTo>
                  <a:pt x="1456976" y="46982"/>
                  <a:pt x="1486899" y="44626"/>
                  <a:pt x="1516566" y="40388"/>
                </a:cubicBezTo>
                <a:cubicBezTo>
                  <a:pt x="1538949" y="37190"/>
                  <a:pt x="1561171" y="32954"/>
                  <a:pt x="1583474" y="29237"/>
                </a:cubicBezTo>
                <a:cubicBezTo>
                  <a:pt x="1594625" y="25520"/>
                  <a:pt x="1605625" y="21315"/>
                  <a:pt x="1616927" y="18086"/>
                </a:cubicBezTo>
                <a:cubicBezTo>
                  <a:pt x="1746984" y="-19074"/>
                  <a:pt x="1752106" y="11469"/>
                  <a:pt x="1973766" y="18086"/>
                </a:cubicBezTo>
                <a:lnTo>
                  <a:pt x="2408664" y="29237"/>
                </a:lnTo>
                <a:cubicBezTo>
                  <a:pt x="2434683" y="32954"/>
                  <a:pt x="2460796" y="36067"/>
                  <a:pt x="2486722" y="40388"/>
                </a:cubicBezTo>
                <a:cubicBezTo>
                  <a:pt x="2527715" y="47220"/>
                  <a:pt x="2568245" y="56814"/>
                  <a:pt x="2609386" y="62691"/>
                </a:cubicBezTo>
                <a:cubicBezTo>
                  <a:pt x="2646367" y="67974"/>
                  <a:pt x="2683727" y="70125"/>
                  <a:pt x="2720898" y="73842"/>
                </a:cubicBezTo>
                <a:cubicBezTo>
                  <a:pt x="2792806" y="97811"/>
                  <a:pt x="2723995" y="77470"/>
                  <a:pt x="2854713" y="96144"/>
                </a:cubicBezTo>
                <a:cubicBezTo>
                  <a:pt x="2989680" y="115425"/>
                  <a:pt x="2850512" y="97689"/>
                  <a:pt x="2943922" y="118447"/>
                </a:cubicBezTo>
                <a:cubicBezTo>
                  <a:pt x="2965994" y="123352"/>
                  <a:pt x="2988584" y="125553"/>
                  <a:pt x="3010830" y="129598"/>
                </a:cubicBezTo>
                <a:cubicBezTo>
                  <a:pt x="3037762" y="134495"/>
                  <a:pt x="3083658" y="143640"/>
                  <a:pt x="3111191" y="151900"/>
                </a:cubicBezTo>
                <a:cubicBezTo>
                  <a:pt x="3133708" y="158655"/>
                  <a:pt x="3178098" y="174203"/>
                  <a:pt x="3178098" y="174203"/>
                </a:cubicBezTo>
                <a:cubicBezTo>
                  <a:pt x="3181815" y="185354"/>
                  <a:pt x="3183201" y="197577"/>
                  <a:pt x="3189249" y="207656"/>
                </a:cubicBezTo>
                <a:cubicBezTo>
                  <a:pt x="3201676" y="228368"/>
                  <a:pt x="3227472" y="238235"/>
                  <a:pt x="3245005" y="252261"/>
                </a:cubicBezTo>
                <a:cubicBezTo>
                  <a:pt x="3288740" y="287249"/>
                  <a:pt x="3242666" y="266350"/>
                  <a:pt x="3300761" y="285715"/>
                </a:cubicBezTo>
                <a:cubicBezTo>
                  <a:pt x="3325415" y="359675"/>
                  <a:pt x="3323064" y="329113"/>
                  <a:pt x="3323064" y="374925"/>
                </a:cubicBezTo>
              </a:path>
            </a:pathLst>
          </a:custGeom>
          <a:noFill/>
          <a:ln w="254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1665248" y="2438400"/>
            <a:ext cx="1598357" cy="228600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2297151" y="1839951"/>
            <a:ext cx="4761704" cy="3724508"/>
          </a:xfrm>
          <a:custGeom>
            <a:avLst/>
            <a:gdLst>
              <a:gd name="connsiteX0" fmla="*/ 100361 w 4761704"/>
              <a:gd name="connsiteY0" fmla="*/ 858644 h 3724508"/>
              <a:gd name="connsiteX1" fmla="*/ 89210 w 4761704"/>
              <a:gd name="connsiteY1" fmla="*/ 914400 h 3724508"/>
              <a:gd name="connsiteX2" fmla="*/ 55756 w 4761704"/>
              <a:gd name="connsiteY2" fmla="*/ 992459 h 3724508"/>
              <a:gd name="connsiteX3" fmla="*/ 33454 w 4761704"/>
              <a:gd name="connsiteY3" fmla="*/ 1070517 h 3724508"/>
              <a:gd name="connsiteX4" fmla="*/ 11151 w 4761704"/>
              <a:gd name="connsiteY4" fmla="*/ 1237786 h 3724508"/>
              <a:gd name="connsiteX5" fmla="*/ 0 w 4761704"/>
              <a:gd name="connsiteY5" fmla="*/ 1271239 h 3724508"/>
              <a:gd name="connsiteX6" fmla="*/ 11151 w 4761704"/>
              <a:gd name="connsiteY6" fmla="*/ 1884556 h 3724508"/>
              <a:gd name="connsiteX7" fmla="*/ 33454 w 4761704"/>
              <a:gd name="connsiteY7" fmla="*/ 2018371 h 3724508"/>
              <a:gd name="connsiteX8" fmla="*/ 55756 w 4761704"/>
              <a:gd name="connsiteY8" fmla="*/ 2074127 h 3724508"/>
              <a:gd name="connsiteX9" fmla="*/ 100361 w 4761704"/>
              <a:gd name="connsiteY9" fmla="*/ 2196790 h 3724508"/>
              <a:gd name="connsiteX10" fmla="*/ 133815 w 4761704"/>
              <a:gd name="connsiteY10" fmla="*/ 2252547 h 3724508"/>
              <a:gd name="connsiteX11" fmla="*/ 156117 w 4761704"/>
              <a:gd name="connsiteY11" fmla="*/ 2297151 h 3724508"/>
              <a:gd name="connsiteX12" fmla="*/ 223025 w 4761704"/>
              <a:gd name="connsiteY12" fmla="*/ 2397512 h 3724508"/>
              <a:gd name="connsiteX13" fmla="*/ 278781 w 4761704"/>
              <a:gd name="connsiteY13" fmla="*/ 2453269 h 3724508"/>
              <a:gd name="connsiteX14" fmla="*/ 334537 w 4761704"/>
              <a:gd name="connsiteY14" fmla="*/ 2542478 h 3724508"/>
              <a:gd name="connsiteX15" fmla="*/ 401444 w 4761704"/>
              <a:gd name="connsiteY15" fmla="*/ 2598234 h 3724508"/>
              <a:gd name="connsiteX16" fmla="*/ 524108 w 4761704"/>
              <a:gd name="connsiteY16" fmla="*/ 2776654 h 3724508"/>
              <a:gd name="connsiteX17" fmla="*/ 613317 w 4761704"/>
              <a:gd name="connsiteY17" fmla="*/ 2854712 h 3724508"/>
              <a:gd name="connsiteX18" fmla="*/ 680225 w 4761704"/>
              <a:gd name="connsiteY18" fmla="*/ 2943922 h 3724508"/>
              <a:gd name="connsiteX19" fmla="*/ 758283 w 4761704"/>
              <a:gd name="connsiteY19" fmla="*/ 3033132 h 3724508"/>
              <a:gd name="connsiteX20" fmla="*/ 825190 w 4761704"/>
              <a:gd name="connsiteY20" fmla="*/ 3122342 h 3724508"/>
              <a:gd name="connsiteX21" fmla="*/ 914400 w 4761704"/>
              <a:gd name="connsiteY21" fmla="*/ 3200400 h 3724508"/>
              <a:gd name="connsiteX22" fmla="*/ 981308 w 4761704"/>
              <a:gd name="connsiteY22" fmla="*/ 3267308 h 3724508"/>
              <a:gd name="connsiteX23" fmla="*/ 1059366 w 4761704"/>
              <a:gd name="connsiteY23" fmla="*/ 3334215 h 3724508"/>
              <a:gd name="connsiteX24" fmla="*/ 1137425 w 4761704"/>
              <a:gd name="connsiteY24" fmla="*/ 3412273 h 3724508"/>
              <a:gd name="connsiteX25" fmla="*/ 1215483 w 4761704"/>
              <a:gd name="connsiteY25" fmla="*/ 3456878 h 3724508"/>
              <a:gd name="connsiteX26" fmla="*/ 1293542 w 4761704"/>
              <a:gd name="connsiteY26" fmla="*/ 3512634 h 3724508"/>
              <a:gd name="connsiteX27" fmla="*/ 1416205 w 4761704"/>
              <a:gd name="connsiteY27" fmla="*/ 3590693 h 3724508"/>
              <a:gd name="connsiteX28" fmla="*/ 1460810 w 4761704"/>
              <a:gd name="connsiteY28" fmla="*/ 3624147 h 3724508"/>
              <a:gd name="connsiteX29" fmla="*/ 1505415 w 4761704"/>
              <a:gd name="connsiteY29" fmla="*/ 3635298 h 3724508"/>
              <a:gd name="connsiteX30" fmla="*/ 1605776 w 4761704"/>
              <a:gd name="connsiteY30" fmla="*/ 3668751 h 3724508"/>
              <a:gd name="connsiteX31" fmla="*/ 2174488 w 4761704"/>
              <a:gd name="connsiteY31" fmla="*/ 3691054 h 3724508"/>
              <a:gd name="connsiteX32" fmla="*/ 2553629 w 4761704"/>
              <a:gd name="connsiteY32" fmla="*/ 3713356 h 3724508"/>
              <a:gd name="connsiteX33" fmla="*/ 2709747 w 4761704"/>
              <a:gd name="connsiteY33" fmla="*/ 3724508 h 3724508"/>
              <a:gd name="connsiteX34" fmla="*/ 3278459 w 4761704"/>
              <a:gd name="connsiteY34" fmla="*/ 3713356 h 3724508"/>
              <a:gd name="connsiteX35" fmla="*/ 3367669 w 4761704"/>
              <a:gd name="connsiteY35" fmla="*/ 3702205 h 3724508"/>
              <a:gd name="connsiteX36" fmla="*/ 3479181 w 4761704"/>
              <a:gd name="connsiteY36" fmla="*/ 3679903 h 3724508"/>
              <a:gd name="connsiteX37" fmla="*/ 3512634 w 4761704"/>
              <a:gd name="connsiteY37" fmla="*/ 3668751 h 3724508"/>
              <a:gd name="connsiteX38" fmla="*/ 3557239 w 4761704"/>
              <a:gd name="connsiteY38" fmla="*/ 3657600 h 3724508"/>
              <a:gd name="connsiteX39" fmla="*/ 3657600 w 4761704"/>
              <a:gd name="connsiteY39" fmla="*/ 3624147 h 3724508"/>
              <a:gd name="connsiteX40" fmla="*/ 3691054 w 4761704"/>
              <a:gd name="connsiteY40" fmla="*/ 3612995 h 3724508"/>
              <a:gd name="connsiteX41" fmla="*/ 3769112 w 4761704"/>
              <a:gd name="connsiteY41" fmla="*/ 3590693 h 3724508"/>
              <a:gd name="connsiteX42" fmla="*/ 3813717 w 4761704"/>
              <a:gd name="connsiteY42" fmla="*/ 3579542 h 3724508"/>
              <a:gd name="connsiteX43" fmla="*/ 3891776 w 4761704"/>
              <a:gd name="connsiteY43" fmla="*/ 3534937 h 3724508"/>
              <a:gd name="connsiteX44" fmla="*/ 3947532 w 4761704"/>
              <a:gd name="connsiteY44" fmla="*/ 3512634 h 3724508"/>
              <a:gd name="connsiteX45" fmla="*/ 4003288 w 4761704"/>
              <a:gd name="connsiteY45" fmla="*/ 3468029 h 3724508"/>
              <a:gd name="connsiteX46" fmla="*/ 4036742 w 4761704"/>
              <a:gd name="connsiteY46" fmla="*/ 3445727 h 3724508"/>
              <a:gd name="connsiteX47" fmla="*/ 4092498 w 4761704"/>
              <a:gd name="connsiteY47" fmla="*/ 3401122 h 3724508"/>
              <a:gd name="connsiteX48" fmla="*/ 4148254 w 4761704"/>
              <a:gd name="connsiteY48" fmla="*/ 3345366 h 3724508"/>
              <a:gd name="connsiteX49" fmla="*/ 4159405 w 4761704"/>
              <a:gd name="connsiteY49" fmla="*/ 3311912 h 3724508"/>
              <a:gd name="connsiteX50" fmla="*/ 4181708 w 4761704"/>
              <a:gd name="connsiteY50" fmla="*/ 3289610 h 3724508"/>
              <a:gd name="connsiteX51" fmla="*/ 4204010 w 4761704"/>
              <a:gd name="connsiteY51" fmla="*/ 3256156 h 3724508"/>
              <a:gd name="connsiteX52" fmla="*/ 4248615 w 4761704"/>
              <a:gd name="connsiteY52" fmla="*/ 3189249 h 3724508"/>
              <a:gd name="connsiteX53" fmla="*/ 4259766 w 4761704"/>
              <a:gd name="connsiteY53" fmla="*/ 3155795 h 3724508"/>
              <a:gd name="connsiteX54" fmla="*/ 4293220 w 4761704"/>
              <a:gd name="connsiteY54" fmla="*/ 3100039 h 3724508"/>
              <a:gd name="connsiteX55" fmla="*/ 4315522 w 4761704"/>
              <a:gd name="connsiteY55" fmla="*/ 2988527 h 3724508"/>
              <a:gd name="connsiteX56" fmla="*/ 4326673 w 4761704"/>
              <a:gd name="connsiteY56" fmla="*/ 2955073 h 3724508"/>
              <a:gd name="connsiteX57" fmla="*/ 4371278 w 4761704"/>
              <a:gd name="connsiteY57" fmla="*/ 2843561 h 3724508"/>
              <a:gd name="connsiteX58" fmla="*/ 4382429 w 4761704"/>
              <a:gd name="connsiteY58" fmla="*/ 2798956 h 3724508"/>
              <a:gd name="connsiteX59" fmla="*/ 4393581 w 4761704"/>
              <a:gd name="connsiteY59" fmla="*/ 2765503 h 3724508"/>
              <a:gd name="connsiteX60" fmla="*/ 4438186 w 4761704"/>
              <a:gd name="connsiteY60" fmla="*/ 2676293 h 3724508"/>
              <a:gd name="connsiteX61" fmla="*/ 4460488 w 4761704"/>
              <a:gd name="connsiteY61" fmla="*/ 2531327 h 3724508"/>
              <a:gd name="connsiteX62" fmla="*/ 4482790 w 4761704"/>
              <a:gd name="connsiteY62" fmla="*/ 2453269 h 3724508"/>
              <a:gd name="connsiteX63" fmla="*/ 4493942 w 4761704"/>
              <a:gd name="connsiteY63" fmla="*/ 2386361 h 3724508"/>
              <a:gd name="connsiteX64" fmla="*/ 4516244 w 4761704"/>
              <a:gd name="connsiteY64" fmla="*/ 2230244 h 3724508"/>
              <a:gd name="connsiteX65" fmla="*/ 4538547 w 4761704"/>
              <a:gd name="connsiteY65" fmla="*/ 1884556 h 3724508"/>
              <a:gd name="connsiteX66" fmla="*/ 4549698 w 4761704"/>
              <a:gd name="connsiteY66" fmla="*/ 1661532 h 3724508"/>
              <a:gd name="connsiteX67" fmla="*/ 4560849 w 4761704"/>
              <a:gd name="connsiteY67" fmla="*/ 1115122 h 3724508"/>
              <a:gd name="connsiteX68" fmla="*/ 4572000 w 4761704"/>
              <a:gd name="connsiteY68" fmla="*/ 1059366 h 3724508"/>
              <a:gd name="connsiteX69" fmla="*/ 4594303 w 4761704"/>
              <a:gd name="connsiteY69" fmla="*/ 970156 h 3724508"/>
              <a:gd name="connsiteX70" fmla="*/ 4616605 w 4761704"/>
              <a:gd name="connsiteY70" fmla="*/ 903249 h 3724508"/>
              <a:gd name="connsiteX71" fmla="*/ 4627756 w 4761704"/>
              <a:gd name="connsiteY71" fmla="*/ 847493 h 3724508"/>
              <a:gd name="connsiteX72" fmla="*/ 4638908 w 4761704"/>
              <a:gd name="connsiteY72" fmla="*/ 814039 h 3724508"/>
              <a:gd name="connsiteX73" fmla="*/ 4661210 w 4761704"/>
              <a:gd name="connsiteY73" fmla="*/ 680225 h 3724508"/>
              <a:gd name="connsiteX74" fmla="*/ 4672361 w 4761704"/>
              <a:gd name="connsiteY74" fmla="*/ 591015 h 3724508"/>
              <a:gd name="connsiteX75" fmla="*/ 4694664 w 4761704"/>
              <a:gd name="connsiteY75" fmla="*/ 479503 h 3724508"/>
              <a:gd name="connsiteX76" fmla="*/ 4705815 w 4761704"/>
              <a:gd name="connsiteY76" fmla="*/ 390293 h 3724508"/>
              <a:gd name="connsiteX77" fmla="*/ 4716966 w 4761704"/>
              <a:gd name="connsiteY77" fmla="*/ 267629 h 3724508"/>
              <a:gd name="connsiteX78" fmla="*/ 4728117 w 4761704"/>
              <a:gd name="connsiteY78" fmla="*/ 211873 h 3724508"/>
              <a:gd name="connsiteX79" fmla="*/ 4739269 w 4761704"/>
              <a:gd name="connsiteY79" fmla="*/ 122664 h 3724508"/>
              <a:gd name="connsiteX80" fmla="*/ 4750420 w 4761704"/>
              <a:gd name="connsiteY80" fmla="*/ 89210 h 3724508"/>
              <a:gd name="connsiteX81" fmla="*/ 4761571 w 4761704"/>
              <a:gd name="connsiteY81" fmla="*/ 0 h 3724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</a:cxnLst>
            <a:rect l="l" t="t" r="r" b="b"/>
            <a:pathLst>
              <a:path w="4761704" h="3724508">
                <a:moveTo>
                  <a:pt x="100361" y="858644"/>
                </a:moveTo>
                <a:cubicBezTo>
                  <a:pt x="96644" y="877229"/>
                  <a:pt x="95204" y="896419"/>
                  <a:pt x="89210" y="914400"/>
                </a:cubicBezTo>
                <a:cubicBezTo>
                  <a:pt x="80258" y="941256"/>
                  <a:pt x="66270" y="966175"/>
                  <a:pt x="55756" y="992459"/>
                </a:cubicBezTo>
                <a:cubicBezTo>
                  <a:pt x="45091" y="1019122"/>
                  <a:pt x="40503" y="1042320"/>
                  <a:pt x="33454" y="1070517"/>
                </a:cubicBezTo>
                <a:cubicBezTo>
                  <a:pt x="28084" y="1118846"/>
                  <a:pt x="22276" y="1187724"/>
                  <a:pt x="11151" y="1237786"/>
                </a:cubicBezTo>
                <a:cubicBezTo>
                  <a:pt x="8601" y="1249260"/>
                  <a:pt x="3717" y="1260088"/>
                  <a:pt x="0" y="1271239"/>
                </a:cubicBezTo>
                <a:cubicBezTo>
                  <a:pt x="3717" y="1475678"/>
                  <a:pt x="2005" y="1680288"/>
                  <a:pt x="11151" y="1884556"/>
                </a:cubicBezTo>
                <a:cubicBezTo>
                  <a:pt x="13174" y="1929731"/>
                  <a:pt x="16660" y="1976385"/>
                  <a:pt x="33454" y="2018371"/>
                </a:cubicBezTo>
                <a:cubicBezTo>
                  <a:pt x="40888" y="2036956"/>
                  <a:pt x="49869" y="2054995"/>
                  <a:pt x="55756" y="2074127"/>
                </a:cubicBezTo>
                <a:cubicBezTo>
                  <a:pt x="92260" y="2192764"/>
                  <a:pt x="56269" y="2130651"/>
                  <a:pt x="100361" y="2196790"/>
                </a:cubicBezTo>
                <a:cubicBezTo>
                  <a:pt x="126245" y="2274444"/>
                  <a:pt x="92996" y="2191319"/>
                  <a:pt x="133815" y="2252547"/>
                </a:cubicBezTo>
                <a:cubicBezTo>
                  <a:pt x="143036" y="2266378"/>
                  <a:pt x="148044" y="2282620"/>
                  <a:pt x="156117" y="2297151"/>
                </a:cubicBezTo>
                <a:cubicBezTo>
                  <a:pt x="173917" y="2329191"/>
                  <a:pt x="198188" y="2369571"/>
                  <a:pt x="223025" y="2397512"/>
                </a:cubicBezTo>
                <a:cubicBezTo>
                  <a:pt x="240487" y="2417157"/>
                  <a:pt x="262755" y="2432436"/>
                  <a:pt x="278781" y="2453269"/>
                </a:cubicBezTo>
                <a:cubicBezTo>
                  <a:pt x="300161" y="2481064"/>
                  <a:pt x="311886" y="2515709"/>
                  <a:pt x="334537" y="2542478"/>
                </a:cubicBezTo>
                <a:cubicBezTo>
                  <a:pt x="353289" y="2564640"/>
                  <a:pt x="383178" y="2575670"/>
                  <a:pt x="401444" y="2598234"/>
                </a:cubicBezTo>
                <a:cubicBezTo>
                  <a:pt x="446855" y="2654330"/>
                  <a:pt x="469793" y="2729128"/>
                  <a:pt x="524108" y="2776654"/>
                </a:cubicBezTo>
                <a:cubicBezTo>
                  <a:pt x="553844" y="2802673"/>
                  <a:pt x="586357" y="2825826"/>
                  <a:pt x="613317" y="2854712"/>
                </a:cubicBezTo>
                <a:cubicBezTo>
                  <a:pt x="638679" y="2881886"/>
                  <a:pt x="656785" y="2915073"/>
                  <a:pt x="680225" y="2943922"/>
                </a:cubicBezTo>
                <a:cubicBezTo>
                  <a:pt x="705142" y="2974589"/>
                  <a:pt x="733367" y="3002465"/>
                  <a:pt x="758283" y="3033132"/>
                </a:cubicBezTo>
                <a:cubicBezTo>
                  <a:pt x="781722" y="3061981"/>
                  <a:pt x="799828" y="3095168"/>
                  <a:pt x="825190" y="3122342"/>
                </a:cubicBezTo>
                <a:cubicBezTo>
                  <a:pt x="852150" y="3151228"/>
                  <a:pt x="885445" y="3173513"/>
                  <a:pt x="914400" y="3200400"/>
                </a:cubicBezTo>
                <a:cubicBezTo>
                  <a:pt x="937513" y="3221862"/>
                  <a:pt x="958132" y="3245915"/>
                  <a:pt x="981308" y="3267308"/>
                </a:cubicBezTo>
                <a:cubicBezTo>
                  <a:pt x="1006489" y="3290552"/>
                  <a:pt x="1034253" y="3310896"/>
                  <a:pt x="1059366" y="3334215"/>
                </a:cubicBezTo>
                <a:cubicBezTo>
                  <a:pt x="1086331" y="3359254"/>
                  <a:pt x="1108491" y="3389539"/>
                  <a:pt x="1137425" y="3412273"/>
                </a:cubicBezTo>
                <a:cubicBezTo>
                  <a:pt x="1160989" y="3430788"/>
                  <a:pt x="1190275" y="3440673"/>
                  <a:pt x="1215483" y="3456878"/>
                </a:cubicBezTo>
                <a:cubicBezTo>
                  <a:pt x="1242380" y="3474169"/>
                  <a:pt x="1267962" y="3493449"/>
                  <a:pt x="1293542" y="3512634"/>
                </a:cubicBezTo>
                <a:cubicBezTo>
                  <a:pt x="1449975" y="3629958"/>
                  <a:pt x="1242935" y="3486730"/>
                  <a:pt x="1416205" y="3590693"/>
                </a:cubicBezTo>
                <a:cubicBezTo>
                  <a:pt x="1432142" y="3600255"/>
                  <a:pt x="1444187" y="3615835"/>
                  <a:pt x="1460810" y="3624147"/>
                </a:cubicBezTo>
                <a:cubicBezTo>
                  <a:pt x="1474518" y="3631001"/>
                  <a:pt x="1490876" y="3630452"/>
                  <a:pt x="1505415" y="3635298"/>
                </a:cubicBezTo>
                <a:cubicBezTo>
                  <a:pt x="1552861" y="3651113"/>
                  <a:pt x="1559009" y="3662070"/>
                  <a:pt x="1605776" y="3668751"/>
                </a:cubicBezTo>
                <a:cubicBezTo>
                  <a:pt x="1773771" y="3692751"/>
                  <a:pt x="2068465" y="3688468"/>
                  <a:pt x="2174488" y="3691054"/>
                </a:cubicBezTo>
                <a:cubicBezTo>
                  <a:pt x="2539904" y="3717155"/>
                  <a:pt x="2085815" y="3685837"/>
                  <a:pt x="2553629" y="3713356"/>
                </a:cubicBezTo>
                <a:cubicBezTo>
                  <a:pt x="2605711" y="3716420"/>
                  <a:pt x="2657708" y="3720791"/>
                  <a:pt x="2709747" y="3724508"/>
                </a:cubicBezTo>
                <a:lnTo>
                  <a:pt x="3278459" y="3713356"/>
                </a:lnTo>
                <a:cubicBezTo>
                  <a:pt x="3308410" y="3712341"/>
                  <a:pt x="3338002" y="3706443"/>
                  <a:pt x="3367669" y="3702205"/>
                </a:cubicBezTo>
                <a:cubicBezTo>
                  <a:pt x="3411474" y="3695947"/>
                  <a:pt x="3438547" y="3691513"/>
                  <a:pt x="3479181" y="3679903"/>
                </a:cubicBezTo>
                <a:cubicBezTo>
                  <a:pt x="3490483" y="3676674"/>
                  <a:pt x="3501332" y="3671980"/>
                  <a:pt x="3512634" y="3668751"/>
                </a:cubicBezTo>
                <a:cubicBezTo>
                  <a:pt x="3527370" y="3664541"/>
                  <a:pt x="3542559" y="3662004"/>
                  <a:pt x="3557239" y="3657600"/>
                </a:cubicBezTo>
                <a:cubicBezTo>
                  <a:pt x="3557252" y="3657596"/>
                  <a:pt x="3640866" y="3629725"/>
                  <a:pt x="3657600" y="3624147"/>
                </a:cubicBezTo>
                <a:cubicBezTo>
                  <a:pt x="3668751" y="3620430"/>
                  <a:pt x="3679650" y="3615846"/>
                  <a:pt x="3691054" y="3612995"/>
                </a:cubicBezTo>
                <a:cubicBezTo>
                  <a:pt x="3830499" y="3578135"/>
                  <a:pt x="3657128" y="3622688"/>
                  <a:pt x="3769112" y="3590693"/>
                </a:cubicBezTo>
                <a:cubicBezTo>
                  <a:pt x="3783848" y="3586483"/>
                  <a:pt x="3798849" y="3583259"/>
                  <a:pt x="3813717" y="3579542"/>
                </a:cubicBezTo>
                <a:cubicBezTo>
                  <a:pt x="3849599" y="3555621"/>
                  <a:pt x="3849328" y="3553803"/>
                  <a:pt x="3891776" y="3534937"/>
                </a:cubicBezTo>
                <a:cubicBezTo>
                  <a:pt x="3910068" y="3526807"/>
                  <a:pt x="3930368" y="3522933"/>
                  <a:pt x="3947532" y="3512634"/>
                </a:cubicBezTo>
                <a:cubicBezTo>
                  <a:pt x="3967941" y="3500388"/>
                  <a:pt x="3984247" y="3482309"/>
                  <a:pt x="4003288" y="3468029"/>
                </a:cubicBezTo>
                <a:cubicBezTo>
                  <a:pt x="4014010" y="3459988"/>
                  <a:pt x="4026020" y="3453768"/>
                  <a:pt x="4036742" y="3445727"/>
                </a:cubicBezTo>
                <a:cubicBezTo>
                  <a:pt x="4055783" y="3431447"/>
                  <a:pt x="4074807" y="3417044"/>
                  <a:pt x="4092498" y="3401122"/>
                </a:cubicBezTo>
                <a:cubicBezTo>
                  <a:pt x="4112034" y="3383539"/>
                  <a:pt x="4148254" y="3345366"/>
                  <a:pt x="4148254" y="3345366"/>
                </a:cubicBezTo>
                <a:cubicBezTo>
                  <a:pt x="4151971" y="3334215"/>
                  <a:pt x="4153357" y="3321991"/>
                  <a:pt x="4159405" y="3311912"/>
                </a:cubicBezTo>
                <a:cubicBezTo>
                  <a:pt x="4164814" y="3302897"/>
                  <a:pt x="4175140" y="3297820"/>
                  <a:pt x="4181708" y="3289610"/>
                </a:cubicBezTo>
                <a:cubicBezTo>
                  <a:pt x="4190080" y="3279145"/>
                  <a:pt x="4196576" y="3267307"/>
                  <a:pt x="4204010" y="3256156"/>
                </a:cubicBezTo>
                <a:cubicBezTo>
                  <a:pt x="4229620" y="3153716"/>
                  <a:pt x="4192608" y="3259258"/>
                  <a:pt x="4248615" y="3189249"/>
                </a:cubicBezTo>
                <a:cubicBezTo>
                  <a:pt x="4255958" y="3180070"/>
                  <a:pt x="4254509" y="3166309"/>
                  <a:pt x="4259766" y="3155795"/>
                </a:cubicBezTo>
                <a:cubicBezTo>
                  <a:pt x="4269459" y="3136409"/>
                  <a:pt x="4282069" y="3118624"/>
                  <a:pt x="4293220" y="3100039"/>
                </a:cubicBezTo>
                <a:cubicBezTo>
                  <a:pt x="4300654" y="3062868"/>
                  <a:pt x="4303535" y="3024489"/>
                  <a:pt x="4315522" y="2988527"/>
                </a:cubicBezTo>
                <a:cubicBezTo>
                  <a:pt x="4319239" y="2977376"/>
                  <a:pt x="4322453" y="2966044"/>
                  <a:pt x="4326673" y="2955073"/>
                </a:cubicBezTo>
                <a:cubicBezTo>
                  <a:pt x="4341044" y="2917707"/>
                  <a:pt x="4361569" y="2882400"/>
                  <a:pt x="4371278" y="2843561"/>
                </a:cubicBezTo>
                <a:cubicBezTo>
                  <a:pt x="4374995" y="2828693"/>
                  <a:pt x="4378219" y="2813692"/>
                  <a:pt x="4382429" y="2798956"/>
                </a:cubicBezTo>
                <a:cubicBezTo>
                  <a:pt x="4385658" y="2787654"/>
                  <a:pt x="4388717" y="2776204"/>
                  <a:pt x="4393581" y="2765503"/>
                </a:cubicBezTo>
                <a:cubicBezTo>
                  <a:pt x="4407339" y="2735237"/>
                  <a:pt x="4438186" y="2676293"/>
                  <a:pt x="4438186" y="2676293"/>
                </a:cubicBezTo>
                <a:cubicBezTo>
                  <a:pt x="4472292" y="2505759"/>
                  <a:pt x="4419983" y="2774362"/>
                  <a:pt x="4460488" y="2531327"/>
                </a:cubicBezTo>
                <a:cubicBezTo>
                  <a:pt x="4476677" y="2434191"/>
                  <a:pt x="4465115" y="2532805"/>
                  <a:pt x="4482790" y="2453269"/>
                </a:cubicBezTo>
                <a:cubicBezTo>
                  <a:pt x="4487695" y="2431197"/>
                  <a:pt x="4491300" y="2408816"/>
                  <a:pt x="4493942" y="2386361"/>
                </a:cubicBezTo>
                <a:cubicBezTo>
                  <a:pt x="4511711" y="2235331"/>
                  <a:pt x="4490520" y="2307418"/>
                  <a:pt x="4516244" y="2230244"/>
                </a:cubicBezTo>
                <a:cubicBezTo>
                  <a:pt x="4538493" y="2052247"/>
                  <a:pt x="4524710" y="2182037"/>
                  <a:pt x="4538547" y="1884556"/>
                </a:cubicBezTo>
                <a:cubicBezTo>
                  <a:pt x="4542005" y="1810202"/>
                  <a:pt x="4545981" y="1735873"/>
                  <a:pt x="4549698" y="1661532"/>
                </a:cubicBezTo>
                <a:cubicBezTo>
                  <a:pt x="4553415" y="1479395"/>
                  <a:pt x="4554107" y="1297172"/>
                  <a:pt x="4560849" y="1115122"/>
                </a:cubicBezTo>
                <a:cubicBezTo>
                  <a:pt x="4561550" y="1096182"/>
                  <a:pt x="4567738" y="1077834"/>
                  <a:pt x="4572000" y="1059366"/>
                </a:cubicBezTo>
                <a:cubicBezTo>
                  <a:pt x="4578892" y="1029499"/>
                  <a:pt x="4584610" y="999235"/>
                  <a:pt x="4594303" y="970156"/>
                </a:cubicBezTo>
                <a:cubicBezTo>
                  <a:pt x="4601737" y="947854"/>
                  <a:pt x="4611995" y="926301"/>
                  <a:pt x="4616605" y="903249"/>
                </a:cubicBezTo>
                <a:cubicBezTo>
                  <a:pt x="4620322" y="884664"/>
                  <a:pt x="4623159" y="865880"/>
                  <a:pt x="4627756" y="847493"/>
                </a:cubicBezTo>
                <a:cubicBezTo>
                  <a:pt x="4630607" y="836089"/>
                  <a:pt x="4636057" y="825443"/>
                  <a:pt x="4638908" y="814039"/>
                </a:cubicBezTo>
                <a:cubicBezTo>
                  <a:pt x="4649129" y="773154"/>
                  <a:pt x="4655816" y="720682"/>
                  <a:pt x="4661210" y="680225"/>
                </a:cubicBezTo>
                <a:cubicBezTo>
                  <a:pt x="4665171" y="650520"/>
                  <a:pt x="4667434" y="620575"/>
                  <a:pt x="4672361" y="591015"/>
                </a:cubicBezTo>
                <a:cubicBezTo>
                  <a:pt x="4678593" y="553624"/>
                  <a:pt x="4689962" y="517117"/>
                  <a:pt x="4694664" y="479503"/>
                </a:cubicBezTo>
                <a:cubicBezTo>
                  <a:pt x="4698381" y="449766"/>
                  <a:pt x="4702678" y="420096"/>
                  <a:pt x="4705815" y="390293"/>
                </a:cubicBezTo>
                <a:cubicBezTo>
                  <a:pt x="4710113" y="349462"/>
                  <a:pt x="4711874" y="308369"/>
                  <a:pt x="4716966" y="267629"/>
                </a:cubicBezTo>
                <a:cubicBezTo>
                  <a:pt x="4719317" y="248822"/>
                  <a:pt x="4725235" y="230606"/>
                  <a:pt x="4728117" y="211873"/>
                </a:cubicBezTo>
                <a:cubicBezTo>
                  <a:pt x="4732674" y="182254"/>
                  <a:pt x="4733908" y="152148"/>
                  <a:pt x="4739269" y="122664"/>
                </a:cubicBezTo>
                <a:cubicBezTo>
                  <a:pt x="4741372" y="111099"/>
                  <a:pt x="4747569" y="100614"/>
                  <a:pt x="4750420" y="89210"/>
                </a:cubicBezTo>
                <a:cubicBezTo>
                  <a:pt x="4763758" y="35857"/>
                  <a:pt x="4761571" y="44560"/>
                  <a:pt x="4761571" y="0"/>
                </a:cubicBezTo>
              </a:path>
            </a:pathLst>
          </a:custGeom>
          <a:noFill/>
          <a:ln w="254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Brace 10"/>
          <p:cNvSpPr/>
          <p:nvPr/>
        </p:nvSpPr>
        <p:spPr>
          <a:xfrm>
            <a:off x="3274757" y="1539798"/>
            <a:ext cx="611443" cy="670002"/>
          </a:xfrm>
          <a:prstGeom prst="rightBrac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11"/>
          <p:cNvSpPr/>
          <p:nvPr/>
        </p:nvSpPr>
        <p:spPr>
          <a:xfrm>
            <a:off x="3605561" y="1376841"/>
            <a:ext cx="2888166" cy="1405054"/>
          </a:xfrm>
          <a:custGeom>
            <a:avLst/>
            <a:gdLst>
              <a:gd name="connsiteX0" fmla="*/ 0 w 2665142"/>
              <a:gd name="connsiteY0" fmla="*/ 546410 h 1405054"/>
              <a:gd name="connsiteX1" fmla="*/ 66908 w 2665142"/>
              <a:gd name="connsiteY1" fmla="*/ 669073 h 1405054"/>
              <a:gd name="connsiteX2" fmla="*/ 89210 w 2665142"/>
              <a:gd name="connsiteY2" fmla="*/ 691376 h 1405054"/>
              <a:gd name="connsiteX3" fmla="*/ 133815 w 2665142"/>
              <a:gd name="connsiteY3" fmla="*/ 758283 h 1405054"/>
              <a:gd name="connsiteX4" fmla="*/ 200722 w 2665142"/>
              <a:gd name="connsiteY4" fmla="*/ 825190 h 1405054"/>
              <a:gd name="connsiteX5" fmla="*/ 234176 w 2665142"/>
              <a:gd name="connsiteY5" fmla="*/ 847493 h 1405054"/>
              <a:gd name="connsiteX6" fmla="*/ 267630 w 2665142"/>
              <a:gd name="connsiteY6" fmla="*/ 892098 h 1405054"/>
              <a:gd name="connsiteX7" fmla="*/ 356839 w 2665142"/>
              <a:gd name="connsiteY7" fmla="*/ 959005 h 1405054"/>
              <a:gd name="connsiteX8" fmla="*/ 390293 w 2665142"/>
              <a:gd name="connsiteY8" fmla="*/ 992459 h 1405054"/>
              <a:gd name="connsiteX9" fmla="*/ 490654 w 2665142"/>
              <a:gd name="connsiteY9" fmla="*/ 1048215 h 1405054"/>
              <a:gd name="connsiteX10" fmla="*/ 535259 w 2665142"/>
              <a:gd name="connsiteY10" fmla="*/ 1092820 h 1405054"/>
              <a:gd name="connsiteX11" fmla="*/ 691376 w 2665142"/>
              <a:gd name="connsiteY11" fmla="*/ 1204332 h 1405054"/>
              <a:gd name="connsiteX12" fmla="*/ 724830 w 2665142"/>
              <a:gd name="connsiteY12" fmla="*/ 1215483 h 1405054"/>
              <a:gd name="connsiteX13" fmla="*/ 814039 w 2665142"/>
              <a:gd name="connsiteY13" fmla="*/ 1248937 h 1405054"/>
              <a:gd name="connsiteX14" fmla="*/ 914400 w 2665142"/>
              <a:gd name="connsiteY14" fmla="*/ 1271239 h 1405054"/>
              <a:gd name="connsiteX15" fmla="*/ 992459 w 2665142"/>
              <a:gd name="connsiteY15" fmla="*/ 1282390 h 1405054"/>
              <a:gd name="connsiteX16" fmla="*/ 1059366 w 2665142"/>
              <a:gd name="connsiteY16" fmla="*/ 1293541 h 1405054"/>
              <a:gd name="connsiteX17" fmla="*/ 1315844 w 2665142"/>
              <a:gd name="connsiteY17" fmla="*/ 1360449 h 1405054"/>
              <a:gd name="connsiteX18" fmla="*/ 1427356 w 2665142"/>
              <a:gd name="connsiteY18" fmla="*/ 1393902 h 1405054"/>
              <a:gd name="connsiteX19" fmla="*/ 1605776 w 2665142"/>
              <a:gd name="connsiteY19" fmla="*/ 1405054 h 1405054"/>
              <a:gd name="connsiteX20" fmla="*/ 2185639 w 2665142"/>
              <a:gd name="connsiteY20" fmla="*/ 1393902 h 1405054"/>
              <a:gd name="connsiteX21" fmla="*/ 2230244 w 2665142"/>
              <a:gd name="connsiteY21" fmla="*/ 1382751 h 1405054"/>
              <a:gd name="connsiteX22" fmla="*/ 2297152 w 2665142"/>
              <a:gd name="connsiteY22" fmla="*/ 1360449 h 1405054"/>
              <a:gd name="connsiteX23" fmla="*/ 2330605 w 2665142"/>
              <a:gd name="connsiteY23" fmla="*/ 1338146 h 1405054"/>
              <a:gd name="connsiteX24" fmla="*/ 2352908 w 2665142"/>
              <a:gd name="connsiteY24" fmla="*/ 1315844 h 1405054"/>
              <a:gd name="connsiteX25" fmla="*/ 2397513 w 2665142"/>
              <a:gd name="connsiteY25" fmla="*/ 1304693 h 1405054"/>
              <a:gd name="connsiteX26" fmla="*/ 2419815 w 2665142"/>
              <a:gd name="connsiteY26" fmla="*/ 1282390 h 1405054"/>
              <a:gd name="connsiteX27" fmla="*/ 2464420 w 2665142"/>
              <a:gd name="connsiteY27" fmla="*/ 1226634 h 1405054"/>
              <a:gd name="connsiteX28" fmla="*/ 2520176 w 2665142"/>
              <a:gd name="connsiteY28" fmla="*/ 1182029 h 1405054"/>
              <a:gd name="connsiteX29" fmla="*/ 2575932 w 2665142"/>
              <a:gd name="connsiteY29" fmla="*/ 1014761 h 1405054"/>
              <a:gd name="connsiteX30" fmla="*/ 2598235 w 2665142"/>
              <a:gd name="connsiteY30" fmla="*/ 947854 h 1405054"/>
              <a:gd name="connsiteX31" fmla="*/ 2609386 w 2665142"/>
              <a:gd name="connsiteY31" fmla="*/ 914400 h 1405054"/>
              <a:gd name="connsiteX32" fmla="*/ 2631688 w 2665142"/>
              <a:gd name="connsiteY32" fmla="*/ 869795 h 1405054"/>
              <a:gd name="connsiteX33" fmla="*/ 2642839 w 2665142"/>
              <a:gd name="connsiteY33" fmla="*/ 814039 h 1405054"/>
              <a:gd name="connsiteX34" fmla="*/ 2653991 w 2665142"/>
              <a:gd name="connsiteY34" fmla="*/ 780585 h 1405054"/>
              <a:gd name="connsiteX35" fmla="*/ 2665142 w 2665142"/>
              <a:gd name="connsiteY35" fmla="*/ 691376 h 1405054"/>
              <a:gd name="connsiteX36" fmla="*/ 2653991 w 2665142"/>
              <a:gd name="connsiteY36" fmla="*/ 524107 h 1405054"/>
              <a:gd name="connsiteX37" fmla="*/ 2642839 w 2665142"/>
              <a:gd name="connsiteY37" fmla="*/ 434898 h 1405054"/>
              <a:gd name="connsiteX38" fmla="*/ 2642839 w 2665142"/>
              <a:gd name="connsiteY38" fmla="*/ 0 h 1405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2665142" h="1405054">
                <a:moveTo>
                  <a:pt x="0" y="546410"/>
                </a:moveTo>
                <a:cubicBezTo>
                  <a:pt x="18391" y="592386"/>
                  <a:pt x="29768" y="631932"/>
                  <a:pt x="66908" y="669073"/>
                </a:cubicBezTo>
                <a:cubicBezTo>
                  <a:pt x="74342" y="676507"/>
                  <a:pt x="82902" y="682965"/>
                  <a:pt x="89210" y="691376"/>
                </a:cubicBezTo>
                <a:cubicBezTo>
                  <a:pt x="105292" y="712819"/>
                  <a:pt x="116655" y="737692"/>
                  <a:pt x="133815" y="758283"/>
                </a:cubicBezTo>
                <a:cubicBezTo>
                  <a:pt x="154007" y="782513"/>
                  <a:pt x="174479" y="807694"/>
                  <a:pt x="200722" y="825190"/>
                </a:cubicBezTo>
                <a:cubicBezTo>
                  <a:pt x="211873" y="832624"/>
                  <a:pt x="224699" y="838016"/>
                  <a:pt x="234176" y="847493"/>
                </a:cubicBezTo>
                <a:cubicBezTo>
                  <a:pt x="247318" y="860635"/>
                  <a:pt x="254488" y="878956"/>
                  <a:pt x="267630" y="892098"/>
                </a:cubicBezTo>
                <a:cubicBezTo>
                  <a:pt x="348958" y="973425"/>
                  <a:pt x="295077" y="907535"/>
                  <a:pt x="356839" y="959005"/>
                </a:cubicBezTo>
                <a:cubicBezTo>
                  <a:pt x="368954" y="969101"/>
                  <a:pt x="377460" y="983293"/>
                  <a:pt x="390293" y="992459"/>
                </a:cubicBezTo>
                <a:cubicBezTo>
                  <a:pt x="519905" y="1085038"/>
                  <a:pt x="335084" y="927216"/>
                  <a:pt x="490654" y="1048215"/>
                </a:cubicBezTo>
                <a:cubicBezTo>
                  <a:pt x="507252" y="1061124"/>
                  <a:pt x="519207" y="1079238"/>
                  <a:pt x="535259" y="1092820"/>
                </a:cubicBezTo>
                <a:cubicBezTo>
                  <a:pt x="577495" y="1128558"/>
                  <a:pt x="637754" y="1177521"/>
                  <a:pt x="691376" y="1204332"/>
                </a:cubicBezTo>
                <a:cubicBezTo>
                  <a:pt x="701890" y="1209589"/>
                  <a:pt x="713824" y="1211356"/>
                  <a:pt x="724830" y="1215483"/>
                </a:cubicBezTo>
                <a:cubicBezTo>
                  <a:pt x="762511" y="1229613"/>
                  <a:pt x="778619" y="1238817"/>
                  <a:pt x="814039" y="1248937"/>
                </a:cubicBezTo>
                <a:cubicBezTo>
                  <a:pt x="842103" y="1256956"/>
                  <a:pt x="886811" y="1266641"/>
                  <a:pt x="914400" y="1271239"/>
                </a:cubicBezTo>
                <a:cubicBezTo>
                  <a:pt x="940326" y="1275560"/>
                  <a:pt x="966481" y="1278393"/>
                  <a:pt x="992459" y="1282390"/>
                </a:cubicBezTo>
                <a:cubicBezTo>
                  <a:pt x="1014806" y="1285828"/>
                  <a:pt x="1037064" y="1289824"/>
                  <a:pt x="1059366" y="1293541"/>
                </a:cubicBezTo>
                <a:cubicBezTo>
                  <a:pt x="1336842" y="1386033"/>
                  <a:pt x="1054790" y="1299025"/>
                  <a:pt x="1315844" y="1360449"/>
                </a:cubicBezTo>
                <a:cubicBezTo>
                  <a:pt x="1341659" y="1366523"/>
                  <a:pt x="1396212" y="1390787"/>
                  <a:pt x="1427356" y="1393902"/>
                </a:cubicBezTo>
                <a:cubicBezTo>
                  <a:pt x="1486650" y="1399832"/>
                  <a:pt x="1546303" y="1401337"/>
                  <a:pt x="1605776" y="1405054"/>
                </a:cubicBezTo>
                <a:lnTo>
                  <a:pt x="2185639" y="1393902"/>
                </a:lnTo>
                <a:cubicBezTo>
                  <a:pt x="2200955" y="1393355"/>
                  <a:pt x="2215564" y="1387155"/>
                  <a:pt x="2230244" y="1382751"/>
                </a:cubicBezTo>
                <a:cubicBezTo>
                  <a:pt x="2252762" y="1375996"/>
                  <a:pt x="2297152" y="1360449"/>
                  <a:pt x="2297152" y="1360449"/>
                </a:cubicBezTo>
                <a:cubicBezTo>
                  <a:pt x="2308303" y="1353015"/>
                  <a:pt x="2320140" y="1346518"/>
                  <a:pt x="2330605" y="1338146"/>
                </a:cubicBezTo>
                <a:cubicBezTo>
                  <a:pt x="2338815" y="1331578"/>
                  <a:pt x="2343504" y="1320546"/>
                  <a:pt x="2352908" y="1315844"/>
                </a:cubicBezTo>
                <a:cubicBezTo>
                  <a:pt x="2366616" y="1308990"/>
                  <a:pt x="2382645" y="1308410"/>
                  <a:pt x="2397513" y="1304693"/>
                </a:cubicBezTo>
                <a:cubicBezTo>
                  <a:pt x="2404947" y="1297259"/>
                  <a:pt x="2413247" y="1290600"/>
                  <a:pt x="2419815" y="1282390"/>
                </a:cubicBezTo>
                <a:cubicBezTo>
                  <a:pt x="2445573" y="1250192"/>
                  <a:pt x="2434505" y="1250566"/>
                  <a:pt x="2464420" y="1226634"/>
                </a:cubicBezTo>
                <a:cubicBezTo>
                  <a:pt x="2534751" y="1170370"/>
                  <a:pt x="2466332" y="1235876"/>
                  <a:pt x="2520176" y="1182029"/>
                </a:cubicBezTo>
                <a:lnTo>
                  <a:pt x="2575932" y="1014761"/>
                </a:lnTo>
                <a:lnTo>
                  <a:pt x="2598235" y="947854"/>
                </a:lnTo>
                <a:cubicBezTo>
                  <a:pt x="2601952" y="936703"/>
                  <a:pt x="2604129" y="924914"/>
                  <a:pt x="2609386" y="914400"/>
                </a:cubicBezTo>
                <a:lnTo>
                  <a:pt x="2631688" y="869795"/>
                </a:lnTo>
                <a:cubicBezTo>
                  <a:pt x="2635405" y="851210"/>
                  <a:pt x="2638242" y="832426"/>
                  <a:pt x="2642839" y="814039"/>
                </a:cubicBezTo>
                <a:cubicBezTo>
                  <a:pt x="2645690" y="802635"/>
                  <a:pt x="2651888" y="792150"/>
                  <a:pt x="2653991" y="780585"/>
                </a:cubicBezTo>
                <a:cubicBezTo>
                  <a:pt x="2659352" y="751101"/>
                  <a:pt x="2661425" y="721112"/>
                  <a:pt x="2665142" y="691376"/>
                </a:cubicBezTo>
                <a:cubicBezTo>
                  <a:pt x="2661425" y="635620"/>
                  <a:pt x="2658832" y="579777"/>
                  <a:pt x="2653991" y="524107"/>
                </a:cubicBezTo>
                <a:cubicBezTo>
                  <a:pt x="2651395" y="494252"/>
                  <a:pt x="2643477" y="464859"/>
                  <a:pt x="2642839" y="434898"/>
                </a:cubicBezTo>
                <a:cubicBezTo>
                  <a:pt x="2639755" y="289965"/>
                  <a:pt x="2642839" y="144966"/>
                  <a:pt x="2642839" y="0"/>
                </a:cubicBezTo>
              </a:path>
            </a:pathLst>
          </a:custGeom>
          <a:noFill/>
          <a:ln w="25400"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652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6" grpId="0" animBg="1"/>
      <p:bldP spid="10" grpId="0" animBg="1"/>
      <p:bldP spid="9" grpId="0" animBg="1"/>
      <p:bldP spid="11" grpId="0" animBg="1"/>
      <p:bldP spid="1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08" y="5334000"/>
            <a:ext cx="8183562" cy="10509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JT’s Extra: Intersection Is Similar To Logical “AND” For Web Searches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304800" y="381000"/>
            <a:ext cx="3505199" cy="2303004"/>
            <a:chOff x="304800" y="381000"/>
            <a:chExt cx="3505199" cy="2303004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245" t="24253" r="2722"/>
            <a:stretch/>
          </p:blipFill>
          <p:spPr bwMode="auto">
            <a:xfrm>
              <a:off x="304800" y="730440"/>
              <a:ext cx="3505199" cy="19535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37456" y="381000"/>
              <a:ext cx="2971800" cy="33855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1600" dirty="0" smtClean="0"/>
                <a:t>Websites containing ‘</a:t>
              </a:r>
              <a:r>
                <a:rPr lang="en-US" sz="1600" dirty="0"/>
                <a:t>J</a:t>
              </a:r>
              <a:r>
                <a:rPr lang="en-US" sz="1600" dirty="0" smtClean="0"/>
                <a:t>ames’</a:t>
              </a:r>
              <a:endParaRPr lang="en-US" sz="16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914536" y="381000"/>
            <a:ext cx="3737264" cy="2202171"/>
            <a:chOff x="4914536" y="381000"/>
            <a:chExt cx="3737264" cy="2202171"/>
          </a:xfrm>
        </p:grpSpPr>
        <p:pic>
          <p:nvPicPr>
            <p:cNvPr id="4099" name="Picture 3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09" t="38116" r="2795" b="2670"/>
            <a:stretch/>
          </p:blipFill>
          <p:spPr bwMode="auto">
            <a:xfrm>
              <a:off x="4937923" y="678171"/>
              <a:ext cx="3713877" cy="1905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914536" y="381000"/>
              <a:ext cx="2971800" cy="338554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1600" dirty="0" smtClean="0"/>
                <a:t>Websites containing ‘Tam’</a:t>
              </a:r>
              <a:endParaRPr lang="en-US" sz="16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057400" y="2645004"/>
            <a:ext cx="4714074" cy="2600739"/>
            <a:chOff x="2057400" y="2645004"/>
            <a:chExt cx="4714074" cy="2600739"/>
          </a:xfrm>
        </p:grpSpPr>
        <p:grpSp>
          <p:nvGrpSpPr>
            <p:cNvPr id="7" name="Group 6"/>
            <p:cNvGrpSpPr/>
            <p:nvPr/>
          </p:nvGrpSpPr>
          <p:grpSpPr>
            <a:xfrm>
              <a:off x="3274620" y="3035672"/>
              <a:ext cx="3496854" cy="2210071"/>
              <a:chOff x="3274620" y="3035672"/>
              <a:chExt cx="3496854" cy="2210071"/>
            </a:xfrm>
          </p:grpSpPr>
          <p:pic>
            <p:nvPicPr>
              <p:cNvPr id="4100" name="Picture 4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473" t="22266" r="2891"/>
              <a:stretch/>
            </p:blipFill>
            <p:spPr bwMode="auto">
              <a:xfrm>
                <a:off x="3274620" y="3581400"/>
                <a:ext cx="2735221" cy="16643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3276600" y="3035672"/>
                <a:ext cx="3494874" cy="584775"/>
              </a:xfrm>
              <a:prstGeom prst="rect">
                <a:avLst/>
              </a:prstGeom>
              <a:noFill/>
            </p:spPr>
            <p:txBody>
              <a:bodyPr wrap="square" lIns="0" rtlCol="0">
                <a:spAutoFit/>
              </a:bodyPr>
              <a:lstStyle/>
              <a:p>
                <a:r>
                  <a:rPr lang="en-US" sz="1600" dirty="0" smtClean="0"/>
                  <a:t>Websites containing </a:t>
                </a:r>
              </a:p>
              <a:p>
                <a:r>
                  <a:rPr lang="en-US" sz="1600" dirty="0" smtClean="0"/>
                  <a:t>‘James’ AND ‘Tam’</a:t>
                </a:r>
                <a:endParaRPr lang="en-US" sz="1600" dirty="0"/>
              </a:p>
            </p:txBody>
          </p:sp>
        </p:grpSp>
        <p:cxnSp>
          <p:nvCxnSpPr>
            <p:cNvPr id="13" name="Straight Arrow Connector 12"/>
            <p:cNvCxnSpPr>
              <a:stCxn id="4098" idx="2"/>
            </p:cNvCxnSpPr>
            <p:nvPr/>
          </p:nvCxnSpPr>
          <p:spPr>
            <a:xfrm>
              <a:off x="2057400" y="2684004"/>
              <a:ext cx="1217220" cy="744996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5257800" y="2645004"/>
              <a:ext cx="1411316" cy="783996"/>
            </a:xfrm>
            <a:prstGeom prst="straightConnector1">
              <a:avLst/>
            </a:prstGeom>
            <a:ln w="635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5943014" y="3658413"/>
            <a:ext cx="2362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FYI: Search engine input: </a:t>
            </a:r>
            <a:r>
              <a:rPr lang="en-US" sz="1600" dirty="0" smtClean="0"/>
              <a:t>james </a:t>
            </a:r>
            <a:r>
              <a:rPr lang="en-US" sz="1600" dirty="0" smtClean="0"/>
              <a:t>tam (defaults to ‘AND’)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7725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Set Operations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 l="24197" t="27451" r="43704" b="39608"/>
          <a:stretch>
            <a:fillRect/>
          </a:stretch>
        </p:blipFill>
        <p:spPr bwMode="auto">
          <a:xfrm>
            <a:off x="1371600" y="990600"/>
            <a:ext cx="6486071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76400" y="2971800"/>
            <a:ext cx="2362200" cy="685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JT’s Extra (From Textbook): </a:t>
            </a:r>
            <a:r>
              <a:rPr lang="en-US" dirty="0" smtClean="0"/>
              <a:t>Minus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5122" name="Picture 2" descr="U:\PC\lectures\203 Jalaal\5-Databases  - INST\5-Databases  - INST\resources\database scan pics\scan0003.t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01" t="40907" r="59143" b="43627"/>
          <a:stretch/>
        </p:blipFill>
        <p:spPr bwMode="auto">
          <a:xfrm>
            <a:off x="381000" y="304800"/>
            <a:ext cx="3205972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060785" y="335666"/>
            <a:ext cx="4789382" cy="2672007"/>
            <a:chOff x="4060785" y="335666"/>
            <a:chExt cx="4789382" cy="2672007"/>
          </a:xfrm>
        </p:grpSpPr>
        <p:pic>
          <p:nvPicPr>
            <p:cNvPr id="8" name="Picture 2" descr="U:\PC\lectures\203 Jalaal\5-Databases  - INST\5-Databases  - INST\resources\database scan pics\scan0003.tif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210" t="59873" r="31559" b="16155"/>
            <a:stretch/>
          </p:blipFill>
          <p:spPr bwMode="auto">
            <a:xfrm>
              <a:off x="4060785" y="335666"/>
              <a:ext cx="4789382" cy="2667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4876800" y="2730674"/>
              <a:ext cx="175260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 smtClean="0"/>
                <a:t>Gender = “Male”</a:t>
              </a:r>
              <a:endParaRPr lang="en-US" sz="1200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163992" y="3119735"/>
            <a:ext cx="14256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S1 = SIN of all male employees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53101" y="3119735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MINUS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34200" y="3119735"/>
            <a:ext cx="14256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S2 = SIN of all employees that are managers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07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5223" y="5341937"/>
            <a:ext cx="8183562" cy="105092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JT’s Extra: Minus Is Similar To “Subtract” For Web Searches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57200" y="434933"/>
            <a:ext cx="3496854" cy="2210071"/>
            <a:chOff x="3274620" y="3035672"/>
            <a:chExt cx="3496854" cy="2210071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73" t="22266" r="2891"/>
            <a:stretch/>
          </p:blipFill>
          <p:spPr bwMode="auto">
            <a:xfrm>
              <a:off x="3274620" y="3581400"/>
              <a:ext cx="2735221" cy="16643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3276600" y="3035672"/>
              <a:ext cx="3494874" cy="584775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1600" dirty="0" smtClean="0"/>
                <a:t>Websites containing </a:t>
              </a:r>
            </a:p>
            <a:p>
              <a:r>
                <a:rPr lang="en-US" sz="1600" dirty="0" smtClean="0"/>
                <a:t>‘James’ AND ‘Tam’</a:t>
              </a:r>
              <a:endParaRPr lang="en-US" sz="1600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192421" y="2626926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Subtract all pages that contain ‘ucalgary’</a:t>
            </a: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5592721" y="2743200"/>
            <a:ext cx="3167389" cy="3124200"/>
            <a:chOff x="5592721" y="2743200"/>
            <a:chExt cx="3167389" cy="3124200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90466" y="2743200"/>
              <a:ext cx="2769644" cy="312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592721" y="3935968"/>
              <a:ext cx="5334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=</a:t>
              </a:r>
              <a:endParaRPr lang="en-US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09600" y="4420696"/>
            <a:ext cx="350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FYI: Search engine input: </a:t>
            </a:r>
            <a:r>
              <a:rPr lang="en-US" dirty="0" smtClean="0"/>
              <a:t>james tam -ucalgary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60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Set Operations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 l="23704" t="40784" r="49136" b="28628"/>
          <a:stretch>
            <a:fillRect/>
          </a:stretch>
        </p:blipFill>
        <p:spPr bwMode="auto">
          <a:xfrm>
            <a:off x="1447800" y="685800"/>
            <a:ext cx="6555154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00200" y="3048000"/>
            <a:ext cx="2362200" cy="685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INTERSECT and MINUS in Access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 direct support</a:t>
            </a:r>
          </a:p>
          <a:p>
            <a:endParaRPr lang="en-US" dirty="0" smtClean="0"/>
          </a:p>
          <a:p>
            <a:r>
              <a:rPr lang="en-US" dirty="0" smtClean="0"/>
              <a:t>Can use IN for intersect</a:t>
            </a:r>
          </a:p>
          <a:p>
            <a:endParaRPr lang="en-US" dirty="0" smtClean="0"/>
          </a:p>
          <a:p>
            <a:r>
              <a:rPr lang="en-US" dirty="0" smtClean="0"/>
              <a:t>Can use NOT IN for Minus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INTERSECT in Access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 l="12381" t="13271" r="76190" b="75567"/>
          <a:stretch>
            <a:fillRect/>
          </a:stretch>
        </p:blipFill>
        <p:spPr bwMode="auto">
          <a:xfrm>
            <a:off x="990600" y="533400"/>
            <a:ext cx="753707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 flipV="1">
            <a:off x="2438400" y="3276600"/>
            <a:ext cx="13716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flipV="1">
            <a:off x="1295400" y="3810000"/>
            <a:ext cx="4419600" cy="1066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IN Works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 l="12381" t="16487" r="78837" b="75567"/>
          <a:stretch>
            <a:fillRect/>
          </a:stretch>
        </p:blipFill>
        <p:spPr bwMode="auto">
          <a:xfrm>
            <a:off x="609600" y="533400"/>
            <a:ext cx="57912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 flipV="1">
            <a:off x="1066800" y="2514600"/>
            <a:ext cx="4419600" cy="1066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 l="26172" t="33725" r="50124" b="52941"/>
          <a:stretch>
            <a:fillRect/>
          </a:stretch>
        </p:blipFill>
        <p:spPr bwMode="auto">
          <a:xfrm>
            <a:off x="609600" y="3657600"/>
            <a:ext cx="3657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533400" y="3733800"/>
            <a:ext cx="17526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124200" y="3810000"/>
            <a:ext cx="1219200" cy="1371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 l="26172" t="14115" r="47655" b="67844"/>
          <a:stretch>
            <a:fillRect/>
          </a:stretch>
        </p:blipFill>
        <p:spPr bwMode="auto">
          <a:xfrm>
            <a:off x="4419600" y="3733800"/>
            <a:ext cx="4038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9"/>
          <p:cNvCxnSpPr/>
          <p:nvPr/>
        </p:nvCxnSpPr>
        <p:spPr>
          <a:xfrm>
            <a:off x="4648200" y="4572000"/>
            <a:ext cx="3429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8200" y="4800600"/>
            <a:ext cx="3429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48200" y="5257800"/>
            <a:ext cx="3429000" cy="15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400800" y="457200"/>
            <a:ext cx="23622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Result</a:t>
            </a:r>
          </a:p>
          <a:p>
            <a:pPr algn="ctr"/>
            <a:r>
              <a:rPr lang="en-US" sz="2400" b="1" dirty="0" smtClean="0"/>
              <a:t>171717171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MINUS in Access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 l="12857" t="13353" r="69048" b="77290"/>
          <a:stretch>
            <a:fillRect/>
          </a:stretch>
        </p:blipFill>
        <p:spPr bwMode="auto">
          <a:xfrm>
            <a:off x="457200" y="1066800"/>
            <a:ext cx="79629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 flipV="1">
            <a:off x="3810000" y="2514600"/>
            <a:ext cx="10668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flipV="1">
            <a:off x="304800" y="2819400"/>
            <a:ext cx="7467600" cy="5334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100" name="Picture 4" descr="C:\Users\tamj\AppData\Local\Microsoft\Windows\Temporary Internet Files\Content.IE5\AAH14TOK\MC90008896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9219" y="4129049"/>
            <a:ext cx="713689" cy="896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tamj\AppData\Local\Microsoft\Windows\Temporary Internet Files\Content.IE5\AAH14TOK\MC900437529[1].wmf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94" r="36444"/>
          <a:stretch/>
        </p:blipFill>
        <p:spPr bwMode="auto">
          <a:xfrm>
            <a:off x="5486399" y="3860393"/>
            <a:ext cx="685801" cy="116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tamj\AppData\Local\Microsoft\Windows\Temporary Internet Files\Content.IE5\Z6TBLP53\MC900053412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168445"/>
            <a:ext cx="897027" cy="899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C:\Users\tamj\AppData\Local\Microsoft\Windows\Temporary Internet Files\Content.IE5\AAH14TOK\MC900036454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707" y="3985107"/>
            <a:ext cx="569257" cy="1162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C:\Users\tamj\AppData\Local\Microsoft\Windows\Temporary Internet Files\Content.IE5\Z6TBLP53\MC900048717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4033429"/>
            <a:ext cx="1295336" cy="1027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C:\Users\tamj\AppData\Local\Microsoft\Windows\Temporary Internet Files\Content.IE5\AAH14TOK\MC900015981[1]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87673"/>
            <a:ext cx="699516" cy="95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tamj\AppData\Local\Microsoft\Windows\Temporary Internet Files\Content.IE5\SKQ80O7E\MC900027562[1]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610" y="4174856"/>
            <a:ext cx="738835" cy="88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C:\Users\tamj\AppData\Local\Microsoft\Windows\Temporary Internet Files\Content.IE5\AAH14TOK\MC900059659[1].wm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107637"/>
            <a:ext cx="742950" cy="96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199" y="3586098"/>
            <a:ext cx="2896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JT: Effect of query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Operators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Equals =</a:t>
            </a:r>
          </a:p>
          <a:p>
            <a:r>
              <a:rPr lang="en-US" dirty="0" smtClean="0"/>
              <a:t>Not equal !=</a:t>
            </a:r>
          </a:p>
          <a:p>
            <a:r>
              <a:rPr lang="en-US" dirty="0" smtClean="0"/>
              <a:t>Greater &gt;</a:t>
            </a:r>
          </a:p>
          <a:p>
            <a:r>
              <a:rPr lang="en-US" dirty="0" smtClean="0"/>
              <a:t>Greater or equal &gt;=</a:t>
            </a:r>
          </a:p>
          <a:p>
            <a:r>
              <a:rPr lang="en-US" dirty="0" smtClean="0"/>
              <a:t>Less than &lt;</a:t>
            </a:r>
          </a:p>
          <a:p>
            <a:r>
              <a:rPr lang="en-US" dirty="0" smtClean="0"/>
              <a:t>Less than or equal &lt;=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Boolean Operators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</a:t>
            </a:r>
          </a:p>
          <a:p>
            <a:r>
              <a:rPr lang="en-US" dirty="0" smtClean="0"/>
              <a:t>OR</a:t>
            </a:r>
          </a:p>
          <a:p>
            <a:r>
              <a:rPr lang="en-US" dirty="0" smtClean="0"/>
              <a:t>NOT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18272" t="26667" r="53086" b="52157"/>
          <a:stretch>
            <a:fillRect/>
          </a:stretch>
        </p:blipFill>
        <p:spPr bwMode="auto">
          <a:xfrm>
            <a:off x="914400" y="990600"/>
            <a:ext cx="703862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QBE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12381" t="13255" r="55238" b="47758"/>
          <a:stretch>
            <a:fillRect/>
          </a:stretch>
        </p:blipFill>
        <p:spPr bwMode="auto">
          <a:xfrm>
            <a:off x="1066800" y="381000"/>
            <a:ext cx="6705600" cy="49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44638"/>
            <a:ext cx="8183562" cy="1050925"/>
          </a:xfrm>
        </p:spPr>
        <p:txBody>
          <a:bodyPr>
            <a:normAutofit/>
          </a:bodyPr>
          <a:lstStyle/>
          <a:p>
            <a:r>
              <a:rPr lang="en-US" sz="2800" dirty="0" smtClean="0"/>
              <a:t>QBE – Example Query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12381" t="13255" r="55238" b="47758"/>
          <a:stretch>
            <a:fillRect/>
          </a:stretch>
        </p:blipFill>
        <p:spPr bwMode="auto">
          <a:xfrm>
            <a:off x="1066800" y="381000"/>
            <a:ext cx="6705600" cy="49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4267200" y="5044888"/>
            <a:ext cx="3745375" cy="870911"/>
            <a:chOff x="4267200" y="5044888"/>
            <a:chExt cx="3745375" cy="870911"/>
          </a:xfrm>
        </p:grpSpPr>
        <p:sp>
          <p:nvSpPr>
            <p:cNvPr id="6" name="Right Brace 5"/>
            <p:cNvSpPr/>
            <p:nvPr/>
          </p:nvSpPr>
          <p:spPr>
            <a:xfrm rot="5400000">
              <a:off x="5646644" y="4503644"/>
              <a:ext cx="593912" cy="1676400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267200" y="5546467"/>
              <a:ext cx="37453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JT: cross column = “AND”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127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l="18272" t="70004" r="53086" b="8327"/>
          <a:stretch>
            <a:fillRect/>
          </a:stretch>
        </p:blipFill>
        <p:spPr bwMode="auto">
          <a:xfrm>
            <a:off x="914400" y="1066800"/>
            <a:ext cx="7038622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 l="25185" t="29804" r="33333" b="53725"/>
          <a:stretch>
            <a:fillRect/>
          </a:stretch>
        </p:blipFill>
        <p:spPr bwMode="auto">
          <a:xfrm>
            <a:off x="533400" y="1600200"/>
            <a:ext cx="80772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QBE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12381" t="13255" r="50952" b="44639"/>
          <a:stretch>
            <a:fillRect/>
          </a:stretch>
        </p:blipFill>
        <p:spPr bwMode="auto">
          <a:xfrm>
            <a:off x="990600" y="533400"/>
            <a:ext cx="6858000" cy="4809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143000" y="4800600"/>
            <a:ext cx="762000" cy="304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086600" y="2384155"/>
            <a:ext cx="1752600" cy="2264045"/>
            <a:chOff x="7086600" y="2384155"/>
            <a:chExt cx="1752600" cy="2264045"/>
          </a:xfrm>
        </p:grpSpPr>
        <p:sp>
          <p:nvSpPr>
            <p:cNvPr id="3" name="TextBox 2"/>
            <p:cNvSpPr txBox="1"/>
            <p:nvPr/>
          </p:nvSpPr>
          <p:spPr>
            <a:xfrm>
              <a:off x="7086600" y="2384155"/>
              <a:ext cx="1752600" cy="369332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JT: &gt;30000</a:t>
              </a:r>
              <a:endParaRPr lang="en-US" dirty="0"/>
            </a:p>
          </p:txBody>
        </p:sp>
        <p:cxnSp>
          <p:nvCxnSpPr>
            <p:cNvPr id="7" name="Straight Connector 6"/>
            <p:cNvCxnSpPr>
              <a:stCxn id="3" idx="2"/>
            </p:cNvCxnSpPr>
            <p:nvPr/>
          </p:nvCxnSpPr>
          <p:spPr>
            <a:xfrm flipH="1">
              <a:off x="7239000" y="2753487"/>
              <a:ext cx="723900" cy="189471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QBE – Example Query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 l="12381" t="13255" r="50952" b="44639"/>
          <a:stretch>
            <a:fillRect/>
          </a:stretch>
        </p:blipFill>
        <p:spPr bwMode="auto">
          <a:xfrm>
            <a:off x="990600" y="533400"/>
            <a:ext cx="6858000" cy="4809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143000" y="4800600"/>
            <a:ext cx="762000" cy="304800"/>
          </a:xfrm>
          <a:prstGeom prst="rect">
            <a:avLst/>
          </a:prstGeom>
          <a:solidFill>
            <a:srgbClr val="FFFF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7086600" y="2384155"/>
            <a:ext cx="1752600" cy="2264045"/>
            <a:chOff x="7086600" y="2384155"/>
            <a:chExt cx="1752600" cy="2264045"/>
          </a:xfrm>
        </p:grpSpPr>
        <p:sp>
          <p:nvSpPr>
            <p:cNvPr id="3" name="TextBox 2"/>
            <p:cNvSpPr txBox="1"/>
            <p:nvPr/>
          </p:nvSpPr>
          <p:spPr>
            <a:xfrm>
              <a:off x="7086600" y="2384155"/>
              <a:ext cx="1752600" cy="369332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JT: &gt;30000</a:t>
              </a:r>
              <a:endParaRPr lang="en-US" dirty="0"/>
            </a:p>
          </p:txBody>
        </p:sp>
        <p:cxnSp>
          <p:nvCxnSpPr>
            <p:cNvPr id="7" name="Straight Connector 6"/>
            <p:cNvCxnSpPr>
              <a:stCxn id="3" idx="2"/>
            </p:cNvCxnSpPr>
            <p:nvPr/>
          </p:nvCxnSpPr>
          <p:spPr>
            <a:xfrm flipH="1">
              <a:off x="7239000" y="2753487"/>
              <a:ext cx="723900" cy="1894713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2343872" y="4632522"/>
            <a:ext cx="3507840" cy="472878"/>
            <a:chOff x="2343872" y="4632522"/>
            <a:chExt cx="3507840" cy="472878"/>
          </a:xfrm>
        </p:grpSpPr>
        <p:sp>
          <p:nvSpPr>
            <p:cNvPr id="11" name="Right Brace 10"/>
            <p:cNvSpPr/>
            <p:nvPr/>
          </p:nvSpPr>
          <p:spPr>
            <a:xfrm rot="10800000">
              <a:off x="5257800" y="4632522"/>
              <a:ext cx="593912" cy="472878"/>
            </a:xfrm>
            <a:prstGeom prst="rightBrac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343872" y="4684295"/>
              <a:ext cx="2895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</a:rPr>
                <a:t>JT: cross row = “OR”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4820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JT’s Extra: Empty Queries (Contradiction)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8600" indent="-228600">
              <a:spcBef>
                <a:spcPct val="60000"/>
              </a:spcBef>
            </a:pPr>
            <a:r>
              <a:rPr lang="en-US" sz="2400" dirty="0" smtClean="0"/>
              <a:t>Take care not to specify queries that can never be true! (Logic: contradiction)</a:t>
            </a:r>
          </a:p>
          <a:p>
            <a:pPr marL="228600" indent="-228600">
              <a:spcBef>
                <a:spcPct val="60000"/>
              </a:spcBef>
            </a:pPr>
            <a:r>
              <a:rPr lang="en-US" sz="2400" dirty="0" smtClean="0"/>
              <a:t>This will result in an “Empty Query”, a query that yields no results.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sz="2000" dirty="0" smtClean="0"/>
              <a:t>Example: Which employees have a gross pay lower than $1,000 AND higher than $2,000 (inclusive for both) on one of their time cards?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146175" y="3267798"/>
            <a:ext cx="4676775" cy="1068388"/>
            <a:chOff x="590" y="1936"/>
            <a:chExt cx="2946" cy="673"/>
          </a:xfrm>
        </p:grpSpPr>
        <p:sp>
          <p:nvSpPr>
            <p:cNvPr id="51210" name="Text Box 8"/>
            <p:cNvSpPr txBox="1">
              <a:spLocks noChangeArrowheads="1"/>
            </p:cNvSpPr>
            <p:nvPr/>
          </p:nvSpPr>
          <p:spPr bwMode="auto">
            <a:xfrm>
              <a:off x="592" y="1936"/>
              <a:ext cx="120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sz="2000" dirty="0"/>
                <a:t>Query</a:t>
              </a:r>
            </a:p>
          </p:txBody>
        </p:sp>
        <p:pic>
          <p:nvPicPr>
            <p:cNvPr id="51211" name="Picture 1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48" t="58507" r="49792" b="34222"/>
            <a:stretch>
              <a:fillRect/>
            </a:stretch>
          </p:blipFill>
          <p:spPr bwMode="auto">
            <a:xfrm>
              <a:off x="590" y="2163"/>
              <a:ext cx="2946" cy="44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0" y="4406900"/>
            <a:ext cx="7342188" cy="2451100"/>
            <a:chOff x="0" y="2776"/>
            <a:chExt cx="4625" cy="1544"/>
          </a:xfrm>
        </p:grpSpPr>
        <p:grpSp>
          <p:nvGrpSpPr>
            <p:cNvPr id="51206" name="Group 12"/>
            <p:cNvGrpSpPr>
              <a:grpSpLocks/>
            </p:cNvGrpSpPr>
            <p:nvPr/>
          </p:nvGrpSpPr>
          <p:grpSpPr bwMode="auto">
            <a:xfrm>
              <a:off x="590" y="2776"/>
              <a:ext cx="4035" cy="621"/>
              <a:chOff x="590" y="3160"/>
              <a:chExt cx="4035" cy="621"/>
            </a:xfrm>
          </p:grpSpPr>
          <p:sp>
            <p:nvSpPr>
              <p:cNvPr id="51208" name="Text Box 5"/>
              <p:cNvSpPr txBox="1">
                <a:spLocks noChangeArrowheads="1"/>
              </p:cNvSpPr>
              <p:nvPr/>
            </p:nvSpPr>
            <p:spPr bwMode="auto">
              <a:xfrm>
                <a:off x="590" y="3160"/>
                <a:ext cx="2128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0" tIns="46800" rIns="93600" bIns="46800">
                <a:spAutoFit/>
              </a:bodyPr>
              <a:lstStyle>
                <a:lvl1pPr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 sz="14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4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sz="2000" dirty="0"/>
                  <a:t>Result of the (empty) query</a:t>
                </a:r>
              </a:p>
            </p:txBody>
          </p:sp>
          <p:pic>
            <p:nvPicPr>
              <p:cNvPr id="51209" name="Picture 11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98" t="35161" r="30821" b="58507"/>
              <a:stretch>
                <a:fillRect/>
              </a:stretch>
            </p:blipFill>
            <p:spPr bwMode="auto">
              <a:xfrm>
                <a:off x="602" y="3392"/>
                <a:ext cx="4023" cy="38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51207" name="Text Box 14"/>
            <p:cNvSpPr txBox="1">
              <a:spLocks noChangeArrowheads="1"/>
            </p:cNvSpPr>
            <p:nvPr/>
          </p:nvSpPr>
          <p:spPr bwMode="auto">
            <a:xfrm>
              <a:off x="0" y="4147"/>
              <a:ext cx="20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dirty="0"/>
                <a:t>Wav file from “The Simpson” </a:t>
              </a:r>
              <a:r>
                <a:rPr lang="en-US" dirty="0">
                  <a:cs typeface="Arial" charset="0"/>
                </a:rPr>
                <a:t>©</a:t>
              </a:r>
              <a:r>
                <a:rPr lang="en-US" dirty="0"/>
                <a:t> Fox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3708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build="p" bldLvl="2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5234662"/>
            <a:ext cx="8335962" cy="1050925"/>
          </a:xfrm>
        </p:spPr>
        <p:txBody>
          <a:bodyPr>
            <a:normAutofit/>
          </a:bodyPr>
          <a:lstStyle/>
          <a:p>
            <a:r>
              <a:rPr lang="en-US" sz="2400" dirty="0" smtClean="0"/>
              <a:t>JT’s Extra: Queries Resulting From A Tautology</a:t>
            </a:r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228600" indent="-228600">
              <a:spcBef>
                <a:spcPct val="60000"/>
              </a:spcBef>
            </a:pPr>
            <a:r>
              <a:rPr lang="en-US" sz="2400" dirty="0" smtClean="0"/>
              <a:t>In a similar fashion take care not to specify queries that are always true. (Tautology)</a:t>
            </a:r>
            <a:endParaRPr lang="en-US" sz="2000" dirty="0" smtClean="0"/>
          </a:p>
        </p:txBody>
      </p:sp>
      <p:grpSp>
        <p:nvGrpSpPr>
          <p:cNvPr id="6" name="Group 5"/>
          <p:cNvGrpSpPr/>
          <p:nvPr/>
        </p:nvGrpSpPr>
        <p:grpSpPr>
          <a:xfrm>
            <a:off x="990600" y="1502331"/>
            <a:ext cx="2819400" cy="1115241"/>
            <a:chOff x="990600" y="1502331"/>
            <a:chExt cx="2819400" cy="1115241"/>
          </a:xfrm>
        </p:grpSpPr>
        <p:pic>
          <p:nvPicPr>
            <p:cNvPr id="7170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1871663"/>
              <a:ext cx="2819400" cy="7459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990600" y="1502331"/>
              <a:ext cx="13716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Query</a:t>
              </a:r>
              <a:endParaRPr lang="en-US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267200" y="1502331"/>
            <a:ext cx="4572000" cy="1538883"/>
            <a:chOff x="4267200" y="1502331"/>
            <a:chExt cx="4572000" cy="1538883"/>
          </a:xfrm>
        </p:grpSpPr>
        <p:sp>
          <p:nvSpPr>
            <p:cNvPr id="5" name="Rectangle 4"/>
            <p:cNvSpPr/>
            <p:nvPr/>
          </p:nvSpPr>
          <p:spPr>
            <a:xfrm>
              <a:off x="4267200" y="1871663"/>
              <a:ext cx="4572000" cy="116955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400" dirty="0"/>
                <a:t>SELECT Employees.YearsOfService, Employees.LastName, Employees.FirstName</a:t>
              </a:r>
            </a:p>
            <a:p>
              <a:r>
                <a:rPr lang="en-US" sz="1400" dirty="0"/>
                <a:t>FROM Employees</a:t>
              </a:r>
            </a:p>
            <a:p>
              <a:r>
                <a:rPr lang="en-US" sz="1400" dirty="0"/>
                <a:t>WHERE (((Employees.YearsOfService)&gt;=10)) OR (((Employees.YearsOfService)&lt;=20));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337613" y="1502331"/>
              <a:ext cx="1371600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SQL</a:t>
              </a:r>
              <a:endParaRPr lang="en-US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72272" y="3463369"/>
            <a:ext cx="2837728" cy="2374781"/>
            <a:chOff x="972272" y="3463369"/>
            <a:chExt cx="2837728" cy="2374781"/>
          </a:xfrm>
        </p:grpSpPr>
        <p:pic>
          <p:nvPicPr>
            <p:cNvPr id="717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810000"/>
              <a:ext cx="2819400" cy="20281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972272" y="3463369"/>
              <a:ext cx="1999527" cy="369332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dirty="0" smtClean="0"/>
                <a:t>Query result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62999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1955" grpId="0" build="p" bldLvl="2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1412</TotalTime>
  <Words>1513</Words>
  <Application>Microsoft Office PowerPoint</Application>
  <PresentationFormat>On-screen Show (4:3)</PresentationFormat>
  <Paragraphs>351</Paragraphs>
  <Slides>67</Slides>
  <Notes>31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Aspect</vt:lpstr>
      <vt:lpstr>3 Database Queries</vt:lpstr>
      <vt:lpstr>Reading Assignment</vt:lpstr>
      <vt:lpstr>Example Access DB</vt:lpstr>
      <vt:lpstr>Structured Query Language</vt:lpstr>
      <vt:lpstr>Objectives</vt:lpstr>
      <vt:lpstr>JT’s Extra: Purpose</vt:lpstr>
      <vt:lpstr>JT’s Extra: Queries</vt:lpstr>
      <vt:lpstr>JT’s Extra: Retrieving Data Via Queries</vt:lpstr>
      <vt:lpstr>Structured Query Language</vt:lpstr>
      <vt:lpstr>DDL</vt:lpstr>
      <vt:lpstr>DDL</vt:lpstr>
      <vt:lpstr>Access Table Creation</vt:lpstr>
      <vt:lpstr>JT’s Extra: DML General Structure</vt:lpstr>
      <vt:lpstr>DML - Insertion</vt:lpstr>
      <vt:lpstr>DML - Deletion</vt:lpstr>
      <vt:lpstr>Access Insertion and Deletion</vt:lpstr>
      <vt:lpstr>SQL Queries</vt:lpstr>
      <vt:lpstr>Objectives</vt:lpstr>
      <vt:lpstr>Example Database</vt:lpstr>
      <vt:lpstr>Queries</vt:lpstr>
      <vt:lpstr>JT’s Extra: My $0.02 On Forming Queries Using SQL</vt:lpstr>
      <vt:lpstr>JT’s Extra: Basic Format Of SQL Queries</vt:lpstr>
      <vt:lpstr>JT’s Extra: Basic Format Of SQL Queries (2)</vt:lpstr>
      <vt:lpstr>JT’s Extra: Basic Format Of SQL Queries (3)</vt:lpstr>
      <vt:lpstr>JT’s Extra: Example SQL Query</vt:lpstr>
      <vt:lpstr>QBE – Projection </vt:lpstr>
      <vt:lpstr>SQL - Projection</vt:lpstr>
      <vt:lpstr>QBE - Selection</vt:lpstr>
      <vt:lpstr>SQL - Selection</vt:lpstr>
      <vt:lpstr>JT’s Extra: Wildcards</vt:lpstr>
      <vt:lpstr>JT’s Extra: Using The Wildcard In Queries</vt:lpstr>
      <vt:lpstr>JT’s Extra: Using The Wildcard In Queries (Access)</vt:lpstr>
      <vt:lpstr>PowerPoint Presentation</vt:lpstr>
      <vt:lpstr>Wild Cards</vt:lpstr>
      <vt:lpstr>PowerPoint Presentation</vt:lpstr>
      <vt:lpstr>JT’s Extra: Set Operations On Databases</vt:lpstr>
      <vt:lpstr>JT’s Extra: Union (Logical “OR”)</vt:lpstr>
      <vt:lpstr>JT’s Extra: Intersection (Logical “AND”)</vt:lpstr>
      <vt:lpstr>JT’s Extra: Subtraction “Minus”</vt:lpstr>
      <vt:lpstr>JT’s Extra: Forming SQL Queries Using The Set Operations</vt:lpstr>
      <vt:lpstr>SQL – Set Operations</vt:lpstr>
      <vt:lpstr>SQL – Set Operations</vt:lpstr>
      <vt:lpstr>SQL – Set Operations</vt:lpstr>
      <vt:lpstr>JT’s Extra: Union Is Similar To Logical “OR” For Web Searches</vt:lpstr>
      <vt:lpstr>JT’s Extra (From Textbook): Union</vt:lpstr>
      <vt:lpstr>Union in Access</vt:lpstr>
      <vt:lpstr>JT’s Extra (From Textbook): Intersect</vt:lpstr>
      <vt:lpstr>JT’s Extra: Intersection Is Similar To Logical “AND” For Web Searches</vt:lpstr>
      <vt:lpstr>SQL – Set Operations</vt:lpstr>
      <vt:lpstr>JT’s Extra (From Textbook): Minus</vt:lpstr>
      <vt:lpstr>JT’s Extra: Minus Is Similar To “Subtract” For Web Searches</vt:lpstr>
      <vt:lpstr>SQL – Set Operations</vt:lpstr>
      <vt:lpstr>INTERSECT and MINUS in Access</vt:lpstr>
      <vt:lpstr>INTERSECT in Access</vt:lpstr>
      <vt:lpstr>How IN Works</vt:lpstr>
      <vt:lpstr>MINUS in Access</vt:lpstr>
      <vt:lpstr>Comparison Operators</vt:lpstr>
      <vt:lpstr>Boolean Operators</vt:lpstr>
      <vt:lpstr>SQL – Example Query</vt:lpstr>
      <vt:lpstr>QBE – Example Query</vt:lpstr>
      <vt:lpstr>QBE – Example Query</vt:lpstr>
      <vt:lpstr>SQL – Example Query</vt:lpstr>
      <vt:lpstr>SQL – Example Query</vt:lpstr>
      <vt:lpstr>QBE – Example Query</vt:lpstr>
      <vt:lpstr>QBE – Example Query</vt:lpstr>
      <vt:lpstr>JT’s Extra: Empty Queries (Contradiction)</vt:lpstr>
      <vt:lpstr>JT’s Extra: Queries Resulting From A Tautology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sysman</cp:lastModifiedBy>
  <cp:revision>200</cp:revision>
  <dcterms:created xsi:type="dcterms:W3CDTF">2006-08-16T00:00:00Z</dcterms:created>
  <dcterms:modified xsi:type="dcterms:W3CDTF">2014-03-14T22:59:58Z</dcterms:modified>
</cp:coreProperties>
</file>