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79" r:id="rId3"/>
    <p:sldId id="258" r:id="rId4"/>
    <p:sldId id="280" r:id="rId5"/>
    <p:sldId id="295" r:id="rId6"/>
    <p:sldId id="260" r:id="rId7"/>
    <p:sldId id="296" r:id="rId8"/>
    <p:sldId id="267" r:id="rId9"/>
    <p:sldId id="261" r:id="rId10"/>
    <p:sldId id="268" r:id="rId11"/>
    <p:sldId id="269" r:id="rId12"/>
    <p:sldId id="264" r:id="rId13"/>
    <p:sldId id="265" r:id="rId14"/>
    <p:sldId id="282" r:id="rId15"/>
    <p:sldId id="283" r:id="rId16"/>
    <p:sldId id="284" r:id="rId17"/>
    <p:sldId id="285" r:id="rId18"/>
    <p:sldId id="274" r:id="rId19"/>
    <p:sldId id="272" r:id="rId20"/>
    <p:sldId id="271" r:id="rId21"/>
    <p:sldId id="275" r:id="rId22"/>
    <p:sldId id="286" r:id="rId23"/>
    <p:sldId id="287" r:id="rId24"/>
    <p:sldId id="288" r:id="rId25"/>
    <p:sldId id="291" r:id="rId26"/>
    <p:sldId id="293" r:id="rId27"/>
    <p:sldId id="294" r:id="rId28"/>
    <p:sldId id="292" r:id="rId29"/>
    <p:sldId id="290" r:id="rId30"/>
    <p:sldId id="278"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5226" autoAdjust="0"/>
  </p:normalViewPr>
  <p:slideViewPr>
    <p:cSldViewPr>
      <p:cViewPr varScale="1">
        <p:scale>
          <a:sx n="64" d="100"/>
          <a:sy n="64" d="100"/>
        </p:scale>
        <p:origin x="78" y="7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2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9/7/2015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9/7/2015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0347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22426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847858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Tree>
    <p:extLst>
      <p:ext uri="{BB962C8B-B14F-4D97-AF65-F5344CB8AC3E}">
        <p14:creationId xmlns:p14="http://schemas.microsoft.com/office/powerpoint/2010/main" val="248365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A9A69A-36F5-4E9A-92C5-67DE090565E1}" type="slidenum">
              <a:rPr lang="en-US" altLang="en-US" smtClean="0"/>
              <a:pPr fontAlgn="base">
                <a:spcBef>
                  <a:spcPct val="0"/>
                </a:spcBef>
                <a:spcAft>
                  <a:spcPct val="0"/>
                </a:spcAft>
                <a:defRPr/>
              </a:pPr>
              <a:t>10</a:t>
            </a:fld>
            <a:endParaRPr lang="en-US" altLang="en-US" dirty="0" smtClean="0"/>
          </a:p>
        </p:txBody>
      </p:sp>
    </p:spTree>
    <p:extLst>
      <p:ext uri="{BB962C8B-B14F-4D97-AF65-F5344CB8AC3E}">
        <p14:creationId xmlns:p14="http://schemas.microsoft.com/office/powerpoint/2010/main" val="1304182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086D671-B146-4DDD-B41F-BDF540867992}" type="slidenum">
              <a:rPr lang="en-US" altLang="en-US" sz="1000" smtClean="0">
                <a:latin typeface="Times New Roman" pitchFamily="18" charset="0"/>
              </a:rPr>
              <a:pPr eaLnBrk="0" fontAlgn="base" hangingPunct="0">
                <a:spcBef>
                  <a:spcPct val="0"/>
                </a:spcBef>
                <a:spcAft>
                  <a:spcPct val="0"/>
                </a:spcAft>
                <a:defRPr/>
              </a:pPr>
              <a:t>18</a:t>
            </a:fld>
            <a:endParaRPr lang="en-US" altLang="en-US" sz="1000" dirty="0" smtClean="0">
              <a:latin typeface="Times New Roman" pitchFamily="18" charset="0"/>
            </a:endParaRPr>
          </a:p>
        </p:txBody>
      </p:sp>
    </p:spTree>
    <p:extLst>
      <p:ext uri="{BB962C8B-B14F-4D97-AF65-F5344CB8AC3E}">
        <p14:creationId xmlns:p14="http://schemas.microsoft.com/office/powerpoint/2010/main" val="247144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2792266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final exam grades (programming):</a:t>
            </a:r>
            <a:r>
              <a:rPr lang="en-US" baseline="0" dirty="0" smtClean="0"/>
              <a:t> 65% - 70%</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849698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7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AC2A8975-9CB6-48F8-9495-686634A6E451}" type="slidenum">
              <a:rPr lang="en-US" altLang="en-US" sz="1000" smtClean="0">
                <a:latin typeface="Times New Roman" pitchFamily="18" charset="0"/>
              </a:rPr>
              <a:pPr eaLnBrk="0" fontAlgn="base" hangingPunct="0">
                <a:spcBef>
                  <a:spcPct val="0"/>
                </a:spcBef>
                <a:spcAft>
                  <a:spcPct val="0"/>
                </a:spcAft>
                <a:defRPr/>
              </a:pPr>
              <a:t>28</a:t>
            </a:fld>
            <a:endParaRPr lang="en-US" altLang="en-US" sz="1000" dirty="0" smtClean="0">
              <a:latin typeface="Times New Roman" pitchFamily="18" charset="0"/>
            </a:endParaRPr>
          </a:p>
        </p:txBody>
      </p:sp>
    </p:spTree>
    <p:extLst>
      <p:ext uri="{BB962C8B-B14F-4D97-AF65-F5344CB8AC3E}">
        <p14:creationId xmlns:p14="http://schemas.microsoft.com/office/powerpoint/2010/main" val="2934987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29</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8459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9/7/2015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9/7/2015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9/7/2015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9/7/2015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9/7/2015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9/7/2015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9/7/2015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9/7/2015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9/7/2015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50756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39" r:id="rId12"/>
    <p:sldLayoutId id="2147483740"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mailto:tamj@cpsc.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cpsc.ucalgary.ca/~tamj/2015/203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su.ucalgary.ca/programs-services/student-services/bound-copied/"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8.w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wmf"/><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hyperlink" Target="http://www.businessinsider.com/apple-interview-questions-2011-5#how-do-you-test-the-prototype-of-the-vending-machine-5" TargetMode="External"/><Relationship Id="rId2" Type="http://schemas.openxmlformats.org/officeDocument/2006/relationships/hyperlink" Target="http://www.businessinsider.com/15-google-interview-questions-that-will-make-you-feel-stupid-2009-11?op=1"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ucalgary.ca/it/office365/faq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office365.ucalgary.ca/" TargetMode="External"/><Relationship Id="rId4" Type="http://schemas.openxmlformats.org/officeDocument/2006/relationships/hyperlink" Target="http://www.ucalgary.ca/it/services/office-365"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app-ca.tophat.c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5/203F/grade_calculator.xls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wmf"/></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3.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3995738"/>
            <a:ext cx="7772400" cy="1470025"/>
          </a:xfrm>
        </p:spPr>
        <p:txBody>
          <a:bodyPr/>
          <a:lstStyle/>
          <a:p>
            <a:pPr eaLnBrk="1" hangingPunct="1"/>
            <a:r>
              <a:rPr lang="en-US" altLang="en-US" dirty="0" smtClean="0"/>
              <a:t>CPSC 203</a:t>
            </a:r>
          </a:p>
        </p:txBody>
      </p:sp>
      <p:sp>
        <p:nvSpPr>
          <p:cNvPr id="3" name="Subtitle 2"/>
          <p:cNvSpPr>
            <a:spLocks noGrp="1"/>
          </p:cNvSpPr>
          <p:nvPr>
            <p:ph type="subTitle" idx="1"/>
          </p:nvPr>
        </p:nvSpPr>
        <p:spPr>
          <a:xfrm>
            <a:off x="1371600" y="5410200"/>
            <a:ext cx="6400800" cy="1285875"/>
          </a:xfrm>
        </p:spPr>
        <p:txBody>
          <a:bodyPr rtlCol="0">
            <a:normAutofit/>
          </a:bodyPr>
          <a:lstStyle/>
          <a:p>
            <a:pPr eaLnBrk="1" fontAlgn="auto" hangingPunct="1">
              <a:spcAft>
                <a:spcPts val="0"/>
              </a:spcAft>
              <a:buFont typeface="Arial" panose="020B0604020202020204" pitchFamily="34" charset="0"/>
              <a:buNone/>
              <a:defRPr/>
            </a:pPr>
            <a:r>
              <a:rPr lang="en-US" dirty="0" smtClean="0">
                <a:solidFill>
                  <a:schemeClr val="tx1"/>
                </a:solidFill>
              </a:rPr>
              <a:t>Introduction to practical problem solving</a:t>
            </a:r>
          </a:p>
          <a:p>
            <a:pPr eaLnBrk="1" fontAlgn="auto" hangingPunct="1">
              <a:spcAft>
                <a:spcPts val="0"/>
              </a:spcAft>
              <a:buFont typeface="Arial" panose="020B0604020202020204" pitchFamily="34" charset="0"/>
              <a:buNone/>
              <a:defRPr/>
            </a:pPr>
            <a:r>
              <a:rPr lang="en-US" dirty="0" smtClean="0">
                <a:solidFill>
                  <a:schemeClr val="tx1"/>
                </a:solidFill>
              </a:rPr>
              <a:t>(James Tam)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0"/>
            <a:ext cx="4572000" cy="1760608"/>
          </a:xfrm>
          <a:prstGeom prst="rect">
            <a:avLst/>
          </a:prstGeom>
        </p:spPr>
      </p:pic>
      <p:pic>
        <p:nvPicPr>
          <p:cNvPr id="1027" name="Picture 3" descr="C:\Users\tamj\Dropbox\PVT\colorbox\databa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3164" y="273414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Dropbox\PVT\colorbox\spreadshe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3521" y="2811663"/>
            <a:ext cx="2044958" cy="13689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7464" y="2534085"/>
            <a:ext cx="12954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Database</a:t>
            </a:r>
            <a:endParaRPr lang="en-US" sz="2000" b="1" dirty="0">
              <a:solidFill>
                <a:srgbClr val="FF0000"/>
              </a:solidFill>
              <a:latin typeface="Silent Hell of Cheryl" pitchFamily="2" charset="0"/>
            </a:endParaRPr>
          </a:p>
        </p:txBody>
      </p:sp>
      <p:sp>
        <p:nvSpPr>
          <p:cNvPr id="18" name="TextBox 17"/>
          <p:cNvSpPr txBox="1"/>
          <p:nvPr/>
        </p:nvSpPr>
        <p:spPr>
          <a:xfrm>
            <a:off x="1558989" y="2409096"/>
            <a:ext cx="1454021"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Spreadsheet</a:t>
            </a:r>
            <a:endParaRPr lang="en-US" sz="2000" b="1" dirty="0">
              <a:solidFill>
                <a:srgbClr val="FF0000"/>
              </a:solidFill>
              <a:latin typeface="Silent Hell of Cheryl" pitchFamily="2" charset="0"/>
            </a:endParaRPr>
          </a:p>
        </p:txBody>
      </p:sp>
      <p:sp>
        <p:nvSpPr>
          <p:cNvPr id="19" name="TextBox 18"/>
          <p:cNvSpPr txBox="1"/>
          <p:nvPr/>
        </p:nvSpPr>
        <p:spPr>
          <a:xfrm>
            <a:off x="3429000" y="1713248"/>
            <a:ext cx="27432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Computer programming</a:t>
            </a:r>
            <a:endParaRPr lang="en-US" sz="2000" b="1" dirty="0">
              <a:solidFill>
                <a:srgbClr val="FF0000"/>
              </a:solidFill>
              <a:latin typeface="Silent Hell of Cheryl" pitchFamily="2" charset="0"/>
            </a:endParaRPr>
          </a:p>
        </p:txBody>
      </p:sp>
      <p:sp>
        <p:nvSpPr>
          <p:cNvPr id="5" name="TextBox 4"/>
          <p:cNvSpPr txBox="1"/>
          <p:nvPr/>
        </p:nvSpPr>
        <p:spPr>
          <a:xfrm>
            <a:off x="0" y="6230034"/>
            <a:ext cx="2286000" cy="646331"/>
          </a:xfrm>
          <a:prstGeom prst="rect">
            <a:avLst/>
          </a:prstGeom>
          <a:noFill/>
        </p:spPr>
        <p:txBody>
          <a:bodyPr wrap="square" rtlCol="0">
            <a:spAutoFit/>
          </a:bodyPr>
          <a:lstStyle/>
          <a:p>
            <a:r>
              <a:rPr lang="en-US" dirty="0" smtClean="0"/>
              <a:t>Images: Colourbox.com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tamj@cpsc.ucalgary.ca</a:t>
            </a:r>
            <a:endParaRPr lang="en-US" altLang="en-US" sz="1800" dirty="0" smtClean="0"/>
          </a:p>
          <a:p>
            <a:pPr marL="223838" indent="-223838"/>
            <a:r>
              <a:rPr lang="en-US" altLang="en-US" dirty="0" smtClean="0"/>
              <a:t>Office hours</a:t>
            </a:r>
          </a:p>
          <a:p>
            <a:pPr marL="568325" lvl="1" indent="-171450"/>
            <a:r>
              <a:rPr lang="en-US" altLang="en-US" sz="1800" dirty="0" smtClean="0"/>
              <a:t>Office hours: M (11 – 11:50 AM), T (2 – 2:50 PM)</a:t>
            </a:r>
          </a:p>
          <a:p>
            <a:pPr marL="568325" lvl="1" indent="-171450"/>
            <a:r>
              <a:rPr lang="en-US" altLang="en-US" sz="1800" dirty="0" smtClean="0"/>
              <a:t>If I’m not in my office give me a few minutes or check the lecture room.</a:t>
            </a:r>
          </a:p>
          <a:p>
            <a:pPr marL="568325" lvl="1" indent="-171450"/>
            <a:r>
              <a:rPr lang="en-US" altLang="en-US" sz="1800" dirty="0" smtClean="0"/>
              <a:t>Email: (any time)</a:t>
            </a:r>
          </a:p>
          <a:p>
            <a:pPr marL="568325" lvl="1" indent="-171450"/>
            <a:r>
              <a:rPr lang="en-US" altLang="en-US" sz="1800" dirty="0" smtClean="0"/>
              <a:t>Appointment: email, phone or call</a:t>
            </a:r>
          </a:p>
          <a:p>
            <a:pPr marL="568325" lvl="1" indent="-171450"/>
            <a:r>
              <a:rPr lang="en-US" altLang="en-US" sz="1800" dirty="0" smtClean="0"/>
              <a:t>Drop by for urgent requests (but no guarantee that I will be in if it’s outside of my office hours!)</a:t>
            </a:r>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04025" y="13652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092201" y="4888166"/>
            <a:ext cx="4698999" cy="1595183"/>
            <a:chOff x="1092201" y="5089779"/>
            <a:chExt cx="4699337" cy="1595183"/>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1" y="5089779"/>
              <a:ext cx="1560294" cy="1595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6496602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t>Course Resources</a:t>
            </a:r>
          </a:p>
        </p:txBody>
      </p:sp>
      <p:sp>
        <p:nvSpPr>
          <p:cNvPr id="352259" name="Rectangle 3"/>
          <p:cNvSpPr>
            <a:spLocks noGrp="1" noChangeArrowheads="1"/>
          </p:cNvSpPr>
          <p:nvPr>
            <p:ph type="body" idx="1"/>
          </p:nvPr>
        </p:nvSpPr>
        <p:spPr/>
        <p:txBody>
          <a:bodyPr rtlCol="0">
            <a:normAutofit/>
          </a:bodyPr>
          <a:lstStyle/>
          <a:p>
            <a:pPr marL="182563" indent="-182563" eaLnBrk="1" fontAlgn="auto" hangingPunct="1">
              <a:spcAft>
                <a:spcPts val="0"/>
              </a:spcAft>
              <a:buFont typeface="Arial" panose="020B0604020202020204" pitchFamily="34" charset="0"/>
              <a:buChar char="•"/>
              <a:defRPr/>
            </a:pPr>
            <a:r>
              <a:rPr lang="en-US" altLang="en-US" dirty="0" smtClean="0"/>
              <a:t>Required resources:</a:t>
            </a:r>
          </a:p>
          <a:p>
            <a:pPr marL="417513" lvl="1" indent="-182563" eaLnBrk="1" fontAlgn="auto" hangingPunct="1">
              <a:spcAft>
                <a:spcPts val="0"/>
              </a:spcAft>
              <a:buFont typeface="Arial" panose="020B0604020202020204" pitchFamily="34" charset="0"/>
              <a:buChar char="–"/>
              <a:defRPr/>
            </a:pPr>
            <a:r>
              <a:rPr lang="en-US" altLang="en-US" dirty="0" smtClean="0"/>
              <a:t>Course website</a:t>
            </a:r>
            <a:r>
              <a:rPr lang="en-US" altLang="en-US" smtClean="0"/>
              <a:t>: </a:t>
            </a:r>
            <a:r>
              <a:rPr lang="en-US" altLang="en-US">
                <a:hlinkClick r:id="rId3"/>
              </a:rPr>
              <a:t>http</a:t>
            </a:r>
            <a:r>
              <a:rPr lang="en-US" altLang="en-US" smtClean="0">
                <a:hlinkClick r:id="rId3"/>
              </a:rPr>
              <a:t>://www.cpsc.ucalgary.ca</a:t>
            </a:r>
            <a:r>
              <a:rPr lang="en-US" altLang="en-US">
                <a:hlinkClick r:id="rId3"/>
              </a:rPr>
              <a:t>/~</a:t>
            </a:r>
            <a:r>
              <a:rPr lang="en-US" altLang="en-US" smtClean="0">
                <a:hlinkClick r:id="rId3"/>
              </a:rPr>
              <a:t>tamj/2015/203F</a:t>
            </a:r>
            <a:r>
              <a:rPr lang="en-US" altLang="en-US" smtClean="0"/>
              <a:t> (</a:t>
            </a:r>
            <a:r>
              <a:rPr lang="en-US" altLang="en-US"/>
              <a:t>You </a:t>
            </a:r>
            <a:r>
              <a:rPr lang="en-US" altLang="en-US" dirty="0" smtClean="0"/>
              <a:t>must get the slides off the course webpage before lecture)</a:t>
            </a:r>
          </a:p>
          <a:p>
            <a:pPr marL="182563" indent="-182563" eaLnBrk="1" fontAlgn="auto" hangingPunct="1">
              <a:spcAft>
                <a:spcPts val="0"/>
              </a:spcAft>
              <a:buFont typeface="Arial" panose="020B0604020202020204" pitchFamily="34" charset="0"/>
              <a:buChar char="•"/>
              <a:defRPr/>
            </a:pPr>
            <a:r>
              <a:rPr lang="en-US" altLang="en-US" dirty="0" smtClean="0"/>
              <a:t>Additional resources (external) will be provided for </a:t>
            </a:r>
            <a:r>
              <a:rPr lang="en-US" altLang="en-US" smtClean="0"/>
              <a:t>these topics </a:t>
            </a:r>
            <a:endParaRPr lang="en-US" altLang="en-US" dirty="0" smtClean="0"/>
          </a:p>
          <a:p>
            <a:pPr marL="404813" lvl="1" indent="-182563" eaLnBrk="1" fontAlgn="auto" hangingPunct="1">
              <a:spcAft>
                <a:spcPts val="0"/>
              </a:spcAft>
              <a:buFont typeface="Arial" panose="020B0604020202020204" pitchFamily="34" charset="0"/>
              <a:buChar char="–"/>
              <a:defRPr/>
            </a:pPr>
            <a:r>
              <a:rPr lang="en-US" altLang="en-US" dirty="0" smtClean="0"/>
              <a:t>Computer fundamentals</a:t>
            </a:r>
          </a:p>
          <a:p>
            <a:pPr marL="404813" lvl="1" indent="-182563" eaLnBrk="1" fontAlgn="auto" hangingPunct="1">
              <a:spcAft>
                <a:spcPts val="0"/>
              </a:spcAft>
              <a:buFont typeface="Arial" panose="020B0604020202020204" pitchFamily="34" charset="0"/>
              <a:buChar char="–"/>
              <a:defRPr/>
            </a:pPr>
            <a:r>
              <a:rPr lang="en-US" altLang="en-US" dirty="0" smtClean="0"/>
              <a:t>Spreadsheets</a:t>
            </a:r>
          </a:p>
          <a:p>
            <a:pPr marL="404813" lvl="1" indent="-182563" eaLnBrk="1" fontAlgn="auto" hangingPunct="1">
              <a:spcAft>
                <a:spcPts val="0"/>
              </a:spcAft>
              <a:buFont typeface="Arial" panose="020B0604020202020204" pitchFamily="34" charset="0"/>
              <a:buChar char="–"/>
              <a:defRPr/>
            </a:pPr>
            <a:r>
              <a:rPr lang="en-US" altLang="en-US" dirty="0" smtClean="0"/>
              <a:t>Databases</a:t>
            </a:r>
          </a:p>
          <a:p>
            <a:pPr marL="404813" lvl="1" indent="-182563" eaLnBrk="1" fontAlgn="auto" hangingPunct="1">
              <a:spcAft>
                <a:spcPts val="0"/>
              </a:spcAft>
              <a:buFont typeface="Arial" panose="020B0604020202020204" pitchFamily="34" charset="0"/>
              <a:buChar char="–"/>
              <a:defRPr/>
            </a:pPr>
            <a:r>
              <a:rPr lang="en-US" altLang="en-US" dirty="0" smtClean="0"/>
              <a:t>Creating </a:t>
            </a:r>
            <a:r>
              <a:rPr lang="en-US" altLang="en-US" smtClean="0"/>
              <a:t>computer programs</a:t>
            </a:r>
          </a:p>
          <a:p>
            <a:pPr marL="404813" lvl="1" indent="-182563" eaLnBrk="1" fontAlgn="auto" hangingPunct="1">
              <a:spcAft>
                <a:spcPts val="0"/>
              </a:spcAft>
              <a:buFont typeface="Arial" panose="020B0604020202020204" pitchFamily="34" charset="0"/>
              <a:buChar char="–"/>
              <a:defRPr/>
            </a:pPr>
            <a:r>
              <a:rPr lang="en-US" altLang="en-US"/>
              <a:t>A hard copy can be purchased at “Bound and copied”: </a:t>
            </a:r>
            <a:r>
              <a:rPr lang="en-US" altLang="en-US" sz="1800">
                <a:hlinkClick r:id="rId4"/>
              </a:rPr>
              <a:t>https://www.su.ucalgary.ca/programs-services/student-services/bound-copied</a:t>
            </a:r>
            <a:r>
              <a:rPr lang="en-US" altLang="en-US" sz="1800" smtClean="0">
                <a:hlinkClick r:id="rId4"/>
              </a:rPr>
              <a:t>/</a:t>
            </a:r>
            <a:endParaRPr lang="en-US" altLang="en-US" sz="1800" smtClean="0"/>
          </a:p>
          <a:p>
            <a:pPr marL="404813" lvl="1" indent="-182563" eaLnBrk="1" fontAlgn="auto" hangingPunct="1">
              <a:spcAft>
                <a:spcPts val="0"/>
              </a:spcAft>
              <a:buFont typeface="Arial" panose="020B0604020202020204" pitchFamily="34" charset="0"/>
              <a:buChar char="–"/>
              <a:defRPr/>
            </a:pPr>
            <a:endParaRPr lang="en-US" altLang="en-U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additional details (e.g., explanations) during lecture time</a:t>
            </a:r>
          </a:p>
          <a:p>
            <a:pPr lvl="2">
              <a:spcBef>
                <a:spcPts val="600"/>
              </a:spcBef>
            </a:pPr>
            <a:r>
              <a:rPr lang="en-CA" altLang="en-US" dirty="0" smtClean="0"/>
              <a:t>Take notes!</a:t>
            </a:r>
          </a:p>
          <a:p>
            <a:pPr lvl="2">
              <a:spcBef>
                <a:spcPts val="600"/>
              </a:spcBef>
            </a:pPr>
            <a:r>
              <a:rPr lang="en-CA" altLang="en-US" dirty="0" smtClean="0"/>
              <a:t>If you miss a lecture then get a copy of the in-class notes from another student (who takes detailed notes)</a:t>
            </a:r>
            <a:endParaRPr lang="en-US" altLang="en-US" dirty="0" smtClean="0"/>
          </a:p>
        </p:txBody>
      </p:sp>
    </p:spTree>
    <p:extLst>
      <p:ext uri="{BB962C8B-B14F-4D97-AF65-F5344CB8AC3E}">
        <p14:creationId xmlns:p14="http://schemas.microsoft.com/office/powerpoint/2010/main" val="3398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2" name="Group 1"/>
          <p:cNvGrpSpPr/>
          <p:nvPr/>
        </p:nvGrpSpPr>
        <p:grpSpPr>
          <a:xfrm>
            <a:off x="1" y="5692775"/>
            <a:ext cx="5090954" cy="1146175"/>
            <a:chOff x="1" y="5692775"/>
            <a:chExt cx="5090954" cy="1146175"/>
          </a:xfrm>
        </p:grpSpPr>
        <p:grpSp>
          <p:nvGrpSpPr>
            <p:cNvPr id="41" name="Group 40"/>
            <p:cNvGrpSpPr>
              <a:grpSpLocks/>
            </p:cNvGrpSpPr>
            <p:nvPr/>
          </p:nvGrpSpPr>
          <p:grpSpPr bwMode="auto">
            <a:xfrm>
              <a:off x="1" y="5692775"/>
              <a:ext cx="2079624" cy="1146175"/>
              <a:chOff x="-172" y="5692453"/>
              <a:chExt cx="2079534" cy="1146425"/>
            </a:xfrm>
          </p:grpSpPr>
          <p:sp>
            <p:nvSpPr>
              <p:cNvPr id="7186" name="Documents"/>
              <p:cNvSpPr>
                <a:spLocks noEditPoints="1" noChangeArrowheads="1"/>
              </p:cNvSpPr>
              <p:nvPr/>
            </p:nvSpPr>
            <p:spPr bwMode="auto">
              <a:xfrm>
                <a:off x="-172" y="5692453"/>
                <a:ext cx="1693928"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Create: </a:t>
                </a:r>
                <a:r>
                  <a:rPr lang="en-US" altLang="en-US" sz="1200" dirty="0" smtClean="0">
                    <a:latin typeface="Arial" charset="0"/>
                  </a:rPr>
                  <a:t>spreadsheets, databases</a:t>
                </a:r>
                <a:endParaRPr lang="en-US" altLang="en-US" sz="12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8" y="6186037"/>
                <a:ext cx="186203"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7178" name="Group 20"/>
            <p:cNvGrpSpPr>
              <a:grpSpLocks/>
            </p:cNvGrpSpPr>
            <p:nvPr/>
          </p:nvGrpSpPr>
          <p:grpSpPr bwMode="auto">
            <a:xfrm>
              <a:off x="2519363" y="5840413"/>
              <a:ext cx="2183512" cy="9286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Write:</a:t>
                </a:r>
              </a:p>
              <a:p>
                <a:pPr eaLnBrk="1" hangingPunct="1">
                  <a:spcBef>
                    <a:spcPct val="0"/>
                  </a:spcBef>
                  <a:buFontTx/>
                  <a:buNone/>
                </a:pPr>
                <a:r>
                  <a:rPr lang="en-US" altLang="en-US" sz="1200" dirty="0" smtClean="0">
                    <a:latin typeface="Arial" charset="0"/>
                  </a:rPr>
                  <a:t>Computer programs</a:t>
                </a:r>
                <a:endParaRPr lang="en-US" altLang="en-US" sz="1200" dirty="0">
                  <a:latin typeface="Arial" charset="0"/>
                </a:endParaRPr>
              </a:p>
            </p:txBody>
          </p:sp>
        </p:grpSp>
        <p:sp>
          <p:nvSpPr>
            <p:cNvPr id="32" name="Rectangle 45"/>
            <p:cNvSpPr>
              <a:spLocks noChangeArrowheads="1"/>
            </p:cNvSpPr>
            <p:nvPr/>
          </p:nvSpPr>
          <p:spPr bwMode="auto">
            <a:xfrm>
              <a:off x="4872783" y="6059645"/>
              <a:ext cx="218172" cy="749544"/>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3" name="Rectangle 46"/>
            <p:cNvSpPr>
              <a:spLocks noChangeArrowheads="1"/>
            </p:cNvSpPr>
            <p:nvPr/>
          </p:nvSpPr>
          <p:spPr bwMode="auto">
            <a:xfrm>
              <a:off x="4904743" y="6186251"/>
              <a:ext cx="186211" cy="60488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6" name="Group 5"/>
          <p:cNvGrpSpPr/>
          <p:nvPr/>
        </p:nvGrpSpPr>
        <p:grpSpPr>
          <a:xfrm>
            <a:off x="2480549" y="3873735"/>
            <a:ext cx="1504076" cy="1324196"/>
            <a:chOff x="2480549" y="3873735"/>
            <a:chExt cx="1504076" cy="1324196"/>
          </a:xfrm>
        </p:grpSpPr>
        <p:grpSp>
          <p:nvGrpSpPr>
            <p:cNvPr id="4" name="Group 3"/>
            <p:cNvGrpSpPr/>
            <p:nvPr/>
          </p:nvGrpSpPr>
          <p:grpSpPr>
            <a:xfrm>
              <a:off x="2480549" y="3873735"/>
              <a:ext cx="1504076" cy="1205140"/>
              <a:chOff x="2480549" y="3974299"/>
              <a:chExt cx="1504076" cy="1205140"/>
            </a:xfrm>
          </p:grpSpPr>
          <p:sp>
            <p:nvSpPr>
              <p:cNvPr id="7184"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5"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5" name="TextBox 4"/>
            <p:cNvSpPr txBox="1"/>
            <p:nvPr/>
          </p:nvSpPr>
          <p:spPr>
            <a:xfrm>
              <a:off x="2480549" y="4982487"/>
              <a:ext cx="914400" cy="215444"/>
            </a:xfrm>
            <a:prstGeom prst="rect">
              <a:avLst/>
            </a:prstGeom>
            <a:noFill/>
          </p:spPr>
          <p:txBody>
            <a:bodyPr wrap="square" rtlCol="0">
              <a:spAutoFit/>
            </a:bodyPr>
            <a:lstStyle/>
            <a:p>
              <a:r>
                <a:rPr lang="en-US" sz="800" smtClean="0"/>
                <a:t>colourbox.com</a:t>
              </a:r>
              <a:endParaRPr lang="en-US" sz="800"/>
            </a:p>
          </p:txBody>
        </p:sp>
      </p:grpSp>
    </p:spTree>
    <p:extLst>
      <p:ext uri="{BB962C8B-B14F-4D97-AF65-F5344CB8AC3E}">
        <p14:creationId xmlns:p14="http://schemas.microsoft.com/office/powerpoint/2010/main" val="1121057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25"/>
          <p:cNvSpPr>
            <a:spLocks noGrp="1"/>
          </p:cNvSpPr>
          <p:nvPr>
            <p:ph type="title"/>
          </p:nvPr>
        </p:nvSpPr>
        <p:spPr/>
        <p:txBody>
          <a:bodyPr/>
          <a:lstStyle/>
          <a:p>
            <a:pPr eaLnBrk="1" hangingPunct="1"/>
            <a:r>
              <a:rPr lang="en-US" altLang="en-US" dirty="0" smtClean="0"/>
              <a:t>Tam’s “House Rules”</a:t>
            </a:r>
          </a:p>
        </p:txBody>
      </p:sp>
      <p:sp>
        <p:nvSpPr>
          <p:cNvPr id="27" name="Content Placeholder 26"/>
          <p:cNvSpPr>
            <a:spLocks noGrp="1"/>
          </p:cNvSpPr>
          <p:nvPr>
            <p:ph idx="1"/>
          </p:nvPr>
        </p:nvSpPr>
        <p:spPr/>
        <p:txBody>
          <a:bodyPr/>
          <a:lstStyle/>
          <a:p>
            <a:pPr eaLnBrk="1" hangingPunct="1"/>
            <a:r>
              <a:rPr lang="en-US" altLang="en-US" dirty="0" smtClean="0"/>
              <a:t>I always endeavor to keep the lecture within the prescribed time boundaries</a:t>
            </a:r>
          </a:p>
          <a:p>
            <a:pPr eaLnBrk="1" hangingPunct="1"/>
            <a:r>
              <a:rPr lang="en-US" altLang="en-US" dirty="0" smtClean="0"/>
              <a:t>You won’t pack up and end before time is up</a:t>
            </a:r>
          </a:p>
          <a:p>
            <a:pPr eaLnBrk="1" hangingPunct="1"/>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5672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0432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672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Tam’s “House Rules”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No recordings/captures without permission during class please</a:t>
            </a:r>
          </a:p>
          <a:p>
            <a:pPr eaLnBrk="1" fontAlgn="auto" hangingPunct="1">
              <a:spcAft>
                <a:spcPts val="0"/>
              </a:spcAft>
              <a:buFont typeface="Arial" panose="020B0604020202020204" pitchFamily="34" charset="0"/>
              <a:buChar char="•"/>
              <a:defRPr/>
            </a:pPr>
            <a:endParaRPr lang="en-US" dirty="0" smtClean="0"/>
          </a:p>
          <a:p>
            <a:pPr marL="0" indent="0"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55650" y="1828800"/>
            <a:ext cx="3892550" cy="1143000"/>
            <a:chOff x="755583" y="1828800"/>
            <a:chExt cx="3892617" cy="1143000"/>
          </a:xfrm>
        </p:grpSpPr>
        <p:pic>
          <p:nvPicPr>
            <p:cNvPr id="1741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p:nvPr/>
        </p:nvGrpSpPr>
        <p:grpSpPr>
          <a:xfrm>
            <a:off x="573936" y="4492018"/>
            <a:ext cx="5326549" cy="1761474"/>
            <a:chOff x="573936" y="4492018"/>
            <a:chExt cx="5326549" cy="1761474"/>
          </a:xfrm>
        </p:grpSpPr>
        <p:grpSp>
          <p:nvGrpSpPr>
            <p:cNvPr id="13" name="Group 12"/>
            <p:cNvGrpSpPr/>
            <p:nvPr/>
          </p:nvGrpSpPr>
          <p:grpSpPr>
            <a:xfrm>
              <a:off x="693485" y="4492018"/>
              <a:ext cx="5207000" cy="1761474"/>
              <a:chOff x="693485" y="4492018"/>
              <a:chExt cx="5207000" cy="1761474"/>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6"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3"/>
            <p:cNvSpPr txBox="1"/>
            <p:nvPr/>
          </p:nvSpPr>
          <p:spPr>
            <a:xfrm>
              <a:off x="573936" y="5125627"/>
              <a:ext cx="839394" cy="185351"/>
            </a:xfrm>
            <a:prstGeom prst="rect">
              <a:avLst/>
            </a:prstGeom>
            <a:noFill/>
            <a:ln w="0">
              <a:noFill/>
            </a:ln>
          </p:spPr>
          <p:txBody>
            <a:bodyPr wrap="square" lIns="0" rtlCol="0">
              <a:noAutofit/>
            </a:bodyPr>
            <a:lstStyle/>
            <a:p>
              <a:r>
                <a:rPr lang="en-US" sz="800" smtClean="0"/>
                <a:t>Colourbox.com</a:t>
              </a:r>
              <a:endParaRPr lang="en-US" sz="800" dirty="0" smtClean="0"/>
            </a:p>
          </p:txBody>
        </p:sp>
      </p:grpSp>
    </p:spTree>
    <p:extLst>
      <p:ext uri="{BB962C8B-B14F-4D97-AF65-F5344CB8AC3E}">
        <p14:creationId xmlns:p14="http://schemas.microsoft.com/office/powerpoint/2010/main" val="1453676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smtClean="0"/>
              <a:t>Learning Objectives</a:t>
            </a:r>
          </a:p>
        </p:txBody>
      </p:sp>
      <p:sp>
        <p:nvSpPr>
          <p:cNvPr id="18435" name="Content Placeholder 2"/>
          <p:cNvSpPr>
            <a:spLocks noGrp="1"/>
          </p:cNvSpPr>
          <p:nvPr>
            <p:ph idx="1"/>
          </p:nvPr>
        </p:nvSpPr>
        <p:spPr/>
        <p:txBody>
          <a:bodyPr/>
          <a:lstStyle/>
          <a:p>
            <a:pPr eaLnBrk="1" hangingPunct="1"/>
            <a:r>
              <a:rPr lang="en-US" altLang="en-US" dirty="0" smtClean="0"/>
              <a:t>Understand basic technological concepts, such but not limited to: the key parts of a computer, the Internet and computer security.</a:t>
            </a:r>
          </a:p>
          <a:p>
            <a:pPr eaLnBrk="1" hangingPunct="1"/>
            <a:r>
              <a:rPr lang="en-US" altLang="en-US" dirty="0" smtClean="0"/>
              <a:t>Practical thinking and problem solving by using pre-created software such as MS-Office. This may include writing simple programs (through VBA macros) as well as using the built in functionality of the office suite.</a:t>
            </a:r>
          </a:p>
          <a:p>
            <a:pPr eaLnBrk="1" hangingPunct="1"/>
            <a:r>
              <a:rPr lang="en-US" altLang="en-US" dirty="0" smtClean="0"/>
              <a:t>Learning the mechanics of building a web page as well as good design principles. Practical thinking and problem solving skills may be developed by augmenting a web page with computer software (written by the student)</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smtClean="0"/>
              <a:t>Course Outcomes</a:t>
            </a:r>
          </a:p>
        </p:txBody>
      </p:sp>
      <p:sp>
        <p:nvSpPr>
          <p:cNvPr id="3" name="Content Placeholder 2"/>
          <p:cNvSpPr>
            <a:spLocks noGrp="1"/>
          </p:cNvSpPr>
          <p:nvPr>
            <p:ph idx="1"/>
          </p:nvPr>
        </p:nvSpPr>
        <p:spPr/>
        <p:txBody>
          <a:bodyPr/>
          <a:lstStyle/>
          <a:p>
            <a:pPr eaLnBrk="1" hangingPunct="1"/>
            <a:r>
              <a:rPr lang="en-US" altLang="en-US" dirty="0" smtClean="0"/>
              <a:t>You get to learn 3! Count ‘em 3 commonly used software packages!</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But wait-there’s more!!!</a:t>
            </a:r>
          </a:p>
        </p:txBody>
      </p:sp>
      <p:pic>
        <p:nvPicPr>
          <p:cNvPr id="19460" name="Picture 2" descr="C:\Users\tamj\AppData\Local\Microsoft\Windows\Temporary Internet Files\Content.IE5\GG8X2L6I\MC9004413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685799" y="2209799"/>
            <a:ext cx="2317237"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Spread-sheet</a:t>
            </a:r>
            <a:r>
              <a:rPr lang="en-US" dirty="0"/>
              <a:t>!!!</a:t>
            </a:r>
          </a:p>
        </p:txBody>
      </p:sp>
      <p:sp>
        <p:nvSpPr>
          <p:cNvPr id="7" name="Explosion 2 6"/>
          <p:cNvSpPr/>
          <p:nvPr/>
        </p:nvSpPr>
        <p:spPr>
          <a:xfrm>
            <a:off x="3132137" y="2051049"/>
            <a:ext cx="2049463" cy="166833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Data-base</a:t>
            </a:r>
            <a:r>
              <a:rPr lang="en-US" dirty="0"/>
              <a:t>!!!</a:t>
            </a:r>
          </a:p>
        </p:txBody>
      </p:sp>
      <p:sp>
        <p:nvSpPr>
          <p:cNvPr id="8" name="Explosion 2 7"/>
          <p:cNvSpPr/>
          <p:nvPr/>
        </p:nvSpPr>
        <p:spPr>
          <a:xfrm>
            <a:off x="5181600" y="2105024"/>
            <a:ext cx="3505200"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Advanced word processing!!!</a:t>
            </a:r>
            <a:endParaRPr lang="en-US" dirty="0"/>
          </a:p>
        </p:txBody>
      </p:sp>
      <p:pic>
        <p:nvPicPr>
          <p:cNvPr id="4099" name="Picture 3" descr="C:\Users\tamj\AppData\Local\Microsoft\Windows\Temporary Internet Files\Content.IE5\S73FJVX2\MC9002974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4495800"/>
            <a:ext cx="1628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16747" y="5257800"/>
            <a:ext cx="227773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SALE!!!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099"/>
                                        </p:tgtEl>
                                        <p:attrNameLst>
                                          <p:attrName>style.visibility</p:attrName>
                                        </p:attrNameLst>
                                      </p:cBhvr>
                                      <p:to>
                                        <p:strVal val="visible"/>
                                      </p:to>
                                    </p:set>
                                    <p:animEffect transition="in" filter="circle(in)">
                                      <p:cBhvr>
                                        <p:cTn id="4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animBg="1"/>
      <p:bldP spid="7" grpId="0" uiExpand="1" animBg="1"/>
      <p:bldP spid="8" grpId="0" uiExpand="1"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smtClean="0"/>
              <a:t>Course Outcomes (2)</a:t>
            </a:r>
          </a:p>
        </p:txBody>
      </p:sp>
      <p:sp>
        <p:nvSpPr>
          <p:cNvPr id="3" name="Content Placeholder 2"/>
          <p:cNvSpPr>
            <a:spLocks noGrp="1"/>
          </p:cNvSpPr>
          <p:nvPr>
            <p:ph idx="1"/>
          </p:nvPr>
        </p:nvSpPr>
        <p:spPr/>
        <p:txBody>
          <a:bodyPr/>
          <a:lstStyle/>
          <a:p>
            <a:pPr marL="234950" lvl="1" indent="-234950" eaLnBrk="1" hangingPunct="1">
              <a:buFont typeface="Arial" charset="0"/>
              <a:buChar char="•"/>
            </a:pPr>
            <a:r>
              <a:rPr lang="en-US" altLang="en-US" sz="2400" dirty="0" smtClean="0"/>
              <a:t>Employer XYZ wants to hire an Access © database developer  or someone familiar with SQL queries now. </a:t>
            </a:r>
          </a:p>
          <a:p>
            <a:pPr marL="234950" lvl="1" indent="-234950" eaLnBrk="1" hangingPunct="1">
              <a:buFont typeface="Arial" charset="0"/>
              <a:buChar char="•"/>
            </a:pPr>
            <a:r>
              <a:rPr lang="en-US" altLang="en-US" sz="2400" dirty="0" smtClean="0"/>
              <a:t>This is what’s hot, hot, hot</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But what’s hot today may not look so good tomorrow</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Technology changes: get used to it</a:t>
            </a:r>
          </a:p>
          <a:p>
            <a:pPr eaLnBrk="1" hangingPunct="1"/>
            <a:endParaRPr lang="en-US" altLang="en-US" dirty="0" smtClean="0"/>
          </a:p>
        </p:txBody>
      </p:sp>
      <p:pic>
        <p:nvPicPr>
          <p:cNvPr id="5125" name="Picture 5" descr="C:\Users\tamj\AppData\Local\Microsoft\Windows\Temporary Internet Files\Content.IE5\ECKISJHA\MC9000836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19400"/>
            <a:ext cx="8382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U:\PC\lectures\H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775" y="4495800"/>
            <a:ext cx="1035050"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tamj\AppData\Local\Microsoft\Windows\Temporary Internet Files\Content.IE5\RVJCT6TT\MC90035717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5746750"/>
            <a:ext cx="757238"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C:\Users\tamj\AppData\Local\Microsoft\Windows\Temporary Internet Files\Content.IE5\2O9FXVIN\MP910216413[1].png"/>
          <p:cNvPicPr>
            <a:picLocks noChangeAspect="1" noChangeArrowheads="1"/>
          </p:cNvPicPr>
          <p:nvPr/>
        </p:nvPicPr>
        <p:blipFill>
          <a:blip r:embed="rId6">
            <a:extLst>
              <a:ext uri="{28A0092B-C50C-407E-A947-70E740481C1C}">
                <a14:useLocalDpi xmlns:a14="http://schemas.microsoft.com/office/drawing/2010/main" val="0"/>
              </a:ext>
            </a:extLst>
          </a:blip>
          <a:srcRect l="13374" r="13596" b="16379"/>
          <a:stretch>
            <a:fillRect/>
          </a:stretch>
        </p:blipFill>
        <p:spPr bwMode="auto">
          <a:xfrm>
            <a:off x="5791200" y="5734050"/>
            <a:ext cx="1063625"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C:\Users\tamj\AppData\Local\Microsoft\Windows\Temporary Internet Files\Content.IE5\QAZZMKA2\MC90036431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775" y="5734050"/>
            <a:ext cx="1371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5129"/>
                                        </p:tgtEl>
                                        <p:attrNameLst>
                                          <p:attrName>style.visibility</p:attrName>
                                        </p:attrNameLst>
                                      </p:cBhvr>
                                      <p:to>
                                        <p:strVal val="visible"/>
                                      </p:to>
                                    </p:set>
                                    <p:animEffect transition="in" filter="randombar(horizontal)">
                                      <p:cBhvr>
                                        <p:cTn id="31" dur="500"/>
                                        <p:tgtEl>
                                          <p:spTgt spid="512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5127"/>
                                        </p:tgtEl>
                                        <p:attrNameLst>
                                          <p:attrName>style.visibility</p:attrName>
                                        </p:attrNameLst>
                                      </p:cBhvr>
                                      <p:to>
                                        <p:strVal val="visible"/>
                                      </p:to>
                                    </p:set>
                                    <p:animEffect transition="in" filter="randombar(horizontal)">
                                      <p:cBhvr>
                                        <p:cTn id="36" dur="500"/>
                                        <p:tgtEl>
                                          <p:spTgt spid="512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5128"/>
                                        </p:tgtEl>
                                        <p:attrNameLst>
                                          <p:attrName>style.visibility</p:attrName>
                                        </p:attrNameLst>
                                      </p:cBhvr>
                                      <p:to>
                                        <p:strVal val="visible"/>
                                      </p:to>
                                    </p:set>
                                    <p:animEffect transition="in" filter="randombar(horizontal)">
                                      <p:cBhvr>
                                        <p:cTn id="41"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dirty="0" smtClean="0"/>
              <a:t>Course Outcomes (3)</a:t>
            </a:r>
          </a:p>
        </p:txBody>
      </p:sp>
      <p:sp>
        <p:nvSpPr>
          <p:cNvPr id="3" name="Content Placeholder 2"/>
          <p:cNvSpPr>
            <a:spLocks noGrp="1"/>
          </p:cNvSpPr>
          <p:nvPr>
            <p:ph idx="1"/>
          </p:nvPr>
        </p:nvSpPr>
        <p:spPr/>
        <p:txBody>
          <a:bodyPr/>
          <a:lstStyle/>
          <a:p>
            <a:pPr eaLnBrk="1" hangingPunct="1"/>
            <a:r>
              <a:rPr lang="en-US" altLang="en-US" dirty="0" smtClean="0"/>
              <a:t>You will not only learn how to use existing technologies (spreadsheet, database, word processor) but also how to problem solve and create your own new software.</a:t>
            </a:r>
          </a:p>
          <a:p>
            <a:pPr eaLnBrk="1" hangingPunct="1"/>
            <a:r>
              <a:rPr lang="en-US" altLang="en-US" dirty="0" smtClean="0"/>
              <a:t>Problem solving is required in the programming component: VBA office macros or augmenting a web page by writing supplementary software.</a:t>
            </a:r>
          </a:p>
          <a:p>
            <a:pPr eaLnBrk="1" hangingPunct="1"/>
            <a:r>
              <a:rPr lang="en-US" altLang="en-US" dirty="0" smtClean="0"/>
              <a:t>Some corporations have recognized the relationship between problem solving skills and success in the work world:</a:t>
            </a:r>
          </a:p>
          <a:p>
            <a:pPr lvl="1" eaLnBrk="1" hangingPunct="1"/>
            <a:r>
              <a:rPr lang="en-US" altLang="en-US" dirty="0" smtClean="0"/>
              <a:t>E.g., “Killer” interview questions</a:t>
            </a:r>
          </a:p>
          <a:p>
            <a:pPr marL="461963" lvl="2" indent="-115888" eaLnBrk="1" hangingPunct="1"/>
            <a:r>
              <a:rPr lang="en-US" altLang="en-US" sz="1200" b="1" dirty="0" smtClean="0"/>
              <a:t>Google</a:t>
            </a:r>
            <a:endParaRPr lang="en-US" altLang="en-US" sz="1200" b="1" dirty="0" smtClean="0">
              <a:hlinkClick r:id="rId2"/>
            </a:endParaRPr>
          </a:p>
          <a:p>
            <a:pPr marL="461963" lvl="2" indent="-115888" eaLnBrk="1" hangingPunct="1"/>
            <a:r>
              <a:rPr lang="en-US" altLang="en-US" sz="1200" dirty="0" smtClean="0">
                <a:hlinkClick r:id="rId2"/>
              </a:rPr>
              <a:t>http://www.businessinsider.com/15-google-interview-questions-that-will-make-you-feel-stupid-2009-11?op=1</a:t>
            </a:r>
            <a:endParaRPr lang="en-US" altLang="en-US" sz="1200" dirty="0" smtClean="0"/>
          </a:p>
          <a:p>
            <a:pPr marL="461963" lvl="2" indent="-115888" eaLnBrk="1" hangingPunct="1"/>
            <a:r>
              <a:rPr lang="en-US" altLang="en-US" sz="1200" b="1" dirty="0" smtClean="0"/>
              <a:t>Apple</a:t>
            </a:r>
          </a:p>
          <a:p>
            <a:pPr marL="461963" lvl="2" indent="-115888" eaLnBrk="1" hangingPunct="1"/>
            <a:r>
              <a:rPr lang="en-US" altLang="en-US" sz="1200" dirty="0" smtClean="0">
                <a:hlinkClick r:id="rId3"/>
              </a:rPr>
              <a:t>http://www.businessinsider.com/apple-interview-questions-2011-5#how-do-you-test-the-prototype-of-the-vending-machine-5</a:t>
            </a:r>
            <a:endParaRPr lang="en-US" altLang="en-US" sz="1200" dirty="0" smtClean="0"/>
          </a:p>
          <a:p>
            <a:pPr marL="461963" lvl="2" indent="-115888" eaLnBrk="1" hangingPunct="1"/>
            <a:endParaRPr lang="en-US" altLang="en-US" sz="1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dirty="0" smtClean="0"/>
              <a:t>Evaluation Components</a:t>
            </a:r>
          </a:p>
        </p:txBody>
      </p:sp>
      <p:sp>
        <p:nvSpPr>
          <p:cNvPr id="23555" name="Content Placeholder 2"/>
          <p:cNvSpPr>
            <a:spLocks noGrp="1"/>
          </p:cNvSpPr>
          <p:nvPr>
            <p:ph idx="1"/>
          </p:nvPr>
        </p:nvSpPr>
        <p:spPr/>
        <p:txBody>
          <a:bodyPr/>
          <a:lstStyle/>
          <a:p>
            <a:pPr eaLnBrk="1" hangingPunct="1"/>
            <a:r>
              <a:rPr lang="en-US" altLang="en-US" dirty="0" smtClean="0"/>
              <a:t>Assignments</a:t>
            </a:r>
          </a:p>
          <a:p>
            <a:pPr eaLnBrk="1" hangingPunct="1"/>
            <a:r>
              <a:rPr lang="en-US" altLang="en-US" dirty="0" smtClean="0"/>
              <a:t>Examinations</a:t>
            </a:r>
          </a:p>
          <a:p>
            <a:pPr eaLnBrk="1" hangingPunct="1"/>
            <a:r>
              <a:rPr lang="en-US" altLang="en-US" dirty="0" smtClean="0"/>
              <a:t>In class bonus quiz questions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smtClean="0"/>
              <a:t>Assignments (</a:t>
            </a:r>
            <a:r>
              <a:rPr lang="en-US" altLang="en-US" b="1" i="1" dirty="0" smtClean="0"/>
              <a:t>35% Of Term Grade</a:t>
            </a:r>
            <a:r>
              <a:rPr lang="en-US" altLang="en-US" dirty="0" smtClean="0"/>
              <a:t>)</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(Partial) A1: Advanced word processing features (Word): </a:t>
            </a:r>
            <a:r>
              <a:rPr lang="en-US" i="1" dirty="0" smtClean="0"/>
              <a:t>5% of term grade</a:t>
            </a:r>
          </a:p>
          <a:p>
            <a:pPr eaLnBrk="1" fontAlgn="auto" hangingPunct="1">
              <a:spcAft>
                <a:spcPts val="0"/>
              </a:spcAft>
              <a:buFont typeface="Arial" panose="020B0604020202020204" pitchFamily="34" charset="0"/>
              <a:buChar char="•"/>
              <a:defRPr/>
            </a:pPr>
            <a:r>
              <a:rPr lang="en-US" dirty="0" smtClean="0"/>
              <a:t>A2: Spreadsheet (Excel): </a:t>
            </a:r>
            <a:r>
              <a:rPr lang="en-US" i="1" dirty="0" smtClean="0"/>
              <a:t>10% of term grade</a:t>
            </a:r>
          </a:p>
          <a:p>
            <a:pPr eaLnBrk="1" fontAlgn="auto" hangingPunct="1">
              <a:spcAft>
                <a:spcPts val="0"/>
              </a:spcAft>
              <a:buFont typeface="Arial" panose="020B0604020202020204" pitchFamily="34" charset="0"/>
              <a:buChar char="•"/>
              <a:defRPr/>
            </a:pPr>
            <a:r>
              <a:rPr lang="en-US" dirty="0" smtClean="0"/>
              <a:t>A3: Database (Access): </a:t>
            </a:r>
            <a:r>
              <a:rPr lang="en-US" i="1" dirty="0" smtClean="0"/>
              <a:t>10% of term grade</a:t>
            </a:r>
            <a:endParaRPr lang="en-US" dirty="0" smtClean="0"/>
          </a:p>
          <a:p>
            <a:pPr eaLnBrk="1" fontAlgn="auto" hangingPunct="1">
              <a:spcAft>
                <a:spcPts val="0"/>
              </a:spcAft>
              <a:buFont typeface="Arial" panose="020B0604020202020204" pitchFamily="34" charset="0"/>
              <a:buChar char="•"/>
              <a:defRPr/>
            </a:pPr>
            <a:r>
              <a:rPr lang="en-US" dirty="0" smtClean="0"/>
              <a:t>A4: Program writing: </a:t>
            </a:r>
            <a:r>
              <a:rPr lang="en-US" i="1" dirty="0" smtClean="0"/>
              <a:t>10% of term grade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should not see the assignment solutions produced by other students.</a:t>
            </a:r>
          </a:p>
          <a:p>
            <a:r>
              <a:rPr lang="en-US" altLang="en-US" dirty="0" smtClean="0"/>
              <a:t>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a:t>If you still have questions or issues after contacting your TA then feel free to contact your course instructor</a:t>
            </a:r>
            <a:r>
              <a:rPr lang="en-US" altLang="en-US" dirty="0" smtClean="0"/>
              <a:t>.</a:t>
            </a:r>
            <a:endParaRPr lang="en-US" altLang="en-US" dirty="0"/>
          </a:p>
        </p:txBody>
      </p:sp>
    </p:spTree>
    <p:extLst>
      <p:ext uri="{BB962C8B-B14F-4D97-AF65-F5344CB8AC3E}">
        <p14:creationId xmlns:p14="http://schemas.microsoft.com/office/powerpoint/2010/main" val="361439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90600" y="4191000"/>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351360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Sometimes it’s a technical failure (e.g., hardware failure)</a:t>
            </a:r>
          </a:p>
          <a:p>
            <a:pPr lvl="1"/>
            <a:r>
              <a:rPr lang="en-US" altLang="en-US" dirty="0" smtClean="0"/>
              <a:t>Sometimes it’s human error (e.g., oops, accidentally deleted) </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a:t>
            </a:r>
          </a:p>
          <a:p>
            <a:pPr lvl="2"/>
            <a:r>
              <a:rPr lang="en-US" altLang="en-US" dirty="0" smtClean="0"/>
              <a:t>Don’t assume that everything worked out OK.</a:t>
            </a:r>
          </a:p>
          <a:p>
            <a:pPr lvl="2"/>
            <a:r>
              <a:rPr lang="en-US" altLang="en-US" dirty="0" smtClean="0"/>
              <a:t>Instead you should check everything (click on the submitted file(s) to download them back to your computer)</a:t>
            </a:r>
          </a:p>
          <a:p>
            <a:pPr lvl="2"/>
            <a:r>
              <a:rPr lang="en-US" altLang="en-US" dirty="0" smtClean="0"/>
              <a:t>Don’t just check file names but at least take a look at the actual file contents (not only to check that the file wasn’t corrupted but also that you submitted the correct version).</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76165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p:txBody>
      </p:sp>
    </p:spTree>
    <p:extLst>
      <p:ext uri="{BB962C8B-B14F-4D97-AF65-F5344CB8AC3E}">
        <p14:creationId xmlns:p14="http://schemas.microsoft.com/office/powerpoint/2010/main" val="218294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dirty="0" smtClean="0"/>
              <a:t>Assignments: Software Version</a:t>
            </a:r>
            <a:r>
              <a:rPr lang="en-US" altLang="en-US" baseline="30000" dirty="0" smtClean="0"/>
              <a:t>1</a:t>
            </a:r>
            <a:endParaRPr lang="en-US" altLang="en-US" dirty="0" smtClean="0"/>
          </a:p>
        </p:txBody>
      </p:sp>
      <p:sp>
        <p:nvSpPr>
          <p:cNvPr id="25603" name="Content Placeholder 2"/>
          <p:cNvSpPr>
            <a:spLocks noGrp="1"/>
          </p:cNvSpPr>
          <p:nvPr>
            <p:ph idx="1"/>
          </p:nvPr>
        </p:nvSpPr>
        <p:spPr/>
        <p:txBody>
          <a:bodyPr/>
          <a:lstStyle/>
          <a:p>
            <a:pPr eaLnBrk="1" hangingPunct="1"/>
            <a:r>
              <a:rPr lang="en-US" altLang="en-US" dirty="0" smtClean="0"/>
              <a:t>It is your responsibility to make sure that your submission works on the machines in MS 237. </a:t>
            </a:r>
          </a:p>
          <a:p>
            <a:pPr eaLnBrk="1" hangingPunct="1"/>
            <a:r>
              <a:rPr lang="en-US" altLang="en-US" dirty="0" smtClean="0"/>
              <a:t>A1 – A3 (MS-Office assignments)</a:t>
            </a:r>
          </a:p>
          <a:p>
            <a:pPr lvl="1" eaLnBrk="1" hangingPunct="1"/>
            <a:r>
              <a:rPr lang="en-US" altLang="en-US" dirty="0"/>
              <a:t>We use a Windows machine to mark whatever you submit</a:t>
            </a:r>
          </a:p>
          <a:p>
            <a:pPr lvl="1" eaLnBrk="1" hangingPunct="1"/>
            <a:r>
              <a:rPr lang="en-US" altLang="en-US" dirty="0" smtClean="0"/>
              <a:t>The latest version of Office is required</a:t>
            </a:r>
          </a:p>
          <a:p>
            <a:pPr lvl="1" eaLnBrk="1" hangingPunct="1"/>
            <a:r>
              <a:rPr lang="en-US" altLang="en-US" dirty="0" smtClean="0"/>
              <a:t>U of C students should be able to access Office 365 “for free” (while they are current students)</a:t>
            </a:r>
          </a:p>
          <a:p>
            <a:pPr lvl="2" eaLnBrk="1" hangingPunct="1"/>
            <a:r>
              <a:rPr lang="en-US" altLang="en-US" dirty="0" smtClean="0"/>
              <a:t>Info: </a:t>
            </a:r>
            <a:r>
              <a:rPr lang="en-US" altLang="en-US" dirty="0" smtClean="0">
                <a:hlinkClick r:id="rId3"/>
              </a:rPr>
              <a:t>http</a:t>
            </a:r>
            <a:r>
              <a:rPr lang="en-US" altLang="en-US" dirty="0">
                <a:hlinkClick r:id="rId3"/>
              </a:rPr>
              <a:t>://</a:t>
            </a:r>
            <a:r>
              <a:rPr lang="en-US" altLang="en-US" dirty="0" smtClean="0">
                <a:hlinkClick r:id="rId3"/>
              </a:rPr>
              <a:t>www.ucalgary.ca/it/office365/faqs</a:t>
            </a:r>
            <a:endParaRPr lang="en-US" altLang="en-US" dirty="0" smtClean="0"/>
          </a:p>
          <a:p>
            <a:pPr lvl="2" eaLnBrk="1" hangingPunct="1"/>
            <a:r>
              <a:rPr lang="en-US" altLang="en-US" dirty="0" smtClean="0"/>
              <a:t>Accessing (need a UC account): </a:t>
            </a:r>
          </a:p>
          <a:p>
            <a:pPr lvl="3" eaLnBrk="1" hangingPunct="1"/>
            <a:r>
              <a:rPr lang="en-US" altLang="en-US" dirty="0">
                <a:hlinkClick r:id="rId4"/>
              </a:rPr>
              <a:t>http://</a:t>
            </a:r>
            <a:r>
              <a:rPr lang="en-US" altLang="en-US" dirty="0" smtClean="0">
                <a:hlinkClick r:id="rId4"/>
              </a:rPr>
              <a:t>www.ucalgary.ca/it/services/office-365 </a:t>
            </a:r>
            <a:r>
              <a:rPr lang="en-US" altLang="en-US" dirty="0" smtClean="0"/>
              <a:t>(click on the link “Access 0365 online”)</a:t>
            </a:r>
            <a:endParaRPr lang="en-US" altLang="en-US" dirty="0">
              <a:hlinkClick r:id="rId5"/>
            </a:endParaRPr>
          </a:p>
          <a:p>
            <a:pPr lvl="3" eaLnBrk="1" hangingPunct="1"/>
            <a:r>
              <a:rPr lang="en-US" altLang="en-US" dirty="0" smtClean="0">
                <a:hlinkClick r:id="rId5"/>
              </a:rPr>
              <a:t>http</a:t>
            </a:r>
            <a:r>
              <a:rPr lang="en-US" altLang="en-US" dirty="0">
                <a:hlinkClick r:id="rId5"/>
              </a:rPr>
              <a:t>://office365.ucalgary.ca</a:t>
            </a:r>
            <a:r>
              <a:rPr lang="en-US" altLang="en-US" dirty="0" smtClean="0">
                <a:hlinkClick r:id="rId5"/>
              </a:rPr>
              <a:t>/</a:t>
            </a:r>
            <a:endParaRPr lang="en-US" altLang="en-US" dirty="0"/>
          </a:p>
          <a:p>
            <a:pPr lvl="3" eaLnBrk="1" hangingPunct="1"/>
            <a:r>
              <a:rPr lang="en-US" altLang="en-US" dirty="0" smtClean="0"/>
              <a:t>If have trouble accessing: contact university UC-IT</a:t>
            </a:r>
          </a:p>
          <a:p>
            <a:pPr eaLnBrk="1" hangingPunct="1"/>
            <a:r>
              <a:rPr lang="en-US" altLang="en-US" dirty="0" smtClean="0"/>
              <a:t>The program written for A4 must be executable on the lab computers</a:t>
            </a:r>
            <a:endParaRPr lang="en-CA"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In Class Bonus Questions (2% Bonus On Term Grade)</a:t>
            </a:r>
          </a:p>
        </p:txBody>
      </p:sp>
      <p:sp>
        <p:nvSpPr>
          <p:cNvPr id="3" name="Content Placeholder 2"/>
          <p:cNvSpPr>
            <a:spLocks noGrp="1"/>
          </p:cNvSpPr>
          <p:nvPr>
            <p:ph idx="1"/>
          </p:nvPr>
        </p:nvSpPr>
        <p:spPr/>
        <p:txBody>
          <a:bodyPr/>
          <a:lstStyle/>
          <a:p>
            <a:pPr eaLnBrk="1" hangingPunct="1"/>
            <a:r>
              <a:rPr lang="en-US" altLang="en-US" dirty="0" smtClean="0"/>
              <a:t>They will be administered using TopHat Monacle</a:t>
            </a:r>
          </a:p>
          <a:p>
            <a:pPr lvl="1" eaLnBrk="1" hangingPunct="1"/>
            <a:r>
              <a:rPr lang="en-US" altLang="en-US" dirty="0" smtClean="0">
                <a:hlinkClick r:id="rId2"/>
              </a:rPr>
              <a:t>https://app-ca.tophat.com</a:t>
            </a:r>
            <a:endParaRPr lang="en-US" altLang="en-US" dirty="0" smtClean="0"/>
          </a:p>
          <a:p>
            <a:pPr eaLnBrk="1" hangingPunct="1"/>
            <a:r>
              <a:rPr lang="en-US" altLang="en-US" dirty="0" smtClean="0"/>
              <a:t>The questions will be ‘randomly’ administered during lecture (only) – no ‘make up’ questions</a:t>
            </a:r>
          </a:p>
          <a:p>
            <a:pPr lvl="1" eaLnBrk="1" hangingPunct="1"/>
            <a:r>
              <a:rPr lang="en-US" altLang="en-US" dirty="0" smtClean="0"/>
              <a:t>You will be given ample notice before the first questions begin (they won’t start immediately)</a:t>
            </a:r>
          </a:p>
          <a:p>
            <a:pPr lvl="1" eaLnBrk="1" hangingPunct="1"/>
            <a:r>
              <a:rPr lang="en-US" altLang="en-US" dirty="0" smtClean="0"/>
              <a:t>Note that the questions will act as a ‘bonus’ (you may potentially be awarded an “A” grade even if you receive no marks on the TopHat questions).</a:t>
            </a:r>
          </a:p>
          <a:p>
            <a:pPr lvl="1" eaLnBrk="1" hangingPunct="1"/>
            <a:r>
              <a:rPr lang="en-US" altLang="en-US" dirty="0" smtClean="0"/>
              <a:t>The questions will be directly related to lecture material.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dirty="0" smtClean="0"/>
              <a:t>Examinations (</a:t>
            </a:r>
            <a:r>
              <a:rPr lang="en-US" altLang="en-US" b="1" i="1" dirty="0" smtClean="0"/>
              <a:t>65% Of Term Grade</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A mix of short answer and multiple choice questions</a:t>
            </a:r>
          </a:p>
          <a:p>
            <a:pPr eaLnBrk="1" hangingPunct="1"/>
            <a:r>
              <a:rPr lang="en-US" altLang="en-US" dirty="0" smtClean="0"/>
              <a:t>Closed book (don’t bring anything into the exam: just yourself and writing implements)</a:t>
            </a:r>
          </a:p>
          <a:p>
            <a:pPr eaLnBrk="1" hangingPunct="1"/>
            <a:r>
              <a:rPr lang="en-US" altLang="en-US" dirty="0" smtClean="0"/>
              <a:t>Midterm examination (</a:t>
            </a:r>
            <a:r>
              <a:rPr lang="en-US" altLang="en-US" b="1" i="1" dirty="0" smtClean="0"/>
              <a:t>25% of term grade</a:t>
            </a:r>
            <a:r>
              <a:rPr lang="en-US" altLang="en-US" dirty="0" smtClean="0"/>
              <a:t>)</a:t>
            </a:r>
          </a:p>
          <a:p>
            <a:pPr lvl="1" eaLnBrk="1" hangingPunct="1"/>
            <a:r>
              <a:rPr lang="en-US" altLang="en-US" dirty="0" smtClean="0"/>
              <a:t>Scheduled by your course instructor and will occur during the semester</a:t>
            </a:r>
          </a:p>
          <a:p>
            <a:pPr lvl="1" eaLnBrk="1" hangingPunct="1"/>
            <a:r>
              <a:rPr lang="en-US" b="1" dirty="0">
                <a:solidFill>
                  <a:srgbClr val="FF0000"/>
                </a:solidFill>
              </a:rPr>
              <a:t>Friday October </a:t>
            </a:r>
            <a:r>
              <a:rPr lang="en-US" b="1" dirty="0" smtClean="0">
                <a:solidFill>
                  <a:srgbClr val="FF0000"/>
                </a:solidFill>
              </a:rPr>
              <a:t>30 from 4:30 – 5:45 </a:t>
            </a:r>
            <a:r>
              <a:rPr lang="en-US" b="1" dirty="0">
                <a:solidFill>
                  <a:srgbClr val="FF0000"/>
                </a:solidFill>
              </a:rPr>
              <a:t>PM in ICT102 </a:t>
            </a:r>
            <a:endParaRPr lang="en-US" b="1" dirty="0" smtClean="0">
              <a:solidFill>
                <a:srgbClr val="FF0000"/>
              </a:solidFill>
            </a:endParaRPr>
          </a:p>
          <a:p>
            <a:pPr lvl="2" eaLnBrk="1" hangingPunct="1"/>
            <a:r>
              <a:rPr lang="en-US" dirty="0" smtClean="0"/>
              <a:t>(Note that it is outside of normal lecture time)</a:t>
            </a:r>
            <a:endParaRPr lang="en-US" altLang="en-US" dirty="0" smtClean="0"/>
          </a:p>
          <a:p>
            <a:pPr eaLnBrk="1" hangingPunct="1"/>
            <a:r>
              <a:rPr lang="en-US" altLang="en-US" dirty="0" smtClean="0"/>
              <a:t>Final examination (</a:t>
            </a:r>
            <a:r>
              <a:rPr lang="en-US" altLang="en-US" b="1" i="1" dirty="0" smtClean="0"/>
              <a:t>40% of term grade</a:t>
            </a:r>
            <a:r>
              <a:rPr lang="en-US" altLang="en-US" dirty="0" smtClean="0"/>
              <a:t>)</a:t>
            </a:r>
          </a:p>
          <a:p>
            <a:pPr lvl="1" eaLnBrk="1" hangingPunct="1"/>
            <a:r>
              <a:rPr lang="en-US" altLang="en-US" dirty="0" smtClean="0"/>
              <a:t>Cumulative but with a focus on topics covered after the midterm</a:t>
            </a:r>
          </a:p>
          <a:p>
            <a:pPr lvl="1" eaLnBrk="1" hangingPunct="1"/>
            <a:r>
              <a:rPr lang="en-US" altLang="en-US" dirty="0" smtClean="0"/>
              <a:t>The exam occurs during the regular end of term examination period so it will be scheduled by the Office of the Registrar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smtClean="0"/>
              <a:t>Mapping Your Raw Score To A Grade Point</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anose="020B0604020202020204" pitchFamily="34" charset="0"/>
              <a:buChar char="•"/>
              <a:defRPr/>
            </a:pPr>
            <a:r>
              <a:rPr lang="en-US" altLang="en-US" dirty="0" smtClean="0"/>
              <a:t>As stated in the course information sheet (official signed document) each major component will be awarded a grade point (and not a percentage) as the value used to determine the term grade.</a:t>
            </a:r>
          </a:p>
          <a:p>
            <a:pPr lvl="1" eaLnBrk="1" fontAlgn="auto" hangingPunct="1">
              <a:spcAft>
                <a:spcPts val="0"/>
              </a:spcAft>
              <a:buFont typeface="Arial" panose="020B0604020202020204" pitchFamily="34" charset="0"/>
              <a:buChar char="•"/>
              <a:defRPr/>
            </a:pPr>
            <a:r>
              <a:rPr lang="en-US" altLang="en-US" dirty="0" smtClean="0"/>
              <a:t>Components that are mapped to a grade point</a:t>
            </a:r>
          </a:p>
          <a:p>
            <a:pPr lvl="2" eaLnBrk="1" fontAlgn="auto" hangingPunct="1">
              <a:spcAft>
                <a:spcPts val="0"/>
              </a:spcAft>
              <a:buFont typeface="Arial" panose="020B0604020202020204" pitchFamily="34" charset="0"/>
              <a:buChar char="–"/>
              <a:defRPr/>
            </a:pPr>
            <a:r>
              <a:rPr lang="en-US" altLang="en-US" dirty="0" smtClean="0"/>
              <a:t>Each individual assignment</a:t>
            </a:r>
          </a:p>
          <a:p>
            <a:pPr lvl="2" eaLnBrk="1" fontAlgn="auto" hangingPunct="1">
              <a:spcAft>
                <a:spcPts val="0"/>
              </a:spcAft>
              <a:buFont typeface="Arial" panose="020B0604020202020204" pitchFamily="34" charset="0"/>
              <a:buChar char="–"/>
              <a:defRPr/>
            </a:pPr>
            <a:r>
              <a:rPr lang="en-US" altLang="en-US" dirty="0" smtClean="0"/>
              <a:t>Total score for in-lecture TopHat questions</a:t>
            </a:r>
          </a:p>
          <a:p>
            <a:pPr lvl="2" eaLnBrk="1" fontAlgn="auto" hangingPunct="1">
              <a:spcAft>
                <a:spcPts val="0"/>
              </a:spcAft>
              <a:buFont typeface="Arial" panose="020B0604020202020204" pitchFamily="34" charset="0"/>
              <a:buChar char="–"/>
              <a:defRPr/>
            </a:pPr>
            <a:r>
              <a:rPr lang="en-US" altLang="en-US" dirty="0" smtClean="0"/>
              <a:t>Midterm exam</a:t>
            </a:r>
          </a:p>
          <a:p>
            <a:pPr lvl="2" eaLnBrk="1" fontAlgn="auto" hangingPunct="1">
              <a:spcAft>
                <a:spcPts val="0"/>
              </a:spcAft>
              <a:buFont typeface="Arial" panose="020B0604020202020204" pitchFamily="34" charset="0"/>
              <a:buChar char="–"/>
              <a:defRPr/>
            </a:pPr>
            <a:r>
              <a:rPr lang="en-US" altLang="en-US" dirty="0" smtClean="0"/>
              <a:t>Final exam</a:t>
            </a:r>
          </a:p>
          <a:p>
            <a:pPr eaLnBrk="1" fontAlgn="auto" hangingPunct="1">
              <a:spcAft>
                <a:spcPts val="0"/>
              </a:spcAft>
              <a:buFont typeface="Arial" panose="020B0604020202020204" pitchFamily="34" charset="0"/>
              <a:buChar char="•"/>
              <a:defRPr/>
            </a:pPr>
            <a:r>
              <a:rPr lang="en-US" altLang="en-US" dirty="0" smtClean="0"/>
              <a:t>The mapping of raw score to grade point will be posted before each assignment is due (variation between assignments may occur).</a:t>
            </a:r>
          </a:p>
          <a:p>
            <a:pPr eaLnBrk="1" fontAlgn="auto" hangingPunct="1">
              <a:spcAft>
                <a:spcPts val="0"/>
              </a:spcAft>
              <a:buFont typeface="Arial" panose="020B0604020202020204" pitchFamily="34" charset="0"/>
              <a:buChar char="•"/>
              <a:defRPr/>
            </a:pPr>
            <a:r>
              <a:rPr lang="en-US" altLang="en-US" dirty="0" smtClean="0"/>
              <a:t>Mapping of TopHat bonus questions to grade point</a:t>
            </a:r>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r>
              <a:rPr lang="en-US" altLang="en-US" dirty="0" smtClean="0"/>
              <a:t>The mapping of the midterm to grade point will be posted sometime after the midterm.</a:t>
            </a:r>
          </a:p>
          <a:p>
            <a:pPr eaLnBrk="1" fontAlgn="auto" hangingPunct="1">
              <a:spcAft>
                <a:spcPts val="0"/>
              </a:spcAft>
              <a:buFont typeface="Arial" panose="020B0604020202020204" pitchFamily="34" charset="0"/>
              <a:buChar char="•"/>
              <a:defRPr/>
            </a:pPr>
            <a:r>
              <a:rPr lang="en-US" altLang="en-US" dirty="0" smtClean="0"/>
              <a:t>The mapping of final to grade point cannot be provided until after the official term marks have been released (Department policy).</a:t>
            </a:r>
          </a:p>
          <a:p>
            <a:pPr eaLnBrk="1" fontAlgn="auto" hangingPunct="1">
              <a:spcAft>
                <a:spcPts val="0"/>
              </a:spcAft>
              <a:buFont typeface="Arial" panose="020B0604020202020204" pitchFamily="34" charset="0"/>
              <a:buChar char="•"/>
              <a:defRPr/>
            </a:pPr>
            <a:endParaRPr lang="en-US" alt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639857603"/>
              </p:ext>
            </p:extLst>
          </p:nvPr>
        </p:nvGraphicFramePr>
        <p:xfrm>
          <a:off x="762000" y="4191000"/>
          <a:ext cx="7620002" cy="914400"/>
        </p:xfrm>
        <a:graphic>
          <a:graphicData uri="http://schemas.openxmlformats.org/drawingml/2006/table">
            <a:tbl>
              <a:tblPr firstRow="1" bandRow="1">
                <a:tableStyleId>{5C22544A-7EE6-4342-B048-85BDC9FD1C3A}</a:tableStyleId>
              </a:tblPr>
              <a:tblGrid>
                <a:gridCol w="685800"/>
                <a:gridCol w="685800"/>
                <a:gridCol w="609600"/>
                <a:gridCol w="533400"/>
                <a:gridCol w="533400"/>
                <a:gridCol w="533400"/>
                <a:gridCol w="609600"/>
                <a:gridCol w="609600"/>
                <a:gridCol w="609600"/>
                <a:gridCol w="533400"/>
                <a:gridCol w="609600"/>
                <a:gridCol w="533400"/>
                <a:gridCol w="533402"/>
              </a:tblGrid>
              <a:tr h="504884">
                <a:tc>
                  <a:txBody>
                    <a:bodyPr/>
                    <a:lstStyle/>
                    <a:p>
                      <a:r>
                        <a:rPr lang="en-US" sz="1200" dirty="0" smtClean="0"/>
                        <a:t>Percent</a:t>
                      </a:r>
                      <a:endParaRPr lang="en-US" sz="1200" dirty="0"/>
                    </a:p>
                  </a:txBody>
                  <a:tcPr/>
                </a:tc>
                <a:tc>
                  <a:txBody>
                    <a:bodyPr/>
                    <a:lstStyle/>
                    <a:p>
                      <a:r>
                        <a:rPr lang="en-US" sz="1200" dirty="0" smtClean="0"/>
                        <a:t>96 – 100</a:t>
                      </a:r>
                      <a:endParaRPr lang="en-US" sz="1200" dirty="0"/>
                    </a:p>
                  </a:txBody>
                  <a:tcPr/>
                </a:tc>
                <a:tc>
                  <a:txBody>
                    <a:bodyPr/>
                    <a:lstStyle/>
                    <a:p>
                      <a:r>
                        <a:rPr lang="en-US" sz="1200" dirty="0" smtClean="0"/>
                        <a:t>91 – 95</a:t>
                      </a:r>
                      <a:endParaRPr lang="en-US" sz="1200" dirty="0"/>
                    </a:p>
                  </a:txBody>
                  <a:tcPr/>
                </a:tc>
                <a:tc>
                  <a:txBody>
                    <a:bodyPr/>
                    <a:lstStyle/>
                    <a:p>
                      <a:r>
                        <a:rPr lang="en-US" sz="1200" dirty="0" smtClean="0"/>
                        <a:t>86 – 90</a:t>
                      </a:r>
                      <a:endParaRPr lang="en-US" sz="1200" dirty="0"/>
                    </a:p>
                  </a:txBody>
                  <a:tcPr/>
                </a:tc>
                <a:tc>
                  <a:txBody>
                    <a:bodyPr/>
                    <a:lstStyle/>
                    <a:p>
                      <a:r>
                        <a:rPr lang="en-US" sz="1200" dirty="0" smtClean="0"/>
                        <a:t>81 – 85</a:t>
                      </a:r>
                      <a:endParaRPr lang="en-US" sz="1200" dirty="0"/>
                    </a:p>
                  </a:txBody>
                  <a:tcPr/>
                </a:tc>
                <a:tc>
                  <a:txBody>
                    <a:bodyPr/>
                    <a:lstStyle/>
                    <a:p>
                      <a:r>
                        <a:rPr lang="en-US" sz="1200" dirty="0" smtClean="0"/>
                        <a:t>76 - 80</a:t>
                      </a:r>
                      <a:endParaRPr lang="en-US" sz="1200" dirty="0"/>
                    </a:p>
                  </a:txBody>
                  <a:tcPr/>
                </a:tc>
                <a:tc>
                  <a:txBody>
                    <a:bodyPr/>
                    <a:lstStyle/>
                    <a:p>
                      <a:r>
                        <a:rPr lang="en-US" sz="1200" dirty="0" smtClean="0"/>
                        <a:t>71</a:t>
                      </a:r>
                      <a:r>
                        <a:rPr lang="en-US" sz="1200" baseline="0" dirty="0" smtClean="0"/>
                        <a:t> - 75</a:t>
                      </a:r>
                      <a:endParaRPr lang="en-US" sz="1200" dirty="0"/>
                    </a:p>
                  </a:txBody>
                  <a:tcPr/>
                </a:tc>
                <a:tc>
                  <a:txBody>
                    <a:bodyPr/>
                    <a:lstStyle/>
                    <a:p>
                      <a:r>
                        <a:rPr lang="en-US" sz="1200" dirty="0" smtClean="0"/>
                        <a:t>65 – 70</a:t>
                      </a:r>
                      <a:endParaRPr lang="en-US" sz="1200" dirty="0"/>
                    </a:p>
                  </a:txBody>
                  <a:tcPr/>
                </a:tc>
                <a:tc>
                  <a:txBody>
                    <a:bodyPr/>
                    <a:lstStyle/>
                    <a:p>
                      <a:r>
                        <a:rPr lang="en-US" sz="1200" dirty="0" smtClean="0"/>
                        <a:t>61 – 64</a:t>
                      </a:r>
                      <a:endParaRPr lang="en-US" sz="1200" dirty="0"/>
                    </a:p>
                  </a:txBody>
                  <a:tcPr/>
                </a:tc>
                <a:tc>
                  <a:txBody>
                    <a:bodyPr/>
                    <a:lstStyle/>
                    <a:p>
                      <a:r>
                        <a:rPr lang="en-US" sz="1200" dirty="0" smtClean="0"/>
                        <a:t>56 -60</a:t>
                      </a:r>
                      <a:endParaRPr lang="en-US" sz="1200" dirty="0"/>
                    </a:p>
                  </a:txBody>
                  <a:tcPr/>
                </a:tc>
                <a:tc>
                  <a:txBody>
                    <a:bodyPr/>
                    <a:lstStyle/>
                    <a:p>
                      <a:r>
                        <a:rPr lang="en-US" sz="1200" dirty="0" smtClean="0"/>
                        <a:t>51 - 55</a:t>
                      </a:r>
                      <a:endParaRPr lang="en-US" sz="1200" dirty="0"/>
                    </a:p>
                  </a:txBody>
                  <a:tcPr/>
                </a:tc>
                <a:tc>
                  <a:txBody>
                    <a:bodyPr/>
                    <a:lstStyle/>
                    <a:p>
                      <a:r>
                        <a:rPr lang="en-US" sz="1200" dirty="0" smtClean="0"/>
                        <a:t>46 - 50</a:t>
                      </a:r>
                      <a:endParaRPr lang="en-US" sz="1200" dirty="0"/>
                    </a:p>
                  </a:txBody>
                  <a:tcPr/>
                </a:tc>
                <a:tc>
                  <a:txBody>
                    <a:bodyPr/>
                    <a:lstStyle/>
                    <a:p>
                      <a:r>
                        <a:rPr lang="en-US" sz="1200" dirty="0" smtClean="0"/>
                        <a:t>&lt;</a:t>
                      </a:r>
                      <a:r>
                        <a:rPr lang="en-US" sz="1200" baseline="0" dirty="0" smtClean="0"/>
                        <a:t> 46</a:t>
                      </a:r>
                      <a:endParaRPr lang="en-US" sz="1200" dirty="0"/>
                    </a:p>
                  </a:txBody>
                  <a:tcPr/>
                </a:tc>
              </a:tr>
              <a:tr h="409516">
                <a:tc>
                  <a:txBody>
                    <a:bodyPr/>
                    <a:lstStyle/>
                    <a:p>
                      <a:r>
                        <a:rPr lang="en-US" sz="1200" dirty="0" smtClean="0"/>
                        <a:t>GPA</a:t>
                      </a:r>
                      <a:endParaRPr lang="en-US" sz="1200" dirty="0"/>
                    </a:p>
                  </a:txBody>
                  <a:tcPr/>
                </a:tc>
                <a:tc>
                  <a:txBody>
                    <a:bodyPr/>
                    <a:lstStyle/>
                    <a:p>
                      <a:r>
                        <a:rPr lang="en-US" sz="1200" dirty="0" smtClean="0"/>
                        <a:t>4.0</a:t>
                      </a:r>
                      <a:endParaRPr lang="en-US" sz="1200" dirty="0"/>
                    </a:p>
                  </a:txBody>
                  <a:tcPr/>
                </a:tc>
                <a:tc>
                  <a:txBody>
                    <a:bodyPr/>
                    <a:lstStyle/>
                    <a:p>
                      <a:r>
                        <a:rPr lang="en-US" sz="1200" dirty="0" smtClean="0"/>
                        <a:t>3.7</a:t>
                      </a:r>
                      <a:endParaRPr lang="en-US" sz="1200" dirty="0"/>
                    </a:p>
                  </a:txBody>
                  <a:tcPr/>
                </a:tc>
                <a:tc>
                  <a:txBody>
                    <a:bodyPr/>
                    <a:lstStyle/>
                    <a:p>
                      <a:r>
                        <a:rPr lang="en-US" sz="1200" dirty="0" smtClean="0"/>
                        <a:t>3.3</a:t>
                      </a:r>
                      <a:endParaRPr lang="en-US" sz="1200" dirty="0"/>
                    </a:p>
                  </a:txBody>
                  <a:tcPr/>
                </a:tc>
                <a:tc>
                  <a:txBody>
                    <a:bodyPr/>
                    <a:lstStyle/>
                    <a:p>
                      <a:r>
                        <a:rPr lang="en-US" sz="1200" dirty="0" smtClean="0"/>
                        <a:t>3.0</a:t>
                      </a:r>
                      <a:endParaRPr lang="en-US" sz="1200" dirty="0"/>
                    </a:p>
                  </a:txBody>
                  <a:tcPr/>
                </a:tc>
                <a:tc>
                  <a:txBody>
                    <a:bodyPr/>
                    <a:lstStyle/>
                    <a:p>
                      <a:r>
                        <a:rPr lang="en-US" sz="1200" dirty="0" smtClean="0"/>
                        <a:t>2.7</a:t>
                      </a:r>
                      <a:endParaRPr lang="en-US" sz="1200" dirty="0"/>
                    </a:p>
                  </a:txBody>
                  <a:tcPr/>
                </a:tc>
                <a:tc>
                  <a:txBody>
                    <a:bodyPr/>
                    <a:lstStyle/>
                    <a:p>
                      <a:r>
                        <a:rPr lang="en-US" sz="1200" dirty="0" smtClean="0"/>
                        <a:t>2.3</a:t>
                      </a:r>
                      <a:endParaRPr lang="en-US" sz="1200" dirty="0"/>
                    </a:p>
                  </a:txBody>
                  <a:tcPr/>
                </a:tc>
                <a:tc>
                  <a:txBody>
                    <a:bodyPr/>
                    <a:lstStyle/>
                    <a:p>
                      <a:r>
                        <a:rPr lang="en-US" sz="1200" dirty="0" smtClean="0"/>
                        <a:t>2.0</a:t>
                      </a:r>
                      <a:endParaRPr lang="en-US" sz="1200" dirty="0"/>
                    </a:p>
                  </a:txBody>
                  <a:tcPr/>
                </a:tc>
                <a:tc>
                  <a:txBody>
                    <a:bodyPr/>
                    <a:lstStyle/>
                    <a:p>
                      <a:r>
                        <a:rPr lang="en-US" sz="1200" dirty="0" smtClean="0"/>
                        <a:t>1.7</a:t>
                      </a:r>
                      <a:endParaRPr lang="en-US" sz="1200" dirty="0"/>
                    </a:p>
                  </a:txBody>
                  <a:tcPr/>
                </a:tc>
                <a:tc>
                  <a:txBody>
                    <a:bodyPr/>
                    <a:lstStyle/>
                    <a:p>
                      <a:r>
                        <a:rPr lang="en-US" sz="1200" dirty="0" smtClean="0"/>
                        <a:t>1.3</a:t>
                      </a:r>
                      <a:endParaRPr lang="en-US" sz="1200" dirty="0"/>
                    </a:p>
                  </a:txBody>
                  <a:tcPr/>
                </a:tc>
                <a:tc>
                  <a:txBody>
                    <a:bodyPr/>
                    <a:lstStyle/>
                    <a:p>
                      <a:r>
                        <a:rPr lang="en-US" sz="1200" dirty="0" smtClean="0"/>
                        <a:t>1.0</a:t>
                      </a:r>
                      <a:endParaRPr lang="en-US" sz="1200" dirty="0"/>
                    </a:p>
                  </a:txBody>
                  <a:tcPr/>
                </a:tc>
                <a:tc>
                  <a:txBody>
                    <a:bodyPr/>
                    <a:lstStyle/>
                    <a:p>
                      <a:r>
                        <a:rPr lang="en-US" sz="1200" dirty="0" smtClean="0"/>
                        <a:t>0.7</a:t>
                      </a:r>
                      <a:endParaRPr lang="en-US" sz="1200" dirty="0"/>
                    </a:p>
                  </a:txBody>
                  <a:tcPr/>
                </a:tc>
                <a:tc>
                  <a:txBody>
                    <a:bodyPr/>
                    <a:lstStyle/>
                    <a:p>
                      <a:r>
                        <a:rPr lang="en-US" sz="1200" dirty="0" smtClean="0"/>
                        <a:t>0.0</a:t>
                      </a:r>
                      <a:endParaRPr lang="en-US" sz="12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 (2)</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dirty="0" smtClean="0"/>
              <a:t>Percentages won’t be used to determine the term grade</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30%, example score = A</a:t>
            </a:r>
          </a:p>
          <a:p>
            <a:pPr lvl="2">
              <a:defRPr/>
            </a:pPr>
            <a:r>
              <a:rPr lang="en-US" dirty="0" smtClean="0">
                <a:latin typeface="Consolas" panose="020B0609020204030204" pitchFamily="49" charset="0"/>
                <a:cs typeface="Consolas" panose="020B0609020204030204" pitchFamily="49" charset="0"/>
              </a:rPr>
              <a:t>Midterm: weight = 30%, example score = B+</a:t>
            </a:r>
          </a:p>
          <a:p>
            <a:pPr lvl="2">
              <a:defRPr/>
            </a:pPr>
            <a:r>
              <a:rPr lang="en-US" dirty="0" smtClean="0">
                <a:latin typeface="Consolas" panose="020B0609020204030204" pitchFamily="49" charset="0"/>
                <a:cs typeface="Consolas" panose="020B0609020204030204" pitchFamily="49" charset="0"/>
              </a:rPr>
              <a:t>Final: weight = 40%, example score = C-</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0.3 * 4.0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0.3 * 3.3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0.4 * 1.7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25122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Term Grade (</a:t>
            </a:r>
            <a:r>
              <a:rPr lang="en-US" altLang="en-US" dirty="0" smtClean="0"/>
              <a:t>3)</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tamj/2015/203F/grade_calculator.xlsx</a:t>
            </a:r>
            <a:endParaRPr lang="en-US" dirty="0"/>
          </a:p>
          <a:p>
            <a:pPr fontAlgn="auto">
              <a:spcBef>
                <a:spcPts val="0"/>
              </a:spcBef>
              <a:spcAft>
                <a:spcPts val="0"/>
              </a:spcAft>
              <a:defRPr/>
            </a:pPr>
            <a:r>
              <a:rPr lang="en-US" dirty="0" smtClean="0"/>
              <a:t>The </a:t>
            </a:r>
            <a:r>
              <a:rPr lang="en-US" dirty="0"/>
              <a:t>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endParaRPr lang="en-US" dirty="0" smtClean="0"/>
          </a:p>
          <a:p>
            <a:pPr lvl="1"/>
            <a:endParaRPr lang="en-US" dirty="0"/>
          </a:p>
        </p:txBody>
      </p:sp>
    </p:spTree>
    <p:extLst>
      <p:ext uri="{BB962C8B-B14F-4D97-AF65-F5344CB8AC3E}">
        <p14:creationId xmlns:p14="http://schemas.microsoft.com/office/powerpoint/2010/main" val="30619929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2960913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Writing: Never Programmed Before?</a:t>
            </a:r>
            <a:endParaRPr lang="en-US" dirty="0"/>
          </a:p>
        </p:txBody>
      </p:sp>
      <p:sp>
        <p:nvSpPr>
          <p:cNvPr id="3" name="Content Placeholder 2"/>
          <p:cNvSpPr>
            <a:spLocks noGrp="1"/>
          </p:cNvSpPr>
          <p:nvPr>
            <p:ph idx="1"/>
          </p:nvPr>
        </p:nvSpPr>
        <p:spPr>
          <a:xfrm>
            <a:off x="457200" y="1234440"/>
            <a:ext cx="8229600" cy="5029200"/>
          </a:xfrm>
        </p:spPr>
        <p:txBody>
          <a:bodyPr/>
          <a:lstStyle/>
          <a:p>
            <a:r>
              <a:rPr lang="en-US" dirty="0" smtClean="0"/>
              <a:t>You aren’t alone! In fact during most semesters this applies to the majority of students.</a:t>
            </a:r>
          </a:p>
          <a:p>
            <a:r>
              <a:rPr lang="en-US" dirty="0" smtClean="0"/>
              <a:t>Although you will create a program for this class (and be tested on this material during the final exam) this class is not designed for computer science majors</a:t>
            </a:r>
          </a:p>
          <a:p>
            <a:pPr lvl="1"/>
            <a:r>
              <a:rPr lang="en-US" dirty="0" smtClean="0"/>
              <a:t>This means that we will “go slow”, repeat important concepts etc. - the programming component is ‘lighter’ than for majors.</a:t>
            </a:r>
          </a:p>
          <a:p>
            <a:pPr lvl="1"/>
            <a:r>
              <a:rPr lang="en-US" dirty="0" smtClean="0"/>
              <a:t>But the programs produced for this class are more ‘practical’</a:t>
            </a:r>
          </a:p>
        </p:txBody>
      </p:sp>
    </p:spTree>
    <p:extLst>
      <p:ext uri="{BB962C8B-B14F-4D97-AF65-F5344CB8AC3E}">
        <p14:creationId xmlns:p14="http://schemas.microsoft.com/office/powerpoint/2010/main" val="23178887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203 vs. 217</a:t>
            </a:r>
            <a:endParaRPr lang="en-US" dirty="0"/>
          </a:p>
        </p:txBody>
      </p:sp>
      <p:sp>
        <p:nvSpPr>
          <p:cNvPr id="3" name="Content Placeholder 2"/>
          <p:cNvSpPr>
            <a:spLocks noGrp="1"/>
          </p:cNvSpPr>
          <p:nvPr>
            <p:ph idx="1"/>
          </p:nvPr>
        </p:nvSpPr>
        <p:spPr/>
        <p:txBody>
          <a:bodyPr/>
          <a:lstStyle/>
          <a:p>
            <a:r>
              <a:rPr lang="en-US" dirty="0" smtClean="0"/>
              <a:t>Program </a:t>
            </a:r>
            <a:r>
              <a:rPr lang="en-US" dirty="0"/>
              <a:t>size (CPSC 217 non-majors programming class): </a:t>
            </a:r>
            <a:endParaRPr lang="en-US" dirty="0" smtClean="0"/>
          </a:p>
          <a:p>
            <a:pPr lvl="1"/>
            <a:r>
              <a:rPr lang="en-US" dirty="0" smtClean="0"/>
              <a:t>A text-based computer game “The hobbit”: 677 line program</a:t>
            </a:r>
          </a:p>
          <a:p>
            <a:pPr lvl="1"/>
            <a:endParaRPr lang="en-US" dirty="0" smtClean="0"/>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marL="234950" lvl="1" indent="0">
              <a:buNone/>
            </a:pPr>
            <a:endParaRPr lang="en-US" dirty="0" smtClean="0"/>
          </a:p>
          <a:p>
            <a:r>
              <a:rPr lang="en-US" dirty="0"/>
              <a:t>Program size </a:t>
            </a:r>
            <a:r>
              <a:rPr lang="en-US" dirty="0" smtClean="0"/>
              <a:t>(this class):</a:t>
            </a:r>
          </a:p>
          <a:p>
            <a:pPr lvl="1"/>
            <a:r>
              <a:rPr lang="en-US" dirty="0" smtClean="0"/>
              <a:t>VBA (changing the capabilities of MS-Word): 60 line program</a:t>
            </a:r>
          </a:p>
          <a:p>
            <a:pPr lvl="1"/>
            <a:r>
              <a:rPr lang="en-US" dirty="0" smtClean="0"/>
              <a:t>JavaScript (running a program through a web page): 70 line program</a:t>
            </a:r>
            <a:endParaRPr lang="en-US" dirty="0"/>
          </a:p>
        </p:txBody>
      </p:sp>
      <p:pic>
        <p:nvPicPr>
          <p:cNvPr id="2050" name="Picture 2" descr="http://pages.cpsc.ucalgary.ca/~tamj/2013/217F/assignments/assignment5/Figure%20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83"/>
          <a:stretch/>
        </p:blipFill>
        <p:spPr bwMode="auto">
          <a:xfrm>
            <a:off x="1066800" y="2286000"/>
            <a:ext cx="2552427" cy="29718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82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Exam: Programming Questions</a:t>
            </a:r>
            <a:endParaRPr lang="en-US" dirty="0"/>
          </a:p>
        </p:txBody>
      </p:sp>
      <p:sp>
        <p:nvSpPr>
          <p:cNvPr id="3" name="Content Placeholder 2"/>
          <p:cNvSpPr>
            <a:spLocks noGrp="1"/>
          </p:cNvSpPr>
          <p:nvPr>
            <p:ph idx="1"/>
          </p:nvPr>
        </p:nvSpPr>
        <p:spPr/>
        <p:txBody>
          <a:bodyPr/>
          <a:lstStyle/>
          <a:p>
            <a:r>
              <a:rPr lang="en-US" dirty="0"/>
              <a:t>Average grades (programming questions, final exam):</a:t>
            </a:r>
          </a:p>
          <a:p>
            <a:pPr lvl="1"/>
            <a:r>
              <a:rPr lang="en-US" dirty="0"/>
              <a:t>The values indicate that the typical student shows a reasonable grasp of the material (i.e., they did “get through it”)</a:t>
            </a:r>
          </a:p>
          <a:p>
            <a:pPr lvl="1"/>
            <a:r>
              <a:rPr lang="en-US" dirty="0"/>
              <a:t>In order to do well </a:t>
            </a:r>
            <a:r>
              <a:rPr lang="en-US" dirty="0" smtClean="0"/>
              <a:t>you need to be coming </a:t>
            </a:r>
            <a:r>
              <a:rPr lang="en-US" dirty="0"/>
              <a:t>to class and </a:t>
            </a:r>
            <a:r>
              <a:rPr lang="en-US" dirty="0" smtClean="0"/>
              <a:t>doing extra work:</a:t>
            </a:r>
          </a:p>
          <a:p>
            <a:pPr lvl="2"/>
            <a:r>
              <a:rPr lang="en-US" dirty="0" smtClean="0"/>
              <a:t>The absolute minimum workload is to complete the assignment</a:t>
            </a:r>
          </a:p>
          <a:p>
            <a:pPr lvl="2"/>
            <a:r>
              <a:rPr lang="en-US" dirty="0" smtClean="0"/>
              <a:t>The more practice you get, the more skilled and knowledgeable you will become</a:t>
            </a:r>
            <a:endParaRPr lang="en-US" dirty="0"/>
          </a:p>
          <a:p>
            <a:endParaRPr lang="en-US" dirty="0"/>
          </a:p>
          <a:p>
            <a:endParaRPr lang="en-US" dirty="0"/>
          </a:p>
        </p:txBody>
      </p:sp>
    </p:spTree>
    <p:extLst>
      <p:ext uri="{BB962C8B-B14F-4D97-AF65-F5344CB8AC3E}">
        <p14:creationId xmlns:p14="http://schemas.microsoft.com/office/powerpoint/2010/main" val="42919007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dirty="0" smtClean="0"/>
              <a:t>What If 203 Still Isn’t Technical Enough For You?</a:t>
            </a:r>
          </a:p>
        </p:txBody>
      </p:sp>
      <p:sp>
        <p:nvSpPr>
          <p:cNvPr id="3" name="Content Placeholder 2"/>
          <p:cNvSpPr>
            <a:spLocks noGrp="1"/>
          </p:cNvSpPr>
          <p:nvPr>
            <p:ph idx="1"/>
          </p:nvPr>
        </p:nvSpPr>
        <p:spPr>
          <a:xfrm>
            <a:off x="470263" y="1230086"/>
            <a:ext cx="8229600" cy="5029200"/>
          </a:xfrm>
        </p:spPr>
        <p:txBody>
          <a:bodyPr/>
          <a:lstStyle/>
          <a:p>
            <a:pPr eaLnBrk="1" hangingPunct="1"/>
            <a:r>
              <a:rPr lang="en-US" altLang="en-US" dirty="0" smtClean="0"/>
              <a:t>Think this course is too easy?</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There are other introductory courses that may be of interest.</a:t>
            </a:r>
          </a:p>
          <a:p>
            <a:pPr eaLnBrk="1" hangingPunct="1"/>
            <a:r>
              <a:rPr lang="en-US" altLang="en-US" dirty="0" smtClean="0"/>
              <a:t>Both are introductions to problem solving by </a:t>
            </a:r>
            <a:r>
              <a:rPr lang="en-US" altLang="en-US" i="1" dirty="0" smtClean="0"/>
              <a:t>writing/creating computer programs</a:t>
            </a:r>
            <a:r>
              <a:rPr lang="en-US" altLang="en-US" dirty="0" smtClean="0"/>
              <a:t>.</a:t>
            </a:r>
          </a:p>
          <a:p>
            <a:pPr lvl="1" eaLnBrk="1" hangingPunct="1"/>
            <a:r>
              <a:rPr lang="en-US" altLang="en-US" dirty="0" smtClean="0"/>
              <a:t>For the following classes </a:t>
            </a:r>
            <a:r>
              <a:rPr lang="en-US" altLang="en-US" dirty="0"/>
              <a:t>p</a:t>
            </a:r>
            <a:r>
              <a:rPr lang="en-US" altLang="en-US" dirty="0" smtClean="0"/>
              <a:t>rogram writing (“programming”) is required for almost all assignments/lecture topics</a:t>
            </a:r>
          </a:p>
          <a:p>
            <a:pPr lvl="1" eaLnBrk="1" hangingPunct="1"/>
            <a:r>
              <a:rPr lang="en-US" altLang="en-US" dirty="0" smtClean="0"/>
              <a:t>CPSC 217: For non-Computer Science majors</a:t>
            </a:r>
          </a:p>
          <a:p>
            <a:pPr lvl="1" eaLnBrk="1" hangingPunct="1"/>
            <a:r>
              <a:rPr lang="en-US" altLang="en-US" dirty="0" smtClean="0"/>
              <a:t>CPSC 231: For Computer Science majors</a:t>
            </a:r>
          </a:p>
        </p:txBody>
      </p:sp>
      <p:grpSp>
        <p:nvGrpSpPr>
          <p:cNvPr id="4" name="Group 3"/>
          <p:cNvGrpSpPr>
            <a:grpSpLocks/>
          </p:cNvGrpSpPr>
          <p:nvPr/>
        </p:nvGrpSpPr>
        <p:grpSpPr bwMode="auto">
          <a:xfrm>
            <a:off x="525463" y="1892300"/>
            <a:ext cx="7867650" cy="1935163"/>
            <a:chOff x="525872" y="1892299"/>
            <a:chExt cx="7866450" cy="1935571"/>
          </a:xfrm>
        </p:grpSpPr>
        <p:pic>
          <p:nvPicPr>
            <p:cNvPr id="22534" name="Picture 2" descr="C:\Users\tamj\AppData\Local\Microsoft\Windows\Temporary Internet Files\Content.IE5\5POKSRUL\MC90012988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872" y="1892299"/>
              <a:ext cx="1935571" cy="193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3" descr="C:\Users\tamj\AppData\Local\Microsoft\Windows\Temporary Internet Files\Content.IE5\3YK1M2C6\MC90005767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0731" y="2078436"/>
              <a:ext cx="2281591" cy="155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4" descr="U:\PC\lectures\Hi.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4500" y="2078436"/>
              <a:ext cx="20701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a:spLocks noChangeArrowheads="1"/>
          </p:cNvSpPr>
          <p:nvPr/>
        </p:nvSpPr>
        <p:spPr bwMode="auto">
          <a:xfrm>
            <a:off x="26988" y="6543675"/>
            <a:ext cx="62611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dirty="0"/>
              <a:t>Image of James curtesy of James Tam, other images from Microsoft</a:t>
            </a:r>
          </a:p>
        </p:txBody>
      </p:sp>
    </p:spTree>
    <p:extLst>
      <p:ext uri="{BB962C8B-B14F-4D97-AF65-F5344CB8AC3E}">
        <p14:creationId xmlns:p14="http://schemas.microsoft.com/office/powerpoint/2010/main" val="309896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extLst>
      <p:ext uri="{BB962C8B-B14F-4D97-AF65-F5344CB8AC3E}">
        <p14:creationId xmlns:p14="http://schemas.microsoft.com/office/powerpoint/2010/main" val="3927119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30</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8318</TotalTime>
  <Words>2381</Words>
  <Application>Microsoft Office PowerPoint</Application>
  <PresentationFormat>On-screen Show (4:3)</PresentationFormat>
  <Paragraphs>291</Paragraphs>
  <Slides>30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ＭＳ Ｐゴシック</vt:lpstr>
      <vt:lpstr>Arial</vt:lpstr>
      <vt:lpstr>Calibri</vt:lpstr>
      <vt:lpstr>Comic Sans MS</vt:lpstr>
      <vt:lpstr>Consolas</vt:lpstr>
      <vt:lpstr>Silent Hell of Cheryl</vt:lpstr>
      <vt:lpstr>Times New Roman</vt:lpstr>
      <vt:lpstr>Office Theme</vt:lpstr>
      <vt:lpstr>CPSC 203</vt:lpstr>
      <vt:lpstr>Administrative (James Tam)</vt:lpstr>
      <vt:lpstr>Course Resources</vt:lpstr>
      <vt:lpstr>How To Use The Course Resources</vt:lpstr>
      <vt:lpstr>Your Engagement Level ---&gt; Your Learning</vt:lpstr>
      <vt:lpstr>Tam’s “House Rules”</vt:lpstr>
      <vt:lpstr>Tam’s “House Rules”</vt:lpstr>
      <vt:lpstr>Learning Objectives</vt:lpstr>
      <vt:lpstr>Course Outcomes</vt:lpstr>
      <vt:lpstr>Course Outcomes (2)</vt:lpstr>
      <vt:lpstr>Course Outcomes (3)</vt:lpstr>
      <vt:lpstr>Evaluation Components</vt:lpstr>
      <vt:lpstr>Assignments (35% Of Term Grade)</vt:lpstr>
      <vt:lpstr>Assignments</vt:lpstr>
      <vt:lpstr>Submitting Assignments</vt:lpstr>
      <vt:lpstr>JT’s Helpful Hint: Electronically Submitting Work</vt:lpstr>
      <vt:lpstr>Backing Up And Submitting Your Work</vt:lpstr>
      <vt:lpstr>Assignments: Software Version1</vt:lpstr>
      <vt:lpstr>In Class Bonus Questions (2% Bonus On Term Grade)</vt:lpstr>
      <vt:lpstr>Examinations (65% Of Term Grade)</vt:lpstr>
      <vt:lpstr>Mapping Your Raw Score To A Grade Point</vt:lpstr>
      <vt:lpstr>Estimating Your Term Grade (2)</vt:lpstr>
      <vt:lpstr>Estimating Your Term Grade (3)</vt:lpstr>
      <vt:lpstr>Why Grade Points?</vt:lpstr>
      <vt:lpstr>Program Writing: Never Programmed Before?</vt:lpstr>
      <vt:lpstr>Assignments: 203 vs. 217</vt:lpstr>
      <vt:lpstr>Final Exam: Programming Questions</vt:lpstr>
      <vt:lpstr>What If 203 Still Isn’t Technical Enough For You?</vt:lpstr>
      <vt:lpstr>Feedback</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CPSC 203: Administration and course introduction</dc:title>
  <dc:creator>James Tam</dc:creator>
  <cp:lastModifiedBy>James Tam</cp:lastModifiedBy>
  <cp:revision>175</cp:revision>
  <dcterms:created xsi:type="dcterms:W3CDTF">2014-05-13T22:22:53Z</dcterms:created>
  <dcterms:modified xsi:type="dcterms:W3CDTF">2015-09-08T04:44:24Z</dcterms:modified>
</cp:coreProperties>
</file>