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4"/>
  </p:notesMasterIdLst>
  <p:handoutMasterIdLst>
    <p:handoutMasterId r:id="rId9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57" r:id="rId14"/>
    <p:sldId id="270" r:id="rId15"/>
    <p:sldId id="268" r:id="rId16"/>
    <p:sldId id="277" r:id="rId17"/>
    <p:sldId id="276" r:id="rId18"/>
    <p:sldId id="272" r:id="rId19"/>
    <p:sldId id="290" r:id="rId20"/>
    <p:sldId id="362" r:id="rId21"/>
    <p:sldId id="363" r:id="rId22"/>
    <p:sldId id="273" r:id="rId23"/>
    <p:sldId id="274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359" r:id="rId32"/>
    <p:sldId id="285" r:id="rId33"/>
    <p:sldId id="286" r:id="rId34"/>
    <p:sldId id="287" r:id="rId35"/>
    <p:sldId id="288" r:id="rId36"/>
    <p:sldId id="309" r:id="rId37"/>
    <p:sldId id="310" r:id="rId38"/>
    <p:sldId id="311" r:id="rId39"/>
    <p:sldId id="313" r:id="rId40"/>
    <p:sldId id="314" r:id="rId41"/>
    <p:sldId id="315" r:id="rId42"/>
    <p:sldId id="317" r:id="rId43"/>
    <p:sldId id="316" r:id="rId44"/>
    <p:sldId id="318" r:id="rId45"/>
    <p:sldId id="319" r:id="rId46"/>
    <p:sldId id="295" r:id="rId47"/>
    <p:sldId id="296" r:id="rId48"/>
    <p:sldId id="298" r:id="rId49"/>
    <p:sldId id="299" r:id="rId50"/>
    <p:sldId id="301" r:id="rId51"/>
    <p:sldId id="303" r:id="rId52"/>
    <p:sldId id="302" r:id="rId53"/>
    <p:sldId id="304" r:id="rId54"/>
    <p:sldId id="300" r:id="rId55"/>
    <p:sldId id="345" r:id="rId56"/>
    <p:sldId id="365" r:id="rId57"/>
    <p:sldId id="307" r:id="rId58"/>
    <p:sldId id="305" r:id="rId59"/>
    <p:sldId id="306" r:id="rId60"/>
    <p:sldId id="321" r:id="rId61"/>
    <p:sldId id="358" r:id="rId62"/>
    <p:sldId id="320" r:id="rId63"/>
    <p:sldId id="322" r:id="rId64"/>
    <p:sldId id="327" r:id="rId65"/>
    <p:sldId id="328" r:id="rId66"/>
    <p:sldId id="329" r:id="rId67"/>
    <p:sldId id="330" r:id="rId68"/>
    <p:sldId id="323" r:id="rId69"/>
    <p:sldId id="326" r:id="rId70"/>
    <p:sldId id="331" r:id="rId71"/>
    <p:sldId id="360" r:id="rId72"/>
    <p:sldId id="324" r:id="rId73"/>
    <p:sldId id="325" r:id="rId74"/>
    <p:sldId id="332" r:id="rId75"/>
    <p:sldId id="333" r:id="rId76"/>
    <p:sldId id="361" r:id="rId77"/>
    <p:sldId id="334" r:id="rId78"/>
    <p:sldId id="336" r:id="rId79"/>
    <p:sldId id="337" r:id="rId80"/>
    <p:sldId id="364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6" r:id="rId89"/>
    <p:sldId id="347" r:id="rId90"/>
    <p:sldId id="351" r:id="rId91"/>
    <p:sldId id="355" r:id="rId92"/>
    <p:sldId id="356" r:id="rId9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3F2415"/>
    <a:srgbClr val="5F361F"/>
    <a:srgbClr val="5F4615"/>
    <a:srgbClr val="74561A"/>
    <a:srgbClr val="3C240A"/>
    <a:srgbClr val="99CCFF"/>
    <a:srgbClr val="FFFFFF"/>
    <a:srgbClr val="64FF64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3" autoAdjust="0"/>
    <p:restoredTop sz="84774" autoAdjust="0"/>
  </p:normalViewPr>
  <p:slideViewPr>
    <p:cSldViewPr>
      <p:cViewPr varScale="1">
        <p:scale>
          <a:sx n="81" d="100"/>
          <a:sy n="81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230" y="-11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Databases: storing and retrieving information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1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92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19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50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D2B2ADE-4E36-41C8-9072-1FB581337CBA}" type="slidenum">
              <a:rPr lang="en-US" altLang="en-US" sz="900" b="0">
                <a:latin typeface="Times New Roman" pitchFamily="18" charset="0"/>
              </a:rPr>
              <a:pPr/>
              <a:t>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65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7412A17-D480-4D20-B009-02AE0324C600}" type="slidenum">
              <a:rPr lang="en-US" altLang="en-US" sz="900" b="0">
                <a:latin typeface="Times New Roman" pitchFamily="18" charset="0"/>
              </a:rPr>
              <a:pPr/>
              <a:t>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>
                <a:latin typeface="Arial" charset="0"/>
              </a:rPr>
              <a:t>Relational database because the table shows relations between data (rows and columns have meaning).</a:t>
            </a:r>
          </a:p>
        </p:txBody>
      </p:sp>
    </p:spTree>
    <p:extLst>
      <p:ext uri="{BB962C8B-B14F-4D97-AF65-F5344CB8AC3E}">
        <p14:creationId xmlns:p14="http://schemas.microsoft.com/office/powerpoint/2010/main" val="10364421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AA31BC86-DC74-4609-84C8-A2A38EFDB300}" type="slidenum">
              <a:rPr lang="en-US" altLang="en-US" sz="900" b="0">
                <a:latin typeface="Times New Roman" pitchFamily="18" charset="0"/>
              </a:rPr>
              <a:pPr/>
              <a:t>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39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C5545C4-5CD2-4582-A53E-0B7843F75739}" type="slidenum">
              <a:rPr lang="en-US" altLang="en-US" sz="900" b="0">
                <a:latin typeface="Times New Roman" pitchFamily="18" charset="0"/>
              </a:rPr>
              <a:pPr/>
              <a:t>10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20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08E0A49-728F-4C2F-ADF5-BF918570EC7D}" type="slidenum">
              <a:rPr lang="en-US" altLang="en-US" sz="900" b="0">
                <a:latin typeface="Times New Roman" pitchFamily="18" charset="0"/>
              </a:rPr>
              <a:pPr/>
              <a:t>11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88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380C521-209E-4AF3-B0C8-DA5078168B70}" type="slidenum">
              <a:rPr lang="en-US" altLang="en-US" sz="900" b="0">
                <a:latin typeface="Times New Roman" pitchFamily="18" charset="0"/>
              </a:rPr>
              <a:pPr/>
              <a:t>12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145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45FB56-3F74-4961-9DC0-62ABF2CEF7F4}" type="slidenum">
              <a:rPr lang="en-US" altLang="en-US" sz="900" b="0">
                <a:latin typeface="Times New Roman" pitchFamily="18" charset="0"/>
              </a:rPr>
              <a:pPr/>
              <a:t>13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2BFE7A9-56AE-4CCF-9A26-49C6D7E58D6C}" type="slidenum">
              <a:rPr lang="en-US" altLang="en-US" sz="900" b="0">
                <a:latin typeface="Times New Roman" pitchFamily="18" charset="0"/>
              </a:rPr>
              <a:pPr/>
              <a:t>19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16233" indent="-216233">
              <a:buFontTx/>
              <a:buAutoNum type="arabicPeriod"/>
            </a:pPr>
            <a:endParaRPr lang="en-US" altLang="en-US" sz="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94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C95D688-DF93-437F-9321-B0D0C1042B42}" type="slidenum">
              <a:rPr lang="en-US" altLang="en-US" sz="900" b="0">
                <a:latin typeface="Times New Roman" pitchFamily="18" charset="0"/>
              </a:rPr>
              <a:pPr/>
              <a:t>20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16233" indent="-216233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15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ABFBFA1-D47F-4DAC-8030-06666144ACB5}" type="slidenum">
              <a:rPr lang="en-US" altLang="en-US" sz="900" b="0">
                <a:latin typeface="Times New Roman" pitchFamily="18" charset="0"/>
              </a:rPr>
              <a:pPr/>
              <a:t>21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94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643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834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8036835-8898-4E2D-A902-3D3DFD9373BB}" type="slidenum">
              <a:rPr lang="en-US" altLang="en-US" sz="900" b="0">
                <a:latin typeface="Times New Roman" pitchFamily="18" charset="0"/>
              </a:rPr>
              <a:pPr/>
              <a:t>37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52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E62699-9E6E-4FD6-8276-5A3A2AFAE2EE}" type="slidenum">
              <a:rPr lang="en-US" altLang="en-US" sz="900" b="0">
                <a:latin typeface="Times New Roman" pitchFamily="18" charset="0"/>
              </a:rPr>
              <a:pPr/>
              <a:t>38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9848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2111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ACFDBE-E417-4A19-9D2F-86727F56E2F2}" type="slidenum">
              <a:rPr lang="en-US" altLang="en-US" sz="900" b="0">
                <a:latin typeface="Times New Roman" pitchFamily="18" charset="0"/>
              </a:rPr>
              <a:pPr/>
              <a:t>43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927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558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8FD1AFF3-571B-4C69-AC6A-4B05A22BEB4F}" type="slidenum">
              <a:rPr lang="en-US" altLang="en-US" sz="900" b="0">
                <a:latin typeface="Times New Roman" pitchFamily="18" charset="0"/>
              </a:rPr>
              <a:pPr/>
              <a:t>46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091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F3E3245-9128-49F3-8824-6A00799BD078}" type="slidenum">
              <a:rPr lang="en-US" altLang="en-US" sz="900" b="0">
                <a:latin typeface="Times New Roman" pitchFamily="18" charset="0"/>
              </a:rPr>
              <a:pPr/>
              <a:t>48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860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D1E5DAD-31A8-43EE-9965-E61E93D16ED3}" type="slidenum">
              <a:rPr lang="en-US" altLang="en-US" sz="900" b="0">
                <a:latin typeface="Times New Roman" pitchFamily="18" charset="0"/>
              </a:rPr>
              <a:pPr/>
              <a:t>49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461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9 means that a number is the only thing required but not mandatory</a:t>
            </a:r>
          </a:p>
          <a:p>
            <a:r>
              <a:rPr lang="en-US" smtClean="0"/>
              <a:t>0</a:t>
            </a:r>
            <a:r>
              <a:rPr lang="en-US" baseline="0" smtClean="0"/>
              <a:t> means that number must be entered</a:t>
            </a:r>
          </a:p>
          <a:p>
            <a:r>
              <a:rPr lang="en-US" baseline="0" smtClean="0"/>
              <a:t>e.g., 00 two numbers must be entered</a:t>
            </a:r>
          </a:p>
          <a:p>
            <a:r>
              <a:rPr lang="en-US" baseline="0" smtClean="0"/>
              <a:t>99 means up to two numbers can be entered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57369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DBFE9E1-9E69-4B92-B724-3B73B7CEA060}" type="slidenum">
              <a:rPr lang="en-US" altLang="en-US" sz="900" b="0">
                <a:latin typeface="Times New Roman" pitchFamily="18" charset="0"/>
              </a:rPr>
              <a:pPr/>
              <a:t>54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989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726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CAC672D-8BEF-4E3C-AB9C-C97E0B37D6A6}" type="slidenum">
              <a:rPr lang="en-US" altLang="en-US" sz="900" b="0">
                <a:latin typeface="Times New Roman" pitchFamily="18" charset="0"/>
              </a:rPr>
              <a:pPr/>
              <a:t>63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898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905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88215A3-0065-4E69-B267-24AF8931E251}" type="slidenum">
              <a:rPr lang="en-US" altLang="en-US" sz="900" b="0">
                <a:latin typeface="Times New Roman" pitchFamily="18" charset="0"/>
              </a:rPr>
              <a:pPr/>
              <a:t>69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802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9361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75455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227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310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680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97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lnSpc>
                <a:spcPct val="100000"/>
              </a:lnSpc>
              <a:defRPr sz="2400"/>
            </a:lvl1pPr>
            <a:lvl2pPr marL="457200" indent="-222250">
              <a:defRPr sz="2000"/>
            </a:lvl2pPr>
            <a:lvl3pPr marL="574675" indent="-117475">
              <a:lnSpc>
                <a:spcPct val="80000"/>
              </a:lnSpc>
              <a:spcBef>
                <a:spcPts val="460"/>
              </a:spcBef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10/1/2015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7837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607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  <p:sldLayoutId id="2147483750" r:id="rId13"/>
    <p:sldLayoutId id="2147483751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pages.cpsc.ucalgary.ca/~tamj/2015/203F/database/LectureExample.accdb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Databases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In this section </a:t>
            </a:r>
            <a:r>
              <a:rPr lang="en-US" altLang="en-US" dirty="0" smtClean="0">
                <a:solidFill>
                  <a:schemeClr val="tx1"/>
                </a:solidFill>
              </a:rPr>
              <a:t>you </a:t>
            </a:r>
            <a:r>
              <a:rPr lang="en-US" altLang="en-US" dirty="0">
                <a:solidFill>
                  <a:schemeClr val="tx1"/>
                </a:solidFill>
              </a:rPr>
              <a:t>will learn about: </a:t>
            </a:r>
            <a:r>
              <a:rPr lang="en-US" altLang="en-US" dirty="0" smtClean="0">
                <a:solidFill>
                  <a:schemeClr val="tx1"/>
                </a:solidFill>
              </a:rPr>
              <a:t>how </a:t>
            </a:r>
            <a:r>
              <a:rPr lang="en-US" altLang="en-US" dirty="0">
                <a:solidFill>
                  <a:schemeClr val="tx1"/>
                </a:solidFill>
              </a:rPr>
              <a:t>information is stored in databases, the different types of relations that can exist within a database, </a:t>
            </a:r>
            <a:r>
              <a:rPr lang="en-US" altLang="en-US" dirty="0" smtClean="0">
                <a:solidFill>
                  <a:schemeClr val="tx1"/>
                </a:solidFill>
              </a:rPr>
              <a:t>and how </a:t>
            </a:r>
            <a:r>
              <a:rPr lang="en-US" altLang="en-US" dirty="0">
                <a:solidFill>
                  <a:schemeClr val="tx1"/>
                </a:solidFill>
              </a:rPr>
              <a:t>information can be retrieved via </a:t>
            </a:r>
            <a:r>
              <a:rPr lang="en-US" altLang="en-US" dirty="0" smtClean="0">
                <a:solidFill>
                  <a:schemeClr val="tx1"/>
                </a:solidFill>
              </a:rPr>
              <a:t>queries.</a:t>
            </a:r>
          </a:p>
          <a:p>
            <a:pPr marL="0" lvl="1"/>
            <a:r>
              <a:rPr lang="en-US" altLang="en-US" dirty="0">
                <a:solidFill>
                  <a:schemeClr val="tx1"/>
                </a:solidFill>
              </a:rPr>
              <a:t>Online MS-Office information source: </a:t>
            </a:r>
            <a:r>
              <a:rPr lang="en-US" altLang="en-US" dirty="0">
                <a:solidFill>
                  <a:schemeClr val="tx1"/>
                </a:solidFill>
                <a:hlinkClick r:id="rId3"/>
              </a:rPr>
              <a:t>https://support.office.com</a:t>
            </a:r>
            <a:r>
              <a:rPr lang="en-US" altLang="en-US" dirty="0" smtClean="0">
                <a:solidFill>
                  <a:schemeClr val="tx1"/>
                </a:solidFill>
                <a:hlinkClick r:id="rId3"/>
              </a:rPr>
              <a:t>/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store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554599" y="1901734"/>
            <a:ext cx="18982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Francesco Rollandin/OpenClipart</a:t>
            </a:r>
          </a:p>
        </p:txBody>
      </p:sp>
    </p:spTree>
    <p:extLst>
      <p:ext uri="{BB962C8B-B14F-4D97-AF65-F5344CB8AC3E}">
        <p14:creationId xmlns:p14="http://schemas.microsoft.com/office/powerpoint/2010/main" val="37215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retrieve information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1752600" y="5257800"/>
            <a:ext cx="2324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2413000" y="4947842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178289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Databases: Storing / Retrieving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will see, implementing these two tasks aren’t as easy as it seems.</a:t>
            </a:r>
          </a:p>
          <a:p>
            <a:r>
              <a:rPr lang="en-US" dirty="0" smtClean="0"/>
              <a:t>Information must be stored such that:</a:t>
            </a:r>
          </a:p>
          <a:p>
            <a:pPr lvl="1"/>
            <a:r>
              <a:rPr lang="en-US" dirty="0" smtClean="0"/>
              <a:t>Information can be quickly retrieved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50482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762000" y="4248150"/>
            <a:ext cx="2590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3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</a:t>
            </a:r>
            <a:r>
              <a:rPr lang="en-US" dirty="0" smtClean="0"/>
              <a:t>Information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database is designed to reduce problems during maintenance (additions, modifications, deletions)</a:t>
            </a:r>
          </a:p>
          <a:p>
            <a:pPr lvl="2"/>
            <a:r>
              <a:rPr lang="en-US" dirty="0" smtClean="0"/>
              <a:t>Example:  You may see this issue arise if talk about database normalization.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152657"/>
            <a:ext cx="1668338" cy="103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1752600"/>
            <a:ext cx="54292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52400" y="3152657"/>
            <a:ext cx="2711256" cy="2681393"/>
            <a:chOff x="152400" y="3152657"/>
            <a:chExt cx="2711256" cy="2681393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3152657"/>
              <a:ext cx="2711256" cy="1783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79294" y="4936333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Marketing Dept.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Loren Coleman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William McCloud</a:t>
              </a:r>
            </a:p>
            <a:p>
              <a:endParaRPr lang="en-US" dirty="0" smtClean="0"/>
            </a:p>
            <a:p>
              <a:endParaRPr lang="en-US" dirty="0" smtClean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24200" y="4644846"/>
            <a:ext cx="3995683" cy="2193642"/>
            <a:chOff x="3124200" y="4644846"/>
            <a:chExt cx="3995683" cy="2193642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4644846"/>
              <a:ext cx="2112208" cy="1320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443344" y="5940771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Finance &amp; Accounting 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Victor Davion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Ester Flowers</a:t>
              </a:r>
              <a:endParaRPr lang="en-US" dirty="0" smtClean="0"/>
            </a:p>
            <a:p>
              <a:endParaRPr lang="en-US" dirty="0" smtClean="0"/>
            </a:p>
          </p:txBody>
        </p:sp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6408" y="4826444"/>
              <a:ext cx="1883475" cy="1177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629400" y="4142796"/>
            <a:ext cx="2590800" cy="3418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/>
              <a:t>Information Technology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07393" y="4460180"/>
            <a:ext cx="1616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dirty="0"/>
              <a:t>Archie Bunker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4044495"/>
            <a:ext cx="2590800" cy="440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53200" y="3110980"/>
            <a:ext cx="2057400" cy="10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700221" y="4460180"/>
            <a:ext cx="1673717" cy="36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63945" y="2809047"/>
            <a:ext cx="1746655" cy="15046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One employee has left and the whole department is gone?</a:t>
            </a:r>
          </a:p>
        </p:txBody>
      </p:sp>
    </p:spTree>
    <p:extLst>
      <p:ext uri="{BB962C8B-B14F-4D97-AF65-F5344CB8AC3E}">
        <p14:creationId xmlns:p14="http://schemas.microsoft.com/office/powerpoint/2010/main" val="11893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 animBg="1"/>
      <p:bldP spid="20" grpId="0" animBg="1"/>
      <p:bldP spid="21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Information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lvl="1"/>
            <a:r>
              <a:rPr lang="en-US" dirty="0">
                <a:ea typeface="ＭＳ Ｐゴシック"/>
                <a:cs typeface="ＭＳ Ｐゴシック"/>
              </a:rPr>
              <a:t>Minimizes redundancy:</a:t>
            </a:r>
          </a:p>
          <a:p>
            <a:pPr lvl="1"/>
            <a:endParaRPr lang="en-US" dirty="0"/>
          </a:p>
        </p:txBody>
      </p:sp>
      <p:graphicFrame>
        <p:nvGraphicFramePr>
          <p:cNvPr id="4" name="Group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668763"/>
              </p:ext>
            </p:extLst>
          </p:nvPr>
        </p:nvGraphicFramePr>
        <p:xfrm>
          <a:off x="770667" y="1992856"/>
          <a:ext cx="6400799" cy="2086572"/>
        </p:xfrm>
        <a:graphic>
          <a:graphicData uri="http://schemas.openxmlformats.org/drawingml/2006/table">
            <a:tbl>
              <a:tblPr/>
              <a:tblGrid>
                <a:gridCol w="838199"/>
                <a:gridCol w="762000"/>
                <a:gridCol w="685800"/>
                <a:gridCol w="1066800"/>
                <a:gridCol w="1447800"/>
                <a:gridCol w="1600200"/>
              </a:tblGrid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553-3992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 203,  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 205, 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ACCT 321, 02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FNCE 353, 05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551-4993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211, 02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251, 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3665053"/>
              </p:ext>
            </p:extLst>
          </p:nvPr>
        </p:nvGraphicFramePr>
        <p:xfrm>
          <a:off x="770667" y="4719433"/>
          <a:ext cx="7663927" cy="1720287"/>
        </p:xfrm>
        <a:graphic>
          <a:graphicData uri="http://schemas.openxmlformats.org/drawingml/2006/table">
            <a:tbl>
              <a:tblPr/>
              <a:tblGrid>
                <a:gridCol w="1232232"/>
                <a:gridCol w="1465707"/>
                <a:gridCol w="1285586"/>
                <a:gridCol w="3680402"/>
              </a:tblGrid>
              <a:tr h="26793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ClassName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ClassNumber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Lecture No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ClassDescription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7897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Computers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97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7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770667" y="1652121"/>
            <a:ext cx="34036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/>
              <a:t>Students </a:t>
            </a:r>
            <a:r>
              <a:rPr lang="en-US" altLang="en-US" sz="1600" dirty="0" smtClean="0"/>
              <a:t>data base table</a:t>
            </a:r>
            <a:endParaRPr lang="en-US" altLang="en-US" sz="1600" dirty="0"/>
          </a:p>
        </p:txBody>
      </p:sp>
      <p:sp>
        <p:nvSpPr>
          <p:cNvPr id="7" name="Text Box 74"/>
          <p:cNvSpPr txBox="1">
            <a:spLocks noChangeArrowheads="1"/>
          </p:cNvSpPr>
          <p:nvPr/>
        </p:nvSpPr>
        <p:spPr bwMode="auto">
          <a:xfrm>
            <a:off x="799354" y="4341046"/>
            <a:ext cx="27813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/>
              <a:t>Classes </a:t>
            </a:r>
            <a:r>
              <a:rPr lang="en-US" altLang="en-US" sz="1600" dirty="0" smtClean="0"/>
              <a:t>data base table</a:t>
            </a:r>
            <a:endParaRPr lang="en-US" alt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4159027" y="2057400"/>
            <a:ext cx="1295400" cy="1905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637307" y="2057400"/>
            <a:ext cx="1295400" cy="1905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94604" y="4800600"/>
            <a:ext cx="3753596" cy="1524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7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With Bother With Databases?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Are used to store and retrieve information</a:t>
            </a:r>
          </a:p>
          <a:p>
            <a:pPr>
              <a:buFontTx/>
              <a:buChar char="•"/>
            </a:pPr>
            <a:r>
              <a:rPr lang="en-US" altLang="en-US" dirty="0" smtClean="0"/>
              <a:t>Why bother, use a simple file as an alternative?</a:t>
            </a:r>
          </a:p>
          <a:p>
            <a:pPr lvl="1"/>
            <a:r>
              <a:rPr lang="en-US" altLang="en-US" dirty="0" smtClean="0"/>
              <a:t>E.g., tracking client information</a:t>
            </a:r>
          </a:p>
        </p:txBody>
      </p:sp>
      <p:sp>
        <p:nvSpPr>
          <p:cNvPr id="400388" name="Text Box 4"/>
          <p:cNvSpPr txBox="1">
            <a:spLocks noChangeArrowheads="1"/>
          </p:cNvSpPr>
          <p:nvPr/>
        </p:nvSpPr>
        <p:spPr bwMode="auto">
          <a:xfrm>
            <a:off x="812800" y="2679700"/>
            <a:ext cx="27432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MILES EDWARD O’BRIAN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DS9 Corp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Electrical engineering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$10,0000,000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$1,750,000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JAMIE SMYTHE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Cooperative services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Gasoline refining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2003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2002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SCOTT BRUCE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Bryce Consulting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Investment analysis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$2,500,000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Etc.</a:t>
            </a:r>
          </a:p>
        </p:txBody>
      </p:sp>
      <p:sp>
        <p:nvSpPr>
          <p:cNvPr id="400389" name="AutoShape 5"/>
          <p:cNvSpPr>
            <a:spLocks/>
          </p:cNvSpPr>
          <p:nvPr/>
        </p:nvSpPr>
        <p:spPr bwMode="auto">
          <a:xfrm>
            <a:off x="3073400" y="2705100"/>
            <a:ext cx="558800" cy="3771900"/>
          </a:xfrm>
          <a:prstGeom prst="rightBrace">
            <a:avLst>
              <a:gd name="adj1" fmla="val 56250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400390" name="Text Box 6"/>
          <p:cNvSpPr txBox="1">
            <a:spLocks noChangeArrowheads="1"/>
          </p:cNvSpPr>
          <p:nvPr/>
        </p:nvSpPr>
        <p:spPr bwMode="auto">
          <a:xfrm>
            <a:off x="3949700" y="3022600"/>
            <a:ext cx="4660900" cy="375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 marL="114300" indent="-11430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342900" indent="-11430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If the list is short then a simple text file may suffice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As the list grows organizing and updating the information becomes more challenging (duplicates or inaccuracies?)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Also searching the list according to specific criteria may become difficult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whose purchases in 2007 were between one and five million dollars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that made </a:t>
            </a:r>
            <a:r>
              <a:rPr lang="en-US" altLang="en-US" sz="1600" b="0" dirty="0" smtClean="0">
                <a:solidFill>
                  <a:srgbClr val="FF0000"/>
                </a:solidFill>
              </a:rPr>
              <a:t>a purchase </a:t>
            </a:r>
            <a:r>
              <a:rPr lang="en-US" altLang="en-US" sz="1600" b="0" dirty="0">
                <a:solidFill>
                  <a:srgbClr val="FF0000"/>
                </a:solidFill>
              </a:rPr>
              <a:t>exceeding 10 million dollars.</a:t>
            </a:r>
          </a:p>
        </p:txBody>
      </p:sp>
    </p:spTree>
    <p:extLst>
      <p:ext uri="{BB962C8B-B14F-4D97-AF65-F5344CB8AC3E}">
        <p14:creationId xmlns:p14="http://schemas.microsoft.com/office/powerpoint/2010/main" val="28126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8" grpId="0"/>
      <p:bldP spid="400389" grpId="0" animBg="1"/>
      <p:bldP spid="400390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Information is stored in tables: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436795" y="2071952"/>
            <a:ext cx="279409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>
                <a:solidFill>
                  <a:srgbClr val="FF0000"/>
                </a:solidFill>
              </a:rPr>
              <a:t>The ‘Gamers’ </a:t>
            </a:r>
            <a:r>
              <a:rPr lang="en-US" altLang="en-US" sz="2000" dirty="0">
                <a:solidFill>
                  <a:srgbClr val="FF0000"/>
                </a:solidFill>
              </a:rPr>
              <a:t>table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73590"/>
            <a:ext cx="7791450" cy="34671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65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3"/>
      <p:bldP spid="133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74" y="2016919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(2)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r>
              <a:rPr lang="en-US" altLang="en-US" dirty="0" smtClean="0"/>
              <a:t>Row = Record: An example instance of data within the table.</a:t>
            </a:r>
          </a:p>
          <a:p>
            <a:pPr lvl="1"/>
            <a:r>
              <a:rPr lang="en-US" altLang="en-US" dirty="0" smtClean="0"/>
              <a:t>Gamers Table: one row is an example instance of a gamer</a:t>
            </a:r>
          </a:p>
        </p:txBody>
      </p:sp>
      <p:grpSp>
        <p:nvGrpSpPr>
          <p:cNvPr id="321545" name="Group 9"/>
          <p:cNvGrpSpPr>
            <a:grpSpLocks/>
          </p:cNvGrpSpPr>
          <p:nvPr/>
        </p:nvGrpSpPr>
        <p:grpSpPr bwMode="auto">
          <a:xfrm>
            <a:off x="662" y="2287900"/>
            <a:ext cx="1357067" cy="2925139"/>
            <a:chOff x="473" y="1162"/>
            <a:chExt cx="879" cy="2200"/>
          </a:xfrm>
        </p:grpSpPr>
        <p:sp>
          <p:nvSpPr>
            <p:cNvPr id="15370" name="AutoShape 5"/>
            <p:cNvSpPr>
              <a:spLocks/>
            </p:cNvSpPr>
            <p:nvPr/>
          </p:nvSpPr>
          <p:spPr bwMode="auto">
            <a:xfrm>
              <a:off x="1096" y="1162"/>
              <a:ext cx="256" cy="2200"/>
            </a:xfrm>
            <a:prstGeom prst="leftBrace">
              <a:avLst>
                <a:gd name="adj1" fmla="val 7161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5371" name="Text Box 6"/>
            <p:cNvSpPr txBox="1">
              <a:spLocks noChangeArrowheads="1"/>
            </p:cNvSpPr>
            <p:nvPr/>
          </p:nvSpPr>
          <p:spPr bwMode="auto">
            <a:xfrm>
              <a:off x="473" y="1937"/>
              <a:ext cx="751" cy="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Table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records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64536" y="4282280"/>
            <a:ext cx="7547693" cy="2365845"/>
            <a:chOff x="1066211" y="4190751"/>
            <a:chExt cx="7547693" cy="2365845"/>
          </a:xfrm>
        </p:grpSpPr>
        <p:sp>
          <p:nvSpPr>
            <p:cNvPr id="15368" name="Line 10"/>
            <p:cNvSpPr>
              <a:spLocks noChangeShapeType="1"/>
            </p:cNvSpPr>
            <p:nvPr/>
          </p:nvSpPr>
          <p:spPr bwMode="auto">
            <a:xfrm flipV="1">
              <a:off x="2790990" y="4503958"/>
              <a:ext cx="1710756" cy="170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69" name="Text Box 11"/>
            <p:cNvSpPr txBox="1">
              <a:spLocks noChangeArrowheads="1"/>
            </p:cNvSpPr>
            <p:nvPr/>
          </p:nvSpPr>
          <p:spPr bwMode="auto">
            <a:xfrm>
              <a:off x="1066211" y="6154958"/>
              <a:ext cx="4501252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>
                  <a:solidFill>
                    <a:srgbClr val="FF0000"/>
                  </a:solidFill>
                </a:rPr>
                <a:t>One record, </a:t>
              </a:r>
              <a:r>
                <a:rPr lang="en-US" altLang="en-US" sz="2000" dirty="0" smtClean="0">
                  <a:solidFill>
                    <a:srgbClr val="FF0000"/>
                  </a:solidFill>
                </a:rPr>
                <a:t>‘Harri Masoon’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374904" y="4190751"/>
              <a:ext cx="7239000" cy="313207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1460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(3)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2192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Column: are that attributes that we track for each record</a:t>
            </a:r>
          </a:p>
          <a:p>
            <a:pPr lvl="1"/>
            <a:r>
              <a:rPr lang="en-US" altLang="en-US" dirty="0" smtClean="0"/>
              <a:t>Gamers </a:t>
            </a:r>
            <a:r>
              <a:rPr lang="en-US" altLang="en-US" dirty="0"/>
              <a:t>Table:  </a:t>
            </a:r>
            <a:r>
              <a:rPr lang="en-US" altLang="en-US" dirty="0" smtClean="0"/>
              <a:t>each column specifies the information we store about the games in this database.</a:t>
            </a:r>
            <a:endParaRPr lang="en-US" altLang="en-US" dirty="0"/>
          </a:p>
          <a:p>
            <a:pPr lvl="1"/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788669" y="2339804"/>
            <a:ext cx="7440930" cy="726036"/>
            <a:chOff x="788670" y="2287832"/>
            <a:chExt cx="6324600" cy="726036"/>
          </a:xfrm>
        </p:grpSpPr>
        <p:sp>
          <p:nvSpPr>
            <p:cNvPr id="17418" name="AutoShape 6"/>
            <p:cNvSpPr>
              <a:spLocks/>
            </p:cNvSpPr>
            <p:nvPr/>
          </p:nvSpPr>
          <p:spPr bwMode="auto">
            <a:xfrm rot="5400000">
              <a:off x="3778899" y="-320502"/>
              <a:ext cx="344141" cy="6324600"/>
            </a:xfrm>
            <a:prstGeom prst="leftBrace">
              <a:avLst>
                <a:gd name="adj1" fmla="val 12968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7419" name="Text Box 7"/>
            <p:cNvSpPr txBox="1">
              <a:spLocks noChangeArrowheads="1"/>
            </p:cNvSpPr>
            <p:nvPr/>
          </p:nvSpPr>
          <p:spPr bwMode="auto">
            <a:xfrm>
              <a:off x="1867058" y="2287832"/>
              <a:ext cx="4663300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Attributes (‘fields’ in Access) of each record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3044070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01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Primary Key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1430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Each table should typically have one attribute designated as the primary key:</a:t>
            </a:r>
          </a:p>
          <a:p>
            <a:pPr lvl="1"/>
            <a:r>
              <a:rPr lang="en-US" altLang="en-US" dirty="0" smtClean="0"/>
              <a:t>The primary key must be guaranteed to be unique</a:t>
            </a:r>
          </a:p>
          <a:p>
            <a:pPr lvl="1"/>
            <a:r>
              <a:rPr lang="en-US" altLang="en-US" dirty="0" smtClean="0"/>
              <a:t>It must uniquely identify one record from another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4505" r="55070" b="55359"/>
          <a:stretch>
            <a:fillRect/>
          </a:stretch>
        </p:blipFill>
        <p:spPr bwMode="auto">
          <a:xfrm>
            <a:off x="2331421" y="28702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350" y="2667000"/>
            <a:ext cx="3409952" cy="4152900"/>
            <a:chOff x="4" y="1576"/>
            <a:chExt cx="2148" cy="2616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 rot="5400000">
              <a:off x="448" y="2488"/>
              <a:ext cx="2616" cy="79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V="1">
              <a:off x="672" y="2896"/>
              <a:ext cx="696" cy="2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4" y="3084"/>
              <a:ext cx="1096" cy="1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>
                  <a:solidFill>
                    <a:srgbClr val="FF0000"/>
                  </a:solidFill>
                </a:rPr>
                <a:t>Primary Key for table ‘Employees’ is the ‘SIN’ </a:t>
              </a:r>
              <a:r>
                <a:rPr lang="en-US" altLang="en-US" sz="2000" b="0" dirty="0" smtClean="0">
                  <a:solidFill>
                    <a:srgbClr val="FF0000"/>
                  </a:solidFill>
                </a:rPr>
                <a:t>attribute</a:t>
              </a:r>
              <a:endParaRPr lang="en-US" altLang="en-US" sz="2000" b="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07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Choosing A Primary Key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 primary key must be unique to each record because it is the one thing that distinguishes them.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there’s at least one instance where the attributes of two records can take on the same value then that attribute cannot be a primary key. (When in doubt verify with your users).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primary key cannot be formed from a single attribute then several attributes can be combined into a composite key. (Each attribute is still a column but together they form a unique primary key for each record).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Course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Registrations</a:t>
            </a:r>
            <a:r>
              <a:rPr lang="en-US" altLang="en-US" dirty="0" smtClean="0"/>
              <a:t> table: Course name, course number, lecture section (CPSC 203 L01)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unique primary key still cannot be found then ‘invent’ one.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StudentID#, SocialInsuraneNumber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21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MS-Access: Views Of Your Database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38608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b="1" dirty="0" smtClean="0"/>
              <a:t>Design view</a:t>
            </a:r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endParaRPr lang="en-US" altLang="en-US" sz="1800" dirty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Typically start with this view</a:t>
            </a:r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what attributes that a table will consist of: 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GAMES: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sz="1600" dirty="0" smtClean="0"/>
              <a:t>, HourlyRate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the type and the format and valid range of values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SIN</a:t>
            </a:r>
            <a:r>
              <a:rPr lang="en-US" altLang="en-US" sz="1600" dirty="0" smtClean="0"/>
              <a:t> is attribute with 9 characters that must be in the format 000 000 000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e</a:t>
            </a:r>
            <a:r>
              <a:rPr lang="en-US" altLang="en-US" sz="1600" dirty="0" smtClean="0"/>
              <a:t>.g., HourlyRate must be between $1 - $100</a:t>
            </a:r>
          </a:p>
        </p:txBody>
      </p:sp>
      <p:sp>
        <p:nvSpPr>
          <p:cNvPr id="32461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37100" y="1108075"/>
            <a:ext cx="3898900" cy="5368925"/>
          </a:xfrm>
          <a:prstGeom prst="rect">
            <a:avLst/>
          </a:prstGeom>
        </p:spPr>
        <p:txBody>
          <a:bodyPr/>
          <a:lstStyle/>
          <a:p>
            <a:pPr marL="114300" indent="-114300">
              <a:lnSpc>
                <a:spcPct val="80000"/>
              </a:lnSpc>
            </a:pPr>
            <a:r>
              <a:rPr lang="en-US" altLang="en-US" sz="2000" b="1" dirty="0" smtClean="0"/>
              <a:t>Datasheet view</a:t>
            </a:r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  <a:buFontTx/>
              <a:buChar char="•"/>
            </a:pPr>
            <a:r>
              <a:rPr lang="en-US" altLang="en-US" sz="1800" dirty="0" smtClean="0"/>
              <a:t>Once the attributes have been specified in the Design view using the Datasheet view allows data entry for each record.</a:t>
            </a:r>
          </a:p>
          <a:p>
            <a:pPr marL="114300" indent="-114300">
              <a:lnSpc>
                <a:spcPct val="80000"/>
              </a:lnSpc>
            </a:pPr>
            <a:endParaRPr lang="en-US" altLang="en-US" sz="1800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45531"/>
            <a:ext cx="2895600" cy="2638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375348"/>
            <a:ext cx="24384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9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uiExpand="1" build="p" bldLvl="2"/>
      <p:bldP spid="324614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Problem: Online Games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/>
              <a:t>This example can be found online: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hlinkClick r:id="rId2"/>
              </a:rPr>
              <a:t>http://pages.cpsc.ucalgary.ca/~</a:t>
            </a:r>
            <a:r>
              <a:rPr lang="en-US" altLang="en-US" sz="1800" dirty="0" smtClean="0">
                <a:hlinkClick r:id="rId2"/>
              </a:rPr>
              <a:t>tamj/2015/203F/database/LectureExample.accdb</a:t>
            </a:r>
            <a:endParaRPr lang="en-CA" sz="1800" dirty="0" smtClean="0"/>
          </a:p>
          <a:p>
            <a:r>
              <a:rPr lang="en-CA" dirty="0" smtClean="0"/>
              <a:t>An online gaming server will allow several online different games to be played</a:t>
            </a:r>
          </a:p>
          <a:p>
            <a:r>
              <a:rPr lang="en-CA" dirty="0" smtClean="0"/>
              <a:t>Gamers can logon to play a particular game</a:t>
            </a:r>
          </a:p>
          <a:p>
            <a:r>
              <a:rPr lang="en-CA" dirty="0" smtClean="0"/>
              <a:t>A gamer playing a game will create a ‘session’ that tracks (among other things) the cost of the gaming session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368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Gamers: Information To Be Tracked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Online identifier: “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 smtClean="0">
                <a:cs typeface="Consolas" panose="020B0609020204030204" pitchFamily="49" charset="0"/>
              </a:rPr>
              <a:t>”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number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>
                <a:cs typeface="Consolas" panose="020B0609020204030204" pitchFamily="49" charset="0"/>
              </a:rPr>
              <a:t>Income: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cs typeface="Consolas" panose="020B0609020204030204" pitchFamily="49" charset="0"/>
              </a:rPr>
              <a:t>Real life identifier: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F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irst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and last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‘score’ (sum of player’s accomplishments among multiple games):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Games</a:t>
            </a:r>
            <a:r>
              <a:rPr lang="en-US" dirty="0"/>
              <a:t>: Information To Be Tracked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Name of the game: </a:t>
            </a:r>
            <a:r>
              <a:rPr lang="en-CA" dirty="0">
                <a:latin typeface="Comic Sans MS" panose="030F0702030302020204" pitchFamily="66" charset="0"/>
              </a:rPr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CA" sz="2400" dirty="0"/>
              <a:t>The cost of playing a game: </a:t>
            </a:r>
            <a:r>
              <a:rPr lang="en-CA" sz="2400" dirty="0">
                <a:latin typeface="Comic Sans MS" panose="030F0702030302020204" pitchFamily="66" charset="0"/>
              </a:rPr>
              <a:t>H</a:t>
            </a:r>
            <a:r>
              <a:rPr lang="en-CA" sz="2400" dirty="0" smtClean="0">
                <a:latin typeface="Comic Sans MS" panose="030F0702030302020204" pitchFamily="66" charset="0"/>
              </a:rPr>
              <a:t>ourly </a:t>
            </a:r>
            <a:r>
              <a:rPr lang="en-CA" sz="2400" dirty="0">
                <a:latin typeface="Comic Sans MS" panose="030F0702030302020204" pitchFamily="66" charset="0"/>
              </a:rPr>
              <a:t>rate</a:t>
            </a:r>
            <a:endParaRPr lang="en-US" altLang="en-US" sz="2400" dirty="0">
              <a:latin typeface="Comic Sans MS" panose="030F0702030302020204" pitchFamily="66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0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Gaming Sessions: </a:t>
            </a:r>
            <a:r>
              <a:rPr lang="en-US" dirty="0"/>
              <a:t>Information To Be Tracked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time that a player starts playing a game billing information must be generated (allows the bill to be attached to the correct player)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 (who gets the bill)</a:t>
            </a:r>
            <a:endParaRPr lang="en-US" dirty="0"/>
          </a:p>
          <a:p>
            <a:pPr lvl="1"/>
            <a:r>
              <a:rPr lang="en-US" dirty="0"/>
              <a:t>Which game was </a:t>
            </a:r>
            <a:r>
              <a:rPr lang="en-US" dirty="0" smtClean="0"/>
              <a:t>played (how much is the cost per time unit)</a:t>
            </a:r>
            <a:endParaRPr lang="en-US" dirty="0"/>
          </a:p>
          <a:p>
            <a:pPr lvl="1"/>
            <a:r>
              <a:rPr lang="en-US" dirty="0"/>
              <a:t>How long was the game </a:t>
            </a:r>
            <a:r>
              <a:rPr lang="en-US" dirty="0" smtClean="0"/>
              <a:t>played (in conjunction with the cost per time unit it determines the size of the bill)</a:t>
            </a:r>
            <a:endParaRPr lang="en-US" dirty="0"/>
          </a:p>
          <a:p>
            <a:pPr marL="2349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61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table stores related information</a:t>
            </a:r>
          </a:p>
          <a:p>
            <a:pPr lvl="1"/>
            <a:r>
              <a:rPr lang="en-US" dirty="0" smtClean="0"/>
              <a:t>E.g., </a:t>
            </a:r>
          </a:p>
          <a:p>
            <a:pPr lvl="1"/>
            <a:r>
              <a:rPr lang="en-US" dirty="0" smtClean="0"/>
              <a:t>Client: Client name, purchases, phone, address, email </a:t>
            </a:r>
          </a:p>
          <a:p>
            <a:pPr lvl="1"/>
            <a:r>
              <a:rPr lang="en-US" dirty="0" smtClean="0"/>
              <a:t>Product: Product name, price, description</a:t>
            </a:r>
          </a:p>
          <a:p>
            <a:r>
              <a:rPr lang="en-US" dirty="0" smtClean="0"/>
              <a:t>The three groups of information in this problem appear to map to three database tables</a:t>
            </a:r>
          </a:p>
          <a:p>
            <a:pPr lvl="1"/>
            <a:r>
              <a:rPr lang="en-US" dirty="0" smtClean="0"/>
              <a:t>Gamers</a:t>
            </a:r>
          </a:p>
          <a:p>
            <a:pPr lvl="1"/>
            <a:r>
              <a:rPr lang="en-US" dirty="0" smtClean="0"/>
              <a:t>Games</a:t>
            </a:r>
          </a:p>
          <a:p>
            <a:pPr lvl="1"/>
            <a:r>
              <a:rPr lang="en-US" dirty="0" smtClean="0"/>
              <a:t>Sessions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9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Tables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unique and descriptive name.</a:t>
            </a:r>
          </a:p>
          <a:p>
            <a:pPr marL="679450" lvl="1" indent="-214313"/>
            <a:r>
              <a:rPr lang="en-US" altLang="en-US" dirty="0" smtClean="0">
                <a:latin typeface="Arial" charset="0"/>
              </a:rPr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VehicleMaintenanceRecords</a:t>
            </a:r>
            <a:r>
              <a:rPr lang="en-US" altLang="en-US" dirty="0" smtClean="0">
                <a:latin typeface="Arial" charset="0"/>
              </a:rPr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CarDetails</a:t>
            </a:r>
            <a:r>
              <a:rPr lang="en-US" altLang="en-US" dirty="0" smtClean="0">
                <a:latin typeface="Arial" charset="0"/>
              </a:rPr>
              <a:t>”</a:t>
            </a:r>
            <a:endParaRPr lang="en-US" altLang="en-US" dirty="0" smtClean="0"/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Do not use words that convey database or technical terminology (use real world terms)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File</a:t>
            </a:r>
            <a:r>
              <a:rPr lang="en-US" altLang="en-US" dirty="0" smtClean="0"/>
              <a:t>”,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Record</a:t>
            </a:r>
            <a:r>
              <a:rPr lang="en-US" altLang="en-US" dirty="0" smtClean="0"/>
              <a:t>”,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While names should be short avoid using acronyms and abbreviations unless they are well-known.</a:t>
            </a:r>
          </a:p>
          <a:p>
            <a:pPr marL="679450" lvl="1" indent="-2778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SC</a:t>
            </a:r>
            <a:r>
              <a:rPr lang="en-US" altLang="en-US" dirty="0" smtClean="0"/>
              <a:t>” = ???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Consider using the plural form of a name.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table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 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 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Undergraduate_Students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UndergraduateStudents</a:t>
            </a:r>
            <a:r>
              <a:rPr lang="en-US" altLang="en-US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152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Attributes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Select a unique and descriptive name (similar to tables).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name that accurately, clearly and unambiguously identifies the characteristic that the attribute represents.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altLang="en-US" dirty="0" smtClean="0"/>
              <a:t>” vs. “FirstName”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While names should be short avoid using acronyms and abbreviations unless they are well-known</a:t>
            </a:r>
            <a:r>
              <a:rPr lang="en-US" altLang="en-US" dirty="0"/>
              <a:t> </a:t>
            </a:r>
            <a:r>
              <a:rPr lang="en-US" altLang="en-US" dirty="0" smtClean="0"/>
              <a:t>(similar to tables).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Use the singular form of a name</a:t>
            </a:r>
          </a:p>
          <a:p>
            <a:pPr marL="679450" lvl="1" indent="-168275"/>
            <a:r>
              <a:rPr lang="en-US" altLang="en-US" dirty="0" smtClean="0"/>
              <a:t>Tables store multiple records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dirty="0" smtClean="0"/>
              <a:t> table), attributes store a single piece of information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dirty="0" smtClean="0"/>
              <a:t> for a particular game)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 (similar to tables).</a:t>
            </a:r>
          </a:p>
          <a:p>
            <a:pPr marL="457200" indent="-457200"/>
            <a:endParaRPr lang="en-US" altLang="en-US" dirty="0" smtClean="0"/>
          </a:p>
          <a:p>
            <a:pPr marL="457200" indent="-457200">
              <a:buFontTx/>
              <a:buAutoNum type="arabicPeriod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37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Null Values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Refers to the attributes of a record that are empty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Primary keys cannot be null but other attributes may be null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Entry of any attribute can be made mandatory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477" r="31071" b="46476"/>
          <a:stretch/>
        </p:blipFill>
        <p:spPr bwMode="auto">
          <a:xfrm>
            <a:off x="685800" y="2952750"/>
            <a:ext cx="30289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2044700" y="5537200"/>
            <a:ext cx="571945" cy="215900"/>
          </a:xfrm>
          <a:custGeom>
            <a:avLst/>
            <a:gdLst>
              <a:gd name="connsiteX0" fmla="*/ 571500 w 571945"/>
              <a:gd name="connsiteY0" fmla="*/ 63500 h 215900"/>
              <a:gd name="connsiteX1" fmla="*/ 508000 w 571945"/>
              <a:gd name="connsiteY1" fmla="*/ 25400 h 215900"/>
              <a:gd name="connsiteX2" fmla="*/ 431800 w 571945"/>
              <a:gd name="connsiteY2" fmla="*/ 0 h 215900"/>
              <a:gd name="connsiteX3" fmla="*/ 88900 w 571945"/>
              <a:gd name="connsiteY3" fmla="*/ 12700 h 215900"/>
              <a:gd name="connsiteX4" fmla="*/ 50800 w 571945"/>
              <a:gd name="connsiteY4" fmla="*/ 25400 h 215900"/>
              <a:gd name="connsiteX5" fmla="*/ 12700 w 571945"/>
              <a:gd name="connsiteY5" fmla="*/ 63500 h 215900"/>
              <a:gd name="connsiteX6" fmla="*/ 0 w 571945"/>
              <a:gd name="connsiteY6" fmla="*/ 101600 h 215900"/>
              <a:gd name="connsiteX7" fmla="*/ 12700 w 571945"/>
              <a:gd name="connsiteY7" fmla="*/ 165100 h 215900"/>
              <a:gd name="connsiteX8" fmla="*/ 50800 w 571945"/>
              <a:gd name="connsiteY8" fmla="*/ 190500 h 215900"/>
              <a:gd name="connsiteX9" fmla="*/ 152400 w 571945"/>
              <a:gd name="connsiteY9" fmla="*/ 215900 h 215900"/>
              <a:gd name="connsiteX10" fmla="*/ 330200 w 571945"/>
              <a:gd name="connsiteY10" fmla="*/ 203200 h 215900"/>
              <a:gd name="connsiteX11" fmla="*/ 381000 w 571945"/>
              <a:gd name="connsiteY11" fmla="*/ 190500 h 215900"/>
              <a:gd name="connsiteX12" fmla="*/ 457200 w 571945"/>
              <a:gd name="connsiteY12" fmla="*/ 165100 h 215900"/>
              <a:gd name="connsiteX13" fmla="*/ 495300 w 571945"/>
              <a:gd name="connsiteY13" fmla="*/ 152400 h 215900"/>
              <a:gd name="connsiteX14" fmla="*/ 533400 w 571945"/>
              <a:gd name="connsiteY14" fmla="*/ 127000 h 215900"/>
              <a:gd name="connsiteX15" fmla="*/ 571500 w 571945"/>
              <a:gd name="connsiteY15" fmla="*/ 635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1945" h="215900">
                <a:moveTo>
                  <a:pt x="571500" y="63500"/>
                </a:moveTo>
                <a:cubicBezTo>
                  <a:pt x="567267" y="46567"/>
                  <a:pt x="530472" y="35614"/>
                  <a:pt x="508000" y="25400"/>
                </a:cubicBezTo>
                <a:cubicBezTo>
                  <a:pt x="483626" y="14321"/>
                  <a:pt x="431800" y="0"/>
                  <a:pt x="431800" y="0"/>
                </a:cubicBezTo>
                <a:cubicBezTo>
                  <a:pt x="317500" y="4233"/>
                  <a:pt x="203025" y="5092"/>
                  <a:pt x="88900" y="12700"/>
                </a:cubicBezTo>
                <a:cubicBezTo>
                  <a:pt x="75543" y="13590"/>
                  <a:pt x="61939" y="17974"/>
                  <a:pt x="50800" y="25400"/>
                </a:cubicBezTo>
                <a:cubicBezTo>
                  <a:pt x="35856" y="35363"/>
                  <a:pt x="25400" y="50800"/>
                  <a:pt x="12700" y="63500"/>
                </a:cubicBezTo>
                <a:cubicBezTo>
                  <a:pt x="8467" y="76200"/>
                  <a:pt x="0" y="88213"/>
                  <a:pt x="0" y="101600"/>
                </a:cubicBezTo>
                <a:cubicBezTo>
                  <a:pt x="0" y="123186"/>
                  <a:pt x="1990" y="146358"/>
                  <a:pt x="12700" y="165100"/>
                </a:cubicBezTo>
                <a:cubicBezTo>
                  <a:pt x="20273" y="178352"/>
                  <a:pt x="37148" y="183674"/>
                  <a:pt x="50800" y="190500"/>
                </a:cubicBezTo>
                <a:cubicBezTo>
                  <a:pt x="76835" y="203517"/>
                  <a:pt x="128248" y="211070"/>
                  <a:pt x="152400" y="215900"/>
                </a:cubicBezTo>
                <a:cubicBezTo>
                  <a:pt x="211667" y="211667"/>
                  <a:pt x="271146" y="209762"/>
                  <a:pt x="330200" y="203200"/>
                </a:cubicBezTo>
                <a:cubicBezTo>
                  <a:pt x="347548" y="201272"/>
                  <a:pt x="364282" y="195516"/>
                  <a:pt x="381000" y="190500"/>
                </a:cubicBezTo>
                <a:cubicBezTo>
                  <a:pt x="406645" y="182807"/>
                  <a:pt x="431800" y="173567"/>
                  <a:pt x="457200" y="165100"/>
                </a:cubicBezTo>
                <a:cubicBezTo>
                  <a:pt x="469900" y="160867"/>
                  <a:pt x="484161" y="159826"/>
                  <a:pt x="495300" y="152400"/>
                </a:cubicBezTo>
                <a:lnTo>
                  <a:pt x="533400" y="127000"/>
                </a:lnTo>
                <a:cubicBezTo>
                  <a:pt x="548777" y="80868"/>
                  <a:pt x="575733" y="80433"/>
                  <a:pt x="571500" y="6350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Gamer information to track: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Online </a:t>
            </a:r>
            <a:r>
              <a:rPr lang="en-US" altLang="en-US" dirty="0">
                <a:cs typeface="Consolas" panose="020B0609020204030204" pitchFamily="49" charset="0"/>
              </a:rPr>
              <a:t>identifier: “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>
                <a:cs typeface="Consolas" panose="020B0609020204030204" pitchFamily="49" charset="0"/>
              </a:rPr>
              <a:t>”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number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Income</a:t>
            </a:r>
            <a:r>
              <a:rPr lang="en-US" altLang="en-US" dirty="0">
                <a:cs typeface="Consolas" panose="020B0609020204030204" pitchFamily="49" charset="0"/>
              </a:rPr>
              <a:t>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Real life identifier: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First and last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score: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91559"/>
              </p:ext>
            </p:extLst>
          </p:nvPr>
        </p:nvGraphicFramePr>
        <p:xfrm>
          <a:off x="254000" y="4648200"/>
          <a:ext cx="70104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669368"/>
                <a:gridCol w="1159432"/>
                <a:gridCol w="973807"/>
                <a:gridCol w="1034298"/>
                <a:gridCol w="1192295"/>
                <a:gridCol w="10668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4000" y="418693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356769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 information to track:</a:t>
            </a:r>
          </a:p>
          <a:p>
            <a:pPr lvl="1"/>
            <a:r>
              <a:rPr lang="en-CA" dirty="0"/>
              <a:t>Name of the game: </a:t>
            </a:r>
            <a:r>
              <a:rPr lang="en-CA" dirty="0" smtClean="0"/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  <a:endParaRPr lang="en-CA" dirty="0">
              <a:latin typeface="Comic Sans MS" panose="030F0702030302020204" pitchFamily="66" charset="0"/>
            </a:endParaRPr>
          </a:p>
          <a:p>
            <a:pPr lvl="1"/>
            <a:r>
              <a:rPr lang="en-CA" dirty="0"/>
              <a:t>The </a:t>
            </a:r>
            <a:r>
              <a:rPr lang="en-CA" dirty="0" smtClean="0"/>
              <a:t>cost of playing a game: </a:t>
            </a:r>
            <a:r>
              <a:rPr lang="en-CA" dirty="0">
                <a:latin typeface="Comic Sans MS" panose="030F0702030302020204" pitchFamily="66" charset="0"/>
              </a:rPr>
              <a:t>H</a:t>
            </a:r>
            <a:r>
              <a:rPr lang="en-CA" dirty="0" smtClean="0">
                <a:latin typeface="Comic Sans MS" panose="030F0702030302020204" pitchFamily="66" charset="0"/>
              </a:rPr>
              <a:t>ourly rate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284334"/>
              </p:ext>
            </p:extLst>
          </p:nvPr>
        </p:nvGraphicFramePr>
        <p:xfrm>
          <a:off x="241300" y="3103893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6700" y="2765475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267565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time </a:t>
            </a:r>
            <a:r>
              <a:rPr lang="en-US" dirty="0" smtClean="0"/>
              <a:t>a </a:t>
            </a:r>
            <a:r>
              <a:rPr lang="en-US" dirty="0"/>
              <a:t>player </a:t>
            </a:r>
            <a:r>
              <a:rPr lang="en-US" dirty="0" smtClean="0"/>
              <a:t>starts playing </a:t>
            </a:r>
            <a:r>
              <a:rPr lang="en-US" dirty="0"/>
              <a:t>a game billing information must be generated.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</a:t>
            </a:r>
          </a:p>
          <a:p>
            <a:pPr lvl="1"/>
            <a:r>
              <a:rPr lang="en-US" dirty="0" smtClean="0"/>
              <a:t>Which game was played</a:t>
            </a:r>
            <a:endParaRPr lang="en-US" dirty="0"/>
          </a:p>
          <a:p>
            <a:pPr lvl="1"/>
            <a:r>
              <a:rPr lang="en-US" dirty="0"/>
              <a:t>How long was the game played</a:t>
            </a:r>
          </a:p>
          <a:p>
            <a:r>
              <a:rPr lang="en-US" dirty="0" smtClean="0"/>
              <a:t>This one is trickier!</a:t>
            </a:r>
          </a:p>
          <a:p>
            <a:pPr lvl="1"/>
            <a:r>
              <a:rPr lang="en-US" dirty="0" smtClean="0"/>
              <a:t>Identifying ‘who’: need to be 100% certain that the correct gamer has been identified (don’t bill the wrong person)</a:t>
            </a:r>
          </a:p>
          <a:p>
            <a:pPr lvl="1"/>
            <a:r>
              <a:rPr lang="en-US" dirty="0" smtClean="0"/>
              <a:t>Identifying ‘which’: again certainty is required because different games have different hourly rates (don’t bill for the wrong game and/or generate a bill for an incorrect amount)</a:t>
            </a:r>
          </a:p>
          <a:p>
            <a:pPr lvl="1"/>
            <a:r>
              <a:rPr lang="en-US" dirty="0" smtClean="0"/>
              <a:t>We need to “hold off” on creating a table until the above two requirements can be met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162054"/>
              </p:ext>
            </p:extLst>
          </p:nvPr>
        </p:nvGraphicFramePr>
        <p:xfrm>
          <a:off x="254000" y="2395819"/>
          <a:ext cx="7899403" cy="1033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948"/>
                <a:gridCol w="898510"/>
                <a:gridCol w="1198014"/>
                <a:gridCol w="1272889"/>
                <a:gridCol w="1198014"/>
                <a:gridCol w="1198014"/>
                <a:gridCol w="1198014"/>
              </a:tblGrid>
              <a:tr h="5756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</a:tr>
              <a:tr h="45755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23286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key: </a:t>
            </a:r>
            <a:r>
              <a:rPr lang="en-US" dirty="0" smtClean="0">
                <a:latin typeface="Comic Sans MS" panose="030F0702030302020204" pitchFamily="66" charset="0"/>
              </a:rPr>
              <a:t>CallSign</a:t>
            </a:r>
            <a:endParaRPr 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3530"/>
              </p:ext>
            </p:extLst>
          </p:nvPr>
        </p:nvGraphicFramePr>
        <p:xfrm>
          <a:off x="254000" y="2395819"/>
          <a:ext cx="7975600" cy="992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800"/>
                <a:gridCol w="658353"/>
                <a:gridCol w="1209570"/>
                <a:gridCol w="1285167"/>
                <a:gridCol w="1209570"/>
                <a:gridCol w="1209570"/>
                <a:gridCol w="1209570"/>
              </a:tblGrid>
              <a:tr h="575981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</a:tr>
              <a:tr h="41603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157533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888876"/>
              </p:ext>
            </p:extLst>
          </p:nvPr>
        </p:nvGraphicFramePr>
        <p:xfrm>
          <a:off x="266700" y="2395818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21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407567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key: </a:t>
            </a:r>
            <a:r>
              <a:rPr lang="en-US" dirty="0" smtClean="0">
                <a:latin typeface="Comic Sans MS" panose="030F0702030302020204" pitchFamily="66" charset="0"/>
              </a:rPr>
              <a:t>Title</a:t>
            </a: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19364"/>
              </p:ext>
            </p:extLst>
          </p:nvPr>
        </p:nvGraphicFramePr>
        <p:xfrm>
          <a:off x="330200" y="2395818"/>
          <a:ext cx="2209800" cy="91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56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81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Recall: </a:t>
            </a:r>
            <a:r>
              <a:rPr lang="en-US" dirty="0"/>
              <a:t>Each time that a player </a:t>
            </a:r>
            <a:r>
              <a:rPr lang="en-US" dirty="0" smtClean="0"/>
              <a:t>logs in </a:t>
            </a:r>
            <a:r>
              <a:rPr lang="en-US" dirty="0"/>
              <a:t>to play a game billing information must be generated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info need to generate a bill</a:t>
            </a:r>
            <a:endParaRPr lang="en-US" dirty="0"/>
          </a:p>
          <a:p>
            <a:pPr lvl="1"/>
            <a:r>
              <a:rPr lang="en-US" dirty="0"/>
              <a:t>Who played the game</a:t>
            </a:r>
          </a:p>
          <a:p>
            <a:pPr lvl="1"/>
            <a:r>
              <a:rPr lang="en-US" dirty="0"/>
              <a:t>Which game was played</a:t>
            </a:r>
          </a:p>
          <a:p>
            <a:r>
              <a:rPr lang="en-US" dirty="0" smtClean="0"/>
              <a:t>The ‘who’ needed to identify the gamer and the ‘which’ needed to specify the game</a:t>
            </a:r>
          </a:p>
          <a:p>
            <a:r>
              <a:rPr lang="en-US" dirty="0" smtClean="0"/>
              <a:t>Now that primary keys have been chosen for those two tables we can specify those two attributes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548021"/>
              </p:ext>
            </p:extLst>
          </p:nvPr>
        </p:nvGraphicFramePr>
        <p:xfrm>
          <a:off x="779929" y="5443818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5329" y="5105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53252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Foreign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214207"/>
          </a:xfrm>
        </p:spPr>
        <p:txBody>
          <a:bodyPr/>
          <a:lstStyle/>
          <a:p>
            <a:r>
              <a:rPr lang="en-US" altLang="en-US" dirty="0" smtClean="0"/>
              <a:t>An attribute </a:t>
            </a:r>
            <a:r>
              <a:rPr lang="en-US" altLang="en-US" dirty="0"/>
              <a:t>in one table that refers to </a:t>
            </a:r>
            <a:r>
              <a:rPr lang="en-US" altLang="en-US" dirty="0" smtClean="0"/>
              <a:t>an attribute </a:t>
            </a:r>
            <a:r>
              <a:rPr lang="en-US" altLang="en-US" dirty="0"/>
              <a:t>in another </a:t>
            </a:r>
            <a:r>
              <a:rPr lang="en-US" altLang="en-US" dirty="0" smtClean="0"/>
              <a:t>table:</a:t>
            </a:r>
            <a:endParaRPr lang="en-US" altLang="en-US" dirty="0"/>
          </a:p>
          <a:p>
            <a:pPr lvl="1"/>
            <a:r>
              <a:rPr lang="en-US" altLang="en-US" dirty="0"/>
              <a:t>E.g.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altLang="en-US" dirty="0" smtClean="0"/>
              <a:t> table actually refers to a player’s call sign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  <a:endParaRPr lang="en-US" alt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706975"/>
              </p:ext>
            </p:extLst>
          </p:nvPr>
        </p:nvGraphicFramePr>
        <p:xfrm>
          <a:off x="88900" y="4191000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12573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EpicLegends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" y="3852582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903049"/>
              </p:ext>
            </p:extLst>
          </p:nvPr>
        </p:nvGraphicFramePr>
        <p:xfrm>
          <a:off x="2311400" y="3000425"/>
          <a:ext cx="68199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/>
                <a:gridCol w="914400"/>
                <a:gridCol w="1219200"/>
                <a:gridCol w="1295400"/>
                <a:gridCol w="1219200"/>
                <a:gridCol w="1219200"/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CallSign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36800" y="2662007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281052"/>
              </p:ext>
            </p:extLst>
          </p:nvPr>
        </p:nvGraphicFramePr>
        <p:xfrm>
          <a:off x="2413000" y="5748618"/>
          <a:ext cx="2616200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00"/>
                <a:gridCol w="1371600"/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38400" y="54102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85800" y="3581400"/>
            <a:ext cx="1752600" cy="1066800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714500" y="4919382"/>
            <a:ext cx="723900" cy="1024218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47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Foreign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r>
              <a:rPr lang="en-US" dirty="0" smtClean="0"/>
              <a:t>Using foreign keys can prevent errors</a:t>
            </a:r>
          </a:p>
          <a:p>
            <a:r>
              <a:rPr lang="en-US" dirty="0" smtClean="0"/>
              <a:t>Example when we create a login playing session, we can ensure that we only bill a player that already exists in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(The same principle applies to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’ foreign key)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8600" y="2849987"/>
            <a:ext cx="3826565" cy="3510169"/>
            <a:chOff x="228600" y="2849987"/>
            <a:chExt cx="3826565" cy="351016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60" t="59495" r="10827" b="8836"/>
            <a:stretch/>
          </p:blipFill>
          <p:spPr bwMode="auto">
            <a:xfrm>
              <a:off x="228600" y="3192887"/>
              <a:ext cx="3826565" cy="316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286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Creating a new session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53000" y="2849987"/>
            <a:ext cx="3200400" cy="3238500"/>
            <a:chOff x="4953000" y="2849987"/>
            <a:chExt cx="3200400" cy="3238500"/>
          </a:xfrm>
        </p:grpSpPr>
        <p:sp>
          <p:nvSpPr>
            <p:cNvPr id="6" name="TextBox 5"/>
            <p:cNvSpPr txBox="1"/>
            <p:nvPr/>
          </p:nvSpPr>
          <p:spPr>
            <a:xfrm>
              <a:off x="49530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Gamers Table</a:t>
              </a: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192887"/>
              <a:ext cx="1066800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Freeform 7"/>
          <p:cNvSpPr/>
          <p:nvPr/>
        </p:nvSpPr>
        <p:spPr>
          <a:xfrm>
            <a:off x="1790700" y="2781300"/>
            <a:ext cx="3467100" cy="457200"/>
          </a:xfrm>
          <a:custGeom>
            <a:avLst/>
            <a:gdLst>
              <a:gd name="connsiteX0" fmla="*/ 0 w 3337819"/>
              <a:gd name="connsiteY0" fmla="*/ 457200 h 457200"/>
              <a:gd name="connsiteX1" fmla="*/ 12700 w 3337819"/>
              <a:gd name="connsiteY1" fmla="*/ 355600 h 457200"/>
              <a:gd name="connsiteX2" fmla="*/ 114300 w 3337819"/>
              <a:gd name="connsiteY2" fmla="*/ 241300 h 457200"/>
              <a:gd name="connsiteX3" fmla="*/ 152400 w 3337819"/>
              <a:gd name="connsiteY3" fmla="*/ 215900 h 457200"/>
              <a:gd name="connsiteX4" fmla="*/ 241300 w 3337819"/>
              <a:gd name="connsiteY4" fmla="*/ 190500 h 457200"/>
              <a:gd name="connsiteX5" fmla="*/ 457200 w 3337819"/>
              <a:gd name="connsiteY5" fmla="*/ 228600 h 457200"/>
              <a:gd name="connsiteX6" fmla="*/ 469900 w 3337819"/>
              <a:gd name="connsiteY6" fmla="*/ 266700 h 457200"/>
              <a:gd name="connsiteX7" fmla="*/ 495300 w 3337819"/>
              <a:gd name="connsiteY7" fmla="*/ 304800 h 457200"/>
              <a:gd name="connsiteX8" fmla="*/ 393700 w 3337819"/>
              <a:gd name="connsiteY8" fmla="*/ 304800 h 457200"/>
              <a:gd name="connsiteX9" fmla="*/ 368300 w 3337819"/>
              <a:gd name="connsiteY9" fmla="*/ 266700 h 457200"/>
              <a:gd name="connsiteX10" fmla="*/ 381000 w 3337819"/>
              <a:gd name="connsiteY10" fmla="*/ 228600 h 457200"/>
              <a:gd name="connsiteX11" fmla="*/ 520700 w 3337819"/>
              <a:gd name="connsiteY11" fmla="*/ 165100 h 457200"/>
              <a:gd name="connsiteX12" fmla="*/ 571500 w 3337819"/>
              <a:gd name="connsiteY12" fmla="*/ 152400 h 457200"/>
              <a:gd name="connsiteX13" fmla="*/ 800100 w 3337819"/>
              <a:gd name="connsiteY13" fmla="*/ 127000 h 457200"/>
              <a:gd name="connsiteX14" fmla="*/ 838200 w 3337819"/>
              <a:gd name="connsiteY14" fmla="*/ 114300 h 457200"/>
              <a:gd name="connsiteX15" fmla="*/ 927100 w 3337819"/>
              <a:gd name="connsiteY15" fmla="*/ 152400 h 457200"/>
              <a:gd name="connsiteX16" fmla="*/ 965200 w 3337819"/>
              <a:gd name="connsiteY16" fmla="*/ 241300 h 457200"/>
              <a:gd name="connsiteX17" fmla="*/ 952500 w 3337819"/>
              <a:gd name="connsiteY17" fmla="*/ 292100 h 457200"/>
              <a:gd name="connsiteX18" fmla="*/ 863600 w 3337819"/>
              <a:gd name="connsiteY18" fmla="*/ 279400 h 457200"/>
              <a:gd name="connsiteX19" fmla="*/ 850900 w 3337819"/>
              <a:gd name="connsiteY19" fmla="*/ 241300 h 457200"/>
              <a:gd name="connsiteX20" fmla="*/ 927100 w 3337819"/>
              <a:gd name="connsiteY20" fmla="*/ 165100 h 457200"/>
              <a:gd name="connsiteX21" fmla="*/ 965200 w 3337819"/>
              <a:gd name="connsiteY21" fmla="*/ 127000 h 457200"/>
              <a:gd name="connsiteX22" fmla="*/ 1117600 w 3337819"/>
              <a:gd name="connsiteY22" fmla="*/ 88900 h 457200"/>
              <a:gd name="connsiteX23" fmla="*/ 1181100 w 3337819"/>
              <a:gd name="connsiteY23" fmla="*/ 76200 h 457200"/>
              <a:gd name="connsiteX24" fmla="*/ 1435100 w 3337819"/>
              <a:gd name="connsiteY24" fmla="*/ 88900 h 457200"/>
              <a:gd name="connsiteX25" fmla="*/ 1473200 w 3337819"/>
              <a:gd name="connsiteY25" fmla="*/ 101600 h 457200"/>
              <a:gd name="connsiteX26" fmla="*/ 1511300 w 3337819"/>
              <a:gd name="connsiteY26" fmla="*/ 139700 h 457200"/>
              <a:gd name="connsiteX27" fmla="*/ 1536700 w 3337819"/>
              <a:gd name="connsiteY27" fmla="*/ 177800 h 457200"/>
              <a:gd name="connsiteX28" fmla="*/ 1485900 w 3337819"/>
              <a:gd name="connsiteY28" fmla="*/ 292100 h 457200"/>
              <a:gd name="connsiteX29" fmla="*/ 1447800 w 3337819"/>
              <a:gd name="connsiteY29" fmla="*/ 279400 h 457200"/>
              <a:gd name="connsiteX30" fmla="*/ 1409700 w 3337819"/>
              <a:gd name="connsiteY30" fmla="*/ 203200 h 457200"/>
              <a:gd name="connsiteX31" fmla="*/ 1435100 w 3337819"/>
              <a:gd name="connsiteY31" fmla="*/ 165100 h 457200"/>
              <a:gd name="connsiteX32" fmla="*/ 1536700 w 3337819"/>
              <a:gd name="connsiteY32" fmla="*/ 88900 h 457200"/>
              <a:gd name="connsiteX33" fmla="*/ 1612900 w 3337819"/>
              <a:gd name="connsiteY33" fmla="*/ 25400 h 457200"/>
              <a:gd name="connsiteX34" fmla="*/ 1676400 w 3337819"/>
              <a:gd name="connsiteY34" fmla="*/ 12700 h 457200"/>
              <a:gd name="connsiteX35" fmla="*/ 1803400 w 3337819"/>
              <a:gd name="connsiteY35" fmla="*/ 25400 h 457200"/>
              <a:gd name="connsiteX36" fmla="*/ 1879600 w 3337819"/>
              <a:gd name="connsiteY36" fmla="*/ 101600 h 457200"/>
              <a:gd name="connsiteX37" fmla="*/ 1943100 w 3337819"/>
              <a:gd name="connsiteY37" fmla="*/ 215900 h 457200"/>
              <a:gd name="connsiteX38" fmla="*/ 1866900 w 3337819"/>
              <a:gd name="connsiteY38" fmla="*/ 215900 h 457200"/>
              <a:gd name="connsiteX39" fmla="*/ 1854200 w 3337819"/>
              <a:gd name="connsiteY39" fmla="*/ 177800 h 457200"/>
              <a:gd name="connsiteX40" fmla="*/ 1879600 w 3337819"/>
              <a:gd name="connsiteY40" fmla="*/ 139700 h 457200"/>
              <a:gd name="connsiteX41" fmla="*/ 1955800 w 3337819"/>
              <a:gd name="connsiteY41" fmla="*/ 88900 h 457200"/>
              <a:gd name="connsiteX42" fmla="*/ 1993900 w 3337819"/>
              <a:gd name="connsiteY42" fmla="*/ 63500 h 457200"/>
              <a:gd name="connsiteX43" fmla="*/ 2044700 w 3337819"/>
              <a:gd name="connsiteY43" fmla="*/ 50800 h 457200"/>
              <a:gd name="connsiteX44" fmla="*/ 2311400 w 3337819"/>
              <a:gd name="connsiteY44" fmla="*/ 76200 h 457200"/>
              <a:gd name="connsiteX45" fmla="*/ 2349500 w 3337819"/>
              <a:gd name="connsiteY45" fmla="*/ 101600 h 457200"/>
              <a:gd name="connsiteX46" fmla="*/ 2374900 w 3337819"/>
              <a:gd name="connsiteY46" fmla="*/ 139700 h 457200"/>
              <a:gd name="connsiteX47" fmla="*/ 2413000 w 3337819"/>
              <a:gd name="connsiteY47" fmla="*/ 177800 h 457200"/>
              <a:gd name="connsiteX48" fmla="*/ 2438400 w 3337819"/>
              <a:gd name="connsiteY48" fmla="*/ 254000 h 457200"/>
              <a:gd name="connsiteX49" fmla="*/ 2387600 w 3337819"/>
              <a:gd name="connsiteY49" fmla="*/ 330200 h 457200"/>
              <a:gd name="connsiteX50" fmla="*/ 2336800 w 3337819"/>
              <a:gd name="connsiteY50" fmla="*/ 254000 h 457200"/>
              <a:gd name="connsiteX51" fmla="*/ 2362200 w 3337819"/>
              <a:gd name="connsiteY51" fmla="*/ 165100 h 457200"/>
              <a:gd name="connsiteX52" fmla="*/ 2413000 w 3337819"/>
              <a:gd name="connsiteY52" fmla="*/ 139700 h 457200"/>
              <a:gd name="connsiteX53" fmla="*/ 2489200 w 3337819"/>
              <a:gd name="connsiteY53" fmla="*/ 101600 h 457200"/>
              <a:gd name="connsiteX54" fmla="*/ 2755900 w 3337819"/>
              <a:gd name="connsiteY54" fmla="*/ 114300 h 457200"/>
              <a:gd name="connsiteX55" fmla="*/ 2819400 w 3337819"/>
              <a:gd name="connsiteY55" fmla="*/ 190500 h 457200"/>
              <a:gd name="connsiteX56" fmla="*/ 2844800 w 3337819"/>
              <a:gd name="connsiteY56" fmla="*/ 266700 h 457200"/>
              <a:gd name="connsiteX57" fmla="*/ 2819400 w 3337819"/>
              <a:gd name="connsiteY57" fmla="*/ 304800 h 457200"/>
              <a:gd name="connsiteX58" fmla="*/ 2768600 w 3337819"/>
              <a:gd name="connsiteY58" fmla="*/ 241300 h 457200"/>
              <a:gd name="connsiteX59" fmla="*/ 2806700 w 3337819"/>
              <a:gd name="connsiteY59" fmla="*/ 101600 h 457200"/>
              <a:gd name="connsiteX60" fmla="*/ 2882900 w 3337819"/>
              <a:gd name="connsiteY60" fmla="*/ 76200 h 457200"/>
              <a:gd name="connsiteX61" fmla="*/ 2921000 w 3337819"/>
              <a:gd name="connsiteY61" fmla="*/ 50800 h 457200"/>
              <a:gd name="connsiteX62" fmla="*/ 3060700 w 3337819"/>
              <a:gd name="connsiteY62" fmla="*/ 12700 h 457200"/>
              <a:gd name="connsiteX63" fmla="*/ 3098800 w 3337819"/>
              <a:gd name="connsiteY63" fmla="*/ 0 h 457200"/>
              <a:gd name="connsiteX64" fmla="*/ 3162300 w 3337819"/>
              <a:gd name="connsiteY64" fmla="*/ 50800 h 457200"/>
              <a:gd name="connsiteX65" fmla="*/ 3200400 w 3337819"/>
              <a:gd name="connsiteY65" fmla="*/ 76200 h 457200"/>
              <a:gd name="connsiteX66" fmla="*/ 3276600 w 3337819"/>
              <a:gd name="connsiteY66" fmla="*/ 139700 h 457200"/>
              <a:gd name="connsiteX67" fmla="*/ 3327400 w 3337819"/>
              <a:gd name="connsiteY67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37819" h="457200">
                <a:moveTo>
                  <a:pt x="0" y="457200"/>
                </a:moveTo>
                <a:cubicBezTo>
                  <a:pt x="4233" y="423333"/>
                  <a:pt x="1221" y="387742"/>
                  <a:pt x="12700" y="355600"/>
                </a:cubicBezTo>
                <a:cubicBezTo>
                  <a:pt x="34402" y="294833"/>
                  <a:pt x="67395" y="274804"/>
                  <a:pt x="114300" y="241300"/>
                </a:cubicBezTo>
                <a:cubicBezTo>
                  <a:pt x="126720" y="232428"/>
                  <a:pt x="138748" y="222726"/>
                  <a:pt x="152400" y="215900"/>
                </a:cubicBezTo>
                <a:cubicBezTo>
                  <a:pt x="170620" y="206790"/>
                  <a:pt x="225024" y="194569"/>
                  <a:pt x="241300" y="190500"/>
                </a:cubicBezTo>
                <a:cubicBezTo>
                  <a:pt x="265661" y="192240"/>
                  <a:pt x="412989" y="173336"/>
                  <a:pt x="457200" y="228600"/>
                </a:cubicBezTo>
                <a:cubicBezTo>
                  <a:pt x="465563" y="239053"/>
                  <a:pt x="463913" y="254726"/>
                  <a:pt x="469900" y="266700"/>
                </a:cubicBezTo>
                <a:cubicBezTo>
                  <a:pt x="476726" y="280352"/>
                  <a:pt x="486833" y="292100"/>
                  <a:pt x="495300" y="304800"/>
                </a:cubicBezTo>
                <a:cubicBezTo>
                  <a:pt x="456231" y="317823"/>
                  <a:pt x="438870" y="330611"/>
                  <a:pt x="393700" y="304800"/>
                </a:cubicBezTo>
                <a:cubicBezTo>
                  <a:pt x="380448" y="297227"/>
                  <a:pt x="376767" y="279400"/>
                  <a:pt x="368300" y="266700"/>
                </a:cubicBezTo>
                <a:cubicBezTo>
                  <a:pt x="372533" y="254000"/>
                  <a:pt x="370433" y="236819"/>
                  <a:pt x="381000" y="228600"/>
                </a:cubicBezTo>
                <a:cubicBezTo>
                  <a:pt x="410199" y="205890"/>
                  <a:pt x="476510" y="177726"/>
                  <a:pt x="520700" y="165100"/>
                </a:cubicBezTo>
                <a:cubicBezTo>
                  <a:pt x="537483" y="160305"/>
                  <a:pt x="554206" y="154758"/>
                  <a:pt x="571500" y="152400"/>
                </a:cubicBezTo>
                <a:cubicBezTo>
                  <a:pt x="647466" y="142041"/>
                  <a:pt x="800100" y="127000"/>
                  <a:pt x="800100" y="127000"/>
                </a:cubicBezTo>
                <a:cubicBezTo>
                  <a:pt x="812800" y="122767"/>
                  <a:pt x="824813" y="114300"/>
                  <a:pt x="838200" y="114300"/>
                </a:cubicBezTo>
                <a:cubicBezTo>
                  <a:pt x="879205" y="114300"/>
                  <a:pt x="895992" y="131661"/>
                  <a:pt x="927100" y="152400"/>
                </a:cubicBezTo>
                <a:cubicBezTo>
                  <a:pt x="947839" y="183508"/>
                  <a:pt x="965200" y="200295"/>
                  <a:pt x="965200" y="241300"/>
                </a:cubicBezTo>
                <a:cubicBezTo>
                  <a:pt x="965200" y="258754"/>
                  <a:pt x="956733" y="275167"/>
                  <a:pt x="952500" y="292100"/>
                </a:cubicBezTo>
                <a:cubicBezTo>
                  <a:pt x="922867" y="287867"/>
                  <a:pt x="890374" y="292787"/>
                  <a:pt x="863600" y="279400"/>
                </a:cubicBezTo>
                <a:cubicBezTo>
                  <a:pt x="851626" y="273413"/>
                  <a:pt x="850900" y="254687"/>
                  <a:pt x="850900" y="241300"/>
                </a:cubicBezTo>
                <a:cubicBezTo>
                  <a:pt x="850900" y="189062"/>
                  <a:pt x="889932" y="192976"/>
                  <a:pt x="927100" y="165100"/>
                </a:cubicBezTo>
                <a:cubicBezTo>
                  <a:pt x="941468" y="154324"/>
                  <a:pt x="949500" y="135722"/>
                  <a:pt x="965200" y="127000"/>
                </a:cubicBezTo>
                <a:cubicBezTo>
                  <a:pt x="1010321" y="101933"/>
                  <a:pt x="1068376" y="97850"/>
                  <a:pt x="1117600" y="88900"/>
                </a:cubicBezTo>
                <a:cubicBezTo>
                  <a:pt x="1138838" y="85039"/>
                  <a:pt x="1159933" y="80433"/>
                  <a:pt x="1181100" y="76200"/>
                </a:cubicBezTo>
                <a:cubicBezTo>
                  <a:pt x="1265767" y="80433"/>
                  <a:pt x="1350646" y="81556"/>
                  <a:pt x="1435100" y="88900"/>
                </a:cubicBezTo>
                <a:cubicBezTo>
                  <a:pt x="1448437" y="90060"/>
                  <a:pt x="1462061" y="94174"/>
                  <a:pt x="1473200" y="101600"/>
                </a:cubicBezTo>
                <a:cubicBezTo>
                  <a:pt x="1488144" y="111563"/>
                  <a:pt x="1499802" y="125902"/>
                  <a:pt x="1511300" y="139700"/>
                </a:cubicBezTo>
                <a:cubicBezTo>
                  <a:pt x="1521071" y="151426"/>
                  <a:pt x="1528233" y="165100"/>
                  <a:pt x="1536700" y="177800"/>
                </a:cubicBezTo>
                <a:cubicBezTo>
                  <a:pt x="1530545" y="214730"/>
                  <a:pt x="1535584" y="275539"/>
                  <a:pt x="1485900" y="292100"/>
                </a:cubicBezTo>
                <a:lnTo>
                  <a:pt x="1447800" y="279400"/>
                </a:lnTo>
                <a:cubicBezTo>
                  <a:pt x="1438955" y="266132"/>
                  <a:pt x="1406195" y="224232"/>
                  <a:pt x="1409700" y="203200"/>
                </a:cubicBezTo>
                <a:cubicBezTo>
                  <a:pt x="1412209" y="188144"/>
                  <a:pt x="1425329" y="176826"/>
                  <a:pt x="1435100" y="165100"/>
                </a:cubicBezTo>
                <a:cubicBezTo>
                  <a:pt x="1485100" y="105100"/>
                  <a:pt x="1465433" y="142350"/>
                  <a:pt x="1536700" y="88900"/>
                </a:cubicBezTo>
                <a:cubicBezTo>
                  <a:pt x="1569642" y="64194"/>
                  <a:pt x="1573412" y="40208"/>
                  <a:pt x="1612900" y="25400"/>
                </a:cubicBezTo>
                <a:cubicBezTo>
                  <a:pt x="1633111" y="17821"/>
                  <a:pt x="1655233" y="16933"/>
                  <a:pt x="1676400" y="12700"/>
                </a:cubicBezTo>
                <a:cubicBezTo>
                  <a:pt x="1718733" y="16933"/>
                  <a:pt x="1764423" y="8347"/>
                  <a:pt x="1803400" y="25400"/>
                </a:cubicBezTo>
                <a:cubicBezTo>
                  <a:pt x="1836309" y="39798"/>
                  <a:pt x="1859675" y="71712"/>
                  <a:pt x="1879600" y="101600"/>
                </a:cubicBezTo>
                <a:cubicBezTo>
                  <a:pt x="1937826" y="188939"/>
                  <a:pt x="1920747" y="148840"/>
                  <a:pt x="1943100" y="215900"/>
                </a:cubicBezTo>
                <a:cubicBezTo>
                  <a:pt x="1917700" y="224367"/>
                  <a:pt x="1892300" y="241300"/>
                  <a:pt x="1866900" y="215900"/>
                </a:cubicBezTo>
                <a:cubicBezTo>
                  <a:pt x="1857434" y="206434"/>
                  <a:pt x="1858433" y="190500"/>
                  <a:pt x="1854200" y="177800"/>
                </a:cubicBezTo>
                <a:cubicBezTo>
                  <a:pt x="1862667" y="165100"/>
                  <a:pt x="1868113" y="149751"/>
                  <a:pt x="1879600" y="139700"/>
                </a:cubicBezTo>
                <a:cubicBezTo>
                  <a:pt x="1902574" y="119598"/>
                  <a:pt x="1930400" y="105833"/>
                  <a:pt x="1955800" y="88900"/>
                </a:cubicBezTo>
                <a:cubicBezTo>
                  <a:pt x="1968500" y="80433"/>
                  <a:pt x="1979092" y="67202"/>
                  <a:pt x="1993900" y="63500"/>
                </a:cubicBezTo>
                <a:lnTo>
                  <a:pt x="2044700" y="50800"/>
                </a:lnTo>
                <a:cubicBezTo>
                  <a:pt x="2050434" y="51119"/>
                  <a:pt x="2242337" y="41668"/>
                  <a:pt x="2311400" y="76200"/>
                </a:cubicBezTo>
                <a:cubicBezTo>
                  <a:pt x="2325052" y="83026"/>
                  <a:pt x="2336800" y="93133"/>
                  <a:pt x="2349500" y="101600"/>
                </a:cubicBezTo>
                <a:cubicBezTo>
                  <a:pt x="2357967" y="114300"/>
                  <a:pt x="2365129" y="127974"/>
                  <a:pt x="2374900" y="139700"/>
                </a:cubicBezTo>
                <a:cubicBezTo>
                  <a:pt x="2386398" y="153498"/>
                  <a:pt x="2404278" y="162100"/>
                  <a:pt x="2413000" y="177800"/>
                </a:cubicBezTo>
                <a:cubicBezTo>
                  <a:pt x="2426003" y="201205"/>
                  <a:pt x="2438400" y="254000"/>
                  <a:pt x="2438400" y="254000"/>
                </a:cubicBezTo>
                <a:cubicBezTo>
                  <a:pt x="2438296" y="254416"/>
                  <a:pt x="2425971" y="352126"/>
                  <a:pt x="2387600" y="330200"/>
                </a:cubicBezTo>
                <a:cubicBezTo>
                  <a:pt x="2361095" y="315054"/>
                  <a:pt x="2336800" y="254000"/>
                  <a:pt x="2336800" y="254000"/>
                </a:cubicBezTo>
                <a:cubicBezTo>
                  <a:pt x="2345267" y="224367"/>
                  <a:pt x="2345105" y="190743"/>
                  <a:pt x="2362200" y="165100"/>
                </a:cubicBezTo>
                <a:cubicBezTo>
                  <a:pt x="2372702" y="149348"/>
                  <a:pt x="2396562" y="149093"/>
                  <a:pt x="2413000" y="139700"/>
                </a:cubicBezTo>
                <a:cubicBezTo>
                  <a:pt x="2481934" y="100309"/>
                  <a:pt x="2419346" y="124885"/>
                  <a:pt x="2489200" y="101600"/>
                </a:cubicBezTo>
                <a:cubicBezTo>
                  <a:pt x="2578100" y="105833"/>
                  <a:pt x="2668110" y="99668"/>
                  <a:pt x="2755900" y="114300"/>
                </a:cubicBezTo>
                <a:cubicBezTo>
                  <a:pt x="2770256" y="116693"/>
                  <a:pt x="2813388" y="176974"/>
                  <a:pt x="2819400" y="190500"/>
                </a:cubicBezTo>
                <a:cubicBezTo>
                  <a:pt x="2830274" y="214966"/>
                  <a:pt x="2844800" y="266700"/>
                  <a:pt x="2844800" y="266700"/>
                </a:cubicBezTo>
                <a:cubicBezTo>
                  <a:pt x="2836333" y="279400"/>
                  <a:pt x="2834367" y="301807"/>
                  <a:pt x="2819400" y="304800"/>
                </a:cubicBezTo>
                <a:cubicBezTo>
                  <a:pt x="2783497" y="311981"/>
                  <a:pt x="2774431" y="258792"/>
                  <a:pt x="2768600" y="241300"/>
                </a:cubicBezTo>
                <a:cubicBezTo>
                  <a:pt x="2771432" y="218643"/>
                  <a:pt x="2767628" y="126020"/>
                  <a:pt x="2806700" y="101600"/>
                </a:cubicBezTo>
                <a:cubicBezTo>
                  <a:pt x="2829404" y="87410"/>
                  <a:pt x="2860623" y="91052"/>
                  <a:pt x="2882900" y="76200"/>
                </a:cubicBezTo>
                <a:cubicBezTo>
                  <a:pt x="2895600" y="67733"/>
                  <a:pt x="2907052" y="56999"/>
                  <a:pt x="2921000" y="50800"/>
                </a:cubicBezTo>
                <a:cubicBezTo>
                  <a:pt x="2991060" y="19662"/>
                  <a:pt x="2992406" y="29773"/>
                  <a:pt x="3060700" y="12700"/>
                </a:cubicBezTo>
                <a:cubicBezTo>
                  <a:pt x="3073687" y="9453"/>
                  <a:pt x="3086100" y="4233"/>
                  <a:pt x="3098800" y="0"/>
                </a:cubicBezTo>
                <a:cubicBezTo>
                  <a:pt x="3172973" y="24724"/>
                  <a:pt x="3104855" y="-6645"/>
                  <a:pt x="3162300" y="50800"/>
                </a:cubicBezTo>
                <a:cubicBezTo>
                  <a:pt x="3173093" y="61593"/>
                  <a:pt x="3188674" y="66429"/>
                  <a:pt x="3200400" y="76200"/>
                </a:cubicBezTo>
                <a:cubicBezTo>
                  <a:pt x="3298186" y="157688"/>
                  <a:pt x="3182005" y="76637"/>
                  <a:pt x="3276600" y="139700"/>
                </a:cubicBezTo>
                <a:cubicBezTo>
                  <a:pt x="3372016" y="282825"/>
                  <a:pt x="3327400" y="185373"/>
                  <a:pt x="3327400" y="457200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69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</a:t>
            </a:r>
            <a:r>
              <a:rPr lang="en-US" dirty="0" smtClean="0"/>
              <a:t>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determined that each player can only login once per day.</a:t>
            </a:r>
          </a:p>
          <a:p>
            <a:r>
              <a:rPr lang="en-US" dirty="0" smtClean="0"/>
              <a:t>Players can login and play over multiple dates</a:t>
            </a:r>
          </a:p>
          <a:p>
            <a:r>
              <a:rPr lang="en-US" dirty="0" smtClean="0"/>
              <a:t>For each session we could store the login date and the duration (minutes):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283860"/>
              </p:ext>
            </p:extLst>
          </p:nvPr>
        </p:nvGraphicFramePr>
        <p:xfrm>
          <a:off x="762000" y="3501446"/>
          <a:ext cx="5321300" cy="91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/>
                <a:gridCol w="1016718"/>
                <a:gridCol w="1371600"/>
                <a:gridCol w="1752600"/>
              </a:tblGrid>
              <a:tr h="49978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315854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8478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row in the table is created when a gamer logins on a particular </a:t>
            </a:r>
            <a:r>
              <a:rPr lang="en-US" dirty="0" smtClean="0"/>
              <a:t>date</a:t>
            </a:r>
          </a:p>
          <a:p>
            <a:r>
              <a:rPr lang="en-US" smtClean="0"/>
              <a:t>Primary </a:t>
            </a:r>
            <a:r>
              <a:rPr lang="en-US" dirty="0" smtClean="0"/>
              <a:t>key?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57253"/>
              </p:ext>
            </p:extLst>
          </p:nvPr>
        </p:nvGraphicFramePr>
        <p:xfrm>
          <a:off x="584200" y="3062568"/>
          <a:ext cx="5854700" cy="85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/>
                <a:gridCol w="1558106"/>
                <a:gridCol w="1558106"/>
                <a:gridCol w="1558106"/>
              </a:tblGrid>
              <a:tr h="4426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9823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Reminder: It’s a  primary key that consists of multiple attributes (multiple columns in a database table)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706747"/>
              </p:ext>
            </p:extLst>
          </p:nvPr>
        </p:nvGraphicFramePr>
        <p:xfrm>
          <a:off x="762000" y="2438400"/>
          <a:ext cx="6781799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28"/>
                <a:gridCol w="1671603"/>
                <a:gridCol w="1804834"/>
                <a:gridCol w="1804834"/>
              </a:tblGrid>
              <a:tr h="86113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Attribute1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Attribute2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Attribute4</a:t>
                      </a:r>
                      <a:endParaRPr lang="en-US" sz="1600" dirty="0"/>
                    </a:p>
                  </a:txBody>
                  <a:tcPr/>
                </a:tc>
              </a:tr>
              <a:tr h="4342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40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 (composite):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The creation of the primary key ‘makes sense’ intuitively for this example based on the previous restrictions.</a:t>
            </a:r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591872"/>
              </p:ext>
            </p:extLst>
          </p:nvPr>
        </p:nvGraphicFramePr>
        <p:xfrm>
          <a:off x="584200" y="3062568"/>
          <a:ext cx="5892800" cy="1156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/>
                <a:gridCol w="1143000"/>
                <a:gridCol w="1828800"/>
                <a:gridCol w="1600200"/>
              </a:tblGrid>
              <a:tr h="74194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SessionDate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7022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Relationships Between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/>
              <a:t>Relationships occur when </a:t>
            </a:r>
            <a:r>
              <a:rPr lang="en-US" altLang="en-US" dirty="0" smtClean="0"/>
              <a:t>an attribute </a:t>
            </a:r>
            <a:r>
              <a:rPr lang="en-US" altLang="en-US" dirty="0"/>
              <a:t>of one table is a foreign key in another table.</a:t>
            </a:r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228600" indent="-228600">
              <a:buFontTx/>
              <a:buChar char="•"/>
            </a:pPr>
            <a:r>
              <a:rPr lang="en-US" altLang="en-US" dirty="0"/>
              <a:t>Multiplicity: indicates how many instances of a particular item participates in the relationship: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one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many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Many to many 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8982"/>
          <a:stretch/>
        </p:blipFill>
        <p:spPr>
          <a:xfrm>
            <a:off x="762000" y="2286000"/>
            <a:ext cx="3248023" cy="14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one relationships 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entity participates in the relationship from the ‘left’ and one entity participates in the relationship from the ‘right’.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: Head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CallSign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This type of relationship is rare in databases</a:t>
            </a:r>
          </a:p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many relationships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 one side of the relationship one entity participates in the relationship while on the other side: zero or more entities may participate in the relationship.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	: Hair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Sessions</a:t>
            </a:r>
            <a:r>
              <a:rPr lang="en-US" altLang="en-US" dirty="0"/>
              <a:t> </a:t>
            </a:r>
            <a:r>
              <a:rPr lang="en-US" altLang="en-US" dirty="0" smtClean="0"/>
              <a:t>: Games</a:t>
            </a:r>
          </a:p>
        </p:txBody>
      </p:sp>
    </p:spTree>
    <p:extLst>
      <p:ext uri="{BB962C8B-B14F-4D97-AF65-F5344CB8AC3E}">
        <p14:creationId xmlns:p14="http://schemas.microsoft.com/office/powerpoint/2010/main" val="286833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 (2)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39100" cy="5368925"/>
          </a:xfrm>
        </p:spPr>
        <p:txBody>
          <a:bodyPr/>
          <a:lstStyle/>
          <a:p>
            <a:pPr marL="342900" indent="-342900">
              <a:buFontTx/>
              <a:buAutoNum type="arabicPeriod" startAt="3"/>
            </a:pPr>
            <a:r>
              <a:rPr lang="en-US" altLang="en-US" sz="2000" dirty="0" smtClean="0"/>
              <a:t>Many to many relationships</a:t>
            </a:r>
          </a:p>
          <a:p>
            <a:pPr marL="800100" lvl="1" indent="-228600"/>
            <a:r>
              <a:rPr lang="en-US" altLang="en-US" sz="1800" dirty="0" smtClean="0"/>
              <a:t>On each side of the relationship zero or more entities may participate in the relationship.</a:t>
            </a:r>
          </a:p>
          <a:p>
            <a:pPr marL="800100" lvl="1" indent="-228600"/>
            <a:r>
              <a:rPr lang="en-US" altLang="en-US" sz="1800" dirty="0" smtClean="0"/>
              <a:t>E.g., Travelers : Destinations</a:t>
            </a:r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304800" y="28194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1157"/>
              </p:ext>
            </p:extLst>
          </p:nvPr>
        </p:nvGraphicFramePr>
        <p:xfrm>
          <a:off x="304800" y="32642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4940300" y="2875928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040775"/>
              </p:ext>
            </p:extLst>
          </p:nvPr>
        </p:nvGraphicFramePr>
        <p:xfrm>
          <a:off x="4940300" y="3320754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  <a:gridCol w="1854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20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Multiplicity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Many to many relationships</a:t>
            </a:r>
          </a:p>
          <a:p>
            <a:pPr lvl="1"/>
            <a:r>
              <a:rPr lang="en-CA" dirty="0"/>
              <a:t>Typically implemented as two one to many relationships in databases:</a:t>
            </a:r>
          </a:p>
        </p:txBody>
      </p:sp>
      <p:sp>
        <p:nvSpPr>
          <p:cNvPr id="8" name="Text Box 58"/>
          <p:cNvSpPr txBox="1">
            <a:spLocks noChangeArrowheads="1"/>
          </p:cNvSpPr>
          <p:nvPr/>
        </p:nvSpPr>
        <p:spPr bwMode="auto">
          <a:xfrm>
            <a:off x="1752600" y="476790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Trips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631926"/>
              </p:ext>
            </p:extLst>
          </p:nvPr>
        </p:nvGraphicFramePr>
        <p:xfrm>
          <a:off x="1752600" y="5212732"/>
          <a:ext cx="5257799" cy="167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889"/>
                <a:gridCol w="1789889"/>
                <a:gridCol w="1678021"/>
              </a:tblGrid>
              <a:tr h="575249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Date</a:t>
                      </a:r>
                      <a:endParaRPr lang="en-CA" dirty="0"/>
                    </a:p>
                  </a:txBody>
                  <a:tcPr/>
                </a:tc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 2015</a:t>
                      </a:r>
                      <a:endParaRPr lang="en-CA" dirty="0"/>
                    </a:p>
                  </a:txBody>
                  <a:tcPr/>
                </a:tc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</a:t>
                      </a:r>
                      <a:r>
                        <a:rPr lang="en-CA" baseline="0" dirty="0" smtClean="0"/>
                        <a:t> 2015</a:t>
                      </a:r>
                      <a:endParaRPr lang="en-CA" dirty="0"/>
                    </a:p>
                  </a:txBody>
                  <a:tcPr/>
                </a:tc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8 2015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330408" y="235607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971132"/>
              </p:ext>
            </p:extLst>
          </p:nvPr>
        </p:nvGraphicFramePr>
        <p:xfrm>
          <a:off x="330408" y="2800902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 Box 58"/>
          <p:cNvSpPr txBox="1">
            <a:spLocks noChangeArrowheads="1"/>
          </p:cNvSpPr>
          <p:nvPr/>
        </p:nvSpPr>
        <p:spPr bwMode="auto">
          <a:xfrm>
            <a:off x="4965908" y="2412604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036736"/>
              </p:ext>
            </p:extLst>
          </p:nvPr>
        </p:nvGraphicFramePr>
        <p:xfrm>
          <a:off x="4965908" y="2857430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  <a:gridCol w="1854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9" name="Group 101"/>
          <p:cNvGrpSpPr>
            <a:grpSpLocks/>
          </p:cNvGrpSpPr>
          <p:nvPr/>
        </p:nvGrpSpPr>
        <p:grpSpPr bwMode="auto">
          <a:xfrm>
            <a:off x="488950" y="3895728"/>
            <a:ext cx="4641850" cy="2428876"/>
            <a:chOff x="308" y="2454"/>
            <a:chExt cx="2924" cy="1530"/>
          </a:xfrm>
        </p:grpSpPr>
        <p:sp>
          <p:nvSpPr>
            <p:cNvPr id="20" name="Line 97"/>
            <p:cNvSpPr>
              <a:spLocks noChangeShapeType="1"/>
            </p:cNvSpPr>
            <p:nvPr/>
          </p:nvSpPr>
          <p:spPr bwMode="auto">
            <a:xfrm>
              <a:off x="308" y="2454"/>
              <a:ext cx="796" cy="15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Line 98"/>
            <p:cNvSpPr>
              <a:spLocks noChangeShapeType="1"/>
            </p:cNvSpPr>
            <p:nvPr/>
          </p:nvSpPr>
          <p:spPr bwMode="auto">
            <a:xfrm flipH="1">
              <a:off x="2304" y="2699"/>
              <a:ext cx="928" cy="123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4801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10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</a:t>
            </a:r>
            <a:endParaRPr lang="en-CA" dirty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228600" y="17526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11407"/>
              </p:ext>
            </p:extLst>
          </p:nvPr>
        </p:nvGraphicFramePr>
        <p:xfrm>
          <a:off x="228600" y="21974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143000"/>
                <a:gridCol w="12954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572588"/>
              </p:ext>
            </p:extLst>
          </p:nvPr>
        </p:nvGraphicFramePr>
        <p:xfrm>
          <a:off x="4191000" y="2180291"/>
          <a:ext cx="4724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880"/>
                <a:gridCol w="1122045"/>
                <a:gridCol w="828675"/>
                <a:gridCol w="4572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Zimbobway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NY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32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 (2)</a:t>
            </a:r>
            <a:endParaRPr lang="en-C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676962"/>
              </p:ext>
            </p:extLst>
          </p:nvPr>
        </p:nvGraphicFramePr>
        <p:xfrm>
          <a:off x="4038600" y="2179875"/>
          <a:ext cx="3657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868680"/>
                <a:gridCol w="914400"/>
                <a:gridCol w="411480"/>
                <a:gridCol w="73152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Bob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Zeek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Charlie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Jim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Karen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28731" y="1777584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707289"/>
              </p:ext>
            </p:extLst>
          </p:nvPr>
        </p:nvGraphicFramePr>
        <p:xfrm>
          <a:off x="28731" y="2222410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/>
                <a:gridCol w="1854200"/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4590" y="5248818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7850" lvl="1" indent="-6350"/>
            <a:r>
              <a:rPr lang="en-US" altLang="en-US" sz="2000" dirty="0"/>
              <a:t>(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sz="2000" dirty="0"/>
              <a:t>) could be implemented as a many to many relationship (by-passing the Sessions table) but problems similar to the previous example would be encountered.</a:t>
            </a:r>
          </a:p>
        </p:txBody>
      </p:sp>
    </p:spTree>
    <p:extLst>
      <p:ext uri="{BB962C8B-B14F-4D97-AF65-F5344CB8AC3E}">
        <p14:creationId xmlns:p14="http://schemas.microsoft.com/office/powerpoint/2010/main" val="125418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Primary-Foreign Keys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there is a one to many relationship the primary key of the ‘one’ side becomes a foreign key on the ‘many’ side.</a:t>
            </a:r>
          </a:p>
          <a:p>
            <a:r>
              <a:rPr lang="en-US" dirty="0" smtClean="0"/>
              <a:t>Examples: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   :   Sessions 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   :   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3734" y="26670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55750" y="2667000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3287" y="3411519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55750" y="3370281"/>
            <a:ext cx="1391324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3287" y="4818081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55750" y="4853043"/>
            <a:ext cx="1749016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0072" y="42672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56917" y="4284681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</p:spTree>
    <p:extLst>
      <p:ext uri="{BB962C8B-B14F-4D97-AF65-F5344CB8AC3E}">
        <p14:creationId xmlns:p14="http://schemas.microsoft.com/office/powerpoint/2010/main" val="349206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Diagrammatically Representing Database Tables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Entity-Relation diagrams (E-R Diagrams or E.R.D.’s): show the attributes of a table</a:t>
            </a:r>
          </a:p>
        </p:txBody>
      </p:sp>
      <p:sp>
        <p:nvSpPr>
          <p:cNvPr id="62487" name="Rectangle 4"/>
          <p:cNvSpPr>
            <a:spLocks noChangeArrowheads="1"/>
          </p:cNvSpPr>
          <p:nvPr/>
        </p:nvSpPr>
        <p:spPr bwMode="auto">
          <a:xfrm>
            <a:off x="800220" y="2635016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62488" name="Rectangle 5"/>
          <p:cNvSpPr>
            <a:spLocks noChangeArrowheads="1"/>
          </p:cNvSpPr>
          <p:nvPr/>
        </p:nvSpPr>
        <p:spPr bwMode="auto">
          <a:xfrm>
            <a:off x="833657" y="2696481"/>
            <a:ext cx="2257004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TABLE NAME</a:t>
            </a:r>
            <a:endParaRPr lang="en-US" altLang="en-US" sz="1800" dirty="0"/>
          </a:p>
        </p:txBody>
      </p:sp>
      <p:sp>
        <p:nvSpPr>
          <p:cNvPr id="62489" name="Line 6"/>
          <p:cNvSpPr>
            <a:spLocks noChangeShapeType="1"/>
          </p:cNvSpPr>
          <p:nvPr/>
        </p:nvSpPr>
        <p:spPr bwMode="auto">
          <a:xfrm>
            <a:off x="808917" y="3164961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62490" name="Text Box 7"/>
          <p:cNvSpPr txBox="1">
            <a:spLocks noChangeArrowheads="1"/>
          </p:cNvSpPr>
          <p:nvPr/>
        </p:nvSpPr>
        <p:spPr bwMode="auto">
          <a:xfrm>
            <a:off x="800220" y="3191725"/>
            <a:ext cx="2087403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/>
              <a:t>Primary key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</p:txBody>
      </p:sp>
      <p:sp>
        <p:nvSpPr>
          <p:cNvPr id="62486" name="Text Box 72"/>
          <p:cNvSpPr txBox="1">
            <a:spLocks noChangeArrowheads="1"/>
          </p:cNvSpPr>
          <p:nvPr/>
        </p:nvSpPr>
        <p:spPr bwMode="auto">
          <a:xfrm>
            <a:off x="685800" y="2209203"/>
            <a:ext cx="210479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Format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788864" y="5120828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97561" y="522946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GAMES</a:t>
            </a:r>
            <a:endParaRPr lang="en-US" altLang="en-US" sz="1800" dirty="0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797561" y="5650773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788864" y="5677537"/>
            <a:ext cx="20874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HourlyRate</a:t>
            </a:r>
            <a:endParaRPr lang="en-US" altLang="en-US" sz="1600" b="0" dirty="0"/>
          </a:p>
        </p:txBody>
      </p:sp>
      <p:sp>
        <p:nvSpPr>
          <p:cNvPr id="22" name="Text Box 72"/>
          <p:cNvSpPr txBox="1">
            <a:spLocks noChangeArrowheads="1"/>
          </p:cNvSpPr>
          <p:nvPr/>
        </p:nvSpPr>
        <p:spPr bwMode="auto">
          <a:xfrm>
            <a:off x="685800" y="4720758"/>
            <a:ext cx="2104798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Example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9096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7" grpId="0" animBg="1"/>
      <p:bldP spid="62488" grpId="0"/>
      <p:bldP spid="62489" grpId="0" animBg="1"/>
      <p:bldP spid="62490" grpId="0"/>
      <p:bldP spid="62486" grpId="0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Diagrammatically Representing </a:t>
            </a:r>
            <a:r>
              <a:rPr lang="en-US" altLang="en-US" dirty="0" smtClean="0"/>
              <a:t>Relationships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ERDs Graphically represent </a:t>
            </a:r>
            <a:r>
              <a:rPr lang="en-US" altLang="en-US" dirty="0"/>
              <a:t>relationships between tables as well as any enforced rules on multiplicity:</a:t>
            </a:r>
          </a:p>
          <a:p>
            <a:endParaRPr lang="en-CA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95940" y="2419538"/>
            <a:ext cx="2797175" cy="515938"/>
            <a:chOff x="307" y="2608"/>
            <a:chExt cx="1762" cy="32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307" y="2675"/>
              <a:ext cx="669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Person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551" y="2675"/>
              <a:ext cx="51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Head</a:t>
              </a:r>
            </a:p>
          </p:txBody>
        </p:sp>
        <p:cxnSp>
          <p:nvCxnSpPr>
            <p:cNvPr id="7" name="AutoShape 7"/>
            <p:cNvCxnSpPr>
              <a:cxnSpLocks noChangeShapeType="1"/>
              <a:stCxn id="5" idx="3"/>
              <a:endCxn id="6" idx="1"/>
            </p:cNvCxnSpPr>
            <p:nvPr/>
          </p:nvCxnSpPr>
          <p:spPr bwMode="auto">
            <a:xfrm>
              <a:off x="976" y="2804"/>
              <a:ext cx="575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976" y="2616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368" y="2608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389687" y="3279521"/>
            <a:ext cx="2806700" cy="482600"/>
            <a:chOff x="298" y="3240"/>
            <a:chExt cx="1768" cy="304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298" y="3288"/>
              <a:ext cx="688" cy="256"/>
              <a:chOff x="1498" y="2672"/>
              <a:chExt cx="688" cy="256"/>
            </a:xfrm>
          </p:grpSpPr>
          <p:sp>
            <p:nvSpPr>
              <p:cNvPr id="18" name="Rectangle 1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19" name="Rectangle 13"/>
              <p:cNvSpPr>
                <a:spLocks noChangeArrowheads="1"/>
              </p:cNvSpPr>
              <p:nvPr/>
            </p:nvSpPr>
            <p:spPr bwMode="auto">
              <a:xfrm>
                <a:off x="1498" y="2689"/>
                <a:ext cx="68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Person</a:t>
                </a:r>
              </a:p>
            </p:txBody>
          </p:sp>
        </p:grpSp>
        <p:grpSp>
          <p:nvGrpSpPr>
            <p:cNvPr id="12" name="Group 14"/>
            <p:cNvGrpSpPr>
              <a:grpSpLocks/>
            </p:cNvGrpSpPr>
            <p:nvPr/>
          </p:nvGrpSpPr>
          <p:grpSpPr bwMode="auto">
            <a:xfrm>
              <a:off x="1538" y="3288"/>
              <a:ext cx="528" cy="256"/>
              <a:chOff x="3258" y="2656"/>
              <a:chExt cx="656" cy="256"/>
            </a:xfrm>
          </p:grpSpPr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>
                <a:off x="3264" y="2656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17" name="Rectangle 16"/>
              <p:cNvSpPr>
                <a:spLocks noChangeArrowheads="1"/>
              </p:cNvSpPr>
              <p:nvPr/>
            </p:nvSpPr>
            <p:spPr bwMode="auto">
              <a:xfrm>
                <a:off x="3258" y="2673"/>
                <a:ext cx="6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Hairs</a:t>
                </a:r>
              </a:p>
            </p:txBody>
          </p:sp>
        </p:grpSp>
        <p:cxnSp>
          <p:nvCxnSpPr>
            <p:cNvPr id="13" name="AutoShape 17"/>
            <p:cNvCxnSpPr>
              <a:cxnSpLocks noChangeShapeType="1"/>
              <a:stCxn id="19" idx="3"/>
              <a:endCxn id="17" idx="1"/>
            </p:cNvCxnSpPr>
            <p:nvPr/>
          </p:nvCxnSpPr>
          <p:spPr bwMode="auto">
            <a:xfrm>
              <a:off x="984" y="3421"/>
              <a:ext cx="55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1000" y="3240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1352" y="324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75811" y="4455201"/>
            <a:ext cx="3608934" cy="523875"/>
            <a:chOff x="283" y="3750"/>
            <a:chExt cx="1999" cy="330"/>
          </a:xfrm>
        </p:grpSpPr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283" y="3824"/>
              <a:ext cx="819" cy="256"/>
              <a:chOff x="1498" y="2672"/>
              <a:chExt cx="749" cy="256"/>
            </a:xfrm>
          </p:grpSpPr>
          <p:sp>
            <p:nvSpPr>
              <p:cNvPr id="28" name="Rectangle 2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1498" y="2687"/>
                <a:ext cx="749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Travelers</a:t>
                </a:r>
                <a:endParaRPr lang="en-US" altLang="en-US" sz="1800" dirty="0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1408" y="3824"/>
              <a:ext cx="874" cy="256"/>
              <a:chOff x="3162" y="2656"/>
              <a:chExt cx="815" cy="256"/>
            </a:xfrm>
          </p:grpSpPr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3165" y="2656"/>
                <a:ext cx="81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3162" y="2671"/>
                <a:ext cx="815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Destinations</a:t>
                </a:r>
                <a:endParaRPr lang="en-US" altLang="en-US" sz="1800" dirty="0"/>
              </a:p>
            </p:txBody>
          </p:sp>
        </p:grpSp>
        <p:cxnSp>
          <p:nvCxnSpPr>
            <p:cNvPr id="23" name="AutoShape 27"/>
            <p:cNvCxnSpPr>
              <a:cxnSpLocks noChangeShapeType="1"/>
              <a:stCxn id="28" idx="3"/>
              <a:endCxn id="27" idx="1"/>
            </p:cNvCxnSpPr>
            <p:nvPr/>
          </p:nvCxnSpPr>
          <p:spPr bwMode="auto">
            <a:xfrm>
              <a:off x="1035" y="3952"/>
              <a:ext cx="375" cy="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1024" y="376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1269" y="375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47" name="Group 30"/>
          <p:cNvGrpSpPr>
            <a:grpSpLocks/>
          </p:cNvGrpSpPr>
          <p:nvPr/>
        </p:nvGrpSpPr>
        <p:grpSpPr bwMode="auto">
          <a:xfrm>
            <a:off x="353077" y="5566907"/>
            <a:ext cx="4475163" cy="582613"/>
            <a:chOff x="2610" y="3791"/>
            <a:chExt cx="2819" cy="367"/>
          </a:xfrm>
        </p:grpSpPr>
        <p:grpSp>
          <p:nvGrpSpPr>
            <p:cNvPr id="48" name="Group 31"/>
            <p:cNvGrpSpPr>
              <a:grpSpLocks/>
            </p:cNvGrpSpPr>
            <p:nvPr/>
          </p:nvGrpSpPr>
          <p:grpSpPr bwMode="auto">
            <a:xfrm>
              <a:off x="2610" y="3824"/>
              <a:ext cx="752" cy="264"/>
              <a:chOff x="1498" y="2672"/>
              <a:chExt cx="688" cy="256"/>
            </a:xfrm>
          </p:grpSpPr>
          <p:sp>
            <p:nvSpPr>
              <p:cNvPr id="58" name="Rectangle 3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9" name="Rectangle 33"/>
              <p:cNvSpPr>
                <a:spLocks noChangeArrowheads="1"/>
              </p:cNvSpPr>
              <p:nvPr/>
            </p:nvSpPr>
            <p:spPr bwMode="auto">
              <a:xfrm>
                <a:off x="1498" y="2691"/>
                <a:ext cx="686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Gamers</a:t>
                </a:r>
                <a:endParaRPr lang="en-US" altLang="en-US" sz="1800" dirty="0"/>
              </a:p>
            </p:txBody>
          </p:sp>
        </p:grpSp>
        <p:grpSp>
          <p:nvGrpSpPr>
            <p:cNvPr id="49" name="Group 34"/>
            <p:cNvGrpSpPr>
              <a:grpSpLocks/>
            </p:cNvGrpSpPr>
            <p:nvPr/>
          </p:nvGrpSpPr>
          <p:grpSpPr bwMode="auto">
            <a:xfrm>
              <a:off x="4673" y="3821"/>
              <a:ext cx="756" cy="256"/>
              <a:chOff x="2998" y="2653"/>
              <a:chExt cx="706" cy="256"/>
            </a:xfrm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3054" y="2653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2998" y="2670"/>
                <a:ext cx="654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Games</a:t>
                </a:r>
                <a:endParaRPr lang="en-US" altLang="en-US" sz="1800" dirty="0"/>
              </a:p>
            </p:txBody>
          </p:sp>
        </p:grpSp>
        <p:cxnSp>
          <p:nvCxnSpPr>
            <p:cNvPr id="50" name="AutoShape 37"/>
            <p:cNvCxnSpPr>
              <a:cxnSpLocks noChangeShapeType="1"/>
              <a:stCxn id="59" idx="3"/>
            </p:cNvCxnSpPr>
            <p:nvPr/>
          </p:nvCxnSpPr>
          <p:spPr bwMode="auto">
            <a:xfrm>
              <a:off x="3360" y="3961"/>
              <a:ext cx="1376" cy="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Text Box 38"/>
            <p:cNvSpPr txBox="1">
              <a:spLocks noChangeArrowheads="1"/>
            </p:cNvSpPr>
            <p:nvPr/>
          </p:nvSpPr>
          <p:spPr bwMode="auto">
            <a:xfrm>
              <a:off x="3544" y="3793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2" name="Text Box 39"/>
            <p:cNvSpPr txBox="1">
              <a:spLocks noChangeArrowheads="1"/>
            </p:cNvSpPr>
            <p:nvPr/>
          </p:nvSpPr>
          <p:spPr bwMode="auto">
            <a:xfrm>
              <a:off x="4482" y="3791"/>
              <a:ext cx="208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3" name="Rectangle 40"/>
            <p:cNvSpPr>
              <a:spLocks noChangeArrowheads="1"/>
            </p:cNvSpPr>
            <p:nvPr/>
          </p:nvSpPr>
          <p:spPr bwMode="auto">
            <a:xfrm>
              <a:off x="3664" y="3845"/>
              <a:ext cx="860" cy="23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Sessions</a:t>
              </a:r>
              <a:endParaRPr lang="en-US" altLang="en-US" sz="1800" dirty="0"/>
            </a:p>
          </p:txBody>
        </p:sp>
        <p:sp>
          <p:nvSpPr>
            <p:cNvPr id="54" name="Text Box 41"/>
            <p:cNvSpPr txBox="1">
              <a:spLocks noChangeArrowheads="1"/>
            </p:cNvSpPr>
            <p:nvPr/>
          </p:nvSpPr>
          <p:spPr bwMode="auto">
            <a:xfrm>
              <a:off x="3368" y="3963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55" name="Text Box 42"/>
            <p:cNvSpPr txBox="1">
              <a:spLocks noChangeArrowheads="1"/>
            </p:cNvSpPr>
            <p:nvPr/>
          </p:nvSpPr>
          <p:spPr bwMode="auto">
            <a:xfrm>
              <a:off x="4609" y="3985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804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ERD For The Example Database</a:t>
            </a:r>
            <a:endParaRPr lang="en-CA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52400" y="1888667"/>
            <a:ext cx="2243958" cy="3113437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61097" y="199730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GAMERS</a:t>
            </a:r>
            <a:endParaRPr lang="en-US" altLang="en-US" sz="1800" dirty="0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161097" y="2418613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52400" y="2445377"/>
            <a:ext cx="2087403" cy="255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CallSign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Email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Telephone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Income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LastName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FirstName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Level</a:t>
            </a:r>
            <a:endParaRPr lang="en-US" altLang="en-US" sz="1600" b="0" dirty="0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3429000" y="3164841"/>
            <a:ext cx="2243958" cy="2169159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437697" y="3273481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SESSIONS</a:t>
            </a:r>
            <a:endParaRPr lang="en-US" altLang="en-US" sz="1800" dirty="0"/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>
            <a:off x="3437697" y="3694786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3429000" y="3721550"/>
            <a:ext cx="2087403" cy="144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CallSign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SessionDate</a:t>
            </a:r>
            <a:endParaRPr lang="en-US" altLang="en-US" sz="1600" b="0" dirty="0" smtClean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SessionDuration</a:t>
            </a:r>
            <a:endParaRPr lang="en-US" altLang="en-US" sz="1600" b="0" dirty="0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6737510" y="2261782"/>
            <a:ext cx="2243958" cy="180611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6746207" y="2370422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GAMES</a:t>
            </a:r>
            <a:endParaRPr lang="en-US" altLang="en-US" sz="1800" dirty="0"/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6746207" y="2791727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6737510" y="2818491"/>
            <a:ext cx="20874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HourlyRate</a:t>
            </a:r>
            <a:endParaRPr lang="en-US" altLang="en-US" sz="1600" b="0" dirty="0"/>
          </a:p>
        </p:txBody>
      </p:sp>
      <p:cxnSp>
        <p:nvCxnSpPr>
          <p:cNvPr id="32" name="Straight Connector 31"/>
          <p:cNvCxnSpPr>
            <a:stCxn id="20" idx="3"/>
          </p:cNvCxnSpPr>
          <p:nvPr/>
        </p:nvCxnSpPr>
        <p:spPr>
          <a:xfrm flipV="1">
            <a:off x="5672958" y="3164841"/>
            <a:ext cx="1032642" cy="108458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4" idx="3"/>
            <a:endCxn id="23" idx="1"/>
          </p:cNvCxnSpPr>
          <p:nvPr/>
        </p:nvCxnSpPr>
        <p:spPr>
          <a:xfrm>
            <a:off x="2396358" y="3445386"/>
            <a:ext cx="1032642" cy="10005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411689" y="289944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39013" y="418077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62413" y="2937241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33292" y="4441901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88808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Tables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18500" cy="5368925"/>
          </a:xfrm>
        </p:spPr>
        <p:txBody>
          <a:bodyPr/>
          <a:lstStyle/>
          <a:p>
            <a:r>
              <a:rPr lang="en-US" altLang="en-US" sz="2000" b="1" dirty="0" smtClean="0"/>
              <a:t>Data tables</a:t>
            </a:r>
          </a:p>
          <a:p>
            <a:pPr lvl="1"/>
            <a:r>
              <a:rPr lang="en-US" altLang="en-US" sz="1800" dirty="0" smtClean="0"/>
              <a:t>Dynamic, will likely be manipulated over the life the database (add, delete, modify)</a:t>
            </a:r>
          </a:p>
          <a:p>
            <a:pPr lvl="1"/>
            <a:r>
              <a:rPr lang="en-US" altLang="en-US" sz="1800" dirty="0" smtClean="0"/>
              <a:t>All three tables used in the example: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1800" dirty="0" smtClean="0"/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sz="1800" dirty="0" smtClean="0"/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</a:t>
            </a:r>
            <a:r>
              <a:rPr lang="en-US" altLang="en-US" sz="1800" dirty="0" smtClean="0"/>
              <a:t> are data tables</a:t>
            </a:r>
          </a:p>
          <a:p>
            <a:r>
              <a:rPr lang="en-US" altLang="en-US" sz="2000" b="1" dirty="0" smtClean="0"/>
              <a:t>Validation tables</a:t>
            </a:r>
          </a:p>
          <a:p>
            <a:pPr lvl="1"/>
            <a:r>
              <a:rPr lang="en-US" altLang="en-US" sz="1800" dirty="0" smtClean="0"/>
              <a:t>Used to ensure data integrity (to ‘lookup’ values)</a:t>
            </a:r>
          </a:p>
          <a:p>
            <a:pPr lvl="1"/>
            <a:r>
              <a:rPr lang="en-US" altLang="en-US" sz="1800" dirty="0" smtClean="0"/>
              <a:t>Typically it maps one value to another (e.g., product code to a product, an ISBN number to a book)</a:t>
            </a:r>
          </a:p>
          <a:p>
            <a:pPr lvl="1"/>
            <a:r>
              <a:rPr lang="en-US" altLang="en-US" sz="1800" dirty="0" smtClean="0"/>
              <a:t>Rarely (if ever) changes</a:t>
            </a:r>
          </a:p>
          <a:p>
            <a:pPr lvl="1"/>
            <a:r>
              <a:rPr lang="en-US" altLang="en-US" sz="1800" dirty="0" smtClean="0"/>
              <a:t>E.g.,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Faculties</a:t>
            </a:r>
            <a:r>
              <a:rPr lang="en-US" altLang="en-US" sz="1800" dirty="0" smtClean="0"/>
              <a:t> table (some of the codes actually used at the University of Calgary)</a:t>
            </a:r>
          </a:p>
        </p:txBody>
      </p:sp>
      <p:graphicFrame>
        <p:nvGraphicFramePr>
          <p:cNvPr id="327710" name="Group 3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14656589"/>
              </p:ext>
            </p:extLst>
          </p:nvPr>
        </p:nvGraphicFramePr>
        <p:xfrm>
          <a:off x="990600" y="4495800"/>
          <a:ext cx="5181600" cy="1868489"/>
        </p:xfrm>
        <a:graphic>
          <a:graphicData uri="http://schemas.openxmlformats.org/drawingml/2006/table">
            <a:tbl>
              <a:tblPr/>
              <a:tblGrid>
                <a:gridCol w="1727200"/>
                <a:gridCol w="3454400"/>
              </a:tblGrid>
              <a:tr h="374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DepartmentName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Haskayne School of Business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Environmental Design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Science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32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3" grpId="0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Use Of Data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Faculties</a:t>
            </a:r>
            <a:r>
              <a:rPr lang="en-US" dirty="0" smtClean="0"/>
              <a:t> table: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Other tables in our database would ‘lookup’ the code from the rows of this database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Lectures</a:t>
            </a:r>
            <a:r>
              <a:rPr lang="en-US" dirty="0" smtClean="0"/>
              <a:t> table: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690462"/>
              </p:ext>
            </p:extLst>
          </p:nvPr>
        </p:nvGraphicFramePr>
        <p:xfrm>
          <a:off x="609601" y="1874520"/>
          <a:ext cx="8305799" cy="1707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994"/>
                <a:gridCol w="1552486"/>
                <a:gridCol w="1319613"/>
                <a:gridCol w="2173480"/>
                <a:gridCol w="501099"/>
                <a:gridCol w="2138127"/>
              </a:tblGrid>
              <a:tr h="5490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FacultyName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Department2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r>
                        <a:rPr lang="en-US" sz="1600" baseline="0" dirty="0" smtClean="0"/>
                        <a:t> 10</a:t>
                      </a:r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Science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Chemistry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Mathematics &amp; statistics</a:t>
                      </a:r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Environmental</a:t>
                      </a:r>
                      <a:r>
                        <a:rPr lang="en-US" sz="1600" baseline="0" dirty="0" smtClean="0"/>
                        <a:t> Design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Mast. Architecture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Mast. Environmental Design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Mast. Landscape Architecture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01758" y="0"/>
            <a:ext cx="1676400" cy="2362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AR?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ED?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GS?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HA?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KN?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MD?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RO?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SC?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466459"/>
              </p:ext>
            </p:extLst>
          </p:nvPr>
        </p:nvGraphicFramePr>
        <p:xfrm>
          <a:off x="304800" y="4876800"/>
          <a:ext cx="8061662" cy="1584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066800"/>
                <a:gridCol w="1302211"/>
                <a:gridCol w="983789"/>
                <a:gridCol w="1490583"/>
                <a:gridCol w="2075279"/>
              </a:tblGrid>
              <a:tr h="5490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Program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11 111 111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James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</a:t>
                      </a:r>
                      <a:r>
                        <a:rPr lang="en-US" sz="1600" baseline="0" dirty="0" smtClean="0"/>
                        <a:t> 111 112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Jones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Smith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MEDES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990600" y="2590800"/>
            <a:ext cx="2971800" cy="3048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990600" y="3200400"/>
            <a:ext cx="2971800" cy="2971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32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Data Integrity In Databases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Table-level integrity (entity integrity):</a:t>
            </a:r>
          </a:p>
          <a:p>
            <a:pPr marL="685800" lvl="1" indent="-228600"/>
            <a:r>
              <a:rPr lang="en-US" altLang="en-US" dirty="0" smtClean="0"/>
              <a:t>Ensuring that no duplicate records exist.</a:t>
            </a:r>
          </a:p>
          <a:p>
            <a:pPr marL="685800" lvl="1" indent="-228600"/>
            <a:r>
              <a:rPr lang="en-US" altLang="en-US" dirty="0" smtClean="0"/>
              <a:t>Implementation: no primary keys are null: MS-Access (automatic) indexed – no duplicates.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Relationship-level integrity (referential integrity):</a:t>
            </a:r>
          </a:p>
          <a:p>
            <a:pPr marL="685800" lvl="1" indent="-228600"/>
            <a:r>
              <a:rPr lang="en-US" altLang="en-US" dirty="0" smtClean="0"/>
              <a:t>Ensuring that relationship between a pair of tables is sound and the records in the tables are synchronized when data is entered into, updated in or deleted from either table (MS-Access: only partially implemented).</a:t>
            </a:r>
          </a:p>
          <a:p>
            <a:pPr marL="685800" lvl="1" indent="-228600"/>
            <a:r>
              <a:rPr lang="en-US" altLang="en-US" dirty="0" smtClean="0"/>
              <a:t>Implementation: use lookup values between tables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Field/attribute -level integrity (domain integrity):</a:t>
            </a:r>
          </a:p>
          <a:p>
            <a:pPr marL="685800" lvl="1" indent="-228600"/>
            <a:r>
              <a:rPr lang="en-US" altLang="en-US" dirty="0" smtClean="0"/>
              <a:t>Ensuring that the attributes are valid and accurate.</a:t>
            </a:r>
          </a:p>
          <a:p>
            <a:pPr marL="685800" lvl="1" indent="-228600"/>
            <a:r>
              <a:rPr lang="en-US" altLang="en-US" dirty="0" smtClean="0"/>
              <a:t>MS-Access implementation: input masks and validation rules.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2447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289583" y="4357626"/>
            <a:ext cx="1854417" cy="111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31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Input Masks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Ensures the proper format for the data entered into the database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Example: SIN number must be entered as:</a:t>
            </a:r>
          </a:p>
          <a:p>
            <a:pPr marL="514350" lvl="1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Invalid inputs: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Abc def ghi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321 22 4234</a:t>
            </a:r>
          </a:p>
          <a:p>
            <a:pPr marL="228600" indent="-228600"/>
            <a:r>
              <a:rPr lang="en-US" altLang="en-US" dirty="0" smtClean="0"/>
              <a:t>Online example: Telephone number format</a:t>
            </a:r>
          </a:p>
          <a:p>
            <a:pPr marL="450850" lvl="1" indent="-228600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area code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3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&gt;-&lt;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4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/>
            <a:r>
              <a:rPr lang="en-US" altLang="en-US" dirty="0" smtClean="0">
                <a:cs typeface="Consolas" panose="020B0609020204030204" pitchFamily="49" charset="0"/>
              </a:rPr>
              <a:t>Example:</a:t>
            </a:r>
          </a:p>
          <a:p>
            <a:pPr marL="568325" lvl="2" indent="-228600"/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(403)210-9455</a:t>
            </a:r>
          </a:p>
        </p:txBody>
      </p:sp>
    </p:spTree>
    <p:extLst>
      <p:ext uri="{BB962C8B-B14F-4D97-AF65-F5344CB8AC3E}">
        <p14:creationId xmlns:p14="http://schemas.microsoft.com/office/powerpoint/2010/main" val="173686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 to ‘design view’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Specify the required format under the ‘Input mask’ property of the appropriate table attribute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0" t="35776" r="31201" b="47793"/>
          <a:stretch/>
        </p:blipFill>
        <p:spPr bwMode="auto">
          <a:xfrm>
            <a:off x="838200" y="1921565"/>
            <a:ext cx="1828800" cy="164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14" y="4540071"/>
            <a:ext cx="25241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30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Constrains input allowed</a:t>
            </a:r>
          </a:p>
          <a:p>
            <a:pPr lvl="1"/>
            <a:r>
              <a:rPr lang="en-US" dirty="0" smtClean="0"/>
              <a:t>Can only enter a single digit</a:t>
            </a:r>
          </a:p>
          <a:p>
            <a:pPr lvl="1"/>
            <a:r>
              <a:rPr lang="en-US" dirty="0" smtClean="0"/>
              <a:t>Can only enter a single character</a:t>
            </a:r>
          </a:p>
          <a:p>
            <a:pPr lvl="1"/>
            <a:r>
              <a:rPr lang="en-US" dirty="0" smtClean="0"/>
              <a:t>Can only enter 5 digits (zip code)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dirty="0" smtClean="0"/>
              <a:t>“Ignores” invalid inputs in real-time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Specifies the format of data to be entered (data entry cues)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08" y="3810000"/>
            <a:ext cx="1764792" cy="129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16" y="5562600"/>
            <a:ext cx="2081784" cy="13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50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Characters That Define Input </a:t>
            </a:r>
            <a:r>
              <a:rPr lang="en-US" dirty="0"/>
              <a:t>Masks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(last accessed Sept 2015):</a:t>
            </a:r>
          </a:p>
          <a:p>
            <a:pPr lvl="1"/>
            <a:r>
              <a:rPr lang="en-US" dirty="0">
                <a:hlinkClick r:id="rId3"/>
              </a:rPr>
              <a:t>https://support.office.com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To display a character literally in the input mask</a:t>
            </a:r>
          </a:p>
          <a:p>
            <a:pPr marL="457200" lvl="2" indent="0">
              <a:buNone/>
            </a:pPr>
            <a:r>
              <a:rPr lang="en-US" dirty="0" smtClean="0"/>
              <a:t>\&lt;char&gt;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131784"/>
              </p:ext>
            </p:extLst>
          </p:nvPr>
        </p:nvGraphicFramePr>
        <p:xfrm>
          <a:off x="685800" y="2438400"/>
          <a:ext cx="70866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/>
                <a:gridCol w="35433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Desired</a:t>
                      </a:r>
                      <a:r>
                        <a:rPr lang="en-US" baseline="0" dirty="0" smtClean="0"/>
                        <a:t> input for each character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Character to enter as input mask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Digits only (0…9)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 or 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Digits,</a:t>
                      </a:r>
                      <a:r>
                        <a:rPr lang="en-US" baseline="0" dirty="0" smtClean="0"/>
                        <a:t> space (default), plus or minus sign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#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Alphabetic letter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Alphabetic letter or digit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A, 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3" t="75814" r="80828" b="22620"/>
          <a:stretch/>
        </p:blipFill>
        <p:spPr bwMode="auto">
          <a:xfrm>
            <a:off x="914400" y="5854562"/>
            <a:ext cx="5486400" cy="5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257800"/>
            <a:ext cx="1209675" cy="73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45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Masks: Online Database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Gamers table: Telephone number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Gamers table: Level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3680" b="4245"/>
          <a:stretch/>
        </p:blipFill>
        <p:spPr>
          <a:xfrm>
            <a:off x="838200" y="1905000"/>
            <a:ext cx="2641599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770273"/>
            <a:ext cx="1600200" cy="133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Validation Rules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Validation rules check the data is in the valid range.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E.g., from online database example: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must be a non-negative value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Can also be used to specify a data format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/>
              <a:t>E.g., from online database example: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table</a:t>
            </a:r>
            <a:r>
              <a:rPr lang="en-US" altLang="en-US" sz="2000" dirty="0" smtClean="0"/>
              <a:t>, a valid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 </a:t>
            </a:r>
            <a:r>
              <a:rPr lang="en-US" altLang="en-US" sz="2000" dirty="0" smtClean="0">
                <a:cs typeface="Consolas" panose="020B0609020204030204" pitchFamily="49" charset="0"/>
              </a:rPr>
              <a:t>must have an “at-sign”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altLang="en-US" sz="2000" dirty="0" smtClean="0">
                <a:cs typeface="Consolas" panose="020B0609020204030204" pitchFamily="49" charset="0"/>
              </a:rPr>
              <a:t>’ and end in one of the following suffixes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“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altLang="en-US" sz="2000" dirty="0" smtClean="0">
                <a:cs typeface="Consolas" panose="020B0609020204030204" pitchFamily="49" charset="0"/>
              </a:rPr>
              <a:t>”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 smtClean="0">
                <a:cs typeface="Consolas" panose="020B0609020204030204" pitchFamily="49" charset="0"/>
              </a:rPr>
              <a:t>Unlike input masks validation rules allows useful error messages to be displayed</a:t>
            </a:r>
            <a:endParaRPr lang="en-US" altLang="en-US" dirty="0" smtClean="0"/>
          </a:p>
          <a:p>
            <a:pPr marL="514350" lvl="1"/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029200"/>
            <a:ext cx="1038225" cy="4191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914400" y="5029200"/>
            <a:ext cx="5476875" cy="1851598"/>
            <a:chOff x="914400" y="5029200"/>
            <a:chExt cx="5476875" cy="185159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3600" y="5452048"/>
              <a:ext cx="4257675" cy="142875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1934043" y="5448300"/>
              <a:ext cx="199557" cy="4949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943334" y="5029200"/>
              <a:ext cx="4447941" cy="4191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14400" y="5448300"/>
              <a:ext cx="1219200" cy="12573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96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Rules: Specifying Error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“Validation text” &amp; “default values”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1" t="16381" r="54444" b="56952"/>
          <a:stretch/>
        </p:blipFill>
        <p:spPr bwMode="auto">
          <a:xfrm>
            <a:off x="838200" y="1905001"/>
            <a:ext cx="397764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57663"/>
            <a:ext cx="4219575" cy="18954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2644140" y="3200401"/>
            <a:ext cx="2385060" cy="1219200"/>
          </a:xfrm>
          <a:custGeom>
            <a:avLst/>
            <a:gdLst>
              <a:gd name="connsiteX0" fmla="*/ 0 w 2505487"/>
              <a:gd name="connsiteY0" fmla="*/ 82956 h 1486027"/>
              <a:gd name="connsiteX1" fmla="*/ 939800 w 2505487"/>
              <a:gd name="connsiteY1" fmla="*/ 6756 h 1486027"/>
              <a:gd name="connsiteX2" fmla="*/ 1701800 w 2505487"/>
              <a:gd name="connsiteY2" fmla="*/ 235356 h 1486027"/>
              <a:gd name="connsiteX3" fmla="*/ 2222500 w 2505487"/>
              <a:gd name="connsiteY3" fmla="*/ 883056 h 1486027"/>
              <a:gd name="connsiteX4" fmla="*/ 2476500 w 2505487"/>
              <a:gd name="connsiteY4" fmla="*/ 1429156 h 1486027"/>
              <a:gd name="connsiteX5" fmla="*/ 2489200 w 2505487"/>
              <a:gd name="connsiteY5" fmla="*/ 1441856 h 148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5487" h="1486027">
                <a:moveTo>
                  <a:pt x="0" y="82956"/>
                </a:moveTo>
                <a:cubicBezTo>
                  <a:pt x="328083" y="32156"/>
                  <a:pt x="656167" y="-18644"/>
                  <a:pt x="939800" y="6756"/>
                </a:cubicBezTo>
                <a:cubicBezTo>
                  <a:pt x="1223433" y="32156"/>
                  <a:pt x="1488017" y="89306"/>
                  <a:pt x="1701800" y="235356"/>
                </a:cubicBezTo>
                <a:cubicBezTo>
                  <a:pt x="1915583" y="381406"/>
                  <a:pt x="2093383" y="684089"/>
                  <a:pt x="2222500" y="883056"/>
                </a:cubicBezTo>
                <a:cubicBezTo>
                  <a:pt x="2351617" y="1082023"/>
                  <a:pt x="2432050" y="1336023"/>
                  <a:pt x="2476500" y="1429156"/>
                </a:cubicBezTo>
                <a:cubicBezTo>
                  <a:pt x="2520950" y="1522289"/>
                  <a:pt x="2505075" y="1482072"/>
                  <a:pt x="2489200" y="14418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2293063" y="3668358"/>
            <a:ext cx="3623643" cy="2259161"/>
          </a:xfrm>
          <a:custGeom>
            <a:avLst/>
            <a:gdLst>
              <a:gd name="connsiteX0" fmla="*/ 256499 w 3623643"/>
              <a:gd name="connsiteY0" fmla="*/ 0 h 2259161"/>
              <a:gd name="connsiteX1" fmla="*/ 19831 w 3623643"/>
              <a:gd name="connsiteY1" fmla="*/ 408790 h 2259161"/>
              <a:gd name="connsiteX2" fmla="*/ 41346 w 3623643"/>
              <a:gd name="connsiteY2" fmla="*/ 1129553 h 2259161"/>
              <a:gd name="connsiteX3" fmla="*/ 267257 w 3623643"/>
              <a:gd name="connsiteY3" fmla="*/ 1602889 h 2259161"/>
              <a:gd name="connsiteX4" fmla="*/ 901958 w 3623643"/>
              <a:gd name="connsiteY4" fmla="*/ 2108498 h 2259161"/>
              <a:gd name="connsiteX5" fmla="*/ 1644236 w 3623643"/>
              <a:gd name="connsiteY5" fmla="*/ 2259106 h 2259161"/>
              <a:gd name="connsiteX6" fmla="*/ 2601666 w 3623643"/>
              <a:gd name="connsiteY6" fmla="*/ 2119256 h 2259161"/>
              <a:gd name="connsiteX7" fmla="*/ 3623643 w 3623643"/>
              <a:gd name="connsiteY7" fmla="*/ 1656677 h 225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23643" h="2259161">
                <a:moveTo>
                  <a:pt x="256499" y="0"/>
                </a:moveTo>
                <a:cubicBezTo>
                  <a:pt x="156094" y="110265"/>
                  <a:pt x="55690" y="220531"/>
                  <a:pt x="19831" y="408790"/>
                </a:cubicBezTo>
                <a:cubicBezTo>
                  <a:pt x="-16028" y="597049"/>
                  <a:pt x="108" y="930537"/>
                  <a:pt x="41346" y="1129553"/>
                </a:cubicBezTo>
                <a:cubicBezTo>
                  <a:pt x="82584" y="1328569"/>
                  <a:pt x="123822" y="1439732"/>
                  <a:pt x="267257" y="1602889"/>
                </a:cubicBezTo>
                <a:cubicBezTo>
                  <a:pt x="410692" y="1766046"/>
                  <a:pt x="672462" y="1999129"/>
                  <a:pt x="901958" y="2108498"/>
                </a:cubicBezTo>
                <a:cubicBezTo>
                  <a:pt x="1131454" y="2217867"/>
                  <a:pt x="1360951" y="2257313"/>
                  <a:pt x="1644236" y="2259106"/>
                </a:cubicBezTo>
                <a:cubicBezTo>
                  <a:pt x="1927521" y="2260899"/>
                  <a:pt x="2271765" y="2219661"/>
                  <a:pt x="2601666" y="2119256"/>
                </a:cubicBezTo>
                <a:cubicBezTo>
                  <a:pt x="2931567" y="2018851"/>
                  <a:pt x="3277605" y="1837764"/>
                  <a:pt x="3623643" y="165667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4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Example Database: Application Of The Validation Rules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/>
              <a:t> 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/>
              <a:t>: first character must be alphabetic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CA" dirty="0" smtClean="0"/>
              <a:t>: must include an ‘at-sign’/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CA" dirty="0" smtClean="0"/>
              <a:t> and then end in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CA" dirty="0" smtClean="0"/>
              <a:t>’,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CA" dirty="0" smtClean="0"/>
              <a:t>’ or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CA" dirty="0" smtClean="0"/>
              <a:t>’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CA" dirty="0" smtClean="0"/>
              <a:t>: no negative values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: a dollar value from $1 to $100.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 smtClean="0"/>
              <a:t>: date must be from Sept 12 2015 onwards</a:t>
            </a:r>
            <a:endParaRPr lang="en-CA" dirty="0"/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: specifies the number of seconds from 0 – 86,400</a:t>
            </a:r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10942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b="1" dirty="0" smtClean="0">
                <a:solidFill>
                  <a:srgbClr val="FF0000"/>
                </a:solidFill>
              </a:rPr>
              <a:t>Wildcard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value that can be used in place of other values.</a:t>
            </a:r>
          </a:p>
          <a:p>
            <a:r>
              <a:rPr lang="en-CA" dirty="0" smtClean="0"/>
              <a:t>Example: “The joker is wild” option in card games </a:t>
            </a:r>
          </a:p>
          <a:p>
            <a:r>
              <a:rPr lang="en-CA" dirty="0" smtClean="0"/>
              <a:t>Example: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documents only can be used to specify that only documents ending in the suffix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with any name will be considered.</a:t>
            </a:r>
          </a:p>
          <a:p>
            <a:r>
              <a:rPr lang="en-CA" dirty="0" smtClean="0"/>
              <a:t>The start character ‘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dirty="0" smtClean="0"/>
              <a:t>’ is a wildcard because it can be substituted by zero or more characters</a:t>
            </a:r>
          </a:p>
          <a:p>
            <a:pPr lvl="1"/>
            <a:r>
              <a:rPr lang="en-CA" dirty="0" smtClean="0"/>
              <a:t>Example documents that will considered</a:t>
            </a:r>
          </a:p>
          <a:p>
            <a:pPr lvl="2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esume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1"/>
            <a:r>
              <a:rPr lang="en-CA" dirty="0" smtClean="0"/>
              <a:t>Example </a:t>
            </a:r>
            <a:r>
              <a:rPr lang="en-CA" dirty="0"/>
              <a:t>documents that </a:t>
            </a:r>
            <a:r>
              <a:rPr lang="en-CA" dirty="0" smtClean="0"/>
              <a:t>won’t be considered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resume.doc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Me.jpg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The wildcard can be used in conjunction with validation rules</a:t>
            </a:r>
            <a:endParaRPr lang="en-CA" dirty="0">
              <a:cs typeface="Consolas" panose="020B0609020204030204" pitchFamily="49" charset="0"/>
            </a:endParaRPr>
          </a:p>
          <a:p>
            <a:pPr lvl="1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567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Rules: Online Database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 (non-negative only)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dirty="0" smtClean="0">
                <a:cs typeface="Consolas" panose="020B0609020204030204" pitchFamily="49" charset="0"/>
              </a:rPr>
              <a:t> (&lt;L&gt; &lt;</a:t>
            </a:r>
            <a:r>
              <a:rPr lang="en-US" i="1" dirty="0" smtClean="0">
                <a:cs typeface="Consolas" panose="020B0609020204030204" pitchFamily="49" charset="0"/>
              </a:rPr>
              <a:t>one or two digits</a:t>
            </a:r>
            <a:r>
              <a:rPr lang="en-US" dirty="0" smtClean="0">
                <a:cs typeface="Consolas" panose="020B0609020204030204" pitchFamily="49" charset="0"/>
              </a:rPr>
              <a:t>&gt;)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258" t="11765" r="3603" b="17240"/>
          <a:stretch/>
        </p:blipFill>
        <p:spPr>
          <a:xfrm>
            <a:off x="762000" y="1905000"/>
            <a:ext cx="2286000" cy="10990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038600"/>
            <a:ext cx="1582396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94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>
                <a:cs typeface="Consolas" panose="020B0609020204030204" pitchFamily="49" charset="0"/>
              </a:rPr>
              <a:t> (first character must be alphabetic)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O.K.</a:t>
            </a: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dirty="0" smtClean="0">
                <a:cs typeface="Consolas" panose="020B0609020204030204" pitchFamily="49" charset="0"/>
              </a:rPr>
              <a:t> (at-sign followed by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dirty="0" smtClean="0">
                <a:cs typeface="Consolas" panose="020B0609020204030204" pitchFamily="49" charset="0"/>
              </a:rPr>
              <a:t>’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O.K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983" r="1387"/>
          <a:stretch/>
        </p:blipFill>
        <p:spPr>
          <a:xfrm>
            <a:off x="990600" y="2209800"/>
            <a:ext cx="1032164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21623" b="13513"/>
          <a:stretch/>
        </p:blipFill>
        <p:spPr>
          <a:xfrm>
            <a:off x="1013254" y="3543300"/>
            <a:ext cx="1178801" cy="228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4714875"/>
            <a:ext cx="1895475" cy="552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3701" r="-1"/>
          <a:stretch/>
        </p:blipFill>
        <p:spPr>
          <a:xfrm>
            <a:off x="990600" y="5772488"/>
            <a:ext cx="946880" cy="39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Rules: Online Database Example </a:t>
            </a:r>
            <a:r>
              <a:rPr lang="en-US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US" dirty="0" smtClean="0">
                <a:cs typeface="Consolas" panose="020B0609020204030204" pitchFamily="49" charset="0"/>
              </a:rPr>
              <a:t> ($1 - $100)</a:t>
            </a:r>
          </a:p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</a:t>
            </a:r>
            <a:r>
              <a:rPr lang="en-US" dirty="0"/>
              <a:t>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Duration</a:t>
            </a:r>
            <a:r>
              <a:rPr lang="en-US" dirty="0" smtClean="0">
                <a:cs typeface="Consolas" panose="020B0609020204030204" pitchFamily="49" charset="0"/>
              </a:rPr>
              <a:t> (Minutes in a day spent playing 0 – 86,400)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7672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Documenting A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Documentation: Provides information about the database to the other people who will be working on database.</a:t>
            </a:r>
          </a:p>
          <a:p>
            <a:r>
              <a:rPr lang="en-US" dirty="0" smtClean="0"/>
              <a:t>In MS-Access documentation can be entered in the “Description” column (under the Design view)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can provide information about the type and format of the information to be stored.</a:t>
            </a:r>
          </a:p>
          <a:p>
            <a:pPr lvl="1"/>
            <a:r>
              <a:rPr lang="en-US" dirty="0" smtClean="0"/>
              <a:t>Can be used if errors are found. (Providing the original ‘intention’ if there is an error in the validation rules or the input mask can help others correct the error).</a:t>
            </a:r>
          </a:p>
          <a:p>
            <a:pPr lvl="1"/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797022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9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Database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Queries are questions ‘asked’ of/to the database in order to retrieve information.</a:t>
            </a:r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5254322" cy="283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3273224"/>
            <a:ext cx="4595813" cy="30751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" y="6172200"/>
            <a:ext cx="3848100" cy="779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“What is the answer to life, the universe and everything” </a:t>
            </a:r>
          </a:p>
          <a:p>
            <a:r>
              <a:rPr lang="en-US" sz="1200" dirty="0" smtClean="0"/>
              <a:t>– </a:t>
            </a:r>
            <a:r>
              <a:rPr lang="en-US" sz="1200" i="1" dirty="0"/>
              <a:t>The Hitchhiker's Guide to the Galaxy</a:t>
            </a:r>
            <a:r>
              <a:rPr lang="en-US" sz="1200" dirty="0"/>
              <a:t> </a:t>
            </a:r>
            <a:r>
              <a:rPr lang="en-US" sz="1200" dirty="0" smtClean="0"/>
              <a:t>(Del Rey 1979)</a:t>
            </a:r>
            <a:endParaRPr lang="en-US" sz="1200" dirty="0"/>
          </a:p>
          <a:p>
            <a:r>
              <a:rPr lang="en-US" sz="1200" dirty="0" smtClean="0"/>
              <a:t>– </a:t>
            </a:r>
            <a:r>
              <a:rPr lang="en-US" sz="1200" i="1" dirty="0" smtClean="0"/>
              <a:t>The Hitchhiker’s Guide to the Galaxy</a:t>
            </a:r>
            <a:r>
              <a:rPr lang="en-US" sz="1200" dirty="0" smtClean="0"/>
              <a:t> (BBC 1981)</a:t>
            </a:r>
          </a:p>
        </p:txBody>
      </p:sp>
    </p:spTree>
    <p:extLst>
      <p:ext uri="{BB962C8B-B14F-4D97-AF65-F5344CB8AC3E}">
        <p14:creationId xmlns:p14="http://schemas.microsoft.com/office/powerpoint/2010/main" val="96999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Retrieving Data Via Queries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Data retrieval occurs through the use of ‘queries’: 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A query is a question asked of the data in the database.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May be worded to show only the parts of the database for which the answer to the question is true</a:t>
            </a:r>
            <a:r>
              <a:rPr lang="en-US" altLang="en-US" dirty="0"/>
              <a:t> </a:t>
            </a:r>
            <a:r>
              <a:rPr lang="en-US" altLang="en-US" dirty="0" smtClean="0"/>
              <a:t>OR it be worded to just show the values of the attributes specified in the query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Example: What 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rate of every gamer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Table:</a:t>
            </a:r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228600" indent="-228600"/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219634" y="4003767"/>
            <a:ext cx="6257366" cy="1624479"/>
            <a:chOff x="228599" y="3572435"/>
            <a:chExt cx="6257366" cy="1624479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28599" y="3572435"/>
              <a:ext cx="6257366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/>
                <a:t>Query (graphical form is an Access specific query)</a:t>
              </a:r>
              <a:endParaRPr lang="en-US" altLang="en-US" sz="20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" y="3969309"/>
              <a:ext cx="4237598" cy="1227605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5041899" y="4413716"/>
            <a:ext cx="3848101" cy="2291884"/>
            <a:chOff x="5041899" y="4413716"/>
            <a:chExt cx="3848101" cy="2291884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5041899" y="4413716"/>
              <a:ext cx="3848101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altLang="en-US" sz="2000" dirty="0" smtClean="0"/>
                <a:t>Result of the query</a:t>
              </a:r>
              <a:endParaRPr lang="en-US" altLang="en-US" sz="20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b="50000"/>
            <a:stretch/>
          </p:blipFill>
          <p:spPr>
            <a:xfrm>
              <a:off x="5079999" y="4843462"/>
              <a:ext cx="3771900" cy="1862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33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Forming Queries Graphically In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Create-&gt;Query Design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81200"/>
            <a:ext cx="310515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</a:t>
            </a:r>
            <a:r>
              <a:rPr lang="en-CA" dirty="0" smtClean="0"/>
              <a:t>Access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desire table or tables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81199"/>
            <a:ext cx="4876800" cy="452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attributes of the table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875" t="15780" r="58750" b="40625"/>
          <a:stretch/>
        </p:blipFill>
        <p:spPr>
          <a:xfrm>
            <a:off x="762000" y="1981200"/>
            <a:ext cx="2971800" cy="425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6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Run the query to view the results</a:t>
            </a:r>
            <a:endParaRPr lang="en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76" b="75035"/>
          <a:stretch/>
        </p:blipFill>
        <p:spPr bwMode="auto">
          <a:xfrm>
            <a:off x="779929" y="1999129"/>
            <a:ext cx="6972558" cy="386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67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#1: Specifying Query Criteria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 smtClean="0"/>
              <a:t>What </a:t>
            </a:r>
            <a:r>
              <a:rPr lang="en-US" altLang="en-US" dirty="0"/>
              <a:t>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</a:t>
            </a:r>
            <a:r>
              <a:rPr lang="en-US" altLang="en-US" dirty="0" smtClean="0"/>
              <a:t>&amp;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altLang="en-US" dirty="0" smtClean="0"/>
              <a:t> </a:t>
            </a:r>
            <a:r>
              <a:rPr lang="en-US" altLang="en-US" dirty="0"/>
              <a:t>&amp; </a:t>
            </a:r>
            <a:r>
              <a:rPr lang="en-US" altLang="en-US" dirty="0" smtClean="0"/>
              <a:t>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/>
              <a:t> of all gamers that </a:t>
            </a:r>
            <a:r>
              <a:rPr lang="en-US" altLang="en-US" dirty="0"/>
              <a:t>have the last name of </a:t>
            </a:r>
            <a:r>
              <a:rPr lang="en-US" altLang="en-US" dirty="0" smtClean="0"/>
              <a:t>Tam?</a:t>
            </a:r>
            <a:endParaRPr lang="en-US" altLang="en-US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054" y="6098858"/>
            <a:ext cx="4456546" cy="735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400"/>
          <a:stretch/>
        </p:blipFill>
        <p:spPr>
          <a:xfrm>
            <a:off x="990600" y="2162175"/>
            <a:ext cx="6496050" cy="360045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852054" y="4808934"/>
            <a:ext cx="6539346" cy="570706"/>
            <a:chOff x="852054" y="4808934"/>
            <a:chExt cx="6539346" cy="570706"/>
          </a:xfrm>
        </p:grpSpPr>
        <p:sp>
          <p:nvSpPr>
            <p:cNvPr id="9" name="TextBox 8"/>
            <p:cNvSpPr txBox="1"/>
            <p:nvPr/>
          </p:nvSpPr>
          <p:spPr>
            <a:xfrm>
              <a:off x="852054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10400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2054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10400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327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(Structured Query Language)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US" altLang="en-US" dirty="0" smtClean="0"/>
              <a:t>It’s the universal language for querying a database (very widely used!)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Unlike graphical queries the statements are portable between different database programs.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Queries are formed using text descriptions (can be more powerful but more complex than graphical queries):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SELECT</a:t>
            </a:r>
            <a:r>
              <a:rPr lang="en-US" altLang="en-US" dirty="0" smtClean="0"/>
              <a:t>: Specifies the relevant attributes of which tables are involved in the query  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attribute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FROM</a:t>
            </a:r>
            <a:r>
              <a:rPr lang="en-US" altLang="en-US" dirty="0" smtClean="0"/>
              <a:t>: Lists the tables from which the data is to be selected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WHERE</a:t>
            </a:r>
            <a:r>
              <a:rPr lang="en-US" altLang="en-US" dirty="0" smtClean="0"/>
              <a:t>: Provides the conditions to determine if a particular row shows or doesn’t show as a result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ORDER BY</a:t>
            </a:r>
            <a:r>
              <a:rPr lang="en-US" altLang="en-US" dirty="0" smtClean="0"/>
              <a:t>: Specifies the order in which rows are to be returned</a:t>
            </a:r>
            <a:r>
              <a:rPr lang="en-US" altLang="en-US" b="1" dirty="0" smtClean="0"/>
              <a:t>;</a:t>
            </a:r>
          </a:p>
        </p:txBody>
      </p:sp>
      <p:sp>
        <p:nvSpPr>
          <p:cNvPr id="402436" name="Text Box 4"/>
          <p:cNvSpPr txBox="1">
            <a:spLocks noChangeArrowheads="1"/>
          </p:cNvSpPr>
          <p:nvPr/>
        </p:nvSpPr>
        <p:spPr bwMode="auto">
          <a:xfrm>
            <a:off x="0" y="6583363"/>
            <a:ext cx="7162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dirty="0"/>
              <a:t>Note: Capitalizing of the above four words is a standard SQL convention.</a:t>
            </a:r>
          </a:p>
        </p:txBody>
      </p:sp>
    </p:spTree>
    <p:extLst>
      <p:ext uri="{BB962C8B-B14F-4D97-AF65-F5344CB8AC3E}">
        <p14:creationId xmlns:p14="http://schemas.microsoft.com/office/powerpoint/2010/main" val="409779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SQL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/>
              <a:t>Example: What is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</a:t>
            </a:r>
            <a:r>
              <a:rPr lang="en-US" altLang="en-US" dirty="0"/>
              <a:t>of every gamer in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  <a:r>
              <a:rPr lang="en-US" altLang="en-US" dirty="0" smtClean="0"/>
              <a:t>: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Graphical Access query:</a:t>
            </a:r>
            <a:endParaRPr lang="en-US" altLang="en-US" b="1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SQL: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Gamers.CallSign, Gamers.FirstName, </a:t>
            </a:r>
            <a:endParaRPr lang="en-CA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7475" lvl="2" indent="0">
              <a:buNone/>
            </a:pP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Gamers.LastName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Gamers.Level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FROM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Gamers;</a:t>
            </a:r>
          </a:p>
          <a:p>
            <a:pPr marL="234950" lvl="1" indent="-234950">
              <a:buFont typeface="Arial" charset="0"/>
              <a:buChar char="•"/>
            </a:pPr>
            <a:endParaRPr lang="en-US" altLang="en-US" b="1" dirty="0"/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590800"/>
            <a:ext cx="4237598" cy="12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2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CPSC 203: Forming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know how to form and evaluate queries graphically or using SQL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2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Queries Can Span Multiple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referred to as a ‘join’ because the results join data from multiple tables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806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</a:t>
            </a:r>
            <a:r>
              <a:rPr lang="en-CA" dirty="0" smtClean="0"/>
              <a:t>#2: Multi-Table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the: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>
                <a:cs typeface="Consolas" panose="020B0609020204030204" pitchFamily="49" charset="0"/>
              </a:rPr>
              <a:t>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 (Games)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 </a:t>
            </a:r>
            <a:r>
              <a:rPr lang="en-CA" dirty="0" smtClean="0">
                <a:cs typeface="Consolas" panose="020B0609020204030204" pitchFamily="49" charset="0"/>
              </a:rPr>
              <a:t>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 of every game played by a gamer our database.</a:t>
            </a:r>
          </a:p>
          <a:p>
            <a:pPr lvl="1"/>
            <a:r>
              <a:rPr lang="en-CA" dirty="0" smtClean="0"/>
              <a:t>A gamer must have played at least one game (created a game session)</a:t>
            </a:r>
          </a:p>
          <a:p>
            <a:pPr lvl="1"/>
            <a:r>
              <a:rPr lang="en-CA" dirty="0" smtClean="0"/>
              <a:t>A game must have been played by at least one gamer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048000"/>
            <a:ext cx="4191000" cy="379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#2: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Add the desired tables to the query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Select the attributes of these tables relevant to the query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953000"/>
            <a:ext cx="6197029" cy="16764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7" t="30243" r="40835" b="39846"/>
          <a:stretch/>
        </p:blipFill>
        <p:spPr bwMode="auto">
          <a:xfrm>
            <a:off x="685800" y="1905000"/>
            <a:ext cx="2667000" cy="247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91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#2: SQL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Auto generated form from Access</a:t>
            </a:r>
          </a:p>
          <a:p>
            <a:pPr lvl="1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SELECT Gamers.CallSign, Sessions.SessionDate, Games.Title</a:t>
            </a:r>
          </a:p>
          <a:p>
            <a:pPr lvl="1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FROM Games INNER JOIN (Gamers INNER JOIN Sessions ON Gamers.CallSign = Sessions.CallSign) ON Games.Title = Sessions.Title;</a:t>
            </a:r>
          </a:p>
          <a:p>
            <a:endParaRPr lang="en-CA" dirty="0"/>
          </a:p>
          <a:p>
            <a:r>
              <a:rPr lang="en-CA" dirty="0" smtClean="0"/>
              <a:t>Acceptable form for this class</a:t>
            </a:r>
          </a:p>
          <a:p>
            <a:pPr lvl="1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SELECT Gamers.CallSign, Sessions.SessionDate, Games.Title</a:t>
            </a:r>
          </a:p>
          <a:p>
            <a:pPr lvl="1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FROM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((Games JOIN Gamers JOIN Sessions)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ON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(Gamers.CallSign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Sessions.CallSign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ON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Games.Title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Sessions.Title));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9879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Calculated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Access they are attributes /columns of the query that are derived from one or more attributes/columns  of the tables used in the query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336579"/>
              </p:ext>
            </p:extLst>
          </p:nvPr>
        </p:nvGraphicFramePr>
        <p:xfrm>
          <a:off x="789491" y="2974042"/>
          <a:ext cx="2616200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00"/>
                <a:gridCol w="1371600"/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$20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4891" y="2635624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sz="2000" b="1" dirty="0" smtClean="0"/>
              <a:t> Table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3079376" y="3245224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688976" y="4369966"/>
            <a:ext cx="4495800" cy="146605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 the query this value is derived from the hourly rate)</a:t>
            </a:r>
          </a:p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/>
      <p:bldP spid="9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#3: Calculated Values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Show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 and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dirty="0" smtClean="0"/>
              <a:t> of games that were played.</a:t>
            </a:r>
          </a:p>
          <a:p>
            <a:r>
              <a:rPr lang="en-CA" dirty="0" smtClean="0"/>
              <a:t>Note: A conversion is needed</a:t>
            </a:r>
          </a:p>
          <a:p>
            <a:pPr lvl="1"/>
            <a:r>
              <a:rPr lang="en-CA" dirty="0" smtClean="0"/>
              <a:t>Cost for playing a game is cost/hour</a:t>
            </a:r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r>
              <a:rPr lang="en-CA" dirty="0" smtClean="0"/>
              <a:t>Session duration is listed in minutes so the cost is converted from cost/hour to cost/minute (divide hourly rates in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CA" dirty="0" smtClean="0"/>
              <a:t>’ by 60).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63" t="10417" r="1476"/>
          <a:stretch/>
        </p:blipFill>
        <p:spPr>
          <a:xfrm>
            <a:off x="1066801" y="3429000"/>
            <a:ext cx="5029200" cy="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5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 3: Graphical Access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</a:t>
            </a:r>
            <a:r>
              <a:rPr lang="en-CA" b="1" dirty="0" smtClean="0"/>
              <a:t>Calculated Values</a:t>
            </a:r>
            <a:r>
              <a:rPr lang="en-CA" dirty="0" smtClean="0"/>
              <a:t>” were used: The results of some columns were not stored in tables but derived from the values in other columns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44318"/>
          <a:stretch/>
        </p:blipFill>
        <p:spPr>
          <a:xfrm>
            <a:off x="101600" y="2774657"/>
            <a:ext cx="53086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4350"/>
          <a:stretch/>
        </p:blipFill>
        <p:spPr>
          <a:xfrm>
            <a:off x="-8823" y="4989115"/>
            <a:ext cx="4352223" cy="10668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 flipV="1">
            <a:off x="4343400" y="3019727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638800" y="4144469"/>
            <a:ext cx="3048000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2489200" y="5282008"/>
            <a:ext cx="4140200" cy="8481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962399" y="6130130"/>
            <a:ext cx="5190423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[RatePerMinute] * [SessionDuration]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7" grpId="0" animBg="1"/>
      <p:bldP spid="11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#3: SQL Form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Sessions.SessionDate, Games.HourlyRate, [HourlyRate]/60 AS RatePerMinute, Sessions.SessionDuration, [RatePerMinute]*[SessionDuration] AS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FROM Games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JOIN 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Sessions ON Games.Title = Sessions.Title;</a:t>
            </a:r>
          </a:p>
          <a:p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368" r="44318"/>
          <a:stretch/>
        </p:blipFill>
        <p:spPr>
          <a:xfrm>
            <a:off x="6858000" y="685800"/>
            <a:ext cx="20320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7937"/>
          <a:stretch/>
        </p:blipFill>
        <p:spPr>
          <a:xfrm>
            <a:off x="5845877" y="3009900"/>
            <a:ext cx="3056823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68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Access: Cleaning Up The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the attribute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Ribbon: Select the design tab,</a:t>
            </a:r>
          </a:p>
          <a:p>
            <a:pPr lvl="1"/>
            <a:r>
              <a:rPr lang="en-US" dirty="0" smtClean="0"/>
              <a:t>Select the property sheet option</a:t>
            </a:r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7" t="35585" r="59496" b="56796"/>
          <a:stretch/>
        </p:blipFill>
        <p:spPr bwMode="auto">
          <a:xfrm>
            <a:off x="838200" y="1905000"/>
            <a:ext cx="17682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3"/>
          <a:srcRect l="24046" t="3689" r="23091" b="77248"/>
          <a:stretch/>
        </p:blipFill>
        <p:spPr bwMode="auto">
          <a:xfrm>
            <a:off x="685800" y="4038600"/>
            <a:ext cx="6629400" cy="107128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3"/>
          <a:srcRect l="78573" t="25385" r="768" b="46139"/>
          <a:stretch/>
        </p:blipFill>
        <p:spPr bwMode="auto">
          <a:xfrm>
            <a:off x="1876238" y="5002212"/>
            <a:ext cx="2590800" cy="1600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875" y="3933825"/>
            <a:ext cx="1381125" cy="292417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20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243775"/>
              </p:ext>
            </p:extLst>
          </p:nvPr>
        </p:nvGraphicFramePr>
        <p:xfrm>
          <a:off x="457200" y="1447800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3505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MS-Access operator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true for the result to be true.</a:t>
                      </a:r>
                    </a:p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false then the entire result is false.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false for the result to be false.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true then the entire result is true.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2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Relational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847348"/>
              </p:ext>
            </p:extLst>
          </p:nvPr>
        </p:nvGraphicFramePr>
        <p:xfrm>
          <a:off x="457200" y="14478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 , equal 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 than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</a:t>
                      </a:r>
                      <a:r>
                        <a:rPr lang="en-US" sz="2400" baseline="0" dirty="0" smtClean="0"/>
                        <a:t> than, equal 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Equal</a:t>
                      </a:r>
                      <a:r>
                        <a:rPr lang="en-US" sz="2400" baseline="0" dirty="0" smtClean="0"/>
                        <a:t> to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&lt;&gt;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Not equal to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953000"/>
            <a:ext cx="3797303" cy="132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6"/>
          <p:cNvSpPr/>
          <p:nvPr/>
        </p:nvSpPr>
        <p:spPr>
          <a:xfrm>
            <a:off x="876300" y="4203700"/>
            <a:ext cx="3645964" cy="1752600"/>
          </a:xfrm>
          <a:custGeom>
            <a:avLst/>
            <a:gdLst>
              <a:gd name="connsiteX0" fmla="*/ 0 w 3645964"/>
              <a:gd name="connsiteY0" fmla="*/ 241300 h 1752600"/>
              <a:gd name="connsiteX1" fmla="*/ 50800 w 3645964"/>
              <a:gd name="connsiteY1" fmla="*/ 139700 h 1752600"/>
              <a:gd name="connsiteX2" fmla="*/ 88900 w 3645964"/>
              <a:gd name="connsiteY2" fmla="*/ 114300 h 1752600"/>
              <a:gd name="connsiteX3" fmla="*/ 114300 w 3645964"/>
              <a:gd name="connsiteY3" fmla="*/ 76200 h 1752600"/>
              <a:gd name="connsiteX4" fmla="*/ 190500 w 3645964"/>
              <a:gd name="connsiteY4" fmla="*/ 50800 h 1752600"/>
              <a:gd name="connsiteX5" fmla="*/ 292100 w 3645964"/>
              <a:gd name="connsiteY5" fmla="*/ 25400 h 1752600"/>
              <a:gd name="connsiteX6" fmla="*/ 381000 w 3645964"/>
              <a:gd name="connsiteY6" fmla="*/ 0 h 1752600"/>
              <a:gd name="connsiteX7" fmla="*/ 571500 w 3645964"/>
              <a:gd name="connsiteY7" fmla="*/ 12700 h 1752600"/>
              <a:gd name="connsiteX8" fmla="*/ 622300 w 3645964"/>
              <a:gd name="connsiteY8" fmla="*/ 25400 h 1752600"/>
              <a:gd name="connsiteX9" fmla="*/ 698500 w 3645964"/>
              <a:gd name="connsiteY9" fmla="*/ 76200 h 1752600"/>
              <a:gd name="connsiteX10" fmla="*/ 736600 w 3645964"/>
              <a:gd name="connsiteY10" fmla="*/ 139700 h 1752600"/>
              <a:gd name="connsiteX11" fmla="*/ 749300 w 3645964"/>
              <a:gd name="connsiteY11" fmla="*/ 190500 h 1752600"/>
              <a:gd name="connsiteX12" fmla="*/ 787400 w 3645964"/>
              <a:gd name="connsiteY12" fmla="*/ 215900 h 1752600"/>
              <a:gd name="connsiteX13" fmla="*/ 825500 w 3645964"/>
              <a:gd name="connsiteY13" fmla="*/ 342900 h 1752600"/>
              <a:gd name="connsiteX14" fmla="*/ 800100 w 3645964"/>
              <a:gd name="connsiteY14" fmla="*/ 393700 h 1752600"/>
              <a:gd name="connsiteX15" fmla="*/ 762000 w 3645964"/>
              <a:gd name="connsiteY15" fmla="*/ 406400 h 1752600"/>
              <a:gd name="connsiteX16" fmla="*/ 660400 w 3645964"/>
              <a:gd name="connsiteY16" fmla="*/ 419100 h 1752600"/>
              <a:gd name="connsiteX17" fmla="*/ 508000 w 3645964"/>
              <a:gd name="connsiteY17" fmla="*/ 419100 h 1752600"/>
              <a:gd name="connsiteX18" fmla="*/ 482600 w 3645964"/>
              <a:gd name="connsiteY18" fmla="*/ 368300 h 1752600"/>
              <a:gd name="connsiteX19" fmla="*/ 558800 w 3645964"/>
              <a:gd name="connsiteY19" fmla="*/ 279400 h 1752600"/>
              <a:gd name="connsiteX20" fmla="*/ 596900 w 3645964"/>
              <a:gd name="connsiteY20" fmla="*/ 266700 h 1752600"/>
              <a:gd name="connsiteX21" fmla="*/ 673100 w 3645964"/>
              <a:gd name="connsiteY21" fmla="*/ 215900 h 1752600"/>
              <a:gd name="connsiteX22" fmla="*/ 762000 w 3645964"/>
              <a:gd name="connsiteY22" fmla="*/ 152400 h 1752600"/>
              <a:gd name="connsiteX23" fmla="*/ 800100 w 3645964"/>
              <a:gd name="connsiteY23" fmla="*/ 139700 h 1752600"/>
              <a:gd name="connsiteX24" fmla="*/ 838200 w 3645964"/>
              <a:gd name="connsiteY24" fmla="*/ 114300 h 1752600"/>
              <a:gd name="connsiteX25" fmla="*/ 889000 w 3645964"/>
              <a:gd name="connsiteY25" fmla="*/ 101600 h 1752600"/>
              <a:gd name="connsiteX26" fmla="*/ 977900 w 3645964"/>
              <a:gd name="connsiteY26" fmla="*/ 63500 h 1752600"/>
              <a:gd name="connsiteX27" fmla="*/ 1143000 w 3645964"/>
              <a:gd name="connsiteY27" fmla="*/ 76200 h 1752600"/>
              <a:gd name="connsiteX28" fmla="*/ 1295400 w 3645964"/>
              <a:gd name="connsiteY28" fmla="*/ 152400 h 1752600"/>
              <a:gd name="connsiteX29" fmla="*/ 1371600 w 3645964"/>
              <a:gd name="connsiteY29" fmla="*/ 215900 h 1752600"/>
              <a:gd name="connsiteX30" fmla="*/ 1397000 w 3645964"/>
              <a:gd name="connsiteY30" fmla="*/ 292100 h 1752600"/>
              <a:gd name="connsiteX31" fmla="*/ 1422400 w 3645964"/>
              <a:gd name="connsiteY31" fmla="*/ 393700 h 1752600"/>
              <a:gd name="connsiteX32" fmla="*/ 1371600 w 3645964"/>
              <a:gd name="connsiteY32" fmla="*/ 558800 h 1752600"/>
              <a:gd name="connsiteX33" fmla="*/ 1333500 w 3645964"/>
              <a:gd name="connsiteY33" fmla="*/ 571500 h 1752600"/>
              <a:gd name="connsiteX34" fmla="*/ 1244600 w 3645964"/>
              <a:gd name="connsiteY34" fmla="*/ 558800 h 1752600"/>
              <a:gd name="connsiteX35" fmla="*/ 1231900 w 3645964"/>
              <a:gd name="connsiteY35" fmla="*/ 508000 h 1752600"/>
              <a:gd name="connsiteX36" fmla="*/ 1244600 w 3645964"/>
              <a:gd name="connsiteY36" fmla="*/ 444500 h 1752600"/>
              <a:gd name="connsiteX37" fmla="*/ 1295400 w 3645964"/>
              <a:gd name="connsiteY37" fmla="*/ 406400 h 1752600"/>
              <a:gd name="connsiteX38" fmla="*/ 1384300 w 3645964"/>
              <a:gd name="connsiteY38" fmla="*/ 342900 h 1752600"/>
              <a:gd name="connsiteX39" fmla="*/ 1422400 w 3645964"/>
              <a:gd name="connsiteY39" fmla="*/ 304800 h 1752600"/>
              <a:gd name="connsiteX40" fmla="*/ 1498600 w 3645964"/>
              <a:gd name="connsiteY40" fmla="*/ 215900 h 1752600"/>
              <a:gd name="connsiteX41" fmla="*/ 1587500 w 3645964"/>
              <a:gd name="connsiteY41" fmla="*/ 190500 h 1752600"/>
              <a:gd name="connsiteX42" fmla="*/ 1701800 w 3645964"/>
              <a:gd name="connsiteY42" fmla="*/ 165100 h 1752600"/>
              <a:gd name="connsiteX43" fmla="*/ 1739900 w 3645964"/>
              <a:gd name="connsiteY43" fmla="*/ 203200 h 1752600"/>
              <a:gd name="connsiteX44" fmla="*/ 1778000 w 3645964"/>
              <a:gd name="connsiteY44" fmla="*/ 215900 h 1752600"/>
              <a:gd name="connsiteX45" fmla="*/ 1816100 w 3645964"/>
              <a:gd name="connsiteY45" fmla="*/ 241300 h 1752600"/>
              <a:gd name="connsiteX46" fmla="*/ 1841500 w 3645964"/>
              <a:gd name="connsiteY46" fmla="*/ 317500 h 1752600"/>
              <a:gd name="connsiteX47" fmla="*/ 1854200 w 3645964"/>
              <a:gd name="connsiteY47" fmla="*/ 355600 h 1752600"/>
              <a:gd name="connsiteX48" fmla="*/ 1905000 w 3645964"/>
              <a:gd name="connsiteY48" fmla="*/ 393700 h 1752600"/>
              <a:gd name="connsiteX49" fmla="*/ 1968500 w 3645964"/>
              <a:gd name="connsiteY49" fmla="*/ 482600 h 1752600"/>
              <a:gd name="connsiteX50" fmla="*/ 1917700 w 3645964"/>
              <a:gd name="connsiteY50" fmla="*/ 546100 h 1752600"/>
              <a:gd name="connsiteX51" fmla="*/ 1892300 w 3645964"/>
              <a:gd name="connsiteY51" fmla="*/ 584200 h 1752600"/>
              <a:gd name="connsiteX52" fmla="*/ 1841500 w 3645964"/>
              <a:gd name="connsiteY52" fmla="*/ 596900 h 1752600"/>
              <a:gd name="connsiteX53" fmla="*/ 1803400 w 3645964"/>
              <a:gd name="connsiteY53" fmla="*/ 609600 h 1752600"/>
              <a:gd name="connsiteX54" fmla="*/ 1765300 w 3645964"/>
              <a:gd name="connsiteY54" fmla="*/ 584200 h 1752600"/>
              <a:gd name="connsiteX55" fmla="*/ 1816100 w 3645964"/>
              <a:gd name="connsiteY55" fmla="*/ 457200 h 1752600"/>
              <a:gd name="connsiteX56" fmla="*/ 1828800 w 3645964"/>
              <a:gd name="connsiteY56" fmla="*/ 419100 h 1752600"/>
              <a:gd name="connsiteX57" fmla="*/ 1879600 w 3645964"/>
              <a:gd name="connsiteY57" fmla="*/ 330200 h 1752600"/>
              <a:gd name="connsiteX58" fmla="*/ 1892300 w 3645964"/>
              <a:gd name="connsiteY58" fmla="*/ 292100 h 1752600"/>
              <a:gd name="connsiteX59" fmla="*/ 1968500 w 3645964"/>
              <a:gd name="connsiteY59" fmla="*/ 241300 h 1752600"/>
              <a:gd name="connsiteX60" fmla="*/ 1993900 w 3645964"/>
              <a:gd name="connsiteY60" fmla="*/ 203200 h 1752600"/>
              <a:gd name="connsiteX61" fmla="*/ 2082800 w 3645964"/>
              <a:gd name="connsiteY61" fmla="*/ 177800 h 1752600"/>
              <a:gd name="connsiteX62" fmla="*/ 2120900 w 3645964"/>
              <a:gd name="connsiteY62" fmla="*/ 152400 h 1752600"/>
              <a:gd name="connsiteX63" fmla="*/ 2374900 w 3645964"/>
              <a:gd name="connsiteY63" fmla="*/ 139700 h 1752600"/>
              <a:gd name="connsiteX64" fmla="*/ 2413000 w 3645964"/>
              <a:gd name="connsiteY64" fmla="*/ 152400 h 1752600"/>
              <a:gd name="connsiteX65" fmla="*/ 2476500 w 3645964"/>
              <a:gd name="connsiteY65" fmla="*/ 228600 h 1752600"/>
              <a:gd name="connsiteX66" fmla="*/ 2463800 w 3645964"/>
              <a:gd name="connsiteY66" fmla="*/ 342900 h 1752600"/>
              <a:gd name="connsiteX67" fmla="*/ 2489200 w 3645964"/>
              <a:gd name="connsiteY67" fmla="*/ 444500 h 1752600"/>
              <a:gd name="connsiteX68" fmla="*/ 2501900 w 3645964"/>
              <a:gd name="connsiteY68" fmla="*/ 495300 h 1752600"/>
              <a:gd name="connsiteX69" fmla="*/ 2476500 w 3645964"/>
              <a:gd name="connsiteY69" fmla="*/ 533400 h 1752600"/>
              <a:gd name="connsiteX70" fmla="*/ 2387600 w 3645964"/>
              <a:gd name="connsiteY70" fmla="*/ 558800 h 1752600"/>
              <a:gd name="connsiteX71" fmla="*/ 2311400 w 3645964"/>
              <a:gd name="connsiteY71" fmla="*/ 596900 h 1752600"/>
              <a:gd name="connsiteX72" fmla="*/ 2260600 w 3645964"/>
              <a:gd name="connsiteY72" fmla="*/ 584200 h 1752600"/>
              <a:gd name="connsiteX73" fmla="*/ 2273300 w 3645964"/>
              <a:gd name="connsiteY73" fmla="*/ 495300 h 1752600"/>
              <a:gd name="connsiteX74" fmla="*/ 2311400 w 3645964"/>
              <a:gd name="connsiteY74" fmla="*/ 469900 h 1752600"/>
              <a:gd name="connsiteX75" fmla="*/ 2387600 w 3645964"/>
              <a:gd name="connsiteY75" fmla="*/ 419100 h 1752600"/>
              <a:gd name="connsiteX76" fmla="*/ 2425700 w 3645964"/>
              <a:gd name="connsiteY76" fmla="*/ 393700 h 1752600"/>
              <a:gd name="connsiteX77" fmla="*/ 2501900 w 3645964"/>
              <a:gd name="connsiteY77" fmla="*/ 368300 h 1752600"/>
              <a:gd name="connsiteX78" fmla="*/ 2971800 w 3645964"/>
              <a:gd name="connsiteY78" fmla="*/ 381000 h 1752600"/>
              <a:gd name="connsiteX79" fmla="*/ 3009900 w 3645964"/>
              <a:gd name="connsiteY79" fmla="*/ 469900 h 1752600"/>
              <a:gd name="connsiteX80" fmla="*/ 3086100 w 3645964"/>
              <a:gd name="connsiteY80" fmla="*/ 546100 h 1752600"/>
              <a:gd name="connsiteX81" fmla="*/ 3149600 w 3645964"/>
              <a:gd name="connsiteY81" fmla="*/ 660400 h 1752600"/>
              <a:gd name="connsiteX82" fmla="*/ 3175000 w 3645964"/>
              <a:gd name="connsiteY82" fmla="*/ 711200 h 1752600"/>
              <a:gd name="connsiteX83" fmla="*/ 3187700 w 3645964"/>
              <a:gd name="connsiteY83" fmla="*/ 749300 h 1752600"/>
              <a:gd name="connsiteX84" fmla="*/ 3238500 w 3645964"/>
              <a:gd name="connsiteY84" fmla="*/ 825500 h 1752600"/>
              <a:gd name="connsiteX85" fmla="*/ 3263900 w 3645964"/>
              <a:gd name="connsiteY85" fmla="*/ 1016000 h 1752600"/>
              <a:gd name="connsiteX86" fmla="*/ 3314700 w 3645964"/>
              <a:gd name="connsiteY86" fmla="*/ 1130300 h 1752600"/>
              <a:gd name="connsiteX87" fmla="*/ 3403600 w 3645964"/>
              <a:gd name="connsiteY87" fmla="*/ 1155700 h 1752600"/>
              <a:gd name="connsiteX88" fmla="*/ 3454400 w 3645964"/>
              <a:gd name="connsiteY88" fmla="*/ 1244600 h 1752600"/>
              <a:gd name="connsiteX89" fmla="*/ 3517900 w 3645964"/>
              <a:gd name="connsiteY89" fmla="*/ 1320800 h 1752600"/>
              <a:gd name="connsiteX90" fmla="*/ 3543300 w 3645964"/>
              <a:gd name="connsiteY90" fmla="*/ 1371600 h 1752600"/>
              <a:gd name="connsiteX91" fmla="*/ 3568700 w 3645964"/>
              <a:gd name="connsiteY91" fmla="*/ 1409700 h 1752600"/>
              <a:gd name="connsiteX92" fmla="*/ 3581400 w 3645964"/>
              <a:gd name="connsiteY92" fmla="*/ 1485900 h 1752600"/>
              <a:gd name="connsiteX93" fmla="*/ 3619500 w 3645964"/>
              <a:gd name="connsiteY93" fmla="*/ 1574800 h 1752600"/>
              <a:gd name="connsiteX94" fmla="*/ 3632200 w 3645964"/>
              <a:gd name="connsiteY94" fmla="*/ 1663700 h 1752600"/>
              <a:gd name="connsiteX95" fmla="*/ 3644900 w 3645964"/>
              <a:gd name="connsiteY95" fmla="*/ 1701800 h 1752600"/>
              <a:gd name="connsiteX96" fmla="*/ 3644900 w 3645964"/>
              <a:gd name="connsiteY96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3645964" h="1752600">
                <a:moveTo>
                  <a:pt x="0" y="241300"/>
                </a:moveTo>
                <a:cubicBezTo>
                  <a:pt x="12127" y="210982"/>
                  <a:pt x="25436" y="165064"/>
                  <a:pt x="50800" y="139700"/>
                </a:cubicBezTo>
                <a:cubicBezTo>
                  <a:pt x="61593" y="128907"/>
                  <a:pt x="76200" y="122767"/>
                  <a:pt x="88900" y="114300"/>
                </a:cubicBezTo>
                <a:cubicBezTo>
                  <a:pt x="97367" y="101600"/>
                  <a:pt x="101357" y="84290"/>
                  <a:pt x="114300" y="76200"/>
                </a:cubicBezTo>
                <a:cubicBezTo>
                  <a:pt x="137004" y="62010"/>
                  <a:pt x="164525" y="57294"/>
                  <a:pt x="190500" y="50800"/>
                </a:cubicBezTo>
                <a:cubicBezTo>
                  <a:pt x="224367" y="42333"/>
                  <a:pt x="258982" y="36439"/>
                  <a:pt x="292100" y="25400"/>
                </a:cubicBezTo>
                <a:cubicBezTo>
                  <a:pt x="346759" y="7180"/>
                  <a:pt x="317213" y="15947"/>
                  <a:pt x="381000" y="0"/>
                </a:cubicBezTo>
                <a:cubicBezTo>
                  <a:pt x="444500" y="4233"/>
                  <a:pt x="508209" y="6038"/>
                  <a:pt x="571500" y="12700"/>
                </a:cubicBezTo>
                <a:cubicBezTo>
                  <a:pt x="588859" y="14527"/>
                  <a:pt x="606688" y="17594"/>
                  <a:pt x="622300" y="25400"/>
                </a:cubicBezTo>
                <a:cubicBezTo>
                  <a:pt x="649604" y="39052"/>
                  <a:pt x="698500" y="76200"/>
                  <a:pt x="698500" y="76200"/>
                </a:cubicBezTo>
                <a:cubicBezTo>
                  <a:pt x="711200" y="97367"/>
                  <a:pt x="726575" y="117143"/>
                  <a:pt x="736600" y="139700"/>
                </a:cubicBezTo>
                <a:cubicBezTo>
                  <a:pt x="743689" y="155650"/>
                  <a:pt x="739618" y="175977"/>
                  <a:pt x="749300" y="190500"/>
                </a:cubicBezTo>
                <a:cubicBezTo>
                  <a:pt x="757767" y="203200"/>
                  <a:pt x="774700" y="207433"/>
                  <a:pt x="787400" y="215900"/>
                </a:cubicBezTo>
                <a:cubicBezTo>
                  <a:pt x="818320" y="308659"/>
                  <a:pt x="806306" y="266125"/>
                  <a:pt x="825500" y="342900"/>
                </a:cubicBezTo>
                <a:cubicBezTo>
                  <a:pt x="817033" y="359833"/>
                  <a:pt x="813487" y="380313"/>
                  <a:pt x="800100" y="393700"/>
                </a:cubicBezTo>
                <a:cubicBezTo>
                  <a:pt x="790634" y="403166"/>
                  <a:pt x="775171" y="404005"/>
                  <a:pt x="762000" y="406400"/>
                </a:cubicBezTo>
                <a:cubicBezTo>
                  <a:pt x="728420" y="412505"/>
                  <a:pt x="694267" y="414867"/>
                  <a:pt x="660400" y="419100"/>
                </a:cubicBezTo>
                <a:cubicBezTo>
                  <a:pt x="605357" y="437448"/>
                  <a:pt x="579982" y="451819"/>
                  <a:pt x="508000" y="419100"/>
                </a:cubicBezTo>
                <a:cubicBezTo>
                  <a:pt x="490765" y="411266"/>
                  <a:pt x="491067" y="385233"/>
                  <a:pt x="482600" y="368300"/>
                </a:cubicBezTo>
                <a:cubicBezTo>
                  <a:pt x="507008" y="331688"/>
                  <a:pt x="519605" y="307397"/>
                  <a:pt x="558800" y="279400"/>
                </a:cubicBezTo>
                <a:cubicBezTo>
                  <a:pt x="569693" y="271619"/>
                  <a:pt x="585198" y="273201"/>
                  <a:pt x="596900" y="266700"/>
                </a:cubicBezTo>
                <a:cubicBezTo>
                  <a:pt x="623585" y="251875"/>
                  <a:pt x="648678" y="234216"/>
                  <a:pt x="673100" y="215900"/>
                </a:cubicBezTo>
                <a:cubicBezTo>
                  <a:pt x="684605" y="207271"/>
                  <a:pt x="743429" y="161685"/>
                  <a:pt x="762000" y="152400"/>
                </a:cubicBezTo>
                <a:cubicBezTo>
                  <a:pt x="773974" y="146413"/>
                  <a:pt x="788126" y="145687"/>
                  <a:pt x="800100" y="139700"/>
                </a:cubicBezTo>
                <a:cubicBezTo>
                  <a:pt x="813752" y="132874"/>
                  <a:pt x="824171" y="120313"/>
                  <a:pt x="838200" y="114300"/>
                </a:cubicBezTo>
                <a:cubicBezTo>
                  <a:pt x="854243" y="107424"/>
                  <a:pt x="872217" y="106395"/>
                  <a:pt x="889000" y="101600"/>
                </a:cubicBezTo>
                <a:cubicBezTo>
                  <a:pt x="932603" y="89142"/>
                  <a:pt x="932744" y="86078"/>
                  <a:pt x="977900" y="63500"/>
                </a:cubicBezTo>
                <a:cubicBezTo>
                  <a:pt x="1032933" y="67733"/>
                  <a:pt x="1088480" y="67592"/>
                  <a:pt x="1143000" y="76200"/>
                </a:cubicBezTo>
                <a:cubicBezTo>
                  <a:pt x="1211898" y="87079"/>
                  <a:pt x="1238268" y="114312"/>
                  <a:pt x="1295400" y="152400"/>
                </a:cubicBezTo>
                <a:cubicBezTo>
                  <a:pt x="1348444" y="187763"/>
                  <a:pt x="1322707" y="167007"/>
                  <a:pt x="1371600" y="215900"/>
                </a:cubicBezTo>
                <a:cubicBezTo>
                  <a:pt x="1380067" y="241300"/>
                  <a:pt x="1390506" y="266125"/>
                  <a:pt x="1397000" y="292100"/>
                </a:cubicBezTo>
                <a:lnTo>
                  <a:pt x="1422400" y="393700"/>
                </a:lnTo>
                <a:cubicBezTo>
                  <a:pt x="1412063" y="507412"/>
                  <a:pt x="1447383" y="520908"/>
                  <a:pt x="1371600" y="558800"/>
                </a:cubicBezTo>
                <a:cubicBezTo>
                  <a:pt x="1359626" y="564787"/>
                  <a:pt x="1346200" y="567267"/>
                  <a:pt x="1333500" y="571500"/>
                </a:cubicBezTo>
                <a:cubicBezTo>
                  <a:pt x="1303867" y="567267"/>
                  <a:pt x="1269984" y="574665"/>
                  <a:pt x="1244600" y="558800"/>
                </a:cubicBezTo>
                <a:cubicBezTo>
                  <a:pt x="1229799" y="549549"/>
                  <a:pt x="1231900" y="525454"/>
                  <a:pt x="1231900" y="508000"/>
                </a:cubicBezTo>
                <a:cubicBezTo>
                  <a:pt x="1231900" y="486414"/>
                  <a:pt x="1233160" y="462805"/>
                  <a:pt x="1244600" y="444500"/>
                </a:cubicBezTo>
                <a:cubicBezTo>
                  <a:pt x="1255818" y="426551"/>
                  <a:pt x="1278176" y="418703"/>
                  <a:pt x="1295400" y="406400"/>
                </a:cubicBezTo>
                <a:cubicBezTo>
                  <a:pt x="1335604" y="377683"/>
                  <a:pt x="1342795" y="378476"/>
                  <a:pt x="1384300" y="342900"/>
                </a:cubicBezTo>
                <a:cubicBezTo>
                  <a:pt x="1397937" y="331211"/>
                  <a:pt x="1410711" y="318437"/>
                  <a:pt x="1422400" y="304800"/>
                </a:cubicBezTo>
                <a:cubicBezTo>
                  <a:pt x="1445875" y="277413"/>
                  <a:pt x="1467087" y="236909"/>
                  <a:pt x="1498600" y="215900"/>
                </a:cubicBezTo>
                <a:cubicBezTo>
                  <a:pt x="1509207" y="208829"/>
                  <a:pt x="1581149" y="191911"/>
                  <a:pt x="1587500" y="190500"/>
                </a:cubicBezTo>
                <a:cubicBezTo>
                  <a:pt x="1732608" y="158254"/>
                  <a:pt x="1577910" y="196073"/>
                  <a:pt x="1701800" y="165100"/>
                </a:cubicBezTo>
                <a:cubicBezTo>
                  <a:pt x="1714500" y="177800"/>
                  <a:pt x="1724956" y="193237"/>
                  <a:pt x="1739900" y="203200"/>
                </a:cubicBezTo>
                <a:cubicBezTo>
                  <a:pt x="1751039" y="210626"/>
                  <a:pt x="1766026" y="209913"/>
                  <a:pt x="1778000" y="215900"/>
                </a:cubicBezTo>
                <a:cubicBezTo>
                  <a:pt x="1791652" y="222726"/>
                  <a:pt x="1803400" y="232833"/>
                  <a:pt x="1816100" y="241300"/>
                </a:cubicBezTo>
                <a:lnTo>
                  <a:pt x="1841500" y="317500"/>
                </a:lnTo>
                <a:cubicBezTo>
                  <a:pt x="1845733" y="330200"/>
                  <a:pt x="1843490" y="347568"/>
                  <a:pt x="1854200" y="355600"/>
                </a:cubicBezTo>
                <a:cubicBezTo>
                  <a:pt x="1871133" y="368300"/>
                  <a:pt x="1890033" y="378733"/>
                  <a:pt x="1905000" y="393700"/>
                </a:cubicBezTo>
                <a:cubicBezTo>
                  <a:pt x="1920753" y="409453"/>
                  <a:pt x="1954078" y="460967"/>
                  <a:pt x="1968500" y="482600"/>
                </a:cubicBezTo>
                <a:cubicBezTo>
                  <a:pt x="1942160" y="587959"/>
                  <a:pt x="1980330" y="495996"/>
                  <a:pt x="1917700" y="546100"/>
                </a:cubicBezTo>
                <a:cubicBezTo>
                  <a:pt x="1905781" y="555635"/>
                  <a:pt x="1905000" y="575733"/>
                  <a:pt x="1892300" y="584200"/>
                </a:cubicBezTo>
                <a:cubicBezTo>
                  <a:pt x="1877777" y="593882"/>
                  <a:pt x="1858283" y="592105"/>
                  <a:pt x="1841500" y="596900"/>
                </a:cubicBezTo>
                <a:cubicBezTo>
                  <a:pt x="1828628" y="600578"/>
                  <a:pt x="1816100" y="605367"/>
                  <a:pt x="1803400" y="609600"/>
                </a:cubicBezTo>
                <a:cubicBezTo>
                  <a:pt x="1790700" y="601133"/>
                  <a:pt x="1764032" y="599411"/>
                  <a:pt x="1765300" y="584200"/>
                </a:cubicBezTo>
                <a:cubicBezTo>
                  <a:pt x="1769086" y="538763"/>
                  <a:pt x="1799733" y="499755"/>
                  <a:pt x="1816100" y="457200"/>
                </a:cubicBezTo>
                <a:cubicBezTo>
                  <a:pt x="1820906" y="444705"/>
                  <a:pt x="1822813" y="431074"/>
                  <a:pt x="1828800" y="419100"/>
                </a:cubicBezTo>
                <a:cubicBezTo>
                  <a:pt x="1892573" y="291555"/>
                  <a:pt x="1812804" y="486057"/>
                  <a:pt x="1879600" y="330200"/>
                </a:cubicBezTo>
                <a:cubicBezTo>
                  <a:pt x="1884873" y="317895"/>
                  <a:pt x="1882834" y="301566"/>
                  <a:pt x="1892300" y="292100"/>
                </a:cubicBezTo>
                <a:cubicBezTo>
                  <a:pt x="1913886" y="270514"/>
                  <a:pt x="1968500" y="241300"/>
                  <a:pt x="1968500" y="241300"/>
                </a:cubicBezTo>
                <a:cubicBezTo>
                  <a:pt x="1976967" y="228600"/>
                  <a:pt x="1981981" y="212735"/>
                  <a:pt x="1993900" y="203200"/>
                </a:cubicBezTo>
                <a:cubicBezTo>
                  <a:pt x="2002182" y="196575"/>
                  <a:pt x="2079481" y="178630"/>
                  <a:pt x="2082800" y="177800"/>
                </a:cubicBezTo>
                <a:cubicBezTo>
                  <a:pt x="2095500" y="169333"/>
                  <a:pt x="2107648" y="159973"/>
                  <a:pt x="2120900" y="152400"/>
                </a:cubicBezTo>
                <a:cubicBezTo>
                  <a:pt x="2219837" y="95864"/>
                  <a:pt x="2197841" y="128634"/>
                  <a:pt x="2374900" y="139700"/>
                </a:cubicBezTo>
                <a:cubicBezTo>
                  <a:pt x="2387600" y="143933"/>
                  <a:pt x="2401861" y="144974"/>
                  <a:pt x="2413000" y="152400"/>
                </a:cubicBezTo>
                <a:cubicBezTo>
                  <a:pt x="2442336" y="171957"/>
                  <a:pt x="2457758" y="200487"/>
                  <a:pt x="2476500" y="228600"/>
                </a:cubicBezTo>
                <a:cubicBezTo>
                  <a:pt x="2472267" y="266700"/>
                  <a:pt x="2463800" y="304566"/>
                  <a:pt x="2463800" y="342900"/>
                </a:cubicBezTo>
                <a:cubicBezTo>
                  <a:pt x="2463800" y="381631"/>
                  <a:pt x="2479178" y="409424"/>
                  <a:pt x="2489200" y="444500"/>
                </a:cubicBezTo>
                <a:cubicBezTo>
                  <a:pt x="2493995" y="461283"/>
                  <a:pt x="2497667" y="478367"/>
                  <a:pt x="2501900" y="495300"/>
                </a:cubicBezTo>
                <a:cubicBezTo>
                  <a:pt x="2493433" y="508000"/>
                  <a:pt x="2488419" y="523865"/>
                  <a:pt x="2476500" y="533400"/>
                </a:cubicBezTo>
                <a:cubicBezTo>
                  <a:pt x="2468218" y="540025"/>
                  <a:pt x="2390919" y="557970"/>
                  <a:pt x="2387600" y="558800"/>
                </a:cubicBezTo>
                <a:cubicBezTo>
                  <a:pt x="2368337" y="571642"/>
                  <a:pt x="2337690" y="596900"/>
                  <a:pt x="2311400" y="596900"/>
                </a:cubicBezTo>
                <a:cubicBezTo>
                  <a:pt x="2293946" y="596900"/>
                  <a:pt x="2277533" y="588433"/>
                  <a:pt x="2260600" y="584200"/>
                </a:cubicBezTo>
                <a:cubicBezTo>
                  <a:pt x="2264833" y="554567"/>
                  <a:pt x="2261143" y="522654"/>
                  <a:pt x="2273300" y="495300"/>
                </a:cubicBezTo>
                <a:cubicBezTo>
                  <a:pt x="2279499" y="481352"/>
                  <a:pt x="2299674" y="479671"/>
                  <a:pt x="2311400" y="469900"/>
                </a:cubicBezTo>
                <a:cubicBezTo>
                  <a:pt x="2419737" y="379619"/>
                  <a:pt x="2287165" y="469318"/>
                  <a:pt x="2387600" y="419100"/>
                </a:cubicBezTo>
                <a:cubicBezTo>
                  <a:pt x="2401252" y="412274"/>
                  <a:pt x="2411752" y="399899"/>
                  <a:pt x="2425700" y="393700"/>
                </a:cubicBezTo>
                <a:cubicBezTo>
                  <a:pt x="2450166" y="382826"/>
                  <a:pt x="2501900" y="368300"/>
                  <a:pt x="2501900" y="368300"/>
                </a:cubicBezTo>
                <a:lnTo>
                  <a:pt x="2971800" y="381000"/>
                </a:lnTo>
                <a:cubicBezTo>
                  <a:pt x="2991571" y="383535"/>
                  <a:pt x="2999427" y="456435"/>
                  <a:pt x="3009900" y="469900"/>
                </a:cubicBezTo>
                <a:cubicBezTo>
                  <a:pt x="3031953" y="498254"/>
                  <a:pt x="3066175" y="516212"/>
                  <a:pt x="3086100" y="546100"/>
                </a:cubicBezTo>
                <a:cubicBezTo>
                  <a:pt x="3185105" y="694607"/>
                  <a:pt x="3109364" y="566515"/>
                  <a:pt x="3149600" y="660400"/>
                </a:cubicBezTo>
                <a:cubicBezTo>
                  <a:pt x="3157058" y="677801"/>
                  <a:pt x="3167542" y="693799"/>
                  <a:pt x="3175000" y="711200"/>
                </a:cubicBezTo>
                <a:cubicBezTo>
                  <a:pt x="3180273" y="723505"/>
                  <a:pt x="3181199" y="737598"/>
                  <a:pt x="3187700" y="749300"/>
                </a:cubicBezTo>
                <a:cubicBezTo>
                  <a:pt x="3202525" y="775985"/>
                  <a:pt x="3238500" y="825500"/>
                  <a:pt x="3238500" y="825500"/>
                </a:cubicBezTo>
                <a:cubicBezTo>
                  <a:pt x="3240379" y="840535"/>
                  <a:pt x="3259120" y="995287"/>
                  <a:pt x="3263900" y="1016000"/>
                </a:cubicBezTo>
                <a:cubicBezTo>
                  <a:pt x="3268732" y="1036941"/>
                  <a:pt x="3288925" y="1109680"/>
                  <a:pt x="3314700" y="1130300"/>
                </a:cubicBezTo>
                <a:cubicBezTo>
                  <a:pt x="3322982" y="1136925"/>
                  <a:pt x="3400281" y="1154870"/>
                  <a:pt x="3403600" y="1155700"/>
                </a:cubicBezTo>
                <a:cubicBezTo>
                  <a:pt x="3465483" y="1248525"/>
                  <a:pt x="3389948" y="1131809"/>
                  <a:pt x="3454400" y="1244600"/>
                </a:cubicBezTo>
                <a:cubicBezTo>
                  <a:pt x="3511990" y="1345383"/>
                  <a:pt x="3442852" y="1215732"/>
                  <a:pt x="3517900" y="1320800"/>
                </a:cubicBezTo>
                <a:cubicBezTo>
                  <a:pt x="3528904" y="1336206"/>
                  <a:pt x="3533907" y="1355162"/>
                  <a:pt x="3543300" y="1371600"/>
                </a:cubicBezTo>
                <a:cubicBezTo>
                  <a:pt x="3550873" y="1384852"/>
                  <a:pt x="3560233" y="1397000"/>
                  <a:pt x="3568700" y="1409700"/>
                </a:cubicBezTo>
                <a:cubicBezTo>
                  <a:pt x="3572933" y="1435100"/>
                  <a:pt x="3575814" y="1460763"/>
                  <a:pt x="3581400" y="1485900"/>
                </a:cubicBezTo>
                <a:cubicBezTo>
                  <a:pt x="3588875" y="1519536"/>
                  <a:pt x="3603969" y="1543739"/>
                  <a:pt x="3619500" y="1574800"/>
                </a:cubicBezTo>
                <a:cubicBezTo>
                  <a:pt x="3623733" y="1604433"/>
                  <a:pt x="3626329" y="1634347"/>
                  <a:pt x="3632200" y="1663700"/>
                </a:cubicBezTo>
                <a:cubicBezTo>
                  <a:pt x="3634825" y="1676827"/>
                  <a:pt x="3643007" y="1688548"/>
                  <a:pt x="3644900" y="1701800"/>
                </a:cubicBezTo>
                <a:cubicBezTo>
                  <a:pt x="3647295" y="1718563"/>
                  <a:pt x="3644900" y="1735667"/>
                  <a:pt x="3644900" y="17526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59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#4: Logical-OR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&amp;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employees whose last name is “Maurice” or “Masoon”.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 that query criteria specified </a:t>
            </a:r>
            <a:r>
              <a:rPr lang="en-US" i="1" dirty="0" smtClean="0"/>
              <a:t>within a column </a:t>
            </a:r>
            <a:r>
              <a:rPr lang="en-US" dirty="0" smtClean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OR</a:t>
            </a:r>
            <a:r>
              <a:rPr lang="en-US" dirty="0" smtClean="0"/>
              <a:t> operation applied.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362200"/>
            <a:ext cx="5141780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4419600"/>
            <a:ext cx="2570890" cy="215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21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#5: Logical-AND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</a:t>
            </a:r>
            <a:r>
              <a:rPr lang="en-US" dirty="0" smtClean="0"/>
              <a:t>all online sessions of the game title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DOOMED</a:t>
            </a:r>
            <a:r>
              <a:rPr lang="en-US" dirty="0" smtClean="0"/>
              <a:t>” which had a session lasting an hour or more.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Note that query criteria specified </a:t>
            </a:r>
            <a:r>
              <a:rPr lang="en-US" i="1" dirty="0" smtClean="0"/>
              <a:t>between columns</a:t>
            </a:r>
            <a:r>
              <a:rPr lang="en-US" dirty="0" smtClean="0"/>
              <a:t> </a:t>
            </a:r>
            <a:r>
              <a:rPr lang="en-US" dirty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AND</a:t>
            </a:r>
            <a:r>
              <a:rPr lang="en-US" dirty="0" smtClean="0"/>
              <a:t> </a:t>
            </a:r>
            <a:r>
              <a:rPr lang="en-US" dirty="0"/>
              <a:t>operation applied to them.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3429000" cy="18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5" t="46330" r="69106" b="45594"/>
          <a:stretch/>
        </p:blipFill>
        <p:spPr bwMode="auto">
          <a:xfrm>
            <a:off x="787400" y="5257800"/>
            <a:ext cx="45466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7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results can be ranked according to the attributes of a table.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5999"/>
            <a:ext cx="3276600" cy="438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68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#6: 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the gamers in ascending order sorted first by last name, then by first name and finally by call sign.</a:t>
            </a:r>
          </a:p>
          <a:p>
            <a:r>
              <a:rPr lang="en-US" dirty="0" smtClean="0"/>
              <a:t>Use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en-US" dirty="0" smtClean="0"/>
              <a:t>” property (MS-Access)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ORDER BY</a:t>
            </a:r>
            <a:r>
              <a:rPr lang="en-US" dirty="0" smtClean="0"/>
              <a:t>” property (SQL)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37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#7: Contradictory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Take care not to specify queries that can never be true</a:t>
            </a:r>
            <a:r>
              <a:rPr lang="en-US" altLang="en-US" dirty="0" smtClean="0"/>
              <a:t>!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Show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of all gamers with an income $50,000 or lower </a:t>
            </a:r>
            <a:r>
              <a:rPr lang="en-US" altLang="en-US" dirty="0"/>
              <a:t>AND </a:t>
            </a:r>
            <a:r>
              <a:rPr lang="en-US" altLang="en-US" dirty="0" smtClean="0"/>
              <a:t>$100,000 or higher. </a:t>
            </a:r>
          </a:p>
          <a:p>
            <a:pPr lvl="1"/>
            <a:endParaRPr lang="en-US" altLang="en-US" dirty="0"/>
          </a:p>
          <a:p>
            <a:pPr marL="234950" lvl="1" indent="0">
              <a:buNone/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/>
          </a:p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486400" y="4575628"/>
            <a:ext cx="3124200" cy="29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16000" y="504807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Gamers.CallSign, Gamers.Income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(Gamers.Income &gt;=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100000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Gamers.Income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&lt;=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50000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 t="35809" r="72115" b="55392"/>
          <a:stretch/>
        </p:blipFill>
        <p:spPr bwMode="auto">
          <a:xfrm>
            <a:off x="1067601" y="3048000"/>
            <a:ext cx="452039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6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</a:t>
            </a:r>
            <a:r>
              <a:rPr lang="en-US" b="1" dirty="0" smtClean="0">
                <a:solidFill>
                  <a:srgbClr val="FF0000"/>
                </a:solidFill>
              </a:rPr>
              <a:t>Wildcard</a:t>
            </a:r>
            <a:r>
              <a:rPr lang="en-US" dirty="0" smtClean="0"/>
              <a:t> In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validation rules, the wild card can be used in queries when only partial information is known.</a:t>
            </a:r>
          </a:p>
          <a:p>
            <a:r>
              <a:rPr lang="en-US" dirty="0" smtClean="0"/>
              <a:t>Example: last name schwar</a:t>
            </a:r>
            <a:r>
              <a:rPr lang="en-US" b="1" dirty="0" smtClean="0">
                <a:solidFill>
                  <a:srgbClr val="FF0000"/>
                </a:solidFill>
              </a:rPr>
              <a:t>*</a:t>
            </a:r>
          </a:p>
          <a:p>
            <a:r>
              <a:rPr lang="en-US" dirty="0" smtClean="0"/>
              <a:t>Use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Like</a:t>
            </a:r>
            <a:r>
              <a:rPr lang="en-US" dirty="0" smtClean="0"/>
              <a:t>’ operator under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Criteria</a:t>
            </a:r>
            <a:r>
              <a:rPr lang="en-US" dirty="0" smtClean="0"/>
              <a:t>’ (MS-Access) or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Where</a:t>
            </a:r>
            <a:r>
              <a:rPr lang="en-US" dirty="0" smtClean="0"/>
              <a:t>’ (SQL)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3784"/>
            <a:ext cx="8229600" cy="5029200"/>
          </a:xfrm>
        </p:spPr>
        <p:txBody>
          <a:bodyPr/>
          <a:lstStyle/>
          <a:p>
            <a:r>
              <a:rPr lang="en-US" dirty="0" smtClean="0"/>
              <a:t>Show last name when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begins with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dirty="0" smtClean="0"/>
              <a:t>’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Show </a:t>
            </a:r>
            <a:r>
              <a:rPr lang="en-US" dirty="0"/>
              <a:t>first and last name when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/>
              <a:t> </a:t>
            </a:r>
            <a:r>
              <a:rPr lang="en-US" dirty="0" smtClean="0"/>
              <a:t>ends </a:t>
            </a:r>
            <a:r>
              <a:rPr lang="en-US" dirty="0"/>
              <a:t>with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dirty="0" smtClean="0"/>
              <a:t>’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Show the call sign when there’s an ‘a’ anywhere (call sign).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Wild Card: Example Queries</a:t>
            </a:r>
            <a:endParaRPr lang="en-US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1" y="3364274"/>
            <a:ext cx="19145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356336"/>
            <a:ext cx="2590800" cy="90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653877"/>
            <a:ext cx="1219200" cy="1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" t="4302" r="5405" b="3398"/>
          <a:stretch/>
        </p:blipFill>
        <p:spPr bwMode="auto">
          <a:xfrm>
            <a:off x="742951" y="1653877"/>
            <a:ext cx="1172739" cy="124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05400" y="1524000"/>
            <a:ext cx="403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Gamers.LastName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endParaRPr lang="en-US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Gamers.LastName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Like "t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*");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7180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0" y="4673600"/>
            <a:ext cx="1126120" cy="20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475" y="4673600"/>
            <a:ext cx="1609725" cy="113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67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Single Character Wildcard ‘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?</a:t>
            </a:r>
            <a:r>
              <a:rPr lang="en-US" altLang="en-US" dirty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89392"/>
            <a:ext cx="3886200" cy="4876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b="1" dirty="0"/>
              <a:t>Table to query: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4724400" y="1889392"/>
            <a:ext cx="38862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Query design</a:t>
            </a:r>
            <a:endParaRPr lang="en-US" sz="20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17216"/>
            <a:ext cx="2298701" cy="454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1219200"/>
            <a:ext cx="8382000" cy="533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Show .com emails with only a single character between the ‘@’ and the ‘.com’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317212"/>
            <a:ext cx="2946400" cy="158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84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 bldLvl="3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How a database is broken down into tables and how tables are broken down into it's component parts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type of tables and the purpose of each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the purpose of a primary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When table are related what is the rule for determining which table contains the primary vs.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null value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forms of data integrity in databases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Guidelines for naming tables and the </a:t>
            </a:r>
            <a:r>
              <a:rPr lang="en-CA" altLang="en-US" dirty="0" smtClean="0"/>
              <a:t>attributes </a:t>
            </a:r>
            <a:r>
              <a:rPr lang="en-CA" altLang="en-US" dirty="0"/>
              <a:t>of the tables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three relationships that may exist between tables and how they differ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endParaRPr lang="en-CA" alt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1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</a:t>
            </a:r>
            <a:r>
              <a:rPr lang="en-CA" alt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/>
              <a:t>How is a many-to-many relationship typically implemented in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The ERD representation of databases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How to form different queries in order to retrieve data from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contradictions can result in no query results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</a:t>
            </a:r>
            <a:r>
              <a:rPr lang="en-CA" altLang="en-US" dirty="0"/>
              <a:t>wildcards can be used in queries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4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marL="119063" indent="-119063"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38849</TotalTime>
  <Words>4878</Words>
  <Application>Microsoft Office PowerPoint</Application>
  <PresentationFormat>On-screen Show (4:3)</PresentationFormat>
  <Paragraphs>1065</Paragraphs>
  <Slides>92</Slides>
  <Notes>38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Office Theme</vt:lpstr>
      <vt:lpstr>Databases</vt:lpstr>
      <vt:lpstr>Purpose Of A Database</vt:lpstr>
      <vt:lpstr>Purpose Of A Database</vt:lpstr>
      <vt:lpstr>Databases: Storing / Retrieving Information</vt:lpstr>
      <vt:lpstr>Databases: Storing / Retrieving Information (2)</vt:lpstr>
      <vt:lpstr>Databases: Storing / Retrieving Information (3)</vt:lpstr>
      <vt:lpstr>With Bother With Databases?</vt:lpstr>
      <vt:lpstr>Storing Information In A Database</vt:lpstr>
      <vt:lpstr>Storing Information In A Database (2)</vt:lpstr>
      <vt:lpstr>Storing Information In A Database (3)</vt:lpstr>
      <vt:lpstr>Primary Key</vt:lpstr>
      <vt:lpstr>Choosing A Primary Key</vt:lpstr>
      <vt:lpstr>MS-Access: Views Of Your Database</vt:lpstr>
      <vt:lpstr>Example Problem: Online Games</vt:lpstr>
      <vt:lpstr>Online Gamers: Information To Be Tracked</vt:lpstr>
      <vt:lpstr>Online Games: Information To Be Tracked</vt:lpstr>
      <vt:lpstr>Gaming Sessions: Information To Be Tracked</vt:lpstr>
      <vt:lpstr>Picking Tables</vt:lpstr>
      <vt:lpstr>Guidelines For Naming Tables</vt:lpstr>
      <vt:lpstr>Guidelines For Naming Attributes</vt:lpstr>
      <vt:lpstr>Null Values</vt:lpstr>
      <vt:lpstr>Gamers Table: Attributes</vt:lpstr>
      <vt:lpstr>Games Table: Attributes</vt:lpstr>
      <vt:lpstr>Sessions Table: Attributes</vt:lpstr>
      <vt:lpstr>Refinements Needed: Gamers</vt:lpstr>
      <vt:lpstr>Modified Table: Gamers</vt:lpstr>
      <vt:lpstr>Refinements Needed: Games </vt:lpstr>
      <vt:lpstr>Modified Table: Games </vt:lpstr>
      <vt:lpstr>The Sessions Table Revisited</vt:lpstr>
      <vt:lpstr>Foreign Key</vt:lpstr>
      <vt:lpstr>Purpose Of Foreign Keys</vt:lpstr>
      <vt:lpstr>Refinements Needed: Sessions</vt:lpstr>
      <vt:lpstr>Refinements Needed: Sessions</vt:lpstr>
      <vt:lpstr>Composite Key</vt:lpstr>
      <vt:lpstr>Modified Table: Sessions </vt:lpstr>
      <vt:lpstr>Relationships Between Tables</vt:lpstr>
      <vt:lpstr>Multiplicity</vt:lpstr>
      <vt:lpstr>Multiplicity (2)</vt:lpstr>
      <vt:lpstr>Multiplicity (3)</vt:lpstr>
      <vt:lpstr>Many To Many: Ignoring The Rule</vt:lpstr>
      <vt:lpstr>Many To Many: Ignoring The Rule (2)</vt:lpstr>
      <vt:lpstr>Primary-Foreign Keys Again</vt:lpstr>
      <vt:lpstr>Diagrammatically Representing Database Tables</vt:lpstr>
      <vt:lpstr>Diagrammatically Representing Relationships</vt:lpstr>
      <vt:lpstr>The ERD For The Example Database</vt:lpstr>
      <vt:lpstr>Types Of Tables</vt:lpstr>
      <vt:lpstr>Example Use Of Data Table</vt:lpstr>
      <vt:lpstr>Types Of Data Integrity In Databases</vt:lpstr>
      <vt:lpstr>Input Masks</vt:lpstr>
      <vt:lpstr>Defining Input Masks</vt:lpstr>
      <vt:lpstr>Use Of Input Masks</vt:lpstr>
      <vt:lpstr>Some Characters That Define Input Masks</vt:lpstr>
      <vt:lpstr>Input Masks: Online Database Example</vt:lpstr>
      <vt:lpstr>Validation Rules</vt:lpstr>
      <vt:lpstr>Validation Rules: Specifying Error Messages</vt:lpstr>
      <vt:lpstr>Example Database: Application Of The Validation Rules</vt:lpstr>
      <vt:lpstr>The Wildcard</vt:lpstr>
      <vt:lpstr>Validation Rules: Online Database Example</vt:lpstr>
      <vt:lpstr>Validation Rules: Online Database Example (2)</vt:lpstr>
      <vt:lpstr>Validation Rules: Online Database Example (3)</vt:lpstr>
      <vt:lpstr>Documenting A Database</vt:lpstr>
      <vt:lpstr>Database Queries</vt:lpstr>
      <vt:lpstr>Retrieving Data Via Queries</vt:lpstr>
      <vt:lpstr>Forming Queries Graphically In Access</vt:lpstr>
      <vt:lpstr>Forming Queries Graphically In Access (2)</vt:lpstr>
      <vt:lpstr>Forming Queries Graphically In Access (3)</vt:lpstr>
      <vt:lpstr>Forming Queries Graphically In Access (4)</vt:lpstr>
      <vt:lpstr>Query #1: Specifying Query Criteria</vt:lpstr>
      <vt:lpstr>SQL (Structured Query Language)</vt:lpstr>
      <vt:lpstr>Example SQL Query</vt:lpstr>
      <vt:lpstr>CPSC 203: Forming Queries</vt:lpstr>
      <vt:lpstr>Queries Can Span Multiple Tables</vt:lpstr>
      <vt:lpstr>Query #2: Multi-Table Queries</vt:lpstr>
      <vt:lpstr>Query #2: Access</vt:lpstr>
      <vt:lpstr>Query #2: SQL</vt:lpstr>
      <vt:lpstr>Calculated Values</vt:lpstr>
      <vt:lpstr>Query #3: Calculated Values</vt:lpstr>
      <vt:lpstr>Query # 3: Graphical Access Query</vt:lpstr>
      <vt:lpstr>Query #3: SQL Form</vt:lpstr>
      <vt:lpstr>Access: Cleaning Up The Results</vt:lpstr>
      <vt:lpstr>Logical Operators</vt:lpstr>
      <vt:lpstr>Relational Operators</vt:lpstr>
      <vt:lpstr>Query #4: Logical-OR</vt:lpstr>
      <vt:lpstr>Query #5: Logical-AND</vt:lpstr>
      <vt:lpstr>Ordering Queries</vt:lpstr>
      <vt:lpstr>Query #6: Ordering Queries</vt:lpstr>
      <vt:lpstr>Query #7: Contradictory Conditions</vt:lpstr>
      <vt:lpstr>Using The Wildcard In Queries</vt:lpstr>
      <vt:lpstr>Wild Card: Example Queries</vt:lpstr>
      <vt:lpstr>Single Character Wildcard ‘?’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Databases: storing and retrieving information</dc:title>
  <dc:creator>James Tam</dc:creator>
  <cp:keywords>databases;access;queries;sql</cp:keywords>
  <cp:lastModifiedBy>James Tam</cp:lastModifiedBy>
  <cp:revision>1515</cp:revision>
  <dcterms:created xsi:type="dcterms:W3CDTF">2014-05-13T22:22:53Z</dcterms:created>
  <dcterms:modified xsi:type="dcterms:W3CDTF">2015-10-02T23:59:19Z</dcterms:modified>
</cp:coreProperties>
</file>