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8" r:id="rId2"/>
    <p:sldId id="298" r:id="rId3"/>
    <p:sldId id="308" r:id="rId4"/>
    <p:sldId id="303" r:id="rId5"/>
    <p:sldId id="306" r:id="rId6"/>
    <p:sldId id="304" r:id="rId7"/>
    <p:sldId id="289" r:id="rId8"/>
    <p:sldId id="290" r:id="rId9"/>
    <p:sldId id="299" r:id="rId10"/>
    <p:sldId id="291" r:id="rId11"/>
    <p:sldId id="310" r:id="rId12"/>
    <p:sldId id="292" r:id="rId13"/>
    <p:sldId id="293" r:id="rId14"/>
    <p:sldId id="309" r:id="rId15"/>
    <p:sldId id="312" r:id="rId16"/>
    <p:sldId id="295" r:id="rId17"/>
    <p:sldId id="301" r:id="rId18"/>
    <p:sldId id="296" r:id="rId19"/>
    <p:sldId id="305" r:id="rId20"/>
    <p:sldId id="307" r:id="rId21"/>
    <p:sldId id="30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70940" autoAdjust="0"/>
  </p:normalViewPr>
  <p:slideViewPr>
    <p:cSldViewPr>
      <p:cViewPr varScale="1">
        <p:scale>
          <a:sx n="105" d="100"/>
          <a:sy n="105" d="100"/>
        </p:scale>
        <p:origin x="-1236" y="-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16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10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14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0743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18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6/15/2015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Expressions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Mathematics</a:t>
            </a:r>
          </a:p>
          <a:p>
            <a:pPr lvl="1"/>
            <a:r>
              <a:rPr lang="en-US" smtClean="0"/>
              <a:t>These types of expressions produce a numerical result (e.g., integer, real, complex)</a:t>
            </a:r>
            <a:endParaRPr lang="en-US"/>
          </a:p>
          <a:p>
            <a:endParaRPr lang="en-US" smtClean="0"/>
          </a:p>
          <a:p>
            <a:r>
              <a:rPr lang="en-US" smtClean="0"/>
              <a:t>Logic</a:t>
            </a:r>
          </a:p>
          <a:p>
            <a:pPr lvl="1"/>
            <a:r>
              <a:rPr lang="en-US" smtClean="0"/>
              <a:t>These types of expressions produce a Boolean result (can only be true or false)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8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true or </a:t>
            </a:r>
            <a:r>
              <a:rPr lang="en-CA" smtClean="0"/>
              <a:t>false </a:t>
            </a:r>
            <a:r>
              <a:rPr lang="en-CA" smtClean="0"/>
              <a:t>Booleans as </a:t>
            </a:r>
            <a:r>
              <a:rPr lang="en-CA" dirty="0" smtClean="0"/>
              <a:t>input</a:t>
            </a:r>
          </a:p>
          <a:p>
            <a:pPr lvl="1"/>
            <a:r>
              <a:rPr lang="en-CA" dirty="0" smtClean="0"/>
              <a:t>Can only produce a true or </a:t>
            </a:r>
            <a:r>
              <a:rPr lang="en-CA" smtClean="0"/>
              <a:t>false </a:t>
            </a:r>
            <a:r>
              <a:rPr lang="en-CA" smtClean="0"/>
              <a:t>Booleans</a:t>
            </a:r>
            <a:r>
              <a:rPr lang="en-CA" smtClean="0"/>
              <a:t> </a:t>
            </a:r>
            <a:r>
              <a:rPr lang="en-CA" dirty="0" smtClean="0"/>
              <a:t>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4542692"/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/>
                <a:gridCol w="2001837"/>
                <a:gridCol w="2008188"/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/>
                <a:gridCol w="1981200"/>
                <a:gridCol w="1981200"/>
                <a:gridCol w="2351087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50913"/>
                <a:gridCol w="949325"/>
                <a:gridCol w="950912"/>
                <a:gridCol w="949325"/>
                <a:gridCol w="950913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z="2400" smtClean="0"/>
              <a:t>True</a:t>
            </a:r>
          </a:p>
          <a:p>
            <a:pPr marL="111125" indent="-111125" eaLnBrk="1" hangingPunct="1"/>
            <a:endParaRPr lang="en-US" altLang="en-US" sz="2400" smtClean="0"/>
          </a:p>
          <a:p>
            <a:pPr marL="111125" indent="-111125" eaLnBrk="1" hangingPunct="1"/>
            <a:r>
              <a:rPr lang="en-US" altLang="en-US" smtClean="0"/>
              <a:t>Extra practice</a:t>
            </a:r>
            <a:endParaRPr lang="en-US" altLang="en-US" sz="2400" dirty="0" smtClean="0"/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z="2400" smtClean="0"/>
              <a:t>True </a:t>
            </a:r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z="240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z="2400" smtClean="0"/>
              <a:t>False</a:t>
            </a:r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True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True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True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 </a:t>
            </a:r>
            <a:r>
              <a:rPr lang="en-US" altLang="en-US" b="1" smtClean="0"/>
              <a:t>AND</a:t>
            </a:r>
            <a:r>
              <a:rPr lang="en-US" altLang="en-US" smtClean="0"/>
              <a:t> </a:t>
            </a:r>
            <a:r>
              <a:rPr lang="en-US" altLang="en-US"/>
              <a:t>False</a:t>
            </a:r>
          </a:p>
          <a:p>
            <a:pPr marL="342900" indent="-342900" eaLnBrk="1" hangingPunct="1">
              <a:buFont typeface="+mj-lt"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Solutions For The Extra Practice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mtClean="0"/>
              <a:t>True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False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False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1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/>
                <a:gridCol w="1419225"/>
                <a:gridCol w="1423987"/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/>
                <a:gridCol w="1943100"/>
                <a:gridCol w="1928812"/>
                <a:gridCol w="2555875"/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</a:t>
            </a:r>
            <a:r>
              <a:rPr lang="en-US" altLang="en-US" sz="3200" smtClean="0"/>
              <a:t>Logical </a:t>
            </a:r>
            <a:r>
              <a:rPr lang="en-US" altLang="en-US" sz="3200" smtClean="0"/>
              <a:t>OR Expressions</a:t>
            </a:r>
            <a:endParaRPr lang="en-US" altLang="en-US" sz="3200" dirty="0" smtClean="0"/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smtClean="0"/>
              <a:t>In class examples</a:t>
            </a:r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smtClean="0"/>
              <a:t>True </a:t>
            </a:r>
            <a:r>
              <a:rPr lang="en-US" altLang="en-US" b="1" smtClean="0"/>
              <a:t>OR</a:t>
            </a:r>
            <a:r>
              <a:rPr lang="en-US" altLang="en-US" sz="2400" smtClean="0"/>
              <a:t> </a:t>
            </a:r>
            <a:r>
              <a:rPr lang="en-US" altLang="en-US" sz="2400" smtClean="0"/>
              <a:t>True </a:t>
            </a:r>
            <a:r>
              <a:rPr lang="en-US" altLang="en-US" b="1" smtClean="0"/>
              <a:t>OR</a:t>
            </a:r>
            <a:r>
              <a:rPr lang="en-US" altLang="en-US" sz="2400" smtClean="0"/>
              <a:t> </a:t>
            </a:r>
            <a:r>
              <a:rPr lang="en-US" altLang="en-US" sz="2400" dirty="0" smtClean="0"/>
              <a:t>True</a:t>
            </a:r>
          </a:p>
          <a:p>
            <a:pPr marL="111125" indent="-111125" eaLnBrk="1" hangingPunct="1"/>
            <a:r>
              <a:rPr lang="en-US" altLang="en-US" sz="2400" smtClean="0"/>
              <a:t>False </a:t>
            </a:r>
            <a:r>
              <a:rPr lang="en-US" altLang="en-US" b="1" smtClean="0"/>
              <a:t>OR</a:t>
            </a:r>
            <a:r>
              <a:rPr lang="en-US" altLang="en-US" sz="2400" smtClean="0"/>
              <a:t> </a:t>
            </a:r>
            <a:r>
              <a:rPr lang="en-US" altLang="en-US" sz="2400" smtClean="0"/>
              <a:t>True </a:t>
            </a:r>
            <a:r>
              <a:rPr lang="en-US" altLang="en-US" b="1" smtClean="0"/>
              <a:t>OR</a:t>
            </a:r>
            <a:r>
              <a:rPr lang="en-US" altLang="en-US" sz="2400" smtClean="0"/>
              <a:t> True</a:t>
            </a:r>
          </a:p>
          <a:p>
            <a:pPr marL="111125" indent="-111125" eaLnBrk="1" hangingPunct="1"/>
            <a:endParaRPr lang="en-US" altLang="en-US"/>
          </a:p>
          <a:p>
            <a:pPr marL="111125" indent="-111125" eaLnBrk="1" hangingPunct="1"/>
            <a:r>
              <a:rPr lang="en-US" altLang="en-US" sz="2400" smtClean="0"/>
              <a:t>Extra practice</a:t>
            </a:r>
            <a:endParaRPr lang="en-US" altLang="en-US" sz="2400" dirty="0" smtClean="0"/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mtClean="0"/>
              <a:t>False</a:t>
            </a:r>
            <a:r>
              <a:rPr lang="en-US" altLang="en-US" sz="2400" smtClean="0"/>
              <a:t> </a:t>
            </a:r>
            <a:r>
              <a:rPr lang="en-US" altLang="en-US" b="1" smtClean="0"/>
              <a:t>OR</a:t>
            </a:r>
            <a:r>
              <a:rPr lang="en-US" altLang="en-US" sz="2400" smtClean="0"/>
              <a:t> False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mtClean="0"/>
              <a:t>False</a:t>
            </a:r>
            <a:r>
              <a:rPr lang="en-US" altLang="en-US" sz="2400" smtClean="0"/>
              <a:t>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mtClean="0"/>
              <a:t>False</a:t>
            </a:r>
            <a:endParaRPr lang="en-US" altLang="en-US" sz="2400" dirty="0" smtClean="0"/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mtClean="0"/>
              <a:t>False</a:t>
            </a:r>
            <a:r>
              <a:rPr lang="en-US" altLang="en-US" sz="2400" smtClean="0"/>
              <a:t> </a:t>
            </a:r>
            <a:r>
              <a:rPr lang="en-US" altLang="en-US" b="1" smtClean="0"/>
              <a:t>OR</a:t>
            </a:r>
            <a:r>
              <a:rPr lang="en-US" altLang="en-US" sz="2400" smtClean="0"/>
              <a:t> False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mtClean="0"/>
              <a:t>False</a:t>
            </a:r>
            <a:r>
              <a:rPr lang="en-US" altLang="en-US" sz="2400" smtClean="0"/>
              <a:t> </a:t>
            </a:r>
            <a:r>
              <a:rPr lang="en-US" altLang="en-US" sz="2400" b="1" smtClean="0"/>
              <a:t>AND</a:t>
            </a:r>
            <a:r>
              <a:rPr lang="en-US" altLang="en-US" sz="2400" smtClean="0"/>
              <a:t> </a:t>
            </a:r>
            <a:r>
              <a:rPr lang="en-US" altLang="en-US" sz="2400" smtClean="0"/>
              <a:t>True</a:t>
            </a:r>
          </a:p>
          <a:p>
            <a:pPr marL="342900" indent="-342900" eaLnBrk="1" hangingPunct="1">
              <a:buFont typeface="+mj-lt"/>
              <a:buAutoNum type="arabicPeriod"/>
            </a:pPr>
            <a:r>
              <a:rPr lang="en-US" altLang="en-US" smtClean="0"/>
              <a:t>False </a:t>
            </a:r>
            <a:r>
              <a:rPr lang="en-US" altLang="en-US" b="1" smtClean="0"/>
              <a:t>OR</a:t>
            </a:r>
            <a:r>
              <a:rPr lang="en-US" altLang="en-US" smtClean="0"/>
              <a:t> True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True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True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 </a:t>
            </a:r>
            <a:r>
              <a:rPr lang="en-US" altLang="en-US" b="1" smtClean="0"/>
              <a:t>OR</a:t>
            </a:r>
            <a:r>
              <a:rPr lang="en-US" altLang="en-US" smtClean="0"/>
              <a:t> False</a:t>
            </a:r>
            <a:endParaRPr lang="en-US" altLang="en-US" sz="2400" smtClean="0"/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416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Solutions For The Extra Practice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mtClean="0"/>
              <a:t>False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True</a:t>
            </a:r>
          </a:p>
          <a:p>
            <a:pPr marL="457200" indent="-457200">
              <a:buFont typeface="+mj-lt"/>
              <a:buAutoNum type="arabicPeriod"/>
            </a:pPr>
            <a:r>
              <a:rPr lang="en-US" smtClean="0"/>
              <a:t>True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85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/>
                <a:gridCol w="1143793"/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uiExpand="1" build="p" bldLvl="3"/>
      <p:bldP spid="2" grpId="0" uiExpan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NOT: An Example</a:t>
            </a:r>
          </a:p>
        </p:txBody>
      </p:sp>
      <p:graphicFrame>
        <p:nvGraphicFramePr>
          <p:cNvPr id="274485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209919"/>
              </p:ext>
            </p:extLst>
          </p:nvPr>
        </p:nvGraphicFramePr>
        <p:xfrm>
          <a:off x="1306513" y="1598613"/>
          <a:ext cx="4749799" cy="1258888"/>
        </p:xfrm>
        <a:graphic>
          <a:graphicData uri="http://schemas.openxmlformats.org/drawingml/2006/table">
            <a:tbl>
              <a:tblPr/>
              <a:tblGrid>
                <a:gridCol w="950912"/>
                <a:gridCol w="949325"/>
                <a:gridCol w="949325"/>
                <a:gridCol w="950912"/>
                <a:gridCol w="949325"/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962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mtClean="0"/>
              <a:t> True</a:t>
            </a:r>
            <a:r>
              <a:rPr lang="en-US" altLang="en-US" sz="240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>
                <a:latin typeface="Arial" panose="020B0604020202020204" pitchFamily="34" charset="0"/>
              </a:rPr>
              <a:t> </a:t>
            </a:r>
            <a:r>
              <a:rPr lang="en-US" altLang="en-US" sz="2400" b="1" smtClean="0">
                <a:latin typeface="Arial" panose="020B0604020202020204" pitchFamily="34" charset="0"/>
              </a:rPr>
              <a:t>NOT</a:t>
            </a:r>
            <a:r>
              <a:rPr lang="en-US" altLang="en-US" sz="2400" smtClean="0"/>
              <a:t> </a:t>
            </a:r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/>
              <a:t> (</a:t>
            </a:r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>
                <a:latin typeface="Arial" panose="020B0604020202020204" pitchFamily="34" charset="0"/>
              </a:rPr>
              <a:t> </a:t>
            </a:r>
            <a:r>
              <a:rPr lang="en-US" altLang="en-US" sz="2400" b="1" smtClean="0">
                <a:latin typeface="Arial" panose="020B0604020202020204" pitchFamily="34" charset="0"/>
              </a:rPr>
              <a:t>NOT </a:t>
            </a:r>
            <a:r>
              <a:rPr lang="en-US" altLang="en-US" sz="2400" b="1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smtClean="0">
                <a:latin typeface="Arial" panose="020B0604020202020204" pitchFamily="34" charset="0"/>
              </a:rPr>
              <a:t> </a:t>
            </a:r>
            <a:r>
              <a:rPr lang="en-US" altLang="en-US" sz="2400" smtClean="0"/>
              <a:t>True </a:t>
            </a:r>
            <a:endParaRPr lang="en-US" altLang="en-US" sz="2400" dirty="0" smtClean="0"/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>
                <a:latin typeface="Arial" panose="020B0604020202020204" pitchFamily="34" charset="0"/>
              </a:rPr>
              <a:t> </a:t>
            </a:r>
            <a:r>
              <a:rPr lang="en-US" altLang="en-US" sz="2400" b="1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en-US" altLang="en-US" sz="2400" smtClean="0">
                <a:latin typeface="Arial" panose="020B0604020202020204" pitchFamily="34" charset="0"/>
              </a:rPr>
              <a:t> </a:t>
            </a:r>
            <a:r>
              <a:rPr lang="en-US" altLang="en-US" sz="2400" b="1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/>
                <a:gridCol w="804333"/>
                <a:gridCol w="1253067"/>
                <a:gridCol w="1905000"/>
                <a:gridCol w="1295400"/>
                <a:gridCol w="2438399"/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9002</TotalTime>
  <Words>1045</Words>
  <Application>Microsoft Office PowerPoint</Application>
  <PresentationFormat>On-screen Show (4:3)</PresentationFormat>
  <Paragraphs>355</Paragraphs>
  <Slides>21</Slides>
  <Notes>5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Logic</vt:lpstr>
      <vt:lpstr>Logic: Not Just Theory (                    )</vt:lpstr>
      <vt:lpstr>Expressions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Solutions For The Extra Practice</vt:lpstr>
      <vt:lpstr>Logical OR</vt:lpstr>
      <vt:lpstr>Logical OR: Three Input Truth Table</vt:lpstr>
      <vt:lpstr>Evaluating Logical OR Expressions</vt:lpstr>
      <vt:lpstr>Solutions For The Extra Practice</vt:lpstr>
      <vt:lpstr>Logical NOT</vt:lpstr>
      <vt:lpstr>Logical NOT: An Example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Logic: AND, OR, NOT</dc:title>
  <dc:creator>James Tam</dc:creator>
  <cp:keywords>logic;and;or;not;negation</cp:keywords>
  <cp:lastModifiedBy>James Tam</cp:lastModifiedBy>
  <cp:revision>314</cp:revision>
  <dcterms:created xsi:type="dcterms:W3CDTF">2014-05-13T22:22:53Z</dcterms:created>
  <dcterms:modified xsi:type="dcterms:W3CDTF">2015-06-16T02:04:09Z</dcterms:modified>
</cp:coreProperties>
</file>