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xml" ContentType="application/vnd.openxmlformats-officedocument.drawingml.chart+xml"/>
  <Override PartName="/ppt/notesSlides/notesSlide5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0"/>
  </p:notesMasterIdLst>
  <p:handoutMasterIdLst>
    <p:handoutMasterId r:id="rId161"/>
  </p:handoutMasterIdLst>
  <p:sldIdLst>
    <p:sldId id="288" r:id="rId2"/>
    <p:sldId id="303" r:id="rId3"/>
    <p:sldId id="304" r:id="rId4"/>
    <p:sldId id="421" r:id="rId5"/>
    <p:sldId id="428" r:id="rId6"/>
    <p:sldId id="429" r:id="rId7"/>
    <p:sldId id="305" r:id="rId8"/>
    <p:sldId id="413" r:id="rId9"/>
    <p:sldId id="414" r:id="rId10"/>
    <p:sldId id="415" r:id="rId11"/>
    <p:sldId id="423" r:id="rId12"/>
    <p:sldId id="424" r:id="rId13"/>
    <p:sldId id="425" r:id="rId14"/>
    <p:sldId id="541" r:id="rId15"/>
    <p:sldId id="426" r:id="rId16"/>
    <p:sldId id="306" r:id="rId17"/>
    <p:sldId id="308" r:id="rId18"/>
    <p:sldId id="310" r:id="rId19"/>
    <p:sldId id="437" r:id="rId20"/>
    <p:sldId id="438" r:id="rId21"/>
    <p:sldId id="309" r:id="rId22"/>
    <p:sldId id="433" r:id="rId23"/>
    <p:sldId id="435" r:id="rId24"/>
    <p:sldId id="430" r:id="rId25"/>
    <p:sldId id="431" r:id="rId26"/>
    <p:sldId id="432" r:id="rId27"/>
    <p:sldId id="436" r:id="rId28"/>
    <p:sldId id="439" r:id="rId29"/>
    <p:sldId id="440" r:id="rId30"/>
    <p:sldId id="408" r:id="rId31"/>
    <p:sldId id="409" r:id="rId32"/>
    <p:sldId id="482" r:id="rId33"/>
    <p:sldId id="483" r:id="rId34"/>
    <p:sldId id="484" r:id="rId35"/>
    <p:sldId id="485" r:id="rId36"/>
    <p:sldId id="486" r:id="rId37"/>
    <p:sldId id="487" r:id="rId38"/>
    <p:sldId id="488" r:id="rId39"/>
    <p:sldId id="489" r:id="rId40"/>
    <p:sldId id="490" r:id="rId41"/>
    <p:sldId id="491" r:id="rId42"/>
    <p:sldId id="492" r:id="rId43"/>
    <p:sldId id="493" r:id="rId44"/>
    <p:sldId id="443" r:id="rId45"/>
    <p:sldId id="479" r:id="rId46"/>
    <p:sldId id="444" r:id="rId47"/>
    <p:sldId id="445" r:id="rId48"/>
    <p:sldId id="446" r:id="rId49"/>
    <p:sldId id="447" r:id="rId50"/>
    <p:sldId id="448" r:id="rId51"/>
    <p:sldId id="449" r:id="rId52"/>
    <p:sldId id="450" r:id="rId53"/>
    <p:sldId id="457" r:id="rId54"/>
    <p:sldId id="458" r:id="rId55"/>
    <p:sldId id="459" r:id="rId56"/>
    <p:sldId id="466" r:id="rId57"/>
    <p:sldId id="468" r:id="rId58"/>
    <p:sldId id="469" r:id="rId59"/>
    <p:sldId id="470" r:id="rId60"/>
    <p:sldId id="477" r:id="rId61"/>
    <p:sldId id="472" r:id="rId62"/>
    <p:sldId id="473" r:id="rId63"/>
    <p:sldId id="475" r:id="rId64"/>
    <p:sldId id="476" r:id="rId65"/>
    <p:sldId id="478" r:id="rId66"/>
    <p:sldId id="543" r:id="rId67"/>
    <p:sldId id="544" r:id="rId68"/>
    <p:sldId id="481" r:id="rId69"/>
    <p:sldId id="331" r:id="rId70"/>
    <p:sldId id="333" r:id="rId71"/>
    <p:sldId id="339" r:id="rId72"/>
    <p:sldId id="342" r:id="rId73"/>
    <p:sldId id="334" r:id="rId74"/>
    <p:sldId id="335" r:id="rId75"/>
    <p:sldId id="494" r:id="rId76"/>
    <p:sldId id="336" r:id="rId77"/>
    <p:sldId id="337" r:id="rId78"/>
    <p:sldId id="528" r:id="rId79"/>
    <p:sldId id="338" r:id="rId80"/>
    <p:sldId id="340" r:id="rId81"/>
    <p:sldId id="345" r:id="rId82"/>
    <p:sldId id="495" r:id="rId83"/>
    <p:sldId id="497" r:id="rId84"/>
    <p:sldId id="498" r:id="rId85"/>
    <p:sldId id="347" r:id="rId86"/>
    <p:sldId id="348" r:id="rId87"/>
    <p:sldId id="349" r:id="rId88"/>
    <p:sldId id="351" r:id="rId89"/>
    <p:sldId id="499" r:id="rId90"/>
    <p:sldId id="500" r:id="rId91"/>
    <p:sldId id="529" r:id="rId92"/>
    <p:sldId id="530" r:id="rId93"/>
    <p:sldId id="531" r:id="rId94"/>
    <p:sldId id="546" r:id="rId95"/>
    <p:sldId id="532" r:id="rId96"/>
    <p:sldId id="533" r:id="rId97"/>
    <p:sldId id="534" r:id="rId98"/>
    <p:sldId id="535" r:id="rId99"/>
    <p:sldId id="536" r:id="rId100"/>
    <p:sldId id="537" r:id="rId101"/>
    <p:sldId id="501" r:id="rId102"/>
    <p:sldId id="502" r:id="rId103"/>
    <p:sldId id="503" r:id="rId104"/>
    <p:sldId id="504" r:id="rId105"/>
    <p:sldId id="505" r:id="rId106"/>
    <p:sldId id="506" r:id="rId107"/>
    <p:sldId id="507" r:id="rId108"/>
    <p:sldId id="510" r:id="rId109"/>
    <p:sldId id="508" r:id="rId110"/>
    <p:sldId id="512" r:id="rId111"/>
    <p:sldId id="538" r:id="rId112"/>
    <p:sldId id="547" r:id="rId113"/>
    <p:sldId id="364" r:id="rId114"/>
    <p:sldId id="365" r:id="rId115"/>
    <p:sldId id="366" r:id="rId116"/>
    <p:sldId id="516" r:id="rId117"/>
    <p:sldId id="517" r:id="rId118"/>
    <p:sldId id="525" r:id="rId119"/>
    <p:sldId id="518" r:id="rId120"/>
    <p:sldId id="524" r:id="rId121"/>
    <p:sldId id="369" r:id="rId122"/>
    <p:sldId id="370" r:id="rId123"/>
    <p:sldId id="372" r:id="rId124"/>
    <p:sldId id="376" r:id="rId125"/>
    <p:sldId id="375" r:id="rId126"/>
    <p:sldId id="377" r:id="rId127"/>
    <p:sldId id="378" r:id="rId128"/>
    <p:sldId id="379" r:id="rId129"/>
    <p:sldId id="380" r:id="rId130"/>
    <p:sldId id="381" r:id="rId131"/>
    <p:sldId id="383" r:id="rId132"/>
    <p:sldId id="384" r:id="rId133"/>
    <p:sldId id="385" r:id="rId134"/>
    <p:sldId id="387" r:id="rId135"/>
    <p:sldId id="388" r:id="rId136"/>
    <p:sldId id="389" r:id="rId137"/>
    <p:sldId id="519" r:id="rId138"/>
    <p:sldId id="390" r:id="rId139"/>
    <p:sldId id="392" r:id="rId140"/>
    <p:sldId id="391" r:id="rId141"/>
    <p:sldId id="397" r:id="rId142"/>
    <p:sldId id="398" r:id="rId143"/>
    <p:sldId id="368" r:id="rId144"/>
    <p:sldId id="371" r:id="rId145"/>
    <p:sldId id="399" r:id="rId146"/>
    <p:sldId id="400" r:id="rId147"/>
    <p:sldId id="401" r:id="rId148"/>
    <p:sldId id="402" r:id="rId149"/>
    <p:sldId id="403" r:id="rId150"/>
    <p:sldId id="404" r:id="rId151"/>
    <p:sldId id="526" r:id="rId152"/>
    <p:sldId id="302" r:id="rId153"/>
    <p:sldId id="416" r:id="rId154"/>
    <p:sldId id="417" r:id="rId155"/>
    <p:sldId id="418" r:id="rId156"/>
    <p:sldId id="539" r:id="rId157"/>
    <p:sldId id="540" r:id="rId158"/>
    <p:sldId id="307" r:id="rId1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80392" autoAdjust="0"/>
  </p:normalViewPr>
  <p:slideViewPr>
    <p:cSldViewPr>
      <p:cViewPr varScale="1">
        <p:scale>
          <a:sx n="66" d="100"/>
          <a:sy n="66" d="100"/>
        </p:scale>
        <p:origin x="-1290" y="-9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8" d="100"/>
          <a:sy n="78" d="100"/>
        </p:scale>
        <p:origin x="16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tamj\My%20Documents\advantages%20of%20tex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James%20Tam\My%20Documents\Book1.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tamj\Desktop\L02%20overall.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tamj\Desktop\L02%20overall.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tamj\Desktop\useful%20slides\L02%20overall.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tamj\Desktop\useful%20slides\L02%20overal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Percentages</a:t>
            </a:r>
          </a:p>
        </c:rich>
      </c:tx>
      <c:layout/>
      <c:overlay val="0"/>
    </c:title>
    <c:autoTitleDeleted val="0"/>
    <c:plotArea>
      <c:layout/>
      <c:scatterChart>
        <c:scatterStyle val="lineMarker"/>
        <c:varyColors val="0"/>
        <c:ser>
          <c:idx val="0"/>
          <c:order val="0"/>
          <c:tx>
            <c:strRef>
              <c:f>Sheet1!$B$1</c:f>
              <c:strCache>
                <c:ptCount val="1"/>
                <c:pt idx="0">
                  <c:v>Percentage</c:v>
                </c:pt>
              </c:strCache>
            </c:strRef>
          </c:tx>
          <c:spPr>
            <a:ln w="28575">
              <a:noFill/>
            </a:ln>
          </c:spPr>
          <c:xVal>
            <c:numRef>
              <c:f>Sheet1!$A$2:$A$7</c:f>
              <c:numCache>
                <c:formatCode>General</c:formatCode>
                <c:ptCount val="6"/>
                <c:pt idx="0">
                  <c:v>111</c:v>
                </c:pt>
                <c:pt idx="1">
                  <c:v>222</c:v>
                </c:pt>
                <c:pt idx="2">
                  <c:v>333</c:v>
                </c:pt>
                <c:pt idx="3">
                  <c:v>444</c:v>
                </c:pt>
                <c:pt idx="4">
                  <c:v>555</c:v>
                </c:pt>
                <c:pt idx="5">
                  <c:v>666</c:v>
                </c:pt>
              </c:numCache>
            </c:numRef>
          </c:xVal>
          <c:yVal>
            <c:numRef>
              <c:f>Sheet1!$B$2:$B$7</c:f>
              <c:numCache>
                <c:formatCode>General</c:formatCode>
                <c:ptCount val="6"/>
                <c:pt idx="0">
                  <c:v>95</c:v>
                </c:pt>
                <c:pt idx="1">
                  <c:v>88</c:v>
                </c:pt>
                <c:pt idx="2">
                  <c:v>100</c:v>
                </c:pt>
                <c:pt idx="3">
                  <c:v>66</c:v>
                </c:pt>
                <c:pt idx="4">
                  <c:v>86</c:v>
                </c:pt>
                <c:pt idx="5">
                  <c:v>79</c:v>
                </c:pt>
              </c:numCache>
            </c:numRef>
          </c:yVal>
          <c:smooth val="0"/>
        </c:ser>
        <c:dLbls>
          <c:showLegendKey val="0"/>
          <c:showVal val="0"/>
          <c:showCatName val="0"/>
          <c:showSerName val="0"/>
          <c:showPercent val="0"/>
          <c:showBubbleSize val="0"/>
        </c:dLbls>
        <c:axId val="155429120"/>
        <c:axId val="34791424"/>
      </c:scatterChart>
      <c:valAx>
        <c:axId val="155429120"/>
        <c:scaling>
          <c:orientation val="minMax"/>
        </c:scaling>
        <c:delete val="0"/>
        <c:axPos val="b"/>
        <c:numFmt formatCode="General" sourceLinked="1"/>
        <c:majorTickMark val="out"/>
        <c:minorTickMark val="none"/>
        <c:tickLblPos val="nextTo"/>
        <c:crossAx val="34791424"/>
        <c:crosses val="autoZero"/>
        <c:crossBetween val="midCat"/>
      </c:valAx>
      <c:valAx>
        <c:axId val="34791424"/>
        <c:scaling>
          <c:orientation val="minMax"/>
        </c:scaling>
        <c:delete val="0"/>
        <c:axPos val="l"/>
        <c:majorGridlines/>
        <c:numFmt formatCode="General" sourceLinked="1"/>
        <c:majorTickMark val="out"/>
        <c:minorTickMark val="none"/>
        <c:tickLblPos val="nextTo"/>
        <c:crossAx val="155429120"/>
        <c:crosses val="autoZero"/>
        <c:crossBetween val="midCat"/>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Sheet1!$B$5</c:f>
              <c:strCache>
                <c:ptCount val="1"/>
                <c:pt idx="0">
                  <c:v>No. occurrences </c:v>
                </c:pt>
              </c:strCache>
            </c:strRef>
          </c:tx>
          <c:invertIfNegative val="0"/>
          <c:cat>
            <c:strRef>
              <c:f>Sheet1!$A$6:$A$17</c:f>
              <c:strCache>
                <c:ptCount val="12"/>
                <c:pt idx="0">
                  <c:v>F</c:v>
                </c:pt>
                <c:pt idx="1">
                  <c:v>D</c:v>
                </c:pt>
                <c:pt idx="2">
                  <c:v>D+</c:v>
                </c:pt>
                <c:pt idx="3">
                  <c:v>C-</c:v>
                </c:pt>
                <c:pt idx="4">
                  <c:v>C</c:v>
                </c:pt>
                <c:pt idx="5">
                  <c:v>C+</c:v>
                </c:pt>
                <c:pt idx="6">
                  <c:v>B-</c:v>
                </c:pt>
                <c:pt idx="7">
                  <c:v>B</c:v>
                </c:pt>
                <c:pt idx="8">
                  <c:v>B+</c:v>
                </c:pt>
                <c:pt idx="9">
                  <c:v>A-</c:v>
                </c:pt>
                <c:pt idx="10">
                  <c:v>A</c:v>
                </c:pt>
                <c:pt idx="11">
                  <c:v>A+</c:v>
                </c:pt>
              </c:strCache>
            </c:strRef>
          </c:cat>
          <c:val>
            <c:numRef>
              <c:f>Sheet1!$B$6:$B$17</c:f>
              <c:numCache>
                <c:formatCode>General</c:formatCode>
                <c:ptCount val="12"/>
                <c:pt idx="0">
                  <c:v>0</c:v>
                </c:pt>
                <c:pt idx="1">
                  <c:v>1</c:v>
                </c:pt>
                <c:pt idx="2">
                  <c:v>1</c:v>
                </c:pt>
                <c:pt idx="3">
                  <c:v>2</c:v>
                </c:pt>
                <c:pt idx="4">
                  <c:v>8</c:v>
                </c:pt>
                <c:pt idx="5">
                  <c:v>12</c:v>
                </c:pt>
                <c:pt idx="6">
                  <c:v>17</c:v>
                </c:pt>
                <c:pt idx="7">
                  <c:v>25</c:v>
                </c:pt>
                <c:pt idx="8">
                  <c:v>33</c:v>
                </c:pt>
                <c:pt idx="9">
                  <c:v>45</c:v>
                </c:pt>
                <c:pt idx="10">
                  <c:v>30</c:v>
                </c:pt>
                <c:pt idx="11">
                  <c:v>10</c:v>
                </c:pt>
              </c:numCache>
            </c:numRef>
          </c:val>
        </c:ser>
        <c:dLbls>
          <c:showLegendKey val="0"/>
          <c:showVal val="0"/>
          <c:showCatName val="0"/>
          <c:showSerName val="0"/>
          <c:showPercent val="0"/>
          <c:showBubbleSize val="0"/>
        </c:dLbls>
        <c:gapWidth val="150"/>
        <c:axId val="35988224"/>
        <c:axId val="35989760"/>
      </c:barChart>
      <c:catAx>
        <c:axId val="35988224"/>
        <c:scaling>
          <c:orientation val="minMax"/>
        </c:scaling>
        <c:delete val="0"/>
        <c:axPos val="b"/>
        <c:numFmt formatCode="General" sourceLinked="0"/>
        <c:majorTickMark val="out"/>
        <c:minorTickMark val="none"/>
        <c:tickLblPos val="nextTo"/>
        <c:crossAx val="35989760"/>
        <c:crosses val="autoZero"/>
        <c:auto val="1"/>
        <c:lblAlgn val="ctr"/>
        <c:lblOffset val="100"/>
        <c:noMultiLvlLbl val="0"/>
      </c:catAx>
      <c:valAx>
        <c:axId val="35989760"/>
        <c:scaling>
          <c:orientation val="minMax"/>
        </c:scaling>
        <c:delete val="0"/>
        <c:axPos val="l"/>
        <c:majorGridlines/>
        <c:numFmt formatCode="General" sourceLinked="1"/>
        <c:majorTickMark val="out"/>
        <c:minorTickMark val="none"/>
        <c:tickLblPos val="nextTo"/>
        <c:crossAx val="35988224"/>
        <c:crosses val="autoZero"/>
        <c:crossBetween val="between"/>
      </c:valAx>
    </c:plotArea>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dirty="0"/>
              <a:t>Grade distribution</a:t>
            </a:r>
          </a:p>
        </c:rich>
      </c:tx>
      <c:layout/>
      <c:overlay val="0"/>
    </c:title>
    <c:autoTitleDeleted val="0"/>
    <c:plotArea>
      <c:layout/>
      <c:pieChart>
        <c:varyColors val="1"/>
        <c:ser>
          <c:idx val="0"/>
          <c:order val="0"/>
          <c:tx>
            <c:strRef>
              <c:f>Sheet1!$D$202</c:f>
              <c:strCache>
                <c:ptCount val="1"/>
                <c:pt idx="0">
                  <c:v>Proportion of class</c:v>
                </c:pt>
              </c:strCache>
            </c:strRef>
          </c:tx>
          <c:cat>
            <c:strRef>
              <c:f>Sheet1!$B$203:$B$207</c:f>
              <c:strCache>
                <c:ptCount val="5"/>
                <c:pt idx="0">
                  <c:v>F</c:v>
                </c:pt>
                <c:pt idx="1">
                  <c:v>D</c:v>
                </c:pt>
                <c:pt idx="2">
                  <c:v>C</c:v>
                </c:pt>
                <c:pt idx="3">
                  <c:v>B</c:v>
                </c:pt>
                <c:pt idx="4">
                  <c:v>A</c:v>
                </c:pt>
              </c:strCache>
            </c:strRef>
          </c:cat>
          <c:val>
            <c:numRef>
              <c:f>Sheet1!$D$203:$D$207</c:f>
              <c:numCache>
                <c:formatCode>0.00%</c:formatCode>
                <c:ptCount val="5"/>
                <c:pt idx="0">
                  <c:v>0.19879518072289257</c:v>
                </c:pt>
                <c:pt idx="1">
                  <c:v>7.2289156626506021E-2</c:v>
                </c:pt>
                <c:pt idx="2">
                  <c:v>0.26506024096385628</c:v>
                </c:pt>
                <c:pt idx="3">
                  <c:v>0.34337349397590528</c:v>
                </c:pt>
                <c:pt idx="4">
                  <c:v>0.12048192771084337</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600"/>
            </a:pPr>
            <a:endParaRPr lang="en-US"/>
          </a:p>
        </c:txPr>
      </c:legendEntry>
      <c:legendEntry>
        <c:idx val="1"/>
        <c:txPr>
          <a:bodyPr/>
          <a:lstStyle/>
          <a:p>
            <a:pPr>
              <a:defRPr sz="1600"/>
            </a:pPr>
            <a:endParaRPr lang="en-US"/>
          </a:p>
        </c:txPr>
      </c:legendEntry>
      <c:legendEntry>
        <c:idx val="2"/>
        <c:txPr>
          <a:bodyPr/>
          <a:lstStyle/>
          <a:p>
            <a:pPr>
              <a:defRPr sz="1600"/>
            </a:pPr>
            <a:endParaRPr lang="en-US"/>
          </a:p>
        </c:txPr>
      </c:legendEntry>
      <c:legendEntry>
        <c:idx val="3"/>
        <c:txPr>
          <a:bodyPr/>
          <a:lstStyle/>
          <a:p>
            <a:pPr>
              <a:defRPr sz="1600"/>
            </a:pPr>
            <a:endParaRPr lang="en-US"/>
          </a:p>
        </c:txPr>
      </c:legendEntry>
      <c:legendEntry>
        <c:idx val="4"/>
        <c:txPr>
          <a:bodyPr/>
          <a:lstStyle/>
          <a:p>
            <a:pPr>
              <a:defRPr sz="1600"/>
            </a:pPr>
            <a:endParaRPr lang="en-US"/>
          </a:p>
        </c:txPr>
      </c:legendEntry>
      <c:layout>
        <c:manualLayout>
          <c:xMode val="edge"/>
          <c:yMode val="edge"/>
          <c:x val="0.85518198337095974"/>
          <c:y val="0.43602821119752672"/>
          <c:w val="0.14481802274715674"/>
          <c:h val="0.46951188393117532"/>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dirty="0" smtClean="0"/>
              <a:t>No. </a:t>
            </a:r>
            <a:r>
              <a:rPr lang="en-CA" dirty="0"/>
              <a:t>of student</a:t>
            </a:r>
            <a:r>
              <a:rPr lang="en-CA" baseline="0" dirty="0"/>
              <a:t>s receiving each grade</a:t>
            </a:r>
            <a:endParaRPr lang="en-CA" dirty="0"/>
          </a:p>
        </c:rich>
      </c:tx>
      <c:layout/>
      <c:overlay val="0"/>
    </c:title>
    <c:autoTitleDeleted val="0"/>
    <c:plotArea>
      <c:layout/>
      <c:pieChart>
        <c:varyColors val="1"/>
        <c:ser>
          <c:idx val="0"/>
          <c:order val="0"/>
          <c:tx>
            <c:strRef>
              <c:f>Sheet1!$C$202</c:f>
              <c:strCache>
                <c:ptCount val="1"/>
                <c:pt idx="0">
                  <c:v>No</c:v>
                </c:pt>
              </c:strCache>
            </c:strRef>
          </c:tx>
          <c:cat>
            <c:strRef>
              <c:f>Sheet1!$B$203:$B$207</c:f>
              <c:strCache>
                <c:ptCount val="5"/>
                <c:pt idx="0">
                  <c:v>F</c:v>
                </c:pt>
                <c:pt idx="1">
                  <c:v>D</c:v>
                </c:pt>
                <c:pt idx="2">
                  <c:v>C</c:v>
                </c:pt>
                <c:pt idx="3">
                  <c:v>B</c:v>
                </c:pt>
                <c:pt idx="4">
                  <c:v>A</c:v>
                </c:pt>
              </c:strCache>
            </c:strRef>
          </c:cat>
          <c:val>
            <c:numRef>
              <c:f>Sheet1!$C$203:$C$207</c:f>
              <c:numCache>
                <c:formatCode>General</c:formatCode>
                <c:ptCount val="5"/>
                <c:pt idx="0">
                  <c:v>33</c:v>
                </c:pt>
                <c:pt idx="1">
                  <c:v>12</c:v>
                </c:pt>
                <c:pt idx="2">
                  <c:v>44</c:v>
                </c:pt>
                <c:pt idx="3">
                  <c:v>57</c:v>
                </c:pt>
                <c:pt idx="4">
                  <c:v>20</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599518810148934E-2"/>
          <c:y val="7.4593759791475103E-2"/>
          <c:w val="0.61231714785651759"/>
          <c:h val="0.79810311200663253"/>
        </c:manualLayout>
      </c:layout>
      <c:lineChart>
        <c:grouping val="standard"/>
        <c:varyColors val="0"/>
        <c:ser>
          <c:idx val="0"/>
          <c:order val="0"/>
          <c:tx>
            <c:strRef>
              <c:f>Sheet1!$B$198</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Sheet1!$B$199:$B$211</c:f>
              <c:numCache>
                <c:formatCode>General</c:formatCode>
                <c:ptCount val="13"/>
                <c:pt idx="0">
                  <c:v>6</c:v>
                </c:pt>
                <c:pt idx="1">
                  <c:v>0</c:v>
                </c:pt>
                <c:pt idx="2">
                  <c:v>1</c:v>
                </c:pt>
                <c:pt idx="3">
                  <c:v>6</c:v>
                </c:pt>
                <c:pt idx="4">
                  <c:v>11</c:v>
                </c:pt>
                <c:pt idx="5">
                  <c:v>13</c:v>
                </c:pt>
                <c:pt idx="6">
                  <c:v>36</c:v>
                </c:pt>
                <c:pt idx="7">
                  <c:v>35</c:v>
                </c:pt>
                <c:pt idx="8">
                  <c:v>27</c:v>
                </c:pt>
                <c:pt idx="9">
                  <c:v>13</c:v>
                </c:pt>
                <c:pt idx="10">
                  <c:v>4</c:v>
                </c:pt>
                <c:pt idx="11">
                  <c:v>1</c:v>
                </c:pt>
                <c:pt idx="12">
                  <c:v>17</c:v>
                </c:pt>
              </c:numCache>
            </c:numRef>
          </c:val>
          <c:smooth val="0"/>
        </c:ser>
        <c:ser>
          <c:idx val="1"/>
          <c:order val="1"/>
          <c:tx>
            <c:strRef>
              <c:f>Sheet1!$B$180</c:f>
              <c:strCache>
                <c:ptCount val="1"/>
                <c:pt idx="0">
                  <c:v>Letter</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Sheet1!$B$181:$B$193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ser>
        <c:ser>
          <c:idx val="2"/>
          <c:order val="2"/>
          <c:tx>
            <c:strRef>
              <c:f>Sheet1!$C$180</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Sheet1!$C$181:$C$193</c:f>
              <c:numCache>
                <c:formatCode>General</c:formatCode>
                <c:ptCount val="13"/>
                <c:pt idx="0">
                  <c:v>3</c:v>
                </c:pt>
                <c:pt idx="1">
                  <c:v>2</c:v>
                </c:pt>
                <c:pt idx="2">
                  <c:v>4</c:v>
                </c:pt>
                <c:pt idx="3">
                  <c:v>4</c:v>
                </c:pt>
                <c:pt idx="4">
                  <c:v>8</c:v>
                </c:pt>
                <c:pt idx="5">
                  <c:v>16</c:v>
                </c:pt>
                <c:pt idx="6">
                  <c:v>33</c:v>
                </c:pt>
                <c:pt idx="7">
                  <c:v>25</c:v>
                </c:pt>
                <c:pt idx="8">
                  <c:v>33</c:v>
                </c:pt>
                <c:pt idx="9">
                  <c:v>16</c:v>
                </c:pt>
                <c:pt idx="10">
                  <c:v>5</c:v>
                </c:pt>
                <c:pt idx="11">
                  <c:v>1</c:v>
                </c:pt>
                <c:pt idx="12">
                  <c:v>23</c:v>
                </c:pt>
              </c:numCache>
            </c:numRef>
          </c:val>
          <c:smooth val="0"/>
        </c:ser>
        <c:dLbls>
          <c:showLegendKey val="0"/>
          <c:showVal val="0"/>
          <c:showCatName val="0"/>
          <c:showSerName val="0"/>
          <c:showPercent val="0"/>
          <c:showBubbleSize val="0"/>
        </c:dLbls>
        <c:marker val="1"/>
        <c:smooth val="0"/>
        <c:axId val="63452288"/>
        <c:axId val="63453824"/>
      </c:lineChart>
      <c:catAx>
        <c:axId val="63452288"/>
        <c:scaling>
          <c:orientation val="minMax"/>
        </c:scaling>
        <c:delete val="0"/>
        <c:axPos val="b"/>
        <c:numFmt formatCode="General" sourceLinked="0"/>
        <c:majorTickMark val="out"/>
        <c:minorTickMark val="none"/>
        <c:tickLblPos val="nextTo"/>
        <c:crossAx val="63453824"/>
        <c:crosses val="autoZero"/>
        <c:auto val="1"/>
        <c:lblAlgn val="ctr"/>
        <c:lblOffset val="100"/>
        <c:noMultiLvlLbl val="0"/>
      </c:catAx>
      <c:valAx>
        <c:axId val="63453824"/>
        <c:scaling>
          <c:orientation val="minMax"/>
        </c:scaling>
        <c:delete val="0"/>
        <c:axPos val="l"/>
        <c:majorGridlines/>
        <c:numFmt formatCode="General" sourceLinked="1"/>
        <c:majorTickMark val="out"/>
        <c:minorTickMark val="none"/>
        <c:tickLblPos val="nextTo"/>
        <c:crossAx val="6345228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59951881014899E-2"/>
          <c:y val="7.4593759791475103E-2"/>
          <c:w val="0.61231714785651759"/>
          <c:h val="0.79810311200663253"/>
        </c:manualLayout>
      </c:layout>
      <c:lineChart>
        <c:grouping val="standard"/>
        <c:varyColors val="0"/>
        <c:ser>
          <c:idx val="0"/>
          <c:order val="0"/>
          <c:tx>
            <c:strRef>
              <c:f>Sheet1!$B$198</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Sheet1!$B$199:$B$211</c:f>
              <c:numCache>
                <c:formatCode>General</c:formatCode>
                <c:ptCount val="13"/>
                <c:pt idx="0">
                  <c:v>6</c:v>
                </c:pt>
                <c:pt idx="1">
                  <c:v>0</c:v>
                </c:pt>
                <c:pt idx="2">
                  <c:v>1</c:v>
                </c:pt>
                <c:pt idx="3">
                  <c:v>6</c:v>
                </c:pt>
                <c:pt idx="4">
                  <c:v>11</c:v>
                </c:pt>
                <c:pt idx="5">
                  <c:v>13</c:v>
                </c:pt>
                <c:pt idx="6">
                  <c:v>36</c:v>
                </c:pt>
                <c:pt idx="7">
                  <c:v>35</c:v>
                </c:pt>
                <c:pt idx="8">
                  <c:v>27</c:v>
                </c:pt>
                <c:pt idx="9">
                  <c:v>13</c:v>
                </c:pt>
                <c:pt idx="10">
                  <c:v>4</c:v>
                </c:pt>
                <c:pt idx="11">
                  <c:v>1</c:v>
                </c:pt>
                <c:pt idx="12">
                  <c:v>17</c:v>
                </c:pt>
              </c:numCache>
            </c:numRef>
          </c:val>
          <c:smooth val="0"/>
        </c:ser>
        <c:ser>
          <c:idx val="1"/>
          <c:order val="1"/>
          <c:tx>
            <c:strRef>
              <c:f>Sheet1!$B$180</c:f>
              <c:strCache>
                <c:ptCount val="1"/>
                <c:pt idx="0">
                  <c:v>Letter</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Sheet1!$B$181:$B$193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ser>
        <c:ser>
          <c:idx val="2"/>
          <c:order val="2"/>
          <c:tx>
            <c:strRef>
              <c:f>Sheet1!$C$180</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Sheet1!$C$181:$C$193</c:f>
              <c:numCache>
                <c:formatCode>General</c:formatCode>
                <c:ptCount val="13"/>
                <c:pt idx="0">
                  <c:v>3</c:v>
                </c:pt>
                <c:pt idx="1">
                  <c:v>2</c:v>
                </c:pt>
                <c:pt idx="2">
                  <c:v>4</c:v>
                </c:pt>
                <c:pt idx="3">
                  <c:v>4</c:v>
                </c:pt>
                <c:pt idx="4">
                  <c:v>8</c:v>
                </c:pt>
                <c:pt idx="5">
                  <c:v>16</c:v>
                </c:pt>
                <c:pt idx="6">
                  <c:v>33</c:v>
                </c:pt>
                <c:pt idx="7">
                  <c:v>25</c:v>
                </c:pt>
                <c:pt idx="8">
                  <c:v>33</c:v>
                </c:pt>
                <c:pt idx="9">
                  <c:v>16</c:v>
                </c:pt>
                <c:pt idx="10">
                  <c:v>5</c:v>
                </c:pt>
                <c:pt idx="11">
                  <c:v>1</c:v>
                </c:pt>
                <c:pt idx="12">
                  <c:v>23</c:v>
                </c:pt>
              </c:numCache>
            </c:numRef>
          </c:val>
          <c:smooth val="0"/>
        </c:ser>
        <c:dLbls>
          <c:showLegendKey val="0"/>
          <c:showVal val="0"/>
          <c:showCatName val="0"/>
          <c:showSerName val="0"/>
          <c:showPercent val="0"/>
          <c:showBubbleSize val="0"/>
        </c:dLbls>
        <c:marker val="1"/>
        <c:smooth val="0"/>
        <c:axId val="63485056"/>
        <c:axId val="63486592"/>
      </c:lineChart>
      <c:catAx>
        <c:axId val="63485056"/>
        <c:scaling>
          <c:orientation val="minMax"/>
        </c:scaling>
        <c:delete val="0"/>
        <c:axPos val="b"/>
        <c:numFmt formatCode="General" sourceLinked="0"/>
        <c:majorTickMark val="out"/>
        <c:minorTickMark val="none"/>
        <c:tickLblPos val="nextTo"/>
        <c:crossAx val="63486592"/>
        <c:crosses val="autoZero"/>
        <c:auto val="1"/>
        <c:lblAlgn val="ctr"/>
        <c:lblOffset val="100"/>
        <c:noMultiLvlLbl val="0"/>
      </c:catAx>
      <c:valAx>
        <c:axId val="63486592"/>
        <c:scaling>
          <c:orientation val="minMax"/>
        </c:scaling>
        <c:delete val="0"/>
        <c:axPos val="l"/>
        <c:majorGridlines/>
        <c:numFmt formatCode="General" sourceLinked="1"/>
        <c:majorTickMark val="out"/>
        <c:minorTickMark val="none"/>
        <c:tickLblPos val="nextTo"/>
        <c:crossAx val="63485056"/>
        <c:crosses val="autoZero"/>
        <c:crossBetween val="between"/>
      </c:valAx>
    </c:plotArea>
    <c:legend>
      <c:legendPos val="r"/>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8/27/2015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Logic: AND, OR, NOT</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8/27/2015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effectLst/>
              </a:rPr>
              <a:t>By default, Microsoft Office Excel provides three worksheets in a workbook</a:t>
            </a:r>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2663316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2894308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1155727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91761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3185890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2503464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2821397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777840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3560507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1888122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737623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en-US" dirty="0" smtClean="0"/>
              <a:t>=left(“Foo bar”,2), returns Fo</a:t>
            </a:r>
          </a:p>
          <a:p>
            <a:pPr marL="0" marR="0" lvl="2" indent="0" algn="l" defTabSz="914400" rtl="0" eaLnBrk="0" fontAlgn="base" latinLnBrk="0" hangingPunct="0">
              <a:lnSpc>
                <a:spcPct val="100000"/>
              </a:lnSpc>
              <a:spcBef>
                <a:spcPct val="30000"/>
              </a:spcBef>
              <a:spcAft>
                <a:spcPct val="0"/>
              </a:spcAft>
              <a:buClrTx/>
              <a:buSzTx/>
              <a:buFontTx/>
              <a:buNone/>
              <a:tabLst/>
              <a:defRPr/>
            </a:pPr>
            <a:r>
              <a:rPr lang="en-US" dirty="0" smtClean="0"/>
              <a:t>=left(“Foo bar”,0), returns</a:t>
            </a:r>
            <a:r>
              <a:rPr lang="en-US" baseline="0" dirty="0" smtClean="0"/>
              <a:t> nothing (negative is an error)</a:t>
            </a:r>
          </a:p>
          <a:p>
            <a:pPr marL="0" marR="0" lvl="2" indent="0" algn="l" defTabSz="914400" rtl="0" eaLnBrk="0" fontAlgn="base" latinLnBrk="0" hangingPunct="0">
              <a:lnSpc>
                <a:spcPct val="100000"/>
              </a:lnSpc>
              <a:spcBef>
                <a:spcPct val="30000"/>
              </a:spcBef>
              <a:spcAft>
                <a:spcPct val="0"/>
              </a:spcAft>
              <a:buClrTx/>
              <a:buSzTx/>
              <a:buFontTx/>
              <a:buNone/>
              <a:tabLst/>
              <a:defRPr/>
            </a:pPr>
            <a:r>
              <a:rPr lang="en-US" dirty="0" smtClean="0"/>
              <a:t>=left(“Foo”,4), returns the whole</a:t>
            </a:r>
            <a:r>
              <a:rPr lang="en-US" baseline="0" dirty="0" smtClean="0"/>
              <a:t> source string</a:t>
            </a:r>
            <a:endParaRPr lang="en-US" dirty="0" smtClean="0"/>
          </a:p>
          <a:p>
            <a:endParaRPr lang="en-US" b="1" i="1" dirty="0" smtClean="0">
              <a:effectLst/>
            </a:endParaRPr>
          </a:p>
          <a:p>
            <a:r>
              <a:rPr lang="en-US" b="1" i="1" dirty="0" smtClean="0">
                <a:effectLst/>
              </a:rPr>
              <a:t>string</a:t>
            </a:r>
            <a:r>
              <a:rPr lang="en-US" b="1" dirty="0" smtClean="0">
                <a:effectLst/>
              </a:rPr>
              <a:t> </a:t>
            </a:r>
            <a:endParaRPr lang="en-US" dirty="0" smtClean="0">
              <a:effectLst/>
            </a:endParaRPr>
          </a:p>
          <a:p>
            <a:r>
              <a:rPr lang="en-US" dirty="0" smtClean="0">
                <a:effectLst/>
              </a:rPr>
              <a:t>Required. String expression from which the leftmost characters are returned. If </a:t>
            </a:r>
            <a:r>
              <a:rPr lang="en-US" b="1" i="1" dirty="0" smtClean="0">
                <a:effectLst/>
              </a:rPr>
              <a:t>string</a:t>
            </a:r>
            <a:r>
              <a:rPr lang="en-US" dirty="0" smtClean="0">
                <a:effectLst/>
              </a:rPr>
              <a:t> contains Null, Null is returned.</a:t>
            </a:r>
          </a:p>
          <a:p>
            <a:r>
              <a:rPr lang="en-US" b="1" i="1" dirty="0" smtClean="0">
                <a:effectLst/>
              </a:rPr>
              <a:t>length</a:t>
            </a:r>
            <a:r>
              <a:rPr lang="en-US" b="1" dirty="0" smtClean="0">
                <a:effectLst/>
              </a:rPr>
              <a:t> </a:t>
            </a:r>
            <a:endParaRPr lang="en-US" dirty="0" smtClean="0">
              <a:effectLst/>
            </a:endParaRPr>
          </a:p>
          <a:p>
            <a:r>
              <a:rPr lang="en-US" dirty="0" smtClean="0">
                <a:effectLst/>
              </a:rPr>
              <a:t>Required. </a:t>
            </a:r>
            <a:r>
              <a:rPr lang="en-US" b="1" dirty="0" smtClean="0">
                <a:effectLst/>
              </a:rPr>
              <a:t>Variant</a:t>
            </a:r>
            <a:r>
              <a:rPr lang="en-US" dirty="0" smtClean="0">
                <a:effectLst/>
              </a:rPr>
              <a:t> (</a:t>
            </a:r>
            <a:r>
              <a:rPr lang="en-US" b="1" dirty="0" smtClean="0">
                <a:effectLst/>
              </a:rPr>
              <a:t>Long</a:t>
            </a:r>
            <a:r>
              <a:rPr lang="en-US" dirty="0" smtClean="0">
                <a:effectLst/>
              </a:rPr>
              <a:t>). numeric expression indicating how many characters to return. If 0, a zero-length string ("") is returned. If greater than or equal to the number of characters in </a:t>
            </a:r>
            <a:r>
              <a:rPr lang="en-US" b="1" i="1" dirty="0" smtClean="0">
                <a:effectLst/>
              </a:rPr>
              <a:t>string</a:t>
            </a:r>
            <a:r>
              <a:rPr lang="en-US" dirty="0" smtClean="0">
                <a:effectLst/>
              </a:rPr>
              <a:t>, the entire string is returned.</a:t>
            </a:r>
          </a:p>
          <a:p>
            <a:endParaRPr lang="en-US" dirty="0" smtClean="0">
              <a:effectLst/>
            </a:endParaRPr>
          </a:p>
          <a:p>
            <a:pPr marL="0" marR="0" lvl="2"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2"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2"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59</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7850" lvl="1" indent="-342900"/>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85</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97</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defRPr sz="1400">
                <a:solidFill>
                  <a:schemeClr val="tx1"/>
                </a:solidFill>
                <a:latin typeface="Arial" panose="020B0604020202020204" pitchFamily="34" charset="0"/>
              </a:defRPr>
            </a:lvl1pPr>
            <a:lvl2pPr marL="742950" indent="-285750" defTabSz="952500" eaLnBrk="0" hangingPunct="0">
              <a:defRPr sz="1400">
                <a:solidFill>
                  <a:schemeClr val="tx1"/>
                </a:solidFill>
                <a:latin typeface="Arial" panose="020B0604020202020204" pitchFamily="34" charset="0"/>
              </a:defRPr>
            </a:lvl2pPr>
            <a:lvl3pPr marL="1143000" indent="-228600" defTabSz="952500" eaLnBrk="0" hangingPunct="0">
              <a:defRPr sz="1400">
                <a:solidFill>
                  <a:schemeClr val="tx1"/>
                </a:solidFill>
                <a:latin typeface="Arial" panose="020B0604020202020204" pitchFamily="34" charset="0"/>
              </a:defRPr>
            </a:lvl3pPr>
            <a:lvl4pPr marL="1600200" indent="-228600" defTabSz="952500" eaLnBrk="0" hangingPunct="0">
              <a:defRPr sz="1400">
                <a:solidFill>
                  <a:schemeClr val="tx1"/>
                </a:solidFill>
                <a:latin typeface="Arial" panose="020B0604020202020204" pitchFamily="34" charset="0"/>
              </a:defRPr>
            </a:lvl4pPr>
            <a:lvl5pPr marL="2057400" indent="-228600" defTabSz="952500" eaLnBrk="0" hangingPunct="0">
              <a:defRPr sz="1400">
                <a:solidFill>
                  <a:schemeClr val="tx1"/>
                </a:solidFill>
                <a:latin typeface="Arial" panose="020B0604020202020204" pitchFamily="34" charset="0"/>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106</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defRPr sz="1400">
                <a:solidFill>
                  <a:schemeClr val="tx1"/>
                </a:solidFill>
                <a:latin typeface="Arial" panose="020B0604020202020204" pitchFamily="34" charset="0"/>
              </a:defRPr>
            </a:lvl1pPr>
            <a:lvl2pPr marL="742950" indent="-285750" defTabSz="952500" eaLnBrk="0" hangingPunct="0">
              <a:defRPr sz="1400">
                <a:solidFill>
                  <a:schemeClr val="tx1"/>
                </a:solidFill>
                <a:latin typeface="Arial" panose="020B0604020202020204" pitchFamily="34" charset="0"/>
              </a:defRPr>
            </a:lvl2pPr>
            <a:lvl3pPr marL="1143000" indent="-228600" defTabSz="952500" eaLnBrk="0" hangingPunct="0">
              <a:defRPr sz="1400">
                <a:solidFill>
                  <a:schemeClr val="tx1"/>
                </a:solidFill>
                <a:latin typeface="Arial" panose="020B0604020202020204" pitchFamily="34" charset="0"/>
              </a:defRPr>
            </a:lvl3pPr>
            <a:lvl4pPr marL="1600200" indent="-228600" defTabSz="952500" eaLnBrk="0" hangingPunct="0">
              <a:defRPr sz="1400">
                <a:solidFill>
                  <a:schemeClr val="tx1"/>
                </a:solidFill>
                <a:latin typeface="Arial" panose="020B0604020202020204" pitchFamily="34" charset="0"/>
              </a:defRPr>
            </a:lvl4pPr>
            <a:lvl5pPr marL="2057400" indent="-228600" defTabSz="952500" eaLnBrk="0" hangingPunct="0">
              <a:defRPr sz="1400">
                <a:solidFill>
                  <a:schemeClr val="tx1"/>
                </a:solidFill>
                <a:latin typeface="Arial" panose="020B0604020202020204" pitchFamily="34" charset="0"/>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109</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117</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119</a:t>
            </a:fld>
            <a:endParaRPr lang="en-US" dirty="0"/>
          </a:p>
        </p:txBody>
      </p:sp>
    </p:spTree>
    <p:extLst>
      <p:ext uri="{BB962C8B-B14F-4D97-AF65-F5344CB8AC3E}">
        <p14:creationId xmlns:p14="http://schemas.microsoft.com/office/powerpoint/2010/main" val="2904917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41776558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37384D6B-CFEC-4E51-BB0A-596A021AB820}" type="slidenum">
              <a:rPr lang="en-US" altLang="en-US" sz="1000">
                <a:latin typeface="Times New Roman" pitchFamily="18" charset="0"/>
              </a:rPr>
              <a:pPr/>
              <a:t>125</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xfrm>
            <a:off x="1158875" y="684213"/>
            <a:ext cx="4540250" cy="3405187"/>
          </a:xfrm>
          <a:ln/>
        </p:spPr>
      </p:sp>
      <p:sp>
        <p:nvSpPr>
          <p:cNvPr id="82948" name="Rectangle 3"/>
          <p:cNvSpPr>
            <a:spLocks noGrp="1" noChangeArrowheads="1"/>
          </p:cNvSpPr>
          <p:nvPr>
            <p:ph type="body" idx="1"/>
          </p:nvPr>
        </p:nvSpPr>
        <p:spPr>
          <a:xfrm>
            <a:off x="913158" y="4317480"/>
            <a:ext cx="5031685" cy="115861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047656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9297810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4688" eaLnBrk="0" hangingPunct="0">
              <a:defRPr sz="1400">
                <a:solidFill>
                  <a:schemeClr val="tx1"/>
                </a:solidFill>
                <a:latin typeface="Arial" charset="0"/>
              </a:defRPr>
            </a:lvl1pPr>
            <a:lvl2pPr marL="729057" indent="-280406" defTabSz="934688" eaLnBrk="0" hangingPunct="0">
              <a:defRPr sz="1400">
                <a:solidFill>
                  <a:schemeClr val="tx1"/>
                </a:solidFill>
                <a:latin typeface="Arial" charset="0"/>
              </a:defRPr>
            </a:lvl2pPr>
            <a:lvl3pPr marL="1121626" indent="-224325" defTabSz="934688" eaLnBrk="0" hangingPunct="0">
              <a:defRPr sz="1400">
                <a:solidFill>
                  <a:schemeClr val="tx1"/>
                </a:solidFill>
                <a:latin typeface="Arial" charset="0"/>
              </a:defRPr>
            </a:lvl3pPr>
            <a:lvl4pPr marL="1570276" indent="-224325" defTabSz="934688" eaLnBrk="0" hangingPunct="0">
              <a:defRPr sz="1400">
                <a:solidFill>
                  <a:schemeClr val="tx1"/>
                </a:solidFill>
                <a:latin typeface="Arial" charset="0"/>
              </a:defRPr>
            </a:lvl4pPr>
            <a:lvl5pPr marL="2018927" indent="-224325" defTabSz="934688" eaLnBrk="0" hangingPunct="0">
              <a:defRPr sz="1400">
                <a:solidFill>
                  <a:schemeClr val="tx1"/>
                </a:solidFill>
                <a:latin typeface="Arial" charset="0"/>
              </a:defRPr>
            </a:lvl5pPr>
            <a:lvl6pPr marL="2467577" indent="-224325" defTabSz="934688" eaLnBrk="0" fontAlgn="base" hangingPunct="0">
              <a:spcBef>
                <a:spcPct val="0"/>
              </a:spcBef>
              <a:spcAft>
                <a:spcPct val="0"/>
              </a:spcAft>
              <a:defRPr sz="1400">
                <a:solidFill>
                  <a:schemeClr val="tx1"/>
                </a:solidFill>
                <a:latin typeface="Arial" charset="0"/>
              </a:defRPr>
            </a:lvl6pPr>
            <a:lvl7pPr marL="2916227" indent="-224325" defTabSz="934688" eaLnBrk="0" fontAlgn="base" hangingPunct="0">
              <a:spcBef>
                <a:spcPct val="0"/>
              </a:spcBef>
              <a:spcAft>
                <a:spcPct val="0"/>
              </a:spcAft>
              <a:defRPr sz="1400">
                <a:solidFill>
                  <a:schemeClr val="tx1"/>
                </a:solidFill>
                <a:latin typeface="Arial" charset="0"/>
              </a:defRPr>
            </a:lvl7pPr>
            <a:lvl8pPr marL="3364878" indent="-224325" defTabSz="934688" eaLnBrk="0" fontAlgn="base" hangingPunct="0">
              <a:spcBef>
                <a:spcPct val="0"/>
              </a:spcBef>
              <a:spcAft>
                <a:spcPct val="0"/>
              </a:spcAft>
              <a:defRPr sz="1400">
                <a:solidFill>
                  <a:schemeClr val="tx1"/>
                </a:solidFill>
                <a:latin typeface="Arial" charset="0"/>
              </a:defRPr>
            </a:lvl8pPr>
            <a:lvl9pPr marL="3813528" indent="-224325" defTabSz="934688" eaLnBrk="0" fontAlgn="base" hangingPunct="0">
              <a:spcBef>
                <a:spcPct val="0"/>
              </a:spcBef>
              <a:spcAft>
                <a:spcPct val="0"/>
              </a:spcAft>
              <a:defRPr sz="1400">
                <a:solidFill>
                  <a:schemeClr val="tx1"/>
                </a:solidFill>
                <a:latin typeface="Arial" charset="0"/>
              </a:defRPr>
            </a:lvl9pPr>
          </a:lstStyle>
          <a:p>
            <a:fld id="{F331FACA-90BF-43D8-9548-D5C909C2E8FE}" type="slidenum">
              <a:rPr lang="en-US" altLang="en-US" sz="1000">
                <a:latin typeface="Times New Roman" pitchFamily="18" charset="0"/>
              </a:rPr>
              <a:pPr/>
              <a:t>127</a:t>
            </a:fld>
            <a:endParaRPr lang="en-US" altLang="en-US" sz="1000" dirty="0">
              <a:latin typeface="Times New Roman" pitchFamily="18" charset="0"/>
            </a:endParaRPr>
          </a:p>
        </p:txBody>
      </p:sp>
      <p:sp>
        <p:nvSpPr>
          <p:cNvPr id="83971" name="Rectangle 2"/>
          <p:cNvSpPr>
            <a:spLocks noGrp="1" noRot="1" noChangeAspect="1" noChangeArrowheads="1" noTextEdit="1"/>
          </p:cNvSpPr>
          <p:nvPr>
            <p:ph type="sldImg"/>
          </p:nvPr>
        </p:nvSpPr>
        <p:spPr>
          <a:xfrm>
            <a:off x="1158875" y="684213"/>
            <a:ext cx="4540250" cy="3405187"/>
          </a:xfrm>
          <a:ln/>
        </p:spPr>
      </p:sp>
      <p:sp>
        <p:nvSpPr>
          <p:cNvPr id="83972" name="Rectangle 3"/>
          <p:cNvSpPr>
            <a:spLocks noGrp="1" noChangeArrowheads="1"/>
          </p:cNvSpPr>
          <p:nvPr>
            <p:ph type="body" idx="1"/>
          </p:nvPr>
        </p:nvSpPr>
        <p:spPr>
          <a:xfrm>
            <a:off x="913158" y="4315919"/>
            <a:ext cx="5031685" cy="11773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p>
        </p:txBody>
      </p:sp>
    </p:spTree>
    <p:extLst>
      <p:ext uri="{BB962C8B-B14F-4D97-AF65-F5344CB8AC3E}">
        <p14:creationId xmlns:p14="http://schemas.microsoft.com/office/powerpoint/2010/main" val="22249735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130</a:t>
            </a:fld>
            <a:endParaRPr lang="en-US" dirty="0"/>
          </a:p>
        </p:txBody>
      </p:sp>
    </p:spTree>
    <p:extLst>
      <p:ext uri="{BB962C8B-B14F-4D97-AF65-F5344CB8AC3E}">
        <p14:creationId xmlns:p14="http://schemas.microsoft.com/office/powerpoint/2010/main" val="3907945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133</a:t>
            </a:fld>
            <a:endParaRPr lang="en-US" dirty="0"/>
          </a:p>
        </p:txBody>
      </p:sp>
    </p:spTree>
    <p:extLst>
      <p:ext uri="{BB962C8B-B14F-4D97-AF65-F5344CB8AC3E}">
        <p14:creationId xmlns:p14="http://schemas.microsoft.com/office/powerpoint/2010/main" val="11232736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134</a:t>
            </a:fld>
            <a:endParaRPr lang="en-US" dirty="0"/>
          </a:p>
        </p:txBody>
      </p:sp>
    </p:spTree>
    <p:extLst>
      <p:ext uri="{BB962C8B-B14F-4D97-AF65-F5344CB8AC3E}">
        <p14:creationId xmlns:p14="http://schemas.microsoft.com/office/powerpoint/2010/main" val="14779772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140</a:t>
            </a:fld>
            <a:endParaRPr lang="en-US" dirty="0"/>
          </a:p>
        </p:txBody>
      </p:sp>
    </p:spTree>
    <p:extLst>
      <p:ext uri="{BB962C8B-B14F-4D97-AF65-F5344CB8AC3E}">
        <p14:creationId xmlns:p14="http://schemas.microsoft.com/office/powerpoint/2010/main" val="16916605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143</a:t>
            </a:fld>
            <a:endParaRPr lang="en-US" dirty="0"/>
          </a:p>
        </p:txBody>
      </p:sp>
    </p:spTree>
    <p:extLst>
      <p:ext uri="{BB962C8B-B14F-4D97-AF65-F5344CB8AC3E}">
        <p14:creationId xmlns:p14="http://schemas.microsoft.com/office/powerpoint/2010/main" val="513306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151</a:t>
            </a:fld>
            <a:endParaRPr lang="en-US" dirty="0"/>
          </a:p>
        </p:txBody>
      </p:sp>
    </p:spTree>
    <p:extLst>
      <p:ext uri="{BB962C8B-B14F-4D97-AF65-F5344CB8AC3E}">
        <p14:creationId xmlns:p14="http://schemas.microsoft.com/office/powerpoint/2010/main" val="3237421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8/27/2015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8/27/2015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8/27/2015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8/27/2015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8/27/2015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8/27/2015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8/27/2015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8/27/2015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8/27/2015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99600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1" r:id="rId13"/>
    <p:sldLayoutId id="2147483752" r:id="rId14"/>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cultofmac.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support.office.com/en-US/article/IF-function-69aed7c9-4e8a-4755-a9bc-aa8bbff73be2?CorrelationId=6aeb3056-a94b-47ac-af6e-90dff250a029"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55.png"/></Relationships>
</file>

<file path=ppt/slides/_rels/slide9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98.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en.wikipedia.org/wiki/Frank_Anscombe" TargetMode="External"/><Relationship Id="rId7" Type="http://schemas.openxmlformats.org/officeDocument/2006/relationships/image" Target="../media/image98.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hyperlink" Target="http://en.wikipedia.org/wiki/American_Statistician"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14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wmf"/><Relationship Id="rId1" Type="http://schemas.openxmlformats.org/officeDocument/2006/relationships/slideLayout" Target="../slideLayouts/slideLayout2.xml"/><Relationship Id="rId4" Type="http://schemas.openxmlformats.org/officeDocument/2006/relationships/image" Target="../media/image106.wmf"/></Relationships>
</file>

<file path=ppt/slides/_rels/slide14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chart" Target="../charts/chart5.xml"/><Relationship Id="rId4" Type="http://schemas.openxmlformats.org/officeDocument/2006/relationships/image" Target="../media/image107.emf"/></Relationships>
</file>

<file path=ppt/slides/_rels/slide14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2"/>
              </a:rPr>
              <a:t>https://</a:t>
            </a:r>
            <a:r>
              <a:rPr lang="en-US" altLang="en-US" dirty="0" smtClean="0">
                <a:solidFill>
                  <a:schemeClr val="tx1"/>
                </a:solidFill>
                <a:hlinkClick r:id="rId2"/>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The First Spreadsheet</a:t>
            </a:r>
          </a:p>
        </p:txBody>
      </p:sp>
      <p:sp>
        <p:nvSpPr>
          <p:cNvPr id="637955" name="Rectangle 3"/>
          <p:cNvSpPr>
            <a:spLocks noGrp="1" noChangeArrowheads="1"/>
          </p:cNvSpPr>
          <p:nvPr>
            <p:ph type="body" idx="1"/>
          </p:nvPr>
        </p:nvSpPr>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r>
              <a:rPr lang="en-US" altLang="en-US" dirty="0" smtClean="0"/>
              <a:t>Early versions of electronic spreadsheets were primitive but could still automate calculations.</a:t>
            </a:r>
          </a:p>
          <a:p>
            <a:pPr lvl="1"/>
            <a:r>
              <a:rPr lang="en-US" altLang="en-US" dirty="0" smtClean="0"/>
              <a:t>So popular Visicalc was “The </a:t>
            </a:r>
            <a:r>
              <a:rPr lang="en-CA" dirty="0" smtClean="0"/>
              <a:t>software </a:t>
            </a:r>
            <a:r>
              <a:rPr lang="en-CA" dirty="0"/>
              <a:t>tail that wags (and sells) the personal computer </a:t>
            </a:r>
            <a:r>
              <a:rPr lang="en-CA" dirty="0" smtClean="0"/>
              <a:t>dog.” – Ben Rosen (Compaq)</a:t>
            </a:r>
            <a:endParaRPr lang="en-US" altLang="en-US" dirty="0" smtClean="0"/>
          </a:p>
        </p:txBody>
      </p:sp>
      <p:grpSp>
        <p:nvGrpSpPr>
          <p:cNvPr id="3" name="Group 2"/>
          <p:cNvGrpSpPr/>
          <p:nvPr/>
        </p:nvGrpSpPr>
        <p:grpSpPr>
          <a:xfrm>
            <a:off x="838200" y="1143000"/>
            <a:ext cx="5334000" cy="4121446"/>
            <a:chOff x="838200" y="1143000"/>
            <a:chExt cx="5334000" cy="4121446"/>
          </a:xfrm>
        </p:grpSpPr>
        <p:sp>
          <p:nvSpPr>
            <p:cNvPr id="6150" name="Text Box 5"/>
            <p:cNvSpPr txBox="1">
              <a:spLocks noChangeArrowheads="1"/>
            </p:cNvSpPr>
            <p:nvPr/>
          </p:nvSpPr>
          <p:spPr bwMode="auto">
            <a:xfrm>
              <a:off x="838200" y="4800600"/>
              <a:ext cx="42164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1200" dirty="0"/>
                <a:t>VISICALC </a:t>
              </a:r>
              <a:r>
                <a:rPr lang="en-US" altLang="en-US" sz="1200" dirty="0" smtClean="0"/>
                <a:t>for the Apple II computer</a:t>
              </a:r>
              <a:r>
                <a:rPr lang="en-US" altLang="en-US" sz="1200" dirty="0"/>
                <a:t>: </a:t>
              </a:r>
              <a:r>
                <a:rPr lang="en-US" altLang="en-US" sz="1200" dirty="0" smtClean="0"/>
                <a:t> Image from: </a:t>
              </a:r>
              <a:r>
                <a:rPr lang="en-US" altLang="en-US" sz="1200" dirty="0" smtClean="0">
                  <a:hlinkClick r:id="rId2"/>
                </a:rPr>
                <a:t>http</a:t>
              </a:r>
              <a:r>
                <a:rPr lang="en-US" altLang="en-US" sz="1200" dirty="0">
                  <a:hlinkClick r:id="rId2"/>
                </a:rPr>
                <a:t>://</a:t>
              </a:r>
              <a:r>
                <a:rPr lang="en-US" altLang="en-US" sz="1200" dirty="0" smtClean="0">
                  <a:hlinkClick r:id="rId2"/>
                </a:rPr>
                <a:t>www.cultofmac.com</a:t>
              </a:r>
              <a:r>
                <a:rPr lang="en-US" altLang="en-US" sz="1200" dirty="0" smtClean="0"/>
                <a:t> (last accessed Jan 2015)</a:t>
              </a:r>
              <a:endParaRPr lang="en-US" altLang="en-US" sz="1200" dirty="0"/>
            </a:p>
          </p:txBody>
        </p:sp>
        <p:pic>
          <p:nvPicPr>
            <p:cNvPr id="7" name="Picture 2" descr="http://cdn.cultofmac.com/wp-content/uploads/2014/06/Visical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43000"/>
              <a:ext cx="5334000" cy="3657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607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37955">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7955">
                                            <p:txEl>
                                              <p:pRg st="9" end="9"/>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build="p"/>
      <p:bldP spid="637955" grpId="1"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Creating A New Blank SpreadSheet (Excel: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started,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2"/>
          <a:srcRect b="46706"/>
          <a:stretch/>
        </p:blipFill>
        <p:spPr>
          <a:xfrm>
            <a:off x="838200" y="2971800"/>
            <a:ext cx="6261346" cy="3468854"/>
          </a:xfrm>
          <a:prstGeom prst="rect">
            <a:avLst/>
          </a:prstGeom>
        </p:spPr>
      </p:pic>
      <p:grpSp>
        <p:nvGrpSpPr>
          <p:cNvPr id="7" name="Group 6"/>
          <p:cNvGrpSpPr/>
          <p:nvPr/>
        </p:nvGrpSpPr>
        <p:grpSpPr>
          <a:xfrm>
            <a:off x="821266" y="4114800"/>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2">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dirty="0" smtClean="0"/>
              <a:t>Name of example spreadsheet:</a:t>
            </a:r>
          </a:p>
          <a:p>
            <a:pPr lvl="1"/>
            <a:r>
              <a:rPr lang="en-US" dirty="0" smtClean="0">
                <a:latin typeface="Consolas" panose="020B0609020204030204" pitchFamily="49" charset="0"/>
                <a:cs typeface="Consolas" panose="020B0609020204030204" pitchFamily="49" charset="0"/>
              </a:rPr>
              <a:t>1_multiple_worksheet_example</a:t>
            </a:r>
            <a:r>
              <a:rPr lang="en-US" dirty="0" smtClean="0"/>
              <a:t> </a:t>
            </a:r>
          </a:p>
          <a:p>
            <a:endParaRPr lang="en-US"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18160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2647950"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4" name="Group 13"/>
          <p:cNvGrpSpPr/>
          <p:nvPr/>
        </p:nvGrpSpPr>
        <p:grpSpPr>
          <a:xfrm>
            <a:off x="2971800" y="3128962"/>
            <a:ext cx="5610225" cy="904875"/>
            <a:chOff x="2971800" y="3128962"/>
            <a:chExt cx="5610225" cy="904875"/>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3128962"/>
              <a:ext cx="4238625"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Connector 8"/>
            <p:cNvCxnSpPr/>
            <p:nvPr/>
          </p:nvCxnSpPr>
          <p:spPr>
            <a:xfrm flipV="1">
              <a:off x="2971800" y="3128962"/>
              <a:ext cx="3657600" cy="904875"/>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971800" y="3352800"/>
              <a:ext cx="3657600" cy="681037"/>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971800" y="3352800"/>
              <a:ext cx="5610225" cy="681037"/>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dirty="0"/>
              <a:t>Name of example </a:t>
            </a:r>
            <a:r>
              <a:rPr lang="en-US" dirty="0" smtClean="0"/>
              <a:t>spreadsheets:</a:t>
            </a:r>
            <a:endParaRPr lang="en-US" dirty="0"/>
          </a:p>
          <a:p>
            <a:pPr lvl="1"/>
            <a:r>
              <a:rPr lang="en-US" dirty="0" smtClean="0">
                <a:latin typeface="Consolas" panose="020B0609020204030204" pitchFamily="49" charset="0"/>
                <a:cs typeface="Consolas" panose="020B0609020204030204" pitchFamily="49" charset="0"/>
              </a:rPr>
              <a:t>2A_multiple_spreadsheet_example</a:t>
            </a:r>
            <a:r>
              <a:rPr lang="en-US" dirty="0" smtClean="0"/>
              <a:t> </a:t>
            </a:r>
          </a:p>
          <a:p>
            <a:pPr lvl="1"/>
            <a:r>
              <a:rPr lang="en-US" dirty="0" smtClean="0">
                <a:latin typeface="Consolas" panose="020B0609020204030204" pitchFamily="49" charset="0"/>
                <a:cs typeface="Consolas" panose="020B0609020204030204" pitchFamily="49" charset="0"/>
              </a:rPr>
              <a:t>2B_multiple_spreadsheet_example</a:t>
            </a:r>
            <a:r>
              <a:rPr lang="en-US" dirty="0" smtClean="0"/>
              <a:t> </a:t>
            </a:r>
            <a:endParaRPr lang="en-US"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90825"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0297"/>
            <a:ext cx="3533775"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Group 15"/>
          <p:cNvGrpSpPr/>
          <p:nvPr/>
        </p:nvGrpSpPr>
        <p:grpSpPr>
          <a:xfrm>
            <a:off x="-4120" y="2438400"/>
            <a:ext cx="6938319" cy="3533239"/>
            <a:chOff x="-4120" y="2438400"/>
            <a:chExt cx="6938319" cy="3533239"/>
          </a:xfrm>
        </p:grpSpPr>
        <p:sp>
          <p:nvSpPr>
            <p:cNvPr id="6" name="Rectangle 5"/>
            <p:cNvSpPr/>
            <p:nvPr/>
          </p:nvSpPr>
          <p:spPr>
            <a:xfrm>
              <a:off x="-4120" y="4648200"/>
              <a:ext cx="6938319" cy="1323439"/>
            </a:xfrm>
            <a:prstGeom prst="rect">
              <a:avLst/>
            </a:prstGeom>
            <a:solidFill>
              <a:schemeClr val="accent1">
                <a:lumMod val="75000"/>
              </a:schemeClr>
            </a:solidFill>
          </p:spPr>
          <p:txBody>
            <a:bodyPr wrap="square">
              <a:spAutoFit/>
            </a:bodyPr>
            <a:lstStyle/>
            <a:p>
              <a:r>
                <a:rPr lang="en-US" sz="2000" b="1" dirty="0" smtClean="0">
                  <a:solidFill>
                    <a:schemeClr val="bg1"/>
                  </a:solidFill>
                </a:rPr>
                <a:t>=VLOOKUP</a:t>
              </a:r>
            </a:p>
            <a:p>
              <a:r>
                <a:rPr lang="en-US" sz="2000" b="1" dirty="0">
                  <a:solidFill>
                    <a:schemeClr val="bg1"/>
                  </a:solidFill>
                </a:rPr>
                <a:t> </a:t>
              </a:r>
              <a:r>
                <a:rPr lang="en-US" sz="2000" b="1" dirty="0" smtClean="0">
                  <a:solidFill>
                    <a:schemeClr val="bg1"/>
                  </a:solidFill>
                </a:rPr>
                <a:t>  (B2,</a:t>
              </a:r>
            </a:p>
            <a:p>
              <a:r>
                <a:rPr lang="en-US" sz="2000" b="1" dirty="0" smtClean="0">
                  <a:solidFill>
                    <a:schemeClr val="bg1"/>
                  </a:solidFill>
                </a:rPr>
                <a:t>   [2B_multiple_spreadsheet_example.xlsx]Cutoffs!$A$2:$B$6,</a:t>
              </a:r>
            </a:p>
            <a:p>
              <a:r>
                <a:rPr lang="en-US" sz="2000" b="1" dirty="0" smtClean="0">
                  <a:solidFill>
                    <a:schemeClr val="bg1"/>
                  </a:solidFill>
                </a:rPr>
                <a:t>    2)</a:t>
              </a:r>
              <a:endParaRPr lang="en-US" sz="2000" b="1" dirty="0">
                <a:solidFill>
                  <a:schemeClr val="bg1"/>
                </a:solidFill>
              </a:endParaRPr>
            </a:p>
          </p:txBody>
        </p:sp>
        <p:cxnSp>
          <p:nvCxnSpPr>
            <p:cNvPr id="8" name="Straight Connector 7"/>
            <p:cNvCxnSpPr/>
            <p:nvPr/>
          </p:nvCxnSpPr>
          <p:spPr>
            <a:xfrm flipH="1">
              <a:off x="0" y="2438400"/>
              <a:ext cx="20574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743200" y="2438400"/>
              <a:ext cx="41909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362200" y="2438400"/>
              <a:ext cx="7620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Lecture Exercise #1: Cross References Between Multiple Worksheets</a:t>
            </a:r>
            <a:endParaRPr lang="en-US" b="1"/>
          </a:p>
        </p:txBody>
      </p:sp>
    </p:spTree>
    <p:extLst>
      <p:ext uri="{BB962C8B-B14F-4D97-AF65-F5344CB8AC3E}">
        <p14:creationId xmlns:p14="http://schemas.microsoft.com/office/powerpoint/2010/main" val="133546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006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functions</a:t>
            </a:r>
            <a:endParaRPr lang="en-CA" dirty="0"/>
          </a:p>
        </p:txBody>
      </p:sp>
      <p:pic>
        <p:nvPicPr>
          <p:cNvPr id="4" name="Picture 3"/>
          <p:cNvPicPr>
            <a:picLocks noChangeAspect="1"/>
          </p:cNvPicPr>
          <p:nvPr/>
        </p:nvPicPr>
        <p:blipFill>
          <a:blip r:embed="rId2"/>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106199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Level View Of Each Tab </a:t>
            </a:r>
            <a:endParaRPr lang="en-CA" dirty="0"/>
          </a:p>
        </p:txBody>
      </p:sp>
      <p:sp>
        <p:nvSpPr>
          <p:cNvPr id="3" name="Content Placeholder 2"/>
          <p:cNvSpPr>
            <a:spLocks noGrp="1"/>
          </p:cNvSpPr>
          <p:nvPr>
            <p:ph idx="1"/>
          </p:nvPr>
        </p:nvSpPr>
        <p:spPr/>
        <p:txBody>
          <a:bodyPr/>
          <a:lstStyle/>
          <a:p>
            <a:r>
              <a:rPr lang="en-CA" dirty="0" smtClean="0"/>
              <a:t>File **:</a:t>
            </a:r>
          </a:p>
          <a:p>
            <a:pPr lvl="1"/>
            <a:r>
              <a:rPr lang="en-CA" dirty="0" smtClean="0"/>
              <a:t>Functions associated with documents (creating, opening, saving, printing etc.)</a:t>
            </a:r>
          </a:p>
          <a:p>
            <a:r>
              <a:rPr lang="en-CA" dirty="0" smtClean="0"/>
              <a:t>Home (default) **:</a:t>
            </a:r>
          </a:p>
          <a:p>
            <a:pPr lvl="1"/>
            <a:r>
              <a:rPr lang="en-CA" dirty="0" smtClean="0"/>
              <a:t>Many of the most commonly used functions (such as formatting fonts, cells and numerical data)</a:t>
            </a:r>
          </a:p>
          <a:p>
            <a:r>
              <a:rPr lang="en-CA" dirty="0" smtClean="0"/>
              <a:t>Insert:</a:t>
            </a:r>
          </a:p>
          <a:p>
            <a:pPr lvl="1"/>
            <a:r>
              <a:rPr lang="en-CA" dirty="0"/>
              <a:t>T</a:t>
            </a:r>
            <a:r>
              <a:rPr lang="en-CA" dirty="0" smtClean="0"/>
              <a:t>ables</a:t>
            </a:r>
            <a:r>
              <a:rPr lang="en-CA" dirty="0"/>
              <a:t>, </a:t>
            </a:r>
            <a:r>
              <a:rPr lang="en-CA" dirty="0" smtClean="0"/>
              <a:t>illustrations, apps, charts, graphs, text</a:t>
            </a:r>
            <a:r>
              <a:rPr lang="en-CA" dirty="0"/>
              <a:t>, and </a:t>
            </a:r>
            <a:r>
              <a:rPr lang="en-CA" dirty="0" smtClean="0"/>
              <a:t>symbols</a:t>
            </a:r>
          </a:p>
          <a:p>
            <a:r>
              <a:rPr lang="en-CA" dirty="0" smtClean="0"/>
              <a:t>Page layout:</a:t>
            </a:r>
          </a:p>
          <a:p>
            <a:pPr lvl="1"/>
            <a:r>
              <a:rPr lang="en-CA" dirty="0" smtClean="0"/>
              <a:t>Page setup (many similar to print options) </a:t>
            </a:r>
          </a:p>
          <a:p>
            <a:r>
              <a:rPr lang="en-CA" dirty="0" smtClean="0"/>
              <a:t>Formulas *:</a:t>
            </a:r>
          </a:p>
          <a:p>
            <a:pPr lvl="1"/>
            <a:r>
              <a:rPr lang="en-CA" dirty="0" smtClean="0"/>
              <a:t>Location and groupings of the pre-created built-in mathematical formulas</a:t>
            </a:r>
          </a:p>
        </p:txBody>
      </p:sp>
      <p:pic>
        <p:nvPicPr>
          <p:cNvPr id="4" name="Picture 3"/>
          <p:cNvPicPr>
            <a:picLocks noChangeAspect="1"/>
          </p:cNvPicPr>
          <p:nvPr/>
        </p:nvPicPr>
        <p:blipFill rotWithShape="1">
          <a:blip r:embed="rId3"/>
          <a:srcRect r="11207"/>
          <a:stretch/>
        </p:blipFill>
        <p:spPr>
          <a:xfrm>
            <a:off x="5410200" y="4876800"/>
            <a:ext cx="3044687" cy="914400"/>
          </a:xfrm>
          <a:prstGeom prst="rect">
            <a:avLst/>
          </a:prstGeom>
        </p:spPr>
      </p:pic>
      <p:pic>
        <p:nvPicPr>
          <p:cNvPr id="5" name="Picture 4"/>
          <p:cNvPicPr>
            <a:picLocks noChangeAspect="1"/>
          </p:cNvPicPr>
          <p:nvPr/>
        </p:nvPicPr>
        <p:blipFill>
          <a:blip r:embed="rId4"/>
          <a:stretch>
            <a:fillRect/>
          </a:stretch>
        </p:blipFill>
        <p:spPr>
          <a:xfrm>
            <a:off x="990600" y="6019800"/>
            <a:ext cx="3276600" cy="601951"/>
          </a:xfrm>
          <a:prstGeom prst="rect">
            <a:avLst/>
          </a:prstGeom>
        </p:spPr>
      </p:pic>
    </p:spTree>
    <p:extLst>
      <p:ext uri="{BB962C8B-B14F-4D97-AF65-F5344CB8AC3E}">
        <p14:creationId xmlns:p14="http://schemas.microsoft.com/office/powerpoint/2010/main" val="17549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randombar(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2" end="2"/>
                                            </p:txEl>
                                          </p:spTgt>
                                        </p:tgtEl>
                                      </p:cBhvr>
                                    </p:animEffect>
                                    <p:animScale>
                                      <p:cBhvr>
                                        <p:cTn id="57" dur="250" autoRev="1" fill="hold"/>
                                        <p:tgtEl>
                                          <p:spTgt spid="3">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3">
                                            <p:txEl>
                                              <p:pRg st="8" end="8"/>
                                            </p:txEl>
                                          </p:spTgt>
                                        </p:tgtEl>
                                      </p:cBhvr>
                                    </p:animEffect>
                                    <p:animScale>
                                      <p:cBhvr>
                                        <p:cTn id="62"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Level View Of Each Tab </a:t>
            </a:r>
            <a:r>
              <a:rPr lang="en-CA" dirty="0" smtClean="0"/>
              <a:t> (2)</a:t>
            </a:r>
            <a:endParaRPr lang="en-CA" dirty="0"/>
          </a:p>
        </p:txBody>
      </p:sp>
      <p:sp>
        <p:nvSpPr>
          <p:cNvPr id="3" name="Content Placeholder 2"/>
          <p:cNvSpPr>
            <a:spLocks noGrp="1"/>
          </p:cNvSpPr>
          <p:nvPr>
            <p:ph idx="1"/>
          </p:nvPr>
        </p:nvSpPr>
        <p:spPr/>
        <p:txBody>
          <a:bodyPr/>
          <a:lstStyle/>
          <a:p>
            <a:r>
              <a:rPr lang="en-CA" dirty="0"/>
              <a:t>Data:</a:t>
            </a:r>
          </a:p>
          <a:p>
            <a:pPr lvl="1"/>
            <a:r>
              <a:rPr lang="en-CA" dirty="0" smtClean="0"/>
              <a:t>Arranging, organizing existing data (e.g., sort)</a:t>
            </a:r>
          </a:p>
          <a:p>
            <a:r>
              <a:rPr lang="en-CA" dirty="0" smtClean="0"/>
              <a:t>Review:</a:t>
            </a:r>
          </a:p>
          <a:p>
            <a:pPr lvl="1"/>
            <a:r>
              <a:rPr lang="en-US" smtClean="0"/>
              <a:t>Spell checking</a:t>
            </a:r>
            <a:r>
              <a:rPr lang="en-US"/>
              <a:t>, thesaurus</a:t>
            </a:r>
            <a:r>
              <a:rPr lang="en-CA"/>
              <a:t>, translation, adding comments, and change tracking</a:t>
            </a:r>
            <a:endParaRPr lang="en-US"/>
          </a:p>
          <a:p>
            <a:r>
              <a:rPr lang="en-CA" smtClean="0"/>
              <a:t>View </a:t>
            </a:r>
            <a:r>
              <a:rPr lang="en-CA" dirty="0" smtClean="0"/>
              <a:t>(different views of the same data):</a:t>
            </a:r>
          </a:p>
          <a:p>
            <a:pPr lvl="1"/>
            <a:r>
              <a:rPr lang="en-CA" dirty="0"/>
              <a:t>Workbook Views, Show, Zoom, Window, and Macros</a:t>
            </a:r>
          </a:p>
          <a:p>
            <a:endParaRPr lang="en-CA" dirty="0"/>
          </a:p>
        </p:txBody>
      </p:sp>
      <p:grpSp>
        <p:nvGrpSpPr>
          <p:cNvPr id="20" name="Group 19"/>
          <p:cNvGrpSpPr/>
          <p:nvPr/>
        </p:nvGrpSpPr>
        <p:grpSpPr>
          <a:xfrm>
            <a:off x="5710237" y="1483204"/>
            <a:ext cx="3433762" cy="1259996"/>
            <a:chOff x="5710237" y="1483204"/>
            <a:chExt cx="3433762" cy="1259996"/>
          </a:xfrm>
        </p:grpSpPr>
        <p:pic>
          <p:nvPicPr>
            <p:cNvPr id="4" name="Picture 3"/>
            <p:cNvPicPr>
              <a:picLocks noChangeAspect="1"/>
            </p:cNvPicPr>
            <p:nvPr/>
          </p:nvPicPr>
          <p:blipFill>
            <a:blip r:embed="rId3"/>
            <a:stretch>
              <a:fillRect/>
            </a:stretch>
          </p:blipFill>
          <p:spPr>
            <a:xfrm>
              <a:off x="5934074" y="1483204"/>
              <a:ext cx="3209925" cy="1028700"/>
            </a:xfrm>
            <a:prstGeom prst="rect">
              <a:avLst/>
            </a:prstGeom>
          </p:spPr>
        </p:pic>
        <p:grpSp>
          <p:nvGrpSpPr>
            <p:cNvPr id="19" name="Group 18"/>
            <p:cNvGrpSpPr/>
            <p:nvPr/>
          </p:nvGrpSpPr>
          <p:grpSpPr>
            <a:xfrm>
              <a:off x="5710237" y="1483204"/>
              <a:ext cx="3433762" cy="1259996"/>
              <a:chOff x="5710237" y="1483204"/>
              <a:chExt cx="3433762" cy="1259996"/>
            </a:xfrm>
          </p:grpSpPr>
          <p:cxnSp>
            <p:nvCxnSpPr>
              <p:cNvPr id="8" name="Straight Connector 7"/>
              <p:cNvCxnSpPr/>
              <p:nvPr/>
            </p:nvCxnSpPr>
            <p:spPr>
              <a:xfrm flipV="1">
                <a:off x="5710237" y="1483204"/>
                <a:ext cx="223837" cy="12599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710237" y="2511904"/>
                <a:ext cx="3433762"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710237" y="2491623"/>
                <a:ext cx="223837"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196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179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994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Customizing The Ribbon</a:t>
            </a:r>
            <a:endParaRPr lang="en-CA" dirty="0"/>
          </a:p>
        </p:txBody>
      </p:sp>
      <p:sp>
        <p:nvSpPr>
          <p:cNvPr id="3" name="Content Placeholder 2"/>
          <p:cNvSpPr>
            <a:spLocks noGrp="1"/>
          </p:cNvSpPr>
          <p:nvPr>
            <p:ph idx="1"/>
          </p:nvPr>
        </p:nvSpPr>
        <p:spPr/>
        <p:txBody>
          <a:bodyPr/>
          <a:lstStyle/>
          <a:p>
            <a:r>
              <a:rPr lang="en-CA" dirty="0" smtClean="0"/>
              <a:t>Select the “File” Ribbon and then “options”</a:t>
            </a:r>
          </a:p>
          <a:p>
            <a:r>
              <a:rPr lang="en-CA" dirty="0" smtClean="0"/>
              <a:t>File -&gt; Options</a:t>
            </a:r>
            <a:endParaRPr lang="en-CA" dirty="0"/>
          </a:p>
        </p:txBody>
      </p:sp>
      <p:pic>
        <p:nvPicPr>
          <p:cNvPr id="4" name="Picture 3"/>
          <p:cNvPicPr>
            <a:picLocks noChangeAspect="1"/>
          </p:cNvPicPr>
          <p:nvPr/>
        </p:nvPicPr>
        <p:blipFill rotWithShape="1">
          <a:blip r:embed="rId2"/>
          <a:srcRect t="1449" r="1018" b="3364"/>
          <a:stretch/>
        </p:blipFill>
        <p:spPr>
          <a:xfrm>
            <a:off x="762001" y="2362200"/>
            <a:ext cx="6248399" cy="3981463"/>
          </a:xfrm>
          <a:prstGeom prst="rect">
            <a:avLst/>
          </a:prstGeom>
        </p:spPr>
      </p:pic>
    </p:spTree>
    <p:extLst>
      <p:ext uri="{BB962C8B-B14F-4D97-AF65-F5344CB8AC3E}">
        <p14:creationId xmlns:p14="http://schemas.microsoft.com/office/powerpoint/2010/main" val="230205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But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3209"/>
          <a:stretch/>
        </p:blipFill>
        <p:spPr bwMode="auto">
          <a:xfrm>
            <a:off x="687984" y="3934691"/>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421784" y="4294909"/>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33109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089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5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dirty="0" smtClean="0"/>
              <a:t>Raw data: also referred to as ‘constants’</a:t>
            </a:r>
          </a:p>
          <a:p>
            <a:endParaRPr lang="en-US" dirty="0" smtClean="0"/>
          </a:p>
          <a:p>
            <a:endParaRPr lang="en-US" dirty="0"/>
          </a:p>
          <a:p>
            <a:endParaRPr lang="en-US" dirty="0" smtClean="0"/>
          </a:p>
          <a:p>
            <a:r>
              <a:rPr lang="en-US" dirty="0" smtClean="0"/>
              <a:t>Labels: describe the contents of another cell</a:t>
            </a:r>
          </a:p>
          <a:p>
            <a:endParaRPr lang="en-US" dirty="0"/>
          </a:p>
          <a:p>
            <a:endParaRPr lang="en-US" dirty="0" smtClean="0"/>
          </a:p>
          <a:p>
            <a:endParaRPr lang="en-US" dirty="0" smtClean="0"/>
          </a:p>
          <a:p>
            <a:r>
              <a:rPr lang="en-US" dirty="0" smtClean="0"/>
              <a:t>Formula: values derived from the raw data (e.g., calculations, lookup values)</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27908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30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Specifying Formulas</a:t>
            </a:r>
            <a:endParaRPr lang="en-US" dirty="0"/>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latin typeface="Consolas" panose="020B0609020204030204" pitchFamily="49" charset="0"/>
                <a:cs typeface="Consolas" panose="020B0609020204030204" pitchFamily="49" charset="0"/>
              </a:rPr>
              <a:t>=</a:t>
            </a:r>
            <a:r>
              <a:rPr lang="en-US" dirty="0" smtClean="0"/>
              <a:t>‘ symbol to distinguish it from a label</a:t>
            </a:r>
          </a:p>
          <a:p>
            <a:r>
              <a:rPr lang="en-US" dirty="0" smtClean="0"/>
              <a:t>Label</a:t>
            </a:r>
          </a:p>
          <a:p>
            <a:pPr marL="12700"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endParaRPr lang="en-US" dirty="0" smtClean="0"/>
          </a:p>
          <a:p>
            <a:r>
              <a:rPr lang="en-US" dirty="0" smtClean="0"/>
              <a:t>Formula</a:t>
            </a:r>
          </a:p>
          <a:p>
            <a:pPr marL="12700" indent="0">
              <a:buNone/>
            </a:pPr>
            <a:r>
              <a:rPr lang="en-US" dirty="0" smtClean="0">
                <a:latin typeface="Consolas" panose="020B0609020204030204" pitchFamily="49" charset="0"/>
                <a:cs typeface="Consolas" panose="020B0609020204030204" pitchFamily="49" charset="0"/>
              </a:rPr>
              <a:t> = 2 + 2</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293793"/>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741160"/>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223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Mathematical </a:t>
            </a:r>
            <a:r>
              <a:rPr lang="en-US" b="1" dirty="0" smtClean="0">
                <a:solidFill>
                  <a:srgbClr val="FF0000"/>
                </a:solidFill>
              </a:rPr>
              <a:t>Operators</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2958316"/>
              </p:ext>
            </p:extLst>
          </p:nvPr>
        </p:nvGraphicFramePr>
        <p:xfrm>
          <a:off x="457200" y="1447800"/>
          <a:ext cx="8153400" cy="3078480"/>
        </p:xfrm>
        <a:graphic>
          <a:graphicData uri="http://schemas.openxmlformats.org/drawingml/2006/table">
            <a:tbl>
              <a:tblPr firstRow="1" bandRow="1">
                <a:tableStyleId>{5C22544A-7EE6-4342-B048-85BDC9FD1C3A}</a:tableStyleId>
              </a:tblPr>
              <a:tblGrid>
                <a:gridCol w="2717800"/>
                <a:gridCol w="2717800"/>
                <a:gridCol w="2717800"/>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tr>
            </a:tbl>
          </a:graphicData>
        </a:graphic>
      </p:graphicFrame>
    </p:spTree>
    <p:extLst>
      <p:ext uri="{BB962C8B-B14F-4D97-AF65-F5344CB8AC3E}">
        <p14:creationId xmlns:p14="http://schemas.microsoft.com/office/powerpoint/2010/main" val="20753156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t>
            </a:r>
            <a:r>
              <a:rPr lang="en-CA" smtClean="0"/>
              <a:t>a </a:t>
            </a:r>
            <a:r>
              <a:rPr lang="en-CA" smtClean="0"/>
              <a:t>series (constant or addition by a constant amount) </a:t>
            </a:r>
            <a:r>
              <a:rPr lang="en-CA" dirty="0" smtClean="0"/>
              <a:t>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96151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2"/>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13317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smtClean="0"/>
              <a:t>Label Formulas</a:t>
            </a:r>
            <a:endParaRPr lang="en-CA" altLang="en-US" dirty="0" smtClean="0"/>
          </a:p>
        </p:txBody>
      </p:sp>
      <p:sp>
        <p:nvSpPr>
          <p:cNvPr id="55299" name="Content Placeholder 2"/>
          <p:cNvSpPr>
            <a:spLocks noGrp="1"/>
          </p:cNvSpPr>
          <p:nvPr>
            <p:ph idx="1"/>
          </p:nvPr>
        </p:nvSpPr>
        <p:spPr>
          <a:xfrm>
            <a:off x="495300" y="1133475"/>
            <a:ext cx="8178800" cy="5368925"/>
          </a:xfrm>
        </p:spPr>
        <p:txBody>
          <a:bodyPr/>
          <a:lstStyle/>
          <a:p>
            <a:r>
              <a:rPr lang="en-US" altLang="en-US" dirty="0" smtClean="0"/>
              <a:t>Similar to data unless the formula is very obvious to the reader of the spreadsheet (and not the author) label all parts.</a:t>
            </a:r>
          </a:p>
          <a:p>
            <a:pPr lvl="1"/>
            <a:r>
              <a:rPr lang="en-US" altLang="en-US" dirty="0" smtClean="0"/>
              <a:t>Most of the time it won’t be obvious so label most everything.</a:t>
            </a:r>
            <a:endParaRPr lang="en-CA" altLang="en-US" dirty="0" smtClean="0"/>
          </a:p>
        </p:txBody>
      </p:sp>
      <p:pic>
        <p:nvPicPr>
          <p:cNvPr id="55300" name="Picture 2"/>
          <p:cNvPicPr>
            <a:picLocks noChangeAspect="1" noChangeArrowheads="1"/>
          </p:cNvPicPr>
          <p:nvPr/>
        </p:nvPicPr>
        <p:blipFill>
          <a:blip r:embed="rId2">
            <a:extLst>
              <a:ext uri="{28A0092B-C50C-407E-A947-70E740481C1C}">
                <a14:useLocalDpi xmlns:a14="http://schemas.microsoft.com/office/drawing/2010/main" val="0"/>
              </a:ext>
            </a:extLst>
          </a:blip>
          <a:srcRect l="12567" t="16618" r="50177" b="69072"/>
          <a:stretch>
            <a:fillRect/>
          </a:stretch>
        </p:blipFill>
        <p:spPr bwMode="auto">
          <a:xfrm>
            <a:off x="806829" y="2362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39342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how your calculations work.</a:t>
            </a:r>
            <a:endParaRPr lang="en-CA" altLang="en-US" dirty="0" smtClean="0"/>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479510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180987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(data example</a:t>
            </a:r>
            <a:r>
              <a:rPr lang="en-CA" dirty="0"/>
              <a:t>, preview of </a:t>
            </a:r>
            <a:r>
              <a:rPr lang="en-CA" sz="2000" dirty="0" smtClean="0">
                <a:latin typeface="Consolas" panose="020B0609020204030204" pitchFamily="49" charset="0"/>
                <a:cs typeface="Consolas" panose="020B0609020204030204" pitchFamily="49" charset="0"/>
              </a:rPr>
              <a:t>8_extracting_connecting_text</a:t>
            </a:r>
            <a:r>
              <a:rPr lang="en-CA" dirty="0" smtClean="0"/>
              <a:t>)</a:t>
            </a:r>
            <a:endParaRPr lang="en-CA" dirty="0"/>
          </a:p>
          <a:p>
            <a:endParaRPr lang="en-US" dirty="0"/>
          </a:p>
        </p:txBody>
      </p:sp>
      <p:pic>
        <p:nvPicPr>
          <p:cNvPr id="4" name="Picture 3"/>
          <p:cNvPicPr>
            <a:picLocks noChangeAspect="1"/>
          </p:cNvPicPr>
          <p:nvPr/>
        </p:nvPicPr>
        <p:blipFill>
          <a:blip r:embed="rId3"/>
          <a:stretch>
            <a:fillRect/>
          </a:stretch>
        </p:blipFill>
        <p:spPr>
          <a:xfrm>
            <a:off x="2971800" y="2410107"/>
            <a:ext cx="6010275" cy="4048125"/>
          </a:xfrm>
          <a:prstGeom prst="rect">
            <a:avLst/>
          </a:prstGeom>
        </p:spPr>
      </p:pic>
      <p:grpSp>
        <p:nvGrpSpPr>
          <p:cNvPr id="7" name="Group 6"/>
          <p:cNvGrpSpPr/>
          <p:nvPr/>
        </p:nvGrpSpPr>
        <p:grpSpPr>
          <a:xfrm>
            <a:off x="182072" y="3705200"/>
            <a:ext cx="2789728" cy="2075352"/>
            <a:chOff x="182072" y="3705200"/>
            <a:chExt cx="2789728"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a:endCxn id="4" idx="1"/>
            </p:cNvCxnSpPr>
            <p:nvPr/>
          </p:nvCxnSpPr>
          <p:spPr>
            <a:xfrm>
              <a:off x="1380061" y="4074532"/>
              <a:ext cx="1591739" cy="359638"/>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191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2"/>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130140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once</a:t>
            </a:r>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smtClean="0"/>
              <a:t>spreadsheet example name: 3</a:t>
            </a:r>
            <a:r>
              <a:rPr lang="en-CA" dirty="0" smtClean="0">
                <a:latin typeface="Consolas" panose="020B0609020204030204" pitchFamily="49" charset="0"/>
                <a:cs typeface="Consolas" panose="020B0609020204030204" pitchFamily="49" charset="0"/>
              </a:rPr>
              <a:t>_grades_formulas</a:t>
            </a:r>
            <a:endParaRPr lang="en-CA" dirty="0">
              <a:latin typeface="Consolas" panose="020B0609020204030204" pitchFamily="49" charset="0"/>
              <a:cs typeface="Consolas" panose="020B0609020204030204" pitchFamily="49" charset="0"/>
            </a:endParaRPr>
          </a:p>
          <a:p>
            <a:pPr lvl="2"/>
            <a:endParaRPr lang="en-CA" dirty="0"/>
          </a:p>
          <a:p>
            <a:endParaRPr lang="en-CA" dirty="0"/>
          </a:p>
        </p:txBody>
      </p:sp>
      <p:pic>
        <p:nvPicPr>
          <p:cNvPr id="4" name="Picture 3"/>
          <p:cNvPicPr>
            <a:picLocks noChangeAspect="1"/>
          </p:cNvPicPr>
          <p:nvPr/>
        </p:nvPicPr>
        <p:blipFill>
          <a:blip r:embed="rId2"/>
          <a:stretch>
            <a:fillRect/>
          </a:stretch>
        </p:blipFill>
        <p:spPr>
          <a:xfrm>
            <a:off x="746772" y="4079673"/>
            <a:ext cx="4640810" cy="1598238"/>
          </a:xfrm>
          <a:prstGeom prst="rect">
            <a:avLst/>
          </a:prstGeom>
        </p:spPr>
      </p:pic>
      <p:grpSp>
        <p:nvGrpSpPr>
          <p:cNvPr id="26" name="Group 25"/>
          <p:cNvGrpSpPr/>
          <p:nvPr/>
        </p:nvGrpSpPr>
        <p:grpSpPr>
          <a:xfrm>
            <a:off x="4953000" y="3506393"/>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094926"/>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460131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312014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2"/>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16636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2"/>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241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Functions</a:t>
            </a:r>
            <a:endParaRPr lang="en-CA" dirty="0"/>
          </a:p>
        </p:txBody>
      </p:sp>
      <p:sp>
        <p:nvSpPr>
          <p:cNvPr id="3" name="Content Placeholder 2"/>
          <p:cNvSpPr>
            <a:spLocks noGrp="1"/>
          </p:cNvSpPr>
          <p:nvPr>
            <p:ph idx="1"/>
          </p:nvPr>
        </p:nvSpPr>
        <p:spPr/>
        <p:txBody>
          <a:bodyPr/>
          <a:lstStyle/>
          <a:p>
            <a:r>
              <a:rPr lang="en-CA" dirty="0" smtClean="0"/>
              <a:t>As mentioned calculations must be preceded with an equals sign (actually </a:t>
            </a:r>
            <a:r>
              <a:rPr lang="en-CA" i="1" dirty="0" smtClean="0"/>
              <a:t>an assignment operator</a:t>
            </a:r>
            <a:r>
              <a:rPr lang="en-CA" dirty="0" smtClean="0"/>
              <a:t>) e.g., = 2 * 2</a:t>
            </a:r>
          </a:p>
          <a:p>
            <a:r>
              <a:rPr lang="en-CA" dirty="0" smtClean="0"/>
              <a:t>The formula can either be directly entered (custom formula) or you can use one of the pre-created ones that come built into the spreadsheet.</a:t>
            </a:r>
          </a:p>
          <a:p>
            <a:r>
              <a:rPr lang="en-CA" dirty="0" smtClean="0"/>
              <a:t>Example:</a:t>
            </a:r>
          </a:p>
          <a:p>
            <a:endParaRPr lang="en-CA" dirty="0"/>
          </a:p>
          <a:p>
            <a:endParaRPr lang="en-CA" dirty="0" smtClean="0"/>
          </a:p>
          <a:p>
            <a:endParaRPr lang="en-CA" dirty="0"/>
          </a:p>
          <a:p>
            <a:endParaRPr lang="en-CA" dirty="0" smtClean="0"/>
          </a:p>
          <a:p>
            <a:endParaRPr lang="en-CA" dirty="0" smtClean="0"/>
          </a:p>
          <a:p>
            <a:endParaRPr lang="en-CA" dirty="0"/>
          </a:p>
          <a:p>
            <a:pPr lvl="1"/>
            <a:r>
              <a:rPr lang="en-CA" dirty="0" smtClean="0"/>
              <a:t>spreadsheet example name: </a:t>
            </a:r>
            <a:r>
              <a:rPr lang="en-CA" dirty="0" smtClean="0">
                <a:latin typeface="Consolas" panose="020B0609020204030204" pitchFamily="49" charset="0"/>
                <a:cs typeface="Consolas" panose="020B0609020204030204" pitchFamily="49" charset="0"/>
              </a:rPr>
              <a:t>4_grades_lookup</a:t>
            </a:r>
            <a:endParaRPr lang="en-CA"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a:blip r:embed="rId2"/>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668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bl>
          </a:graphicData>
        </a:graphic>
      </p:graphicFrame>
    </p:spTree>
    <p:extLst>
      <p:ext uri="{BB962C8B-B14F-4D97-AF65-F5344CB8AC3E}">
        <p14:creationId xmlns:p14="http://schemas.microsoft.com/office/powerpoint/2010/main" val="6598481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Formatting Cells</a:t>
            </a:r>
            <a:endParaRPr lang="en-CA" dirty="0"/>
          </a:p>
        </p:txBody>
      </p:sp>
      <p:sp>
        <p:nvSpPr>
          <p:cNvPr id="3" name="Content Placeholder 2"/>
          <p:cNvSpPr>
            <a:spLocks noGrp="1"/>
          </p:cNvSpPr>
          <p:nvPr>
            <p:ph idx="1"/>
          </p:nvPr>
        </p:nvSpPr>
        <p:spPr>
          <a:xfrm>
            <a:off x="457200" y="1447800"/>
            <a:ext cx="6248400" cy="5029200"/>
          </a:xfrm>
        </p:spPr>
        <p:txBody>
          <a:bodyPr/>
          <a:lstStyle/>
          <a:p>
            <a:r>
              <a:rPr lang="en-CA" dirty="0" smtClean="0"/>
              <a:t>Excel provides the ability to format the spreadsheet in various locations of the ribbon.</a:t>
            </a:r>
          </a:p>
          <a:p>
            <a:r>
              <a:rPr lang="en-CA" dirty="0" smtClean="0"/>
              <a:t>You also can access these functions in the context of a cell or cells in the spreadsheet.</a:t>
            </a:r>
          </a:p>
          <a:p>
            <a:pPr marL="692150" lvl="1" indent="-457200">
              <a:buFont typeface="+mj-lt"/>
              <a:buAutoNum type="arabicPeriod"/>
            </a:pPr>
            <a:r>
              <a:rPr lang="en-CA" dirty="0" smtClean="0"/>
              <a:t>Select a cell or cells for which you wish to apply similar formatting effects.</a:t>
            </a:r>
          </a:p>
          <a:p>
            <a:pPr marL="692150" lvl="1" indent="-457200">
              <a:buFont typeface="+mj-lt"/>
              <a:buAutoNum type="arabicPeriod"/>
            </a:pPr>
            <a:endParaRPr lang="en-CA" dirty="0"/>
          </a:p>
          <a:p>
            <a:pPr marL="692150" lvl="1" indent="-457200">
              <a:buFont typeface="+mj-lt"/>
              <a:buAutoNum type="arabicPeriod"/>
            </a:pPr>
            <a:endParaRPr lang="en-CA" dirty="0" smtClean="0"/>
          </a:p>
          <a:p>
            <a:pPr marL="692150" lvl="1" indent="-457200">
              <a:buFont typeface="+mj-lt"/>
              <a:buAutoNum type="arabicPeriod"/>
            </a:pPr>
            <a:endParaRPr lang="en-CA" dirty="0"/>
          </a:p>
          <a:p>
            <a:pPr marL="692150" lvl="1" indent="-457200">
              <a:buFont typeface="+mj-lt"/>
              <a:buAutoNum type="arabicPeriod"/>
            </a:pPr>
            <a:endParaRPr lang="en-CA" dirty="0" smtClean="0"/>
          </a:p>
          <a:p>
            <a:pPr marL="692150" lvl="1" indent="-457200">
              <a:buFont typeface="+mj-lt"/>
              <a:buAutoNum type="arabicPeriod"/>
            </a:pPr>
            <a:endParaRPr lang="en-CA" dirty="0"/>
          </a:p>
          <a:p>
            <a:pPr marL="692150" lvl="1" indent="-457200">
              <a:buFont typeface="+mj-lt"/>
              <a:buAutoNum type="arabicPeriod"/>
            </a:pPr>
            <a:r>
              <a:rPr lang="en-CA" dirty="0" smtClean="0"/>
              <a:t>Right click and select “</a:t>
            </a:r>
            <a:r>
              <a:rPr lang="en-CA" dirty="0" smtClean="0">
                <a:latin typeface="Consolas" panose="020B0609020204030204" pitchFamily="49" charset="0"/>
                <a:cs typeface="Consolas" panose="020B0609020204030204" pitchFamily="49" charset="0"/>
              </a:rPr>
              <a:t>Format Cells</a:t>
            </a:r>
            <a:r>
              <a:rPr lang="en-CA" dirty="0" smtClean="0"/>
              <a:t>”</a:t>
            </a:r>
            <a:endParaRPr lang="en-CA" dirty="0"/>
          </a:p>
        </p:txBody>
      </p:sp>
      <p:pic>
        <p:nvPicPr>
          <p:cNvPr id="4" name="Picture 3"/>
          <p:cNvPicPr>
            <a:picLocks noChangeAspect="1"/>
          </p:cNvPicPr>
          <p:nvPr/>
        </p:nvPicPr>
        <p:blipFill>
          <a:blip r:embed="rId2"/>
          <a:stretch>
            <a:fillRect/>
          </a:stretch>
        </p:blipFill>
        <p:spPr>
          <a:xfrm>
            <a:off x="1143000" y="3962400"/>
            <a:ext cx="2133600" cy="1653187"/>
          </a:xfrm>
          <a:prstGeom prst="rect">
            <a:avLst/>
          </a:prstGeom>
        </p:spPr>
      </p:pic>
      <p:pic>
        <p:nvPicPr>
          <p:cNvPr id="5" name="Picture 4"/>
          <p:cNvPicPr>
            <a:picLocks noChangeAspect="1"/>
          </p:cNvPicPr>
          <p:nvPr/>
        </p:nvPicPr>
        <p:blipFill rotWithShape="1">
          <a:blip r:embed="rId3"/>
          <a:srcRect l="19603" t="36056" r="64396" b="24586"/>
          <a:stretch/>
        </p:blipFill>
        <p:spPr>
          <a:xfrm>
            <a:off x="6726148" y="1905000"/>
            <a:ext cx="2225793" cy="4379762"/>
          </a:xfrm>
          <a:prstGeom prst="rect">
            <a:avLst/>
          </a:prstGeom>
        </p:spPr>
      </p:pic>
      <p:cxnSp>
        <p:nvCxnSpPr>
          <p:cNvPr id="7" name="Straight Connector 6"/>
          <p:cNvCxnSpPr>
            <a:endCxn id="3" idx="3"/>
          </p:cNvCxnSpPr>
          <p:nvPr/>
        </p:nvCxnSpPr>
        <p:spPr>
          <a:xfrm flipV="1">
            <a:off x="4038600" y="3962400"/>
            <a:ext cx="2667000" cy="1653187"/>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1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Formatting Cells (2)</a:t>
            </a:r>
            <a:endParaRPr lang="en-CA" dirty="0"/>
          </a:p>
        </p:txBody>
      </p:sp>
      <p:pic>
        <p:nvPicPr>
          <p:cNvPr id="6" name="Picture 5"/>
          <p:cNvPicPr>
            <a:picLocks noChangeAspect="1"/>
          </p:cNvPicPr>
          <p:nvPr/>
        </p:nvPicPr>
        <p:blipFill>
          <a:blip r:embed="rId2"/>
          <a:stretch>
            <a:fillRect/>
          </a:stretch>
        </p:blipFill>
        <p:spPr>
          <a:xfrm>
            <a:off x="31376" y="1124514"/>
            <a:ext cx="5999038" cy="5246391"/>
          </a:xfrm>
          <a:prstGeom prst="rect">
            <a:avLst/>
          </a:prstGeom>
        </p:spPr>
      </p:pic>
      <p:pic>
        <p:nvPicPr>
          <p:cNvPr id="5" name="Picture 4"/>
          <p:cNvPicPr>
            <a:picLocks noChangeAspect="1"/>
          </p:cNvPicPr>
          <p:nvPr/>
        </p:nvPicPr>
        <p:blipFill>
          <a:blip r:embed="rId3"/>
          <a:stretch>
            <a:fillRect/>
          </a:stretch>
        </p:blipFill>
        <p:spPr>
          <a:xfrm>
            <a:off x="126865" y="1255964"/>
            <a:ext cx="5903549" cy="5187310"/>
          </a:xfrm>
          <a:prstGeom prst="rect">
            <a:avLst/>
          </a:prstGeom>
        </p:spPr>
      </p:pic>
      <p:pic>
        <p:nvPicPr>
          <p:cNvPr id="7" name="Picture 6"/>
          <p:cNvPicPr>
            <a:picLocks noChangeAspect="1"/>
          </p:cNvPicPr>
          <p:nvPr/>
        </p:nvPicPr>
        <p:blipFill>
          <a:blip r:embed="rId4"/>
          <a:stretch>
            <a:fillRect/>
          </a:stretch>
        </p:blipFill>
        <p:spPr>
          <a:xfrm>
            <a:off x="304800" y="1450901"/>
            <a:ext cx="5976901" cy="5246391"/>
          </a:xfrm>
          <a:prstGeom prst="rect">
            <a:avLst/>
          </a:prstGeom>
        </p:spPr>
      </p:pic>
      <p:pic>
        <p:nvPicPr>
          <p:cNvPr id="8" name="Picture 7"/>
          <p:cNvPicPr>
            <a:picLocks noChangeAspect="1"/>
          </p:cNvPicPr>
          <p:nvPr/>
        </p:nvPicPr>
        <p:blipFill>
          <a:blip r:embed="rId5"/>
          <a:stretch>
            <a:fillRect/>
          </a:stretch>
        </p:blipFill>
        <p:spPr>
          <a:xfrm>
            <a:off x="441960" y="1666951"/>
            <a:ext cx="5999038" cy="5191049"/>
          </a:xfrm>
          <a:prstGeom prst="rect">
            <a:avLst/>
          </a:prstGeom>
        </p:spPr>
      </p:pic>
      <p:pic>
        <p:nvPicPr>
          <p:cNvPr id="9" name="Picture 8"/>
          <p:cNvPicPr>
            <a:picLocks noChangeAspect="1"/>
          </p:cNvPicPr>
          <p:nvPr/>
        </p:nvPicPr>
        <p:blipFill>
          <a:blip r:embed="rId6"/>
          <a:stretch>
            <a:fillRect/>
          </a:stretch>
        </p:blipFill>
        <p:spPr>
          <a:xfrm>
            <a:off x="590188" y="1880275"/>
            <a:ext cx="5987970" cy="5224255"/>
          </a:xfrm>
          <a:prstGeom prst="rect">
            <a:avLst/>
          </a:prstGeom>
        </p:spPr>
      </p:pic>
      <p:sp>
        <p:nvSpPr>
          <p:cNvPr id="10" name="TextBox 9"/>
          <p:cNvSpPr txBox="1"/>
          <p:nvPr/>
        </p:nvSpPr>
        <p:spPr>
          <a:xfrm>
            <a:off x="6858000" y="2069076"/>
            <a:ext cx="1905000" cy="2462213"/>
          </a:xfrm>
          <a:prstGeom prst="rect">
            <a:avLst/>
          </a:prstGeom>
          <a:noFill/>
        </p:spPr>
        <p:txBody>
          <a:bodyPr wrap="square" rtlCol="0">
            <a:spAutoFit/>
          </a:bodyPr>
          <a:lstStyle/>
          <a:p>
            <a:pPr marL="119063" indent="-119063">
              <a:buFont typeface="Arial" panose="020B0604020202020204" pitchFamily="34" charset="0"/>
              <a:buChar char="•"/>
            </a:pPr>
            <a:r>
              <a:rPr lang="en-CA" dirty="0" smtClean="0"/>
              <a:t>General: no special format</a:t>
            </a:r>
          </a:p>
          <a:p>
            <a:pPr marL="119063" indent="-119063">
              <a:buFont typeface="Arial" panose="020B0604020202020204" pitchFamily="34" charset="0"/>
              <a:buChar char="•"/>
            </a:pPr>
            <a:r>
              <a:rPr lang="en-CA" dirty="0" smtClean="0"/>
              <a:t>Number:</a:t>
            </a:r>
          </a:p>
          <a:p>
            <a:pPr marL="344488" lvl="1" indent="-119063">
              <a:buFont typeface="Arial" panose="020B0604020202020204" pitchFamily="34" charset="0"/>
              <a:buChar char="•"/>
            </a:pPr>
            <a:r>
              <a:rPr lang="en-CA" sz="1600" dirty="0" smtClean="0"/>
              <a:t>number of decimal places.</a:t>
            </a:r>
          </a:p>
          <a:p>
            <a:pPr marL="344488" lvl="1" indent="-119063">
              <a:buFont typeface="Arial" panose="020B0604020202020204" pitchFamily="34" charset="0"/>
              <a:buChar char="•"/>
            </a:pPr>
            <a:r>
              <a:rPr lang="en-CA" sz="1600" dirty="0" smtClean="0"/>
              <a:t>Separator (every 3 digits)</a:t>
            </a:r>
          </a:p>
          <a:p>
            <a:pPr marL="119063" indent="-119063">
              <a:buFont typeface="Arial" panose="020B0604020202020204" pitchFamily="34" charset="0"/>
              <a:buChar char="•"/>
            </a:pPr>
            <a:endParaRPr lang="en-CA" dirty="0" smtClean="0"/>
          </a:p>
          <a:p>
            <a:pPr marL="119063" indent="-119063">
              <a:buFont typeface="Arial" panose="020B0604020202020204" pitchFamily="34" charset="0"/>
              <a:buChar char="•"/>
            </a:pPr>
            <a:endParaRPr lang="en-CA" dirty="0"/>
          </a:p>
        </p:txBody>
      </p:sp>
    </p:spTree>
    <p:extLst>
      <p:ext uri="{BB962C8B-B14F-4D97-AF65-F5344CB8AC3E}">
        <p14:creationId xmlns:p14="http://schemas.microsoft.com/office/powerpoint/2010/main" val="7385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a:t>
            </a:r>
            <a:r>
              <a:rPr lang="en-CA" dirty="0" smtClean="0"/>
              <a:t>(3)</a:t>
            </a:r>
            <a:endParaRPr lang="en-CA" dirty="0"/>
          </a:p>
        </p:txBody>
      </p:sp>
      <p:pic>
        <p:nvPicPr>
          <p:cNvPr id="4" name="Picture 3"/>
          <p:cNvPicPr>
            <a:picLocks noChangeAspect="1"/>
          </p:cNvPicPr>
          <p:nvPr/>
        </p:nvPicPr>
        <p:blipFill>
          <a:blip r:embed="rId2"/>
          <a:stretch>
            <a:fillRect/>
          </a:stretch>
        </p:blipFill>
        <p:spPr>
          <a:xfrm>
            <a:off x="152400" y="1524001"/>
            <a:ext cx="5153025" cy="4495800"/>
          </a:xfrm>
          <a:prstGeom prst="rect">
            <a:avLst/>
          </a:prstGeom>
        </p:spPr>
      </p:pic>
      <p:sp>
        <p:nvSpPr>
          <p:cNvPr id="5" name="TextBox 4"/>
          <p:cNvSpPr txBox="1"/>
          <p:nvPr/>
        </p:nvSpPr>
        <p:spPr>
          <a:xfrm>
            <a:off x="5638800" y="1524001"/>
            <a:ext cx="3276600" cy="5029199"/>
          </a:xfrm>
          <a:prstGeom prst="rect">
            <a:avLst/>
          </a:prstGeom>
          <a:noFill/>
        </p:spPr>
        <p:txBody>
          <a:bodyPr wrap="square" rtlCol="0">
            <a:noAutofit/>
          </a:bodyPr>
          <a:lstStyle/>
          <a:p>
            <a:pPr marL="119063" indent="-119063">
              <a:buFont typeface="Arial" panose="020B0604020202020204" pitchFamily="34" charset="0"/>
              <a:buChar char="•"/>
            </a:pPr>
            <a:r>
              <a:rPr lang="en-CA" sz="1600" dirty="0" smtClean="0"/>
              <a:t>Currency:</a:t>
            </a:r>
          </a:p>
          <a:p>
            <a:pPr marL="344488" lvl="1" indent="-119063">
              <a:buFont typeface="Arial" panose="020B0604020202020204" pitchFamily="34" charset="0"/>
              <a:buChar char="•"/>
            </a:pPr>
            <a:r>
              <a:rPr lang="en-CA" sz="1600" dirty="0" smtClean="0"/>
              <a:t>Currency sign</a:t>
            </a:r>
          </a:p>
          <a:p>
            <a:pPr marL="344488" lvl="1" indent="-119063">
              <a:buFont typeface="Arial" panose="020B0604020202020204" pitchFamily="34" charset="0"/>
              <a:buChar char="•"/>
            </a:pPr>
            <a:r>
              <a:rPr lang="en-CA" sz="1600" dirty="0"/>
              <a:t>Several options for displaying negative </a:t>
            </a:r>
            <a:r>
              <a:rPr lang="en-CA" sz="1600" dirty="0" smtClean="0"/>
              <a:t>numbers</a:t>
            </a:r>
          </a:p>
          <a:p>
            <a:pPr marL="344488" lvl="1" indent="-119063">
              <a:buFont typeface="Arial" panose="020B0604020202020204" pitchFamily="34" charset="0"/>
              <a:buChar char="•"/>
            </a:pPr>
            <a:r>
              <a:rPr lang="en-CA" sz="1600" dirty="0" smtClean="0"/>
              <a:t>Columns aligns decimal points</a:t>
            </a:r>
          </a:p>
          <a:p>
            <a:pPr marL="119063" indent="-119063">
              <a:buFont typeface="Arial" panose="020B0604020202020204" pitchFamily="34" charset="0"/>
              <a:buChar char="•"/>
            </a:pPr>
            <a:r>
              <a:rPr lang="en-CA" sz="1600" dirty="0" smtClean="0"/>
              <a:t>Accounting:</a:t>
            </a:r>
          </a:p>
          <a:p>
            <a:pPr marL="344488" lvl="1" indent="-119063">
              <a:buFont typeface="Arial" panose="020B0604020202020204" pitchFamily="34" charset="0"/>
              <a:buChar char="•"/>
            </a:pPr>
            <a:r>
              <a:rPr lang="en-CA" sz="1600" dirty="0" smtClean="0"/>
              <a:t>Similar to currency but no special options for displaying negative values</a:t>
            </a:r>
          </a:p>
          <a:p>
            <a:pPr marL="119063" indent="-119063">
              <a:buFont typeface="Arial" panose="020B0604020202020204" pitchFamily="34" charset="0"/>
              <a:buChar char="•"/>
            </a:pPr>
            <a:r>
              <a:rPr lang="en-CA" sz="1600" dirty="0" smtClean="0"/>
              <a:t>Date, Time:</a:t>
            </a:r>
          </a:p>
          <a:p>
            <a:pPr marL="344488" lvl="1" indent="-119063">
              <a:buFont typeface="Arial" panose="020B0604020202020204" pitchFamily="34" charset="0"/>
              <a:buChar char="•"/>
            </a:pPr>
            <a:r>
              <a:rPr lang="en-CA" sz="1600" dirty="0" smtClean="0"/>
              <a:t>Both allow display in different formats</a:t>
            </a:r>
          </a:p>
          <a:p>
            <a:pPr marL="119063" indent="-119063">
              <a:buFont typeface="Arial" panose="020B0604020202020204" pitchFamily="34" charset="0"/>
              <a:buChar char="•"/>
            </a:pPr>
            <a:r>
              <a:rPr lang="en-CA" sz="1600" dirty="0" smtClean="0"/>
              <a:t>Percentage: %</a:t>
            </a:r>
          </a:p>
          <a:p>
            <a:pPr marL="119063" indent="-119063">
              <a:buFont typeface="Arial" panose="020B0604020202020204" pitchFamily="34" charset="0"/>
              <a:buChar char="•"/>
            </a:pPr>
            <a:r>
              <a:rPr lang="en-CA" sz="1600" dirty="0" smtClean="0"/>
              <a:t>Fraction: /</a:t>
            </a:r>
          </a:p>
        </p:txBody>
      </p:sp>
    </p:spTree>
    <p:extLst>
      <p:ext uri="{BB962C8B-B14F-4D97-AF65-F5344CB8AC3E}">
        <p14:creationId xmlns:p14="http://schemas.microsoft.com/office/powerpoint/2010/main" val="412376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a:t>
            </a:r>
            <a:r>
              <a:rPr lang="en-CA" dirty="0" smtClean="0"/>
              <a:t>(3)</a:t>
            </a:r>
            <a:endParaRPr lang="en-CA" dirty="0"/>
          </a:p>
        </p:txBody>
      </p:sp>
      <p:pic>
        <p:nvPicPr>
          <p:cNvPr id="4" name="Picture 3"/>
          <p:cNvPicPr>
            <a:picLocks noChangeAspect="1"/>
          </p:cNvPicPr>
          <p:nvPr/>
        </p:nvPicPr>
        <p:blipFill>
          <a:blip r:embed="rId2"/>
          <a:stretch>
            <a:fillRect/>
          </a:stretch>
        </p:blipFill>
        <p:spPr>
          <a:xfrm>
            <a:off x="152400" y="1524001"/>
            <a:ext cx="5153025" cy="4495800"/>
          </a:xfrm>
          <a:prstGeom prst="rect">
            <a:avLst/>
          </a:prstGeom>
        </p:spPr>
      </p:pic>
      <p:sp>
        <p:nvSpPr>
          <p:cNvPr id="5" name="TextBox 4"/>
          <p:cNvSpPr txBox="1"/>
          <p:nvPr/>
        </p:nvSpPr>
        <p:spPr>
          <a:xfrm>
            <a:off x="5638800" y="1524001"/>
            <a:ext cx="3276600" cy="5029199"/>
          </a:xfrm>
          <a:prstGeom prst="rect">
            <a:avLst/>
          </a:prstGeom>
          <a:noFill/>
        </p:spPr>
        <p:txBody>
          <a:bodyPr wrap="square" rtlCol="0">
            <a:noAutofit/>
          </a:bodyPr>
          <a:lstStyle/>
          <a:p>
            <a:pPr marL="119063" indent="-119063">
              <a:buFont typeface="Arial" panose="020B0604020202020204" pitchFamily="34" charset="0"/>
              <a:buChar char="•"/>
            </a:pPr>
            <a:r>
              <a:rPr lang="en-CA" sz="1600" dirty="0" smtClean="0"/>
              <a:t>Scientific:</a:t>
            </a:r>
          </a:p>
          <a:p>
            <a:pPr marL="119063" indent="-119063">
              <a:buFont typeface="Arial" panose="020B0604020202020204" pitchFamily="34" charset="0"/>
              <a:buChar char="•"/>
            </a:pPr>
            <a:r>
              <a:rPr lang="en-CA" sz="1600" dirty="0" smtClean="0"/>
              <a:t>Text:</a:t>
            </a:r>
          </a:p>
          <a:p>
            <a:pPr marL="344488" lvl="1" indent="-119063">
              <a:buFont typeface="Arial" panose="020B0604020202020204" pitchFamily="34" charset="0"/>
              <a:buChar char="•"/>
            </a:pPr>
            <a:r>
              <a:rPr lang="en-CA" sz="1600" dirty="0" smtClean="0"/>
              <a:t>Treats everything (even numbers) as text</a:t>
            </a:r>
          </a:p>
          <a:p>
            <a:pPr marL="344488" lvl="1" indent="-119063">
              <a:buFont typeface="Arial" panose="020B0604020202020204" pitchFamily="34" charset="0"/>
              <a:buChar char="•"/>
            </a:pPr>
            <a:r>
              <a:rPr lang="en-CA" sz="1600" dirty="0" smtClean="0"/>
              <a:t>Cell is displayed exactly as entered.</a:t>
            </a:r>
          </a:p>
          <a:p>
            <a:pPr marL="119063" indent="-119063">
              <a:buFont typeface="Arial" panose="020B0604020202020204" pitchFamily="34" charset="0"/>
              <a:buChar char="•"/>
            </a:pPr>
            <a:r>
              <a:rPr lang="en-CA" sz="1600" dirty="0" smtClean="0"/>
              <a:t>Special:</a:t>
            </a:r>
          </a:p>
          <a:p>
            <a:pPr marL="350838" lvl="1" indent="-125413">
              <a:buFont typeface="Arial" panose="020B0604020202020204" pitchFamily="34" charset="0"/>
              <a:buChar char="•"/>
            </a:pPr>
            <a:r>
              <a:rPr lang="en-CA" sz="1600" dirty="0" smtClean="0"/>
              <a:t>Country specific information (zip)</a:t>
            </a:r>
          </a:p>
          <a:p>
            <a:pPr marL="119063" indent="-119063">
              <a:buFont typeface="Arial" panose="020B0604020202020204" pitchFamily="34" charset="0"/>
              <a:buChar char="•"/>
            </a:pPr>
            <a:r>
              <a:rPr lang="en-CA" sz="1600" dirty="0" smtClean="0"/>
              <a:t>Custom:</a:t>
            </a:r>
          </a:p>
          <a:p>
            <a:pPr marL="119063" indent="-119063">
              <a:buFont typeface="Arial" panose="020B0604020202020204" pitchFamily="34" charset="0"/>
              <a:buChar char="•"/>
            </a:pPr>
            <a:endParaRPr lang="en-CA" dirty="0" smtClean="0"/>
          </a:p>
          <a:p>
            <a:pPr marL="119063" indent="-119063">
              <a:buFont typeface="Arial" panose="020B0604020202020204" pitchFamily="34" charset="0"/>
              <a:buChar char="•"/>
            </a:pPr>
            <a:endParaRPr lang="en-CA" dirty="0"/>
          </a:p>
        </p:txBody>
      </p:sp>
    </p:spTree>
    <p:extLst>
      <p:ext uri="{BB962C8B-B14F-4D97-AF65-F5344CB8AC3E}">
        <p14:creationId xmlns:p14="http://schemas.microsoft.com/office/powerpoint/2010/main" val="256053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Recall the location of built in functions.</a:t>
            </a:r>
          </a:p>
          <a:p>
            <a:pPr marL="0" indent="0">
              <a:buNone/>
            </a:pPr>
            <a:endParaRPr lang="en-CA" dirty="0" smtClean="0"/>
          </a:p>
          <a:p>
            <a:endParaRPr lang="en-CA" dirty="0" smtClean="0"/>
          </a:p>
          <a:p>
            <a:endParaRPr lang="en-CA" dirty="0"/>
          </a:p>
          <a:p>
            <a:endParaRPr lang="en-CA" dirty="0" smtClean="0"/>
          </a:p>
          <a:p>
            <a:r>
              <a:rPr lang="en-CA" dirty="0" smtClean="0"/>
              <a:t>Also Excel provides “name completion”</a:t>
            </a:r>
            <a:endParaRPr lang="en-CA" dirty="0"/>
          </a:p>
        </p:txBody>
      </p:sp>
      <p:pic>
        <p:nvPicPr>
          <p:cNvPr id="4" name="Picture 3"/>
          <p:cNvPicPr>
            <a:picLocks noChangeAspect="1"/>
          </p:cNvPicPr>
          <p:nvPr/>
        </p:nvPicPr>
        <p:blipFill>
          <a:blip r:embed="rId2"/>
          <a:stretch>
            <a:fillRect/>
          </a:stretch>
        </p:blipFill>
        <p:spPr>
          <a:xfrm>
            <a:off x="762000" y="2419350"/>
            <a:ext cx="5076825" cy="1543050"/>
          </a:xfrm>
          <a:prstGeom prst="rect">
            <a:avLst/>
          </a:prstGeom>
        </p:spPr>
      </p:pic>
      <p:pic>
        <p:nvPicPr>
          <p:cNvPr id="5" name="Picture 4"/>
          <p:cNvPicPr>
            <a:picLocks noChangeAspect="1"/>
          </p:cNvPicPr>
          <p:nvPr/>
        </p:nvPicPr>
        <p:blipFill rotWithShape="1">
          <a:blip r:embed="rId3"/>
          <a:srcRect l="624" t="17969" r="30938" b="57031"/>
          <a:stretch/>
        </p:blipFill>
        <p:spPr>
          <a:xfrm>
            <a:off x="609600" y="4495800"/>
            <a:ext cx="8343900" cy="24384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dirty="0"/>
              <a:t>Name of example spreadsheet:</a:t>
            </a:r>
          </a:p>
          <a:p>
            <a:pPr lvl="1"/>
            <a:r>
              <a:rPr lang="en-US" dirty="0" smtClean="0">
                <a:latin typeface="Consolas" panose="020B0609020204030204" pitchFamily="49" charset="0"/>
                <a:cs typeface="Consolas" panose="020B0609020204030204" pitchFamily="49" charset="0"/>
              </a:rPr>
              <a:t>5_basic_statistics</a:t>
            </a:r>
            <a:r>
              <a:rPr lang="en-US" dirty="0" smtClean="0"/>
              <a:t>  </a:t>
            </a:r>
            <a:endParaRPr lang="en-US"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The </a:t>
            </a:r>
            <a:r>
              <a:rPr lang="en-US" dirty="0"/>
              <a:t>series of numbers can </a:t>
            </a:r>
            <a:r>
              <a:rPr lang="en-US" dirty="0" smtClean="0"/>
              <a:t>allow </a:t>
            </a:r>
            <a:r>
              <a:rPr lang="en-US" dirty="0"/>
              <a:t>refer to a range of </a:t>
            </a:r>
            <a:r>
              <a:rPr lang="en-US" dirty="0" smtClean="0"/>
              <a:t>cells</a:t>
            </a:r>
          </a:p>
          <a:p>
            <a:pPr marL="234950" lvl="1" indent="0">
              <a:buNone/>
            </a:pPr>
            <a:r>
              <a:rPr lang="en-US" sz="1800" dirty="0" smtClean="0">
                <a:latin typeface="Consolas" panose="020B0609020204030204" pitchFamily="49" charset="0"/>
                <a:cs typeface="Consolas" panose="020B0609020204030204" pitchFamily="49" charset="0"/>
              </a:rPr>
              <a:t>formula(&lt;</a:t>
            </a:r>
            <a:r>
              <a:rPr lang="en-US" sz="1800" i="1" dirty="0">
                <a:latin typeface="Consolas" panose="020B0609020204030204" pitchFamily="49" charset="0"/>
                <a:cs typeface="Consolas" panose="020B0609020204030204" pitchFamily="49" charset="0"/>
              </a:rPr>
              <a:t>start cell</a:t>
            </a:r>
            <a:r>
              <a:rPr lang="en-US" sz="1800" dirty="0">
                <a:latin typeface="Consolas" panose="020B0609020204030204" pitchFamily="49" charset="0"/>
                <a:cs typeface="Consolas" panose="020B0609020204030204" pitchFamily="49" charset="0"/>
              </a:rPr>
              <a:t>&gt; : &lt;</a:t>
            </a:r>
            <a:r>
              <a:rPr lang="en-US" sz="1800" i="1" dirty="0">
                <a:latin typeface="Consolas" panose="020B0609020204030204" pitchFamily="49" charset="0"/>
                <a:cs typeface="Consolas" panose="020B0609020204030204" pitchFamily="49" charset="0"/>
              </a:rPr>
              <a:t>end cell</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pic>
        <p:nvPicPr>
          <p:cNvPr id="5" name="Picture 4"/>
          <p:cNvPicPr>
            <a:picLocks noChangeAspect="1"/>
          </p:cNvPicPr>
          <p:nvPr/>
        </p:nvPicPr>
        <p:blipFill>
          <a:blip r:embed="rId2"/>
          <a:stretch>
            <a:fillRect/>
          </a:stretch>
        </p:blipFill>
        <p:spPr>
          <a:xfrm>
            <a:off x="685800" y="2285999"/>
            <a:ext cx="3581400" cy="3659825"/>
          </a:xfrm>
          <a:prstGeom prst="rect">
            <a:avLst/>
          </a:prstGeom>
        </p:spPr>
      </p:pic>
      <p:sp>
        <p:nvSpPr>
          <p:cNvPr id="6" name="Rectangle 5"/>
          <p:cNvSpPr/>
          <p:nvPr/>
        </p:nvSpPr>
        <p:spPr>
          <a:xfrm>
            <a:off x="4495800"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pic>
        <p:nvPicPr>
          <p:cNvPr id="4" name="Picture 3"/>
          <p:cNvPicPr>
            <a:picLocks noChangeAspect="1"/>
          </p:cNvPicPr>
          <p:nvPr/>
        </p:nvPicPr>
        <p:blipFill>
          <a:blip r:embed="rId2"/>
          <a:stretch>
            <a:fillRect/>
          </a:stretch>
        </p:blipFill>
        <p:spPr>
          <a:xfrm>
            <a:off x="457200" y="2057400"/>
            <a:ext cx="7800975" cy="2619375"/>
          </a:xfrm>
          <a:prstGeom prst="rect">
            <a:avLst/>
          </a:prstGeom>
        </p:spPr>
      </p:pic>
      <p:grpSp>
        <p:nvGrpSpPr>
          <p:cNvPr id="17" name="Group 16"/>
          <p:cNvGrpSpPr/>
          <p:nvPr/>
        </p:nvGrpSpPr>
        <p:grpSpPr>
          <a:xfrm>
            <a:off x="3962400" y="3962400"/>
            <a:ext cx="4159624" cy="1893332"/>
            <a:chOff x="3962400" y="3962400"/>
            <a:chExt cx="4159624"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3977039" y="3962400"/>
              <a:ext cx="3338162"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4109421"/>
              <a:ext cx="2864224" cy="145317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a:t>
            </a:r>
            <a:r>
              <a:rPr lang="en-US" smtClean="0"/>
              <a:t>cells </a:t>
            </a:r>
            <a:r>
              <a:rPr lang="en-US" smtClean="0"/>
              <a:t>that do or do not contain a certain type of data e.g., numbers</a:t>
            </a:r>
            <a:endParaRPr lang="en-US" smtClean="0"/>
          </a:p>
          <a:p>
            <a:r>
              <a:rPr lang="en-US" smtClean="0"/>
              <a:t>General </a:t>
            </a:r>
            <a:r>
              <a:rPr lang="en-US" dirty="0" smtClean="0"/>
              <a:t>usage (all these formulas will require this information although one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rare e.g., </a:t>
            </a:r>
            <a:r>
              <a:rPr lang="en-US" sz="1800" dirty="0">
                <a:latin typeface="Consolas" panose="020B0609020204030204" pitchFamily="49" charset="0"/>
                <a:cs typeface="Consolas" panose="020B0609020204030204" pitchFamily="49" charset="0"/>
              </a:rPr>
              <a:t>=COUNT(1,"A",2)</a:t>
            </a:r>
          </a:p>
          <a:p>
            <a:r>
              <a:rPr lang="en-US" dirty="0"/>
              <a:t>Name of example spreadsheet:</a:t>
            </a:r>
          </a:p>
          <a:p>
            <a:pPr lvl="1"/>
            <a:r>
              <a:rPr lang="en-US" dirty="0" smtClean="0">
                <a:latin typeface="Consolas" panose="020B0609020204030204" pitchFamily="49" charset="0"/>
                <a:cs typeface="Consolas" panose="020B0609020204030204" pitchFamily="49" charset="0"/>
              </a:rPr>
              <a:t>6_counting_functions</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20652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a:latin typeface="Consolas" panose="020B0609020204030204" pitchFamily="49" charset="0"/>
                <a:cs typeface="Consolas" panose="020B0609020204030204" pitchFamily="49" charset="0"/>
              </a:rPr>
              <a:t>find()</a:t>
            </a:r>
            <a:r>
              <a:rPr lang="en-CA" dirty="0"/>
              <a:t>, </a:t>
            </a:r>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mid</a:t>
            </a:r>
            <a:r>
              <a:rPr lang="en-CA"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7_converting_text</a:t>
            </a:r>
            <a:r>
              <a:rPr lang="en-US" dirty="0" smtClean="0"/>
              <a:t>” </a:t>
            </a:r>
          </a:p>
          <a:p>
            <a:pPr marL="234950" lvl="1" indent="0">
              <a:buNone/>
            </a:pPr>
            <a:endParaRPr lang="en-US" dirty="0"/>
          </a:p>
          <a:p>
            <a:pPr marL="234950" lvl="1" indent="-234950">
              <a:buFont typeface="Arial" charset="0"/>
              <a:buChar char="•"/>
            </a:pPr>
            <a:r>
              <a:rPr lang="en-CA" dirty="0" smtClean="0">
                <a:latin typeface="Consolas" panose="020B0609020204030204" pitchFamily="49" charset="0"/>
                <a:cs typeface="Consolas" panose="020B0609020204030204" pitchFamily="49" charset="0"/>
              </a:rPr>
              <a:t>lower()</a:t>
            </a:r>
            <a:endParaRPr lang="en-CA"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upper()</a:t>
            </a:r>
            <a:endParaRPr lang="en-CA"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proper()</a:t>
            </a:r>
            <a:endParaRPr lang="en-CA"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8_extracting_conn</a:t>
            </a:r>
            <a:r>
              <a:rPr lang="en-US" dirty="0" smtClean="0"/>
              <a:t>ecting_text”</a:t>
            </a:r>
          </a:p>
          <a:p>
            <a:pPr marL="355600" indent="-342900"/>
            <a:r>
              <a:rPr lang="en-US" sz="2000" dirty="0">
                <a:latin typeface="Consolas" panose="020B0609020204030204" pitchFamily="49" charset="0"/>
                <a:cs typeface="Consolas" panose="020B0609020204030204" pitchFamily="49" charset="0"/>
              </a:rPr>
              <a:t>t</a:t>
            </a:r>
            <a:r>
              <a:rPr lang="en-US" sz="2000" dirty="0" smtClean="0">
                <a:latin typeface="Consolas" panose="020B0609020204030204" pitchFamily="49" charset="0"/>
                <a:cs typeface="Consolas" panose="020B0609020204030204" pitchFamily="49" charset="0"/>
              </a:rPr>
              <a:t>rim():</a:t>
            </a:r>
          </a:p>
          <a:p>
            <a:pPr marL="577850" lvl="1" indent="-342900"/>
            <a:r>
              <a:rPr lang="en-US" sz="1800" dirty="0" smtClean="0">
                <a:cs typeface="Consolas" panose="020B0609020204030204" pitchFamily="49" charset="0"/>
              </a:rPr>
              <a:t>Removes leading or </a:t>
            </a:r>
            <a:r>
              <a:rPr lang="en-US" sz="1800" smtClean="0">
                <a:cs typeface="Consolas" panose="020B0609020204030204" pitchFamily="49" charset="0"/>
              </a:rPr>
              <a:t>trailing </a:t>
            </a:r>
            <a:r>
              <a:rPr lang="en-US" sz="1800" smtClean="0">
                <a:cs typeface="Consolas" panose="020B0609020204030204" pitchFamily="49" charset="0"/>
              </a:rPr>
              <a:t>spaces (ignores single spaces within text)</a:t>
            </a:r>
            <a:endParaRPr lang="en-US" sz="1800" dirty="0" smtClean="0">
              <a:cs typeface="Consolas" panose="020B0609020204030204" pitchFamily="49" charset="0"/>
            </a:endParaRP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a:latin typeface="Consolas" panose="020B0609020204030204" pitchFamily="49" charset="0"/>
                <a:cs typeface="Consolas" panose="020B0609020204030204" pitchFamily="49" charset="0"/>
              </a:rPr>
              <a:t>Trim("  </a:t>
            </a:r>
            <a:r>
              <a:rPr lang="en-US" sz="160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 ")</a:t>
            </a:r>
          </a:p>
          <a:p>
            <a:pPr marL="695325" lvl="2" indent="-342900"/>
            <a:r>
              <a:rPr lang="en-US" sz="1600" dirty="0">
                <a:latin typeface="Consolas" panose="020B0609020204030204" pitchFamily="49" charset="0"/>
                <a:cs typeface="Consolas" panose="020B0609020204030204" pitchFamily="49" charset="0"/>
              </a:rPr>
              <a:t>Trim</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endParaRPr lang="en-US" sz="1600" dirty="0" smtClean="0">
              <a:latin typeface="Consolas" panose="020B0609020204030204" pitchFamily="49" charset="0"/>
              <a:cs typeface="Consolas" panose="020B0609020204030204" pitchFamily="49" charset="0"/>
              <a:hlinkClick r:id="rId3"/>
            </a:endParaRPr>
          </a:p>
          <a:p>
            <a:pPr marL="577850" lvl="1" indent="-342900"/>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200" dirty="0" smtClean="0">
              <a:cs typeface="Consolas" panose="020B0609020204030204" pitchFamily="49" charset="0"/>
            </a:endParaRPr>
          </a:p>
          <a:p>
            <a:pPr marL="577850" lvl="1" indent="-342900"/>
            <a:endParaRPr lang="en-US" sz="1800" dirty="0">
              <a:cs typeface="Consolas" panose="020B0609020204030204" pitchFamily="49" charset="0"/>
            </a:endParaRPr>
          </a:p>
          <a:p>
            <a:pPr marL="355600" indent="-342900"/>
            <a:r>
              <a:rPr lang="en-US" sz="2000"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10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r>
              <a:rPr lang="en-US" sz="2000" dirty="0">
                <a:latin typeface="Consolas" panose="020B0609020204030204" pitchFamily="49" charset="0"/>
                <a:cs typeface="Consolas" panose="020B0609020204030204" pitchFamily="49" charset="0"/>
              </a:rPr>
              <a:t>l</a:t>
            </a:r>
            <a:r>
              <a:rPr lang="en-US" sz="2000" dirty="0" smtClean="0">
                <a:latin typeface="Consolas" panose="020B0609020204030204" pitchFamily="49" charset="0"/>
                <a:cs typeface="Consolas" panose="020B0609020204030204" pitchFamily="49" charset="0"/>
              </a:rPr>
              <a:t>eft()</a:t>
            </a:r>
            <a:r>
              <a:rPr lang="en-US" dirty="0" smtClean="0"/>
              <a:t>:</a:t>
            </a:r>
          </a:p>
          <a:p>
            <a:pPr lvl="1"/>
            <a:r>
              <a:rPr lang="en-US" dirty="0" smtClean="0"/>
              <a:t>Extracts the specified number of characters from  the left side of the specified </a:t>
            </a:r>
            <a:r>
              <a:rPr lang="en-US" smtClean="0"/>
              <a:t>string.</a:t>
            </a:r>
          </a:p>
          <a:p>
            <a:pPr lvl="1"/>
            <a:r>
              <a:rPr lang="en-US" b="1"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a:hlinkClick r:id="rId3"/>
              </a:rPr>
              <a:t>https://support.office.com/en-US/article/Left-Function-D5897BF6-91F5-4BF8-853A-B63D7DE09681</a:t>
            </a:r>
            <a:endParaRPr lang="en-US" sz="1200"/>
          </a:p>
          <a:p>
            <a:pPr lvl="1"/>
            <a:r>
              <a:rPr lang="en-US" b="1" smtClean="0"/>
              <a:t>Examples</a:t>
            </a:r>
            <a:r>
              <a:rPr lang="en-US" b="1" dirty="0" smtClean="0"/>
              <a:t>: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right()</a:t>
            </a:r>
            <a:r>
              <a:rPr lang="en-US" dirty="0" smtClean="0"/>
              <a:t>:</a:t>
            </a:r>
          </a:p>
          <a:p>
            <a:pPr lvl="1"/>
            <a:r>
              <a:rPr lang="en-US" dirty="0" smtClean="0"/>
              <a:t>Extracts the specified number of characters from the right side of </a:t>
            </a:r>
            <a:r>
              <a:rPr lang="en-US"/>
              <a:t>the </a:t>
            </a:r>
            <a:r>
              <a:rPr lang="en-US" smtClean="0"/>
              <a:t>string</a:t>
            </a:r>
          </a:p>
          <a:p>
            <a:pPr lvl="1"/>
            <a:r>
              <a:rPr lang="en-US" b="1"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a:latin typeface="Consolas" panose="020B0609020204030204" pitchFamily="49" charset="0"/>
                <a:cs typeface="Consolas" panose="020B0609020204030204" pitchFamily="49" charset="0"/>
              </a:rPr>
              <a:t>length</a:t>
            </a:r>
            <a:r>
              <a:rPr lang="en-US" smtClean="0">
                <a:latin typeface="Consolas" panose="020B0609020204030204" pitchFamily="49" charset="0"/>
                <a:cs typeface="Consolas" panose="020B0609020204030204" pitchFamily="49" charset="0"/>
              </a:rPr>
              <a:t>&gt;)</a:t>
            </a:r>
          </a:p>
          <a:p>
            <a:pPr lvl="1"/>
            <a:r>
              <a:rPr lang="en-US" sz="1200">
                <a:hlinkClick r:id="rId3"/>
              </a:rPr>
              <a:t>https://support.office.com/en-US/article/Right-Function-C02A18A8-B224-437E-AABA-1B785C6C61BF</a:t>
            </a:r>
            <a:endParaRPr lang="en-US" sz="1200"/>
          </a:p>
          <a:p>
            <a:pPr lvl="1"/>
            <a:r>
              <a:rPr lang="en-US" b="1"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mid()</a:t>
            </a:r>
            <a:r>
              <a:rPr lang="en-US" sz="2000" dirty="0" smtClean="0"/>
              <a:t>:</a:t>
            </a:r>
          </a:p>
          <a:p>
            <a:pPr lvl="1"/>
            <a:r>
              <a:rPr lang="en-US" dirty="0" smtClean="0"/>
              <a:t>Starting at the specified position, the function extracts the specified number of characters from the string</a:t>
            </a:r>
          </a:p>
          <a:p>
            <a:pPr lvl="1"/>
            <a:r>
              <a:rPr lang="en-US" b="1" smtClean="0"/>
              <a:t>Format</a:t>
            </a:r>
            <a:r>
              <a:rPr lang="en-US" dirty="0" smtClean="0"/>
              <a:t>: </a:t>
            </a:r>
            <a:r>
              <a:rPr lang="en-US" dirty="0" smtClean="0">
                <a:latin typeface="Consolas" panose="020B0609020204030204" pitchFamily="49" charset="0"/>
                <a:cs typeface="Consolas" panose="020B0609020204030204" pitchFamily="49" charset="0"/>
              </a:rPr>
              <a:t>left(&lt;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a:hlinkClick r:id="rId3"/>
              </a:rPr>
              <a:t>https://support.office.com/en-US/article/Mid-Function-427E6895-822C-44EE-B34A-564A28F2532C</a:t>
            </a:r>
            <a:endParaRPr lang="en-US" sz="1200"/>
          </a:p>
          <a:p>
            <a:pPr lvl="1"/>
            <a:r>
              <a:rPr lang="en-US" b="1"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355600" indent="-342900"/>
            <a:r>
              <a:rPr lang="en-US" sz="2000" dirty="0">
                <a:latin typeface="Consolas" panose="020B0609020204030204" pitchFamily="49" charset="0"/>
                <a:cs typeface="Consolas" panose="020B0609020204030204" pitchFamily="49" charset="0"/>
              </a:rPr>
              <a:t>find()</a:t>
            </a:r>
            <a:r>
              <a:rPr lang="en-US" dirty="0"/>
              <a:t>:</a:t>
            </a:r>
          </a:p>
          <a:p>
            <a:pPr marL="577850" lvl="1" indent="-342900"/>
            <a:r>
              <a:rPr lang="en-US" dirty="0"/>
              <a:t>Finds the starting position of one </a:t>
            </a:r>
            <a:r>
              <a:rPr lang="en-US"/>
              <a:t>string </a:t>
            </a:r>
            <a:r>
              <a:rPr lang="en-US"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start </a:t>
            </a:r>
            <a:r>
              <a:rPr lang="en-US" i="1" dirty="0" smtClean="0">
                <a:latin typeface="Consolas" panose="020B0609020204030204" pitchFamily="49" charset="0"/>
                <a:cs typeface="Consolas" panose="020B0609020204030204" pitchFamily="49" charset="0"/>
              </a:rPr>
              <a:t>position</a:t>
            </a:r>
            <a:r>
              <a:rPr lang="en-US" dirty="0" smtClean="0">
                <a:latin typeface="Consolas" panose="020B0609020204030204" pitchFamily="49" charset="0"/>
                <a:cs typeface="Consolas" panose="020B0609020204030204" pitchFamily="49" charset="0"/>
              </a:rPr>
              <a:t>&gt;])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a:hlinkClick r:id="rId3"/>
              </a:rPr>
              <a:t>https://</a:t>
            </a:r>
            <a:r>
              <a:rPr lang="en-US" sz="1200" smtClean="0">
                <a:hlinkClick r:id="rId3"/>
              </a:rPr>
              <a:t>support.office.com/en-US/article/FIND-function-06213F91-B5BE-4544-8B0B-2FD5A775436F</a:t>
            </a:r>
            <a:endParaRPr lang="en-US" sz="1200" smtClean="0"/>
          </a:p>
          <a:p>
            <a:pPr marL="577850" lvl="1" indent="-342900"/>
            <a:r>
              <a:rPr lang="en-US" sz="1800" b="1"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a:t>
            </a:r>
            <a:r>
              <a:rPr lang="en-US" sz="1600">
                <a:latin typeface="Consolas" panose="020B0609020204030204" pitchFamily="49" charset="0"/>
                <a:cs typeface="Consolas" panose="020B0609020204030204" pitchFamily="49" charset="0"/>
              </a:rPr>
              <a:t>Dr</a:t>
            </a:r>
            <a:r>
              <a:rPr lang="en-US" sz="1600" dirty="0">
                <a:latin typeface="Consolas" panose="020B0609020204030204" pitchFamily="49" charset="0"/>
                <a:cs typeface="Consolas" panose="020B0609020204030204" pitchFamily="49" charset="0"/>
              </a:rPr>
              <a:t>. NW</a:t>
            </a:r>
            <a:r>
              <a:rPr lang="en-US" dirty="0" smtClean="0"/>
              <a:t>”</a:t>
            </a:r>
          </a:p>
          <a:p>
            <a:pPr lvl="1"/>
            <a:r>
              <a:rPr lang="en-US" dirty="0" smtClean="0"/>
              <a:t>You wish to extract the apartment number information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a:t>
            </a:r>
            <a:r>
              <a:rPr lang="en-US">
                <a:latin typeface="Consolas" panose="020B0609020204030204" pitchFamily="49" charset="0"/>
                <a:cs typeface="Consolas" panose="020B0609020204030204" pitchFamily="49" charset="0"/>
              </a:rPr>
              <a:t>Dr</a:t>
            </a:r>
            <a:r>
              <a:rPr lang="en-US" dirty="0">
                <a:latin typeface="Consolas" panose="020B0609020204030204" pitchFamily="49" charset="0"/>
                <a:cs typeface="Consolas" panose="020B0609020204030204" pitchFamily="49" charset="0"/>
              </a:rPr>
              <a:t>.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this information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86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2"/>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“Dr. Jones”</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“Dr. Harry”</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2"/>
          <a:srcRect b="25275"/>
          <a:stretch/>
        </p:blipFill>
        <p:spPr>
          <a:xfrm>
            <a:off x="762000" y="2068695"/>
            <a:ext cx="6181725" cy="1295400"/>
          </a:xfrm>
          <a:prstGeom prst="rect">
            <a:avLst/>
          </a:prstGeom>
        </p:spPr>
      </p:pic>
      <p:pic>
        <p:nvPicPr>
          <p:cNvPr id="5" name="Picture 4"/>
          <p:cNvPicPr>
            <a:picLocks noChangeAspect="1"/>
          </p:cNvPicPr>
          <p:nvPr/>
        </p:nvPicPr>
        <p:blipFill>
          <a:blip r:embed="rId3"/>
          <a:stretch>
            <a:fillRect/>
          </a:stretch>
        </p:blipFill>
        <p:spPr>
          <a:xfrm>
            <a:off x="3870447" y="3886200"/>
            <a:ext cx="1600200" cy="1266825"/>
          </a:xfrm>
          <a:prstGeom prst="rect">
            <a:avLst/>
          </a:prstGeom>
        </p:spPr>
      </p:pic>
      <p:pic>
        <p:nvPicPr>
          <p:cNvPr id="6" name="Picture 5"/>
          <p:cNvPicPr>
            <a:picLocks noChangeAspect="1"/>
          </p:cNvPicPr>
          <p:nvPr/>
        </p:nvPicPr>
        <p:blipFill>
          <a:blip r:embed="rId4"/>
          <a:stretch>
            <a:fillRect/>
          </a:stretch>
        </p:blipFill>
        <p:spPr>
          <a:xfrm>
            <a:off x="7058025" y="5334000"/>
            <a:ext cx="1628775" cy="106680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A2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Lecture Exercise #2: String Functions</a:t>
            </a:r>
            <a:endParaRPr lang="en-US" b="1"/>
          </a:p>
        </p:txBody>
      </p:sp>
    </p:spTree>
    <p:extLst>
      <p:ext uri="{BB962C8B-B14F-4D97-AF65-F5344CB8AC3E}">
        <p14:creationId xmlns:p14="http://schemas.microsoft.com/office/powerpoint/2010/main" val="27455554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Lecture Exercise #3: String Functions (If There Is Time)</a:t>
            </a:r>
            <a:endParaRPr lang="en-US" b="1"/>
          </a:p>
        </p:txBody>
      </p:sp>
    </p:spTree>
    <p:extLst>
      <p:ext uri="{BB962C8B-B14F-4D97-AF65-F5344CB8AC3E}">
        <p14:creationId xmlns:p14="http://schemas.microsoft.com/office/powerpoint/2010/main" val="33252641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9_date_time</a:t>
            </a:r>
            <a:r>
              <a:rPr lang="en-US" dirty="0" smtClean="0"/>
              <a:t>”</a:t>
            </a:r>
            <a:endParaRPr lang="en-US"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a:t>
            </a:r>
          </a:p>
          <a:p>
            <a:pPr lvl="1"/>
            <a:r>
              <a:rPr lang="en-CA" dirty="0" smtClean="0"/>
              <a:t>“If condition met do an action”</a:t>
            </a:r>
          </a:p>
          <a:p>
            <a:r>
              <a:rPr lang="en-CA" dirty="0" smtClean="0"/>
              <a:t>Function can return another value if the condition hasn’t been met.</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stretch>
            <a:fillRect/>
          </a:stretch>
        </p:blipFill>
        <p:spPr>
          <a:xfrm>
            <a:off x="150818" y="4609943"/>
            <a:ext cx="2447925" cy="2337284"/>
          </a:xfrm>
          <a:prstGeom prst="rect">
            <a:avLst/>
          </a:prstGeom>
        </p:spPr>
      </p:pic>
      <p:sp>
        <p:nvSpPr>
          <p:cNvPr id="2" name="Title 1"/>
          <p:cNvSpPr>
            <a:spLocks noGrp="1"/>
          </p:cNvSpPr>
          <p:nvPr>
            <p:ph type="title"/>
          </p:nvPr>
        </p:nvSpPr>
        <p:spPr/>
        <p:txBody>
          <a:bodyPr/>
          <a:lstStyle/>
          <a:p>
            <a:r>
              <a:rPr lang="en-CA" dirty="0" smtClean="0"/>
              <a:t>Applying Branches: Grade Example</a:t>
            </a:r>
            <a:endParaRPr lang="en-CA" dirty="0"/>
          </a:p>
        </p:txBody>
      </p:sp>
      <p:sp>
        <p:nvSpPr>
          <p:cNvPr id="3" name="Content Placeholder 2"/>
          <p:cNvSpPr>
            <a:spLocks noGrp="1"/>
          </p:cNvSpPr>
          <p:nvPr>
            <p:ph idx="1"/>
          </p:nvPr>
        </p:nvSpPr>
        <p:spPr/>
        <p:txBody>
          <a:bodyPr/>
          <a:lstStyle/>
          <a:p>
            <a:r>
              <a:rPr lang="en-CA" dirty="0" smtClean="0"/>
              <a:t>In column ‘E’ the sheet will display “Pass” if term grade point is 1.0 or greater “</a:t>
            </a:r>
            <a:r>
              <a:rPr lang="en-CA" dirty="0" smtClean="0">
                <a:latin typeface="Consolas" panose="020B0609020204030204" pitchFamily="49" charset="0"/>
                <a:cs typeface="Consolas" panose="020B0609020204030204" pitchFamily="49" charset="0"/>
              </a:rPr>
              <a:t>Fail</a:t>
            </a:r>
            <a:r>
              <a:rPr lang="en-CA" dirty="0" smtClean="0"/>
              <a:t>” otherwise.</a:t>
            </a:r>
          </a:p>
          <a:p>
            <a:pPr lvl="1"/>
            <a:r>
              <a:rPr lang="en-CA" dirty="0" smtClean="0"/>
              <a:t>spreadsheet example name: 10</a:t>
            </a:r>
            <a:r>
              <a:rPr lang="en-CA" dirty="0" smtClean="0">
                <a:latin typeface="Consolas" panose="020B0609020204030204" pitchFamily="49" charset="0"/>
                <a:cs typeface="Consolas" panose="020B0609020204030204" pitchFamily="49" charset="0"/>
              </a:rPr>
              <a:t>_if_else_pass_fail</a:t>
            </a:r>
            <a:endParaRPr lang="en-CA" dirty="0">
              <a:latin typeface="Consolas" panose="020B0609020204030204" pitchFamily="49" charset="0"/>
              <a:cs typeface="Consolas" panose="020B0609020204030204" pitchFamily="49" charset="0"/>
            </a:endParaRPr>
          </a:p>
        </p:txBody>
      </p:sp>
      <p:sp>
        <p:nvSpPr>
          <p:cNvPr id="5" name="Rectangle 4"/>
          <p:cNvSpPr/>
          <p:nvPr/>
        </p:nvSpPr>
        <p:spPr>
          <a:xfrm>
            <a:off x="3171827" y="4091271"/>
            <a:ext cx="541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a:t>
            </a:r>
            <a:r>
              <a:rPr lang="en-CA" dirty="0">
                <a:latin typeface="Consolas" panose="020B0609020204030204" pitchFamily="49" charset="0"/>
                <a:cs typeface="Consolas" panose="020B0609020204030204" pitchFamily="49" charset="0"/>
              </a:rPr>
              <a:t>D2&gt;=1</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Pass</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326989" y="4538506"/>
            <a:ext cx="3467100" cy="12192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48494" y="3528045"/>
            <a:ext cx="1114427" cy="621683"/>
            <a:chOff x="3538536" y="3352853"/>
            <a:chExt cx="1114427" cy="621683"/>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538536" y="3352853"/>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5577207" y="3547427"/>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450011" y="4700871"/>
            <a:ext cx="2236789" cy="713935"/>
            <a:chOff x="6432841" y="4741562"/>
            <a:chExt cx="2236789" cy="713935"/>
          </a:xfrm>
        </p:grpSpPr>
        <p:sp>
          <p:nvSpPr>
            <p:cNvPr id="10" name="Right Brace 9"/>
            <p:cNvSpPr/>
            <p:nvPr/>
          </p:nvSpPr>
          <p:spPr>
            <a:xfrm rot="5400000">
              <a:off x="7387938" y="4487856"/>
              <a:ext cx="187910" cy="695322"/>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a:t>
            </a:r>
            <a:r>
              <a:rPr lang="en-CA" dirty="0" smtClean="0">
                <a:latin typeface="Consolas" panose="020B0609020204030204" pitchFamily="49" charset="0"/>
                <a:cs typeface="Consolas" panose="020B0609020204030204" pitchFamily="49" charset="0"/>
              </a:rPr>
              <a:t>3,</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Pass</a:t>
            </a:r>
            <a:r>
              <a:rPr lang="en-CA" dirty="0">
                <a:latin typeface="Consolas" panose="020B0609020204030204" pitchFamily="49" charset="0"/>
                <a:cs typeface="Consolas" panose="020B0609020204030204" pitchFamily="49" charset="0"/>
              </a:rPr>
              <a:t>", "Fail")</a:t>
            </a:r>
          </a:p>
          <a:p>
            <a:endParaRPr lang="en-CA" dirty="0" smtClean="0"/>
          </a:p>
          <a:p>
            <a:r>
              <a:rPr lang="en-CA" dirty="0" smtClean="0"/>
              <a:t>Note: the return value is not limited only </a:t>
            </a:r>
            <a:r>
              <a:rPr lang="en-CA" smtClean="0"/>
              <a:t>to text</a:t>
            </a:r>
          </a:p>
          <a:p>
            <a:r>
              <a:rPr lang="en-CA" sz="1000">
                <a:hlinkClick r:id="rId2"/>
              </a:rPr>
              <a:t>https://</a:t>
            </a:r>
            <a:r>
              <a:rPr lang="en-CA" sz="1000" smtClean="0">
                <a:hlinkClick r:id="rId2"/>
              </a:rPr>
              <a:t>support.office.com/en-US/article/IF-function-69aed7c9-4e8a-4755-a9bc-aa8bbff73be2?CorrelationId=6aeb3056-a94b-47ac-af6e-90dff250a029</a:t>
            </a:r>
            <a:endParaRPr lang="en-CA" sz="100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gridCol w="1971675"/>
                <a:gridCol w="3048000"/>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cs typeface="Consolas" panose="020B0609020204030204" pitchFamily="49" charset="0"/>
              </a:rPr>
              <a:t>Fail</a:t>
            </a:r>
            <a:r>
              <a:rPr lang="en-CA" dirty="0" smtClean="0"/>
              <a:t>” message (‘Column E’ data).</a:t>
            </a:r>
          </a:p>
          <a:p>
            <a:pPr marL="0" indent="0">
              <a:buNone/>
            </a:pPr>
            <a:endParaRPr lang="en-CA" dirty="0"/>
          </a:p>
        </p:txBody>
      </p:sp>
      <p:sp>
        <p:nvSpPr>
          <p:cNvPr id="5" name="Rectangle 4"/>
          <p:cNvSpPr/>
          <p:nvPr/>
        </p:nvSpPr>
        <p:spPr>
          <a:xfrm>
            <a:off x="4559300" y="436898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IF(D2&gt;=1,"Pass")</a:t>
            </a:r>
          </a:p>
        </p:txBody>
      </p:sp>
      <p:pic>
        <p:nvPicPr>
          <p:cNvPr id="7" name="Picture 6"/>
          <p:cNvPicPr>
            <a:picLocks noChangeAspect="1"/>
          </p:cNvPicPr>
          <p:nvPr/>
        </p:nvPicPr>
        <p:blipFill rotWithShape="1">
          <a:blip r:embed="rId2"/>
          <a:srcRect l="60063"/>
          <a:stretch/>
        </p:blipFill>
        <p:spPr>
          <a:xfrm>
            <a:off x="0" y="4421999"/>
            <a:ext cx="2667000" cy="2436001"/>
          </a:xfrm>
          <a:prstGeom prst="rect">
            <a:avLst/>
          </a:prstGeom>
        </p:spPr>
      </p:pic>
      <p:cxnSp>
        <p:nvCxnSpPr>
          <p:cNvPr id="6" name="Straight Connector 5"/>
          <p:cNvCxnSpPr>
            <a:endCxn id="5" idx="1"/>
          </p:cNvCxnSpPr>
          <p:nvPr/>
        </p:nvCxnSpPr>
        <p:spPr>
          <a:xfrm flipV="1">
            <a:off x="2209800" y="4635680"/>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case’ (false that the condition has been met).</a:t>
            </a:r>
          </a:p>
          <a:p>
            <a:r>
              <a:rPr lang="en-CA" dirty="0" smtClean="0"/>
              <a:t>Previous example: amended</a:t>
            </a:r>
          </a:p>
          <a:p>
            <a:pPr lvl="1"/>
            <a:r>
              <a:rPr lang="en-CA" dirty="0" smtClean="0"/>
              <a:t>spreadsheet example name: </a:t>
            </a:r>
            <a:r>
              <a:rPr lang="en-CA" dirty="0" smtClean="0">
                <a:latin typeface="Consolas" panose="020B0609020204030204" pitchFamily="49" charset="0"/>
                <a:cs typeface="Consolas" panose="020B0609020204030204" pitchFamily="49" charset="0"/>
              </a:rPr>
              <a:t>11_if_pass_only</a:t>
            </a:r>
            <a:endParaRPr lang="en-CA" dirty="0">
              <a:latin typeface="Consolas" panose="020B0609020204030204" pitchFamily="49" charset="0"/>
              <a:cs typeface="Consolas" panose="020B0609020204030204" pitchFamily="49" charset="0"/>
            </a:endParaRPr>
          </a:p>
        </p:txBody>
      </p:sp>
      <p:pic>
        <p:nvPicPr>
          <p:cNvPr id="7" name="Picture 6"/>
          <p:cNvPicPr>
            <a:picLocks noChangeAspect="1"/>
          </p:cNvPicPr>
          <p:nvPr/>
        </p:nvPicPr>
        <p:blipFill>
          <a:blip r:embed="rId2"/>
          <a:stretch>
            <a:fillRect/>
          </a:stretch>
        </p:blipFill>
        <p:spPr>
          <a:xfrm>
            <a:off x="468791" y="4076700"/>
            <a:ext cx="2541109" cy="2305050"/>
          </a:xfrm>
          <a:prstGeom prst="rect">
            <a:avLst/>
          </a:prstGeom>
        </p:spPr>
      </p:pic>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(2)</a:t>
            </a:r>
            <a:endParaRPr lang="en-CA" dirty="0"/>
          </a:p>
        </p:txBody>
      </p:sp>
      <p:sp>
        <p:nvSpPr>
          <p:cNvPr id="5" name="Rectangle 4"/>
          <p:cNvSpPr/>
          <p:nvPr/>
        </p:nvSpPr>
        <p:spPr>
          <a:xfrm>
            <a:off x="3836509" y="4152900"/>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=IF(D2&gt;=1,"Pass","")</a:t>
            </a:r>
          </a:p>
        </p:txBody>
      </p:sp>
      <p:cxnSp>
        <p:nvCxnSpPr>
          <p:cNvPr id="6" name="Straight Connector 5"/>
          <p:cNvCxnSpPr>
            <a:endCxn id="5" idx="2"/>
          </p:cNvCxnSpPr>
          <p:nvPr/>
        </p:nvCxnSpPr>
        <p:spPr>
          <a:xfrm flipV="1">
            <a:off x="2819400" y="46863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‘Nesting’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“Perfect” if grade point is 4.0 or greater</a:t>
            </a:r>
          </a:p>
          <a:p>
            <a:pPr lvl="1"/>
            <a:r>
              <a:rPr lang="en-CA" dirty="0" smtClean="0"/>
              <a:t>Display “Excellent” if grade point is 3.0 or greater but less than 4.0</a:t>
            </a:r>
          </a:p>
          <a:p>
            <a:pPr lvl="1"/>
            <a:r>
              <a:rPr lang="en-CA" dirty="0" smtClean="0"/>
              <a:t>Display “Adequate” </a:t>
            </a:r>
            <a:r>
              <a:rPr lang="en-CA" dirty="0"/>
              <a:t>if grade point is </a:t>
            </a:r>
            <a:r>
              <a:rPr lang="en-CA" dirty="0" smtClean="0"/>
              <a:t>2.0 </a:t>
            </a:r>
            <a:r>
              <a:rPr lang="en-CA" dirty="0"/>
              <a:t>or greater but less than </a:t>
            </a:r>
            <a:r>
              <a:rPr lang="en-CA" dirty="0" smtClean="0"/>
              <a:t>3.0</a:t>
            </a:r>
          </a:p>
          <a:p>
            <a:pPr lvl="1"/>
            <a:r>
              <a:rPr lang="en-CA" dirty="0"/>
              <a:t>Display </a:t>
            </a:r>
            <a:r>
              <a:rPr lang="en-CA" dirty="0" smtClean="0"/>
              <a:t>“Pass” </a:t>
            </a:r>
            <a:r>
              <a:rPr lang="en-CA" dirty="0"/>
              <a:t>if grade point is </a:t>
            </a:r>
            <a:r>
              <a:rPr lang="en-CA" dirty="0" smtClean="0"/>
              <a:t>1.0 </a:t>
            </a:r>
            <a:r>
              <a:rPr lang="en-CA" dirty="0"/>
              <a:t>or greater but less than </a:t>
            </a:r>
            <a:r>
              <a:rPr lang="en-CA" dirty="0" smtClean="0"/>
              <a:t>2.0</a:t>
            </a:r>
          </a:p>
          <a:p>
            <a:pPr lvl="1"/>
            <a:r>
              <a:rPr lang="en-CA" dirty="0" smtClean="0"/>
              <a:t>Otherwise display “Fail”</a:t>
            </a:r>
          </a:p>
          <a:p>
            <a:pPr lvl="1"/>
            <a:endParaRPr lang="en-CA" dirty="0"/>
          </a:p>
          <a:p>
            <a:r>
              <a:rPr lang="en-CA" dirty="0"/>
              <a:t>S</a:t>
            </a:r>
            <a:r>
              <a:rPr lang="en-CA" dirty="0" smtClean="0"/>
              <a:t>preadsheet example name: </a:t>
            </a:r>
            <a:r>
              <a:rPr lang="en-CA" dirty="0" smtClean="0">
                <a:latin typeface="Consolas" panose="020B0609020204030204" pitchFamily="49" charset="0"/>
                <a:cs typeface="Consolas" panose="020B0609020204030204" pitchFamily="49" charset="0"/>
              </a:rPr>
              <a:t>12_nested_if_grades</a:t>
            </a:r>
            <a:endParaRPr lang="en-CA"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Grade Example: Specifying Conditions</a:t>
            </a:r>
            <a:endParaRPr lang="en-CA" dirty="0"/>
          </a:p>
        </p:txBody>
      </p:sp>
      <p:sp>
        <p:nvSpPr>
          <p:cNvPr id="4" name="Diamond 3"/>
          <p:cNvSpPr/>
          <p:nvPr/>
        </p:nvSpPr>
        <p:spPr>
          <a:xfrm>
            <a:off x="235772" y="1363953"/>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4.0? </a:t>
            </a:r>
            <a:endParaRPr lang="en-US" dirty="0">
              <a:solidFill>
                <a:schemeClr val="tx1"/>
              </a:solidFill>
              <a:latin typeface="Comic Sans MS" panose="030F0702030302020204" pitchFamily="66" charset="0"/>
            </a:endParaRPr>
          </a:p>
        </p:txBody>
      </p:sp>
      <p:sp>
        <p:nvSpPr>
          <p:cNvPr id="6" name="Rectangle 5"/>
          <p:cNvSpPr/>
          <p:nvPr/>
        </p:nvSpPr>
        <p:spPr>
          <a:xfrm>
            <a:off x="4164807" y="1341344"/>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“Perfect”</a:t>
            </a:r>
            <a:endParaRPr lang="en-US" sz="2000" dirty="0">
              <a:solidFill>
                <a:schemeClr val="tx1"/>
              </a:solidFill>
              <a:latin typeface="Comic Sans MS" panose="030F0702030302020204" pitchFamily="66" charset="0"/>
            </a:endParaRPr>
          </a:p>
        </p:txBody>
      </p:sp>
      <p:cxnSp>
        <p:nvCxnSpPr>
          <p:cNvPr id="7" name="Straight Arrow Connector 6"/>
          <p:cNvCxnSpPr>
            <a:stCxn id="4" idx="3"/>
          </p:cNvCxnSpPr>
          <p:nvPr/>
        </p:nvCxnSpPr>
        <p:spPr>
          <a:xfrm flipV="1">
            <a:off x="3214802" y="1748776"/>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sp>
        <p:nvSpPr>
          <p:cNvPr id="10" name="Rectangle 9"/>
          <p:cNvSpPr/>
          <p:nvPr/>
        </p:nvSpPr>
        <p:spPr>
          <a:xfrm>
            <a:off x="1211391" y="5965592"/>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a:t>
            </a:r>
            <a:endParaRPr lang="en-US" sz="2000" dirty="0">
              <a:solidFill>
                <a:schemeClr val="tx1"/>
              </a:solidFill>
              <a:latin typeface="Comic Sans MS" panose="030F0702030302020204" pitchFamily="66" charset="0"/>
            </a:endParaRPr>
          </a:p>
        </p:txBody>
      </p:sp>
      <p:cxnSp>
        <p:nvCxnSpPr>
          <p:cNvPr id="11" name="Straight Arrow Connector 10"/>
          <p:cNvCxnSpPr/>
          <p:nvPr/>
        </p:nvCxnSpPr>
        <p:spPr>
          <a:xfrm flipH="1">
            <a:off x="1725287" y="2167876"/>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25287" y="2108200"/>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25" name="Diamond 24"/>
          <p:cNvSpPr/>
          <p:nvPr/>
        </p:nvSpPr>
        <p:spPr>
          <a:xfrm>
            <a:off x="235772" y="252852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3.0? </a:t>
            </a:r>
            <a:endParaRPr lang="en-US" dirty="0">
              <a:solidFill>
                <a:schemeClr val="tx1"/>
              </a:solidFill>
              <a:latin typeface="Comic Sans MS" panose="030F0702030302020204" pitchFamily="66" charset="0"/>
            </a:endParaRPr>
          </a:p>
        </p:txBody>
      </p:sp>
      <p:sp>
        <p:nvSpPr>
          <p:cNvPr id="26" name="Rectangle 25"/>
          <p:cNvSpPr/>
          <p:nvPr/>
        </p:nvSpPr>
        <p:spPr>
          <a:xfrm>
            <a:off x="4164806" y="2505920"/>
            <a:ext cx="1550194"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“Excellent”</a:t>
            </a:r>
            <a:endParaRPr lang="en-US" sz="2000" dirty="0">
              <a:solidFill>
                <a:schemeClr val="tx1"/>
              </a:solidFill>
              <a:latin typeface="Comic Sans MS" panose="030F0702030302020204" pitchFamily="66" charset="0"/>
            </a:endParaRPr>
          </a:p>
        </p:txBody>
      </p:sp>
      <p:cxnSp>
        <p:nvCxnSpPr>
          <p:cNvPr id="27" name="Straight Arrow Connector 26"/>
          <p:cNvCxnSpPr>
            <a:stCxn id="25" idx="3"/>
          </p:cNvCxnSpPr>
          <p:nvPr/>
        </p:nvCxnSpPr>
        <p:spPr>
          <a:xfrm flipV="1">
            <a:off x="3214802" y="291335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96206" y="254402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29" name="Straight Arrow Connector 28"/>
          <p:cNvCxnSpPr/>
          <p:nvPr/>
        </p:nvCxnSpPr>
        <p:spPr>
          <a:xfrm flipH="1">
            <a:off x="1725287" y="333245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725287" y="327277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1" name="Diamond 30"/>
          <p:cNvSpPr/>
          <p:nvPr/>
        </p:nvSpPr>
        <p:spPr>
          <a:xfrm>
            <a:off x="217176" y="365759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2.0? </a:t>
            </a:r>
            <a:endParaRPr lang="en-US" dirty="0">
              <a:solidFill>
                <a:schemeClr val="tx1"/>
              </a:solidFill>
              <a:latin typeface="Comic Sans MS" panose="030F0702030302020204" pitchFamily="66" charset="0"/>
            </a:endParaRPr>
          </a:p>
        </p:txBody>
      </p:sp>
      <p:sp>
        <p:nvSpPr>
          <p:cNvPr id="32" name="Rectangle 31"/>
          <p:cNvSpPr/>
          <p:nvPr/>
        </p:nvSpPr>
        <p:spPr>
          <a:xfrm>
            <a:off x="4146210" y="3634990"/>
            <a:ext cx="149259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a:t>
            </a:r>
            <a:r>
              <a:rPr lang="en-CA" sz="2000" dirty="0">
                <a:solidFill>
                  <a:schemeClr val="tx1"/>
                </a:solidFill>
              </a:rPr>
              <a:t>Adequate</a:t>
            </a:r>
            <a:r>
              <a:rPr lang="en-US" sz="2000" dirty="0" smtClean="0">
                <a:solidFill>
                  <a:schemeClr val="tx1"/>
                </a:solidFill>
                <a:latin typeface="Comic Sans MS" panose="030F0702030302020204" pitchFamily="66" charset="0"/>
              </a:rPr>
              <a:t>”</a:t>
            </a:r>
            <a:endParaRPr lang="en-US" sz="2000" dirty="0">
              <a:solidFill>
                <a:schemeClr val="tx1"/>
              </a:solidFill>
              <a:latin typeface="Comic Sans MS" panose="030F0702030302020204" pitchFamily="66" charset="0"/>
            </a:endParaRPr>
          </a:p>
        </p:txBody>
      </p:sp>
      <p:cxnSp>
        <p:nvCxnSpPr>
          <p:cNvPr id="33" name="Straight Arrow Connector 32"/>
          <p:cNvCxnSpPr>
            <a:stCxn id="31" idx="3"/>
          </p:cNvCxnSpPr>
          <p:nvPr/>
        </p:nvCxnSpPr>
        <p:spPr>
          <a:xfrm flipV="1">
            <a:off x="3196206" y="404242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177610" y="367309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35" name="Straight Arrow Connector 34"/>
          <p:cNvCxnSpPr/>
          <p:nvPr/>
        </p:nvCxnSpPr>
        <p:spPr>
          <a:xfrm flipH="1">
            <a:off x="1706691" y="446152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706691" y="440184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217176" y="4817737"/>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1.0? </a:t>
            </a:r>
            <a:endParaRPr lang="en-US" dirty="0">
              <a:solidFill>
                <a:schemeClr val="tx1"/>
              </a:solidFill>
              <a:latin typeface="Comic Sans MS" panose="030F0702030302020204" pitchFamily="66" charset="0"/>
            </a:endParaRPr>
          </a:p>
        </p:txBody>
      </p:sp>
      <p:sp>
        <p:nvSpPr>
          <p:cNvPr id="38" name="Rectangle 37"/>
          <p:cNvSpPr/>
          <p:nvPr/>
        </p:nvSpPr>
        <p:spPr>
          <a:xfrm>
            <a:off x="4146211" y="4795128"/>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a:t>
            </a:r>
            <a:endParaRPr lang="en-US" sz="2000" dirty="0">
              <a:solidFill>
                <a:schemeClr val="tx1"/>
              </a:solidFill>
              <a:latin typeface="Comic Sans MS" panose="030F0702030302020204" pitchFamily="66" charset="0"/>
            </a:endParaRPr>
          </a:p>
        </p:txBody>
      </p:sp>
      <p:cxnSp>
        <p:nvCxnSpPr>
          <p:cNvPr id="39" name="Straight Arrow Connector 38"/>
          <p:cNvCxnSpPr>
            <a:stCxn id="37" idx="3"/>
          </p:cNvCxnSpPr>
          <p:nvPr/>
        </p:nvCxnSpPr>
        <p:spPr>
          <a:xfrm flipV="1">
            <a:off x="3196206" y="5202560"/>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177610" y="4833228"/>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41" name="Straight Arrow Connector 40"/>
          <p:cNvCxnSpPr/>
          <p:nvPr/>
        </p:nvCxnSpPr>
        <p:spPr>
          <a:xfrm flipH="1">
            <a:off x="1706691" y="5621660"/>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06691" y="556198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nvGrpSpPr>
          <p:cNvPr id="45" name="Group 44"/>
          <p:cNvGrpSpPr/>
          <p:nvPr/>
        </p:nvGrpSpPr>
        <p:grpSpPr>
          <a:xfrm>
            <a:off x="5867400" y="2272085"/>
            <a:ext cx="3003350" cy="3540674"/>
            <a:chOff x="5867400" y="2272085"/>
            <a:chExt cx="3003350" cy="3540674"/>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22654" y="2272085"/>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GPA cases for 3.0, 2.0, 1.0 are described as being ‘nested’ within the 4.0 case (only checked if the previous case proves to be false)</a:t>
              </a:r>
            </a:p>
          </p:txBody>
        </p:sp>
      </p:gr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457200" y="1447800"/>
            <a:ext cx="8458200" cy="5029200"/>
          </a:xfrm>
        </p:spPr>
        <p:txBody>
          <a:bodyPr/>
          <a:lstStyle/>
          <a:p>
            <a:r>
              <a:rPr lang="en-CA" b="1" dirty="0" smtClean="0"/>
              <a:t>Format</a:t>
            </a:r>
            <a:r>
              <a:rPr lang="en-CA" dirty="0" smtClean="0"/>
              <a:t>:</a:t>
            </a:r>
          </a:p>
          <a:p>
            <a:pPr marL="234950" lvl="1" indent="0">
              <a:buNone/>
            </a:pPr>
            <a:r>
              <a:rPr lang="en-CA" dirty="0" smtClean="0"/>
              <a:t>=IF(</a:t>
            </a:r>
            <a:r>
              <a:rPr lang="en-CA" i="1" dirty="0" smtClean="0"/>
              <a:t>&lt;condition </a:t>
            </a:r>
            <a:r>
              <a:rPr lang="en-CA" i="1" dirty="0"/>
              <a:t>to check</a:t>
            </a:r>
            <a:r>
              <a:rPr lang="en-CA" dirty="0"/>
              <a:t>&gt;, &lt;</a:t>
            </a:r>
            <a:r>
              <a:rPr lang="en-CA" i="1" dirty="0"/>
              <a:t>return: </a:t>
            </a:r>
            <a:r>
              <a:rPr lang="en-CA" i="1" dirty="0" smtClean="0"/>
              <a:t>true</a:t>
            </a:r>
            <a:r>
              <a:rPr lang="en-CA" dirty="0"/>
              <a:t>&gt;, </a:t>
            </a:r>
            <a:r>
              <a:rPr lang="en-CA" dirty="0" smtClean="0"/>
              <a:t>&lt;</a:t>
            </a:r>
            <a:r>
              <a:rPr lang="en-CA" i="1" dirty="0" smtClean="0"/>
              <a:t>return: condition false</a:t>
            </a:r>
            <a:r>
              <a:rPr lang="en-CA" dirty="0" smtClean="0"/>
              <a:t>&gt;)</a:t>
            </a:r>
            <a:endParaRPr lang="en-CA" dirty="0"/>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dirty="0"/>
              <a:t>=IF(D5&gt;=4,"Perfect</a:t>
            </a:r>
            <a:r>
              <a:rPr lang="en-CA" dirty="0" smtClean="0"/>
              <a:t>",                                      )</a:t>
            </a:r>
            <a:endParaRPr lang="en-CA" dirty="0"/>
          </a:p>
        </p:txBody>
      </p:sp>
      <p:sp>
        <p:nvSpPr>
          <p:cNvPr id="4" name="Right Brace 3"/>
          <p:cNvSpPr/>
          <p:nvPr/>
        </p:nvSpPr>
        <p:spPr>
          <a:xfrm rot="5400000">
            <a:off x="6000750" y="1283204"/>
            <a:ext cx="495300" cy="22860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3048000" y="2951726"/>
            <a:ext cx="5938837" cy="369332"/>
          </a:xfrm>
          <a:prstGeom prst="rect">
            <a:avLst/>
          </a:prstGeom>
        </p:spPr>
        <p:txBody>
          <a:bodyPr wrap="square">
            <a:spAutoFit/>
          </a:bodyPr>
          <a:lstStyle/>
          <a:p>
            <a:r>
              <a:rPr lang="en-CA" dirty="0"/>
              <a:t>if (</a:t>
            </a:r>
            <a:r>
              <a:rPr lang="en-CA" i="1" dirty="0"/>
              <a:t>&lt;condition to check</a:t>
            </a:r>
            <a:r>
              <a:rPr lang="en-CA" dirty="0"/>
              <a:t>&gt;, &lt;</a:t>
            </a:r>
            <a:r>
              <a:rPr lang="en-CA" i="1" dirty="0"/>
              <a:t>return: true</a:t>
            </a:r>
            <a:r>
              <a:rPr lang="en-CA" dirty="0"/>
              <a:t>&gt;, &lt;</a:t>
            </a:r>
            <a:r>
              <a:rPr lang="en-CA" i="1" dirty="0" smtClean="0"/>
              <a:t>return: false&gt;)</a:t>
            </a:r>
            <a:endParaRPr lang="en-CA" dirty="0"/>
          </a:p>
        </p:txBody>
      </p:sp>
      <p:sp>
        <p:nvSpPr>
          <p:cNvPr id="6" name="Rectangle 5"/>
          <p:cNvSpPr/>
          <p:nvPr/>
        </p:nvSpPr>
        <p:spPr>
          <a:xfrm>
            <a:off x="5105400" y="2641092"/>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2751620" y="4760507"/>
            <a:ext cx="2421560" cy="369332"/>
          </a:xfrm>
          <a:prstGeom prst="rect">
            <a:avLst/>
          </a:prstGeom>
        </p:spPr>
        <p:txBody>
          <a:bodyPr wrap="none">
            <a:spAutoFit/>
          </a:bodyPr>
          <a:lstStyle/>
          <a:p>
            <a:r>
              <a:rPr lang="en-CA" dirty="0"/>
              <a:t>IF(D5&gt;=3,"Excellent","")</a:t>
            </a:r>
          </a:p>
        </p:txBody>
      </p:sp>
      <p:sp>
        <p:nvSpPr>
          <p:cNvPr id="10" name="Right Brace 9"/>
          <p:cNvSpPr/>
          <p:nvPr/>
        </p:nvSpPr>
        <p:spPr>
          <a:xfrm rot="5400000">
            <a:off x="3752338" y="3599938"/>
            <a:ext cx="420124" cy="18288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457200" y="1447800"/>
            <a:ext cx="7543800" cy="609600"/>
          </a:xfrm>
        </p:spPr>
        <p:txBody>
          <a:bodyPr/>
          <a:lstStyle/>
          <a:p>
            <a:r>
              <a:rPr lang="en-CA" dirty="0" smtClean="0"/>
              <a:t>If GPA &gt;=  4.0 “Perfect”, if 3.0 &lt;= GPA &lt; 4.0, “Excellent”</a:t>
            </a:r>
          </a:p>
          <a:p>
            <a:pPr marL="0" indent="0">
              <a:buNone/>
            </a:pPr>
            <a:endParaRPr lang="en-CA" dirty="0"/>
          </a:p>
        </p:txBody>
      </p:sp>
      <p:grpSp>
        <p:nvGrpSpPr>
          <p:cNvPr id="13" name="Group 12"/>
          <p:cNvGrpSpPr/>
          <p:nvPr/>
        </p:nvGrpSpPr>
        <p:grpSpPr>
          <a:xfrm>
            <a:off x="2590800" y="1828800"/>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4.0 </a:t>
              </a:r>
            </a:p>
          </p:txBody>
        </p:sp>
      </p:grpSp>
      <p:grpSp>
        <p:nvGrpSpPr>
          <p:cNvPr id="14" name="Group 13"/>
          <p:cNvGrpSpPr/>
          <p:nvPr/>
        </p:nvGrpSpPr>
        <p:grpSpPr>
          <a:xfrm>
            <a:off x="3725561" y="2819400"/>
            <a:ext cx="5951839" cy="838201"/>
            <a:chOff x="3962400" y="2648803"/>
            <a:chExt cx="2118451" cy="838201"/>
          </a:xfrm>
        </p:grpSpPr>
        <p:sp>
          <p:nvSpPr>
            <p:cNvPr id="5" name="Right Brace 4"/>
            <p:cNvSpPr/>
            <p:nvPr/>
          </p:nvSpPr>
          <p:spPr>
            <a:xfrm rot="5400000">
              <a:off x="4457700" y="2153503"/>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480651" y="3106004"/>
              <a:ext cx="1600200" cy="381000"/>
            </a:xfrm>
            <a:prstGeom prst="rect">
              <a:avLst/>
            </a:prstGeom>
            <a:noFill/>
          </p:spPr>
          <p:txBody>
            <a:bodyPr wrap="square" rtlCol="0">
              <a:noAutofit/>
            </a:bodyPr>
            <a:lstStyle/>
            <a:p>
              <a:r>
                <a:rPr lang="en-US" b="1" dirty="0" smtClean="0">
                  <a:solidFill>
                    <a:srgbClr val="FF0000"/>
                  </a:solidFill>
                </a:rPr>
                <a:t>FALSE </a:t>
              </a:r>
              <a:r>
                <a:rPr lang="en-US" dirty="0" smtClean="0">
                  <a:solidFill>
                    <a:srgbClr val="FF0000"/>
                  </a:solidFill>
                </a:rPr>
                <a:t>&gt;= 4.0 </a:t>
              </a:r>
            </a:p>
          </p:txBody>
        </p:sp>
      </p:grpSp>
      <p:grpSp>
        <p:nvGrpSpPr>
          <p:cNvPr id="15" name="Group 14"/>
          <p:cNvGrpSpPr/>
          <p:nvPr/>
        </p:nvGrpSpPr>
        <p:grpSpPr>
          <a:xfrm>
            <a:off x="6102857" y="1875998"/>
            <a:ext cx="1846997" cy="820003"/>
            <a:chOff x="5925402" y="2649940"/>
            <a:chExt cx="1846997" cy="820003"/>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5925402" y="3088943"/>
              <a:ext cx="1846997"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3.0 </a:t>
              </a:r>
            </a:p>
          </p:txBody>
        </p: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Nested Solution</a:t>
            </a:r>
            <a:endParaRPr lang="en-CA" dirty="0"/>
          </a:p>
        </p:txBody>
      </p:sp>
      <p:pic>
        <p:nvPicPr>
          <p:cNvPr id="5" name="Picture 4"/>
          <p:cNvPicPr>
            <a:picLocks noChangeAspect="1"/>
          </p:cNvPicPr>
          <p:nvPr/>
        </p:nvPicPr>
        <p:blipFill>
          <a:blip r:embed="rId2"/>
          <a:stretch>
            <a:fillRect/>
          </a:stretch>
        </p:blipFill>
        <p:spPr>
          <a:xfrm>
            <a:off x="457200" y="3952564"/>
            <a:ext cx="2971800" cy="2419662"/>
          </a:xfrm>
          <a:prstGeom prst="rect">
            <a:avLst/>
          </a:prstGeom>
        </p:spPr>
      </p:pic>
      <p:sp>
        <p:nvSpPr>
          <p:cNvPr id="6" name="Rectangle 5"/>
          <p:cNvSpPr/>
          <p:nvPr/>
        </p:nvSpPr>
        <p:spPr>
          <a:xfrm>
            <a:off x="2895600" y="1382678"/>
            <a:ext cx="3505200" cy="1512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=IF(D2&gt;=4,"Perfect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&gt;=3,"Excellent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&gt;=2,"Adequate</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&gt;=1,"Pass</a:t>
            </a:r>
            <a:r>
              <a:rPr lang="en-CA" dirty="0" smtClean="0">
                <a:latin typeface="Consolas" panose="020B0609020204030204" pitchFamily="49" charset="0"/>
                <a:cs typeface="Consolas" panose="020B0609020204030204" pitchFamily="49" charset="0"/>
              </a:rPr>
              <a:t>",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895600" y="3522051"/>
            <a:ext cx="2514600" cy="18119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grpSp>
        <p:nvGrpSpPr>
          <p:cNvPr id="11" name="Group 10"/>
          <p:cNvGrpSpPr/>
          <p:nvPr/>
        </p:nvGrpSpPr>
        <p:grpSpPr>
          <a:xfrm>
            <a:off x="3862316" y="975886"/>
            <a:ext cx="777923" cy="539015"/>
            <a:chOff x="3862316" y="975886"/>
            <a:chExt cx="777923" cy="539015"/>
          </a:xfrm>
        </p:grpSpPr>
        <p:sp>
          <p:nvSpPr>
            <p:cNvPr id="3" name="Freeform 2"/>
            <p:cNvSpPr/>
            <p:nvPr/>
          </p:nvSpPr>
          <p:spPr>
            <a:xfrm>
              <a:off x="3862316" y="1244365"/>
              <a:ext cx="777923" cy="270536"/>
            </a:xfrm>
            <a:custGeom>
              <a:avLst/>
              <a:gdLst>
                <a:gd name="connsiteX0" fmla="*/ 0 w 777923"/>
                <a:gd name="connsiteY0" fmla="*/ 270536 h 270536"/>
                <a:gd name="connsiteX1" fmla="*/ 68239 w 777923"/>
                <a:gd name="connsiteY1" fmla="*/ 93116 h 270536"/>
                <a:gd name="connsiteX2" fmla="*/ 109183 w 777923"/>
                <a:gd name="connsiteY2" fmla="*/ 79468 h 270536"/>
                <a:gd name="connsiteX3" fmla="*/ 573206 w 777923"/>
                <a:gd name="connsiteY3" fmla="*/ 52172 h 270536"/>
                <a:gd name="connsiteX4" fmla="*/ 655093 w 777923"/>
                <a:gd name="connsiteY4" fmla="*/ 79468 h 270536"/>
                <a:gd name="connsiteX5" fmla="*/ 736980 w 777923"/>
                <a:gd name="connsiteY5" fmla="*/ 161354 h 270536"/>
                <a:gd name="connsiteX6" fmla="*/ 750627 w 777923"/>
                <a:gd name="connsiteY6" fmla="*/ 202298 h 270536"/>
                <a:gd name="connsiteX7" fmla="*/ 777923 w 777923"/>
                <a:gd name="connsiteY7" fmla="*/ 243241 h 2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23" h="270536">
                  <a:moveTo>
                    <a:pt x="0" y="270536"/>
                  </a:moveTo>
                  <a:cubicBezTo>
                    <a:pt x="12441" y="146131"/>
                    <a:pt x="-21201" y="144224"/>
                    <a:pt x="68239" y="93116"/>
                  </a:cubicBezTo>
                  <a:cubicBezTo>
                    <a:pt x="80730" y="85978"/>
                    <a:pt x="95535" y="84017"/>
                    <a:pt x="109183" y="79468"/>
                  </a:cubicBezTo>
                  <a:cubicBezTo>
                    <a:pt x="247166" y="-58515"/>
                    <a:pt x="150814" y="17924"/>
                    <a:pt x="573206" y="52172"/>
                  </a:cubicBezTo>
                  <a:cubicBezTo>
                    <a:pt x="601884" y="54497"/>
                    <a:pt x="655093" y="79468"/>
                    <a:pt x="655093" y="79468"/>
                  </a:cubicBezTo>
                  <a:cubicBezTo>
                    <a:pt x="682389" y="106763"/>
                    <a:pt x="724774" y="124733"/>
                    <a:pt x="736980" y="161354"/>
                  </a:cubicBezTo>
                  <a:cubicBezTo>
                    <a:pt x="741529" y="175002"/>
                    <a:pt x="744193" y="189431"/>
                    <a:pt x="750627" y="202298"/>
                  </a:cubicBezTo>
                  <a:cubicBezTo>
                    <a:pt x="757962" y="216969"/>
                    <a:pt x="777923" y="243241"/>
                    <a:pt x="777923" y="24324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4060777" y="975886"/>
              <a:ext cx="381000" cy="390099"/>
            </a:xfrm>
            <a:prstGeom prst="rect">
              <a:avLst/>
            </a:prstGeom>
            <a:noFill/>
          </p:spPr>
          <p:txBody>
            <a:bodyPr wrap="square" rtlCol="0">
              <a:noAutofit/>
            </a:bodyPr>
            <a:lstStyle/>
            <a:p>
              <a:r>
                <a:rPr lang="en-US" b="1" dirty="0" smtClean="0">
                  <a:solidFill>
                    <a:srgbClr val="FF0000"/>
                  </a:solidFill>
                </a:rPr>
                <a:t>T</a:t>
              </a:r>
            </a:p>
          </p:txBody>
        </p:sp>
      </p:grpSp>
      <p:grpSp>
        <p:nvGrpSpPr>
          <p:cNvPr id="12" name="Group 11"/>
          <p:cNvGrpSpPr/>
          <p:nvPr/>
        </p:nvGrpSpPr>
        <p:grpSpPr>
          <a:xfrm>
            <a:off x="2639704" y="1610436"/>
            <a:ext cx="717645" cy="390099"/>
            <a:chOff x="2639704" y="1610436"/>
            <a:chExt cx="717645" cy="390099"/>
          </a:xfrm>
        </p:grpSpPr>
        <p:sp>
          <p:nvSpPr>
            <p:cNvPr id="9" name="Freeform 8"/>
            <p:cNvSpPr/>
            <p:nvPr/>
          </p:nvSpPr>
          <p:spPr>
            <a:xfrm>
              <a:off x="2852382" y="1610436"/>
              <a:ext cx="504967" cy="317567"/>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39704" y="1610436"/>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Can be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GPA &lt; </a:t>
            </a:r>
            <a:r>
              <a:rPr lang="en-CA" dirty="0" smtClean="0"/>
              <a:t>1: Fail</a:t>
            </a:r>
          </a:p>
          <a:p>
            <a:pPr marL="234950" lvl="1" indent="0">
              <a:buNone/>
            </a:pPr>
            <a:r>
              <a:rPr lang="en-CA" dirty="0"/>
              <a:t>1</a:t>
            </a:r>
            <a:r>
              <a:rPr lang="en-CA" dirty="0" smtClean="0"/>
              <a:t> </a:t>
            </a:r>
            <a:r>
              <a:rPr lang="en-CA" dirty="0"/>
              <a:t>&lt;= GPA &lt; </a:t>
            </a:r>
            <a:r>
              <a:rPr lang="en-CA" dirty="0" smtClean="0"/>
              <a:t>2 : Pass</a:t>
            </a:r>
          </a:p>
          <a:p>
            <a:pPr marL="234950" lvl="1" indent="0">
              <a:buNone/>
            </a:pPr>
            <a:r>
              <a:rPr lang="en-CA" dirty="0"/>
              <a:t>2</a:t>
            </a:r>
            <a:r>
              <a:rPr lang="en-CA" dirty="0" smtClean="0"/>
              <a:t> </a:t>
            </a:r>
            <a:r>
              <a:rPr lang="en-CA" dirty="0"/>
              <a:t>&lt;= GPA &lt; </a:t>
            </a:r>
            <a:r>
              <a:rPr lang="en-CA" dirty="0" smtClean="0"/>
              <a:t>3 : Adequate</a:t>
            </a:r>
          </a:p>
          <a:p>
            <a:pPr marL="234950" lvl="1" indent="0">
              <a:buNone/>
            </a:pPr>
            <a:r>
              <a:rPr lang="en-CA" dirty="0"/>
              <a:t>3</a:t>
            </a:r>
            <a:r>
              <a:rPr lang="en-CA" dirty="0" smtClean="0"/>
              <a:t> </a:t>
            </a:r>
            <a:r>
              <a:rPr lang="en-CA" dirty="0"/>
              <a:t>&lt;= GPA &lt; 4</a:t>
            </a:r>
            <a:r>
              <a:rPr lang="en-CA" dirty="0" smtClean="0"/>
              <a:t> : Excellent</a:t>
            </a:r>
          </a:p>
          <a:p>
            <a:pPr marL="234950" lvl="1" indent="0">
              <a:buNone/>
            </a:pPr>
            <a:r>
              <a:rPr lang="en-CA" dirty="0" smtClean="0"/>
              <a:t>GPA &gt;= 4       : Perfect</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234950" lvl="1" indent="0">
              <a:buNone/>
            </a:pPr>
            <a:endParaRPr lang="en-CA" b="1" dirty="0" smtClean="0"/>
          </a:p>
          <a:p>
            <a:r>
              <a:rPr lang="en-CA" b="1" dirty="0" smtClean="0"/>
              <a:t>Format</a:t>
            </a:r>
            <a:r>
              <a:rPr lang="en-CA" dirty="0"/>
              <a:t>:</a:t>
            </a:r>
          </a:p>
          <a:p>
            <a:pPr marL="234950" lvl="1" indent="0">
              <a:buNone/>
            </a:pPr>
            <a:r>
              <a:rPr lang="en-CA" sz="1800" dirty="0">
                <a:latin typeface="Consolas" panose="020B0609020204030204" pitchFamily="49" charset="0"/>
                <a:cs typeface="Consolas" panose="020B0609020204030204" pitchFamily="49" charset="0"/>
              </a:rPr>
              <a:t>VLOOKUP(&lt;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column (vector) Start </a:t>
            </a:r>
            <a:r>
              <a:rPr lang="en-CA" sz="1800" i="1" dirty="0">
                <a:latin typeface="Consolas" panose="020B0609020204030204" pitchFamily="49" charset="0"/>
                <a:cs typeface="Consolas" panose="020B0609020204030204" pitchFamily="49" charset="0"/>
              </a:rPr>
              <a:t>: End</a:t>
            </a:r>
            <a:r>
              <a:rPr lang="en-CA" sz="1800" i="1"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result </a:t>
            </a:r>
            <a:r>
              <a:rPr lang="en-CA" sz="1800" i="1" dirty="0">
                <a:latin typeface="Consolas" panose="020B0609020204030204" pitchFamily="49" charset="0"/>
                <a:cs typeface="Consolas" panose="020B0609020204030204" pitchFamily="49" charset="0"/>
              </a:rPr>
              <a:t>column </a:t>
            </a:r>
            <a:r>
              <a:rPr lang="en-CA" sz="1800" i="1" dirty="0" smtClean="0">
                <a:latin typeface="Consolas" panose="020B0609020204030204" pitchFamily="49" charset="0"/>
                <a:cs typeface="Consolas" panose="020B0609020204030204" pitchFamily="49" charset="0"/>
              </a:rPr>
              <a:t>(vector) Start </a:t>
            </a:r>
            <a:r>
              <a:rPr lang="en-CA" sz="1800" i="1" dirty="0">
                <a:latin typeface="Consolas" panose="020B0609020204030204" pitchFamily="49" charset="0"/>
                <a:cs typeface="Consolas" panose="020B0609020204030204" pitchFamily="49" charset="0"/>
              </a:rPr>
              <a:t>: End</a:t>
            </a:r>
            <a:r>
              <a:rPr lang="en-CA" sz="1800" i="1" dirty="0" smtClean="0">
                <a:latin typeface="Consolas" panose="020B0609020204030204" pitchFamily="49" charset="0"/>
                <a:cs typeface="Consolas" panose="020B0609020204030204" pitchFamily="49" charset="0"/>
              </a:rPr>
              <a:t>&gt;)</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5" name="Picture 4"/>
          <p:cNvPicPr>
            <a:picLocks noChangeAspect="1"/>
          </p:cNvPicPr>
          <p:nvPr/>
        </p:nvPicPr>
        <p:blipFill>
          <a:blip r:embed="rId4"/>
          <a:stretch>
            <a:fillRect/>
          </a:stretch>
        </p:blipFill>
        <p:spPr>
          <a:xfrm>
            <a:off x="914400" y="3962400"/>
            <a:ext cx="2038350" cy="828675"/>
          </a:xfrm>
          <a:prstGeom prst="rect">
            <a:avLst/>
          </a:prstGeom>
        </p:spPr>
      </p:pic>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smtClean="0"/>
              <a:t>Name of example spreadsheet</a:t>
            </a:r>
            <a:r>
              <a:rPr lang="en-CA" dirty="0"/>
              <a:t>: </a:t>
            </a:r>
            <a:r>
              <a:rPr lang="en-CA" dirty="0" smtClean="0">
                <a:latin typeface="Consolas" panose="020B0609020204030204" pitchFamily="49" charset="0"/>
                <a:cs typeface="Consolas" panose="020B0609020204030204" pitchFamily="49" charset="0"/>
              </a:rPr>
              <a:t>15_lookup</a:t>
            </a:r>
            <a:endParaRPr lang="en-CA"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=LOOKUP(D2</a:t>
            </a:r>
            <a:r>
              <a:rPr lang="en-CA" dirty="0" smtClean="0">
                <a:latin typeface="Consolas" panose="020B0609020204030204" pitchFamily="49" charset="0"/>
                <a:cs typeface="Consolas" panose="020B0609020204030204" pitchFamily="49" charset="0"/>
              </a:rPr>
              <a:t>,            D11:D15,         E11:E15</a:t>
            </a:r>
            <a:r>
              <a:rPr lang="en-CA" dirty="0">
                <a:latin typeface="Consolas" panose="020B0609020204030204" pitchFamily="49" charset="0"/>
                <a:cs typeface="Consolas" panose="020B0609020204030204" pitchFamily="49" charset="0"/>
              </a:rPr>
              <a:t>)</a:t>
            </a:r>
          </a:p>
          <a:p>
            <a:endParaRPr lang="en-US" dirty="0"/>
          </a:p>
        </p:txBody>
      </p:sp>
      <p:pic>
        <p:nvPicPr>
          <p:cNvPr id="4" name="Picture 3"/>
          <p:cNvPicPr>
            <a:picLocks noChangeAspect="1"/>
          </p:cNvPicPr>
          <p:nvPr/>
        </p:nvPicPr>
        <p:blipFill>
          <a:blip r:embed="rId3"/>
          <a:stretch>
            <a:fillRect/>
          </a:stretch>
        </p:blipFill>
        <p:spPr>
          <a:xfrm>
            <a:off x="761999" y="1981200"/>
            <a:ext cx="2076061" cy="1143000"/>
          </a:xfrm>
          <a:prstGeom prst="rect">
            <a:avLst/>
          </a:prstGeom>
        </p:spPr>
      </p:pic>
      <p:pic>
        <p:nvPicPr>
          <p:cNvPr id="6" name="Picture 5"/>
          <p:cNvPicPr>
            <a:picLocks noChangeAspect="1"/>
          </p:cNvPicPr>
          <p:nvPr/>
        </p:nvPicPr>
        <p:blipFill>
          <a:blip r:embed="rId4"/>
          <a:stretch>
            <a:fillRect/>
          </a:stretch>
        </p:blipFill>
        <p:spPr>
          <a:xfrm>
            <a:off x="4343400" y="1993900"/>
            <a:ext cx="1828800" cy="1259840"/>
          </a:xfrm>
          <a:prstGeom prst="rect">
            <a:avLst/>
          </a:prstGeom>
        </p:spPr>
      </p:pic>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10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1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(3)</a:t>
            </a:r>
            <a:endParaRPr lang="en-US" dirty="0"/>
          </a:p>
        </p:txBody>
      </p:sp>
      <p:pic>
        <p:nvPicPr>
          <p:cNvPr id="4" name="Picture 3"/>
          <p:cNvPicPr>
            <a:picLocks noChangeAspect="1"/>
          </p:cNvPicPr>
          <p:nvPr/>
        </p:nvPicPr>
        <p:blipFill>
          <a:blip r:embed="rId3"/>
          <a:stretch>
            <a:fillRect/>
          </a:stretch>
        </p:blipFill>
        <p:spPr>
          <a:xfrm>
            <a:off x="482600" y="2133600"/>
            <a:ext cx="4876800" cy="1457325"/>
          </a:xfrm>
          <a:prstGeom prst="rect">
            <a:avLst/>
          </a:prstGeom>
        </p:spPr>
      </p:pic>
      <p:cxnSp>
        <p:nvCxnSpPr>
          <p:cNvPr id="5" name="Straight Connector 4"/>
          <p:cNvCxnSpPr/>
          <p:nvPr/>
        </p:nvCxnSpPr>
        <p:spPr>
          <a:xfrm flipV="1">
            <a:off x="4889988" y="1728787"/>
            <a:ext cx="1891812" cy="143351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LOOKUP(D3,D11:D15,E11:E15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1593353137"/>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gridCol w="1485900"/>
              </a:tblGrid>
              <a:tr h="342900">
                <a:tc>
                  <a:txBody>
                    <a:bodyPr/>
                    <a:lstStyle/>
                    <a:p>
                      <a:r>
                        <a:rPr lang="en-CA" dirty="0" smtClean="0"/>
                        <a:t>Min. GPA</a:t>
                      </a:r>
                      <a:endParaRPr lang="en-CA" dirty="0"/>
                    </a:p>
                  </a:txBody>
                  <a:tcPr/>
                </a:tc>
                <a:tc>
                  <a:txBody>
                    <a:bodyPr/>
                    <a:lstStyle/>
                    <a:p>
                      <a:r>
                        <a:rPr lang="en-CA" dirty="0" smtClean="0"/>
                        <a:t>Comment</a:t>
                      </a:r>
                      <a:endParaRPr lang="en-CA" dirty="0"/>
                    </a:p>
                  </a:txBody>
                  <a:tcPr/>
                </a:tc>
              </a:tr>
              <a:tr h="342900">
                <a:tc>
                  <a:txBody>
                    <a:bodyPr/>
                    <a:lstStyle/>
                    <a:p>
                      <a:r>
                        <a:rPr lang="en-CA" dirty="0" smtClean="0"/>
                        <a:t>0</a:t>
                      </a:r>
                      <a:endParaRPr lang="en-CA" dirty="0"/>
                    </a:p>
                  </a:txBody>
                  <a:tcPr/>
                </a:tc>
                <a:tc>
                  <a:txBody>
                    <a:bodyPr/>
                    <a:lstStyle/>
                    <a:p>
                      <a:r>
                        <a:rPr lang="en-CA" dirty="0" smtClean="0"/>
                        <a:t>Fail</a:t>
                      </a:r>
                      <a:endParaRPr lang="en-CA" dirty="0"/>
                    </a:p>
                  </a:txBody>
                  <a:tcPr/>
                </a:tc>
              </a:tr>
              <a:tr h="342900">
                <a:tc>
                  <a:txBody>
                    <a:bodyPr/>
                    <a:lstStyle/>
                    <a:p>
                      <a:r>
                        <a:rPr lang="en-CA" dirty="0" smtClean="0"/>
                        <a:t>1</a:t>
                      </a:r>
                      <a:endParaRPr lang="en-CA" dirty="0"/>
                    </a:p>
                  </a:txBody>
                  <a:tcPr/>
                </a:tc>
                <a:tc>
                  <a:txBody>
                    <a:bodyPr/>
                    <a:lstStyle/>
                    <a:p>
                      <a:r>
                        <a:rPr lang="en-CA" dirty="0" smtClean="0"/>
                        <a:t>Pass</a:t>
                      </a:r>
                      <a:endParaRPr lang="en-CA" dirty="0"/>
                    </a:p>
                  </a:txBody>
                  <a:tcPr/>
                </a:tc>
              </a:tr>
              <a:tr h="342900">
                <a:tc>
                  <a:txBody>
                    <a:bodyPr/>
                    <a:lstStyle/>
                    <a:p>
                      <a:r>
                        <a:rPr lang="en-CA" dirty="0" smtClean="0"/>
                        <a:t>2</a:t>
                      </a:r>
                      <a:endParaRPr lang="en-CA" dirty="0"/>
                    </a:p>
                  </a:txBody>
                  <a:tcPr/>
                </a:tc>
                <a:tc>
                  <a:txBody>
                    <a:bodyPr/>
                    <a:lstStyle/>
                    <a:p>
                      <a:r>
                        <a:rPr lang="en-CA" dirty="0" smtClean="0"/>
                        <a:t>Adequate</a:t>
                      </a:r>
                      <a:endParaRPr lang="en-CA" dirty="0"/>
                    </a:p>
                  </a:txBody>
                  <a:tcPr/>
                </a:tc>
              </a:tr>
              <a:tr h="342900">
                <a:tc>
                  <a:txBody>
                    <a:bodyPr/>
                    <a:lstStyle/>
                    <a:p>
                      <a:r>
                        <a:rPr lang="en-CA" dirty="0" smtClean="0"/>
                        <a:t>3</a:t>
                      </a:r>
                      <a:endParaRPr lang="en-CA" dirty="0"/>
                    </a:p>
                  </a:txBody>
                  <a:tcPr/>
                </a:tc>
                <a:tc>
                  <a:txBody>
                    <a:bodyPr/>
                    <a:lstStyle/>
                    <a:p>
                      <a:r>
                        <a:rPr lang="en-CA" dirty="0" smtClean="0"/>
                        <a:t>Excellent</a:t>
                      </a:r>
                      <a:endParaRPr lang="en-CA" dirty="0"/>
                    </a:p>
                  </a:txBody>
                  <a:tcPr/>
                </a:tc>
              </a:tr>
              <a:tr h="342900">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a:t>
            </a:r>
            <a:r>
              <a:rPr lang="en-CA" smtClean="0">
                <a:latin typeface="Consolas" panose="020B0609020204030204" pitchFamily="49" charset="0"/>
                <a:cs typeface="Consolas" panose="020B0609020204030204" pitchFamily="49" charset="0"/>
              </a:rPr>
              <a:t>3.54?..</a:t>
            </a:r>
            <a:r>
              <a:rPr lang="en-CA">
                <a:latin typeface="Consolas" panose="020B0609020204030204" pitchFamily="49" charset="0"/>
                <a:cs typeface="Consolas" panose="020B0609020204030204" pitchFamily="49" charset="0"/>
              </a:rPr>
              <a:t>Y</a:t>
            </a:r>
            <a:r>
              <a:rPr lang="en-CA" smtClean="0">
                <a:latin typeface="Consolas" panose="020B0609020204030204" pitchFamily="49" charset="0"/>
                <a:cs typeface="Consolas" panose="020B0609020204030204" pitchFamily="49" charset="0"/>
              </a:rPr>
              <a:t>es!</a:t>
            </a:r>
            <a:endParaRPr lang="en-CA" dirty="0" smtClean="0">
              <a:latin typeface="Consolas" panose="020B0609020204030204" pitchFamily="49" charset="0"/>
              <a:cs typeface="Consolas" panose="020B0609020204030204" pitchFamily="49" charset="0"/>
            </a:endParaRP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634220" y="6479659"/>
            <a:ext cx="5995180" cy="369332"/>
          </a:xfrm>
          <a:prstGeom prst="rect">
            <a:avLst/>
          </a:prstGeom>
        </p:spPr>
        <p:txBody>
          <a:bodyPr wrap="square">
            <a:spAutoFit/>
          </a:bodyPr>
          <a:lstStyle/>
          <a:p>
            <a:pPr lvl="1"/>
            <a:r>
              <a:rPr lang="en-CA" b="1" dirty="0" smtClean="0"/>
              <a:t>LOOKUP table Values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a:t>
            </a:r>
            <a:r>
              <a:rPr lang="en-CA" smtClean="0"/>
              <a:t>of  a lookup function.</a:t>
            </a:r>
          </a:p>
          <a:p>
            <a:r>
              <a:rPr lang="en-CA" sz="1200" b="1">
                <a:hlinkClick r:id="rId3"/>
              </a:rPr>
              <a:t>https://</a:t>
            </a:r>
            <a:r>
              <a:rPr lang="en-CA" sz="1200" b="1" smtClean="0">
                <a:hlinkClick r:id="rId3"/>
              </a:rPr>
              <a:t>support.office.com/en-US/article/VLOOKUP-function-0BBC8083-26FE-4963-8AB8-93A18AD188A1</a:t>
            </a:r>
            <a:endParaRPr lang="en-CA" sz="1200" b="1" smtClean="0"/>
          </a:p>
          <a:p>
            <a:r>
              <a:rPr lang="en-CA" b="1"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a:t>
            </a:r>
            <a:r>
              <a:rPr lang="en-CA" sz="1800" i="1" smtClean="0">
                <a:latin typeface="Consolas" panose="020B0609020204030204" pitchFamily="49" charset="0"/>
                <a:cs typeface="Consolas" panose="020B0609020204030204" pitchFamily="49" charset="0"/>
              </a:rPr>
              <a:t>table Column specifying the return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r>
              <a:rPr lang="en-CA" sz="1800" smtClean="0">
                <a:latin typeface="Consolas" panose="020B0609020204030204" pitchFamily="49" charset="0"/>
                <a:cs typeface="Consolas" panose="020B0609020204030204" pitchFamily="49" charset="0"/>
              </a:rPr>
              <a:t>* </a:t>
            </a:r>
            <a:endParaRPr lang="en-CA" sz="1800" dirty="0" smtClean="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a:t>
            </a:r>
            <a:r>
              <a:rPr lang="en-CA" sz="1800" i="1" smtClean="0">
                <a:latin typeface="Consolas" panose="020B0609020204030204" pitchFamily="49" charset="0"/>
                <a:cs typeface="Consolas" panose="020B0609020204030204" pitchFamily="49" charset="0"/>
              </a:rPr>
              <a:t>required?</a:t>
            </a:r>
            <a:r>
              <a:rPr lang="en-CA" sz="1800" smtClean="0">
                <a:latin typeface="Consolas" panose="020B0609020204030204" pitchFamily="49" charset="0"/>
                <a:cs typeface="Consolas" panose="020B0609020204030204" pitchFamily="49" charset="0"/>
              </a:rPr>
              <a:t>&gt;])</a:t>
            </a:r>
            <a:endParaRPr lang="en-CA" dirty="0"/>
          </a:p>
          <a:p>
            <a:pPr lvl="1"/>
            <a:r>
              <a:rPr lang="en-CA" smtClean="0"/>
              <a:t>A </a:t>
            </a:r>
            <a:r>
              <a:rPr lang="en-CA" dirty="0" smtClean="0"/>
              <a:t>star * indicates a required value, brackets [] specify optional values</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VLOOKUP(D2,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pic>
        <p:nvPicPr>
          <p:cNvPr id="4" name="Picture 3"/>
          <p:cNvPicPr>
            <a:picLocks noChangeAspect="1"/>
          </p:cNvPicPr>
          <p:nvPr/>
        </p:nvPicPr>
        <p:blipFill>
          <a:blip r:embed="rId2"/>
          <a:stretch>
            <a:fillRect/>
          </a:stretch>
        </p:blipFill>
        <p:spPr>
          <a:xfrm>
            <a:off x="304800" y="2133600"/>
            <a:ext cx="5671038" cy="17145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641177636"/>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gridCol w="1485900"/>
              </a:tblGrid>
              <a:tr h="283029">
                <a:tc>
                  <a:txBody>
                    <a:bodyPr/>
                    <a:lstStyle/>
                    <a:p>
                      <a:r>
                        <a:rPr lang="en-CA" dirty="0" smtClean="0"/>
                        <a:t>Min. GPA</a:t>
                      </a:r>
                      <a:endParaRPr lang="en-CA" dirty="0"/>
                    </a:p>
                  </a:txBody>
                  <a:tcPr/>
                </a:tc>
                <a:tc>
                  <a:txBody>
                    <a:bodyPr/>
                    <a:lstStyle/>
                    <a:p>
                      <a:r>
                        <a:rPr lang="en-CA" dirty="0" smtClean="0"/>
                        <a:t>Comment</a:t>
                      </a:r>
                      <a:endParaRPr lang="en-CA" dirty="0"/>
                    </a:p>
                  </a:txBody>
                  <a:tcPr/>
                </a:tc>
              </a:tr>
              <a:tr h="283029">
                <a:tc>
                  <a:txBody>
                    <a:bodyPr/>
                    <a:lstStyle/>
                    <a:p>
                      <a:r>
                        <a:rPr lang="en-CA" dirty="0" smtClean="0"/>
                        <a:t>0</a:t>
                      </a:r>
                      <a:endParaRPr lang="en-CA" dirty="0"/>
                    </a:p>
                  </a:txBody>
                  <a:tcPr/>
                </a:tc>
                <a:tc>
                  <a:txBody>
                    <a:bodyPr/>
                    <a:lstStyle/>
                    <a:p>
                      <a:r>
                        <a:rPr lang="en-CA" dirty="0" smtClean="0"/>
                        <a:t>Fail</a:t>
                      </a:r>
                      <a:endParaRPr lang="en-CA" dirty="0"/>
                    </a:p>
                  </a:txBody>
                  <a:tcPr/>
                </a:tc>
              </a:tr>
              <a:tr h="283029">
                <a:tc>
                  <a:txBody>
                    <a:bodyPr/>
                    <a:lstStyle/>
                    <a:p>
                      <a:r>
                        <a:rPr lang="en-CA" dirty="0" smtClean="0"/>
                        <a:t>1</a:t>
                      </a:r>
                      <a:endParaRPr lang="en-CA" dirty="0"/>
                    </a:p>
                  </a:txBody>
                  <a:tcPr/>
                </a:tc>
                <a:tc>
                  <a:txBody>
                    <a:bodyPr/>
                    <a:lstStyle/>
                    <a:p>
                      <a:r>
                        <a:rPr lang="en-CA" dirty="0" smtClean="0"/>
                        <a:t>Pass</a:t>
                      </a:r>
                      <a:endParaRPr lang="en-CA" dirty="0"/>
                    </a:p>
                  </a:txBody>
                  <a:tcPr/>
                </a:tc>
              </a:tr>
              <a:tr h="283029">
                <a:tc>
                  <a:txBody>
                    <a:bodyPr/>
                    <a:lstStyle/>
                    <a:p>
                      <a:r>
                        <a:rPr lang="en-CA" dirty="0" smtClean="0"/>
                        <a:t>2</a:t>
                      </a:r>
                      <a:endParaRPr lang="en-CA" dirty="0"/>
                    </a:p>
                  </a:txBody>
                  <a:tcPr/>
                </a:tc>
                <a:tc>
                  <a:txBody>
                    <a:bodyPr/>
                    <a:lstStyle/>
                    <a:p>
                      <a:r>
                        <a:rPr lang="en-CA" dirty="0" smtClean="0"/>
                        <a:t>Adequate</a:t>
                      </a:r>
                      <a:endParaRPr lang="en-CA" dirty="0"/>
                    </a:p>
                  </a:txBody>
                  <a:tcPr/>
                </a:tc>
              </a:tr>
              <a:tr h="283029">
                <a:tc>
                  <a:txBody>
                    <a:bodyPr/>
                    <a:lstStyle/>
                    <a:p>
                      <a:r>
                        <a:rPr lang="en-CA" dirty="0" smtClean="0"/>
                        <a:t>3</a:t>
                      </a:r>
                      <a:endParaRPr lang="en-CA" dirty="0"/>
                    </a:p>
                  </a:txBody>
                  <a:tcPr/>
                </a:tc>
                <a:tc>
                  <a:txBody>
                    <a:bodyPr/>
                    <a:lstStyle/>
                    <a:p>
                      <a:r>
                        <a:rPr lang="en-CA" dirty="0" smtClean="0"/>
                        <a:t>Excellent</a:t>
                      </a:r>
                      <a:endParaRPr lang="en-CA" dirty="0"/>
                    </a:p>
                  </a:txBody>
                  <a:tcPr/>
                </a:tc>
              </a:tr>
              <a:tr h="283029">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cxnSp>
        <p:nvCxnSpPr>
          <p:cNvPr id="7" name="Straight Connector 6"/>
          <p:cNvCxnSpPr>
            <a:endCxn id="8" idx="2"/>
          </p:cNvCxnSpPr>
          <p:nvPr/>
        </p:nvCxnSpPr>
        <p:spPr>
          <a:xfrm flipV="1">
            <a:off x="5376090" y="1676400"/>
            <a:ext cx="1649494" cy="136968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=VLOOKUP(D2,D11:E15,2)</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a:t>Spreadsheet example name</a:t>
            </a:r>
            <a:r>
              <a:rPr lang="en-CA" dirty="0"/>
              <a:t>: </a:t>
            </a:r>
            <a:r>
              <a:rPr lang="en-CA" dirty="0" smtClean="0">
                <a:latin typeface="Consolas" panose="020B0609020204030204" pitchFamily="49" charset="0"/>
                <a:cs typeface="Consolas" panose="020B0609020204030204" pitchFamily="49" charset="0"/>
              </a:rPr>
              <a:t>16_vlookup.xlsx</a:t>
            </a:r>
            <a:endParaRPr lang="en-US"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26633" y="47244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a:t>
            </a:r>
            <a:endParaRPr lang="en-CA" dirty="0">
              <a:solidFill>
                <a:srgbClr val="FF0000"/>
              </a:solidFill>
            </a:endParaRPr>
          </a:p>
        </p:txBody>
      </p:sp>
      <p:sp>
        <p:nvSpPr>
          <p:cNvPr id="3" name="Content Placeholder 2"/>
          <p:cNvSpPr>
            <a:spLocks noGrp="1"/>
          </p:cNvSpPr>
          <p:nvPr>
            <p:ph idx="1"/>
          </p:nvPr>
        </p:nvSpPr>
        <p:spPr/>
        <p:txBody>
          <a:bodyPr/>
          <a:lstStyle/>
          <a:p>
            <a:r>
              <a:rPr lang="en-CA" dirty="0">
                <a:latin typeface="Consolas" panose="020B0609020204030204" pitchFamily="49" charset="0"/>
                <a:cs typeface="Consolas" panose="020B0609020204030204" pitchFamily="49" charset="0"/>
              </a:rPr>
              <a:t>VLOOKUP(=</a:t>
            </a:r>
            <a:r>
              <a:rPr lang="en-CA" dirty="0" smtClean="0">
                <a:latin typeface="Consolas" panose="020B0609020204030204" pitchFamily="49" charset="0"/>
                <a:cs typeface="Consolas" panose="020B0609020204030204" pitchFamily="49" charset="0"/>
              </a:rPr>
              <a:t>VLOOKUP(D2,D11:E15,2,</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a:t>
            </a:r>
          </a:p>
          <a:p>
            <a:r>
              <a:rPr lang="en-CA" dirty="0" smtClean="0"/>
              <a:t>TRUE (works like LOOKUP so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3984847745"/>
              </p:ext>
            </p:extLst>
          </p:nvPr>
        </p:nvGraphicFramePr>
        <p:xfrm>
          <a:off x="785446" y="4067908"/>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
        <p:nvSpPr>
          <p:cNvPr id="6" name="TextBox 5"/>
          <p:cNvSpPr txBox="1"/>
          <p:nvPr/>
        </p:nvSpPr>
        <p:spPr>
          <a:xfrm>
            <a:off x="709246" y="3733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GPA = 3.54</a:t>
            </a:r>
          </a:p>
        </p:txBody>
      </p:sp>
      <p:sp>
        <p:nvSpPr>
          <p:cNvPr id="7" name="TextBox 6"/>
          <p:cNvSpPr txBox="1"/>
          <p:nvPr/>
        </p:nvSpPr>
        <p:spPr>
          <a:xfrm>
            <a:off x="3490546" y="4372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0" name="TextBox 9"/>
          <p:cNvSpPr txBox="1"/>
          <p:nvPr/>
        </p:nvSpPr>
        <p:spPr>
          <a:xfrm>
            <a:off x="3490546" y="46775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1" name="TextBox 10"/>
          <p:cNvSpPr txBox="1"/>
          <p:nvPr/>
        </p:nvSpPr>
        <p:spPr>
          <a:xfrm>
            <a:off x="3490546" y="49823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2" name="TextBox 11"/>
          <p:cNvSpPr txBox="1"/>
          <p:nvPr/>
        </p:nvSpPr>
        <p:spPr>
          <a:xfrm>
            <a:off x="3490546" y="52871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3" name="TextBox 12"/>
          <p:cNvSpPr txBox="1"/>
          <p:nvPr/>
        </p:nvSpPr>
        <p:spPr>
          <a:xfrm>
            <a:off x="3490546" y="5591908"/>
            <a:ext cx="16383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&gt;3.54?..No!</a:t>
            </a:r>
          </a:p>
        </p:txBody>
      </p:sp>
      <p:sp>
        <p:nvSpPr>
          <p:cNvPr id="14" name="TextBox 13"/>
          <p:cNvSpPr txBox="1"/>
          <p:nvPr/>
        </p:nvSpPr>
        <p:spPr>
          <a:xfrm>
            <a:off x="5147896" y="5287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FALSE</a:t>
            </a:r>
            <a:endParaRPr lang="en-CA" dirty="0"/>
          </a:p>
        </p:txBody>
      </p:sp>
      <p:sp>
        <p:nvSpPr>
          <p:cNvPr id="3" name="Content Placeholder 2"/>
          <p:cNvSpPr>
            <a:spLocks noGrp="1"/>
          </p:cNvSpPr>
          <p:nvPr>
            <p:ph idx="1"/>
          </p:nvPr>
        </p:nvSpPr>
        <p:spPr/>
        <p:txBody>
          <a:bodyPr/>
          <a:lstStyle/>
          <a:p>
            <a:r>
              <a:rPr lang="en-CA" dirty="0"/>
              <a:t>VLOOKUP(=</a:t>
            </a:r>
            <a:r>
              <a:rPr lang="en-CA" dirty="0" smtClean="0"/>
              <a:t>VLOOKUP(D2,D11:E15,2,</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a:t>
            </a:r>
          </a:p>
          <a:p>
            <a:pPr lvl="1"/>
            <a:endParaRPr lang="en-CA" dirty="0"/>
          </a:p>
          <a:p>
            <a:endParaRPr lang="en-CA" dirty="0"/>
          </a:p>
        </p:txBody>
      </p:sp>
      <p:pic>
        <p:nvPicPr>
          <p:cNvPr id="4" name="Picture 3"/>
          <p:cNvPicPr>
            <a:picLocks noChangeAspect="1"/>
          </p:cNvPicPr>
          <p:nvPr/>
        </p:nvPicPr>
        <p:blipFill>
          <a:blip r:embed="rId2"/>
          <a:stretch>
            <a:fillRect/>
          </a:stretch>
        </p:blipFill>
        <p:spPr>
          <a:xfrm>
            <a:off x="762000" y="3581400"/>
            <a:ext cx="3810000" cy="1905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756534733"/>
              </p:ext>
            </p:extLst>
          </p:nvPr>
        </p:nvGraphicFramePr>
        <p:xfrm>
          <a:off x="5410200" y="3587262"/>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If Function Vs. Lookup Functions</a:t>
            </a:r>
            <a:endParaRPr lang="en-US" dirty="0"/>
          </a:p>
        </p:txBody>
      </p:sp>
      <p:sp>
        <p:nvSpPr>
          <p:cNvPr id="3" name="Content Placeholder 2"/>
          <p:cNvSpPr>
            <a:spLocks noGrp="1"/>
          </p:cNvSpPr>
          <p:nvPr>
            <p:ph idx="1"/>
          </p:nvPr>
        </p:nvSpPr>
        <p:spPr/>
        <p:txBody>
          <a:bodyPr/>
          <a:lstStyle/>
          <a:p>
            <a:r>
              <a:rPr lang="en-US" dirty="0" smtClean="0"/>
              <a:t>Multiple If’s: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smtClean="0">
                <a:latin typeface="Consolas" panose="020B0609020204030204" pitchFamily="49" charset="0"/>
                <a:cs typeface="Consolas" panose="020B0609020204030204" pitchFamily="49" charset="0"/>
              </a:rPr>
              <a:t>=IF(D2&gt;=4,"Perfect",IF(D2</a:t>
            </a:r>
            <a:r>
              <a:rPr lang="en-CA" sz="1400" dirty="0">
                <a:latin typeface="Consolas" panose="020B0609020204030204" pitchFamily="49" charset="0"/>
                <a:cs typeface="Consolas" panose="020B0609020204030204" pitchFamily="49" charset="0"/>
              </a:rPr>
              <a:t>&gt;=3,"Excellent",IF(D2&gt;=2,"Adequate",IF(D2&gt;=1,"Pass","Fail"))))</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a:buNone/>
            </a:pPr>
            <a:r>
              <a:rPr lang="en-CA" sz="1400" dirty="0">
                <a:latin typeface="Consolas" panose="020B0609020204030204" pitchFamily="49" charset="0"/>
                <a:cs typeface="Consolas" panose="020B0609020204030204" pitchFamily="49" charset="0"/>
              </a:rPr>
              <a:t>=</a:t>
            </a:r>
            <a:r>
              <a:rPr lang="en-CA" sz="1400" dirty="0" smtClean="0">
                <a:latin typeface="Consolas" panose="020B0609020204030204" pitchFamily="49" charset="0"/>
                <a:cs typeface="Consolas" panose="020B0609020204030204" pitchFamily="49" charset="0"/>
              </a:rPr>
              <a:t>VLOOKUP(D2,</a:t>
            </a:r>
            <a:r>
              <a:rPr lang="en-CA" sz="1400" dirty="0">
                <a:latin typeface="Consolas" panose="020B0609020204030204" pitchFamily="49" charset="0"/>
                <a:cs typeface="Consolas" panose="020B0609020204030204" pitchFamily="49" charset="0"/>
              </a:rPr>
              <a:t> </a:t>
            </a:r>
            <a:r>
              <a:rPr lang="en-CA" sz="1400" dirty="0" smtClean="0">
                <a:latin typeface="Consolas" panose="020B0609020204030204" pitchFamily="49" charset="0"/>
                <a:cs typeface="Consolas" panose="020B0609020204030204" pitchFamily="49" charset="0"/>
              </a:rPr>
              <a:t>D11:E15, 2</a:t>
            </a:r>
            <a:r>
              <a:rPr lang="en-CA" sz="14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2465876012"/>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a:t>
            </a:r>
            <a:r>
              <a:rPr lang="en-CA" sz="1800" i="1" smtClean="0">
                <a:latin typeface="Consolas" panose="020B0609020204030204" pitchFamily="49" charset="0"/>
                <a:cs typeface="Consolas" panose="020B0609020204030204" pitchFamily="49" charset="0"/>
              </a:rPr>
              <a:t>False</a:t>
            </a:r>
            <a:r>
              <a:rPr lang="en-CA" sz="1800" smtClean="0">
                <a:latin typeface="Consolas" panose="020B0609020204030204" pitchFamily="49" charset="0"/>
                <a:cs typeface="Consolas" panose="020B0609020204030204" pitchFamily="49" charset="0"/>
              </a:rPr>
              <a:t>&gt;...)</a:t>
            </a:r>
            <a:endParaRPr lang="en-CA" sz="1800" dirty="0" smtClean="0">
              <a:latin typeface="Consolas" panose="020B0609020204030204" pitchFamily="49" charset="0"/>
              <a:cs typeface="Consolas" panose="020B0609020204030204" pitchFamily="49" charset="0"/>
            </a:endParaRP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a:t>
            </a:r>
            <a:r>
              <a:rPr lang="en-CA" sz="1800" i="1">
                <a:latin typeface="Consolas" panose="020B0609020204030204" pitchFamily="49" charset="0"/>
                <a:cs typeface="Consolas" panose="020B0609020204030204" pitchFamily="49" charset="0"/>
              </a:rPr>
              <a:t>False</a:t>
            </a:r>
            <a:r>
              <a:rPr lang="en-CA" sz="1800" smtClean="0">
                <a:latin typeface="Consolas" panose="020B0609020204030204" pitchFamily="49" charset="0"/>
                <a:cs typeface="Consolas" panose="020B0609020204030204" pitchFamily="49" charset="0"/>
              </a:rPr>
              <a:t>&gt;...)</a:t>
            </a:r>
            <a:endParaRPr lang="en-CA" sz="1800" dirty="0" smtClean="0">
              <a:latin typeface="Consolas" panose="020B0609020204030204" pitchFamily="49" charset="0"/>
              <a:cs typeface="Consolas" panose="020B0609020204030204" pitchFamily="49" charset="0"/>
            </a:endParaRP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 AA12 Must contain a logical: TRUE, FALSE </a:t>
            </a:r>
            <a:r>
              <a:rPr lang="en-CA" sz="1800" b="1" dirty="0" smtClean="0">
                <a:solidFill>
                  <a:srgbClr val="00B0F0"/>
                </a:solidFill>
                <a:latin typeface="Consolas" panose="020B0609020204030204" pitchFamily="49" charset="0"/>
                <a:cs typeface="Consolas" panose="020B0609020204030204" pitchFamily="49" charset="0"/>
              </a:rPr>
              <a:t>Value</a:t>
            </a:r>
            <a:endParaRPr lang="en-CA" sz="1800" dirty="0" smtClean="0">
              <a:latin typeface="Consolas" panose="020B0609020204030204" pitchFamily="49" charset="0"/>
              <a:cs typeface="Consolas" panose="020B0609020204030204" pitchFamily="49" charset="0"/>
            </a:endParaRPr>
          </a:p>
          <a:p>
            <a:pPr marL="234950" lvl="1" indent="0">
              <a:buNone/>
            </a:pP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Honor roll</a:t>
            </a:r>
          </a:p>
          <a:p>
            <a:pPr lvl="1"/>
            <a:r>
              <a:rPr lang="en-CA" dirty="0" smtClean="0"/>
              <a:t>Signify when a student has met the honor roll requirements with an “H”, blank cell otherwise.</a:t>
            </a:r>
          </a:p>
          <a:p>
            <a:pPr lvl="1"/>
            <a:endParaRPr lang="en-CA" dirty="0"/>
          </a:p>
          <a:p>
            <a:endParaRPr lang="en-CA" dirty="0" smtClean="0"/>
          </a:p>
          <a:p>
            <a:endParaRPr lang="en-CA" dirty="0"/>
          </a:p>
          <a:p>
            <a:endParaRPr lang="en-CA" dirty="0" smtClean="0"/>
          </a:p>
          <a:p>
            <a:endParaRPr lang="en-CA" dirty="0"/>
          </a:p>
          <a:p>
            <a:pPr lvl="1"/>
            <a:r>
              <a:rPr lang="en-CA" dirty="0" smtClean="0"/>
              <a:t>Spreadsheet example name: </a:t>
            </a:r>
            <a:r>
              <a:rPr lang="en-CA" dirty="0" smtClean="0">
                <a:latin typeface="Consolas" panose="020B0609020204030204" pitchFamily="49" charset="0"/>
                <a:cs typeface="Consolas" panose="020B0609020204030204" pitchFamily="49" charset="0"/>
              </a:rPr>
              <a:t>13_if_logic</a:t>
            </a:r>
            <a:endParaRPr lang="en-CA"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r="21813"/>
          <a:stretch/>
        </p:blipFill>
        <p:spPr>
          <a:xfrm>
            <a:off x="658003" y="4191000"/>
            <a:ext cx="2974554" cy="1552575"/>
          </a:xfrm>
          <a:prstGeom prst="rect">
            <a:avLst/>
          </a:prstGeom>
        </p:spPr>
      </p:pic>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IF(AND(B5&gt;=3.7,C5&gt;=</a:t>
            </a:r>
            <a:r>
              <a:rPr lang="en-CA" sz="2000" dirty="0">
                <a:latin typeface="Consolas" panose="020B0609020204030204" pitchFamily="49" charset="0"/>
                <a:cs typeface="Consolas" panose="020B0609020204030204" pitchFamily="49" charset="0"/>
              </a:rPr>
              <a:t>5),"H","")</a:t>
            </a:r>
          </a:p>
        </p:txBody>
      </p:sp>
      <p:pic>
        <p:nvPicPr>
          <p:cNvPr id="9" name="Picture 8"/>
          <p:cNvPicPr>
            <a:picLocks noChangeAspect="1"/>
          </p:cNvPicPr>
          <p:nvPr/>
        </p:nvPicPr>
        <p:blipFill rotWithShape="1">
          <a:blip r:embed="rId2"/>
          <a:srcRect l="77040"/>
          <a:stretch/>
        </p:blipFill>
        <p:spPr>
          <a:xfrm>
            <a:off x="3632557" y="4191000"/>
            <a:ext cx="873501" cy="1552575"/>
          </a:xfrm>
          <a:prstGeom prst="rect">
            <a:avLst/>
          </a:prstGeom>
        </p:spPr>
      </p:pic>
      <p:cxnSp>
        <p:nvCxnSpPr>
          <p:cNvPr id="5" name="Straight Connector 4"/>
          <p:cNvCxnSpPr/>
          <p:nvPr/>
        </p:nvCxnSpPr>
        <p:spPr>
          <a:xfrm flipV="1">
            <a:off x="4069307" y="4144371"/>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=IF(OR(E12&gt;=5,G16&gt;3.7),"1+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2"/>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3"/>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Lecture Exercise #4: Branching (And Other) Functions</a:t>
            </a:r>
            <a:endParaRPr lang="en-US" b="1"/>
          </a:p>
        </p:txBody>
      </p:sp>
    </p:spTree>
    <p:extLst>
      <p:ext uri="{BB962C8B-B14F-4D97-AF65-F5344CB8AC3E}">
        <p14:creationId xmlns:p14="http://schemas.microsoft.com/office/powerpoint/2010/main" val="26750041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9" name="Group 8"/>
          <p:cNvGrpSpPr/>
          <p:nvPr/>
        </p:nvGrpSpPr>
        <p:grpSpPr>
          <a:xfrm>
            <a:off x="762000" y="2667000"/>
            <a:ext cx="5294828" cy="2729710"/>
            <a:chOff x="891988" y="2857500"/>
            <a:chExt cx="5294828" cy="2729710"/>
          </a:xfrm>
        </p:grpSpPr>
        <p:pic>
          <p:nvPicPr>
            <p:cNvPr id="5" name="Picture 4"/>
            <p:cNvPicPr>
              <a:picLocks noChangeAspect="1"/>
            </p:cNvPicPr>
            <p:nvPr/>
          </p:nvPicPr>
          <p:blipFill rotWithShape="1">
            <a:blip r:embed="rId4"/>
            <a:srcRect t="3239" b="2833"/>
            <a:stretch/>
          </p:blipFill>
          <p:spPr>
            <a:xfrm>
              <a:off x="914400" y="2857500"/>
              <a:ext cx="5272416" cy="2209800"/>
            </a:xfrm>
            <a:prstGeom prst="rect">
              <a:avLst/>
            </a:prstGeom>
          </p:spPr>
        </p:pic>
        <p:pic>
          <p:nvPicPr>
            <p:cNvPr id="8" name="Picture 7"/>
            <p:cNvPicPr>
              <a:picLocks noChangeAspect="1"/>
            </p:cNvPicPr>
            <p:nvPr/>
          </p:nvPicPr>
          <p:blipFill>
            <a:blip r:embed="rId5"/>
            <a:stretch>
              <a:fillRect/>
            </a:stretch>
          </p:blipFill>
          <p:spPr>
            <a:xfrm>
              <a:off x="891988" y="5154579"/>
              <a:ext cx="5204012" cy="432631"/>
            </a:xfrm>
            <a:prstGeom prst="rect">
              <a:avLst/>
            </a:prstGeom>
          </p:spPr>
        </p:pic>
        <p:sp>
          <p:nvSpPr>
            <p:cNvPr id="7" name="Rectangle 6"/>
            <p:cNvSpPr/>
            <p:nvPr/>
          </p:nvSpPr>
          <p:spPr>
            <a:xfrm>
              <a:off x="3657600" y="5189934"/>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32012" y="3890682"/>
            <a:ext cx="5272416" cy="453433"/>
          </a:xfrm>
          <a:prstGeom prst="rect">
            <a:avLst/>
          </a:prstGeom>
        </p:spPr>
      </p:pic>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pic>
        <p:nvPicPr>
          <p:cNvPr id="5" name="Picture 4"/>
          <p:cNvPicPr>
            <a:picLocks noChangeAspect="1"/>
          </p:cNvPicPr>
          <p:nvPr/>
        </p:nvPicPr>
        <p:blipFill rotWithShape="1">
          <a:blip r:embed="rId4"/>
          <a:srcRect t="3239" b="2833"/>
          <a:stretch/>
        </p:blipFill>
        <p:spPr>
          <a:xfrm>
            <a:off x="632012" y="1452282"/>
            <a:ext cx="5272416" cy="2209800"/>
          </a:xfrm>
          <a:prstGeom prst="rect">
            <a:avLst/>
          </a:prstGeom>
        </p:spPr>
      </p:pic>
      <p:sp>
        <p:nvSpPr>
          <p:cNvPr id="7" name="Rectangle 6"/>
          <p:cNvSpPr/>
          <p:nvPr/>
        </p:nvSpPr>
        <p:spPr>
          <a:xfrm>
            <a:off x="3429000" y="3910222"/>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=COUNTIF(C13:C16,"B")</a:t>
            </a:r>
          </a:p>
        </p:txBody>
      </p:sp>
    </p:spTree>
    <p:extLst>
      <p:ext uri="{BB962C8B-B14F-4D97-AF65-F5344CB8AC3E}">
        <p14:creationId xmlns:p14="http://schemas.microsoft.com/office/powerpoint/2010/main" val="68269605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dirty="0" smtClean="0"/>
              <a:t>Example</a:t>
            </a:r>
            <a:r>
              <a:rPr lang="en-US" dirty="0"/>
              <a:t>: </a:t>
            </a:r>
            <a:r>
              <a:rPr lang="en-US" sz="2000" dirty="0" smtClean="0">
                <a:latin typeface="Consolas" panose="020B0609020204030204" pitchFamily="49" charset="0"/>
                <a:cs typeface="Consolas" panose="020B0609020204030204" pitchFamily="49" charset="0"/>
              </a:rPr>
              <a:t>14_conditional_counting_formulas</a:t>
            </a:r>
          </a:p>
          <a:p>
            <a:pPr lvl="1"/>
            <a:r>
              <a:rPr lang="en-US" dirty="0"/>
              <a:t>=countifs(A1:A10,"A", B2:B7,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gridCol w="2359025"/>
                <a:gridCol w="2360612"/>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dirty="0"/>
              <a:t>Example: </a:t>
            </a:r>
            <a:r>
              <a:rPr lang="en-US" dirty="0" smtClean="0">
                <a:latin typeface="Consolas" panose="020B0609020204030204" pitchFamily="49" charset="0"/>
                <a:cs typeface="Consolas" panose="020B0609020204030204" pitchFamily="49" charset="0"/>
              </a:rPr>
              <a:t>17_absolute_relative</a:t>
            </a:r>
            <a:endParaRPr lang="en-US" dirty="0">
              <a:latin typeface="Consolas" panose="020B0609020204030204" pitchFamily="49" charset="0"/>
              <a:cs typeface="Consolas" panose="020B0609020204030204" pitchFamily="49" charset="0"/>
            </a:endParaRPr>
          </a:p>
          <a:p>
            <a:endParaRPr lang="en-US"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0"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2"/>
          <a:stretch>
            <a:fillRect/>
          </a:stretch>
        </p:blipFill>
        <p:spPr>
          <a:xfrm>
            <a:off x="311646" y="3612776"/>
            <a:ext cx="8383037" cy="1981200"/>
          </a:xfrm>
          <a:prstGeom prst="rect">
            <a:avLst/>
          </a:prstGeom>
        </p:spPr>
      </p:pic>
      <p:grpSp>
        <p:nvGrpSpPr>
          <p:cNvPr id="5" name="Group 4"/>
          <p:cNvGrpSpPr/>
          <p:nvPr/>
        </p:nvGrpSpPr>
        <p:grpSpPr>
          <a:xfrm>
            <a:off x="5340846" y="2971800"/>
            <a:ext cx="2286001" cy="1707776"/>
            <a:chOff x="5486400" y="3626224"/>
            <a:chExt cx="2286001" cy="1707776"/>
          </a:xfrm>
        </p:grpSpPr>
        <p:sp>
          <p:nvSpPr>
            <p:cNvPr id="6" name="Rectangle 5"/>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Lecture Exercise #4: Absolute, Relative Addressing (If There Is Time)</a:t>
            </a:r>
            <a:endParaRPr lang="en-US" b="1"/>
          </a:p>
        </p:txBody>
      </p:sp>
    </p:spTree>
    <p:extLst>
      <p:ext uri="{BB962C8B-B14F-4D97-AF65-F5344CB8AC3E}">
        <p14:creationId xmlns:p14="http://schemas.microsoft.com/office/powerpoint/2010/main" val="10314391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(lookup)s</a:t>
            </a:r>
            <a:endParaRPr lang="en-US" dirty="0"/>
          </a:p>
          <a:p>
            <a:endParaRPr lang="en-US" dirty="0" smtClean="0"/>
          </a:p>
          <a:p>
            <a:endParaRPr lang="en-US" dirty="0"/>
          </a:p>
        </p:txBody>
      </p:sp>
      <p:pic>
        <p:nvPicPr>
          <p:cNvPr id="4" name="Picture 3"/>
          <p:cNvPicPr>
            <a:picLocks noChangeAspect="1"/>
          </p:cNvPicPr>
          <p:nvPr/>
        </p:nvPicPr>
        <p:blipFill>
          <a:blip r:embed="rId2"/>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a:t>
            </a:r>
            <a:endParaRPr lang="en-US" dirty="0"/>
          </a:p>
        </p:txBody>
      </p:sp>
      <p:sp>
        <p:nvSpPr>
          <p:cNvPr id="3" name="Content Placeholder 2"/>
          <p:cNvSpPr>
            <a:spLocks noGrp="1"/>
          </p:cNvSpPr>
          <p:nvPr>
            <p:ph idx="1"/>
          </p:nvPr>
        </p:nvSpPr>
        <p:spPr>
          <a:xfrm>
            <a:off x="457200" y="1447800"/>
            <a:ext cx="8534400" cy="5029200"/>
          </a:xfrm>
        </p:spPr>
        <p:txBody>
          <a:bodyPr/>
          <a:lstStyle/>
          <a:p>
            <a:r>
              <a:rPr lang="en-US" dirty="0" smtClean="0"/>
              <a:t>How should this value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Assignment: proportion of term grade = 40%</a:t>
            </a:r>
          </a:p>
          <a:p>
            <a:pPr lvl="1"/>
            <a:r>
              <a:rPr lang="en-US" dirty="0" smtClean="0"/>
              <a:t>Exam: proportion of term grade = 60%</a:t>
            </a:r>
          </a:p>
        </p:txBody>
      </p:sp>
      <p:pic>
        <p:nvPicPr>
          <p:cNvPr id="6" name="Picture 5"/>
          <p:cNvPicPr>
            <a:picLocks noChangeAspect="1"/>
          </p:cNvPicPr>
          <p:nvPr/>
        </p:nvPicPr>
        <p:blipFill>
          <a:blip r:embed="rId3"/>
          <a:stretch>
            <a:fillRect/>
          </a:stretch>
        </p:blipFill>
        <p:spPr>
          <a:xfrm>
            <a:off x="609600" y="1828800"/>
            <a:ext cx="7458075" cy="3057525"/>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 (2)</a:t>
            </a:r>
            <a:endParaRPr lang="en-US" dirty="0"/>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term grade point can be calculated by the grade points of each component and their weights</a:t>
            </a:r>
            <a:r>
              <a:rPr lang="en-US" dirty="0" smtClean="0"/>
              <a:t>.</a:t>
            </a:r>
          </a:p>
          <a:p>
            <a:pPr lvl="3"/>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pic>
        <p:nvPicPr>
          <p:cNvPr id="4" name="Picture 3"/>
          <p:cNvPicPr>
            <a:picLocks noChangeAspect="1"/>
          </p:cNvPicPr>
          <p:nvPr/>
        </p:nvPicPr>
        <p:blipFill rotWithShape="1">
          <a:blip r:embed="rId3"/>
          <a:srcRect r="51979" b="70093"/>
          <a:stretch/>
        </p:blipFill>
        <p:spPr>
          <a:xfrm>
            <a:off x="1251019" y="3659171"/>
            <a:ext cx="3092381" cy="789544"/>
          </a:xfrm>
          <a:prstGeom prst="rect">
            <a:avLst/>
          </a:prstGeom>
        </p:spPr>
      </p:pic>
      <p:pic>
        <p:nvPicPr>
          <p:cNvPr id="5" name="Picture 4"/>
          <p:cNvPicPr>
            <a:picLocks noChangeAspect="1"/>
          </p:cNvPicPr>
          <p:nvPr/>
        </p:nvPicPr>
        <p:blipFill rotWithShape="1">
          <a:blip r:embed="rId3"/>
          <a:srcRect r="51022" b="52648"/>
          <a:stretch/>
        </p:blipFill>
        <p:spPr>
          <a:xfrm>
            <a:off x="1222549" y="5105400"/>
            <a:ext cx="4328899" cy="1715756"/>
          </a:xfrm>
          <a:prstGeom prst="rect">
            <a:avLst/>
          </a:prstGeom>
        </p:spPr>
      </p:pic>
      <p:sp>
        <p:nvSpPr>
          <p:cNvPr id="6" name="Freeform 5"/>
          <p:cNvSpPr/>
          <p:nvPr/>
        </p:nvSpPr>
        <p:spPr>
          <a:xfrm>
            <a:off x="5306921" y="6017722"/>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5444677" y="5993717"/>
            <a:ext cx="230592" cy="430117"/>
          </a:xfrm>
          <a:custGeom>
            <a:avLst/>
            <a:gdLst>
              <a:gd name="connsiteX0" fmla="*/ 0 w 240631"/>
              <a:gd name="connsiteY0" fmla="*/ 4462 h 442097"/>
              <a:gd name="connsiteX1" fmla="*/ 20052 w 240631"/>
              <a:gd name="connsiteY1" fmla="*/ 451 h 442097"/>
              <a:gd name="connsiteX2" fmla="*/ 132347 w 240631"/>
              <a:gd name="connsiteY2" fmla="*/ 12483 h 442097"/>
              <a:gd name="connsiteX3" fmla="*/ 176463 w 240631"/>
              <a:gd name="connsiteY3" fmla="*/ 24514 h 442097"/>
              <a:gd name="connsiteX4" fmla="*/ 192505 w 240631"/>
              <a:gd name="connsiteY4" fmla="*/ 32536 h 442097"/>
              <a:gd name="connsiteX5" fmla="*/ 204536 w 240631"/>
              <a:gd name="connsiteY5" fmla="*/ 44567 h 442097"/>
              <a:gd name="connsiteX6" fmla="*/ 228600 w 240631"/>
              <a:gd name="connsiteY6" fmla="*/ 64620 h 442097"/>
              <a:gd name="connsiteX7" fmla="*/ 232610 w 240631"/>
              <a:gd name="connsiteY7" fmla="*/ 80662 h 442097"/>
              <a:gd name="connsiteX8" fmla="*/ 236621 w 240631"/>
              <a:gd name="connsiteY8" fmla="*/ 92693 h 442097"/>
              <a:gd name="connsiteX9" fmla="*/ 240631 w 240631"/>
              <a:gd name="connsiteY9" fmla="*/ 249104 h 442097"/>
              <a:gd name="connsiteX10" fmla="*/ 232610 w 240631"/>
              <a:gd name="connsiteY10" fmla="*/ 301241 h 442097"/>
              <a:gd name="connsiteX11" fmla="*/ 188494 w 240631"/>
              <a:gd name="connsiteY11" fmla="*/ 361399 h 442097"/>
              <a:gd name="connsiteX12" fmla="*/ 172452 w 240631"/>
              <a:gd name="connsiteY12" fmla="*/ 385462 h 442097"/>
              <a:gd name="connsiteX13" fmla="*/ 156410 w 240631"/>
              <a:gd name="connsiteY13" fmla="*/ 397493 h 442097"/>
              <a:gd name="connsiteX14" fmla="*/ 120315 w 240631"/>
              <a:gd name="connsiteY14" fmla="*/ 429578 h 442097"/>
              <a:gd name="connsiteX15" fmla="*/ 100263 w 240631"/>
              <a:gd name="connsiteY15" fmla="*/ 433588 h 442097"/>
              <a:gd name="connsiteX16" fmla="*/ 76200 w 240631"/>
              <a:gd name="connsiteY16" fmla="*/ 437599 h 442097"/>
              <a:gd name="connsiteX17" fmla="*/ 64168 w 240631"/>
              <a:gd name="connsiteY17" fmla="*/ 441609 h 442097"/>
              <a:gd name="connsiteX18" fmla="*/ 8021 w 240631"/>
              <a:gd name="connsiteY18" fmla="*/ 441609 h 4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631" h="442097">
                <a:moveTo>
                  <a:pt x="0" y="4462"/>
                </a:moveTo>
                <a:cubicBezTo>
                  <a:pt x="6684" y="3125"/>
                  <a:pt x="13236" y="451"/>
                  <a:pt x="20052" y="451"/>
                </a:cubicBezTo>
                <a:cubicBezTo>
                  <a:pt x="159499" y="451"/>
                  <a:pt x="68071" y="-3586"/>
                  <a:pt x="132347" y="12483"/>
                </a:cubicBezTo>
                <a:cubicBezTo>
                  <a:pt x="137235" y="13705"/>
                  <a:pt x="165975" y="20019"/>
                  <a:pt x="176463" y="24514"/>
                </a:cubicBezTo>
                <a:cubicBezTo>
                  <a:pt x="181958" y="26869"/>
                  <a:pt x="187640" y="29061"/>
                  <a:pt x="192505" y="32536"/>
                </a:cubicBezTo>
                <a:cubicBezTo>
                  <a:pt x="197120" y="35833"/>
                  <a:pt x="200230" y="40876"/>
                  <a:pt x="204536" y="44567"/>
                </a:cubicBezTo>
                <a:cubicBezTo>
                  <a:pt x="237915" y="73178"/>
                  <a:pt x="207755" y="43777"/>
                  <a:pt x="228600" y="64620"/>
                </a:cubicBezTo>
                <a:cubicBezTo>
                  <a:pt x="229937" y="69967"/>
                  <a:pt x="231096" y="75362"/>
                  <a:pt x="232610" y="80662"/>
                </a:cubicBezTo>
                <a:cubicBezTo>
                  <a:pt x="233771" y="84727"/>
                  <a:pt x="236420" y="88470"/>
                  <a:pt x="236621" y="92693"/>
                </a:cubicBezTo>
                <a:cubicBezTo>
                  <a:pt x="239102" y="144788"/>
                  <a:pt x="239294" y="196967"/>
                  <a:pt x="240631" y="249104"/>
                </a:cubicBezTo>
                <a:cubicBezTo>
                  <a:pt x="240040" y="255011"/>
                  <a:pt x="239661" y="288548"/>
                  <a:pt x="232610" y="301241"/>
                </a:cubicBezTo>
                <a:cubicBezTo>
                  <a:pt x="217253" y="328884"/>
                  <a:pt x="208035" y="332087"/>
                  <a:pt x="188494" y="361399"/>
                </a:cubicBezTo>
                <a:cubicBezTo>
                  <a:pt x="183147" y="369420"/>
                  <a:pt x="180164" y="379678"/>
                  <a:pt x="172452" y="385462"/>
                </a:cubicBezTo>
                <a:cubicBezTo>
                  <a:pt x="167105" y="389472"/>
                  <a:pt x="161378" y="393022"/>
                  <a:pt x="156410" y="397493"/>
                </a:cubicBezTo>
                <a:cubicBezTo>
                  <a:pt x="151773" y="401666"/>
                  <a:pt x="132083" y="425165"/>
                  <a:pt x="120315" y="429578"/>
                </a:cubicBezTo>
                <a:cubicBezTo>
                  <a:pt x="113933" y="431971"/>
                  <a:pt x="106969" y="432369"/>
                  <a:pt x="100263" y="433588"/>
                </a:cubicBezTo>
                <a:cubicBezTo>
                  <a:pt x="92263" y="435043"/>
                  <a:pt x="84138" y="435835"/>
                  <a:pt x="76200" y="437599"/>
                </a:cubicBezTo>
                <a:cubicBezTo>
                  <a:pt x="72073" y="438516"/>
                  <a:pt x="68388" y="441361"/>
                  <a:pt x="64168" y="441609"/>
                </a:cubicBezTo>
                <a:cubicBezTo>
                  <a:pt x="45485" y="442708"/>
                  <a:pt x="26737" y="441609"/>
                  <a:pt x="8021" y="44160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4283102" y="6037978"/>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699655" y="5916924"/>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343399" y="4162217"/>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7" grpId="0" animBg="1"/>
      <p:bldP spid="8" grpId="0" animBg="1"/>
      <p:bldP spid="9" grpId="0"/>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Letter Grade</a:t>
            </a:r>
            <a:endParaRPr lang="en-US" dirty="0"/>
          </a:p>
        </p:txBody>
      </p:sp>
      <p:sp>
        <p:nvSpPr>
          <p:cNvPr id="3" name="Content Placeholder 2"/>
          <p:cNvSpPr>
            <a:spLocks noGrp="1"/>
          </p:cNvSpPr>
          <p:nvPr>
            <p:ph idx="1"/>
          </p:nvPr>
        </p:nvSpPr>
        <p:spPr/>
        <p:txBody>
          <a:bodyPr/>
          <a:lstStyle/>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pic>
        <p:nvPicPr>
          <p:cNvPr id="4" name="Picture 3"/>
          <p:cNvPicPr>
            <a:picLocks noChangeAspect="1"/>
          </p:cNvPicPr>
          <p:nvPr/>
        </p:nvPicPr>
        <p:blipFill>
          <a:blip r:embed="rId3"/>
          <a:stretch>
            <a:fillRect/>
          </a:stretch>
        </p:blipFill>
        <p:spPr>
          <a:xfrm>
            <a:off x="838200" y="2895600"/>
            <a:ext cx="5029200" cy="3314935"/>
          </a:xfrm>
          <a:prstGeom prst="rect">
            <a:avLst/>
          </a:prstGeom>
        </p:spPr>
      </p:pic>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Completed Example</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a:t>Spreadsheet solution </a:t>
            </a:r>
            <a:r>
              <a:rPr lang="en-CA" sz="2400" dirty="0" smtClean="0"/>
              <a:t>name (</a:t>
            </a:r>
            <a:r>
              <a:rPr lang="en-CA" sz="2400" b="1" dirty="0" smtClean="0"/>
              <a:t>don’t look at contents before we go over the concepts in lecture</a:t>
            </a:r>
            <a:r>
              <a:rPr lang="en-CA" sz="2400" dirty="0" smtClean="0"/>
              <a:t>) </a:t>
            </a:r>
            <a:r>
              <a:rPr lang="en-CA" dirty="0" smtClean="0">
                <a:latin typeface="Consolas" panose="020B0609020204030204" pitchFamily="49" charset="0"/>
                <a:cs typeface="Consolas" panose="020B0609020204030204" pitchFamily="49" charset="0"/>
              </a:rPr>
              <a:t>18_vlookup_absolute_relative_addressing</a:t>
            </a:r>
            <a:endParaRPr lang="en-US" dirty="0"/>
          </a:p>
          <a:p>
            <a:endParaRPr lang="en-US" dirty="0"/>
          </a:p>
        </p:txBody>
      </p:sp>
    </p:spTree>
    <p:extLst>
      <p:ext uri="{BB962C8B-B14F-4D97-AF65-F5344CB8AC3E}">
        <p14:creationId xmlns:p14="http://schemas.microsoft.com/office/powerpoint/2010/main" val="341248786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Graphic Design And Spreadsheets</a:t>
            </a:r>
            <a:endParaRPr lang="en-CA" dirty="0"/>
          </a:p>
        </p:txBody>
      </p:sp>
      <p:sp>
        <p:nvSpPr>
          <p:cNvPr id="3" name="Content Placeholder 2"/>
          <p:cNvSpPr>
            <a:spLocks noGrp="1"/>
          </p:cNvSpPr>
          <p:nvPr>
            <p:ph idx="1"/>
          </p:nvPr>
        </p:nvSpPr>
        <p:spPr/>
        <p:txBody>
          <a:bodyPr/>
          <a:lstStyle/>
          <a:p>
            <a:r>
              <a:rPr lang="en-CA" dirty="0" smtClean="0"/>
              <a:t>Using color</a:t>
            </a:r>
          </a:p>
          <a:p>
            <a:r>
              <a:rPr lang="en-CA" dirty="0" smtClean="0"/>
              <a:t>C.R.A.P.</a:t>
            </a:r>
          </a:p>
          <a:p>
            <a:r>
              <a:rPr lang="en-CA" dirty="0" smtClean="0"/>
              <a:t>Fonts and font effects</a:t>
            </a:r>
          </a:p>
          <a:p>
            <a:r>
              <a:rPr lang="en-CA" dirty="0" smtClean="0"/>
              <a:t>Text vs. graphs and charts</a:t>
            </a:r>
          </a:p>
          <a:p>
            <a:endParaRPr lang="en-CA" dirty="0"/>
          </a:p>
        </p:txBody>
      </p:sp>
    </p:spTree>
    <p:extLst>
      <p:ext uri="{BB962C8B-B14F-4D97-AF65-F5344CB8AC3E}">
        <p14:creationId xmlns:p14="http://schemas.microsoft.com/office/powerpoint/2010/main" val="218335576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Used</a:t>
            </a:r>
            <a:endParaRPr lang="en-CA" dirty="0"/>
          </a:p>
        </p:txBody>
      </p:sp>
      <p:sp>
        <p:nvSpPr>
          <p:cNvPr id="3" name="Content Placeholder 2"/>
          <p:cNvSpPr>
            <a:spLocks noGrp="1"/>
          </p:cNvSpPr>
          <p:nvPr>
            <p:ph idx="1"/>
          </p:nvPr>
        </p:nvSpPr>
        <p:spPr/>
        <p:txBody>
          <a:bodyPr/>
          <a:lstStyle/>
          <a:p>
            <a:r>
              <a:rPr lang="en-CA" dirty="0" smtClean="0"/>
              <a:t>When used sparingly color can draw attention to important information.</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This is an especially valuable tool when there is a large amount of information.</a:t>
            </a:r>
          </a:p>
          <a:p>
            <a:pPr lvl="1"/>
            <a:r>
              <a:rPr lang="en-CA" dirty="0" smtClean="0"/>
              <a:t>The information may be “all there” but don’t make it any harder than it has to be for the viewer to find it.</a:t>
            </a:r>
          </a:p>
          <a:p>
            <a:endParaRPr lang="en-CA" dirty="0"/>
          </a:p>
        </p:txBody>
      </p:sp>
      <p:pic>
        <p:nvPicPr>
          <p:cNvPr id="4" name="Picture 3"/>
          <p:cNvPicPr>
            <a:picLocks noChangeAspect="1"/>
          </p:cNvPicPr>
          <p:nvPr/>
        </p:nvPicPr>
        <p:blipFill>
          <a:blip r:embed="rId2"/>
          <a:stretch>
            <a:fillRect/>
          </a:stretch>
        </p:blipFill>
        <p:spPr>
          <a:xfrm>
            <a:off x="762000" y="2286000"/>
            <a:ext cx="3552825" cy="2962275"/>
          </a:xfrm>
          <a:prstGeom prst="rect">
            <a:avLst/>
          </a:prstGeom>
        </p:spPr>
      </p:pic>
    </p:spTree>
    <p:extLst>
      <p:ext uri="{BB962C8B-B14F-4D97-AF65-F5344CB8AC3E}">
        <p14:creationId xmlns:p14="http://schemas.microsoft.com/office/powerpoint/2010/main" val="320094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Misused</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290" y="53340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942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Thumb For Color: Make It Subtle</a:t>
            </a:r>
            <a:endParaRPr lang="en-US" dirty="0"/>
          </a:p>
        </p:txBody>
      </p:sp>
      <p:sp>
        <p:nvSpPr>
          <p:cNvPr id="3" name="Content Placeholder 2"/>
          <p:cNvSpPr>
            <a:spLocks noGrp="1"/>
          </p:cNvSpPr>
          <p:nvPr>
            <p:ph idx="1"/>
          </p:nvPr>
        </p:nvSpPr>
        <p:spPr/>
        <p:txBody>
          <a:bodyPr/>
          <a:lstStyle/>
          <a:p>
            <a:r>
              <a:rPr lang="en-US" dirty="0" smtClean="0"/>
              <a:t>We have all seen the use of ‘loud’ and clashing colors that can make text very hard to read.</a:t>
            </a:r>
          </a:p>
          <a:p>
            <a:endParaRPr lang="en-US" dirty="0"/>
          </a:p>
          <a:p>
            <a:endParaRPr lang="en-US" dirty="0" smtClean="0"/>
          </a:p>
          <a:p>
            <a:endParaRPr lang="en-US" dirty="0"/>
          </a:p>
          <a:p>
            <a:endParaRPr lang="en-US" dirty="0" smtClean="0"/>
          </a:p>
          <a:p>
            <a:r>
              <a:rPr lang="en-US" dirty="0" smtClean="0"/>
              <a:t>Balance the use of color between noticeability and subtlety</a:t>
            </a:r>
          </a:p>
          <a:p>
            <a:pPr lvl="1"/>
            <a:r>
              <a:rPr lang="en-US" dirty="0" smtClean="0"/>
              <a:t>Make it as subtle as possible while still conveying the necessary information using color</a:t>
            </a:r>
          </a:p>
          <a:p>
            <a:endParaRPr lang="en-US" dirty="0"/>
          </a:p>
        </p:txBody>
      </p:sp>
      <p:sp>
        <p:nvSpPr>
          <p:cNvPr id="4" name="Rectangle 3"/>
          <p:cNvSpPr/>
          <p:nvPr/>
        </p:nvSpPr>
        <p:spPr>
          <a:xfrm>
            <a:off x="838200" y="2320119"/>
            <a:ext cx="2286000" cy="16422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Ingredients</a:t>
            </a:r>
          </a:p>
          <a:p>
            <a:r>
              <a:rPr lang="en-US" dirty="0" smtClean="0">
                <a:solidFill>
                  <a:srgbClr val="FF0000"/>
                </a:solidFill>
              </a:rPr>
              <a:t>Sugar, lactose, fructose, corn syrup, glucose…lots of carbohydrates</a:t>
            </a:r>
            <a:endParaRPr lang="en-US" dirty="0">
              <a:solidFill>
                <a:srgbClr val="FF0000"/>
              </a:solidFill>
            </a:endParaRPr>
          </a:p>
        </p:txBody>
      </p:sp>
      <p:grpSp>
        <p:nvGrpSpPr>
          <p:cNvPr id="7" name="Group 6"/>
          <p:cNvGrpSpPr/>
          <p:nvPr/>
        </p:nvGrpSpPr>
        <p:grpSpPr>
          <a:xfrm>
            <a:off x="3276600" y="2388358"/>
            <a:ext cx="2743200" cy="1524000"/>
            <a:chOff x="3276600" y="2388358"/>
            <a:chExt cx="2743200" cy="1524000"/>
          </a:xfrm>
        </p:grpSpPr>
        <p:sp>
          <p:nvSpPr>
            <p:cNvPr id="5" name="Right Brace 4"/>
            <p:cNvSpPr/>
            <p:nvPr/>
          </p:nvSpPr>
          <p:spPr>
            <a:xfrm>
              <a:off x="3276600" y="2388358"/>
              <a:ext cx="304800" cy="1524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3581400" y="2569759"/>
              <a:ext cx="2438400" cy="1143000"/>
            </a:xfrm>
            <a:prstGeom prst="rect">
              <a:avLst/>
            </a:prstGeom>
            <a:noFill/>
          </p:spPr>
          <p:txBody>
            <a:bodyPr wrap="square" rtlCol="0">
              <a:noAutofit/>
            </a:bodyPr>
            <a:lstStyle/>
            <a:p>
              <a:r>
                <a:rPr lang="en-US" b="1" dirty="0" smtClean="0"/>
                <a:t>JT: I’ve actually seen green-red color combinations on listings of ingredients</a:t>
              </a:r>
            </a:p>
          </p:txBody>
        </p:sp>
      </p:grpSp>
    </p:spTree>
    <p:extLst>
      <p:ext uri="{BB962C8B-B14F-4D97-AF65-F5344CB8AC3E}">
        <p14:creationId xmlns:p14="http://schemas.microsoft.com/office/powerpoint/2010/main" val="179876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smtClean="0"/>
              <a:t>Additional Issues Associated With Color</a:t>
            </a:r>
          </a:p>
        </p:txBody>
      </p:sp>
      <p:sp>
        <p:nvSpPr>
          <p:cNvPr id="776195" name="Rectangle 3"/>
          <p:cNvSpPr>
            <a:spLocks noGrp="1" noChangeArrowheads="1"/>
          </p:cNvSpPr>
          <p:nvPr>
            <p:ph type="body" idx="1"/>
          </p:nvPr>
        </p:nvSpPr>
        <p:spPr/>
        <p:txBody>
          <a:bodyPr/>
          <a:lstStyle/>
          <a:p>
            <a:r>
              <a:rPr lang="en-US" altLang="en-US" dirty="0" smtClean="0"/>
              <a:t>Color blindness</a:t>
            </a:r>
            <a:r>
              <a:rPr lang="en-US" altLang="en-US" dirty="0"/>
              <a:t> </a:t>
            </a:r>
            <a:r>
              <a:rPr lang="en-US" altLang="en-US" dirty="0" smtClean="0"/>
              <a:t>affects a portion of the population:</a:t>
            </a:r>
          </a:p>
          <a:p>
            <a:pPr lvl="1"/>
            <a:r>
              <a:rPr lang="en-US" altLang="en-US" dirty="0" smtClean="0"/>
              <a:t>The majority of people who are color blind are red-green color blind so using only these colors to represent information should be avoided.</a:t>
            </a:r>
          </a:p>
          <a:p>
            <a:r>
              <a:rPr lang="en-US" altLang="en-US" dirty="0" smtClean="0"/>
              <a:t>Field size</a:t>
            </a:r>
          </a:p>
          <a:p>
            <a:pPr lvl="1"/>
            <a:r>
              <a:rPr lang="en-US" altLang="en-US" dirty="0" smtClean="0"/>
              <a:t>The larger the area to be color coded, the more easily that colors can be distinguished.</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buFont typeface="Times New Roman" pitchFamily="18" charset="0"/>
              <a:buNone/>
            </a:pPr>
            <a:endParaRPr lang="en-US" altLang="en-US" dirty="0" smtClean="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232"/>
          <a:stretch/>
        </p:blipFill>
        <p:spPr bwMode="auto">
          <a:xfrm>
            <a:off x="241110" y="3729250"/>
            <a:ext cx="6708022" cy="25191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Arrow Connector 2"/>
          <p:cNvCxnSpPr/>
          <p:nvPr/>
        </p:nvCxnSpPr>
        <p:spPr>
          <a:xfrm flipH="1" flipV="1">
            <a:off x="6413310" y="4375672"/>
            <a:ext cx="872319" cy="13043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251510" y="4084093"/>
            <a:ext cx="1905000" cy="1104900"/>
          </a:xfrm>
          <a:prstGeom prst="rect">
            <a:avLst/>
          </a:prstGeom>
          <a:noFill/>
        </p:spPr>
        <p:txBody>
          <a:bodyPr wrap="square" rtlCol="0">
            <a:noAutofit/>
          </a:bodyPr>
          <a:lstStyle/>
          <a:p>
            <a:r>
              <a:rPr lang="en-US" b="1" dirty="0" smtClean="0">
                <a:solidFill>
                  <a:srgbClr val="FF0000"/>
                </a:solidFill>
              </a:rPr>
              <a:t>Larger areas: colors can be more subtle</a:t>
            </a:r>
          </a:p>
        </p:txBody>
      </p:sp>
      <p:cxnSp>
        <p:nvCxnSpPr>
          <p:cNvPr id="12" name="Straight Arrow Connector 11"/>
          <p:cNvCxnSpPr/>
          <p:nvPr/>
        </p:nvCxnSpPr>
        <p:spPr>
          <a:xfrm flipH="1">
            <a:off x="6814781" y="5756796"/>
            <a:ext cx="567519" cy="2630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85629" y="5204347"/>
            <a:ext cx="1905000" cy="1104900"/>
          </a:xfrm>
          <a:prstGeom prst="rect">
            <a:avLst/>
          </a:prstGeom>
          <a:noFill/>
        </p:spPr>
        <p:txBody>
          <a:bodyPr wrap="square" rtlCol="0">
            <a:noAutofit/>
          </a:bodyPr>
          <a:lstStyle/>
          <a:p>
            <a:r>
              <a:rPr lang="en-US" b="1" dirty="0" smtClean="0">
                <a:solidFill>
                  <a:srgbClr val="FF0000"/>
                </a:solidFill>
              </a:rPr>
              <a:t>Smaller areas: colors may have to employ greater contrast</a:t>
            </a:r>
          </a:p>
        </p:txBody>
      </p:sp>
    </p:spTree>
    <p:extLst>
      <p:ext uri="{BB962C8B-B14F-4D97-AF65-F5344CB8AC3E}">
        <p14:creationId xmlns:p14="http://schemas.microsoft.com/office/powerpoint/2010/main" val="1086475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100"/>
                                  </p:stCondLst>
                                  <p:childTnLst>
                                    <p:set>
                                      <p:cBhvr>
                                        <p:cTn id="14"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righ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uiExpand="1" build="p" bldLvl="2"/>
      <p:bldP spid="776195" grpId="1" build="p" bldLvl="3"/>
      <p:bldP spid="5" grpId="0"/>
      <p:bldP spid="13" grpId="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smtClean="0"/>
              <a:t>Additional Issues Associated With Color (2)</a:t>
            </a:r>
          </a:p>
        </p:txBody>
      </p:sp>
      <p:sp>
        <p:nvSpPr>
          <p:cNvPr id="778243" name="Rectangle 3"/>
          <p:cNvSpPr>
            <a:spLocks noGrp="1" noChangeArrowheads="1"/>
          </p:cNvSpPr>
          <p:nvPr>
            <p:ph type="body" idx="1"/>
          </p:nvPr>
        </p:nvSpPr>
        <p:spPr/>
        <p:txBody>
          <a:bodyPr/>
          <a:lstStyle/>
          <a:p>
            <a:pPr lvl="1"/>
            <a:r>
              <a:rPr lang="en-US" altLang="en-US" dirty="0" smtClean="0"/>
              <a:t>When objects are small (text or small graphics) and color is used to distinguish information use highly saturated colors.</a:t>
            </a:r>
          </a:p>
          <a:p>
            <a:pPr lvl="1"/>
            <a:endParaRPr lang="en-US" altLang="en-US" dirty="0" smtClean="0"/>
          </a:p>
          <a:p>
            <a:pPr lvl="1"/>
            <a:endParaRPr lang="en-US" altLang="en-US" dirty="0" smtClean="0"/>
          </a:p>
          <a:p>
            <a:pPr lvl="1"/>
            <a:endParaRPr lang="en-US" altLang="en-US" dirty="0" smtClean="0">
              <a:solidFill>
                <a:srgbClr val="74561A"/>
              </a:solidFill>
            </a:endParaRPr>
          </a:p>
          <a:p>
            <a:pPr lvl="1"/>
            <a:endParaRPr lang="en-US" altLang="en-US" dirty="0" smtClean="0"/>
          </a:p>
          <a:p>
            <a:r>
              <a:rPr lang="en-US" altLang="en-US" dirty="0" smtClean="0"/>
              <a:t>Conventions</a:t>
            </a:r>
          </a:p>
          <a:p>
            <a:pPr lvl="1"/>
            <a:r>
              <a:rPr lang="en-US" altLang="en-US" dirty="0" smtClean="0"/>
              <a:t>“Commonly accepted” conventions can vary widely by culture and their use should be carefully considered</a:t>
            </a:r>
          </a:p>
        </p:txBody>
      </p:sp>
      <p:sp>
        <p:nvSpPr>
          <p:cNvPr id="778244" name="Text Box 4"/>
          <p:cNvSpPr txBox="1">
            <a:spLocks noChangeArrowheads="1"/>
          </p:cNvSpPr>
          <p:nvPr/>
        </p:nvSpPr>
        <p:spPr bwMode="auto">
          <a:xfrm>
            <a:off x="1066800" y="21336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FF0000"/>
                </a:solidFill>
              </a:rPr>
              <a:t>important </a:t>
            </a:r>
            <a:r>
              <a:rPr lang="en-US" altLang="en-US" sz="1800" dirty="0"/>
              <a:t>information!</a:t>
            </a:r>
          </a:p>
        </p:txBody>
      </p:sp>
      <p:sp>
        <p:nvSpPr>
          <p:cNvPr id="778245" name="Text Box 5"/>
          <p:cNvSpPr txBox="1">
            <a:spLocks noChangeArrowheads="1"/>
          </p:cNvSpPr>
          <p:nvPr/>
        </p:nvSpPr>
        <p:spPr bwMode="auto">
          <a:xfrm>
            <a:off x="4241800" y="21336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5F361F"/>
                </a:solidFill>
              </a:rPr>
              <a:t>important</a:t>
            </a:r>
            <a:r>
              <a:rPr lang="en-US" altLang="en-US" sz="1800" dirty="0">
                <a:solidFill>
                  <a:srgbClr val="3F2415"/>
                </a:solidFill>
              </a:rPr>
              <a:t> </a:t>
            </a:r>
            <a:r>
              <a:rPr lang="en-US" altLang="en-US" sz="1800" dirty="0"/>
              <a:t>information!</a:t>
            </a:r>
          </a:p>
        </p:txBody>
      </p:sp>
    </p:spTree>
    <p:extLst>
      <p:ext uri="{BB962C8B-B14F-4D97-AF65-F5344CB8AC3E}">
        <p14:creationId xmlns:p14="http://schemas.microsoft.com/office/powerpoint/2010/main" val="18391817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78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82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82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7824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77824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78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3" grpId="0" uiExpand="1" build="p" bldLvl="2"/>
      <p:bldP spid="778243" grpId="1" uiExpand="1" build="p" bldLvl="3"/>
      <p:bldP spid="778244" grpId="0"/>
      <p:bldP spid="778245"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smtClean="0"/>
              <a:t>Color And Cultural Associations</a:t>
            </a:r>
          </a:p>
        </p:txBody>
      </p:sp>
      <p:graphicFrame>
        <p:nvGraphicFramePr>
          <p:cNvPr id="781375" name="Group 63"/>
          <p:cNvGraphicFramePr>
            <a:graphicFrameLocks noGrp="1"/>
          </p:cNvGraphicFramePr>
          <p:nvPr>
            <p:ph sz="half" idx="2"/>
            <p:extLst>
              <p:ext uri="{D42A27DB-BD31-4B8C-83A1-F6EECF244321}">
                <p14:modId xmlns:p14="http://schemas.microsoft.com/office/powerpoint/2010/main" val="4044041488"/>
              </p:ext>
            </p:extLst>
          </p:nvPr>
        </p:nvGraphicFramePr>
        <p:xfrm>
          <a:off x="368300" y="1125538"/>
          <a:ext cx="8380413" cy="5102226"/>
        </p:xfrm>
        <a:graphic>
          <a:graphicData uri="http://schemas.openxmlformats.org/drawingml/2006/table">
            <a:tbl>
              <a:tblPr/>
              <a:tblGrid>
                <a:gridCol w="1079500"/>
                <a:gridCol w="1587500"/>
                <a:gridCol w="1460500"/>
                <a:gridCol w="1206500"/>
                <a:gridCol w="1485900"/>
                <a:gridCol w="1560513"/>
              </a:tblGrid>
              <a:tr h="695325">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Egypt</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China</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Japan</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India</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France</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r>
              <a:tr h="91598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Red</a:t>
                      </a: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Death</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Happiness</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Anger, Danger</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Life, creativity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Aristocracy, Freedom, Peace</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21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Blue</a:t>
                      </a: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Virtue, Faith, Truth</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tab pos="114300" algn="l"/>
                        </a:tabLst>
                      </a:pPr>
                      <a:r>
                        <a:rPr kumimoji="0" lang="en-US" sz="1600" b="1" i="0" u="none" strike="noStrike" cap="none" normalizeH="0" baseline="0" dirty="0" smtClean="0">
                          <a:ln>
                            <a:noFill/>
                          </a:ln>
                          <a:solidFill>
                            <a:schemeClr val="tx1"/>
                          </a:solidFill>
                          <a:effectLst/>
                          <a:latin typeface="Arial" charset="0"/>
                        </a:rPr>
                        <a:t>Heavens, Clouds</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Villainy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1600" b="1" i="0" u="none" strike="noStrike" cap="none" normalizeH="0" baseline="0" dirty="0" smtClean="0">
                        <a:ln>
                          <a:noFill/>
                        </a:ln>
                        <a:solidFill>
                          <a:schemeClr val="tx1"/>
                        </a:solidFill>
                        <a:effectLst/>
                        <a:latin typeface="Arial" charset="0"/>
                      </a:endParaRP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Freedom, peace</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874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Green</a:t>
                      </a: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Fertility, Strength</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Ming Dynasty, Heavens, Clouds</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Future, Youth, Energy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Prosperity, Fertility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Criminality</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1598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Yellow</a:t>
                      </a: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Happiness, Prosperity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tab pos="114300" algn="l"/>
                        </a:tabLst>
                      </a:pPr>
                      <a:r>
                        <a:rPr kumimoji="0" lang="en-US" sz="1600" b="1" i="0" u="none" strike="noStrike" cap="none" normalizeH="0" baseline="0" dirty="0" smtClean="0">
                          <a:ln>
                            <a:noFill/>
                          </a:ln>
                          <a:solidFill>
                            <a:schemeClr val="tx1"/>
                          </a:solidFill>
                          <a:effectLst/>
                          <a:latin typeface="Arial" charset="0"/>
                        </a:rPr>
                        <a:t>Birth, Wealth, Power</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Grace, Nobility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Success</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Temporary</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95325">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White</a:t>
                      </a:r>
                    </a:p>
                  </a:txBody>
                  <a:tcPr marL="92075" marR="92075" marT="46038" marB="4603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Joy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109538" marR="0" lvl="0" indent="-109538"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Death, Purity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Death</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114300" marR="0" lvl="0" indent="-11430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Death, Purity</a:t>
                      </a:r>
                    </a:p>
                  </a:txBody>
                  <a:tcPr marL="92075" marR="92075" marT="46038" marB="46038"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charset="0"/>
                        </a:rPr>
                        <a:t>Neutrality</a:t>
                      </a:r>
                    </a:p>
                  </a:txBody>
                  <a:tcPr marL="92075" marR="92075" marT="46038" marB="4603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25654" name="Text Box 54"/>
          <p:cNvSpPr txBox="1">
            <a:spLocks noChangeArrowheads="1"/>
          </p:cNvSpPr>
          <p:nvPr/>
        </p:nvSpPr>
        <p:spPr bwMode="auto">
          <a:xfrm>
            <a:off x="0" y="6400800"/>
            <a:ext cx="817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200" dirty="0"/>
              <a:t>From “How Fluent is Your Interface? Designing for International Users” Proceedings of the INTERCHI’93. Russo P. and Boor S.</a:t>
            </a:r>
          </a:p>
        </p:txBody>
      </p:sp>
    </p:spTree>
    <p:extLst>
      <p:ext uri="{BB962C8B-B14F-4D97-AF65-F5344CB8AC3E}">
        <p14:creationId xmlns:p14="http://schemas.microsoft.com/office/powerpoint/2010/main" val="200459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54"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r>
              <a:rPr lang="en-US" dirty="0" smtClean="0"/>
              <a:t>Example fonts:</a:t>
            </a:r>
          </a:p>
          <a:p>
            <a:pPr lvl="1"/>
            <a:r>
              <a:rPr lang="en-US" dirty="0" smtClean="0"/>
              <a:t>Ariel</a:t>
            </a:r>
          </a:p>
          <a:p>
            <a:pPr lvl="1"/>
            <a:r>
              <a:rPr lang="en-US" dirty="0" smtClean="0"/>
              <a:t>Calibri</a:t>
            </a:r>
          </a:p>
          <a:p>
            <a:pPr lvl="1"/>
            <a:r>
              <a:rPr lang="en-US" dirty="0" smtClean="0"/>
              <a:t>Helvetica</a:t>
            </a:r>
          </a:p>
          <a:p>
            <a:pPr lvl="1"/>
            <a:r>
              <a:rPr lang="en-US" dirty="0" smtClean="0"/>
              <a:t>Times New Roman</a:t>
            </a:r>
          </a:p>
          <a:p>
            <a:r>
              <a:rPr lang="en-US" dirty="0" smtClean="0"/>
              <a:t>Font effects:</a:t>
            </a:r>
          </a:p>
          <a:p>
            <a:pPr lvl="1"/>
            <a:r>
              <a:rPr lang="en-US" dirty="0" smtClean="0"/>
              <a:t>Italics</a:t>
            </a:r>
          </a:p>
          <a:p>
            <a:pPr lvl="1"/>
            <a:r>
              <a:rPr lang="en-US" dirty="0" smtClean="0"/>
              <a:t>Bold</a:t>
            </a:r>
          </a:p>
          <a:p>
            <a:pPr lvl="1"/>
            <a:r>
              <a:rPr lang="en-US" dirty="0" smtClean="0"/>
              <a:t>Underline</a:t>
            </a:r>
          </a:p>
          <a:p>
            <a:pPr lvl="1"/>
            <a:r>
              <a:rPr lang="en-US" dirty="0" smtClean="0"/>
              <a:t>Normal</a:t>
            </a:r>
          </a:p>
          <a:p>
            <a:r>
              <a:rPr lang="en-US" dirty="0" smtClean="0"/>
              <a:t>Font sizes</a:t>
            </a:r>
            <a:endParaRPr lang="en-US" dirty="0"/>
          </a:p>
        </p:txBody>
      </p:sp>
    </p:spTree>
    <p:extLst>
      <p:ext uri="{BB962C8B-B14F-4D97-AF65-F5344CB8AC3E}">
        <p14:creationId xmlns:p14="http://schemas.microsoft.com/office/powerpoint/2010/main" val="263070351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And Font </a:t>
            </a:r>
            <a:r>
              <a:rPr lang="en-US" dirty="0" smtClean="0"/>
              <a:t>Effects (2)</a:t>
            </a:r>
            <a:endParaRPr lang="en-US" dirty="0"/>
          </a:p>
        </p:txBody>
      </p:sp>
      <p:sp>
        <p:nvSpPr>
          <p:cNvPr id="3" name="Content Placeholder 2"/>
          <p:cNvSpPr>
            <a:spLocks noGrp="1"/>
          </p:cNvSpPr>
          <p:nvPr>
            <p:ph idx="1"/>
          </p:nvPr>
        </p:nvSpPr>
        <p:spPr/>
        <p:txBody>
          <a:bodyPr/>
          <a:lstStyle/>
          <a:p>
            <a:r>
              <a:rPr lang="en-US" dirty="0"/>
              <a:t>As a rule of thumb use no more than 3 </a:t>
            </a:r>
            <a:r>
              <a:rPr lang="en-US" dirty="0" smtClean="0"/>
              <a:t>sizes </a:t>
            </a:r>
            <a:r>
              <a:rPr lang="en-US" dirty="0"/>
              <a:t>and font effects 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Arial,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smtClean="0"/>
              <a:t>Extreme example “</a:t>
            </a:r>
            <a:r>
              <a:rPr lang="en-US" altLang="en-US" dirty="0"/>
              <a:t>Wing dings</a:t>
            </a:r>
            <a:r>
              <a:rPr lang="en-US" altLang="en-US" dirty="0" smtClean="0"/>
              <a:t>”: </a:t>
            </a:r>
            <a:r>
              <a:rPr lang="en-US" altLang="en-US" dirty="0">
                <a:latin typeface="Wingdings" pitchFamily="2" charset="2"/>
              </a:rPr>
              <a:t>wing dings</a:t>
            </a:r>
          </a:p>
          <a:p>
            <a:endParaRPr lang="en-US" dirty="0"/>
          </a:p>
          <a:p>
            <a:pPr marL="0" indent="0">
              <a:buNone/>
            </a:pPr>
            <a:endParaRPr lang="en-US" dirty="0"/>
          </a:p>
        </p:txBody>
      </p:sp>
    </p:spTree>
    <p:extLst>
      <p:ext uri="{BB962C8B-B14F-4D97-AF65-F5344CB8AC3E}">
        <p14:creationId xmlns:p14="http://schemas.microsoft.com/office/powerpoint/2010/main" val="354735345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41164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Repetition</a:t>
            </a:r>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dirty="0"/>
              <a:t>Make different things </a:t>
            </a:r>
            <a:r>
              <a:rPr lang="en-US" b="1" dirty="0" smtClean="0"/>
              <a:t>look significantly different</a:t>
            </a:r>
          </a:p>
          <a:p>
            <a:r>
              <a:rPr lang="en-US" dirty="0" smtClean="0"/>
              <a:t>Repetition (Consistency): </a:t>
            </a:r>
          </a:p>
          <a:p>
            <a:pPr lvl="1"/>
            <a:r>
              <a:rPr lang="en-US" dirty="0" smtClean="0"/>
              <a:t>Repeat </a:t>
            </a:r>
            <a:r>
              <a:rPr lang="en-US" dirty="0"/>
              <a:t>conventions throughout the interface to tie elements together</a:t>
            </a:r>
            <a:endParaRPr lang="en-US" dirty="0" smtClean="0"/>
          </a:p>
          <a:p>
            <a:pPr lvl="1"/>
            <a:endParaRPr lang="en-US" dirty="0"/>
          </a:p>
        </p:txBody>
      </p:sp>
    </p:spTree>
    <p:extLst>
      <p:ext uri="{BB962C8B-B14F-4D97-AF65-F5344CB8AC3E}">
        <p14:creationId xmlns:p14="http://schemas.microsoft.com/office/powerpoint/2010/main" val="88788147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 Contrast</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637"/>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345392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Weak Contrast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14" y="13716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630865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Stand Out</a:t>
            </a:r>
          </a:p>
        </p:txBody>
      </p:sp>
      <p:sp>
        <p:nvSpPr>
          <p:cNvPr id="3" name="Content Placeholder 2"/>
          <p:cNvSpPr>
            <a:spLocks noGrp="1"/>
          </p:cNvSpPr>
          <p:nvPr>
            <p:ph idx="1"/>
          </p:nvPr>
        </p:nvSpPr>
        <p:spPr/>
        <p:txBody>
          <a:bodyPr/>
          <a:lstStyle/>
          <a:p>
            <a:r>
              <a:rPr lang="en-US" dirty="0" smtClean="0"/>
              <a:t>Good contrast:</a:t>
            </a:r>
          </a:p>
          <a:p>
            <a:pPr lvl="1"/>
            <a:r>
              <a:rPr lang="en-US" dirty="0" smtClean="0"/>
              <a:t>If contrast is not (or weakly) employed for a small set of data it may not be a large issue.</a:t>
            </a:r>
          </a:p>
          <a:p>
            <a:pPr lvl="1"/>
            <a:r>
              <a:rPr lang="en-US" dirty="0" smtClean="0"/>
              <a:t> But for larger data sets (“real data”) it may make it more work than is necessary.</a:t>
            </a:r>
            <a:endParaRPr lang="en-US"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dirty="0" smtClean="0"/>
              <a:t>Same fonts, font sizes and font effects used in the headings vs. the data.</a:t>
            </a:r>
          </a:p>
          <a:p>
            <a:pPr lvl="1"/>
            <a:r>
              <a:rPr lang="en-US" dirty="0" smtClean="0"/>
              <a:t>Makes it easier to see and understand the structure</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621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43" y="2286001"/>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9540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Repetition</a:t>
            </a:r>
            <a:endParaRPr lang="en-US" dirty="0"/>
          </a:p>
        </p:txBody>
      </p:sp>
      <p:sp>
        <p:nvSpPr>
          <p:cNvPr id="3" name="Content Placeholder 2"/>
          <p:cNvSpPr>
            <a:spLocks noGrp="1"/>
          </p:cNvSpPr>
          <p:nvPr>
            <p:ph idx="1"/>
          </p:nvPr>
        </p:nvSpPr>
        <p:spPr/>
        <p:txBody>
          <a:bodyPr/>
          <a:lstStyle/>
          <a:p>
            <a:r>
              <a:rPr lang="en-US" dirty="0" smtClean="0"/>
              <a:t>Consistent alignment (left or right and not center) can be used to represent relationships.</a:t>
            </a:r>
          </a:p>
          <a:p>
            <a:pPr lvl="1"/>
            <a:r>
              <a:rPr lang="en-US" dirty="0" smtClean="0"/>
              <a:t>All the data in a column are consistently aligned to signify they belong a group</a:t>
            </a:r>
          </a:p>
          <a:p>
            <a:r>
              <a:rPr lang="en-US" dirty="0" smtClean="0"/>
              <a:t>Example: movie credits</a:t>
            </a:r>
          </a:p>
          <a:p>
            <a:endParaRPr lang="en-US" dirty="0"/>
          </a:p>
        </p:txBody>
      </p:sp>
      <p:grpSp>
        <p:nvGrpSpPr>
          <p:cNvPr id="8" name="Group 7"/>
          <p:cNvGrpSpPr/>
          <p:nvPr/>
        </p:nvGrpSpPr>
        <p:grpSpPr>
          <a:xfrm>
            <a:off x="664029" y="3429000"/>
            <a:ext cx="5431970" cy="2667000"/>
            <a:chOff x="664029" y="3429000"/>
            <a:chExt cx="5431970" cy="2667000"/>
          </a:xfrm>
        </p:grpSpPr>
        <p:sp>
          <p:nvSpPr>
            <p:cNvPr id="5" name="Content Placeholder 2"/>
            <p:cNvSpPr txBox="1">
              <a:spLocks/>
            </p:cNvSpPr>
            <p:nvPr/>
          </p:nvSpPr>
          <p:spPr bwMode="auto">
            <a:xfrm>
              <a:off x="664029" y="3429000"/>
              <a:ext cx="228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charset="0"/>
                <a:buNone/>
              </a:pPr>
              <a:r>
                <a:rPr lang="en-US" sz="2000" dirty="0" smtClean="0">
                  <a:solidFill>
                    <a:schemeClr val="tx2">
                      <a:lumMod val="75000"/>
                    </a:schemeClr>
                  </a:solidFill>
                </a:rPr>
                <a:t>The Kung Fu master</a:t>
              </a:r>
            </a:p>
            <a:p>
              <a:pPr marL="0" indent="0" algn="r">
                <a:buFont typeface="Arial" charset="0"/>
                <a:buNone/>
              </a:pPr>
              <a:r>
                <a:rPr lang="en-US" sz="2000" dirty="0" smtClean="0">
                  <a:solidFill>
                    <a:schemeClr val="tx2">
                      <a:lumMod val="75000"/>
                    </a:schemeClr>
                  </a:solidFill>
                </a:rPr>
                <a:t>Arch villain</a:t>
              </a:r>
            </a:p>
            <a:p>
              <a:pPr marL="0" indent="0" algn="r">
                <a:buFont typeface="Arial" charset="0"/>
                <a:buNone/>
              </a:pPr>
              <a:r>
                <a:rPr lang="en-US" sz="2000" dirty="0" smtClean="0">
                  <a:solidFill>
                    <a:schemeClr val="tx2">
                      <a:lumMod val="75000"/>
                    </a:schemeClr>
                  </a:solidFill>
                </a:rPr>
                <a:t>Kung Fu student #1</a:t>
              </a:r>
            </a:p>
            <a:p>
              <a:pPr marL="0" indent="0" algn="r">
                <a:buFont typeface="Arial" charset="0"/>
                <a:buNone/>
              </a:pPr>
              <a:r>
                <a:rPr lang="en-US" sz="2000" dirty="0" smtClean="0">
                  <a:solidFill>
                    <a:schemeClr val="tx2">
                      <a:lumMod val="75000"/>
                    </a:schemeClr>
                  </a:solidFill>
                </a:rPr>
                <a:t>Kung Fu student #2</a:t>
              </a:r>
            </a:p>
            <a:p>
              <a:pPr marL="0" indent="0" algn="r">
                <a:buFont typeface="Arial" charset="0"/>
                <a:buNone/>
              </a:pPr>
              <a:r>
                <a:rPr lang="en-US" sz="2000" dirty="0" smtClean="0">
                  <a:solidFill>
                    <a:schemeClr val="tx2">
                      <a:lumMod val="75000"/>
                    </a:schemeClr>
                  </a:solidFill>
                </a:rPr>
                <a:t>Thug #1</a:t>
              </a:r>
            </a:p>
            <a:p>
              <a:pPr marL="0" indent="0" algn="r">
                <a:buFont typeface="Arial" charset="0"/>
                <a:buNone/>
              </a:pPr>
              <a:r>
                <a:rPr lang="en-US" sz="2000" dirty="0" smtClean="0">
                  <a:solidFill>
                    <a:schemeClr val="tx2">
                      <a:lumMod val="75000"/>
                    </a:schemeClr>
                  </a:solidFill>
                </a:rPr>
                <a:t>Thug #2</a:t>
              </a:r>
            </a:p>
            <a:p>
              <a:pPr marL="0" indent="0" algn="r">
                <a:buFont typeface="Arial" charset="0"/>
                <a:buNone/>
              </a:pPr>
              <a:r>
                <a:rPr lang="en-US" sz="2000" dirty="0" smtClean="0">
                  <a:solidFill>
                    <a:schemeClr val="tx2">
                      <a:lumMod val="75000"/>
                    </a:schemeClr>
                  </a:solidFill>
                </a:rPr>
                <a:t>Damsel in distress</a:t>
              </a:r>
            </a:p>
            <a:p>
              <a:pPr marL="0" indent="0" algn="r">
                <a:buFont typeface="Arial" charset="0"/>
                <a:buNone/>
              </a:pPr>
              <a:endParaRPr lang="en-US" sz="2000" dirty="0"/>
            </a:p>
          </p:txBody>
        </p:sp>
        <p:sp>
          <p:nvSpPr>
            <p:cNvPr id="6" name="Content Placeholder 3"/>
            <p:cNvSpPr txBox="1">
              <a:spLocks/>
            </p:cNvSpPr>
            <p:nvPr/>
          </p:nvSpPr>
          <p:spPr>
            <a:xfrm>
              <a:off x="2950028" y="3429000"/>
              <a:ext cx="3145971" cy="2667000"/>
            </a:xfrm>
            <a:prstGeom prst="rect">
              <a:avLst/>
            </a:prstGeom>
          </p:spPr>
          <p:txBody>
            <a:bodyPr/>
            <a:lst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dirty="0" smtClean="0">
                  <a:solidFill>
                    <a:schemeClr val="tx2">
                      <a:lumMod val="75000"/>
                    </a:schemeClr>
                  </a:solidFill>
                </a:rPr>
                <a:t>James “The Bullet” Tam</a:t>
              </a:r>
            </a:p>
            <a:p>
              <a:pPr marL="0" indent="0">
                <a:buFont typeface="Arial" charset="0"/>
                <a:buNone/>
              </a:pPr>
              <a:r>
                <a:rPr lang="en-US" sz="2000" dirty="0" smtClean="0">
                  <a:solidFill>
                    <a:schemeClr val="tx2">
                      <a:lumMod val="75000"/>
                    </a:schemeClr>
                  </a:solidFill>
                </a:rPr>
                <a:t>James (Evil dude) Tam</a:t>
              </a:r>
            </a:p>
            <a:p>
              <a:pPr marL="0" indent="0">
                <a:buFont typeface="Arial" charset="0"/>
                <a:buNone/>
              </a:pPr>
              <a:r>
                <a:rPr lang="en-US" sz="2000" dirty="0" smtClean="0">
                  <a:solidFill>
                    <a:schemeClr val="tx2">
                      <a:lumMod val="75000"/>
                    </a:schemeClr>
                  </a:solidFill>
                </a:rPr>
                <a:t>Eager Tam1</a:t>
              </a:r>
            </a:p>
            <a:p>
              <a:pPr marL="0" indent="0">
                <a:buFont typeface="Arial" charset="0"/>
                <a:buNone/>
              </a:pPr>
              <a:r>
                <a:rPr lang="en-US" sz="2000" dirty="0" smtClean="0">
                  <a:solidFill>
                    <a:schemeClr val="tx2">
                      <a:lumMod val="75000"/>
                    </a:schemeClr>
                  </a:solidFill>
                </a:rPr>
                <a:t>Eager Tam2</a:t>
              </a:r>
            </a:p>
            <a:p>
              <a:pPr marL="0" indent="0">
                <a:buFont typeface="Arial" charset="0"/>
                <a:buNone/>
              </a:pPr>
              <a:r>
                <a:rPr lang="en-US" sz="2000" dirty="0" smtClean="0">
                  <a:solidFill>
                    <a:schemeClr val="tx2">
                      <a:lumMod val="75000"/>
                    </a:schemeClr>
                  </a:solidFill>
                </a:rPr>
                <a:t>Cannon-fodder Tam #1</a:t>
              </a:r>
            </a:p>
            <a:p>
              <a:pPr marL="0" indent="0">
                <a:buNone/>
              </a:pPr>
              <a:r>
                <a:rPr lang="en-US" sz="2000" dirty="0">
                  <a:solidFill>
                    <a:schemeClr val="tx2">
                      <a:lumMod val="75000"/>
                    </a:schemeClr>
                  </a:solidFill>
                </a:rPr>
                <a:t>Cannon-fodder Tam </a:t>
              </a:r>
              <a:r>
                <a:rPr lang="en-US" sz="2000" dirty="0" smtClean="0">
                  <a:solidFill>
                    <a:schemeClr val="tx2">
                      <a:lumMod val="75000"/>
                    </a:schemeClr>
                  </a:solidFill>
                </a:rPr>
                <a:t>#2</a:t>
              </a:r>
              <a:endParaRPr lang="en-US" sz="2000" dirty="0">
                <a:solidFill>
                  <a:schemeClr val="tx2">
                    <a:lumMod val="75000"/>
                  </a:schemeClr>
                </a:solidFill>
              </a:endParaRPr>
            </a:p>
            <a:p>
              <a:pPr marL="0" indent="0">
                <a:buFont typeface="Arial" charset="0"/>
                <a:buNone/>
              </a:pPr>
              <a:r>
                <a:rPr lang="en-US" sz="2000" dirty="0" smtClean="0">
                  <a:solidFill>
                    <a:schemeClr val="tx2">
                      <a:lumMod val="75000"/>
                    </a:schemeClr>
                  </a:solidFill>
                </a:rPr>
                <a:t>Jamie Tametta</a:t>
              </a:r>
              <a:endParaRPr lang="en-US" sz="2000" dirty="0">
                <a:solidFill>
                  <a:schemeClr val="tx2">
                    <a:lumMod val="75000"/>
                  </a:schemeClr>
                </a:solidFill>
              </a:endParaRPr>
            </a:p>
          </p:txBody>
        </p:sp>
      </p:grpSp>
    </p:spTree>
    <p:extLst>
      <p:ext uri="{BB962C8B-B14F-4D97-AF65-F5344CB8AC3E}">
        <p14:creationId xmlns:p14="http://schemas.microsoft.com/office/powerpoint/2010/main" val="255800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pic>
        <p:nvPicPr>
          <p:cNvPr id="4" name="Content Placeholder 3"/>
          <p:cNvPicPr>
            <a:picLocks noGrp="1" noChangeAspect="1"/>
          </p:cNvPicPr>
          <p:nvPr>
            <p:ph idx="1"/>
          </p:nvPr>
        </p:nvPicPr>
        <p:blipFill>
          <a:blip r:embed="rId2"/>
          <a:stretch>
            <a:fillRect/>
          </a:stretch>
        </p:blipFill>
        <p:spPr>
          <a:xfrm>
            <a:off x="1773824" y="1447800"/>
            <a:ext cx="5596351" cy="5029200"/>
          </a:xfrm>
          <a:prstGeom prst="rect">
            <a:avLst/>
          </a:prstGeom>
        </p:spPr>
      </p:pic>
    </p:spTree>
    <p:extLst>
      <p:ext uri="{BB962C8B-B14F-4D97-AF65-F5344CB8AC3E}">
        <p14:creationId xmlns:p14="http://schemas.microsoft.com/office/powerpoint/2010/main" val="391458744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Alignment (2)</a:t>
            </a:r>
            <a:endParaRPr lang="en-US" dirty="0"/>
          </a:p>
        </p:txBody>
      </p:sp>
      <p:sp>
        <p:nvSpPr>
          <p:cNvPr id="3" name="Content Placeholder 2"/>
          <p:cNvSpPr>
            <a:spLocks noGrp="1"/>
          </p:cNvSpPr>
          <p:nvPr>
            <p:ph idx="1"/>
          </p:nvPr>
        </p:nvSpPr>
        <p:spPr/>
        <p:txBody>
          <a:bodyPr/>
          <a:lstStyle/>
          <a:p>
            <a:r>
              <a:rPr lang="en-US" dirty="0" smtClean="0"/>
              <a:t>Don’t use it for hierarchical documents because it removes or hides the organization.</a:t>
            </a:r>
          </a:p>
          <a:p>
            <a:pPr lvl="1"/>
            <a:r>
              <a:rPr lang="en-US" dirty="0" smtClean="0"/>
              <a:t>In a document that contains structure center alignment can look unorganized (the center alignment appears as no alignment, disorganized)</a:t>
            </a:r>
            <a:endParaRPr lang="en-US" dirty="0"/>
          </a:p>
          <a:p>
            <a:r>
              <a:rPr lang="en-US" b="1" dirty="0" smtClean="0"/>
              <a:t>At most</a:t>
            </a:r>
            <a:r>
              <a:rPr lang="en-US" dirty="0" smtClean="0"/>
              <a:t>: sparing use can be used to provide contrast e.g., slide titles vs. content.</a:t>
            </a:r>
          </a:p>
          <a:p>
            <a:pPr marL="234950" lvl="1" indent="-234950">
              <a:buFont typeface="Arial" charset="0"/>
              <a:buChar char="•"/>
            </a:pPr>
            <a:r>
              <a:rPr lang="en-US" sz="2400" dirty="0"/>
              <a:t>Because  </a:t>
            </a:r>
            <a:r>
              <a:rPr lang="en-US" sz="2400" dirty="0" smtClean="0"/>
              <a:t>it removes </a:t>
            </a:r>
            <a:r>
              <a:rPr lang="en-US" sz="2400" dirty="0"/>
              <a:t>a common method for structuring a document it can make reading text more difficult</a:t>
            </a:r>
            <a:r>
              <a:rPr lang="en-US" sz="2400" dirty="0" smtClean="0"/>
              <a:t>.</a:t>
            </a:r>
          </a:p>
          <a:p>
            <a:pPr marL="234950" lvl="1" indent="-234950">
              <a:buFont typeface="Arial" charset="0"/>
              <a:buChar char="•"/>
            </a:pPr>
            <a:r>
              <a:rPr lang="en-US" sz="2400" dirty="0" smtClean="0"/>
              <a:t>At most use it as </a:t>
            </a:r>
            <a:r>
              <a:rPr lang="en-US" sz="2400" dirty="0"/>
              <a:t>an exceptional case to make an item stand out</a:t>
            </a:r>
            <a:r>
              <a:rPr lang="en-US" sz="2400" dirty="0" smtClean="0"/>
              <a:t>.</a:t>
            </a:r>
            <a:endParaRPr lang="en-US" sz="2400" dirty="0"/>
          </a:p>
        </p:txBody>
      </p:sp>
    </p:spTree>
    <p:extLst>
      <p:ext uri="{BB962C8B-B14F-4D97-AF65-F5344CB8AC3E}">
        <p14:creationId xmlns:p14="http://schemas.microsoft.com/office/powerpoint/2010/main" val="99945312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sp>
        <p:nvSpPr>
          <p:cNvPr id="3" name="Content Placeholder 2"/>
          <p:cNvSpPr>
            <a:spLocks noGrp="1"/>
          </p:cNvSpPr>
          <p:nvPr>
            <p:ph idx="1"/>
          </p:nvPr>
        </p:nvSpPr>
        <p:spPr/>
        <p:txBody>
          <a:bodyPr/>
          <a:lstStyle/>
          <a:p>
            <a:r>
              <a:rPr lang="en-US" dirty="0" smtClean="0"/>
              <a:t>Again: while sparing use of center alignment can be used to provide contrast it should NEVER be used as the default in documents such as spreadsheets.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p:cNvPicPr>
            <a:picLocks noChangeAspect="1"/>
          </p:cNvPicPr>
          <p:nvPr/>
        </p:nvPicPr>
        <p:blipFill>
          <a:blip r:embed="rId3"/>
          <a:stretch>
            <a:fillRect/>
          </a:stretch>
        </p:blipFill>
        <p:spPr bwMode="auto">
          <a:xfrm>
            <a:off x="152400" y="2917371"/>
            <a:ext cx="364610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24178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352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normAutofit/>
          </a:bodyPr>
          <a:lstStyle/>
          <a:p>
            <a:r>
              <a:rPr lang="en-US" altLang="en-US" dirty="0" smtClean="0"/>
              <a:t>Text Or Graphics?</a:t>
            </a:r>
            <a:endParaRPr lang="en-CA" altLang="en-US" dirty="0" smtClean="0"/>
          </a:p>
        </p:txBody>
      </p:sp>
      <p:sp>
        <p:nvSpPr>
          <p:cNvPr id="61443" name="Content Placeholder 2"/>
          <p:cNvSpPr>
            <a:spLocks noGrp="1"/>
          </p:cNvSpPr>
          <p:nvPr>
            <p:ph idx="1"/>
          </p:nvPr>
        </p:nvSpPr>
        <p:spPr/>
        <p:txBody>
          <a:bodyPr/>
          <a:lstStyle/>
          <a:p>
            <a:r>
              <a:rPr lang="en-US" altLang="en-US" dirty="0" smtClean="0"/>
              <a:t>Text?</a:t>
            </a:r>
          </a:p>
          <a:p>
            <a:r>
              <a:rPr lang="en-US" altLang="en-US" dirty="0" smtClean="0"/>
              <a:t>A graph or chart?</a:t>
            </a:r>
          </a:p>
          <a:p>
            <a:pPr lvl="1"/>
            <a:r>
              <a:rPr lang="en-US" altLang="en-US" dirty="0" smtClean="0"/>
              <a:t>What type to use? (Pie, bar, line etc.)</a:t>
            </a:r>
            <a:endParaRPr lang="en-CA" altLang="en-US" dirty="0" smtClean="0"/>
          </a:p>
        </p:txBody>
      </p:sp>
    </p:spTree>
    <p:extLst>
      <p:ext uri="{BB962C8B-B14F-4D97-AF65-F5344CB8AC3E}">
        <p14:creationId xmlns:p14="http://schemas.microsoft.com/office/powerpoint/2010/main" val="150738809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dirty="0" smtClean="0"/>
              <a:t>The Benefits Of Using Text</a:t>
            </a:r>
            <a:endParaRPr lang="en-CA" altLang="en-US" dirty="0" smtClean="0"/>
          </a:p>
        </p:txBody>
      </p:sp>
      <p:sp>
        <p:nvSpPr>
          <p:cNvPr id="3" name="Content Placeholder 2"/>
          <p:cNvSpPr>
            <a:spLocks noGrp="1"/>
          </p:cNvSpPr>
          <p:nvPr>
            <p:ph idx="1"/>
          </p:nvPr>
        </p:nvSpPr>
        <p:spPr/>
        <p:txBody>
          <a:bodyPr/>
          <a:lstStyle/>
          <a:p>
            <a:r>
              <a:rPr lang="en-US" altLang="en-US" dirty="0" smtClean="0"/>
              <a:t>Text is the best representation to use when accuracy is paramount.</a:t>
            </a:r>
          </a:p>
          <a:p>
            <a:r>
              <a:rPr lang="en-US" altLang="en-US" dirty="0" smtClean="0"/>
              <a:t>Example term grades for individual students.</a:t>
            </a:r>
            <a:endParaRPr lang="en-CA" altLang="en-US" dirty="0" smtClean="0"/>
          </a:p>
        </p:txBody>
      </p:sp>
      <p:graphicFrame>
        <p:nvGraphicFramePr>
          <p:cNvPr id="5" name="Table 4"/>
          <p:cNvGraphicFramePr>
            <a:graphicFrameLocks noGrp="1"/>
          </p:cNvGraphicFramePr>
          <p:nvPr>
            <p:extLst>
              <p:ext uri="{D42A27DB-BD31-4B8C-83A1-F6EECF244321}">
                <p14:modId xmlns:p14="http://schemas.microsoft.com/office/powerpoint/2010/main" val="2490122818"/>
              </p:ext>
            </p:extLst>
          </p:nvPr>
        </p:nvGraphicFramePr>
        <p:xfrm>
          <a:off x="5562600" y="2667000"/>
          <a:ext cx="2724150" cy="2253547"/>
        </p:xfrm>
        <a:graphic>
          <a:graphicData uri="http://schemas.openxmlformats.org/drawingml/2006/table">
            <a:tbl>
              <a:tblPr/>
              <a:tblGrid>
                <a:gridCol w="1421568"/>
                <a:gridCol w="1302582"/>
              </a:tblGrid>
              <a:tr h="607627">
                <a:tc>
                  <a:txBody>
                    <a:bodyPr/>
                    <a:lstStyle/>
                    <a:p>
                      <a:pPr algn="l" fontAlgn="b"/>
                      <a:r>
                        <a:rPr lang="en-CA" sz="1800" b="1" i="0" u="none" strike="noStrike" dirty="0">
                          <a:solidFill>
                            <a:srgbClr val="000000"/>
                          </a:solidFill>
                          <a:latin typeface="Calibri"/>
                        </a:rPr>
                        <a:t>Student ID</a:t>
                      </a:r>
                    </a:p>
                  </a:txBody>
                  <a:tcPr marL="0" marR="0" marT="0" marB="0" anchor="b">
                    <a:lnL>
                      <a:noFill/>
                    </a:lnL>
                    <a:lnR>
                      <a:noFill/>
                    </a:lnR>
                    <a:lnT>
                      <a:noFill/>
                    </a:lnT>
                    <a:lnB>
                      <a:noFill/>
                    </a:lnB>
                  </a:tcPr>
                </a:tc>
                <a:tc>
                  <a:txBody>
                    <a:bodyPr/>
                    <a:lstStyle/>
                    <a:p>
                      <a:pPr algn="l" fontAlgn="b"/>
                      <a:r>
                        <a:rPr lang="en-CA" sz="1800" b="1" i="0" u="none" strike="noStrike" dirty="0">
                          <a:solidFill>
                            <a:srgbClr val="000000"/>
                          </a:solidFill>
                          <a:latin typeface="Calibri"/>
                        </a:rPr>
                        <a:t>Percentage</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111</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95</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222</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88</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333</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100</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444</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66</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555</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86</a:t>
                      </a:r>
                    </a:p>
                  </a:txBody>
                  <a:tcPr marL="0" marR="0" marT="0" marB="0" anchor="b">
                    <a:lnL>
                      <a:noFill/>
                    </a:lnL>
                    <a:lnR>
                      <a:noFill/>
                    </a:lnR>
                    <a:lnT>
                      <a:noFill/>
                    </a:lnT>
                    <a:lnB>
                      <a:noFill/>
                    </a:lnB>
                  </a:tcPr>
                </a:tc>
              </a:tr>
              <a:tr h="271262">
                <a:tc>
                  <a:txBody>
                    <a:bodyPr/>
                    <a:lstStyle/>
                    <a:p>
                      <a:pPr algn="l" fontAlgn="b"/>
                      <a:r>
                        <a:rPr lang="en-CA" sz="1800" b="0" i="0" u="none" strike="noStrike" dirty="0">
                          <a:solidFill>
                            <a:srgbClr val="000000"/>
                          </a:solidFill>
                          <a:latin typeface="Calibri"/>
                        </a:rPr>
                        <a:t>666</a:t>
                      </a:r>
                    </a:p>
                  </a:txBody>
                  <a:tcPr marL="0" marR="0" marT="0" marB="0" anchor="b">
                    <a:lnL>
                      <a:noFill/>
                    </a:lnL>
                    <a:lnR>
                      <a:noFill/>
                    </a:lnR>
                    <a:lnT>
                      <a:noFill/>
                    </a:lnT>
                    <a:lnB>
                      <a:noFill/>
                    </a:lnB>
                  </a:tcPr>
                </a:tc>
                <a:tc>
                  <a:txBody>
                    <a:bodyPr/>
                    <a:lstStyle/>
                    <a:p>
                      <a:pPr algn="l" fontAlgn="b"/>
                      <a:r>
                        <a:rPr lang="en-CA" sz="1800" b="0" i="0" u="none" strike="noStrike" dirty="0">
                          <a:solidFill>
                            <a:srgbClr val="000000"/>
                          </a:solidFill>
                          <a:latin typeface="Calibri"/>
                        </a:rPr>
                        <a:t>79</a:t>
                      </a:r>
                    </a:p>
                  </a:txBody>
                  <a:tcPr marL="0" marR="0" marT="0" marB="0" anchor="b">
                    <a:lnL>
                      <a:noFill/>
                    </a:lnL>
                    <a:lnR>
                      <a:noFill/>
                    </a:lnR>
                    <a:lnT>
                      <a:noFill/>
                    </a:lnT>
                    <a:lnB>
                      <a:noFill/>
                    </a:lnB>
                  </a:tcPr>
                </a:tc>
              </a:tr>
            </a:tbl>
          </a:graphicData>
        </a:graphic>
      </p:graphicFrame>
      <p:graphicFrame>
        <p:nvGraphicFramePr>
          <p:cNvPr id="6" name="Chart 5"/>
          <p:cNvGraphicFramePr/>
          <p:nvPr>
            <p:extLst>
              <p:ext uri="{D42A27DB-BD31-4B8C-83A1-F6EECF244321}">
                <p14:modId xmlns:p14="http://schemas.microsoft.com/office/powerpoint/2010/main" val="568032318"/>
              </p:ext>
            </p:extLst>
          </p:nvPr>
        </p:nvGraphicFramePr>
        <p:xfrm>
          <a:off x="546791" y="3025625"/>
          <a:ext cx="4176713" cy="279241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a:spLocks noChangeArrowheads="1"/>
          </p:cNvSpPr>
          <p:nvPr/>
        </p:nvSpPr>
        <p:spPr bwMode="auto">
          <a:xfrm>
            <a:off x="4724400" y="4191000"/>
            <a:ext cx="723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2400" dirty="0"/>
              <a:t>Vs.</a:t>
            </a:r>
            <a:endParaRPr lang="en-CA" altLang="en-US" sz="2400" dirty="0"/>
          </a:p>
        </p:txBody>
      </p:sp>
    </p:spTree>
    <p:extLst>
      <p:ext uri="{BB962C8B-B14F-4D97-AF65-F5344CB8AC3E}">
        <p14:creationId xmlns:p14="http://schemas.microsoft.com/office/powerpoint/2010/main" val="1435441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Benefits Of Graphics</a:t>
            </a:r>
            <a:endParaRPr lang="en-CA" dirty="0"/>
          </a:p>
        </p:txBody>
      </p:sp>
      <p:sp>
        <p:nvSpPr>
          <p:cNvPr id="3" name="Content Placeholder 2"/>
          <p:cNvSpPr>
            <a:spLocks noGrp="1"/>
          </p:cNvSpPr>
          <p:nvPr>
            <p:ph idx="1"/>
          </p:nvPr>
        </p:nvSpPr>
        <p:spPr/>
        <p:txBody>
          <a:bodyPr/>
          <a:lstStyle/>
          <a:p>
            <a:r>
              <a:rPr lang="en-CA" dirty="0" smtClean="0"/>
              <a:t>Graphics:</a:t>
            </a:r>
          </a:p>
          <a:p>
            <a:pPr lvl="1"/>
            <a:r>
              <a:rPr lang="en-CA" dirty="0" smtClean="0"/>
              <a:t>Useful for illustrating relationships or visualizing patterns</a:t>
            </a:r>
          </a:p>
          <a:p>
            <a:r>
              <a:rPr lang="en-CA" dirty="0"/>
              <a:t>Example: </a:t>
            </a:r>
            <a:r>
              <a:rPr lang="en-CA" dirty="0" smtClean="0"/>
              <a:t>Anscombe’s Quartet</a:t>
            </a:r>
            <a:r>
              <a:rPr lang="en-CA" baseline="30000" dirty="0" smtClean="0"/>
              <a:t>1</a:t>
            </a:r>
          </a:p>
          <a:p>
            <a:pPr lvl="1"/>
            <a:r>
              <a:rPr lang="en-US" altLang="en-US" dirty="0"/>
              <a:t>Shown one way (a set of numbered pairs) it’s hard to analyze the information e.g., is there any trends or patterns?</a:t>
            </a:r>
            <a:endParaRPr lang="en-CA" altLang="en-US" dirty="0"/>
          </a:p>
          <a:p>
            <a:endParaRPr lang="en-CA" dirty="0"/>
          </a:p>
        </p:txBody>
      </p:sp>
      <p:sp>
        <p:nvSpPr>
          <p:cNvPr id="4" name="Rectangle 3"/>
          <p:cNvSpPr/>
          <p:nvPr/>
        </p:nvSpPr>
        <p:spPr>
          <a:xfrm>
            <a:off x="-11430" y="6477000"/>
            <a:ext cx="9067800" cy="369332"/>
          </a:xfrm>
          <a:prstGeom prst="rect">
            <a:avLst/>
          </a:prstGeom>
        </p:spPr>
        <p:txBody>
          <a:bodyPr wrap="square">
            <a:spAutoFit/>
          </a:bodyPr>
          <a:lstStyle/>
          <a:p>
            <a:r>
              <a:rPr lang="en-CA" dirty="0">
                <a:hlinkClick r:id="rId3" tooltip="Frank Anscombe"/>
              </a:rPr>
              <a:t>Anscombe, F. J.</a:t>
            </a:r>
            <a:r>
              <a:rPr lang="en-CA" dirty="0"/>
              <a:t> (1973). "Graphs in Statistical Analysis". </a:t>
            </a:r>
            <a:r>
              <a:rPr lang="en-CA" i="1" dirty="0">
                <a:hlinkClick r:id="rId4" tooltip="American Statistician"/>
              </a:rPr>
              <a:t>American Statistician</a:t>
            </a:r>
            <a:r>
              <a:rPr lang="en-CA" dirty="0"/>
              <a:t> </a:t>
            </a:r>
            <a:r>
              <a:rPr lang="en-CA" b="1" dirty="0"/>
              <a:t>27</a:t>
            </a:r>
            <a:r>
              <a:rPr lang="en-CA" dirty="0"/>
              <a:t> (1): 17–21</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1890" y="3401967"/>
            <a:ext cx="1400175"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447586"/>
            <a:ext cx="1314450"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9392" y="4447711"/>
            <a:ext cx="2586874"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1903" y="4429080"/>
            <a:ext cx="2640374"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950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Benefits Of </a:t>
            </a:r>
            <a:r>
              <a:rPr lang="en-CA" dirty="0" smtClean="0"/>
              <a:t>Graphics (2)</a:t>
            </a:r>
            <a:endParaRPr lang="en-US" dirty="0"/>
          </a:p>
        </p:txBody>
      </p:sp>
      <p:sp>
        <p:nvSpPr>
          <p:cNvPr id="3" name="Content Placeholder 2"/>
          <p:cNvSpPr>
            <a:spLocks noGrp="1"/>
          </p:cNvSpPr>
          <p:nvPr>
            <p:ph idx="1"/>
          </p:nvPr>
        </p:nvSpPr>
        <p:spPr/>
        <p:txBody>
          <a:bodyPr/>
          <a:lstStyle/>
          <a:p>
            <a:r>
              <a:rPr lang="en-CA" dirty="0"/>
              <a:t>Example: Anscombe’s </a:t>
            </a:r>
            <a:r>
              <a:rPr lang="en-CA" dirty="0" smtClean="0"/>
              <a:t>Quartet (continued)</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59" y="1999113"/>
            <a:ext cx="1343025" cy="265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2677" y="2042928"/>
            <a:ext cx="13716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25" y="2939884"/>
            <a:ext cx="278191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929722"/>
            <a:ext cx="2743200" cy="168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89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Benefits Of </a:t>
            </a:r>
            <a:r>
              <a:rPr lang="en-CA" dirty="0" smtClean="0"/>
              <a:t>Graphics (3)</a:t>
            </a:r>
            <a:endParaRPr lang="en-US" dirty="0"/>
          </a:p>
        </p:txBody>
      </p:sp>
      <p:sp>
        <p:nvSpPr>
          <p:cNvPr id="3" name="Content Placeholder 2"/>
          <p:cNvSpPr>
            <a:spLocks noGrp="1"/>
          </p:cNvSpPr>
          <p:nvPr>
            <p:ph idx="1"/>
          </p:nvPr>
        </p:nvSpPr>
        <p:spPr/>
        <p:txBody>
          <a:bodyPr/>
          <a:lstStyle/>
          <a:p>
            <a:r>
              <a:rPr lang="en-US" altLang="en-US" dirty="0"/>
              <a:t>Graphical representations can make a powerful impression!</a:t>
            </a:r>
            <a:endParaRPr lang="en-CA" alt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704132409"/>
              </p:ext>
            </p:extLst>
          </p:nvPr>
        </p:nvGraphicFramePr>
        <p:xfrm>
          <a:off x="609600" y="2057400"/>
          <a:ext cx="2171700" cy="3781422"/>
        </p:xfrm>
        <a:graphic>
          <a:graphicData uri="http://schemas.openxmlformats.org/drawingml/2006/table">
            <a:tbl>
              <a:tblPr/>
              <a:tblGrid>
                <a:gridCol w="812800"/>
                <a:gridCol w="1358900"/>
              </a:tblGrid>
              <a:tr h="531275">
                <a:tc>
                  <a:txBody>
                    <a:bodyPr/>
                    <a:lstStyle/>
                    <a:p>
                      <a:pPr algn="l" fontAlgn="b"/>
                      <a:r>
                        <a:rPr lang="en-CA" sz="1600" b="1" i="0" u="none" strike="noStrike" dirty="0" smtClean="0">
                          <a:latin typeface="Arial"/>
                        </a:rPr>
                        <a:t>Letter</a:t>
                      </a:r>
                      <a:endParaRPr lang="en-CA" sz="1600" b="1" i="0" u="none" strike="noStrike" dirty="0">
                        <a:latin typeface="Arial"/>
                      </a:endParaRP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1" i="0" u="none" strike="noStrike" dirty="0">
                          <a:latin typeface="Arial"/>
                        </a:rPr>
                        <a:t>No. </a:t>
                      </a:r>
                      <a:r>
                        <a:rPr lang="en-CA" sz="1600" b="1" i="0" u="none" strike="noStrike" dirty="0" smtClean="0">
                          <a:latin typeface="Arial"/>
                        </a:rPr>
                        <a:t>occurrences</a:t>
                      </a:r>
                      <a:endParaRPr lang="en-CA" sz="1600" b="1" i="0" u="none" strike="noStrike" dirty="0">
                        <a:latin typeface="Arial"/>
                      </a:endParaRP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F</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0</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D</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1</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D+</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1</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140">
                <a:tc>
                  <a:txBody>
                    <a:bodyPr/>
                    <a:lstStyle/>
                    <a:p>
                      <a:pPr algn="l" fontAlgn="b"/>
                      <a:r>
                        <a:rPr lang="en-CA" sz="1600" b="0" i="0" u="none" strike="noStrike" dirty="0">
                          <a:latin typeface="Arial"/>
                        </a:rPr>
                        <a:t>C-</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2</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C</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8</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C+</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12</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B-</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17</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B</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25</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B+</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33</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A-</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45</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A</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a:latin typeface="Arial"/>
                        </a:rPr>
                        <a:t>30</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637">
                <a:tc>
                  <a:txBody>
                    <a:bodyPr/>
                    <a:lstStyle/>
                    <a:p>
                      <a:pPr algn="l" fontAlgn="b"/>
                      <a:r>
                        <a:rPr lang="en-CA" sz="1600" b="0" i="0" u="none" strike="noStrike" dirty="0">
                          <a:latin typeface="Arial"/>
                        </a:rPr>
                        <a:t>A+</a:t>
                      </a: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CA" sz="1600" b="0" i="0" u="none" strike="noStrike" dirty="0" smtClean="0">
                          <a:latin typeface="Arial"/>
                        </a:rPr>
                        <a:t>10</a:t>
                      </a:r>
                      <a:endParaRPr lang="en-CA" sz="1600" b="0" i="0" u="none" strike="noStrike" dirty="0">
                        <a:latin typeface="Arial"/>
                      </a:endParaRPr>
                    </a:p>
                  </a:txBody>
                  <a:tcPr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Chart 4"/>
          <p:cNvGraphicFramePr/>
          <p:nvPr>
            <p:extLst>
              <p:ext uri="{D42A27DB-BD31-4B8C-83A1-F6EECF244321}">
                <p14:modId xmlns:p14="http://schemas.microsoft.com/office/powerpoint/2010/main" val="3934895774"/>
              </p:ext>
            </p:extLst>
          </p:nvPr>
        </p:nvGraphicFramePr>
        <p:xfrm>
          <a:off x="3810000" y="30480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491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smtClean="0"/>
              <a:t>Ways Of Graphically Representing Information</a:t>
            </a:r>
            <a:endParaRPr lang="en-CA" altLang="en-US" dirty="0" smtClean="0"/>
          </a:p>
        </p:txBody>
      </p:sp>
      <p:sp>
        <p:nvSpPr>
          <p:cNvPr id="64515" name="Content Placeholder 2"/>
          <p:cNvSpPr>
            <a:spLocks noGrp="1"/>
          </p:cNvSpPr>
          <p:nvPr>
            <p:ph idx="1"/>
          </p:nvPr>
        </p:nvSpPr>
        <p:spPr/>
        <p:txBody>
          <a:bodyPr/>
          <a:lstStyle/>
          <a:p>
            <a:r>
              <a:rPr lang="en-US" altLang="en-US" dirty="0" smtClean="0"/>
              <a:t>Pie chart</a:t>
            </a:r>
          </a:p>
          <a:p>
            <a:endParaRPr lang="en-US" altLang="en-US" dirty="0" smtClean="0"/>
          </a:p>
          <a:p>
            <a:endParaRPr lang="en-US" altLang="en-US" dirty="0" smtClean="0"/>
          </a:p>
          <a:p>
            <a:endParaRPr lang="en-US" altLang="en-US" dirty="0" smtClean="0"/>
          </a:p>
          <a:p>
            <a:r>
              <a:rPr lang="en-US" altLang="en-US" dirty="0" smtClean="0"/>
              <a:t>Bar graph</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Line graph</a:t>
            </a:r>
            <a:endParaRPr lang="en-CA" altLang="en-US" dirty="0" smtClean="0"/>
          </a:p>
        </p:txBody>
      </p:sp>
      <p:pic>
        <p:nvPicPr>
          <p:cNvPr id="64516" name="Picture 2" descr="C:\Documents and Settings\tamj\Local Settings\Temporary Internet Files\Content.IE5\2PJSL3D5\MCj0312156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7913" y="1171575"/>
            <a:ext cx="18319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p:cNvPicPr>
            <a:picLocks noChangeAspect="1" noChangeArrowheads="1"/>
          </p:cNvPicPr>
          <p:nvPr/>
        </p:nvPicPr>
        <p:blipFill>
          <a:blip r:embed="rId3">
            <a:extLst>
              <a:ext uri="{28A0092B-C50C-407E-A947-70E740481C1C}">
                <a14:useLocalDpi xmlns:a14="http://schemas.microsoft.com/office/drawing/2010/main" val="0"/>
              </a:ext>
            </a:extLst>
          </a:blip>
          <a:srcRect l="41905" t="7492" r="55142" b="86667"/>
          <a:stretch>
            <a:fillRect/>
          </a:stretch>
        </p:blipFill>
        <p:spPr bwMode="auto">
          <a:xfrm>
            <a:off x="2717800" y="5467350"/>
            <a:ext cx="7747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64518" name="Picture 4" descr="C:\Documents and Settings\tamj\Local Settings\Temporary Internet Files\Content.IE5\BXBUDUUE\MCj0426060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7300" y="3100388"/>
            <a:ext cx="16764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827773"/>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smtClean="0"/>
              <a:t>Pie Charts</a:t>
            </a:r>
            <a:endParaRPr lang="en-CA" altLang="en-US" dirty="0" smtClean="0"/>
          </a:p>
        </p:txBody>
      </p:sp>
      <p:sp>
        <p:nvSpPr>
          <p:cNvPr id="3" name="Content Placeholder 2"/>
          <p:cNvSpPr>
            <a:spLocks noGrp="1"/>
          </p:cNvSpPr>
          <p:nvPr>
            <p:ph idx="1"/>
          </p:nvPr>
        </p:nvSpPr>
        <p:spPr/>
        <p:txBody>
          <a:bodyPr/>
          <a:lstStyle/>
          <a:p>
            <a:r>
              <a:rPr lang="en-CA" altLang="en-US" dirty="0" smtClean="0"/>
              <a:t>Good for showing proportions, how much of the whole does each item contribute.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a:p>
            <a:r>
              <a:rPr lang="en-CA" altLang="en-US" dirty="0" smtClean="0"/>
              <a:t>It’s poor for showing exact numeric values.</a:t>
            </a:r>
          </a:p>
        </p:txBody>
      </p:sp>
      <p:graphicFrame>
        <p:nvGraphicFramePr>
          <p:cNvPr id="4" name="Chart 3"/>
          <p:cNvGraphicFramePr/>
          <p:nvPr>
            <p:extLst>
              <p:ext uri="{D42A27DB-BD31-4B8C-83A1-F6EECF244321}">
                <p14:modId xmlns:p14="http://schemas.microsoft.com/office/powerpoint/2010/main" val="2314231501"/>
              </p:ext>
            </p:extLst>
          </p:nvPr>
        </p:nvGraphicFramePr>
        <p:xfrm>
          <a:off x="762000" y="2286000"/>
          <a:ext cx="3632200" cy="2070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3544729660"/>
              </p:ext>
            </p:extLst>
          </p:nvPr>
        </p:nvGraphicFramePr>
        <p:xfrm>
          <a:off x="647700" y="4813300"/>
          <a:ext cx="3543300" cy="187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605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r>
              <a:rPr lang="en-US" altLang="en-US" dirty="0" smtClean="0"/>
              <a:t>Bar And Line Graphs</a:t>
            </a:r>
            <a:endParaRPr lang="en-CA" altLang="en-US" dirty="0" smtClean="0"/>
          </a:p>
        </p:txBody>
      </p:sp>
      <p:sp>
        <p:nvSpPr>
          <p:cNvPr id="3" name="Content Placeholder 2"/>
          <p:cNvSpPr>
            <a:spLocks noGrp="1"/>
          </p:cNvSpPr>
          <p:nvPr>
            <p:ph idx="1"/>
          </p:nvPr>
        </p:nvSpPr>
        <p:spPr/>
        <p:txBody>
          <a:bodyPr/>
          <a:lstStyle/>
          <a:p>
            <a:pPr marL="111125" lvl="1" indent="-111125">
              <a:spcBef>
                <a:spcPct val="30000"/>
              </a:spcBef>
              <a:buSzTx/>
              <a:buFontTx/>
              <a:buChar char="•"/>
            </a:pPr>
            <a:r>
              <a:rPr lang="en-CA" altLang="en-US" sz="2400" dirty="0" smtClean="0"/>
              <a:t>For showing trends</a:t>
            </a:r>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 typeface="Times New Roman" pitchFamily="18" charset="0"/>
              <a:buNone/>
            </a:pPr>
            <a:endParaRPr lang="en-CA" altLang="en-US" sz="2400" dirty="0" smtClean="0"/>
          </a:p>
          <a:p>
            <a:pPr marL="111125" lvl="1" indent="-111125">
              <a:spcBef>
                <a:spcPct val="30000"/>
              </a:spcBef>
              <a:buSzTx/>
              <a:buFontTx/>
              <a:buChar char="•"/>
            </a:pPr>
            <a:r>
              <a:rPr lang="en-CA" altLang="en-US" sz="2400" dirty="0" smtClean="0"/>
              <a:t>Comparing functions</a:t>
            </a:r>
          </a:p>
          <a:p>
            <a:endParaRPr lang="en-CA" altLang="en-US" dirty="0" smtClean="0"/>
          </a:p>
        </p:txBody>
      </p:sp>
      <p:graphicFrame>
        <p:nvGraphicFramePr>
          <p:cNvPr id="81922" name="Object 2"/>
          <p:cNvGraphicFramePr>
            <a:graphicFrameLocks noChangeAspect="1"/>
          </p:cNvGraphicFramePr>
          <p:nvPr>
            <p:extLst>
              <p:ext uri="{D42A27DB-BD31-4B8C-83A1-F6EECF244321}">
                <p14:modId xmlns:p14="http://schemas.microsoft.com/office/powerpoint/2010/main" val="1975140674"/>
              </p:ext>
            </p:extLst>
          </p:nvPr>
        </p:nvGraphicFramePr>
        <p:xfrm>
          <a:off x="3581400" y="1524000"/>
          <a:ext cx="3363912" cy="1773237"/>
        </p:xfrm>
        <a:graphic>
          <a:graphicData uri="http://schemas.openxmlformats.org/presentationml/2006/ole">
            <mc:AlternateContent xmlns:mc="http://schemas.openxmlformats.org/markup-compatibility/2006">
              <mc:Choice xmlns:v="urn:schemas-microsoft-com:vml" Requires="v">
                <p:oleObj spid="_x0000_s11759" name="Chart" r:id="rId3" imgW="5219624" imgH="2752801" progId="Excel.Sheet.8">
                  <p:embed/>
                </p:oleObj>
              </mc:Choice>
              <mc:Fallback>
                <p:oleObj name="Chart" r:id="rId3" imgW="5219624" imgH="275280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524000"/>
                        <a:ext cx="3363912"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Chart 4"/>
          <p:cNvGraphicFramePr/>
          <p:nvPr>
            <p:extLst>
              <p:ext uri="{D42A27DB-BD31-4B8C-83A1-F6EECF244321}">
                <p14:modId xmlns:p14="http://schemas.microsoft.com/office/powerpoint/2010/main" val="2797354238"/>
              </p:ext>
            </p:extLst>
          </p:nvPr>
        </p:nvGraphicFramePr>
        <p:xfrm>
          <a:off x="3429000" y="3962400"/>
          <a:ext cx="4800600" cy="27677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14175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t>Rules Of Thumb For Graphs</a:t>
            </a:r>
            <a:endParaRPr lang="en-CA" altLang="en-US" dirty="0" smtClean="0"/>
          </a:p>
        </p:txBody>
      </p:sp>
      <p:sp>
        <p:nvSpPr>
          <p:cNvPr id="3" name="Content Placeholder 2"/>
          <p:cNvSpPr>
            <a:spLocks noGrp="1"/>
          </p:cNvSpPr>
          <p:nvPr>
            <p:ph idx="1"/>
          </p:nvPr>
        </p:nvSpPr>
        <p:spPr/>
        <p:txBody>
          <a:bodyPr/>
          <a:lstStyle/>
          <a:p>
            <a:pPr marL="457200" indent="-457200">
              <a:buFont typeface="Times New Roman" pitchFamily="18" charset="0"/>
              <a:buAutoNum type="arabicPeriod"/>
            </a:pPr>
            <a:r>
              <a:rPr lang="en-US" altLang="en-US" dirty="0" smtClean="0"/>
              <a:t>The X axis is used to plot known data (e.g., letter grades), while the Y axis is used to plot the unknown data (e.g., the number of students who received particular letter grades).</a:t>
            </a:r>
            <a:endParaRPr lang="en-CA" altLang="en-US" dirty="0" smtClean="0"/>
          </a:p>
        </p:txBody>
      </p:sp>
      <p:graphicFrame>
        <p:nvGraphicFramePr>
          <p:cNvPr id="4" name="Chart 3"/>
          <p:cNvGraphicFramePr/>
          <p:nvPr/>
        </p:nvGraphicFramePr>
        <p:xfrm>
          <a:off x="1016000" y="2401128"/>
          <a:ext cx="7772400" cy="41393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5294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t>Rules Of Thumb For Graphs (2)</a:t>
            </a:r>
            <a:endParaRPr lang="en-CA" altLang="en-US" dirty="0" smtClean="0"/>
          </a:p>
        </p:txBody>
      </p:sp>
      <p:sp>
        <p:nvSpPr>
          <p:cNvPr id="3" name="Content Placeholder 2"/>
          <p:cNvSpPr>
            <a:spLocks noGrp="1"/>
          </p:cNvSpPr>
          <p:nvPr>
            <p:ph idx="1"/>
          </p:nvPr>
        </p:nvSpPr>
        <p:spPr/>
        <p:txBody>
          <a:bodyPr/>
          <a:lstStyle/>
          <a:p>
            <a:pPr marL="457200" lvl="2" indent="-457200">
              <a:buFont typeface="Times New Roman" pitchFamily="18" charset="0"/>
              <a:buAutoNum type="arabicPeriod" startAt="2"/>
            </a:pPr>
            <a:r>
              <a:rPr lang="en-US" altLang="en-US" sz="2400" dirty="0" smtClean="0"/>
              <a:t>Bar graphs are used to plot non-continuous data </a:t>
            </a:r>
          </a:p>
          <a:p>
            <a:pPr marL="679450" lvl="3" indent="-222250"/>
            <a:r>
              <a:rPr lang="en-US" altLang="en-US" sz="2200" dirty="0" smtClean="0"/>
              <a:t>e.g., </a:t>
            </a:r>
            <a:r>
              <a:rPr lang="en-CA" altLang="en-US" sz="2200" dirty="0" smtClean="0"/>
              <a:t>the number of patients that go to different hospitals.</a:t>
            </a:r>
            <a:endParaRPr lang="en-CA" altLang="en-US" dirty="0" smtClean="0"/>
          </a:p>
          <a:p>
            <a:pPr marL="457200" lvl="2" indent="-457200">
              <a:buFont typeface="Times New Roman" pitchFamily="18" charset="0"/>
              <a:buAutoNum type="arabicPeriod" startAt="2"/>
            </a:pPr>
            <a:r>
              <a:rPr lang="en-CA" altLang="en-US" sz="2400" dirty="0" smtClean="0"/>
              <a:t>Line graph are used to plot continuous data </a:t>
            </a:r>
          </a:p>
          <a:p>
            <a:pPr marL="679450" lvl="3" indent="-222250"/>
            <a:r>
              <a:rPr lang="en-CA" altLang="en-US" sz="2200" dirty="0" smtClean="0"/>
              <a:t>e.g., mortality trends over time.</a:t>
            </a:r>
          </a:p>
          <a:p>
            <a:pPr marL="457200" lvl="2" indent="-457200">
              <a:lnSpc>
                <a:spcPct val="100000"/>
              </a:lnSpc>
              <a:spcBef>
                <a:spcPct val="30000"/>
              </a:spcBef>
              <a:buSzTx/>
              <a:buFontTx/>
              <a:buNone/>
            </a:pPr>
            <a:endParaRPr lang="en-CA" altLang="en-US" sz="2400" dirty="0" smtClean="0"/>
          </a:p>
        </p:txBody>
      </p:sp>
    </p:spTree>
    <p:extLst>
      <p:ext uri="{BB962C8B-B14F-4D97-AF65-F5344CB8AC3E}">
        <p14:creationId xmlns:p14="http://schemas.microsoft.com/office/powerpoint/2010/main" val="3955154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Your Graphs Simple</a:t>
            </a:r>
            <a:endParaRPr lang="en-US" dirty="0"/>
          </a:p>
        </p:txBody>
      </p:sp>
      <p:sp>
        <p:nvSpPr>
          <p:cNvPr id="3" name="Content Placeholder 2"/>
          <p:cNvSpPr>
            <a:spLocks noGrp="1"/>
          </p:cNvSpPr>
          <p:nvPr>
            <p:ph idx="1"/>
          </p:nvPr>
        </p:nvSpPr>
        <p:spPr/>
        <p:txBody>
          <a:bodyPr/>
          <a:lstStyle/>
          <a:p>
            <a:r>
              <a:rPr lang="en-US" dirty="0" smtClean="0"/>
              <a:t>Similar to using multiple types of fonts and font effects unless you are a skilled graphic designer it’s best to keep it simple (clarity over ‘fancy effects).</a:t>
            </a:r>
            <a:endParaRPr lang="en-US" dirty="0"/>
          </a:p>
        </p:txBody>
      </p:sp>
      <p:pic>
        <p:nvPicPr>
          <p:cNvPr id="4" name="Picture 3"/>
          <p:cNvPicPr>
            <a:picLocks noChangeAspect="1"/>
          </p:cNvPicPr>
          <p:nvPr/>
        </p:nvPicPr>
        <p:blipFill>
          <a:blip r:embed="rId3"/>
          <a:stretch>
            <a:fillRect/>
          </a:stretch>
        </p:blipFill>
        <p:spPr>
          <a:xfrm>
            <a:off x="-34331" y="2667000"/>
            <a:ext cx="4566846" cy="2615960"/>
          </a:xfrm>
          <a:prstGeom prst="rect">
            <a:avLst/>
          </a:prstGeom>
        </p:spPr>
      </p:pic>
      <p:pic>
        <p:nvPicPr>
          <p:cNvPr id="5" name="Picture 4"/>
          <p:cNvPicPr>
            <a:picLocks noChangeAspect="1"/>
          </p:cNvPicPr>
          <p:nvPr/>
        </p:nvPicPr>
        <p:blipFill>
          <a:blip r:embed="rId4"/>
          <a:stretch>
            <a:fillRect/>
          </a:stretch>
        </p:blipFill>
        <p:spPr>
          <a:xfrm>
            <a:off x="4847094" y="2640204"/>
            <a:ext cx="4345472" cy="2642756"/>
          </a:xfrm>
          <a:prstGeom prst="rect">
            <a:avLst/>
          </a:prstGeom>
        </p:spPr>
      </p:pic>
    </p:spTree>
    <p:extLst>
      <p:ext uri="{BB962C8B-B14F-4D97-AF65-F5344CB8AC3E}">
        <p14:creationId xmlns:p14="http://schemas.microsoft.com/office/powerpoint/2010/main" val="93985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one</a:t>
            </a:r>
          </a:p>
          <a:p>
            <a:r>
              <a:rPr lang="en-US" dirty="0" smtClean="0"/>
              <a:t>Rules </a:t>
            </a:r>
            <a:r>
              <a:rPr lang="en-US" dirty="0"/>
              <a:t>for using and not misusing color</a:t>
            </a:r>
          </a:p>
          <a:p>
            <a:r>
              <a:rPr lang="en-US" dirty="0"/>
              <a:t>Issues associated with color: color blindness, field size, conventions for color</a:t>
            </a:r>
          </a:p>
          <a:p>
            <a:r>
              <a:rPr lang="en-US" dirty="0"/>
              <a:t>Rules of thumb for using fonts and font </a:t>
            </a:r>
            <a:r>
              <a:rPr lang="en-US" dirty="0" smtClean="0"/>
              <a:t>effects</a:t>
            </a:r>
          </a:p>
          <a:p>
            <a:r>
              <a:rPr lang="en-US" dirty="0"/>
              <a:t>C.R.A.P.</a:t>
            </a:r>
          </a:p>
          <a:p>
            <a:pPr lvl="1"/>
            <a:r>
              <a:rPr lang="en-US" dirty="0"/>
              <a:t>What does </a:t>
            </a:r>
            <a:r>
              <a:rPr lang="en-US" dirty="0" smtClean="0"/>
              <a:t>each part </a:t>
            </a:r>
            <a:r>
              <a:rPr lang="en-US" dirty="0"/>
              <a:t>mean</a:t>
            </a:r>
          </a:p>
          <a:p>
            <a:pPr lvl="1"/>
            <a:r>
              <a:rPr lang="en-US" dirty="0"/>
              <a:t>How it can be used for effective graphic </a:t>
            </a:r>
            <a:r>
              <a:rPr lang="en-US" dirty="0" smtClean="0"/>
              <a:t>design</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(6)</a:t>
            </a:r>
            <a:endParaRPr lang="en-US" dirty="0"/>
          </a:p>
        </p:txBody>
      </p:sp>
      <p:sp>
        <p:nvSpPr>
          <p:cNvPr id="3" name="Content Placeholder 2"/>
          <p:cNvSpPr>
            <a:spLocks noGrp="1"/>
          </p:cNvSpPr>
          <p:nvPr>
            <p:ph idx="1"/>
          </p:nvPr>
        </p:nvSpPr>
        <p:spPr/>
        <p:txBody>
          <a:bodyPr/>
          <a:lstStyle/>
          <a:p>
            <a:r>
              <a:rPr lang="en-US" dirty="0"/>
              <a:t>When to use text vs. graphics</a:t>
            </a:r>
          </a:p>
          <a:p>
            <a:r>
              <a:rPr lang="en-US" dirty="0"/>
              <a:t>When to use a pie chart vs. bar graph vs. line graph</a:t>
            </a:r>
          </a:p>
          <a:p>
            <a:endParaRPr lang="en-US" dirty="0"/>
          </a:p>
        </p:txBody>
      </p:sp>
    </p:spTree>
    <p:extLst>
      <p:ext uri="{BB962C8B-B14F-4D97-AF65-F5344CB8AC3E}">
        <p14:creationId xmlns:p14="http://schemas.microsoft.com/office/powerpoint/2010/main" val="2414129479"/>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158</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marL="119063" indent="-119063">
          <a:buFont typeface="Arial" panose="020B0604020202020204" pitchFamily="34" charset="0"/>
          <a:buChar cha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35828</TotalTime>
  <Words>8299</Words>
  <Application>Microsoft Office PowerPoint</Application>
  <PresentationFormat>On-screen Show (4:3)</PresentationFormat>
  <Paragraphs>1559</Paragraphs>
  <Slides>158</Slides>
  <Notes>54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158</vt:i4>
      </vt:variant>
    </vt:vector>
  </HeadingPairs>
  <TitlesOfParts>
    <vt:vector size="160" baseType="lpstr">
      <vt:lpstr>Office Theme</vt:lpstr>
      <vt:lpstr>Chart</vt:lpstr>
      <vt:lpstr>Spreadsheets</vt:lpstr>
      <vt:lpstr>Background</vt:lpstr>
      <vt:lpstr>The First Spreadsheet</vt:lpstr>
      <vt:lpstr>Getting Started: Creating A New Blank SpreadSheet (Excel: “Workbook”)</vt:lpstr>
      <vt:lpstr>Templates</vt:lpstr>
      <vt:lpstr>Example Template</vt:lpstr>
      <vt:lpstr>Spreadsheets 101</vt:lpstr>
      <vt:lpstr>Worksheets</vt:lpstr>
      <vt:lpstr>When To Use Multiple Worksheets</vt:lpstr>
      <vt:lpstr>When Not To Use Multiple Worksheets </vt:lpstr>
      <vt:lpstr>Referring To Other Worksheets</vt:lpstr>
      <vt:lpstr>References Between Spreadsheets</vt:lpstr>
      <vt:lpstr>PowerPoint Presentation</vt:lpstr>
      <vt:lpstr>Lecture Exercise #1: Cross References Between Multiple Worksheets</vt:lpstr>
      <vt:lpstr>Why Use Cross References?</vt:lpstr>
      <vt:lpstr>The Excel Ribbon</vt:lpstr>
      <vt:lpstr>High Level View Of Each Tab </vt:lpstr>
      <vt:lpstr>High Level View Of Each Tab  (2)</vt:lpstr>
      <vt:lpstr>“Freezing” Panes: How/Why</vt:lpstr>
      <vt:lpstr>Freezing Panes: Effect On Example Spreadsheet</vt:lpstr>
      <vt:lpstr>Customizing The Ribbon</vt:lpstr>
      <vt:lpstr>Saving Work</vt:lpstr>
      <vt:lpstr>Example Using Tags</vt:lpstr>
      <vt:lpstr>Entering Data</vt:lpstr>
      <vt:lpstr>Contents Of A Cell: Types</vt:lpstr>
      <vt:lpstr>Specifying Formulas</vt:lpstr>
      <vt:lpstr>Basic Mathematical Operators</vt:lpstr>
      <vt:lpstr>Autofill</vt:lpstr>
      <vt:lpstr>Autofill (2)</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Mathematical Functions</vt:lpstr>
      <vt:lpstr>Order Of Operation</vt:lpstr>
      <vt:lpstr>Formatting Cells</vt:lpstr>
      <vt:lpstr>Formatting Cells (2)</vt:lpstr>
      <vt:lpstr>Formatting Cells (3)</vt:lpstr>
      <vt:lpstr>Formatting Cells (3)</vt:lpstr>
      <vt:lpstr>Pre-Created Excel Formulas</vt:lpstr>
      <vt:lpstr>What Function Is Right For Your Situation?</vt:lpstr>
      <vt:lpstr>Basic Statistics</vt:lpstr>
      <vt:lpstr>Basic Statistics (2)</vt:lpstr>
      <vt:lpstr>Basic Statistics (3)</vt:lpstr>
      <vt:lpstr>Counting Functions</vt:lpstr>
      <vt:lpstr>Counting Functions: Count()</vt:lpstr>
      <vt:lpstr>Counting Functions: Counta()</vt:lpstr>
      <vt:lpstr>Counting Functions: Countblank()</vt:lpstr>
      <vt:lpstr>String</vt:lpstr>
      <vt:lpstr>Excel String Functions</vt:lpstr>
      <vt:lpstr>Functions That Convert Text</vt:lpstr>
      <vt:lpstr>Functions For Extracting And Connecting Text</vt:lpstr>
      <vt:lpstr>Functions For Extracting And Connecting Text (2)</vt:lpstr>
      <vt:lpstr>Functions For Extracting And Connecting Text (3)</vt:lpstr>
      <vt:lpstr>Functions For Extracting And Connecting Text (4)</vt:lpstr>
      <vt:lpstr>Functions For Extracting And Connecting Text (5)</vt:lpstr>
      <vt:lpstr>Combinations: Find(), Mid()</vt:lpstr>
      <vt:lpstr>Combinations: Find(), Mid(): 2</vt:lpstr>
      <vt:lpstr>Why Bother?</vt:lpstr>
      <vt:lpstr>Why Bother? (2)</vt:lpstr>
      <vt:lpstr>Why Bother? (3)</vt:lpstr>
      <vt:lpstr>Lecture Exercise #2: String Functions</vt:lpstr>
      <vt:lpstr>Lecture Exercise #3: String Functions (If There Is Time)</vt:lpstr>
      <vt:lpstr>Date And Time Functions</vt:lpstr>
      <vt:lpstr>‘If-Else’ (Branching)</vt:lpstr>
      <vt:lpstr>Applying Branches: Grade Example</vt:lpstr>
      <vt:lpstr>Format: If-Else</vt:lpstr>
      <vt:lpstr>Comparators</vt:lpstr>
      <vt:lpstr>If: Specifying Only The True Case</vt:lpstr>
      <vt:lpstr>If: Specifying Only The True Case (2)</vt:lpstr>
      <vt:lpstr>Nested Conditions</vt:lpstr>
      <vt:lpstr>Nested Conditions (2)</vt:lpstr>
      <vt:lpstr>Previous Grade Example: Specifying Conditions</vt:lpstr>
      <vt:lpstr>Nested “If’s”</vt:lpstr>
      <vt:lpstr>Previous Example: Initial Cases</vt:lpstr>
      <vt:lpstr>Previous Example: Nested Solution</vt:lpstr>
      <vt:lpstr>Lookup Tables</vt:lpstr>
      <vt:lpstr>LOOKUP</vt:lpstr>
      <vt:lpstr>LOOKUP (2)</vt:lpstr>
      <vt:lpstr>LOOKUP (3)</vt:lpstr>
      <vt:lpstr>VLOOKUP</vt:lpstr>
      <vt:lpstr>VLOOKUP: Previous Example</vt:lpstr>
      <vt:lpstr>VLOOKUP: Optional Value = TRUE</vt:lpstr>
      <vt:lpstr>VLOOKUP: Optional Value = FALSE</vt:lpstr>
      <vt:lpstr>VLOOKUP: Optional Value = TRUE/FALSE</vt:lpstr>
      <vt:lpstr>Recap: If Function Vs. Lookup Functions</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#4: Absolute, Relative Addressing (If There Is Time)</vt:lpstr>
      <vt:lpstr>Testing Spreadsheets</vt:lpstr>
      <vt:lpstr>Example Testing A Formula</vt:lpstr>
      <vt:lpstr>Testing Ranges</vt:lpstr>
      <vt:lpstr>Example: Good Design And Testing</vt:lpstr>
      <vt:lpstr>Term Grade Point</vt:lpstr>
      <vt:lpstr>Term Grade Point (2)</vt:lpstr>
      <vt:lpstr>Term Letter Grade</vt:lpstr>
      <vt:lpstr>Absolute, Relative: Completed Example</vt:lpstr>
      <vt:lpstr>Graphic Design And Spreadsheets</vt:lpstr>
      <vt:lpstr>Color: Properly Used</vt:lpstr>
      <vt:lpstr>Color Misused</vt:lpstr>
      <vt:lpstr>Rule Of Thumb For Color: Make It Subtle</vt:lpstr>
      <vt:lpstr>Additional Issues Associated With Color</vt:lpstr>
      <vt:lpstr>Additional Issues Associated With Color (2)</vt:lpstr>
      <vt:lpstr>Color And Cultural Associations</vt:lpstr>
      <vt:lpstr>Fonts And Font Effects</vt:lpstr>
      <vt:lpstr>Fonts And Font Effects (2)</vt:lpstr>
      <vt:lpstr>C.R.A.P.1</vt:lpstr>
      <vt:lpstr>Contrast &amp; Repetition</vt:lpstr>
      <vt:lpstr>Example: No Contrast</vt:lpstr>
      <vt:lpstr>Example: Weak Contrast</vt:lpstr>
      <vt:lpstr>Example: Headings Stand Out</vt:lpstr>
      <vt:lpstr>Alignment</vt:lpstr>
      <vt:lpstr>Alignment And Repetition</vt:lpstr>
      <vt:lpstr>Center Alignment</vt:lpstr>
      <vt:lpstr>Centre Alignment (2)</vt:lpstr>
      <vt:lpstr>Center Alignment</vt:lpstr>
      <vt:lpstr>Proximity</vt:lpstr>
      <vt:lpstr>Text Or Graphics?</vt:lpstr>
      <vt:lpstr>The Benefits Of Using Text</vt:lpstr>
      <vt:lpstr>Benefits Of Graphics</vt:lpstr>
      <vt:lpstr>Benefits Of Graphics (2)</vt:lpstr>
      <vt:lpstr>Benefits Of Graphics (3)</vt:lpstr>
      <vt:lpstr>Ways Of Graphically Representing Information</vt:lpstr>
      <vt:lpstr>Pie Charts</vt:lpstr>
      <vt:lpstr>Bar And Line Graphs</vt:lpstr>
      <vt:lpstr>Rules Of Thumb For Graphs</vt:lpstr>
      <vt:lpstr>Rules Of Thumb For Graphs (2)</vt:lpstr>
      <vt:lpstr>Keep Your Graphs Simple</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After This Section You Should Now Know (6)</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calculations;what-f analysis</cp:keywords>
  <cp:lastModifiedBy>James Tam</cp:lastModifiedBy>
  <cp:revision>1034</cp:revision>
  <dcterms:created xsi:type="dcterms:W3CDTF">2014-05-13T22:22:53Z</dcterms:created>
  <dcterms:modified xsi:type="dcterms:W3CDTF">2015-08-31T23:08:15Z</dcterms:modified>
</cp:coreProperties>
</file>