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handoutMasterIdLst>
    <p:handoutMasterId r:id="rId70"/>
  </p:handoutMasterIdLst>
  <p:sldIdLst>
    <p:sldId id="256" r:id="rId2"/>
    <p:sldId id="257" r:id="rId3"/>
    <p:sldId id="325" r:id="rId4"/>
    <p:sldId id="258" r:id="rId5"/>
    <p:sldId id="259" r:id="rId6"/>
    <p:sldId id="315" r:id="rId7"/>
    <p:sldId id="316" r:id="rId8"/>
    <p:sldId id="260" r:id="rId9"/>
    <p:sldId id="261" r:id="rId10"/>
    <p:sldId id="262" r:id="rId11"/>
    <p:sldId id="263" r:id="rId12"/>
    <p:sldId id="317" r:id="rId13"/>
    <p:sldId id="318" r:id="rId14"/>
    <p:sldId id="267" r:id="rId15"/>
    <p:sldId id="268" r:id="rId16"/>
    <p:sldId id="329" r:id="rId17"/>
    <p:sldId id="321" r:id="rId18"/>
    <p:sldId id="269" r:id="rId19"/>
    <p:sldId id="270" r:id="rId20"/>
    <p:sldId id="271" r:id="rId21"/>
    <p:sldId id="272" r:id="rId22"/>
    <p:sldId id="273" r:id="rId23"/>
    <p:sldId id="274" r:id="rId24"/>
    <p:sldId id="275" r:id="rId25"/>
    <p:sldId id="319" r:id="rId26"/>
    <p:sldId id="276" r:id="rId27"/>
    <p:sldId id="277" r:id="rId28"/>
    <p:sldId id="320"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330" r:id="rId42"/>
    <p:sldId id="290" r:id="rId43"/>
    <p:sldId id="291" r:id="rId44"/>
    <p:sldId id="322" r:id="rId45"/>
    <p:sldId id="293" r:id="rId46"/>
    <p:sldId id="294" r:id="rId47"/>
    <p:sldId id="323" r:id="rId48"/>
    <p:sldId id="295" r:id="rId49"/>
    <p:sldId id="296" r:id="rId50"/>
    <p:sldId id="297" r:id="rId51"/>
    <p:sldId id="298" r:id="rId52"/>
    <p:sldId id="299" r:id="rId53"/>
    <p:sldId id="326" r:id="rId54"/>
    <p:sldId id="328" r:id="rId55"/>
    <p:sldId id="305" r:id="rId56"/>
    <p:sldId id="306" r:id="rId57"/>
    <p:sldId id="307" r:id="rId58"/>
    <p:sldId id="331" r:id="rId59"/>
    <p:sldId id="308" r:id="rId60"/>
    <p:sldId id="309" r:id="rId61"/>
    <p:sldId id="310" r:id="rId62"/>
    <p:sldId id="311" r:id="rId63"/>
    <p:sldId id="312" r:id="rId64"/>
    <p:sldId id="324" r:id="rId65"/>
    <p:sldId id="327" r:id="rId66"/>
    <p:sldId id="313" r:id="rId67"/>
    <p:sldId id="314" r:id="rId6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88954" autoAdjust="0"/>
  </p:normalViewPr>
  <p:slideViewPr>
    <p:cSldViewPr>
      <p:cViewPr varScale="1">
        <p:scale>
          <a:sx n="93" d="100"/>
          <a:sy n="93" d="100"/>
        </p:scale>
        <p:origin x="-1890"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2" d="100"/>
          <a:sy n="72" d="100"/>
        </p:scale>
        <p:origin x="-1104"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3/25/2015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Administrative and course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3/25/2015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9048D6AD-DCE1-4E00-A9FC-BF4D76B398A7}" type="slidenum">
              <a:rPr lang="en-US" altLang="en-US" sz="1000">
                <a:latin typeface="Times New Roman" pitchFamily="18" charset="0"/>
              </a:rPr>
              <a:pPr/>
              <a:t>1</a:t>
            </a:fld>
            <a:endParaRPr lang="en-US" altLang="en-US" sz="1000">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723200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0BFE463D-0CF0-4EFC-B0CA-C16818545DBE}" type="slidenum">
              <a:rPr lang="en-US" altLang="en-US" sz="1000">
                <a:latin typeface="Times New Roman" pitchFamily="18" charset="0"/>
              </a:rPr>
              <a:pPr/>
              <a:t>5</a:t>
            </a:fld>
            <a:endParaRPr lang="en-US" altLang="en-US" sz="1000">
              <a:latin typeface="Times New Roman" pitchFamily="18" charset="0"/>
            </a:endParaRPr>
          </a:p>
        </p:txBody>
      </p:sp>
    </p:spTree>
    <p:extLst>
      <p:ext uri="{BB962C8B-B14F-4D97-AF65-F5344CB8AC3E}">
        <p14:creationId xmlns:p14="http://schemas.microsoft.com/office/powerpoint/2010/main" val="215232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663700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AB5E3FB7-1F66-4875-93DD-7C9DB2D7AE2A}" type="slidenum">
              <a:rPr lang="en-US" altLang="en-US" sz="1000">
                <a:latin typeface="Times New Roman" pitchFamily="18" charset="0"/>
              </a:rPr>
              <a:pPr/>
              <a:t>10</a:t>
            </a:fld>
            <a:endParaRPr lang="en-US" altLang="en-US" sz="100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458991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1661662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F340A0B6-D1E3-48B3-896C-E2C19A6EB1A2}" type="slidenum">
              <a:rPr lang="en-US" altLang="en-US" sz="1000">
                <a:latin typeface="Times New Roman" pitchFamily="18" charset="0"/>
              </a:rPr>
              <a:pPr/>
              <a:t>14</a:t>
            </a:fld>
            <a:endParaRPr lang="en-US" altLang="en-US" sz="1000">
              <a:latin typeface="Times New Roman"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621351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E35CD7AC-1FDA-4A58-987A-192C0599D3F0}" type="slidenum">
              <a:rPr lang="en-US" altLang="en-US" sz="1000">
                <a:latin typeface="Times New Roman" pitchFamily="18" charset="0"/>
              </a:rPr>
              <a:pPr/>
              <a:t>15</a:t>
            </a:fld>
            <a:endParaRPr lang="en-US" altLang="en-US" sz="10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480267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B308F65B-C08D-4596-976C-A0FDF27E72E5}" type="slidenum">
              <a:rPr lang="en-US" altLang="en-US" sz="1000">
                <a:latin typeface="Times New Roman" pitchFamily="18" charset="0"/>
              </a:rPr>
              <a:pPr/>
              <a:t>18</a:t>
            </a:fld>
            <a:endParaRPr lang="en-US" altLang="en-US" sz="100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570190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56384AA0-AD21-4A6D-87B2-4480B8DC5BE0}" type="slidenum">
              <a:rPr lang="en-US" altLang="en-US" sz="1000">
                <a:latin typeface="Times New Roman" pitchFamily="18" charset="0"/>
              </a:rPr>
              <a:pPr/>
              <a:t>20</a:t>
            </a:fld>
            <a:endParaRPr lang="en-US" altLang="en-US" sz="1000">
              <a:latin typeface="Times New Roman"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107769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A516A8A2-CF4A-4A05-99E2-820B75A49CDB}" type="slidenum">
              <a:rPr lang="en-US" altLang="en-US" sz="1000">
                <a:latin typeface="Times New Roman" pitchFamily="18" charset="0"/>
              </a:rPr>
              <a:pPr/>
              <a:t>22</a:t>
            </a:fld>
            <a:endParaRPr lang="en-US" altLang="en-US" sz="1000">
              <a:latin typeface="Times New Roman"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160830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EF6B4937-C7E1-4D0B-AD8C-164287989549}" type="slidenum">
              <a:rPr lang="en-US" altLang="en-US" sz="1000">
                <a:latin typeface="Times New Roman" pitchFamily="18" charset="0"/>
              </a:rPr>
              <a:pPr/>
              <a:t>24</a:t>
            </a:fld>
            <a:endParaRPr lang="en-US" altLang="en-US" sz="1000">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51609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15BC5823-927D-4B40-8322-52758818980E}" type="slidenum">
              <a:rPr lang="en-US" altLang="en-US" sz="1000">
                <a:latin typeface="Times New Roman" pitchFamily="18" charset="0"/>
              </a:rPr>
              <a:pPr/>
              <a:t>26</a:t>
            </a:fld>
            <a:endParaRPr lang="en-US" altLang="en-US" sz="1000">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669630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0A106461-2FE1-402C-8431-D25BFAD393FA}" type="slidenum">
              <a:rPr lang="en-US" altLang="en-US" sz="1000">
                <a:latin typeface="Times New Roman" pitchFamily="18" charset="0"/>
              </a:rPr>
              <a:pPr/>
              <a:t>27</a:t>
            </a:fld>
            <a:endParaRPr lang="en-US" altLang="en-US" sz="1000">
              <a:latin typeface="Times New Roman"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101156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7748EC37-56DB-4612-B891-0CF6905A7E6B}" type="slidenum">
              <a:rPr lang="en-US" altLang="en-US" sz="1000">
                <a:latin typeface="Times New Roman" pitchFamily="18" charset="0"/>
              </a:rPr>
              <a:pPr/>
              <a:t>29</a:t>
            </a:fld>
            <a:endParaRPr lang="en-US" altLang="en-US" sz="1000">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017450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FDBD645B-A0AE-4BB4-84FC-B5D9F48C2DFB}" type="slidenum">
              <a:rPr lang="en-US" altLang="en-US" sz="1000">
                <a:latin typeface="Times New Roman" pitchFamily="18" charset="0"/>
              </a:rPr>
              <a:pPr/>
              <a:t>30</a:t>
            </a:fld>
            <a:endParaRPr lang="en-US" altLang="en-US" sz="1000">
              <a:latin typeface="Times New Roman"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79356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51F81B92-C140-404A-A4B8-78D5E62E50A7}" type="slidenum">
              <a:rPr lang="en-US" altLang="en-US" sz="1000">
                <a:latin typeface="Times New Roman" pitchFamily="18" charset="0"/>
              </a:rPr>
              <a:pPr/>
              <a:t>31</a:t>
            </a:fld>
            <a:endParaRPr lang="en-US" altLang="en-US" sz="1000">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361008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E4EA67D0-35E1-4A65-A822-CD5D356582EC}" type="slidenum">
              <a:rPr lang="en-US" altLang="en-US" sz="1000">
                <a:latin typeface="Times New Roman" pitchFamily="18" charset="0"/>
              </a:rPr>
              <a:pPr/>
              <a:t>32</a:t>
            </a:fld>
            <a:endParaRPr lang="en-US" altLang="en-US" sz="1000">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smtClean="0"/>
          </a:p>
        </p:txBody>
      </p:sp>
    </p:spTree>
    <p:extLst>
      <p:ext uri="{BB962C8B-B14F-4D97-AF65-F5344CB8AC3E}">
        <p14:creationId xmlns:p14="http://schemas.microsoft.com/office/powerpoint/2010/main" val="2262629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33</a:t>
            </a:fld>
            <a:endParaRPr lang="en-US" altLang="en-US" sz="100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919543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24F704C0-210F-41B8-9686-FAE6DBF81C6B}" type="slidenum">
              <a:rPr lang="en-US" altLang="en-US" sz="1000">
                <a:latin typeface="Times New Roman" pitchFamily="18" charset="0"/>
              </a:rPr>
              <a:pPr/>
              <a:t>34</a:t>
            </a:fld>
            <a:endParaRPr lang="en-US" altLang="en-US" sz="1000">
              <a:latin typeface="Times New Roman" pitchFamily="18" charset="0"/>
            </a:endParaRPr>
          </a:p>
        </p:txBody>
      </p:sp>
    </p:spTree>
    <p:extLst>
      <p:ext uri="{BB962C8B-B14F-4D97-AF65-F5344CB8AC3E}">
        <p14:creationId xmlns:p14="http://schemas.microsoft.com/office/powerpoint/2010/main" val="2083485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4766BF70-9F34-4E34-9472-016A16697113}" type="slidenum">
              <a:rPr lang="en-US" altLang="en-US" sz="1000">
                <a:latin typeface="Times New Roman" pitchFamily="18" charset="0"/>
              </a:rPr>
              <a:pPr/>
              <a:t>38</a:t>
            </a:fld>
            <a:endParaRPr lang="en-US" altLang="en-US" sz="1000">
              <a:latin typeface="Times New Roman" pitchFamily="18" charset="0"/>
            </a:endParaRPr>
          </a:p>
        </p:txBody>
      </p:sp>
    </p:spTree>
    <p:extLst>
      <p:ext uri="{BB962C8B-B14F-4D97-AF65-F5344CB8AC3E}">
        <p14:creationId xmlns:p14="http://schemas.microsoft.com/office/powerpoint/2010/main" val="34106866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E2002E4D-4574-4D1A-905D-9C02AEADA5DF}" type="slidenum">
              <a:rPr lang="en-US" altLang="en-US" sz="1000">
                <a:latin typeface="Times New Roman" pitchFamily="18" charset="0"/>
              </a:rPr>
              <a:pPr/>
              <a:t>42</a:t>
            </a:fld>
            <a:endParaRPr lang="en-US" altLang="en-US" sz="1000">
              <a:latin typeface="Times New Roman" pitchFamily="18"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smtClean="0"/>
          </a:p>
        </p:txBody>
      </p:sp>
    </p:spTree>
    <p:extLst>
      <p:ext uri="{BB962C8B-B14F-4D97-AF65-F5344CB8AC3E}">
        <p14:creationId xmlns:p14="http://schemas.microsoft.com/office/powerpoint/2010/main" val="3657357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17D05A83-D139-4537-993B-CAF83D6078E5}" type="slidenum">
              <a:rPr lang="en-US" altLang="en-US" sz="1000">
                <a:latin typeface="Times New Roman" pitchFamily="18" charset="0"/>
              </a:rPr>
              <a:pPr/>
              <a:t>46</a:t>
            </a:fld>
            <a:endParaRPr lang="en-US" altLang="en-US" sz="1000">
              <a:latin typeface="Times New Roman" pitchFamily="18" charset="0"/>
            </a:endParaRPr>
          </a:p>
        </p:txBody>
      </p:sp>
    </p:spTree>
    <p:extLst>
      <p:ext uri="{BB962C8B-B14F-4D97-AF65-F5344CB8AC3E}">
        <p14:creationId xmlns:p14="http://schemas.microsoft.com/office/powerpoint/2010/main" val="39048957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B5A0BB6A-E351-41AB-B8F0-9BC9B656E145}" type="slidenum">
              <a:rPr lang="en-US" altLang="en-US" sz="1000">
                <a:latin typeface="Times New Roman" pitchFamily="18" charset="0"/>
              </a:rPr>
              <a:pPr/>
              <a:t>48</a:t>
            </a:fld>
            <a:endParaRPr lang="en-US" altLang="en-US" sz="1000">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781306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0F42FCDB-3431-4F6F-B361-BD48E80CFB9E}" type="slidenum">
              <a:rPr lang="en-US" altLang="en-US" sz="1000">
                <a:latin typeface="Times New Roman" pitchFamily="18" charset="0"/>
              </a:rPr>
              <a:pPr/>
              <a:t>51</a:t>
            </a:fld>
            <a:endParaRPr lang="en-US" altLang="en-US" sz="1000">
              <a:latin typeface="Times New Roman"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itchFamily="34" charset="0"/>
              <a:buChar char="•"/>
            </a:pPr>
            <a:endParaRPr lang="en-US" altLang="en-US" dirty="0" smtClean="0"/>
          </a:p>
        </p:txBody>
      </p:sp>
    </p:spTree>
    <p:extLst>
      <p:ext uri="{BB962C8B-B14F-4D97-AF65-F5344CB8AC3E}">
        <p14:creationId xmlns:p14="http://schemas.microsoft.com/office/powerpoint/2010/main" val="2738300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81EDB6A6-5546-4BAD-B8CE-806DE3B61FFD}" type="slidenum">
              <a:rPr lang="en-US" altLang="en-US" sz="1000">
                <a:latin typeface="Times New Roman" pitchFamily="18" charset="0"/>
              </a:rPr>
              <a:pPr/>
              <a:t>52</a:t>
            </a:fld>
            <a:endParaRPr lang="en-US" altLang="en-US" sz="1000">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436591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AE2B918F-2767-404B-A6A3-FA8236A90B40}" type="slidenum">
              <a:rPr lang="en-US" altLang="en-US" sz="1000">
                <a:latin typeface="Times New Roman" pitchFamily="18" charset="0"/>
              </a:rPr>
              <a:pPr/>
              <a:t>55</a:t>
            </a:fld>
            <a:endParaRPr lang="en-US" altLang="en-US" sz="1000">
              <a:latin typeface="Times New Roman" pitchFamily="18" charset="0"/>
            </a:endParaRPr>
          </a:p>
        </p:txBody>
      </p:sp>
    </p:spTree>
    <p:extLst>
      <p:ext uri="{BB962C8B-B14F-4D97-AF65-F5344CB8AC3E}">
        <p14:creationId xmlns:p14="http://schemas.microsoft.com/office/powerpoint/2010/main" val="41878453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E878537F-FA8A-46D8-B987-2E47D1E27618}" type="slidenum">
              <a:rPr lang="en-US" altLang="en-US" sz="1000">
                <a:latin typeface="Times New Roman" pitchFamily="18" charset="0"/>
              </a:rPr>
              <a:pPr/>
              <a:t>57</a:t>
            </a:fld>
            <a:endParaRPr lang="en-US" altLang="en-US" sz="1000">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348112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A1E6EE10-894D-4A18-B4A4-36237C67F972}" type="slidenum">
              <a:rPr lang="en-US" altLang="en-US" sz="1000">
                <a:latin typeface="Times New Roman" pitchFamily="18" charset="0"/>
              </a:rPr>
              <a:pPr/>
              <a:t>59</a:t>
            </a:fld>
            <a:endParaRPr lang="en-US" altLang="en-US" sz="1000">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7074300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8B7C3378-DEF8-4CB3-9691-4502428DF0B9}" type="slidenum">
              <a:rPr lang="en-US" altLang="en-US" sz="1000">
                <a:latin typeface="Times New Roman" pitchFamily="18" charset="0"/>
              </a:rPr>
              <a:pPr/>
              <a:t>61</a:t>
            </a:fld>
            <a:endParaRPr lang="en-US" altLang="en-US" sz="1000">
              <a:latin typeface="Times New Roman" pitchFamily="18"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9252215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4A8321E5-7812-4332-9C9B-4B607FBA732D}" type="slidenum">
              <a:rPr lang="en-US" altLang="en-US" sz="1000">
                <a:latin typeface="Times New Roman" pitchFamily="18" charset="0"/>
              </a:rPr>
              <a:pPr/>
              <a:t>62</a:t>
            </a:fld>
            <a:endParaRPr lang="en-US" altLang="en-US" sz="1000">
              <a:latin typeface="Times New Roman" pitchFamily="18"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2630103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B5FB0ECD-228F-457C-9736-68D4C01DB579}" type="slidenum">
              <a:rPr lang="en-US" altLang="en-US" sz="1000">
                <a:latin typeface="Times New Roman" pitchFamily="18" charset="0"/>
              </a:rPr>
              <a:pPr/>
              <a:t>63</a:t>
            </a:fld>
            <a:endParaRPr lang="en-US" altLang="en-US" sz="1000">
              <a:latin typeface="Times New Roman" pitchFamily="18"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751804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3/25/2015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3/25/2015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3/25/2015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3/25/2015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3/25/2015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3/25/2015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3/25/2015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3/25/2015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3/25/2015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cansecwest.com/agenda.html" TargetMode="External"/><Relationship Id="rId2" Type="http://schemas.openxmlformats.org/officeDocument/2006/relationships/hyperlink" Target="http://www.forbes.com/sites/thomasbrewster/2015/03/18/hacking-tails-with-rootkit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hyperlink" Target="http://www.canada.com/globaltv/ontario/story.html?id=48291ac4-f3c5-465c-b172-80299e4ca5dc"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hyperlink" Target="http://money.cnn.com/2014/01/10/technology/security/target-hack-tips/index.html" TargetMode="External"/><Relationship Id="rId2" Type="http://schemas.openxmlformats.org/officeDocument/2006/relationships/hyperlink" Target="http://www.ibtimes.com/hacks-cost-sony-pictures-entertainment-15-million-investigation-cleanup-costs-1850048"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symantec.com/security_response/writeup.jsp?docid=2003-012502-3306-99"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pbs.org/" TargetMode="External"/><Relationship Id="rId4" Type="http://schemas.openxmlformats.org/officeDocument/2006/relationships/image" Target="../media/image24.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norton.com/" TargetMode="External"/><Relationship Id="rId2" Type="http://schemas.openxmlformats.org/officeDocument/2006/relationships/hyperlink" Target="http://www.mcafee.com/" TargetMode="External"/><Relationship Id="rId1" Type="http://schemas.openxmlformats.org/officeDocument/2006/relationships/slideLayout" Target="../slideLayouts/slideLayout2.xml"/><Relationship Id="rId4" Type="http://schemas.openxmlformats.org/officeDocument/2006/relationships/hyperlink" Target="http://www.kaspersky.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lavasoft.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www.spybot.com/" TargetMode="External"/><Relationship Id="rId4" Type="http://schemas.openxmlformats.org/officeDocument/2006/relationships/hyperlink" Target="http://www.webroot.com/"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www.codinghorror.com/"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pcmag.com/" TargetMode="External"/><Relationship Id="rId2" Type="http://schemas.openxmlformats.org/officeDocument/2006/relationships/hyperlink" Target="http://www.tomshardware.com/"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microsoft.com/"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technet.microsoft.com/en-us/library/cc179163(v=office.14).aspx"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thegeekreview.com/" TargetMode="External"/><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microsoft.com/security/pc-security/antivirus-rogue.aspx"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http://www.buyit.com/"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6.xml.rels><?xml version="1.0" encoding="UTF-8" standalone="yes"?>
<Relationships xmlns="http://schemas.openxmlformats.org/package/2006/relationships"><Relationship Id="rId2" Type="http://schemas.openxmlformats.org/officeDocument/2006/relationships/hyperlink" Target="https://www.grc.com/x/ne.dll?bh0bkyd2"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cnn.com/2008/CRIME/07/18/facebook.evidence.ap/index.html"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www.management-issues.com/2006/10/27/research/your-digital-dirt-can-come-back-to-haunt-you.asp" TargetMode="External"/><Relationship Id="rId4" Type="http://schemas.openxmlformats.org/officeDocument/2006/relationships/hyperlink" Target="http://www.cnn.com/2007/US/law/12/04/blog.arrest.ap/index.html"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www.cnn.com/2007/WORLD/europe/09/07/ww.sinistersocial/index.html"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altLang="en-US" sz="3600" smtClean="0"/>
              <a:t>Computer Security</a:t>
            </a:r>
          </a:p>
        </p:txBody>
      </p:sp>
      <p:sp>
        <p:nvSpPr>
          <p:cNvPr id="307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endParaRPr lang="en-CA" altLang="en-US" sz="1800" baseline="30000"/>
          </a:p>
        </p:txBody>
      </p:sp>
      <p:sp>
        <p:nvSpPr>
          <p:cNvPr id="3076" name="Text Box 9"/>
          <p:cNvSpPr txBox="1">
            <a:spLocks noChangeArrowheads="1"/>
          </p:cNvSpPr>
          <p:nvPr/>
        </p:nvSpPr>
        <p:spPr bwMode="auto">
          <a:xfrm>
            <a:off x="1239838" y="3617913"/>
            <a:ext cx="6769100"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r>
              <a:rPr lang="en-US" altLang="en-US" sz="3200" dirty="0"/>
              <a:t>In this section </a:t>
            </a:r>
            <a:r>
              <a:rPr lang="en-US" altLang="en-US" sz="3200" dirty="0" smtClean="0"/>
              <a:t>you </a:t>
            </a:r>
            <a:r>
              <a:rPr lang="en-US" altLang="en-US" sz="3200" dirty="0"/>
              <a:t>will learn </a:t>
            </a:r>
            <a:r>
              <a:rPr lang="en-US" altLang="en-US" sz="3200" dirty="0" smtClean="0"/>
              <a:t>about different types of security </a:t>
            </a:r>
            <a:r>
              <a:rPr lang="en-US" altLang="en-US" sz="3200" dirty="0"/>
              <a:t>threats </a:t>
            </a:r>
            <a:r>
              <a:rPr lang="en-US" altLang="en-US" sz="3200" dirty="0" smtClean="0"/>
              <a:t>and </a:t>
            </a:r>
            <a:r>
              <a:rPr lang="en-US" altLang="en-US" sz="3200" dirty="0"/>
              <a:t>how to reduce your risk. Also privacy issues that are relevant to security will be discussed.</a:t>
            </a:r>
          </a:p>
        </p:txBody>
      </p:sp>
    </p:spTree>
    <p:extLst>
      <p:ext uri="{BB962C8B-B14F-4D97-AF65-F5344CB8AC3E}">
        <p14:creationId xmlns:p14="http://schemas.microsoft.com/office/powerpoint/2010/main" val="12430651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smtClean="0"/>
              <a:t>Test</a:t>
            </a:r>
          </a:p>
        </p:txBody>
      </p:sp>
      <p:sp>
        <p:nvSpPr>
          <p:cNvPr id="4099" name="Rectangle 3"/>
          <p:cNvSpPr>
            <a:spLocks noGrp="1" noChangeArrowheads="1"/>
          </p:cNvSpPr>
          <p:nvPr>
            <p:ph type="body" idx="1"/>
          </p:nvPr>
        </p:nvSpPr>
        <p:spPr>
          <a:xfrm>
            <a:off x="457200" y="1460500"/>
            <a:ext cx="8229600" cy="5029200"/>
          </a:xfrm>
        </p:spPr>
        <p:txBody>
          <a:bodyPr/>
          <a:lstStyle/>
          <a:p>
            <a:r>
              <a:rPr lang="en-US" altLang="en-US" dirty="0" smtClean="0"/>
              <a:t>You get a file attachment in a message, from which of the following people would should you accept it and why?</a:t>
            </a:r>
          </a:p>
        </p:txBody>
      </p:sp>
      <p:grpSp>
        <p:nvGrpSpPr>
          <p:cNvPr id="13" name="Group 12"/>
          <p:cNvGrpSpPr/>
          <p:nvPr/>
        </p:nvGrpSpPr>
        <p:grpSpPr>
          <a:xfrm>
            <a:off x="1358928" y="2293033"/>
            <a:ext cx="3421035" cy="704850"/>
            <a:chOff x="1358928" y="2293033"/>
            <a:chExt cx="3421035" cy="704850"/>
          </a:xfrm>
        </p:grpSpPr>
        <p:sp>
          <p:nvSpPr>
            <p:cNvPr id="4108" name="Text Box 7"/>
            <p:cNvSpPr txBox="1">
              <a:spLocks noChangeArrowheads="1"/>
            </p:cNvSpPr>
            <p:nvPr/>
          </p:nvSpPr>
          <p:spPr bwMode="auto">
            <a:xfrm>
              <a:off x="1358928" y="2293033"/>
              <a:ext cx="876699" cy="704850"/>
            </a:xfrm>
            <a:prstGeom prst="rect">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a:no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3200" b="1" dirty="0">
                  <a:solidFill>
                    <a:srgbClr val="FFFFFF"/>
                  </a:solidFill>
                </a:rPr>
                <a:t>???</a:t>
              </a:r>
            </a:p>
          </p:txBody>
        </p:sp>
        <p:sp>
          <p:nvSpPr>
            <p:cNvPr id="4109" name="Text Box 8"/>
            <p:cNvSpPr txBox="1">
              <a:spLocks noChangeArrowheads="1"/>
            </p:cNvSpPr>
            <p:nvPr/>
          </p:nvSpPr>
          <p:spPr bwMode="auto">
            <a:xfrm>
              <a:off x="2481263" y="2322745"/>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A total stranger</a:t>
              </a:r>
            </a:p>
          </p:txBody>
        </p:sp>
      </p:grpSp>
      <p:grpSp>
        <p:nvGrpSpPr>
          <p:cNvPr id="5" name="Group 21"/>
          <p:cNvGrpSpPr>
            <a:grpSpLocks/>
          </p:cNvGrpSpPr>
          <p:nvPr/>
        </p:nvGrpSpPr>
        <p:grpSpPr bwMode="auto">
          <a:xfrm>
            <a:off x="1235473" y="5729287"/>
            <a:ext cx="3519488" cy="752475"/>
            <a:chOff x="871" y="3707"/>
            <a:chExt cx="2217" cy="474"/>
          </a:xfrm>
        </p:grpSpPr>
        <p:pic>
          <p:nvPicPr>
            <p:cNvPr id="4104" name="Picture 14" descr="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 y="3749"/>
              <a:ext cx="577"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Text Box 17"/>
            <p:cNvSpPr txBox="1">
              <a:spLocks noChangeArrowheads="1"/>
            </p:cNvSpPr>
            <p:nvPr/>
          </p:nvSpPr>
          <p:spPr bwMode="auto">
            <a:xfrm>
              <a:off x="1656" y="3707"/>
              <a:ext cx="143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This guy!!!</a:t>
              </a:r>
            </a:p>
          </p:txBody>
        </p:sp>
      </p:grpSp>
      <p:grpSp>
        <p:nvGrpSpPr>
          <p:cNvPr id="15" name="Group 14"/>
          <p:cNvGrpSpPr/>
          <p:nvPr/>
        </p:nvGrpSpPr>
        <p:grpSpPr>
          <a:xfrm>
            <a:off x="1092627" y="3142704"/>
            <a:ext cx="4474736" cy="1271205"/>
            <a:chOff x="1092627" y="3175361"/>
            <a:chExt cx="4474736" cy="1271205"/>
          </a:xfrm>
        </p:grpSpPr>
        <p:sp>
          <p:nvSpPr>
            <p:cNvPr id="4111" name="Text Box 6"/>
            <p:cNvSpPr txBox="1">
              <a:spLocks noChangeArrowheads="1"/>
            </p:cNvSpPr>
            <p:nvPr/>
          </p:nvSpPr>
          <p:spPr bwMode="auto">
            <a:xfrm>
              <a:off x="2493963" y="3247824"/>
              <a:ext cx="3073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a:solidFill>
                    <a:srgbClr val="993300"/>
                  </a:solidFill>
                </a:rPr>
                <a:t>Someone you’ve only met on the Internet</a:t>
              </a:r>
            </a:p>
          </p:txBody>
        </p:sp>
        <p:pic>
          <p:nvPicPr>
            <p:cNvPr id="31746" name="Picture 2" descr="C:\Users\tamj\Dropbox\PVT\colorbox\anonymou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5288" y="3175361"/>
              <a:ext cx="762001" cy="100871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092627" y="4169567"/>
              <a:ext cx="1143000" cy="276999"/>
            </a:xfrm>
            <a:prstGeom prst="rect">
              <a:avLst/>
            </a:prstGeom>
            <a:noFill/>
          </p:spPr>
          <p:txBody>
            <a:bodyPr wrap="square" tIns="9144" rIns="0" rtlCol="0">
              <a:noAutofit/>
            </a:bodyPr>
            <a:lstStyle/>
            <a:p>
              <a:pPr algn="r"/>
              <a:r>
                <a:rPr lang="en-US" sz="1200" dirty="0" smtClean="0"/>
                <a:t>Colourbox.com</a:t>
              </a:r>
              <a:endParaRPr lang="en-US" sz="1200" dirty="0"/>
            </a:p>
          </p:txBody>
        </p:sp>
      </p:grpSp>
      <p:grpSp>
        <p:nvGrpSpPr>
          <p:cNvPr id="16" name="Group 15"/>
          <p:cNvGrpSpPr/>
          <p:nvPr/>
        </p:nvGrpSpPr>
        <p:grpSpPr>
          <a:xfrm>
            <a:off x="1150457" y="4456664"/>
            <a:ext cx="3703636" cy="1109632"/>
            <a:chOff x="1098098" y="4582886"/>
            <a:chExt cx="3703636" cy="1109632"/>
          </a:xfrm>
        </p:grpSpPr>
        <p:sp>
          <p:nvSpPr>
            <p:cNvPr id="4107" name="Text Box 11"/>
            <p:cNvSpPr txBox="1">
              <a:spLocks noChangeArrowheads="1"/>
            </p:cNvSpPr>
            <p:nvPr/>
          </p:nvSpPr>
          <p:spPr bwMode="auto">
            <a:xfrm>
              <a:off x="2503034" y="4582886"/>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Your best friend</a:t>
              </a:r>
            </a:p>
          </p:txBody>
        </p:sp>
        <p:pic>
          <p:nvPicPr>
            <p:cNvPr id="31749" name="Picture 5" descr="C:\Users\tamj\Dropbox\PVT\colorbox\best frien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3114" y="4582886"/>
              <a:ext cx="1052513" cy="857188"/>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1098098" y="5415519"/>
              <a:ext cx="1143000" cy="276999"/>
            </a:xfrm>
            <a:prstGeom prst="rect">
              <a:avLst/>
            </a:prstGeom>
            <a:noFill/>
          </p:spPr>
          <p:txBody>
            <a:bodyPr wrap="square" tIns="9144" rIns="0" rtlCol="0">
              <a:noAutofit/>
            </a:bodyPr>
            <a:lstStyle/>
            <a:p>
              <a:pPr algn="r"/>
              <a:r>
                <a:rPr lang="en-US" sz="1200" dirty="0" smtClean="0"/>
                <a:t>Colourbox.com</a:t>
              </a:r>
              <a:endParaRPr lang="en-US" sz="1200" dirty="0"/>
            </a:p>
          </p:txBody>
        </p:sp>
      </p:grpSp>
    </p:spTree>
    <p:extLst>
      <p:ext uri="{BB962C8B-B14F-4D97-AF65-F5344CB8AC3E}">
        <p14:creationId xmlns:p14="http://schemas.microsoft.com/office/powerpoint/2010/main" val="313124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pic>
        <p:nvPicPr>
          <p:cNvPr id="129026" name="Picture 2" descr="U:\PC\lectures\203 winter 2014\6-Networks\fake jt spa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799" y="3124200"/>
            <a:ext cx="7564437" cy="3303587"/>
          </a:xfrm>
          <a:prstGeom prst="rect">
            <a:avLst/>
          </a:prstGeom>
          <a:noFill/>
          <a:extLst>
            <a:ext uri="{909E8E84-426E-40DD-AFC4-6F175D3DCCD1}">
              <a14:hiddenFill xmlns:a14="http://schemas.microsoft.com/office/drawing/2010/main">
                <a:solidFill>
                  <a:srgbClr val="FFFFFF"/>
                </a:solidFill>
              </a14:hiddenFill>
            </a:ext>
          </a:extLst>
        </p:spPr>
      </p:pic>
      <p:pic>
        <p:nvPicPr>
          <p:cNvPr id="129027" name="Picture 3" descr="U:\PC\lectures\203 winter 2014\6-Networks\kin span anonymou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362971"/>
            <a:ext cx="5595937" cy="143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65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9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smtClean="0"/>
              <a:t>Hacker</a:t>
            </a:r>
            <a:endParaRPr lang="en-CA" altLang="en-US" smtClean="0"/>
          </a:p>
        </p:txBody>
      </p:sp>
      <p:sp>
        <p:nvSpPr>
          <p:cNvPr id="5123" name="Content Placeholder 2"/>
          <p:cNvSpPr>
            <a:spLocks noGrp="1"/>
          </p:cNvSpPr>
          <p:nvPr>
            <p:ph idx="1"/>
          </p:nvPr>
        </p:nvSpPr>
        <p:spPr>
          <a:xfrm>
            <a:off x="528638" y="1117600"/>
            <a:ext cx="8178800" cy="5368925"/>
          </a:xfrm>
        </p:spPr>
        <p:txBody>
          <a:bodyPr/>
          <a:lstStyle/>
          <a:p>
            <a:r>
              <a:rPr lang="en-US" altLang="en-US" smtClean="0"/>
              <a:t>A generic term for a person that writes malicious software (e.g., a virus that damages your computer) or tries to break into a computer system.</a:t>
            </a:r>
            <a:endParaRPr lang="en-CA" altLang="en-US" smtClean="0"/>
          </a:p>
        </p:txBody>
      </p:sp>
      <p:sp>
        <p:nvSpPr>
          <p:cNvPr id="6" name="Rectangle 5"/>
          <p:cNvSpPr>
            <a:spLocks noChangeArrowheads="1"/>
          </p:cNvSpPr>
          <p:nvPr/>
        </p:nvSpPr>
        <p:spPr bwMode="auto">
          <a:xfrm>
            <a:off x="4216400" y="3884613"/>
            <a:ext cx="4084638"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b="1" dirty="0" smtClean="0"/>
              <a:t>One of many example today: </a:t>
            </a:r>
            <a:r>
              <a:rPr lang="en-CA" altLang="en-US" b="1" dirty="0"/>
              <a:t>“Hacker attack leaves women angry, worried”</a:t>
            </a:r>
          </a:p>
          <a:p>
            <a:pPr eaLnBrk="1" hangingPunct="1"/>
            <a:endParaRPr lang="en-US" altLang="en-US" b="1" dirty="0"/>
          </a:p>
          <a:p>
            <a:pPr eaLnBrk="1" hangingPunct="1"/>
            <a:r>
              <a:rPr lang="en-CA" altLang="en-US" dirty="0"/>
              <a:t>A security breach that exposed such personal information as the addresses and birth dates of more than 160,000 women enrolled in a mammography registry is raising questions about protecting people's privacy while at the same time making information available for much-needed research, an expert on bioethics said….</a:t>
            </a:r>
          </a:p>
          <a:p>
            <a:pPr eaLnBrk="1" hangingPunct="1"/>
            <a:endParaRPr lang="en-US" altLang="en-US" dirty="0"/>
          </a:p>
          <a:p>
            <a:pPr eaLnBrk="1" hangingPunct="1"/>
            <a:r>
              <a:rPr lang="en-CA" altLang="en-US" b="1" dirty="0"/>
              <a:t>…from the Winston Salem Journal</a:t>
            </a:r>
            <a:endParaRPr lang="en-CA" altLang="en-US" dirty="0"/>
          </a:p>
        </p:txBody>
      </p:sp>
      <p:grpSp>
        <p:nvGrpSpPr>
          <p:cNvPr id="3" name="Group 2"/>
          <p:cNvGrpSpPr/>
          <p:nvPr/>
        </p:nvGrpSpPr>
        <p:grpSpPr>
          <a:xfrm>
            <a:off x="838199" y="2286000"/>
            <a:ext cx="2057401" cy="1690688"/>
            <a:chOff x="838199" y="2286000"/>
            <a:chExt cx="2057401" cy="1690688"/>
          </a:xfrm>
        </p:grpSpPr>
        <p:pic>
          <p:nvPicPr>
            <p:cNvPr id="121857" name="Picture 1" descr="C:\Users\tamj\Dropbox\PVT\colorbox\hack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1225" y="2286000"/>
              <a:ext cx="1423988" cy="1463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199" y="3715544"/>
              <a:ext cx="2057401" cy="261144"/>
            </a:xfrm>
            <a:prstGeom prst="rect">
              <a:avLst/>
            </a:prstGeom>
            <a:noFill/>
          </p:spPr>
          <p:txBody>
            <a:bodyPr wrap="square" rtlCol="0">
              <a:noAutofit/>
            </a:bodyPr>
            <a:lstStyle/>
            <a:p>
              <a:r>
                <a:rPr lang="en-US" sz="1200" dirty="0" smtClean="0"/>
                <a:t>From: www.colourbox.com</a:t>
              </a:r>
            </a:p>
          </p:txBody>
        </p:sp>
      </p:grpSp>
    </p:spTree>
    <p:extLst>
      <p:ext uri="{BB962C8B-B14F-4D97-AF65-F5344CB8AC3E}">
        <p14:creationId xmlns:p14="http://schemas.microsoft.com/office/powerpoint/2010/main" val="2165892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anim calcmode="lin" valueType="num">
                                      <p:cBhvr>
                                        <p:cTn id="12" dur="2000" fill="hold"/>
                                        <p:tgtEl>
                                          <p:spTgt spid="6"/>
                                        </p:tgtEl>
                                        <p:attrNameLst>
                                          <p:attrName>style.rotation</p:attrName>
                                        </p:attrNameLst>
                                      </p:cBhvr>
                                      <p:tavLst>
                                        <p:tav tm="0">
                                          <p:val>
                                            <p:fltVal val="720"/>
                                          </p:val>
                                        </p:tav>
                                        <p:tav tm="100000">
                                          <p:val>
                                            <p:fltVal val="0"/>
                                          </p:val>
                                        </p:tav>
                                      </p:tavLst>
                                    </p:anim>
                                    <p:anim calcmode="lin" valueType="num">
                                      <p:cBhvr>
                                        <p:cTn id="13" dur="2000" fill="hold"/>
                                        <p:tgtEl>
                                          <p:spTgt spid="6"/>
                                        </p:tgtEl>
                                        <p:attrNameLst>
                                          <p:attrName>ppt_h</p:attrName>
                                        </p:attrNameLst>
                                      </p:cBhvr>
                                      <p:tavLst>
                                        <p:tav tm="0">
                                          <p:val>
                                            <p:fltVal val="0"/>
                                          </p:val>
                                        </p:tav>
                                        <p:tav tm="100000">
                                          <p:val>
                                            <p:strVal val="#ppt_h"/>
                                          </p:val>
                                        </p:tav>
                                      </p:tavLst>
                                    </p:anim>
                                    <p:anim calcmode="lin" valueType="num">
                                      <p:cBhvr>
                                        <p:cTn id="14"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p:nvPr/>
        </p:nvGrpSpPr>
        <p:grpSpPr>
          <a:xfrm>
            <a:off x="6649720" y="4409212"/>
            <a:ext cx="2382369" cy="2446901"/>
            <a:chOff x="6649720" y="4409212"/>
            <a:chExt cx="2382369" cy="2446901"/>
          </a:xfrm>
        </p:grpSpPr>
        <p:pic>
          <p:nvPicPr>
            <p:cNvPr id="120833"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760" y="4409212"/>
              <a:ext cx="2316329" cy="231632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6649720" y="6594969"/>
              <a:ext cx="2057401" cy="261144"/>
            </a:xfrm>
            <a:prstGeom prst="rect">
              <a:avLst/>
            </a:prstGeom>
            <a:noFill/>
          </p:spPr>
          <p:txBody>
            <a:bodyPr wrap="square" rtlCol="0">
              <a:noAutofit/>
            </a:bodyPr>
            <a:lstStyle/>
            <a:p>
              <a:r>
                <a:rPr lang="en-US" sz="1200" dirty="0" smtClean="0"/>
                <a:t>From: www.colourbox.com</a:t>
              </a:r>
            </a:p>
          </p:txBody>
        </p:sp>
      </p:grpSp>
      <p:cxnSp>
        <p:nvCxnSpPr>
          <p:cNvPr id="6149" name="Straight Connector 6"/>
          <p:cNvCxnSpPr>
            <a:cxnSpLocks noChangeShapeType="1"/>
          </p:cNvCxnSpPr>
          <p:nvPr/>
        </p:nvCxnSpPr>
        <p:spPr bwMode="auto">
          <a:xfrm>
            <a:off x="3734712" y="3413493"/>
            <a:ext cx="3037249" cy="2142653"/>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4" name="Straight Connector 13"/>
          <p:cNvCxnSpPr/>
          <p:nvPr/>
        </p:nvCxnSpPr>
        <p:spPr>
          <a:xfrm flipH="1" flipV="1">
            <a:off x="3690650" y="3425632"/>
            <a:ext cx="3059746" cy="2135462"/>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6146" name="Title 1"/>
          <p:cNvSpPr>
            <a:spLocks noGrp="1"/>
          </p:cNvSpPr>
          <p:nvPr>
            <p:ph type="title"/>
          </p:nvPr>
        </p:nvSpPr>
        <p:spPr/>
        <p:txBody>
          <a:bodyPr>
            <a:normAutofit fontScale="90000"/>
          </a:bodyPr>
          <a:lstStyle/>
          <a:p>
            <a:r>
              <a:rPr lang="en-US" altLang="en-US" dirty="0" smtClean="0"/>
              <a:t>How To Guarantee Security Against Threats Such As Viruses</a:t>
            </a:r>
            <a:endParaRPr lang="en-CA" altLang="en-US" dirty="0" smtClean="0"/>
          </a:p>
        </p:txBody>
      </p:sp>
      <p:pic>
        <p:nvPicPr>
          <p:cNvPr id="6147"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761" y="1219200"/>
            <a:ext cx="3152775" cy="253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a:spLocks noChangeArrowheads="1"/>
          </p:cNvSpPr>
          <p:nvPr/>
        </p:nvSpPr>
        <p:spPr bwMode="auto">
          <a:xfrm>
            <a:off x="3642294" y="2359282"/>
            <a:ext cx="25908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Disconnect your computer from the Internet</a:t>
            </a:r>
            <a:endParaRPr lang="en-CA" altLang="en-US" sz="1800" dirty="0"/>
          </a:p>
        </p:txBody>
      </p:sp>
      <p:grpSp>
        <p:nvGrpSpPr>
          <p:cNvPr id="2" name="Group 28"/>
          <p:cNvGrpSpPr>
            <a:grpSpLocks/>
          </p:cNvGrpSpPr>
          <p:nvPr/>
        </p:nvGrpSpPr>
        <p:grpSpPr bwMode="auto">
          <a:xfrm>
            <a:off x="6771960" y="2864939"/>
            <a:ext cx="2029774" cy="3757849"/>
            <a:chOff x="6969760" y="2786004"/>
            <a:chExt cx="2029137" cy="3757036"/>
          </a:xfrm>
        </p:grpSpPr>
        <p:sp>
          <p:nvSpPr>
            <p:cNvPr id="6161" name="Rectangle 26"/>
            <p:cNvSpPr>
              <a:spLocks noChangeArrowheads="1"/>
            </p:cNvSpPr>
            <p:nvPr/>
          </p:nvSpPr>
          <p:spPr bwMode="auto">
            <a:xfrm>
              <a:off x="6969760" y="4612640"/>
              <a:ext cx="1818640" cy="1930400"/>
            </a:xfrm>
            <a:prstGeom prst="rect">
              <a:avLst/>
            </a:prstGeom>
            <a:solidFill>
              <a:srgbClr val="FFFFFF">
                <a:alpha val="72940"/>
              </a:srgbClr>
            </a:solidFill>
            <a:ln>
              <a:noFill/>
            </a:ln>
            <a:extLst>
              <a:ext uri="{91240B29-F687-4F45-9708-019B960494DF}">
                <a14:hiddenLine xmlns:a14="http://schemas.microsoft.com/office/drawing/2010/main" w="38100" algn="ctr">
                  <a:solidFill>
                    <a:srgbClr val="000000"/>
                  </a:solidFill>
                  <a:round/>
                  <a:headEnd type="none" w="sm" len="sm"/>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sp>
          <p:nvSpPr>
            <p:cNvPr id="6162" name="TextBox 27"/>
            <p:cNvSpPr txBox="1">
              <a:spLocks noChangeArrowheads="1"/>
            </p:cNvSpPr>
            <p:nvPr/>
          </p:nvSpPr>
          <p:spPr bwMode="auto">
            <a:xfrm>
              <a:off x="6977057" y="2786004"/>
              <a:ext cx="2021840" cy="84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Leave your computer </a:t>
              </a:r>
              <a:r>
                <a:rPr lang="en-US" altLang="en-US" sz="1800" dirty="0" smtClean="0"/>
                <a:t>and devices off </a:t>
              </a:r>
              <a:r>
                <a:rPr lang="en-US" altLang="en-US" sz="1800" dirty="0"/>
                <a:t>all the time</a:t>
              </a:r>
              <a:endParaRPr lang="en-CA" altLang="en-US" sz="1800" dirty="0"/>
            </a:p>
          </p:txBody>
        </p:sp>
      </p:grpSp>
      <p:cxnSp>
        <p:nvCxnSpPr>
          <p:cNvPr id="9" name="Straight Connector 8"/>
          <p:cNvCxnSpPr>
            <a:cxnSpLocks noChangeShapeType="1"/>
          </p:cNvCxnSpPr>
          <p:nvPr/>
        </p:nvCxnSpPr>
        <p:spPr bwMode="auto">
          <a:xfrm>
            <a:off x="3200400" y="3565525"/>
            <a:ext cx="3352800" cy="2011085"/>
          </a:xfrm>
          <a:prstGeom prst="line">
            <a:avLst/>
          </a:prstGeom>
          <a:noFill/>
          <a:ln w="88900" algn="ctr">
            <a:solidFill>
              <a:srgbClr val="FFFFFF"/>
            </a:solidFill>
            <a:round/>
            <a:headEnd type="none" w="sm" len="sm"/>
            <a:tailEnd/>
          </a:ln>
          <a:extLst>
            <a:ext uri="{909E8E84-426E-40DD-AFC4-6F175D3DCCD1}">
              <a14:hiddenFill xmlns:a14="http://schemas.microsoft.com/office/drawing/2010/main">
                <a:noFill/>
              </a14:hiddenFill>
            </a:ext>
          </a:extLst>
        </p:spPr>
      </p:cxnSp>
      <p:grpSp>
        <p:nvGrpSpPr>
          <p:cNvPr id="3" name="Group 25"/>
          <p:cNvGrpSpPr>
            <a:grpSpLocks/>
          </p:cNvGrpSpPr>
          <p:nvPr/>
        </p:nvGrpSpPr>
        <p:grpSpPr bwMode="auto">
          <a:xfrm>
            <a:off x="5295900" y="4540590"/>
            <a:ext cx="3606800" cy="2193925"/>
            <a:chOff x="5232400" y="4521200"/>
            <a:chExt cx="3606800" cy="2194560"/>
          </a:xfrm>
        </p:grpSpPr>
        <p:grpSp>
          <p:nvGrpSpPr>
            <p:cNvPr id="6154" name="Group 23"/>
            <p:cNvGrpSpPr>
              <a:grpSpLocks/>
            </p:cNvGrpSpPr>
            <p:nvPr/>
          </p:nvGrpSpPr>
          <p:grpSpPr bwMode="auto">
            <a:xfrm>
              <a:off x="6715760" y="4521200"/>
              <a:ext cx="2123440" cy="2082800"/>
              <a:chOff x="6715760" y="4521200"/>
              <a:chExt cx="2123440" cy="2082800"/>
            </a:xfrm>
          </p:grpSpPr>
          <p:sp>
            <p:nvSpPr>
              <p:cNvPr id="6156" name="Rectangle 17"/>
              <p:cNvSpPr>
                <a:spLocks noChangeArrowheads="1"/>
              </p:cNvSpPr>
              <p:nvPr/>
            </p:nvSpPr>
            <p:spPr bwMode="auto">
              <a:xfrm>
                <a:off x="6715760" y="4521200"/>
                <a:ext cx="2123440" cy="2082800"/>
              </a:xfrm>
              <a:prstGeom prst="rect">
                <a:avLst/>
              </a:prstGeom>
              <a:noFill/>
              <a:ln w="635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cxnSp>
            <p:nvCxnSpPr>
              <p:cNvPr id="6157" name="Straight Connector 19"/>
              <p:cNvCxnSpPr>
                <a:cxnSpLocks noChangeShapeType="1"/>
              </p:cNvCxnSpPr>
              <p:nvPr/>
            </p:nvCxnSpPr>
            <p:spPr bwMode="auto">
              <a:xfrm rot="5400000">
                <a:off x="6045200" y="553720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8" name="Straight Connector 20"/>
              <p:cNvCxnSpPr>
                <a:cxnSpLocks noChangeShapeType="1"/>
              </p:cNvCxnSpPr>
              <p:nvPr/>
            </p:nvCxnSpPr>
            <p:spPr bwMode="auto">
              <a:xfrm rot="5400000">
                <a:off x="64414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9" name="Straight Connector 21"/>
              <p:cNvCxnSpPr>
                <a:cxnSpLocks noChangeShapeType="1"/>
              </p:cNvCxnSpPr>
              <p:nvPr/>
            </p:nvCxnSpPr>
            <p:spPr bwMode="auto">
              <a:xfrm rot="5400000">
                <a:off x="6898640" y="555752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60" name="Straight Connector 22"/>
              <p:cNvCxnSpPr>
                <a:cxnSpLocks noChangeShapeType="1"/>
              </p:cNvCxnSpPr>
              <p:nvPr/>
            </p:nvCxnSpPr>
            <p:spPr bwMode="auto">
              <a:xfrm rot="5400000">
                <a:off x="74066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grpSp>
        <p:sp>
          <p:nvSpPr>
            <p:cNvPr id="6155" name="TextBox 24"/>
            <p:cNvSpPr txBox="1">
              <a:spLocks noChangeArrowheads="1"/>
            </p:cNvSpPr>
            <p:nvPr/>
          </p:nvSpPr>
          <p:spPr bwMode="auto">
            <a:xfrm>
              <a:off x="5232400" y="5750560"/>
              <a:ext cx="148336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r" eaLnBrk="1" hangingPunct="1"/>
              <a:r>
                <a:rPr lang="en-US" altLang="en-US" sz="1800" dirty="0"/>
                <a:t>Put your computer in a vault</a:t>
              </a:r>
              <a:endParaRPr lang="en-CA" altLang="en-US" sz="1800" dirty="0"/>
            </a:p>
          </p:txBody>
        </p:sp>
      </p:grpSp>
    </p:spTree>
    <p:extLst>
      <p:ext uri="{BB962C8B-B14F-4D97-AF65-F5344CB8AC3E}">
        <p14:creationId xmlns:p14="http://schemas.microsoft.com/office/powerpoint/2010/main" val="1745695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770" decel="100000"/>
                                        <p:tgtEl>
                                          <p:spTgt spid="3"/>
                                        </p:tgtEl>
                                      </p:cBhvr>
                                    </p:animEffect>
                                    <p:animScale>
                                      <p:cBhvr>
                                        <p:cTn id="22" dur="770" decel="100000"/>
                                        <p:tgtEl>
                                          <p:spTgt spid="3"/>
                                        </p:tgtEl>
                                      </p:cBhvr>
                                      <p:from x="10000" y="10000"/>
                                      <p:to x="200000" y="450000"/>
                                    </p:animScale>
                                    <p:animScale>
                                      <p:cBhvr>
                                        <p:cTn id="23" dur="1230" accel="100000" fill="hold">
                                          <p:stCondLst>
                                            <p:cond delay="770"/>
                                          </p:stCondLst>
                                        </p:cTn>
                                        <p:tgtEl>
                                          <p:spTgt spid="3"/>
                                        </p:tgtEl>
                                      </p:cBhvr>
                                      <p:from x="200000" y="450000"/>
                                      <p:to x="100000" y="100000"/>
                                    </p:animScale>
                                    <p:set>
                                      <p:cBhvr>
                                        <p:cTn id="24" dur="770" fill="hold"/>
                                        <p:tgtEl>
                                          <p:spTgt spid="3"/>
                                        </p:tgtEl>
                                        <p:attrNameLst>
                                          <p:attrName>ppt_x</p:attrName>
                                        </p:attrNameLst>
                                      </p:cBhvr>
                                      <p:to>
                                        <p:strVal val="(0.5)"/>
                                      </p:to>
                                    </p:set>
                                    <p:anim from="(0.5)" to="(#ppt_x)" calcmode="lin" valueType="num">
                                      <p:cBhvr>
                                        <p:cTn id="25" dur="1230" accel="100000" fill="hold">
                                          <p:stCondLst>
                                            <p:cond delay="770"/>
                                          </p:stCondLst>
                                        </p:cTn>
                                        <p:tgtEl>
                                          <p:spTgt spid="3"/>
                                        </p:tgtEl>
                                        <p:attrNameLst>
                                          <p:attrName>ppt_x</p:attrName>
                                        </p:attrNameLst>
                                      </p:cBhvr>
                                    </p:anim>
                                    <p:set>
                                      <p:cBhvr>
                                        <p:cTn id="26" dur="770" fill="hold"/>
                                        <p:tgtEl>
                                          <p:spTgt spid="3"/>
                                        </p:tgtEl>
                                        <p:attrNameLst>
                                          <p:attrName>ppt_y</p:attrName>
                                        </p:attrNameLst>
                                      </p:cBhvr>
                                      <p:to>
                                        <p:strVal val="(#ppt_y+0.4)"/>
                                      </p:to>
                                    </p:set>
                                    <p:anim from="(#ppt_y+0.4)" to="(#ppt_y)" calcmode="lin" valueType="num">
                                      <p:cBhvr>
                                        <p:cTn id="27" dur="1230" accel="100000" fill="hold">
                                          <p:stCondLst>
                                            <p:cond delay="770"/>
                                          </p:stCondLst>
                                        </p:cTn>
                                        <p:tgtEl>
                                          <p:spTgt spid="3"/>
                                        </p:tgtEl>
                                        <p:attrNameLst>
                                          <p:attrName>ppt_y</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2</a:t>
            </a:r>
            <a:r>
              <a:rPr lang="en-US" altLang="en-US" dirty="0" smtClean="0"/>
              <a:t>)</a:t>
            </a:r>
            <a:endParaRPr lang="en-US" dirty="0"/>
          </a:p>
        </p:txBody>
      </p:sp>
      <p:sp>
        <p:nvSpPr>
          <p:cNvPr id="3" name="Content Placeholder 2"/>
          <p:cNvSpPr>
            <a:spLocks noGrp="1"/>
          </p:cNvSpPr>
          <p:nvPr>
            <p:ph idx="1"/>
          </p:nvPr>
        </p:nvSpPr>
        <p:spPr/>
        <p:txBody>
          <a:bodyPr/>
          <a:lstStyle/>
          <a:p>
            <a:r>
              <a:rPr lang="en-US" dirty="0" smtClean="0"/>
              <a:t>“Simple”: just buy a brand new computer!</a:t>
            </a:r>
          </a:p>
          <a:p>
            <a:pPr lvl="1"/>
            <a:r>
              <a:rPr lang="en-US" dirty="0" smtClean="0"/>
              <a:t>Think again!</a:t>
            </a:r>
            <a:endParaRPr lang="en-US" dirty="0"/>
          </a:p>
        </p:txBody>
      </p:sp>
      <p:grpSp>
        <p:nvGrpSpPr>
          <p:cNvPr id="5" name="Group 4"/>
          <p:cNvGrpSpPr/>
          <p:nvPr/>
        </p:nvGrpSpPr>
        <p:grpSpPr>
          <a:xfrm>
            <a:off x="762001" y="2228850"/>
            <a:ext cx="6134099" cy="4638547"/>
            <a:chOff x="762001" y="2228850"/>
            <a:chExt cx="6134099" cy="4638547"/>
          </a:xfrm>
        </p:grpSpPr>
        <p:pic>
          <p:nvPicPr>
            <p:cNvPr id="1249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1" y="2228850"/>
              <a:ext cx="4953000" cy="435226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762001" y="6559620"/>
              <a:ext cx="6134099" cy="307777"/>
            </a:xfrm>
            <a:prstGeom prst="rect">
              <a:avLst/>
            </a:prstGeom>
          </p:spPr>
          <p:txBody>
            <a:bodyPr wrap="square" lIns="0">
              <a:spAutoFit/>
            </a:bodyPr>
            <a:lstStyle/>
            <a:p>
              <a:r>
                <a:rPr lang="en-US" sz="1400" dirty="0" smtClean="0"/>
                <a:t>From PC mag (2015): http</a:t>
              </a:r>
              <a:r>
                <a:rPr lang="en-US" sz="1400" dirty="0"/>
                <a:t>://www.pcmag.com/article2/0,2817,2477006,00.asp</a:t>
              </a:r>
            </a:p>
          </p:txBody>
        </p:sp>
      </p:grpSp>
      <p:sp>
        <p:nvSpPr>
          <p:cNvPr id="6" name="Right Arrow 5"/>
          <p:cNvSpPr/>
          <p:nvPr/>
        </p:nvSpPr>
        <p:spPr>
          <a:xfrm rot="10800000">
            <a:off x="5410201" y="6172200"/>
            <a:ext cx="609600" cy="3048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25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3</a:t>
            </a:r>
            <a:r>
              <a:rPr lang="en-US" altLang="en-US" dirty="0" smtClean="0"/>
              <a:t>)</a:t>
            </a:r>
            <a:endParaRPr lang="en-US" dirty="0"/>
          </a:p>
        </p:txBody>
      </p:sp>
      <p:sp>
        <p:nvSpPr>
          <p:cNvPr id="3" name="Content Placeholder 2"/>
          <p:cNvSpPr>
            <a:spLocks noGrp="1"/>
          </p:cNvSpPr>
          <p:nvPr>
            <p:ph idx="1"/>
          </p:nvPr>
        </p:nvSpPr>
        <p:spPr/>
        <p:txBody>
          <a:bodyPr/>
          <a:lstStyle/>
          <a:p>
            <a:r>
              <a:rPr lang="en-US" dirty="0"/>
              <a:t>“Simple</a:t>
            </a:r>
            <a:r>
              <a:rPr lang="en-US" dirty="0" smtClean="0"/>
              <a:t>”: </a:t>
            </a:r>
          </a:p>
          <a:p>
            <a:pPr lvl="1"/>
            <a:r>
              <a:rPr lang="en-US" dirty="0" smtClean="0"/>
              <a:t>“Simple solution #1”: Just ‘nuke’ my computer (wipe all the drives and reinstall everything)</a:t>
            </a:r>
          </a:p>
          <a:p>
            <a:pPr lvl="1"/>
            <a:r>
              <a:rPr lang="en-US" dirty="0"/>
              <a:t>“Simple solution </a:t>
            </a:r>
            <a:r>
              <a:rPr lang="en-US" dirty="0" smtClean="0"/>
              <a:t>#2”: Use a computer with an operating system other than MS-Windows like MAC-OS or Linux.</a:t>
            </a:r>
            <a:endParaRPr lang="en-US" dirty="0"/>
          </a:p>
          <a:p>
            <a:pPr lvl="1"/>
            <a:endParaRPr lang="en-US" dirty="0"/>
          </a:p>
        </p:txBody>
      </p:sp>
      <p:sp>
        <p:nvSpPr>
          <p:cNvPr id="4" name="Rectangle 3"/>
          <p:cNvSpPr/>
          <p:nvPr/>
        </p:nvSpPr>
        <p:spPr>
          <a:xfrm>
            <a:off x="762000" y="3276600"/>
            <a:ext cx="8153400" cy="2154436"/>
          </a:xfrm>
          <a:prstGeom prst="rect">
            <a:avLst/>
          </a:prstGeom>
        </p:spPr>
        <p:txBody>
          <a:bodyPr wrap="square">
            <a:spAutoFit/>
          </a:bodyPr>
          <a:lstStyle/>
          <a:p>
            <a:r>
              <a:rPr lang="en-US" sz="2000" dirty="0" smtClean="0"/>
              <a:t>(A reference about how computer hardware (non-Windows) can be infected with malicious software)</a:t>
            </a:r>
          </a:p>
          <a:p>
            <a:r>
              <a:rPr lang="en-US" sz="2000" dirty="0" smtClean="0"/>
              <a:t>“Yet </a:t>
            </a:r>
            <a:r>
              <a:rPr lang="en-US" sz="2000" dirty="0"/>
              <a:t>such high-tech techniques pose a more severe risk. They can, for instance, allow agencies to spy on Tails, the Linux-based secure operating system </a:t>
            </a:r>
            <a:r>
              <a:rPr lang="en-US" sz="2000" dirty="0" err="1"/>
              <a:t>favoured</a:t>
            </a:r>
            <a:r>
              <a:rPr lang="en-US" sz="2000" dirty="0"/>
              <a:t> by Snowden</a:t>
            </a:r>
            <a:r>
              <a:rPr lang="en-US" sz="2000" dirty="0" smtClean="0"/>
              <a:t>.”</a:t>
            </a:r>
          </a:p>
          <a:p>
            <a:r>
              <a:rPr lang="en-US" dirty="0" smtClean="0"/>
              <a:t>From</a:t>
            </a:r>
            <a:endParaRPr lang="en-US" dirty="0"/>
          </a:p>
          <a:p>
            <a:r>
              <a:rPr lang="en-US" sz="1600" dirty="0" smtClean="0">
                <a:hlinkClick r:id="rId2"/>
              </a:rPr>
              <a:t>http</a:t>
            </a:r>
            <a:r>
              <a:rPr lang="en-US" sz="1600" dirty="0">
                <a:hlinkClick r:id="rId2"/>
              </a:rPr>
              <a:t>://www.forbes.com/sites/thomasbrewster/2015/03/18/hacking-tails-with-rootkits</a:t>
            </a:r>
            <a:r>
              <a:rPr lang="en-US" sz="1600" dirty="0" smtClean="0">
                <a:hlinkClick r:id="rId2"/>
              </a:rPr>
              <a:t>/</a:t>
            </a:r>
            <a:endParaRPr lang="en-US" sz="1600" dirty="0"/>
          </a:p>
        </p:txBody>
      </p:sp>
      <p:sp>
        <p:nvSpPr>
          <p:cNvPr id="5" name="Rectangle 4"/>
          <p:cNvSpPr/>
          <p:nvPr/>
        </p:nvSpPr>
        <p:spPr>
          <a:xfrm>
            <a:off x="762000" y="5334000"/>
            <a:ext cx="5198040" cy="1292662"/>
          </a:xfrm>
          <a:prstGeom prst="rect">
            <a:avLst/>
          </a:prstGeom>
        </p:spPr>
        <p:txBody>
          <a:bodyPr wrap="square">
            <a:spAutoFit/>
          </a:bodyPr>
          <a:lstStyle/>
          <a:p>
            <a:r>
              <a:rPr lang="en-US" sz="2000" dirty="0" smtClean="0"/>
              <a:t>For more information on ‘infecting’ computer hardware with malicious software (CanWest security conference 2015)</a:t>
            </a:r>
          </a:p>
          <a:p>
            <a:r>
              <a:rPr lang="en-US" dirty="0" smtClean="0">
                <a:hlinkClick r:id="rId3"/>
              </a:rPr>
              <a:t>https</a:t>
            </a:r>
            <a:r>
              <a:rPr lang="en-US" dirty="0">
                <a:hlinkClick r:id="rId3"/>
              </a:rPr>
              <a:t>://</a:t>
            </a:r>
            <a:r>
              <a:rPr lang="en-US" dirty="0" smtClean="0">
                <a:hlinkClick r:id="rId3"/>
              </a:rPr>
              <a:t>cansecwest.com/agenda.html</a:t>
            </a:r>
            <a:endParaRPr lang="en-US" dirty="0"/>
          </a:p>
        </p:txBody>
      </p:sp>
    </p:spTree>
    <p:extLst>
      <p:ext uri="{BB962C8B-B14F-4D97-AF65-F5344CB8AC3E}">
        <p14:creationId xmlns:p14="http://schemas.microsoft.com/office/powerpoint/2010/main" val="19931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4</a:t>
            </a:r>
            <a:r>
              <a:rPr lang="en-US" altLang="en-US" dirty="0" smtClean="0"/>
              <a:t>)</a:t>
            </a:r>
            <a:endParaRPr lang="en-CA" altLang="en-US" dirty="0" smtClean="0"/>
          </a:p>
        </p:txBody>
      </p:sp>
      <p:sp>
        <p:nvSpPr>
          <p:cNvPr id="3" name="Content Placeholder 2"/>
          <p:cNvSpPr>
            <a:spLocks noGrp="1"/>
          </p:cNvSpPr>
          <p:nvPr>
            <p:ph idx="1"/>
          </p:nvPr>
        </p:nvSpPr>
        <p:spPr/>
        <p:txBody>
          <a:bodyPr/>
          <a:lstStyle/>
          <a:p>
            <a:r>
              <a:rPr lang="en-US" altLang="en-US" dirty="0" smtClean="0"/>
              <a:t>Lesson: </a:t>
            </a:r>
          </a:p>
          <a:p>
            <a:pPr lvl="1"/>
            <a:r>
              <a:rPr lang="en-US" altLang="en-US" dirty="0" smtClean="0"/>
              <a:t>You are never guaranteed to have 100% protection.</a:t>
            </a:r>
          </a:p>
          <a:p>
            <a:pPr lvl="1"/>
            <a:r>
              <a:rPr lang="en-US" altLang="en-US" dirty="0" smtClean="0"/>
              <a:t>Taking precautions (e.g., getting anti-virus software) provide a </a:t>
            </a:r>
            <a:r>
              <a:rPr lang="en-US" altLang="en-US" i="1" dirty="0" smtClean="0"/>
              <a:t>reduced</a:t>
            </a:r>
            <a:r>
              <a:rPr lang="en-US" altLang="en-US" dirty="0" smtClean="0"/>
              <a:t> chance of an infection or other security-related problem.</a:t>
            </a:r>
            <a:endParaRPr lang="en-CA" altLang="en-US" dirty="0" smtClean="0"/>
          </a:p>
        </p:txBody>
      </p:sp>
    </p:spTree>
    <p:extLst>
      <p:ext uri="{BB962C8B-B14F-4D97-AF65-F5344CB8AC3E}">
        <p14:creationId xmlns:p14="http://schemas.microsoft.com/office/powerpoint/2010/main" val="78675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mtClean="0"/>
              <a:t>Malware (“Malicious Software”)</a:t>
            </a:r>
          </a:p>
        </p:txBody>
      </p:sp>
      <p:sp>
        <p:nvSpPr>
          <p:cNvPr id="559107" name="Rectangle 3"/>
          <p:cNvSpPr>
            <a:spLocks noGrp="1" noChangeArrowheads="1"/>
          </p:cNvSpPr>
          <p:nvPr>
            <p:ph type="body" idx="1"/>
          </p:nvPr>
        </p:nvSpPr>
        <p:spPr/>
        <p:txBody>
          <a:bodyPr/>
          <a:lstStyle/>
          <a:p>
            <a:r>
              <a:rPr lang="en-US" altLang="en-US" dirty="0" smtClean="0"/>
              <a:t>A program designed to infiltrate or damage a computer.</a:t>
            </a:r>
          </a:p>
          <a:p>
            <a:r>
              <a:rPr lang="en-US" altLang="en-US" dirty="0" smtClean="0"/>
              <a:t>Most references to computer viruses are actually references to malware.</a:t>
            </a:r>
          </a:p>
          <a:p>
            <a:pPr lvl="1"/>
            <a:r>
              <a:rPr lang="en-US" altLang="en-US" dirty="0" smtClean="0"/>
              <a:t>The distinction is important because programs written to protect you from a virus may not offer you full protection against other forms of malware (you need a specialized program)</a:t>
            </a:r>
          </a:p>
          <a:p>
            <a:r>
              <a:rPr lang="en-US" altLang="en-US" dirty="0" smtClean="0"/>
              <a:t>Categories of Malware:</a:t>
            </a:r>
          </a:p>
          <a:p>
            <a:pPr lvl="1"/>
            <a:r>
              <a:rPr lang="en-US" altLang="en-US" dirty="0" smtClean="0"/>
              <a:t>Computer viruses</a:t>
            </a:r>
          </a:p>
          <a:p>
            <a:pPr lvl="1"/>
            <a:r>
              <a:rPr lang="en-US" altLang="en-US" dirty="0" smtClean="0"/>
              <a:t>Worms</a:t>
            </a:r>
          </a:p>
          <a:p>
            <a:pPr lvl="1"/>
            <a:r>
              <a:rPr lang="en-US" altLang="en-US" dirty="0" smtClean="0"/>
              <a:t>Macro Viruses</a:t>
            </a:r>
          </a:p>
          <a:p>
            <a:pPr lvl="1"/>
            <a:r>
              <a:rPr lang="en-US" altLang="en-US" dirty="0" smtClean="0"/>
              <a:t>Trojans / Trojan Horses</a:t>
            </a:r>
          </a:p>
          <a:p>
            <a:pPr lvl="1"/>
            <a:r>
              <a:rPr lang="en-US" altLang="en-US" dirty="0" smtClean="0"/>
              <a:t>Spyware</a:t>
            </a:r>
          </a:p>
          <a:p>
            <a:pPr lvl="1"/>
            <a:r>
              <a:rPr lang="en-US" altLang="en-US" dirty="0" smtClean="0"/>
              <a:t>Note: there is much overlap between these categories e.g., a Trojan may also include spyware.</a:t>
            </a:r>
          </a:p>
          <a:p>
            <a:pPr>
              <a:buFontTx/>
              <a:buNone/>
            </a:pPr>
            <a:endParaRPr lang="en-US" altLang="en-US" dirty="0" smtClean="0"/>
          </a:p>
          <a:p>
            <a:endParaRPr lang="en-US" altLang="en-US" dirty="0" smtClean="0"/>
          </a:p>
        </p:txBody>
      </p:sp>
    </p:spTree>
    <p:extLst>
      <p:ext uri="{BB962C8B-B14F-4D97-AF65-F5344CB8AC3E}">
        <p14:creationId xmlns:p14="http://schemas.microsoft.com/office/powerpoint/2010/main" val="142770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9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9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9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910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910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910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910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910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910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59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7" grpId="0" uiExpand="1" build="p" bldLvl="3"/>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6739"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3886" y="4248205"/>
            <a:ext cx="2252662" cy="1689497"/>
          </a:xfrm>
          <a:prstGeom prst="rect">
            <a:avLst/>
          </a:prstGeom>
          <a:noFill/>
          <a:extLst>
            <a:ext uri="{909E8E84-426E-40DD-AFC4-6F175D3DCCD1}">
              <a14:hiddenFill xmlns:a14="http://schemas.microsoft.com/office/drawing/2010/main">
                <a:solidFill>
                  <a:srgbClr val="FFFFFF"/>
                </a:solidFill>
              </a14:hiddenFill>
            </a:ext>
          </a:extLst>
        </p:spPr>
      </p:pic>
      <p:sp>
        <p:nvSpPr>
          <p:cNvPr id="9218" name="Rectangle 2"/>
          <p:cNvSpPr>
            <a:spLocks noGrp="1" noChangeArrowheads="1"/>
          </p:cNvSpPr>
          <p:nvPr>
            <p:ph type="title"/>
          </p:nvPr>
        </p:nvSpPr>
        <p:spPr/>
        <p:txBody>
          <a:bodyPr/>
          <a:lstStyle/>
          <a:p>
            <a:r>
              <a:rPr lang="en-US" altLang="en-US" smtClean="0"/>
              <a:t>Computer Virus</a:t>
            </a:r>
          </a:p>
        </p:txBody>
      </p:sp>
      <p:sp>
        <p:nvSpPr>
          <p:cNvPr id="557059" name="Rectangle 3"/>
          <p:cNvSpPr>
            <a:spLocks noGrp="1" noChangeArrowheads="1"/>
          </p:cNvSpPr>
          <p:nvPr>
            <p:ph type="body" idx="1"/>
          </p:nvPr>
        </p:nvSpPr>
        <p:spPr/>
        <p:txBody>
          <a:bodyPr/>
          <a:lstStyle/>
          <a:p>
            <a:r>
              <a:rPr lang="en-US" altLang="en-US" dirty="0" smtClean="0"/>
              <a:t>Similar to a biological virus</a:t>
            </a:r>
          </a:p>
        </p:txBody>
      </p:sp>
      <p:sp>
        <p:nvSpPr>
          <p:cNvPr id="9223" name="Text Box 6"/>
          <p:cNvSpPr txBox="1">
            <a:spLocks noChangeArrowheads="1"/>
          </p:cNvSpPr>
          <p:nvPr/>
        </p:nvSpPr>
        <p:spPr bwMode="auto">
          <a:xfrm>
            <a:off x="3828511" y="2549467"/>
            <a:ext cx="21082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The infection and the replication process </a:t>
            </a:r>
            <a:r>
              <a:rPr lang="en-US" altLang="en-US" sz="1800" dirty="0" smtClean="0"/>
              <a:t>may or may not produce  </a:t>
            </a:r>
            <a:r>
              <a:rPr lang="en-US" altLang="en-US" sz="1800" dirty="0"/>
              <a:t>noticeable symptoms</a:t>
            </a:r>
          </a:p>
        </p:txBody>
      </p:sp>
      <p:pic>
        <p:nvPicPr>
          <p:cNvPr id="116737"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0431" y="4648201"/>
            <a:ext cx="897571" cy="609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381000" y="1981200"/>
            <a:ext cx="2667000" cy="3276600"/>
            <a:chOff x="381000" y="1981200"/>
            <a:chExt cx="2667000" cy="3276600"/>
          </a:xfrm>
        </p:grpSpPr>
        <p:sp>
          <p:nvSpPr>
            <p:cNvPr id="4" name="Explosion 1 3"/>
            <p:cNvSpPr/>
            <p:nvPr/>
          </p:nvSpPr>
          <p:spPr>
            <a:xfrm>
              <a:off x="381000" y="1981200"/>
              <a:ext cx="2667000" cy="3276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Internet</a:t>
              </a:r>
              <a:endParaRPr lang="en-US" dirty="0"/>
            </a:p>
          </p:txBody>
        </p:sp>
        <p:pic>
          <p:nvPicPr>
            <p:cNvPr id="116738"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5130" y="3711235"/>
              <a:ext cx="898740" cy="610394"/>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452" y="3445438"/>
            <a:ext cx="2252662" cy="168949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129" y="1752600"/>
            <a:ext cx="2252662" cy="16894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2057400" y="4321629"/>
            <a:ext cx="1981200" cy="7713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1" name="Picture 1" descr="C:\Users\tamj\Dropbox\PVT\colorbox\viru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8000" y="4876800"/>
            <a:ext cx="647985" cy="4400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 descr="C:\Users\tamj\Dropbox\PVT\colorbox\viru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3947" y="4141164"/>
            <a:ext cx="594453" cy="40373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6154738" y="2971799"/>
            <a:ext cx="1160462" cy="2015840"/>
            <a:chOff x="6154738" y="2971799"/>
            <a:chExt cx="1160462" cy="2015840"/>
          </a:xfrm>
        </p:grpSpPr>
        <p:sp>
          <p:nvSpPr>
            <p:cNvPr id="9222" name="Line 5"/>
            <p:cNvSpPr>
              <a:spLocks noChangeShapeType="1"/>
            </p:cNvSpPr>
            <p:nvPr/>
          </p:nvSpPr>
          <p:spPr bwMode="auto">
            <a:xfrm flipV="1">
              <a:off x="6154738" y="2971799"/>
              <a:ext cx="1160462" cy="127640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sp>
          <p:nvSpPr>
            <p:cNvPr id="23" name="Line 5"/>
            <p:cNvSpPr>
              <a:spLocks noChangeShapeType="1"/>
            </p:cNvSpPr>
            <p:nvPr/>
          </p:nvSpPr>
          <p:spPr bwMode="auto">
            <a:xfrm flipV="1">
              <a:off x="6217898" y="4419599"/>
              <a:ext cx="868702" cy="5680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12" name="TextBox 11"/>
          <p:cNvSpPr txBox="1"/>
          <p:nvPr/>
        </p:nvSpPr>
        <p:spPr>
          <a:xfrm>
            <a:off x="0" y="6629400"/>
            <a:ext cx="2362200" cy="228600"/>
          </a:xfrm>
          <a:prstGeom prst="rect">
            <a:avLst/>
          </a:prstGeom>
          <a:noFill/>
        </p:spPr>
        <p:txBody>
          <a:bodyPr wrap="square" rtlCol="0">
            <a:noAutofit/>
          </a:bodyPr>
          <a:lstStyle/>
          <a:p>
            <a:r>
              <a:rPr lang="en-US" sz="1200" dirty="0" smtClean="0"/>
              <a:t>Images from: www.colourbox.com</a:t>
            </a:r>
          </a:p>
        </p:txBody>
      </p:sp>
    </p:spTree>
    <p:extLst>
      <p:ext uri="{BB962C8B-B14F-4D97-AF65-F5344CB8AC3E}">
        <p14:creationId xmlns:p14="http://schemas.microsoft.com/office/powerpoint/2010/main" val="2447271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673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16737"/>
                                        </p:tgtEl>
                                        <p:attrNameLst>
                                          <p:attrName>style.visibility</p:attrName>
                                        </p:attrNameLst>
                                      </p:cBhvr>
                                      <p:to>
                                        <p:strVal val="visible"/>
                                      </p:to>
                                    </p:set>
                                    <p:animEffect transition="in" filter="randombar(horizontal)">
                                      <p:cBhvr>
                                        <p:cTn id="32" dur="500"/>
                                        <p:tgtEl>
                                          <p:spTgt spid="116737"/>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9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059" grpId="0" build="p" bldLvl="3"/>
      <p:bldP spid="9223"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Computer Virus: Objective</a:t>
            </a:r>
          </a:p>
        </p:txBody>
      </p:sp>
      <p:sp>
        <p:nvSpPr>
          <p:cNvPr id="10243" name="Rectangle 3"/>
          <p:cNvSpPr>
            <a:spLocks noGrp="1" noChangeArrowheads="1"/>
          </p:cNvSpPr>
          <p:nvPr>
            <p:ph type="body" idx="1"/>
          </p:nvPr>
        </p:nvSpPr>
        <p:spPr/>
        <p:txBody>
          <a:bodyPr/>
          <a:lstStyle/>
          <a:p>
            <a:r>
              <a:rPr lang="en-US" altLang="en-US" smtClean="0"/>
              <a:t>For early virus writers the goal was simply infiltration of a computer or network.</a:t>
            </a:r>
          </a:p>
          <a:p>
            <a:pPr>
              <a:buFontTx/>
              <a:buNone/>
            </a:pPr>
            <a:endParaRPr lang="en-US" altLang="en-US"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sp>
        <p:nvSpPr>
          <p:cNvPr id="560145" name="Text Box 17"/>
          <p:cNvSpPr txBox="1">
            <a:spLocks noChangeArrowheads="1"/>
          </p:cNvSpPr>
          <p:nvPr/>
        </p:nvSpPr>
        <p:spPr bwMode="auto">
          <a:xfrm>
            <a:off x="762000" y="2324025"/>
            <a:ext cx="77089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At most the virus would result in some minor mischief</a:t>
            </a:r>
          </a:p>
        </p:txBody>
      </p:sp>
      <p:grpSp>
        <p:nvGrpSpPr>
          <p:cNvPr id="2" name="Group 1"/>
          <p:cNvGrpSpPr/>
          <p:nvPr/>
        </p:nvGrpSpPr>
        <p:grpSpPr>
          <a:xfrm>
            <a:off x="4822646" y="3162300"/>
            <a:ext cx="3134505" cy="3560333"/>
            <a:chOff x="4822646" y="3162300"/>
            <a:chExt cx="3134505" cy="3560333"/>
          </a:xfrm>
        </p:grpSpPr>
        <p:pic>
          <p:nvPicPr>
            <p:cNvPr id="114689" name="Picture 1" descr="C:\Users\tamj\Dropbox\PVT\colorbox\kid hack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4724764"/>
              <a:ext cx="1327751" cy="1997869"/>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56297"/>
                <a:gd name="adj2" fmla="val 121297"/>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err="1">
                  <a:latin typeface="Comic Sans MS" pitchFamily="66" charset="0"/>
                </a:rPr>
                <a:t>Woohoo</a:t>
              </a:r>
              <a:r>
                <a:rPr lang="en-US" altLang="en-US" sz="1800" dirty="0">
                  <a:latin typeface="Comic Sans MS" pitchFamily="66" charset="0"/>
                </a:rPr>
                <a:t> I made it in!</a:t>
              </a:r>
            </a:p>
          </p:txBody>
        </p:sp>
      </p:grpSp>
      <p:pic>
        <p:nvPicPr>
          <p:cNvPr id="114690" name="Picture 2" descr="C:\Users\tamj\Dropbox\PVT\colorbox\mainfra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spTree>
    <p:extLst>
      <p:ext uri="{BB962C8B-B14F-4D97-AF65-F5344CB8AC3E}">
        <p14:creationId xmlns:p14="http://schemas.microsoft.com/office/powerpoint/2010/main" val="1844686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014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1" nodeType="clickEffect">
                                  <p:stCondLst>
                                    <p:cond delay="0"/>
                                  </p:stCondLst>
                                  <p:childTnLst>
                                    <p:set>
                                      <p:cBhvr>
                                        <p:cTn id="14" dur="1" fill="hold">
                                          <p:stCondLst>
                                            <p:cond delay="0"/>
                                          </p:stCondLst>
                                        </p:cTn>
                                        <p:tgtEl>
                                          <p:spTgt spid="560143"/>
                                        </p:tgtEl>
                                        <p:attrNameLst>
                                          <p:attrName>style.visibility</p:attrName>
                                        </p:attrNameLst>
                                      </p:cBhvr>
                                      <p:to>
                                        <p:strVal val="visible"/>
                                      </p:to>
                                    </p:set>
                                    <p:animEffect transition="in" filter="fade">
                                      <p:cBhvr>
                                        <p:cTn id="15" dur="2000"/>
                                        <p:tgtEl>
                                          <p:spTgt spid="560143"/>
                                        </p:tgtEl>
                                      </p:cBhvr>
                                    </p:animEffect>
                                    <p:anim calcmode="lin" valueType="num">
                                      <p:cBhvr>
                                        <p:cTn id="16" dur="2000" fill="hold"/>
                                        <p:tgtEl>
                                          <p:spTgt spid="560143"/>
                                        </p:tgtEl>
                                        <p:attrNameLst>
                                          <p:attrName>style.rotation</p:attrName>
                                        </p:attrNameLst>
                                      </p:cBhvr>
                                      <p:tavLst>
                                        <p:tav tm="0">
                                          <p:val>
                                            <p:fltVal val="720"/>
                                          </p:val>
                                        </p:tav>
                                        <p:tav tm="100000">
                                          <p:val>
                                            <p:fltVal val="0"/>
                                          </p:val>
                                        </p:tav>
                                      </p:tavLst>
                                    </p:anim>
                                    <p:anim calcmode="lin" valueType="num">
                                      <p:cBhvr>
                                        <p:cTn id="17" dur="2000" fill="hold"/>
                                        <p:tgtEl>
                                          <p:spTgt spid="560143"/>
                                        </p:tgtEl>
                                        <p:attrNameLst>
                                          <p:attrName>ppt_h</p:attrName>
                                        </p:attrNameLst>
                                      </p:cBhvr>
                                      <p:tavLst>
                                        <p:tav tm="0">
                                          <p:val>
                                            <p:fltVal val="0"/>
                                          </p:val>
                                        </p:tav>
                                        <p:tav tm="100000">
                                          <p:val>
                                            <p:strVal val="#ppt_h"/>
                                          </p:val>
                                        </p:tav>
                                      </p:tavLst>
                                    </p:anim>
                                    <p:anim calcmode="lin" valueType="num">
                                      <p:cBhvr>
                                        <p:cTn id="18" dur="2000" fill="hold"/>
                                        <p:tgtEl>
                                          <p:spTgt spid="56014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43" grpId="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a:t>
            </a:r>
            <a:r>
              <a:rPr lang="en-US" altLang="en-US" dirty="0" smtClean="0"/>
              <a:t>Objective (2)</a:t>
            </a:r>
          </a:p>
        </p:txBody>
      </p:sp>
      <p:sp>
        <p:nvSpPr>
          <p:cNvPr id="10243" name="Rectangle 3"/>
          <p:cNvSpPr>
            <a:spLocks noGrp="1" noChangeArrowheads="1"/>
          </p:cNvSpPr>
          <p:nvPr>
            <p:ph type="body" idx="1"/>
          </p:nvPr>
        </p:nvSpPr>
        <p:spPr/>
        <p:txBody>
          <a:bodyPr/>
          <a:lstStyle/>
          <a:p>
            <a:r>
              <a:rPr lang="en-US" altLang="en-US" dirty="0"/>
              <a:t>Some viruses were designed to be malicious or were ‘mutated’ into a malicious version.</a:t>
            </a:r>
          </a:p>
          <a:p>
            <a:pPr>
              <a:buFontTx/>
              <a:buNone/>
            </a:pPr>
            <a:endParaRPr lang="en-US" altLang="en-US" dirty="0"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pic>
        <p:nvPicPr>
          <p:cNvPr id="114690" name="Picture 2" descr="C:\Users\tamj\Dropbox\PVT\colorbox\mainfra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grpSp>
        <p:nvGrpSpPr>
          <p:cNvPr id="6" name="Group 5"/>
          <p:cNvGrpSpPr/>
          <p:nvPr/>
        </p:nvGrpSpPr>
        <p:grpSpPr>
          <a:xfrm>
            <a:off x="879437" y="4675990"/>
            <a:ext cx="3898757" cy="2182009"/>
            <a:chOff x="879437" y="4675990"/>
            <a:chExt cx="3898757" cy="2182009"/>
          </a:xfrm>
        </p:grpSpPr>
        <p:sp>
          <p:nvSpPr>
            <p:cNvPr id="5" name="TextBox 4"/>
            <p:cNvSpPr txBox="1"/>
            <p:nvPr/>
          </p:nvSpPr>
          <p:spPr>
            <a:xfrm>
              <a:off x="2949394" y="5963990"/>
              <a:ext cx="1828800" cy="887620"/>
            </a:xfrm>
            <a:prstGeom prst="rect">
              <a:avLst/>
            </a:prstGeom>
            <a:noFill/>
          </p:spPr>
          <p:txBody>
            <a:bodyPr wrap="square" rtlCol="0">
              <a:noAutofit/>
            </a:bodyPr>
            <a:lstStyle/>
            <a:p>
              <a:r>
                <a:rPr lang="en-US" dirty="0" smtClean="0"/>
                <a:t>…and your hard drives are erased too!</a:t>
              </a:r>
            </a:p>
          </p:txBody>
        </p:sp>
        <p:sp>
          <p:nvSpPr>
            <p:cNvPr id="4" name="Rectangle 3"/>
            <p:cNvSpPr/>
            <p:nvPr/>
          </p:nvSpPr>
          <p:spPr>
            <a:xfrm>
              <a:off x="879437" y="4675990"/>
              <a:ext cx="2069957" cy="2182009"/>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5954" name="Picture 2" descr="C:\Users\tamj\Dropbox\PVT\colorbox\anonymous hack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4239" y="5317501"/>
            <a:ext cx="2038061" cy="1354462"/>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47622"/>
              <a:gd name="adj2" fmla="val 159165"/>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err="1">
                <a:latin typeface="Comic Sans MS" pitchFamily="66" charset="0"/>
              </a:rPr>
              <a:t>Woohoo</a:t>
            </a:r>
            <a:r>
              <a:rPr lang="en-US" altLang="en-US" sz="1800" dirty="0">
                <a:latin typeface="Comic Sans MS" pitchFamily="66" charset="0"/>
              </a:rPr>
              <a:t> I made it in!</a:t>
            </a:r>
          </a:p>
        </p:txBody>
      </p:sp>
    </p:spTree>
    <p:extLst>
      <p:ext uri="{BB962C8B-B14F-4D97-AF65-F5344CB8AC3E}">
        <p14:creationId xmlns:p14="http://schemas.microsoft.com/office/powerpoint/2010/main" val="153447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a:t>
            </a:r>
            <a:r>
              <a:rPr lang="en-US" altLang="en-US" dirty="0" smtClean="0"/>
              <a:t>Objective (4)</a:t>
            </a:r>
          </a:p>
        </p:txBody>
      </p:sp>
      <p:sp>
        <p:nvSpPr>
          <p:cNvPr id="10243" name="Rectangle 3"/>
          <p:cNvSpPr>
            <a:spLocks noGrp="1" noChangeArrowheads="1"/>
          </p:cNvSpPr>
          <p:nvPr>
            <p:ph type="body" idx="1"/>
          </p:nvPr>
        </p:nvSpPr>
        <p:spPr/>
        <p:txBody>
          <a:bodyPr/>
          <a:lstStyle/>
          <a:p>
            <a:r>
              <a:rPr lang="en-US" altLang="en-US" dirty="0" smtClean="0"/>
              <a:t>Now a virus infection may be related to business or national espionage.</a:t>
            </a:r>
          </a:p>
          <a:p>
            <a:pPr lvl="1"/>
            <a:r>
              <a:rPr lang="en-US" altLang="en-US" dirty="0" smtClean="0"/>
              <a:t>This means that ‘serious’ resources can be put into ‘hacking’.</a:t>
            </a:r>
          </a:p>
          <a:p>
            <a:pPr>
              <a:buFontTx/>
              <a:buNone/>
            </a:pPr>
            <a:endParaRPr lang="en-US" altLang="en-US" dirty="0"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grpSp>
        <p:nvGrpSpPr>
          <p:cNvPr id="13" name="Group 12"/>
          <p:cNvGrpSpPr/>
          <p:nvPr/>
        </p:nvGrpSpPr>
        <p:grpSpPr>
          <a:xfrm>
            <a:off x="3352800" y="3162299"/>
            <a:ext cx="3976508" cy="1538232"/>
            <a:chOff x="3352800" y="3162299"/>
            <a:chExt cx="3976508" cy="1538232"/>
          </a:xfrm>
        </p:grpSpPr>
        <p:pic>
          <p:nvPicPr>
            <p:cNvPr id="126978" name="Picture 2" descr="C:\Users\tamj\Dropbox\PVT\colorbox\business per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6746" y="3732156"/>
              <a:ext cx="1452562" cy="968375"/>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3352800" y="3162299"/>
              <a:ext cx="2523946" cy="1333501"/>
            </a:xfrm>
            <a:prstGeom prst="cloudCallout">
              <a:avLst>
                <a:gd name="adj1" fmla="val 81091"/>
                <a:gd name="adj2" fmla="val 5556"/>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err="1">
                  <a:latin typeface="Comic Sans MS" pitchFamily="66" charset="0"/>
                </a:rPr>
                <a:t>Woohoo</a:t>
              </a:r>
              <a:r>
                <a:rPr lang="en-US" altLang="en-US" sz="1600" dirty="0">
                  <a:latin typeface="Comic Sans MS" pitchFamily="66" charset="0"/>
                </a:rPr>
                <a:t> I made it in</a:t>
              </a:r>
              <a:r>
                <a:rPr lang="en-US" altLang="en-US" sz="1600" dirty="0" smtClean="0">
                  <a:latin typeface="Comic Sans MS" pitchFamily="66" charset="0"/>
                </a:rPr>
                <a:t>! (rival company)</a:t>
              </a:r>
              <a:endParaRPr lang="en-US" altLang="en-US" sz="1600" dirty="0">
                <a:latin typeface="Comic Sans MS" pitchFamily="66" charset="0"/>
              </a:endParaRP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grpSp>
        <p:nvGrpSpPr>
          <p:cNvPr id="9" name="Group 8"/>
          <p:cNvGrpSpPr/>
          <p:nvPr/>
        </p:nvGrpSpPr>
        <p:grpSpPr>
          <a:xfrm>
            <a:off x="2819400" y="4216344"/>
            <a:ext cx="3057346" cy="1474900"/>
            <a:chOff x="2819400" y="4216344"/>
            <a:chExt cx="3057346" cy="1474900"/>
          </a:xfrm>
        </p:grpSpPr>
        <p:cxnSp>
          <p:nvCxnSpPr>
            <p:cNvPr id="5" name="Straight Arrow Connector 4"/>
            <p:cNvCxnSpPr>
              <a:stCxn id="114690" idx="1"/>
              <a:endCxn id="126978" idx="1"/>
            </p:cNvCxnSpPr>
            <p:nvPr/>
          </p:nvCxnSpPr>
          <p:spPr>
            <a:xfrm flipV="1">
              <a:off x="2819400" y="4216344"/>
              <a:ext cx="3057346" cy="14749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20145785">
              <a:off x="3498222" y="4662545"/>
              <a:ext cx="1600200" cy="404756"/>
            </a:xfrm>
            <a:prstGeom prst="rect">
              <a:avLst/>
            </a:prstGeom>
            <a:noFill/>
          </p:spPr>
          <p:txBody>
            <a:bodyPr wrap="square" rtlCol="0">
              <a:noAutofit/>
            </a:bodyPr>
            <a:lstStyle/>
            <a:p>
              <a:r>
                <a:rPr lang="en-US" sz="1200" dirty="0" smtClean="0"/>
                <a:t>$$$</a:t>
              </a:r>
            </a:p>
          </p:txBody>
        </p:sp>
      </p:grpSp>
      <p:grpSp>
        <p:nvGrpSpPr>
          <p:cNvPr id="16" name="Group 15"/>
          <p:cNvGrpSpPr/>
          <p:nvPr/>
        </p:nvGrpSpPr>
        <p:grpSpPr>
          <a:xfrm>
            <a:off x="5845370" y="4662544"/>
            <a:ext cx="3298630" cy="2195456"/>
            <a:chOff x="5845370" y="4662544"/>
            <a:chExt cx="3298630" cy="2195456"/>
          </a:xfrm>
        </p:grpSpPr>
        <p:pic>
          <p:nvPicPr>
            <p:cNvPr id="126979" name="Picture 3" descr="C:\Users\tamj\Dropbox\PVT\colorbox\spy.jpg"/>
            <p:cNvPicPr>
              <a:picLocks noChangeAspect="1" noChangeArrowheads="1"/>
            </p:cNvPicPr>
            <p:nvPr/>
          </p:nvPicPr>
          <p:blipFill rotWithShape="1">
            <a:blip r:embed="rId5">
              <a:extLst>
                <a:ext uri="{28A0092B-C50C-407E-A947-70E740481C1C}">
                  <a14:useLocalDpi xmlns:a14="http://schemas.microsoft.com/office/drawing/2010/main" val="0"/>
                </a:ext>
              </a:extLst>
            </a:blip>
            <a:srcRect l="16229" t="13458" r="16217" b="11366"/>
            <a:stretch/>
          </p:blipFill>
          <p:spPr bwMode="auto">
            <a:xfrm>
              <a:off x="5845370" y="5082352"/>
              <a:ext cx="897257" cy="1775648"/>
            </a:xfrm>
            <a:prstGeom prst="rect">
              <a:avLst/>
            </a:prstGeom>
            <a:noFill/>
            <a:extLst>
              <a:ext uri="{909E8E84-426E-40DD-AFC4-6F175D3DCCD1}">
                <a14:hiddenFill xmlns:a14="http://schemas.microsoft.com/office/drawing/2010/main">
                  <a:solidFill>
                    <a:srgbClr val="FFFFFF"/>
                  </a:solidFill>
                </a14:hiddenFill>
              </a:ext>
            </a:extLst>
          </p:spPr>
        </p:pic>
        <p:sp>
          <p:nvSpPr>
            <p:cNvPr id="22" name="AutoShape 12"/>
            <p:cNvSpPr>
              <a:spLocks noChangeArrowheads="1"/>
            </p:cNvSpPr>
            <p:nvPr/>
          </p:nvSpPr>
          <p:spPr bwMode="auto">
            <a:xfrm>
              <a:off x="6980327" y="4662544"/>
              <a:ext cx="2163673" cy="1585857"/>
            </a:xfrm>
            <a:prstGeom prst="cloudCallout">
              <a:avLst>
                <a:gd name="adj1" fmla="val -78317"/>
                <a:gd name="adj2" fmla="val 2329"/>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err="1">
                  <a:latin typeface="Comic Sans MS" pitchFamily="66" charset="0"/>
                </a:rPr>
                <a:t>Woohoo</a:t>
              </a:r>
              <a:r>
                <a:rPr lang="en-US" altLang="en-US" sz="1600" dirty="0">
                  <a:latin typeface="Comic Sans MS" pitchFamily="66" charset="0"/>
                </a:rPr>
                <a:t> I made it in</a:t>
              </a:r>
              <a:r>
                <a:rPr lang="en-US" altLang="en-US" sz="1600" dirty="0" smtClean="0">
                  <a:latin typeface="Comic Sans MS" pitchFamily="66" charset="0"/>
                </a:rPr>
                <a:t>! (Foreign intelligence agency)</a:t>
              </a:r>
              <a:endParaRPr lang="en-US" altLang="en-US" sz="1600" dirty="0">
                <a:latin typeface="Comic Sans MS" pitchFamily="66" charset="0"/>
              </a:endParaRPr>
            </a:p>
          </p:txBody>
        </p:sp>
      </p:grpSp>
      <p:grpSp>
        <p:nvGrpSpPr>
          <p:cNvPr id="23" name="Group 22"/>
          <p:cNvGrpSpPr/>
          <p:nvPr/>
        </p:nvGrpSpPr>
        <p:grpSpPr>
          <a:xfrm>
            <a:off x="2559424" y="5765225"/>
            <a:ext cx="3285946" cy="338675"/>
            <a:chOff x="3148588" y="4736525"/>
            <a:chExt cx="3285946" cy="338675"/>
          </a:xfrm>
        </p:grpSpPr>
        <p:cxnSp>
          <p:nvCxnSpPr>
            <p:cNvPr id="24" name="Straight Arrow Connector 23"/>
            <p:cNvCxnSpPr>
              <a:endCxn id="126979" idx="1"/>
            </p:cNvCxnSpPr>
            <p:nvPr/>
          </p:nvCxnSpPr>
          <p:spPr>
            <a:xfrm flipV="1">
              <a:off x="3148588" y="4941476"/>
              <a:ext cx="3285946" cy="1337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21228582">
              <a:off x="4317951" y="4736525"/>
              <a:ext cx="1360750" cy="273557"/>
            </a:xfrm>
            <a:prstGeom prst="rect">
              <a:avLst/>
            </a:prstGeom>
            <a:noFill/>
          </p:spPr>
          <p:txBody>
            <a:bodyPr wrap="square" rtlCol="0">
              <a:noAutofit/>
            </a:bodyPr>
            <a:lstStyle/>
            <a:p>
              <a:r>
                <a:rPr lang="en-US" sz="1200" dirty="0" smtClean="0"/>
                <a:t>National secrets</a:t>
              </a:r>
            </a:p>
          </p:txBody>
        </p:sp>
      </p:grpSp>
    </p:spTree>
    <p:extLst>
      <p:ext uri="{BB962C8B-B14F-4D97-AF65-F5344CB8AC3E}">
        <p14:creationId xmlns:p14="http://schemas.microsoft.com/office/powerpoint/2010/main" val="247085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smtClean="0"/>
              <a:t>Computer Virus: Spread</a:t>
            </a:r>
          </a:p>
        </p:txBody>
      </p:sp>
      <p:sp>
        <p:nvSpPr>
          <p:cNvPr id="568323" name="Rectangle 3"/>
          <p:cNvSpPr>
            <a:spLocks noGrp="1" noChangeArrowheads="1"/>
          </p:cNvSpPr>
          <p:nvPr>
            <p:ph type="body" idx="1"/>
          </p:nvPr>
        </p:nvSpPr>
        <p:spPr/>
        <p:txBody>
          <a:bodyPr/>
          <a:lstStyle/>
          <a:p>
            <a:r>
              <a:rPr lang="en-US" altLang="en-US" dirty="0" smtClean="0"/>
              <a:t>Require human-intervention to spread:</a:t>
            </a:r>
          </a:p>
          <a:p>
            <a:pPr lvl="1"/>
            <a:r>
              <a:rPr lang="en-US" altLang="en-US" dirty="0" smtClean="0"/>
              <a:t>Opening email attachments</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marL="234950" lvl="1" indent="0">
              <a:buNone/>
            </a:pPr>
            <a:endParaRPr lang="en-US" altLang="en-US" dirty="0" smtClean="0"/>
          </a:p>
          <a:p>
            <a:pPr lvl="1"/>
            <a:r>
              <a:rPr lang="en-US" altLang="en-US" dirty="0" smtClean="0"/>
              <a:t>Web-based: just going to a website can result in a infection “drive-by download”</a:t>
            </a:r>
          </a:p>
        </p:txBody>
      </p:sp>
      <p:pic>
        <p:nvPicPr>
          <p:cNvPr id="568324" name="Picture 4"/>
          <p:cNvPicPr>
            <a:picLocks noChangeAspect="1" noChangeArrowheads="1"/>
          </p:cNvPicPr>
          <p:nvPr/>
        </p:nvPicPr>
        <p:blipFill>
          <a:blip r:embed="rId3">
            <a:extLst>
              <a:ext uri="{28A0092B-C50C-407E-A947-70E740481C1C}">
                <a14:useLocalDpi xmlns:a14="http://schemas.microsoft.com/office/drawing/2010/main" val="0"/>
              </a:ext>
            </a:extLst>
          </a:blip>
          <a:srcRect l="82030" t="57207" r="5771" b="33884"/>
          <a:stretch>
            <a:fillRect/>
          </a:stretch>
        </p:blipFill>
        <p:spPr bwMode="auto">
          <a:xfrm>
            <a:off x="993289" y="2349649"/>
            <a:ext cx="2655888" cy="14541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8325" name="Picture 5"/>
          <p:cNvPicPr>
            <a:picLocks noChangeAspect="1" noChangeArrowheads="1"/>
          </p:cNvPicPr>
          <p:nvPr/>
        </p:nvPicPr>
        <p:blipFill>
          <a:blip r:embed="rId4">
            <a:extLst>
              <a:ext uri="{28A0092B-C50C-407E-A947-70E740481C1C}">
                <a14:useLocalDpi xmlns:a14="http://schemas.microsoft.com/office/drawing/2010/main" val="0"/>
              </a:ext>
            </a:extLst>
          </a:blip>
          <a:srcRect l="42166" r="39833" b="87778"/>
          <a:stretch>
            <a:fillRect/>
          </a:stretch>
        </p:blipFill>
        <p:spPr bwMode="auto">
          <a:xfrm>
            <a:off x="990598" y="4800600"/>
            <a:ext cx="338137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59245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8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8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683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832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68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dirty="0" smtClean="0"/>
              <a:t>Computer Virus: Avoiding?</a:t>
            </a:r>
          </a:p>
        </p:txBody>
      </p:sp>
      <p:sp>
        <p:nvSpPr>
          <p:cNvPr id="611331" name="Rectangle 3"/>
          <p:cNvSpPr>
            <a:spLocks noGrp="1" noChangeArrowheads="1"/>
          </p:cNvSpPr>
          <p:nvPr>
            <p:ph type="body" idx="1"/>
          </p:nvPr>
        </p:nvSpPr>
        <p:spPr/>
        <p:txBody>
          <a:bodyPr/>
          <a:lstStyle/>
          <a:p>
            <a:r>
              <a:rPr lang="en-US" altLang="en-US" dirty="0" smtClean="0"/>
              <a:t>“Solution”: Just don’t go to *bad* websites</a:t>
            </a:r>
          </a:p>
          <a:p>
            <a:pPr lvl="1"/>
            <a:r>
              <a:rPr lang="en-US" altLang="en-US" dirty="0" smtClean="0"/>
              <a:t>“Trusted websites may inadvertently be used as part of a virus attack.</a:t>
            </a:r>
          </a:p>
          <a:p>
            <a:r>
              <a:rPr lang="en-US" altLang="en-US" dirty="0" smtClean="0"/>
              <a:t>Examples:</a:t>
            </a:r>
          </a:p>
          <a:p>
            <a:pPr lvl="1"/>
            <a:r>
              <a:rPr lang="en-US" altLang="en-US" dirty="0" smtClean="0"/>
              <a:t>Facebook Virus Infecting 'Friends' List: Prompts Users to Download Video</a:t>
            </a:r>
          </a:p>
          <a:p>
            <a:pPr lvl="2"/>
            <a:r>
              <a:rPr lang="en-US" altLang="en-US" dirty="0" smtClean="0">
                <a:hlinkClick r:id="rId3"/>
              </a:rPr>
              <a:t>http://www.canada.com/globaltv/ontario/story.html?id=48291ac4-f3c5-465c-b172-80299e4ca5dc</a:t>
            </a:r>
            <a:endParaRPr lang="en-US" altLang="en-US" dirty="0"/>
          </a:p>
          <a:p>
            <a:pPr lvl="1"/>
            <a:r>
              <a:rPr lang="en-US" altLang="en-US" dirty="0"/>
              <a:t>Provocative messages from your contacts that tempts viewers to follow a link:</a:t>
            </a:r>
          </a:p>
          <a:p>
            <a:pPr lvl="2"/>
            <a:endParaRPr lang="en-US" altLang="en-US" dirty="0" smtClean="0"/>
          </a:p>
          <a:p>
            <a:pPr lvl="2"/>
            <a:endParaRPr lang="en-US" altLang="en-US" dirty="0" smtClean="0"/>
          </a:p>
          <a:p>
            <a:pPr lvl="1"/>
            <a:endParaRPr lang="en-US" altLang="en-US" dirty="0" smtClean="0"/>
          </a:p>
          <a:p>
            <a:pPr lvl="1"/>
            <a:endParaRPr lang="en-US" altLang="en-US" dirty="0" smtClean="0"/>
          </a:p>
        </p:txBody>
      </p:sp>
      <p:grpSp>
        <p:nvGrpSpPr>
          <p:cNvPr id="3" name="Group 2"/>
          <p:cNvGrpSpPr/>
          <p:nvPr/>
        </p:nvGrpSpPr>
        <p:grpSpPr>
          <a:xfrm>
            <a:off x="1066800" y="4495800"/>
            <a:ext cx="5182323" cy="1544813"/>
            <a:chOff x="1066800" y="4495800"/>
            <a:chExt cx="5182323" cy="1544813"/>
          </a:xfrm>
        </p:grpSpPr>
        <p:sp>
          <p:nvSpPr>
            <p:cNvPr id="6" name="Text Box 14"/>
            <p:cNvSpPr txBox="1">
              <a:spLocks noChangeArrowheads="1"/>
            </p:cNvSpPr>
            <p:nvPr/>
          </p:nvSpPr>
          <p:spPr bwMode="auto">
            <a:xfrm>
              <a:off x="1066800" y="4495800"/>
              <a:ext cx="42799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600" dirty="0"/>
                <a:t>Legitimate message from a friend or a virus?</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4783138"/>
              <a:ext cx="5182323" cy="1257475"/>
            </a:xfrm>
            <a:prstGeom prst="rect">
              <a:avLst/>
            </a:prstGeom>
          </p:spPr>
        </p:pic>
      </p:grpSp>
    </p:spTree>
    <p:extLst>
      <p:ext uri="{BB962C8B-B14F-4D97-AF65-F5344CB8AC3E}">
        <p14:creationId xmlns:p14="http://schemas.microsoft.com/office/powerpoint/2010/main" val="46225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13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13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Computer Virus: Avoiding?</a:t>
            </a:r>
            <a:endParaRPr lang="en-US" dirty="0"/>
          </a:p>
        </p:txBody>
      </p:sp>
      <p:sp>
        <p:nvSpPr>
          <p:cNvPr id="3" name="Content Placeholder 2"/>
          <p:cNvSpPr>
            <a:spLocks noGrp="1"/>
          </p:cNvSpPr>
          <p:nvPr>
            <p:ph idx="1"/>
          </p:nvPr>
        </p:nvSpPr>
        <p:spPr/>
        <p:txBody>
          <a:bodyPr/>
          <a:lstStyle/>
          <a:p>
            <a:pPr lvl="1"/>
            <a:r>
              <a:rPr lang="en-US" altLang="en-US" dirty="0" smtClean="0"/>
              <a:t>Also </a:t>
            </a:r>
            <a:r>
              <a:rPr lang="en-US" altLang="en-US" dirty="0"/>
              <a:t>it’s not just personal accounts that can be hacked but also the entire website </a:t>
            </a:r>
            <a:r>
              <a:rPr lang="en-US" altLang="en-US" dirty="0" smtClean="0"/>
              <a:t>itself or the company’s computers/database.</a:t>
            </a:r>
            <a:endParaRPr lang="en-US" altLang="en-US" dirty="0"/>
          </a:p>
          <a:p>
            <a:pPr lvl="2"/>
            <a:r>
              <a:rPr lang="en-US" altLang="en-US" dirty="0">
                <a:hlinkClick r:id="rId2"/>
              </a:rPr>
              <a:t>http://</a:t>
            </a:r>
            <a:r>
              <a:rPr lang="en-US" altLang="en-US" dirty="0" smtClean="0">
                <a:hlinkClick r:id="rId2"/>
              </a:rPr>
              <a:t>www.ibtimes.com/hacks-cost-sony-pictures-entertainment-15-million-investigation-cleanup-costs-1850048</a:t>
            </a:r>
            <a:endParaRPr lang="en-US" altLang="en-US" dirty="0" smtClean="0"/>
          </a:p>
          <a:p>
            <a:pPr lvl="2"/>
            <a:r>
              <a:rPr lang="en-US" altLang="en-US" dirty="0">
                <a:hlinkClick r:id="rId3"/>
              </a:rPr>
              <a:t>http://</a:t>
            </a:r>
            <a:r>
              <a:rPr lang="en-US" altLang="en-US" dirty="0" smtClean="0">
                <a:hlinkClick r:id="rId3"/>
              </a:rPr>
              <a:t>money.cnn.com/2014/01/10/technology/security/target-hack-tips/index.html</a:t>
            </a:r>
            <a:endParaRPr lang="en-US" altLang="en-US" dirty="0" smtClean="0"/>
          </a:p>
          <a:p>
            <a:pPr lvl="2"/>
            <a:endParaRPr lang="en-US" altLang="en-US" dirty="0" smtClean="0"/>
          </a:p>
          <a:p>
            <a:pPr lvl="2"/>
            <a:endParaRPr lang="en-US" altLang="en-US" dirty="0" smtClean="0"/>
          </a:p>
          <a:p>
            <a:pPr lvl="2"/>
            <a:endParaRPr lang="en-US" altLang="en-US" dirty="0"/>
          </a:p>
          <a:p>
            <a:endParaRPr lang="en-US" dirty="0"/>
          </a:p>
        </p:txBody>
      </p:sp>
    </p:spTree>
    <p:extLst>
      <p:ext uri="{BB962C8B-B14F-4D97-AF65-F5344CB8AC3E}">
        <p14:creationId xmlns:p14="http://schemas.microsoft.com/office/powerpoint/2010/main" val="8941471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Useful Side Note: Evaluating Security Of Facebook Links</a:t>
            </a:r>
            <a:endParaRPr lang="en-US" dirty="0"/>
          </a:p>
        </p:txBody>
      </p:sp>
      <p:pic>
        <p:nvPicPr>
          <p:cNvPr id="1280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524000"/>
            <a:ext cx="7705725"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44024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Worms</a:t>
            </a:r>
          </a:p>
        </p:txBody>
      </p:sp>
      <p:sp>
        <p:nvSpPr>
          <p:cNvPr id="566275" name="Rectangle 3"/>
          <p:cNvSpPr>
            <a:spLocks noGrp="1" noChangeArrowheads="1"/>
          </p:cNvSpPr>
          <p:nvPr>
            <p:ph type="body" idx="1"/>
          </p:nvPr>
        </p:nvSpPr>
        <p:spPr/>
        <p:txBody>
          <a:bodyPr/>
          <a:lstStyle/>
          <a:p>
            <a:r>
              <a:rPr lang="en-US" altLang="en-US" dirty="0" smtClean="0"/>
              <a:t>Unlike a virus a Worm can spread without human intervention.</a:t>
            </a:r>
          </a:p>
          <a:p>
            <a:pPr lvl="1"/>
            <a:r>
              <a:rPr lang="en-US" altLang="en-US" dirty="0" smtClean="0"/>
              <a:t>Many worms have automatically infected computers e.g., ‘Slammer’ (2003)</a:t>
            </a:r>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marL="234950" lvl="1" indent="0">
              <a:buNone/>
            </a:pPr>
            <a:endParaRPr lang="en-US" altLang="en-US" dirty="0" smtClean="0"/>
          </a:p>
          <a:p>
            <a:r>
              <a:rPr lang="en-US" sz="2000" dirty="0"/>
              <a:t>For detailed information (Symantec anti-virus)</a:t>
            </a:r>
          </a:p>
          <a:p>
            <a:pPr lvl="1"/>
            <a:r>
              <a:rPr lang="en-US" sz="1600" dirty="0">
                <a:hlinkClick r:id="rId3"/>
              </a:rPr>
              <a:t>http://</a:t>
            </a:r>
            <a:r>
              <a:rPr lang="en-US" sz="1600" dirty="0" smtClean="0">
                <a:hlinkClick r:id="rId3"/>
              </a:rPr>
              <a:t>www.symantec.com/security_response/writeup.jsp?docid=2003-012502-3306-99</a:t>
            </a:r>
            <a:endParaRPr lang="en-US" sz="1600" dirty="0"/>
          </a:p>
          <a:p>
            <a:pPr lvl="1"/>
            <a:endParaRPr lang="en-US" altLang="en-US" dirty="0" smtClean="0"/>
          </a:p>
        </p:txBody>
      </p:sp>
      <p:pic>
        <p:nvPicPr>
          <p:cNvPr id="106498" name="Picture 2" descr="http://www.pbs.org/wgbh/pages/frontline/shows/cyberwar/art/slammermap_noflas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649786"/>
            <a:ext cx="4538663" cy="28651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486400" y="2771628"/>
            <a:ext cx="2743200" cy="2743200"/>
          </a:xfrm>
          <a:prstGeom prst="rect">
            <a:avLst/>
          </a:prstGeom>
          <a:noFill/>
        </p:spPr>
        <p:txBody>
          <a:bodyPr wrap="square" lIns="0" rtlCol="0">
            <a:noAutofit/>
          </a:bodyPr>
          <a:lstStyle/>
          <a:p>
            <a:r>
              <a:rPr lang="en-US" dirty="0" smtClean="0"/>
              <a:t>Image and facts from </a:t>
            </a:r>
            <a:r>
              <a:rPr lang="en-US" dirty="0" smtClean="0">
                <a:hlinkClick r:id="rId5"/>
              </a:rPr>
              <a:t>www.pbs.org</a:t>
            </a:r>
            <a:r>
              <a:rPr lang="en-US" dirty="0" smtClean="0"/>
              <a:t> (Accessed in 2015)</a:t>
            </a:r>
          </a:p>
          <a:p>
            <a:pPr marL="119063" indent="-119063">
              <a:buFont typeface="Arial" panose="020B0604020202020204" pitchFamily="34" charset="0"/>
              <a:buChar char="•"/>
            </a:pPr>
            <a:r>
              <a:rPr lang="en-US" dirty="0" smtClean="0"/>
              <a:t>At it’s peak Slammer doubled in size every 8.5 seconds</a:t>
            </a:r>
          </a:p>
          <a:p>
            <a:pPr marL="119063" indent="-119063">
              <a:buFont typeface="Arial" panose="020B0604020202020204" pitchFamily="34" charset="0"/>
              <a:buChar char="•"/>
            </a:pPr>
            <a:r>
              <a:rPr lang="en-US" dirty="0" smtClean="0"/>
              <a:t>Within 10 minutes it infected 90% of the worlds vulnerable host computers</a:t>
            </a:r>
          </a:p>
        </p:txBody>
      </p:sp>
    </p:spTree>
    <p:extLst>
      <p:ext uri="{BB962C8B-B14F-4D97-AF65-F5344CB8AC3E}">
        <p14:creationId xmlns:p14="http://schemas.microsoft.com/office/powerpoint/2010/main" val="297060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6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6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6498"/>
                                        </p:tgtEl>
                                        <p:attrNameLst>
                                          <p:attrName>style.visibility</p:attrName>
                                        </p:attrNameLst>
                                      </p:cBhvr>
                                      <p:to>
                                        <p:strVal val="visible"/>
                                      </p:to>
                                    </p:set>
                                    <p:animEffect transition="in" filter="randombar(horizontal)">
                                      <p:cBhvr>
                                        <p:cTn id="15" dur="500"/>
                                        <p:tgtEl>
                                          <p:spTgt spid="10649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66275">
                                            <p:txEl>
                                              <p:pRg st="11" end="1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662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5" grpId="0" uiExpand="1" build="p" bldLvl="3"/>
      <p:bldP spid="9"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Worm: Consequences Of An Infection</a:t>
            </a:r>
            <a:endParaRPr lang="en-CA" altLang="en-US" smtClean="0"/>
          </a:p>
        </p:txBody>
      </p:sp>
      <p:sp>
        <p:nvSpPr>
          <p:cNvPr id="3" name="Content Placeholder 2"/>
          <p:cNvSpPr>
            <a:spLocks noGrp="1"/>
          </p:cNvSpPr>
          <p:nvPr>
            <p:ph idx="1"/>
          </p:nvPr>
        </p:nvSpPr>
        <p:spPr/>
        <p:txBody>
          <a:bodyPr/>
          <a:lstStyle/>
          <a:p>
            <a:r>
              <a:rPr lang="en-US" altLang="en-US" dirty="0" smtClean="0"/>
              <a:t>Worms are designed to automatically spread themselves (ties up computer resources trying to infect other computers ).</a:t>
            </a:r>
          </a:p>
          <a:p>
            <a:r>
              <a:rPr lang="en-US" altLang="en-US" dirty="0" smtClean="0"/>
              <a:t>They may have other negative effects similar to a virus. </a:t>
            </a:r>
          </a:p>
          <a:p>
            <a:pPr lvl="1"/>
            <a:r>
              <a:rPr lang="en-US" altLang="en-US" dirty="0"/>
              <a:t>“My computer is </a:t>
            </a:r>
            <a:r>
              <a:rPr lang="en-US" altLang="en-US" dirty="0" smtClean="0"/>
              <a:t>so slow”</a:t>
            </a:r>
          </a:p>
          <a:p>
            <a:pPr lvl="1"/>
            <a:r>
              <a:rPr lang="en-US" altLang="en-US" dirty="0" smtClean="0"/>
              <a:t>My computer is acting ‘funny’</a:t>
            </a:r>
            <a:endParaRPr lang="en-CA" altLang="en-US" dirty="0" smtClean="0"/>
          </a:p>
        </p:txBody>
      </p:sp>
    </p:spTree>
    <p:extLst>
      <p:ext uri="{BB962C8B-B14F-4D97-AF65-F5344CB8AC3E}">
        <p14:creationId xmlns:p14="http://schemas.microsoft.com/office/powerpoint/2010/main" val="3401906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Macro Viruses</a:t>
            </a:r>
          </a:p>
        </p:txBody>
      </p:sp>
      <p:sp>
        <p:nvSpPr>
          <p:cNvPr id="571395" name="Rectangle 3"/>
          <p:cNvSpPr>
            <a:spLocks noGrp="1" noChangeArrowheads="1"/>
          </p:cNvSpPr>
          <p:nvPr>
            <p:ph type="body" idx="1"/>
          </p:nvPr>
        </p:nvSpPr>
        <p:spPr/>
        <p:txBody>
          <a:bodyPr/>
          <a:lstStyle/>
          <a:p>
            <a:r>
              <a:rPr lang="en-US" altLang="en-US" smtClean="0"/>
              <a:t>Macros can be added to many types of documents.</a:t>
            </a:r>
          </a:p>
          <a:p>
            <a:pPr lvl="1"/>
            <a:r>
              <a:rPr lang="en-US" altLang="en-US" smtClean="0"/>
              <a:t>They provide useful functions e.g., allow for some tedious tasks to be automated.</a:t>
            </a:r>
          </a:p>
          <a:p>
            <a:r>
              <a:rPr lang="en-US" altLang="en-US" smtClean="0"/>
              <a:t>A macro virus is a malicious program that’s imbedded as a macro in a file.</a:t>
            </a:r>
          </a:p>
          <a:p>
            <a:r>
              <a:rPr lang="en-US" altLang="en-US" smtClean="0"/>
              <a:t>Macro viruses replicate through the application that’s associated with the file (e.g., an MS-Word document).</a:t>
            </a:r>
          </a:p>
        </p:txBody>
      </p:sp>
      <p:grpSp>
        <p:nvGrpSpPr>
          <p:cNvPr id="5" name="Group 4"/>
          <p:cNvGrpSpPr/>
          <p:nvPr/>
        </p:nvGrpSpPr>
        <p:grpSpPr>
          <a:xfrm>
            <a:off x="721802" y="4105593"/>
            <a:ext cx="3098800" cy="2387338"/>
            <a:chOff x="721802" y="4105593"/>
            <a:chExt cx="3098800" cy="2387338"/>
          </a:xfrm>
        </p:grpSpPr>
        <p:grpSp>
          <p:nvGrpSpPr>
            <p:cNvPr id="2" name="Group 11"/>
            <p:cNvGrpSpPr>
              <a:grpSpLocks/>
            </p:cNvGrpSpPr>
            <p:nvPr/>
          </p:nvGrpSpPr>
          <p:grpSpPr bwMode="auto">
            <a:xfrm>
              <a:off x="721802" y="4105593"/>
              <a:ext cx="3098800" cy="2387338"/>
              <a:chOff x="658302" y="3911600"/>
              <a:chExt cx="3098800" cy="2387338"/>
            </a:xfrm>
          </p:grpSpPr>
          <p:pic>
            <p:nvPicPr>
              <p:cNvPr id="1844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r="69667" b="56111"/>
              <a:stretch>
                <a:fillRect/>
              </a:stretch>
            </p:blipFill>
            <p:spPr bwMode="auto">
              <a:xfrm>
                <a:off x="723900" y="3911600"/>
                <a:ext cx="1636975"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3" name="Text Box 14"/>
              <p:cNvSpPr txBox="1">
                <a:spLocks noChangeArrowheads="1"/>
              </p:cNvSpPr>
              <p:nvPr/>
            </p:nvSpPr>
            <p:spPr bwMode="auto">
              <a:xfrm>
                <a:off x="658302" y="5987788"/>
                <a:ext cx="30988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Original document: infected</a:t>
                </a:r>
              </a:p>
            </p:txBody>
          </p:sp>
        </p:grpSp>
        <p:pic>
          <p:nvPicPr>
            <p:cNvPr id="103425"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5324" y="5605739"/>
              <a:ext cx="978102" cy="6642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5257800" y="4285086"/>
            <a:ext cx="3568700" cy="2481256"/>
            <a:chOff x="5257800" y="4285086"/>
            <a:chExt cx="3568700" cy="2481256"/>
          </a:xfrm>
        </p:grpSpPr>
        <p:pic>
          <p:nvPicPr>
            <p:cNvPr id="18438" name="Picture 11"/>
            <p:cNvPicPr>
              <a:picLocks noChangeAspect="1" noChangeArrowheads="1"/>
            </p:cNvPicPr>
            <p:nvPr/>
          </p:nvPicPr>
          <p:blipFill>
            <a:blip r:embed="rId5">
              <a:extLst>
                <a:ext uri="{28A0092B-C50C-407E-A947-70E740481C1C}">
                  <a14:useLocalDpi xmlns:a14="http://schemas.microsoft.com/office/drawing/2010/main" val="0"/>
                </a:ext>
              </a:extLst>
            </a:blip>
            <a:srcRect l="1584" t="2000" r="54750" b="42444"/>
            <a:stretch>
              <a:fillRect/>
            </a:stretch>
          </p:blipFill>
          <p:spPr bwMode="auto">
            <a:xfrm>
              <a:off x="5283201" y="4285086"/>
              <a:ext cx="1987650" cy="189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0" name="Text Box 15"/>
            <p:cNvSpPr txBox="1">
              <a:spLocks noChangeArrowheads="1"/>
            </p:cNvSpPr>
            <p:nvPr/>
          </p:nvSpPr>
          <p:spPr bwMode="auto">
            <a:xfrm>
              <a:off x="5257800" y="6236179"/>
              <a:ext cx="3568700" cy="53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Documents made with that application contain the infection</a:t>
              </a:r>
            </a:p>
          </p:txBody>
        </p:sp>
        <p:pic>
          <p:nvPicPr>
            <p:cNvPr id="13"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1800" y="5444468"/>
              <a:ext cx="978102" cy="66429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722611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1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1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1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altLang="en-US" smtClean="0"/>
              <a:t>Consequences Of Getting A Macro Virus Infection</a:t>
            </a:r>
            <a:endParaRPr lang="en-CA" altLang="en-US" smtClean="0"/>
          </a:p>
        </p:txBody>
      </p:sp>
      <p:sp>
        <p:nvSpPr>
          <p:cNvPr id="3" name="Content Placeholder 2"/>
          <p:cNvSpPr>
            <a:spLocks noGrp="1"/>
          </p:cNvSpPr>
          <p:nvPr>
            <p:ph idx="1"/>
          </p:nvPr>
        </p:nvSpPr>
        <p:spPr/>
        <p:txBody>
          <a:bodyPr/>
          <a:lstStyle/>
          <a:p>
            <a:r>
              <a:rPr lang="en-US" altLang="en-US" dirty="0" smtClean="0"/>
              <a:t>All documents produced by the program infected by the macro virus will now have a macro virus attached.</a:t>
            </a:r>
          </a:p>
          <a:p>
            <a:r>
              <a:rPr lang="en-US" altLang="en-US" dirty="0" smtClean="0"/>
              <a:t>Anyone else who reads the document will also get infected.</a:t>
            </a:r>
          </a:p>
          <a:p>
            <a:r>
              <a:rPr lang="en-US" altLang="en-US" dirty="0" smtClean="0"/>
              <a:t>In addition to the infection of documents produced by the host program, other negative effects may occur that are similar to a regular virus infection.</a:t>
            </a:r>
          </a:p>
          <a:p>
            <a:r>
              <a:rPr lang="en-US" altLang="en-US" dirty="0" smtClean="0"/>
              <a:t>(An example from VBA programming)</a:t>
            </a:r>
          </a:p>
          <a:p>
            <a:pPr lvl="1"/>
            <a:r>
              <a:rPr lang="en-US" altLang="en-US" b="1" dirty="0" smtClean="0"/>
              <a:t>Word </a:t>
            </a:r>
            <a:r>
              <a:rPr lang="en-US" altLang="en-US" b="1" dirty="0"/>
              <a:t>document containing the macro: </a:t>
            </a:r>
            <a:r>
              <a:rPr lang="en-US" altLang="en-US" dirty="0" smtClean="0">
                <a:latin typeface="Consolas" pitchFamily="49" charset="0"/>
                <a:cs typeface="Consolas" pitchFamily="49" charset="0"/>
              </a:rPr>
              <a:t>markingProgram.docm</a:t>
            </a:r>
          </a:p>
          <a:p>
            <a:pPr marL="0" indent="0">
              <a:buNone/>
            </a:pPr>
            <a:r>
              <a:rPr lang="en-US" sz="1600" dirty="0">
                <a:solidFill>
                  <a:srgbClr val="FF66FF"/>
                </a:solidFill>
                <a:latin typeface="    currentDocument = ActiveDocument.Name"/>
              </a:rPr>
              <a:t> </a:t>
            </a:r>
            <a:r>
              <a:rPr lang="en-US" sz="1600" dirty="0" smtClean="0">
                <a:solidFill>
                  <a:srgbClr val="FF66FF"/>
                </a:solidFill>
                <a:latin typeface="    currentDocument = ActiveDocument.Name"/>
              </a:rPr>
              <a:t>    'Creates </a:t>
            </a:r>
            <a:r>
              <a:rPr lang="en-US" sz="1600" dirty="0">
                <a:solidFill>
                  <a:srgbClr val="FF66FF"/>
                </a:solidFill>
                <a:latin typeface="    currentDocument = ActiveDocument.Name"/>
              </a:rPr>
              <a:t>a new word document based on the 'normal' template</a:t>
            </a:r>
          </a:p>
          <a:p>
            <a:pPr marL="0" indent="0">
              <a:buNone/>
            </a:pPr>
            <a:r>
              <a:rPr lang="en-US" sz="1600" dirty="0">
                <a:solidFill>
                  <a:srgbClr val="FF66FF"/>
                </a:solidFill>
                <a:latin typeface="    currentDocument = ActiveDocument.Name"/>
              </a:rPr>
              <a:t>     'Create a variable ‘</a:t>
            </a:r>
            <a:r>
              <a:rPr lang="en-US" sz="1600" dirty="0" err="1">
                <a:solidFill>
                  <a:srgbClr val="FF66FF"/>
                </a:solidFill>
                <a:latin typeface="    currentDocument = ActiveDocument.Name"/>
              </a:rPr>
              <a:t>wordDocument</a:t>
            </a:r>
            <a:r>
              <a:rPr lang="en-US" sz="1600" dirty="0">
                <a:solidFill>
                  <a:srgbClr val="FF66FF"/>
                </a:solidFill>
                <a:latin typeface="    currentDocument = ActiveDocument.Name"/>
              </a:rPr>
              <a:t>’ to refer to the newly created </a:t>
            </a:r>
          </a:p>
          <a:p>
            <a:pPr marL="0" indent="0">
              <a:buNone/>
            </a:pPr>
            <a:r>
              <a:rPr lang="en-US" sz="1600" dirty="0">
                <a:solidFill>
                  <a:srgbClr val="FF66FF"/>
                </a:solidFill>
                <a:latin typeface="    currentDocument = ActiveDocument.Name"/>
              </a:rPr>
              <a:t>     'document</a:t>
            </a:r>
          </a:p>
          <a:p>
            <a:pPr marL="0" indent="0">
              <a:buNone/>
            </a:pPr>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Set </a:t>
            </a:r>
            <a:r>
              <a:rPr lang="en-US" sz="1600" dirty="0" err="1">
                <a:latin typeface="Consolas" panose="020B0609020204030204" pitchFamily="49" charset="0"/>
                <a:cs typeface="Consolas" panose="020B0609020204030204" pitchFamily="49" charset="0"/>
              </a:rPr>
              <a:t>wordDocument</a:t>
            </a:r>
            <a:r>
              <a:rPr lang="en-US" sz="1600" dirty="0">
                <a:latin typeface="Consolas" panose="020B0609020204030204" pitchFamily="49" charset="0"/>
                <a:cs typeface="Consolas" panose="020B0609020204030204" pitchFamily="49" charset="0"/>
              </a:rPr>
              <a:t> = </a:t>
            </a:r>
            <a:r>
              <a:rPr lang="en-US" sz="1600" dirty="0" err="1">
                <a:latin typeface="Consolas" panose="020B0609020204030204" pitchFamily="49" charset="0"/>
                <a:cs typeface="Consolas" panose="020B0609020204030204" pitchFamily="49" charset="0"/>
              </a:rPr>
              <a:t>Documents.Add</a:t>
            </a:r>
            <a:r>
              <a:rPr lang="en-US" sz="1600" dirty="0">
                <a:latin typeface="Consolas" panose="020B0609020204030204" pitchFamily="49" charset="0"/>
                <a:cs typeface="Consolas" panose="020B0609020204030204" pitchFamily="49" charset="0"/>
              </a:rPr>
              <a:t>("Normal.dot")</a:t>
            </a:r>
            <a:endParaRPr lang="en-US" altLang="en-US" sz="1600" dirty="0">
              <a:latin typeface="Consolas" pitchFamily="49" charset="0"/>
              <a:cs typeface="Consolas" pitchFamily="49" charset="0"/>
            </a:endParaRPr>
          </a:p>
          <a:p>
            <a:endParaRPr lang="en-CA" altLang="en-US" dirty="0" smtClean="0"/>
          </a:p>
        </p:txBody>
      </p:sp>
    </p:spTree>
    <p:extLst>
      <p:ext uri="{BB962C8B-B14F-4D97-AF65-F5344CB8AC3E}">
        <p14:creationId xmlns:p14="http://schemas.microsoft.com/office/powerpoint/2010/main" val="195720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smtClean="0"/>
              <a:t>Trojans / Trojan Horse</a:t>
            </a:r>
          </a:p>
        </p:txBody>
      </p:sp>
      <p:sp>
        <p:nvSpPr>
          <p:cNvPr id="20483" name="Rectangle 3"/>
          <p:cNvSpPr>
            <a:spLocks noGrp="1" noChangeArrowheads="1"/>
          </p:cNvSpPr>
          <p:nvPr>
            <p:ph type="body" idx="1"/>
          </p:nvPr>
        </p:nvSpPr>
        <p:spPr/>
        <p:txBody>
          <a:bodyPr/>
          <a:lstStyle/>
          <a:p>
            <a:r>
              <a:rPr lang="en-US" altLang="en-US" smtClean="0"/>
              <a:t>They are imbedded in a  program or file that looks useful or interesting.</a:t>
            </a:r>
          </a:p>
        </p:txBody>
      </p:sp>
      <p:sp>
        <p:nvSpPr>
          <p:cNvPr id="6" name="TextBox 5"/>
          <p:cNvSpPr txBox="1"/>
          <p:nvPr/>
        </p:nvSpPr>
        <p:spPr>
          <a:xfrm>
            <a:off x="0" y="6578600"/>
            <a:ext cx="2291556" cy="279400"/>
          </a:xfrm>
          <a:prstGeom prst="rect">
            <a:avLst/>
          </a:prstGeom>
          <a:noFill/>
        </p:spPr>
        <p:txBody>
          <a:bodyPr wrap="square" rtlCol="0">
            <a:noAutofit/>
          </a:bodyPr>
          <a:lstStyle/>
          <a:p>
            <a:r>
              <a:rPr lang="en-US" sz="1200" dirty="0" smtClean="0"/>
              <a:t>Images from www.colourbox.com</a:t>
            </a:r>
          </a:p>
        </p:txBody>
      </p:sp>
      <p:pic>
        <p:nvPicPr>
          <p:cNvPr id="100353" name="Picture 1" descr="C:\Users\tamj\Dropbox\PVT\colorbox\trojan hor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5385" y="304801"/>
            <a:ext cx="918615"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0354" name="Picture 2" descr="C:\Users\tamj\Dropbox\PVT\colorbox\network.jpg"/>
          <p:cNvPicPr>
            <a:picLocks noChangeAspect="1" noChangeArrowheads="1"/>
          </p:cNvPicPr>
          <p:nvPr/>
        </p:nvPicPr>
        <p:blipFill rotWithShape="1">
          <a:blip r:embed="rId4">
            <a:extLst>
              <a:ext uri="{28A0092B-C50C-407E-A947-70E740481C1C}">
                <a14:useLocalDpi xmlns:a14="http://schemas.microsoft.com/office/drawing/2010/main" val="0"/>
              </a:ext>
            </a:extLst>
          </a:blip>
          <a:srcRect l="7475" t="12343" r="8702" b="11423"/>
          <a:stretch/>
        </p:blipFill>
        <p:spPr bwMode="auto">
          <a:xfrm>
            <a:off x="3194206" y="2197626"/>
            <a:ext cx="2803525" cy="191227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330200" y="3810000"/>
            <a:ext cx="3428206" cy="2266950"/>
            <a:chOff x="330200" y="3810000"/>
            <a:chExt cx="3428206" cy="2266950"/>
          </a:xfrm>
        </p:grpSpPr>
        <p:sp>
          <p:nvSpPr>
            <p:cNvPr id="20495" name="AutoShape 7"/>
            <p:cNvSpPr>
              <a:spLocks noChangeArrowheads="1"/>
            </p:cNvSpPr>
            <p:nvPr/>
          </p:nvSpPr>
          <p:spPr bwMode="auto">
            <a:xfrm rot="3079311">
              <a:off x="2479675" y="3408362"/>
              <a:ext cx="431800" cy="2125663"/>
            </a:xfrm>
            <a:prstGeom prst="downArrow">
              <a:avLst>
                <a:gd name="adj1" fmla="val 50000"/>
                <a:gd name="adj2" fmla="val 123070"/>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6" name="Text Box 8"/>
            <p:cNvSpPr txBox="1">
              <a:spLocks noChangeArrowheads="1"/>
            </p:cNvSpPr>
            <p:nvPr/>
          </p:nvSpPr>
          <p:spPr bwMode="auto">
            <a:xfrm>
              <a:off x="330200" y="5080000"/>
              <a:ext cx="2882900"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800"/>
                <a:t>Some new application that allows you save videos from Youtube</a:t>
              </a:r>
              <a:r>
                <a:rPr lang="en-US" altLang="en-US" sz="1800" baseline="-25000"/>
                <a:t>TM</a:t>
              </a:r>
              <a:r>
                <a:rPr lang="en-US" altLang="en-US" sz="1800"/>
                <a:t>!</a:t>
              </a:r>
            </a:p>
          </p:txBody>
        </p:sp>
        <p:pic>
          <p:nvPicPr>
            <p:cNvPr id="23"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25012" y="3810000"/>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3467100" y="4170363"/>
            <a:ext cx="2616200" cy="1995487"/>
            <a:chOff x="3467100" y="4170363"/>
            <a:chExt cx="2616200" cy="1995487"/>
          </a:xfrm>
        </p:grpSpPr>
        <p:sp>
          <p:nvSpPr>
            <p:cNvPr id="20492" name="AutoShape 9"/>
            <p:cNvSpPr>
              <a:spLocks noChangeArrowheads="1"/>
            </p:cNvSpPr>
            <p:nvPr/>
          </p:nvSpPr>
          <p:spPr bwMode="auto">
            <a:xfrm>
              <a:off x="4359275" y="4170363"/>
              <a:ext cx="431800" cy="1122362"/>
            </a:xfrm>
            <a:prstGeom prst="downArrow">
              <a:avLst>
                <a:gd name="adj1" fmla="val 50000"/>
                <a:gd name="adj2" fmla="val 64982"/>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3" name="Text Box 10"/>
            <p:cNvSpPr txBox="1">
              <a:spLocks noChangeArrowheads="1"/>
            </p:cNvSpPr>
            <p:nvPr/>
          </p:nvSpPr>
          <p:spPr bwMode="auto">
            <a:xfrm>
              <a:off x="3467100" y="5168900"/>
              <a:ext cx="2616200"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800"/>
                <a:t>Get a cheap hacked version of some commercial software.</a:t>
              </a:r>
            </a:p>
          </p:txBody>
        </p:sp>
        <p:pic>
          <p:nvPicPr>
            <p:cNvPr id="24"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1372" y="4305626"/>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6070600" y="3552825"/>
            <a:ext cx="2743200" cy="3203575"/>
            <a:chOff x="6070600" y="3552825"/>
            <a:chExt cx="2743200" cy="3203575"/>
          </a:xfrm>
        </p:grpSpPr>
        <p:sp>
          <p:nvSpPr>
            <p:cNvPr id="20489" name="AutoShape 11"/>
            <p:cNvSpPr>
              <a:spLocks noChangeArrowheads="1"/>
            </p:cNvSpPr>
            <p:nvPr/>
          </p:nvSpPr>
          <p:spPr bwMode="auto">
            <a:xfrm rot="19090033">
              <a:off x="6070600" y="3552825"/>
              <a:ext cx="431800" cy="1874838"/>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0" name="Text Box 12"/>
            <p:cNvSpPr txBox="1">
              <a:spLocks noChangeArrowheads="1"/>
            </p:cNvSpPr>
            <p:nvPr/>
          </p:nvSpPr>
          <p:spPr bwMode="auto">
            <a:xfrm>
              <a:off x="6197600" y="5156200"/>
              <a:ext cx="2616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800"/>
                <a:t>Download a special viewer to see “astonishing” pictures/videos of your favorite celebrity.</a:t>
              </a:r>
            </a:p>
          </p:txBody>
        </p:sp>
        <p:pic>
          <p:nvPicPr>
            <p:cNvPr id="25"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2582" y="4039556"/>
              <a:ext cx="693803" cy="86327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876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Consequences Of A Trojan Infection</a:t>
            </a:r>
            <a:endParaRPr lang="en-CA" altLang="en-US" smtClean="0"/>
          </a:p>
        </p:txBody>
      </p:sp>
      <p:sp>
        <p:nvSpPr>
          <p:cNvPr id="3" name="Content Placeholder 2"/>
          <p:cNvSpPr>
            <a:spLocks noGrp="1"/>
          </p:cNvSpPr>
          <p:nvPr>
            <p:ph idx="1"/>
          </p:nvPr>
        </p:nvSpPr>
        <p:spPr/>
        <p:txBody>
          <a:bodyPr/>
          <a:lstStyle/>
          <a:p>
            <a:r>
              <a:rPr lang="en-US" altLang="en-US" dirty="0" smtClean="0"/>
              <a:t>A Trojan tricks users into infecting their computer by “letting in” the malicious program</a:t>
            </a:r>
          </a:p>
          <a:p>
            <a:pPr lvl="1"/>
            <a:r>
              <a:rPr lang="en-US" altLang="en-US" dirty="0" smtClean="0"/>
              <a:t>E.g., you install what you think is a useful program only to have a malicious program bundled in</a:t>
            </a:r>
          </a:p>
          <a:p>
            <a:r>
              <a:rPr lang="en-US" altLang="en-US" dirty="0" smtClean="0"/>
              <a:t>The backdoor program can have negative effects similar to a virus infection.</a:t>
            </a:r>
            <a:endParaRPr lang="en-CA" altLang="en-US" dirty="0" smtClean="0"/>
          </a:p>
        </p:txBody>
      </p:sp>
    </p:spTree>
    <p:extLst>
      <p:ext uri="{BB962C8B-B14F-4D97-AF65-F5344CB8AC3E}">
        <p14:creationId xmlns:p14="http://schemas.microsoft.com/office/powerpoint/2010/main" val="14064169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dirty="0" smtClean="0"/>
              <a:t>Protection Against These Forms Of Malware</a:t>
            </a:r>
          </a:p>
        </p:txBody>
      </p:sp>
      <p:sp>
        <p:nvSpPr>
          <p:cNvPr id="577539" name="Rectangle 3"/>
          <p:cNvSpPr>
            <a:spLocks noGrp="1" noChangeArrowheads="1"/>
          </p:cNvSpPr>
          <p:nvPr>
            <p:ph type="body" idx="1"/>
          </p:nvPr>
        </p:nvSpPr>
        <p:spPr/>
        <p:txBody>
          <a:bodyPr/>
          <a:lstStyle/>
          <a:p>
            <a:r>
              <a:rPr lang="en-US" altLang="en-US" dirty="0" smtClean="0"/>
              <a:t>Malware discussed so far</a:t>
            </a:r>
          </a:p>
          <a:p>
            <a:pPr lvl="1"/>
            <a:r>
              <a:rPr lang="en-US" altLang="en-US" dirty="0" smtClean="0"/>
              <a:t>Viruses</a:t>
            </a:r>
          </a:p>
          <a:p>
            <a:pPr lvl="1"/>
            <a:r>
              <a:rPr lang="en-US" altLang="en-US" dirty="0" smtClean="0"/>
              <a:t>Worms</a:t>
            </a:r>
          </a:p>
          <a:p>
            <a:pPr lvl="1"/>
            <a:r>
              <a:rPr lang="en-US" altLang="en-US" dirty="0" smtClean="0"/>
              <a:t>Macro Viruses</a:t>
            </a:r>
          </a:p>
          <a:p>
            <a:pPr lvl="1"/>
            <a:r>
              <a:rPr lang="en-US" altLang="en-US" dirty="0" smtClean="0"/>
              <a:t>Trojans / Trojan Horses</a:t>
            </a:r>
          </a:p>
        </p:txBody>
      </p:sp>
    </p:spTree>
    <p:extLst>
      <p:ext uri="{BB962C8B-B14F-4D97-AF65-F5344CB8AC3E}">
        <p14:creationId xmlns:p14="http://schemas.microsoft.com/office/powerpoint/2010/main" val="310297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7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7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75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75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75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39" grpId="0" build="p" bldLvl="3"/>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Protection Against These Forms Of Malware</a:t>
            </a:r>
            <a:endParaRPr lang="en-US" dirty="0"/>
          </a:p>
        </p:txBody>
      </p:sp>
      <p:sp>
        <p:nvSpPr>
          <p:cNvPr id="3" name="Content Placeholder 2"/>
          <p:cNvSpPr>
            <a:spLocks noGrp="1"/>
          </p:cNvSpPr>
          <p:nvPr>
            <p:ph idx="1"/>
          </p:nvPr>
        </p:nvSpPr>
        <p:spPr/>
        <p:txBody>
          <a:bodyPr/>
          <a:lstStyle/>
          <a:p>
            <a:r>
              <a:rPr lang="en-US" altLang="en-US" dirty="0"/>
              <a:t>Use an anti-virus program:</a:t>
            </a:r>
          </a:p>
          <a:p>
            <a:pPr lvl="1"/>
            <a:r>
              <a:rPr lang="en-US" altLang="en-US" dirty="0"/>
              <a:t>Something is better than nothing (some are free!)</a:t>
            </a:r>
          </a:p>
          <a:p>
            <a:pPr lvl="2"/>
            <a:r>
              <a:rPr lang="en-US" altLang="en-US" dirty="0"/>
              <a:t>Many Internet providers give something out for free if you’re a subscriber</a:t>
            </a:r>
          </a:p>
          <a:p>
            <a:pPr lvl="1"/>
            <a:r>
              <a:rPr lang="en-US" altLang="en-US" dirty="0"/>
              <a:t>But try to get a program from an established company (better than a free version or a version produced by a smaller or less experienced company).</a:t>
            </a:r>
          </a:p>
          <a:p>
            <a:pPr lvl="2"/>
            <a:r>
              <a:rPr lang="en-US" altLang="en-US" dirty="0"/>
              <a:t>McAfee: </a:t>
            </a:r>
            <a:r>
              <a:rPr lang="en-US" altLang="en-US" dirty="0">
                <a:hlinkClick r:id="rId2"/>
              </a:rPr>
              <a:t>http://www.mcafee.com</a:t>
            </a:r>
            <a:endParaRPr lang="en-US" altLang="en-US" dirty="0"/>
          </a:p>
          <a:p>
            <a:pPr lvl="2"/>
            <a:r>
              <a:rPr lang="en-US" altLang="en-US" dirty="0"/>
              <a:t>Norton: </a:t>
            </a:r>
            <a:r>
              <a:rPr lang="en-US" altLang="en-US" dirty="0">
                <a:hlinkClick r:id="rId3"/>
              </a:rPr>
              <a:t>http://www.norton.com</a:t>
            </a:r>
            <a:endParaRPr lang="en-US" altLang="en-US" dirty="0"/>
          </a:p>
          <a:p>
            <a:pPr lvl="2"/>
            <a:r>
              <a:rPr lang="en-US" altLang="en-US" dirty="0"/>
              <a:t>Kaspersky: </a:t>
            </a:r>
            <a:r>
              <a:rPr lang="en-CA" altLang="en-US" dirty="0">
                <a:hlinkClick r:id="rId4"/>
              </a:rPr>
              <a:t>www.kaspersky.com</a:t>
            </a:r>
            <a:endParaRPr lang="en-CA" altLang="en-US" dirty="0"/>
          </a:p>
          <a:p>
            <a:pPr lvl="2"/>
            <a:r>
              <a:rPr lang="en-CA" altLang="en-US" dirty="0"/>
              <a:t>Windows </a:t>
            </a:r>
            <a:r>
              <a:rPr lang="en-CA" altLang="en-US" dirty="0" smtClean="0"/>
              <a:t>(Windows security essentials is available for free download while Windows </a:t>
            </a:r>
            <a:r>
              <a:rPr lang="en-CA" altLang="en-US" dirty="0"/>
              <a:t>d</a:t>
            </a:r>
            <a:r>
              <a:rPr lang="en-CA" altLang="en-US" dirty="0" smtClean="0"/>
              <a:t>efender is built </a:t>
            </a:r>
            <a:r>
              <a:rPr lang="en-CA" altLang="en-US" dirty="0"/>
              <a:t>into Windows 8+): http://windows.microsoft.com/en-CA/windows/security-essentials-download</a:t>
            </a:r>
          </a:p>
          <a:p>
            <a:pPr lvl="1"/>
            <a:r>
              <a:rPr lang="en-US" altLang="en-US" dirty="0"/>
              <a:t>But make sure that you </a:t>
            </a:r>
            <a:r>
              <a:rPr lang="en-US" altLang="en-US" i="1" dirty="0"/>
              <a:t>update your program and the virus definitions</a:t>
            </a:r>
            <a:r>
              <a:rPr lang="en-US" altLang="en-US" dirty="0"/>
              <a:t> on a regular basis.</a:t>
            </a:r>
          </a:p>
          <a:p>
            <a:endParaRPr lang="en-US" dirty="0"/>
          </a:p>
        </p:txBody>
      </p:sp>
    </p:spTree>
    <p:extLst>
      <p:ext uri="{BB962C8B-B14F-4D97-AF65-F5344CB8AC3E}">
        <p14:creationId xmlns:p14="http://schemas.microsoft.com/office/powerpoint/2010/main" val="2391742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smtClean="0"/>
              <a:t>Spyware</a:t>
            </a:r>
          </a:p>
        </p:txBody>
      </p:sp>
      <p:sp>
        <p:nvSpPr>
          <p:cNvPr id="575491" name="Rectangle 3"/>
          <p:cNvSpPr>
            <a:spLocks noGrp="1" noChangeArrowheads="1"/>
          </p:cNvSpPr>
          <p:nvPr>
            <p:ph type="body" idx="1"/>
          </p:nvPr>
        </p:nvSpPr>
        <p:spPr/>
        <p:txBody>
          <a:bodyPr/>
          <a:lstStyle/>
          <a:p>
            <a:r>
              <a:rPr lang="en-US" altLang="en-US" dirty="0" smtClean="0"/>
              <a:t>Secretly gathers information about your computer and computer usage and transmits this information back to the author.</a:t>
            </a:r>
          </a:p>
          <a:p>
            <a:r>
              <a:rPr lang="en-US" altLang="en-US" dirty="0" smtClean="0"/>
              <a:t>In some cases the process may be fairly legitimate in other cases it may be more nefarious.</a:t>
            </a:r>
          </a:p>
          <a:p>
            <a:r>
              <a:rPr lang="en-US" altLang="en-US" dirty="0" smtClean="0"/>
              <a:t>Spyware may also take the form of a program that is installed with another (potentially useful) program making it similar to a Trojan.</a:t>
            </a:r>
          </a:p>
          <a:p>
            <a:endParaRPr lang="en-US" altLang="en-US" dirty="0" smtClean="0"/>
          </a:p>
        </p:txBody>
      </p:sp>
      <p:sp>
        <p:nvSpPr>
          <p:cNvPr id="575493" name="Text Box 5"/>
          <p:cNvSpPr txBox="1">
            <a:spLocks noChangeArrowheads="1"/>
          </p:cNvSpPr>
          <p:nvPr/>
        </p:nvSpPr>
        <p:spPr bwMode="auto">
          <a:xfrm>
            <a:off x="914400" y="4572000"/>
            <a:ext cx="79121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From the software usage agreement from some company ‘X’:</a:t>
            </a:r>
          </a:p>
          <a:p>
            <a:pPr eaLnBrk="1" hangingPunct="1">
              <a:spcBef>
                <a:spcPct val="50000"/>
              </a:spcBef>
            </a:pPr>
            <a:r>
              <a:rPr lang="en-US" altLang="en-US" sz="1800" dirty="0"/>
              <a:t>(From Internet Privacy for </a:t>
            </a:r>
            <a:r>
              <a:rPr lang="en-US" altLang="en-US" sz="1800" dirty="0" smtClean="0"/>
              <a:t>Dummies “The first spyware?”</a:t>
            </a:r>
            <a:endParaRPr lang="en-US" altLang="en-US" sz="1800" dirty="0"/>
          </a:p>
          <a:p>
            <a:pPr eaLnBrk="1" hangingPunct="1">
              <a:spcBef>
                <a:spcPct val="50000"/>
              </a:spcBef>
            </a:pPr>
            <a:r>
              <a:rPr lang="en-US" altLang="en-US" sz="1800" dirty="0"/>
              <a:t>“You hereby grant company X [</a:t>
            </a:r>
            <a:r>
              <a:rPr lang="en-US" altLang="en-US" sz="1800" i="1" dirty="0"/>
              <a:t>JT: actual name removed</a:t>
            </a:r>
            <a:r>
              <a:rPr lang="en-US" altLang="en-US" sz="1800" dirty="0"/>
              <a:t>] the right to access and use the used computing power and storage space on your computer/s and/or Internet access or bandwidth for the aggregation of content and use in distributed computing.”</a:t>
            </a:r>
          </a:p>
        </p:txBody>
      </p:sp>
      <p:sp>
        <p:nvSpPr>
          <p:cNvPr id="2" name="TextBox 1"/>
          <p:cNvSpPr txBox="1"/>
          <p:nvPr/>
        </p:nvSpPr>
        <p:spPr>
          <a:xfrm>
            <a:off x="7315200" y="1360843"/>
            <a:ext cx="1828800" cy="304800"/>
          </a:xfrm>
          <a:prstGeom prst="rect">
            <a:avLst/>
          </a:prstGeom>
          <a:noFill/>
        </p:spPr>
        <p:txBody>
          <a:bodyPr wrap="square" rIns="0" rtlCol="0">
            <a:noAutofit/>
          </a:bodyPr>
          <a:lstStyle/>
          <a:p>
            <a:pPr algn="r"/>
            <a:r>
              <a:rPr lang="en-US" sz="1200" dirty="0" smtClean="0"/>
              <a:t>From www.colourbox.com</a:t>
            </a:r>
          </a:p>
        </p:txBody>
      </p:sp>
      <p:pic>
        <p:nvPicPr>
          <p:cNvPr id="95234" name="Picture 2" descr="C:\Users\tamj\Dropbox\PVT\colorbox\spy carto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51875" y="10309"/>
            <a:ext cx="492125" cy="1406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038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5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5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5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75493"/>
                                        </p:tgtEl>
                                        <p:attrNameLst>
                                          <p:attrName>style.visibility</p:attrName>
                                        </p:attrNameLst>
                                      </p:cBhvr>
                                      <p:to>
                                        <p:strVal val="visible"/>
                                      </p:to>
                                    </p:set>
                                    <p:animEffect transition="in" filter="blinds(horizontal)">
                                      <p:cBhvr>
                                        <p:cTn id="19" dur="500"/>
                                        <p:tgtEl>
                                          <p:spTgt spid="575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491" grpId="0" build="p" bldLvl="3"/>
      <p:bldP spid="57549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smtClean="0"/>
              <a:t>Spyware (2)</a:t>
            </a:r>
          </a:p>
        </p:txBody>
      </p:sp>
      <p:sp>
        <p:nvSpPr>
          <p:cNvPr id="579587" name="Rectangle 3"/>
          <p:cNvSpPr>
            <a:spLocks noGrp="1" noChangeArrowheads="1"/>
          </p:cNvSpPr>
          <p:nvPr>
            <p:ph type="body" idx="1"/>
          </p:nvPr>
        </p:nvSpPr>
        <p:spPr/>
        <p:txBody>
          <a:bodyPr/>
          <a:lstStyle/>
          <a:p>
            <a:r>
              <a:rPr lang="en-US" altLang="en-US" smtClean="0"/>
              <a:t>Some forms of spyware are relatively benign and record generic information about your computer.</a:t>
            </a:r>
          </a:p>
          <a:p>
            <a:r>
              <a:rPr lang="en-US" altLang="en-US" smtClean="0"/>
              <a:t>However some forms of spyware record and transmit </a:t>
            </a:r>
            <a:r>
              <a:rPr lang="en-US" altLang="en-US" i="1" smtClean="0"/>
              <a:t>highly</a:t>
            </a:r>
            <a:r>
              <a:rPr lang="en-US" altLang="en-US" smtClean="0"/>
              <a:t> confidential information.</a:t>
            </a:r>
          </a:p>
          <a:p>
            <a:pPr lvl="1"/>
            <a:r>
              <a:rPr lang="en-US" altLang="en-US" smtClean="0"/>
              <a:t>Some do this by recording and sending all the text that you enter with the infected computer.</a:t>
            </a:r>
          </a:p>
          <a:p>
            <a:pPr lvl="1"/>
            <a:r>
              <a:rPr lang="en-US" altLang="en-US" smtClean="0"/>
              <a:t>Others may be more selective (e.g., it recognizes when you’re about enter information into a password field and only send passwords and other login information).</a:t>
            </a:r>
          </a:p>
          <a:p>
            <a:pPr lvl="1"/>
            <a:r>
              <a:rPr lang="en-US" altLang="en-US" smtClean="0"/>
              <a:t>A few may even transmit as a live video your computer desktop and send the video to the creator of the spyware.</a:t>
            </a:r>
          </a:p>
          <a:p>
            <a:pPr lvl="1">
              <a:buFont typeface="Times New Roman" pitchFamily="18" charset="0"/>
              <a:buNone/>
            </a:pPr>
            <a:endParaRPr lang="en-US" altLang="en-US" smtClean="0"/>
          </a:p>
        </p:txBody>
      </p:sp>
      <p:grpSp>
        <p:nvGrpSpPr>
          <p:cNvPr id="2" name="Group 1"/>
          <p:cNvGrpSpPr/>
          <p:nvPr/>
        </p:nvGrpSpPr>
        <p:grpSpPr>
          <a:xfrm>
            <a:off x="6477000" y="5139466"/>
            <a:ext cx="2011680" cy="1714052"/>
            <a:chOff x="6477000" y="5139466"/>
            <a:chExt cx="2011680" cy="1714052"/>
          </a:xfrm>
        </p:grpSpPr>
        <p:pic>
          <p:nvPicPr>
            <p:cNvPr id="6" name="Picture 1" descr="C:\Users\tamj\Dropbox\PVT\colorbox\spyware.jpg"/>
            <p:cNvPicPr>
              <a:picLocks noChangeAspect="1" noChangeArrowheads="1"/>
            </p:cNvPicPr>
            <p:nvPr/>
          </p:nvPicPr>
          <p:blipFill rotWithShape="1">
            <a:blip r:embed="rId3">
              <a:extLst>
                <a:ext uri="{28A0092B-C50C-407E-A947-70E740481C1C}">
                  <a14:useLocalDpi xmlns:a14="http://schemas.microsoft.com/office/drawing/2010/main" val="0"/>
                </a:ext>
              </a:extLst>
            </a:blip>
            <a:srcRect l="7675" t="5322" r="8515" b="6610"/>
            <a:stretch/>
          </p:blipFill>
          <p:spPr bwMode="auto">
            <a:xfrm>
              <a:off x="6477000" y="5139466"/>
              <a:ext cx="2011680" cy="14092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659880" y="6548718"/>
              <a:ext cx="1828800" cy="304800"/>
            </a:xfrm>
            <a:prstGeom prst="rect">
              <a:avLst/>
            </a:prstGeom>
            <a:noFill/>
          </p:spPr>
          <p:txBody>
            <a:bodyPr wrap="square" rIns="0" rtlCol="0">
              <a:noAutofit/>
            </a:bodyPr>
            <a:lstStyle/>
            <a:p>
              <a:pPr algn="r"/>
              <a:r>
                <a:rPr lang="en-US" sz="1200" dirty="0" smtClean="0"/>
                <a:t>From www.colourbox.com</a:t>
              </a:r>
            </a:p>
          </p:txBody>
        </p:sp>
      </p:grpSp>
    </p:spTree>
    <p:extLst>
      <p:ext uri="{BB962C8B-B14F-4D97-AF65-F5344CB8AC3E}">
        <p14:creationId xmlns:p14="http://schemas.microsoft.com/office/powerpoint/2010/main" val="106762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9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95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95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95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95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7"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Spyware Information Look Like?</a:t>
            </a:r>
            <a:endParaRPr lang="en-US" dirty="0"/>
          </a:p>
        </p:txBody>
      </p:sp>
      <p:sp>
        <p:nvSpPr>
          <p:cNvPr id="3" name="Content Placeholder 2"/>
          <p:cNvSpPr>
            <a:spLocks noGrp="1"/>
          </p:cNvSpPr>
          <p:nvPr>
            <p:ph idx="1"/>
          </p:nvPr>
        </p:nvSpPr>
        <p:spPr/>
        <p:txBody>
          <a:bodyPr/>
          <a:lstStyle/>
          <a:p>
            <a:r>
              <a:rPr lang="en-US" dirty="0" smtClean="0"/>
              <a:t>A program that records to a file what you are currently doing on your computer.</a:t>
            </a:r>
          </a:p>
          <a:p>
            <a:r>
              <a:rPr lang="en-US" dirty="0" smtClean="0"/>
              <a:t>(This is not meant as ‘spyware’ but instead is used to help troubleshoot technical problems.</a:t>
            </a:r>
          </a:p>
          <a:p>
            <a:pPr lvl="1"/>
            <a:r>
              <a:rPr lang="en-US" dirty="0" smtClean="0"/>
              <a:t>“What did the user do?”</a:t>
            </a:r>
          </a:p>
          <a:p>
            <a:pPr lvl="1"/>
            <a:r>
              <a:rPr lang="en-US" dirty="0" smtClean="0"/>
              <a:t>(Windows 7: Problem </a:t>
            </a:r>
            <a:r>
              <a:rPr lang="en-US" dirty="0"/>
              <a:t>Steps </a:t>
            </a:r>
            <a:r>
              <a:rPr lang="en-US" dirty="0" smtClean="0"/>
              <a:t>Recorder)</a:t>
            </a:r>
            <a:endParaRPr lang="en-US" dirty="0"/>
          </a:p>
        </p:txBody>
      </p:sp>
    </p:spTree>
    <p:extLst>
      <p:ext uri="{BB962C8B-B14F-4D97-AF65-F5344CB8AC3E}">
        <p14:creationId xmlns:p14="http://schemas.microsoft.com/office/powerpoint/2010/main" val="34651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smtClean="0"/>
              <a:t>Protecting Against Spyware</a:t>
            </a:r>
          </a:p>
        </p:txBody>
      </p:sp>
      <p:sp>
        <p:nvSpPr>
          <p:cNvPr id="582659" name="Rectangle 3"/>
          <p:cNvSpPr>
            <a:spLocks noGrp="1" noChangeArrowheads="1"/>
          </p:cNvSpPr>
          <p:nvPr>
            <p:ph type="body" idx="1"/>
          </p:nvPr>
        </p:nvSpPr>
        <p:spPr/>
        <p:txBody>
          <a:bodyPr/>
          <a:lstStyle/>
          <a:p>
            <a:r>
              <a:rPr lang="en-US" altLang="en-US" dirty="0" smtClean="0"/>
              <a:t>Some anti-virus programs have begun to expand their services to protect against spyware.</a:t>
            </a:r>
          </a:p>
          <a:p>
            <a:r>
              <a:rPr lang="en-US" altLang="en-US" dirty="0" smtClean="0"/>
              <a:t>However there are programs that are dedicated solely to protecting against spyware.</a:t>
            </a:r>
          </a:p>
          <a:p>
            <a:r>
              <a:rPr lang="en-US" altLang="en-US" dirty="0" smtClean="0"/>
              <a:t>Some examples:</a:t>
            </a:r>
          </a:p>
          <a:p>
            <a:pPr lvl="1"/>
            <a:r>
              <a:rPr lang="en-US" altLang="en-US" dirty="0" smtClean="0"/>
              <a:t>Ad Aware: </a:t>
            </a:r>
            <a:r>
              <a:rPr lang="en-US" altLang="en-US" dirty="0" smtClean="0">
                <a:hlinkClick r:id="rId3"/>
              </a:rPr>
              <a:t>www.lavasoft.com</a:t>
            </a:r>
            <a:endParaRPr lang="en-US" altLang="en-US" dirty="0" smtClean="0"/>
          </a:p>
          <a:p>
            <a:pPr lvl="1"/>
            <a:r>
              <a:rPr lang="en-US" altLang="en-US" dirty="0" smtClean="0"/>
              <a:t>Spy Sweeper: </a:t>
            </a:r>
            <a:r>
              <a:rPr lang="en-US" altLang="en-US" dirty="0" smtClean="0">
                <a:hlinkClick r:id="rId4"/>
              </a:rPr>
              <a:t>www.webroot.com</a:t>
            </a:r>
            <a:r>
              <a:rPr lang="en-US" altLang="en-US" dirty="0" smtClean="0"/>
              <a:t> </a:t>
            </a:r>
          </a:p>
          <a:p>
            <a:pPr lvl="1"/>
            <a:r>
              <a:rPr lang="en-US" altLang="en-US" dirty="0" err="1" smtClean="0"/>
              <a:t>Spybot</a:t>
            </a:r>
            <a:r>
              <a:rPr lang="en-US" altLang="en-US" dirty="0" smtClean="0"/>
              <a:t>: </a:t>
            </a:r>
            <a:r>
              <a:rPr lang="en-US" altLang="en-US" dirty="0" smtClean="0">
                <a:hlinkClick r:id="rId5"/>
              </a:rPr>
              <a:t>www.spybot.com</a:t>
            </a:r>
            <a:endParaRPr lang="en-US" altLang="en-US" dirty="0" smtClean="0"/>
          </a:p>
          <a:p>
            <a:r>
              <a:rPr lang="en-US" altLang="en-US" dirty="0" smtClean="0"/>
              <a:t>Similar to an anti-virus program you should </a:t>
            </a:r>
            <a:r>
              <a:rPr lang="en-US" altLang="en-US" i="1" dirty="0" smtClean="0"/>
              <a:t>update your anti-spyware program and the spyware definitions </a:t>
            </a:r>
            <a:r>
              <a:rPr lang="en-US" altLang="en-US" dirty="0" smtClean="0"/>
              <a:t>on a regular basis.</a:t>
            </a:r>
          </a:p>
        </p:txBody>
      </p:sp>
    </p:spTree>
    <p:extLst>
      <p:ext uri="{BB962C8B-B14F-4D97-AF65-F5344CB8AC3E}">
        <p14:creationId xmlns:p14="http://schemas.microsoft.com/office/powerpoint/2010/main" val="317308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26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26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26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26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26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26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26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59" grpId="0" build="p" bldLvl="3"/>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Keystroke Loggers</a:t>
            </a:r>
          </a:p>
        </p:txBody>
      </p:sp>
      <p:sp>
        <p:nvSpPr>
          <p:cNvPr id="583683" name="Rectangle 3"/>
          <p:cNvSpPr>
            <a:spLocks noGrp="1" noChangeArrowheads="1"/>
          </p:cNvSpPr>
          <p:nvPr>
            <p:ph type="body" idx="1"/>
          </p:nvPr>
        </p:nvSpPr>
        <p:spPr/>
        <p:txBody>
          <a:bodyPr/>
          <a:lstStyle/>
          <a:p>
            <a:r>
              <a:rPr lang="en-US" altLang="en-US" smtClean="0"/>
              <a:t>A specialized form of spyware</a:t>
            </a:r>
          </a:p>
          <a:p>
            <a:r>
              <a:rPr lang="en-US" altLang="en-US" smtClean="0"/>
              <a:t>Record some or all of the information entered on a keyboard.</a:t>
            </a:r>
          </a:p>
          <a:p>
            <a:r>
              <a:rPr lang="en-US" altLang="en-US" smtClean="0"/>
              <a:t>They may be used for fairly legitimate purposes:</a:t>
            </a:r>
          </a:p>
          <a:p>
            <a:pPr lvl="1"/>
            <a:r>
              <a:rPr lang="en-US" altLang="en-US" smtClean="0"/>
              <a:t>Trouble shooting errors</a:t>
            </a:r>
          </a:p>
          <a:p>
            <a:pPr lvl="1"/>
            <a:r>
              <a:rPr lang="en-US" altLang="en-US" smtClean="0"/>
              <a:t>Monitoring and evaluating employee performance</a:t>
            </a:r>
          </a:p>
          <a:p>
            <a:pPr lvl="1"/>
            <a:r>
              <a:rPr lang="en-US" altLang="en-US" smtClean="0"/>
              <a:t>Crime prevention</a:t>
            </a:r>
          </a:p>
          <a:p>
            <a:r>
              <a:rPr lang="en-US" altLang="en-US" smtClean="0"/>
              <a:t>A keystroke logger can be hardware or software based.</a:t>
            </a:r>
          </a:p>
          <a:p>
            <a:r>
              <a:rPr lang="en-US" altLang="en-US" smtClean="0"/>
              <a:t>Keystroke loggers can also be a form of spyware that was unknowingly installed.</a:t>
            </a:r>
          </a:p>
        </p:txBody>
      </p:sp>
    </p:spTree>
    <p:extLst>
      <p:ext uri="{BB962C8B-B14F-4D97-AF65-F5344CB8AC3E}">
        <p14:creationId xmlns:p14="http://schemas.microsoft.com/office/powerpoint/2010/main" val="292483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6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6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6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36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368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368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36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3" grpId="0" build="p" bldLvl="3"/>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altLang="en-US" smtClean="0"/>
              <a:t>Preventing/Mitigating The Effect Of Keystroke Loggers</a:t>
            </a:r>
          </a:p>
        </p:txBody>
      </p:sp>
      <p:sp>
        <p:nvSpPr>
          <p:cNvPr id="591875" name="Rectangle 3"/>
          <p:cNvSpPr>
            <a:spLocks noGrp="1" noChangeArrowheads="1"/>
          </p:cNvSpPr>
          <p:nvPr>
            <p:ph type="body" idx="1"/>
          </p:nvPr>
        </p:nvSpPr>
        <p:spPr/>
        <p:txBody>
          <a:bodyPr/>
          <a:lstStyle/>
          <a:p>
            <a:r>
              <a:rPr lang="en-US" altLang="en-US" dirty="0" smtClean="0"/>
              <a:t>Install an anti-spyware program.</a:t>
            </a:r>
          </a:p>
          <a:p>
            <a:r>
              <a:rPr lang="en-US" altLang="en-US" dirty="0" smtClean="0"/>
              <a:t>Get a firewall: monitors and controls traffic coming into or out of your network</a:t>
            </a:r>
          </a:p>
          <a:p>
            <a:r>
              <a:rPr lang="en-US" altLang="en-US" dirty="0" smtClean="0"/>
              <a:t>Minimize the typing of sensitive information with automatic form fillers:</a:t>
            </a:r>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pPr marL="0" indent="0">
              <a:buNone/>
            </a:pPr>
            <a:endParaRPr lang="en-US" altLang="en-US" dirty="0" smtClean="0"/>
          </a:p>
          <a:p>
            <a:r>
              <a:rPr lang="en-US" altLang="en-US" dirty="0" smtClean="0"/>
              <a:t>Use one-time passwords or change your passwords frequently.</a:t>
            </a:r>
          </a:p>
        </p:txBody>
      </p:sp>
      <p:pic>
        <p:nvPicPr>
          <p:cNvPr id="87041"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35052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677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1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18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18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0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18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5" grpId="0" uiExpand="1" build="p" bldLvl="3"/>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altLang="en-US" smtClean="0"/>
              <a:t>Preventing/Mitigating The Effect Of Keystroke Loggers (2)</a:t>
            </a:r>
          </a:p>
        </p:txBody>
      </p:sp>
      <p:sp>
        <p:nvSpPr>
          <p:cNvPr id="594947" name="Rectangle 3"/>
          <p:cNvSpPr>
            <a:spLocks noGrp="1" noChangeArrowheads="1"/>
          </p:cNvSpPr>
          <p:nvPr>
            <p:ph type="body" idx="1"/>
          </p:nvPr>
        </p:nvSpPr>
        <p:spPr/>
        <p:txBody>
          <a:bodyPr/>
          <a:lstStyle/>
          <a:p>
            <a:r>
              <a:rPr lang="en-US" altLang="en-US" smtClean="0"/>
              <a:t>Use an alternative keyboard layout:</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Fully custom keyboard layouts can be created using tools like the Microsoft Keyboard Layout Creator. </a:t>
            </a:r>
          </a:p>
        </p:txBody>
      </p:sp>
      <p:pic>
        <p:nvPicPr>
          <p:cNvPr id="594948" name="Picture 4" descr="DVORAK"/>
          <p:cNvPicPr>
            <a:picLocks noChangeAspect="1" noChangeArrowheads="1"/>
          </p:cNvPicPr>
          <p:nvPr/>
        </p:nvPicPr>
        <p:blipFill>
          <a:blip r:embed="rId3">
            <a:extLst>
              <a:ext uri="{28A0092B-C50C-407E-A947-70E740481C1C}">
                <a14:useLocalDpi xmlns:a14="http://schemas.microsoft.com/office/drawing/2010/main" val="0"/>
              </a:ext>
            </a:extLst>
          </a:blip>
          <a:srcRect b="50438"/>
          <a:stretch>
            <a:fillRect/>
          </a:stretch>
        </p:blipFill>
        <p:spPr bwMode="auto">
          <a:xfrm>
            <a:off x="849313" y="1854200"/>
            <a:ext cx="3600450"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949" name="Picture 5" descr="DVORAK"/>
          <p:cNvPicPr>
            <a:picLocks noChangeAspect="1" noChangeArrowheads="1"/>
          </p:cNvPicPr>
          <p:nvPr/>
        </p:nvPicPr>
        <p:blipFill>
          <a:blip r:embed="rId3">
            <a:extLst>
              <a:ext uri="{28A0092B-C50C-407E-A947-70E740481C1C}">
                <a14:useLocalDpi xmlns:a14="http://schemas.microsoft.com/office/drawing/2010/main" val="0"/>
              </a:ext>
            </a:extLst>
          </a:blip>
          <a:srcRect t="49701"/>
          <a:stretch>
            <a:fillRect/>
          </a:stretch>
        </p:blipFill>
        <p:spPr bwMode="auto">
          <a:xfrm>
            <a:off x="5002213" y="1828800"/>
            <a:ext cx="3600450"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8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4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49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49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49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7" grpId="0" uiExpand="1" build="p" bldLvl="3"/>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smtClean="0"/>
              <a:t>Preventing/Mitigating The Effect Of Keystroke Loggers (3)</a:t>
            </a:r>
          </a:p>
        </p:txBody>
      </p:sp>
      <p:sp>
        <p:nvSpPr>
          <p:cNvPr id="29699" name="Rectangle 3"/>
          <p:cNvSpPr>
            <a:spLocks noGrp="1" noChangeArrowheads="1"/>
          </p:cNvSpPr>
          <p:nvPr>
            <p:ph type="body" idx="1"/>
          </p:nvPr>
        </p:nvSpPr>
        <p:spPr/>
        <p:txBody>
          <a:bodyPr/>
          <a:lstStyle/>
          <a:p>
            <a:r>
              <a:rPr lang="en-US" altLang="en-US" smtClean="0"/>
              <a:t>Using low tech methods can also be fairly effective for some keystroke loggers by ‘scrambling’ the text entered or by minimizing (or avoiding altogether) the amount of text actually </a:t>
            </a:r>
            <a:r>
              <a:rPr lang="en-US" altLang="en-US" i="1" smtClean="0"/>
              <a:t>typed in</a:t>
            </a:r>
            <a:r>
              <a:rPr lang="en-US" altLang="en-US" smtClean="0"/>
              <a:t>.</a:t>
            </a:r>
          </a:p>
        </p:txBody>
      </p:sp>
    </p:spTree>
    <p:extLst>
      <p:ext uri="{BB962C8B-B14F-4D97-AF65-F5344CB8AC3E}">
        <p14:creationId xmlns:p14="http://schemas.microsoft.com/office/powerpoint/2010/main" val="20265885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en-US" altLang="en-US" smtClean="0"/>
              <a:t>Other Electronic Counter-Measures Against Malware</a:t>
            </a:r>
            <a:endParaRPr lang="en-CA" altLang="en-US" smtClean="0"/>
          </a:p>
        </p:txBody>
      </p:sp>
      <p:sp>
        <p:nvSpPr>
          <p:cNvPr id="3" name="Content Placeholder 2"/>
          <p:cNvSpPr>
            <a:spLocks noGrp="1"/>
          </p:cNvSpPr>
          <p:nvPr>
            <p:ph idx="1"/>
          </p:nvPr>
        </p:nvSpPr>
        <p:spPr/>
        <p:txBody>
          <a:bodyPr/>
          <a:lstStyle/>
          <a:p>
            <a:r>
              <a:rPr lang="en-US" altLang="en-US" dirty="0" smtClean="0"/>
              <a:t>Defensive measures discussed thus far:</a:t>
            </a:r>
          </a:p>
          <a:p>
            <a:pPr lvl="1"/>
            <a:r>
              <a:rPr lang="en-US" altLang="en-US" dirty="0" smtClean="0"/>
              <a:t>Getting a good anti-virus program</a:t>
            </a:r>
          </a:p>
          <a:p>
            <a:pPr lvl="1"/>
            <a:r>
              <a:rPr lang="en-US" altLang="en-US" dirty="0" smtClean="0"/>
              <a:t>Getting a good anti-spyware program</a:t>
            </a:r>
          </a:p>
          <a:p>
            <a:r>
              <a:rPr lang="en-US" altLang="en-US" dirty="0" smtClean="0"/>
              <a:t>Update your operating system (not only for Windows) and key software (e.g., web browsers and programs that run into conjunction with them such as programs that play videos, email readers, MS-Office).</a:t>
            </a:r>
          </a:p>
          <a:p>
            <a:pPr lvl="1"/>
            <a:r>
              <a:rPr lang="en-US" altLang="en-US" dirty="0" smtClean="0"/>
              <a:t>Some forms of Malware take advantage of vulnerabilities in the operating system and anti-virus programs and anti-spyware programs are ineffective against them e.g., the </a:t>
            </a:r>
            <a:r>
              <a:rPr lang="en-US" altLang="en-US" dirty="0" err="1" smtClean="0"/>
              <a:t>Sasser</a:t>
            </a:r>
            <a:r>
              <a:rPr lang="en-US" altLang="en-US" dirty="0" smtClean="0"/>
              <a:t> Worm (2004).</a:t>
            </a:r>
          </a:p>
          <a:p>
            <a:pPr lvl="1"/>
            <a:r>
              <a:rPr lang="en-US" altLang="en-US" dirty="0" smtClean="0"/>
              <a:t>Updates for Windows and other programs may not only fix bugs and add new features but can also patch these security vulnerabilities.</a:t>
            </a:r>
          </a:p>
          <a:p>
            <a:r>
              <a:rPr lang="en-US" altLang="en-US" dirty="0" smtClean="0"/>
              <a:t>Get a firewall (and turn it on/configure the security settings).</a:t>
            </a:r>
          </a:p>
          <a:p>
            <a:pPr lvl="1"/>
            <a:r>
              <a:rPr lang="en-US" altLang="en-US" dirty="0" smtClean="0"/>
              <a:t>Software firewalls may get turned off (consider a hardware firewall)</a:t>
            </a:r>
          </a:p>
          <a:p>
            <a:endParaRPr lang="en-US" altLang="en-US" dirty="0" smtClean="0"/>
          </a:p>
        </p:txBody>
      </p:sp>
    </p:spTree>
    <p:extLst>
      <p:ext uri="{BB962C8B-B14F-4D97-AF65-F5344CB8AC3E}">
        <p14:creationId xmlns:p14="http://schemas.microsoft.com/office/powerpoint/2010/main" val="182361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304800"/>
            <a:ext cx="8229600" cy="944562"/>
          </a:xfrm>
        </p:spPr>
        <p:txBody>
          <a:bodyPr/>
          <a:lstStyle/>
          <a:p>
            <a:r>
              <a:rPr lang="en-US" altLang="en-US" smtClean="0"/>
              <a:t>Non-Electronic Based Defenses</a:t>
            </a:r>
            <a:endParaRPr lang="en-CA" altLang="en-US" smtClean="0"/>
          </a:p>
        </p:txBody>
      </p:sp>
      <p:sp>
        <p:nvSpPr>
          <p:cNvPr id="3" name="Content Placeholder 2"/>
          <p:cNvSpPr>
            <a:spLocks noGrp="1"/>
          </p:cNvSpPr>
          <p:nvPr>
            <p:ph idx="1"/>
          </p:nvPr>
        </p:nvSpPr>
        <p:spPr/>
        <p:txBody>
          <a:bodyPr/>
          <a:lstStyle/>
          <a:p>
            <a:r>
              <a:rPr lang="en-US" altLang="en-US" dirty="0" smtClean="0"/>
              <a:t>(Note this list is far from comprehensive).</a:t>
            </a:r>
          </a:p>
          <a:p>
            <a:r>
              <a:rPr lang="en-US" altLang="en-US" dirty="0" smtClean="0"/>
              <a:t>Be cautious of all email attachments.</a:t>
            </a:r>
          </a:p>
          <a:p>
            <a:r>
              <a:rPr lang="en-US" altLang="en-US" dirty="0" smtClean="0"/>
              <a:t>Be cautious going to unfamiliar websites.</a:t>
            </a:r>
          </a:p>
          <a:p>
            <a:pPr lvl="1"/>
            <a:r>
              <a:rPr lang="en-US" altLang="en-US" dirty="0" smtClean="0"/>
              <a:t>Some programs (e.g., McAfee) and web sites evaluate websites.</a:t>
            </a:r>
          </a:p>
          <a:p>
            <a:endParaRPr lang="en-CA" altLang="en-US" dirty="0" smtClean="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l="9621" t="19858" r="39001" b="15044"/>
          <a:stretch>
            <a:fillRect/>
          </a:stretch>
        </p:blipFill>
        <p:spPr bwMode="auto">
          <a:xfrm>
            <a:off x="1066800" y="3107204"/>
            <a:ext cx="3936502" cy="3741831"/>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961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Non-Electronic Based Defenses (2)</a:t>
            </a:r>
            <a:endParaRPr lang="en-CA" altLang="en-US" smtClean="0"/>
          </a:p>
        </p:txBody>
      </p:sp>
      <p:sp>
        <p:nvSpPr>
          <p:cNvPr id="32771" name="Content Placeholder 2"/>
          <p:cNvSpPr>
            <a:spLocks noGrp="1"/>
          </p:cNvSpPr>
          <p:nvPr>
            <p:ph idx="1"/>
          </p:nvPr>
        </p:nvSpPr>
        <p:spPr/>
        <p:txBody>
          <a:bodyPr/>
          <a:lstStyle/>
          <a:p>
            <a:pPr lvl="1"/>
            <a:r>
              <a:rPr lang="en-US" altLang="en-US" dirty="0" smtClean="0"/>
              <a:t>Some search engines (e.g., Google) may block access to sites that may infect or otherwise harm your computer.</a:t>
            </a:r>
            <a:endParaRPr lang="en-CA" altLang="en-US" dirty="0" smtClean="0"/>
          </a:p>
        </p:txBody>
      </p:sp>
      <p:grpSp>
        <p:nvGrpSpPr>
          <p:cNvPr id="2" name="Group 1"/>
          <p:cNvGrpSpPr/>
          <p:nvPr/>
        </p:nvGrpSpPr>
        <p:grpSpPr>
          <a:xfrm>
            <a:off x="854075" y="1870075"/>
            <a:ext cx="5364163" cy="3189288"/>
            <a:chOff x="854075" y="1870075"/>
            <a:chExt cx="5364163" cy="3189288"/>
          </a:xfrm>
        </p:grpSpPr>
        <p:sp>
          <p:nvSpPr>
            <p:cNvPr id="32772" name="TextBox 4"/>
            <p:cNvSpPr txBox="1">
              <a:spLocks noChangeArrowheads="1"/>
            </p:cNvSpPr>
            <p:nvPr/>
          </p:nvSpPr>
          <p:spPr bwMode="auto">
            <a:xfrm>
              <a:off x="854075" y="4673600"/>
              <a:ext cx="45402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a:t>From </a:t>
              </a:r>
              <a:r>
                <a:rPr lang="en-US" altLang="en-US">
                  <a:hlinkClick r:id="rId2"/>
                </a:rPr>
                <a:t>www.codinghorror.com</a:t>
              </a:r>
              <a:endParaRPr lang="en-US" altLang="en-US"/>
            </a:p>
            <a:p>
              <a:pPr eaLnBrk="1" hangingPunct="1"/>
              <a:endParaRPr lang="en-CA" altLang="en-US" sz="1800"/>
            </a:p>
          </p:txBody>
        </p:sp>
        <p:grpSp>
          <p:nvGrpSpPr>
            <p:cNvPr id="32773" name="Group 6"/>
            <p:cNvGrpSpPr>
              <a:grpSpLocks/>
            </p:cNvGrpSpPr>
            <p:nvPr/>
          </p:nvGrpSpPr>
          <p:grpSpPr bwMode="auto">
            <a:xfrm>
              <a:off x="873125" y="1870075"/>
              <a:ext cx="5345113" cy="2773363"/>
              <a:chOff x="873125" y="1870075"/>
              <a:chExt cx="5345113" cy="2773363"/>
            </a:xfrm>
          </p:grpSpPr>
          <p:pic>
            <p:nvPicPr>
              <p:cNvPr id="32774" name="Picture 2"/>
              <p:cNvPicPr>
                <a:picLocks noChangeAspect="1" noChangeArrowheads="1"/>
              </p:cNvPicPr>
              <p:nvPr/>
            </p:nvPicPr>
            <p:blipFill>
              <a:blip r:embed="rId3">
                <a:extLst>
                  <a:ext uri="{28A0092B-C50C-407E-A947-70E740481C1C}">
                    <a14:useLocalDpi xmlns:a14="http://schemas.microsoft.com/office/drawing/2010/main" val="0"/>
                  </a:ext>
                </a:extLst>
              </a:blip>
              <a:srcRect l="10172" t="20876" r="29713" b="37524"/>
              <a:stretch>
                <a:fillRect/>
              </a:stretch>
            </p:blipFill>
            <p:spPr bwMode="auto">
              <a:xfrm>
                <a:off x="873125" y="1870075"/>
                <a:ext cx="5345113" cy="27733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32775" name="Rectangle 5"/>
              <p:cNvSpPr>
                <a:spLocks noChangeArrowheads="1"/>
              </p:cNvSpPr>
              <p:nvPr/>
            </p:nvSpPr>
            <p:spPr bwMode="auto">
              <a:xfrm>
                <a:off x="2489200" y="4053840"/>
                <a:ext cx="1168400" cy="17272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grpSp>
      </p:grpSp>
    </p:spTree>
    <p:extLst>
      <p:ext uri="{BB962C8B-B14F-4D97-AF65-F5344CB8AC3E}">
        <p14:creationId xmlns:p14="http://schemas.microsoft.com/office/powerpoint/2010/main" val="64554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Non-Electronic Based Defenses (3)</a:t>
            </a:r>
            <a:endParaRPr lang="en-CA" altLang="en-US" smtClean="0"/>
          </a:p>
        </p:txBody>
      </p:sp>
      <p:sp>
        <p:nvSpPr>
          <p:cNvPr id="3" name="Content Placeholder 2"/>
          <p:cNvSpPr>
            <a:spLocks noGrp="1"/>
          </p:cNvSpPr>
          <p:nvPr>
            <p:ph idx="1"/>
          </p:nvPr>
        </p:nvSpPr>
        <p:spPr/>
        <p:txBody>
          <a:bodyPr/>
          <a:lstStyle/>
          <a:p>
            <a:r>
              <a:rPr lang="en-US" altLang="en-US" dirty="0" smtClean="0"/>
              <a:t>Only download software from sites that you are familiar with or ones that have a good reputation.</a:t>
            </a:r>
          </a:p>
          <a:p>
            <a:r>
              <a:rPr lang="en-US" altLang="en-US" dirty="0" smtClean="0"/>
              <a:t>Alternatively look for software reviewed from reputable sites</a:t>
            </a:r>
          </a:p>
          <a:p>
            <a:pPr lvl="1"/>
            <a:r>
              <a:rPr lang="en-US" altLang="en-US" dirty="0" smtClean="0"/>
              <a:t>e.g., </a:t>
            </a:r>
            <a:r>
              <a:rPr lang="en-US" altLang="en-US" dirty="0" smtClean="0">
                <a:hlinkClick r:id="rId2"/>
              </a:rPr>
              <a:t>www.tomshardware.com</a:t>
            </a:r>
            <a:r>
              <a:rPr lang="en-US" altLang="en-US" dirty="0" smtClean="0"/>
              <a:t>, </a:t>
            </a:r>
            <a:r>
              <a:rPr lang="en-US" altLang="en-US" dirty="0" smtClean="0">
                <a:hlinkClick r:id="rId3"/>
              </a:rPr>
              <a:t>www.pcmag.com</a:t>
            </a:r>
            <a:endParaRPr lang="en-US" altLang="en-US" dirty="0" smtClean="0"/>
          </a:p>
          <a:p>
            <a:pPr lvl="1"/>
            <a:r>
              <a:rPr lang="en-US" altLang="en-US" dirty="0" smtClean="0"/>
              <a:t>These sites may or may not provide direct downloads but at least you will have the names of programs that you can then search for.</a:t>
            </a:r>
          </a:p>
          <a:p>
            <a:pPr lvl="1">
              <a:buFont typeface="Times New Roman" pitchFamily="18" charset="0"/>
              <a:buNone/>
            </a:pPr>
            <a:endParaRPr lang="en-CA" altLang="en-US" dirty="0" smtClean="0"/>
          </a:p>
        </p:txBody>
      </p:sp>
    </p:spTree>
    <p:extLst>
      <p:ext uri="{BB962C8B-B14F-4D97-AF65-F5344CB8AC3E}">
        <p14:creationId xmlns:p14="http://schemas.microsoft.com/office/powerpoint/2010/main" val="408346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Non-Electronic Based Defenses (4)</a:t>
            </a:r>
            <a:endParaRPr lang="en-CA" altLang="en-US" smtClean="0"/>
          </a:p>
        </p:txBody>
      </p:sp>
      <p:sp>
        <p:nvSpPr>
          <p:cNvPr id="3" name="Content Placeholder 2"/>
          <p:cNvSpPr>
            <a:spLocks noGrp="1"/>
          </p:cNvSpPr>
          <p:nvPr>
            <p:ph idx="1"/>
          </p:nvPr>
        </p:nvSpPr>
        <p:spPr/>
        <p:txBody>
          <a:bodyPr/>
          <a:lstStyle/>
          <a:p>
            <a:r>
              <a:rPr lang="en-US" altLang="en-US" dirty="0" smtClean="0"/>
              <a:t>Some types of files are riskier than others.</a:t>
            </a:r>
          </a:p>
          <a:p>
            <a:r>
              <a:rPr lang="en-US" altLang="en-US" dirty="0" smtClean="0"/>
              <a:t>One way of determining the risk level is to examine the file suffix / file extension (furthest on the right and follows the period in the name of the file).</a:t>
            </a:r>
          </a:p>
          <a:p>
            <a:r>
              <a:rPr lang="en-CA" altLang="en-US" dirty="0" smtClean="0"/>
              <a:t>Files with the following extensions are dangerous to download: .</a:t>
            </a:r>
            <a:r>
              <a:rPr lang="en-CA" altLang="en-US" sz="2000" dirty="0" smtClean="0">
                <a:latin typeface="Arial" charset="0"/>
                <a:cs typeface="Arial" charset="0"/>
              </a:rPr>
              <a:t>exe</a:t>
            </a:r>
            <a:r>
              <a:rPr lang="en-CA" altLang="en-US" dirty="0" smtClean="0"/>
              <a:t>, .</a:t>
            </a:r>
            <a:r>
              <a:rPr lang="en-CA" altLang="en-US" sz="2000" dirty="0" err="1" smtClean="0">
                <a:latin typeface="Arial" charset="0"/>
                <a:cs typeface="Arial" charset="0"/>
              </a:rPr>
              <a:t>pif</a:t>
            </a:r>
            <a:r>
              <a:rPr lang="en-CA" altLang="en-US" dirty="0" smtClean="0"/>
              <a:t>, and .</a:t>
            </a:r>
            <a:r>
              <a:rPr lang="en-CA" altLang="en-US" sz="2000" dirty="0" err="1" smtClean="0">
                <a:latin typeface="Arial" charset="0"/>
                <a:cs typeface="Arial" charset="0"/>
              </a:rPr>
              <a:t>scr</a:t>
            </a:r>
            <a:r>
              <a:rPr lang="en-CA" altLang="en-US" dirty="0" smtClean="0"/>
              <a:t> (source: </a:t>
            </a:r>
            <a:r>
              <a:rPr lang="en-CA" altLang="en-US" dirty="0" smtClean="0">
                <a:hlinkClick r:id="rId3"/>
              </a:rPr>
              <a:t>www.microsoft.com</a:t>
            </a:r>
            <a:r>
              <a:rPr lang="en-CA" altLang="en-US" dirty="0" smtClean="0"/>
              <a:t>)</a:t>
            </a:r>
          </a:p>
          <a:p>
            <a:r>
              <a:rPr lang="en-CA" altLang="en-US" dirty="0" smtClean="0"/>
              <a:t>Lower risk file types: </a:t>
            </a:r>
            <a:r>
              <a:rPr lang="en-CA" altLang="en-US" sz="2000" dirty="0" smtClean="0">
                <a:latin typeface="Arial" charset="0"/>
                <a:cs typeface="Arial" charset="0"/>
              </a:rPr>
              <a:t>.txt</a:t>
            </a:r>
            <a:r>
              <a:rPr lang="en-CA" altLang="en-US" dirty="0" smtClean="0"/>
              <a:t>, </a:t>
            </a:r>
            <a:r>
              <a:rPr lang="en-CA" altLang="en-US" sz="2000" dirty="0" smtClean="0">
                <a:latin typeface="Arial" charset="0"/>
                <a:cs typeface="Arial" charset="0"/>
              </a:rPr>
              <a:t>.bmp</a:t>
            </a:r>
            <a:r>
              <a:rPr lang="en-CA" altLang="en-US" dirty="0" smtClean="0"/>
              <a:t>, </a:t>
            </a:r>
            <a:r>
              <a:rPr lang="en-CA" altLang="en-US" sz="2000" dirty="0" smtClean="0">
                <a:latin typeface="Arial" charset="0"/>
                <a:cs typeface="Arial" charset="0"/>
              </a:rPr>
              <a:t>.jpg </a:t>
            </a:r>
            <a:r>
              <a:rPr lang="en-CA" altLang="en-US" dirty="0" smtClean="0"/>
              <a:t>and </a:t>
            </a:r>
            <a:r>
              <a:rPr lang="en-CA" altLang="en-US" sz="2000" dirty="0" smtClean="0">
                <a:latin typeface="Arial" charset="0"/>
                <a:cs typeface="Arial" charset="0"/>
              </a:rPr>
              <a:t>.gif</a:t>
            </a:r>
          </a:p>
          <a:p>
            <a:r>
              <a:rPr lang="en-CA" altLang="en-US" dirty="0" smtClean="0"/>
              <a:t>Some viruses use files with two extensions to make dangerous files look like safe files e.g., </a:t>
            </a:r>
            <a:r>
              <a:rPr lang="en-CA" altLang="en-US" sz="2000" dirty="0" smtClean="0">
                <a:latin typeface="Arial" charset="0"/>
                <a:cs typeface="Arial" charset="0"/>
              </a:rPr>
              <a:t>Document.txt.exe</a:t>
            </a:r>
            <a:r>
              <a:rPr lang="en-CA" altLang="en-US" sz="2000" dirty="0" smtClean="0"/>
              <a:t> </a:t>
            </a:r>
            <a:r>
              <a:rPr lang="en-CA" altLang="en-US" dirty="0" smtClean="0"/>
              <a:t>or</a:t>
            </a:r>
            <a:r>
              <a:rPr lang="en-CA" altLang="en-US" sz="2000" dirty="0" smtClean="0"/>
              <a:t> </a:t>
            </a:r>
            <a:r>
              <a:rPr lang="en-CA" altLang="en-US" sz="2000" dirty="0" smtClean="0">
                <a:latin typeface="Arial" charset="0"/>
                <a:cs typeface="Arial" charset="0"/>
              </a:rPr>
              <a:t>Photos.jpg.exe</a:t>
            </a:r>
          </a:p>
          <a:p>
            <a:pPr lvl="1"/>
            <a:r>
              <a:rPr lang="en-CA" altLang="en-US" sz="1600" dirty="0" smtClean="0">
                <a:latin typeface="Arial" charset="0"/>
                <a:cs typeface="Arial" charset="0"/>
              </a:rPr>
              <a:t>(This is similar to how “</a:t>
            </a:r>
            <a:r>
              <a:rPr lang="en-CA" altLang="en-US" sz="1600" dirty="0" smtClean="0">
                <a:latin typeface="Consolas" panose="020B0609020204030204" pitchFamily="49" charset="0"/>
                <a:cs typeface="Consolas" panose="020B0609020204030204" pitchFamily="49" charset="0"/>
              </a:rPr>
              <a:t>.doc</a:t>
            </a:r>
            <a:r>
              <a:rPr lang="en-CA" altLang="en-US" sz="1600" dirty="0" smtClean="0">
                <a:latin typeface="Arial" charset="0"/>
                <a:cs typeface="Arial" charset="0"/>
              </a:rPr>
              <a:t>” files can be disguised to appear as “</a:t>
            </a:r>
            <a:r>
              <a:rPr lang="en-CA" altLang="en-US" sz="1600" dirty="0" smtClean="0">
                <a:latin typeface="Consolas" panose="020B0609020204030204" pitchFamily="49" charset="0"/>
                <a:cs typeface="Consolas" panose="020B0609020204030204" pitchFamily="49" charset="0"/>
              </a:rPr>
              <a:t>.</a:t>
            </a:r>
            <a:r>
              <a:rPr lang="en-CA" altLang="en-US" sz="1600" dirty="0" err="1" smtClean="0">
                <a:latin typeface="Consolas" panose="020B0609020204030204" pitchFamily="49" charset="0"/>
                <a:cs typeface="Consolas" panose="020B0609020204030204" pitchFamily="49" charset="0"/>
              </a:rPr>
              <a:t>docx</a:t>
            </a:r>
            <a:r>
              <a:rPr lang="en-CA" altLang="en-US" sz="1600" dirty="0" smtClean="0">
                <a:latin typeface="Arial" charset="0"/>
                <a:cs typeface="Arial" charset="0"/>
              </a:rPr>
              <a:t>” documents (VBA macro programming section).</a:t>
            </a:r>
          </a:p>
          <a:p>
            <a:r>
              <a:rPr lang="en-CA" altLang="en-US" dirty="0" smtClean="0">
                <a:latin typeface="Arial" charset="0"/>
                <a:cs typeface="Arial" charset="0"/>
              </a:rPr>
              <a:t>A more complete list:</a:t>
            </a:r>
          </a:p>
          <a:p>
            <a:pPr lvl="1"/>
            <a:r>
              <a:rPr lang="en-CA" altLang="en-US" sz="1600" dirty="0">
                <a:latin typeface="Arial" charset="0"/>
                <a:cs typeface="Arial" charset="0"/>
                <a:hlinkClick r:id="rId4"/>
              </a:rPr>
              <a:t>https://</a:t>
            </a:r>
            <a:r>
              <a:rPr lang="en-CA" altLang="en-US" sz="1600" dirty="0" smtClean="0">
                <a:latin typeface="Arial" charset="0"/>
                <a:cs typeface="Arial" charset="0"/>
                <a:hlinkClick r:id="rId4"/>
              </a:rPr>
              <a:t>technet.microsoft.com/en-us/library/cc179163%28v=office.14%29.aspx</a:t>
            </a:r>
            <a:endParaRPr lang="en-CA" altLang="en-US" sz="1600" dirty="0" smtClean="0">
              <a:latin typeface="Arial" charset="0"/>
              <a:cs typeface="Arial" charset="0"/>
            </a:endParaRPr>
          </a:p>
          <a:p>
            <a:pPr lvl="1"/>
            <a:endParaRPr lang="en-CA" altLang="en-US" sz="1600" dirty="0" smtClean="0">
              <a:latin typeface="Arial" charset="0"/>
              <a:cs typeface="Arial" charset="0"/>
            </a:endParaRPr>
          </a:p>
          <a:p>
            <a:endParaRPr lang="en-CA" altLang="en-US" dirty="0" smtClean="0"/>
          </a:p>
        </p:txBody>
      </p:sp>
    </p:spTree>
    <p:extLst>
      <p:ext uri="{BB962C8B-B14F-4D97-AF65-F5344CB8AC3E}">
        <p14:creationId xmlns:p14="http://schemas.microsoft.com/office/powerpoint/2010/main" val="156563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Non-Electronic Based Defenses (4)</a:t>
            </a:r>
            <a:endParaRPr lang="en-CA" altLang="en-US" smtClean="0"/>
          </a:p>
        </p:txBody>
      </p:sp>
      <p:sp>
        <p:nvSpPr>
          <p:cNvPr id="3" name="Content Placeholder 2"/>
          <p:cNvSpPr>
            <a:spLocks noGrp="1"/>
          </p:cNvSpPr>
          <p:nvPr>
            <p:ph idx="1"/>
          </p:nvPr>
        </p:nvSpPr>
        <p:spPr/>
        <p:txBody>
          <a:bodyPr/>
          <a:lstStyle/>
          <a:p>
            <a:r>
              <a:rPr lang="en-US" altLang="en-US" smtClean="0"/>
              <a:t>When you install the program check the publisher information.</a:t>
            </a:r>
          </a:p>
          <a:p>
            <a:pPr lvl="1"/>
            <a:r>
              <a:rPr lang="en-US" altLang="en-US" smtClean="0"/>
              <a:t>Installing software from known publishers increases your risk.</a:t>
            </a:r>
          </a:p>
          <a:p>
            <a:pPr lvl="1"/>
            <a:r>
              <a:rPr lang="en-US" altLang="en-US" smtClean="0"/>
              <a:t>The identity of ‘known’ publishers is electronically certified by companies such as VeriSign.</a:t>
            </a:r>
          </a:p>
          <a:p>
            <a:pPr lvl="1"/>
            <a:endParaRPr lang="en-CA" altLang="en-US" smtClean="0"/>
          </a:p>
        </p:txBody>
      </p:sp>
      <p:grpSp>
        <p:nvGrpSpPr>
          <p:cNvPr id="2" name="Group 6"/>
          <p:cNvGrpSpPr>
            <a:grpSpLocks/>
          </p:cNvGrpSpPr>
          <p:nvPr/>
        </p:nvGrpSpPr>
        <p:grpSpPr bwMode="auto">
          <a:xfrm>
            <a:off x="1014805" y="3006407"/>
            <a:ext cx="7478713" cy="3140075"/>
            <a:chOff x="873125" y="2590800"/>
            <a:chExt cx="7478395" cy="3140075"/>
          </a:xfrm>
        </p:grpSpPr>
        <p:pic>
          <p:nvPicPr>
            <p:cNvPr id="35845" name="Picture 2"/>
            <p:cNvPicPr>
              <a:picLocks noChangeAspect="1" noChangeArrowheads="1"/>
            </p:cNvPicPr>
            <p:nvPr/>
          </p:nvPicPr>
          <p:blipFill>
            <a:blip r:embed="rId2">
              <a:extLst>
                <a:ext uri="{28A0092B-C50C-407E-A947-70E740481C1C}">
                  <a14:useLocalDpi xmlns:a14="http://schemas.microsoft.com/office/drawing/2010/main" val="0"/>
                </a:ext>
              </a:extLst>
            </a:blip>
            <a:srcRect l="30800" t="30115" r="30800" b="33923"/>
            <a:stretch>
              <a:fillRect/>
            </a:stretch>
          </p:blipFill>
          <p:spPr bwMode="auto">
            <a:xfrm>
              <a:off x="873125" y="2590800"/>
              <a:ext cx="44704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ight Brace 4"/>
            <p:cNvSpPr>
              <a:spLocks/>
            </p:cNvSpPr>
            <p:nvPr/>
          </p:nvSpPr>
          <p:spPr bwMode="auto">
            <a:xfrm>
              <a:off x="5334000" y="2651760"/>
              <a:ext cx="416560" cy="2966720"/>
            </a:xfrm>
            <a:prstGeom prst="rightBrace">
              <a:avLst>
                <a:gd name="adj1" fmla="val 8342"/>
                <a:gd name="adj2" fmla="val 50000"/>
              </a:avLst>
            </a:prstGeom>
            <a:noFill/>
            <a:ln w="38100" algn="ctr">
              <a:solidFill>
                <a:srgbClr val="FF0000"/>
              </a:solidFill>
              <a:round/>
              <a:headEnd type="none" w="sm" len="sm"/>
              <a:tailEnd/>
            </a:ln>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5847" name="TextBox 5"/>
            <p:cNvSpPr txBox="1">
              <a:spLocks noChangeArrowheads="1"/>
            </p:cNvSpPr>
            <p:nvPr/>
          </p:nvSpPr>
          <p:spPr bwMode="auto">
            <a:xfrm>
              <a:off x="5770880" y="3393440"/>
              <a:ext cx="25806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Example software with an ‘unknown’ publisher (but this particular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397962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smtClean="0"/>
              <a:t>Non-Electronic Based Defenses (5)</a:t>
            </a:r>
            <a:endParaRPr lang="en-CA" altLang="en-US" smtClean="0"/>
          </a:p>
        </p:txBody>
      </p:sp>
      <p:sp>
        <p:nvSpPr>
          <p:cNvPr id="36867" name="Content Placeholder 2"/>
          <p:cNvSpPr>
            <a:spLocks noGrp="1"/>
          </p:cNvSpPr>
          <p:nvPr>
            <p:ph idx="1"/>
          </p:nvPr>
        </p:nvSpPr>
        <p:spPr/>
        <p:txBody>
          <a:bodyPr/>
          <a:lstStyle/>
          <a:p>
            <a:r>
              <a:rPr lang="en-US" altLang="en-US" smtClean="0"/>
              <a:t>When you install the program read the Terms of Use.</a:t>
            </a:r>
          </a:p>
          <a:p>
            <a:pPr lvl="1"/>
            <a:r>
              <a:rPr lang="en-US" altLang="en-US" smtClean="0"/>
              <a:t>Sometimes buried in the text is an implicit agreement to include additional programs or features along with the program that you are installing.</a:t>
            </a:r>
          </a:p>
          <a:p>
            <a:pPr lvl="1"/>
            <a:r>
              <a:rPr lang="en-US" altLang="en-US" smtClean="0"/>
              <a:t>Some of these ‘extras’ may be regarded as Spyware.</a:t>
            </a:r>
            <a:endParaRPr lang="en-CA" altLang="en-US" smtClean="0"/>
          </a:p>
        </p:txBody>
      </p:sp>
      <p:grpSp>
        <p:nvGrpSpPr>
          <p:cNvPr id="2" name="Group 8"/>
          <p:cNvGrpSpPr>
            <a:grpSpLocks/>
          </p:cNvGrpSpPr>
          <p:nvPr/>
        </p:nvGrpSpPr>
        <p:grpSpPr bwMode="auto">
          <a:xfrm>
            <a:off x="738705" y="3210348"/>
            <a:ext cx="7414695" cy="3678660"/>
            <a:chOff x="873760" y="2621280"/>
            <a:chExt cx="7772400" cy="3831454"/>
          </a:xfrm>
        </p:grpSpPr>
        <p:pic>
          <p:nvPicPr>
            <p:cNvPr id="36869" name="Picture 2"/>
            <p:cNvPicPr>
              <a:picLocks noChangeAspect="1" noChangeArrowheads="1"/>
            </p:cNvPicPr>
            <p:nvPr/>
          </p:nvPicPr>
          <p:blipFill>
            <a:blip r:embed="rId2">
              <a:extLst>
                <a:ext uri="{28A0092B-C50C-407E-A947-70E740481C1C}">
                  <a14:useLocalDpi xmlns:a14="http://schemas.microsoft.com/office/drawing/2010/main" val="0"/>
                </a:ext>
              </a:extLst>
            </a:blip>
            <a:srcRect l="28970" t="25330" r="29086" b="28896"/>
            <a:stretch>
              <a:fillRect/>
            </a:stretch>
          </p:blipFill>
          <p:spPr bwMode="auto">
            <a:xfrm>
              <a:off x="873760" y="2621280"/>
              <a:ext cx="4680798" cy="383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ight Brace 5"/>
            <p:cNvSpPr>
              <a:spLocks/>
            </p:cNvSpPr>
            <p:nvPr/>
          </p:nvSpPr>
          <p:spPr bwMode="auto">
            <a:xfrm>
              <a:off x="5598160" y="2651760"/>
              <a:ext cx="447040" cy="3647440"/>
            </a:xfrm>
            <a:prstGeom prst="rightBrace">
              <a:avLst>
                <a:gd name="adj1" fmla="val 8348"/>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6871" name="TextBox 6"/>
            <p:cNvSpPr txBox="1">
              <a:spLocks noChangeArrowheads="1"/>
            </p:cNvSpPr>
            <p:nvPr/>
          </p:nvSpPr>
          <p:spPr bwMode="auto">
            <a:xfrm>
              <a:off x="6065520" y="3627120"/>
              <a:ext cx="2580640" cy="184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An example license agreement for the “terms of use” for the software. (This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309622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Is This A Trap? How To Avoid?</a:t>
            </a:r>
            <a:endParaRPr lang="en-CA" altLang="en-US" dirty="0" smtClean="0"/>
          </a:p>
        </p:txBody>
      </p:sp>
      <p:grpSp>
        <p:nvGrpSpPr>
          <p:cNvPr id="2" name="Group 9"/>
          <p:cNvGrpSpPr>
            <a:grpSpLocks/>
          </p:cNvGrpSpPr>
          <p:nvPr/>
        </p:nvGrpSpPr>
        <p:grpSpPr bwMode="auto">
          <a:xfrm>
            <a:off x="5456238" y="1905000"/>
            <a:ext cx="3057525" cy="2967037"/>
            <a:chOff x="5527230" y="1635760"/>
            <a:chExt cx="3058288" cy="2966720"/>
          </a:xfrm>
        </p:grpSpPr>
        <p:sp>
          <p:nvSpPr>
            <p:cNvPr id="39943" name="Right Brace 4"/>
            <p:cNvSpPr>
              <a:spLocks/>
            </p:cNvSpPr>
            <p:nvPr/>
          </p:nvSpPr>
          <p:spPr bwMode="auto">
            <a:xfrm>
              <a:off x="5527230" y="1635760"/>
              <a:ext cx="416578" cy="2966720"/>
            </a:xfrm>
            <a:prstGeom prst="rightBrace">
              <a:avLst>
                <a:gd name="adj1" fmla="val 8342"/>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9944" name="TextBox 5"/>
            <p:cNvSpPr txBox="1">
              <a:spLocks noChangeArrowheads="1"/>
            </p:cNvSpPr>
            <p:nvPr/>
          </p:nvSpPr>
          <p:spPr bwMode="auto">
            <a:xfrm>
              <a:off x="6004768" y="2286000"/>
              <a:ext cx="25807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 popup comes up looking like something legitimate from Windows. How do avoid installing malware </a:t>
              </a:r>
              <a:r>
                <a:rPr lang="en-US" altLang="en-US" sz="1800" b="1" dirty="0" smtClean="0">
                  <a:solidFill>
                    <a:srgbClr val="FF0000"/>
                  </a:solidFill>
                </a:rPr>
                <a:t>when you see </a:t>
              </a:r>
              <a:r>
                <a:rPr lang="en-US" altLang="en-US" sz="1800" b="1" dirty="0">
                  <a:solidFill>
                    <a:srgbClr val="FF0000"/>
                  </a:solidFill>
                </a:rPr>
                <a:t>this window?</a:t>
              </a:r>
              <a:endParaRPr lang="en-CA" altLang="en-US" sz="1800" b="1" dirty="0">
                <a:solidFill>
                  <a:srgbClr val="FF0000"/>
                </a:solidFill>
              </a:endParaRPr>
            </a:p>
          </p:txBody>
        </p:sp>
      </p:grpSp>
      <p:grpSp>
        <p:nvGrpSpPr>
          <p:cNvPr id="3" name="Group 13"/>
          <p:cNvGrpSpPr>
            <a:grpSpLocks/>
          </p:cNvGrpSpPr>
          <p:nvPr/>
        </p:nvGrpSpPr>
        <p:grpSpPr bwMode="auto">
          <a:xfrm>
            <a:off x="203200" y="1311275"/>
            <a:ext cx="5248275" cy="4799012"/>
            <a:chOff x="203200" y="1052512"/>
            <a:chExt cx="5248910" cy="4799648"/>
          </a:xfrm>
        </p:grpSpPr>
        <p:pic>
          <p:nvPicPr>
            <p:cNvPr id="39941" name="Picture 5" descr="virusfa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 y="1052512"/>
              <a:ext cx="5238750" cy="448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TextBox 12"/>
            <p:cNvSpPr txBox="1">
              <a:spLocks noChangeArrowheads="1"/>
            </p:cNvSpPr>
            <p:nvPr/>
          </p:nvSpPr>
          <p:spPr bwMode="auto">
            <a:xfrm>
              <a:off x="203200" y="5486400"/>
              <a:ext cx="219456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sz="1200"/>
                <a:t>From: </a:t>
              </a:r>
              <a:r>
                <a:rPr lang="en-CA" altLang="en-US" sz="1200">
                  <a:hlinkClick r:id="rId3"/>
                </a:rPr>
                <a:t>www.thegeekreview.com</a:t>
              </a:r>
              <a:endParaRPr lang="en-CA" altLang="en-US" sz="1200"/>
            </a:p>
          </p:txBody>
        </p:sp>
      </p:grpSp>
    </p:spTree>
    <p:extLst>
      <p:ext uri="{BB962C8B-B14F-4D97-AF65-F5344CB8AC3E}">
        <p14:creationId xmlns:p14="http://schemas.microsoft.com/office/powerpoint/2010/main" val="845613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mtClean="0"/>
              <a:t>Scareware</a:t>
            </a:r>
          </a:p>
        </p:txBody>
      </p:sp>
      <p:sp>
        <p:nvSpPr>
          <p:cNvPr id="605187" name="Rectangle 3"/>
          <p:cNvSpPr>
            <a:spLocks noGrp="1" noChangeArrowheads="1"/>
          </p:cNvSpPr>
          <p:nvPr>
            <p:ph type="body" idx="1"/>
          </p:nvPr>
        </p:nvSpPr>
        <p:spPr/>
        <p:txBody>
          <a:bodyPr/>
          <a:lstStyle/>
          <a:p>
            <a:r>
              <a:rPr lang="en-US" altLang="en-US" dirty="0" smtClean="0"/>
              <a:t>In-and-of itself this is not necessarily a malicious program.</a:t>
            </a:r>
          </a:p>
          <a:p>
            <a:r>
              <a:rPr lang="en-US" altLang="en-US" dirty="0" smtClean="0"/>
              <a:t>It’s an authentic looking message giving you a fake warning about problems with your computer.</a:t>
            </a:r>
          </a:p>
          <a:p>
            <a:pPr lvl="1"/>
            <a:r>
              <a:rPr lang="en-US" altLang="en-US" dirty="0" smtClean="0"/>
              <a:t>Virus infection</a:t>
            </a:r>
          </a:p>
          <a:p>
            <a:pPr lvl="1"/>
            <a:r>
              <a:rPr lang="en-US" altLang="en-US" dirty="0" smtClean="0"/>
              <a:t>Damaged operating system files slowing down your computer</a:t>
            </a:r>
          </a:p>
          <a:p>
            <a:endParaRPr lang="en-US" altLang="en-US" dirty="0" smtClean="0"/>
          </a:p>
        </p:txBody>
      </p:sp>
      <p:grpSp>
        <p:nvGrpSpPr>
          <p:cNvPr id="2" name="Group 8"/>
          <p:cNvGrpSpPr>
            <a:grpSpLocks/>
          </p:cNvGrpSpPr>
          <p:nvPr/>
        </p:nvGrpSpPr>
        <p:grpSpPr bwMode="auto">
          <a:xfrm>
            <a:off x="793237" y="3479828"/>
            <a:ext cx="3854963" cy="3149572"/>
            <a:chOff x="498" y="1475"/>
            <a:chExt cx="3256" cy="2726"/>
          </a:xfrm>
        </p:grpSpPr>
        <p:pic>
          <p:nvPicPr>
            <p:cNvPr id="37893" name="Picture 6" descr="ap_imz2_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 y="1475"/>
              <a:ext cx="3256" cy="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7"/>
            <p:cNvSpPr>
              <a:spLocks noChangeArrowheads="1"/>
            </p:cNvSpPr>
            <p:nvPr/>
          </p:nvSpPr>
          <p:spPr bwMode="auto">
            <a:xfrm>
              <a:off x="519" y="3996"/>
              <a:ext cx="191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a:t>From: http://www.symantec.com</a:t>
              </a:r>
            </a:p>
          </p:txBody>
        </p:sp>
      </p:grpSp>
    </p:spTree>
    <p:extLst>
      <p:ext uri="{BB962C8B-B14F-4D97-AF65-F5344CB8AC3E}">
        <p14:creationId xmlns:p14="http://schemas.microsoft.com/office/powerpoint/2010/main" val="16030636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3"/>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smtClean="0"/>
              <a:t>Scareware (2)</a:t>
            </a:r>
          </a:p>
        </p:txBody>
      </p:sp>
      <p:sp>
        <p:nvSpPr>
          <p:cNvPr id="606211" name="Rectangle 3"/>
          <p:cNvSpPr>
            <a:spLocks noGrp="1" noChangeArrowheads="1"/>
          </p:cNvSpPr>
          <p:nvPr>
            <p:ph type="body" idx="1"/>
          </p:nvPr>
        </p:nvSpPr>
        <p:spPr/>
        <p:txBody>
          <a:bodyPr/>
          <a:lstStyle/>
          <a:p>
            <a:pPr>
              <a:buFontTx/>
              <a:buNone/>
            </a:pPr>
            <a:r>
              <a:rPr lang="en-US" altLang="en-US" dirty="0" smtClean="0"/>
              <a:t>Typically pops up while browsing a web site.</a:t>
            </a:r>
          </a:p>
          <a:p>
            <a:r>
              <a:rPr lang="en-US" altLang="en-US" dirty="0" smtClean="0"/>
              <a:t>It may simply be an elaborate ruse to get people to try their product.</a:t>
            </a:r>
          </a:p>
          <a:p>
            <a:r>
              <a:rPr lang="en-US" altLang="en-US" dirty="0" smtClean="0"/>
              <a:t>In other cases trying to remove a problem that doesn’t exist may actually create new problems:</a:t>
            </a:r>
          </a:p>
          <a:p>
            <a:pPr lvl="1"/>
            <a:r>
              <a:rPr lang="en-US" altLang="en-US" dirty="0" smtClean="0"/>
              <a:t>Malware infection</a:t>
            </a:r>
          </a:p>
          <a:p>
            <a:pPr lvl="1"/>
            <a:r>
              <a:rPr lang="en-US" altLang="en-US" dirty="0" smtClean="0"/>
              <a:t>Credit card theft</a:t>
            </a:r>
          </a:p>
          <a:p>
            <a:r>
              <a:rPr lang="en-US" altLang="en-US" dirty="0" smtClean="0"/>
              <a:t>Try closing your browser or even rebooting your computer and see if the messages persist.</a:t>
            </a:r>
          </a:p>
          <a:p>
            <a:r>
              <a:rPr lang="en-US" altLang="en-US" dirty="0" smtClean="0"/>
              <a:t>Examine the messages carefully, are they originating from a security program currently installed on your computer?</a:t>
            </a:r>
          </a:p>
          <a:p>
            <a:pPr lvl="1"/>
            <a:r>
              <a:rPr lang="en-US" altLang="en-US" dirty="0" smtClean="0"/>
              <a:t>E.g., “Tam </a:t>
            </a:r>
            <a:r>
              <a:rPr lang="en-US" altLang="en-US" dirty="0" err="1" smtClean="0"/>
              <a:t>secureguard</a:t>
            </a:r>
            <a:r>
              <a:rPr lang="en-US" altLang="en-US" dirty="0" smtClean="0"/>
              <a:t> </a:t>
            </a:r>
            <a:r>
              <a:rPr lang="en-US" altLang="en-US" dirty="0" err="1" smtClean="0"/>
              <a:t>sez</a:t>
            </a:r>
            <a:r>
              <a:rPr lang="en-US" altLang="en-US" dirty="0" smtClean="0"/>
              <a:t>’ u r infected”</a:t>
            </a:r>
          </a:p>
          <a:p>
            <a:pPr lvl="1"/>
            <a:r>
              <a:rPr lang="en-US" altLang="en-US" dirty="0" smtClean="0"/>
              <a:t>Try running your own anti-virus software and see if the “security software” shows up as an infection.</a:t>
            </a:r>
          </a:p>
          <a:p>
            <a:pPr lvl="1">
              <a:buFont typeface="Times New Roman" pitchFamily="18" charset="0"/>
              <a:buNone/>
            </a:pPr>
            <a:endParaRPr lang="en-US" altLang="en-US" dirty="0" smtClean="0"/>
          </a:p>
        </p:txBody>
      </p:sp>
    </p:spTree>
    <p:extLst>
      <p:ext uri="{BB962C8B-B14F-4D97-AF65-F5344CB8AC3E}">
        <p14:creationId xmlns:p14="http://schemas.microsoft.com/office/powerpoint/2010/main" val="32318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6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6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6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6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6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62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62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62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62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1" grpId="0" build="p" bldLvl="3"/>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On Avoiding Scareware Pitfalls</a:t>
            </a:r>
            <a:endParaRPr lang="en-US" dirty="0"/>
          </a:p>
        </p:txBody>
      </p:sp>
      <p:sp>
        <p:nvSpPr>
          <p:cNvPr id="3" name="Content Placeholder 2"/>
          <p:cNvSpPr>
            <a:spLocks noGrp="1"/>
          </p:cNvSpPr>
          <p:nvPr>
            <p:ph idx="1"/>
          </p:nvPr>
        </p:nvSpPr>
        <p:spPr/>
        <p:txBody>
          <a:bodyPr/>
          <a:lstStyle/>
          <a:p>
            <a:r>
              <a:rPr lang="en-US" dirty="0" smtClean="0"/>
              <a:t>Example tips (From Microsoft):</a:t>
            </a:r>
          </a:p>
          <a:p>
            <a:pPr lvl="1"/>
            <a:r>
              <a:rPr lang="en-US" dirty="0"/>
              <a:t>Promises of money for little or no effort.</a:t>
            </a:r>
          </a:p>
          <a:p>
            <a:pPr lvl="1"/>
            <a:r>
              <a:rPr lang="en-US" dirty="0"/>
              <a:t>Deals that sound too good to be true</a:t>
            </a:r>
            <a:r>
              <a:rPr lang="en-US" dirty="0" smtClean="0"/>
              <a:t>.</a:t>
            </a:r>
          </a:p>
          <a:p>
            <a:pPr lvl="1"/>
            <a:r>
              <a:rPr lang="en-US" dirty="0" smtClean="0"/>
              <a:t>Alarmist </a:t>
            </a:r>
            <a:r>
              <a:rPr lang="en-US" dirty="0"/>
              <a:t>messages and threats of account closures</a:t>
            </a:r>
            <a:r>
              <a:rPr lang="en-US" dirty="0" smtClean="0"/>
              <a:t>.</a:t>
            </a:r>
          </a:p>
          <a:p>
            <a:pPr lvl="2"/>
            <a:r>
              <a:rPr lang="en-US" dirty="0" smtClean="0"/>
              <a:t>Check the return email address</a:t>
            </a:r>
          </a:p>
          <a:p>
            <a:pPr lvl="2"/>
            <a:r>
              <a:rPr lang="en-US" dirty="0" smtClean="0"/>
              <a:t>Don’t click on the links provided to ‘fix’ the problem</a:t>
            </a:r>
          </a:p>
          <a:p>
            <a:pPr lvl="2"/>
            <a:r>
              <a:rPr lang="en-US" dirty="0" smtClean="0"/>
              <a:t>Use common sense e.g., would a computer tech administrator require personal information to ‘verify your email account information’ </a:t>
            </a:r>
            <a:endParaRPr lang="en-US" dirty="0"/>
          </a:p>
          <a:p>
            <a:pPr lvl="1"/>
            <a:r>
              <a:rPr lang="en-US" dirty="0" smtClean="0"/>
              <a:t>Requests </a:t>
            </a:r>
            <a:r>
              <a:rPr lang="en-US" dirty="0"/>
              <a:t>to donate to a charitable organization after a disaster that has been in the news</a:t>
            </a:r>
            <a:r>
              <a:rPr lang="en-US" dirty="0" smtClean="0"/>
              <a:t>.</a:t>
            </a:r>
          </a:p>
          <a:p>
            <a:pPr lvl="2"/>
            <a:r>
              <a:rPr lang="en-US" dirty="0" smtClean="0"/>
              <a:t>Just donate directly via the website rather than using the email</a:t>
            </a:r>
            <a:endParaRPr lang="en-US" dirty="0"/>
          </a:p>
          <a:p>
            <a:pPr lvl="1"/>
            <a:r>
              <a:rPr lang="en-US" dirty="0"/>
              <a:t>Bad grammar and misspellings.</a:t>
            </a:r>
          </a:p>
          <a:p>
            <a:r>
              <a:rPr lang="en-US" dirty="0" smtClean="0"/>
              <a:t>For more information:</a:t>
            </a:r>
          </a:p>
          <a:p>
            <a:pPr lvl="1"/>
            <a:r>
              <a:rPr lang="en-US" dirty="0" smtClean="0">
                <a:hlinkClick r:id="rId2"/>
              </a:rPr>
              <a:t>http</a:t>
            </a:r>
            <a:r>
              <a:rPr lang="en-US" dirty="0">
                <a:hlinkClick r:id="rId2"/>
              </a:rPr>
              <a:t>://</a:t>
            </a:r>
            <a:r>
              <a:rPr lang="en-US" dirty="0" smtClean="0">
                <a:hlinkClick r:id="rId2"/>
              </a:rPr>
              <a:t>www.microsoft.com/security/pc-security/antivirus-rogue.aspx</a:t>
            </a:r>
            <a:endParaRPr lang="en-US" dirty="0"/>
          </a:p>
        </p:txBody>
      </p:sp>
    </p:spTree>
    <p:extLst>
      <p:ext uri="{BB962C8B-B14F-4D97-AF65-F5344CB8AC3E}">
        <p14:creationId xmlns:p14="http://schemas.microsoft.com/office/powerpoint/2010/main" val="280183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smtClean="0"/>
              <a:t>Some Security Issues While Browsing The Web</a:t>
            </a:r>
          </a:p>
        </p:txBody>
      </p:sp>
      <p:sp>
        <p:nvSpPr>
          <p:cNvPr id="40963" name="Rectangle 3"/>
          <p:cNvSpPr>
            <a:spLocks noGrp="1" noChangeArrowheads="1"/>
          </p:cNvSpPr>
          <p:nvPr>
            <p:ph type="body" idx="1"/>
          </p:nvPr>
        </p:nvSpPr>
        <p:spPr/>
        <p:txBody>
          <a:bodyPr/>
          <a:lstStyle/>
          <a:p>
            <a:r>
              <a:rPr lang="en-US" altLang="en-US" smtClean="0"/>
              <a:t>Incorrect web site names</a:t>
            </a:r>
          </a:p>
          <a:p>
            <a:r>
              <a:rPr lang="en-US" altLang="en-US" smtClean="0"/>
              <a:t>Browser hijacking</a:t>
            </a:r>
          </a:p>
          <a:p>
            <a:r>
              <a:rPr lang="en-US" altLang="en-US" smtClean="0"/>
              <a:t>Storing financial information </a:t>
            </a:r>
          </a:p>
          <a:p>
            <a:r>
              <a:rPr lang="en-US" altLang="en-US" smtClean="0"/>
              <a:t>Saving previously entered data</a:t>
            </a:r>
          </a:p>
        </p:txBody>
      </p:sp>
    </p:spTree>
    <p:extLst>
      <p:ext uri="{BB962C8B-B14F-4D97-AF65-F5344CB8AC3E}">
        <p14:creationId xmlns:p14="http://schemas.microsoft.com/office/powerpoint/2010/main" val="18241568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Incorrect Website Names</a:t>
            </a:r>
          </a:p>
        </p:txBody>
      </p:sp>
      <p:sp>
        <p:nvSpPr>
          <p:cNvPr id="41987" name="AutoShape 6"/>
          <p:cNvSpPr>
            <a:spLocks noChangeArrowheads="1"/>
          </p:cNvSpPr>
          <p:nvPr/>
        </p:nvSpPr>
        <p:spPr bwMode="auto">
          <a:xfrm>
            <a:off x="2286000" y="4381500"/>
            <a:ext cx="2070100" cy="1155700"/>
          </a:xfrm>
          <a:prstGeom prst="cloudCallout">
            <a:avLst>
              <a:gd name="adj1" fmla="val -43750"/>
              <a:gd name="adj2" fmla="val 7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US" altLang="en-US"/>
          </a:p>
        </p:txBody>
      </p:sp>
      <p:grpSp>
        <p:nvGrpSpPr>
          <p:cNvPr id="3" name="Group 14"/>
          <p:cNvGrpSpPr>
            <a:grpSpLocks/>
          </p:cNvGrpSpPr>
          <p:nvPr/>
        </p:nvGrpSpPr>
        <p:grpSpPr bwMode="auto">
          <a:xfrm>
            <a:off x="2349500" y="3111500"/>
            <a:ext cx="3263900" cy="368300"/>
            <a:chOff x="1480" y="1960"/>
            <a:chExt cx="2056" cy="232"/>
          </a:xfrm>
        </p:grpSpPr>
        <p:sp>
          <p:nvSpPr>
            <p:cNvPr id="41995" name="Text Box 5"/>
            <p:cNvSpPr txBox="1">
              <a:spLocks noChangeArrowheads="1"/>
            </p:cNvSpPr>
            <p:nvPr/>
          </p:nvSpPr>
          <p:spPr bwMode="auto">
            <a:xfrm>
              <a:off x="1616" y="1960"/>
              <a:ext cx="14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2000" b="1"/>
                <a:t>www.amazn.com</a:t>
              </a:r>
            </a:p>
          </p:txBody>
        </p:sp>
        <p:sp>
          <p:nvSpPr>
            <p:cNvPr id="41996" name="Line 8"/>
            <p:cNvSpPr>
              <a:spLocks noChangeShapeType="1"/>
            </p:cNvSpPr>
            <p:nvPr/>
          </p:nvSpPr>
          <p:spPr bwMode="auto">
            <a:xfrm>
              <a:off x="1480" y="2184"/>
              <a:ext cx="2056" cy="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541708" name="Text Box 12"/>
          <p:cNvSpPr txBox="1">
            <a:spLocks noChangeArrowheads="1"/>
          </p:cNvSpPr>
          <p:nvPr/>
        </p:nvSpPr>
        <p:spPr bwMode="auto">
          <a:xfrm>
            <a:off x="2474913" y="3554413"/>
            <a:ext cx="27447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a:t>Visa number: 123 456 ….</a:t>
            </a:r>
          </a:p>
        </p:txBody>
      </p:sp>
      <p:sp>
        <p:nvSpPr>
          <p:cNvPr id="541713" name="Text Box 17"/>
          <p:cNvSpPr txBox="1">
            <a:spLocks noChangeArrowheads="1"/>
          </p:cNvSpPr>
          <p:nvPr/>
        </p:nvSpPr>
        <p:spPr bwMode="auto">
          <a:xfrm>
            <a:off x="5649913" y="4722813"/>
            <a:ext cx="2744787"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a:t>Visa number: </a:t>
            </a:r>
          </a:p>
          <a:p>
            <a:pPr eaLnBrk="1" hangingPunct="1">
              <a:spcBef>
                <a:spcPct val="50000"/>
              </a:spcBef>
            </a:pPr>
            <a:r>
              <a:rPr lang="en-CA" altLang="en-US" sz="1800"/>
              <a:t>123 456 ….</a:t>
            </a:r>
          </a:p>
        </p:txBody>
      </p:sp>
      <p:grpSp>
        <p:nvGrpSpPr>
          <p:cNvPr id="6" name="Group 5"/>
          <p:cNvGrpSpPr/>
          <p:nvPr/>
        </p:nvGrpSpPr>
        <p:grpSpPr>
          <a:xfrm>
            <a:off x="5689599" y="2441555"/>
            <a:ext cx="2997201" cy="2253873"/>
            <a:chOff x="5689599" y="2441555"/>
            <a:chExt cx="2997201" cy="2253873"/>
          </a:xfrm>
        </p:grpSpPr>
        <p:sp>
          <p:nvSpPr>
            <p:cNvPr id="41994" name="Text Box 15"/>
            <p:cNvSpPr txBox="1">
              <a:spLocks noChangeArrowheads="1"/>
            </p:cNvSpPr>
            <p:nvPr/>
          </p:nvSpPr>
          <p:spPr bwMode="auto">
            <a:xfrm>
              <a:off x="5689599" y="2441555"/>
              <a:ext cx="29972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indent="0" eaLnBrk="1" hangingPunct="1">
                <a:spcBef>
                  <a:spcPct val="50000"/>
                </a:spcBef>
              </a:pPr>
              <a:r>
                <a:rPr lang="en-US" altLang="en-US" sz="1600" dirty="0" smtClean="0"/>
                <a:t>Person behind the fake </a:t>
              </a:r>
              <a:r>
                <a:rPr lang="en-US" altLang="en-US" sz="1600" dirty="0"/>
                <a:t>website</a:t>
              </a:r>
            </a:p>
          </p:txBody>
        </p:sp>
        <p:pic>
          <p:nvPicPr>
            <p:cNvPr id="66562" name="Picture 2" descr="C:\Users\tamj\Dropbox\PVT\colorbox\business pers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9600" y="2780109"/>
              <a:ext cx="2872979" cy="19153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577849" y="1087438"/>
            <a:ext cx="2924297" cy="3536156"/>
            <a:chOff x="577849" y="1087438"/>
            <a:chExt cx="2924297" cy="3536156"/>
          </a:xfrm>
        </p:grpSpPr>
        <p:pic>
          <p:nvPicPr>
            <p:cNvPr id="66561" name="Picture 1" descr="C:\Users\tamj\Dropbox\PVT\colorbox\computer user woma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849" y="2851944"/>
              <a:ext cx="1771651" cy="1771650"/>
            </a:xfrm>
            <a:prstGeom prst="rect">
              <a:avLst/>
            </a:prstGeom>
            <a:noFill/>
            <a:extLst>
              <a:ext uri="{909E8E84-426E-40DD-AFC4-6F175D3DCCD1}">
                <a14:hiddenFill xmlns:a14="http://schemas.microsoft.com/office/drawing/2010/main">
                  <a:solidFill>
                    <a:srgbClr val="FFFFFF"/>
                  </a:solidFill>
                </a14:hiddenFill>
              </a:ext>
            </a:extLst>
          </p:spPr>
        </p:pic>
        <p:sp>
          <p:nvSpPr>
            <p:cNvPr id="41998" name="AutoShape 7"/>
            <p:cNvSpPr>
              <a:spLocks noChangeArrowheads="1"/>
            </p:cNvSpPr>
            <p:nvPr/>
          </p:nvSpPr>
          <p:spPr bwMode="auto">
            <a:xfrm>
              <a:off x="838200" y="1087438"/>
              <a:ext cx="2663946" cy="1247974"/>
            </a:xfrm>
            <a:prstGeom prst="cloudCallout">
              <a:avLst>
                <a:gd name="adj1" fmla="val -17793"/>
                <a:gd name="adj2" fmla="val 110788"/>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Lets buy something at Amazon</a:t>
              </a:r>
            </a:p>
          </p:txBody>
        </p:sp>
      </p:grpSp>
    </p:spTree>
    <p:extLst>
      <p:ext uri="{BB962C8B-B14F-4D97-AF65-F5344CB8AC3E}">
        <p14:creationId xmlns:p14="http://schemas.microsoft.com/office/powerpoint/2010/main" val="33075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4170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417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08" grpId="0"/>
      <p:bldP spid="541713" grpId="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Incorrect Website Names</a:t>
            </a:r>
            <a:endParaRPr lang="en-US" dirty="0"/>
          </a:p>
        </p:txBody>
      </p:sp>
      <p:sp>
        <p:nvSpPr>
          <p:cNvPr id="3" name="Content Placeholder 2"/>
          <p:cNvSpPr>
            <a:spLocks noGrp="1"/>
          </p:cNvSpPr>
          <p:nvPr>
            <p:ph idx="1"/>
          </p:nvPr>
        </p:nvSpPr>
        <p:spPr/>
        <p:txBody>
          <a:bodyPr/>
          <a:lstStyle/>
          <a:p>
            <a:r>
              <a:rPr lang="en-US" dirty="0" smtClean="0"/>
              <a:t>How to mitigate</a:t>
            </a:r>
          </a:p>
          <a:p>
            <a:r>
              <a:rPr lang="en-US" dirty="0" smtClean="0"/>
              <a:t>Use a reputable search engine to find the desired website</a:t>
            </a:r>
          </a:p>
          <a:p>
            <a:r>
              <a:rPr lang="en-US" dirty="0" smtClean="0"/>
              <a:t>“Favorite” or “bookmark” websites and then access the website using this way rather than typing it manually each time.</a:t>
            </a:r>
            <a:endParaRPr lang="en-US" dirty="0"/>
          </a:p>
        </p:txBody>
      </p:sp>
    </p:spTree>
    <p:extLst>
      <p:ext uri="{BB962C8B-B14F-4D97-AF65-F5344CB8AC3E}">
        <p14:creationId xmlns:p14="http://schemas.microsoft.com/office/powerpoint/2010/main" val="58602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smtClean="0"/>
              <a:t>Browser Hijacking</a:t>
            </a:r>
          </a:p>
        </p:txBody>
      </p:sp>
      <p:sp>
        <p:nvSpPr>
          <p:cNvPr id="542723" name="Rectangle 3"/>
          <p:cNvSpPr>
            <a:spLocks noGrp="1" noChangeArrowheads="1"/>
          </p:cNvSpPr>
          <p:nvPr>
            <p:ph type="body" idx="1"/>
          </p:nvPr>
        </p:nvSpPr>
        <p:spPr/>
        <p:txBody>
          <a:bodyPr/>
          <a:lstStyle/>
          <a:p>
            <a:r>
              <a:rPr lang="en-US" altLang="en-US" dirty="0" smtClean="0"/>
              <a:t>A program that takes over your web browser:</a:t>
            </a:r>
          </a:p>
          <a:p>
            <a:pPr lvl="1"/>
            <a:r>
              <a:rPr lang="en-US" altLang="en-US" dirty="0" smtClean="0"/>
              <a:t>Changes your default home page</a:t>
            </a:r>
          </a:p>
          <a:p>
            <a:pPr lvl="1"/>
            <a:r>
              <a:rPr lang="en-US" altLang="en-US" dirty="0" smtClean="0"/>
              <a:t>Changes your favorites/bookmarks in your browser</a:t>
            </a:r>
          </a:p>
          <a:p>
            <a:pPr lvl="1"/>
            <a:r>
              <a:rPr lang="en-US" altLang="en-US" dirty="0" smtClean="0"/>
              <a:t>Causes a storm of pop-up windows to appear</a:t>
            </a:r>
          </a:p>
          <a:p>
            <a:pPr lvl="1"/>
            <a:r>
              <a:rPr lang="en-US" altLang="en-US" dirty="0" smtClean="0"/>
              <a:t>Redirects the browser to certain web pages</a:t>
            </a:r>
          </a:p>
          <a:p>
            <a:pPr lvl="1"/>
            <a:r>
              <a:rPr lang="en-US" altLang="en-US" dirty="0" smtClean="0"/>
              <a:t>Redirects the browser away from certain web pages (e.g., websites run by companies that product anti-virus software)</a:t>
            </a:r>
          </a:p>
          <a:p>
            <a:pPr lvl="1"/>
            <a:endParaRPr lang="en-US" altLang="en-US" dirty="0" smtClean="0"/>
          </a:p>
          <a:p>
            <a:r>
              <a:rPr lang="en-US" altLang="en-US" dirty="0" smtClean="0"/>
              <a:t>Common sources</a:t>
            </a:r>
          </a:p>
          <a:p>
            <a:pPr lvl="1"/>
            <a:r>
              <a:rPr lang="en-US" altLang="en-US" dirty="0" smtClean="0"/>
              <a:t>‘Free’ software (Trojan)</a:t>
            </a:r>
          </a:p>
          <a:p>
            <a:pPr lvl="1"/>
            <a:r>
              <a:rPr lang="en-US" altLang="en-US" dirty="0" smtClean="0"/>
              <a:t>Email attachments</a:t>
            </a:r>
          </a:p>
          <a:p>
            <a:pPr lvl="1"/>
            <a:r>
              <a:rPr lang="en-US" altLang="en-US" dirty="0" smtClean="0"/>
              <a:t>Drive-by downloads (covered earlier)</a:t>
            </a:r>
          </a:p>
          <a:p>
            <a:pPr lvl="1"/>
            <a:endParaRPr lang="en-US" altLang="en-US" dirty="0" smtClean="0"/>
          </a:p>
          <a:p>
            <a:pPr lvl="1"/>
            <a:endParaRPr lang="en-US" altLang="en-US" dirty="0" smtClean="0"/>
          </a:p>
          <a:p>
            <a:pPr lvl="1"/>
            <a:endParaRPr lang="en-US" altLang="en-US" dirty="0" smtClean="0"/>
          </a:p>
        </p:txBody>
      </p:sp>
    </p:spTree>
    <p:extLst>
      <p:ext uri="{BB962C8B-B14F-4D97-AF65-F5344CB8AC3E}">
        <p14:creationId xmlns:p14="http://schemas.microsoft.com/office/powerpoint/2010/main" val="399520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7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27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272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4272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4272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27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23" grpId="0" build="p" bldLvl="3"/>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
          <p:cNvGrpSpPr/>
          <p:nvPr/>
        </p:nvGrpSpPr>
        <p:grpSpPr>
          <a:xfrm>
            <a:off x="285789" y="2309813"/>
            <a:ext cx="4168475" cy="3613151"/>
            <a:chOff x="285789" y="2309813"/>
            <a:chExt cx="4168475" cy="3613151"/>
          </a:xfrm>
        </p:grpSpPr>
        <p:pic>
          <p:nvPicPr>
            <p:cNvPr id="62465" name="Picture 1" descr="C:\Users\tamj\Dropbox\PVT\colorbox\computer user wom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89" y="3581400"/>
              <a:ext cx="2341564" cy="2341564"/>
            </a:xfrm>
            <a:prstGeom prst="rect">
              <a:avLst/>
            </a:prstGeom>
            <a:noFill/>
            <a:extLst>
              <a:ext uri="{909E8E84-426E-40DD-AFC4-6F175D3DCCD1}">
                <a14:hiddenFill xmlns:a14="http://schemas.microsoft.com/office/drawing/2010/main">
                  <a:solidFill>
                    <a:srgbClr val="FFFFFF"/>
                  </a:solidFill>
                </a14:hiddenFill>
              </a:ext>
            </a:extLst>
          </p:spPr>
        </p:pic>
        <p:sp>
          <p:nvSpPr>
            <p:cNvPr id="44049" name="AutoShape 6"/>
            <p:cNvSpPr>
              <a:spLocks noChangeArrowheads="1"/>
            </p:cNvSpPr>
            <p:nvPr/>
          </p:nvSpPr>
          <p:spPr bwMode="auto">
            <a:xfrm>
              <a:off x="1634865" y="2309813"/>
              <a:ext cx="2819399" cy="1112202"/>
            </a:xfrm>
            <a:prstGeom prst="cloudCallout">
              <a:avLst>
                <a:gd name="adj1" fmla="val -46974"/>
                <a:gd name="adj2" fmla="val 100654"/>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Lets buy something online</a:t>
              </a:r>
            </a:p>
          </p:txBody>
        </p:sp>
      </p:grpSp>
      <p:sp>
        <p:nvSpPr>
          <p:cNvPr id="44034" name="Rectangle 2"/>
          <p:cNvSpPr>
            <a:spLocks noGrp="1" noChangeArrowheads="1"/>
          </p:cNvSpPr>
          <p:nvPr>
            <p:ph type="title"/>
          </p:nvPr>
        </p:nvSpPr>
        <p:spPr/>
        <p:txBody>
          <a:bodyPr/>
          <a:lstStyle/>
          <a:p>
            <a:r>
              <a:rPr lang="en-US" altLang="en-US" smtClean="0"/>
              <a:t>Storing Financial Information</a:t>
            </a:r>
          </a:p>
        </p:txBody>
      </p:sp>
      <p:sp>
        <p:nvSpPr>
          <p:cNvPr id="44035" name="Rectangle 3"/>
          <p:cNvSpPr>
            <a:spLocks noGrp="1" noChangeArrowheads="1"/>
          </p:cNvSpPr>
          <p:nvPr>
            <p:ph type="body" idx="1"/>
          </p:nvPr>
        </p:nvSpPr>
        <p:spPr/>
        <p:txBody>
          <a:bodyPr/>
          <a:lstStyle/>
          <a:p>
            <a:r>
              <a:rPr lang="en-US" altLang="en-US" dirty="0" smtClean="0"/>
              <a:t>Even if you enter your information at the correct web site the convenience must be balanced out vs. security concerns:</a:t>
            </a:r>
          </a:p>
        </p:txBody>
      </p:sp>
      <p:sp>
        <p:nvSpPr>
          <p:cNvPr id="550923" name="Text Box 11"/>
          <p:cNvSpPr txBox="1">
            <a:spLocks noChangeArrowheads="1"/>
          </p:cNvSpPr>
          <p:nvPr/>
        </p:nvSpPr>
        <p:spPr bwMode="auto">
          <a:xfrm>
            <a:off x="4581264" y="5095874"/>
            <a:ext cx="14732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a:t>Visa #123 456…</a:t>
            </a:r>
          </a:p>
        </p:txBody>
      </p:sp>
      <p:grpSp>
        <p:nvGrpSpPr>
          <p:cNvPr id="5" name="Group 4"/>
          <p:cNvGrpSpPr/>
          <p:nvPr/>
        </p:nvGrpSpPr>
        <p:grpSpPr>
          <a:xfrm>
            <a:off x="6206864" y="2247356"/>
            <a:ext cx="2717800" cy="2711993"/>
            <a:chOff x="6206864" y="2247356"/>
            <a:chExt cx="2717800" cy="2711993"/>
          </a:xfrm>
        </p:grpSpPr>
        <p:grpSp>
          <p:nvGrpSpPr>
            <p:cNvPr id="4" name="Group 3"/>
            <p:cNvGrpSpPr/>
            <p:nvPr/>
          </p:nvGrpSpPr>
          <p:grpSpPr>
            <a:xfrm>
              <a:off x="6206864" y="3343274"/>
              <a:ext cx="2717800" cy="1616075"/>
              <a:chOff x="6206864" y="3343274"/>
              <a:chExt cx="2717800" cy="1616075"/>
            </a:xfrm>
          </p:grpSpPr>
          <p:grpSp>
            <p:nvGrpSpPr>
              <p:cNvPr id="44043" name="Group 16"/>
              <p:cNvGrpSpPr>
                <a:grpSpLocks/>
              </p:cNvGrpSpPr>
              <p:nvPr/>
            </p:nvGrpSpPr>
            <p:grpSpPr bwMode="auto">
              <a:xfrm>
                <a:off x="6206864" y="3343274"/>
                <a:ext cx="1409700" cy="1333500"/>
                <a:chOff x="3872" y="1896"/>
                <a:chExt cx="888" cy="840"/>
              </a:xfrm>
            </p:grpSpPr>
            <p:sp>
              <p:nvSpPr>
                <p:cNvPr id="44046" name="Line 14"/>
                <p:cNvSpPr>
                  <a:spLocks noChangeShapeType="1"/>
                </p:cNvSpPr>
                <p:nvPr/>
              </p:nvSpPr>
              <p:spPr bwMode="auto">
                <a:xfrm flipH="1">
                  <a:off x="3872" y="1896"/>
                  <a:ext cx="832" cy="7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sp>
              <p:nvSpPr>
                <p:cNvPr id="44047" name="Line 15"/>
                <p:cNvSpPr>
                  <a:spLocks noChangeShapeType="1"/>
                </p:cNvSpPr>
                <p:nvPr/>
              </p:nvSpPr>
              <p:spPr bwMode="auto">
                <a:xfrm flipV="1">
                  <a:off x="3920" y="1960"/>
                  <a:ext cx="840" cy="77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44044" name="Text Box 19"/>
              <p:cNvSpPr txBox="1">
                <a:spLocks noChangeArrowheads="1"/>
              </p:cNvSpPr>
              <p:nvPr/>
            </p:nvSpPr>
            <p:spPr bwMode="auto">
              <a:xfrm>
                <a:off x="7565764" y="3889374"/>
                <a:ext cx="13589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2000"/>
                  <a:t>Access to merchant’s hacked database</a:t>
                </a:r>
              </a:p>
            </p:txBody>
          </p:sp>
        </p:grpSp>
        <p:pic>
          <p:nvPicPr>
            <p:cNvPr id="62466" name="Picture 2" descr="C:\Users\tamj\Dropbox\PVT\colorbox\hack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2247356"/>
              <a:ext cx="1423987" cy="14636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2727064" y="3746499"/>
            <a:ext cx="3463925" cy="1352550"/>
            <a:chOff x="2727064" y="3746499"/>
            <a:chExt cx="3463925" cy="1352550"/>
          </a:xfrm>
        </p:grpSpPr>
        <p:sp>
          <p:nvSpPr>
            <p:cNvPr id="44038" name="Line 9"/>
            <p:cNvSpPr>
              <a:spLocks noChangeShapeType="1"/>
            </p:cNvSpPr>
            <p:nvPr/>
          </p:nvSpPr>
          <p:spPr bwMode="auto">
            <a:xfrm>
              <a:off x="2727064" y="4359274"/>
              <a:ext cx="1854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nvGrpSpPr>
            <p:cNvPr id="6" name="Group 5"/>
            <p:cNvGrpSpPr/>
            <p:nvPr/>
          </p:nvGrpSpPr>
          <p:grpSpPr>
            <a:xfrm>
              <a:off x="2752464" y="3746499"/>
              <a:ext cx="3438525" cy="1352550"/>
              <a:chOff x="2752464" y="3746499"/>
              <a:chExt cx="3438525" cy="1352550"/>
            </a:xfrm>
          </p:grpSpPr>
          <p:sp>
            <p:nvSpPr>
              <p:cNvPr id="44037" name="Text Box 8"/>
              <p:cNvSpPr txBox="1">
                <a:spLocks noChangeArrowheads="1"/>
              </p:cNvSpPr>
              <p:nvPr/>
            </p:nvSpPr>
            <p:spPr bwMode="auto">
              <a:xfrm>
                <a:off x="2752464" y="3990974"/>
                <a:ext cx="209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www.buyit.com</a:t>
                </a:r>
              </a:p>
            </p:txBody>
          </p:sp>
          <p:sp>
            <p:nvSpPr>
              <p:cNvPr id="44042" name="Rectangle 17"/>
              <p:cNvSpPr>
                <a:spLocks noChangeArrowheads="1"/>
              </p:cNvSpPr>
              <p:nvPr/>
            </p:nvSpPr>
            <p:spPr bwMode="auto">
              <a:xfrm>
                <a:off x="4576502" y="3746499"/>
                <a:ext cx="1614487" cy="135255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u="sng" dirty="0">
                    <a:hlinkClick r:id="rId4"/>
                  </a:rPr>
                  <a:t>www.buyit.com</a:t>
                </a:r>
                <a:endParaRPr lang="en-US" altLang="en-US" sz="1600" u="sng" dirty="0"/>
              </a:p>
              <a:p>
                <a:pPr marL="115888" indent="-115888" eaLnBrk="1" hangingPunct="1">
                  <a:buFont typeface="Arial" charset="0"/>
                  <a:buChar char="•"/>
                </a:pPr>
                <a:r>
                  <a:rPr lang="en-US" altLang="en-US" sz="1600" dirty="0"/>
                  <a:t>Buy this!</a:t>
                </a:r>
              </a:p>
              <a:p>
                <a:pPr marL="115888" indent="-115888" eaLnBrk="1" hangingPunct="1">
                  <a:buFont typeface="Arial" charset="0"/>
                  <a:buChar char="•"/>
                </a:pPr>
                <a:r>
                  <a:rPr lang="en-US" altLang="en-US" sz="1600" dirty="0"/>
                  <a:t>Buy that!</a:t>
                </a:r>
              </a:p>
              <a:p>
                <a:pPr marL="115888" indent="-115888" eaLnBrk="1" hangingPunct="1">
                  <a:buFont typeface="Arial" charset="0"/>
                  <a:buChar char="•"/>
                </a:pPr>
                <a:r>
                  <a:rPr lang="en-US" altLang="en-US" sz="1600" dirty="0"/>
                  <a:t>Buy the other thing!</a:t>
                </a:r>
                <a:endParaRPr lang="en-CA" altLang="en-US" sz="1600" dirty="0"/>
              </a:p>
            </p:txBody>
          </p:sp>
        </p:grpSp>
      </p:grpSp>
      <p:sp>
        <p:nvSpPr>
          <p:cNvPr id="550929" name="Text Box 17"/>
          <p:cNvSpPr txBox="1">
            <a:spLocks noChangeArrowheads="1"/>
          </p:cNvSpPr>
          <p:nvPr/>
        </p:nvSpPr>
        <p:spPr bwMode="auto">
          <a:xfrm>
            <a:off x="7807064" y="3149167"/>
            <a:ext cx="1117600" cy="530225"/>
          </a:xfrm>
          <a:prstGeom prst="rect">
            <a:avLst/>
          </a:prstGeom>
          <a:solidFill>
            <a:schemeClr val="bg1"/>
          </a:solidFill>
          <a:ln>
            <a:noFill/>
          </a:ln>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Visa #123 456…</a:t>
            </a:r>
          </a:p>
        </p:txBody>
      </p:sp>
    </p:spTree>
    <p:extLst>
      <p:ext uri="{BB962C8B-B14F-4D97-AF65-F5344CB8AC3E}">
        <p14:creationId xmlns:p14="http://schemas.microsoft.com/office/powerpoint/2010/main" val="3964029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09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0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3"/>
      <p:bldP spid="550923" grpId="0"/>
      <p:bldP spid="550929"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Storing Financial Information (2)</a:t>
            </a:r>
          </a:p>
        </p:txBody>
      </p:sp>
      <p:sp>
        <p:nvSpPr>
          <p:cNvPr id="600067" name="Rectangle 3"/>
          <p:cNvSpPr>
            <a:spLocks noGrp="1" noChangeArrowheads="1"/>
          </p:cNvSpPr>
          <p:nvPr>
            <p:ph type="body" idx="1"/>
          </p:nvPr>
        </p:nvSpPr>
        <p:spPr/>
        <p:txBody>
          <a:bodyPr/>
          <a:lstStyle/>
          <a:p>
            <a:r>
              <a:rPr lang="en-US" altLang="en-US" dirty="0" smtClean="0"/>
              <a:t>Balance the convenience of having this information stored with the merchant (so you don’t have fill it) and the additional security (foiling spyware such as keystroke loggers) vs. the probability of having it stolen from the merchant.</a:t>
            </a:r>
          </a:p>
          <a:p>
            <a:r>
              <a:rPr lang="en-US" altLang="en-US" dirty="0" smtClean="0"/>
              <a:t>Consider: </a:t>
            </a:r>
          </a:p>
          <a:p>
            <a:pPr lvl="1"/>
            <a:r>
              <a:rPr lang="en-US" altLang="en-US" dirty="0" smtClean="0"/>
              <a:t>The size of the merchant (large with the resources to spend money on security vs. a tiny home business).</a:t>
            </a:r>
          </a:p>
          <a:p>
            <a:pPr lvl="1"/>
            <a:r>
              <a:rPr lang="en-US" altLang="en-US" dirty="0" smtClean="0"/>
              <a:t>The merchant’s reputation and history (keep in mind that quite often merchants legally don’t have to disclose security breaches).</a:t>
            </a:r>
          </a:p>
          <a:p>
            <a:pPr lvl="1"/>
            <a:r>
              <a:rPr lang="en-US" altLang="en-US" dirty="0" smtClean="0"/>
              <a:t> Any security measures that they care to describe (specific measures, e.g., 128 bit encryption, rather than just vague guarantees about protecting your information).</a:t>
            </a:r>
          </a:p>
          <a:p>
            <a:endParaRPr lang="en-US" altLang="en-US" dirty="0" smtClean="0"/>
          </a:p>
        </p:txBody>
      </p:sp>
    </p:spTree>
    <p:extLst>
      <p:ext uri="{BB962C8B-B14F-4D97-AF65-F5344CB8AC3E}">
        <p14:creationId xmlns:p14="http://schemas.microsoft.com/office/powerpoint/2010/main" val="184371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00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00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00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00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00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7" grpId="0" build="p" bldLvl="3"/>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smtClean="0"/>
              <a:t>Saving Previously Entered Information</a:t>
            </a:r>
          </a:p>
        </p:txBody>
      </p:sp>
      <p:sp>
        <p:nvSpPr>
          <p:cNvPr id="46083" name="Rectangle 3"/>
          <p:cNvSpPr>
            <a:spLocks noGrp="1" noChangeArrowheads="1"/>
          </p:cNvSpPr>
          <p:nvPr>
            <p:ph type="body" idx="1"/>
          </p:nvPr>
        </p:nvSpPr>
        <p:spPr/>
        <p:txBody>
          <a:bodyPr/>
          <a:lstStyle/>
          <a:p>
            <a:r>
              <a:rPr lang="en-US" altLang="en-US" smtClean="0"/>
              <a:t>Even storing information on your own computer must balance convenience against </a:t>
            </a:r>
            <a:r>
              <a:rPr lang="en-US" altLang="en-US" i="1" smtClean="0"/>
              <a:t>some</a:t>
            </a:r>
            <a:r>
              <a:rPr lang="en-US" altLang="en-US" smtClean="0"/>
              <a:t> security concerns. </a:t>
            </a:r>
          </a:p>
        </p:txBody>
      </p:sp>
      <p:pic>
        <p:nvPicPr>
          <p:cNvPr id="5"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24384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235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3"/>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Transmitting Information On The Internet</a:t>
            </a:r>
          </a:p>
        </p:txBody>
      </p:sp>
      <p:sp>
        <p:nvSpPr>
          <p:cNvPr id="552963" name="Rectangle 3"/>
          <p:cNvSpPr>
            <a:spLocks noGrp="1" noChangeArrowheads="1"/>
          </p:cNvSpPr>
          <p:nvPr>
            <p:ph type="body" idx="1"/>
          </p:nvPr>
        </p:nvSpPr>
        <p:spPr/>
        <p:txBody>
          <a:bodyPr/>
          <a:lstStyle/>
          <a:p>
            <a:r>
              <a:rPr lang="en-US" altLang="en-US" smtClean="0"/>
              <a:t>Many protocols transmit packets in an unencrypted format.</a:t>
            </a:r>
          </a:p>
          <a:p>
            <a:pPr lvl="1"/>
            <a:r>
              <a:rPr lang="en-US" altLang="en-US" smtClean="0"/>
              <a:t>Email</a:t>
            </a:r>
          </a:p>
          <a:p>
            <a:pPr lvl="1"/>
            <a:r>
              <a:rPr lang="en-US" altLang="en-US" smtClean="0"/>
              <a:t>Http</a:t>
            </a:r>
          </a:p>
          <a:p>
            <a:r>
              <a:rPr lang="en-US" altLang="en-US" smtClean="0"/>
              <a:t>Indicators that a web page employs encryption</a:t>
            </a:r>
          </a:p>
          <a:p>
            <a:pPr lvl="1"/>
            <a:endParaRPr lang="en-US" altLang="en-US" smtClean="0"/>
          </a:p>
        </p:txBody>
      </p:sp>
      <p:grpSp>
        <p:nvGrpSpPr>
          <p:cNvPr id="2" name="Group 6"/>
          <p:cNvGrpSpPr>
            <a:grpSpLocks/>
          </p:cNvGrpSpPr>
          <p:nvPr/>
        </p:nvGrpSpPr>
        <p:grpSpPr bwMode="auto">
          <a:xfrm>
            <a:off x="685800" y="2997201"/>
            <a:ext cx="5118100" cy="3671887"/>
            <a:chOff x="673100" y="3035300"/>
            <a:chExt cx="5118100" cy="3671888"/>
          </a:xfrm>
        </p:grpSpPr>
        <p:pic>
          <p:nvPicPr>
            <p:cNvPr id="47109" name="Picture 5" descr="IE encrypted"/>
            <p:cNvPicPr>
              <a:picLocks noChangeAspect="1" noChangeArrowheads="1"/>
            </p:cNvPicPr>
            <p:nvPr/>
          </p:nvPicPr>
          <p:blipFill>
            <a:blip r:embed="rId3">
              <a:extLst>
                <a:ext uri="{28A0092B-C50C-407E-A947-70E740481C1C}">
                  <a14:useLocalDpi xmlns:a14="http://schemas.microsoft.com/office/drawing/2010/main" val="0"/>
                </a:ext>
              </a:extLst>
            </a:blip>
            <a:srcRect r="12717"/>
            <a:stretch>
              <a:fillRect/>
            </a:stretch>
          </p:blipFill>
          <p:spPr bwMode="auto">
            <a:xfrm>
              <a:off x="736600" y="3373438"/>
              <a:ext cx="50546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Text Box 6"/>
            <p:cNvSpPr txBox="1">
              <a:spLocks noChangeArrowheads="1"/>
            </p:cNvSpPr>
            <p:nvPr/>
          </p:nvSpPr>
          <p:spPr bwMode="auto">
            <a:xfrm>
              <a:off x="673100" y="3035300"/>
              <a:ext cx="2374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dirty="0"/>
                <a:t>Internet Explorer</a:t>
              </a:r>
            </a:p>
          </p:txBody>
        </p:sp>
      </p:grpSp>
      <p:sp>
        <p:nvSpPr>
          <p:cNvPr id="4" name="Right Arrow 3"/>
          <p:cNvSpPr/>
          <p:nvPr/>
        </p:nvSpPr>
        <p:spPr>
          <a:xfrm rot="18633349">
            <a:off x="1210455" y="4156681"/>
            <a:ext cx="3810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rot="8395737">
            <a:off x="5262132" y="6318823"/>
            <a:ext cx="3810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16"/>
          <p:cNvGrpSpPr>
            <a:grpSpLocks/>
          </p:cNvGrpSpPr>
          <p:nvPr/>
        </p:nvGrpSpPr>
        <p:grpSpPr bwMode="auto">
          <a:xfrm>
            <a:off x="6207125" y="2964032"/>
            <a:ext cx="2774950" cy="2324100"/>
            <a:chOff x="344" y="2856"/>
            <a:chExt cx="1748" cy="1464"/>
          </a:xfrm>
        </p:grpSpPr>
        <p:pic>
          <p:nvPicPr>
            <p:cNvPr id="11" name="Picture 17" descr="netscape encrypted"/>
            <p:cNvPicPr>
              <a:picLocks noChangeAspect="1" noChangeArrowheads="1"/>
            </p:cNvPicPr>
            <p:nvPr/>
          </p:nvPicPr>
          <p:blipFill>
            <a:blip r:embed="rId4">
              <a:extLst>
                <a:ext uri="{28A0092B-C50C-407E-A947-70E740481C1C}">
                  <a14:useLocalDpi xmlns:a14="http://schemas.microsoft.com/office/drawing/2010/main" val="0"/>
                </a:ext>
              </a:extLst>
            </a:blip>
            <a:srcRect l="47758" t="46494"/>
            <a:stretch>
              <a:fillRect/>
            </a:stretch>
          </p:blipFill>
          <p:spPr bwMode="auto">
            <a:xfrm>
              <a:off x="388" y="3047"/>
              <a:ext cx="1704" cy="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8"/>
            <p:cNvSpPr txBox="1">
              <a:spLocks noChangeArrowheads="1"/>
            </p:cNvSpPr>
            <p:nvPr/>
          </p:nvSpPr>
          <p:spPr bwMode="auto">
            <a:xfrm>
              <a:off x="344" y="2856"/>
              <a:ext cx="11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a:t>General</a:t>
              </a:r>
            </a:p>
          </p:txBody>
        </p:sp>
      </p:grpSp>
    </p:spTree>
    <p:extLst>
      <p:ext uri="{BB962C8B-B14F-4D97-AF65-F5344CB8AC3E}">
        <p14:creationId xmlns:p14="http://schemas.microsoft.com/office/powerpoint/2010/main" val="4282263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29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29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29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63" grpId="0" build="p" bldLvl="3"/>
      <p:bldP spid="4" grpId="0" animBg="1"/>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Encryption?</a:t>
            </a:r>
            <a:endParaRPr lang="en-US" dirty="0"/>
          </a:p>
        </p:txBody>
      </p:sp>
      <p:sp>
        <p:nvSpPr>
          <p:cNvPr id="3" name="Content Placeholder 2"/>
          <p:cNvSpPr>
            <a:spLocks noGrp="1"/>
          </p:cNvSpPr>
          <p:nvPr>
            <p:ph idx="1"/>
          </p:nvPr>
        </p:nvSpPr>
        <p:spPr/>
        <p:txBody>
          <a:bodyPr/>
          <a:lstStyle/>
          <a:p>
            <a:r>
              <a:rPr lang="en-US" dirty="0" smtClean="0"/>
              <a:t>“Scrambling” information sent across a network (or the Internet)</a:t>
            </a:r>
          </a:p>
          <a:p>
            <a:pPr eaLnBrk="1" hangingPunct="1"/>
            <a:r>
              <a:rPr lang="en-US" dirty="0" smtClean="0">
                <a:ea typeface="ＭＳ Ｐゴシック" pitchFamily="34" charset="-128"/>
              </a:rPr>
              <a:t>Example</a:t>
            </a:r>
            <a:r>
              <a:rPr lang="en-US" dirty="0">
                <a:ea typeface="ＭＳ Ｐゴシック" pitchFamily="34" charset="-128"/>
              </a:rPr>
              <a:t>:</a:t>
            </a:r>
          </a:p>
          <a:p>
            <a:pPr lvl="1" eaLnBrk="1" hangingPunct="1"/>
            <a:r>
              <a:rPr lang="en-US" dirty="0">
                <a:ea typeface="ＭＳ Ｐゴシック" pitchFamily="34" charset="-128"/>
              </a:rPr>
              <a:t>Original message: </a:t>
            </a:r>
            <a:r>
              <a:rPr lang="en-US" dirty="0">
                <a:latin typeface="Consolas" pitchFamily="49" charset="0"/>
                <a:ea typeface="ＭＳ Ｐゴシック" pitchFamily="34" charset="-128"/>
                <a:cs typeface="Consolas" pitchFamily="49" charset="0"/>
              </a:rPr>
              <a:t>MARY HAD A LITTLE LAMB</a:t>
            </a:r>
          </a:p>
          <a:p>
            <a:pPr lvl="1" eaLnBrk="1" hangingPunct="1"/>
            <a:r>
              <a:rPr lang="en-US" dirty="0">
                <a:ea typeface="ＭＳ Ｐゴシック" pitchFamily="34" charset="-128"/>
              </a:rPr>
              <a:t>Encrypted message: </a:t>
            </a:r>
            <a:r>
              <a:rPr lang="en-US" dirty="0">
                <a:latin typeface="Consolas" pitchFamily="49" charset="0"/>
                <a:ea typeface="ＭＳ Ｐゴシック" pitchFamily="34" charset="-128"/>
                <a:cs typeface="Consolas" pitchFamily="49" charset="0"/>
              </a:rPr>
              <a:t>LZQX GZC Z KHSSKD </a:t>
            </a:r>
            <a:r>
              <a:rPr lang="en-US" dirty="0" smtClean="0">
                <a:latin typeface="Consolas" pitchFamily="49" charset="0"/>
                <a:ea typeface="ＭＳ Ｐゴシック" pitchFamily="34" charset="-128"/>
                <a:cs typeface="Consolas" pitchFamily="49" charset="0"/>
              </a:rPr>
              <a:t>KZLA</a:t>
            </a:r>
          </a:p>
          <a:p>
            <a:pPr eaLnBrk="1" hangingPunct="1"/>
            <a:r>
              <a:rPr lang="en-US" dirty="0" smtClean="0">
                <a:ea typeface="ＭＳ Ｐゴシック" pitchFamily="34" charset="-128"/>
                <a:cs typeface="Consolas" pitchFamily="49" charset="0"/>
              </a:rPr>
              <a:t>The sending computer encrypts the information</a:t>
            </a:r>
          </a:p>
          <a:p>
            <a:pPr eaLnBrk="1" hangingPunct="1"/>
            <a:r>
              <a:rPr lang="en-US" dirty="0" smtClean="0">
                <a:ea typeface="ＭＳ Ｐゴシック" pitchFamily="34" charset="-128"/>
                <a:cs typeface="Consolas" pitchFamily="49" charset="0"/>
              </a:rPr>
              <a:t>The encrypted information is sent along the network/Internet</a:t>
            </a:r>
          </a:p>
          <a:p>
            <a:pPr eaLnBrk="1" hangingPunct="1"/>
            <a:r>
              <a:rPr lang="en-US" dirty="0" smtClean="0">
                <a:ea typeface="ＭＳ Ｐゴシック" pitchFamily="34" charset="-128"/>
                <a:cs typeface="Consolas" pitchFamily="49" charset="0"/>
              </a:rPr>
              <a:t>The receiving computer decrypts the information</a:t>
            </a:r>
          </a:p>
          <a:p>
            <a:endParaRPr lang="en-US" dirty="0"/>
          </a:p>
        </p:txBody>
      </p:sp>
    </p:spTree>
    <p:extLst>
      <p:ext uri="{BB962C8B-B14F-4D97-AF65-F5344CB8AC3E}">
        <p14:creationId xmlns:p14="http://schemas.microsoft.com/office/powerpoint/2010/main" val="57070783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Bother With Encryption?</a:t>
            </a:r>
            <a:endParaRPr lang="en-US" dirty="0"/>
          </a:p>
        </p:txBody>
      </p:sp>
      <p:sp>
        <p:nvSpPr>
          <p:cNvPr id="3" name="Content Placeholder 2"/>
          <p:cNvSpPr>
            <a:spLocks noGrp="1"/>
          </p:cNvSpPr>
          <p:nvPr>
            <p:ph idx="1"/>
          </p:nvPr>
        </p:nvSpPr>
        <p:spPr/>
        <p:txBody>
          <a:bodyPr/>
          <a:lstStyle/>
          <a:p>
            <a:r>
              <a:rPr lang="en-US" dirty="0" smtClean="0">
                <a:ea typeface="ＭＳ Ｐゴシック" pitchFamily="34" charset="-128"/>
                <a:cs typeface="Consolas" pitchFamily="49" charset="0"/>
              </a:rPr>
              <a:t>I </a:t>
            </a:r>
            <a:r>
              <a:rPr lang="en-US" dirty="0">
                <a:ea typeface="ＭＳ Ｐゴシック" pitchFamily="34" charset="-128"/>
                <a:cs typeface="Consolas" pitchFamily="49" charset="0"/>
              </a:rPr>
              <a:t>“trust” the website that I am </a:t>
            </a:r>
            <a:r>
              <a:rPr lang="en-US" dirty="0" smtClean="0">
                <a:ea typeface="ＭＳ Ｐゴシック" pitchFamily="34" charset="-128"/>
                <a:cs typeface="Consolas" pitchFamily="49" charset="0"/>
              </a:rPr>
              <a:t>dealing with!</a:t>
            </a:r>
          </a:p>
          <a:p>
            <a:r>
              <a:rPr lang="en-US" dirty="0" smtClean="0">
                <a:ea typeface="ＭＳ Ｐゴシック" pitchFamily="34" charset="-128"/>
                <a:cs typeface="Consolas" pitchFamily="49" charset="0"/>
              </a:rPr>
              <a:t>Keep in mind how the Internet is set up:</a:t>
            </a: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r>
              <a:rPr lang="en-US" dirty="0" smtClean="0">
                <a:ea typeface="ＭＳ Ｐゴシック" pitchFamily="34" charset="-128"/>
                <a:cs typeface="Consolas" pitchFamily="49" charset="0"/>
              </a:rPr>
              <a:t>Good encryption (128 bit) means </a:t>
            </a:r>
            <a:r>
              <a:rPr lang="en-US" dirty="0">
                <a:ea typeface="ＭＳ Ｐゴシック" pitchFamily="34" charset="-128"/>
                <a:cs typeface="Consolas" pitchFamily="49" charset="0"/>
              </a:rPr>
              <a:t>that the administrators of the intermediate computers cannot view the information (if the encryption is good)</a:t>
            </a:r>
          </a:p>
          <a:p>
            <a:endParaRPr lang="en-US" dirty="0">
              <a:ea typeface="ＭＳ Ｐゴシック" pitchFamily="34" charset="-128"/>
              <a:cs typeface="Consolas" pitchFamily="49" charset="0"/>
            </a:endParaRPr>
          </a:p>
          <a:p>
            <a:endParaRPr lang="en-US" dirty="0"/>
          </a:p>
        </p:txBody>
      </p:sp>
      <p:pic>
        <p:nvPicPr>
          <p:cNvPr id="130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343479"/>
            <a:ext cx="4495800" cy="331071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51389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8129"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155356" y="2914650"/>
            <a:ext cx="2908300" cy="2908300"/>
          </a:xfrm>
          <a:prstGeom prst="rect">
            <a:avLst/>
          </a:prstGeom>
          <a:noFill/>
          <a:extLst>
            <a:ext uri="{909E8E84-426E-40DD-AFC4-6F175D3DCCD1}">
              <a14:hiddenFill xmlns:a14="http://schemas.microsoft.com/office/drawing/2010/main">
                <a:solidFill>
                  <a:srgbClr val="FFFFFF"/>
                </a:solidFill>
              </a14:hiddenFill>
            </a:ext>
          </a:extLst>
        </p:spPr>
      </p:pic>
      <p:sp>
        <p:nvSpPr>
          <p:cNvPr id="53250" name="Title 1"/>
          <p:cNvSpPr>
            <a:spLocks noGrp="1"/>
          </p:cNvSpPr>
          <p:nvPr>
            <p:ph type="title"/>
          </p:nvPr>
        </p:nvSpPr>
        <p:spPr/>
        <p:txBody>
          <a:bodyPr/>
          <a:lstStyle/>
          <a:p>
            <a:r>
              <a:rPr lang="en-US" altLang="en-US" smtClean="0"/>
              <a:t>Interacting With Parts Of The Internet</a:t>
            </a:r>
            <a:endParaRPr lang="en-CA" altLang="en-US" smtClean="0"/>
          </a:p>
        </p:txBody>
      </p:sp>
      <p:sp>
        <p:nvSpPr>
          <p:cNvPr id="3" name="Content Placeholder 2"/>
          <p:cNvSpPr>
            <a:spLocks noGrp="1"/>
          </p:cNvSpPr>
          <p:nvPr>
            <p:ph idx="1"/>
          </p:nvPr>
        </p:nvSpPr>
        <p:spPr>
          <a:xfrm>
            <a:off x="457200" y="1138238"/>
            <a:ext cx="8178800" cy="5368925"/>
          </a:xfrm>
        </p:spPr>
        <p:txBody>
          <a:bodyPr/>
          <a:lstStyle/>
          <a:p>
            <a:r>
              <a:rPr lang="en-US" altLang="en-US" dirty="0" smtClean="0"/>
              <a:t>The World Wide Web (WWW) is only one part of the Internet (albeit a very popular part).</a:t>
            </a:r>
          </a:p>
          <a:p>
            <a:r>
              <a:rPr lang="en-US" altLang="en-US" dirty="0" smtClean="0"/>
              <a:t>There are other parts (e.g., file transfers, email etc.)</a:t>
            </a:r>
          </a:p>
          <a:p>
            <a:r>
              <a:rPr lang="en-US" altLang="en-US" dirty="0" smtClean="0"/>
              <a:t>Your computer interacts with these parts of the Internet through that computer’s ‘logical ports’ (numbers)</a:t>
            </a:r>
            <a:endParaRPr lang="en-CA" altLang="en-US" dirty="0" smtClean="0"/>
          </a:p>
        </p:txBody>
      </p:sp>
      <p:grpSp>
        <p:nvGrpSpPr>
          <p:cNvPr id="53253" name="Group 18"/>
          <p:cNvGrpSpPr>
            <a:grpSpLocks/>
          </p:cNvGrpSpPr>
          <p:nvPr/>
        </p:nvGrpSpPr>
        <p:grpSpPr bwMode="auto">
          <a:xfrm>
            <a:off x="600075" y="3411538"/>
            <a:ext cx="3240088" cy="2897187"/>
            <a:chOff x="599440" y="3410903"/>
            <a:chExt cx="3241040" cy="2898457"/>
          </a:xfrm>
        </p:grpSpPr>
        <p:pic>
          <p:nvPicPr>
            <p:cNvPr id="53262"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4837" y="3410903"/>
              <a:ext cx="3235643" cy="259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3" name="TextBox 7"/>
            <p:cNvSpPr txBox="1">
              <a:spLocks noChangeArrowheads="1"/>
            </p:cNvSpPr>
            <p:nvPr/>
          </p:nvSpPr>
          <p:spPr bwMode="auto">
            <a:xfrm>
              <a:off x="599440" y="6035040"/>
              <a:ext cx="196088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The Internet</a:t>
              </a:r>
              <a:endParaRPr lang="en-CA" altLang="en-US" sz="1800"/>
            </a:p>
          </p:txBody>
        </p:sp>
      </p:grpSp>
      <p:grpSp>
        <p:nvGrpSpPr>
          <p:cNvPr id="53255" name="Group 20"/>
          <p:cNvGrpSpPr>
            <a:grpSpLocks/>
          </p:cNvGrpSpPr>
          <p:nvPr/>
        </p:nvGrpSpPr>
        <p:grpSpPr bwMode="auto">
          <a:xfrm>
            <a:off x="3606801" y="3627438"/>
            <a:ext cx="2641600" cy="563562"/>
            <a:chOff x="3606800" y="3627120"/>
            <a:chExt cx="3383280" cy="325120"/>
          </a:xfrm>
        </p:grpSpPr>
        <p:cxnSp>
          <p:nvCxnSpPr>
            <p:cNvPr id="53260" name="Straight Arrow Connector 9"/>
            <p:cNvCxnSpPr>
              <a:cxnSpLocks noChangeShapeType="1"/>
            </p:cNvCxnSpPr>
            <p:nvPr/>
          </p:nvCxnSpPr>
          <p:spPr bwMode="auto">
            <a:xfrm>
              <a:off x="3606800" y="3921760"/>
              <a:ext cx="3383280" cy="10160"/>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61" name="TextBox 15"/>
            <p:cNvSpPr txBox="1">
              <a:spLocks noChangeArrowheads="1"/>
            </p:cNvSpPr>
            <p:nvPr/>
          </p:nvSpPr>
          <p:spPr bwMode="auto">
            <a:xfrm>
              <a:off x="4592320" y="3627120"/>
              <a:ext cx="1564640" cy="32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a:t>Email: port #25</a:t>
              </a:r>
              <a:endParaRPr lang="en-CA" altLang="en-US" sz="1600"/>
            </a:p>
          </p:txBody>
        </p:sp>
      </p:grpSp>
      <p:grpSp>
        <p:nvGrpSpPr>
          <p:cNvPr id="53256" name="Group 23"/>
          <p:cNvGrpSpPr>
            <a:grpSpLocks/>
          </p:cNvGrpSpPr>
          <p:nvPr/>
        </p:nvGrpSpPr>
        <p:grpSpPr bwMode="auto">
          <a:xfrm>
            <a:off x="3863660" y="4368800"/>
            <a:ext cx="2537140" cy="341313"/>
            <a:chOff x="3840480" y="4368800"/>
            <a:chExt cx="2946400" cy="341524"/>
          </a:xfrm>
        </p:grpSpPr>
        <p:cxnSp>
          <p:nvCxnSpPr>
            <p:cNvPr id="53258" name="Straight Arrow Connector 12"/>
            <p:cNvCxnSpPr>
              <a:cxnSpLocks noChangeShapeType="1"/>
            </p:cNvCxnSpPr>
            <p:nvPr/>
          </p:nvCxnSpPr>
          <p:spPr bwMode="auto">
            <a:xfrm flipV="1">
              <a:off x="3840480" y="4693920"/>
              <a:ext cx="2946400" cy="16404"/>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59" name="TextBox 16"/>
            <p:cNvSpPr txBox="1">
              <a:spLocks noChangeArrowheads="1"/>
            </p:cNvSpPr>
            <p:nvPr/>
          </p:nvSpPr>
          <p:spPr bwMode="auto">
            <a:xfrm>
              <a:off x="4592320" y="4368800"/>
              <a:ext cx="1564640" cy="32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a:t>Http: port #80</a:t>
              </a:r>
              <a:endParaRPr lang="en-CA" altLang="en-US" sz="1600"/>
            </a:p>
          </p:txBody>
        </p:sp>
      </p:grpSp>
      <p:grpSp>
        <p:nvGrpSpPr>
          <p:cNvPr id="2" name="Group 1"/>
          <p:cNvGrpSpPr/>
          <p:nvPr/>
        </p:nvGrpSpPr>
        <p:grpSpPr>
          <a:xfrm>
            <a:off x="3108325" y="5091113"/>
            <a:ext cx="3606800" cy="669925"/>
            <a:chOff x="3108325" y="5091113"/>
            <a:chExt cx="3606800" cy="669925"/>
          </a:xfrm>
        </p:grpSpPr>
        <p:cxnSp>
          <p:nvCxnSpPr>
            <p:cNvPr id="53254" name="Straight Arrow Connector 14"/>
            <p:cNvCxnSpPr>
              <a:cxnSpLocks noChangeShapeType="1"/>
            </p:cNvCxnSpPr>
            <p:nvPr/>
          </p:nvCxnSpPr>
          <p:spPr bwMode="auto">
            <a:xfrm flipV="1">
              <a:off x="3108325" y="5283200"/>
              <a:ext cx="3606800" cy="477838"/>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57" name="TextBox 17"/>
            <p:cNvSpPr txBox="1">
              <a:spLocks noChangeArrowheads="1"/>
            </p:cNvSpPr>
            <p:nvPr/>
          </p:nvSpPr>
          <p:spPr bwMode="auto">
            <a:xfrm rot="-335041">
              <a:off x="3633788" y="5091113"/>
              <a:ext cx="2855912"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Remote login, telnet: port #23</a:t>
              </a:r>
              <a:endParaRPr lang="en-CA" altLang="en-US" sz="1600" dirty="0"/>
            </a:p>
          </p:txBody>
        </p:sp>
      </p:grpSp>
    </p:spTree>
    <p:extLst>
      <p:ext uri="{BB962C8B-B14F-4D97-AF65-F5344CB8AC3E}">
        <p14:creationId xmlns:p14="http://schemas.microsoft.com/office/powerpoint/2010/main" val="241669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2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1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53255"/>
                                        </p:tgtEl>
                                        <p:attrNameLst>
                                          <p:attrName>style.visibility</p:attrName>
                                        </p:attrNameLst>
                                      </p:cBhvr>
                                      <p:to>
                                        <p:strVal val="visible"/>
                                      </p:to>
                                    </p:set>
                                    <p:animEffect transition="in" filter="wedge">
                                      <p:cBhvr>
                                        <p:cTn id="27" dur="2000"/>
                                        <p:tgtEl>
                                          <p:spTgt spid="53255"/>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nodeType="clickEffect">
                                  <p:stCondLst>
                                    <p:cond delay="0"/>
                                  </p:stCondLst>
                                  <p:childTnLst>
                                    <p:set>
                                      <p:cBhvr>
                                        <p:cTn id="31" dur="1" fill="hold">
                                          <p:stCondLst>
                                            <p:cond delay="0"/>
                                          </p:stCondLst>
                                        </p:cTn>
                                        <p:tgtEl>
                                          <p:spTgt spid="53256"/>
                                        </p:tgtEl>
                                        <p:attrNameLst>
                                          <p:attrName>style.visibility</p:attrName>
                                        </p:attrNameLst>
                                      </p:cBhvr>
                                      <p:to>
                                        <p:strVal val="visible"/>
                                      </p:to>
                                    </p:set>
                                    <p:animEffect transition="in" filter="wedge">
                                      <p:cBhvr>
                                        <p:cTn id="32" dur="2000"/>
                                        <p:tgtEl>
                                          <p:spTgt spid="53256"/>
                                        </p:tgtEl>
                                      </p:cBhvr>
                                    </p:animEffect>
                                  </p:childTnLst>
                                </p:cTn>
                              </p:par>
                            </p:childTnLst>
                          </p:cTn>
                        </p:par>
                      </p:childTnLst>
                    </p:cTn>
                  </p:par>
                  <p:par>
                    <p:cTn id="33" fill="hold">
                      <p:stCondLst>
                        <p:cond delay="indefinite"/>
                      </p:stCondLst>
                      <p:childTnLst>
                        <p:par>
                          <p:cTn id="34" fill="hold">
                            <p:stCondLst>
                              <p:cond delay="0"/>
                            </p:stCondLst>
                            <p:childTnLst>
                              <p:par>
                                <p:cTn id="35" presetID="2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edg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smtClean="0"/>
              <a:t>Evaluating The Effectiveness Of Your Firewall</a:t>
            </a:r>
          </a:p>
        </p:txBody>
      </p:sp>
      <p:sp>
        <p:nvSpPr>
          <p:cNvPr id="587779" name="Rectangle 3"/>
          <p:cNvSpPr>
            <a:spLocks noGrp="1" noChangeArrowheads="1"/>
          </p:cNvSpPr>
          <p:nvPr>
            <p:ph type="body" idx="1"/>
          </p:nvPr>
        </p:nvSpPr>
        <p:spPr/>
        <p:txBody>
          <a:bodyPr/>
          <a:lstStyle/>
          <a:p>
            <a:r>
              <a:rPr lang="en-US" altLang="en-US" dirty="0" smtClean="0"/>
              <a:t>Firewalls may help to secure your computer by blocking ports with security problems.</a:t>
            </a:r>
          </a:p>
          <a:p>
            <a:pPr lvl="1"/>
            <a:r>
              <a:rPr lang="en-US" altLang="en-US" dirty="0" smtClean="0"/>
              <a:t>General rule of thumb: if you don’t use a port then don’t open it for access with your firewall.</a:t>
            </a:r>
          </a:p>
          <a:p>
            <a:r>
              <a:rPr lang="en-US" altLang="en-US" dirty="0" smtClean="0"/>
              <a:t>If you are unsure of how to configure your firewall:</a:t>
            </a:r>
          </a:p>
          <a:p>
            <a:pPr lvl="1"/>
            <a:r>
              <a:rPr lang="en-US" altLang="en-US" dirty="0" smtClean="0"/>
              <a:t>Use the default or recommended configuration</a:t>
            </a:r>
          </a:p>
          <a:p>
            <a:pPr lvl="1"/>
            <a:r>
              <a:rPr lang="en-US" altLang="en-US" dirty="0" smtClean="0"/>
              <a:t>Use a trusted source to evaluate the security of your firewall </a:t>
            </a:r>
          </a:p>
          <a:p>
            <a:pPr lvl="1"/>
            <a:r>
              <a:rPr lang="en-US" altLang="en-US" dirty="0" smtClean="0"/>
              <a:t>Example “Shields up”</a:t>
            </a:r>
          </a:p>
          <a:p>
            <a:pPr lvl="2"/>
            <a:r>
              <a:rPr lang="en-US" altLang="en-US" dirty="0">
                <a:hlinkClick r:id="rId2"/>
              </a:rPr>
              <a:t>https://</a:t>
            </a:r>
            <a:r>
              <a:rPr lang="en-US" altLang="en-US" dirty="0" smtClean="0">
                <a:hlinkClick r:id="rId2"/>
              </a:rPr>
              <a:t>www.grc.com/x/ne.dll?bh0bkyd2</a:t>
            </a:r>
            <a:endParaRPr lang="en-US" altLang="en-US" dirty="0"/>
          </a:p>
          <a:p>
            <a:pPr lvl="1"/>
            <a:r>
              <a:rPr lang="en-US" altLang="en-US" dirty="0" smtClean="0"/>
              <a:t>Some firewalls do all or most of the configuration of the ports for you (e.g., Norton).</a:t>
            </a:r>
          </a:p>
        </p:txBody>
      </p:sp>
    </p:spTree>
    <p:extLst>
      <p:ext uri="{BB962C8B-B14F-4D97-AF65-F5344CB8AC3E}">
        <p14:creationId xmlns:p14="http://schemas.microsoft.com/office/powerpoint/2010/main" val="278526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7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7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7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7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7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777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777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77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79" grpId="0" build="p" bldLvl="3"/>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r>
              <a:rPr lang="en-US" altLang="en-US" dirty="0" smtClean="0"/>
              <a:t>General Ways Of Increasing Your Computer Security</a:t>
            </a:r>
          </a:p>
        </p:txBody>
      </p:sp>
      <p:sp>
        <p:nvSpPr>
          <p:cNvPr id="588803" name="Rectangle 3"/>
          <p:cNvSpPr>
            <a:spLocks noGrp="1" noChangeArrowheads="1"/>
          </p:cNvSpPr>
          <p:nvPr>
            <p:ph type="body" idx="1"/>
          </p:nvPr>
        </p:nvSpPr>
        <p:spPr/>
        <p:txBody>
          <a:bodyPr/>
          <a:lstStyle/>
          <a:p>
            <a:r>
              <a:rPr lang="en-US" altLang="en-US" dirty="0" smtClean="0"/>
              <a:t>Install an anti-virus program from a reputable company.</a:t>
            </a:r>
          </a:p>
          <a:p>
            <a:pPr lvl="1"/>
            <a:r>
              <a:rPr lang="en-US" altLang="en-US" dirty="0" smtClean="0"/>
              <a:t>Update the definitions on a regular basis.</a:t>
            </a:r>
          </a:p>
          <a:p>
            <a:r>
              <a:rPr lang="en-US" altLang="en-US" dirty="0" smtClean="0"/>
              <a:t>Install an anti-spyware program from a reputable company.</a:t>
            </a:r>
          </a:p>
          <a:p>
            <a:pPr lvl="1"/>
            <a:r>
              <a:rPr lang="en-US" altLang="en-US" dirty="0" smtClean="0"/>
              <a:t>Update the definitions on a regular basis.</a:t>
            </a:r>
          </a:p>
          <a:p>
            <a:r>
              <a:rPr lang="en-US" altLang="en-US" dirty="0" smtClean="0"/>
              <a:t>Add a firewall.</a:t>
            </a:r>
          </a:p>
          <a:p>
            <a:pPr lvl="1"/>
            <a:r>
              <a:rPr lang="en-US" altLang="en-US" dirty="0" smtClean="0"/>
              <a:t>Make sure that it’s properly configured.</a:t>
            </a:r>
          </a:p>
          <a:p>
            <a:r>
              <a:rPr lang="en-US" altLang="en-US" dirty="0" smtClean="0"/>
              <a:t>Update your operating system and programs on a regular basis.</a:t>
            </a:r>
          </a:p>
          <a:p>
            <a:pPr lvl="1"/>
            <a:r>
              <a:rPr lang="en-US" altLang="en-US" dirty="0" smtClean="0"/>
              <a:t>The updates not only provide bug/error fixes but may also patch up security flaws.</a:t>
            </a:r>
          </a:p>
        </p:txBody>
      </p:sp>
    </p:spTree>
    <p:extLst>
      <p:ext uri="{BB962C8B-B14F-4D97-AF65-F5344CB8AC3E}">
        <p14:creationId xmlns:p14="http://schemas.microsoft.com/office/powerpoint/2010/main" val="1537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8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8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88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88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88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88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88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88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803" grpId="0" build="p" bldLvl="3"/>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General Ways Of Increasing Your Computer </a:t>
            </a:r>
            <a:r>
              <a:rPr lang="en-US" altLang="en-US" dirty="0" smtClean="0"/>
              <a:t>Security (2)</a:t>
            </a:r>
            <a:endParaRPr lang="en-US" dirty="0"/>
          </a:p>
        </p:txBody>
      </p:sp>
      <p:sp>
        <p:nvSpPr>
          <p:cNvPr id="3" name="Content Placeholder 2"/>
          <p:cNvSpPr>
            <a:spLocks noGrp="1"/>
          </p:cNvSpPr>
          <p:nvPr>
            <p:ph idx="1"/>
          </p:nvPr>
        </p:nvSpPr>
        <p:spPr/>
        <p:txBody>
          <a:bodyPr/>
          <a:lstStyle/>
          <a:p>
            <a:r>
              <a:rPr lang="en-US" altLang="en-US" dirty="0"/>
              <a:t>If your computer appears to be acting abnormal then you may try scanning for suspicious processes.</a:t>
            </a:r>
          </a:p>
          <a:p>
            <a:r>
              <a:rPr lang="en-US" altLang="en-US" dirty="0"/>
              <a:t>Use utilities like the Task Manager to see what processes are running and if unfamiliar ones are taking up most of your processor time.</a:t>
            </a:r>
          </a:p>
          <a:p>
            <a:pPr>
              <a:buFontTx/>
              <a:buNone/>
            </a:pPr>
            <a:endParaRPr lang="en-US" altLang="en-US" dirty="0"/>
          </a:p>
          <a:p>
            <a:endParaRPr lang="en-US" dirty="0"/>
          </a:p>
        </p:txBody>
      </p:sp>
    </p:spTree>
    <p:extLst>
      <p:ext uri="{BB962C8B-B14F-4D97-AF65-F5344CB8AC3E}">
        <p14:creationId xmlns:p14="http://schemas.microsoft.com/office/powerpoint/2010/main" val="112977929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smtClean="0"/>
              <a:t>Privacy And The Internet</a:t>
            </a:r>
          </a:p>
        </p:txBody>
      </p:sp>
      <p:sp>
        <p:nvSpPr>
          <p:cNvPr id="602115" name="Rectangle 3"/>
          <p:cNvSpPr>
            <a:spLocks noGrp="1" noChangeArrowheads="1"/>
          </p:cNvSpPr>
          <p:nvPr>
            <p:ph type="body" idx="1"/>
          </p:nvPr>
        </p:nvSpPr>
        <p:spPr/>
        <p:txBody>
          <a:bodyPr/>
          <a:lstStyle/>
          <a:p>
            <a:pPr>
              <a:lnSpc>
                <a:spcPct val="80000"/>
              </a:lnSpc>
            </a:pPr>
            <a:r>
              <a:rPr lang="en-US" altLang="en-US" dirty="0" smtClean="0"/>
              <a:t>Is it a big deal?</a:t>
            </a:r>
          </a:p>
          <a:p>
            <a:pPr>
              <a:lnSpc>
                <a:spcPct val="80000"/>
              </a:lnSpc>
            </a:pPr>
            <a:r>
              <a:rPr lang="en-US" altLang="en-US" dirty="0" smtClean="0"/>
              <a:t>Think of all the public figures whose past online activity have come back to haunt them.</a:t>
            </a:r>
          </a:p>
          <a:p>
            <a:pPr>
              <a:lnSpc>
                <a:spcPct val="80000"/>
              </a:lnSpc>
            </a:pPr>
            <a:r>
              <a:rPr lang="en-US" altLang="en-US" dirty="0" smtClean="0"/>
              <a:t>Here’s a few extreme cases that effected people who weren’t public figures:</a:t>
            </a:r>
          </a:p>
          <a:p>
            <a:pPr lvl="1">
              <a:lnSpc>
                <a:spcPct val="80000"/>
              </a:lnSpc>
            </a:pPr>
            <a:r>
              <a:rPr lang="en-US" altLang="en-US" dirty="0" smtClean="0"/>
              <a:t>Unrepentant on Facebook? Expect jail time (from CNN:</a:t>
            </a:r>
          </a:p>
          <a:p>
            <a:pPr lvl="2">
              <a:lnSpc>
                <a:spcPct val="80000"/>
              </a:lnSpc>
            </a:pPr>
            <a:r>
              <a:rPr lang="en-US" altLang="en-US" sz="1600" dirty="0" smtClean="0">
                <a:hlinkClick r:id="rId3"/>
              </a:rPr>
              <a:t>http://www.cnn.com/2008/CRIME/07/18/facebook.evidence.ap/index.html</a:t>
            </a:r>
            <a:r>
              <a:rPr lang="en-US" altLang="en-US" dirty="0" smtClean="0"/>
              <a:t>)</a:t>
            </a:r>
          </a:p>
          <a:p>
            <a:pPr lvl="1">
              <a:lnSpc>
                <a:spcPct val="80000"/>
              </a:lnSpc>
            </a:pPr>
            <a:r>
              <a:rPr lang="en-US" altLang="en-US" dirty="0" smtClean="0"/>
              <a:t>Teacher arrested for pro-Columbine blog post</a:t>
            </a:r>
          </a:p>
          <a:p>
            <a:pPr lvl="2">
              <a:lnSpc>
                <a:spcPct val="80000"/>
              </a:lnSpc>
            </a:pPr>
            <a:r>
              <a:rPr lang="en-US" altLang="en-US" dirty="0" smtClean="0">
                <a:hlinkClick r:id="rId4"/>
              </a:rPr>
              <a:t>http://www.cnn.com/2007/US/law/12/04/blog.arrest.ap/index.html</a:t>
            </a:r>
            <a:endParaRPr lang="en-US" altLang="en-US" dirty="0" smtClean="0"/>
          </a:p>
          <a:p>
            <a:pPr>
              <a:lnSpc>
                <a:spcPct val="80000"/>
              </a:lnSpc>
            </a:pPr>
            <a:r>
              <a:rPr lang="en-US" altLang="en-US" dirty="0" smtClean="0"/>
              <a:t>If you’re not a public figure then is privacy and information listed online important to you?</a:t>
            </a:r>
          </a:p>
          <a:p>
            <a:pPr lvl="1">
              <a:lnSpc>
                <a:spcPct val="80000"/>
              </a:lnSpc>
            </a:pPr>
            <a:r>
              <a:rPr lang="en-US" altLang="en-US" dirty="0" smtClean="0"/>
              <a:t>Planning to ever apply for a job that is important to you?</a:t>
            </a:r>
          </a:p>
          <a:p>
            <a:pPr lvl="2">
              <a:lnSpc>
                <a:spcPct val="80000"/>
              </a:lnSpc>
            </a:pPr>
            <a:r>
              <a:rPr lang="en-US" altLang="en-US" dirty="0" smtClean="0">
                <a:hlinkClick r:id="rId5"/>
              </a:rPr>
              <a:t>http://www.management-issues.com/2006/10/27/research/your-digital-dirt-can-come-back-to-haunt-you.asp</a:t>
            </a:r>
            <a:endParaRPr lang="en-US" altLang="en-US" dirty="0" smtClean="0"/>
          </a:p>
          <a:p>
            <a:pPr lvl="2">
              <a:lnSpc>
                <a:spcPct val="80000"/>
              </a:lnSpc>
            </a:pPr>
            <a:endParaRPr lang="en-US" altLang="en-US" dirty="0" smtClean="0"/>
          </a:p>
          <a:p>
            <a:pPr lvl="1">
              <a:lnSpc>
                <a:spcPct val="80000"/>
              </a:lnSpc>
            </a:pPr>
            <a:r>
              <a:rPr lang="en-US" altLang="en-US" dirty="0" smtClean="0"/>
              <a:t>Ever planning to go on a date?</a:t>
            </a:r>
          </a:p>
          <a:p>
            <a:pPr lvl="1">
              <a:lnSpc>
                <a:spcPct val="80000"/>
              </a:lnSpc>
            </a:pPr>
            <a:endParaRPr lang="en-US" altLang="en-US" dirty="0" smtClean="0"/>
          </a:p>
          <a:p>
            <a:pPr>
              <a:lnSpc>
                <a:spcPct val="80000"/>
              </a:lnSpc>
            </a:pPr>
            <a:endParaRPr lang="en-US" altLang="en-US" dirty="0" smtClean="0"/>
          </a:p>
        </p:txBody>
      </p:sp>
    </p:spTree>
    <p:extLst>
      <p:ext uri="{BB962C8B-B14F-4D97-AF65-F5344CB8AC3E}">
        <p14:creationId xmlns:p14="http://schemas.microsoft.com/office/powerpoint/2010/main" val="120686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21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21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21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21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211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211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211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211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0211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3"/>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smtClean="0"/>
              <a:t>Privacy And The Internet (2)</a:t>
            </a:r>
          </a:p>
        </p:txBody>
      </p:sp>
      <p:sp>
        <p:nvSpPr>
          <p:cNvPr id="614403" name="Rectangle 3"/>
          <p:cNvSpPr>
            <a:spLocks noGrp="1" noChangeArrowheads="1"/>
          </p:cNvSpPr>
          <p:nvPr>
            <p:ph type="body" idx="1"/>
          </p:nvPr>
        </p:nvSpPr>
        <p:spPr/>
        <p:txBody>
          <a:bodyPr/>
          <a:lstStyle/>
          <a:p>
            <a:r>
              <a:rPr lang="en-US" altLang="en-US" dirty="0" smtClean="0"/>
              <a:t>The Internet (and especially the web) is not a private place.</a:t>
            </a:r>
          </a:p>
          <a:p>
            <a:r>
              <a:rPr lang="en-US" altLang="en-US" dirty="0" smtClean="0"/>
              <a:t>What you (or someone else) posts there is not only viewable by the world at large but is likely to remain available (in some form) even should the offending information be removed.</a:t>
            </a:r>
          </a:p>
          <a:p>
            <a:pPr lvl="1"/>
            <a:r>
              <a:rPr lang="en-US" altLang="en-US" dirty="0" smtClean="0"/>
              <a:t>E.g. 1, search engines often save old information about web sites</a:t>
            </a:r>
          </a:p>
          <a:p>
            <a:pPr lvl="1"/>
            <a:r>
              <a:rPr lang="en-US" altLang="en-US" dirty="0" smtClean="0"/>
              <a:t>E.g. 2, there are specific web sites that provide archived versions of the web that go back many years.</a:t>
            </a:r>
          </a:p>
          <a:p>
            <a:pPr lvl="1"/>
            <a:r>
              <a:rPr lang="en-US" altLang="en-US" dirty="0" smtClean="0"/>
              <a:t>E.g. 3, the terms of use for some web sites imply that any content (text, pictures, videos) uploaded to their site by users may be available indefinitely even if the user later removes the content from the site.</a:t>
            </a:r>
          </a:p>
        </p:txBody>
      </p:sp>
    </p:spTree>
    <p:extLst>
      <p:ext uri="{BB962C8B-B14F-4D97-AF65-F5344CB8AC3E}">
        <p14:creationId xmlns:p14="http://schemas.microsoft.com/office/powerpoint/2010/main" val="78224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3" grpId="0"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smtClean="0"/>
              <a:t>Posting Information</a:t>
            </a:r>
          </a:p>
        </p:txBody>
      </p:sp>
      <p:sp>
        <p:nvSpPr>
          <p:cNvPr id="620547" name="Rectangle 3"/>
          <p:cNvSpPr>
            <a:spLocks noGrp="1" noChangeArrowheads="1"/>
          </p:cNvSpPr>
          <p:nvPr>
            <p:ph type="body" idx="1"/>
          </p:nvPr>
        </p:nvSpPr>
        <p:spPr/>
        <p:txBody>
          <a:bodyPr/>
          <a:lstStyle/>
          <a:p>
            <a:r>
              <a:rPr lang="en-US" altLang="en-US" smtClean="0"/>
              <a:t>While providing and sharing personal details is one of the main benefits of social networking sites such as Facebook, MySpace, Twitter etc. this must balanced out vs. the potential costs of providing too much information.</a:t>
            </a:r>
          </a:p>
          <a:p>
            <a:pPr lvl="1"/>
            <a:r>
              <a:rPr lang="en-US" altLang="en-US" smtClean="0"/>
              <a:t>Providing too information about your personal details may make you a target of identity theft.</a:t>
            </a:r>
          </a:p>
          <a:p>
            <a:pPr lvl="1"/>
            <a:r>
              <a:rPr lang="en-US" altLang="en-US" smtClean="0"/>
              <a:t>It may also make it easier for direct marketers to target their wares (because they know your likes and dislikes).</a:t>
            </a:r>
          </a:p>
          <a:p>
            <a:pPr lvl="1"/>
            <a:r>
              <a:rPr lang="en-US" altLang="en-US" smtClean="0"/>
              <a:t>There is also the possibility of becoming the target of crime.</a:t>
            </a:r>
          </a:p>
          <a:p>
            <a:r>
              <a:rPr lang="en-US" altLang="en-US" smtClean="0"/>
              <a:t>This isn’t to say that you should never post anything online, just </a:t>
            </a:r>
            <a:r>
              <a:rPr lang="en-US" altLang="en-US" i="1" smtClean="0"/>
              <a:t>think about the potential consequences</a:t>
            </a:r>
            <a:r>
              <a:rPr lang="en-US" altLang="en-US" smtClean="0"/>
              <a:t>.</a:t>
            </a:r>
          </a:p>
          <a:p>
            <a:r>
              <a:rPr lang="en-US" altLang="en-US" smtClean="0"/>
              <a:t>Also pay attention to </a:t>
            </a:r>
            <a:r>
              <a:rPr lang="en-US" altLang="en-US" i="1" smtClean="0"/>
              <a:t>what other people post</a:t>
            </a:r>
            <a:r>
              <a:rPr lang="en-US" altLang="en-US" smtClean="0"/>
              <a:t> about you!</a:t>
            </a:r>
          </a:p>
          <a:p>
            <a:pPr lvl="1"/>
            <a:r>
              <a:rPr lang="en-US" altLang="en-US" smtClean="0"/>
              <a:t>E.g., “Tagged” online images of you.</a:t>
            </a:r>
          </a:p>
          <a:p>
            <a:pPr lvl="1"/>
            <a:endParaRPr lang="en-US" altLang="en-US" smtClean="0"/>
          </a:p>
          <a:p>
            <a:pPr lvl="1"/>
            <a:endParaRPr lang="en-US" altLang="en-US" smtClean="0"/>
          </a:p>
        </p:txBody>
      </p:sp>
    </p:spTree>
    <p:extLst>
      <p:ext uri="{BB962C8B-B14F-4D97-AF65-F5344CB8AC3E}">
        <p14:creationId xmlns:p14="http://schemas.microsoft.com/office/powerpoint/2010/main" val="165426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05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05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05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05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05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205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05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47" grpId="0"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smtClean="0"/>
              <a:t>Posting Information (2)</a:t>
            </a:r>
          </a:p>
        </p:txBody>
      </p:sp>
      <p:sp>
        <p:nvSpPr>
          <p:cNvPr id="617475" name="Rectangle 3"/>
          <p:cNvSpPr>
            <a:spLocks noGrp="1" noChangeArrowheads="1"/>
          </p:cNvSpPr>
          <p:nvPr>
            <p:ph type="body" idx="1"/>
          </p:nvPr>
        </p:nvSpPr>
        <p:spPr/>
        <p:txBody>
          <a:bodyPr/>
          <a:lstStyle/>
          <a:p>
            <a:r>
              <a:rPr lang="en-US" altLang="en-US" dirty="0" smtClean="0"/>
              <a:t>The more information that you post about yourself the more vulnerable that you may become.</a:t>
            </a:r>
          </a:p>
          <a:p>
            <a:pPr lvl="1"/>
            <a:r>
              <a:rPr lang="en-US" altLang="en-US" dirty="0" smtClean="0"/>
              <a:t>“The sinister side of social networking”, CNN: </a:t>
            </a:r>
            <a:r>
              <a:rPr lang="en-US" altLang="en-US" sz="1800" dirty="0" smtClean="0">
                <a:hlinkClick r:id="rId3"/>
              </a:rPr>
              <a:t>http://www.cnn.com/2007/WORLD/europe/09/07/ww.sinistersocial/index.html</a:t>
            </a:r>
            <a:endParaRPr lang="en-US" altLang="en-US" sz="1800" b="1" dirty="0" smtClean="0"/>
          </a:p>
          <a:p>
            <a:pPr lvl="1"/>
            <a:endParaRPr lang="en-US" altLang="en-US" sz="1800" dirty="0" smtClean="0"/>
          </a:p>
          <a:p>
            <a:r>
              <a:rPr lang="en-US" altLang="en-US" dirty="0" smtClean="0"/>
              <a:t>Posting one of the following in isolation may not be a problem but the more pieces of information that are posted the more problems that may arise. </a:t>
            </a:r>
          </a:p>
          <a:p>
            <a:pPr lvl="1"/>
            <a:r>
              <a:rPr lang="en-US" altLang="en-US" dirty="0" smtClean="0"/>
              <a:t>Information that you should be less willing to give out to everyone:</a:t>
            </a:r>
          </a:p>
          <a:p>
            <a:pPr lvl="2"/>
            <a:r>
              <a:rPr lang="en-US" altLang="en-US" dirty="0" smtClean="0"/>
              <a:t>Your financial information e.g., Social Insurance number, credit card and bank information (obvious?).</a:t>
            </a:r>
          </a:p>
          <a:p>
            <a:pPr lvl="2"/>
            <a:r>
              <a:rPr lang="en-US" altLang="en-US" dirty="0" smtClean="0"/>
              <a:t>Your address and/or phone numbers.</a:t>
            </a:r>
          </a:p>
          <a:p>
            <a:pPr lvl="2"/>
            <a:r>
              <a:rPr lang="en-US" altLang="en-US" dirty="0" smtClean="0"/>
              <a:t>Your full name (you might want to check what information can someone get from this with even a simple web search).</a:t>
            </a:r>
          </a:p>
          <a:p>
            <a:endParaRPr lang="en-US" altLang="en-US" dirty="0" smtClean="0"/>
          </a:p>
          <a:p>
            <a:endParaRPr lang="en-US" altLang="en-US" dirty="0" smtClean="0"/>
          </a:p>
        </p:txBody>
      </p:sp>
    </p:spTree>
    <p:extLst>
      <p:ext uri="{BB962C8B-B14F-4D97-AF65-F5344CB8AC3E}">
        <p14:creationId xmlns:p14="http://schemas.microsoft.com/office/powerpoint/2010/main" val="281719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74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74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747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747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747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747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74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5"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en-US" dirty="0" smtClean="0"/>
              <a:t>Posting Information (3)</a:t>
            </a:r>
          </a:p>
        </p:txBody>
      </p:sp>
      <p:sp>
        <p:nvSpPr>
          <p:cNvPr id="618499" name="Rectangle 3"/>
          <p:cNvSpPr>
            <a:spLocks noGrp="1" noChangeArrowheads="1"/>
          </p:cNvSpPr>
          <p:nvPr>
            <p:ph type="body" idx="1"/>
          </p:nvPr>
        </p:nvSpPr>
        <p:spPr/>
        <p:txBody>
          <a:bodyPr/>
          <a:lstStyle/>
          <a:p>
            <a:pPr lvl="1"/>
            <a:r>
              <a:rPr lang="en-US" altLang="en-US" dirty="0" smtClean="0"/>
              <a:t>(Potentially sensitive information that is less obvious):</a:t>
            </a:r>
          </a:p>
          <a:p>
            <a:pPr lvl="2"/>
            <a:r>
              <a:rPr lang="en-US" altLang="en-US" dirty="0" smtClean="0"/>
              <a:t>“Entertaining” pictures of yourself.</a:t>
            </a:r>
          </a:p>
          <a:p>
            <a:pPr lvl="2"/>
            <a:r>
              <a:rPr lang="en-US" altLang="en-US" dirty="0" smtClean="0"/>
              <a:t>Your likes and dislikes e.g., favorite color, make and model of your first car, your pet’s name etc.</a:t>
            </a:r>
          </a:p>
          <a:p>
            <a:pPr lvl="2"/>
            <a:r>
              <a:rPr lang="en-US" altLang="en-US" dirty="0" smtClean="0"/>
              <a:t>Information about yourself that isn’t financially related or providing contact information e.g., your pet’s name, mother’s maiden name</a:t>
            </a:r>
          </a:p>
          <a:p>
            <a:pPr lvl="2"/>
            <a:r>
              <a:rPr lang="en-US" altLang="en-US" dirty="0" smtClean="0"/>
              <a:t>Your full date of birth (or partial birth date along with your age).</a:t>
            </a:r>
          </a:p>
          <a:p>
            <a:pPr lvl="2"/>
            <a:r>
              <a:rPr lang="en-US" altLang="en-US" dirty="0" smtClean="0"/>
              <a:t>Status information e.g., announcing online that you will be out of town for a period of time while at the same time there’s clues (direct or indirect) about where you live.</a:t>
            </a:r>
          </a:p>
        </p:txBody>
      </p:sp>
    </p:spTree>
    <p:extLst>
      <p:ext uri="{BB962C8B-B14F-4D97-AF65-F5344CB8AC3E}">
        <p14:creationId xmlns:p14="http://schemas.microsoft.com/office/powerpoint/2010/main" val="4269668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84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84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84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84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84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84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bldLvl="3"/>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Privacy: Considerations</a:t>
            </a:r>
            <a:endParaRPr lang="en-US" dirty="0"/>
          </a:p>
        </p:txBody>
      </p:sp>
      <p:sp>
        <p:nvSpPr>
          <p:cNvPr id="3" name="Content Placeholder 2"/>
          <p:cNvSpPr>
            <a:spLocks noGrp="1"/>
          </p:cNvSpPr>
          <p:nvPr>
            <p:ph idx="1"/>
          </p:nvPr>
        </p:nvSpPr>
        <p:spPr/>
        <p:txBody>
          <a:bodyPr/>
          <a:lstStyle/>
          <a:p>
            <a:r>
              <a:rPr lang="en-US" altLang="en-US" sz="2200" dirty="0" smtClean="0"/>
              <a:t>Your </a:t>
            </a:r>
            <a:r>
              <a:rPr lang="en-US" altLang="en-US" sz="2200" dirty="0"/>
              <a:t>“real” friends have as much personal information about you online that they have in the real </a:t>
            </a:r>
            <a:r>
              <a:rPr lang="en-US" altLang="en-US" sz="2200" dirty="0" smtClean="0"/>
              <a:t>world.</a:t>
            </a:r>
          </a:p>
          <a:p>
            <a:pPr lvl="1"/>
            <a:r>
              <a:rPr lang="en-US" altLang="en-US" sz="1800" dirty="0" smtClean="0"/>
              <a:t>What’s the problem with posting personal details?</a:t>
            </a:r>
          </a:p>
          <a:p>
            <a:r>
              <a:rPr lang="en-US" altLang="en-US" sz="2200" dirty="0"/>
              <a:t>D</a:t>
            </a:r>
            <a:r>
              <a:rPr lang="en-US" altLang="en-US" sz="2200" dirty="0" smtClean="0"/>
              <a:t>on’t </a:t>
            </a:r>
            <a:r>
              <a:rPr lang="en-US" altLang="en-US" sz="2200" dirty="0"/>
              <a:t>forget though that the web site operator also has access to this </a:t>
            </a:r>
            <a:r>
              <a:rPr lang="en-US" altLang="en-US" sz="2200" dirty="0" smtClean="0"/>
              <a:t>information</a:t>
            </a:r>
          </a:p>
          <a:p>
            <a:pPr lvl="1"/>
            <a:r>
              <a:rPr lang="en-US" altLang="en-US" dirty="0" smtClean="0"/>
              <a:t>Providing this information to your online friends may be the same as giving it the website administrators.</a:t>
            </a:r>
          </a:p>
          <a:p>
            <a:pPr lvl="1"/>
            <a:r>
              <a:rPr lang="en-US" altLang="en-US" dirty="0" smtClean="0"/>
              <a:t>Read </a:t>
            </a:r>
            <a:r>
              <a:rPr lang="en-US" altLang="en-US" dirty="0"/>
              <a:t>their terms of use because they may be allowed to share this information to other companies</a:t>
            </a:r>
            <a:r>
              <a:rPr lang="en-US" altLang="en-US" dirty="0" smtClean="0"/>
              <a:t>)</a:t>
            </a:r>
          </a:p>
          <a:p>
            <a:pPr lvl="1"/>
            <a:r>
              <a:rPr lang="en-US" altLang="en-US" dirty="0" smtClean="0"/>
              <a:t>Or ‘app’ or websites that you ‘like’ may be able to access your personal details</a:t>
            </a:r>
            <a:endParaRPr lang="en-US" altLang="en-US" dirty="0"/>
          </a:p>
        </p:txBody>
      </p:sp>
    </p:spTree>
    <p:extLst>
      <p:ext uri="{BB962C8B-B14F-4D97-AF65-F5344CB8AC3E}">
        <p14:creationId xmlns:p14="http://schemas.microsoft.com/office/powerpoint/2010/main" val="1727587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Privacy: </a:t>
            </a:r>
            <a:r>
              <a:rPr lang="en-US" dirty="0" smtClean="0"/>
              <a:t>Considerations (2)</a:t>
            </a:r>
            <a:endParaRPr lang="en-US" dirty="0"/>
          </a:p>
        </p:txBody>
      </p:sp>
      <p:sp>
        <p:nvSpPr>
          <p:cNvPr id="3" name="Content Placeholder 2"/>
          <p:cNvSpPr>
            <a:spLocks noGrp="1"/>
          </p:cNvSpPr>
          <p:nvPr>
            <p:ph idx="1"/>
          </p:nvPr>
        </p:nvSpPr>
        <p:spPr/>
        <p:txBody>
          <a:bodyPr/>
          <a:lstStyle/>
          <a:p>
            <a:r>
              <a:rPr lang="en-US" altLang="en-US" dirty="0"/>
              <a:t>Keep in mind that your friends may also be subject to identity theft.</a:t>
            </a:r>
          </a:p>
          <a:p>
            <a:pPr lvl="1"/>
            <a:r>
              <a:rPr lang="en-US" altLang="en-US" dirty="0"/>
              <a:t>Did your real-world friend actually set up the account and is the one who is currently using it or does someone else have access to it).</a:t>
            </a:r>
          </a:p>
          <a:p>
            <a:pPr lvl="1"/>
            <a:r>
              <a:rPr lang="en-US" altLang="en-US" dirty="0"/>
              <a:t>Your friend could get ‘hacked’.</a:t>
            </a:r>
          </a:p>
          <a:p>
            <a:pPr lvl="1"/>
            <a:r>
              <a:rPr lang="en-US" altLang="en-US" dirty="0"/>
              <a:t>Keep these two points in mind as you post (even if you set ‘friend’s only’ access to your online </a:t>
            </a:r>
            <a:r>
              <a:rPr lang="en-US" altLang="en-US" dirty="0" smtClean="0"/>
              <a:t>account</a:t>
            </a:r>
            <a:endParaRPr lang="en-US" dirty="0" smtClean="0"/>
          </a:p>
          <a:p>
            <a:pPr lvl="1"/>
            <a:r>
              <a:rPr lang="en-US" dirty="0" smtClean="0"/>
              <a:t>Finally even if the account of your online friend is indeed accessed only be your friend and if you think that your friend may never be hacked (big if) consider your friend’s security settings</a:t>
            </a:r>
          </a:p>
          <a:p>
            <a:pPr lvl="2"/>
            <a:r>
              <a:rPr lang="en-US" dirty="0" smtClean="0"/>
              <a:t>In the past Facebook would allow for insecure (http) login</a:t>
            </a:r>
          </a:p>
          <a:p>
            <a:pPr lvl="3"/>
            <a:r>
              <a:rPr lang="en-US" sz="1800" dirty="0" smtClean="0"/>
              <a:t>Not encrypted!</a:t>
            </a:r>
          </a:p>
          <a:p>
            <a:pPr lvl="2"/>
            <a:r>
              <a:rPr lang="en-US" dirty="0" smtClean="0"/>
              <a:t>It was only after a few years of operation that logins can only be done securely (http</a:t>
            </a:r>
            <a:r>
              <a:rPr lang="en-US" b="1" dirty="0" smtClean="0"/>
              <a:t>s</a:t>
            </a:r>
            <a:r>
              <a:rPr lang="en-US" dirty="0" smtClean="0"/>
              <a:t>)</a:t>
            </a:r>
          </a:p>
        </p:txBody>
      </p:sp>
    </p:spTree>
    <p:extLst>
      <p:ext uri="{BB962C8B-B14F-4D97-AF65-F5344CB8AC3E}">
        <p14:creationId xmlns:p14="http://schemas.microsoft.com/office/powerpoint/2010/main" val="282030250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smtClean="0"/>
              <a:t>After This Section You Should Now Know</a:t>
            </a:r>
            <a:endParaRPr lang="en-CA" altLang="en-US" smtClean="0"/>
          </a:p>
        </p:txBody>
      </p:sp>
      <p:sp>
        <p:nvSpPr>
          <p:cNvPr id="59395" name="Content Placeholder 2"/>
          <p:cNvSpPr>
            <a:spLocks noGrp="1"/>
          </p:cNvSpPr>
          <p:nvPr>
            <p:ph idx="1"/>
          </p:nvPr>
        </p:nvSpPr>
        <p:spPr/>
        <p:txBody>
          <a:bodyPr/>
          <a:lstStyle/>
          <a:p>
            <a:pPr>
              <a:defRPr/>
            </a:pPr>
            <a:r>
              <a:rPr lang="en-US" dirty="0" smtClean="0"/>
              <a:t>What is malware</a:t>
            </a:r>
          </a:p>
          <a:p>
            <a:pPr lvl="1">
              <a:defRPr/>
            </a:pPr>
            <a:r>
              <a:rPr lang="en-CA" dirty="0" smtClean="0">
                <a:ea typeface="+mn-ea"/>
                <a:cs typeface="+mn-cs"/>
              </a:rPr>
              <a:t>What are some common categories of malware</a:t>
            </a:r>
          </a:p>
          <a:p>
            <a:pPr lvl="1">
              <a:defRPr/>
            </a:pPr>
            <a:r>
              <a:rPr lang="en-CA" dirty="0" smtClean="0">
                <a:ea typeface="+mn-ea"/>
                <a:cs typeface="+mn-cs"/>
              </a:rPr>
              <a:t>How do the different forms of malware get onto your computer</a:t>
            </a:r>
          </a:p>
          <a:p>
            <a:pPr lvl="1">
              <a:defRPr/>
            </a:pPr>
            <a:r>
              <a:rPr lang="en-CA" dirty="0" smtClean="0"/>
              <a:t>What are the consequences of having a malware infection on your computer</a:t>
            </a:r>
            <a:endParaRPr lang="en-CA" dirty="0" smtClean="0">
              <a:ea typeface="+mn-ea"/>
              <a:cs typeface="+mn-cs"/>
            </a:endParaRPr>
          </a:p>
          <a:p>
            <a:pPr lvl="1">
              <a:defRPr/>
            </a:pPr>
            <a:r>
              <a:rPr lang="en-CA" dirty="0" smtClean="0"/>
              <a:t>How to protect against malware</a:t>
            </a:r>
          </a:p>
          <a:p>
            <a:pPr>
              <a:defRPr/>
            </a:pPr>
            <a:r>
              <a:rPr lang="en-CA" dirty="0" smtClean="0"/>
              <a:t>Electronic and non-electronic defensive measures against malware</a:t>
            </a:r>
          </a:p>
          <a:p>
            <a:pPr>
              <a:defRPr/>
            </a:pPr>
            <a:r>
              <a:rPr lang="en-CA" dirty="0" smtClean="0"/>
              <a:t>What is scareware and how it can be a security threat</a:t>
            </a:r>
          </a:p>
          <a:p>
            <a:pPr>
              <a:defRPr/>
            </a:pPr>
            <a:r>
              <a:rPr lang="en-CA" dirty="0" smtClean="0"/>
              <a:t>What are some common web-based security issues and how to mitigate some of them</a:t>
            </a:r>
          </a:p>
          <a:p>
            <a:pPr>
              <a:defRPr/>
            </a:pPr>
            <a:r>
              <a:rPr lang="en-CA" dirty="0" smtClean="0"/>
              <a:t>What is a browser cookie</a:t>
            </a:r>
          </a:p>
          <a:p>
            <a:pPr>
              <a:defRPr/>
            </a:pPr>
            <a:r>
              <a:rPr lang="en-CA" dirty="0" smtClean="0"/>
              <a:t>What are the different types of cookies and how do they differ</a:t>
            </a:r>
          </a:p>
        </p:txBody>
      </p:sp>
    </p:spTree>
    <p:extLst>
      <p:ext uri="{BB962C8B-B14F-4D97-AF65-F5344CB8AC3E}">
        <p14:creationId xmlns:p14="http://schemas.microsoft.com/office/powerpoint/2010/main" val="205634581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smtClean="0"/>
              <a:t>After This Section You Should Now Know (2)</a:t>
            </a:r>
            <a:endParaRPr lang="en-CA" altLang="en-US" smtClean="0"/>
          </a:p>
        </p:txBody>
      </p:sp>
      <p:sp>
        <p:nvSpPr>
          <p:cNvPr id="62467" name="Content Placeholder 2"/>
          <p:cNvSpPr>
            <a:spLocks noGrp="1"/>
          </p:cNvSpPr>
          <p:nvPr>
            <p:ph idx="1"/>
          </p:nvPr>
        </p:nvSpPr>
        <p:spPr/>
        <p:txBody>
          <a:bodyPr/>
          <a:lstStyle/>
          <a:p>
            <a:r>
              <a:rPr lang="en-CA" altLang="en-US" dirty="0" smtClean="0"/>
              <a:t>What is a logical port and how do firewalls increase security by closing ports</a:t>
            </a:r>
          </a:p>
          <a:p>
            <a:r>
              <a:rPr lang="en-CA" altLang="en-US" dirty="0" smtClean="0"/>
              <a:t>What is encryption and how does it tie into security</a:t>
            </a:r>
          </a:p>
          <a:p>
            <a:r>
              <a:rPr lang="en-CA" altLang="en-US" dirty="0" smtClean="0"/>
              <a:t>General ways of increasing the security of your computer</a:t>
            </a:r>
          </a:p>
          <a:p>
            <a:r>
              <a:rPr lang="en-CA" altLang="en-US" dirty="0" smtClean="0"/>
              <a:t>The importance of protecting your online privacy</a:t>
            </a:r>
          </a:p>
          <a:p>
            <a:r>
              <a:rPr lang="en-CA" altLang="en-US" dirty="0" smtClean="0"/>
              <a:t>What is the potential cost of having your personal information online</a:t>
            </a:r>
          </a:p>
          <a:p>
            <a:r>
              <a:rPr lang="en-CA" altLang="en-US" dirty="0" smtClean="0"/>
              <a:t>How to minimize the risks of providing information online</a:t>
            </a:r>
          </a:p>
          <a:p>
            <a:endParaRPr lang="en-CA" altLang="en-US" dirty="0" smtClean="0"/>
          </a:p>
        </p:txBody>
      </p:sp>
    </p:spTree>
    <p:extLst>
      <p:ext uri="{BB962C8B-B14F-4D97-AF65-F5344CB8AC3E}">
        <p14:creationId xmlns:p14="http://schemas.microsoft.com/office/powerpoint/2010/main" val="3664953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defRPr sz="12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6434</TotalTime>
  <Words>4591</Words>
  <Application>Microsoft Office PowerPoint</Application>
  <PresentationFormat>On-screen Show (4:3)</PresentationFormat>
  <Paragraphs>517</Paragraphs>
  <Slides>67</Slides>
  <Notes>31</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Office Theme</vt:lpstr>
      <vt:lpstr>Computer Security</vt:lpstr>
      <vt:lpstr>Test</vt:lpstr>
      <vt:lpstr>Examples</vt:lpstr>
      <vt:lpstr>Hacker</vt:lpstr>
      <vt:lpstr>How To Guarantee Security Against Threats Such As Viruses</vt:lpstr>
      <vt:lpstr>How To Guarantee Security Against Threats Such As Viruses (2)</vt:lpstr>
      <vt:lpstr>How To Guarantee Security Against Threats Such As Viruses (3)</vt:lpstr>
      <vt:lpstr>How To Guarantee Security Against Threats Such As Viruses (4)</vt:lpstr>
      <vt:lpstr>Malware (“Malicious Software”)</vt:lpstr>
      <vt:lpstr>Computer Virus</vt:lpstr>
      <vt:lpstr>Computer Virus: Objective</vt:lpstr>
      <vt:lpstr>Computer Virus: Objective (2)</vt:lpstr>
      <vt:lpstr>Computer Virus: Objective (4)</vt:lpstr>
      <vt:lpstr>Computer Virus: Spread</vt:lpstr>
      <vt:lpstr>Computer Virus: Avoiding?</vt:lpstr>
      <vt:lpstr>Computer Virus: Avoiding?</vt:lpstr>
      <vt:lpstr>Useful Side Note: Evaluating Security Of Facebook Links</vt:lpstr>
      <vt:lpstr>Worms</vt:lpstr>
      <vt:lpstr>Worm: Consequences Of An Infection</vt:lpstr>
      <vt:lpstr>Macro Viruses</vt:lpstr>
      <vt:lpstr>Consequences Of Getting A Macro Virus Infection</vt:lpstr>
      <vt:lpstr>Trojans / Trojan Horse</vt:lpstr>
      <vt:lpstr>Consequences Of A Trojan Infection</vt:lpstr>
      <vt:lpstr>Protection Against These Forms Of Malware</vt:lpstr>
      <vt:lpstr>Protection Against These Forms Of Malware</vt:lpstr>
      <vt:lpstr>Spyware</vt:lpstr>
      <vt:lpstr>Spyware (2)</vt:lpstr>
      <vt:lpstr>What Does Spyware Information Look Like?</vt:lpstr>
      <vt:lpstr>Protecting Against Spyware</vt:lpstr>
      <vt:lpstr>Keystroke Loggers</vt:lpstr>
      <vt:lpstr>Preventing/Mitigating The Effect Of Keystroke Loggers</vt:lpstr>
      <vt:lpstr>Preventing/Mitigating The Effect Of Keystroke Loggers (2)</vt:lpstr>
      <vt:lpstr>Preventing/Mitigating The Effect Of Keystroke Loggers (3)</vt:lpstr>
      <vt:lpstr>Other Electronic Counter-Measures Against Malware</vt:lpstr>
      <vt:lpstr>Non-Electronic Based Defenses</vt:lpstr>
      <vt:lpstr>Non-Electronic Based Defenses (2)</vt:lpstr>
      <vt:lpstr>Non-Electronic Based Defenses (3)</vt:lpstr>
      <vt:lpstr>Non-Electronic Based Defenses (4)</vt:lpstr>
      <vt:lpstr>Non-Electronic Based Defenses (4)</vt:lpstr>
      <vt:lpstr>Non-Electronic Based Defenses (5)</vt:lpstr>
      <vt:lpstr>Is This A Trap? How To Avoid?</vt:lpstr>
      <vt:lpstr>Scareware</vt:lpstr>
      <vt:lpstr>Scareware (2)</vt:lpstr>
      <vt:lpstr>Information On Avoiding Scareware Pitfalls</vt:lpstr>
      <vt:lpstr>Some Security Issues While Browsing The Web</vt:lpstr>
      <vt:lpstr>Incorrect Website Names</vt:lpstr>
      <vt:lpstr>Incorrect Website Names</vt:lpstr>
      <vt:lpstr>Browser Hijacking</vt:lpstr>
      <vt:lpstr>Storing Financial Information</vt:lpstr>
      <vt:lpstr>Storing Financial Information (2)</vt:lpstr>
      <vt:lpstr>Saving Previously Entered Information</vt:lpstr>
      <vt:lpstr>Transmitting Information On The Internet</vt:lpstr>
      <vt:lpstr>What Is Encryption?</vt:lpstr>
      <vt:lpstr>Why Bother With Encryption?</vt:lpstr>
      <vt:lpstr>Interacting With Parts Of The Internet</vt:lpstr>
      <vt:lpstr>Evaluating The Effectiveness Of Your Firewall</vt:lpstr>
      <vt:lpstr>General Ways Of Increasing Your Computer Security</vt:lpstr>
      <vt:lpstr>General Ways Of Increasing Your Computer Security (2)</vt:lpstr>
      <vt:lpstr>Privacy And The Internet</vt:lpstr>
      <vt:lpstr>Privacy And The Internet (2)</vt:lpstr>
      <vt:lpstr>Posting Information</vt:lpstr>
      <vt:lpstr>Posting Information (2)</vt:lpstr>
      <vt:lpstr>Posting Information (3)</vt:lpstr>
      <vt:lpstr>Online Privacy: Considerations</vt:lpstr>
      <vt:lpstr>Online Privacy: Considerations (2)</vt:lpstr>
      <vt:lpstr>After This Section You Should Now Know</vt:lpstr>
      <vt:lpstr>After This Section You Should Now Know (2)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security</dc:title>
  <dc:creator>James Tam</dc:creator>
  <cp:keywords>computer security;virus;maleware;spyware</cp:keywords>
  <cp:lastModifiedBy>James Tam</cp:lastModifiedBy>
  <cp:revision>161</cp:revision>
  <dcterms:created xsi:type="dcterms:W3CDTF">2014-05-13T22:22:53Z</dcterms:created>
  <dcterms:modified xsi:type="dcterms:W3CDTF">2015-03-25T19:58:28Z</dcterms:modified>
</cp:coreProperties>
</file>