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405" r:id="rId2"/>
    <p:sldId id="406" r:id="rId3"/>
    <p:sldId id="407" r:id="rId4"/>
    <p:sldId id="408" r:id="rId5"/>
    <p:sldId id="437" r:id="rId6"/>
    <p:sldId id="43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34" r:id="rId15"/>
    <p:sldId id="435" r:id="rId16"/>
    <p:sldId id="416" r:id="rId17"/>
    <p:sldId id="417" r:id="rId18"/>
    <p:sldId id="418" r:id="rId19"/>
    <p:sldId id="419" r:id="rId20"/>
    <p:sldId id="420" r:id="rId21"/>
    <p:sldId id="421" r:id="rId22"/>
    <p:sldId id="422" r:id="rId23"/>
    <p:sldId id="423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1" r:id="rId32"/>
    <p:sldId id="436" r:id="rId33"/>
    <p:sldId id="432" r:id="rId34"/>
    <p:sldId id="433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1025D8D-5612-44C6-9691-EE59372BDF1D}">
          <p14:sldIdLst>
            <p14:sldId id="405"/>
            <p14:sldId id="406"/>
            <p14:sldId id="407"/>
            <p14:sldId id="408"/>
            <p14:sldId id="437"/>
            <p14:sldId id="438"/>
            <p14:sldId id="409"/>
            <p14:sldId id="410"/>
            <p14:sldId id="411"/>
            <p14:sldId id="412"/>
            <p14:sldId id="413"/>
            <p14:sldId id="414"/>
            <p14:sldId id="415"/>
            <p14:sldId id="434"/>
            <p14:sldId id="43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6"/>
            <p14:sldId id="432"/>
            <p14:sldId id="4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FF"/>
    <a:srgbClr val="FF66FF"/>
    <a:srgbClr val="CC0000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89" autoAdjust="0"/>
    <p:restoredTop sz="89246" autoAdjust="0"/>
  </p:normalViewPr>
  <p:slideViewPr>
    <p:cSldViewPr>
      <p:cViewPr varScale="1">
        <p:scale>
          <a:sx n="82" d="100"/>
          <a:sy n="82" d="100"/>
        </p:scale>
        <p:origin x="102" y="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1620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Creating a webpage using html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95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35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Removing</a:t>
            </a:r>
            <a:r>
              <a:rPr lang="en-CA" baseline="0" dirty="0" smtClean="0"/>
              <a:t> </a:t>
            </a:r>
            <a:r>
              <a:rPr lang="en-CA" baseline="0" dirty="0" err="1" smtClean="0"/>
              <a:t>ul</a:t>
            </a:r>
            <a:r>
              <a:rPr lang="en-CA" baseline="0" dirty="0" smtClean="0"/>
              <a:t> or </a:t>
            </a:r>
            <a:r>
              <a:rPr lang="en-CA" baseline="0" dirty="0" err="1" smtClean="0"/>
              <a:t>ol</a:t>
            </a:r>
            <a:r>
              <a:rPr lang="en-CA" baseline="0" dirty="0" smtClean="0"/>
              <a:t> removes indenting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Removing the li tag removes numbering or </a:t>
            </a:r>
            <a:r>
              <a:rPr lang="en-CA" baseline="0" smtClean="0"/>
              <a:t>bulletting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83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pages.cpsc.ucalgary.ca/~tamj" TargetMode="External"/><Relationship Id="rId2" Type="http://schemas.openxmlformats.org/officeDocument/2006/relationships/hyperlink" Target="http://www.cpsc.ucalgary.ca/~tamj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itsupport@ucalgary.ca" TargetMode="External"/><Relationship Id="rId2" Type="http://schemas.openxmlformats.org/officeDocument/2006/relationships/hyperlink" Target="http://www.ucalgary.ca/i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file:///\\sfesamba.ucalgary.ca\usernam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ucalgary.ca/~tam/index.html" TargetMode="External"/><Relationship Id="rId2" Type="http://schemas.openxmlformats.org/officeDocument/2006/relationships/hyperlink" Target="https://webdisk.ucalgary.ca/~%3cusername%3e/%3cfilenam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Creating And Publishing A Webpage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the basic html ‘tags’ for formatting a webpage as well including internal and external content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05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document that can be seen “online” via the World-Wide-Web</a:t>
            </a:r>
          </a:p>
          <a:p>
            <a:r>
              <a:rPr lang="en-US" dirty="0" smtClean="0"/>
              <a:t>Going to the web address: </a:t>
            </a:r>
          </a:p>
          <a:p>
            <a:pPr lvl="1"/>
            <a:r>
              <a:rPr lang="en-US" dirty="0" smtClean="0">
                <a:hlinkClick r:id="rId2"/>
              </a:rPr>
              <a:t>www.cpsc.ucalgary.ca/~tamj</a:t>
            </a:r>
            <a:r>
              <a:rPr lang="en-US" dirty="0" smtClean="0"/>
              <a:t> (or </a:t>
            </a:r>
            <a:r>
              <a:rPr lang="en-US" dirty="0" smtClean="0">
                <a:hlinkClick r:id="rId3" action="ppaction://hlinkfile"/>
              </a:rPr>
              <a:t>pages.cpsc.ucalgary.ca/~tamj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Retrieves a document called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” from the computer science web server to your web browser</a:t>
            </a:r>
          </a:p>
          <a:p>
            <a:pPr lvl="1"/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657600"/>
            <a:ext cx="3910013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08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3063965"/>
            <a:ext cx="5715000" cy="180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A University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1371599"/>
          </a:xfrm>
        </p:spPr>
        <p:txBody>
          <a:bodyPr/>
          <a:lstStyle/>
          <a:p>
            <a:r>
              <a:rPr lang="en-US" dirty="0" smtClean="0"/>
              <a:t>Use a simple editor WordPad (don’t use MS-Word because it will generate a great deal of extra unnecessary information for a simple webpage).</a:t>
            </a:r>
          </a:p>
          <a:p>
            <a:r>
              <a:rPr lang="en-US" dirty="0" smtClean="0"/>
              <a:t>Save it as a text file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876800" y="2895600"/>
            <a:ext cx="4038600" cy="2632166"/>
            <a:chOff x="4267200" y="2549434"/>
            <a:chExt cx="4038600" cy="2632166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5562600" y="2549434"/>
              <a:ext cx="2743200" cy="26321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Make sure you manually add the </a:t>
              </a:r>
              <a:r>
                <a:rPr lang="en-US" sz="1800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.htm or .html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 suffix to the end of the file otherwise it will be text </a:t>
              </a:r>
              <a:r>
                <a:rPr lang="en-US" sz="1800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.txt 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file and not display properly (uses a text editor such as Notepad instead of web browser to view).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4267200" y="2978331"/>
              <a:ext cx="1295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278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The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Webdisk</a:t>
            </a:r>
            <a:r>
              <a:rPr lang="en-US" dirty="0" smtClean="0"/>
              <a:t>” folder on the 203 lab computers</a:t>
            </a:r>
            <a:r>
              <a:rPr lang="en-US" dirty="0"/>
              <a:t> </a:t>
            </a:r>
            <a:r>
              <a:rPr lang="en-US" dirty="0" smtClean="0"/>
              <a:t>should contain </a:t>
            </a:r>
            <a:r>
              <a:rPr lang="en-US" dirty="0" smtClean="0"/>
              <a:t>a </a:t>
            </a:r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/>
              <a:t>” folder</a:t>
            </a:r>
            <a:endParaRPr lang="en-US" dirty="0"/>
          </a:p>
          <a:p>
            <a:pPr lvl="1"/>
            <a:r>
              <a:rPr lang="en-US" dirty="0" smtClean="0"/>
              <a:t>For students the Web disk folder name may be different slightly different from my ‘Prof’ account.</a:t>
            </a:r>
          </a:p>
          <a:p>
            <a:pPr lvl="1"/>
            <a:r>
              <a:rPr lang="en-US" dirty="0" smtClean="0"/>
              <a:t>(The </a:t>
            </a:r>
            <a:r>
              <a:rPr lang="en-US" dirty="0" err="1" smtClean="0"/>
              <a:t>Webdisk</a:t>
            </a:r>
            <a:r>
              <a:rPr lang="en-US" dirty="0" smtClean="0"/>
              <a:t> is where you save documents on the UC-IT server and not on a local drive)</a:t>
            </a:r>
          </a:p>
          <a:p>
            <a:r>
              <a:rPr lang="en-US" dirty="0" smtClean="0"/>
              <a:t>My account in the CPSC 203 computer lab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tamj\Application Data\SSH\temp\desktop web disk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5"/>
          <a:stretch/>
        </p:blipFill>
        <p:spPr bwMode="auto">
          <a:xfrm>
            <a:off x="685800" y="3886200"/>
            <a:ext cx="3269767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wn Arrow 4"/>
          <p:cNvSpPr/>
          <p:nvPr/>
        </p:nvSpPr>
        <p:spPr>
          <a:xfrm rot="5400000">
            <a:off x="1257300" y="6184900"/>
            <a:ext cx="609600" cy="685800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2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If </a:t>
            </a:r>
            <a:r>
              <a:rPr lang="en-CA" dirty="0" err="1" smtClean="0"/>
              <a:t>Webdisk</a:t>
            </a:r>
            <a:r>
              <a:rPr lang="en-CA" dirty="0" smtClean="0"/>
              <a:t> Doesn’t Exist: Get UC-IT To Fix 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ontact </a:t>
            </a:r>
            <a:r>
              <a:rPr lang="en-US" dirty="0"/>
              <a:t>university IT (Information technologies) to get them to configure your account so this folder will appear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Go to 7</a:t>
            </a:r>
            <a:r>
              <a:rPr lang="en-US" baseline="30000" dirty="0" smtClean="0"/>
              <a:t>th</a:t>
            </a:r>
            <a:r>
              <a:rPr lang="en-US" dirty="0" smtClean="0"/>
              <a:t> floor Math Sciences (not ICT – that’s the Computer Science department which is not the same).</a:t>
            </a:r>
          </a:p>
          <a:p>
            <a:pPr lvl="1"/>
            <a:r>
              <a:rPr lang="en-CA" dirty="0" smtClean="0"/>
              <a:t>Submit an online ticket (</a:t>
            </a:r>
            <a:r>
              <a:rPr lang="en-CA" dirty="0"/>
              <a:t>bug report): </a:t>
            </a:r>
            <a:r>
              <a:rPr lang="en-CA" dirty="0">
                <a:hlinkClick r:id="rId2"/>
              </a:rPr>
              <a:t>http://www.ucalgary.ca/it</a:t>
            </a:r>
            <a:r>
              <a:rPr lang="en-CA" dirty="0" smtClean="0">
                <a:hlinkClick r:id="rId2"/>
              </a:rPr>
              <a:t>/</a:t>
            </a:r>
            <a:endParaRPr lang="en-CA" dirty="0" smtClean="0"/>
          </a:p>
          <a:p>
            <a:pPr lvl="1"/>
            <a:r>
              <a:rPr lang="en-CA" dirty="0"/>
              <a:t>Call: 403-220-5555 </a:t>
            </a:r>
            <a:endParaRPr lang="en-CA" dirty="0" smtClean="0"/>
          </a:p>
          <a:p>
            <a:pPr lvl="1"/>
            <a:r>
              <a:rPr lang="en-CA" dirty="0" smtClean="0"/>
              <a:t>Email: </a:t>
            </a:r>
            <a:r>
              <a:rPr lang="en-CA" dirty="0">
                <a:hlinkClick r:id="rId3"/>
              </a:rPr>
              <a:t>itsupport@ucalgary.ca</a:t>
            </a:r>
            <a:r>
              <a:rPr lang="en-CA" dirty="0" smtClean="0"/>
              <a:t>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854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If </a:t>
            </a:r>
            <a:r>
              <a:rPr lang="en-CA" dirty="0" err="1"/>
              <a:t>Webdisk</a:t>
            </a:r>
            <a:r>
              <a:rPr lang="en-CA" dirty="0"/>
              <a:t> Doesn’t Exist: </a:t>
            </a:r>
            <a:r>
              <a:rPr lang="en-CA" dirty="0" smtClean="0"/>
              <a:t>Address It Yourself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hen </a:t>
            </a:r>
            <a:r>
              <a:rPr lang="en-US" dirty="0"/>
              <a:t>you are logged into a computer in </a:t>
            </a:r>
            <a:r>
              <a:rPr lang="en-US" dirty="0" smtClean="0"/>
              <a:t>the 203 </a:t>
            </a:r>
            <a:r>
              <a:rPr lang="en-US" dirty="0"/>
              <a:t>computer </a:t>
            </a:r>
            <a:r>
              <a:rPr lang="en-US" dirty="0" smtClean="0"/>
              <a:t>lab type (under ‘Start’): </a:t>
            </a:r>
            <a:r>
              <a:rPr lang="en-US" u="sng" dirty="0">
                <a:hlinkClick r:id="rId2"/>
              </a:rPr>
              <a:t>\\sfesamba.ucalgary.ca</a:t>
            </a:r>
            <a:endParaRPr lang="en-US" dirty="0" smtClean="0"/>
          </a:p>
          <a:p>
            <a:endParaRPr lang="en-CA" dirty="0"/>
          </a:p>
        </p:txBody>
      </p:sp>
      <p:pic>
        <p:nvPicPr>
          <p:cNvPr id="4" name="Picture 3"/>
          <p:cNvPicPr/>
          <p:nvPr/>
        </p:nvPicPr>
        <p:blipFill rotWithShape="1">
          <a:blip r:embed="rId3"/>
          <a:srcRect l="-410" t="40636" r="76670" b="-306"/>
          <a:stretch/>
        </p:blipFill>
        <p:spPr>
          <a:xfrm>
            <a:off x="762000" y="2209800"/>
            <a:ext cx="37338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2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Address Of Your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part is the general University of Calgary web address for personal web pages: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https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://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people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.ucalgary.ca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The final part after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.ca/</a:t>
            </a:r>
            <a:r>
              <a:rPr lang="en-US" dirty="0" smtClean="0"/>
              <a:t>” identifies you:</a:t>
            </a:r>
          </a:p>
          <a:p>
            <a:r>
              <a:rPr lang="en-US" dirty="0" smtClean="0"/>
              <a:t>Format: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tilde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your U of C login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52388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Example: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~tam/</a:t>
            </a:r>
          </a:p>
          <a:p>
            <a:pPr marL="61913" lvl="1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(The web server will look in your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>
                <a:cs typeface="Consolas" panose="020B0609020204030204" pitchFamily="49" charset="0"/>
              </a:rPr>
              <a:t> folder and try to load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>
                <a:cs typeface="Consolas" panose="020B0609020204030204" pitchFamily="49" charset="0"/>
              </a:rPr>
              <a:t>’ file into the browser when the above web address is entered).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Web address of my U of C web page (not Computer Science)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https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://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people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.ucalgary.ca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/~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tam/index.html</a:t>
            </a:r>
            <a:endParaRPr lang="en-US" sz="1800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6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Website: 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“publish the website” (make it viewable on the web).</a:t>
            </a:r>
          </a:p>
          <a:p>
            <a:pPr lvl="1"/>
            <a:r>
              <a:rPr lang="en-US" dirty="0" smtClean="0"/>
              <a:t>Put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.html</a:t>
            </a:r>
            <a:r>
              <a:rPr lang="en-US" dirty="0" smtClean="0"/>
              <a:t>’ document in your folder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The web address is: </a:t>
            </a:r>
          </a:p>
          <a:p>
            <a:pPr marL="339725" lvl="1" indent="0">
              <a:buNone/>
            </a:pPr>
            <a:r>
              <a:rPr lang="en-US" sz="1600" b="1" u="sng" dirty="0">
                <a:solidFill>
                  <a:srgbClr val="3366FF"/>
                </a:solidFill>
                <a:latin typeface="Consolas" panose="020B0609020204030204" pitchFamily="49" charset="0"/>
              </a:rPr>
              <a:t>http://</a:t>
            </a:r>
            <a:r>
              <a:rPr lang="en-US" sz="1600" b="1" u="sng" dirty="0" smtClean="0">
                <a:solidFill>
                  <a:srgbClr val="3366FF"/>
                </a:solidFill>
                <a:latin typeface="Consolas" panose="020B0609020204030204" pitchFamily="49" charset="0"/>
              </a:rPr>
              <a:t>people.ucalgary.ca</a:t>
            </a:r>
            <a:r>
              <a:rPr lang="en-CA" sz="1600" b="1" u="sng" dirty="0" smtClean="0">
                <a:solidFill>
                  <a:srgbClr val="3366FF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/~&lt;</a:t>
            </a:r>
            <a:r>
              <a:rPr lang="en-CA" sz="1600" b="1" i="1" u="sng" dirty="0">
                <a:solidFill>
                  <a:srgbClr val="3366FF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username</a:t>
            </a:r>
            <a:r>
              <a:rPr lang="en-CA" sz="1600" b="1" u="sng" dirty="0" smtClean="0">
                <a:solidFill>
                  <a:srgbClr val="3366FF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&gt;/&lt;filename</a:t>
            </a:r>
            <a:r>
              <a:rPr lang="en-CA" sz="1600" b="1" u="sng" dirty="0" smtClean="0">
                <a:solidFill>
                  <a:srgbClr val="33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CA" dirty="0" smtClean="0"/>
              <a:t>Example if the file were called ‘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CA" dirty="0" smtClean="0"/>
              <a:t>’ my web address would be:</a:t>
            </a:r>
          </a:p>
          <a:p>
            <a:pPr marL="339725" lvl="1" indent="0">
              <a:buNone/>
            </a:pPr>
            <a:r>
              <a:rPr lang="en-CA" sz="1600" b="1" u="sng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</a:t>
            </a:r>
            <a:r>
              <a:rPr lang="en-CA" sz="1600" b="1" u="sng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://people.ucalgary.ca</a:t>
            </a:r>
            <a:r>
              <a:rPr lang="en-CA" sz="1600" b="1" u="sng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/~tam/index.html</a:t>
            </a:r>
            <a:endParaRPr lang="en-CA" sz="1600" b="1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95288" indent="-342900"/>
            <a:r>
              <a:rPr lang="en-CA" dirty="0" smtClean="0">
                <a:cs typeface="Consolas" panose="020B0609020204030204" pitchFamily="49" charset="0"/>
              </a:rPr>
              <a:t>If you want to see what your website would look like with a browser when working from home:</a:t>
            </a:r>
          </a:p>
          <a:p>
            <a:pPr marL="682625" lvl="1" indent="-342900"/>
            <a:r>
              <a:rPr lang="en-CA" dirty="0" smtClean="0">
                <a:cs typeface="Consolas" panose="020B0609020204030204" pitchFamily="49" charset="0"/>
              </a:rPr>
              <a:t>Start up a web browser (e.g., IE, Firefox) and ‘drag’ the webpage document into the browser</a:t>
            </a:r>
          </a:p>
          <a:p>
            <a:pPr marL="339725" lvl="1" indent="0">
              <a:buNone/>
            </a:pPr>
            <a:r>
              <a:rPr lang="en-CA" dirty="0" smtClean="0">
                <a:cs typeface="Consolas" panose="020B0609020204030204" pitchFamily="49" charset="0"/>
              </a:rPr>
              <a:t>OR</a:t>
            </a:r>
          </a:p>
          <a:p>
            <a:pPr marL="682625" lvl="1" indent="-342900"/>
            <a:r>
              <a:rPr lang="en-CA" dirty="0" smtClean="0">
                <a:cs typeface="Consolas" panose="020B0609020204030204" pitchFamily="49" charset="0"/>
              </a:rPr>
              <a:t>Just double click on the document (your computer should pull up a web browser unless you reconfigured the default setup).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42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Transferring Your Work To/From UC/Home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</a:t>
            </a:r>
            <a:r>
              <a:rPr lang="en-US" dirty="0" smtClean="0"/>
              <a:t>ou can use a flash memory device</a:t>
            </a:r>
          </a:p>
          <a:p>
            <a:r>
              <a:rPr lang="en-US" dirty="0" smtClean="0"/>
              <a:t>(Just make sure that you don’t just transport your web document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htm</a:t>
            </a:r>
            <a:r>
              <a:rPr lang="en-US" dirty="0"/>
              <a:t>’ file</a:t>
            </a:r>
            <a:r>
              <a:rPr lang="en-US" dirty="0" smtClean="0"/>
              <a:t> back and forth but ALSO all images and video that you have embedded into your web page (links to external pages don’t apply).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15863" y="1644650"/>
            <a:ext cx="2420895" cy="10297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i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Your Webdisk folder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4165259" y="1290080"/>
            <a:ext cx="571500" cy="3429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3074" y="3593070"/>
            <a:ext cx="2420895" cy="10297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2042470" y="3238500"/>
            <a:ext cx="571500" cy="3429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>
            <a:stCxn id="4" idx="2"/>
          </p:cNvCxnSpPr>
          <p:nvPr/>
        </p:nvCxnSpPr>
        <p:spPr>
          <a:xfrm flipH="1">
            <a:off x="3526310" y="2674380"/>
            <a:ext cx="1" cy="309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224349" y="2983470"/>
            <a:ext cx="23019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24349" y="2983470"/>
            <a:ext cx="0" cy="5979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24349" y="4622800"/>
            <a:ext cx="0" cy="5979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41521" y="5550071"/>
            <a:ext cx="1524000" cy="126794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i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Contents of your webpage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518470" y="5133717"/>
            <a:ext cx="1447800" cy="4239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/>
              <a:t>i</a:t>
            </a:r>
            <a:r>
              <a:rPr lang="en-US" sz="1800" b="1" smtClean="0"/>
              <a:t>ndex.html</a:t>
            </a:r>
            <a:endParaRPr lang="en-US" sz="1800" b="1" dirty="0" smtClean="0"/>
          </a:p>
        </p:txBody>
      </p:sp>
      <p:grpSp>
        <p:nvGrpSpPr>
          <p:cNvPr id="19" name="Group 18"/>
          <p:cNvGrpSpPr/>
          <p:nvPr/>
        </p:nvGrpSpPr>
        <p:grpSpPr>
          <a:xfrm>
            <a:off x="3276600" y="3593070"/>
            <a:ext cx="5867400" cy="3290639"/>
            <a:chOff x="3276600" y="3593070"/>
            <a:chExt cx="5867400" cy="329063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593070"/>
              <a:ext cx="5867400" cy="329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3276600" y="3809999"/>
              <a:ext cx="5867399" cy="4826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noAutofit/>
            </a:bodyPr>
            <a:lstStyle/>
            <a:p>
              <a:pPr marL="111125" lvl="1"/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https</a:t>
              </a:r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://</a:t>
              </a:r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people</a:t>
              </a:r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.ucalgary.ca</a:t>
              </a:r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/~&lt;UC-IT login&gt;</a:t>
              </a:r>
              <a:endParaRPr lang="en-US" dirty="0">
                <a:cs typeface="Consolas" panose="020B0609020204030204" pitchFamily="49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97194" y="4292601"/>
              <a:ext cx="5846805" cy="252541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&lt;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Contents of your webpage</a:t>
              </a:r>
              <a:r>
                <a:rPr lang="en-US" dirty="0" smtClean="0">
                  <a:solidFill>
                    <a:schemeClr val="tx1"/>
                  </a:solidFill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030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Information: University Online Storage /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http://www.ucalgary.ca/it/services/webdisk-file-storage#quickset-field_collection_quicktabs_1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85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Methods Of Creating A </a:t>
            </a:r>
            <a:r>
              <a:rPr lang="en-US" dirty="0" smtClean="0"/>
              <a:t>Website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(The ‘content’ 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 and other documents must still be created).</a:t>
            </a:r>
          </a:p>
          <a:p>
            <a:r>
              <a:rPr lang="en-US" dirty="0" smtClean="0"/>
              <a:t>Your website must be ‘hosted’</a:t>
            </a:r>
          </a:p>
          <a:p>
            <a:r>
              <a:rPr lang="en-US" dirty="0" smtClean="0"/>
              <a:t>Minimum requirements for the host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tores the content of your website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 and other files)</a:t>
            </a:r>
          </a:p>
          <a:p>
            <a:pPr lvl="1"/>
            <a:r>
              <a:rPr lang="en-US" dirty="0" smtClean="0"/>
              <a:t>It has the ability to register your custom website </a:t>
            </a:r>
          </a:p>
          <a:p>
            <a:pPr lvl="2"/>
            <a:r>
              <a:rPr lang="en-US" dirty="0" smtClean="0"/>
              <a:t>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www.tamj.com</a:t>
            </a:r>
          </a:p>
          <a:p>
            <a:pPr lvl="1"/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Your website will be a sub-address of their main web address </a:t>
            </a:r>
          </a:p>
          <a:p>
            <a:pPr lvl="2"/>
            <a:r>
              <a:rPr lang="en-US" dirty="0" smtClean="0"/>
              <a:t>E.g..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www.somewebsitehost/com/tam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4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 </a:t>
            </a:r>
            <a:r>
              <a:rPr lang="en-US" dirty="0"/>
              <a:t>Hosts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Internet service providers automatically (without additional cost) provide hosting services for subscribers</a:t>
            </a:r>
          </a:p>
          <a:p>
            <a:r>
              <a:rPr lang="en-US" dirty="0" smtClean="0"/>
              <a:t>Some Internet companies provide webhosting services to anyone without charge</a:t>
            </a:r>
          </a:p>
          <a:p>
            <a:pPr lvl="1"/>
            <a:r>
              <a:rPr lang="en-CA" dirty="0"/>
              <a:t>http://www.geocities.ws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62007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53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Creating A Simple Page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Creating the document in WordPad and saving it as an ‘</a:t>
            </a:r>
            <a:r>
              <a:rPr lang="en-CA" dirty="0" smtClean="0">
                <a:latin typeface="Consolas" panose="020B0609020204030204" pitchFamily="49" charset="0"/>
              </a:rPr>
              <a:t>.html</a:t>
            </a:r>
            <a:r>
              <a:rPr lang="en-CA" dirty="0" smtClean="0"/>
              <a:t>’ document.</a:t>
            </a:r>
          </a:p>
          <a:p>
            <a:r>
              <a:rPr lang="en-US" b="1" dirty="0">
                <a:solidFill>
                  <a:srgbClr val="0000FF"/>
                </a:solidFill>
              </a:rPr>
              <a:t>Name of example web page</a:t>
            </a:r>
            <a:r>
              <a:rPr lang="en-US" dirty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1_basic_no_formatting.htm</a:t>
            </a:r>
          </a:p>
          <a:p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1" y="3003060"/>
            <a:ext cx="3276600" cy="361266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962400" y="3886200"/>
            <a:ext cx="4572000" cy="2381250"/>
            <a:chOff x="1031926" y="4419600"/>
            <a:chExt cx="4572000" cy="2381250"/>
          </a:xfrm>
        </p:grpSpPr>
        <p:cxnSp>
          <p:nvCxnSpPr>
            <p:cNvPr id="6" name="Straight Arrow Connector 5"/>
            <p:cNvCxnSpPr>
              <a:stCxn id="7" idx="1"/>
            </p:cNvCxnSpPr>
            <p:nvPr/>
          </p:nvCxnSpPr>
          <p:spPr>
            <a:xfrm flipH="1">
              <a:off x="1031926" y="4962525"/>
              <a:ext cx="2057400" cy="18383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 bwMode="auto">
            <a:xfrm>
              <a:off x="3089326" y="4419600"/>
              <a:ext cx="2514600" cy="10858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Save it as a text document but add in the suffix ‘.html’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825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Viewing The Page In A Web Browser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5899357" cy="2286000"/>
          </a:xfrm>
          <a:ln>
            <a:solidFill>
              <a:schemeClr val="accent1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1600200" y="3200400"/>
            <a:ext cx="3098800" cy="1828800"/>
            <a:chOff x="1600200" y="3200400"/>
            <a:chExt cx="3098800" cy="1828800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1600200" y="3200400"/>
              <a:ext cx="1219200" cy="1371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 bwMode="auto">
            <a:xfrm>
              <a:off x="2794000" y="4419600"/>
              <a:ext cx="1905000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The text appears but is not formatted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750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 (Hypertext Markup language): used to specify the format and content of a web page.</a:t>
            </a:r>
          </a:p>
          <a:p>
            <a:pPr lvl="1"/>
            <a:r>
              <a:rPr lang="en-US" dirty="0" smtClean="0"/>
              <a:t>An Internet protocol (rules) that was developed in the early 1990’s decades after the creation of the original Internet.</a:t>
            </a:r>
          </a:p>
          <a:p>
            <a:pPr lvl="1"/>
            <a:r>
              <a:rPr lang="en-US" dirty="0" smtClean="0"/>
              <a:t>The purpose of the protocol was to allow documents to be linked (sharing information by linking related documents).</a:t>
            </a:r>
          </a:p>
          <a:p>
            <a:pPr lvl="2"/>
            <a:r>
              <a:rPr lang="en-US" dirty="0" smtClean="0"/>
              <a:t>“Rules for how documents would be linked together”</a:t>
            </a:r>
          </a:p>
          <a:p>
            <a:pPr lvl="1"/>
            <a:r>
              <a:rPr lang="en-US" dirty="0" smtClean="0"/>
              <a:t>Mechanisms </a:t>
            </a:r>
            <a:r>
              <a:rPr lang="en-US" dirty="0" smtClean="0"/>
              <a:t>for formatting the webpage were </a:t>
            </a:r>
            <a:r>
              <a:rPr lang="en-US" dirty="0" smtClean="0"/>
              <a:t>also built </a:t>
            </a:r>
            <a:r>
              <a:rPr lang="en-US" dirty="0" smtClean="0"/>
              <a:t>into the protocol.</a:t>
            </a:r>
          </a:p>
          <a:p>
            <a:r>
              <a:rPr lang="en-US" dirty="0" smtClean="0"/>
              <a:t>Examples of specifying formatting used in web page text: font effects (bold, italics, underline), font sizes, font types</a:t>
            </a:r>
          </a:p>
          <a:p>
            <a:r>
              <a:rPr lang="en-US" dirty="0" smtClean="0"/>
              <a:t>Examples of specifying the content of a web page: </a:t>
            </a:r>
          </a:p>
          <a:p>
            <a:pPr lvl="1"/>
            <a:r>
              <a:rPr lang="en-US" dirty="0" smtClean="0"/>
              <a:t>Multi-media such images and videos can be imbedded into a web page.</a:t>
            </a:r>
          </a:p>
          <a:p>
            <a:pPr lvl="1"/>
            <a:r>
              <a:rPr lang="en-US" dirty="0" smtClean="0"/>
              <a:t>Links to other documents (or even external web sites)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8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Uses Of HTML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94820"/>
            <a:ext cx="6858000" cy="3922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173877" y="2667000"/>
            <a:ext cx="6396446" cy="3581400"/>
            <a:chOff x="2173877" y="2667000"/>
            <a:chExt cx="6396446" cy="3581400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6858000" y="2667000"/>
              <a:ext cx="114300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 bwMode="auto">
            <a:xfrm>
              <a:off x="7579723" y="3352800"/>
              <a:ext cx="990600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Image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2173877" y="5105400"/>
              <a:ext cx="114300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 bwMode="auto">
            <a:xfrm>
              <a:off x="2895600" y="5791200"/>
              <a:ext cx="990600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Video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791202" y="762000"/>
            <a:ext cx="2895598" cy="1447800"/>
            <a:chOff x="5791202" y="762000"/>
            <a:chExt cx="2895598" cy="1447800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5791202" y="1143000"/>
              <a:ext cx="1371598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 bwMode="auto">
            <a:xfrm>
              <a:off x="7082245" y="762000"/>
              <a:ext cx="1604555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External website</a:t>
              </a:r>
              <a:endParaRPr lang="en-US" sz="18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8600" y="304800"/>
            <a:ext cx="1945277" cy="2057400"/>
            <a:chOff x="228600" y="304800"/>
            <a:chExt cx="1945277" cy="2057400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762000" y="609600"/>
              <a:ext cx="268877" cy="9144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 bwMode="auto">
            <a:xfrm>
              <a:off x="228600" y="304800"/>
              <a:ext cx="1604555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Font effects</a:t>
              </a:r>
              <a:endParaRPr lang="en-US" sz="1800" b="1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1048839" y="609600"/>
              <a:ext cx="1125038" cy="17526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584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Your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must use ‘tags’.</a:t>
            </a:r>
          </a:p>
          <a:p>
            <a:r>
              <a:rPr lang="en-US" dirty="0" smtClean="0"/>
              <a:t>Formatting tags specify:</a:t>
            </a:r>
          </a:p>
          <a:p>
            <a:pPr lvl="1"/>
            <a:r>
              <a:rPr lang="en-US" dirty="0" smtClean="0"/>
              <a:t>Exactly what part of the web page will be formatted e.g., a paragraph, line, word, single character etc.</a:t>
            </a:r>
          </a:p>
          <a:p>
            <a:pPr lvl="1"/>
            <a:r>
              <a:rPr lang="en-US" dirty="0" smtClean="0"/>
              <a:t>How that section will be formatted e.g., bold, italics etc.</a:t>
            </a:r>
          </a:p>
          <a:p>
            <a:r>
              <a:rPr lang="en-US" dirty="0" smtClean="0"/>
              <a:t>Many tags come in pairs.</a:t>
            </a:r>
          </a:p>
          <a:p>
            <a:pPr lvl="1"/>
            <a:r>
              <a:rPr lang="en-US" dirty="0" smtClean="0"/>
              <a:t>‘Opening tag’ (e.g., indicates the beginning of the formatting)</a:t>
            </a:r>
          </a:p>
          <a:p>
            <a:pPr lvl="1"/>
            <a:r>
              <a:rPr lang="en-US" dirty="0" smtClean="0"/>
              <a:t>‘Closing tag’ (indicates the end of the formatting)</a:t>
            </a:r>
          </a:p>
          <a:p>
            <a:r>
              <a:rPr lang="en-US" dirty="0" smtClean="0"/>
              <a:t>Other tags don’t require a closing tag</a:t>
            </a:r>
          </a:p>
          <a:p>
            <a:pPr lvl="1"/>
            <a:r>
              <a:rPr lang="en-US" dirty="0" smtClean="0"/>
              <a:t>Example a tag to insert a ‘break’ just places a carriage return at the specified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5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Formatting Tags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text between the opening tag 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tag name</a:t>
            </a:r>
            <a:r>
              <a:rPr lang="en-US" dirty="0" smtClean="0"/>
              <a:t>&gt; and the closing tag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&lt;/tag name</a:t>
            </a:r>
            <a:r>
              <a:rPr lang="en-US" dirty="0" smtClean="0"/>
              <a:t>&gt; will be formatted in the manner specified by the tag.</a:t>
            </a:r>
          </a:p>
          <a:p>
            <a:r>
              <a:rPr lang="en-US" b="1" dirty="0" smtClean="0"/>
              <a:t>Extra thing to keep in mind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The formatting effect on appears when you view the webpage through a browser not when you are editing the page using the WordPad editor</a:t>
            </a:r>
          </a:p>
          <a:p>
            <a:r>
              <a:rPr lang="en-US" dirty="0" smtClean="0"/>
              <a:t>View from WordPad</a:t>
            </a:r>
          </a:p>
          <a:p>
            <a:pPr lvl="1"/>
            <a:r>
              <a:rPr lang="en-US" b="1" dirty="0" smtClean="0"/>
              <a:t>Bold</a:t>
            </a:r>
          </a:p>
          <a:p>
            <a:pPr marL="452438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&lt;b&gt; this text is bolded &lt;/b&gt; this text will not be bolded</a:t>
            </a:r>
          </a:p>
          <a:p>
            <a:pPr lvl="1"/>
            <a:r>
              <a:rPr lang="en-US" b="1" dirty="0" smtClean="0"/>
              <a:t>Italics</a:t>
            </a:r>
          </a:p>
          <a:p>
            <a:pPr marL="452438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&lt;i&gt;this text is italicized&lt;/i&gt; this text is non-italicized</a:t>
            </a:r>
          </a:p>
          <a:p>
            <a:pPr lvl="1"/>
            <a:r>
              <a:rPr lang="en-US" b="1" dirty="0" smtClean="0"/>
              <a:t>Underline</a:t>
            </a:r>
          </a:p>
          <a:p>
            <a:pPr marL="457200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&lt;u&gt;underlined text&lt;/u&gt; non-underline text</a:t>
            </a:r>
            <a:endParaRPr lang="en-US" dirty="0" smtClean="0"/>
          </a:p>
          <a:p>
            <a:pPr lvl="1"/>
            <a:r>
              <a:rPr lang="en-US" b="1" dirty="0" smtClean="0"/>
              <a:t>Strikethrough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alternative tag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&lt;strike&gt;&lt;/strike&gt;</a:t>
            </a:r>
            <a:r>
              <a:rPr lang="en-US" dirty="0" smtClean="0"/>
              <a:t>) </a:t>
            </a:r>
          </a:p>
          <a:p>
            <a:pPr marL="457201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&lt;s&gt;strike-through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text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&lt;/s&gt;text with no strike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5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Tags Appear In </a:t>
            </a:r>
            <a:r>
              <a:rPr lang="en-US" dirty="0" smtClean="0"/>
              <a:t>The Editor (WordPad) But </a:t>
            </a:r>
            <a:r>
              <a:rPr lang="en-US" dirty="0"/>
              <a:t>Not </a:t>
            </a:r>
            <a:r>
              <a:rPr lang="en-US" dirty="0" smtClean="0"/>
              <a:t>In The </a:t>
            </a:r>
            <a:r>
              <a:rPr lang="en-US" dirty="0" smtClean="0"/>
              <a:t>Browser (IE)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Name of example web page</a:t>
            </a:r>
            <a:r>
              <a:rPr lang="en-US" dirty="0" smtClean="0">
                <a:solidFill>
                  <a:srgbClr val="0000FF"/>
                </a:solidFill>
              </a:rPr>
              <a:t>: 2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formatting_tags.htm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448" y="1828799"/>
            <a:ext cx="7830620" cy="1676400"/>
            <a:chOff x="0" y="1295400"/>
            <a:chExt cx="7830620" cy="16764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76400"/>
              <a:ext cx="783062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 bwMode="auto">
            <a:xfrm>
              <a:off x="0" y="1295400"/>
              <a:ext cx="57150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with WordPad (shows the formatting tags)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82" y="4038598"/>
            <a:ext cx="9476816" cy="752475"/>
            <a:chOff x="-8966" y="3505199"/>
            <a:chExt cx="9476816" cy="752475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86199"/>
              <a:ext cx="9467850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 bwMode="auto">
            <a:xfrm>
              <a:off x="-8966" y="3505199"/>
              <a:ext cx="9152966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through a web browser (shows </a:t>
              </a:r>
              <a:r>
                <a:rPr lang="en-US" b="1" dirty="0" smtClean="0">
                  <a:solidFill>
                    <a:srgbClr val="FF0000"/>
                  </a:solidFill>
                </a:rPr>
                <a:t>the effect of the tags in 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IE, Firefox etc.)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40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Text To A New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Notice in the last example that the carriage returns entered in WordPad did not separate lines when viewed through the browser (no ‘new lines’ to break up the text).</a:t>
            </a:r>
          </a:p>
          <a:p>
            <a:r>
              <a:rPr lang="en-US" dirty="0" smtClean="0"/>
              <a:t>The tag to separate lines is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&lt;br&gt;</a:t>
            </a:r>
          </a:p>
          <a:p>
            <a:pPr lvl="1"/>
            <a:r>
              <a:rPr lang="en-US" dirty="0" smtClean="0"/>
              <a:t>There is no closing tag needed because the break-tag just moves the text after to the next line (again when viewed through the browser)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1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Version Of The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(The previous web page with line separators)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Name </a:t>
            </a:r>
            <a:r>
              <a:rPr lang="en-US" b="1" dirty="0">
                <a:solidFill>
                  <a:srgbClr val="0000FF"/>
                </a:solidFill>
              </a:rPr>
              <a:t>of the web page: </a:t>
            </a:r>
            <a:r>
              <a:rPr lang="en-US" dirty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formatting_tags_line_breaks.htm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57524"/>
            <a:ext cx="714423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609600" y="2676525"/>
            <a:ext cx="5715000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Viewed with WordPad (shows the formatting tags)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94740" y="4343400"/>
            <a:ext cx="6798049" cy="2019302"/>
            <a:chOff x="512669" y="4229098"/>
            <a:chExt cx="6798049" cy="2019302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669" y="4610097"/>
              <a:ext cx="5529271" cy="163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 bwMode="auto">
            <a:xfrm>
              <a:off x="609600" y="4229098"/>
              <a:ext cx="670111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through a web browser (shows </a:t>
              </a:r>
              <a:r>
                <a:rPr lang="en-US" b="1" dirty="0" smtClean="0">
                  <a:solidFill>
                    <a:srgbClr val="FF0000"/>
                  </a:solidFill>
                </a:rPr>
                <a:t>the effect of the tags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131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 the ‘CRAP’ design principles (spreadsheet </a:t>
            </a:r>
            <a:r>
              <a:rPr lang="en-US" dirty="0" smtClean="0"/>
              <a:t>design section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Contrast: making different things really stand out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1143000" y="2362200"/>
            <a:ext cx="4953000" cy="9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r>
              <a:rPr lang="en-US" sz="1200" dirty="0" smtClean="0"/>
              <a:t>CPSC 203: Assignment 4 (Creating web pages and writing Java Scripts for the web)</a:t>
            </a:r>
          </a:p>
          <a:p>
            <a:r>
              <a:rPr lang="en-US" sz="1200" i="1" dirty="0" smtClean="0"/>
              <a:t>Due Tuesday March 24 at 4 PM</a:t>
            </a:r>
            <a:endParaRPr lang="en-US" sz="1200" dirty="0" smtClean="0"/>
          </a:p>
          <a:p>
            <a:r>
              <a:rPr lang="en-US" sz="1200" dirty="0" smtClean="0"/>
              <a:t>Creating a web page</a:t>
            </a:r>
          </a:p>
          <a:p>
            <a:r>
              <a:rPr lang="en-US" sz="1200" dirty="0" smtClean="0"/>
              <a:t>You are to build a web page.  Sample themes include a personal page, a page your favorite organization or group (team, charity etc.) Generally you are pretty free in your choice of website theme - it should be something that is appropriate for a university assignment submission.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1219200" y="4648200"/>
            <a:ext cx="5024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CPSC 203: Assignment 4 (Creating web pages and writing Java Scripts for the web</a:t>
            </a:r>
            <a:r>
              <a:rPr lang="en-US" b="1" dirty="0" smtClean="0"/>
              <a:t>)</a:t>
            </a:r>
          </a:p>
          <a:p>
            <a:endParaRPr lang="en-US" sz="1200" dirty="0"/>
          </a:p>
          <a:p>
            <a:r>
              <a:rPr lang="en-US" sz="1200" i="1" dirty="0"/>
              <a:t>Due Tuesday March 24 at 4 PM</a:t>
            </a:r>
            <a:endParaRPr lang="en-US" sz="1200" dirty="0"/>
          </a:p>
          <a:p>
            <a:r>
              <a:rPr lang="en-US" sz="1200" dirty="0"/>
              <a:t>Creating a web page</a:t>
            </a:r>
          </a:p>
          <a:p>
            <a:r>
              <a:rPr lang="en-US" sz="1200" dirty="0"/>
              <a:t>You are to build a web page.  Sample themes include a personal page, a page your favorite organization or group (team, charity etc.) Generally you are pretty free in your choice of website theme - it should be something that is appropriate for a university assignment submission.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562600" y="1828800"/>
            <a:ext cx="2438400" cy="685800"/>
            <a:chOff x="5562600" y="1828800"/>
            <a:chExt cx="2438400" cy="685800"/>
          </a:xfrm>
        </p:grpSpPr>
        <p:cxnSp>
          <p:nvCxnSpPr>
            <p:cNvPr id="7" name="Straight Arrow Connector 6"/>
            <p:cNvCxnSpPr>
              <a:stCxn id="8" idx="1"/>
            </p:cNvCxnSpPr>
            <p:nvPr/>
          </p:nvCxnSpPr>
          <p:spPr>
            <a:xfrm flipH="1">
              <a:off x="5562600" y="2019300"/>
              <a:ext cx="1066800" cy="4953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 bwMode="auto">
            <a:xfrm>
              <a:off x="6629400" y="1828800"/>
              <a:ext cx="13716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Heading?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62600" y="4240307"/>
            <a:ext cx="2438400" cy="609600"/>
            <a:chOff x="5562600" y="4240307"/>
            <a:chExt cx="2438400" cy="609600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5562600" y="4419600"/>
              <a:ext cx="1066800" cy="43030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 bwMode="auto">
            <a:xfrm>
              <a:off x="6629400" y="4240307"/>
              <a:ext cx="1371600" cy="4078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Heading!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142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Headings Tag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headings tag has an associated number</a:t>
            </a:r>
          </a:p>
          <a:p>
            <a:pPr lvl="1"/>
            <a:r>
              <a:rPr lang="en-US" dirty="0" smtClean="0"/>
              <a:t>1 is first level (largest and most prominent)</a:t>
            </a:r>
          </a:p>
          <a:p>
            <a:pPr lvl="1"/>
            <a:r>
              <a:rPr lang="en-US" dirty="0" smtClean="0"/>
              <a:t>2 is second level (not as large, less prominent)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Example webpage</a:t>
            </a:r>
            <a:r>
              <a:rPr lang="en-US" dirty="0" smtClean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</a:rPr>
              <a:t>4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headings.htm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7" r="10683"/>
          <a:stretch/>
        </p:blipFill>
        <p:spPr bwMode="auto">
          <a:xfrm>
            <a:off x="762000" y="3415553"/>
            <a:ext cx="2411506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415553"/>
            <a:ext cx="1981200" cy="295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05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List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Lists can be:</a:t>
            </a:r>
          </a:p>
          <a:p>
            <a:pPr lvl="1"/>
            <a:r>
              <a:rPr lang="en-US" dirty="0" smtClean="0"/>
              <a:t>unordered (bullet points)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&lt;ul&gt;list&lt;/ul&gt; </a:t>
            </a:r>
          </a:p>
          <a:p>
            <a:pPr lvl="1"/>
            <a:r>
              <a:rPr lang="en-US" dirty="0" smtClean="0"/>
              <a:t>ordered (numbered in ascending order)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&lt;ol&gt;list&lt;/ol&gt;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entire list (ordered or unordered must be enclosed in one of the above opening/closing tag pairs)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above two tags determine whether an entire list consists EITHER ordered or unordered elements.</a:t>
            </a: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This is why the above &lt;opening&gt;-&lt;closing&gt; tag pair must enclose the entire list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 both cases </a:t>
            </a:r>
            <a:r>
              <a:rPr lang="en-US" i="1" dirty="0" smtClean="0">
                <a:cs typeface="Consolas" panose="020B0609020204030204" pitchFamily="49" charset="0"/>
              </a:rPr>
              <a:t>each list element </a:t>
            </a:r>
            <a:r>
              <a:rPr lang="en-US" dirty="0" smtClean="0">
                <a:cs typeface="Consolas" panose="020B0609020204030204" pitchFamily="49" charset="0"/>
              </a:rPr>
              <a:t>must be enclosed in a list-tag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&lt;li&gt;&lt;element&gt;&lt;/li&gt;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79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List </a:t>
            </a:r>
            <a:r>
              <a:rPr lang="en-US" dirty="0" smtClean="0"/>
              <a:t>Tags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Name of example web page: </a:t>
            </a:r>
            <a:r>
              <a:rPr lang="en-US" dirty="0">
                <a:solidFill>
                  <a:srgbClr val="0000FF"/>
                </a:solidFill>
              </a:rPr>
              <a:t>5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lists.htm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4"/>
          <a:stretch/>
        </p:blipFill>
        <p:spPr bwMode="auto">
          <a:xfrm>
            <a:off x="609600" y="1981200"/>
            <a:ext cx="314597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4" b="54741"/>
          <a:stretch/>
        </p:blipFill>
        <p:spPr bwMode="auto">
          <a:xfrm>
            <a:off x="4560910" y="2025744"/>
            <a:ext cx="4136982" cy="1627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12"/>
          <a:stretch/>
        </p:blipFill>
        <p:spPr bwMode="auto">
          <a:xfrm>
            <a:off x="4543996" y="4495800"/>
            <a:ext cx="4153895" cy="14791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2"/>
          <a:stretch/>
        </p:blipFill>
        <p:spPr bwMode="auto">
          <a:xfrm>
            <a:off x="578224" y="4495800"/>
            <a:ext cx="3405602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46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“Content”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(Note: there are different ways of embedding content, this is one of the easier ways).</a:t>
            </a:r>
          </a:p>
          <a:p>
            <a:r>
              <a:rPr lang="en-US" dirty="0" smtClean="0"/>
              <a:t>Like text, multi-media such as images and videos can be embedded into a website.</a:t>
            </a:r>
          </a:p>
          <a:p>
            <a:r>
              <a:rPr lang="en-US" dirty="0" smtClean="0"/>
              <a:t>The multi-media can either be local (on the same computer as your web page document) or external (an external website such as: </a:t>
            </a:r>
            <a:r>
              <a:rPr lang="en-US" dirty="0"/>
              <a:t>V</a:t>
            </a:r>
            <a:r>
              <a:rPr lang="en-US" dirty="0" smtClean="0"/>
              <a:t>imeo, </a:t>
            </a:r>
            <a:r>
              <a:rPr lang="en-US" dirty="0"/>
              <a:t>B</a:t>
            </a:r>
            <a:r>
              <a:rPr lang="en-US" dirty="0" smtClean="0"/>
              <a:t>ing video, Yahoo video, YouTube etc.</a:t>
            </a:r>
          </a:p>
          <a:p>
            <a:r>
              <a:rPr lang="en-US" dirty="0" smtClean="0"/>
              <a:t>Video: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&lt;embed src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Video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&gt;"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autostart="false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</a:p>
          <a:p>
            <a:r>
              <a:rPr lang="en-US" dirty="0" smtClean="0"/>
              <a:t>Images: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&lt;img src="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lion.jpg</a:t>
            </a:r>
            <a:r>
              <a:rPr lang="en-US" dirty="0" smtClean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85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Local Multimedia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Name of the web document: </a:t>
            </a:r>
            <a:r>
              <a:rPr lang="en-US" dirty="0" smtClean="0">
                <a:solidFill>
                  <a:srgbClr val="0000FF"/>
                </a:solidFill>
              </a:rPr>
              <a:t>5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content.htm</a:t>
            </a:r>
          </a:p>
          <a:p>
            <a:r>
              <a:rPr lang="en-US" dirty="0" smtClean="0"/>
              <a:t>(Assumes that the image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lion.jpg</a:t>
            </a:r>
            <a:r>
              <a:rPr lang="en-US" dirty="0" smtClean="0"/>
              <a:t>’ and the video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WoodenMan.wmv</a:t>
            </a:r>
            <a:r>
              <a:rPr lang="en-US" dirty="0" smtClean="0"/>
              <a:t>” are in the same folder as this web document).</a:t>
            </a:r>
          </a:p>
          <a:p>
            <a:r>
              <a:rPr lang="en-US" dirty="0" smtClean="0"/>
              <a:t>Video example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93"/>
          <a:stretch/>
        </p:blipFill>
        <p:spPr bwMode="auto">
          <a:xfrm>
            <a:off x="4482" y="3495254"/>
            <a:ext cx="8205107" cy="5807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5" y="3895725"/>
            <a:ext cx="42767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11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Embedding Local </a:t>
            </a:r>
            <a:r>
              <a:rPr lang="en-US" dirty="0" smtClean="0"/>
              <a:t>Multimedia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953000" cy="5105400"/>
          </a:xfrm>
        </p:spPr>
        <p:txBody>
          <a:bodyPr/>
          <a:lstStyle/>
          <a:p>
            <a:r>
              <a:rPr lang="en-US" dirty="0" smtClean="0"/>
              <a:t>Image example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to handle cases where the </a:t>
            </a:r>
            <a:r>
              <a:rPr lang="en-US" dirty="0" smtClean="0">
                <a:solidFill>
                  <a:srgbClr val="FF0000"/>
                </a:solidFill>
              </a:rPr>
              <a:t>image doesn’t load properly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Format:</a:t>
            </a:r>
          </a:p>
          <a:p>
            <a:pPr marL="514350" lvl="2" indent="0">
              <a:buNone/>
            </a:pP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&lt;</a:t>
            </a:r>
            <a:r>
              <a:rPr lang="en-US" dirty="0" err="1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="&lt;</a:t>
            </a:r>
            <a:r>
              <a:rPr lang="en-US" i="1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Image name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&gt;" alt="&lt;</a:t>
            </a:r>
            <a:r>
              <a:rPr lang="en-US" i="1" dirty="0">
                <a:solidFill>
                  <a:srgbClr val="FF0000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Alternate text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&gt;"&gt;</a:t>
            </a:r>
          </a:p>
          <a:p>
            <a:pPr marL="51435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Example:</a:t>
            </a:r>
          </a:p>
          <a:p>
            <a:pPr marL="51435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&lt;</a:t>
            </a:r>
            <a:r>
              <a:rPr lang="en-US" dirty="0" err="1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="lion.jpg" alt=</a:t>
            </a:r>
            <a:r>
              <a:rPr lang="en-US" dirty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No lion loaded</a:t>
            </a:r>
            <a:r>
              <a:rPr lang="en-US" dirty="0" smtClean="0"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"&gt;</a:t>
            </a:r>
          </a:p>
          <a:p>
            <a:pPr marL="514350" lvl="2" indent="0">
              <a:buNone/>
            </a:pPr>
            <a:endParaRPr lang="en-CA" dirty="0"/>
          </a:p>
          <a:p>
            <a:endParaRPr lang="en-US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60176"/>
            <a:ext cx="7772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489200"/>
            <a:ext cx="3963458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982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 To Other (External) Webpages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want your web page to link to a YouTube video or to an image located on another website.</a:t>
            </a:r>
          </a:p>
          <a:p>
            <a:r>
              <a:rPr lang="en-US" dirty="0" smtClean="0"/>
              <a:t>You can 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href</a:t>
            </a:r>
            <a:r>
              <a:rPr lang="en-US" dirty="0" smtClean="0"/>
              <a:t>’ tag for external links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&lt;a href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="&lt;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web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address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>
                <a:solidFill>
                  <a:srgbClr val="0000FF"/>
                </a:solidFill>
              </a:rPr>
              <a:t>Name of web document</a:t>
            </a:r>
            <a:r>
              <a:rPr lang="en-US" dirty="0" smtClean="0">
                <a:solidFill>
                  <a:srgbClr val="0000FF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</a:rPr>
              <a:t>7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links_external.htm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Video example</a:t>
            </a:r>
            <a:endParaRPr lang="en-US" dirty="0">
              <a:cs typeface="Consolas" panose="020B0609020204030204" pitchFamily="49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2" y="5230729"/>
            <a:ext cx="4040777" cy="829412"/>
            <a:chOff x="-2" y="5230729"/>
            <a:chExt cx="4040777" cy="829412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5450541"/>
              <a:ext cx="4040777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 bwMode="auto">
            <a:xfrm>
              <a:off x="0" y="5230729"/>
              <a:ext cx="1743635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Web browser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0000" y="5147926"/>
            <a:ext cx="3488751" cy="1824430"/>
            <a:chOff x="3810000" y="5147926"/>
            <a:chExt cx="3488751" cy="1824430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5147926"/>
              <a:ext cx="1736151" cy="1824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Arrow Connector 5"/>
            <p:cNvCxnSpPr>
              <a:endCxn id="11268" idx="1"/>
            </p:cNvCxnSpPr>
            <p:nvPr/>
          </p:nvCxnSpPr>
          <p:spPr>
            <a:xfrm>
              <a:off x="3810000" y="5755341"/>
              <a:ext cx="175260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2412" y="3765605"/>
            <a:ext cx="8283388" cy="1187395"/>
            <a:chOff x="22412" y="3765605"/>
            <a:chExt cx="8283388" cy="1187395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22412" y="3765605"/>
              <a:ext cx="1371600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WordPad</a:t>
              </a:r>
            </a:p>
          </p:txBody>
        </p:sp>
        <p:pic>
          <p:nvPicPr>
            <p:cNvPr id="1127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12" y="4162343"/>
              <a:ext cx="8283388" cy="79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48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Other (External) </a:t>
            </a:r>
            <a:r>
              <a:rPr lang="en-US" dirty="0" smtClean="0"/>
              <a:t>Webpages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example: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6893" y="1913965"/>
            <a:ext cx="8471877" cy="981635"/>
            <a:chOff x="26893" y="1913965"/>
            <a:chExt cx="8471877" cy="981635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3" y="2286000"/>
              <a:ext cx="8471877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 bwMode="auto">
            <a:xfrm>
              <a:off x="35858" y="1913965"/>
              <a:ext cx="1371600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WordPad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6541" y="3200400"/>
            <a:ext cx="3172218" cy="3584250"/>
            <a:chOff x="116541" y="3200400"/>
            <a:chExt cx="3172218" cy="3584250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152400" y="3200400"/>
              <a:ext cx="1743635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Web browser</a:t>
              </a:r>
            </a:p>
          </p:txBody>
        </p:sp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541" y="3582105"/>
              <a:ext cx="3172218" cy="320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4267200" y="3248717"/>
            <a:ext cx="4840942" cy="312277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bg1"/>
                </a:solidFill>
              </a:rPr>
              <a:t>Previous example </a:t>
            </a:r>
            <a:r>
              <a:rPr lang="en-CA" sz="2000" dirty="0" smtClean="0">
                <a:solidFill>
                  <a:schemeClr val="bg1"/>
                </a:solidFill>
              </a:rPr>
              <a:t>(image stored on my website): 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="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lion.jpg"&gt;</a:t>
            </a:r>
          </a:p>
          <a:p>
            <a:endParaRPr lang="en-US" b="1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This example </a:t>
            </a:r>
            <a:r>
              <a:rPr lang="en-US" sz="2000" dirty="0" smtClean="0">
                <a:solidFill>
                  <a:schemeClr val="bg1"/>
                </a:solidFill>
              </a:rPr>
              <a:t>(image is stored on an external website)                                      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</a:rPr>
              <a:t>&lt;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img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src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=</a:t>
            </a:r>
            <a:r>
              <a:rPr lang="en-US" dirty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  <a:ea typeface="Calibri" panose="020F0502020204030204" pitchFamily="34" charset="0"/>
                <a:cs typeface="Consolas" panose="020B0609020204030204" pitchFamily="49" charset="0"/>
              </a:rPr>
              <a:t>&lt;web address for another website including location of image and name of image"&gt;</a:t>
            </a:r>
            <a:endParaRPr lang="en-US" dirty="0">
              <a:solidFill>
                <a:schemeClr val="bg1"/>
              </a:solidFill>
              <a:latin typeface="Consolas" panose="020B0609020204030204" pitchFamily="49" charset="0"/>
              <a:ea typeface="Calibri" panose="020F0502020204030204" pitchFamily="34" charset="0"/>
              <a:cs typeface="Consolas" panose="020B06090202040302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>
              <a:solidFill>
                <a:schemeClr val="bg1"/>
              </a:solidFill>
            </a:endParaRPr>
          </a:p>
          <a:p>
            <a:endParaRPr lang="en-CA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7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Advantages To External Links “</a:t>
            </a:r>
            <a:r>
              <a:rPr lang="en-CA" dirty="0" smtClean="0">
                <a:latin typeface="Consolas" panose="020B0609020204030204" pitchFamily="49" charset="0"/>
              </a:rPr>
              <a:t>HREF</a:t>
            </a:r>
            <a:r>
              <a:rPr lang="en-CA" dirty="0" smtClean="0"/>
              <a:t>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Less disk space used</a:t>
            </a:r>
          </a:p>
          <a:p>
            <a:r>
              <a:rPr lang="en-CA" dirty="0" smtClean="0"/>
              <a:t>May allow content that you don’t ‘own’ to appear on your page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384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HREF: 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use the ‘</a:t>
            </a:r>
            <a:r>
              <a:rPr lang="en-US" dirty="0" smtClean="0">
                <a:latin typeface="Consolas" panose="020B0609020204030204" pitchFamily="49" charset="0"/>
              </a:rPr>
              <a:t>mailto</a:t>
            </a:r>
            <a:r>
              <a:rPr lang="en-US" dirty="0" smtClean="0"/>
              <a:t>’ in conjunction with “A href”</a:t>
            </a:r>
          </a:p>
          <a:p>
            <a:r>
              <a:rPr lang="en-US" dirty="0" smtClean="0"/>
              <a:t>General format </a:t>
            </a:r>
          </a:p>
          <a:p>
            <a:pPr marL="339725" lvl="1" indent="0">
              <a:buNone/>
            </a:pPr>
            <a:r>
              <a:rPr lang="pt-BR" sz="1800" dirty="0">
                <a:latin typeface="Consolas" panose="020B0609020204030204" pitchFamily="49" charset="0"/>
                <a:cs typeface="Consolas" panose="020B0609020204030204" pitchFamily="49" charset="0"/>
              </a:rPr>
              <a:t>&lt;a href="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mailto:&lt;</a:t>
            </a:r>
            <a:r>
              <a:rPr lang="pt-BR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address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&gt;"&gt;   &lt;</a:t>
            </a:r>
            <a:r>
              <a:rPr lang="pt-BR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Instructions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&lt;/</a:t>
            </a:r>
            <a:r>
              <a:rPr lang="pt-BR" sz="1800" dirty="0">
                <a:latin typeface="Consolas" panose="020B0609020204030204" pitchFamily="49" charset="0"/>
                <a:cs typeface="Consolas" panose="020B0609020204030204" pitchFamily="49" charset="0"/>
              </a:rPr>
              <a:t>a&gt;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(From previous web document example)</a:t>
            </a:r>
          </a:p>
          <a:p>
            <a:pPr marL="339725" lvl="1" indent="0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&lt;a href="mailto:tam@ucalgary.ca"&gt;Email&lt;/a&gt;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04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create a web document (‘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htm</a:t>
            </a:r>
            <a:r>
              <a:rPr lang="en-US" dirty="0" smtClean="0"/>
              <a:t>’ or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html</a:t>
            </a:r>
            <a:r>
              <a:rPr lang="en-US" dirty="0" smtClean="0"/>
              <a:t>’ document) and have it published (viewable) on the web via the university web server</a:t>
            </a:r>
          </a:p>
          <a:p>
            <a:r>
              <a:rPr lang="en-US" dirty="0" smtClean="0"/>
              <a:t>The web address for your university web page</a:t>
            </a:r>
          </a:p>
          <a:p>
            <a:r>
              <a:rPr lang="en-US" dirty="0" smtClean="0"/>
              <a:t>Common html tags</a:t>
            </a:r>
          </a:p>
          <a:p>
            <a:pPr lvl="1"/>
            <a:r>
              <a:rPr lang="en-US" dirty="0" smtClean="0"/>
              <a:t>Font effects: bold, italics, underline, strike out/strike through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eadings</a:t>
            </a:r>
          </a:p>
          <a:p>
            <a:pPr lvl="1"/>
            <a:r>
              <a:rPr lang="en-US" dirty="0" smtClean="0"/>
              <a:t>Ordered and unordered lists</a:t>
            </a:r>
          </a:p>
          <a:p>
            <a:pPr lvl="1"/>
            <a:r>
              <a:rPr lang="en-US" dirty="0" smtClean="0"/>
              <a:t>Embedding multi-media images and text within a web page</a:t>
            </a:r>
          </a:p>
          <a:p>
            <a:pPr lvl="1"/>
            <a:r>
              <a:rPr lang="en-US" dirty="0" smtClean="0"/>
              <a:t>Creating external links via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 href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 algn="ctr">
          <a:noFill/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lIns="93600" tIns="46800" rIns="93600" bIns="46800" rtlCol="0">
        <a:noAutofit/>
      </a:bodyPr>
      <a:lstStyle>
        <a:defPPr eaLnBrk="1" hangingPunct="1">
          <a:spcBef>
            <a:spcPct val="50000"/>
          </a:spcBef>
          <a:defRPr sz="18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67614</TotalTime>
  <Words>2080</Words>
  <Application>Microsoft Office PowerPoint</Application>
  <PresentationFormat>On-screen Show (4:3)</PresentationFormat>
  <Paragraphs>225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Consolas</vt:lpstr>
      <vt:lpstr>Office Theme</vt:lpstr>
      <vt:lpstr>Creating And Publishing A Webpage</vt:lpstr>
      <vt:lpstr>Web Page</vt:lpstr>
      <vt:lpstr>Making A University Webpage</vt:lpstr>
      <vt:lpstr>Saving The Webpage</vt:lpstr>
      <vt:lpstr>If Webdisk Doesn’t Exist: Get UC-IT To Fix It</vt:lpstr>
      <vt:lpstr>If Webdisk Doesn’t Exist: Address It Yourself</vt:lpstr>
      <vt:lpstr>Web Address Of Your Page</vt:lpstr>
      <vt:lpstr>Viewing Website: Reminder</vt:lpstr>
      <vt:lpstr>Transferring Your Work To/From UC/Home</vt:lpstr>
      <vt:lpstr>Recap</vt:lpstr>
      <vt:lpstr>More Information: University Online Storage / Webpage</vt:lpstr>
      <vt:lpstr>Alternative Methods Of Creating A Website (If There Is Time)</vt:lpstr>
      <vt:lpstr>Website Hosts (If There Is Time)</vt:lpstr>
      <vt:lpstr>Creating A Simple Page</vt:lpstr>
      <vt:lpstr>Viewing The Page In A Web Browser</vt:lpstr>
      <vt:lpstr>HTML</vt:lpstr>
      <vt:lpstr>Example Uses Of HTML</vt:lpstr>
      <vt:lpstr>Formatting Your Webpage</vt:lpstr>
      <vt:lpstr>Common Formatting Tags </vt:lpstr>
      <vt:lpstr>Tags Appear In The Editor (WordPad) But Not In The Browser (IE)</vt:lpstr>
      <vt:lpstr>Moving Text To A New Line</vt:lpstr>
      <vt:lpstr>New Version Of The Webpage</vt:lpstr>
      <vt:lpstr>Headings</vt:lpstr>
      <vt:lpstr>The Headings Tag</vt:lpstr>
      <vt:lpstr>The List Tags</vt:lpstr>
      <vt:lpstr>The List Tags (2)</vt:lpstr>
      <vt:lpstr>Embedding “Content”</vt:lpstr>
      <vt:lpstr>Embedding Local Multimedia</vt:lpstr>
      <vt:lpstr>Embedding Local Multimedia (2)</vt:lpstr>
      <vt:lpstr>Links To Other (External) Webpages</vt:lpstr>
      <vt:lpstr>Links To Other (External) Webpages (2)</vt:lpstr>
      <vt:lpstr>Advantages To External Links “HREF”</vt:lpstr>
      <vt:lpstr>A HREF: Contact Information</vt:lpstr>
      <vt:lpstr>After This Section 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webpage using html</dc:title>
  <dc:creator>James Tam</dc:creator>
  <cp:keywords>creating webpages;html;tags</cp:keywords>
  <cp:lastModifiedBy>James Tam</cp:lastModifiedBy>
  <cp:revision>1300</cp:revision>
  <dcterms:created xsi:type="dcterms:W3CDTF">2014-06-09T23:56:21Z</dcterms:created>
  <dcterms:modified xsi:type="dcterms:W3CDTF">2016-11-29T02:29:40Z</dcterms:modified>
</cp:coreProperties>
</file>