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handoutMasterIdLst>
    <p:handoutMasterId r:id="rId88"/>
  </p:handoutMasterIdLst>
  <p:sldIdLst>
    <p:sldId id="432" r:id="rId2"/>
    <p:sldId id="415" r:id="rId3"/>
    <p:sldId id="416" r:id="rId4"/>
    <p:sldId id="429" r:id="rId5"/>
    <p:sldId id="366" r:id="rId6"/>
    <p:sldId id="367" r:id="rId7"/>
    <p:sldId id="368" r:id="rId8"/>
    <p:sldId id="370" r:id="rId9"/>
    <p:sldId id="371" r:id="rId10"/>
    <p:sldId id="329" r:id="rId11"/>
    <p:sldId id="374" r:id="rId12"/>
    <p:sldId id="372" r:id="rId13"/>
    <p:sldId id="373" r:id="rId14"/>
    <p:sldId id="331" r:id="rId15"/>
    <p:sldId id="375" r:id="rId16"/>
    <p:sldId id="332" r:id="rId17"/>
    <p:sldId id="376" r:id="rId18"/>
    <p:sldId id="377" r:id="rId19"/>
    <p:sldId id="378" r:id="rId20"/>
    <p:sldId id="380" r:id="rId21"/>
    <p:sldId id="379" r:id="rId22"/>
    <p:sldId id="381" r:id="rId23"/>
    <p:sldId id="382" r:id="rId24"/>
    <p:sldId id="383" r:id="rId25"/>
    <p:sldId id="384" r:id="rId26"/>
    <p:sldId id="385" r:id="rId27"/>
    <p:sldId id="387" r:id="rId28"/>
    <p:sldId id="386" r:id="rId29"/>
    <p:sldId id="388" r:id="rId30"/>
    <p:sldId id="389" r:id="rId31"/>
    <p:sldId id="390" r:id="rId32"/>
    <p:sldId id="391" r:id="rId33"/>
    <p:sldId id="392" r:id="rId34"/>
    <p:sldId id="430" r:id="rId35"/>
    <p:sldId id="393" r:id="rId36"/>
    <p:sldId id="394" r:id="rId37"/>
    <p:sldId id="410" r:id="rId38"/>
    <p:sldId id="395" r:id="rId39"/>
    <p:sldId id="396" r:id="rId40"/>
    <p:sldId id="397" r:id="rId41"/>
    <p:sldId id="398" r:id="rId42"/>
    <p:sldId id="399" r:id="rId43"/>
    <p:sldId id="339" r:id="rId44"/>
    <p:sldId id="340" r:id="rId45"/>
    <p:sldId id="341" r:id="rId46"/>
    <p:sldId id="400" r:id="rId47"/>
    <p:sldId id="342" r:id="rId48"/>
    <p:sldId id="409" r:id="rId49"/>
    <p:sldId id="401" r:id="rId50"/>
    <p:sldId id="404" r:id="rId51"/>
    <p:sldId id="411" r:id="rId52"/>
    <p:sldId id="405" r:id="rId53"/>
    <p:sldId id="406" r:id="rId54"/>
    <p:sldId id="407" r:id="rId55"/>
    <p:sldId id="408" r:id="rId56"/>
    <p:sldId id="402" r:id="rId57"/>
    <p:sldId id="343" r:id="rId58"/>
    <p:sldId id="344" r:id="rId59"/>
    <p:sldId id="345" r:id="rId60"/>
    <p:sldId id="412" r:id="rId61"/>
    <p:sldId id="414" r:id="rId62"/>
    <p:sldId id="413" r:id="rId63"/>
    <p:sldId id="417" r:id="rId64"/>
    <p:sldId id="431" r:id="rId65"/>
    <p:sldId id="428" r:id="rId66"/>
    <p:sldId id="418" r:id="rId67"/>
    <p:sldId id="419" r:id="rId68"/>
    <p:sldId id="420" r:id="rId69"/>
    <p:sldId id="421" r:id="rId70"/>
    <p:sldId id="422" r:id="rId71"/>
    <p:sldId id="423" r:id="rId72"/>
    <p:sldId id="424" r:id="rId73"/>
    <p:sldId id="425" r:id="rId74"/>
    <p:sldId id="426" r:id="rId75"/>
    <p:sldId id="427" r:id="rId76"/>
    <p:sldId id="357" r:id="rId77"/>
    <p:sldId id="358" r:id="rId78"/>
    <p:sldId id="359" r:id="rId79"/>
    <p:sldId id="360" r:id="rId80"/>
    <p:sldId id="361" r:id="rId81"/>
    <p:sldId id="362" r:id="rId82"/>
    <p:sldId id="363" r:id="rId83"/>
    <p:sldId id="364" r:id="rId84"/>
    <p:sldId id="325" r:id="rId85"/>
    <p:sldId id="326" r:id="rId8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4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0000"/>
    <a:srgbClr val="0000FF"/>
    <a:srgbClr val="CC0000"/>
    <a:srgbClr val="FFFFCC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89" autoAdjust="0"/>
    <p:restoredTop sz="94781" autoAdjust="0"/>
  </p:normalViewPr>
  <p:slideViewPr>
    <p:cSldViewPr>
      <p:cViewPr varScale="1">
        <p:scale>
          <a:sx n="86" d="100"/>
          <a:sy n="86" d="100"/>
        </p:scale>
        <p:origin x="16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1206" y="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handoutMaster" Target="handoutMasters/handout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C47678E-31E6-42EE-8182-5EDCA88AE4B6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Advanced programming concepts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  <p:extLst>
      <p:ext uri="{BB962C8B-B14F-4D97-AF65-F5344CB8AC3E}">
        <p14:creationId xmlns:p14="http://schemas.microsoft.com/office/powerpoint/2010/main" val="2999772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14F726-F135-4187-880F-E99325427CBB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F74355C-801C-49E0-98BD-9253DE4015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2312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199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2526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57288" y="692150"/>
            <a:ext cx="4551362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25374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990654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33212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2688" y="703263"/>
            <a:ext cx="4624387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79114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71085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9659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573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4931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3660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983021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6904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5863" y="703263"/>
            <a:ext cx="4622800" cy="3467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 bwMode="auto">
          <a:xfrm>
            <a:off x="931334" y="4408146"/>
            <a:ext cx="5122333" cy="41776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755770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3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121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497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4072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74355C-801C-49E0-98BD-9253DE4015CF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918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BC661F-77C7-4E5A-ACD0-9551AA3DA614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12F7359-BAEF-40F2-95F6-BF4C8AF6DB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6019800" y="6553200"/>
            <a:ext cx="2667000" cy="228600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D128182-F51B-419D-91B5-A43A9584BACF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0690FA-F230-4B25-A9C9-C2F98D487E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130D29F-7608-4D7C-8640-2E81BE982DED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C2EDDD-100C-4C92-A622-6BF4C512BE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D7E8465-B8FB-452E-AB43-B0FDB5ABB5A3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8642AF6-DC8C-40F7-A936-58CBD19950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  <p:bldP spid="5" grpId="0" build="p" bldLvl="3" autoUpdateAnimBg="0"/>
      <p:bldP spid="6" grpId="0" build="p" bldLvl="3" autoUpdateAnimBg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F49ADD2-A124-4215-AE0B-FB6680812C1C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8ED7F0-825A-49DD-AE1F-262C55ED6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CCF7CF9-5CB0-417E-8908-ABAE5B2D4F13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869989-7DE8-4306-B551-C83E6C5C5C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62F7B90-30DA-4077-A88F-223703409D27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80FF4D2-B4C9-4B70-95EC-91AD5F56D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333B80-3FD4-4F9E-96BA-CCAC23A45C7A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7198CAD-DECF-4E54-835F-15AAD30288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build="p" bldLvl="3" autoUpdateAnimBg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BDE01E1-A6B1-4A43-B94D-18A4778C5E13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CC75E17-A90E-4B92-8AC9-3D7504DDF8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38953EB-F722-41D9-AC43-CE6A399F4889}" type="datetimeFigureOut">
              <a:rPr lang="en-US"/>
              <a:pPr>
                <a:defRPr/>
              </a:pPr>
              <a:t>3/29/2016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276CFEE-A57A-46D9-9EEA-8A778B18924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95400"/>
            <a:ext cx="82296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fontAlgn="base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7013" indent="-227013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27063" indent="-112713" algn="l" rtl="0" fontAlgn="base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01688" indent="-174625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msdn.microsoft.com/en-us/library/ie/ms535262(v=vs.85).aspx" TargetMode="External"/><Relationship Id="rId2" Type="http://schemas.openxmlformats.org/officeDocument/2006/relationships/hyperlink" Target="http://www.w3schools.com/js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rainingtools.com/online/javascript/index.htm" TargetMode="Externa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JavaScript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</a:t>
            </a:r>
            <a:r>
              <a:rPr lang="en-US" dirty="0" smtClean="0">
                <a:solidFill>
                  <a:schemeClr val="tx1"/>
                </a:solidFill>
              </a:rPr>
              <a:t>learn advanced programming tools in JavaScript that allow your programs to automatically repeat and to run alternate courses of execution.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 bwMode="auto">
          <a:xfrm>
            <a:off x="23648" y="6553200"/>
            <a:ext cx="3429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CA" sz="1200" dirty="0" smtClean="0"/>
              <a:t>Pictures courtesy of James Tam</a:t>
            </a:r>
          </a:p>
        </p:txBody>
      </p:sp>
    </p:spTree>
    <p:extLst>
      <p:ext uri="{BB962C8B-B14F-4D97-AF65-F5344CB8AC3E}">
        <p14:creationId xmlns:p14="http://schemas.microsoft.com/office/powerpoint/2010/main" val="234265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Backup Your Work Frequently!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always a good idea but imperative when writing JavaScript programs.</a:t>
            </a:r>
          </a:p>
          <a:p>
            <a:r>
              <a:rPr lang="en-CA" dirty="0" smtClean="0"/>
              <a:t>JavaScript will NOT give you helpful error messages!</a:t>
            </a:r>
          </a:p>
          <a:p>
            <a:pPr lvl="1"/>
            <a:r>
              <a:rPr lang="en-CA" dirty="0" smtClean="0"/>
              <a:t>Usually you get no error message at all.</a:t>
            </a:r>
          </a:p>
          <a:p>
            <a:pPr lvl="1"/>
            <a:r>
              <a:rPr lang="en-CA" dirty="0" smtClean="0"/>
              <a:t>Determining where the problem lies can be a great challenge.</a:t>
            </a:r>
          </a:p>
          <a:p>
            <a:r>
              <a:rPr lang="en-CA" dirty="0" smtClean="0"/>
              <a:t>There is an assignment requirement that you demonstrate some sort of versioning system (along with backups).</a:t>
            </a:r>
          </a:p>
          <a:p>
            <a:pPr lvl="1"/>
            <a:r>
              <a:rPr lang="en-CA" dirty="0" smtClean="0"/>
              <a:t>It’s up to you to make sure that you actually create multiple versions in different backup files.</a:t>
            </a:r>
          </a:p>
        </p:txBody>
      </p:sp>
    </p:spTree>
    <p:extLst>
      <p:ext uri="{BB962C8B-B14F-4D97-AF65-F5344CB8AC3E}">
        <p14:creationId xmlns:p14="http://schemas.microsoft.com/office/powerpoint/2010/main" val="89811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Wrong With This Program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error1.html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7013" lvl="1" indent="-227013">
              <a:buFont typeface="Arial" charset="0"/>
              <a:buChar char="•"/>
            </a:pPr>
            <a:r>
              <a:rPr lang="en-CA" dirty="0" smtClean="0"/>
              <a:t>JavaScript wont’ ‘tell’ you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script&gt;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name = "";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name = prompt("Name: ","Smith");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alert(name);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>
              <a:spcBef>
                <a:spcPts val="0"/>
              </a:spcBef>
            </a:pPr>
            <a:r>
              <a:rPr lang="en-CA" sz="2200" dirty="0"/>
              <a:t>(More on this later).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86718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instruction executes from beginning to end, one after the other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When the last instruction is reached then the program ends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Recap: Programs You’ve Seen So Far Is Sequential Execution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09800"/>
            <a:ext cx="6000750" cy="2457450"/>
          </a:xfrm>
          <a:prstGeom prst="rect">
            <a:avLst/>
          </a:prstGeom>
        </p:spPr>
      </p:pic>
      <p:grpSp>
        <p:nvGrpSpPr>
          <p:cNvPr id="31" name="Group 30"/>
          <p:cNvGrpSpPr/>
          <p:nvPr/>
        </p:nvGrpSpPr>
        <p:grpSpPr>
          <a:xfrm>
            <a:off x="4343400" y="2133600"/>
            <a:ext cx="3505200" cy="762000"/>
            <a:chOff x="4343400" y="2133600"/>
            <a:chExt cx="3505200" cy="762000"/>
          </a:xfrm>
        </p:grpSpPr>
        <p:sp>
          <p:nvSpPr>
            <p:cNvPr id="6" name="TextBox 5"/>
            <p:cNvSpPr txBox="1"/>
            <p:nvPr/>
          </p:nvSpPr>
          <p:spPr bwMode="auto">
            <a:xfrm>
              <a:off x="6777990" y="2133600"/>
              <a:ext cx="107061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START</a:t>
              </a:r>
            </a:p>
          </p:txBody>
        </p:sp>
        <p:cxnSp>
          <p:nvCxnSpPr>
            <p:cNvPr id="11" name="Straight Arrow Connector 10"/>
            <p:cNvCxnSpPr>
              <a:stCxn id="6" idx="1"/>
            </p:cNvCxnSpPr>
            <p:nvPr/>
          </p:nvCxnSpPr>
          <p:spPr>
            <a:xfrm flipH="1">
              <a:off x="4343400" y="2324100"/>
              <a:ext cx="2434590" cy="5715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9" name="Group 1028"/>
          <p:cNvGrpSpPr/>
          <p:nvPr/>
        </p:nvGrpSpPr>
        <p:grpSpPr>
          <a:xfrm>
            <a:off x="955568" y="4066190"/>
            <a:ext cx="5140432" cy="811267"/>
            <a:chOff x="955568" y="4066190"/>
            <a:chExt cx="5140432" cy="811267"/>
          </a:xfrm>
        </p:grpSpPr>
        <p:sp>
          <p:nvSpPr>
            <p:cNvPr id="24" name="TextBox 23"/>
            <p:cNvSpPr txBox="1"/>
            <p:nvPr/>
          </p:nvSpPr>
          <p:spPr bwMode="auto">
            <a:xfrm>
              <a:off x="5025390" y="4496457"/>
              <a:ext cx="1070610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END</a:t>
              </a:r>
            </a:p>
          </p:txBody>
        </p:sp>
        <p:cxnSp>
          <p:nvCxnSpPr>
            <p:cNvPr id="25" name="Straight Arrow Connector 24"/>
            <p:cNvCxnSpPr>
              <a:endCxn id="24" idx="1"/>
            </p:cNvCxnSpPr>
            <p:nvPr/>
          </p:nvCxnSpPr>
          <p:spPr>
            <a:xfrm>
              <a:off x="955568" y="4066190"/>
              <a:ext cx="4069822" cy="620767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Freeform 18"/>
          <p:cNvSpPr/>
          <p:nvPr/>
        </p:nvSpPr>
        <p:spPr>
          <a:xfrm>
            <a:off x="955568" y="3016469"/>
            <a:ext cx="232101" cy="273269"/>
          </a:xfrm>
          <a:custGeom>
            <a:avLst/>
            <a:gdLst>
              <a:gd name="connsiteX0" fmla="*/ 232101 w 232101"/>
              <a:gd name="connsiteY0" fmla="*/ 0 h 273269"/>
              <a:gd name="connsiteX1" fmla="*/ 148018 w 232101"/>
              <a:gd name="connsiteY1" fmla="*/ 10510 h 273269"/>
              <a:gd name="connsiteX2" fmla="*/ 84956 w 232101"/>
              <a:gd name="connsiteY2" fmla="*/ 31531 h 273269"/>
              <a:gd name="connsiteX3" fmla="*/ 53425 w 232101"/>
              <a:gd name="connsiteY3" fmla="*/ 52552 h 273269"/>
              <a:gd name="connsiteX4" fmla="*/ 42915 w 232101"/>
              <a:gd name="connsiteY4" fmla="*/ 84083 h 273269"/>
              <a:gd name="connsiteX5" fmla="*/ 21894 w 232101"/>
              <a:gd name="connsiteY5" fmla="*/ 115614 h 273269"/>
              <a:gd name="connsiteX6" fmla="*/ 11384 w 232101"/>
              <a:gd name="connsiteY6" fmla="*/ 241738 h 273269"/>
              <a:gd name="connsiteX7" fmla="*/ 32404 w 232101"/>
              <a:gd name="connsiteY7" fmla="*/ 273269 h 273269"/>
              <a:gd name="connsiteX8" fmla="*/ 148018 w 232101"/>
              <a:gd name="connsiteY8" fmla="*/ 262759 h 273269"/>
              <a:gd name="connsiteX9" fmla="*/ 211080 w 232101"/>
              <a:gd name="connsiteY9" fmla="*/ 252248 h 273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2101" h="273269">
                <a:moveTo>
                  <a:pt x="232101" y="0"/>
                </a:moveTo>
                <a:cubicBezTo>
                  <a:pt x="204073" y="3503"/>
                  <a:pt x="175637" y="4592"/>
                  <a:pt x="148018" y="10510"/>
                </a:cubicBezTo>
                <a:cubicBezTo>
                  <a:pt x="126352" y="15153"/>
                  <a:pt x="84956" y="31531"/>
                  <a:pt x="84956" y="31531"/>
                </a:cubicBezTo>
                <a:cubicBezTo>
                  <a:pt x="74446" y="38538"/>
                  <a:pt x="61316" y="42688"/>
                  <a:pt x="53425" y="52552"/>
                </a:cubicBezTo>
                <a:cubicBezTo>
                  <a:pt x="46504" y="61203"/>
                  <a:pt x="47870" y="74174"/>
                  <a:pt x="42915" y="84083"/>
                </a:cubicBezTo>
                <a:cubicBezTo>
                  <a:pt x="37266" y="95381"/>
                  <a:pt x="28901" y="105104"/>
                  <a:pt x="21894" y="115614"/>
                </a:cubicBezTo>
                <a:cubicBezTo>
                  <a:pt x="1491" y="176821"/>
                  <a:pt x="-9846" y="178048"/>
                  <a:pt x="11384" y="241738"/>
                </a:cubicBezTo>
                <a:cubicBezTo>
                  <a:pt x="15379" y="253722"/>
                  <a:pt x="25397" y="262759"/>
                  <a:pt x="32404" y="273269"/>
                </a:cubicBezTo>
                <a:cubicBezTo>
                  <a:pt x="70942" y="269766"/>
                  <a:pt x="109710" y="268232"/>
                  <a:pt x="148018" y="262759"/>
                </a:cubicBezTo>
                <a:cubicBezTo>
                  <a:pt x="244861" y="248924"/>
                  <a:pt x="115970" y="252248"/>
                  <a:pt x="211080" y="252248"/>
                </a:cubicBez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3" name="Freeform 22"/>
          <p:cNvSpPr/>
          <p:nvPr/>
        </p:nvSpPr>
        <p:spPr>
          <a:xfrm>
            <a:off x="914400" y="3394841"/>
            <a:ext cx="252248" cy="248977"/>
          </a:xfrm>
          <a:custGeom>
            <a:avLst/>
            <a:gdLst>
              <a:gd name="connsiteX0" fmla="*/ 231228 w 252248"/>
              <a:gd name="connsiteY0" fmla="*/ 0 h 248977"/>
              <a:gd name="connsiteX1" fmla="*/ 147145 w 252248"/>
              <a:gd name="connsiteY1" fmla="*/ 31531 h 248977"/>
              <a:gd name="connsiteX2" fmla="*/ 52552 w 252248"/>
              <a:gd name="connsiteY2" fmla="*/ 52552 h 248977"/>
              <a:gd name="connsiteX3" fmla="*/ 0 w 252248"/>
              <a:gd name="connsiteY3" fmla="*/ 147145 h 248977"/>
              <a:gd name="connsiteX4" fmla="*/ 10510 w 252248"/>
              <a:gd name="connsiteY4" fmla="*/ 199697 h 248977"/>
              <a:gd name="connsiteX5" fmla="*/ 252248 w 252248"/>
              <a:gd name="connsiteY5" fmla="*/ 241738 h 248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248" h="248977">
                <a:moveTo>
                  <a:pt x="231228" y="0"/>
                </a:moveTo>
                <a:cubicBezTo>
                  <a:pt x="220993" y="4094"/>
                  <a:pt x="165685" y="27411"/>
                  <a:pt x="147145" y="31531"/>
                </a:cubicBezTo>
                <a:cubicBezTo>
                  <a:pt x="36160" y="56195"/>
                  <a:pt x="123533" y="28892"/>
                  <a:pt x="52552" y="52552"/>
                </a:cubicBezTo>
                <a:cubicBezTo>
                  <a:pt x="4365" y="124832"/>
                  <a:pt x="18499" y="91647"/>
                  <a:pt x="0" y="147145"/>
                </a:cubicBezTo>
                <a:cubicBezTo>
                  <a:pt x="3503" y="164662"/>
                  <a:pt x="-458" y="185596"/>
                  <a:pt x="10510" y="199697"/>
                </a:cubicBezTo>
                <a:cubicBezTo>
                  <a:pt x="68904" y="274775"/>
                  <a:pt x="176141" y="241738"/>
                  <a:pt x="252248" y="241738"/>
                </a:cubicBez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0" name="Freeform 29"/>
          <p:cNvSpPr/>
          <p:nvPr/>
        </p:nvSpPr>
        <p:spPr>
          <a:xfrm>
            <a:off x="914400" y="3719438"/>
            <a:ext cx="252248" cy="179900"/>
          </a:xfrm>
          <a:custGeom>
            <a:avLst/>
            <a:gdLst>
              <a:gd name="connsiteX0" fmla="*/ 220717 w 252248"/>
              <a:gd name="connsiteY0" fmla="*/ 22245 h 179900"/>
              <a:gd name="connsiteX1" fmla="*/ 168166 w 252248"/>
              <a:gd name="connsiteY1" fmla="*/ 1224 h 179900"/>
              <a:gd name="connsiteX2" fmla="*/ 10510 w 252248"/>
              <a:gd name="connsiteY2" fmla="*/ 32755 h 179900"/>
              <a:gd name="connsiteX3" fmla="*/ 0 w 252248"/>
              <a:gd name="connsiteY3" fmla="*/ 64286 h 179900"/>
              <a:gd name="connsiteX4" fmla="*/ 31531 w 252248"/>
              <a:gd name="connsiteY4" fmla="*/ 158879 h 179900"/>
              <a:gd name="connsiteX5" fmla="*/ 105103 w 252248"/>
              <a:gd name="connsiteY5" fmla="*/ 179900 h 179900"/>
              <a:gd name="connsiteX6" fmla="*/ 252248 w 252248"/>
              <a:gd name="connsiteY6" fmla="*/ 169390 h 17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248" h="179900">
                <a:moveTo>
                  <a:pt x="220717" y="22245"/>
                </a:moveTo>
                <a:cubicBezTo>
                  <a:pt x="203200" y="15238"/>
                  <a:pt x="186991" y="2479"/>
                  <a:pt x="168166" y="1224"/>
                </a:cubicBezTo>
                <a:cubicBezTo>
                  <a:pt x="88530" y="-4085"/>
                  <a:pt x="72047" y="8140"/>
                  <a:pt x="10510" y="32755"/>
                </a:cubicBezTo>
                <a:cubicBezTo>
                  <a:pt x="7007" y="43265"/>
                  <a:pt x="0" y="53207"/>
                  <a:pt x="0" y="64286"/>
                </a:cubicBezTo>
                <a:cubicBezTo>
                  <a:pt x="0" y="90956"/>
                  <a:pt x="6150" y="138574"/>
                  <a:pt x="31531" y="158879"/>
                </a:cubicBezTo>
                <a:cubicBezTo>
                  <a:pt x="38387" y="164364"/>
                  <a:pt x="102353" y="179212"/>
                  <a:pt x="105103" y="179900"/>
                </a:cubicBezTo>
                <a:lnTo>
                  <a:pt x="252248" y="169390"/>
                </a:ln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92423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9" grpId="0" uiExpand="1" animBg="1"/>
      <p:bldP spid="23" grpId="0" uiExpand="1" animBg="1"/>
      <p:bldP spid="30" grpId="0" uiExpan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/>
          <a:lstStyle/>
          <a:p>
            <a:r>
              <a:rPr lang="en-US" dirty="0" smtClean="0"/>
              <a:t>Making decisions (branching)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Looping (repetition)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 Program Writing Concepts (Non-Sequential)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607845" y="1496655"/>
            <a:ext cx="4691094" cy="1694666"/>
            <a:chOff x="1181318" y="1960732"/>
            <a:chExt cx="4691094" cy="1694666"/>
          </a:xfrm>
        </p:grpSpPr>
        <p:sp>
          <p:nvSpPr>
            <p:cNvPr id="4" name="Diamond 3"/>
            <p:cNvSpPr/>
            <p:nvPr/>
          </p:nvSpPr>
          <p:spPr>
            <a:xfrm>
              <a:off x="2245549" y="1960732"/>
              <a:ext cx="2276475" cy="9906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Grade point &gt;= 1.0 </a:t>
              </a:r>
              <a:endParaRPr lang="en-US" sz="1400" dirty="0">
                <a:solidFill>
                  <a:schemeClr val="tx1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1181318" y="2649580"/>
              <a:ext cx="1760903" cy="977812"/>
              <a:chOff x="1896698" y="4625457"/>
              <a:chExt cx="1760903" cy="977812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1896698" y="5076104"/>
                <a:ext cx="1760903" cy="52716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Alert(“Passed”)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 flipH="1">
                <a:off x="2728242" y="4724400"/>
                <a:ext cx="929359" cy="351704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TextBox 7"/>
              <p:cNvSpPr txBox="1"/>
              <p:nvPr/>
            </p:nvSpPr>
            <p:spPr>
              <a:xfrm>
                <a:off x="2792404" y="4625457"/>
                <a:ext cx="74010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True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3985929" y="2679815"/>
              <a:ext cx="1886483" cy="975583"/>
              <a:chOff x="4626855" y="4732663"/>
              <a:chExt cx="1886483" cy="97558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4811977" y="5153075"/>
                <a:ext cx="1701361" cy="555171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>
                    <a:solidFill>
                      <a:schemeClr val="tx1"/>
                    </a:solidFill>
                    <a:latin typeface="Comic Sans MS" panose="030F0702030302020204" pitchFamily="66" charset="0"/>
                  </a:rPr>
                  <a:t>Alert(“Failed”)</a:t>
                </a:r>
                <a:endParaRPr lang="en-US" sz="14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</p:txBody>
          </p:sp>
          <p:cxnSp>
            <p:nvCxnSpPr>
              <p:cNvPr id="11" name="Straight Arrow Connector 10"/>
              <p:cNvCxnSpPr/>
              <p:nvPr/>
            </p:nvCxnSpPr>
            <p:spPr>
              <a:xfrm>
                <a:off x="4626855" y="4732663"/>
                <a:ext cx="634560" cy="42041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4925390" y="4732663"/>
                <a:ext cx="73726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 smtClean="0">
                    <a:latin typeface="Comic Sans MS" panose="030F0702030302020204" pitchFamily="66" charset="0"/>
                  </a:rPr>
                  <a:t>False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4572000" y="4103636"/>
            <a:ext cx="3229284" cy="2725068"/>
            <a:chOff x="4218266" y="4114800"/>
            <a:chExt cx="3229284" cy="2725068"/>
          </a:xfrm>
        </p:grpSpPr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36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37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55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6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57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43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44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45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6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47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40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41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42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9027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Boolean expression</a:t>
            </a:r>
            <a:r>
              <a:rPr lang="en-US" dirty="0" smtClean="0"/>
              <a:t>: An </a:t>
            </a:r>
            <a:r>
              <a:rPr lang="en-US" dirty="0"/>
              <a:t>expression that must work out </a:t>
            </a:r>
            <a:r>
              <a:rPr lang="en-US" dirty="0" smtClean="0"/>
              <a:t>(evaluate to) to </a:t>
            </a:r>
            <a:r>
              <a:rPr lang="en-US" dirty="0"/>
              <a:t>either a true or false </a:t>
            </a:r>
            <a:r>
              <a:rPr lang="en-US" dirty="0" smtClean="0"/>
              <a:t>value. </a:t>
            </a:r>
          </a:p>
          <a:p>
            <a:pPr lvl="1"/>
            <a:r>
              <a:rPr lang="en-US" dirty="0" smtClean="0"/>
              <a:t>e.g</a:t>
            </a:r>
            <a:r>
              <a:rPr lang="en-US" dirty="0"/>
              <a:t>., it is over 45 Celsius </a:t>
            </a:r>
            <a:r>
              <a:rPr lang="en-US" dirty="0" smtClean="0"/>
              <a:t>today</a:t>
            </a:r>
            <a:endParaRPr lang="en-US" dirty="0"/>
          </a:p>
          <a:p>
            <a:pPr lvl="1"/>
            <a:r>
              <a:rPr lang="en-US" dirty="0"/>
              <a:t>e</a:t>
            </a:r>
            <a:r>
              <a:rPr lang="en-US" dirty="0" smtClean="0"/>
              <a:t>.g., the user correctly entered the password</a:t>
            </a:r>
          </a:p>
          <a:p>
            <a:pPr lvl="1"/>
            <a:endParaRPr lang="en-US" dirty="0"/>
          </a:p>
          <a:p>
            <a:r>
              <a:rPr lang="en-US" b="1" dirty="0" smtClean="0"/>
              <a:t>Body</a:t>
            </a:r>
            <a:r>
              <a:rPr lang="en-US" dirty="0" smtClean="0"/>
              <a:t>: A block of program instructions that will execute under a specified condition.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Style requirement</a:t>
            </a:r>
          </a:p>
          <a:p>
            <a:pPr lvl="2"/>
            <a:r>
              <a:rPr lang="en-US" dirty="0" smtClean="0"/>
              <a:t>The ‘body’ is indented (4 spaces)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 “sub-body” is indented by an additional 4 spaces (8 or more spaces) </a:t>
            </a:r>
          </a:p>
          <a:p>
            <a:pPr marL="514350" lvl="2" indent="0">
              <a:buNone/>
            </a:pPr>
            <a:endParaRPr lang="en-US" dirty="0"/>
          </a:p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78396" y="4038600"/>
            <a:ext cx="8153400" cy="1238910"/>
            <a:chOff x="762000" y="3866490"/>
            <a:chExt cx="8153400" cy="1238910"/>
          </a:xfrm>
        </p:grpSpPr>
        <p:sp>
          <p:nvSpPr>
            <p:cNvPr id="4" name="Rectangle 3"/>
            <p:cNvSpPr/>
            <p:nvPr/>
          </p:nvSpPr>
          <p:spPr>
            <a:xfrm>
              <a:off x="762000" y="3866490"/>
              <a:ext cx="3657600" cy="123891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function() {</a:t>
              </a:r>
              <a:endParaRPr 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    Alert("</a:t>
              </a:r>
              <a:r>
                <a:rPr lang="en-US" b="1" dirty="0">
                  <a:latin typeface="Consolas" panose="020B0609020204030204" pitchFamily="49" charset="0"/>
                  <a:cs typeface="Consolas" panose="020B0609020204030204" pitchFamily="49" charset="0"/>
                </a:rPr>
                <a:t>Fake virus</a:t>
              </a:r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!");</a:t>
              </a:r>
            </a:p>
            <a:p>
              <a:r>
                <a:rPr lang="en-US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};</a:t>
              </a:r>
              <a:endParaRPr lang="en-US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  <p:sp>
          <p:nvSpPr>
            <p:cNvPr id="5" name="Right Brace 4"/>
            <p:cNvSpPr/>
            <p:nvPr/>
          </p:nvSpPr>
          <p:spPr>
            <a:xfrm>
              <a:off x="4457700" y="4097438"/>
              <a:ext cx="381000" cy="8382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855096" y="3925328"/>
              <a:ext cx="406030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When the webpage includes instructions to run the function (the ‘body’ of the function executes).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3106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Branching: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JavaScript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if,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marL="339725" lvl="1" indent="0">
              <a:buNone/>
            </a:pPr>
            <a:r>
              <a:rPr lang="en-US" sz="2000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    Similar </a:t>
            </a:r>
            <a:r>
              <a:rPr lang="en-US" sz="2000" b="1" dirty="0">
                <a:solidFill>
                  <a:srgbClr val="FF66FF"/>
                </a:solidFill>
                <a:cs typeface="Consolas" panose="020B0609020204030204" pitchFamily="49" charset="0"/>
              </a:rPr>
              <a:t>to Excel if-then</a:t>
            </a:r>
          </a:p>
          <a:p>
            <a:pPr lvl="1"/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if, else if,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</a:p>
          <a:p>
            <a:pPr lvl="1"/>
            <a:r>
              <a:rPr lang="en-US" sz="2000" b="1" dirty="0">
                <a:solidFill>
                  <a:srgbClr val="FF66FF"/>
                </a:solidFill>
                <a:cs typeface="Consolas" panose="020B0609020204030204" pitchFamily="49" charset="0"/>
              </a:rPr>
              <a:t>Similar to Excel nested </a:t>
            </a:r>
            <a:r>
              <a:rPr lang="en-US" sz="2000" b="1" dirty="0" smtClean="0">
                <a:solidFill>
                  <a:srgbClr val="FF66FF"/>
                </a:solidFill>
                <a:cs typeface="Consolas" panose="020B0609020204030204" pitchFamily="49" charset="0"/>
              </a:rPr>
              <a:t>ifs</a:t>
            </a:r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Multiple-ifs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When to use</a:t>
            </a:r>
          </a:p>
          <a:p>
            <a:pPr lvl="1"/>
            <a:r>
              <a:rPr lang="en-US" sz="2000" dirty="0">
                <a:cs typeface="Consolas" panose="020B0609020204030204" pitchFamily="49" charset="0"/>
              </a:rPr>
              <a:t>React when true</a:t>
            </a:r>
          </a:p>
          <a:p>
            <a:pPr lvl="1"/>
            <a:r>
              <a:rPr lang="en-US" sz="2000" dirty="0">
                <a:cs typeface="Consolas" panose="020B0609020204030204" pitchFamily="49" charset="0"/>
              </a:rPr>
              <a:t>React true &amp; </a:t>
            </a:r>
            <a:r>
              <a:rPr lang="en-US" sz="2000" dirty="0" smtClean="0">
                <a:cs typeface="Consolas" panose="020B0609020204030204" pitchFamily="49" charset="0"/>
              </a:rPr>
              <a:t>false</a:t>
            </a:r>
          </a:p>
          <a:p>
            <a:pPr lvl="1"/>
            <a:endParaRPr lang="en-US" sz="2000" dirty="0">
              <a:cs typeface="Consolas" panose="020B0609020204030204" pitchFamily="49" charset="0"/>
            </a:endParaRPr>
          </a:p>
          <a:p>
            <a:pPr lvl="1"/>
            <a:endParaRPr lang="en-US" sz="2000" dirty="0">
              <a:cs typeface="Consolas" panose="020B0609020204030204" pitchFamily="49" charset="0"/>
            </a:endParaRPr>
          </a:p>
          <a:p>
            <a:pPr lvl="1"/>
            <a:r>
              <a:rPr lang="en-US" sz="2000" dirty="0">
                <a:cs typeface="Consolas" panose="020B0609020204030204" pitchFamily="49" charset="0"/>
              </a:rPr>
              <a:t>At most only one if-case can be true (“select one of the following</a:t>
            </a:r>
            <a:r>
              <a:rPr lang="en-US" sz="2000" dirty="0" smtClean="0">
                <a:cs typeface="Consolas" panose="020B0609020204030204" pitchFamily="49" charset="0"/>
              </a:rPr>
              <a:t>”)</a:t>
            </a:r>
          </a:p>
          <a:p>
            <a:pPr lvl="1"/>
            <a:endParaRPr lang="en-US" sz="2000" dirty="0" smtClean="0">
              <a:cs typeface="Consolas" panose="020B0609020204030204" pitchFamily="49" charset="0"/>
            </a:endParaRPr>
          </a:p>
          <a:p>
            <a:pPr lvl="1"/>
            <a:r>
              <a:rPr lang="en-US" sz="2000" dirty="0" smtClean="0">
                <a:cs typeface="Consolas" panose="020B0609020204030204" pitchFamily="49" charset="0"/>
              </a:rPr>
              <a:t>A series of conditions must all be independently </a:t>
            </a:r>
            <a:r>
              <a:rPr lang="en-US" sz="2000" dirty="0">
                <a:cs typeface="Consolas" panose="020B0609020204030204" pitchFamily="49" charset="0"/>
              </a:rPr>
              <a:t>checked (“select </a:t>
            </a:r>
            <a:r>
              <a:rPr lang="en-US" sz="2000" dirty="0" smtClean="0">
                <a:cs typeface="Consolas" panose="020B0609020204030204" pitchFamily="49" charset="0"/>
              </a:rPr>
              <a:t>all that apply”)</a:t>
            </a:r>
            <a:endParaRPr lang="en-US" sz="2000" dirty="0">
              <a:cs typeface="Consolas" panose="020B0609020204030204" pitchFamily="49" charset="0"/>
            </a:endParaRPr>
          </a:p>
          <a:p>
            <a:pPr lvl="1"/>
            <a:endParaRPr lang="en-US" sz="2000" dirty="0"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99500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4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Allowable 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Operators</a:t>
            </a:r>
            <a:r>
              <a:rPr lang="en-CA" altLang="en-US" sz="3200" dirty="0" smtClean="0"/>
              <a:t> For Boolean Expressions</a:t>
            </a:r>
          </a:p>
        </p:txBody>
      </p:sp>
      <p:sp>
        <p:nvSpPr>
          <p:cNvPr id="2457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 (value </a:t>
            </a:r>
            <a:r>
              <a:rPr lang="en-CA" altLang="en-US" sz="20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operator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value)</a:t>
            </a:r>
          </a:p>
          <a:p>
            <a:pPr marL="111125" indent="-111125" eaLnBrk="1" hangingPunct="1">
              <a:lnSpc>
                <a:spcPct val="75000"/>
              </a:lnSpc>
              <a:spcBef>
                <a:spcPct val="80000"/>
              </a:spcBef>
              <a:tabLst>
                <a:tab pos="6629400" algn="l"/>
              </a:tabLst>
            </a:pPr>
            <a:endParaRPr lang="en-CA" altLang="en-US" sz="2000" dirty="0" smtClean="0">
              <a:latin typeface="Arial" charset="0"/>
            </a:endParaRP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dirty="0" smtClean="0">
                <a:latin typeface="Arial" charset="0"/>
              </a:rPr>
              <a:t>JavaScript           Mathematical               </a:t>
            </a:r>
          </a:p>
          <a:p>
            <a:pPr marL="111125" indent="-111125" eaLnBrk="1" hangingPunct="1">
              <a:spcBef>
                <a:spcPct val="5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800" u="sng" dirty="0" smtClean="0">
                <a:latin typeface="Arial" charset="0"/>
              </a:rPr>
              <a:t>operator               equivalent              Meaning                               Example                                     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Arial" charset="0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&lt;                Less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&gt;                Greater than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   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=               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==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3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≤                Less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&lt;=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≥                Greater than or equal to	5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4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!=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≠                Not equal to	value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!=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111125" indent="-111125" eaLnBrk="1" hangingPunct="1">
              <a:lnSpc>
                <a:spcPct val="70000"/>
              </a:lnSpc>
              <a:spcBef>
                <a:spcPct val="70000"/>
              </a:spcBef>
              <a:buFont typeface="Wingdings" pitchFamily="2" charset="2"/>
              <a:buNone/>
              <a:tabLst>
                <a:tab pos="6629400" algn="l"/>
              </a:tabLst>
            </a:pPr>
            <a:r>
              <a:rPr lang="en-CA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                        password</a:t>
            </a:r>
          </a:p>
        </p:txBody>
      </p:sp>
    </p:spTree>
    <p:extLst>
      <p:ext uri="{BB962C8B-B14F-4D97-AF65-F5344CB8AC3E}">
        <p14:creationId xmlns:p14="http://schemas.microsoft.com/office/powerpoint/2010/main" val="86515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‘</a:t>
            </a:r>
            <a:r>
              <a:rPr lang="en-US" altLang="en-US" sz="32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15715" name="AutoShape 3"/>
          <p:cNvSpPr>
            <a:spLocks noChangeArrowheads="1"/>
          </p:cNvSpPr>
          <p:nvPr/>
        </p:nvSpPr>
        <p:spPr bwMode="auto">
          <a:xfrm>
            <a:off x="1098660" y="1675702"/>
            <a:ext cx="218418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Boolean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86959" y="1675702"/>
            <a:ext cx="4256840" cy="773811"/>
            <a:chOff x="3286405" y="1675702"/>
            <a:chExt cx="4256840" cy="773811"/>
          </a:xfrm>
        </p:grpSpPr>
        <p:sp>
          <p:nvSpPr>
            <p:cNvPr id="18445" name="Line 5"/>
            <p:cNvSpPr>
              <a:spLocks noChangeShapeType="1"/>
            </p:cNvSpPr>
            <p:nvPr/>
          </p:nvSpPr>
          <p:spPr bwMode="auto">
            <a:xfrm>
              <a:off x="3286405" y="2052418"/>
              <a:ext cx="1454150" cy="1588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6" name="Rectangle 6"/>
            <p:cNvSpPr>
              <a:spLocks noChangeArrowheads="1"/>
            </p:cNvSpPr>
            <p:nvPr/>
          </p:nvSpPr>
          <p:spPr bwMode="auto">
            <a:xfrm>
              <a:off x="4769386" y="1675702"/>
              <a:ext cx="2773859" cy="77381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</a:t>
              </a:r>
              <a:r>
                <a:rPr lang="en-US" altLang="en-US" sz="1800" dirty="0" smtClean="0">
                  <a:latin typeface="Arial" charset="0"/>
                </a:rPr>
                <a:t>xecute an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or instructions</a:t>
              </a:r>
              <a:endParaRPr lang="en-US" altLang="en-US" sz="1800" dirty="0">
                <a:latin typeface="Arial" charset="0"/>
              </a:endParaRPr>
            </a:p>
          </p:txBody>
        </p:sp>
        <p:sp>
          <p:nvSpPr>
            <p:cNvPr id="18447" name="Text Box 7"/>
            <p:cNvSpPr txBox="1">
              <a:spLocks noChangeArrowheads="1"/>
            </p:cNvSpPr>
            <p:nvPr/>
          </p:nvSpPr>
          <p:spPr bwMode="auto">
            <a:xfrm>
              <a:off x="3712648" y="1783427"/>
              <a:ext cx="601663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55763" y="2400300"/>
            <a:ext cx="558800" cy="927100"/>
            <a:chOff x="1656270" y="2400300"/>
            <a:chExt cx="558800" cy="927100"/>
          </a:xfrm>
        </p:grpSpPr>
        <p:sp>
          <p:nvSpPr>
            <p:cNvPr id="18443" name="Line 9"/>
            <p:cNvSpPr>
              <a:spLocks noChangeShapeType="1"/>
            </p:cNvSpPr>
            <p:nvPr/>
          </p:nvSpPr>
          <p:spPr bwMode="auto">
            <a:xfrm flipH="1">
              <a:off x="2185988" y="2400300"/>
              <a:ext cx="4763" cy="927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8444" name="Text Box 10"/>
            <p:cNvSpPr txBox="1">
              <a:spLocks noChangeArrowheads="1"/>
            </p:cNvSpPr>
            <p:nvPr/>
          </p:nvSpPr>
          <p:spPr bwMode="auto">
            <a:xfrm>
              <a:off x="165627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327150" y="2449513"/>
            <a:ext cx="4535488" cy="1564093"/>
            <a:chOff x="1327150" y="2449513"/>
            <a:chExt cx="4535488" cy="1564093"/>
          </a:xfrm>
        </p:grpSpPr>
        <p:sp>
          <p:nvSpPr>
            <p:cNvPr id="18439" name="Rectangle 12"/>
            <p:cNvSpPr>
              <a:spLocks noChangeArrowheads="1"/>
            </p:cNvSpPr>
            <p:nvPr/>
          </p:nvSpPr>
          <p:spPr bwMode="auto">
            <a:xfrm>
              <a:off x="1327150" y="3365094"/>
              <a:ext cx="1638143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grpSp>
          <p:nvGrpSpPr>
            <p:cNvPr id="18440" name="Group 13"/>
            <p:cNvGrpSpPr>
              <a:grpSpLocks/>
            </p:cNvGrpSpPr>
            <p:nvPr/>
          </p:nvGrpSpPr>
          <p:grpSpPr bwMode="auto">
            <a:xfrm>
              <a:off x="2979738" y="2449513"/>
              <a:ext cx="2882900" cy="1257300"/>
              <a:chOff x="1920" y="1544"/>
              <a:chExt cx="1816" cy="792"/>
            </a:xfrm>
          </p:grpSpPr>
          <p:sp>
            <p:nvSpPr>
              <p:cNvPr id="18441" name="Line 14"/>
              <p:cNvSpPr>
                <a:spLocks noChangeShapeType="1"/>
              </p:cNvSpPr>
              <p:nvPr/>
            </p:nvSpPr>
            <p:spPr bwMode="auto">
              <a:xfrm flipH="1">
                <a:off x="1920" y="2328"/>
                <a:ext cx="1816" cy="8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8442" name="Line 15"/>
              <p:cNvSpPr>
                <a:spLocks noChangeShapeType="1"/>
              </p:cNvSpPr>
              <p:nvPr/>
            </p:nvSpPr>
            <p:spPr bwMode="auto">
              <a:xfrm>
                <a:off x="3728" y="1544"/>
                <a:ext cx="0" cy="792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948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If:</a:t>
            </a:r>
            <a:r>
              <a:rPr lang="en-US" dirty="0">
                <a:cs typeface="Consolas" panose="020B0609020204030204" pitchFamily="49" charset="0"/>
              </a:rPr>
              <a:t> </a:t>
            </a:r>
            <a:r>
              <a:rPr lang="en-US" dirty="0" smtClean="0">
                <a:cs typeface="Consolas" panose="020B0609020204030204" pitchFamily="49" charset="0"/>
              </a:rPr>
              <a:t>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 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Indent the body by an additional 4 spaces</a:t>
            </a: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Unlike the Excel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IF-function</a:t>
            </a:r>
            <a:r>
              <a:rPr lang="en-US" dirty="0" smtClean="0">
                <a:cs typeface="Consolas" panose="020B0609020204030204" pitchFamily="49" charset="0"/>
              </a:rPr>
              <a:t>’, the programming </a:t>
            </a:r>
            <a:r>
              <a:rPr lang="en-US" dirty="0">
                <a:cs typeface="Consolas" panose="020B0609020204030204" pitchFamily="49" charset="0"/>
              </a:rPr>
              <a:t>language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>
                <a:cs typeface="Consolas" panose="020B0609020204030204" pitchFamily="49" charset="0"/>
              </a:rPr>
              <a:t>’ is not </a:t>
            </a:r>
            <a:r>
              <a:rPr lang="en-US" dirty="0" smtClean="0">
                <a:cs typeface="Consolas" panose="020B0609020204030204" pitchFamily="49" charset="0"/>
              </a:rPr>
              <a:t>is a function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</a:t>
            </a:r>
          </a:p>
          <a:p>
            <a:pPr lvl="1"/>
            <a:r>
              <a:rPr lang="en-US" sz="1800" dirty="0" smtClean="0">
                <a:cs typeface="Consolas" panose="020B0609020204030204" pitchFamily="49" charset="0"/>
              </a:rPr>
              <a:t>Excel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IF-function</a:t>
            </a:r>
            <a:r>
              <a:rPr lang="en-US" sz="1800" dirty="0" smtClean="0">
                <a:cs typeface="Consolas" panose="020B0609020204030204" pitchFamily="49" charset="0"/>
              </a:rPr>
              <a:t>: returns a value for true or false cases</a:t>
            </a:r>
          </a:p>
          <a:p>
            <a:pPr lvl="1"/>
            <a:r>
              <a:rPr lang="en-US" sz="1800" dirty="0" smtClean="0">
                <a:cs typeface="Consolas" panose="020B0609020204030204" pitchFamily="49" charset="0"/>
              </a:rPr>
              <a:t>Programming language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sz="1800" dirty="0" smtClean="0">
                <a:cs typeface="Consolas" panose="020B0609020204030204" pitchFamily="49" charset="0"/>
              </a:rPr>
              <a:t>: Executes one or more instructions in the body (any programming language instruction).</a:t>
            </a:r>
          </a:p>
          <a:p>
            <a:pPr lvl="2"/>
            <a:r>
              <a:rPr lang="en-US" sz="1600" dirty="0" smtClean="0">
                <a:cs typeface="Consolas" panose="020B0609020204030204" pitchFamily="49" charset="0"/>
              </a:rPr>
              <a:t>More powerful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67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If: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An Example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86800" cy="5105400"/>
          </a:xfrm>
        </p:spPr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1if.html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age = -1;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prompt("Enter your age (zero or greater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):","37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(age &lt; 0)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alert("Age cannot be negative");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7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Decision Making With An ‘</a:t>
            </a:r>
            <a:r>
              <a:rPr lang="en-US" altLang="en-US" sz="2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when different </a:t>
            </a:r>
            <a:r>
              <a:rPr lang="en-US" dirty="0"/>
              <a:t>Actions </a:t>
            </a:r>
            <a:r>
              <a:rPr lang="en-US" dirty="0" smtClean="0"/>
              <a:t>(separate bodies) are required for the true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-case) vs. the false result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-case)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60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An ‘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altLang="en-US" sz="2800" b="1" dirty="0" smtClean="0">
                <a:solidFill>
                  <a:srgbClr val="92D050"/>
                </a:solidFill>
                <a:latin typeface="Consolas" pitchFamily="49" charset="0"/>
                <a:cs typeface="Consolas" pitchFamily="49" charset="0"/>
              </a:rPr>
              <a:t>Else</a:t>
            </a:r>
            <a:r>
              <a:rPr lang="en-US" altLang="en-US" sz="3200" dirty="0" smtClean="0"/>
              <a:t>’</a:t>
            </a:r>
          </a:p>
        </p:txBody>
      </p:sp>
      <p:sp>
        <p:nvSpPr>
          <p:cNvPr id="132099" name="AutoShape 3"/>
          <p:cNvSpPr>
            <a:spLocks noChangeArrowheads="1"/>
          </p:cNvSpPr>
          <p:nvPr/>
        </p:nvSpPr>
        <p:spPr bwMode="auto">
          <a:xfrm>
            <a:off x="1162345" y="1675702"/>
            <a:ext cx="2056810" cy="737996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 anchor="ctr">
            <a:sp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219154" y="1765300"/>
            <a:ext cx="4088108" cy="661988"/>
            <a:chOff x="3219259" y="1765300"/>
            <a:chExt cx="4088004" cy="661988"/>
          </a:xfrm>
        </p:grpSpPr>
        <p:sp>
          <p:nvSpPr>
            <p:cNvPr id="31759" name="Line 5"/>
            <p:cNvSpPr>
              <a:spLocks noChangeShapeType="1"/>
            </p:cNvSpPr>
            <p:nvPr/>
          </p:nvSpPr>
          <p:spPr bwMode="auto">
            <a:xfrm>
              <a:off x="3219259" y="2038130"/>
              <a:ext cx="1603954" cy="657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noAutofit/>
            </a:bodyPr>
            <a:lstStyle/>
            <a:p>
              <a:endParaRPr lang="en-US" dirty="0"/>
            </a:p>
          </p:txBody>
        </p:sp>
        <p:sp>
          <p:nvSpPr>
            <p:cNvPr id="31760" name="Rectangle 6"/>
            <p:cNvSpPr>
              <a:spLocks noChangeArrowheads="1"/>
            </p:cNvSpPr>
            <p:nvPr/>
          </p:nvSpPr>
          <p:spPr bwMode="auto">
            <a:xfrm>
              <a:off x="4823214" y="1778000"/>
              <a:ext cx="2484049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</a:t>
              </a:r>
              <a:r>
                <a:rPr lang="en-US" altLang="en-US" sz="1800" dirty="0" smtClean="0">
                  <a:latin typeface="Arial" charset="0"/>
                </a:rPr>
                <a:t>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or instructions </a:t>
              </a:r>
              <a:r>
                <a:rPr lang="en-US" altLang="en-US" sz="1800" dirty="0">
                  <a:latin typeface="Arial" charset="0"/>
                </a:rPr>
                <a:t>(</a:t>
              </a:r>
              <a:r>
                <a:rPr lang="en-US" altLang="en-US" sz="1800" dirty="0" smtClean="0">
                  <a:latin typeface="Arial" charset="0"/>
                </a:rPr>
                <a:t>if-body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  <p:sp>
          <p:nvSpPr>
            <p:cNvPr id="31761" name="Text Box 7"/>
            <p:cNvSpPr txBox="1">
              <a:spLocks noChangeArrowheads="1"/>
            </p:cNvSpPr>
            <p:nvPr/>
          </p:nvSpPr>
          <p:spPr bwMode="auto">
            <a:xfrm>
              <a:off x="3822638" y="1765300"/>
              <a:ext cx="596962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charset="0"/>
                </a:rPr>
                <a:t>True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49300" y="2381250"/>
            <a:ext cx="2792413" cy="1811338"/>
            <a:chOff x="749300" y="2381250"/>
            <a:chExt cx="2792413" cy="1811338"/>
          </a:xfrm>
        </p:grpSpPr>
        <p:grpSp>
          <p:nvGrpSpPr>
            <p:cNvPr id="31755" name="Group 5"/>
            <p:cNvGrpSpPr>
              <a:grpSpLocks/>
            </p:cNvGrpSpPr>
            <p:nvPr/>
          </p:nvGrpSpPr>
          <p:grpSpPr bwMode="auto">
            <a:xfrm>
              <a:off x="1525587" y="2381250"/>
              <a:ext cx="671513" cy="1162050"/>
              <a:chOff x="1525587" y="2381250"/>
              <a:chExt cx="671513" cy="1162050"/>
            </a:xfrm>
          </p:grpSpPr>
          <p:sp>
            <p:nvSpPr>
              <p:cNvPr id="31757" name="Line 10"/>
              <p:cNvSpPr>
                <a:spLocks noChangeShapeType="1"/>
              </p:cNvSpPr>
              <p:nvPr/>
            </p:nvSpPr>
            <p:spPr bwMode="auto">
              <a:xfrm flipH="1">
                <a:off x="2178050" y="2381250"/>
                <a:ext cx="19050" cy="116205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noAutofit/>
              </a:bodyPr>
              <a:lstStyle/>
              <a:p>
                <a:endParaRPr lang="en-US" dirty="0"/>
              </a:p>
            </p:txBody>
          </p:sp>
          <p:sp>
            <p:nvSpPr>
              <p:cNvPr id="31758" name="Text Box 11"/>
              <p:cNvSpPr txBox="1">
                <a:spLocks noChangeArrowheads="1"/>
              </p:cNvSpPr>
              <p:nvPr/>
            </p:nvSpPr>
            <p:spPr bwMode="auto">
              <a:xfrm>
                <a:off x="1525587" y="2782330"/>
                <a:ext cx="665163" cy="279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no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92D050"/>
                    </a:solidFill>
                    <a:latin typeface="Arial" charset="0"/>
                  </a:rPr>
                  <a:t>False</a:t>
                </a:r>
              </a:p>
            </p:txBody>
          </p:sp>
        </p:grpSp>
        <p:sp>
          <p:nvSpPr>
            <p:cNvPr id="31756" name="Rectangle 12"/>
            <p:cNvSpPr>
              <a:spLocks noChangeArrowheads="1"/>
            </p:cNvSpPr>
            <p:nvPr/>
          </p:nvSpPr>
          <p:spPr bwMode="auto">
            <a:xfrm>
              <a:off x="749300" y="3543300"/>
              <a:ext cx="2792413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Execute an instruction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or instructions </a:t>
              </a:r>
              <a:r>
                <a:rPr lang="en-US" altLang="en-US" sz="1800" dirty="0" smtClean="0">
                  <a:latin typeface="Arial" charset="0"/>
                </a:rPr>
                <a:t>(else-body</a:t>
              </a:r>
              <a:r>
                <a:rPr lang="en-US" altLang="en-US" sz="1800" dirty="0">
                  <a:latin typeface="Arial" charset="0"/>
                </a:rPr>
                <a:t>)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1447800" y="2427288"/>
            <a:ext cx="4578350" cy="3798887"/>
            <a:chOff x="1447800" y="2427288"/>
            <a:chExt cx="4578350" cy="3798887"/>
          </a:xfrm>
        </p:grpSpPr>
        <p:sp>
          <p:nvSpPr>
            <p:cNvPr id="31751" name="Rectangle 14"/>
            <p:cNvSpPr>
              <a:spLocks noChangeArrowheads="1"/>
            </p:cNvSpPr>
            <p:nvPr/>
          </p:nvSpPr>
          <p:spPr bwMode="auto">
            <a:xfrm>
              <a:off x="1447800" y="55467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31752" name="Line 15"/>
            <p:cNvSpPr>
              <a:spLocks noChangeShapeType="1"/>
            </p:cNvSpPr>
            <p:nvPr/>
          </p:nvSpPr>
          <p:spPr bwMode="auto">
            <a:xfrm flipH="1">
              <a:off x="3108325" y="5880100"/>
              <a:ext cx="2917825" cy="127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31753" name="Line 16"/>
            <p:cNvSpPr>
              <a:spLocks noChangeShapeType="1"/>
            </p:cNvSpPr>
            <p:nvPr/>
          </p:nvSpPr>
          <p:spPr bwMode="auto">
            <a:xfrm flipH="1">
              <a:off x="6013450" y="2427288"/>
              <a:ext cx="12700" cy="346551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31754" name="Line 17"/>
            <p:cNvSpPr>
              <a:spLocks noChangeShapeType="1"/>
            </p:cNvSpPr>
            <p:nvPr/>
          </p:nvSpPr>
          <p:spPr bwMode="auto">
            <a:xfrm>
              <a:off x="2190750" y="4216400"/>
              <a:ext cx="12700" cy="1327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513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cs typeface="Consolas" panose="020B0609020204030204" pitchFamily="49" charset="0"/>
              </a:rPr>
              <a:t> 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cs typeface="Consolas" panose="020B0609020204030204" pitchFamily="49" charset="0"/>
              </a:rPr>
              <a:t>Similar to the Excel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If-Then</a:t>
            </a:r>
          </a:p>
          <a:p>
            <a:pPr marL="0" indent="0">
              <a:buNone/>
            </a:pP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287337" lvl="1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(&lt;</a:t>
            </a:r>
            <a:r>
              <a:rPr lang="en-US" sz="16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&gt;)</a:t>
            </a:r>
          </a:p>
          <a:p>
            <a:pPr marL="287337" lvl="1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87337" lvl="1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16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 if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</a:p>
          <a:p>
            <a:pPr marL="287337" lvl="1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87337" lvl="1" indent="0">
              <a:buNone/>
            </a:pP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</a:t>
            </a: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lse</a:t>
            </a:r>
          </a:p>
          <a:p>
            <a:pPr marL="287337" lvl="1" indent="0">
              <a:buNone/>
            </a:pP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87337" lvl="1" indent="0">
              <a:buNone/>
            </a:pP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1600" b="1" i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body </a:t>
            </a:r>
            <a:r>
              <a:rPr lang="en-US" sz="1600" b="1" i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  <a:endParaRPr lang="en-US" sz="16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buNone/>
            </a:pP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25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-</a:t>
            </a:r>
            <a:r>
              <a:rPr lang="en-US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  <a:r>
              <a:rPr lang="en-US" dirty="0" smtClean="0">
                <a:cs typeface="Consolas" panose="020B0609020204030204" pitchFamily="49" charset="0"/>
              </a:rPr>
              <a:t> Example Usage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Example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if (age &lt; 0)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alert</a:t>
            </a: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("Age cannot be negative");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US" sz="16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6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alert("Age verified as OK");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600" b="1" dirty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b="1" dirty="0" smtClean="0">
                <a:solidFill>
                  <a:srgbClr val="FFC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600" b="1" dirty="0">
              <a:solidFill>
                <a:srgbClr val="FFC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54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If-Else: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 An Example</a:t>
            </a:r>
            <a:endParaRPr lang="en-US" dirty="0"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686800" cy="5105400"/>
          </a:xfrm>
        </p:spPr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2ifElse.html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age = -1;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prompt("Enter your age (zero or greater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):","37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(age &lt; 0)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alert("Age cannot be negative");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alert("Age verified as OK");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spcBef>
                <a:spcPts val="40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</p:txBody>
      </p:sp>
    </p:spTree>
    <p:extLst>
      <p:ext uri="{BB962C8B-B14F-4D97-AF65-F5344CB8AC3E}">
        <p14:creationId xmlns:p14="http://schemas.microsoft.com/office/powerpoint/2010/main" val="427107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 Can Be Used In Conjunction With Branching</a:t>
            </a:r>
          </a:p>
        </p:txBody>
      </p:sp>
      <p:sp>
        <p:nvSpPr>
          <p:cNvPr id="1597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 smtClean="0"/>
              <a:t>Typically the logical operators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400" dirty="0" smtClean="0"/>
              <a:t>, </a:t>
            </a:r>
            <a:r>
              <a:rPr lang="en-US" altLang="en-US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400" dirty="0" smtClean="0"/>
              <a:t> are used with multiple conditions/Boolean expressions:</a:t>
            </a:r>
          </a:p>
          <a:p>
            <a:pPr lvl="1" eaLnBrk="1" hangingPunct="1"/>
            <a:r>
              <a:rPr lang="en-US" altLang="en-US" sz="2000" dirty="0" smtClean="0"/>
              <a:t>If multiple conditions </a:t>
            </a:r>
            <a:r>
              <a:rPr lang="en-US" altLang="en-US" sz="2000" i="1" dirty="0" smtClean="0"/>
              <a:t>must all be met</a:t>
            </a:r>
            <a:r>
              <a:rPr lang="en-US" altLang="en-US" sz="2000" dirty="0" smtClean="0"/>
              <a:t>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</a:t>
            </a:r>
            <a:r>
              <a:rPr lang="en-US" altLang="en-US" sz="2000" dirty="0" smtClean="0"/>
              <a:t>)</a:t>
            </a:r>
          </a:p>
          <a:p>
            <a:pPr lvl="1" eaLnBrk="1" hangingPunct="1"/>
            <a:r>
              <a:rPr lang="en-US" altLang="en-US" sz="2000" dirty="0" smtClean="0"/>
              <a:t>If </a:t>
            </a:r>
            <a:r>
              <a:rPr lang="en-US" altLang="en-US" sz="2000" i="1" dirty="0" smtClean="0"/>
              <a:t>at least one condition</a:t>
            </a:r>
            <a:r>
              <a:rPr lang="en-US" altLang="en-US" sz="2000" dirty="0" smtClean="0"/>
              <a:t> must be met before the body will execute. (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</a:t>
            </a:r>
            <a:r>
              <a:rPr lang="en-US" altLang="en-US" sz="2000" dirty="0" smtClean="0"/>
              <a:t>)</a:t>
            </a:r>
          </a:p>
          <a:p>
            <a:pPr eaLnBrk="1" hangingPunct="1"/>
            <a:r>
              <a:rPr lang="en-US" altLang="en-US" sz="2400" dirty="0" smtClean="0"/>
              <a:t>The logical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NOT</a:t>
            </a:r>
            <a:r>
              <a:rPr lang="en-US" altLang="en-US" sz="2400" dirty="0" smtClean="0"/>
              <a:t> operator can be used to check if something has ‘not’ occurred yet </a:t>
            </a:r>
          </a:p>
          <a:p>
            <a:pPr lvl="1"/>
            <a:r>
              <a:rPr lang="en-US" altLang="en-US" sz="1600" dirty="0" smtClean="0"/>
              <a:t>E.g., If it’s true that the user </a:t>
            </a:r>
            <a:r>
              <a:rPr lang="en-US" altLang="en-US" sz="1600" i="1" dirty="0" smtClean="0"/>
              <a:t>did not</a:t>
            </a:r>
            <a:r>
              <a:rPr lang="en-US" altLang="en-US" sz="1600" dirty="0" smtClean="0"/>
              <a:t> enter the correct password then the program will end.</a:t>
            </a:r>
          </a:p>
          <a:p>
            <a:pPr lvl="1"/>
            <a:r>
              <a:rPr lang="en-US" altLang="en-US" sz="1600" dirty="0" smtClean="0"/>
              <a:t>Typically used in the form of a ‘not equals’ check </a:t>
            </a:r>
          </a:p>
          <a:p>
            <a:pPr marL="339725" lvl="1" indent="0"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(response != password)</a:t>
            </a:r>
          </a:p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774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Logical Operators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Logical operation     JavaScript     Example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AND                  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&amp;&amp;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if (x &gt; 0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&amp;&amp;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y &gt; 0)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OR                   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||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if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(x &gt; 0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||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y &gt; 0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819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Logic: The “</a:t>
            </a:r>
            <a:r>
              <a:rPr lang="en-US" altLang="en-US" b="1" dirty="0">
                <a:solidFill>
                  <a:srgbClr val="FF0000"/>
                </a:solidFill>
              </a:rPr>
              <a:t>OR</a:t>
            </a:r>
            <a:r>
              <a:rPr lang="en-US" altLang="en-US" dirty="0"/>
              <a:t>” Operator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Format:</a:t>
            </a:r>
          </a:p>
          <a:p>
            <a:pPr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if ((</a:t>
            </a: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||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))</a:t>
            </a:r>
          </a:p>
          <a:p>
            <a:pPr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 </a:t>
            </a:r>
          </a:p>
          <a:p>
            <a:pPr>
              <a:buNone/>
            </a:pP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body;</a:t>
            </a:r>
            <a:endParaRPr lang="en-US" altLang="en-US" sz="1800" i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b="1" dirty="0"/>
              <a:t>Name of </a:t>
            </a:r>
            <a:r>
              <a:rPr lang="en-US" b="1" dirty="0" smtClean="0"/>
              <a:t>complete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3ifOr.html</a:t>
            </a:r>
          </a:p>
          <a:p>
            <a:pPr marL="0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gpa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prompt("GPA: ","4.0");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xp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prompt("Years of job experience: ","6");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((gpa &gt; 3.7)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||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(xp &gt; 5))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result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"Hire applicant";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result = "Insufficient qualifications";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alert(result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15041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GPA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job experience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2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Insufficient</a:t>
                      </a:r>
                      <a:r>
                        <a:rPr lang="en-US" i="1" baseline="0" dirty="0" smtClean="0"/>
                        <a:t> qualifications</a:t>
                      </a:r>
                      <a:endParaRPr lang="en-US" i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if ((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gpa &gt; 3.7)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||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(experience &gt; 5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676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Logic: The </a:t>
            </a:r>
            <a:r>
              <a:rPr lang="en-US" altLang="en-US" dirty="0" smtClean="0"/>
              <a:t>“</a:t>
            </a:r>
            <a:r>
              <a:rPr lang="en-US" altLang="en-US" b="1" dirty="0" smtClean="0">
                <a:solidFill>
                  <a:srgbClr val="FF0000"/>
                </a:solidFill>
              </a:rPr>
              <a:t>AND</a:t>
            </a:r>
            <a:r>
              <a:rPr lang="en-US" altLang="en-US" dirty="0" smtClean="0"/>
              <a:t>” </a:t>
            </a:r>
            <a:r>
              <a:rPr lang="en-US" altLang="en-US" dirty="0"/>
              <a:t>Operator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/>
              <a:t>Format:</a:t>
            </a:r>
          </a:p>
          <a:p>
            <a:pPr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if ((</a:t>
            </a: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&amp;&amp;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))</a:t>
            </a:r>
          </a:p>
          <a:p>
            <a:pPr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{ </a:t>
            </a:r>
          </a:p>
          <a:p>
            <a:pPr>
              <a:buNone/>
            </a:pPr>
            <a:r>
              <a:rPr lang="en-US" altLang="en-US" sz="1800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body;</a:t>
            </a:r>
            <a:endParaRPr lang="en-US" altLang="en-US" sz="1800" i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US" altLang="en-US" sz="1800" b="1" i="1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r>
              <a:rPr lang="en-US" b="1" dirty="0"/>
              <a:t>Name of </a:t>
            </a:r>
            <a:r>
              <a:rPr lang="en-US" b="1" dirty="0" smtClean="0"/>
              <a:t>complete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4ifAnd.html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salary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prompt("Salary: ","100000");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years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prompt("Years of employment: ","0");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((salary &gt;= 100000) &amp;&amp; (years &lt; 2))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result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"Fired!";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result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"Retained";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alert(result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74878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Firing Example: Example Inputs &amp; Results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457200" y="18288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Salary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Years</a:t>
                      </a:r>
                      <a:r>
                        <a:rPr lang="en-US" baseline="0" dirty="0" smtClean="0"/>
                        <a:t> on job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Result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50000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123456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Retained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/>
                        <a:t>1000000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0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Fired!</a:t>
                      </a:r>
                      <a:endParaRPr lang="en-US" i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1295400"/>
            <a:ext cx="8229600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if ((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salary &gt;=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100000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)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&amp;&amp; </a:t>
            </a:r>
            <a:r>
              <a:rPr lang="en-US" altLang="en-US" sz="2000" dirty="0">
                <a:latin typeface="Consolas" pitchFamily="49" charset="0"/>
                <a:cs typeface="Consolas" pitchFamily="49" charset="0"/>
              </a:rPr>
              <a:t>(years &lt; 2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))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7717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To Do When Multiple Conditions Must Be Checked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1</a:t>
            </a:r>
            <a:r>
              <a:rPr lang="en-US" dirty="0" smtClean="0"/>
              <a:t>: If each condition is independent of other questions</a:t>
            </a:r>
          </a:p>
          <a:p>
            <a:pPr lvl="1"/>
            <a:r>
              <a:rPr lang="en-US" dirty="0" smtClean="0"/>
              <a:t>Multiple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 expressions can be used</a:t>
            </a:r>
          </a:p>
          <a:p>
            <a:pPr lvl="1"/>
            <a:r>
              <a:rPr lang="en-US" dirty="0" smtClean="0"/>
              <a:t>Example</a:t>
            </a:r>
            <a:r>
              <a:rPr lang="en-US" dirty="0"/>
              <a:t> </a:t>
            </a:r>
            <a:r>
              <a:rPr lang="en-US" dirty="0" smtClean="0"/>
              <a:t>(each question must always be asked regardless of the answer to the previous question)</a:t>
            </a:r>
          </a:p>
          <a:p>
            <a:pPr lvl="1"/>
            <a:r>
              <a:rPr lang="en-US" dirty="0" smtClean="0"/>
              <a:t>Q1: Are you an adult?</a:t>
            </a:r>
          </a:p>
          <a:p>
            <a:pPr lvl="1"/>
            <a:r>
              <a:rPr lang="en-US" dirty="0" smtClean="0"/>
              <a:t>Q2: Are you a Canadian citizen?</a:t>
            </a:r>
          </a:p>
          <a:p>
            <a:pPr lvl="1"/>
            <a:r>
              <a:rPr lang="en-US" dirty="0" smtClean="0"/>
              <a:t>Q3: Are you currently employed?</a:t>
            </a:r>
          </a:p>
        </p:txBody>
      </p:sp>
    </p:spTree>
    <p:extLst>
      <p:ext uri="{BB962C8B-B14F-4D97-AF65-F5344CB8AC3E}">
        <p14:creationId xmlns:p14="http://schemas.microsoft.com/office/powerpoint/2010/main" val="329926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 When Multiple Conditions Must Be </a:t>
            </a:r>
            <a:r>
              <a:rPr lang="en-US" dirty="0" smtClean="0"/>
              <a:t>Checked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Case 2 (mutually exclusive)</a:t>
            </a:r>
            <a:r>
              <a:rPr lang="en-US" dirty="0" smtClean="0"/>
              <a:t>: If </a:t>
            </a:r>
            <a:r>
              <a:rPr lang="en-US" dirty="0"/>
              <a:t>the result of one condition affects other conditions (when one condition is true then the other </a:t>
            </a:r>
            <a:r>
              <a:rPr lang="en-US" dirty="0" smtClean="0"/>
              <a:t>conditions cannot be true)</a:t>
            </a:r>
            <a:endParaRPr lang="en-US" dirty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if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</a:t>
            </a:r>
            <a:r>
              <a:rPr lang="en-US" dirty="0" smtClean="0"/>
              <a:t> should be used</a:t>
            </a:r>
          </a:p>
          <a:p>
            <a:pPr lvl="1"/>
            <a:r>
              <a:rPr lang="en-US" dirty="0" smtClean="0"/>
              <a:t>Which </a:t>
            </a:r>
            <a:r>
              <a:rPr lang="en-US" dirty="0"/>
              <a:t>of the following is your place of birth</a:t>
            </a:r>
            <a:r>
              <a:rPr lang="en-US" dirty="0" smtClean="0"/>
              <a:t>?  (Answering true to one option makes the options false)</a:t>
            </a:r>
            <a:endParaRPr lang="en-US" dirty="0"/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Calgary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Edmonton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Lethbridge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Red Deer</a:t>
            </a:r>
          </a:p>
          <a:p>
            <a:pPr marL="857250" lvl="2" indent="-342900">
              <a:buFont typeface="+mj-lt"/>
              <a:buAutoNum type="alphaLcParenR"/>
            </a:pPr>
            <a:r>
              <a:rPr lang="en-US" dirty="0"/>
              <a:t>None of the above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53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US" altLang="en-US" sz="2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itchFamily="49" charset="0"/>
              </a:rPr>
              <a:t>Ifs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9813" y="1841500"/>
            <a:ext cx="1522413" cy="1131889"/>
            <a:chOff x="1039813" y="1841500"/>
            <a:chExt cx="1522413" cy="1131889"/>
          </a:xfrm>
        </p:grpSpPr>
        <p:sp>
          <p:nvSpPr>
            <p:cNvPr id="60441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grpSp>
          <p:nvGrpSpPr>
            <p:cNvPr id="60442" name="Group 6"/>
            <p:cNvGrpSpPr>
              <a:grpSpLocks/>
            </p:cNvGrpSpPr>
            <p:nvPr/>
          </p:nvGrpSpPr>
          <p:grpSpPr bwMode="auto">
            <a:xfrm>
              <a:off x="1039813" y="1892301"/>
              <a:ext cx="1522413" cy="1081088"/>
              <a:chOff x="655" y="1192"/>
              <a:chExt cx="959" cy="681"/>
            </a:xfrm>
          </p:grpSpPr>
          <p:sp>
            <p:nvSpPr>
              <p:cNvPr id="60443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latin typeface="Arial" charset="0"/>
                  </a:rPr>
                  <a:t>True</a:t>
                </a:r>
              </a:p>
            </p:txBody>
          </p:sp>
          <p:sp>
            <p:nvSpPr>
              <p:cNvPr id="60444" name="Rectangle 8"/>
              <p:cNvSpPr>
                <a:spLocks noChangeArrowheads="1"/>
              </p:cNvSpPr>
              <p:nvPr/>
            </p:nvSpPr>
            <p:spPr bwMode="auto">
              <a:xfrm>
                <a:off x="655" y="1464"/>
                <a:ext cx="959" cy="409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 </a:t>
                </a:r>
                <a:r>
                  <a:rPr lang="en-US" altLang="en-US" sz="1800" dirty="0">
                    <a:latin typeface="Arial" charset="0"/>
                  </a:rPr>
                  <a:t>or</a:t>
                </a:r>
              </a:p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instructions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1002349" y="4254500"/>
            <a:ext cx="1522727" cy="1143406"/>
            <a:chOff x="1002349" y="4254500"/>
            <a:chExt cx="1522727" cy="1143406"/>
          </a:xfrm>
        </p:grpSpPr>
        <p:sp>
          <p:nvSpPr>
            <p:cNvPr id="60438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39" name="Text Box 11"/>
            <p:cNvSpPr txBox="1">
              <a:spLocks noChangeArrowheads="1"/>
            </p:cNvSpPr>
            <p:nvPr/>
          </p:nvSpPr>
          <p:spPr bwMode="auto">
            <a:xfrm>
              <a:off x="1206501" y="4318000"/>
              <a:ext cx="595311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True</a:t>
              </a:r>
            </a:p>
          </p:txBody>
        </p:sp>
        <p:sp>
          <p:nvSpPr>
            <p:cNvPr id="60440" name="Rectangle 12"/>
            <p:cNvSpPr>
              <a:spLocks noChangeArrowheads="1"/>
            </p:cNvSpPr>
            <p:nvPr/>
          </p:nvSpPr>
          <p:spPr bwMode="auto">
            <a:xfrm>
              <a:off x="1002349" y="47493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60436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Arial" charset="0"/>
                </a:rPr>
                <a:t>Q2: Boolean 2</a:t>
              </a:r>
              <a:endParaRPr lang="en-US" altLang="en-US" sz="1800" b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60437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60434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0435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90849" y="1448594"/>
            <a:ext cx="1800225" cy="2282825"/>
            <a:chOff x="2971799" y="1466850"/>
            <a:chExt cx="1800226" cy="2282824"/>
          </a:xfrm>
        </p:grpSpPr>
        <p:sp>
          <p:nvSpPr>
            <p:cNvPr id="60430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1" name="Text Box 21"/>
            <p:cNvSpPr txBox="1">
              <a:spLocks noChangeArrowheads="1"/>
            </p:cNvSpPr>
            <p:nvPr/>
          </p:nvSpPr>
          <p:spPr bwMode="auto">
            <a:xfrm>
              <a:off x="3617911" y="1473200"/>
              <a:ext cx="713532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  <p:sp>
          <p:nvSpPr>
            <p:cNvPr id="60432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0433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60426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7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8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0429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708794" cy="309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3" name="Rectangle 12"/>
          <p:cNvSpPr/>
          <p:nvPr/>
        </p:nvSpPr>
        <p:spPr>
          <a:xfrm>
            <a:off x="5029200" y="1466850"/>
            <a:ext cx="3886200" cy="156966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marL="176213" lvl="1"/>
            <a:r>
              <a:rPr lang="en-US" sz="1600" b="1" dirty="0" smtClean="0">
                <a:solidFill>
                  <a:schemeClr val="bg1"/>
                </a:solidFill>
              </a:rPr>
              <a:t>Each question is independent (previous answers have no effect on later questions because all questions will be asked).</a:t>
            </a:r>
          </a:p>
          <a:p>
            <a:pPr lvl="1"/>
            <a:r>
              <a:rPr lang="en-US" sz="1600" b="1" dirty="0" smtClean="0">
                <a:solidFill>
                  <a:schemeClr val="bg1"/>
                </a:solidFill>
              </a:rPr>
              <a:t>Q1</a:t>
            </a:r>
            <a:r>
              <a:rPr lang="en-US" sz="1600" b="1" dirty="0">
                <a:solidFill>
                  <a:schemeClr val="bg1"/>
                </a:solidFill>
              </a:rPr>
              <a:t>: Are you an adult?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Q2: Are you a Canadian citizen?</a:t>
            </a:r>
          </a:p>
          <a:p>
            <a:pPr lvl="1"/>
            <a:r>
              <a:rPr lang="en-US" sz="1600" b="1" dirty="0">
                <a:solidFill>
                  <a:schemeClr val="bg1"/>
                </a:solidFill>
              </a:rPr>
              <a:t>Q3: Are you currently employed?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311199" y="906955"/>
            <a:ext cx="2944763" cy="1063222"/>
          </a:xfrm>
          <a:prstGeom prst="diamond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/>
        </p:spPr>
        <p:txBody>
          <a:bodyPr wrap="square" lIns="93600" tIns="46800" rIns="93600" bIns="46800" anchor="ctr">
            <a:noAutofit/>
          </a:bodyPr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Arial" charset="0"/>
              </a:rPr>
              <a:t>Q1: Boolean 1</a:t>
            </a:r>
            <a:endParaRPr lang="en-US" altLang="en-US" sz="1800" b="1" dirty="0">
              <a:solidFill>
                <a:srgbClr val="FF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939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920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b="1" dirty="0" smtClean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3200" b="1" dirty="0" smtClean="0">
                <a:solidFill>
                  <a:srgbClr val="FF0000"/>
                </a:solidFill>
              </a:rPr>
              <a:t>s</a:t>
            </a:r>
            <a:endParaRPr lang="en-CA" altLang="en-US" sz="3200" dirty="0" smtClean="0"/>
          </a:p>
        </p:txBody>
      </p:sp>
      <p:sp>
        <p:nvSpPr>
          <p:cNvPr id="6144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2400" dirty="0" smtClean="0"/>
              <a:t>Any, all or none of the conditions may be true</a:t>
            </a:r>
          </a:p>
          <a:p>
            <a:pPr eaLnBrk="1" hangingPunct="1"/>
            <a:r>
              <a:rPr lang="en-CA" altLang="en-US" sz="2400" dirty="0" smtClean="0"/>
              <a:t>Employ when a series of independent questions will be asked</a:t>
            </a:r>
          </a:p>
          <a:p>
            <a:pPr eaLnBrk="1" hangingPunct="1"/>
            <a:r>
              <a:rPr lang="en-CA" altLang="en-US" sz="2400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1;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2;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...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30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uiExpand="1" build="p" bldLvl="3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b="1" dirty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b="1" dirty="0" smtClean="0">
                <a:solidFill>
                  <a:srgbClr val="FF0000"/>
                </a:solidFill>
              </a:rPr>
              <a:t>s:</a:t>
            </a:r>
            <a:r>
              <a:rPr lang="en-CA" altLang="en-US" dirty="0" smtClean="0"/>
              <a:t>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questions must all be asked</a:t>
            </a:r>
          </a:p>
          <a:p>
            <a:r>
              <a:rPr lang="en-US" b="1" dirty="0" smtClean="0"/>
              <a:t>Name </a:t>
            </a:r>
            <a:r>
              <a:rPr lang="en-US" b="1" dirty="0"/>
              <a:t>of </a:t>
            </a:r>
            <a:r>
              <a:rPr lang="en-US" b="1" dirty="0" smtClean="0"/>
              <a:t>complete example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5multipleIfs.html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age = prompt("Age: ","17");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city = prompt("Current city: ","Calgary");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((age &gt;= 6) &amp;&amp; (age &lt;= 17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)) 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response = "Grade schooler 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response = "Other 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(city == "Calgary")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response = response + " in the most important city";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{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response = response + " some other place..";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52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b="1" dirty="0">
                <a:solidFill>
                  <a:srgbClr val="FF0000"/>
                </a:solidFill>
              </a:rPr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b="1" dirty="0" smtClean="0">
                <a:solidFill>
                  <a:srgbClr val="FF0000"/>
                </a:solidFill>
              </a:rPr>
              <a:t>s: </a:t>
            </a:r>
            <a:r>
              <a:rPr lang="en-CA" altLang="en-US" dirty="0"/>
              <a:t>Mutually Exclusive Conditions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dirty="0"/>
              <a:t>At most </a:t>
            </a:r>
            <a:r>
              <a:rPr lang="en-CA" altLang="en-US" i="1" dirty="0"/>
              <a:t>only one</a:t>
            </a:r>
            <a:r>
              <a:rPr lang="en-CA" altLang="en-US" dirty="0"/>
              <a:t> of many conditions can be </a:t>
            </a:r>
            <a:r>
              <a:rPr lang="en-CA" altLang="en-US" dirty="0" smtClean="0"/>
              <a:t>true (zero can be true as well).</a:t>
            </a:r>
            <a:endParaRPr lang="en-CA" altLang="en-US" dirty="0"/>
          </a:p>
          <a:p>
            <a:pPr eaLnBrk="1" hangingPunct="1">
              <a:lnSpc>
                <a:spcPct val="80000"/>
              </a:lnSpc>
            </a:pPr>
            <a:r>
              <a:rPr lang="en-CA" altLang="en-US" dirty="0"/>
              <a:t>Can be implemented through multiple 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dirty="0" smtClean="0"/>
              <a:t>s (poor approach)</a:t>
            </a:r>
            <a:endParaRPr lang="en-US" b="1" dirty="0" smtClean="0"/>
          </a:p>
          <a:p>
            <a:r>
              <a:rPr lang="en-US" b="1" dirty="0" smtClean="0"/>
              <a:t>Name </a:t>
            </a:r>
            <a:r>
              <a:rPr lang="en-US" b="1" dirty="0"/>
              <a:t>of </a:t>
            </a:r>
            <a:r>
              <a:rPr lang="en-US" b="1" dirty="0" smtClean="0"/>
              <a:t>complete example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6multipleIfsInefficient.html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(letter == "A")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(letter == "B")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(letter == "C")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(letter == "D")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(letter == "F")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902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Decision Making With </a:t>
            </a:r>
            <a:r>
              <a:rPr lang="en-US" altLang="en-US" sz="2800" dirty="0">
                <a:latin typeface="Consolas" pitchFamily="49" charset="0"/>
                <a:cs typeface="Consolas" pitchFamily="49" charset="0"/>
              </a:rPr>
              <a:t>i</a:t>
            </a:r>
            <a:r>
              <a:rPr lang="en-US" altLang="en-US" sz="2800" dirty="0" smtClean="0">
                <a:latin typeface="Consolas" pitchFamily="49" charset="0"/>
                <a:cs typeface="Consolas" pitchFamily="49" charset="0"/>
              </a:rPr>
              <a:t>f, else if, 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 smtClean="0">
                <a:latin typeface="Arial" charset="0"/>
              </a:rPr>
              <a:t>Boolean</a:t>
            </a:r>
            <a:endParaRPr lang="en-US" altLang="en-US" sz="1800" dirty="0">
              <a:latin typeface="Arial" charset="0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80694"/>
            <a:ext cx="2867976" cy="648512"/>
            <a:chOff x="3035300" y="1180694"/>
            <a:chExt cx="2867976" cy="648512"/>
          </a:xfrm>
        </p:grpSpPr>
        <p:sp>
          <p:nvSpPr>
            <p:cNvPr id="64540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41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42" name="Rectangle 7"/>
            <p:cNvSpPr>
              <a:spLocks noChangeArrowheads="1"/>
            </p:cNvSpPr>
            <p:nvPr/>
          </p:nvSpPr>
          <p:spPr bwMode="auto">
            <a:xfrm>
              <a:off x="4380549" y="11806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 </a:t>
              </a:r>
              <a:r>
                <a:rPr lang="en-US" altLang="en-US" sz="1800" dirty="0">
                  <a:latin typeface="Arial" charset="0"/>
                </a:rPr>
                <a:t>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 smtClean="0">
                  <a:latin typeface="Arial" charset="0"/>
                </a:rPr>
                <a:t>instructions</a:t>
              </a:r>
              <a:endParaRPr lang="en-US" altLang="en-US" sz="1800" dirty="0">
                <a:latin typeface="Arial" charset="0"/>
              </a:endParaRP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644650"/>
            <a:chOff x="228600" y="1812249"/>
            <a:chExt cx="2667000" cy="1645523"/>
          </a:xfrm>
        </p:grpSpPr>
        <p:grpSp>
          <p:nvGrpSpPr>
            <p:cNvPr id="64536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308297"/>
              <a:chOff x="228600" y="2149475"/>
              <a:chExt cx="2667000" cy="1308297"/>
            </a:xfrm>
          </p:grpSpPr>
          <p:sp>
            <p:nvSpPr>
              <p:cNvPr id="64538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charset="0"/>
                  </a:rPr>
                  <a:t>False</a:t>
                </a:r>
              </a:p>
            </p:txBody>
          </p:sp>
          <p:sp>
            <p:nvSpPr>
              <p:cNvPr id="64539" name="AutoShape 11"/>
              <p:cNvSpPr>
                <a:spLocks noChangeArrowheads="1"/>
              </p:cNvSpPr>
              <p:nvPr/>
            </p:nvSpPr>
            <p:spPr bwMode="auto">
              <a:xfrm>
                <a:off x="228600" y="2719776"/>
                <a:ext cx="2667000" cy="73799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 smtClean="0">
                    <a:latin typeface="Arial" charset="0"/>
                  </a:rPr>
                  <a:t>Boolean</a:t>
                </a:r>
                <a:endParaRPr lang="en-US" altLang="en-US" sz="1800" dirty="0">
                  <a:latin typeface="Arial" charset="0"/>
                </a:endParaRPr>
              </a:p>
            </p:txBody>
          </p:sp>
        </p:grpSp>
        <p:sp>
          <p:nvSpPr>
            <p:cNvPr id="64537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64532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64533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4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35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34074" y="3441701"/>
            <a:ext cx="1522727" cy="1482906"/>
            <a:chOff x="833550" y="3442021"/>
            <a:chExt cx="1522727" cy="1481919"/>
          </a:xfrm>
        </p:grpSpPr>
        <p:sp>
          <p:nvSpPr>
            <p:cNvPr id="64529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US" dirty="0"/>
            </a:p>
          </p:txBody>
        </p:sp>
        <p:sp>
          <p:nvSpPr>
            <p:cNvPr id="64530" name="Rectangle 20"/>
            <p:cNvSpPr>
              <a:spLocks noChangeArrowheads="1"/>
            </p:cNvSpPr>
            <p:nvPr/>
          </p:nvSpPr>
          <p:spPr bwMode="auto">
            <a:xfrm>
              <a:off x="833550" y="4275859"/>
              <a:ext cx="1522727" cy="648081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  <p:sp>
          <p:nvSpPr>
            <p:cNvPr id="64531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55494"/>
            <a:ext cx="2874326" cy="648512"/>
            <a:chOff x="2965450" y="2755494"/>
            <a:chExt cx="2874326" cy="648512"/>
          </a:xfrm>
        </p:grpSpPr>
        <p:sp>
          <p:nvSpPr>
            <p:cNvPr id="64526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7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64528" name="Rectangle 26"/>
            <p:cNvSpPr>
              <a:spLocks noChangeArrowheads="1"/>
            </p:cNvSpPr>
            <p:nvPr/>
          </p:nvSpPr>
          <p:spPr bwMode="auto">
            <a:xfrm>
              <a:off x="4317049" y="2755494"/>
              <a:ext cx="1522727" cy="64851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instructions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64523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4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64525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3246437" y="3943593"/>
            <a:ext cx="3724275" cy="1286506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JT’s note: once the first ‘true’ case is encountered all remaining  and related Boolean expressions (using ‘</a:t>
            </a:r>
            <a:r>
              <a:rPr lang="en-US" dirty="0" smtClean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if</a:t>
            </a:r>
            <a:r>
              <a:rPr lang="en-US" dirty="0" smtClean="0">
                <a:solidFill>
                  <a:schemeClr val="tx1"/>
                </a:solidFill>
              </a:rPr>
              <a:t>’) are skipped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72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/>
              <a:t>Multiple </a:t>
            </a:r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if, else if, else</a:t>
            </a:r>
            <a:r>
              <a:rPr lang="en-CA" altLang="en-US" sz="3200" dirty="0" smtClean="0"/>
              <a:t>: Use With Mutually Exclusive Conditions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Similar to the Excel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nested-If</a:t>
            </a:r>
            <a:r>
              <a:rPr lang="en-CA" altLang="en-US" dirty="0" smtClean="0"/>
              <a:t> (only one case is true)</a:t>
            </a:r>
          </a:p>
          <a:p>
            <a:pPr eaLnBrk="1" hangingPunct="1"/>
            <a:r>
              <a:rPr lang="en-CA" altLang="en-US" b="1" dirty="0" smtClean="0"/>
              <a:t>Format: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 1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{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body 1;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else 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CA" altLang="en-US" sz="1800" i="1" dirty="0">
                <a:latin typeface="Consolas" pitchFamily="49" charset="0"/>
                <a:cs typeface="Consolas" pitchFamily="49" charset="0"/>
              </a:rPr>
              <a:t>Boolean expression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2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i="1" dirty="0">
                <a:latin typeface="Consolas" pitchFamily="49" charset="0"/>
                <a:cs typeface="Consolas" pitchFamily="49" charset="0"/>
              </a:rPr>
              <a:t>body 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2;</a:t>
            </a:r>
            <a:endParaRPr lang="en-CA" altLang="en-US" sz="1800" i="1" dirty="0">
              <a:latin typeface="Consolas" pitchFamily="49" charset="0"/>
              <a:cs typeface="Consolas" pitchFamily="49" charset="0"/>
            </a:endParaRPr>
          </a:p>
          <a:p>
            <a:pPr>
              <a:buNone/>
            </a:pPr>
            <a:r>
              <a:rPr lang="en-CA" altLang="en-US" sz="1800" b="1" i="1" dirty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altLang="en-US" sz="1800" b="1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buNone/>
            </a:pPr>
            <a:r>
              <a:rPr lang="en-CA" altLang="en-US" sz="1800" b="1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dirty="0" smtClean="0">
                <a:latin typeface="Consolas" pitchFamily="49" charset="0"/>
                <a:cs typeface="Consolas" pitchFamily="49" charset="0"/>
              </a:rPr>
              <a:t>    ...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</a:t>
            </a:r>
          </a:p>
          <a:p>
            <a:pPr>
              <a:buNone/>
            </a:pPr>
            <a:r>
              <a:rPr lang="en-CA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else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{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    body n;</a:t>
            </a:r>
          </a:p>
          <a:p>
            <a:pPr eaLnBrk="1" hangingPunct="1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}</a:t>
            </a:r>
          </a:p>
          <a:p>
            <a:pPr>
              <a:buNone/>
            </a:pP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     Statements after the conditions</a:t>
            </a:r>
            <a:endParaRPr lang="en-CA" altLang="en-US" sz="1800" b="1" i="1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86400" y="2286000"/>
            <a:ext cx="3505200" cy="29241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2400" b="1" dirty="0"/>
              <a:t>Mutually exclusive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One condition evaluating to true excludes other conditions from being true</a:t>
            </a:r>
          </a:p>
          <a:p>
            <a:pPr marL="285750" indent="-285750" algn="l">
              <a:buFont typeface="Arial" panose="020B0604020202020204" pitchFamily="34" charset="0"/>
              <a:buChar char="•"/>
              <a:defRPr/>
            </a:pPr>
            <a:r>
              <a:rPr lang="en-US" sz="2000" dirty="0"/>
              <a:t>Example: having your current location as ‘Calgary’ excludes the possibility of the current location as ‘Edmonton’, ‘Toronto’, ‘Medicine Hat’</a:t>
            </a:r>
          </a:p>
        </p:txBody>
      </p:sp>
    </p:spTree>
    <p:extLst>
      <p:ext uri="{BB962C8B-B14F-4D97-AF65-F5344CB8AC3E}">
        <p14:creationId xmlns:p14="http://schemas.microsoft.com/office/powerpoint/2010/main" val="253871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uiExpand="1" build="p" bldLvl="3"/>
      <p:bldP spid="2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2800" b="1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b="1" dirty="0" smtClean="0">
                <a:solidFill>
                  <a:srgbClr val="FF0000"/>
                </a:solidFill>
              </a:rPr>
              <a:t>, Else If, Else:</a:t>
            </a:r>
            <a:r>
              <a:rPr lang="en-CA" altLang="en-US" dirty="0" smtClean="0"/>
              <a:t>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questions must all be asked</a:t>
            </a:r>
          </a:p>
          <a:p>
            <a:r>
              <a:rPr lang="en-US" b="1" dirty="0" smtClean="0"/>
              <a:t>Name </a:t>
            </a:r>
            <a:r>
              <a:rPr lang="en-US" b="1" dirty="0"/>
              <a:t>of </a:t>
            </a:r>
            <a:r>
              <a:rPr lang="en-US" b="1" dirty="0" smtClean="0"/>
              <a:t>complete example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7IfElseIfElse.html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CA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(letter == "A")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4;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(letter == "B")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3;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(letter == "C")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2;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if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(letter == "D")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gpa = 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24400" y="2133600"/>
            <a:ext cx="4572000" cy="2800767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else if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(letter == "F")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  gpa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else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   letter = "'" + letter 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+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"'" </a:t>
            </a:r>
            <a:endParaRPr lang="en-CA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+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" not standard grade";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123122" y="2276061"/>
            <a:ext cx="4214191" cy="3707296"/>
          </a:xfrm>
          <a:custGeom>
            <a:avLst/>
            <a:gdLst>
              <a:gd name="connsiteX0" fmla="*/ 0 w 4214191"/>
              <a:gd name="connsiteY0" fmla="*/ 3488635 h 3707296"/>
              <a:gd name="connsiteX1" fmla="*/ 39756 w 4214191"/>
              <a:gd name="connsiteY1" fmla="*/ 3538330 h 3707296"/>
              <a:gd name="connsiteX2" fmla="*/ 69574 w 4214191"/>
              <a:gd name="connsiteY2" fmla="*/ 3558209 h 3707296"/>
              <a:gd name="connsiteX3" fmla="*/ 168965 w 4214191"/>
              <a:gd name="connsiteY3" fmla="*/ 3627782 h 3707296"/>
              <a:gd name="connsiteX4" fmla="*/ 198782 w 4214191"/>
              <a:gd name="connsiteY4" fmla="*/ 3637722 h 3707296"/>
              <a:gd name="connsiteX5" fmla="*/ 238539 w 4214191"/>
              <a:gd name="connsiteY5" fmla="*/ 3667539 h 3707296"/>
              <a:gd name="connsiteX6" fmla="*/ 308113 w 4214191"/>
              <a:gd name="connsiteY6" fmla="*/ 3687417 h 3707296"/>
              <a:gd name="connsiteX7" fmla="*/ 546652 w 4214191"/>
              <a:gd name="connsiteY7" fmla="*/ 3707296 h 3707296"/>
              <a:gd name="connsiteX8" fmla="*/ 1133061 w 4214191"/>
              <a:gd name="connsiteY8" fmla="*/ 3697356 h 3707296"/>
              <a:gd name="connsiteX9" fmla="*/ 1232452 w 4214191"/>
              <a:gd name="connsiteY9" fmla="*/ 3677478 h 3707296"/>
              <a:gd name="connsiteX10" fmla="*/ 1321904 w 4214191"/>
              <a:gd name="connsiteY10" fmla="*/ 3667539 h 3707296"/>
              <a:gd name="connsiteX11" fmla="*/ 1351721 w 4214191"/>
              <a:gd name="connsiteY11" fmla="*/ 3657600 h 3707296"/>
              <a:gd name="connsiteX12" fmla="*/ 1510748 w 4214191"/>
              <a:gd name="connsiteY12" fmla="*/ 3637722 h 3707296"/>
              <a:gd name="connsiteX13" fmla="*/ 1540565 w 4214191"/>
              <a:gd name="connsiteY13" fmla="*/ 3627782 h 3707296"/>
              <a:gd name="connsiteX14" fmla="*/ 1669774 w 4214191"/>
              <a:gd name="connsiteY14" fmla="*/ 3607904 h 3707296"/>
              <a:gd name="connsiteX15" fmla="*/ 1779104 w 4214191"/>
              <a:gd name="connsiteY15" fmla="*/ 3597965 h 3707296"/>
              <a:gd name="connsiteX16" fmla="*/ 1908313 w 4214191"/>
              <a:gd name="connsiteY16" fmla="*/ 3578087 h 3707296"/>
              <a:gd name="connsiteX17" fmla="*/ 1938130 w 4214191"/>
              <a:gd name="connsiteY17" fmla="*/ 3568148 h 3707296"/>
              <a:gd name="connsiteX18" fmla="*/ 2027582 w 4214191"/>
              <a:gd name="connsiteY18" fmla="*/ 3558209 h 3707296"/>
              <a:gd name="connsiteX19" fmla="*/ 2136913 w 4214191"/>
              <a:gd name="connsiteY19" fmla="*/ 3528391 h 3707296"/>
              <a:gd name="connsiteX20" fmla="*/ 2266121 w 4214191"/>
              <a:gd name="connsiteY20" fmla="*/ 3508513 h 3707296"/>
              <a:gd name="connsiteX21" fmla="*/ 2305878 w 4214191"/>
              <a:gd name="connsiteY21" fmla="*/ 3498574 h 3707296"/>
              <a:gd name="connsiteX22" fmla="*/ 2375452 w 4214191"/>
              <a:gd name="connsiteY22" fmla="*/ 3488635 h 3707296"/>
              <a:gd name="connsiteX23" fmla="*/ 2435087 w 4214191"/>
              <a:gd name="connsiteY23" fmla="*/ 3478696 h 3707296"/>
              <a:gd name="connsiteX24" fmla="*/ 2464904 w 4214191"/>
              <a:gd name="connsiteY24" fmla="*/ 3468756 h 3707296"/>
              <a:gd name="connsiteX25" fmla="*/ 2623930 w 4214191"/>
              <a:gd name="connsiteY25" fmla="*/ 3448878 h 3707296"/>
              <a:gd name="connsiteX26" fmla="*/ 2673626 w 4214191"/>
              <a:gd name="connsiteY26" fmla="*/ 3429000 h 3707296"/>
              <a:gd name="connsiteX27" fmla="*/ 2713382 w 4214191"/>
              <a:gd name="connsiteY27" fmla="*/ 3409122 h 3707296"/>
              <a:gd name="connsiteX28" fmla="*/ 2773017 w 4214191"/>
              <a:gd name="connsiteY28" fmla="*/ 3399182 h 3707296"/>
              <a:gd name="connsiteX29" fmla="*/ 2882348 w 4214191"/>
              <a:gd name="connsiteY29" fmla="*/ 3359426 h 3707296"/>
              <a:gd name="connsiteX30" fmla="*/ 2932043 w 4214191"/>
              <a:gd name="connsiteY30" fmla="*/ 3349487 h 3707296"/>
              <a:gd name="connsiteX31" fmla="*/ 2961861 w 4214191"/>
              <a:gd name="connsiteY31" fmla="*/ 3339548 h 3707296"/>
              <a:gd name="connsiteX32" fmla="*/ 3021495 w 4214191"/>
              <a:gd name="connsiteY32" fmla="*/ 3299791 h 3707296"/>
              <a:gd name="connsiteX33" fmla="*/ 3081130 w 4214191"/>
              <a:gd name="connsiteY33" fmla="*/ 3240156 h 3707296"/>
              <a:gd name="connsiteX34" fmla="*/ 3110948 w 4214191"/>
              <a:gd name="connsiteY34" fmla="*/ 3210339 h 3707296"/>
              <a:gd name="connsiteX35" fmla="*/ 3210339 w 4214191"/>
              <a:gd name="connsiteY35" fmla="*/ 3140765 h 3707296"/>
              <a:gd name="connsiteX36" fmla="*/ 3319669 w 4214191"/>
              <a:gd name="connsiteY36" fmla="*/ 3031435 h 3707296"/>
              <a:gd name="connsiteX37" fmla="*/ 3369365 w 4214191"/>
              <a:gd name="connsiteY37" fmla="*/ 2991678 h 3707296"/>
              <a:gd name="connsiteX38" fmla="*/ 3399182 w 4214191"/>
              <a:gd name="connsiteY38" fmla="*/ 2961861 h 3707296"/>
              <a:gd name="connsiteX39" fmla="*/ 3438939 w 4214191"/>
              <a:gd name="connsiteY39" fmla="*/ 2932043 h 3707296"/>
              <a:gd name="connsiteX40" fmla="*/ 3488635 w 4214191"/>
              <a:gd name="connsiteY40" fmla="*/ 2862469 h 3707296"/>
              <a:gd name="connsiteX41" fmla="*/ 3508513 w 4214191"/>
              <a:gd name="connsiteY41" fmla="*/ 2792896 h 3707296"/>
              <a:gd name="connsiteX42" fmla="*/ 3518452 w 4214191"/>
              <a:gd name="connsiteY42" fmla="*/ 2723322 h 3707296"/>
              <a:gd name="connsiteX43" fmla="*/ 3538330 w 4214191"/>
              <a:gd name="connsiteY43" fmla="*/ 2693504 h 3707296"/>
              <a:gd name="connsiteX44" fmla="*/ 3548269 w 4214191"/>
              <a:gd name="connsiteY44" fmla="*/ 2663687 h 3707296"/>
              <a:gd name="connsiteX45" fmla="*/ 3558208 w 4214191"/>
              <a:gd name="connsiteY45" fmla="*/ 2623930 h 3707296"/>
              <a:gd name="connsiteX46" fmla="*/ 3588026 w 4214191"/>
              <a:gd name="connsiteY46" fmla="*/ 2594113 h 3707296"/>
              <a:gd name="connsiteX47" fmla="*/ 3627782 w 4214191"/>
              <a:gd name="connsiteY47" fmla="*/ 2494722 h 3707296"/>
              <a:gd name="connsiteX48" fmla="*/ 3647661 w 4214191"/>
              <a:gd name="connsiteY48" fmla="*/ 2454965 h 3707296"/>
              <a:gd name="connsiteX49" fmla="*/ 3677478 w 4214191"/>
              <a:gd name="connsiteY49" fmla="*/ 2335696 h 3707296"/>
              <a:gd name="connsiteX50" fmla="*/ 3687417 w 4214191"/>
              <a:gd name="connsiteY50" fmla="*/ 2305878 h 3707296"/>
              <a:gd name="connsiteX51" fmla="*/ 3707295 w 4214191"/>
              <a:gd name="connsiteY51" fmla="*/ 2206487 h 3707296"/>
              <a:gd name="connsiteX52" fmla="*/ 3737113 w 4214191"/>
              <a:gd name="connsiteY52" fmla="*/ 2156791 h 3707296"/>
              <a:gd name="connsiteX53" fmla="*/ 3747052 w 4214191"/>
              <a:gd name="connsiteY53" fmla="*/ 2097156 h 3707296"/>
              <a:gd name="connsiteX54" fmla="*/ 3756991 w 4214191"/>
              <a:gd name="connsiteY54" fmla="*/ 2047461 h 3707296"/>
              <a:gd name="connsiteX55" fmla="*/ 3776869 w 4214191"/>
              <a:gd name="connsiteY55" fmla="*/ 1918252 h 3707296"/>
              <a:gd name="connsiteX56" fmla="*/ 3796748 w 4214191"/>
              <a:gd name="connsiteY56" fmla="*/ 1858617 h 3707296"/>
              <a:gd name="connsiteX57" fmla="*/ 3816626 w 4214191"/>
              <a:gd name="connsiteY57" fmla="*/ 1759226 h 3707296"/>
              <a:gd name="connsiteX58" fmla="*/ 3836504 w 4214191"/>
              <a:gd name="connsiteY58" fmla="*/ 1699591 h 3707296"/>
              <a:gd name="connsiteX59" fmla="*/ 3846443 w 4214191"/>
              <a:gd name="connsiteY59" fmla="*/ 1630017 h 3707296"/>
              <a:gd name="connsiteX60" fmla="*/ 3866321 w 4214191"/>
              <a:gd name="connsiteY60" fmla="*/ 1560443 h 3707296"/>
              <a:gd name="connsiteX61" fmla="*/ 3876261 w 4214191"/>
              <a:gd name="connsiteY61" fmla="*/ 1490869 h 3707296"/>
              <a:gd name="connsiteX62" fmla="*/ 3896139 w 4214191"/>
              <a:gd name="connsiteY62" fmla="*/ 1391478 h 3707296"/>
              <a:gd name="connsiteX63" fmla="*/ 3906078 w 4214191"/>
              <a:gd name="connsiteY63" fmla="*/ 1272209 h 3707296"/>
              <a:gd name="connsiteX64" fmla="*/ 3916017 w 4214191"/>
              <a:gd name="connsiteY64" fmla="*/ 1202635 h 3707296"/>
              <a:gd name="connsiteX65" fmla="*/ 3906078 w 4214191"/>
              <a:gd name="connsiteY65" fmla="*/ 834887 h 3707296"/>
              <a:gd name="connsiteX66" fmla="*/ 3886200 w 4214191"/>
              <a:gd name="connsiteY66" fmla="*/ 337930 h 3707296"/>
              <a:gd name="connsiteX67" fmla="*/ 3916017 w 4214191"/>
              <a:gd name="connsiteY67" fmla="*/ 89452 h 3707296"/>
              <a:gd name="connsiteX68" fmla="*/ 3925956 w 4214191"/>
              <a:gd name="connsiteY68" fmla="*/ 59635 h 3707296"/>
              <a:gd name="connsiteX69" fmla="*/ 3945835 w 4214191"/>
              <a:gd name="connsiteY69" fmla="*/ 39756 h 3707296"/>
              <a:gd name="connsiteX70" fmla="*/ 4005469 w 4214191"/>
              <a:gd name="connsiteY70" fmla="*/ 0 h 3707296"/>
              <a:gd name="connsiteX71" fmla="*/ 4055165 w 4214191"/>
              <a:gd name="connsiteY71" fmla="*/ 9939 h 3707296"/>
              <a:gd name="connsiteX72" fmla="*/ 4114800 w 4214191"/>
              <a:gd name="connsiteY72" fmla="*/ 29817 h 3707296"/>
              <a:gd name="connsiteX73" fmla="*/ 4154556 w 4214191"/>
              <a:gd name="connsiteY73" fmla="*/ 79513 h 3707296"/>
              <a:gd name="connsiteX74" fmla="*/ 4174435 w 4214191"/>
              <a:gd name="connsiteY74" fmla="*/ 99391 h 3707296"/>
              <a:gd name="connsiteX75" fmla="*/ 4194313 w 4214191"/>
              <a:gd name="connsiteY75" fmla="*/ 159026 h 3707296"/>
              <a:gd name="connsiteX76" fmla="*/ 4214191 w 4214191"/>
              <a:gd name="connsiteY76" fmla="*/ 218661 h 37072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4214191" h="3707296">
                <a:moveTo>
                  <a:pt x="0" y="3488635"/>
                </a:moveTo>
                <a:cubicBezTo>
                  <a:pt x="13252" y="3505200"/>
                  <a:pt x="24756" y="3523330"/>
                  <a:pt x="39756" y="3538330"/>
                </a:cubicBezTo>
                <a:cubicBezTo>
                  <a:pt x="48203" y="3546777"/>
                  <a:pt x="59853" y="3551266"/>
                  <a:pt x="69574" y="3558209"/>
                </a:cubicBezTo>
                <a:cubicBezTo>
                  <a:pt x="89421" y="3572386"/>
                  <a:pt x="151825" y="3622068"/>
                  <a:pt x="168965" y="3627782"/>
                </a:cubicBezTo>
                <a:lnTo>
                  <a:pt x="198782" y="3637722"/>
                </a:lnTo>
                <a:cubicBezTo>
                  <a:pt x="212034" y="3647661"/>
                  <a:pt x="224156" y="3659320"/>
                  <a:pt x="238539" y="3667539"/>
                </a:cubicBezTo>
                <a:cubicBezTo>
                  <a:pt x="247599" y="3672716"/>
                  <a:pt x="302154" y="3686779"/>
                  <a:pt x="308113" y="3687417"/>
                </a:cubicBezTo>
                <a:cubicBezTo>
                  <a:pt x="387448" y="3695917"/>
                  <a:pt x="546652" y="3707296"/>
                  <a:pt x="546652" y="3707296"/>
                </a:cubicBezTo>
                <a:lnTo>
                  <a:pt x="1133061" y="3697356"/>
                </a:lnTo>
                <a:cubicBezTo>
                  <a:pt x="1289254" y="3692623"/>
                  <a:pt x="1146312" y="3691835"/>
                  <a:pt x="1232452" y="3677478"/>
                </a:cubicBezTo>
                <a:cubicBezTo>
                  <a:pt x="1262045" y="3672546"/>
                  <a:pt x="1292087" y="3670852"/>
                  <a:pt x="1321904" y="3667539"/>
                </a:cubicBezTo>
                <a:cubicBezTo>
                  <a:pt x="1331843" y="3664226"/>
                  <a:pt x="1341373" y="3659234"/>
                  <a:pt x="1351721" y="3657600"/>
                </a:cubicBezTo>
                <a:cubicBezTo>
                  <a:pt x="1404489" y="3649268"/>
                  <a:pt x="1510748" y="3637722"/>
                  <a:pt x="1510748" y="3637722"/>
                </a:cubicBezTo>
                <a:cubicBezTo>
                  <a:pt x="1520687" y="3634409"/>
                  <a:pt x="1530401" y="3630323"/>
                  <a:pt x="1540565" y="3627782"/>
                </a:cubicBezTo>
                <a:cubicBezTo>
                  <a:pt x="1581929" y="3617440"/>
                  <a:pt x="1628084" y="3612292"/>
                  <a:pt x="1669774" y="3607904"/>
                </a:cubicBezTo>
                <a:cubicBezTo>
                  <a:pt x="1706167" y="3604073"/>
                  <a:pt x="1742661" y="3601278"/>
                  <a:pt x="1779104" y="3597965"/>
                </a:cubicBezTo>
                <a:cubicBezTo>
                  <a:pt x="1879242" y="3572931"/>
                  <a:pt x="1736595" y="3606706"/>
                  <a:pt x="1908313" y="3578087"/>
                </a:cubicBezTo>
                <a:cubicBezTo>
                  <a:pt x="1918647" y="3576365"/>
                  <a:pt x="1927796" y="3569870"/>
                  <a:pt x="1938130" y="3568148"/>
                </a:cubicBezTo>
                <a:cubicBezTo>
                  <a:pt x="1967723" y="3563216"/>
                  <a:pt x="1997883" y="3562452"/>
                  <a:pt x="2027582" y="3558209"/>
                </a:cubicBezTo>
                <a:cubicBezTo>
                  <a:pt x="2107800" y="3546749"/>
                  <a:pt x="2048879" y="3550399"/>
                  <a:pt x="2136913" y="3528391"/>
                </a:cubicBezTo>
                <a:cubicBezTo>
                  <a:pt x="2162530" y="3521987"/>
                  <a:pt x="2243004" y="3512716"/>
                  <a:pt x="2266121" y="3508513"/>
                </a:cubicBezTo>
                <a:cubicBezTo>
                  <a:pt x="2279561" y="3506069"/>
                  <a:pt x="2292438" y="3501018"/>
                  <a:pt x="2305878" y="3498574"/>
                </a:cubicBezTo>
                <a:cubicBezTo>
                  <a:pt x="2328927" y="3494383"/>
                  <a:pt x="2352298" y="3492197"/>
                  <a:pt x="2375452" y="3488635"/>
                </a:cubicBezTo>
                <a:cubicBezTo>
                  <a:pt x="2395370" y="3485571"/>
                  <a:pt x="2415209" y="3482009"/>
                  <a:pt x="2435087" y="3478696"/>
                </a:cubicBezTo>
                <a:cubicBezTo>
                  <a:pt x="2445026" y="3475383"/>
                  <a:pt x="2454740" y="3471297"/>
                  <a:pt x="2464904" y="3468756"/>
                </a:cubicBezTo>
                <a:cubicBezTo>
                  <a:pt x="2523581" y="3454086"/>
                  <a:pt x="2556049" y="3455049"/>
                  <a:pt x="2623930" y="3448878"/>
                </a:cubicBezTo>
                <a:cubicBezTo>
                  <a:pt x="2640495" y="3442252"/>
                  <a:pt x="2657322" y="3436246"/>
                  <a:pt x="2673626" y="3429000"/>
                </a:cubicBezTo>
                <a:cubicBezTo>
                  <a:pt x="2687165" y="3422983"/>
                  <a:pt x="2699191" y="3413379"/>
                  <a:pt x="2713382" y="3409122"/>
                </a:cubicBezTo>
                <a:cubicBezTo>
                  <a:pt x="2732685" y="3403331"/>
                  <a:pt x="2753466" y="3404070"/>
                  <a:pt x="2773017" y="3399182"/>
                </a:cubicBezTo>
                <a:cubicBezTo>
                  <a:pt x="2884415" y="3371332"/>
                  <a:pt x="2783534" y="3389070"/>
                  <a:pt x="2882348" y="3359426"/>
                </a:cubicBezTo>
                <a:cubicBezTo>
                  <a:pt x="2898529" y="3354572"/>
                  <a:pt x="2915654" y="3353584"/>
                  <a:pt x="2932043" y="3349487"/>
                </a:cubicBezTo>
                <a:cubicBezTo>
                  <a:pt x="2942207" y="3346946"/>
                  <a:pt x="2951922" y="3342861"/>
                  <a:pt x="2961861" y="3339548"/>
                </a:cubicBezTo>
                <a:cubicBezTo>
                  <a:pt x="3037873" y="3263532"/>
                  <a:pt x="2901168" y="3396053"/>
                  <a:pt x="3021495" y="3299791"/>
                </a:cubicBezTo>
                <a:cubicBezTo>
                  <a:pt x="3043447" y="3282229"/>
                  <a:pt x="3061252" y="3260034"/>
                  <a:pt x="3081130" y="3240156"/>
                </a:cubicBezTo>
                <a:cubicBezTo>
                  <a:pt x="3091069" y="3230217"/>
                  <a:pt x="3098895" y="3217571"/>
                  <a:pt x="3110948" y="3210339"/>
                </a:cubicBezTo>
                <a:cubicBezTo>
                  <a:pt x="3154801" y="3184027"/>
                  <a:pt x="3171950" y="3176755"/>
                  <a:pt x="3210339" y="3140765"/>
                </a:cubicBezTo>
                <a:cubicBezTo>
                  <a:pt x="3247938" y="3105516"/>
                  <a:pt x="3279424" y="3063631"/>
                  <a:pt x="3319669" y="3031435"/>
                </a:cubicBezTo>
                <a:cubicBezTo>
                  <a:pt x="3336234" y="3018183"/>
                  <a:pt x="3353400" y="3005648"/>
                  <a:pt x="3369365" y="2991678"/>
                </a:cubicBezTo>
                <a:cubicBezTo>
                  <a:pt x="3379943" y="2982422"/>
                  <a:pt x="3388510" y="2971008"/>
                  <a:pt x="3399182" y="2961861"/>
                </a:cubicBezTo>
                <a:cubicBezTo>
                  <a:pt x="3411759" y="2951080"/>
                  <a:pt x="3427225" y="2943757"/>
                  <a:pt x="3438939" y="2932043"/>
                </a:cubicBezTo>
                <a:cubicBezTo>
                  <a:pt x="3451266" y="2919716"/>
                  <a:pt x="3477349" y="2879398"/>
                  <a:pt x="3488635" y="2862469"/>
                </a:cubicBezTo>
                <a:cubicBezTo>
                  <a:pt x="3497151" y="2836922"/>
                  <a:pt x="3503521" y="2820352"/>
                  <a:pt x="3508513" y="2792896"/>
                </a:cubicBezTo>
                <a:cubicBezTo>
                  <a:pt x="3512704" y="2769847"/>
                  <a:pt x="3511720" y="2745761"/>
                  <a:pt x="3518452" y="2723322"/>
                </a:cubicBezTo>
                <a:cubicBezTo>
                  <a:pt x="3521884" y="2711880"/>
                  <a:pt x="3532988" y="2704188"/>
                  <a:pt x="3538330" y="2693504"/>
                </a:cubicBezTo>
                <a:cubicBezTo>
                  <a:pt x="3543015" y="2684133"/>
                  <a:pt x="3545391" y="2673761"/>
                  <a:pt x="3548269" y="2663687"/>
                </a:cubicBezTo>
                <a:cubicBezTo>
                  <a:pt x="3552022" y="2650552"/>
                  <a:pt x="3551431" y="2635790"/>
                  <a:pt x="3558208" y="2623930"/>
                </a:cubicBezTo>
                <a:cubicBezTo>
                  <a:pt x="3565182" y="2611726"/>
                  <a:pt x="3578087" y="2604052"/>
                  <a:pt x="3588026" y="2594113"/>
                </a:cubicBezTo>
                <a:cubicBezTo>
                  <a:pt x="3634648" y="2500867"/>
                  <a:pt x="3578649" y="2617553"/>
                  <a:pt x="3627782" y="2494722"/>
                </a:cubicBezTo>
                <a:cubicBezTo>
                  <a:pt x="3633285" y="2480965"/>
                  <a:pt x="3641035" y="2468217"/>
                  <a:pt x="3647661" y="2454965"/>
                </a:cubicBezTo>
                <a:cubicBezTo>
                  <a:pt x="3661045" y="2374660"/>
                  <a:pt x="3651227" y="2414450"/>
                  <a:pt x="3677478" y="2335696"/>
                </a:cubicBezTo>
                <a:lnTo>
                  <a:pt x="3687417" y="2305878"/>
                </a:lnTo>
                <a:cubicBezTo>
                  <a:pt x="3691080" y="2280240"/>
                  <a:pt x="3693417" y="2234242"/>
                  <a:pt x="3707295" y="2206487"/>
                </a:cubicBezTo>
                <a:cubicBezTo>
                  <a:pt x="3715935" y="2189208"/>
                  <a:pt x="3727174" y="2173356"/>
                  <a:pt x="3737113" y="2156791"/>
                </a:cubicBezTo>
                <a:cubicBezTo>
                  <a:pt x="3740426" y="2136913"/>
                  <a:pt x="3743447" y="2116983"/>
                  <a:pt x="3747052" y="2097156"/>
                </a:cubicBezTo>
                <a:cubicBezTo>
                  <a:pt x="3750074" y="2080535"/>
                  <a:pt x="3754422" y="2064158"/>
                  <a:pt x="3756991" y="2047461"/>
                </a:cubicBezTo>
                <a:cubicBezTo>
                  <a:pt x="3764103" y="2001234"/>
                  <a:pt x="3764805" y="1962486"/>
                  <a:pt x="3776869" y="1918252"/>
                </a:cubicBezTo>
                <a:cubicBezTo>
                  <a:pt x="3782382" y="1898037"/>
                  <a:pt x="3791666" y="1878945"/>
                  <a:pt x="3796748" y="1858617"/>
                </a:cubicBezTo>
                <a:cubicBezTo>
                  <a:pt x="3804943" y="1825839"/>
                  <a:pt x="3808432" y="1792004"/>
                  <a:pt x="3816626" y="1759226"/>
                </a:cubicBezTo>
                <a:cubicBezTo>
                  <a:pt x="3821708" y="1738898"/>
                  <a:pt x="3836504" y="1699591"/>
                  <a:pt x="3836504" y="1699591"/>
                </a:cubicBezTo>
                <a:cubicBezTo>
                  <a:pt x="3839817" y="1676400"/>
                  <a:pt x="3842252" y="1653066"/>
                  <a:pt x="3846443" y="1630017"/>
                </a:cubicBezTo>
                <a:cubicBezTo>
                  <a:pt x="3851435" y="1602563"/>
                  <a:pt x="3857806" y="1585989"/>
                  <a:pt x="3866321" y="1560443"/>
                </a:cubicBezTo>
                <a:cubicBezTo>
                  <a:pt x="3869634" y="1537252"/>
                  <a:pt x="3872190" y="1513939"/>
                  <a:pt x="3876261" y="1490869"/>
                </a:cubicBezTo>
                <a:cubicBezTo>
                  <a:pt x="3882133" y="1457597"/>
                  <a:pt x="3896139" y="1391478"/>
                  <a:pt x="3896139" y="1391478"/>
                </a:cubicBezTo>
                <a:cubicBezTo>
                  <a:pt x="3899452" y="1351722"/>
                  <a:pt x="3901902" y="1311884"/>
                  <a:pt x="3906078" y="1272209"/>
                </a:cubicBezTo>
                <a:cubicBezTo>
                  <a:pt x="3908530" y="1248911"/>
                  <a:pt x="3916017" y="1226062"/>
                  <a:pt x="3916017" y="1202635"/>
                </a:cubicBezTo>
                <a:cubicBezTo>
                  <a:pt x="3916017" y="1080008"/>
                  <a:pt x="3909908" y="957455"/>
                  <a:pt x="3906078" y="834887"/>
                </a:cubicBezTo>
                <a:cubicBezTo>
                  <a:pt x="3900406" y="653380"/>
                  <a:pt x="3893986" y="517012"/>
                  <a:pt x="3886200" y="337930"/>
                </a:cubicBezTo>
                <a:cubicBezTo>
                  <a:pt x="3897240" y="128165"/>
                  <a:pt x="3876206" y="208886"/>
                  <a:pt x="3916017" y="89452"/>
                </a:cubicBezTo>
                <a:cubicBezTo>
                  <a:pt x="3919330" y="79513"/>
                  <a:pt x="3918548" y="67043"/>
                  <a:pt x="3925956" y="59635"/>
                </a:cubicBezTo>
                <a:cubicBezTo>
                  <a:pt x="3932582" y="53009"/>
                  <a:pt x="3938338" y="45379"/>
                  <a:pt x="3945835" y="39756"/>
                </a:cubicBezTo>
                <a:cubicBezTo>
                  <a:pt x="3964947" y="25422"/>
                  <a:pt x="4005469" y="0"/>
                  <a:pt x="4005469" y="0"/>
                </a:cubicBezTo>
                <a:cubicBezTo>
                  <a:pt x="4022034" y="3313"/>
                  <a:pt x="4038867" y="5494"/>
                  <a:pt x="4055165" y="9939"/>
                </a:cubicBezTo>
                <a:cubicBezTo>
                  <a:pt x="4075380" y="15452"/>
                  <a:pt x="4114800" y="29817"/>
                  <a:pt x="4114800" y="29817"/>
                </a:cubicBezTo>
                <a:cubicBezTo>
                  <a:pt x="4162805" y="77824"/>
                  <a:pt x="4104393" y="16810"/>
                  <a:pt x="4154556" y="79513"/>
                </a:cubicBezTo>
                <a:cubicBezTo>
                  <a:pt x="4160410" y="86830"/>
                  <a:pt x="4167809" y="92765"/>
                  <a:pt x="4174435" y="99391"/>
                </a:cubicBezTo>
                <a:cubicBezTo>
                  <a:pt x="4181061" y="119269"/>
                  <a:pt x="4189231" y="138698"/>
                  <a:pt x="4194313" y="159026"/>
                </a:cubicBezTo>
                <a:cubicBezTo>
                  <a:pt x="4206049" y="205969"/>
                  <a:pt x="4198143" y="186564"/>
                  <a:pt x="4214191" y="218661"/>
                </a:cubicBezTo>
              </a:path>
            </a:pathLst>
          </a:custGeom>
          <a:noFill/>
          <a:ln>
            <a:solidFill>
              <a:srgbClr val="FF0000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35889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  <p:bldP spid="4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2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b="1" dirty="0">
                <a:solidFill>
                  <a:srgbClr val="FF0000"/>
                </a:solidFill>
              </a:rPr>
              <a:t>, Else If, Else:</a:t>
            </a:r>
            <a:r>
              <a:rPr lang="en-CA" altLang="en-US" dirty="0"/>
              <a:t> </a:t>
            </a:r>
            <a:r>
              <a:rPr lang="en-CA" altLang="en-US" dirty="0" smtClean="0"/>
              <a:t>Analysis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95400"/>
            <a:ext cx="5505927" cy="353413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grpSp>
        <p:nvGrpSpPr>
          <p:cNvPr id="3" name="Group 2"/>
          <p:cNvGrpSpPr/>
          <p:nvPr/>
        </p:nvGrpSpPr>
        <p:grpSpPr>
          <a:xfrm>
            <a:off x="5867401" y="1371600"/>
            <a:ext cx="2514600" cy="2514600"/>
            <a:chOff x="5867401" y="1371600"/>
            <a:chExt cx="2514600" cy="2514600"/>
          </a:xfrm>
        </p:grpSpPr>
        <p:sp>
          <p:nvSpPr>
            <p:cNvPr id="5" name="AutoShape 5"/>
            <p:cNvSpPr>
              <a:spLocks/>
            </p:cNvSpPr>
            <p:nvPr/>
          </p:nvSpPr>
          <p:spPr bwMode="auto">
            <a:xfrm>
              <a:off x="5867401" y="1371600"/>
              <a:ext cx="381000" cy="2514600"/>
            </a:xfrm>
            <a:prstGeom prst="rightBrace">
              <a:avLst>
                <a:gd name="adj1" fmla="val 21610"/>
                <a:gd name="adj2" fmla="val 50000"/>
              </a:avLst>
            </a:prstGeom>
            <a:noFill/>
            <a:ln w="508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6248401" y="1750646"/>
              <a:ext cx="2133600" cy="1756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16835" y="2057400"/>
            <a:ext cx="457200" cy="1600200"/>
            <a:chOff x="516835" y="2057400"/>
            <a:chExt cx="457200" cy="160020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16835" y="2057400"/>
              <a:ext cx="457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16835" y="2590800"/>
              <a:ext cx="457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516835" y="3124200"/>
              <a:ext cx="457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16835" y="3657600"/>
              <a:ext cx="457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516835" y="4267200"/>
            <a:ext cx="5731566" cy="2391858"/>
            <a:chOff x="516835" y="4267200"/>
            <a:chExt cx="5731566" cy="2391858"/>
          </a:xfrm>
        </p:grpSpPr>
        <p:grpSp>
          <p:nvGrpSpPr>
            <p:cNvPr id="11" name="Group 10"/>
            <p:cNvGrpSpPr/>
            <p:nvPr/>
          </p:nvGrpSpPr>
          <p:grpSpPr>
            <a:xfrm>
              <a:off x="685800" y="4267200"/>
              <a:ext cx="5562601" cy="2391858"/>
              <a:chOff x="2819021" y="4463208"/>
              <a:chExt cx="5562601" cy="2391858"/>
            </a:xfrm>
          </p:grpSpPr>
          <p:sp>
            <p:nvSpPr>
              <p:cNvPr id="12" name="Line 8"/>
              <p:cNvSpPr>
                <a:spLocks noChangeShapeType="1"/>
              </p:cNvSpPr>
              <p:nvPr/>
            </p:nvSpPr>
            <p:spPr bwMode="auto">
              <a:xfrm flipH="1" flipV="1">
                <a:off x="2819021" y="4463208"/>
                <a:ext cx="2286378" cy="1861392"/>
              </a:xfrm>
              <a:prstGeom prst="line">
                <a:avLst/>
              </a:prstGeom>
              <a:noFill/>
              <a:ln w="50800">
                <a:solidFill>
                  <a:srgbClr val="FF0000"/>
                </a:solidFill>
                <a:round/>
                <a:headEnd type="none" w="sm" len="sm"/>
                <a:tailEnd type="triangl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square" lIns="93600" tIns="46800" rIns="93600" bIns="4680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13" name="Text Box 9"/>
              <p:cNvSpPr txBox="1">
                <a:spLocks noChangeArrowheads="1"/>
              </p:cNvSpPr>
              <p:nvPr/>
            </p:nvSpPr>
            <p:spPr bwMode="auto">
              <a:xfrm>
                <a:off x="5105399" y="5008099"/>
                <a:ext cx="3276223" cy="18469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/>
              <a:lstStyle>
                <a:lvl1pPr algn="l"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u="sng" dirty="0">
                    <a:solidFill>
                      <a:srgbClr val="FF0000"/>
                    </a:solidFill>
                    <a:latin typeface="Arial" charset="0"/>
                  </a:rPr>
                  <a:t>Extra benefit:</a:t>
                </a:r>
              </a:p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solidFill>
                      <a:srgbClr val="FF0000"/>
                    </a:solidFill>
                    <a:latin typeface="Arial" charset="0"/>
                  </a:rPr>
                  <a:t>The body of the </a:t>
                </a:r>
                <a:r>
                  <a:rPr lang="en-US" altLang="en-US" sz="1800" b="1" dirty="0">
                    <a:solidFill>
                      <a:srgbClr val="FF0000"/>
                    </a:solidFill>
                    <a:latin typeface="Consolas" panose="020B0609020204030204" pitchFamily="49" charset="0"/>
                    <a:cs typeface="Consolas" panose="020B0609020204030204" pitchFamily="49" charset="0"/>
                  </a:rPr>
                  <a:t>else</a:t>
                </a:r>
                <a:r>
                  <a:rPr lang="en-US" altLang="en-US" sz="1800" b="1" dirty="0">
                    <a:solidFill>
                      <a:srgbClr val="FF0000"/>
                    </a:solidFill>
                    <a:latin typeface="Arial" charset="0"/>
                  </a:rPr>
                  <a:t> executes only when all the Boolean expressions are false. (Useful for error checking/handling).</a:t>
                </a:r>
              </a:p>
            </p:txBody>
          </p:sp>
        </p:grpSp>
        <p:cxnSp>
          <p:nvCxnSpPr>
            <p:cNvPr id="20" name="Straight Connector 19"/>
            <p:cNvCxnSpPr/>
            <p:nvPr/>
          </p:nvCxnSpPr>
          <p:spPr>
            <a:xfrm>
              <a:off x="516835" y="4267200"/>
              <a:ext cx="457200" cy="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2888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 smtClean="0"/>
              <a:t>JavaScript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If, Else-If</a:t>
            </a:r>
            <a:r>
              <a:rPr lang="en-CA" dirty="0" smtClean="0"/>
              <a:t> And </a:t>
            </a:r>
            <a:r>
              <a:rPr lang="en-CA" b="1" dirty="0" smtClean="0"/>
              <a:t>Excel</a:t>
            </a:r>
            <a:r>
              <a:rPr lang="en-CA" dirty="0" smtClean="0"/>
              <a:t>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33400"/>
          </a:xfrm>
        </p:spPr>
        <p:txBody>
          <a:bodyPr/>
          <a:lstStyle/>
          <a:p>
            <a:r>
              <a:rPr lang="en-CA" dirty="0" smtClean="0"/>
              <a:t>These two concepts are comparable:</a:t>
            </a: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019301"/>
            <a:ext cx="34290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JavaScript</a:t>
            </a:r>
            <a:r>
              <a:rPr lang="en-CA" dirty="0" smtClean="0"/>
              <a:t>:</a:t>
            </a:r>
            <a:endParaRPr lang="en-CA" dirty="0"/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if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4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) {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A"; 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}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else if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3)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{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"B"; </a:t>
            </a:r>
            <a:endParaRPr lang="en-CA" altLang="en-US" sz="1600" dirty="0" smtClean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}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e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lse if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2)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{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"C"; </a:t>
            </a:r>
            <a:endParaRPr lang="en-CA" altLang="en-US" sz="1600" dirty="0" smtClean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}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else if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(grade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&gt;= 1) {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    letter = "D"; </a:t>
            </a:r>
            <a:endParaRPr lang="en-CA" altLang="en-US" sz="1600" dirty="0" smtClean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}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else { 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    letter 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= "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F</a:t>
            </a: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"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; </a:t>
            </a:r>
          </a:p>
          <a:p>
            <a:pPr marL="176213" lvl="1">
              <a:buNone/>
            </a:pPr>
            <a:r>
              <a:rPr lang="en-CA" altLang="en-US" sz="1600" dirty="0">
                <a:latin typeface="Consolas" panose="020B0609020204030204" pitchFamily="49" charset="0"/>
                <a:cs typeface="Consolas" pitchFamily="49" charset="0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cs typeface="Consolas" pitchFamily="49" charset="0"/>
              </a:rPr>
              <a:t>}</a:t>
            </a:r>
            <a:endParaRPr lang="en-CA" altLang="en-US" sz="1600" dirty="0">
              <a:latin typeface="Consolas" panose="020B0609020204030204" pitchFamily="49" charset="0"/>
              <a:cs typeface="Consolas" pitchFamily="49" charset="0"/>
            </a:endParaRPr>
          </a:p>
          <a:p>
            <a:endParaRPr lang="en-CA" dirty="0"/>
          </a:p>
        </p:txBody>
      </p:sp>
      <p:sp>
        <p:nvSpPr>
          <p:cNvPr id="5" name="Rectangle 4"/>
          <p:cNvSpPr/>
          <p:nvPr/>
        </p:nvSpPr>
        <p:spPr>
          <a:xfrm>
            <a:off x="4419600" y="2026389"/>
            <a:ext cx="4572000" cy="270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/>
            <a:r>
              <a:rPr lang="en-CA" b="1" dirty="0" smtClean="0"/>
              <a:t>Excel</a:t>
            </a:r>
            <a:r>
              <a:rPr lang="en-CA" dirty="0" smtClean="0"/>
              <a:t> (display different messages for different grade points e.g. </a:t>
            </a:r>
            <a:r>
              <a:rPr lang="en-CA" dirty="0"/>
              <a:t>Display “Perfect” if grade point is 4.0 or </a:t>
            </a:r>
            <a:r>
              <a:rPr lang="en-CA" dirty="0" smtClean="0"/>
              <a:t>greater):</a:t>
            </a: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=IF(D2&gt;=4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"A",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IF(D2&gt;=3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"B",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IF(D2&gt;=2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"C",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IF(D2&gt;=1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, "D",                    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3363"/>
            <a:r>
              <a:rPr lang="en-CA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"</a:t>
            </a:r>
            <a:r>
              <a:rPr lang="en-CA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F"))))</a:t>
            </a:r>
            <a:endParaRPr lang="en-CA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lvl="1"/>
            <a:endParaRPr lang="en-CA" dirty="0"/>
          </a:p>
          <a:p>
            <a:pPr marL="0"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9010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Recall Excel (Spreadsheet) 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Conditions that are dependent upon or are affected by previous conditions.</a:t>
            </a:r>
          </a:p>
          <a:p>
            <a:r>
              <a:rPr lang="en-US" dirty="0"/>
              <a:t>‘Nesting’ refers to conditions that are ‘inside of other conditions’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30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JavaScript (Programming Language):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Nested-IFs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/>
              <a:t>Similar to the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dirty="0" smtClean="0"/>
              <a:t>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IF</a:t>
            </a:r>
            <a:r>
              <a:rPr lang="en-CA" altLang="en-US" dirty="0" smtClean="0"/>
              <a:t>: Decision </a:t>
            </a:r>
            <a:r>
              <a:rPr lang="en-CA" altLang="en-US" dirty="0"/>
              <a:t>making is dependent.</a:t>
            </a:r>
          </a:p>
          <a:p>
            <a:pPr lvl="1"/>
            <a:r>
              <a:rPr lang="en-CA" altLang="en-US" dirty="0"/>
              <a:t>One branch is ‘nested’ inside of another branch</a:t>
            </a:r>
          </a:p>
          <a:p>
            <a:pPr lvl="1" eaLnBrk="1" hangingPunct="1"/>
            <a:r>
              <a:rPr lang="en-CA" altLang="en-US" dirty="0"/>
              <a:t>The first decision must evaluate to true (“gate keeper”) before successive decisions are even considered for evaluation</a:t>
            </a:r>
            <a:r>
              <a:rPr lang="en-CA" altLang="en-US" dirty="0" smtClean="0"/>
              <a:t>.</a:t>
            </a:r>
          </a:p>
          <a:p>
            <a:pPr eaLnBrk="1" hangingPunct="1"/>
            <a:r>
              <a:rPr lang="en-CA" altLang="en-US" i="1" dirty="0" smtClean="0"/>
              <a:t>Unlike the </a:t>
            </a:r>
            <a:r>
              <a:rPr lang="en-CA" alt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altLang="en-US" i="1" dirty="0"/>
              <a:t>, </a:t>
            </a:r>
            <a:r>
              <a:rPr lang="en-CA" alt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ELSE IF</a:t>
            </a:r>
            <a:r>
              <a:rPr lang="en-CA" altLang="en-US" i="1" dirty="0" smtClean="0">
                <a:cs typeface="Consolas" panose="020B0609020204030204" pitchFamily="49" charset="0"/>
              </a:rPr>
              <a:t> </a:t>
            </a:r>
            <a:r>
              <a:rPr lang="en-CA" altLang="en-US" b="1" dirty="0" smtClean="0">
                <a:cs typeface="Consolas" panose="020B0609020204030204" pitchFamily="49" charset="0"/>
              </a:rPr>
              <a:t>more than one case can be true</a:t>
            </a:r>
            <a:r>
              <a:rPr lang="en-CA" altLang="en-US" dirty="0" smtClean="0">
                <a:cs typeface="Consolas" panose="020B0609020204030204" pitchFamily="49" charset="0"/>
              </a:rPr>
              <a:t>:</a:t>
            </a:r>
            <a:endParaRPr lang="en-CA" altLang="en-US" dirty="0"/>
          </a:p>
          <a:p>
            <a:endParaRPr lang="en-CA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-31173" y="3573462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algn="l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Arial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897765" y="3492500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Arial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18865" y="3657600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 or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2115" y="4335462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Remainder of </a:t>
              </a:r>
            </a:p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1800" dirty="0">
                  <a:latin typeface="Arial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872115" y="4492625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2155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/>
          </p:cNvSpPr>
          <p:nvPr>
            <p:ph type="body" idx="4294967295"/>
          </p:nvPr>
        </p:nvSpPr>
        <p:spPr>
          <a:xfrm>
            <a:off x="457200" y="1600200"/>
            <a:ext cx="8229600" cy="4343400"/>
          </a:xfrm>
        </p:spPr>
        <p:txBody>
          <a:bodyPr/>
          <a:lstStyle/>
          <a:p>
            <a:pPr eaLnBrk="1" hangingPunct="1"/>
            <a:r>
              <a:rPr lang="en-CA" altLang="en-US" sz="2400" dirty="0" smtClean="0"/>
              <a:t>One decision is made inside another.</a:t>
            </a:r>
          </a:p>
          <a:p>
            <a:pPr eaLnBrk="1" hangingPunct="1"/>
            <a:r>
              <a:rPr lang="en-CA" altLang="en-US" sz="2400" dirty="0" smtClean="0"/>
              <a:t>Outer decisions must evaluate to true before inner decisions are even considered for evaluation.</a:t>
            </a:r>
            <a:endParaRPr lang="en-CA" altLang="en-US" sz="2400" b="1" dirty="0" smtClean="0"/>
          </a:p>
          <a:p>
            <a:pPr eaLnBrk="1" hangingPunct="1">
              <a:lnSpc>
                <a:spcPct val="70000"/>
              </a:lnSpc>
            </a:pPr>
            <a:r>
              <a:rPr lang="en-CA" altLang="en-US" sz="2400" b="1" dirty="0" smtClean="0"/>
              <a:t>Format: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     if (</a:t>
            </a:r>
            <a:r>
              <a:rPr lang="en-CA" altLang="en-US" sz="20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) {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20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</a:t>
            </a:r>
            <a:r>
              <a:rPr lang="en-CA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if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altLang="en-US" sz="1800" i="1" dirty="0" smtClean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{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    body;</a:t>
            </a: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 }</a:t>
            </a: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70000"/>
              </a:lnSpc>
              <a:buFont typeface="Arial" charset="0"/>
              <a:buNone/>
            </a:pPr>
            <a:r>
              <a:rPr lang="en-CA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CA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altLang="en-US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lnSpc>
                <a:spcPct val="70000"/>
              </a:lnSpc>
            </a:pPr>
            <a:r>
              <a:rPr lang="en-CA" altLang="en-US" dirty="0" smtClean="0">
                <a:cs typeface="Consolas" panose="020B0609020204030204" pitchFamily="49" charset="0"/>
              </a:rPr>
              <a:t>Both (or all if 2+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altLang="en-US" dirty="0" smtClean="0">
                <a:cs typeface="Consolas" panose="020B0609020204030204" pitchFamily="49" charset="0"/>
              </a:rPr>
              <a:t>) must evaluate to true before the inner-most body will execute.</a:t>
            </a:r>
            <a:endParaRPr lang="en-CA" altLang="en-US" dirty="0">
              <a:cs typeface="Consolas" panose="020B0609020204030204" pitchFamily="49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24000" y="3532562"/>
            <a:ext cx="7538710" cy="1438098"/>
            <a:chOff x="1447800" y="3514901"/>
            <a:chExt cx="7538710" cy="1438098"/>
          </a:xfrm>
        </p:grpSpPr>
        <p:sp>
          <p:nvSpPr>
            <p:cNvPr id="56329" name="Line 4"/>
            <p:cNvSpPr>
              <a:spLocks noChangeShapeType="1"/>
            </p:cNvSpPr>
            <p:nvPr/>
          </p:nvSpPr>
          <p:spPr bwMode="auto">
            <a:xfrm flipH="1">
              <a:off x="5671810" y="3740552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30" name="Text Box 5"/>
            <p:cNvSpPr txBox="1">
              <a:spLocks noChangeArrowheads="1"/>
            </p:cNvSpPr>
            <p:nvPr/>
          </p:nvSpPr>
          <p:spPr bwMode="auto">
            <a:xfrm>
              <a:off x="7030710" y="351490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Outer body</a:t>
              </a:r>
            </a:p>
          </p:txBody>
        </p:sp>
        <p:sp>
          <p:nvSpPr>
            <p:cNvPr id="56331" name="Rectangle 6"/>
            <p:cNvSpPr>
              <a:spLocks noChangeArrowheads="1"/>
            </p:cNvSpPr>
            <p:nvPr/>
          </p:nvSpPr>
          <p:spPr bwMode="auto">
            <a:xfrm>
              <a:off x="1447800" y="3652960"/>
              <a:ext cx="4191000" cy="1300039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wrap="square" lIns="93600" tIns="46800" rIns="93600" bIns="46800" anchor="ctr">
              <a:no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  <p:sp>
        <p:nvSpPr>
          <p:cNvPr id="56324" name="Rectangle 7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sz="3200" dirty="0" smtClean="0">
                <a:solidFill>
                  <a:srgbClr val="FF0000"/>
                </a:solidFill>
              </a:rPr>
              <a:t>Nested</a:t>
            </a:r>
            <a:r>
              <a:rPr lang="en-CA" altLang="en-US" sz="3200" dirty="0" smtClean="0"/>
              <a:t> Decision Making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057400" y="4191000"/>
            <a:ext cx="6249988" cy="396875"/>
            <a:chOff x="2286371" y="4206740"/>
            <a:chExt cx="6248941" cy="397213"/>
          </a:xfrm>
        </p:grpSpPr>
        <p:sp>
          <p:nvSpPr>
            <p:cNvPr id="56327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56328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charset="0"/>
                </a:rPr>
                <a:t>Inner body</a:t>
              </a:r>
            </a:p>
          </p:txBody>
        </p:sp>
        <p:sp>
          <p:nvSpPr>
            <p:cNvPr id="56326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21286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4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Nested Decision </a:t>
            </a:r>
            <a:r>
              <a:rPr lang="en-CA" altLang="en-US" dirty="0" smtClean="0"/>
              <a:t>Making: Indenting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lnSpc>
                <a:spcPct val="70000"/>
              </a:lnSpc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if (</a:t>
            </a:r>
            <a:r>
              <a:rPr lang="en-CA" altLang="en-US" sz="1800" i="1" dirty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) 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70000"/>
              </a:lnSpc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lnSpc>
                <a:spcPct val="70000"/>
              </a:lnSpc>
              <a:buNone/>
            </a:pP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70000"/>
              </a:lnSpc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if 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(</a:t>
            </a:r>
            <a:r>
              <a:rPr lang="en-CA" altLang="en-US" sz="1800" i="1" dirty="0">
                <a:latin typeface="Consolas" pitchFamily="49" charset="0"/>
                <a:cs typeface="Consolas" pitchFamily="49" charset="0"/>
              </a:rPr>
              <a:t>Boolean expression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) </a:t>
            </a:r>
            <a:endParaRPr lang="en-CA" altLang="en-US" sz="1800" dirty="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70000"/>
              </a:lnSpc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{</a:t>
            </a:r>
          </a:p>
          <a:p>
            <a:pPr lvl="1">
              <a:lnSpc>
                <a:spcPct val="70000"/>
              </a:lnSpc>
              <a:buNone/>
            </a:pP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70000"/>
              </a:lnSpc>
              <a:buNone/>
            </a:pP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        body</a:t>
            </a: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 lvl="1">
              <a:lnSpc>
                <a:spcPct val="70000"/>
              </a:lnSpc>
              <a:buNone/>
            </a:pP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70000"/>
              </a:lnSpc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lvl="1">
              <a:lnSpc>
                <a:spcPct val="70000"/>
              </a:lnSpc>
              <a:buNone/>
            </a:pPr>
            <a:endParaRPr lang="en-CA" altLang="en-US" sz="1800" dirty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70000"/>
              </a:lnSpc>
              <a:buNone/>
            </a:pPr>
            <a:r>
              <a:rPr lang="en-CA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CA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  <a:endParaRPr lang="en-CA" sz="1800" dirty="0"/>
          </a:p>
        </p:txBody>
      </p:sp>
      <p:grpSp>
        <p:nvGrpSpPr>
          <p:cNvPr id="4" name="Group 3"/>
          <p:cNvGrpSpPr/>
          <p:nvPr/>
        </p:nvGrpSpPr>
        <p:grpSpPr>
          <a:xfrm>
            <a:off x="1219200" y="3552825"/>
            <a:ext cx="1295400" cy="590550"/>
            <a:chOff x="1371600" y="6210300"/>
            <a:chExt cx="1295400" cy="590550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1371600" y="6572250"/>
              <a:ext cx="1295400" cy="228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FF0000"/>
                  </a:solidFill>
                </a:rPr>
                <a:t>4 spaces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1580322" y="6210300"/>
              <a:ext cx="0" cy="4191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1752600" y="3028950"/>
            <a:ext cx="2819400" cy="704850"/>
            <a:chOff x="1828800" y="5936146"/>
            <a:chExt cx="2819400" cy="704850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1828800" y="6240946"/>
              <a:ext cx="2819400" cy="4000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FF0000"/>
                  </a:solidFill>
                </a:rPr>
                <a:t>4 more spaces (4+4 = 8)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044148" y="5936146"/>
              <a:ext cx="0" cy="4191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994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Nested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IFs</a:t>
            </a:r>
            <a:r>
              <a:rPr lang="en-CA" dirty="0"/>
              <a:t>: Simple ‘Toy’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complete example</a:t>
            </a:r>
            <a:r>
              <a:rPr lang="en-US" dirty="0"/>
              <a:t>: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8IfNested.html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num1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prompt("First number","1");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num2 = prompt("Second number","1");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if (num1 &gt; 0)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positive - ";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(num2 &gt; 0)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result = result + "Num2 positive";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result = "Num1 not positive, didn't check num2";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alert(result);</a:t>
            </a:r>
          </a:p>
        </p:txBody>
      </p:sp>
    </p:spTree>
    <p:extLst>
      <p:ext uri="{BB962C8B-B14F-4D97-AF65-F5344CB8AC3E}">
        <p14:creationId xmlns:p14="http://schemas.microsoft.com/office/powerpoint/2010/main" val="403761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Looping/Repetition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419600"/>
          </a:xfrm>
        </p:spPr>
        <p:txBody>
          <a:bodyPr/>
          <a:lstStyle/>
          <a:p>
            <a:r>
              <a:rPr lang="en-US" dirty="0" smtClean="0"/>
              <a:t>How to get the program or portions of the program to automatically re-run </a:t>
            </a:r>
          </a:p>
          <a:p>
            <a:pPr lvl="1"/>
            <a:r>
              <a:rPr lang="en-US" dirty="0" smtClean="0"/>
              <a:t>Without duplicating the instructions</a:t>
            </a:r>
          </a:p>
          <a:p>
            <a:pPr lvl="1"/>
            <a:r>
              <a:rPr lang="en-US" dirty="0" smtClean="0"/>
              <a:t>Example: you need to calculate tax for multiple people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3505199"/>
            <a:ext cx="2225407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Ask for income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45104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Calculate deductions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66800" y="5501088"/>
            <a:ext cx="2667000" cy="533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Display amounts</a:t>
            </a:r>
            <a:endParaRPr lang="en-US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157010" y="40385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152878" y="5029199"/>
            <a:ext cx="0" cy="471889"/>
          </a:xfrm>
          <a:prstGeom prst="straightConnector1">
            <a:avLst/>
          </a:prstGeom>
          <a:ln w="25400">
            <a:solidFill>
              <a:schemeClr val="tx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2"/>
          <p:cNvSpPr/>
          <p:nvPr/>
        </p:nvSpPr>
        <p:spPr>
          <a:xfrm>
            <a:off x="2142706" y="3010290"/>
            <a:ext cx="2375792" cy="3354013"/>
          </a:xfrm>
          <a:custGeom>
            <a:avLst/>
            <a:gdLst>
              <a:gd name="connsiteX0" fmla="*/ 16834 w 2375792"/>
              <a:gd name="connsiteY0" fmla="*/ 3025723 h 3354013"/>
              <a:gd name="connsiteX1" fmla="*/ 11971 w 2375792"/>
              <a:gd name="connsiteY1" fmla="*/ 3137591 h 3354013"/>
              <a:gd name="connsiteX2" fmla="*/ 75200 w 2375792"/>
              <a:gd name="connsiteY2" fmla="*/ 3200821 h 3354013"/>
              <a:gd name="connsiteX3" fmla="*/ 118975 w 2375792"/>
              <a:gd name="connsiteY3" fmla="*/ 3239731 h 3354013"/>
              <a:gd name="connsiteX4" fmla="*/ 138430 w 2375792"/>
              <a:gd name="connsiteY4" fmla="*/ 3244595 h 3354013"/>
              <a:gd name="connsiteX5" fmla="*/ 177341 w 2375792"/>
              <a:gd name="connsiteY5" fmla="*/ 3254323 h 3354013"/>
              <a:gd name="connsiteX6" fmla="*/ 225979 w 2375792"/>
              <a:gd name="connsiteY6" fmla="*/ 3283506 h 3354013"/>
              <a:gd name="connsiteX7" fmla="*/ 303800 w 2375792"/>
              <a:gd name="connsiteY7" fmla="*/ 3298097 h 3354013"/>
              <a:gd name="connsiteX8" fmla="*/ 342711 w 2375792"/>
              <a:gd name="connsiteY8" fmla="*/ 3312689 h 3354013"/>
              <a:gd name="connsiteX9" fmla="*/ 561583 w 2375792"/>
              <a:gd name="connsiteY9" fmla="*/ 3332144 h 3354013"/>
              <a:gd name="connsiteX10" fmla="*/ 1510030 w 2375792"/>
              <a:gd name="connsiteY10" fmla="*/ 3332144 h 3354013"/>
              <a:gd name="connsiteX11" fmla="*/ 1592715 w 2375792"/>
              <a:gd name="connsiteY11" fmla="*/ 3322416 h 3354013"/>
              <a:gd name="connsiteX12" fmla="*/ 1631626 w 2375792"/>
              <a:gd name="connsiteY12" fmla="*/ 3312689 h 3354013"/>
              <a:gd name="connsiteX13" fmla="*/ 1665673 w 2375792"/>
              <a:gd name="connsiteY13" fmla="*/ 3307825 h 3354013"/>
              <a:gd name="connsiteX14" fmla="*/ 1699720 w 2375792"/>
              <a:gd name="connsiteY14" fmla="*/ 3298097 h 3354013"/>
              <a:gd name="connsiteX15" fmla="*/ 1792132 w 2375792"/>
              <a:gd name="connsiteY15" fmla="*/ 3268914 h 3354013"/>
              <a:gd name="connsiteX16" fmla="*/ 1869954 w 2375792"/>
              <a:gd name="connsiteY16" fmla="*/ 3230004 h 3354013"/>
              <a:gd name="connsiteX17" fmla="*/ 1933183 w 2375792"/>
              <a:gd name="connsiteY17" fmla="*/ 3181365 h 3354013"/>
              <a:gd name="connsiteX18" fmla="*/ 1972094 w 2375792"/>
              <a:gd name="connsiteY18" fmla="*/ 3152182 h 3354013"/>
              <a:gd name="connsiteX19" fmla="*/ 2015868 w 2375792"/>
              <a:gd name="connsiteY19" fmla="*/ 3118136 h 3354013"/>
              <a:gd name="connsiteX20" fmla="*/ 2035324 w 2375792"/>
              <a:gd name="connsiteY20" fmla="*/ 3098680 h 3354013"/>
              <a:gd name="connsiteX21" fmla="*/ 2045051 w 2375792"/>
              <a:gd name="connsiteY21" fmla="*/ 3079225 h 3354013"/>
              <a:gd name="connsiteX22" fmla="*/ 2069371 w 2375792"/>
              <a:gd name="connsiteY22" fmla="*/ 3059770 h 3354013"/>
              <a:gd name="connsiteX23" fmla="*/ 2098554 w 2375792"/>
              <a:gd name="connsiteY23" fmla="*/ 3020859 h 3354013"/>
              <a:gd name="connsiteX24" fmla="*/ 2161783 w 2375792"/>
              <a:gd name="connsiteY24" fmla="*/ 2952765 h 3354013"/>
              <a:gd name="connsiteX25" fmla="*/ 2200694 w 2375792"/>
              <a:gd name="connsiteY25" fmla="*/ 2894399 h 3354013"/>
              <a:gd name="connsiteX26" fmla="*/ 2239605 w 2375792"/>
              <a:gd name="connsiteY26" fmla="*/ 2850625 h 3354013"/>
              <a:gd name="connsiteX27" fmla="*/ 2297971 w 2375792"/>
              <a:gd name="connsiteY27" fmla="*/ 2743621 h 3354013"/>
              <a:gd name="connsiteX28" fmla="*/ 2322290 w 2375792"/>
              <a:gd name="connsiteY28" fmla="*/ 2660936 h 3354013"/>
              <a:gd name="connsiteX29" fmla="*/ 2327154 w 2375792"/>
              <a:gd name="connsiteY29" fmla="*/ 2641480 h 3354013"/>
              <a:gd name="connsiteX30" fmla="*/ 2336881 w 2375792"/>
              <a:gd name="connsiteY30" fmla="*/ 2607433 h 3354013"/>
              <a:gd name="connsiteX31" fmla="*/ 2346609 w 2375792"/>
              <a:gd name="connsiteY31" fmla="*/ 2393425 h 3354013"/>
              <a:gd name="connsiteX32" fmla="*/ 2356337 w 2375792"/>
              <a:gd name="connsiteY32" fmla="*/ 2305876 h 3354013"/>
              <a:gd name="connsiteX33" fmla="*/ 2375792 w 2375792"/>
              <a:gd name="connsiteY33" fmla="*/ 1902178 h 3354013"/>
              <a:gd name="connsiteX34" fmla="*/ 2366064 w 2375792"/>
              <a:gd name="connsiteY34" fmla="*/ 1089919 h 3354013"/>
              <a:gd name="connsiteX35" fmla="*/ 2351473 w 2375792"/>
              <a:gd name="connsiteY35" fmla="*/ 997506 h 3354013"/>
              <a:gd name="connsiteX36" fmla="*/ 2336881 w 2375792"/>
              <a:gd name="connsiteY36" fmla="*/ 866182 h 3354013"/>
              <a:gd name="connsiteX37" fmla="*/ 2332017 w 2375792"/>
              <a:gd name="connsiteY37" fmla="*/ 827272 h 3354013"/>
              <a:gd name="connsiteX38" fmla="*/ 2302834 w 2375792"/>
              <a:gd name="connsiteY38" fmla="*/ 715404 h 3354013"/>
              <a:gd name="connsiteX39" fmla="*/ 2278515 w 2375792"/>
              <a:gd name="connsiteY39" fmla="*/ 642446 h 3354013"/>
              <a:gd name="connsiteX40" fmla="*/ 2249332 w 2375792"/>
              <a:gd name="connsiteY40" fmla="*/ 545170 h 3354013"/>
              <a:gd name="connsiteX41" fmla="*/ 2239605 w 2375792"/>
              <a:gd name="connsiteY41" fmla="*/ 491667 h 3354013"/>
              <a:gd name="connsiteX42" fmla="*/ 2234741 w 2375792"/>
              <a:gd name="connsiteY42" fmla="*/ 472212 h 3354013"/>
              <a:gd name="connsiteX43" fmla="*/ 2210422 w 2375792"/>
              <a:gd name="connsiteY43" fmla="*/ 389527 h 3354013"/>
              <a:gd name="connsiteX44" fmla="*/ 2195830 w 2375792"/>
              <a:gd name="connsiteY44" fmla="*/ 365208 h 3354013"/>
              <a:gd name="connsiteX45" fmla="*/ 2181239 w 2375792"/>
              <a:gd name="connsiteY45" fmla="*/ 331161 h 3354013"/>
              <a:gd name="connsiteX46" fmla="*/ 2137464 w 2375792"/>
              <a:gd name="connsiteY46" fmla="*/ 292250 h 3354013"/>
              <a:gd name="connsiteX47" fmla="*/ 2108281 w 2375792"/>
              <a:gd name="connsiteY47" fmla="*/ 248476 h 3354013"/>
              <a:gd name="connsiteX48" fmla="*/ 2093690 w 2375792"/>
              <a:gd name="connsiteY48" fmla="*/ 229021 h 3354013"/>
              <a:gd name="connsiteX49" fmla="*/ 2069371 w 2375792"/>
              <a:gd name="connsiteY49" fmla="*/ 214429 h 3354013"/>
              <a:gd name="connsiteX50" fmla="*/ 2049915 w 2375792"/>
              <a:gd name="connsiteY50" fmla="*/ 190110 h 3354013"/>
              <a:gd name="connsiteX51" fmla="*/ 2025596 w 2375792"/>
              <a:gd name="connsiteY51" fmla="*/ 175519 h 3354013"/>
              <a:gd name="connsiteX52" fmla="*/ 1986685 w 2375792"/>
              <a:gd name="connsiteY52" fmla="*/ 151199 h 3354013"/>
              <a:gd name="connsiteX53" fmla="*/ 1972094 w 2375792"/>
              <a:gd name="connsiteY53" fmla="*/ 141472 h 3354013"/>
              <a:gd name="connsiteX54" fmla="*/ 1947775 w 2375792"/>
              <a:gd name="connsiteY54" fmla="*/ 136608 h 3354013"/>
              <a:gd name="connsiteX55" fmla="*/ 1913728 w 2375792"/>
              <a:gd name="connsiteY55" fmla="*/ 122016 h 3354013"/>
              <a:gd name="connsiteX56" fmla="*/ 1894273 w 2375792"/>
              <a:gd name="connsiteY56" fmla="*/ 112289 h 3354013"/>
              <a:gd name="connsiteX57" fmla="*/ 1869954 w 2375792"/>
              <a:gd name="connsiteY57" fmla="*/ 102561 h 3354013"/>
              <a:gd name="connsiteX58" fmla="*/ 1845634 w 2375792"/>
              <a:gd name="connsiteY58" fmla="*/ 87970 h 3354013"/>
              <a:gd name="connsiteX59" fmla="*/ 1801860 w 2375792"/>
              <a:gd name="connsiteY59" fmla="*/ 68514 h 3354013"/>
              <a:gd name="connsiteX60" fmla="*/ 1762949 w 2375792"/>
              <a:gd name="connsiteY60" fmla="*/ 49059 h 3354013"/>
              <a:gd name="connsiteX61" fmla="*/ 1733766 w 2375792"/>
              <a:gd name="connsiteY61" fmla="*/ 44195 h 3354013"/>
              <a:gd name="connsiteX62" fmla="*/ 1641354 w 2375792"/>
              <a:gd name="connsiteY62" fmla="*/ 34467 h 3354013"/>
              <a:gd name="connsiteX63" fmla="*/ 1437073 w 2375792"/>
              <a:gd name="connsiteY63" fmla="*/ 19876 h 3354013"/>
              <a:gd name="connsiteX64" fmla="*/ 1111196 w 2375792"/>
              <a:gd name="connsiteY64" fmla="*/ 10148 h 3354013"/>
              <a:gd name="connsiteX65" fmla="*/ 1082013 w 2375792"/>
              <a:gd name="connsiteY65" fmla="*/ 5284 h 3354013"/>
              <a:gd name="connsiteX66" fmla="*/ 1047966 w 2375792"/>
              <a:gd name="connsiteY66" fmla="*/ 421 h 3354013"/>
              <a:gd name="connsiteX67" fmla="*/ 799911 w 2375792"/>
              <a:gd name="connsiteY67" fmla="*/ 5284 h 3354013"/>
              <a:gd name="connsiteX68" fmla="*/ 678315 w 2375792"/>
              <a:gd name="connsiteY68" fmla="*/ 421 h 3354013"/>
              <a:gd name="connsiteX69" fmla="*/ 619949 w 2375792"/>
              <a:gd name="connsiteY69" fmla="*/ 15012 h 3354013"/>
              <a:gd name="connsiteX70" fmla="*/ 595630 w 2375792"/>
              <a:gd name="connsiteY70" fmla="*/ 19876 h 3354013"/>
              <a:gd name="connsiteX71" fmla="*/ 581039 w 2375792"/>
              <a:gd name="connsiteY71" fmla="*/ 29604 h 3354013"/>
              <a:gd name="connsiteX72" fmla="*/ 537264 w 2375792"/>
              <a:gd name="connsiteY72" fmla="*/ 34467 h 3354013"/>
              <a:gd name="connsiteX73" fmla="*/ 503217 w 2375792"/>
              <a:gd name="connsiteY73" fmla="*/ 39331 h 3354013"/>
              <a:gd name="connsiteX74" fmla="*/ 459443 w 2375792"/>
              <a:gd name="connsiteY74" fmla="*/ 53923 h 3354013"/>
              <a:gd name="connsiteX75" fmla="*/ 352439 w 2375792"/>
              <a:gd name="connsiteY75" fmla="*/ 68514 h 3354013"/>
              <a:gd name="connsiteX76" fmla="*/ 308664 w 2375792"/>
              <a:gd name="connsiteY76" fmla="*/ 78242 h 3354013"/>
              <a:gd name="connsiteX77" fmla="*/ 264890 w 2375792"/>
              <a:gd name="connsiteY77" fmla="*/ 97697 h 3354013"/>
              <a:gd name="connsiteX78" fmla="*/ 245434 w 2375792"/>
              <a:gd name="connsiteY78" fmla="*/ 107425 h 3354013"/>
              <a:gd name="connsiteX79" fmla="*/ 230843 w 2375792"/>
              <a:gd name="connsiteY79" fmla="*/ 112289 h 3354013"/>
              <a:gd name="connsiteX80" fmla="*/ 177341 w 2375792"/>
              <a:gd name="connsiteY80" fmla="*/ 136608 h 3354013"/>
              <a:gd name="connsiteX81" fmla="*/ 143294 w 2375792"/>
              <a:gd name="connsiteY81" fmla="*/ 156063 h 3354013"/>
              <a:gd name="connsiteX82" fmla="*/ 114111 w 2375792"/>
              <a:gd name="connsiteY82" fmla="*/ 165791 h 3354013"/>
              <a:gd name="connsiteX83" fmla="*/ 89792 w 2375792"/>
              <a:gd name="connsiteY83" fmla="*/ 190110 h 3354013"/>
              <a:gd name="connsiteX84" fmla="*/ 60609 w 2375792"/>
              <a:gd name="connsiteY84" fmla="*/ 229021 h 3354013"/>
              <a:gd name="connsiteX85" fmla="*/ 46017 w 2375792"/>
              <a:gd name="connsiteY85" fmla="*/ 248476 h 3354013"/>
              <a:gd name="connsiteX86" fmla="*/ 31426 w 2375792"/>
              <a:gd name="connsiteY86" fmla="*/ 263067 h 3354013"/>
              <a:gd name="connsiteX87" fmla="*/ 21698 w 2375792"/>
              <a:gd name="connsiteY87" fmla="*/ 287387 h 3354013"/>
              <a:gd name="connsiteX88" fmla="*/ 11971 w 2375792"/>
              <a:gd name="connsiteY88" fmla="*/ 404119 h 3354013"/>
              <a:gd name="connsiteX89" fmla="*/ 7107 w 2375792"/>
              <a:gd name="connsiteY89" fmla="*/ 423574 h 3354013"/>
              <a:gd name="connsiteX90" fmla="*/ 7107 w 2375792"/>
              <a:gd name="connsiteY90" fmla="*/ 477076 h 3354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2375792" h="3354013">
                <a:moveTo>
                  <a:pt x="16834" y="3025723"/>
                </a:moveTo>
                <a:cubicBezTo>
                  <a:pt x="953" y="3065428"/>
                  <a:pt x="-9113" y="3080665"/>
                  <a:pt x="11971" y="3137591"/>
                </a:cubicBezTo>
                <a:cubicBezTo>
                  <a:pt x="18391" y="3154926"/>
                  <a:pt x="60638" y="3181406"/>
                  <a:pt x="75200" y="3200821"/>
                </a:cubicBezTo>
                <a:cubicBezTo>
                  <a:pt x="87225" y="3216854"/>
                  <a:pt x="96866" y="3234203"/>
                  <a:pt x="118975" y="3239731"/>
                </a:cubicBezTo>
                <a:cubicBezTo>
                  <a:pt x="125460" y="3241352"/>
                  <a:pt x="131905" y="3243145"/>
                  <a:pt x="138430" y="3244595"/>
                </a:cubicBezTo>
                <a:cubicBezTo>
                  <a:pt x="148421" y="3246815"/>
                  <a:pt x="166911" y="3249108"/>
                  <a:pt x="177341" y="3254323"/>
                </a:cubicBezTo>
                <a:cubicBezTo>
                  <a:pt x="200618" y="3265961"/>
                  <a:pt x="191754" y="3273090"/>
                  <a:pt x="225979" y="3283506"/>
                </a:cubicBezTo>
                <a:cubicBezTo>
                  <a:pt x="251228" y="3291190"/>
                  <a:pt x="303800" y="3298097"/>
                  <a:pt x="303800" y="3298097"/>
                </a:cubicBezTo>
                <a:cubicBezTo>
                  <a:pt x="316770" y="3302961"/>
                  <a:pt x="329096" y="3310136"/>
                  <a:pt x="342711" y="3312689"/>
                </a:cubicBezTo>
                <a:cubicBezTo>
                  <a:pt x="425991" y="3328304"/>
                  <a:pt x="478750" y="3328199"/>
                  <a:pt x="561583" y="3332144"/>
                </a:cubicBezTo>
                <a:cubicBezTo>
                  <a:pt x="898671" y="3374281"/>
                  <a:pt x="649225" y="3344803"/>
                  <a:pt x="1510030" y="3332144"/>
                </a:cubicBezTo>
                <a:cubicBezTo>
                  <a:pt x="1537779" y="3331736"/>
                  <a:pt x="1565153" y="3325659"/>
                  <a:pt x="1592715" y="3322416"/>
                </a:cubicBezTo>
                <a:cubicBezTo>
                  <a:pt x="1605685" y="3319174"/>
                  <a:pt x="1618516" y="3315311"/>
                  <a:pt x="1631626" y="3312689"/>
                </a:cubicBezTo>
                <a:cubicBezTo>
                  <a:pt x="1642868" y="3310441"/>
                  <a:pt x="1654463" y="3310227"/>
                  <a:pt x="1665673" y="3307825"/>
                </a:cubicBezTo>
                <a:cubicBezTo>
                  <a:pt x="1677214" y="3305352"/>
                  <a:pt x="1688333" y="3301203"/>
                  <a:pt x="1699720" y="3298097"/>
                </a:cubicBezTo>
                <a:cubicBezTo>
                  <a:pt x="1738782" y="3287443"/>
                  <a:pt x="1733011" y="3293706"/>
                  <a:pt x="1792132" y="3268914"/>
                </a:cubicBezTo>
                <a:cubicBezTo>
                  <a:pt x="1818878" y="3257698"/>
                  <a:pt x="1846966" y="3247687"/>
                  <a:pt x="1869954" y="3230004"/>
                </a:cubicBezTo>
                <a:lnTo>
                  <a:pt x="1933183" y="3181365"/>
                </a:lnTo>
                <a:cubicBezTo>
                  <a:pt x="1933194" y="3181357"/>
                  <a:pt x="1972084" y="3152192"/>
                  <a:pt x="1972094" y="3152182"/>
                </a:cubicBezTo>
                <a:cubicBezTo>
                  <a:pt x="2004902" y="3119374"/>
                  <a:pt x="1988226" y="3127349"/>
                  <a:pt x="2015868" y="3118136"/>
                </a:cubicBezTo>
                <a:cubicBezTo>
                  <a:pt x="2022353" y="3111651"/>
                  <a:pt x="2029821" y="3106017"/>
                  <a:pt x="2035324" y="3098680"/>
                </a:cubicBezTo>
                <a:cubicBezTo>
                  <a:pt x="2039674" y="3092880"/>
                  <a:pt x="2040277" y="3084681"/>
                  <a:pt x="2045051" y="3079225"/>
                </a:cubicBezTo>
                <a:cubicBezTo>
                  <a:pt x="2051887" y="3071412"/>
                  <a:pt x="2061264" y="3066255"/>
                  <a:pt x="2069371" y="3059770"/>
                </a:cubicBezTo>
                <a:cubicBezTo>
                  <a:pt x="2080982" y="3024930"/>
                  <a:pt x="2063624" y="3069760"/>
                  <a:pt x="2098554" y="3020859"/>
                </a:cubicBezTo>
                <a:cubicBezTo>
                  <a:pt x="2146688" y="2953471"/>
                  <a:pt x="2093702" y="2995316"/>
                  <a:pt x="2161783" y="2952765"/>
                </a:cubicBezTo>
                <a:cubicBezTo>
                  <a:pt x="2174753" y="2933310"/>
                  <a:pt x="2186523" y="2912998"/>
                  <a:pt x="2200694" y="2894399"/>
                </a:cubicBezTo>
                <a:cubicBezTo>
                  <a:pt x="2212526" y="2878870"/>
                  <a:pt x="2229021" y="2867030"/>
                  <a:pt x="2239605" y="2850625"/>
                </a:cubicBezTo>
                <a:cubicBezTo>
                  <a:pt x="2261631" y="2816485"/>
                  <a:pt x="2297971" y="2743621"/>
                  <a:pt x="2297971" y="2743621"/>
                </a:cubicBezTo>
                <a:cubicBezTo>
                  <a:pt x="2307843" y="2694250"/>
                  <a:pt x="2297768" y="2739402"/>
                  <a:pt x="2322290" y="2660936"/>
                </a:cubicBezTo>
                <a:cubicBezTo>
                  <a:pt x="2324284" y="2654555"/>
                  <a:pt x="2325395" y="2647929"/>
                  <a:pt x="2327154" y="2641480"/>
                </a:cubicBezTo>
                <a:cubicBezTo>
                  <a:pt x="2330259" y="2630093"/>
                  <a:pt x="2333639" y="2618782"/>
                  <a:pt x="2336881" y="2607433"/>
                </a:cubicBezTo>
                <a:cubicBezTo>
                  <a:pt x="2340124" y="2536097"/>
                  <a:pt x="2342011" y="2464686"/>
                  <a:pt x="2346609" y="2393425"/>
                </a:cubicBezTo>
                <a:cubicBezTo>
                  <a:pt x="2348499" y="2364123"/>
                  <a:pt x="2354596" y="2335187"/>
                  <a:pt x="2356337" y="2305876"/>
                </a:cubicBezTo>
                <a:cubicBezTo>
                  <a:pt x="2364326" y="2171391"/>
                  <a:pt x="2369307" y="2036744"/>
                  <a:pt x="2375792" y="1902178"/>
                </a:cubicBezTo>
                <a:cubicBezTo>
                  <a:pt x="2372549" y="1631425"/>
                  <a:pt x="2373340" y="1360594"/>
                  <a:pt x="2366064" y="1089919"/>
                </a:cubicBezTo>
                <a:cubicBezTo>
                  <a:pt x="2365226" y="1058744"/>
                  <a:pt x="2355507" y="1028430"/>
                  <a:pt x="2351473" y="997506"/>
                </a:cubicBezTo>
                <a:cubicBezTo>
                  <a:pt x="2345776" y="953832"/>
                  <a:pt x="2341882" y="909941"/>
                  <a:pt x="2336881" y="866182"/>
                </a:cubicBezTo>
                <a:cubicBezTo>
                  <a:pt x="2335397" y="853196"/>
                  <a:pt x="2334288" y="840144"/>
                  <a:pt x="2332017" y="827272"/>
                </a:cubicBezTo>
                <a:cubicBezTo>
                  <a:pt x="2325949" y="792884"/>
                  <a:pt x="2312532" y="746653"/>
                  <a:pt x="2302834" y="715404"/>
                </a:cubicBezTo>
                <a:cubicBezTo>
                  <a:pt x="2295236" y="690921"/>
                  <a:pt x="2285748" y="667039"/>
                  <a:pt x="2278515" y="642446"/>
                </a:cubicBezTo>
                <a:cubicBezTo>
                  <a:pt x="2252749" y="554843"/>
                  <a:pt x="2263281" y="587016"/>
                  <a:pt x="2249332" y="545170"/>
                </a:cubicBezTo>
                <a:cubicBezTo>
                  <a:pt x="2245816" y="524075"/>
                  <a:pt x="2244132" y="512041"/>
                  <a:pt x="2239605" y="491667"/>
                </a:cubicBezTo>
                <a:cubicBezTo>
                  <a:pt x="2238155" y="485142"/>
                  <a:pt x="2236244" y="478725"/>
                  <a:pt x="2234741" y="472212"/>
                </a:cubicBezTo>
                <a:cubicBezTo>
                  <a:pt x="2225970" y="434206"/>
                  <a:pt x="2226589" y="424556"/>
                  <a:pt x="2210422" y="389527"/>
                </a:cubicBezTo>
                <a:cubicBezTo>
                  <a:pt x="2206460" y="380943"/>
                  <a:pt x="2200058" y="373664"/>
                  <a:pt x="2195830" y="365208"/>
                </a:cubicBezTo>
                <a:cubicBezTo>
                  <a:pt x="2190308" y="354164"/>
                  <a:pt x="2188088" y="341435"/>
                  <a:pt x="2181239" y="331161"/>
                </a:cubicBezTo>
                <a:cubicBezTo>
                  <a:pt x="2140554" y="270133"/>
                  <a:pt x="2173610" y="335625"/>
                  <a:pt x="2137464" y="292250"/>
                </a:cubicBezTo>
                <a:cubicBezTo>
                  <a:pt x="2126237" y="278778"/>
                  <a:pt x="2118263" y="262894"/>
                  <a:pt x="2108281" y="248476"/>
                </a:cubicBezTo>
                <a:cubicBezTo>
                  <a:pt x="2103667" y="241811"/>
                  <a:pt x="2099790" y="234359"/>
                  <a:pt x="2093690" y="229021"/>
                </a:cubicBezTo>
                <a:cubicBezTo>
                  <a:pt x="2086575" y="222796"/>
                  <a:pt x="2077477" y="219293"/>
                  <a:pt x="2069371" y="214429"/>
                </a:cubicBezTo>
                <a:cubicBezTo>
                  <a:pt x="2062886" y="206323"/>
                  <a:pt x="2057674" y="197007"/>
                  <a:pt x="2049915" y="190110"/>
                </a:cubicBezTo>
                <a:cubicBezTo>
                  <a:pt x="2042849" y="183830"/>
                  <a:pt x="2033462" y="180763"/>
                  <a:pt x="2025596" y="175519"/>
                </a:cubicBezTo>
                <a:cubicBezTo>
                  <a:pt x="1955854" y="129024"/>
                  <a:pt x="2053183" y="189197"/>
                  <a:pt x="1986685" y="151199"/>
                </a:cubicBezTo>
                <a:cubicBezTo>
                  <a:pt x="1981610" y="148299"/>
                  <a:pt x="1977567" y="143524"/>
                  <a:pt x="1972094" y="141472"/>
                </a:cubicBezTo>
                <a:cubicBezTo>
                  <a:pt x="1964353" y="138569"/>
                  <a:pt x="1955881" y="138229"/>
                  <a:pt x="1947775" y="136608"/>
                </a:cubicBezTo>
                <a:cubicBezTo>
                  <a:pt x="1883282" y="104360"/>
                  <a:pt x="1963804" y="143476"/>
                  <a:pt x="1913728" y="122016"/>
                </a:cubicBezTo>
                <a:cubicBezTo>
                  <a:pt x="1907064" y="119160"/>
                  <a:pt x="1900898" y="115234"/>
                  <a:pt x="1894273" y="112289"/>
                </a:cubicBezTo>
                <a:cubicBezTo>
                  <a:pt x="1886295" y="108743"/>
                  <a:pt x="1877763" y="106465"/>
                  <a:pt x="1869954" y="102561"/>
                </a:cubicBezTo>
                <a:cubicBezTo>
                  <a:pt x="1861498" y="98333"/>
                  <a:pt x="1854090" y="92198"/>
                  <a:pt x="1845634" y="87970"/>
                </a:cubicBezTo>
                <a:cubicBezTo>
                  <a:pt x="1831352" y="80829"/>
                  <a:pt x="1816308" y="75313"/>
                  <a:pt x="1801860" y="68514"/>
                </a:cubicBezTo>
                <a:cubicBezTo>
                  <a:pt x="1788739" y="62339"/>
                  <a:pt x="1776605" y="53936"/>
                  <a:pt x="1762949" y="49059"/>
                </a:cubicBezTo>
                <a:cubicBezTo>
                  <a:pt x="1753662" y="45742"/>
                  <a:pt x="1743513" y="45695"/>
                  <a:pt x="1733766" y="44195"/>
                </a:cubicBezTo>
                <a:cubicBezTo>
                  <a:pt x="1675680" y="35258"/>
                  <a:pt x="1719171" y="42517"/>
                  <a:pt x="1641354" y="34467"/>
                </a:cubicBezTo>
                <a:cubicBezTo>
                  <a:pt x="1490870" y="18900"/>
                  <a:pt x="1626611" y="27458"/>
                  <a:pt x="1437073" y="19876"/>
                </a:cubicBezTo>
                <a:cubicBezTo>
                  <a:pt x="1312190" y="-5102"/>
                  <a:pt x="1445144" y="19970"/>
                  <a:pt x="1111196" y="10148"/>
                </a:cubicBezTo>
                <a:cubicBezTo>
                  <a:pt x="1101338" y="9858"/>
                  <a:pt x="1091760" y="6783"/>
                  <a:pt x="1082013" y="5284"/>
                </a:cubicBezTo>
                <a:cubicBezTo>
                  <a:pt x="1070682" y="3541"/>
                  <a:pt x="1059315" y="2042"/>
                  <a:pt x="1047966" y="421"/>
                </a:cubicBezTo>
                <a:lnTo>
                  <a:pt x="799911" y="5284"/>
                </a:lnTo>
                <a:cubicBezTo>
                  <a:pt x="759347" y="5284"/>
                  <a:pt x="718820" y="-1769"/>
                  <a:pt x="678315" y="421"/>
                </a:cubicBezTo>
                <a:cubicBezTo>
                  <a:pt x="658290" y="1503"/>
                  <a:pt x="639614" y="11079"/>
                  <a:pt x="619949" y="15012"/>
                </a:cubicBezTo>
                <a:lnTo>
                  <a:pt x="595630" y="19876"/>
                </a:lnTo>
                <a:cubicBezTo>
                  <a:pt x="590766" y="23119"/>
                  <a:pt x="586710" y="28186"/>
                  <a:pt x="581039" y="29604"/>
                </a:cubicBezTo>
                <a:cubicBezTo>
                  <a:pt x="566796" y="33165"/>
                  <a:pt x="551832" y="32646"/>
                  <a:pt x="537264" y="34467"/>
                </a:cubicBezTo>
                <a:cubicBezTo>
                  <a:pt x="525888" y="35889"/>
                  <a:pt x="514566" y="37710"/>
                  <a:pt x="503217" y="39331"/>
                </a:cubicBezTo>
                <a:cubicBezTo>
                  <a:pt x="488626" y="44195"/>
                  <a:pt x="474543" y="51000"/>
                  <a:pt x="459443" y="53923"/>
                </a:cubicBezTo>
                <a:cubicBezTo>
                  <a:pt x="424101" y="60763"/>
                  <a:pt x="387580" y="60705"/>
                  <a:pt x="352439" y="68514"/>
                </a:cubicBezTo>
                <a:lnTo>
                  <a:pt x="308664" y="78242"/>
                </a:lnTo>
                <a:cubicBezTo>
                  <a:pt x="280592" y="96958"/>
                  <a:pt x="308300" y="80333"/>
                  <a:pt x="264890" y="97697"/>
                </a:cubicBezTo>
                <a:cubicBezTo>
                  <a:pt x="258158" y="100390"/>
                  <a:pt x="252099" y="104569"/>
                  <a:pt x="245434" y="107425"/>
                </a:cubicBezTo>
                <a:cubicBezTo>
                  <a:pt x="240722" y="109445"/>
                  <a:pt x="235429" y="109996"/>
                  <a:pt x="230843" y="112289"/>
                </a:cubicBezTo>
                <a:cubicBezTo>
                  <a:pt x="179608" y="137907"/>
                  <a:pt x="215299" y="127118"/>
                  <a:pt x="177341" y="136608"/>
                </a:cubicBezTo>
                <a:cubicBezTo>
                  <a:pt x="165992" y="143093"/>
                  <a:pt x="155162" y="150585"/>
                  <a:pt x="143294" y="156063"/>
                </a:cubicBezTo>
                <a:cubicBezTo>
                  <a:pt x="133984" y="160360"/>
                  <a:pt x="114111" y="165791"/>
                  <a:pt x="114111" y="165791"/>
                </a:cubicBezTo>
                <a:cubicBezTo>
                  <a:pt x="92369" y="180287"/>
                  <a:pt x="105050" y="169130"/>
                  <a:pt x="89792" y="190110"/>
                </a:cubicBezTo>
                <a:cubicBezTo>
                  <a:pt x="80256" y="203222"/>
                  <a:pt x="70337" y="216051"/>
                  <a:pt x="60609" y="229021"/>
                </a:cubicBezTo>
                <a:cubicBezTo>
                  <a:pt x="55745" y="235506"/>
                  <a:pt x="51749" y="242744"/>
                  <a:pt x="46017" y="248476"/>
                </a:cubicBezTo>
                <a:lnTo>
                  <a:pt x="31426" y="263067"/>
                </a:lnTo>
                <a:cubicBezTo>
                  <a:pt x="28183" y="271174"/>
                  <a:pt x="24459" y="279104"/>
                  <a:pt x="21698" y="287387"/>
                </a:cubicBezTo>
                <a:cubicBezTo>
                  <a:pt x="9423" y="324211"/>
                  <a:pt x="14915" y="368784"/>
                  <a:pt x="11971" y="404119"/>
                </a:cubicBezTo>
                <a:cubicBezTo>
                  <a:pt x="11416" y="410781"/>
                  <a:pt x="7552" y="416904"/>
                  <a:pt x="7107" y="423574"/>
                </a:cubicBezTo>
                <a:cubicBezTo>
                  <a:pt x="5921" y="441368"/>
                  <a:pt x="7107" y="459242"/>
                  <a:pt x="7107" y="477076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49364" y="3736209"/>
            <a:ext cx="1752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Loop: allows you to repeat the same tasks over and over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66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3" grpId="0" animBg="1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Looping/Repetition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924800" cy="4876800"/>
          </a:xfrm>
        </p:spPr>
        <p:txBody>
          <a:bodyPr/>
          <a:lstStyle/>
          <a:p>
            <a:r>
              <a:rPr lang="en-CA" dirty="0" smtClean="0"/>
              <a:t>The entire program repeats</a:t>
            </a:r>
            <a:endParaRPr lang="en-CA" dirty="0"/>
          </a:p>
        </p:txBody>
      </p:sp>
      <p:grpSp>
        <p:nvGrpSpPr>
          <p:cNvPr id="10" name="Group 9"/>
          <p:cNvGrpSpPr/>
          <p:nvPr/>
        </p:nvGrpSpPr>
        <p:grpSpPr>
          <a:xfrm>
            <a:off x="5029200" y="2324723"/>
            <a:ext cx="3229284" cy="2725068"/>
            <a:chOff x="4218266" y="4114800"/>
            <a:chExt cx="3229284" cy="2725068"/>
          </a:xfrm>
        </p:grpSpPr>
        <p:sp>
          <p:nvSpPr>
            <p:cNvPr id="11" name="AutoShape 21"/>
            <p:cNvSpPr>
              <a:spLocks noChangeArrowheads="1"/>
            </p:cNvSpPr>
            <p:nvPr/>
          </p:nvSpPr>
          <p:spPr bwMode="auto">
            <a:xfrm>
              <a:off x="4944949" y="5623030"/>
              <a:ext cx="1652702" cy="635595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Play again?</a:t>
              </a:r>
            </a:p>
          </p:txBody>
        </p:sp>
        <p:sp>
          <p:nvSpPr>
            <p:cNvPr id="12" name="Rectangle 22"/>
            <p:cNvSpPr>
              <a:spLocks noChangeArrowheads="1"/>
            </p:cNvSpPr>
            <p:nvPr/>
          </p:nvSpPr>
          <p:spPr bwMode="auto">
            <a:xfrm>
              <a:off x="4968255" y="4822714"/>
              <a:ext cx="1462203" cy="533405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Run </a:t>
              </a:r>
              <a:r>
                <a:rPr lang="en-CA" altLang="en-US" sz="1400" dirty="0" smtClean="0">
                  <a:latin typeface="Comic Sans MS" panose="030F0702030302020204" pitchFamily="66" charset="0"/>
                </a:rPr>
                <a:t>game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4694773" y="5687263"/>
              <a:ext cx="306387" cy="3099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400" dirty="0">
                  <a:latin typeface="Comic Sans MS" panose="030F0702030302020204" pitchFamily="66" charset="0"/>
                </a:rPr>
                <a:t>Y</a:t>
              </a:r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218266" y="5099995"/>
              <a:ext cx="774052" cy="836911"/>
              <a:chOff x="4057244" y="2971801"/>
              <a:chExt cx="800505" cy="990600"/>
            </a:xfrm>
          </p:grpSpPr>
          <p:sp>
            <p:nvSpPr>
              <p:cNvPr id="24" name="Line 27"/>
              <p:cNvSpPr>
                <a:spLocks noChangeShapeType="1"/>
              </p:cNvSpPr>
              <p:nvPr/>
            </p:nvSpPr>
            <p:spPr bwMode="auto">
              <a:xfrm flipH="1">
                <a:off x="4057244" y="3962401"/>
                <a:ext cx="80050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5" name="Line 28"/>
              <p:cNvSpPr>
                <a:spLocks noChangeShapeType="1"/>
              </p:cNvSpPr>
              <p:nvPr/>
            </p:nvSpPr>
            <p:spPr bwMode="auto">
              <a:xfrm flipV="1">
                <a:off x="4057245" y="2971801"/>
                <a:ext cx="0" cy="99060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6" name="Line 29"/>
              <p:cNvSpPr>
                <a:spLocks noChangeShapeType="1"/>
              </p:cNvSpPr>
              <p:nvPr/>
            </p:nvSpPr>
            <p:spPr bwMode="auto">
              <a:xfrm>
                <a:off x="4057245" y="2971801"/>
                <a:ext cx="775619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5056465" y="5928940"/>
              <a:ext cx="2391085" cy="910928"/>
              <a:chOff x="4790765" y="4071578"/>
              <a:chExt cx="2391085" cy="911123"/>
            </a:xfrm>
          </p:grpSpPr>
          <p:sp>
            <p:nvSpPr>
              <p:cNvPr id="19" name="Oval 25"/>
              <p:cNvSpPr>
                <a:spLocks noChangeArrowheads="1"/>
              </p:cNvSpPr>
              <p:nvPr/>
            </p:nvSpPr>
            <p:spPr bwMode="auto">
              <a:xfrm>
                <a:off x="4790765" y="4525501"/>
                <a:ext cx="1424104" cy="45720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 tIns="46800" rIns="90000" bIns="46800" anchor="ctr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en-CA" altLang="en-US" sz="1400" dirty="0">
                    <a:latin typeface="Comic Sans MS" panose="030F0702030302020204" pitchFamily="66" charset="0"/>
                  </a:rPr>
                  <a:t>END GAME</a:t>
                </a:r>
              </a:p>
            </p:txBody>
          </p:sp>
          <p:sp>
            <p:nvSpPr>
              <p:cNvPr id="20" name="Text Box 30"/>
              <p:cNvSpPr txBox="1">
                <a:spLocks noChangeArrowheads="1"/>
              </p:cNvSpPr>
              <p:nvPr/>
            </p:nvSpPr>
            <p:spPr bwMode="auto">
              <a:xfrm>
                <a:off x="6285258" y="4080224"/>
                <a:ext cx="533400" cy="3100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400" dirty="0">
                    <a:latin typeface="Consolas" panose="020B0609020204030204" pitchFamily="49" charset="0"/>
                    <a:cs typeface="Consolas" panose="020B0609020204030204" pitchFamily="49" charset="0"/>
                  </a:rPr>
                  <a:t>N</a:t>
                </a:r>
              </a:p>
            </p:txBody>
          </p:sp>
          <p:sp>
            <p:nvSpPr>
              <p:cNvPr id="21" name="Line 31"/>
              <p:cNvSpPr>
                <a:spLocks noChangeShapeType="1"/>
              </p:cNvSpPr>
              <p:nvPr/>
            </p:nvSpPr>
            <p:spPr bwMode="auto">
              <a:xfrm>
                <a:off x="6275739" y="4079545"/>
                <a:ext cx="88345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2" name="Line 32"/>
              <p:cNvSpPr>
                <a:spLocks noChangeShapeType="1"/>
              </p:cNvSpPr>
              <p:nvPr/>
            </p:nvSpPr>
            <p:spPr bwMode="auto">
              <a:xfrm flipH="1">
                <a:off x="7164016" y="4071578"/>
                <a:ext cx="13013" cy="6825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  <p:sp>
            <p:nvSpPr>
              <p:cNvPr id="23" name="Line 33"/>
              <p:cNvSpPr>
                <a:spLocks noChangeShapeType="1"/>
              </p:cNvSpPr>
              <p:nvPr/>
            </p:nvSpPr>
            <p:spPr bwMode="auto">
              <a:xfrm flipH="1">
                <a:off x="6225665" y="4754101"/>
                <a:ext cx="956185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lIns="90000" tIns="46800" rIns="90000" bIns="46800" anchor="ctr"/>
              <a:lstStyle/>
              <a:p>
                <a:endParaRPr lang="en-US" dirty="0"/>
              </a:p>
            </p:txBody>
          </p:sp>
        </p:grpSp>
        <p:sp>
          <p:nvSpPr>
            <p:cNvPr id="16" name="Line 33"/>
            <p:cNvSpPr>
              <a:spLocks noChangeShapeType="1"/>
            </p:cNvSpPr>
            <p:nvPr/>
          </p:nvSpPr>
          <p:spPr bwMode="auto">
            <a:xfrm flipH="1">
              <a:off x="5730419" y="5356119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  <p:sp>
          <p:nvSpPr>
            <p:cNvPr id="17" name="Oval 25"/>
            <p:cNvSpPr>
              <a:spLocks noChangeArrowheads="1"/>
            </p:cNvSpPr>
            <p:nvPr/>
          </p:nvSpPr>
          <p:spPr bwMode="auto">
            <a:xfrm>
              <a:off x="5037414" y="4114800"/>
              <a:ext cx="1424104" cy="380902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 smtClean="0">
                  <a:latin typeface="Comic Sans MS" panose="030F0702030302020204" pitchFamily="66" charset="0"/>
                </a:rPr>
                <a:t>START</a:t>
              </a:r>
              <a:endParaRPr lang="en-CA" altLang="en-US" sz="1400" dirty="0">
                <a:latin typeface="Comic Sans MS" panose="030F0702030302020204" pitchFamily="66" charset="0"/>
              </a:endParaRPr>
            </a:p>
          </p:txBody>
        </p:sp>
        <p:sp>
          <p:nvSpPr>
            <p:cNvPr id="18" name="Line 33"/>
            <p:cNvSpPr>
              <a:spLocks noChangeShapeType="1"/>
            </p:cNvSpPr>
            <p:nvPr/>
          </p:nvSpPr>
          <p:spPr bwMode="auto">
            <a:xfrm flipH="1">
              <a:off x="5730419" y="4522024"/>
              <a:ext cx="0" cy="2743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US" dirty="0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15646" y="2324723"/>
            <a:ext cx="3465096" cy="2628952"/>
            <a:chOff x="489284" y="2789269"/>
            <a:chExt cx="3465096" cy="2628952"/>
          </a:xfrm>
        </p:grpSpPr>
        <p:grpSp>
          <p:nvGrpSpPr>
            <p:cNvPr id="9" name="Group 8"/>
            <p:cNvGrpSpPr/>
            <p:nvPr/>
          </p:nvGrpSpPr>
          <p:grpSpPr>
            <a:xfrm>
              <a:off x="489284" y="2789269"/>
              <a:ext cx="3465096" cy="2628952"/>
              <a:chOff x="489284" y="2789269"/>
              <a:chExt cx="3465096" cy="2628952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486" y="2789269"/>
                <a:ext cx="3333894" cy="2620931"/>
              </a:xfrm>
              <a:prstGeom prst="rect">
                <a:avLst/>
              </a:prstGeom>
            </p:spPr>
          </p:pic>
          <p:sp>
            <p:nvSpPr>
              <p:cNvPr id="8" name="TextBox 7"/>
              <p:cNvSpPr txBox="1"/>
              <p:nvPr/>
            </p:nvSpPr>
            <p:spPr>
              <a:xfrm>
                <a:off x="489284" y="5110444"/>
                <a:ext cx="179895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CA" sz="1400" dirty="0" smtClean="0"/>
                  <a:t>www.colourbox.com</a:t>
                </a:r>
                <a:endParaRPr lang="en-CA" sz="1400" dirty="0"/>
              </a:p>
            </p:txBody>
          </p:sp>
        </p:grpSp>
        <p:sp>
          <p:nvSpPr>
            <p:cNvPr id="28" name="Rectangle 27"/>
            <p:cNvSpPr/>
            <p:nvPr/>
          </p:nvSpPr>
          <p:spPr>
            <a:xfrm>
              <a:off x="1066800" y="3314758"/>
              <a:ext cx="1524000" cy="56897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dirty="0" smtClean="0"/>
                <a:t>Play game again?</a:t>
              </a:r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166583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Looping/Repetition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Only a specific part of the program repeats</a:t>
            </a:r>
            <a:endParaRPr lang="en-CA" dirty="0"/>
          </a:p>
        </p:txBody>
      </p:sp>
      <p:grpSp>
        <p:nvGrpSpPr>
          <p:cNvPr id="5" name="Group 22"/>
          <p:cNvGrpSpPr>
            <a:grpSpLocks/>
          </p:cNvGrpSpPr>
          <p:nvPr/>
        </p:nvGrpSpPr>
        <p:grpSpPr bwMode="auto">
          <a:xfrm>
            <a:off x="838200" y="2057400"/>
            <a:ext cx="4305300" cy="1052513"/>
            <a:chOff x="528" y="1296"/>
            <a:chExt cx="2712" cy="663"/>
          </a:xfrm>
        </p:grpSpPr>
        <p:pic>
          <p:nvPicPr>
            <p:cNvPr id="6" name="Picture 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33" t="76172" r="38020" b="18750"/>
            <a:stretch>
              <a:fillRect/>
            </a:stretch>
          </p:blipFill>
          <p:spPr bwMode="auto">
            <a:xfrm>
              <a:off x="528" y="1296"/>
              <a:ext cx="2640" cy="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528" y="1728"/>
              <a:ext cx="27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Re-running specific parts of the program</a:t>
              </a:r>
            </a:p>
          </p:txBody>
        </p:sp>
      </p:grpSp>
      <p:sp>
        <p:nvSpPr>
          <p:cNvPr id="8" name="AutoShape 7"/>
          <p:cNvSpPr>
            <a:spLocks noChangeArrowheads="1"/>
          </p:cNvSpPr>
          <p:nvPr/>
        </p:nvSpPr>
        <p:spPr bwMode="auto">
          <a:xfrm>
            <a:off x="1487488" y="4040188"/>
            <a:ext cx="2360612" cy="914400"/>
          </a:xfrm>
          <a:prstGeom prst="diamond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Invalid input?</a:t>
            </a: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563688" y="5259388"/>
            <a:ext cx="2209800" cy="533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0000" tIns="46800" rIns="90000" bIns="4680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2000" dirty="0">
                <a:latin typeface="Arial" panose="020B0604020202020204" pitchFamily="34" charset="0"/>
              </a:rPr>
              <a:t>Ask for input again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349500" y="4922838"/>
            <a:ext cx="317500" cy="365125"/>
            <a:chOff x="2386806" y="4739480"/>
            <a:chExt cx="317500" cy="366713"/>
          </a:xfrm>
        </p:grpSpPr>
        <p:cxnSp>
          <p:nvCxnSpPr>
            <p:cNvPr id="11" name="AutoShape 10"/>
            <p:cNvCxnSpPr>
              <a:cxnSpLocks noChangeShapeType="1"/>
            </p:cNvCxnSpPr>
            <p:nvPr/>
          </p:nvCxnSpPr>
          <p:spPr bwMode="auto">
            <a:xfrm>
              <a:off x="2704306" y="4770437"/>
              <a:ext cx="0" cy="304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>
              <a:off x="2386806" y="473948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Y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877888" y="4497388"/>
            <a:ext cx="685800" cy="990600"/>
            <a:chOff x="2640" y="1728"/>
            <a:chExt cx="432" cy="624"/>
          </a:xfrm>
        </p:grpSpPr>
        <p:sp>
          <p:nvSpPr>
            <p:cNvPr id="14" name="Line 13"/>
            <p:cNvSpPr>
              <a:spLocks noChangeShapeType="1"/>
            </p:cNvSpPr>
            <p:nvPr/>
          </p:nvSpPr>
          <p:spPr bwMode="auto">
            <a:xfrm flipH="1">
              <a:off x="2640" y="2352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V="1">
              <a:off x="2640" y="1728"/>
              <a:ext cx="0" cy="62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>
              <a:off x="2640" y="1728"/>
              <a:ext cx="432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</p:grpSp>
      <p:grpSp>
        <p:nvGrpSpPr>
          <p:cNvPr id="17" name="Group 25"/>
          <p:cNvGrpSpPr>
            <a:grpSpLocks/>
          </p:cNvGrpSpPr>
          <p:nvPr/>
        </p:nvGrpSpPr>
        <p:grpSpPr bwMode="auto">
          <a:xfrm>
            <a:off x="2173288" y="4116388"/>
            <a:ext cx="2590800" cy="2759075"/>
            <a:chOff x="1392" y="2256"/>
            <a:chExt cx="1632" cy="1738"/>
          </a:xfrm>
        </p:grpSpPr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2496" y="2256"/>
              <a:ext cx="33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/>
                <a:t>N</a:t>
              </a:r>
            </a:p>
          </p:txBody>
        </p:sp>
        <p:sp>
          <p:nvSpPr>
            <p:cNvPr id="19" name="Line 19"/>
            <p:cNvSpPr>
              <a:spLocks noChangeShapeType="1"/>
            </p:cNvSpPr>
            <p:nvPr/>
          </p:nvSpPr>
          <p:spPr bwMode="auto">
            <a:xfrm>
              <a:off x="2448" y="2496"/>
              <a:ext cx="576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0" name="Line 20"/>
            <p:cNvSpPr>
              <a:spLocks noChangeShapeType="1"/>
            </p:cNvSpPr>
            <p:nvPr/>
          </p:nvSpPr>
          <p:spPr bwMode="auto">
            <a:xfrm>
              <a:off x="3024" y="2496"/>
              <a:ext cx="0" cy="1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1" name="Line 21"/>
            <p:cNvSpPr>
              <a:spLocks noChangeShapeType="1"/>
            </p:cNvSpPr>
            <p:nvPr/>
          </p:nvSpPr>
          <p:spPr bwMode="auto">
            <a:xfrm flipH="1">
              <a:off x="2064" y="3696"/>
              <a:ext cx="96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 dirty="0"/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>
              <a:off x="1392" y="3552"/>
              <a:ext cx="76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latin typeface="Arial" panose="020B0604020202020204" pitchFamily="34" charset="0"/>
                </a:rPr>
                <a:t>…rest of program</a:t>
              </a:r>
            </a:p>
          </p:txBody>
        </p:sp>
      </p:grp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838200" y="3530600"/>
            <a:ext cx="1449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 dirty="0"/>
              <a:t>Flowchart</a:t>
            </a:r>
          </a:p>
        </p:txBody>
      </p:sp>
    </p:spTree>
    <p:extLst>
      <p:ext uri="{BB962C8B-B14F-4D97-AF65-F5344CB8AC3E}">
        <p14:creationId xmlns:p14="http://schemas.microsoft.com/office/powerpoint/2010/main" val="427867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animBg="1"/>
      <p:bldP spid="9" grpId="0" animBg="1"/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Fixed repetition </a:t>
            </a:r>
            <a:r>
              <a:rPr lang="en-US" dirty="0" smtClean="0"/>
              <a:t>loops: runs some integer ‘n’ times e.g., generates taxes for 10 clients</a:t>
            </a:r>
          </a:p>
          <a:p>
            <a:pPr lvl="1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For-loop</a:t>
            </a:r>
          </a:p>
          <a:p>
            <a:r>
              <a:rPr lang="en-US" b="1" dirty="0" smtClean="0"/>
              <a:t>Variable repetition</a:t>
            </a:r>
            <a:r>
              <a:rPr lang="en-US" dirty="0" smtClean="0"/>
              <a:t> loops: runs as long as some condition holds true </a:t>
            </a:r>
          </a:p>
          <a:p>
            <a:pPr lvl="1"/>
            <a:r>
              <a:rPr lang="en-US" dirty="0" smtClean="0"/>
              <a:t>e.g., while the user doesn’t quit the program re-run the program</a:t>
            </a:r>
          </a:p>
          <a:p>
            <a:pPr lvl="2"/>
            <a:r>
              <a:rPr lang="en-US" dirty="0" smtClean="0"/>
              <a:t>How many times does the program run? It depends upon the whims of the user (variable).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.g., while the user enters an erroneous value ask the user for input.</a:t>
            </a:r>
          </a:p>
          <a:p>
            <a:pPr lvl="1"/>
            <a:r>
              <a:rPr 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While-loop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275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/>
              <a:t> Loops: 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(&lt;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Set counter to initial value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 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Expression&gt;; </a:t>
            </a:r>
          </a:p>
          <a:p>
            <a:pPr marL="0" indent="0">
              <a:buNone/>
            </a:pPr>
            <a:r>
              <a:rPr lang="en-US" sz="2000" i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&lt;Update counter&gt;</a:t>
            </a:r>
            <a:r>
              <a:rPr lang="en-US" sz="2000" i="1" baseline="30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Indent 4 spaces</a:t>
            </a: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 dirty="0" smtClean="0">
                <a:cs typeface="Consolas" panose="020B0609020204030204" pitchFamily="49" charset="0"/>
              </a:rPr>
              <a:t>Note: the three statements in the form loop do not have to reside on three separate lines.</a:t>
            </a:r>
          </a:p>
        </p:txBody>
      </p:sp>
      <p:sp>
        <p:nvSpPr>
          <p:cNvPr id="4" name="TextBox 3"/>
          <p:cNvSpPr txBox="1"/>
          <p:nvPr/>
        </p:nvSpPr>
        <p:spPr bwMode="auto">
          <a:xfrm>
            <a:off x="76200" y="6286500"/>
            <a:ext cx="6477000" cy="533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marL="120650" indent="-120650" eaLnBrk="1" hangingPunct="1">
              <a:spcBef>
                <a:spcPct val="50000"/>
              </a:spcBef>
            </a:pPr>
            <a:r>
              <a:rPr lang="en-CA" sz="1400" dirty="0" smtClean="0"/>
              <a:t>1 Although the update is usually an increase or decrease by one any valid mathematical expression can be employed.</a:t>
            </a:r>
          </a:p>
        </p:txBody>
      </p:sp>
    </p:spTree>
    <p:extLst>
      <p:ext uri="{BB962C8B-B14F-4D97-AF65-F5344CB8AC3E}">
        <p14:creationId xmlns:p14="http://schemas.microsoft.com/office/powerpoint/2010/main" val="3465182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/>
              <a:t> Loops: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9forLoop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-1;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last = -1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last = prompt("Enter last value in number series: ", "");</a:t>
            </a:r>
          </a:p>
          <a:p>
            <a:pPr marL="339725" lvl="1" indent="0"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0; i &lt;= last; i = i + 1)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alert("i=" + i);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0" indent="0">
              <a:buNone/>
            </a:pPr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8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dirty="0" smtClean="0"/>
              <a:t> Loops: General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hile (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 Expression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Body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  </a:t>
            </a:r>
            <a:r>
              <a:rPr lang="en-US" sz="20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Indent 4 spaces</a:t>
            </a:r>
            <a:endParaRPr lang="en-US" sz="20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4" name="Oval 3"/>
          <p:cNvSpPr/>
          <p:nvPr/>
        </p:nvSpPr>
        <p:spPr>
          <a:xfrm>
            <a:off x="6818233" y="1191108"/>
            <a:ext cx="1226820" cy="428461"/>
          </a:xfrm>
          <a:prstGeom prst="ellips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Start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387465" y="1619569"/>
            <a:ext cx="2124076" cy="1019184"/>
            <a:chOff x="6296025" y="225935"/>
            <a:chExt cx="2124076" cy="1019184"/>
          </a:xfrm>
        </p:grpSpPr>
        <p:sp>
          <p:nvSpPr>
            <p:cNvPr id="6" name="Diamond 5"/>
            <p:cNvSpPr/>
            <p:nvPr/>
          </p:nvSpPr>
          <p:spPr>
            <a:xfrm>
              <a:off x="6296025" y="633032"/>
              <a:ext cx="2124076" cy="612087"/>
            </a:xfrm>
            <a:prstGeom prst="diamond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Condition?</a:t>
              </a:r>
            </a:p>
          </p:txBody>
        </p:sp>
        <p:cxnSp>
          <p:nvCxnSpPr>
            <p:cNvPr id="7" name="Straight Arrow Connector 6"/>
            <p:cNvCxnSpPr>
              <a:stCxn id="4" idx="4"/>
              <a:endCxn id="6" idx="0"/>
            </p:cNvCxnSpPr>
            <p:nvPr/>
          </p:nvCxnSpPr>
          <p:spPr>
            <a:xfrm>
              <a:off x="7340203" y="225935"/>
              <a:ext cx="17860" cy="407097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87466" y="2524120"/>
            <a:ext cx="1990724" cy="787929"/>
            <a:chOff x="6296026" y="1130486"/>
            <a:chExt cx="1990724" cy="787929"/>
          </a:xfrm>
        </p:grpSpPr>
        <p:sp>
          <p:nvSpPr>
            <p:cNvPr id="12" name="Oval 11"/>
            <p:cNvSpPr/>
            <p:nvPr/>
          </p:nvSpPr>
          <p:spPr>
            <a:xfrm>
              <a:off x="6296026" y="1489954"/>
              <a:ext cx="1990724" cy="428461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Body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7369016" y="1260020"/>
              <a:ext cx="0" cy="23979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7389019" y="113048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C000"/>
                  </a:solidFill>
                </a:rPr>
                <a:t>T</a:t>
              </a:r>
              <a:endParaRPr lang="en-US" b="1" dirty="0">
                <a:solidFill>
                  <a:srgbClr val="FFC000"/>
                </a:solidFill>
              </a:endParaRPr>
            </a:p>
          </p:txBody>
        </p:sp>
      </p:grpSp>
      <p:cxnSp>
        <p:nvCxnSpPr>
          <p:cNvPr id="15" name="Elbow Connector 14"/>
          <p:cNvCxnSpPr>
            <a:stCxn id="12" idx="4"/>
            <a:endCxn id="6" idx="1"/>
          </p:cNvCxnSpPr>
          <p:nvPr/>
        </p:nvCxnSpPr>
        <p:spPr>
          <a:xfrm rot="5400000" flipH="1">
            <a:off x="6395477" y="2324699"/>
            <a:ext cx="979339" cy="995363"/>
          </a:xfrm>
          <a:prstGeom prst="bentConnector4">
            <a:avLst>
              <a:gd name="adj1" fmla="val -23342"/>
              <a:gd name="adj2" fmla="val 122966"/>
            </a:avLst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7037174" y="2036040"/>
            <a:ext cx="2274466" cy="2435323"/>
            <a:chOff x="6945734" y="642406"/>
            <a:chExt cx="2274466" cy="2489119"/>
          </a:xfrm>
        </p:grpSpPr>
        <p:sp>
          <p:nvSpPr>
            <p:cNvPr id="17" name="Oval 16"/>
            <p:cNvSpPr/>
            <p:nvPr/>
          </p:nvSpPr>
          <p:spPr>
            <a:xfrm>
              <a:off x="6945734" y="2508459"/>
              <a:ext cx="1226820" cy="623066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  <a:latin typeface="Comic Sans MS" panose="030F0702030302020204" pitchFamily="66" charset="0"/>
                </a:rPr>
                <a:t>After loop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420100" y="642406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F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cxnSp>
          <p:nvCxnSpPr>
            <p:cNvPr id="19" name="Elbow Connector 18"/>
            <p:cNvCxnSpPr>
              <a:stCxn id="6" idx="3"/>
              <a:endCxn id="17" idx="6"/>
            </p:cNvCxnSpPr>
            <p:nvPr/>
          </p:nvCxnSpPr>
          <p:spPr>
            <a:xfrm flipH="1">
              <a:off x="8172554" y="945629"/>
              <a:ext cx="247547" cy="1874363"/>
            </a:xfrm>
            <a:prstGeom prst="bentConnector3">
              <a:avLst>
                <a:gd name="adj1" fmla="val -92346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5179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Programming Style: Variable Names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general variable names should be self-descriptive e.g., ‘age’, ‘height’ etc.</a:t>
            </a:r>
          </a:p>
          <a:p>
            <a:r>
              <a:rPr lang="en-US" dirty="0" smtClean="0"/>
              <a:t>Loop control variables are an exception e.g., ‘i’ is an acceptable variable name</a:t>
            </a:r>
          </a:p>
          <a:p>
            <a:pPr lvl="1"/>
            <a:r>
              <a:rPr lang="en-US" dirty="0" smtClean="0"/>
              <a:t>It’s sometimes difficult to come up with a decent loop control name</a:t>
            </a:r>
          </a:p>
          <a:p>
            <a:pPr lvl="1"/>
            <a:r>
              <a:rPr lang="en-US" dirty="0" smtClean="0"/>
              <a:t>Also loop control variables are given shorter names so the line length of a loop isn’t excessive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 loopControl = -1;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while (loopControl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&lt;=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4) 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02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Loops: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10whileLoop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-1;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last = -1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last = prompt("Enter last value in number series: ", "");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 = 0;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(i &lt;= last)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alert("i=" + i);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 = i + 1;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31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 That Never Execute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Word document containing the complete program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11nonExecutingLoops.html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var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i = -1;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i = 5;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(i &lt;= 4)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alert("i=" + i);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 = i + 1;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34950" lvl="1" indent="0">
              <a:spcBef>
                <a:spcPts val="0"/>
              </a:spcBef>
              <a:buNone/>
            </a:pPr>
            <a:endParaRPr lang="nn-NO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5; i &lt;= 4; i = i + 1)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alert("i=" + i);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6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#1: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/>
              <a:t>The following program that prompts for and displays the  user’s age</a:t>
            </a:r>
            <a:r>
              <a:rPr lang="en-CA" altLang="en-US" dirty="0" smtClean="0"/>
              <a:t>. </a:t>
            </a:r>
            <a:endParaRPr lang="en-CA" altLang="en-US" dirty="0"/>
          </a:p>
          <a:p>
            <a:pPr lvl="1"/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loopExercise.html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age = -1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age 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prompt("Enter age (zero or greater): ", "0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alert</a:t>
            </a: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("Age: " + age);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altLang="en-US" dirty="0" smtClean="0"/>
              <a:t>Modifications</a:t>
            </a:r>
            <a:r>
              <a:rPr lang="en-CA" altLang="en-US" dirty="0"/>
              <a:t>:</a:t>
            </a:r>
          </a:p>
          <a:p>
            <a:pPr lvl="1"/>
            <a:r>
              <a:rPr lang="en-CA" altLang="en-US" dirty="0"/>
              <a:t>As long as the user enters a negative age the program will continue prompting for age.</a:t>
            </a:r>
          </a:p>
          <a:p>
            <a:pPr lvl="1"/>
            <a:r>
              <a:rPr lang="en-CA" altLang="en-US" dirty="0"/>
              <a:t>After a valid age has been entered then stop the prompts and display the age</a:t>
            </a:r>
            <a:r>
              <a:rPr lang="en-CA" altLang="en-US" dirty="0" smtClean="0"/>
              <a:t>.</a:t>
            </a:r>
          </a:p>
          <a:p>
            <a:pPr lvl="1"/>
            <a:r>
              <a:rPr lang="en-CA" altLang="en-US" dirty="0" smtClean="0"/>
              <a:t>Hint: Use a do-while loop (not a for-loop)</a:t>
            </a:r>
            <a:endParaRPr lang="en-CA" altLang="en-US" dirty="0"/>
          </a:p>
          <a:p>
            <a:endParaRPr lang="en-CA" altLang="en-US" dirty="0"/>
          </a:p>
        </p:txBody>
      </p:sp>
    </p:spTree>
    <p:extLst>
      <p:ext uri="{BB962C8B-B14F-4D97-AF65-F5344CB8AC3E}">
        <p14:creationId xmlns:p14="http://schemas.microsoft.com/office/powerpoint/2010/main" val="4229681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Nesting: one construct is contained within another</a:t>
            </a:r>
          </a:p>
          <a:p>
            <a:pPr lvl="1"/>
            <a:r>
              <a:rPr lang="en-US" dirty="0" smtClean="0"/>
              <a:t>What you have seen: nested branches: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(Boolean)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(Boolean)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body;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Branches and loops can be nested within each other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 (Boolean) {</a:t>
            </a: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(Boolean) {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body;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55600" indent="-342900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02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Indenting: Any Form Of Nesting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smtClean="0">
                <a:cs typeface="Consolas" panose="020B0609020204030204" pitchFamily="49" charset="0"/>
              </a:rPr>
              <a:t>General format (loops or branches)</a:t>
            </a:r>
            <a:r>
              <a:rPr lang="en-CA" dirty="0" smtClean="0">
                <a:cs typeface="Consolas" panose="020B0609020204030204" pitchFamily="49" charset="0"/>
              </a:rPr>
              <a:t>: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Outer (Boolean)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Inner (Boolean)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body;</a:t>
            </a:r>
          </a:p>
          <a:p>
            <a:pPr marL="0" indent="0">
              <a:buNone/>
            </a:pP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38200" y="4770368"/>
            <a:ext cx="1295400" cy="590550"/>
            <a:chOff x="1371600" y="6210300"/>
            <a:chExt cx="1295400" cy="590550"/>
          </a:xfrm>
        </p:grpSpPr>
        <p:sp>
          <p:nvSpPr>
            <p:cNvPr id="5" name="TextBox 4"/>
            <p:cNvSpPr txBox="1"/>
            <p:nvPr/>
          </p:nvSpPr>
          <p:spPr bwMode="auto">
            <a:xfrm>
              <a:off x="1371600" y="6572250"/>
              <a:ext cx="1295400" cy="2286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FF0000"/>
                  </a:solidFill>
                </a:rPr>
                <a:t>4 spaces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V="1">
              <a:off x="1580322" y="6210300"/>
              <a:ext cx="0" cy="4191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1371600" y="4013337"/>
            <a:ext cx="2819400" cy="704850"/>
            <a:chOff x="1828800" y="5936146"/>
            <a:chExt cx="2819400" cy="704850"/>
          </a:xfrm>
        </p:grpSpPr>
        <p:sp>
          <p:nvSpPr>
            <p:cNvPr id="8" name="TextBox 7"/>
            <p:cNvSpPr txBox="1"/>
            <p:nvPr/>
          </p:nvSpPr>
          <p:spPr bwMode="auto">
            <a:xfrm>
              <a:off x="1828800" y="6240946"/>
              <a:ext cx="2819400" cy="4000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600" b="1" dirty="0" smtClean="0">
                  <a:solidFill>
                    <a:srgbClr val="FF0000"/>
                  </a:solidFill>
                </a:rPr>
                <a:t>4 more spaces (4+4 = 8)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 flipV="1">
              <a:off x="2044148" y="5936146"/>
              <a:ext cx="0" cy="41910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1287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573088" lvl="1" indent="-338138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573088" lvl="1" indent="-338138">
              <a:buFont typeface="+mj-lt"/>
              <a:buAutoNum type="alphaLcParenR"/>
            </a:pPr>
            <a:endParaRPr lang="en-US" dirty="0"/>
          </a:p>
          <a:p>
            <a:pPr marL="355600" indent="-342900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82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CA" sz="2400" b="1" dirty="0" smtClean="0">
                <a:cs typeface="Consolas" panose="020B0609020204030204" pitchFamily="49" charset="0"/>
              </a:rPr>
              <a:t>Full program name</a:t>
            </a:r>
            <a:r>
              <a:rPr lang="en-CA" sz="2400" dirty="0" smtClean="0">
                <a:cs typeface="Consolas" panose="020B0609020204030204" pitchFamily="49" charset="0"/>
              </a:rPr>
              <a:t>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12nestingPart1.html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-1;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i =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(i &lt;= 6)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 i + 1;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window.onload=main;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35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</a:t>
            </a:r>
            <a:r>
              <a:rPr lang="en-US" dirty="0"/>
              <a:t>%</a:t>
            </a:r>
            <a:endParaRPr lang="en-US" dirty="0" smtClean="0"/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If (counter %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 = 0)</a:t>
            </a:r>
            <a:r>
              <a:rPr lang="en-US" dirty="0"/>
              <a:t> then  </a:t>
            </a:r>
            <a:r>
              <a:rPr lang="en-US" b="1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'Even</a:t>
            </a:r>
            <a:endParaRPr lang="en-US" b="1" dirty="0">
              <a:solidFill>
                <a:srgbClr val="00B0F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234950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234950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34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spcBef>
                <a:spcPts val="0"/>
              </a:spcBef>
              <a:buNone/>
            </a:pPr>
            <a:r>
              <a:rPr lang="en-CA" sz="2400" b="1" dirty="0">
                <a:cs typeface="Consolas" panose="020B0609020204030204" pitchFamily="49" charset="0"/>
              </a:rPr>
              <a:t>Full program name</a:t>
            </a:r>
            <a:r>
              <a:rPr lang="en-CA" sz="2400" dirty="0">
                <a:cs typeface="Consolas" panose="020B0609020204030204" pitchFamily="49" charset="0"/>
              </a:rPr>
              <a:t>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12nestingPart2.html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-1;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i = 1;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while (i &lt;= 6)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(i % 2 == 0)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alert(i + " even");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alert(i + " odd");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 = i + 1;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234950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val="167605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</a:t>
            </a:r>
            <a:r>
              <a:rPr lang="en-US" dirty="0" smtClean="0"/>
              <a:t>#2: Loops &amp; Error Messages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Exercise #1:</a:t>
            </a:r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Modify your previous solution so that whenever a negative is entered the program will display an appropriate error message.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828800"/>
            <a:ext cx="6781800" cy="3888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9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Loops: A More Complex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Learning concepts:</a:t>
            </a:r>
          </a:p>
          <a:p>
            <a:pPr lvl="1"/>
            <a:r>
              <a:rPr lang="en-US" dirty="0" smtClean="0"/>
              <a:t>How JavaScript can change a document contents via document.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write()</a:t>
            </a:r>
          </a:p>
          <a:p>
            <a:pPr lvl="1"/>
            <a:r>
              <a:rPr lang="en-US" dirty="0" smtClean="0"/>
              <a:t>Using a loop to produce ‘special effects’</a:t>
            </a:r>
          </a:p>
          <a:p>
            <a:pPr lvl="2"/>
            <a:r>
              <a:rPr lang="en-US" dirty="0" smtClean="0"/>
              <a:t>Change the image to be added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872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Loops: A More Complex </a:t>
            </a:r>
            <a:r>
              <a:rPr lang="en-US" dirty="0" smtClean="0"/>
              <a:t>Example (HTML Portion)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</a:t>
            </a:r>
            <a:r>
              <a:rPr lang="en-US" b="1" dirty="0" smtClean="0"/>
              <a:t>complete example</a:t>
            </a:r>
            <a:r>
              <a:rPr lang="en-US" dirty="0"/>
              <a:t>: </a:t>
            </a:r>
            <a:r>
              <a:rPr lang="en-US" dirty="0" smtClean="0"/>
              <a:t>13documentWrite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&lt;img src="pics/noClick.png"&gt;</a:t>
            </a: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type="image"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src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="pics/clickable.png" </a:t>
            </a: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onclick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="main()"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228600" lvl="1" indent="-53975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/&gt;&lt;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br&gt;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7" t="19226" r="46818" b="58522"/>
          <a:stretch/>
        </p:blipFill>
        <p:spPr bwMode="auto">
          <a:xfrm>
            <a:off x="4909457" y="2209800"/>
            <a:ext cx="1861457" cy="136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82" t="19226" r="27793" b="58522"/>
          <a:stretch/>
        </p:blipFill>
        <p:spPr bwMode="auto">
          <a:xfrm>
            <a:off x="4920343" y="4343400"/>
            <a:ext cx="1861457" cy="136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ight Arrow 3"/>
          <p:cNvSpPr/>
          <p:nvPr/>
        </p:nvSpPr>
        <p:spPr>
          <a:xfrm rot="12633501">
            <a:off x="6472578" y="3270418"/>
            <a:ext cx="381000" cy="386443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6266921" y="5333999"/>
            <a:ext cx="406269" cy="528705"/>
          </a:xfrm>
          <a:custGeom>
            <a:avLst/>
            <a:gdLst>
              <a:gd name="connsiteX0" fmla="*/ 76912 w 406269"/>
              <a:gd name="connsiteY0" fmla="*/ 294688 h 528705"/>
              <a:gd name="connsiteX1" fmla="*/ 81245 w 406269"/>
              <a:gd name="connsiteY1" fmla="*/ 229684 h 528705"/>
              <a:gd name="connsiteX2" fmla="*/ 89913 w 406269"/>
              <a:gd name="connsiteY2" fmla="*/ 216683 h 528705"/>
              <a:gd name="connsiteX3" fmla="*/ 98580 w 406269"/>
              <a:gd name="connsiteY3" fmla="*/ 182013 h 528705"/>
              <a:gd name="connsiteX4" fmla="*/ 115915 w 406269"/>
              <a:gd name="connsiteY4" fmla="*/ 151678 h 528705"/>
              <a:gd name="connsiteX5" fmla="*/ 120248 w 406269"/>
              <a:gd name="connsiteY5" fmla="*/ 138677 h 528705"/>
              <a:gd name="connsiteX6" fmla="*/ 128916 w 406269"/>
              <a:gd name="connsiteY6" fmla="*/ 104008 h 528705"/>
              <a:gd name="connsiteX7" fmla="*/ 124582 w 406269"/>
              <a:gd name="connsiteY7" fmla="*/ 91007 h 528705"/>
              <a:gd name="connsiteX8" fmla="*/ 102914 w 406269"/>
              <a:gd name="connsiteY8" fmla="*/ 65005 h 528705"/>
              <a:gd name="connsiteX9" fmla="*/ 98580 w 406269"/>
              <a:gd name="connsiteY9" fmla="*/ 47670 h 528705"/>
              <a:gd name="connsiteX10" fmla="*/ 102914 w 406269"/>
              <a:gd name="connsiteY10" fmla="*/ 30336 h 528705"/>
              <a:gd name="connsiteX11" fmla="*/ 107247 w 406269"/>
              <a:gd name="connsiteY11" fmla="*/ 17335 h 528705"/>
              <a:gd name="connsiteX12" fmla="*/ 128916 w 406269"/>
              <a:gd name="connsiteY12" fmla="*/ 4334 h 528705"/>
              <a:gd name="connsiteX13" fmla="*/ 159251 w 406269"/>
              <a:gd name="connsiteY13" fmla="*/ 0 h 528705"/>
              <a:gd name="connsiteX14" fmla="*/ 180919 w 406269"/>
              <a:gd name="connsiteY14" fmla="*/ 4334 h 528705"/>
              <a:gd name="connsiteX15" fmla="*/ 202588 w 406269"/>
              <a:gd name="connsiteY15" fmla="*/ 30336 h 528705"/>
              <a:gd name="connsiteX16" fmla="*/ 202588 w 406269"/>
              <a:gd name="connsiteY16" fmla="*/ 82340 h 528705"/>
              <a:gd name="connsiteX17" fmla="*/ 198254 w 406269"/>
              <a:gd name="connsiteY17" fmla="*/ 112675 h 528705"/>
              <a:gd name="connsiteX18" fmla="*/ 193920 w 406269"/>
              <a:gd name="connsiteY18" fmla="*/ 125676 h 528705"/>
              <a:gd name="connsiteX19" fmla="*/ 189587 w 406269"/>
              <a:gd name="connsiteY19" fmla="*/ 143011 h 528705"/>
              <a:gd name="connsiteX20" fmla="*/ 185253 w 406269"/>
              <a:gd name="connsiteY20" fmla="*/ 169012 h 528705"/>
              <a:gd name="connsiteX21" fmla="*/ 176586 w 406269"/>
              <a:gd name="connsiteY21" fmla="*/ 195014 h 528705"/>
              <a:gd name="connsiteX22" fmla="*/ 180919 w 406269"/>
              <a:gd name="connsiteY22" fmla="*/ 268686 h 528705"/>
              <a:gd name="connsiteX23" fmla="*/ 211255 w 406269"/>
              <a:gd name="connsiteY23" fmla="*/ 264353 h 528705"/>
              <a:gd name="connsiteX24" fmla="*/ 219922 w 406269"/>
              <a:gd name="connsiteY24" fmla="*/ 251352 h 528705"/>
              <a:gd name="connsiteX25" fmla="*/ 232923 w 406269"/>
              <a:gd name="connsiteY25" fmla="*/ 225350 h 528705"/>
              <a:gd name="connsiteX26" fmla="*/ 258925 w 406269"/>
              <a:gd name="connsiteY26" fmla="*/ 208015 h 528705"/>
              <a:gd name="connsiteX27" fmla="*/ 267592 w 406269"/>
              <a:gd name="connsiteY27" fmla="*/ 225350 h 528705"/>
              <a:gd name="connsiteX28" fmla="*/ 263259 w 406269"/>
              <a:gd name="connsiteY28" fmla="*/ 268686 h 528705"/>
              <a:gd name="connsiteX29" fmla="*/ 289261 w 406269"/>
              <a:gd name="connsiteY29" fmla="*/ 277354 h 528705"/>
              <a:gd name="connsiteX30" fmla="*/ 358599 w 406269"/>
              <a:gd name="connsiteY30" fmla="*/ 273020 h 528705"/>
              <a:gd name="connsiteX31" fmla="*/ 371600 w 406269"/>
              <a:gd name="connsiteY31" fmla="*/ 264353 h 528705"/>
              <a:gd name="connsiteX32" fmla="*/ 388935 w 406269"/>
              <a:gd name="connsiteY32" fmla="*/ 255685 h 528705"/>
              <a:gd name="connsiteX33" fmla="*/ 397602 w 406269"/>
              <a:gd name="connsiteY33" fmla="*/ 242685 h 528705"/>
              <a:gd name="connsiteX34" fmla="*/ 406269 w 406269"/>
              <a:gd name="connsiteY34" fmla="*/ 242685 h 528705"/>
              <a:gd name="connsiteX35" fmla="*/ 401936 w 406269"/>
              <a:gd name="connsiteY35" fmla="*/ 294688 h 528705"/>
              <a:gd name="connsiteX36" fmla="*/ 393268 w 406269"/>
              <a:gd name="connsiteY36" fmla="*/ 368360 h 528705"/>
              <a:gd name="connsiteX37" fmla="*/ 384601 w 406269"/>
              <a:gd name="connsiteY37" fmla="*/ 398696 h 528705"/>
              <a:gd name="connsiteX38" fmla="*/ 367266 w 406269"/>
              <a:gd name="connsiteY38" fmla="*/ 420364 h 528705"/>
              <a:gd name="connsiteX39" fmla="*/ 349932 w 406269"/>
              <a:gd name="connsiteY39" fmla="*/ 446366 h 528705"/>
              <a:gd name="connsiteX40" fmla="*/ 341264 w 406269"/>
              <a:gd name="connsiteY40" fmla="*/ 459367 h 528705"/>
              <a:gd name="connsiteX41" fmla="*/ 332597 w 406269"/>
              <a:gd name="connsiteY41" fmla="*/ 472368 h 528705"/>
              <a:gd name="connsiteX42" fmla="*/ 319596 w 406269"/>
              <a:gd name="connsiteY42" fmla="*/ 481035 h 528705"/>
              <a:gd name="connsiteX43" fmla="*/ 293594 w 406269"/>
              <a:gd name="connsiteY43" fmla="*/ 507037 h 528705"/>
              <a:gd name="connsiteX44" fmla="*/ 280593 w 406269"/>
              <a:gd name="connsiteY44" fmla="*/ 520038 h 528705"/>
              <a:gd name="connsiteX45" fmla="*/ 263259 w 406269"/>
              <a:gd name="connsiteY45" fmla="*/ 524372 h 528705"/>
              <a:gd name="connsiteX46" fmla="*/ 206921 w 406269"/>
              <a:gd name="connsiteY46" fmla="*/ 528705 h 528705"/>
              <a:gd name="connsiteX47" fmla="*/ 150584 w 406269"/>
              <a:gd name="connsiteY47" fmla="*/ 524372 h 528705"/>
              <a:gd name="connsiteX48" fmla="*/ 146250 w 406269"/>
              <a:gd name="connsiteY48" fmla="*/ 507037 h 528705"/>
              <a:gd name="connsiteX49" fmla="*/ 137583 w 406269"/>
              <a:gd name="connsiteY49" fmla="*/ 481035 h 528705"/>
              <a:gd name="connsiteX50" fmla="*/ 133249 w 406269"/>
              <a:gd name="connsiteY50" fmla="*/ 450700 h 528705"/>
              <a:gd name="connsiteX51" fmla="*/ 98580 w 406269"/>
              <a:gd name="connsiteY51" fmla="*/ 424698 h 528705"/>
              <a:gd name="connsiteX52" fmla="*/ 81245 w 406269"/>
              <a:gd name="connsiteY52" fmla="*/ 403030 h 528705"/>
              <a:gd name="connsiteX53" fmla="*/ 59577 w 406269"/>
              <a:gd name="connsiteY53" fmla="*/ 385695 h 528705"/>
              <a:gd name="connsiteX54" fmla="*/ 37909 w 406269"/>
              <a:gd name="connsiteY54" fmla="*/ 359693 h 528705"/>
              <a:gd name="connsiteX55" fmla="*/ 20574 w 406269"/>
              <a:gd name="connsiteY55" fmla="*/ 338025 h 528705"/>
              <a:gd name="connsiteX56" fmla="*/ 16241 w 406269"/>
              <a:gd name="connsiteY56" fmla="*/ 320690 h 528705"/>
              <a:gd name="connsiteX57" fmla="*/ 11907 w 406269"/>
              <a:gd name="connsiteY57" fmla="*/ 255685 h 528705"/>
              <a:gd name="connsiteX58" fmla="*/ 29242 w 406269"/>
              <a:gd name="connsiteY58" fmla="*/ 242685 h 528705"/>
              <a:gd name="connsiteX59" fmla="*/ 37909 w 406269"/>
              <a:gd name="connsiteY59" fmla="*/ 234017 h 528705"/>
              <a:gd name="connsiteX60" fmla="*/ 50910 w 406269"/>
              <a:gd name="connsiteY60" fmla="*/ 238351 h 528705"/>
              <a:gd name="connsiteX61" fmla="*/ 59577 w 406269"/>
              <a:gd name="connsiteY61" fmla="*/ 264353 h 528705"/>
              <a:gd name="connsiteX62" fmla="*/ 63911 w 406269"/>
              <a:gd name="connsiteY62" fmla="*/ 294688 h 528705"/>
              <a:gd name="connsiteX63" fmla="*/ 76912 w 406269"/>
              <a:gd name="connsiteY63" fmla="*/ 294688 h 52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406269" h="528705">
                <a:moveTo>
                  <a:pt x="76912" y="294688"/>
                </a:moveTo>
                <a:cubicBezTo>
                  <a:pt x="79801" y="283854"/>
                  <a:pt x="77675" y="251105"/>
                  <a:pt x="81245" y="229684"/>
                </a:cubicBezTo>
                <a:cubicBezTo>
                  <a:pt x="82101" y="224546"/>
                  <a:pt x="88133" y="221578"/>
                  <a:pt x="89913" y="216683"/>
                </a:cubicBezTo>
                <a:cubicBezTo>
                  <a:pt x="93984" y="205488"/>
                  <a:pt x="93253" y="192668"/>
                  <a:pt x="98580" y="182013"/>
                </a:cubicBezTo>
                <a:cubicBezTo>
                  <a:pt x="109576" y="160020"/>
                  <a:pt x="103663" y="170054"/>
                  <a:pt x="115915" y="151678"/>
                </a:cubicBezTo>
                <a:cubicBezTo>
                  <a:pt x="117359" y="147344"/>
                  <a:pt x="119046" y="143084"/>
                  <a:pt x="120248" y="138677"/>
                </a:cubicBezTo>
                <a:cubicBezTo>
                  <a:pt x="123382" y="127185"/>
                  <a:pt x="128916" y="104008"/>
                  <a:pt x="128916" y="104008"/>
                </a:cubicBezTo>
                <a:cubicBezTo>
                  <a:pt x="127471" y="99674"/>
                  <a:pt x="126625" y="95093"/>
                  <a:pt x="124582" y="91007"/>
                </a:cubicBezTo>
                <a:cubicBezTo>
                  <a:pt x="118548" y="78939"/>
                  <a:pt x="112499" y="74590"/>
                  <a:pt x="102914" y="65005"/>
                </a:cubicBezTo>
                <a:cubicBezTo>
                  <a:pt x="101469" y="59227"/>
                  <a:pt x="98580" y="53626"/>
                  <a:pt x="98580" y="47670"/>
                </a:cubicBezTo>
                <a:cubicBezTo>
                  <a:pt x="98580" y="41714"/>
                  <a:pt x="101278" y="36063"/>
                  <a:pt x="102914" y="30336"/>
                </a:cubicBezTo>
                <a:cubicBezTo>
                  <a:pt x="104169" y="25944"/>
                  <a:pt x="104897" y="21252"/>
                  <a:pt x="107247" y="17335"/>
                </a:cubicBezTo>
                <a:cubicBezTo>
                  <a:pt x="112365" y="8805"/>
                  <a:pt x="119618" y="6193"/>
                  <a:pt x="128916" y="4334"/>
                </a:cubicBezTo>
                <a:cubicBezTo>
                  <a:pt x="138932" y="2331"/>
                  <a:pt x="149139" y="1445"/>
                  <a:pt x="159251" y="0"/>
                </a:cubicBezTo>
                <a:cubicBezTo>
                  <a:pt x="166474" y="1445"/>
                  <a:pt x="174331" y="1040"/>
                  <a:pt x="180919" y="4334"/>
                </a:cubicBezTo>
                <a:cubicBezTo>
                  <a:pt x="189260" y="8505"/>
                  <a:pt x="197610" y="22870"/>
                  <a:pt x="202588" y="30336"/>
                </a:cubicBezTo>
                <a:cubicBezTo>
                  <a:pt x="210903" y="55286"/>
                  <a:pt x="207866" y="40118"/>
                  <a:pt x="202588" y="82340"/>
                </a:cubicBezTo>
                <a:cubicBezTo>
                  <a:pt x="201321" y="92475"/>
                  <a:pt x="200257" y="102659"/>
                  <a:pt x="198254" y="112675"/>
                </a:cubicBezTo>
                <a:cubicBezTo>
                  <a:pt x="197358" y="117154"/>
                  <a:pt x="195175" y="121284"/>
                  <a:pt x="193920" y="125676"/>
                </a:cubicBezTo>
                <a:cubicBezTo>
                  <a:pt x="192284" y="131403"/>
                  <a:pt x="190755" y="137171"/>
                  <a:pt x="189587" y="143011"/>
                </a:cubicBezTo>
                <a:cubicBezTo>
                  <a:pt x="187864" y="151627"/>
                  <a:pt x="187384" y="160488"/>
                  <a:pt x="185253" y="169012"/>
                </a:cubicBezTo>
                <a:cubicBezTo>
                  <a:pt x="183037" y="177875"/>
                  <a:pt x="176586" y="195014"/>
                  <a:pt x="176586" y="195014"/>
                </a:cubicBezTo>
                <a:cubicBezTo>
                  <a:pt x="178030" y="219571"/>
                  <a:pt x="169918" y="246683"/>
                  <a:pt x="180919" y="268686"/>
                </a:cubicBezTo>
                <a:cubicBezTo>
                  <a:pt x="185487" y="277822"/>
                  <a:pt x="201921" y="268501"/>
                  <a:pt x="211255" y="264353"/>
                </a:cubicBezTo>
                <a:cubicBezTo>
                  <a:pt x="216014" y="262238"/>
                  <a:pt x="217593" y="256010"/>
                  <a:pt x="219922" y="251352"/>
                </a:cubicBezTo>
                <a:cubicBezTo>
                  <a:pt x="225760" y="239675"/>
                  <a:pt x="221885" y="235009"/>
                  <a:pt x="232923" y="225350"/>
                </a:cubicBezTo>
                <a:cubicBezTo>
                  <a:pt x="240762" y="218490"/>
                  <a:pt x="258925" y="208015"/>
                  <a:pt x="258925" y="208015"/>
                </a:cubicBezTo>
                <a:cubicBezTo>
                  <a:pt x="261814" y="213793"/>
                  <a:pt x="267132" y="218906"/>
                  <a:pt x="267592" y="225350"/>
                </a:cubicBezTo>
                <a:cubicBezTo>
                  <a:pt x="268626" y="239830"/>
                  <a:pt x="257675" y="255285"/>
                  <a:pt x="263259" y="268686"/>
                </a:cubicBezTo>
                <a:cubicBezTo>
                  <a:pt x="266773" y="277119"/>
                  <a:pt x="280594" y="274465"/>
                  <a:pt x="289261" y="277354"/>
                </a:cubicBezTo>
                <a:cubicBezTo>
                  <a:pt x="312374" y="275909"/>
                  <a:pt x="335725" y="276632"/>
                  <a:pt x="358599" y="273020"/>
                </a:cubicBezTo>
                <a:cubicBezTo>
                  <a:pt x="363744" y="272208"/>
                  <a:pt x="367078" y="266937"/>
                  <a:pt x="371600" y="264353"/>
                </a:cubicBezTo>
                <a:cubicBezTo>
                  <a:pt x="377209" y="261148"/>
                  <a:pt x="383157" y="258574"/>
                  <a:pt x="388935" y="255685"/>
                </a:cubicBezTo>
                <a:cubicBezTo>
                  <a:pt x="391824" y="251352"/>
                  <a:pt x="395273" y="247343"/>
                  <a:pt x="397602" y="242685"/>
                </a:cubicBezTo>
                <a:cubicBezTo>
                  <a:pt x="404536" y="228817"/>
                  <a:pt x="399336" y="221883"/>
                  <a:pt x="406269" y="242685"/>
                </a:cubicBezTo>
                <a:cubicBezTo>
                  <a:pt x="404825" y="260019"/>
                  <a:pt x="403270" y="277345"/>
                  <a:pt x="401936" y="294688"/>
                </a:cubicBezTo>
                <a:cubicBezTo>
                  <a:pt x="394275" y="394290"/>
                  <a:pt x="404690" y="328380"/>
                  <a:pt x="393268" y="368360"/>
                </a:cubicBezTo>
                <a:cubicBezTo>
                  <a:pt x="391415" y="374847"/>
                  <a:pt x="388067" y="391764"/>
                  <a:pt x="384601" y="398696"/>
                </a:cubicBezTo>
                <a:cubicBezTo>
                  <a:pt x="373992" y="419914"/>
                  <a:pt x="379362" y="404236"/>
                  <a:pt x="367266" y="420364"/>
                </a:cubicBezTo>
                <a:cubicBezTo>
                  <a:pt x="361016" y="428697"/>
                  <a:pt x="355710" y="437699"/>
                  <a:pt x="349932" y="446366"/>
                </a:cubicBezTo>
                <a:lnTo>
                  <a:pt x="341264" y="459367"/>
                </a:lnTo>
                <a:cubicBezTo>
                  <a:pt x="338375" y="463701"/>
                  <a:pt x="336931" y="469479"/>
                  <a:pt x="332597" y="472368"/>
                </a:cubicBezTo>
                <a:lnTo>
                  <a:pt x="319596" y="481035"/>
                </a:lnTo>
                <a:cubicBezTo>
                  <a:pt x="304339" y="503922"/>
                  <a:pt x="318679" y="485536"/>
                  <a:pt x="293594" y="507037"/>
                </a:cubicBezTo>
                <a:cubicBezTo>
                  <a:pt x="288941" y="511025"/>
                  <a:pt x="285914" y="516997"/>
                  <a:pt x="280593" y="520038"/>
                </a:cubicBezTo>
                <a:cubicBezTo>
                  <a:pt x="275422" y="522993"/>
                  <a:pt x="269174" y="523676"/>
                  <a:pt x="263259" y="524372"/>
                </a:cubicBezTo>
                <a:cubicBezTo>
                  <a:pt x="244553" y="526573"/>
                  <a:pt x="225700" y="527261"/>
                  <a:pt x="206921" y="528705"/>
                </a:cubicBezTo>
                <a:cubicBezTo>
                  <a:pt x="188142" y="527261"/>
                  <a:pt x="168321" y="530707"/>
                  <a:pt x="150584" y="524372"/>
                </a:cubicBezTo>
                <a:cubicBezTo>
                  <a:pt x="144975" y="522369"/>
                  <a:pt x="147961" y="512742"/>
                  <a:pt x="146250" y="507037"/>
                </a:cubicBezTo>
                <a:cubicBezTo>
                  <a:pt x="143625" y="498286"/>
                  <a:pt x="137583" y="481035"/>
                  <a:pt x="137583" y="481035"/>
                </a:cubicBezTo>
                <a:cubicBezTo>
                  <a:pt x="136138" y="470923"/>
                  <a:pt x="137817" y="459836"/>
                  <a:pt x="133249" y="450700"/>
                </a:cubicBezTo>
                <a:cubicBezTo>
                  <a:pt x="123289" y="430779"/>
                  <a:pt x="114591" y="430034"/>
                  <a:pt x="98580" y="424698"/>
                </a:cubicBezTo>
                <a:cubicBezTo>
                  <a:pt x="77653" y="403769"/>
                  <a:pt x="103113" y="430364"/>
                  <a:pt x="81245" y="403030"/>
                </a:cubicBezTo>
                <a:cubicBezTo>
                  <a:pt x="74185" y="394205"/>
                  <a:pt x="69235" y="392133"/>
                  <a:pt x="59577" y="385695"/>
                </a:cubicBezTo>
                <a:cubicBezTo>
                  <a:pt x="38059" y="353416"/>
                  <a:pt x="65715" y="393061"/>
                  <a:pt x="37909" y="359693"/>
                </a:cubicBezTo>
                <a:cubicBezTo>
                  <a:pt x="10584" y="326903"/>
                  <a:pt x="45784" y="363232"/>
                  <a:pt x="20574" y="338025"/>
                </a:cubicBezTo>
                <a:cubicBezTo>
                  <a:pt x="19130" y="332247"/>
                  <a:pt x="18587" y="326165"/>
                  <a:pt x="16241" y="320690"/>
                </a:cubicBezTo>
                <a:cubicBezTo>
                  <a:pt x="3195" y="290248"/>
                  <a:pt x="-10463" y="322792"/>
                  <a:pt x="11907" y="255685"/>
                </a:cubicBezTo>
                <a:cubicBezTo>
                  <a:pt x="14191" y="248833"/>
                  <a:pt x="23693" y="247309"/>
                  <a:pt x="29242" y="242685"/>
                </a:cubicBezTo>
                <a:cubicBezTo>
                  <a:pt x="32381" y="240069"/>
                  <a:pt x="35020" y="236906"/>
                  <a:pt x="37909" y="234017"/>
                </a:cubicBezTo>
                <a:cubicBezTo>
                  <a:pt x="42243" y="235462"/>
                  <a:pt x="48255" y="234634"/>
                  <a:pt x="50910" y="238351"/>
                </a:cubicBezTo>
                <a:cubicBezTo>
                  <a:pt x="56220" y="245785"/>
                  <a:pt x="59577" y="264353"/>
                  <a:pt x="59577" y="264353"/>
                </a:cubicBezTo>
                <a:cubicBezTo>
                  <a:pt x="61022" y="274465"/>
                  <a:pt x="60976" y="284904"/>
                  <a:pt x="63911" y="294688"/>
                </a:cubicBezTo>
                <a:cubicBezTo>
                  <a:pt x="68118" y="308710"/>
                  <a:pt x="74023" y="305522"/>
                  <a:pt x="76912" y="294688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85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animBg="1"/>
      <p:bldP spid="6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Loops: A More Complex </a:t>
            </a:r>
            <a:r>
              <a:rPr lang="en-US" dirty="0" smtClean="0"/>
              <a:t>Example (JavaScript Portion)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Nesting again, writing to a webpage via document.write()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&lt;script&gt;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var i = -1;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funImage = ("&lt;img src='pics/funGuy.jpg'&gt;");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fungiImage = ("&lt;img src='pics/fungi.jpg'&gt;");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1; i &lt;= 4;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prompt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("Hit ok to continue", i);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(i % 2 == 0)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% Modulo operator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document.write(funImage);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even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document.write(fungiImage);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odd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2050" name="Picture 2" descr="U:\PC\lectures\203\javascript resources\pics\funGu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941884"/>
            <a:ext cx="620199" cy="687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U:\PC\lectures\203\javascript resources\pics\fung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140801"/>
            <a:ext cx="703195" cy="54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53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Documentation Requirements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specified in your assignment if there are special data requirements for your webpage and/or JavaScript program then this must be documented.</a:t>
            </a:r>
          </a:p>
          <a:p>
            <a:r>
              <a:rPr lang="en-CA" dirty="0" smtClean="0"/>
              <a:t>The previous program requires two images to be located in a specific location.</a:t>
            </a:r>
          </a:p>
          <a:p>
            <a:r>
              <a:rPr lang="en-CA" dirty="0" smtClean="0"/>
              <a:t>Program documentation:</a:t>
            </a:r>
          </a:p>
          <a:p>
            <a:pPr marL="339725" lvl="1" indent="0"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Requirements for program to run.</a:t>
            </a:r>
          </a:p>
          <a:p>
            <a:pPr marL="339725" lvl="1" indent="0"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There is a subfolder called 'pics' in the folder where this </a:t>
            </a:r>
          </a:p>
          <a:p>
            <a:pPr marL="339725" lvl="1" indent="0"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program resides.</a:t>
            </a:r>
          </a:p>
          <a:p>
            <a:pPr marL="339725" lvl="1" indent="0"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The pics folder must contain images with the exact names (you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can substitute your own images if you wish (content doesn't </a:t>
            </a:r>
          </a:p>
          <a:p>
            <a:pPr marL="339725" lvl="1" indent="0"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matter just the name): 'fungi.jpg', 'funGuy.jpg', 'noClick.png', </a:t>
            </a:r>
          </a:p>
          <a:p>
            <a:pPr marL="339725" lvl="1" indent="0"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'clickable.png'. </a:t>
            </a:r>
          </a:p>
          <a:p>
            <a:pPr marL="339725" lvl="1" indent="0">
              <a:buNone/>
            </a:pP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Etc.</a:t>
            </a:r>
            <a:endParaRPr lang="en-CA" sz="16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89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Writing HTML Tags To A Document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Most any html tag can be written to a document via “</a:t>
            </a:r>
            <a:r>
              <a:rPr lang="en-CA" dirty="0" smtClean="0">
                <a:latin typeface="Consolas" panose="020B0609020204030204" pitchFamily="49" charset="0"/>
              </a:rPr>
              <a:t>document.write()</a:t>
            </a:r>
            <a:r>
              <a:rPr lang="en-CA" dirty="0" smtClean="0"/>
              <a:t>”</a:t>
            </a:r>
          </a:p>
          <a:p>
            <a:r>
              <a:rPr lang="en-CA" dirty="0" smtClean="0"/>
              <a:t>The tags are treated as strings and like tags added to page without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write()</a:t>
            </a:r>
            <a:r>
              <a:rPr lang="en-CA" dirty="0" smtClean="0">
                <a:cs typeface="Consolas" panose="020B0609020204030204" pitchFamily="49" charset="0"/>
              </a:rPr>
              <a:t> </a:t>
            </a:r>
            <a:r>
              <a:rPr lang="en-CA" dirty="0" smtClean="0"/>
              <a:t>they must be enclosed in angled brackets.</a:t>
            </a:r>
          </a:p>
          <a:p>
            <a:r>
              <a:rPr lang="en-CA" b="1" dirty="0" smtClean="0"/>
              <a:t>Forma</a:t>
            </a:r>
            <a:r>
              <a:rPr lang="en-CA" dirty="0" smtClean="0"/>
              <a:t>t:</a:t>
            </a:r>
          </a:p>
          <a:p>
            <a:pPr marL="452438" lvl="2" indent="0">
              <a:buNone/>
            </a:pPr>
            <a:r>
              <a:rPr lang="en-CA" sz="2000" dirty="0">
                <a:latin typeface="Consolas" panose="020B0609020204030204" pitchFamily="49" charset="0"/>
              </a:rPr>
              <a:t>d</a:t>
            </a:r>
            <a:r>
              <a:rPr lang="en-CA" sz="2000" dirty="0" smtClean="0">
                <a:latin typeface="Consolas" panose="020B0609020204030204" pitchFamily="49" charset="0"/>
              </a:rPr>
              <a:t>ocument.write</a:t>
            </a:r>
            <a:r>
              <a:rPr lang="en-CA" sz="2000" dirty="0">
                <a:latin typeface="Consolas" panose="020B0609020204030204" pitchFamily="49" charset="0"/>
              </a:rPr>
              <a:t>(&lt;"</a:t>
            </a:r>
            <a:r>
              <a:rPr lang="en-CA" sz="2000" i="1" dirty="0">
                <a:latin typeface="Consolas" panose="020B0609020204030204" pitchFamily="49" charset="0"/>
              </a:rPr>
              <a:t>tag</a:t>
            </a:r>
            <a:r>
              <a:rPr lang="en-CA" sz="2000" dirty="0">
                <a:latin typeface="Consolas" panose="020B0609020204030204" pitchFamily="49" charset="0"/>
              </a:rPr>
              <a:t>"&gt;);</a:t>
            </a:r>
            <a:endParaRPr lang="en-CA" sz="2000" dirty="0" smtClean="0">
              <a:latin typeface="Consolas" panose="020B0609020204030204" pitchFamily="49" charset="0"/>
            </a:endParaRPr>
          </a:p>
          <a:p>
            <a:r>
              <a:rPr lang="en-CA" b="1" dirty="0" smtClean="0"/>
              <a:t>Example</a:t>
            </a:r>
            <a:r>
              <a:rPr lang="en-CA" dirty="0" smtClean="0"/>
              <a:t>:</a:t>
            </a:r>
          </a:p>
          <a:p>
            <a:pPr marL="112713" lvl="2" indent="0">
              <a:buNone/>
            </a:pPr>
            <a:r>
              <a:rPr lang="en-CA" sz="2000" dirty="0" smtClean="0">
                <a:latin typeface="Consolas" panose="020B0609020204030204" pitchFamily="49" charset="0"/>
              </a:rPr>
              <a:t>  document.write(&lt;</a:t>
            </a:r>
            <a:r>
              <a:rPr lang="en-CA" sz="2000" dirty="0">
                <a:latin typeface="Consolas" panose="020B0609020204030204" pitchFamily="49" charset="0"/>
              </a:rPr>
              <a:t>"</a:t>
            </a:r>
            <a:r>
              <a:rPr lang="en-CA" sz="2000" i="1" dirty="0" smtClean="0">
                <a:latin typeface="Consolas" panose="020B0609020204030204" pitchFamily="49" charset="0"/>
              </a:rPr>
              <a:t>br</a:t>
            </a:r>
            <a:r>
              <a:rPr lang="en-CA" sz="2000" dirty="0" smtClean="0">
                <a:latin typeface="Consolas" panose="020B0609020204030204" pitchFamily="49" charset="0"/>
              </a:rPr>
              <a:t>"&gt;);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64111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Multiple Lines To A Document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</a:t>
            </a:r>
            <a:r>
              <a:rPr lang="en-US" b="1" dirty="0" smtClean="0"/>
              <a:t>complete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14multilineWrite.html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document.write("&lt;b&gt;Line1&lt;/b&gt;: Part 1");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document.write("&lt;b&gt;Line1&lt;/b&gt;: Part 2");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document.write("&lt;br&gt;&lt;b&gt;Line2&lt;/b&gt;:");</a:t>
            </a:r>
          </a:p>
          <a:p>
            <a:pPr marL="339725" lvl="1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97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Arrays (If There Is Time)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Unlike ‘simple’ variables such as integers and real numbers, an array can hold multiple values e.g., a number variable can store </a:t>
            </a:r>
            <a:r>
              <a:rPr lang="en-CA" i="1" dirty="0" smtClean="0"/>
              <a:t>one student’s grades </a:t>
            </a:r>
            <a:r>
              <a:rPr lang="en-CA" dirty="0" smtClean="0"/>
              <a:t>while </a:t>
            </a:r>
            <a:r>
              <a:rPr lang="en-CA" i="1" dirty="0" smtClean="0"/>
              <a:t>an array can store the grades for an entire class</a:t>
            </a:r>
            <a:r>
              <a:rPr lang="en-CA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138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Accessing Simple Variables Arrays</a:t>
            </a:r>
            <a:endParaRPr lang="en-C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7" t="14925" r="27360" b="16418"/>
          <a:stretch/>
        </p:blipFill>
        <p:spPr>
          <a:xfrm>
            <a:off x="437147" y="1769213"/>
            <a:ext cx="1163053" cy="1188899"/>
          </a:xfrm>
        </p:spPr>
      </p:pic>
      <p:sp>
        <p:nvSpPr>
          <p:cNvPr id="5" name="TextBox 4"/>
          <p:cNvSpPr txBox="1"/>
          <p:nvPr/>
        </p:nvSpPr>
        <p:spPr bwMode="auto">
          <a:xfrm>
            <a:off x="0" y="6368716"/>
            <a:ext cx="1981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CA" sz="1200" b="1" dirty="0" smtClean="0"/>
              <a:t>Images: www.colourbox.com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7" t="56666" r="50000" b="3334"/>
          <a:stretch/>
        </p:blipFill>
        <p:spPr>
          <a:xfrm>
            <a:off x="685800" y="2922142"/>
            <a:ext cx="4267201" cy="36576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143000" y="6405562"/>
            <a:ext cx="16764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dirty="0" smtClean="0"/>
              <a:t>2500 University Dr. NW</a:t>
            </a:r>
            <a:endParaRPr lang="en-CA" sz="1600" dirty="0"/>
          </a:p>
        </p:txBody>
      </p:sp>
      <p:sp>
        <p:nvSpPr>
          <p:cNvPr id="8" name="Rectangle 7"/>
          <p:cNvSpPr/>
          <p:nvPr/>
        </p:nvSpPr>
        <p:spPr>
          <a:xfrm>
            <a:off x="1946031" y="5644591"/>
            <a:ext cx="4572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dirty="0" smtClean="0"/>
              <a:t>11</a:t>
            </a:r>
            <a:endParaRPr lang="en-CA" sz="1600" dirty="0"/>
          </a:p>
        </p:txBody>
      </p:sp>
      <p:sp>
        <p:nvSpPr>
          <p:cNvPr id="9" name="Rectangle 8"/>
          <p:cNvSpPr/>
          <p:nvPr/>
        </p:nvSpPr>
        <p:spPr>
          <a:xfrm>
            <a:off x="2638425" y="5638800"/>
            <a:ext cx="4572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dirty="0" smtClean="0"/>
              <a:t>12</a:t>
            </a:r>
            <a:endParaRPr lang="en-CA" sz="1600" dirty="0"/>
          </a:p>
        </p:txBody>
      </p:sp>
      <p:sp>
        <p:nvSpPr>
          <p:cNvPr id="10" name="Rectangle 9"/>
          <p:cNvSpPr/>
          <p:nvPr/>
        </p:nvSpPr>
        <p:spPr>
          <a:xfrm>
            <a:off x="3276600" y="5638800"/>
            <a:ext cx="4572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dirty="0" smtClean="0"/>
              <a:t>13</a:t>
            </a:r>
            <a:endParaRPr lang="en-CA" sz="1600" dirty="0"/>
          </a:p>
        </p:txBody>
      </p:sp>
      <p:sp>
        <p:nvSpPr>
          <p:cNvPr id="11" name="Rectangle 10"/>
          <p:cNvSpPr/>
          <p:nvPr/>
        </p:nvSpPr>
        <p:spPr>
          <a:xfrm>
            <a:off x="3914775" y="5638800"/>
            <a:ext cx="4572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dirty="0" smtClean="0"/>
              <a:t>14</a:t>
            </a:r>
            <a:endParaRPr lang="en-CA" sz="16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2819400" y="4928839"/>
            <a:ext cx="6324600" cy="1776761"/>
            <a:chOff x="2819400" y="4928839"/>
            <a:chExt cx="6324600" cy="1776761"/>
          </a:xfrm>
        </p:grpSpPr>
        <p:sp>
          <p:nvSpPr>
            <p:cNvPr id="13" name="TextBox 12"/>
            <p:cNvSpPr txBox="1"/>
            <p:nvPr/>
          </p:nvSpPr>
          <p:spPr bwMode="auto">
            <a:xfrm>
              <a:off x="6781800" y="4928839"/>
              <a:ext cx="2362200" cy="14743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Access entire the apartment via the apartment address “2500 University Dr. NW”</a:t>
              </a:r>
            </a:p>
          </p:txBody>
        </p:sp>
        <p:cxnSp>
          <p:nvCxnSpPr>
            <p:cNvPr id="14" name="Straight Arrow Connector 13"/>
            <p:cNvCxnSpPr>
              <a:stCxn id="13" idx="1"/>
            </p:cNvCxnSpPr>
            <p:nvPr/>
          </p:nvCxnSpPr>
          <p:spPr>
            <a:xfrm flipH="1">
              <a:off x="2819400" y="5666010"/>
              <a:ext cx="3962400" cy="103959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174632" y="2963194"/>
            <a:ext cx="6934056" cy="2675606"/>
            <a:chOff x="2174632" y="2963194"/>
            <a:chExt cx="6934056" cy="2675606"/>
          </a:xfrm>
        </p:grpSpPr>
        <p:sp>
          <p:nvSpPr>
            <p:cNvPr id="16" name="TextBox 15"/>
            <p:cNvSpPr txBox="1"/>
            <p:nvPr/>
          </p:nvSpPr>
          <p:spPr bwMode="auto">
            <a:xfrm>
              <a:off x="6746488" y="2963194"/>
              <a:ext cx="2362200" cy="175803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Individual suites can be accessed via the suite address e.g. “#11 2500 University Dr. NW”</a:t>
              </a:r>
            </a:p>
          </p:txBody>
        </p:sp>
        <p:cxnSp>
          <p:nvCxnSpPr>
            <p:cNvPr id="17" name="Straight Arrow Connector 16"/>
            <p:cNvCxnSpPr>
              <a:stCxn id="16" idx="1"/>
            </p:cNvCxnSpPr>
            <p:nvPr/>
          </p:nvCxnSpPr>
          <p:spPr>
            <a:xfrm flipH="1">
              <a:off x="2174632" y="3842209"/>
              <a:ext cx="4571856" cy="178298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6" idx="1"/>
            </p:cNvCxnSpPr>
            <p:nvPr/>
          </p:nvCxnSpPr>
          <p:spPr>
            <a:xfrm flipH="1">
              <a:off x="2878018" y="3842209"/>
              <a:ext cx="3868470" cy="177879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16" idx="1"/>
            </p:cNvCxnSpPr>
            <p:nvPr/>
          </p:nvCxnSpPr>
          <p:spPr>
            <a:xfrm flipH="1">
              <a:off x="3546162" y="3842209"/>
              <a:ext cx="3200326" cy="1790123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6" idx="1"/>
              <a:endCxn id="11" idx="0"/>
            </p:cNvCxnSpPr>
            <p:nvPr/>
          </p:nvCxnSpPr>
          <p:spPr>
            <a:xfrm flipH="1">
              <a:off x="4143375" y="3842209"/>
              <a:ext cx="2603113" cy="1796591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/>
          <p:cNvSpPr/>
          <p:nvPr/>
        </p:nvSpPr>
        <p:spPr>
          <a:xfrm>
            <a:off x="749968" y="1369302"/>
            <a:ext cx="1676400" cy="4572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1600" dirty="0" smtClean="0"/>
              <a:t>#123 University Dr. NW</a:t>
            </a:r>
            <a:endParaRPr lang="en-CA" sz="1600" dirty="0"/>
          </a:p>
        </p:txBody>
      </p:sp>
      <p:grpSp>
        <p:nvGrpSpPr>
          <p:cNvPr id="22" name="Group 21"/>
          <p:cNvGrpSpPr/>
          <p:nvPr/>
        </p:nvGrpSpPr>
        <p:grpSpPr>
          <a:xfrm>
            <a:off x="1409700" y="899207"/>
            <a:ext cx="7048500" cy="1776761"/>
            <a:chOff x="2819400" y="4928839"/>
            <a:chExt cx="7048500" cy="1776761"/>
          </a:xfrm>
        </p:grpSpPr>
        <p:sp>
          <p:nvSpPr>
            <p:cNvPr id="23" name="TextBox 22"/>
            <p:cNvSpPr txBox="1"/>
            <p:nvPr/>
          </p:nvSpPr>
          <p:spPr bwMode="auto">
            <a:xfrm>
              <a:off x="6781800" y="4928839"/>
              <a:ext cx="3086100" cy="147434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ts val="600"/>
                </a:spcBef>
              </a:pPr>
              <a:r>
                <a:rPr lang="en-CA" b="1" dirty="0">
                  <a:solidFill>
                    <a:srgbClr val="FF0000"/>
                  </a:solidFill>
                </a:rPr>
                <a:t>~Simple variable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Access entire the house via the address “</a:t>
              </a:r>
              <a:r>
                <a:rPr lang="en-CA" b="1" dirty="0" smtClean="0">
                  <a:solidFill>
                    <a:srgbClr val="FF0000"/>
                  </a:solidFill>
                </a:rPr>
                <a:t>123</a:t>
              </a:r>
              <a:r>
                <a:rPr lang="en-CA" sz="1800" b="1" dirty="0" smtClean="0">
                  <a:solidFill>
                    <a:srgbClr val="FF0000"/>
                  </a:solidFill>
                </a:rPr>
                <a:t> University Dr. NW”</a:t>
              </a:r>
            </a:p>
          </p:txBody>
        </p:sp>
        <p:cxnSp>
          <p:nvCxnSpPr>
            <p:cNvPr id="24" name="Straight Arrow Connector 23"/>
            <p:cNvCxnSpPr>
              <a:stCxn id="23" idx="1"/>
            </p:cNvCxnSpPr>
            <p:nvPr/>
          </p:nvCxnSpPr>
          <p:spPr>
            <a:xfrm flipH="1">
              <a:off x="2819400" y="5666010"/>
              <a:ext cx="3962400" cy="103959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6674711" y="2560184"/>
            <a:ext cx="9220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spcBef>
                <a:spcPts val="600"/>
              </a:spcBef>
            </a:pPr>
            <a:r>
              <a:rPr lang="en-CA" b="1" dirty="0" smtClean="0">
                <a:solidFill>
                  <a:srgbClr val="FF0000"/>
                </a:solidFill>
              </a:rPr>
              <a:t>~Array</a:t>
            </a:r>
            <a:endParaRPr lang="en-CA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144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21" grpId="0" animBg="1"/>
      <p:bldP spid="3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Declaring Array Variables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Format</a:t>
            </a:r>
            <a:r>
              <a:rPr lang="en-CA" dirty="0"/>
              <a:t> (creating an array):</a:t>
            </a: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var &lt;</a:t>
            </a:r>
            <a:r>
              <a:rPr lang="en-CA" i="1" dirty="0">
                <a:latin typeface="Consolas" panose="020B0609020204030204" pitchFamily="49" charset="0"/>
                <a:cs typeface="Consolas" panose="020B0609020204030204" pitchFamily="49" charset="0"/>
              </a:rPr>
              <a:t>array name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 = new Array(&lt;</a:t>
            </a:r>
            <a:r>
              <a:rPr lang="en-CA" i="1" dirty="0">
                <a:latin typeface="Consolas" panose="020B0609020204030204" pitchFamily="49" charset="0"/>
                <a:cs typeface="Consolas" panose="020B0609020204030204" pitchFamily="49" charset="0"/>
              </a:rPr>
              <a:t>Number of elements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&gt;);</a:t>
            </a:r>
          </a:p>
          <a:p>
            <a:endParaRPr lang="en-CA" dirty="0"/>
          </a:p>
          <a:p>
            <a:r>
              <a:rPr lang="en-CA" b="1" dirty="0"/>
              <a:t>Example</a:t>
            </a:r>
            <a:r>
              <a:rPr lang="en-CA" dirty="0"/>
              <a:t> (creating an array):</a:t>
            </a: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var grades = new Array(4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</a:p>
          <a:p>
            <a:pPr marL="339725" lvl="1" indent="0">
              <a:buNone/>
            </a:pPr>
            <a:r>
              <a:rPr lang="en-CA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CA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Specify just the array name affects the whole array // (creates </a:t>
            </a:r>
            <a:r>
              <a:rPr lang="en-CA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whole </a:t>
            </a:r>
            <a:r>
              <a:rPr lang="en-CA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array)</a:t>
            </a:r>
            <a:r>
              <a:rPr lang="en-CA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339725" lvl="1" indent="0">
              <a:buNone/>
            </a:pPr>
            <a:r>
              <a:rPr lang="en-CA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CA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(~apartment </a:t>
            </a:r>
            <a:r>
              <a:rPr lang="en-CA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address)</a:t>
            </a:r>
            <a:endParaRPr lang="en-CA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508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Accessing Array Elements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Use array name and an ‘index’ (~apartment suite address)</a:t>
            </a:r>
          </a:p>
          <a:p>
            <a:pPr lvl="1"/>
            <a:r>
              <a:rPr lang="en-CA" dirty="0" smtClean="0"/>
              <a:t>The first index begin at zero</a:t>
            </a:r>
          </a:p>
          <a:p>
            <a:pPr lvl="1"/>
            <a:r>
              <a:rPr lang="en-CA" dirty="0" smtClean="0"/>
              <a:t>The last index ends at (size of the array minus 1).</a:t>
            </a:r>
          </a:p>
          <a:p>
            <a:pPr lvl="1"/>
            <a:r>
              <a:rPr lang="en-CA" dirty="0" smtClean="0"/>
              <a:t>Example: an array of size 10 will have index values from 0 to (10-1 or 9)</a:t>
            </a:r>
          </a:p>
          <a:p>
            <a:pPr lvl="1"/>
            <a:endParaRPr lang="en-CA" dirty="0"/>
          </a:p>
          <a:p>
            <a:r>
              <a:rPr lang="en-CA" b="1" dirty="0"/>
              <a:t>Format</a:t>
            </a:r>
            <a:r>
              <a:rPr lang="en-CA" dirty="0"/>
              <a:t> </a:t>
            </a:r>
            <a:r>
              <a:rPr lang="en-CA" dirty="0" smtClean="0"/>
              <a:t>(assigning value to an element):</a:t>
            </a:r>
            <a:endParaRPr lang="en-CA" dirty="0"/>
          </a:p>
          <a:p>
            <a:pPr marL="339725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  <a:cs typeface="Consolas" panose="020B0609020204030204" pitchFamily="49" charset="0"/>
              </a:rPr>
              <a:t>array name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&gt;[&lt;index&gt;] = value;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  <a:p>
            <a:r>
              <a:rPr lang="en-CA" b="1" dirty="0"/>
              <a:t>Example</a:t>
            </a:r>
            <a:r>
              <a:rPr lang="en-CA" dirty="0"/>
              <a:t> (assigning value </a:t>
            </a:r>
            <a:r>
              <a:rPr lang="en-CA" dirty="0" smtClean="0"/>
              <a:t>to elements):</a:t>
            </a:r>
            <a:endParaRPr lang="en-CA" dirty="0"/>
          </a:p>
          <a:p>
            <a:pPr marL="339725" lvl="1" indent="0">
              <a:buNone/>
            </a:pP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 grades[0]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4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grades[1]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3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grades[2]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2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grades[3] 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3;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CA" dirty="0" smtClean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8835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 More Realistic Example Program (HTML Portion)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Name of example</a:t>
            </a:r>
            <a:r>
              <a:rPr lang="en-US" dirty="0"/>
              <a:t>: </a:t>
            </a:r>
            <a:r>
              <a:rPr lang="en-US" dirty="0" smtClean="0"/>
              <a:t>15array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.html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img src="pics/noClick.png"&gt;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type="image" src="pics/clickable.png" onclick="main()" /&gt;&lt;br&gt;</a:t>
            </a:r>
          </a:p>
          <a:p>
            <a:pPr marL="339725" lvl="1" indent="0">
              <a:buNone/>
            </a:pPr>
            <a:r>
              <a:rPr lang="en-CA" sz="16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Requirements for program to run.</a:t>
            </a:r>
          </a:p>
          <a:p>
            <a:pPr marL="339725" lvl="1" indent="0">
              <a:buNone/>
            </a:pPr>
            <a:r>
              <a:rPr lang="en-CA" sz="16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There is a subfolder called 'pics' in the folder where this </a:t>
            </a:r>
          </a:p>
          <a:p>
            <a:pPr marL="339725" lvl="1" indent="0">
              <a:buNone/>
            </a:pPr>
            <a:r>
              <a:rPr lang="en-CA" sz="16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program resides.</a:t>
            </a:r>
          </a:p>
          <a:p>
            <a:pPr marL="339725" lvl="1" indent="0">
              <a:buNone/>
            </a:pPr>
            <a:r>
              <a:rPr lang="en-CA" sz="16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* </a:t>
            </a: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This folder contains 4 images with the following names: 0.jpg, </a:t>
            </a:r>
          </a:p>
          <a:p>
            <a:pPr marL="339725" lvl="1" indent="0">
              <a:buNone/>
            </a:pPr>
            <a:r>
              <a:rPr lang="en-CA" sz="16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6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1.jpg, 2.jpg, 3,jpg</a:t>
            </a:r>
            <a:endParaRPr lang="en-CA" sz="16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141998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 More Realistic Example Program </a:t>
            </a:r>
            <a:r>
              <a:rPr lang="en-CA" dirty="0" smtClean="0"/>
              <a:t>(JavaScript Portion)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SIZE = 4;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document.write(pics[i]);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CA" dirty="0"/>
          </a:p>
        </p:txBody>
      </p:sp>
      <p:grpSp>
        <p:nvGrpSpPr>
          <p:cNvPr id="12" name="Group 11"/>
          <p:cNvGrpSpPr/>
          <p:nvPr/>
        </p:nvGrpSpPr>
        <p:grpSpPr>
          <a:xfrm>
            <a:off x="7581977" y="990600"/>
            <a:ext cx="778017" cy="1241067"/>
            <a:chOff x="7581977" y="990600"/>
            <a:chExt cx="778017" cy="1241067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96200" y="990600"/>
              <a:ext cx="663794" cy="885059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 bwMode="auto">
            <a:xfrm>
              <a:off x="7581977" y="1850667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0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561861" y="2434173"/>
            <a:ext cx="1088806" cy="1088667"/>
            <a:chOff x="7561861" y="2434173"/>
            <a:chExt cx="1088806" cy="108866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2695" y="2434173"/>
              <a:ext cx="987972" cy="74097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 bwMode="auto">
            <a:xfrm>
              <a:off x="7561861" y="3141840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1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95366" y="3675240"/>
            <a:ext cx="1285959" cy="1286580"/>
            <a:chOff x="7595366" y="3675240"/>
            <a:chExt cx="1285959" cy="128658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7525" y="3675240"/>
              <a:ext cx="1193800" cy="895350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 bwMode="auto">
            <a:xfrm>
              <a:off x="7595366" y="4580820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2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581977" y="5181600"/>
            <a:ext cx="1377275" cy="1334348"/>
            <a:chOff x="7581977" y="5181600"/>
            <a:chExt cx="1377275" cy="1334348"/>
          </a:xfrm>
        </p:grpSpPr>
        <p:sp>
          <p:nvSpPr>
            <p:cNvPr id="11" name="TextBox 10"/>
            <p:cNvSpPr txBox="1"/>
            <p:nvPr/>
          </p:nvSpPr>
          <p:spPr bwMode="auto">
            <a:xfrm>
              <a:off x="7581977" y="6134948"/>
              <a:ext cx="764628" cy="3810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600" b="1" dirty="0">
                  <a:solidFill>
                    <a:srgbClr val="FF0000"/>
                  </a:solidFill>
                </a:rPr>
                <a:t>i</a:t>
              </a:r>
              <a:r>
                <a:rPr lang="en-CA" sz="1600" b="1" dirty="0" smtClean="0">
                  <a:solidFill>
                    <a:srgbClr val="FF0000"/>
                  </a:solidFill>
                </a:rPr>
                <a:t> = 3</a:t>
              </a:r>
            </a:p>
          </p:txBody>
        </p:sp>
        <p:pic>
          <p:nvPicPr>
            <p:cNvPr id="2050" name="Picture 2" descr="U:\PC\lectures\203\javascript resources\pics\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2695" y="5181600"/>
              <a:ext cx="1296557" cy="9724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192681"/>
            <a:ext cx="25146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163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Reminder: Backup Your Work Frequently!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always a good idea but imperative when writing JavaScript programs.</a:t>
            </a:r>
          </a:p>
          <a:p>
            <a:r>
              <a:rPr lang="en-CA" dirty="0" smtClean="0"/>
              <a:t>JavaScript will NOT give you helpful error messages!</a:t>
            </a:r>
          </a:p>
          <a:p>
            <a:pPr lvl="1"/>
            <a:r>
              <a:rPr lang="en-CA" dirty="0" smtClean="0"/>
              <a:t>Usually you get no error message at all.</a:t>
            </a:r>
          </a:p>
          <a:p>
            <a:pPr lvl="1"/>
            <a:r>
              <a:rPr lang="en-CA" dirty="0" smtClean="0"/>
              <a:t>Determining where the problem lies can be a great challenge!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23568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Program With An Error (Or Errors)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CA" sz="2400" b="1" dirty="0" smtClean="0">
                <a:cs typeface="Consolas" panose="020B0609020204030204" pitchFamily="49" charset="0"/>
              </a:rPr>
              <a:t>Program 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error2.html</a:t>
            </a:r>
            <a:endParaRPr lang="en-US" sz="1800" dirty="0"/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SIZE = 4;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nn-NO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87337" lvl="1" indent="0">
              <a:spcBef>
                <a:spcPts val="0"/>
              </a:spcBef>
              <a:buNone/>
            </a:pPr>
            <a:r>
              <a:rPr lang="nn-NO" sz="1800" dirty="0"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+ 1)    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document.write(pics[i]);    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  <a:p>
            <a:pPr marL="287337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492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Backups: Benefit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you accidentally introduce an error to your program and you cannot find the error.</a:t>
            </a:r>
          </a:p>
          <a:p>
            <a:r>
              <a:rPr lang="en-CA" dirty="0" smtClean="0"/>
              <a:t>You can always:</a:t>
            </a:r>
          </a:p>
          <a:p>
            <a:pPr lvl="1"/>
            <a:r>
              <a:rPr lang="en-CA" dirty="0" smtClean="0"/>
              <a:t>Compare the backup version vs. the current version in order to more easily find the difference</a:t>
            </a:r>
          </a:p>
          <a:p>
            <a:pPr lvl="1"/>
            <a:r>
              <a:rPr lang="en-CA" dirty="0" smtClean="0"/>
              <a:t>Simply revert to the backup (if you cannot find the error)</a:t>
            </a:r>
          </a:p>
          <a:p>
            <a:pPr lvl="2"/>
            <a:r>
              <a:rPr lang="en-CA" dirty="0" smtClean="0"/>
              <a:t>Starting working from the last working backup file.</a:t>
            </a:r>
          </a:p>
          <a:p>
            <a:r>
              <a:rPr lang="en-CA" dirty="0" smtClean="0"/>
              <a:t>When you make backups always ensure that your backup is working prior to making a backup.</a:t>
            </a:r>
          </a:p>
          <a:p>
            <a:r>
              <a:rPr lang="en-CA" dirty="0" smtClean="0"/>
              <a:t>You have been forewarned!</a:t>
            </a:r>
          </a:p>
          <a:p>
            <a:pPr lvl="1"/>
            <a:r>
              <a:rPr lang="en-CA" dirty="0" smtClean="0"/>
              <a:t>Failure to make a proper set of backups won’t allow you to get an extension.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09582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If All Else Fails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to do if you still didn’t take this advice and you are desperately trying to find the error.</a:t>
            </a:r>
          </a:p>
          <a:p>
            <a:r>
              <a:rPr lang="en-CA" dirty="0" smtClean="0"/>
              <a:t>First: there are no guarantees with this technique.</a:t>
            </a:r>
          </a:p>
          <a:p>
            <a:r>
              <a:rPr lang="en-CA" dirty="0" smtClean="0"/>
              <a:t>Second: make generous use of comments</a:t>
            </a:r>
          </a:p>
          <a:p>
            <a:pPr lvl="1"/>
            <a:r>
              <a:rPr lang="en-CA" dirty="0" smtClean="0"/>
              <a:t>“Comment out” the entire body of the function save for alert(s) (to tell you which parts of the function is running properly).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7280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“Commenting Out Code” Previous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alert("function main() executing");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 </a:t>
            </a: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 = 4;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]);</a:t>
            </a: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1600200"/>
            <a:ext cx="229552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823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“Commenting Out Code”: Gradually Move The Comments To Expose More Code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function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main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alert("function main() executing");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const </a:t>
            </a: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SIZE = 4;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pics = new Array(SIZE);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var i = 1;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</a:t>
            </a: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 = 0; i &lt; SIZE; i = i + 1)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pics[i] = "&lt;img src='pics/" + i + ".jpg'&gt;"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for (i = 0; i &lt; SIZE; i = i + 1</a:t>
            </a: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{       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prompt("Hit ok to continue","");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document.write(pics[i]);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*/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1600200"/>
            <a:ext cx="2295525" cy="1362075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914400" y="2613359"/>
            <a:ext cx="381000" cy="5334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 bwMode="auto">
          <a:xfrm>
            <a:off x="6553199" y="4953000"/>
            <a:ext cx="2295525" cy="166637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FF0000"/>
                </a:solidFill>
              </a:rPr>
              <a:t>As you ‘uncomment’ code take care that you don’t introduce new errors e.g., mismatch braces</a:t>
            </a:r>
          </a:p>
        </p:txBody>
      </p:sp>
      <p:sp>
        <p:nvSpPr>
          <p:cNvPr id="7" name="Down Arrow 6"/>
          <p:cNvSpPr/>
          <p:nvPr/>
        </p:nvSpPr>
        <p:spPr>
          <a:xfrm rot="10800000">
            <a:off x="914400" y="5709987"/>
            <a:ext cx="381000" cy="533400"/>
          </a:xfrm>
          <a:prstGeom prst="down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680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Finding Errors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technique of “commenting out” JavaScript code </a:t>
            </a:r>
            <a:r>
              <a:rPr lang="en-CA" b="1" dirty="0" smtClean="0"/>
              <a:t>will not work if the error is in your html tags</a:t>
            </a:r>
            <a:r>
              <a:rPr lang="en-CA" dirty="0" smtClean="0"/>
              <a:t>.</a:t>
            </a:r>
          </a:p>
          <a:p>
            <a:r>
              <a:rPr lang="en-CA" dirty="0" smtClean="0"/>
              <a:t>(Recall: documentation is used only conjunction with programming instructions and html does not include programming instructions).</a:t>
            </a:r>
          </a:p>
          <a:p>
            <a:r>
              <a:rPr lang="en-CA" dirty="0" smtClean="0"/>
              <a:t>Example: documentation will not help, what you were taught was commenting out JavaScript code (so BACKUP YOUR WORK)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&lt;script&gt;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function main()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alert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("function main() executing");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&lt;img src="pics/noClick.png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"&gt;</a:t>
            </a: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type="image" src="pics/clickable.png" 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onclick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="</a:t>
            </a: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main" 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/&gt;&lt;br&gt;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943600" y="4267200"/>
            <a:ext cx="2895600" cy="1524000"/>
            <a:chOff x="5943600" y="4191000"/>
            <a:chExt cx="2895600" cy="1524000"/>
          </a:xfrm>
        </p:grpSpPr>
        <p:sp>
          <p:nvSpPr>
            <p:cNvPr id="4" name="Right Brace 3"/>
            <p:cNvSpPr/>
            <p:nvPr/>
          </p:nvSpPr>
          <p:spPr>
            <a:xfrm>
              <a:off x="5943600" y="4191000"/>
              <a:ext cx="533400" cy="1524000"/>
            </a:xfrm>
            <a:prstGeom prst="rightBrac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5" name="TextBox 4"/>
            <p:cNvSpPr txBox="1"/>
            <p:nvPr/>
          </p:nvSpPr>
          <p:spPr bwMode="auto">
            <a:xfrm>
              <a:off x="6477000" y="4267200"/>
              <a:ext cx="2362200" cy="1219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93600" tIns="46800" rIns="93600" bIns="46800" rtlCol="0">
              <a:no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CA" sz="1800" b="1" dirty="0" smtClean="0">
                  <a:solidFill>
                    <a:srgbClr val="FF0000"/>
                  </a:solidFill>
                </a:rPr>
                <a:t>Using documentation for “commenting out” only works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51221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series of characters: alpha, numeric and other values that can be entered via the keyboard.</a:t>
            </a:r>
          </a:p>
          <a:p>
            <a:r>
              <a:rPr lang="en-US" dirty="0" smtClean="0"/>
              <a:t>A string has a length</a:t>
            </a:r>
          </a:p>
          <a:p>
            <a:r>
              <a:rPr lang="en-US" dirty="0" smtClean="0"/>
              <a:t>Examples: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string1 = "a12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!";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4 characters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ar string2 = "";     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0 characters</a:t>
            </a:r>
          </a:p>
          <a:p>
            <a:r>
              <a:rPr lang="en-US" dirty="0" smtClean="0"/>
              <a:t>The length method will return the length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&gt;.length;</a:t>
            </a:r>
          </a:p>
          <a:p>
            <a:pPr lvl="1"/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de-DE" sz="1800" dirty="0">
                <a:latin typeface="Consolas" panose="020B0609020204030204" pitchFamily="49" charset="0"/>
              </a:rPr>
              <a:t> userInput = alert("Name: ", "Bruce Lee");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userInput.length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0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userInput must be a String</a:t>
            </a:r>
            <a:endParaRPr lang="en-US" sz="1800" b="1" dirty="0">
              <a:solidFill>
                <a:srgbClr val="FF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23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Using The Length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CA" sz="2400" b="1" dirty="0">
                <a:cs typeface="Consolas" panose="020B0609020204030204" pitchFamily="49" charset="0"/>
              </a:rPr>
              <a:t>Program 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16stringLength.html</a:t>
            </a:r>
          </a:p>
          <a:p>
            <a:pPr marL="227013" lvl="1" indent="-227013">
              <a:buFont typeface="Arial" charset="0"/>
              <a:buChar char="•"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userInput = document.getElementById("input1").value;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(userInput.length == 0)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alert("Input field empty!");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alert(userInput);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 onclick="main()"/&gt;&lt;br&gt;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Enter some text and press the button &lt;input type="input" id="input1"/&gt;</a:t>
            </a:r>
          </a:p>
        </p:txBody>
      </p:sp>
    </p:spTree>
    <p:extLst>
      <p:ext uri="{BB962C8B-B14F-4D97-AF65-F5344CB8AC3E}">
        <p14:creationId xmlns:p14="http://schemas.microsoft.com/office/powerpoint/2010/main" val="179073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Capitalization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can be done with the methods:</a:t>
            </a:r>
          </a:p>
          <a:p>
            <a:pPr lvl="1"/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toUpperCase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1"/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i="1" dirty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toLowerCase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1"/>
            <a:endParaRPr lang="en-US" dirty="0"/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&lt;string variable&gt; = &lt;string&gt;.toUpperCase();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&lt;string variable&gt; = &lt;string&gt;.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toLowerCase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lvl="1"/>
            <a:endParaRPr lang="en-US" dirty="0"/>
          </a:p>
          <a:p>
            <a:r>
              <a:rPr lang="en-US" b="1" dirty="0" smtClean="0"/>
              <a:t>Example:</a:t>
            </a:r>
          </a:p>
          <a:p>
            <a:pPr marL="339725" lvl="1" indent="0">
              <a:buNone/>
            </a:pPr>
            <a:r>
              <a:rPr lang="de-DE" sz="1800" dirty="0" smtClean="0">
                <a:latin typeface="Consolas" panose="020B0609020204030204" pitchFamily="49" charset="0"/>
              </a:rPr>
              <a:t>userInput </a:t>
            </a:r>
            <a:r>
              <a:rPr lang="de-DE" sz="1800" dirty="0">
                <a:latin typeface="Consolas" panose="020B0609020204030204" pitchFamily="49" charset="0"/>
              </a:rPr>
              <a:t>= alert("Name: ", "Bruce Lee");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userInput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userInput.toUpperCase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//userInput must be </a:t>
            </a:r>
          </a:p>
          <a:p>
            <a:pPr marL="339725" lvl="1" indent="0"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    //a string</a:t>
            </a:r>
            <a:endParaRPr lang="en-US" sz="1800" b="1" dirty="0">
              <a:solidFill>
                <a:srgbClr val="FF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9394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  <a:r>
              <a:rPr lang="en-US" dirty="0" smtClean="0"/>
              <a:t>Of Changing Case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CA" sz="2400" b="1" dirty="0">
                <a:cs typeface="Consolas" panose="020B0609020204030204" pitchFamily="49" charset="0"/>
              </a:rPr>
              <a:t>Program 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17changingCase.html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userInput = document.getElementById("input1").value;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(userInput.length == 0)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alert("Input field empty!");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userInput = userInput.toUpperCase();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alert(userInput);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All caps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userInput = userInput.toLowerCase();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alert(userInput);  </a:t>
            </a: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All lower now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&lt;/script&gt;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&lt;input type="button" value="Press me" onclick="main()"/&gt;&lt;br&gt;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Enter some text and press the button &lt;input type="input" id="input1"/&gt;</a:t>
            </a:r>
          </a:p>
          <a:p>
            <a:pPr marL="339726" lvl="2" indent="-227013">
              <a:spcBef>
                <a:spcPts val="0"/>
              </a:spcBef>
            </a:pPr>
            <a:endParaRPr lang="en-CA" sz="2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35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Strings Are Indexed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arrays each character in a string is indexed from: 0 to (length – 1).</a:t>
            </a:r>
          </a:p>
          <a:p>
            <a:r>
              <a:rPr lang="en-US" dirty="0" smtClean="0"/>
              <a:t>Example:</a:t>
            </a:r>
          </a:p>
          <a:p>
            <a:pPr lvl="1"/>
            <a:r>
              <a:rPr lang="en-US" dirty="0"/>
              <a:t>v</a:t>
            </a:r>
            <a:r>
              <a:rPr lang="en-US" dirty="0" smtClean="0"/>
              <a:t>ar aString </a:t>
            </a:r>
            <a:r>
              <a:rPr lang="en-US" dirty="0"/>
              <a:t>= "ab1</a:t>
            </a:r>
            <a:r>
              <a:rPr lang="en-US" dirty="0" smtClean="0"/>
              <a:t>";</a:t>
            </a:r>
          </a:p>
          <a:p>
            <a:pPr lvl="1"/>
            <a:endParaRPr lang="en-US" dirty="0"/>
          </a:p>
          <a:p>
            <a:pPr marL="339725" lvl="1" indent="0">
              <a:buNone/>
            </a:pPr>
            <a:endParaRPr lang="en-US" dirty="0"/>
          </a:p>
          <a:p>
            <a:r>
              <a:rPr lang="en-US" dirty="0" smtClean="0"/>
              <a:t>The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</a:t>
            </a:r>
            <a:r>
              <a:rPr 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indexOf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/>
              <a:t> method can be used to find the index of the first occurrence of a character.</a:t>
            </a:r>
          </a:p>
          <a:p>
            <a:pPr lvl="1"/>
            <a:r>
              <a:rPr lang="en-US" dirty="0" smtClean="0"/>
              <a:t>If the character is not found then the method returns -1</a:t>
            </a:r>
            <a:r>
              <a:rPr lang="en-US" dirty="0"/>
              <a:t> </a:t>
            </a:r>
            <a:r>
              <a:rPr lang="en-US" dirty="0" smtClean="0"/>
              <a:t>(minus one).</a:t>
            </a:r>
          </a:p>
          <a:p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variable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= 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&gt;.indexOf(&lt;</a:t>
            </a:r>
            <a:r>
              <a:rPr 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character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&gt;);</a:t>
            </a:r>
          </a:p>
          <a:p>
            <a:pPr marL="339725" lvl="1" indent="0"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ndex = aString.indexOf("!");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 bwMode="auto">
          <a:xfrm>
            <a:off x="914400" y="2971800"/>
            <a:ext cx="3581400" cy="838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rtlCol="0">
            <a:no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Elements:  a b 1</a:t>
            </a:r>
          </a:p>
          <a:p>
            <a:pPr eaLnBrk="1" hangingPunct="1">
              <a:spcBef>
                <a:spcPct val="50000"/>
              </a:spcBef>
              <a:tabLst>
                <a:tab pos="1660525" algn="l"/>
                <a:tab pos="1889125" algn="l"/>
              </a:tabLst>
            </a:pP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Index:     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0	1	2</a:t>
            </a:r>
          </a:p>
        </p:txBody>
      </p:sp>
    </p:spTree>
    <p:extLst>
      <p:ext uri="{BB962C8B-B14F-4D97-AF65-F5344CB8AC3E}">
        <p14:creationId xmlns:p14="http://schemas.microsoft.com/office/powerpoint/2010/main" val="2767976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Finding 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7013" lvl="1" indent="-227013">
              <a:buFont typeface="Arial" charset="0"/>
              <a:buChar char="•"/>
            </a:pPr>
            <a:r>
              <a:rPr lang="en-CA" sz="2400" b="1" dirty="0" smtClean="0">
                <a:cs typeface="Consolas" panose="020B0609020204030204" pitchFamily="49" charset="0"/>
              </a:rPr>
              <a:t>Program </a:t>
            </a:r>
            <a:r>
              <a:rPr lang="en-CA" sz="2400" b="1" dirty="0">
                <a:cs typeface="Consolas" panose="020B0609020204030204" pitchFamily="49" charset="0"/>
              </a:rPr>
              <a:t>name: </a:t>
            </a:r>
            <a:r>
              <a:rPr lang="en-CA" sz="2400" dirty="0" smtClean="0">
                <a:latin typeface="Consolas" panose="020B0609020204030204" pitchFamily="49" charset="0"/>
                <a:cs typeface="Consolas" panose="020B0609020204030204" pitchFamily="49" charset="0"/>
              </a:rPr>
              <a:t>18findingIndex.html</a:t>
            </a:r>
            <a:endParaRPr lang="en-US" dirty="0" smtClean="0"/>
          </a:p>
          <a:p>
            <a:pPr marL="339725" lvl="1" indent="0"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type="button" value="Press me" onclick="main()"/&gt;&lt;br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Character to search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type="input"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id=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data"/&gt;&lt;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br&gt;</a:t>
            </a:r>
          </a:p>
          <a:p>
            <a:pPr marL="3397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Search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string &lt;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input type="input"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id=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search"/&gt;</a:t>
            </a:r>
          </a:p>
          <a:p>
            <a:pPr marL="339725" lvl="1" indent="0"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function main()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searchCharacter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document.getElementById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("data").value;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var stringSearched =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document.getElementById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("search").value;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if ((searchCharacter.length == 0) || 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stringSearched.length == 0))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alert("Unable to search. Either search string or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character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empty");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  <a:endParaRPr lang="en-CA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743200"/>
            <a:ext cx="2857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/>
          <p:cNvSpPr/>
          <p:nvPr/>
        </p:nvSpPr>
        <p:spPr>
          <a:xfrm>
            <a:off x="2822713" y="1937418"/>
            <a:ext cx="2852530" cy="1829512"/>
          </a:xfrm>
          <a:custGeom>
            <a:avLst/>
            <a:gdLst>
              <a:gd name="connsiteX0" fmla="*/ 2852530 w 2852530"/>
              <a:gd name="connsiteY0" fmla="*/ 20591 h 1829512"/>
              <a:gd name="connsiteX1" fmla="*/ 2802835 w 2852530"/>
              <a:gd name="connsiteY1" fmla="*/ 712 h 1829512"/>
              <a:gd name="connsiteX2" fmla="*/ 2554357 w 2852530"/>
              <a:gd name="connsiteY2" fmla="*/ 20591 h 1829512"/>
              <a:gd name="connsiteX3" fmla="*/ 2514600 w 2852530"/>
              <a:gd name="connsiteY3" fmla="*/ 30530 h 1829512"/>
              <a:gd name="connsiteX4" fmla="*/ 2425148 w 2852530"/>
              <a:gd name="connsiteY4" fmla="*/ 70286 h 1829512"/>
              <a:gd name="connsiteX5" fmla="*/ 2305878 w 2852530"/>
              <a:gd name="connsiteY5" fmla="*/ 110043 h 1829512"/>
              <a:gd name="connsiteX6" fmla="*/ 2266122 w 2852530"/>
              <a:gd name="connsiteY6" fmla="*/ 149799 h 1829512"/>
              <a:gd name="connsiteX7" fmla="*/ 2206487 w 2852530"/>
              <a:gd name="connsiteY7" fmla="*/ 199495 h 1829512"/>
              <a:gd name="connsiteX8" fmla="*/ 2186609 w 2852530"/>
              <a:gd name="connsiteY8" fmla="*/ 229312 h 1829512"/>
              <a:gd name="connsiteX9" fmla="*/ 2166730 w 2852530"/>
              <a:gd name="connsiteY9" fmla="*/ 249191 h 1829512"/>
              <a:gd name="connsiteX10" fmla="*/ 2107096 w 2852530"/>
              <a:gd name="connsiteY10" fmla="*/ 288947 h 1829512"/>
              <a:gd name="connsiteX11" fmla="*/ 2077278 w 2852530"/>
              <a:gd name="connsiteY11" fmla="*/ 348582 h 1829512"/>
              <a:gd name="connsiteX12" fmla="*/ 2107096 w 2852530"/>
              <a:gd name="connsiteY12" fmla="*/ 418156 h 1829512"/>
              <a:gd name="connsiteX13" fmla="*/ 2146852 w 2852530"/>
              <a:gd name="connsiteY13" fmla="*/ 467852 h 1829512"/>
              <a:gd name="connsiteX14" fmla="*/ 2156791 w 2852530"/>
              <a:gd name="connsiteY14" fmla="*/ 507608 h 1829512"/>
              <a:gd name="connsiteX15" fmla="*/ 2176670 w 2852530"/>
              <a:gd name="connsiteY15" fmla="*/ 567243 h 1829512"/>
              <a:gd name="connsiteX16" fmla="*/ 2166730 w 2852530"/>
              <a:gd name="connsiteY16" fmla="*/ 606999 h 1829512"/>
              <a:gd name="connsiteX17" fmla="*/ 2126974 w 2852530"/>
              <a:gd name="connsiteY17" fmla="*/ 616939 h 1829512"/>
              <a:gd name="connsiteX18" fmla="*/ 2077278 w 2852530"/>
              <a:gd name="connsiteY18" fmla="*/ 626878 h 1829512"/>
              <a:gd name="connsiteX19" fmla="*/ 2037522 w 2852530"/>
              <a:gd name="connsiteY19" fmla="*/ 646756 h 1829512"/>
              <a:gd name="connsiteX20" fmla="*/ 1987826 w 2852530"/>
              <a:gd name="connsiteY20" fmla="*/ 656695 h 1829512"/>
              <a:gd name="connsiteX21" fmla="*/ 1958009 w 2852530"/>
              <a:gd name="connsiteY21" fmla="*/ 686512 h 1829512"/>
              <a:gd name="connsiteX22" fmla="*/ 1779104 w 2852530"/>
              <a:gd name="connsiteY22" fmla="*/ 716330 h 1829512"/>
              <a:gd name="connsiteX23" fmla="*/ 1719470 w 2852530"/>
              <a:gd name="connsiteY23" fmla="*/ 736208 h 1829512"/>
              <a:gd name="connsiteX24" fmla="*/ 1620078 w 2852530"/>
              <a:gd name="connsiteY24" fmla="*/ 756086 h 1829512"/>
              <a:gd name="connsiteX25" fmla="*/ 1560444 w 2852530"/>
              <a:gd name="connsiteY25" fmla="*/ 805782 h 1829512"/>
              <a:gd name="connsiteX26" fmla="*/ 1540565 w 2852530"/>
              <a:gd name="connsiteY26" fmla="*/ 865417 h 1829512"/>
              <a:gd name="connsiteX27" fmla="*/ 1550504 w 2852530"/>
              <a:gd name="connsiteY27" fmla="*/ 954869 h 1829512"/>
              <a:gd name="connsiteX28" fmla="*/ 1560444 w 2852530"/>
              <a:gd name="connsiteY28" fmla="*/ 984686 h 1829512"/>
              <a:gd name="connsiteX29" fmla="*/ 1709530 w 2852530"/>
              <a:gd name="connsiteY29" fmla="*/ 1034382 h 1829512"/>
              <a:gd name="connsiteX30" fmla="*/ 1769165 w 2852530"/>
              <a:gd name="connsiteY30" fmla="*/ 1044321 h 1829512"/>
              <a:gd name="connsiteX31" fmla="*/ 1828800 w 2852530"/>
              <a:gd name="connsiteY31" fmla="*/ 1064199 h 1829512"/>
              <a:gd name="connsiteX32" fmla="*/ 1977887 w 2852530"/>
              <a:gd name="connsiteY32" fmla="*/ 1074139 h 1829512"/>
              <a:gd name="connsiteX33" fmla="*/ 2007704 w 2852530"/>
              <a:gd name="connsiteY33" fmla="*/ 1084078 h 1829512"/>
              <a:gd name="connsiteX34" fmla="*/ 2007704 w 2852530"/>
              <a:gd name="connsiteY34" fmla="*/ 1332556 h 1829512"/>
              <a:gd name="connsiteX35" fmla="*/ 1977887 w 2852530"/>
              <a:gd name="connsiteY35" fmla="*/ 1392191 h 1829512"/>
              <a:gd name="connsiteX36" fmla="*/ 1958009 w 2852530"/>
              <a:gd name="connsiteY36" fmla="*/ 1422008 h 1829512"/>
              <a:gd name="connsiteX37" fmla="*/ 1858617 w 2852530"/>
              <a:gd name="connsiteY37" fmla="*/ 1501521 h 1829512"/>
              <a:gd name="connsiteX38" fmla="*/ 1769165 w 2852530"/>
              <a:gd name="connsiteY38" fmla="*/ 1541278 h 1829512"/>
              <a:gd name="connsiteX39" fmla="*/ 1709530 w 2852530"/>
              <a:gd name="connsiteY39" fmla="*/ 1581034 h 1829512"/>
              <a:gd name="connsiteX40" fmla="*/ 1639957 w 2852530"/>
              <a:gd name="connsiteY40" fmla="*/ 1620791 h 1829512"/>
              <a:gd name="connsiteX41" fmla="*/ 1580322 w 2852530"/>
              <a:gd name="connsiteY41" fmla="*/ 1650608 h 1829512"/>
              <a:gd name="connsiteX42" fmla="*/ 1500809 w 2852530"/>
              <a:gd name="connsiteY42" fmla="*/ 1660547 h 1829512"/>
              <a:gd name="connsiteX43" fmla="*/ 1470991 w 2852530"/>
              <a:gd name="connsiteY43" fmla="*/ 1670486 h 1829512"/>
              <a:gd name="connsiteX44" fmla="*/ 1391478 w 2852530"/>
              <a:gd name="connsiteY44" fmla="*/ 1700304 h 1829512"/>
              <a:gd name="connsiteX45" fmla="*/ 1292087 w 2852530"/>
              <a:gd name="connsiteY45" fmla="*/ 1720182 h 1829512"/>
              <a:gd name="connsiteX46" fmla="*/ 1222513 w 2852530"/>
              <a:gd name="connsiteY46" fmla="*/ 1740060 h 1829512"/>
              <a:gd name="connsiteX47" fmla="*/ 1182757 w 2852530"/>
              <a:gd name="connsiteY47" fmla="*/ 1749999 h 1829512"/>
              <a:gd name="connsiteX48" fmla="*/ 1073426 w 2852530"/>
              <a:gd name="connsiteY48" fmla="*/ 1789756 h 1829512"/>
              <a:gd name="connsiteX49" fmla="*/ 854765 w 2852530"/>
              <a:gd name="connsiteY49" fmla="*/ 1809634 h 1829512"/>
              <a:gd name="connsiteX50" fmla="*/ 785191 w 2852530"/>
              <a:gd name="connsiteY50" fmla="*/ 1819573 h 1829512"/>
              <a:gd name="connsiteX51" fmla="*/ 675861 w 2852530"/>
              <a:gd name="connsiteY51" fmla="*/ 1829512 h 1829512"/>
              <a:gd name="connsiteX52" fmla="*/ 496957 w 2852530"/>
              <a:gd name="connsiteY52" fmla="*/ 1819573 h 1829512"/>
              <a:gd name="connsiteX53" fmla="*/ 29817 w 2852530"/>
              <a:gd name="connsiteY53" fmla="*/ 1809634 h 1829512"/>
              <a:gd name="connsiteX54" fmla="*/ 0 w 2852530"/>
              <a:gd name="connsiteY54" fmla="*/ 1799695 h 1829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852530" h="1829512">
                <a:moveTo>
                  <a:pt x="2852530" y="20591"/>
                </a:moveTo>
                <a:cubicBezTo>
                  <a:pt x="2835965" y="13965"/>
                  <a:pt x="2820661" y="1455"/>
                  <a:pt x="2802835" y="712"/>
                </a:cubicBezTo>
                <a:cubicBezTo>
                  <a:pt x="2727962" y="-2408"/>
                  <a:pt x="2633298" y="4803"/>
                  <a:pt x="2554357" y="20591"/>
                </a:cubicBezTo>
                <a:cubicBezTo>
                  <a:pt x="2540962" y="23270"/>
                  <a:pt x="2527852" y="27217"/>
                  <a:pt x="2514600" y="30530"/>
                </a:cubicBezTo>
                <a:cubicBezTo>
                  <a:pt x="2484176" y="45742"/>
                  <a:pt x="2458146" y="60133"/>
                  <a:pt x="2425148" y="70286"/>
                </a:cubicBezTo>
                <a:cubicBezTo>
                  <a:pt x="2303096" y="107841"/>
                  <a:pt x="2385346" y="70310"/>
                  <a:pt x="2305878" y="110043"/>
                </a:cubicBezTo>
                <a:cubicBezTo>
                  <a:pt x="2292626" y="123295"/>
                  <a:pt x="2280351" y="137602"/>
                  <a:pt x="2266122" y="149799"/>
                </a:cubicBezTo>
                <a:cubicBezTo>
                  <a:pt x="2220517" y="188889"/>
                  <a:pt x="2249566" y="147800"/>
                  <a:pt x="2206487" y="199495"/>
                </a:cubicBezTo>
                <a:cubicBezTo>
                  <a:pt x="2198840" y="208672"/>
                  <a:pt x="2194071" y="219984"/>
                  <a:pt x="2186609" y="229312"/>
                </a:cubicBezTo>
                <a:cubicBezTo>
                  <a:pt x="2180755" y="236630"/>
                  <a:pt x="2174227" y="243568"/>
                  <a:pt x="2166730" y="249191"/>
                </a:cubicBezTo>
                <a:cubicBezTo>
                  <a:pt x="2147618" y="263525"/>
                  <a:pt x="2107096" y="288947"/>
                  <a:pt x="2107096" y="288947"/>
                </a:cubicBezTo>
                <a:cubicBezTo>
                  <a:pt x="2097045" y="304023"/>
                  <a:pt x="2077278" y="328007"/>
                  <a:pt x="2077278" y="348582"/>
                </a:cubicBezTo>
                <a:cubicBezTo>
                  <a:pt x="2077278" y="407091"/>
                  <a:pt x="2081804" y="386542"/>
                  <a:pt x="2107096" y="418156"/>
                </a:cubicBezTo>
                <a:cubicBezTo>
                  <a:pt x="2157259" y="480859"/>
                  <a:pt x="2098847" y="419845"/>
                  <a:pt x="2146852" y="467852"/>
                </a:cubicBezTo>
                <a:cubicBezTo>
                  <a:pt x="2150165" y="481104"/>
                  <a:pt x="2152866" y="494524"/>
                  <a:pt x="2156791" y="507608"/>
                </a:cubicBezTo>
                <a:cubicBezTo>
                  <a:pt x="2162812" y="527678"/>
                  <a:pt x="2176670" y="567243"/>
                  <a:pt x="2176670" y="567243"/>
                </a:cubicBezTo>
                <a:cubicBezTo>
                  <a:pt x="2173357" y="580495"/>
                  <a:pt x="2176389" y="597340"/>
                  <a:pt x="2166730" y="606999"/>
                </a:cubicBezTo>
                <a:cubicBezTo>
                  <a:pt x="2157071" y="616658"/>
                  <a:pt x="2140309" y="613976"/>
                  <a:pt x="2126974" y="616939"/>
                </a:cubicBezTo>
                <a:cubicBezTo>
                  <a:pt x="2110483" y="620604"/>
                  <a:pt x="2093843" y="623565"/>
                  <a:pt x="2077278" y="626878"/>
                </a:cubicBezTo>
                <a:cubicBezTo>
                  <a:pt x="2064026" y="633504"/>
                  <a:pt x="2051578" y="642071"/>
                  <a:pt x="2037522" y="646756"/>
                </a:cubicBezTo>
                <a:cubicBezTo>
                  <a:pt x="2021496" y="652098"/>
                  <a:pt x="2002936" y="649140"/>
                  <a:pt x="1987826" y="656695"/>
                </a:cubicBezTo>
                <a:cubicBezTo>
                  <a:pt x="1975254" y="662981"/>
                  <a:pt x="1970296" y="679686"/>
                  <a:pt x="1958009" y="686512"/>
                </a:cubicBezTo>
                <a:cubicBezTo>
                  <a:pt x="1906399" y="715185"/>
                  <a:pt x="1831918" y="711929"/>
                  <a:pt x="1779104" y="716330"/>
                </a:cubicBezTo>
                <a:cubicBezTo>
                  <a:pt x="1759226" y="722956"/>
                  <a:pt x="1740138" y="732763"/>
                  <a:pt x="1719470" y="736208"/>
                </a:cubicBezTo>
                <a:cubicBezTo>
                  <a:pt x="1646361" y="748393"/>
                  <a:pt x="1679386" y="741259"/>
                  <a:pt x="1620078" y="756086"/>
                </a:cubicBezTo>
                <a:cubicBezTo>
                  <a:pt x="1601521" y="768458"/>
                  <a:pt x="1571697" y="785526"/>
                  <a:pt x="1560444" y="805782"/>
                </a:cubicBezTo>
                <a:cubicBezTo>
                  <a:pt x="1550268" y="824099"/>
                  <a:pt x="1540565" y="865417"/>
                  <a:pt x="1540565" y="865417"/>
                </a:cubicBezTo>
                <a:cubicBezTo>
                  <a:pt x="1543878" y="895234"/>
                  <a:pt x="1545572" y="925276"/>
                  <a:pt x="1550504" y="954869"/>
                </a:cubicBezTo>
                <a:cubicBezTo>
                  <a:pt x="1552226" y="965203"/>
                  <a:pt x="1553036" y="977278"/>
                  <a:pt x="1560444" y="984686"/>
                </a:cubicBezTo>
                <a:cubicBezTo>
                  <a:pt x="1614816" y="1039058"/>
                  <a:pt x="1634288" y="1024350"/>
                  <a:pt x="1709530" y="1034382"/>
                </a:cubicBezTo>
                <a:cubicBezTo>
                  <a:pt x="1729506" y="1037045"/>
                  <a:pt x="1749614" y="1039433"/>
                  <a:pt x="1769165" y="1044321"/>
                </a:cubicBezTo>
                <a:cubicBezTo>
                  <a:pt x="1789493" y="1049403"/>
                  <a:pt x="1808057" y="1061236"/>
                  <a:pt x="1828800" y="1064199"/>
                </a:cubicBezTo>
                <a:cubicBezTo>
                  <a:pt x="1878105" y="1071243"/>
                  <a:pt x="1928191" y="1070826"/>
                  <a:pt x="1977887" y="1074139"/>
                </a:cubicBezTo>
                <a:cubicBezTo>
                  <a:pt x="1987826" y="1077452"/>
                  <a:pt x="1998720" y="1078688"/>
                  <a:pt x="2007704" y="1084078"/>
                </a:cubicBezTo>
                <a:cubicBezTo>
                  <a:pt x="2084091" y="1129909"/>
                  <a:pt x="2008629" y="1324229"/>
                  <a:pt x="2007704" y="1332556"/>
                </a:cubicBezTo>
                <a:cubicBezTo>
                  <a:pt x="2001982" y="1384054"/>
                  <a:pt x="2002972" y="1360834"/>
                  <a:pt x="1977887" y="1392191"/>
                </a:cubicBezTo>
                <a:cubicBezTo>
                  <a:pt x="1970425" y="1401519"/>
                  <a:pt x="1965783" y="1412939"/>
                  <a:pt x="1958009" y="1422008"/>
                </a:cubicBezTo>
                <a:cubicBezTo>
                  <a:pt x="1934200" y="1449785"/>
                  <a:pt x="1891982" y="1488175"/>
                  <a:pt x="1858617" y="1501521"/>
                </a:cubicBezTo>
                <a:cubicBezTo>
                  <a:pt x="1840904" y="1508606"/>
                  <a:pt x="1786894" y="1528614"/>
                  <a:pt x="1769165" y="1541278"/>
                </a:cubicBezTo>
                <a:cubicBezTo>
                  <a:pt x="1704022" y="1587809"/>
                  <a:pt x="1773492" y="1559714"/>
                  <a:pt x="1709530" y="1581034"/>
                </a:cubicBezTo>
                <a:cubicBezTo>
                  <a:pt x="1613406" y="1653129"/>
                  <a:pt x="1715838" y="1582851"/>
                  <a:pt x="1639957" y="1620791"/>
                </a:cubicBezTo>
                <a:cubicBezTo>
                  <a:pt x="1603581" y="1638979"/>
                  <a:pt x="1619578" y="1643471"/>
                  <a:pt x="1580322" y="1650608"/>
                </a:cubicBezTo>
                <a:cubicBezTo>
                  <a:pt x="1554042" y="1655386"/>
                  <a:pt x="1527313" y="1657234"/>
                  <a:pt x="1500809" y="1660547"/>
                </a:cubicBezTo>
                <a:cubicBezTo>
                  <a:pt x="1490870" y="1663860"/>
                  <a:pt x="1480837" y="1666906"/>
                  <a:pt x="1470991" y="1670486"/>
                </a:cubicBezTo>
                <a:cubicBezTo>
                  <a:pt x="1444389" y="1680160"/>
                  <a:pt x="1418332" y="1691352"/>
                  <a:pt x="1391478" y="1700304"/>
                </a:cubicBezTo>
                <a:cubicBezTo>
                  <a:pt x="1349388" y="1714334"/>
                  <a:pt x="1339796" y="1709172"/>
                  <a:pt x="1292087" y="1720182"/>
                </a:cubicBezTo>
                <a:cubicBezTo>
                  <a:pt x="1268585" y="1725605"/>
                  <a:pt x="1245782" y="1733714"/>
                  <a:pt x="1222513" y="1740060"/>
                </a:cubicBezTo>
                <a:cubicBezTo>
                  <a:pt x="1209334" y="1743654"/>
                  <a:pt x="1195716" y="1745679"/>
                  <a:pt x="1182757" y="1749999"/>
                </a:cubicBezTo>
                <a:cubicBezTo>
                  <a:pt x="1140065" y="1764230"/>
                  <a:pt x="1118913" y="1780009"/>
                  <a:pt x="1073426" y="1789756"/>
                </a:cubicBezTo>
                <a:cubicBezTo>
                  <a:pt x="1022966" y="1800569"/>
                  <a:pt x="889649" y="1806312"/>
                  <a:pt x="854765" y="1809634"/>
                </a:cubicBezTo>
                <a:cubicBezTo>
                  <a:pt x="831444" y="1811855"/>
                  <a:pt x="808474" y="1816986"/>
                  <a:pt x="785191" y="1819573"/>
                </a:cubicBezTo>
                <a:cubicBezTo>
                  <a:pt x="748821" y="1823614"/>
                  <a:pt x="712304" y="1826199"/>
                  <a:pt x="675861" y="1829512"/>
                </a:cubicBezTo>
                <a:cubicBezTo>
                  <a:pt x="616226" y="1826199"/>
                  <a:pt x="556655" y="1821410"/>
                  <a:pt x="496957" y="1819573"/>
                </a:cubicBezTo>
                <a:lnTo>
                  <a:pt x="29817" y="1809634"/>
                </a:lnTo>
                <a:cubicBezTo>
                  <a:pt x="19349" y="1809215"/>
                  <a:pt x="0" y="1799695"/>
                  <a:pt x="0" y="1799695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6370983" y="3180522"/>
            <a:ext cx="2693504" cy="1398292"/>
          </a:xfrm>
          <a:custGeom>
            <a:avLst/>
            <a:gdLst>
              <a:gd name="connsiteX0" fmla="*/ 2355574 w 2693504"/>
              <a:gd name="connsiteY0" fmla="*/ 0 h 1398292"/>
              <a:gd name="connsiteX1" fmla="*/ 2604052 w 2693504"/>
              <a:gd name="connsiteY1" fmla="*/ 9939 h 1398292"/>
              <a:gd name="connsiteX2" fmla="*/ 2663687 w 2693504"/>
              <a:gd name="connsiteY2" fmla="*/ 49695 h 1398292"/>
              <a:gd name="connsiteX3" fmla="*/ 2683565 w 2693504"/>
              <a:gd name="connsiteY3" fmla="*/ 109330 h 1398292"/>
              <a:gd name="connsiteX4" fmla="*/ 2693504 w 2693504"/>
              <a:gd name="connsiteY4" fmla="*/ 139148 h 1398292"/>
              <a:gd name="connsiteX5" fmla="*/ 2673626 w 2693504"/>
              <a:gd name="connsiteY5" fmla="*/ 655982 h 1398292"/>
              <a:gd name="connsiteX6" fmla="*/ 2653747 w 2693504"/>
              <a:gd name="connsiteY6" fmla="*/ 675861 h 1398292"/>
              <a:gd name="connsiteX7" fmla="*/ 2604052 w 2693504"/>
              <a:gd name="connsiteY7" fmla="*/ 715617 h 1398292"/>
              <a:gd name="connsiteX8" fmla="*/ 2574234 w 2693504"/>
              <a:gd name="connsiteY8" fmla="*/ 755374 h 1398292"/>
              <a:gd name="connsiteX9" fmla="*/ 2534478 w 2693504"/>
              <a:gd name="connsiteY9" fmla="*/ 775252 h 1398292"/>
              <a:gd name="connsiteX10" fmla="*/ 2435087 w 2693504"/>
              <a:gd name="connsiteY10" fmla="*/ 844826 h 1398292"/>
              <a:gd name="connsiteX11" fmla="*/ 2405269 w 2693504"/>
              <a:gd name="connsiteY11" fmla="*/ 854765 h 1398292"/>
              <a:gd name="connsiteX12" fmla="*/ 2375452 w 2693504"/>
              <a:gd name="connsiteY12" fmla="*/ 874643 h 1398292"/>
              <a:gd name="connsiteX13" fmla="*/ 2305878 w 2693504"/>
              <a:gd name="connsiteY13" fmla="*/ 904461 h 1398292"/>
              <a:gd name="connsiteX14" fmla="*/ 2276060 w 2693504"/>
              <a:gd name="connsiteY14" fmla="*/ 934278 h 1398292"/>
              <a:gd name="connsiteX15" fmla="*/ 2226365 w 2693504"/>
              <a:gd name="connsiteY15" fmla="*/ 964095 h 1398292"/>
              <a:gd name="connsiteX16" fmla="*/ 2166730 w 2693504"/>
              <a:gd name="connsiteY16" fmla="*/ 1003852 h 1398292"/>
              <a:gd name="connsiteX17" fmla="*/ 2097156 w 2693504"/>
              <a:gd name="connsiteY17" fmla="*/ 1033669 h 1398292"/>
              <a:gd name="connsiteX18" fmla="*/ 2017643 w 2693504"/>
              <a:gd name="connsiteY18" fmla="*/ 1073426 h 1398292"/>
              <a:gd name="connsiteX19" fmla="*/ 1967947 w 2693504"/>
              <a:gd name="connsiteY19" fmla="*/ 1103243 h 1398292"/>
              <a:gd name="connsiteX20" fmla="*/ 1908313 w 2693504"/>
              <a:gd name="connsiteY20" fmla="*/ 1113182 h 1398292"/>
              <a:gd name="connsiteX21" fmla="*/ 1858617 w 2693504"/>
              <a:gd name="connsiteY21" fmla="*/ 1123121 h 1398292"/>
              <a:gd name="connsiteX22" fmla="*/ 1798982 w 2693504"/>
              <a:gd name="connsiteY22" fmla="*/ 1143000 h 1398292"/>
              <a:gd name="connsiteX23" fmla="*/ 1749287 w 2693504"/>
              <a:gd name="connsiteY23" fmla="*/ 1152939 h 1398292"/>
              <a:gd name="connsiteX24" fmla="*/ 1719469 w 2693504"/>
              <a:gd name="connsiteY24" fmla="*/ 1162878 h 1398292"/>
              <a:gd name="connsiteX25" fmla="*/ 1570382 w 2693504"/>
              <a:gd name="connsiteY25" fmla="*/ 1192695 h 1398292"/>
              <a:gd name="connsiteX26" fmla="*/ 1500808 w 2693504"/>
              <a:gd name="connsiteY26" fmla="*/ 1212574 h 1398292"/>
              <a:gd name="connsiteX27" fmla="*/ 1232452 w 2693504"/>
              <a:gd name="connsiteY27" fmla="*/ 1232452 h 1398292"/>
              <a:gd name="connsiteX28" fmla="*/ 1133060 w 2693504"/>
              <a:gd name="connsiteY28" fmla="*/ 1252330 h 1398292"/>
              <a:gd name="connsiteX29" fmla="*/ 1083365 w 2693504"/>
              <a:gd name="connsiteY29" fmla="*/ 1262269 h 1398292"/>
              <a:gd name="connsiteX30" fmla="*/ 954156 w 2693504"/>
              <a:gd name="connsiteY30" fmla="*/ 1282148 h 1398292"/>
              <a:gd name="connsiteX31" fmla="*/ 874643 w 2693504"/>
              <a:gd name="connsiteY31" fmla="*/ 1302026 h 1398292"/>
              <a:gd name="connsiteX32" fmla="*/ 596347 w 2693504"/>
              <a:gd name="connsiteY32" fmla="*/ 1311965 h 1398292"/>
              <a:gd name="connsiteX33" fmla="*/ 487017 w 2693504"/>
              <a:gd name="connsiteY33" fmla="*/ 1341782 h 1398292"/>
              <a:gd name="connsiteX34" fmla="*/ 417443 w 2693504"/>
              <a:gd name="connsiteY34" fmla="*/ 1351721 h 1398292"/>
              <a:gd name="connsiteX35" fmla="*/ 0 w 2693504"/>
              <a:gd name="connsiteY35" fmla="*/ 1371600 h 1398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2693504" h="1398292">
                <a:moveTo>
                  <a:pt x="2355574" y="0"/>
                </a:moveTo>
                <a:cubicBezTo>
                  <a:pt x="2438400" y="3313"/>
                  <a:pt x="2522217" y="-3260"/>
                  <a:pt x="2604052" y="9939"/>
                </a:cubicBezTo>
                <a:cubicBezTo>
                  <a:pt x="2627638" y="13743"/>
                  <a:pt x="2663687" y="49695"/>
                  <a:pt x="2663687" y="49695"/>
                </a:cubicBezTo>
                <a:lnTo>
                  <a:pt x="2683565" y="109330"/>
                </a:lnTo>
                <a:lnTo>
                  <a:pt x="2693504" y="139148"/>
                </a:lnTo>
                <a:cubicBezTo>
                  <a:pt x="2686878" y="311426"/>
                  <a:pt x="2686362" y="484048"/>
                  <a:pt x="2673626" y="655982"/>
                </a:cubicBezTo>
                <a:cubicBezTo>
                  <a:pt x="2672934" y="665327"/>
                  <a:pt x="2660862" y="669762"/>
                  <a:pt x="2653747" y="675861"/>
                </a:cubicBezTo>
                <a:cubicBezTo>
                  <a:pt x="2637640" y="689667"/>
                  <a:pt x="2619052" y="700617"/>
                  <a:pt x="2604052" y="715617"/>
                </a:cubicBezTo>
                <a:cubicBezTo>
                  <a:pt x="2592338" y="727331"/>
                  <a:pt x="2586811" y="744593"/>
                  <a:pt x="2574234" y="755374"/>
                </a:cubicBezTo>
                <a:cubicBezTo>
                  <a:pt x="2562985" y="765016"/>
                  <a:pt x="2547042" y="767400"/>
                  <a:pt x="2534478" y="775252"/>
                </a:cubicBezTo>
                <a:cubicBezTo>
                  <a:pt x="2508564" y="791448"/>
                  <a:pt x="2460976" y="836197"/>
                  <a:pt x="2435087" y="844826"/>
                </a:cubicBezTo>
                <a:lnTo>
                  <a:pt x="2405269" y="854765"/>
                </a:lnTo>
                <a:cubicBezTo>
                  <a:pt x="2395330" y="861391"/>
                  <a:pt x="2386136" y="869301"/>
                  <a:pt x="2375452" y="874643"/>
                </a:cubicBezTo>
                <a:cubicBezTo>
                  <a:pt x="2352884" y="885927"/>
                  <a:pt x="2327514" y="891480"/>
                  <a:pt x="2305878" y="904461"/>
                </a:cubicBezTo>
                <a:cubicBezTo>
                  <a:pt x="2293825" y="911693"/>
                  <a:pt x="2287305" y="925844"/>
                  <a:pt x="2276060" y="934278"/>
                </a:cubicBezTo>
                <a:cubicBezTo>
                  <a:pt x="2260606" y="945869"/>
                  <a:pt x="2242663" y="953724"/>
                  <a:pt x="2226365" y="964095"/>
                </a:cubicBezTo>
                <a:cubicBezTo>
                  <a:pt x="2206209" y="976921"/>
                  <a:pt x="2187765" y="992525"/>
                  <a:pt x="2166730" y="1003852"/>
                </a:cubicBezTo>
                <a:cubicBezTo>
                  <a:pt x="2144515" y="1015814"/>
                  <a:pt x="2120020" y="1022999"/>
                  <a:pt x="2097156" y="1033669"/>
                </a:cubicBezTo>
                <a:cubicBezTo>
                  <a:pt x="2070303" y="1046200"/>
                  <a:pt x="2043734" y="1059377"/>
                  <a:pt x="2017643" y="1073426"/>
                </a:cubicBezTo>
                <a:cubicBezTo>
                  <a:pt x="2000634" y="1082585"/>
                  <a:pt x="1986102" y="1096641"/>
                  <a:pt x="1967947" y="1103243"/>
                </a:cubicBezTo>
                <a:cubicBezTo>
                  <a:pt x="1949008" y="1110130"/>
                  <a:pt x="1928140" y="1109577"/>
                  <a:pt x="1908313" y="1113182"/>
                </a:cubicBezTo>
                <a:cubicBezTo>
                  <a:pt x="1891692" y="1116204"/>
                  <a:pt x="1874915" y="1118676"/>
                  <a:pt x="1858617" y="1123121"/>
                </a:cubicBezTo>
                <a:cubicBezTo>
                  <a:pt x="1838402" y="1128634"/>
                  <a:pt x="1819197" y="1137487"/>
                  <a:pt x="1798982" y="1143000"/>
                </a:cubicBezTo>
                <a:cubicBezTo>
                  <a:pt x="1782684" y="1147445"/>
                  <a:pt x="1765676" y="1148842"/>
                  <a:pt x="1749287" y="1152939"/>
                </a:cubicBezTo>
                <a:cubicBezTo>
                  <a:pt x="1739123" y="1155480"/>
                  <a:pt x="1729696" y="1160605"/>
                  <a:pt x="1719469" y="1162878"/>
                </a:cubicBezTo>
                <a:cubicBezTo>
                  <a:pt x="1669996" y="1173872"/>
                  <a:pt x="1619112" y="1178772"/>
                  <a:pt x="1570382" y="1192695"/>
                </a:cubicBezTo>
                <a:cubicBezTo>
                  <a:pt x="1547191" y="1199321"/>
                  <a:pt x="1524599" y="1208609"/>
                  <a:pt x="1500808" y="1212574"/>
                </a:cubicBezTo>
                <a:cubicBezTo>
                  <a:pt x="1456567" y="1219948"/>
                  <a:pt x="1256759" y="1230933"/>
                  <a:pt x="1232452" y="1232452"/>
                </a:cubicBezTo>
                <a:cubicBezTo>
                  <a:pt x="1162130" y="1250032"/>
                  <a:pt x="1222418" y="1236083"/>
                  <a:pt x="1133060" y="1252330"/>
                </a:cubicBezTo>
                <a:cubicBezTo>
                  <a:pt x="1116439" y="1255352"/>
                  <a:pt x="1100028" y="1259492"/>
                  <a:pt x="1083365" y="1262269"/>
                </a:cubicBezTo>
                <a:cubicBezTo>
                  <a:pt x="1040382" y="1269433"/>
                  <a:pt x="996963" y="1273994"/>
                  <a:pt x="954156" y="1282148"/>
                </a:cubicBezTo>
                <a:cubicBezTo>
                  <a:pt x="927318" y="1287260"/>
                  <a:pt x="901946" y="1301051"/>
                  <a:pt x="874643" y="1302026"/>
                </a:cubicBezTo>
                <a:lnTo>
                  <a:pt x="596347" y="1311965"/>
                </a:lnTo>
                <a:cubicBezTo>
                  <a:pt x="586813" y="1314689"/>
                  <a:pt x="508730" y="1337834"/>
                  <a:pt x="487017" y="1341782"/>
                </a:cubicBezTo>
                <a:cubicBezTo>
                  <a:pt x="463968" y="1345973"/>
                  <a:pt x="440634" y="1348408"/>
                  <a:pt x="417443" y="1351721"/>
                </a:cubicBezTo>
                <a:cubicBezTo>
                  <a:pt x="280120" y="1443275"/>
                  <a:pt x="399571" y="1371600"/>
                  <a:pt x="0" y="13716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6549887" y="3378004"/>
            <a:ext cx="2047461" cy="1701031"/>
          </a:xfrm>
          <a:custGeom>
            <a:avLst/>
            <a:gdLst>
              <a:gd name="connsiteX0" fmla="*/ 1570383 w 2047461"/>
              <a:gd name="connsiteY0" fmla="*/ 21179 h 1701031"/>
              <a:gd name="connsiteX1" fmla="*/ 1739348 w 2047461"/>
              <a:gd name="connsiteY1" fmla="*/ 11239 h 1701031"/>
              <a:gd name="connsiteX2" fmla="*/ 1769165 w 2047461"/>
              <a:gd name="connsiteY2" fmla="*/ 21179 h 1701031"/>
              <a:gd name="connsiteX3" fmla="*/ 1828800 w 2047461"/>
              <a:gd name="connsiteY3" fmla="*/ 60935 h 1701031"/>
              <a:gd name="connsiteX4" fmla="*/ 1838739 w 2047461"/>
              <a:gd name="connsiteY4" fmla="*/ 90753 h 1701031"/>
              <a:gd name="connsiteX5" fmla="*/ 1888435 w 2047461"/>
              <a:gd name="connsiteY5" fmla="*/ 150387 h 1701031"/>
              <a:gd name="connsiteX6" fmla="*/ 1938130 w 2047461"/>
              <a:gd name="connsiteY6" fmla="*/ 219961 h 1701031"/>
              <a:gd name="connsiteX7" fmla="*/ 1948070 w 2047461"/>
              <a:gd name="connsiteY7" fmla="*/ 249779 h 1701031"/>
              <a:gd name="connsiteX8" fmla="*/ 1967948 w 2047461"/>
              <a:gd name="connsiteY8" fmla="*/ 279596 h 1701031"/>
              <a:gd name="connsiteX9" fmla="*/ 1977887 w 2047461"/>
              <a:gd name="connsiteY9" fmla="*/ 309413 h 1701031"/>
              <a:gd name="connsiteX10" fmla="*/ 2017643 w 2047461"/>
              <a:gd name="connsiteY10" fmla="*/ 378987 h 1701031"/>
              <a:gd name="connsiteX11" fmla="*/ 2027583 w 2047461"/>
              <a:gd name="connsiteY11" fmla="*/ 418744 h 1701031"/>
              <a:gd name="connsiteX12" fmla="*/ 2047461 w 2047461"/>
              <a:gd name="connsiteY12" fmla="*/ 627466 h 1701031"/>
              <a:gd name="connsiteX13" fmla="*/ 2037522 w 2047461"/>
              <a:gd name="connsiteY13" fmla="*/ 1025031 h 1701031"/>
              <a:gd name="connsiteX14" fmla="*/ 2017643 w 2047461"/>
              <a:gd name="connsiteY14" fmla="*/ 1124422 h 1701031"/>
              <a:gd name="connsiteX15" fmla="*/ 2007704 w 2047461"/>
              <a:gd name="connsiteY15" fmla="*/ 1164179 h 1701031"/>
              <a:gd name="connsiteX16" fmla="*/ 1948070 w 2047461"/>
              <a:gd name="connsiteY16" fmla="*/ 1223813 h 1701031"/>
              <a:gd name="connsiteX17" fmla="*/ 1928191 w 2047461"/>
              <a:gd name="connsiteY17" fmla="*/ 1243692 h 1701031"/>
              <a:gd name="connsiteX18" fmla="*/ 1868556 w 2047461"/>
              <a:gd name="connsiteY18" fmla="*/ 1283448 h 1701031"/>
              <a:gd name="connsiteX19" fmla="*/ 1808922 w 2047461"/>
              <a:gd name="connsiteY19" fmla="*/ 1333144 h 1701031"/>
              <a:gd name="connsiteX20" fmla="*/ 1779104 w 2047461"/>
              <a:gd name="connsiteY20" fmla="*/ 1343083 h 1701031"/>
              <a:gd name="connsiteX21" fmla="*/ 1699591 w 2047461"/>
              <a:gd name="connsiteY21" fmla="*/ 1382839 h 1701031"/>
              <a:gd name="connsiteX22" fmla="*/ 1669774 w 2047461"/>
              <a:gd name="connsiteY22" fmla="*/ 1402718 h 1701031"/>
              <a:gd name="connsiteX23" fmla="*/ 1570383 w 2047461"/>
              <a:gd name="connsiteY23" fmla="*/ 1432535 h 1701031"/>
              <a:gd name="connsiteX24" fmla="*/ 1540565 w 2047461"/>
              <a:gd name="connsiteY24" fmla="*/ 1452413 h 1701031"/>
              <a:gd name="connsiteX25" fmla="*/ 1490870 w 2047461"/>
              <a:gd name="connsiteY25" fmla="*/ 1462353 h 1701031"/>
              <a:gd name="connsiteX26" fmla="*/ 1451113 w 2047461"/>
              <a:gd name="connsiteY26" fmla="*/ 1472292 h 1701031"/>
              <a:gd name="connsiteX27" fmla="*/ 1421296 w 2047461"/>
              <a:gd name="connsiteY27" fmla="*/ 1492170 h 1701031"/>
              <a:gd name="connsiteX28" fmla="*/ 1341783 w 2047461"/>
              <a:gd name="connsiteY28" fmla="*/ 1512048 h 1701031"/>
              <a:gd name="connsiteX29" fmla="*/ 1222513 w 2047461"/>
              <a:gd name="connsiteY29" fmla="*/ 1531926 h 1701031"/>
              <a:gd name="connsiteX30" fmla="*/ 1162878 w 2047461"/>
              <a:gd name="connsiteY30" fmla="*/ 1551805 h 1701031"/>
              <a:gd name="connsiteX31" fmla="*/ 1053548 w 2047461"/>
              <a:gd name="connsiteY31" fmla="*/ 1571683 h 1701031"/>
              <a:gd name="connsiteX32" fmla="*/ 993913 w 2047461"/>
              <a:gd name="connsiteY32" fmla="*/ 1591561 h 1701031"/>
              <a:gd name="connsiteX33" fmla="*/ 964096 w 2047461"/>
              <a:gd name="connsiteY33" fmla="*/ 1601500 h 1701031"/>
              <a:gd name="connsiteX34" fmla="*/ 864704 w 2047461"/>
              <a:gd name="connsiteY34" fmla="*/ 1621379 h 1701031"/>
              <a:gd name="connsiteX35" fmla="*/ 824948 w 2047461"/>
              <a:gd name="connsiteY35" fmla="*/ 1631318 h 1701031"/>
              <a:gd name="connsiteX36" fmla="*/ 198783 w 2047461"/>
              <a:gd name="connsiteY36" fmla="*/ 1641257 h 1701031"/>
              <a:gd name="connsiteX37" fmla="*/ 119270 w 2047461"/>
              <a:gd name="connsiteY37" fmla="*/ 1661135 h 1701031"/>
              <a:gd name="connsiteX38" fmla="*/ 49696 w 2047461"/>
              <a:gd name="connsiteY38" fmla="*/ 1690953 h 1701031"/>
              <a:gd name="connsiteX39" fmla="*/ 0 w 2047461"/>
              <a:gd name="connsiteY39" fmla="*/ 1700892 h 1701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047461" h="1701031">
                <a:moveTo>
                  <a:pt x="1570383" y="21179"/>
                </a:moveTo>
                <a:cubicBezTo>
                  <a:pt x="1661020" y="-4719"/>
                  <a:pt x="1631073" y="-5419"/>
                  <a:pt x="1739348" y="11239"/>
                </a:cubicBezTo>
                <a:cubicBezTo>
                  <a:pt x="1749703" y="12832"/>
                  <a:pt x="1760007" y="16091"/>
                  <a:pt x="1769165" y="21179"/>
                </a:cubicBezTo>
                <a:cubicBezTo>
                  <a:pt x="1790049" y="32781"/>
                  <a:pt x="1828800" y="60935"/>
                  <a:pt x="1828800" y="60935"/>
                </a:cubicBezTo>
                <a:cubicBezTo>
                  <a:pt x="1832113" y="70874"/>
                  <a:pt x="1834054" y="81382"/>
                  <a:pt x="1838739" y="90753"/>
                </a:cubicBezTo>
                <a:cubicBezTo>
                  <a:pt x="1852576" y="118428"/>
                  <a:pt x="1866453" y="128406"/>
                  <a:pt x="1888435" y="150387"/>
                </a:cubicBezTo>
                <a:cubicBezTo>
                  <a:pt x="1910891" y="217758"/>
                  <a:pt x="1879176" y="137425"/>
                  <a:pt x="1938130" y="219961"/>
                </a:cubicBezTo>
                <a:cubicBezTo>
                  <a:pt x="1944220" y="228487"/>
                  <a:pt x="1943384" y="240408"/>
                  <a:pt x="1948070" y="249779"/>
                </a:cubicBezTo>
                <a:cubicBezTo>
                  <a:pt x="1953412" y="260463"/>
                  <a:pt x="1962606" y="268912"/>
                  <a:pt x="1967948" y="279596"/>
                </a:cubicBezTo>
                <a:cubicBezTo>
                  <a:pt x="1972633" y="288967"/>
                  <a:pt x="1973760" y="299783"/>
                  <a:pt x="1977887" y="309413"/>
                </a:cubicBezTo>
                <a:cubicBezTo>
                  <a:pt x="1993020" y="344724"/>
                  <a:pt x="1997679" y="349040"/>
                  <a:pt x="2017643" y="378987"/>
                </a:cubicBezTo>
                <a:cubicBezTo>
                  <a:pt x="2020956" y="392239"/>
                  <a:pt x="2026346" y="405140"/>
                  <a:pt x="2027583" y="418744"/>
                </a:cubicBezTo>
                <a:cubicBezTo>
                  <a:pt x="2047310" y="635729"/>
                  <a:pt x="2017020" y="536141"/>
                  <a:pt x="2047461" y="627466"/>
                </a:cubicBezTo>
                <a:cubicBezTo>
                  <a:pt x="2044148" y="759988"/>
                  <a:pt x="2045462" y="892706"/>
                  <a:pt x="2037522" y="1025031"/>
                </a:cubicBezTo>
                <a:cubicBezTo>
                  <a:pt x="2035498" y="1058757"/>
                  <a:pt x="2025837" y="1091644"/>
                  <a:pt x="2017643" y="1124422"/>
                </a:cubicBezTo>
                <a:cubicBezTo>
                  <a:pt x="2014330" y="1137674"/>
                  <a:pt x="2015538" y="1152988"/>
                  <a:pt x="2007704" y="1164179"/>
                </a:cubicBezTo>
                <a:cubicBezTo>
                  <a:pt x="1991583" y="1187209"/>
                  <a:pt x="1967948" y="1203935"/>
                  <a:pt x="1948070" y="1223813"/>
                </a:cubicBezTo>
                <a:cubicBezTo>
                  <a:pt x="1941444" y="1230439"/>
                  <a:pt x="1935988" y="1238494"/>
                  <a:pt x="1928191" y="1243692"/>
                </a:cubicBezTo>
                <a:cubicBezTo>
                  <a:pt x="1908313" y="1256944"/>
                  <a:pt x="1885449" y="1266554"/>
                  <a:pt x="1868556" y="1283448"/>
                </a:cubicBezTo>
                <a:cubicBezTo>
                  <a:pt x="1846575" y="1305430"/>
                  <a:pt x="1836597" y="1319307"/>
                  <a:pt x="1808922" y="1333144"/>
                </a:cubicBezTo>
                <a:cubicBezTo>
                  <a:pt x="1799551" y="1337829"/>
                  <a:pt x="1789043" y="1339770"/>
                  <a:pt x="1779104" y="1343083"/>
                </a:cubicBezTo>
                <a:cubicBezTo>
                  <a:pt x="1710019" y="1389140"/>
                  <a:pt x="1796857" y="1334206"/>
                  <a:pt x="1699591" y="1382839"/>
                </a:cubicBezTo>
                <a:cubicBezTo>
                  <a:pt x="1688907" y="1388181"/>
                  <a:pt x="1680754" y="1398012"/>
                  <a:pt x="1669774" y="1402718"/>
                </a:cubicBezTo>
                <a:cubicBezTo>
                  <a:pt x="1630877" y="1419388"/>
                  <a:pt x="1610477" y="1405807"/>
                  <a:pt x="1570383" y="1432535"/>
                </a:cubicBezTo>
                <a:cubicBezTo>
                  <a:pt x="1560444" y="1439161"/>
                  <a:pt x="1551750" y="1448219"/>
                  <a:pt x="1540565" y="1452413"/>
                </a:cubicBezTo>
                <a:cubicBezTo>
                  <a:pt x="1524748" y="1458345"/>
                  <a:pt x="1507361" y="1458688"/>
                  <a:pt x="1490870" y="1462353"/>
                </a:cubicBezTo>
                <a:cubicBezTo>
                  <a:pt x="1477535" y="1465316"/>
                  <a:pt x="1464365" y="1468979"/>
                  <a:pt x="1451113" y="1472292"/>
                </a:cubicBezTo>
                <a:cubicBezTo>
                  <a:pt x="1441174" y="1478918"/>
                  <a:pt x="1432522" y="1488088"/>
                  <a:pt x="1421296" y="1492170"/>
                </a:cubicBezTo>
                <a:cubicBezTo>
                  <a:pt x="1395621" y="1501506"/>
                  <a:pt x="1368635" y="1507013"/>
                  <a:pt x="1341783" y="1512048"/>
                </a:cubicBezTo>
                <a:cubicBezTo>
                  <a:pt x="1254094" y="1528490"/>
                  <a:pt x="1285432" y="1513050"/>
                  <a:pt x="1222513" y="1531926"/>
                </a:cubicBezTo>
                <a:cubicBezTo>
                  <a:pt x="1202443" y="1537947"/>
                  <a:pt x="1183093" y="1546292"/>
                  <a:pt x="1162878" y="1551805"/>
                </a:cubicBezTo>
                <a:cubicBezTo>
                  <a:pt x="1081200" y="1574081"/>
                  <a:pt x="1144426" y="1548964"/>
                  <a:pt x="1053548" y="1571683"/>
                </a:cubicBezTo>
                <a:cubicBezTo>
                  <a:pt x="1033220" y="1576765"/>
                  <a:pt x="1013791" y="1584935"/>
                  <a:pt x="993913" y="1591561"/>
                </a:cubicBezTo>
                <a:cubicBezTo>
                  <a:pt x="983974" y="1594874"/>
                  <a:pt x="974260" y="1598959"/>
                  <a:pt x="964096" y="1601500"/>
                </a:cubicBezTo>
                <a:cubicBezTo>
                  <a:pt x="871747" y="1624587"/>
                  <a:pt x="986558" y="1597007"/>
                  <a:pt x="864704" y="1621379"/>
                </a:cubicBezTo>
                <a:cubicBezTo>
                  <a:pt x="851309" y="1624058"/>
                  <a:pt x="838602" y="1630910"/>
                  <a:pt x="824948" y="1631318"/>
                </a:cubicBezTo>
                <a:cubicBezTo>
                  <a:pt x="616293" y="1637546"/>
                  <a:pt x="407505" y="1637944"/>
                  <a:pt x="198783" y="1641257"/>
                </a:cubicBezTo>
                <a:cubicBezTo>
                  <a:pt x="172279" y="1647883"/>
                  <a:pt x="138589" y="1641817"/>
                  <a:pt x="119270" y="1661135"/>
                </a:cubicBezTo>
                <a:cubicBezTo>
                  <a:pt x="85268" y="1695135"/>
                  <a:pt x="112505" y="1675250"/>
                  <a:pt x="49696" y="1690953"/>
                </a:cubicBezTo>
                <a:cubicBezTo>
                  <a:pt x="1561" y="1702987"/>
                  <a:pt x="37964" y="1700892"/>
                  <a:pt x="0" y="1700892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31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  <p:bldP spid="4" grpId="0" animBg="1"/>
      <p:bldP spid="8" grpId="0" animBg="1"/>
      <p:bldP spid="9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Finding </a:t>
            </a:r>
            <a:r>
              <a:rPr lang="en-US" dirty="0" smtClean="0"/>
              <a:t>Location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39725" lvl="1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else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// Index of character in input field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var index = stringSearched.indexOf(searchCharacter);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alert(index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b="1" dirty="0">
                <a:solidFill>
                  <a:srgbClr val="FF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// Index of exclamation mark '!'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var index = stringSearched.indexOf("!");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alert(index);</a:t>
            </a: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397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914400"/>
            <a:ext cx="28575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93" y="2596184"/>
            <a:ext cx="17145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9958" y="5029200"/>
            <a:ext cx="17526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41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Additional Online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www.w3schools.com/js/</a:t>
            </a:r>
            <a:endParaRPr lang="en-US" sz="2000" dirty="0" smtClean="0"/>
          </a:p>
          <a:p>
            <a:r>
              <a:rPr lang="en-US" sz="2000" dirty="0">
                <a:hlinkClick r:id="rId3"/>
              </a:rPr>
              <a:t>https://msdn.microsoft.com/en-us/library/ie/ms535262(v=vs.85).</a:t>
            </a:r>
            <a:r>
              <a:rPr lang="en-US" sz="2000" dirty="0" smtClean="0">
                <a:hlinkClick r:id="rId3"/>
              </a:rPr>
              <a:t>aspx</a:t>
            </a:r>
            <a:endParaRPr lang="en-US" sz="2000" dirty="0"/>
          </a:p>
          <a:p>
            <a:r>
              <a:rPr lang="en-US" sz="2000" u="sng" dirty="0" smtClean="0">
                <a:hlinkClick r:id="rId4"/>
              </a:rPr>
              <a:t>http</a:t>
            </a:r>
            <a:r>
              <a:rPr lang="en-US" sz="2000" u="sng" dirty="0">
                <a:hlinkClick r:id="rId4"/>
              </a:rPr>
              <a:t>://trainingtools.com/online/javascript/index.htm</a:t>
            </a:r>
            <a:endParaRPr lang="en-US" sz="2000" dirty="0"/>
          </a:p>
          <a:p>
            <a:endParaRPr lang="en-US" sz="2000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2246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100" dirty="0" smtClean="0"/>
              <a:t>Branching/decision making mechanisms:</a:t>
            </a:r>
          </a:p>
          <a:p>
            <a:pPr lvl="1"/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</a:t>
            </a:r>
          </a:p>
          <a:p>
            <a:pPr lvl="1"/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if-else</a:t>
            </a:r>
          </a:p>
          <a:p>
            <a:pPr lvl="1"/>
            <a:r>
              <a:rPr lang="en-US" sz="26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2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f, else if, else</a:t>
            </a:r>
          </a:p>
          <a:p>
            <a:r>
              <a:rPr lang="en-US" sz="3100" dirty="0" smtClean="0">
                <a:cs typeface="Consolas" panose="020B0609020204030204" pitchFamily="49" charset="0"/>
              </a:rPr>
              <a:t>Valid operators for Boolean expressions</a:t>
            </a:r>
          </a:p>
          <a:p>
            <a:r>
              <a:rPr lang="en-US" sz="3100" dirty="0" smtClean="0">
                <a:cs typeface="Consolas" panose="020B0609020204030204" pitchFamily="49" charset="0"/>
              </a:rPr>
              <a:t>Valid logical operators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73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After This Section You Should Now </a:t>
            </a:r>
            <a:r>
              <a:rPr lang="en-US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/>
              <a:t>Getting JavaScript instructions to repeat using looping mechanisms: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</a:p>
          <a:p>
            <a:pPr lvl="1"/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</a:p>
          <a:p>
            <a:r>
              <a:rPr lang="en-US" dirty="0"/>
              <a:t>Changing the contents of a webpage via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document.write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endParaRPr lang="en-US" sz="2400" dirty="0" smtClean="0"/>
          </a:p>
          <a:p>
            <a:r>
              <a:rPr lang="en-US" dirty="0" smtClean="0"/>
              <a:t>How </a:t>
            </a:r>
            <a:r>
              <a:rPr lang="en-US" dirty="0"/>
              <a:t>to create an array and how to access the </a:t>
            </a:r>
            <a:r>
              <a:rPr lang="en-US" dirty="0" smtClean="0"/>
              <a:t>elements</a:t>
            </a:r>
          </a:p>
          <a:p>
            <a:r>
              <a:rPr lang="en-US" dirty="0"/>
              <a:t>Common string operations</a:t>
            </a:r>
          </a:p>
          <a:p>
            <a:pPr lvl="1"/>
            <a:r>
              <a:rPr lang="en-US" dirty="0"/>
              <a:t>Determining length</a:t>
            </a:r>
          </a:p>
          <a:p>
            <a:pPr lvl="1"/>
            <a:r>
              <a:rPr lang="en-US" dirty="0"/>
              <a:t>Converting case</a:t>
            </a:r>
          </a:p>
          <a:p>
            <a:pPr lvl="1"/>
            <a:r>
              <a:rPr lang="en-US" dirty="0"/>
              <a:t>Finding the location of the first instance of a character</a:t>
            </a:r>
          </a:p>
          <a:p>
            <a:r>
              <a:rPr lang="en-US" dirty="0" smtClean="0"/>
              <a:t>The importance of backing up and versioning your webpage and JavaScript program</a:t>
            </a:r>
          </a:p>
          <a:p>
            <a:pPr lvl="1"/>
            <a:r>
              <a:rPr lang="en-US" dirty="0" smtClean="0"/>
              <a:t>Using documentation to find JavaScript errors</a:t>
            </a:r>
          </a:p>
          <a:p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013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00"/>
          </a:solidFill>
          <a:tailEnd type="arrow"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 algn="ctr">
          <a:noFill/>
          <a:miter lim="800000"/>
          <a:headEnd/>
          <a:tailEnd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</a:extLst>
      </a:spPr>
      <a:bodyPr wrap="square" lIns="93600" tIns="46800" rIns="93600" bIns="46800" rtlCol="0">
        <a:noAutofit/>
      </a:bodyPr>
      <a:lstStyle>
        <a:defPPr eaLnBrk="1" hangingPunct="1">
          <a:spcBef>
            <a:spcPct val="50000"/>
          </a:spcBef>
          <a:defRPr sz="1800" b="1" dirty="0" smtClean="0">
            <a:solidFill>
              <a:srgbClr val="FF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68352</TotalTime>
  <Words>5980</Words>
  <Application>Microsoft Office PowerPoint</Application>
  <PresentationFormat>On-screen Show (4:3)</PresentationFormat>
  <Paragraphs>1092</Paragraphs>
  <Slides>85</Slides>
  <Notes>18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Arial</vt:lpstr>
      <vt:lpstr>Calibri</vt:lpstr>
      <vt:lpstr>Comic Sans MS</vt:lpstr>
      <vt:lpstr>Consolas</vt:lpstr>
      <vt:lpstr>Wingdings</vt:lpstr>
      <vt:lpstr>Office Theme</vt:lpstr>
      <vt:lpstr>JavaScript</vt:lpstr>
      <vt:lpstr>Backup Your Work Frequently!</vt:lpstr>
      <vt:lpstr>What Is Wrong With This Program</vt:lpstr>
      <vt:lpstr>Recap: Programs You’ve Seen So Far Is Sequential Execution</vt:lpstr>
      <vt:lpstr>New Program Writing Concepts (Non-Sequential)</vt:lpstr>
      <vt:lpstr>New Terminology</vt:lpstr>
      <vt:lpstr>Branching: IF</vt:lpstr>
      <vt:lpstr>Allowable Operators For Boolean Expressions</vt:lpstr>
      <vt:lpstr>Decision Making With ‘If’</vt:lpstr>
      <vt:lpstr>If: General Format</vt:lpstr>
      <vt:lpstr>If: An Example</vt:lpstr>
      <vt:lpstr>Decision Making With An ‘If, Else’</vt:lpstr>
      <vt:lpstr>Decision Making With An ‘If, Else’</vt:lpstr>
      <vt:lpstr>If-Else: General Format</vt:lpstr>
      <vt:lpstr>If-Else: Example Usage</vt:lpstr>
      <vt:lpstr>If-Else: An Example</vt:lpstr>
      <vt:lpstr>Logic Can Be Used In Conjunction With Branching</vt:lpstr>
      <vt:lpstr>Logical Operators</vt:lpstr>
      <vt:lpstr>Logic: The “OR” Operator</vt:lpstr>
      <vt:lpstr>Hiring Example: Example Inputs &amp; Results</vt:lpstr>
      <vt:lpstr>Logic: The “AND” Operator</vt:lpstr>
      <vt:lpstr>Firing Example: Example Inputs &amp; Results</vt:lpstr>
      <vt:lpstr>What To Do When Multiple Conditions Must Be Checked</vt:lpstr>
      <vt:lpstr>What To Do When Multiple Conditions Must Be Checked (2)</vt:lpstr>
      <vt:lpstr>Decision Making With Multiple Ifs</vt:lpstr>
      <vt:lpstr>Multiple Ifs</vt:lpstr>
      <vt:lpstr>Multiple Ifs: Example</vt:lpstr>
      <vt:lpstr>Multiple Ifs: Mutually Exclusive Conditions</vt:lpstr>
      <vt:lpstr>Decision Making With if, else if, else</vt:lpstr>
      <vt:lpstr>Multiple if, else if, else: Use With Mutually Exclusive Conditions</vt:lpstr>
      <vt:lpstr>If, Else If, Else: Example</vt:lpstr>
      <vt:lpstr>If, Else If, Else: Analysis</vt:lpstr>
      <vt:lpstr>JavaScript: If, Else-If And Excel: Nested-Ifs</vt:lpstr>
      <vt:lpstr>Recall Excel (Spreadsheet) Nesting</vt:lpstr>
      <vt:lpstr>JavaScript (Programming Language): Nested-IFs</vt:lpstr>
      <vt:lpstr>Nested Decision Making</vt:lpstr>
      <vt:lpstr>Nested Decision Making: Indenting</vt:lpstr>
      <vt:lpstr>Nested IFs: Simple ‘Toy’ Example</vt:lpstr>
      <vt:lpstr>Looping/Repetition</vt:lpstr>
      <vt:lpstr>Looping/Repetition (2)</vt:lpstr>
      <vt:lpstr>Looping/Repetition (3)</vt:lpstr>
      <vt:lpstr>Types Of Loops</vt:lpstr>
      <vt:lpstr>For Loops: General Format</vt:lpstr>
      <vt:lpstr>For Loops: An Example</vt:lpstr>
      <vt:lpstr>While Loops: General Format</vt:lpstr>
      <vt:lpstr>Programming Style: Variable Names</vt:lpstr>
      <vt:lpstr>While Loops: An Example</vt:lpstr>
      <vt:lpstr>Loops That Never Execute</vt:lpstr>
      <vt:lpstr>Exercise #1: Loops</vt:lpstr>
      <vt:lpstr>Nesting</vt:lpstr>
      <vt:lpstr>Indenting: Any Form Of Nesting</vt:lpstr>
      <vt:lpstr>Example: Nesting</vt:lpstr>
      <vt:lpstr>Step #1 Solution</vt:lpstr>
      <vt:lpstr>Step #1 Completed: Now What?</vt:lpstr>
      <vt:lpstr>Step #2 Solution</vt:lpstr>
      <vt:lpstr>Exercise #2: Loops &amp; Error Messages</vt:lpstr>
      <vt:lpstr>Loops: A More Complex Example</vt:lpstr>
      <vt:lpstr>Loops: A More Complex Example (HTML Portion)</vt:lpstr>
      <vt:lpstr>Loops: A More Complex Example (JavaScript Portion)</vt:lpstr>
      <vt:lpstr>Documentation Requirements</vt:lpstr>
      <vt:lpstr>Writing HTML Tags To A Document</vt:lpstr>
      <vt:lpstr>Writing Multiple Lines To A Document</vt:lpstr>
      <vt:lpstr>Arrays (If There Is Time)</vt:lpstr>
      <vt:lpstr>Accessing Simple Variables Arrays</vt:lpstr>
      <vt:lpstr>Declaring Array Variables</vt:lpstr>
      <vt:lpstr>Accessing Array Elements</vt:lpstr>
      <vt:lpstr>A More Realistic Example Program (HTML Portion)</vt:lpstr>
      <vt:lpstr>A More Realistic Example Program (JavaScript Portion)</vt:lpstr>
      <vt:lpstr>Reminder: Backup Your Work Frequently!</vt:lpstr>
      <vt:lpstr>Example Program With An Error (Or Errors)</vt:lpstr>
      <vt:lpstr>Backups: Benefit</vt:lpstr>
      <vt:lpstr>If All Else Fails</vt:lpstr>
      <vt:lpstr>“Commenting Out Code” Previous Example</vt:lpstr>
      <vt:lpstr>“Commenting Out Code”: Gradually Move The Comments To Expose More Code</vt:lpstr>
      <vt:lpstr>Finding Errors</vt:lpstr>
      <vt:lpstr>Strings</vt:lpstr>
      <vt:lpstr>Example Using The Length Method</vt:lpstr>
      <vt:lpstr>Changing Capitalization</vt:lpstr>
      <vt:lpstr>Example Of Changing Case</vt:lpstr>
      <vt:lpstr>Strings Are Indexed</vt:lpstr>
      <vt:lpstr>Example: Finding Location</vt:lpstr>
      <vt:lpstr>Example: Finding Location (2)</vt:lpstr>
      <vt:lpstr>Additional Online Resources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JavaScript programming</dc:title>
  <dc:creator>James Tam</dc:creator>
  <cp:keywords>branching;looping;if;repetition;for-loop;while-loop;writing to a document;arrays;strings</cp:keywords>
  <cp:lastModifiedBy>James Tam</cp:lastModifiedBy>
  <cp:revision>1454</cp:revision>
  <dcterms:created xsi:type="dcterms:W3CDTF">2014-06-09T23:56:21Z</dcterms:created>
  <dcterms:modified xsi:type="dcterms:W3CDTF">2016-03-29T06:34:07Z</dcterms:modified>
</cp:coreProperties>
</file>