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256" r:id="rId2"/>
    <p:sldId id="257" r:id="rId3"/>
    <p:sldId id="325" r:id="rId4"/>
    <p:sldId id="258" r:id="rId5"/>
    <p:sldId id="332" r:id="rId6"/>
    <p:sldId id="333" r:id="rId7"/>
    <p:sldId id="334" r:id="rId8"/>
    <p:sldId id="335" r:id="rId9"/>
    <p:sldId id="259" r:id="rId10"/>
    <p:sldId id="315" r:id="rId11"/>
    <p:sldId id="316" r:id="rId12"/>
    <p:sldId id="260" r:id="rId13"/>
    <p:sldId id="261" r:id="rId14"/>
    <p:sldId id="262" r:id="rId15"/>
    <p:sldId id="263" r:id="rId16"/>
    <p:sldId id="317" r:id="rId17"/>
    <p:sldId id="318" r:id="rId18"/>
    <p:sldId id="267" r:id="rId19"/>
    <p:sldId id="340" r:id="rId20"/>
    <p:sldId id="268" r:id="rId21"/>
    <p:sldId id="329" r:id="rId22"/>
    <p:sldId id="321" r:id="rId23"/>
    <p:sldId id="269" r:id="rId24"/>
    <p:sldId id="270" r:id="rId25"/>
    <p:sldId id="271" r:id="rId26"/>
    <p:sldId id="272" r:id="rId27"/>
    <p:sldId id="273" r:id="rId28"/>
    <p:sldId id="274" r:id="rId29"/>
    <p:sldId id="275" r:id="rId30"/>
    <p:sldId id="319" r:id="rId31"/>
    <p:sldId id="276" r:id="rId32"/>
    <p:sldId id="277" r:id="rId33"/>
    <p:sldId id="320" r:id="rId34"/>
    <p:sldId id="341" r:id="rId35"/>
    <p:sldId id="345"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342" r:id="rId49"/>
    <p:sldId id="330" r:id="rId50"/>
    <p:sldId id="290" r:id="rId51"/>
    <p:sldId id="291" r:id="rId52"/>
    <p:sldId id="322" r:id="rId53"/>
    <p:sldId id="293" r:id="rId54"/>
    <p:sldId id="294" r:id="rId55"/>
    <p:sldId id="323" r:id="rId56"/>
    <p:sldId id="295" r:id="rId57"/>
    <p:sldId id="296" r:id="rId58"/>
    <p:sldId id="297" r:id="rId59"/>
    <p:sldId id="298" r:id="rId60"/>
    <p:sldId id="299" r:id="rId61"/>
    <p:sldId id="326" r:id="rId62"/>
    <p:sldId id="328" r:id="rId63"/>
    <p:sldId id="338" r:id="rId64"/>
    <p:sldId id="343" r:id="rId65"/>
    <p:sldId id="344" r:id="rId66"/>
    <p:sldId id="339" r:id="rId67"/>
    <p:sldId id="305" r:id="rId68"/>
    <p:sldId id="306" r:id="rId69"/>
    <p:sldId id="307" r:id="rId70"/>
    <p:sldId id="331" r:id="rId71"/>
    <p:sldId id="308" r:id="rId72"/>
    <p:sldId id="309" r:id="rId73"/>
    <p:sldId id="310" r:id="rId74"/>
    <p:sldId id="311" r:id="rId75"/>
    <p:sldId id="312" r:id="rId76"/>
    <p:sldId id="324" r:id="rId77"/>
    <p:sldId id="327" r:id="rId78"/>
    <p:sldId id="313" r:id="rId79"/>
    <p:sldId id="314" r:id="rId80"/>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57976" autoAdjust="0"/>
  </p:normalViewPr>
  <p:slideViewPr>
    <p:cSldViewPr>
      <p:cViewPr varScale="1">
        <p:scale>
          <a:sx n="61" d="100"/>
          <a:sy n="61" d="100"/>
        </p:scale>
        <p:origin x="139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4/11/2016</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4/11/2016</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endParaRPr lang="en-US" altLang="en-US" dirty="0" smtClean="0"/>
          </a:p>
        </p:txBody>
      </p:sp>
    </p:spTree>
    <p:extLst>
      <p:ext uri="{BB962C8B-B14F-4D97-AF65-F5344CB8AC3E}">
        <p14:creationId xmlns:p14="http://schemas.microsoft.com/office/powerpoint/2010/main" val="72320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142102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10241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2130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421056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2799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229295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2578839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9</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2653194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4219546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193106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14</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558617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149544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18</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1361967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20</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811318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966122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23</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282801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25</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2630715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27</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107068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29</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2543456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31</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32</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4122185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700854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36</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37</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38</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61008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39</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2262629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40</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41</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906468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2055391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9685513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45</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1560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2087966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4070395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4004277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50</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16990678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0652062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5410696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54</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29399133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56</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5679950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14869948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59</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296" indent="-174296">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60</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17328484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37119715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26744702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34350284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22919417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10646891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E2B918F-2767-404B-A6A3-FA8236A90B40}" type="slidenum">
              <a:rPr lang="en-US" altLang="en-US" sz="1000">
                <a:latin typeface="Times New Roman" pitchFamily="18" charset="0"/>
              </a:rPr>
              <a:pPr/>
              <a:t>67</a:t>
            </a:fld>
            <a:endParaRPr lang="en-US" altLang="en-US" sz="1000" dirty="0">
              <a:latin typeface="Times New Roman" pitchFamily="18" charset="0"/>
            </a:endParaRPr>
          </a:p>
        </p:txBody>
      </p:sp>
    </p:spTree>
    <p:extLst>
      <p:ext uri="{BB962C8B-B14F-4D97-AF65-F5344CB8AC3E}">
        <p14:creationId xmlns:p14="http://schemas.microsoft.com/office/powerpoint/2010/main" val="41878453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41062955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69</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3481120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25744292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71</a:t>
            </a:fld>
            <a:endParaRPr lang="en-US" altLang="en-US" sz="1000" dirty="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30458250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73</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74</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75</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3842908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14772429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15013985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406223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4/11/2016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4/11/2016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4/11/2016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4/11/2016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4/11/2016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4/11/2016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4/11/2016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4/11/2016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4/11/2016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25.gi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mcafee.co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indows.microsoft.com/en-CA/windows/security-essentials-download" TargetMode="External"/><Relationship Id="rId5" Type="http://schemas.openxmlformats.org/officeDocument/2006/relationships/hyperlink" Target="http://www.kaspersky.com/" TargetMode="External"/><Relationship Id="rId4" Type="http://schemas.openxmlformats.org/officeDocument/2006/relationships/hyperlink" Target="http://www.norton.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thegeekreview.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www.buyit.com/" TargetMode="External"/><Relationship Id="rId4" Type="http://schemas.openxmlformats.org/officeDocument/2006/relationships/image" Target="../media/image6.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3" Type="http://schemas.openxmlformats.org/officeDocument/2006/relationships/hyperlink" Target="https://www.grc.com/x/ne.dll?bh0bkyd2"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dirty="0"/>
          </a:p>
        </p:txBody>
      </p:sp>
      <p:sp>
        <p:nvSpPr>
          <p:cNvPr id="3076" name="Text Box 9"/>
          <p:cNvSpPr txBox="1">
            <a:spLocks noChangeArrowheads="1"/>
          </p:cNvSpPr>
          <p:nvPr/>
        </p:nvSpPr>
        <p:spPr bwMode="auto">
          <a:xfrm>
            <a:off x="1239838" y="3617913"/>
            <a:ext cx="67691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3200" dirty="0"/>
              <a:t>In this section </a:t>
            </a:r>
            <a:r>
              <a:rPr lang="en-US" altLang="en-US" sz="3200" dirty="0" smtClean="0"/>
              <a:t>you </a:t>
            </a:r>
            <a:r>
              <a:rPr lang="en-US" altLang="en-US" sz="3200" dirty="0"/>
              <a:t>will learn </a:t>
            </a:r>
            <a:r>
              <a:rPr lang="en-US" altLang="en-US" sz="3200" dirty="0" smtClean="0"/>
              <a:t>about different types of security </a:t>
            </a:r>
            <a:r>
              <a:rPr lang="en-US" altLang="en-US" sz="3200" dirty="0"/>
              <a:t>threats </a:t>
            </a:r>
            <a:r>
              <a:rPr lang="en-US" altLang="en-US" sz="3200" dirty="0" smtClean="0"/>
              <a:t>and </a:t>
            </a:r>
            <a:r>
              <a:rPr lang="en-US" altLang="en-US" sz="3200" dirty="0"/>
              <a:t>how to reduce your risk. Also privacy issues that are relevant to security will be discussed.</a:t>
            </a:r>
          </a:p>
        </p:txBody>
      </p:sp>
    </p:spTree>
    <p:extLst>
      <p:ext uri="{BB962C8B-B14F-4D97-AF65-F5344CB8AC3E}">
        <p14:creationId xmlns:p14="http://schemas.microsoft.com/office/powerpoint/2010/main" val="1243065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3124200"/>
            <a:ext cx="7564437" cy="3303587"/>
          </a:xfrm>
          <a:prstGeom prst="rect">
            <a:avLst/>
          </a:prstGeom>
          <a:noFill/>
          <a:extLst>
            <a:ext uri="{909E8E84-426E-40DD-AFC4-6F175D3DCCD1}">
              <a14:hiddenFill xmlns:a14="http://schemas.microsoft.com/office/drawing/2010/main">
                <a:solidFill>
                  <a:srgbClr val="FFFFFF"/>
                </a:solidFill>
              </a14:hiddenFill>
            </a:ext>
          </a:extLst>
        </p:spPr>
      </p:pic>
      <p:pic>
        <p:nvPicPr>
          <p:cNvPr id="129027" name="Picture 3" descr="U:\PC\lectures\203 winter 2014\6-Networks\kin span anonymou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362971"/>
            <a:ext cx="5595937" cy="1438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47800" y="5791200"/>
            <a:ext cx="2166937" cy="228600"/>
          </a:xfrm>
          <a:prstGeom prst="rect">
            <a:avLst/>
          </a:prstGeom>
          <a:noFill/>
        </p:spPr>
        <p:txBody>
          <a:bodyPr wrap="square" rtlCol="0">
            <a:noAutofit/>
          </a:bodyPr>
          <a:lstStyle/>
          <a:p>
            <a:r>
              <a:rPr lang="en-CA" sz="1200" b="1" dirty="0" smtClean="0">
                <a:solidFill>
                  <a:srgbClr val="6600FF"/>
                </a:solidFill>
              </a:rPr>
              <a:t>Click here to get your grade</a:t>
            </a:r>
          </a:p>
        </p:txBody>
      </p:sp>
      <p:sp>
        <p:nvSpPr>
          <p:cNvPr id="4" name="Oval 3"/>
          <p:cNvSpPr/>
          <p:nvPr/>
        </p:nvSpPr>
        <p:spPr>
          <a:xfrm>
            <a:off x="1447800" y="5791200"/>
            <a:ext cx="1905000" cy="3810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Hacker</a:t>
            </a:r>
            <a:endParaRPr lang="en-CA" altLang="en-US" dirty="0" smtClean="0"/>
          </a:p>
        </p:txBody>
      </p:sp>
      <p:sp>
        <p:nvSpPr>
          <p:cNvPr id="5123" name="Content Placeholder 2"/>
          <p:cNvSpPr>
            <a:spLocks noGrp="1"/>
          </p:cNvSpPr>
          <p:nvPr>
            <p:ph idx="1"/>
          </p:nvPr>
        </p:nvSpPr>
        <p:spPr>
          <a:xfrm>
            <a:off x="528638" y="1117600"/>
            <a:ext cx="8178800" cy="5368925"/>
          </a:xfrm>
        </p:spPr>
        <p:txBody>
          <a:bodyPr/>
          <a:lstStyle/>
          <a:p>
            <a:r>
              <a:rPr lang="en-US" altLang="en-US" dirty="0" smtClean="0"/>
              <a:t>A generic term for a person that writes malicious software (e.g., a virus that damages your computer) or tries to break into a computer system.</a:t>
            </a:r>
            <a:endParaRPr lang="en-CA" altLang="en-US" dirty="0"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example 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“Hacked” Computer System</a:t>
            </a:r>
            <a:endParaRPr lang="en-CA" dirty="0"/>
          </a:p>
        </p:txBody>
      </p:sp>
      <p:sp>
        <p:nvSpPr>
          <p:cNvPr id="3" name="Content Placeholder 2"/>
          <p:cNvSpPr>
            <a:spLocks noGrp="1"/>
          </p:cNvSpPr>
          <p:nvPr>
            <p:ph idx="1"/>
          </p:nvPr>
        </p:nvSpPr>
        <p:spPr/>
        <p:txBody>
          <a:bodyPr/>
          <a:lstStyle/>
          <a:p>
            <a:r>
              <a:rPr lang="en-CA" dirty="0" smtClean="0"/>
              <a:t>Refers to a computer system in which the security system has been compromised.</a:t>
            </a:r>
          </a:p>
          <a:p>
            <a:pPr lvl="1"/>
            <a:r>
              <a:rPr lang="en-CA" dirty="0" smtClean="0"/>
              <a:t>“…to </a:t>
            </a:r>
            <a:r>
              <a:rPr lang="en-CA" dirty="0"/>
              <a:t>gain access to a computer </a:t>
            </a:r>
            <a:r>
              <a:rPr lang="en-CA" dirty="0" smtClean="0"/>
              <a:t>illegally” (www.m-w.com)</a:t>
            </a:r>
          </a:p>
          <a:p>
            <a:pPr lvl="1"/>
            <a:r>
              <a:rPr lang="en-CA" dirty="0" smtClean="0"/>
              <a:t>“To </a:t>
            </a:r>
            <a:r>
              <a:rPr lang="en-CA" dirty="0"/>
              <a:t>use one's skill in computer programming to gain illegal or unauthorized access to a file or network” (</a:t>
            </a:r>
            <a:r>
              <a:rPr lang="en-CA" dirty="0">
                <a:hlinkClick r:id="rId3"/>
              </a:rPr>
              <a:t>http://</a:t>
            </a:r>
            <a:r>
              <a:rPr lang="en-CA" dirty="0" smtClean="0">
                <a:hlinkClick r:id="rId3"/>
              </a:rPr>
              <a:t>www.thefreedictionary.com</a:t>
            </a:r>
            <a:r>
              <a:rPr lang="en-CA" dirty="0" smtClean="0"/>
              <a:t>)</a:t>
            </a:r>
          </a:p>
          <a:p>
            <a:pPr lvl="1"/>
            <a:r>
              <a:rPr lang="en-CA" dirty="0" smtClean="0"/>
              <a:t>Allow access to the data on the computer(s)</a:t>
            </a:r>
          </a:p>
          <a:p>
            <a:r>
              <a:rPr lang="en-CA" dirty="0" smtClean="0"/>
              <a:t>It can be done in many ways: </a:t>
            </a:r>
          </a:p>
          <a:p>
            <a:pPr lvl="1"/>
            <a:r>
              <a:rPr lang="en-CA" dirty="0" smtClean="0"/>
              <a:t>Sometimes it’s as simple as getting an administrator password</a:t>
            </a:r>
          </a:p>
          <a:p>
            <a:r>
              <a:rPr lang="en-CA" dirty="0" smtClean="0"/>
              <a:t>Sometimes this term is used in popular culture (even by news media outlets) for less serious security issues.</a:t>
            </a:r>
          </a:p>
          <a:p>
            <a:endParaRPr lang="en-CA" dirty="0"/>
          </a:p>
        </p:txBody>
      </p:sp>
    </p:spTree>
    <p:extLst>
      <p:ext uri="{BB962C8B-B14F-4D97-AF65-F5344CB8AC3E}">
        <p14:creationId xmlns:p14="http://schemas.microsoft.com/office/powerpoint/2010/main" val="3702094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Phishing</a:t>
            </a:r>
            <a:endParaRPr lang="en-CA" dirty="0"/>
          </a:p>
        </p:txBody>
      </p:sp>
      <p:sp>
        <p:nvSpPr>
          <p:cNvPr id="3" name="Content Placeholder 2"/>
          <p:cNvSpPr>
            <a:spLocks noGrp="1"/>
          </p:cNvSpPr>
          <p:nvPr>
            <p:ph idx="1"/>
          </p:nvPr>
        </p:nvSpPr>
        <p:spPr/>
        <p:txBody>
          <a:bodyPr/>
          <a:lstStyle/>
          <a:p>
            <a:r>
              <a:rPr lang="en-CA" dirty="0" smtClean="0"/>
              <a:t>An attempt to get another person to reveal personal or confidential information (such as passwords) through trickery. </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31186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Denial Of Service Attack</a:t>
            </a:r>
            <a:endParaRPr lang="en-CA" dirty="0"/>
          </a:p>
        </p:txBody>
      </p:sp>
      <p:sp>
        <p:nvSpPr>
          <p:cNvPr id="3" name="Content Placeholder 2"/>
          <p:cNvSpPr>
            <a:spLocks noGrp="1"/>
          </p:cNvSpPr>
          <p:nvPr>
            <p:ph idx="1"/>
          </p:nvPr>
        </p:nvSpPr>
        <p:spPr/>
        <p:txBody>
          <a:bodyPr/>
          <a:lstStyle/>
          <a:p>
            <a:r>
              <a:rPr lang="en-CA" dirty="0" smtClean="0"/>
              <a:t>An attempt to make a service unavailable</a:t>
            </a:r>
          </a:p>
          <a:p>
            <a:pPr lvl="1"/>
            <a:r>
              <a:rPr lang="en-CA" dirty="0" smtClean="0"/>
              <a:t>Repeatedly sending requests for information to the computer system</a:t>
            </a:r>
          </a:p>
          <a:p>
            <a:pPr lvl="1"/>
            <a:r>
              <a:rPr lang="en-CA" dirty="0" smtClean="0"/>
              <a:t>“Crashing” the computer system that is under attack</a:t>
            </a:r>
          </a:p>
          <a:p>
            <a:pPr lvl="1"/>
            <a:endParaRPr lang="en-CA" dirty="0"/>
          </a:p>
          <a:p>
            <a:r>
              <a:rPr lang="en-CA" dirty="0" smtClean="0"/>
              <a:t>The ‘attackers’ (owners of the computer(s) from which the attack has been launched) may be unaware of their involvement</a:t>
            </a:r>
          </a:p>
          <a:p>
            <a:pPr lvl="1"/>
            <a:r>
              <a:rPr lang="en-CA" dirty="0" smtClean="0"/>
              <a:t>“</a:t>
            </a:r>
            <a:r>
              <a:rPr lang="en-CA" dirty="0" err="1" smtClean="0"/>
              <a:t>Mydoom</a:t>
            </a:r>
            <a:r>
              <a:rPr lang="en-CA" dirty="0" smtClean="0"/>
              <a:t>/</a:t>
            </a:r>
            <a:r>
              <a:rPr lang="en-CA" dirty="0" err="1" smtClean="0"/>
              <a:t>MyDoom</a:t>
            </a:r>
            <a:r>
              <a:rPr lang="en-CA" dirty="0" smtClean="0"/>
              <a:t>”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Task </a:t>
            </a:r>
            <a:r>
              <a:rPr lang="en-CA" dirty="0"/>
              <a:t>manager) </a:t>
            </a:r>
            <a:endParaRPr lang="en-CA" dirty="0" smtClean="0"/>
          </a:p>
          <a:p>
            <a:pPr lvl="1"/>
            <a:r>
              <a:rPr lang="en-CA" dirty="0" smtClean="0"/>
              <a:t>Increase </a:t>
            </a:r>
            <a:r>
              <a:rPr lang="en-CA" dirty="0"/>
              <a:t>in network usage (ISP)</a:t>
            </a:r>
          </a:p>
        </p:txBody>
      </p:sp>
    </p:spTree>
    <p:extLst>
      <p:ext uri="{BB962C8B-B14F-4D97-AF65-F5344CB8AC3E}">
        <p14:creationId xmlns:p14="http://schemas.microsoft.com/office/powerpoint/2010/main" val="3414086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Affect Your Security?</a:t>
            </a:r>
            <a:endParaRPr lang="en-CA" dirty="0"/>
          </a:p>
        </p:txBody>
      </p:sp>
      <p:sp>
        <p:nvSpPr>
          <p:cNvPr id="3" name="Content Placeholder 2"/>
          <p:cNvSpPr>
            <a:spLocks noGrp="1"/>
          </p:cNvSpPr>
          <p:nvPr>
            <p:ph idx="1"/>
          </p:nvPr>
        </p:nvSpPr>
        <p:spPr/>
        <p:txBody>
          <a:bodyPr/>
          <a:lstStyle/>
          <a:p>
            <a:r>
              <a:rPr lang="en-CA" dirty="0" smtClean="0"/>
              <a:t>My financial institution/workplace/university computer system has been:</a:t>
            </a:r>
          </a:p>
          <a:p>
            <a:pPr lvl="1"/>
            <a:r>
              <a:rPr lang="en-CA" dirty="0" smtClean="0"/>
              <a:t>Hacked?</a:t>
            </a:r>
          </a:p>
          <a:p>
            <a:pPr lvl="1"/>
            <a:r>
              <a:rPr lang="en-CA" dirty="0" smtClean="0"/>
              <a:t>Suffered from a Denial of service attack?</a:t>
            </a:r>
          </a:p>
          <a:p>
            <a:r>
              <a:rPr lang="en-CA" dirty="0" smtClean="0"/>
              <a:t>Users of my </a:t>
            </a:r>
            <a:r>
              <a:rPr lang="en-CA" dirty="0"/>
              <a:t>financial institution/workplace/university computer </a:t>
            </a:r>
            <a:r>
              <a:rPr lang="en-CA" dirty="0" smtClean="0"/>
              <a:t>system have fallen for a phishing scam?</a:t>
            </a:r>
            <a:endParaRPr lang="en-CA" dirty="0"/>
          </a:p>
        </p:txBody>
      </p:sp>
    </p:spTree>
    <p:extLst>
      <p:ext uri="{BB962C8B-B14F-4D97-AF65-F5344CB8AC3E}">
        <p14:creationId xmlns:p14="http://schemas.microsoft.com/office/powerpoint/2010/main" val="2274305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38187" y="3441680"/>
            <a:ext cx="8153400" cy="163121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Computer hardware (i.e. not MS-Windows specific) can be infected with malicious software)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This ‘infection’ cannot be removed by formatting the hard drive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From</a:t>
            </a:r>
            <a:endParaRPr lang="en-US" sz="1600" dirty="0">
              <a:latin typeface="Arial" panose="020B0604020202020204" pitchFamily="34" charset="0"/>
              <a:cs typeface="Arial" panose="020B0604020202020204" pitchFamily="34" charset="0"/>
            </a:endParaRP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hlinkClick r:id="rId3"/>
              </a:rPr>
              <a:t>http</a:t>
            </a:r>
            <a:r>
              <a:rPr lang="en-US" sz="1600" dirty="0">
                <a:latin typeface="Arial" panose="020B0604020202020204" pitchFamily="34" charset="0"/>
                <a:cs typeface="Arial" panose="020B0604020202020204" pitchFamily="34" charset="0"/>
                <a:hlinkClick r:id="rId3"/>
              </a:rPr>
              <a:t>://www.forbes.com/sites/thomasbrewster/2015/03/18/hacking-tails-with-rootkits</a:t>
            </a:r>
            <a:r>
              <a:rPr lang="en-US" sz="1600" dirty="0" smtClean="0">
                <a:hlinkClick r:id="rId3"/>
              </a:rPr>
              <a:t>/</a:t>
            </a:r>
            <a:endParaRPr lang="en-US" sz="1600" dirty="0"/>
          </a:p>
        </p:txBody>
      </p:sp>
      <p:sp>
        <p:nvSpPr>
          <p:cNvPr id="5" name="Rectangle 4"/>
          <p:cNvSpPr/>
          <p:nvPr/>
        </p:nvSpPr>
        <p:spPr>
          <a:xfrm>
            <a:off x="757236" y="5565338"/>
            <a:ext cx="770096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For more information on ‘infecting’ computer hardware with malicious software (CanWest security conference 2015)</a:t>
            </a:r>
          </a:p>
          <a:p>
            <a:r>
              <a:rPr lang="en-US" dirty="0" smtClean="0">
                <a:latin typeface="Arial" panose="020B0604020202020204" pitchFamily="34" charset="0"/>
                <a:cs typeface="Arial" panose="020B0604020202020204" pitchFamily="34" charset="0"/>
                <a:hlinkClick r:id="rId4"/>
              </a:rPr>
              <a:t>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“Top </a:t>
            </a:r>
            <a:r>
              <a:rPr lang="en-CA" b="1" dirty="0"/>
              <a:t>10 Celebs </a:t>
            </a:r>
            <a:r>
              <a:rPr lang="en-CA" b="1" dirty="0" smtClean="0"/>
              <a:t>[JT: Searching For Info. About Them] Most </a:t>
            </a:r>
            <a:r>
              <a:rPr lang="en-CA" b="1" dirty="0"/>
              <a:t>Likely To Give You A Computer </a:t>
            </a:r>
            <a:r>
              <a:rPr lang="en-CA" b="1" dirty="0" smtClean="0"/>
              <a:t>Virus”</a:t>
            </a:r>
            <a:r>
              <a:rPr lang="en-CA" b="1" baseline="30000" dirty="0" smtClean="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smtClean="0"/>
              <a:t>1 Source: http</a:t>
            </a:r>
            <a:r>
              <a:rPr lang="en-CA" dirty="0"/>
              <a:t>://www.mcafee.com/us/microsites/most-dangerous-celebrities/index.html</a:t>
            </a:r>
          </a:p>
        </p:txBody>
      </p:sp>
      <p:graphicFrame>
        <p:nvGraphicFramePr>
          <p:cNvPr id="5" name="Table 4"/>
          <p:cNvGraphicFramePr>
            <a:graphicFrameLocks noGrp="1"/>
          </p:cNvGraphicFramePr>
          <p:nvPr/>
        </p:nvGraphicFramePr>
        <p:xfrm>
          <a:off x="152400" y="1466850"/>
          <a:ext cx="2133600" cy="4079240"/>
        </p:xfrm>
        <a:graphic>
          <a:graphicData uri="http://schemas.openxmlformats.org/drawingml/2006/table">
            <a:tbl>
              <a:tblPr firstRow="1" bandRow="1">
                <a:tableStyleId>{5C22544A-7EE6-4342-B048-85BDC9FD1C3A}</a:tableStyleId>
              </a:tblPr>
              <a:tblGrid>
                <a:gridCol w="2133600"/>
              </a:tblGrid>
              <a:tr h="370840">
                <a:tc>
                  <a:txBody>
                    <a:bodyPr/>
                    <a:lstStyle/>
                    <a:p>
                      <a:r>
                        <a:rPr lang="en-CA" dirty="0" smtClean="0"/>
                        <a:t>2013 </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1) Lily Collins</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2) Avril </a:t>
                      </a:r>
                      <a:r>
                        <a:rPr lang="en-CA" sz="1800" kern="1200" dirty="0" err="1" smtClean="0">
                          <a:solidFill>
                            <a:schemeClr val="dk1"/>
                          </a:solidFill>
                          <a:effectLst/>
                          <a:latin typeface="+mn-lt"/>
                          <a:ea typeface="+mn-ea"/>
                          <a:cs typeface="+mn-cs"/>
                        </a:rPr>
                        <a:t>Lavigne</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3) Sandra Bullock</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4) Kathy Griffin</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5) Zoe Saldana</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6) Katy Perry</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7) Britney Spears</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8) Jon Hamm</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9) Adriana Lima</a:t>
                      </a:r>
                      <a:endParaRPr lang="en-CA" dirty="0"/>
                    </a:p>
                  </a:txBody>
                  <a:tcPr/>
                </a:tc>
              </a:tr>
              <a:tr h="370840">
                <a:tc>
                  <a:txBody>
                    <a:bodyPr/>
                    <a:lstStyle/>
                    <a:p>
                      <a:pPr marL="0" indent="0">
                        <a:buFont typeface="+mj-lt"/>
                        <a:buNone/>
                      </a:pPr>
                      <a:r>
                        <a:rPr lang="en-CA" sz="1800" kern="1200" dirty="0" smtClean="0">
                          <a:solidFill>
                            <a:schemeClr val="dk1"/>
                          </a:solidFill>
                          <a:effectLst/>
                          <a:latin typeface="+mn-lt"/>
                          <a:ea typeface="+mn-ea"/>
                          <a:cs typeface="+mn-cs"/>
                        </a:rPr>
                        <a:t>10) Emma Roberts</a:t>
                      </a:r>
                      <a:endParaRPr lang="en-CA" dirty="0"/>
                    </a:p>
                  </a:txBody>
                  <a:tcPr/>
                </a:tc>
              </a:tr>
            </a:tbl>
          </a:graphicData>
        </a:graphic>
      </p:graphicFrame>
      <p:graphicFrame>
        <p:nvGraphicFramePr>
          <p:cNvPr id="6" name="Table 5"/>
          <p:cNvGraphicFramePr>
            <a:graphicFrameLocks noGrp="1"/>
          </p:cNvGraphicFramePr>
          <p:nvPr/>
        </p:nvGraphicFramePr>
        <p:xfrm>
          <a:off x="2590800" y="1466851"/>
          <a:ext cx="2895600" cy="4079240"/>
        </p:xfrm>
        <a:graphic>
          <a:graphicData uri="http://schemas.openxmlformats.org/drawingml/2006/table">
            <a:tbl>
              <a:tblPr firstRow="1" bandRow="1">
                <a:tableStyleId>{5C22544A-7EE6-4342-B048-85BDC9FD1C3A}</a:tableStyleId>
              </a:tblPr>
              <a:tblGrid>
                <a:gridCol w="2895600"/>
              </a:tblGrid>
              <a:tr h="370840">
                <a:tc>
                  <a:txBody>
                    <a:bodyPr/>
                    <a:lstStyle/>
                    <a:p>
                      <a:r>
                        <a:rPr lang="en-CA" dirty="0" smtClean="0"/>
                        <a:t>2012</a:t>
                      </a:r>
                      <a:endParaRPr lang="en-CA" dirty="0"/>
                    </a:p>
                  </a:txBody>
                  <a:tcPr/>
                </a:tc>
              </a:tr>
              <a:tr h="370840">
                <a:tc>
                  <a:txBody>
                    <a:bodyPr/>
                    <a:lstStyle/>
                    <a:p>
                      <a:r>
                        <a:rPr lang="en-CA" b="0" dirty="0" smtClean="0"/>
                        <a:t>1) Emma Watson</a:t>
                      </a:r>
                      <a:endParaRPr lang="en-CA" b="0" dirty="0"/>
                    </a:p>
                  </a:txBody>
                  <a:tcPr/>
                </a:tc>
              </a:tr>
              <a:tr h="370840">
                <a:tc>
                  <a:txBody>
                    <a:bodyPr/>
                    <a:lstStyle/>
                    <a:p>
                      <a:r>
                        <a:rPr lang="en-CA" b="0" dirty="0" smtClean="0"/>
                        <a:t>2) Jessica Biel</a:t>
                      </a:r>
                      <a:endParaRPr lang="en-CA" b="0" dirty="0"/>
                    </a:p>
                  </a:txBody>
                  <a:tcPr/>
                </a:tc>
              </a:tr>
              <a:tr h="370840">
                <a:tc>
                  <a:txBody>
                    <a:bodyPr/>
                    <a:lstStyle/>
                    <a:p>
                      <a:r>
                        <a:rPr lang="en-CA" b="0" dirty="0" smtClean="0"/>
                        <a:t>3) Eva Mendes</a:t>
                      </a:r>
                      <a:endParaRPr lang="en-CA" b="0" dirty="0"/>
                    </a:p>
                  </a:txBody>
                  <a:tcPr/>
                </a:tc>
              </a:tr>
              <a:tr h="370840">
                <a:tc>
                  <a:txBody>
                    <a:bodyPr/>
                    <a:lstStyle/>
                    <a:p>
                      <a:r>
                        <a:rPr lang="en-CA" b="0" dirty="0" smtClean="0"/>
                        <a:t>4) Selena Gomez</a:t>
                      </a:r>
                      <a:endParaRPr lang="en-CA" b="0" dirty="0"/>
                    </a:p>
                  </a:txBody>
                  <a:tcPr/>
                </a:tc>
              </a:tr>
              <a:tr h="370840">
                <a:tc>
                  <a:txBody>
                    <a:bodyPr/>
                    <a:lstStyle/>
                    <a:p>
                      <a:r>
                        <a:rPr lang="en-CA" b="0" dirty="0" smtClean="0"/>
                        <a:t>5) Halle Berry </a:t>
                      </a:r>
                      <a:endParaRPr lang="en-CA" b="0" dirty="0"/>
                    </a:p>
                  </a:txBody>
                  <a:tcPr/>
                </a:tc>
              </a:tr>
              <a:tr h="370840">
                <a:tc>
                  <a:txBody>
                    <a:bodyPr/>
                    <a:lstStyle/>
                    <a:p>
                      <a:r>
                        <a:rPr lang="en-CA" b="0" dirty="0" smtClean="0"/>
                        <a:t>6) Megan Fox (up from #15!)</a:t>
                      </a:r>
                      <a:endParaRPr lang="en-CA" b="0" dirty="0"/>
                    </a:p>
                  </a:txBody>
                  <a:tcPr/>
                </a:tc>
              </a:tr>
              <a:tr h="370840">
                <a:tc>
                  <a:txBody>
                    <a:bodyPr/>
                    <a:lstStyle/>
                    <a:p>
                      <a:r>
                        <a:rPr lang="en-CA" b="0" dirty="0" smtClean="0"/>
                        <a:t>7) Shakira </a:t>
                      </a:r>
                      <a:endParaRPr lang="en-CA" b="0" dirty="0"/>
                    </a:p>
                  </a:txBody>
                  <a:tcPr/>
                </a:tc>
              </a:tr>
              <a:tr h="370840">
                <a:tc>
                  <a:txBody>
                    <a:bodyPr/>
                    <a:lstStyle/>
                    <a:p>
                      <a:r>
                        <a:rPr lang="en-CA" b="0" dirty="0" smtClean="0"/>
                        <a:t>8) Cameron Diaz</a:t>
                      </a:r>
                      <a:endParaRPr lang="en-CA" b="0" dirty="0"/>
                    </a:p>
                  </a:txBody>
                  <a:tcPr/>
                </a:tc>
              </a:tr>
              <a:tr h="370840">
                <a:tc>
                  <a:txBody>
                    <a:bodyPr/>
                    <a:lstStyle/>
                    <a:p>
                      <a:r>
                        <a:rPr lang="en-CA" b="0" dirty="0" smtClean="0"/>
                        <a:t>9) Salma Hayek </a:t>
                      </a:r>
                      <a:endParaRPr lang="en-CA" b="0" dirty="0"/>
                    </a:p>
                  </a:txBody>
                  <a:tcPr/>
                </a:tc>
              </a:tr>
              <a:tr h="370840">
                <a:tc>
                  <a:txBody>
                    <a:bodyPr/>
                    <a:lstStyle/>
                    <a:p>
                      <a:r>
                        <a:rPr lang="en-CA" b="0" dirty="0" smtClean="0"/>
                        <a:t>10) Sofia Vergara</a:t>
                      </a:r>
                      <a:endParaRPr lang="en-CA" b="0" dirty="0"/>
                    </a:p>
                  </a:txBody>
                  <a:tcPr/>
                </a:tc>
              </a:tr>
            </a:tbl>
          </a:graphicData>
        </a:graphic>
      </p:graphicFrame>
      <p:graphicFrame>
        <p:nvGraphicFramePr>
          <p:cNvPr id="7" name="Table 6"/>
          <p:cNvGraphicFramePr>
            <a:graphicFrameLocks noGrp="1"/>
          </p:cNvGraphicFramePr>
          <p:nvPr/>
        </p:nvGraphicFramePr>
        <p:xfrm>
          <a:off x="5829300" y="1466850"/>
          <a:ext cx="2895600" cy="4348480"/>
        </p:xfrm>
        <a:graphic>
          <a:graphicData uri="http://schemas.openxmlformats.org/drawingml/2006/table">
            <a:tbl>
              <a:tblPr firstRow="1" bandRow="1">
                <a:tableStyleId>{5C22544A-7EE6-4342-B048-85BDC9FD1C3A}</a:tableStyleId>
              </a:tblPr>
              <a:tblGrid>
                <a:gridCol w="2895600"/>
              </a:tblGrid>
              <a:tr h="370840">
                <a:tc>
                  <a:txBody>
                    <a:bodyPr/>
                    <a:lstStyle/>
                    <a:p>
                      <a:r>
                        <a:rPr lang="en-CA" dirty="0" smtClean="0"/>
                        <a:t>2011</a:t>
                      </a:r>
                      <a:endParaRPr lang="en-CA" dirty="0"/>
                    </a:p>
                  </a:txBody>
                  <a:tcPr/>
                </a:tc>
              </a:tr>
              <a:tr h="370840">
                <a:tc>
                  <a:txBody>
                    <a:bodyPr/>
                    <a:lstStyle/>
                    <a:p>
                      <a:r>
                        <a:rPr lang="en-CA" b="0" dirty="0" smtClean="0"/>
                        <a:t>1) Heidi Klum</a:t>
                      </a:r>
                      <a:endParaRPr lang="en-CA" b="0" dirty="0"/>
                    </a:p>
                  </a:txBody>
                  <a:tcPr/>
                </a:tc>
              </a:tr>
              <a:tr h="370840">
                <a:tc>
                  <a:txBody>
                    <a:bodyPr/>
                    <a:lstStyle/>
                    <a:p>
                      <a:r>
                        <a:rPr lang="en-CA" b="0" dirty="0" smtClean="0"/>
                        <a:t>2) Cameron Diaz</a:t>
                      </a:r>
                      <a:endParaRPr lang="en-CA" b="0" dirty="0"/>
                    </a:p>
                  </a:txBody>
                  <a:tcPr/>
                </a:tc>
              </a:tr>
              <a:tr h="370840">
                <a:tc>
                  <a:txBody>
                    <a:bodyPr/>
                    <a:lstStyle/>
                    <a:p>
                      <a:r>
                        <a:rPr lang="en-CA" b="0" dirty="0" smtClean="0"/>
                        <a:t>3) Piers Morgan</a:t>
                      </a:r>
                      <a:endParaRPr lang="en-CA" b="0" dirty="0"/>
                    </a:p>
                  </a:txBody>
                  <a:tcPr/>
                </a:tc>
              </a:tr>
              <a:tr h="370840">
                <a:tc>
                  <a:txBody>
                    <a:bodyPr/>
                    <a:lstStyle/>
                    <a:p>
                      <a:r>
                        <a:rPr lang="en-CA" b="0" dirty="0" smtClean="0"/>
                        <a:t>4) Jessica Biel </a:t>
                      </a:r>
                      <a:endParaRPr lang="en-CA" b="0" dirty="0"/>
                    </a:p>
                  </a:txBody>
                  <a:tcPr/>
                </a:tc>
              </a:tr>
              <a:tr h="370840">
                <a:tc>
                  <a:txBody>
                    <a:bodyPr/>
                    <a:lstStyle/>
                    <a:p>
                      <a:r>
                        <a:rPr lang="en-CA" b="0" dirty="0" smtClean="0"/>
                        <a:t>5) Katherine </a:t>
                      </a:r>
                      <a:r>
                        <a:rPr lang="en-CA" b="0" dirty="0" err="1" smtClean="0"/>
                        <a:t>Heigl</a:t>
                      </a:r>
                      <a:endParaRPr lang="en-CA" b="0" dirty="0"/>
                    </a:p>
                  </a:txBody>
                  <a:tcPr/>
                </a:tc>
              </a:tr>
              <a:tr h="370840">
                <a:tc>
                  <a:txBody>
                    <a:bodyPr/>
                    <a:lstStyle/>
                    <a:p>
                      <a:r>
                        <a:rPr lang="en-CA" b="0" dirty="0" smtClean="0"/>
                        <a:t>6) Mila </a:t>
                      </a:r>
                      <a:r>
                        <a:rPr lang="en-CA" b="0" dirty="0" err="1" smtClean="0"/>
                        <a:t>Kunis</a:t>
                      </a:r>
                      <a:r>
                        <a:rPr lang="en-CA" b="0" dirty="0" smtClean="0"/>
                        <a:t> </a:t>
                      </a:r>
                      <a:endParaRPr lang="en-CA" b="0" dirty="0"/>
                    </a:p>
                  </a:txBody>
                  <a:tcPr/>
                </a:tc>
              </a:tr>
              <a:tr h="370840">
                <a:tc>
                  <a:txBody>
                    <a:bodyPr/>
                    <a:lstStyle/>
                    <a:p>
                      <a:r>
                        <a:rPr lang="en-CA" b="0" dirty="0" smtClean="0"/>
                        <a:t>7) Anna </a:t>
                      </a:r>
                      <a:r>
                        <a:rPr lang="en-CA" b="0" dirty="0" err="1" smtClean="0"/>
                        <a:t>Paquin</a:t>
                      </a:r>
                      <a:r>
                        <a:rPr lang="en-CA" b="0" dirty="0" smtClean="0"/>
                        <a:t> </a:t>
                      </a:r>
                      <a:endParaRPr lang="en-CA" b="0" dirty="0"/>
                    </a:p>
                  </a:txBody>
                  <a:tcPr/>
                </a:tc>
              </a:tr>
              <a:tr h="370840">
                <a:tc>
                  <a:txBody>
                    <a:bodyPr/>
                    <a:lstStyle/>
                    <a:p>
                      <a:r>
                        <a:rPr lang="en-CA" b="0" dirty="0" smtClean="0"/>
                        <a:t>8) Adriana Lima </a:t>
                      </a:r>
                      <a:endParaRPr lang="en-CA" b="0" dirty="0"/>
                    </a:p>
                  </a:txBody>
                  <a:tcPr/>
                </a:tc>
              </a:tr>
              <a:tr h="370840">
                <a:tc>
                  <a:txBody>
                    <a:bodyPr/>
                    <a:lstStyle/>
                    <a:p>
                      <a:r>
                        <a:rPr lang="en-CA" b="0" dirty="0" smtClean="0"/>
                        <a:t>9) Scarlett Johansson </a:t>
                      </a:r>
                      <a:endParaRPr lang="en-CA" b="0" dirty="0"/>
                    </a:p>
                  </a:txBody>
                  <a:tcPr/>
                </a:tc>
              </a:tr>
              <a:tr h="370840">
                <a:tc>
                  <a:txBody>
                    <a:bodyPr/>
                    <a:lstStyle/>
                    <a:p>
                      <a:r>
                        <a:rPr lang="en-CA" b="0" dirty="0" smtClean="0"/>
                        <a:t>10) Tie! Emma Stone, Brad Pitt and Rachel McAdams</a:t>
                      </a:r>
                      <a:endParaRPr lang="en-CA" b="0" dirty="0"/>
                    </a:p>
                  </a:txBody>
                  <a:tcPr/>
                </a:tc>
              </a:tr>
            </a:tbl>
          </a:graphicData>
        </a:graphic>
      </p:graphicFrame>
    </p:spTree>
    <p:extLst>
      <p:ext uri="{BB962C8B-B14F-4D97-AF65-F5344CB8AC3E}">
        <p14:creationId xmlns:p14="http://schemas.microsoft.com/office/powerpoint/2010/main" val="34949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grpSp>
        <p:nvGrpSpPr>
          <p:cNvPr id="3" name="Group 2"/>
          <p:cNvGrpSpPr/>
          <p:nvPr/>
        </p:nvGrpSpPr>
        <p:grpSpPr>
          <a:xfrm>
            <a:off x="1066800" y="4495800"/>
            <a:ext cx="5182323" cy="1544813"/>
            <a:chOff x="1066800" y="4495800"/>
            <a:chExt cx="5182323" cy="1544813"/>
          </a:xfrm>
        </p:grpSpPr>
        <p:sp>
          <p:nvSpPr>
            <p:cNvPr id="6" name="Text Box 14"/>
            <p:cNvSpPr txBox="1">
              <a:spLocks noChangeArrowheads="1"/>
            </p:cNvSpPr>
            <p:nvPr/>
          </p:nvSpPr>
          <p:spPr bwMode="auto">
            <a:xfrm>
              <a:off x="1066800" y="4495800"/>
              <a:ext cx="42799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600" dirty="0"/>
                <a:t>Legitimate message from a friend or a virus?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4783138"/>
              <a:ext cx="5182323" cy="1257475"/>
            </a:xfrm>
            <a:prstGeom prst="rect">
              <a:avLst/>
            </a:prstGeom>
          </p:spPr>
        </p:pic>
      </p:grpSp>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3"/>
              </a:rPr>
              <a:t>http://</a:t>
            </a:r>
            <a:r>
              <a:rPr lang="en-US" altLang="en-US" dirty="0" smtClean="0">
                <a:hlinkClick r:id="rId3"/>
              </a:rPr>
              <a:t>www.ibtimes.com/hacks-cost-sony-pictures-entertainment-15-million-investigation-cleanup-costs-1850048</a:t>
            </a:r>
            <a:endParaRPr lang="en-US" altLang="en-US" dirty="0" smtClean="0"/>
          </a:p>
          <a:p>
            <a:pPr lvl="2"/>
            <a:r>
              <a:rPr lang="en-US" altLang="en-US" dirty="0">
                <a:hlinkClick r:id="rId4"/>
              </a:rPr>
              <a:t>http://</a:t>
            </a:r>
            <a:r>
              <a:rPr lang="en-US" altLang="en-US" dirty="0" smtClean="0">
                <a:hlinkClick r:id="rId4"/>
              </a:rPr>
              <a:t>money.cnn.com/2014/01/10/technology/security/target-hack-tips/index.html</a:t>
            </a:r>
            <a:endParaRPr lang="en-US" altLang="en-US" dirty="0" smtClean="0"/>
          </a:p>
          <a:p>
            <a:pPr lvl="1"/>
            <a:r>
              <a:rPr lang="en-US" altLang="en-US" dirty="0" smtClean="0"/>
              <a:t>The means you can get infected by just visiting one of your favorite websites (without clicking on potentially malicious links)</a:t>
            </a:r>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Useful Side Note: Evaluating Security Of Facebook Links</a:t>
            </a:r>
            <a:endParaRPr lang="en-US" dirty="0"/>
          </a:p>
        </p:txBody>
      </p:sp>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4024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All documents produced by the program infected by the macro virus will now have a macro virus attached.</a:t>
            </a:r>
          </a:p>
          <a:p>
            <a:r>
              <a:rPr lang="en-US" altLang="en-US" dirty="0" smtClean="0"/>
              <a:t>Anyone else who reads the document will also get infected.</a:t>
            </a:r>
          </a:p>
          <a:p>
            <a:r>
              <a:rPr lang="en-US" altLang="en-US" dirty="0" smtClean="0"/>
              <a:t>In addition to the infection of documents produced by the host program, other negative effects may occur that are similar to a regular virus infection.</a:t>
            </a:r>
          </a:p>
          <a:p>
            <a:r>
              <a:rPr lang="en-US" altLang="en-US" dirty="0" smtClean="0"/>
              <a:t>This means that not only the original infected document spawns infections but ANY document created with that application is infected if the ‘template’ document e.g., ‘</a:t>
            </a:r>
            <a:r>
              <a:rPr lang="en-US" altLang="en-US" dirty="0" smtClean="0">
                <a:latin typeface="Consolas" panose="020B0609020204030204" pitchFamily="49" charset="0"/>
              </a:rPr>
              <a:t>Normal.dot</a:t>
            </a:r>
            <a:r>
              <a:rPr lang="en-US" altLang="en-US" dirty="0" smtClean="0"/>
              <a:t>’ has been compromised</a:t>
            </a:r>
          </a:p>
          <a:p>
            <a:pPr lvl="1"/>
            <a:r>
              <a:rPr lang="en-US" altLang="en-US" dirty="0" smtClean="0"/>
              <a:t>(An example from VBA programming)</a:t>
            </a:r>
          </a:p>
          <a:p>
            <a:pPr lvl="2"/>
            <a:r>
              <a:rPr lang="en-US" altLang="en-US" b="1" dirty="0" smtClean="0"/>
              <a:t>Word </a:t>
            </a:r>
            <a:r>
              <a:rPr lang="en-US" altLang="en-US" b="1" dirty="0"/>
              <a:t>document containing the macro: </a:t>
            </a:r>
            <a:r>
              <a:rPr lang="en-US" altLang="en-US" dirty="0" smtClean="0">
                <a:latin typeface="Consolas" pitchFamily="49" charset="0"/>
                <a:cs typeface="Consolas" pitchFamily="49" charset="0"/>
              </a:rPr>
              <a:t>markingProgram.docm</a:t>
            </a:r>
          </a:p>
          <a:p>
            <a:pPr marL="222250" lvl="1" indent="0">
              <a:buNone/>
            </a:pPr>
            <a:r>
              <a:rPr lang="en-US" sz="1800" dirty="0" smtClean="0">
                <a:latin typeface="Consolas" panose="020B0609020204030204" pitchFamily="49" charset="0"/>
                <a:cs typeface="Consolas" panose="020B0609020204030204" pitchFamily="49" charset="0"/>
              </a:rPr>
              <a:t>Set </a:t>
            </a:r>
            <a:r>
              <a:rPr lang="en-US" sz="1800" dirty="0" err="1">
                <a:latin typeface="Consolas" panose="020B0609020204030204" pitchFamily="49" charset="0"/>
                <a:cs typeface="Consolas" panose="020B0609020204030204" pitchFamily="49" charset="0"/>
              </a:rPr>
              <a:t>wordDocument</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Documents.Add</a:t>
            </a:r>
            <a:r>
              <a:rPr lang="en-US" sz="1800" dirty="0">
                <a:latin typeface="Consolas" panose="020B0609020204030204" pitchFamily="49" charset="0"/>
                <a:cs typeface="Consolas" panose="020B0609020204030204" pitchFamily="49" charset="0"/>
              </a:rPr>
              <a:t>("Normal.dot")</a:t>
            </a:r>
            <a:endParaRPr lang="en-US" altLang="en-US" sz="18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330200" y="3810000"/>
            <a:ext cx="3428206" cy="2266950"/>
            <a:chOff x="330200" y="3810000"/>
            <a:chExt cx="3428206" cy="2266950"/>
          </a:xfrm>
        </p:grpSpPr>
        <p:sp>
          <p:nvSpPr>
            <p:cNvPr id="20495" name="AutoShape 7"/>
            <p:cNvSpPr>
              <a:spLocks noChangeArrowheads="1"/>
            </p:cNvSpPr>
            <p:nvPr/>
          </p:nvSpPr>
          <p:spPr bwMode="auto">
            <a:xfrm rot="3079311">
              <a:off x="2479675" y="3408362"/>
              <a:ext cx="431800" cy="212566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330200" y="5080000"/>
              <a:ext cx="28829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a:t>Some new application that allows you save videos from Youtube</a:t>
              </a:r>
              <a:r>
                <a:rPr lang="en-US" altLang="en-US" sz="1800" baseline="-25000"/>
                <a:t>TM</a:t>
              </a:r>
              <a:r>
                <a:rPr lang="en-US" altLang="en-US" sz="180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25012" y="3810000"/>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3467100" y="4170363"/>
            <a:ext cx="2616200" cy="2614364"/>
            <a:chOff x="3467100" y="4170363"/>
            <a:chExt cx="2616200" cy="2614364"/>
          </a:xfrm>
        </p:grpSpPr>
        <p:sp>
          <p:nvSpPr>
            <p:cNvPr id="20492" name="AutoShape 9"/>
            <p:cNvSpPr>
              <a:spLocks noChangeArrowheads="1"/>
            </p:cNvSpPr>
            <p:nvPr/>
          </p:nvSpPr>
          <p:spPr bwMode="auto">
            <a:xfrm>
              <a:off x="4359275" y="4170363"/>
              <a:ext cx="431800" cy="1122362"/>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3467100" y="5168900"/>
              <a:ext cx="26162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dirty="0"/>
                <a:t>Get a cheap hacked version of some commercial </a:t>
              </a:r>
              <a:r>
                <a:rPr lang="en-US" altLang="en-US" sz="1800" dirty="0" smtClean="0"/>
                <a:t>software (e.g., via ‘torrent’, ‘warez’ sites)</a:t>
              </a:r>
              <a:endParaRPr lang="en-US" altLang="en-US" sz="1800" dirty="0"/>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1372" y="430562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070600" y="3552825"/>
            <a:ext cx="2743200" cy="3203575"/>
            <a:chOff x="6070600" y="3552825"/>
            <a:chExt cx="2743200" cy="3203575"/>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80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US" altLang="en-US" dirty="0"/>
              <a:t>Something is better than nothing (some are free!)</a:t>
            </a:r>
          </a:p>
          <a:p>
            <a:pPr lvl="2"/>
            <a:r>
              <a:rPr lang="en-US" altLang="en-US" dirty="0"/>
              <a:t>Many Internet providers give something out for free if you’re a subscriber</a:t>
            </a:r>
          </a:p>
          <a:p>
            <a:pPr lvl="1"/>
            <a:r>
              <a:rPr lang="en-US" altLang="en-US" dirty="0"/>
              <a:t>But try to get a program from an established company (better than a free version or a version produced by a smaller or less experienced company).</a:t>
            </a:r>
          </a:p>
          <a:p>
            <a:pPr lvl="2"/>
            <a:r>
              <a:rPr lang="en-US" altLang="en-US" dirty="0"/>
              <a:t>McAfee: </a:t>
            </a:r>
            <a:r>
              <a:rPr lang="en-US" altLang="en-US" dirty="0">
                <a:hlinkClick r:id="rId3"/>
              </a:rPr>
              <a:t>http://www.mcafee.com</a:t>
            </a:r>
            <a:endParaRPr lang="en-US" altLang="en-US" dirty="0"/>
          </a:p>
          <a:p>
            <a:pPr lvl="2"/>
            <a:r>
              <a:rPr lang="en-US" altLang="en-US" dirty="0"/>
              <a:t>Norton: </a:t>
            </a:r>
            <a:r>
              <a:rPr lang="en-US" altLang="en-US" dirty="0">
                <a:hlinkClick r:id="rId4"/>
              </a:rPr>
              <a:t>http://www.norton.com</a:t>
            </a:r>
            <a:endParaRPr lang="en-US" altLang="en-US" dirty="0"/>
          </a:p>
          <a:p>
            <a:pPr lvl="2"/>
            <a:r>
              <a:rPr lang="en-US" altLang="en-US" dirty="0"/>
              <a:t>Kaspersky: </a:t>
            </a:r>
            <a:r>
              <a:rPr lang="en-CA" altLang="en-US" dirty="0">
                <a:hlinkClick r:id="rId5"/>
              </a:rPr>
              <a:t>www.kaspersky.com</a:t>
            </a:r>
            <a:endParaRPr lang="en-CA" altLang="en-US" dirty="0"/>
          </a:p>
          <a:p>
            <a:pPr lvl="2"/>
            <a:r>
              <a:rPr lang="en-CA" altLang="en-US" dirty="0"/>
              <a:t>Windows </a:t>
            </a:r>
            <a:r>
              <a:rPr lang="en-CA" altLang="en-US" dirty="0" smtClean="0"/>
              <a:t>(Windows security essentials is available for free download while Windows </a:t>
            </a:r>
            <a:r>
              <a:rPr lang="en-CA" altLang="en-US" dirty="0"/>
              <a:t>d</a:t>
            </a:r>
            <a:r>
              <a:rPr lang="en-CA" altLang="en-US" dirty="0" smtClean="0"/>
              <a:t>efender is built </a:t>
            </a:r>
            <a:r>
              <a:rPr lang="en-CA" altLang="en-US" dirty="0"/>
              <a:t>into Windows 8+): </a:t>
            </a:r>
            <a:r>
              <a:rPr lang="en-CA" altLang="en-US" dirty="0">
                <a:hlinkClick r:id="rId6"/>
              </a:rPr>
              <a:t>http://</a:t>
            </a:r>
            <a:r>
              <a:rPr lang="en-CA" altLang="en-US" dirty="0" smtClean="0">
                <a:hlinkClick r:id="rId6"/>
              </a:rPr>
              <a:t>windows.microsoft.com/en-CA/windows/security-essentials-download</a:t>
            </a:r>
            <a:endParaRPr lang="en-CA" altLang="en-US" dirty="0"/>
          </a:p>
          <a:p>
            <a:pPr lvl="1"/>
            <a:r>
              <a:rPr lang="en-US" altLang="en-US" dirty="0"/>
              <a:t>But 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smtClean="0"/>
              <a:t>Some forms of spyware are relatively benign and record generic information about your computer.</a:t>
            </a:r>
          </a:p>
          <a:p>
            <a:r>
              <a:rPr lang="en-US" altLang="en-US" smtClean="0"/>
              <a:t>However some forms of spyware record and transmit </a:t>
            </a:r>
            <a:r>
              <a:rPr lang="en-US" altLang="en-US" i="1" smtClean="0"/>
              <a:t>highly</a:t>
            </a:r>
            <a:r>
              <a:rPr lang="en-US" altLang="en-US" smtClean="0"/>
              <a:t> confidential information.</a:t>
            </a:r>
          </a:p>
          <a:p>
            <a:pPr lvl="1"/>
            <a:r>
              <a:rPr lang="en-US" altLang="en-US" smtClean="0"/>
              <a:t>Some do this by recording and sending all the text that you enter with the infected computer.</a:t>
            </a:r>
          </a:p>
          <a:p>
            <a:pPr lvl="1"/>
            <a:r>
              <a:rPr lang="en-US" altLang="en-US" smtClean="0"/>
              <a:t>Others may be more selective (e.g., it recognizes when you’re about enter information into a password field and only send passwords and other login information).</a:t>
            </a:r>
          </a:p>
          <a:p>
            <a:pPr lvl="1"/>
            <a:r>
              <a:rPr lang="en-US" altLang="en-US" smtClean="0"/>
              <a:t>A few may even transmit as a live video your computer desktop and send the video to the creator of the spyware.</a:t>
            </a:r>
          </a:p>
          <a:p>
            <a:pPr lvl="1">
              <a:buFont typeface="Times New Roman" pitchFamily="18" charset="0"/>
              <a:buNone/>
            </a:pPr>
            <a:endParaRPr lang="en-US" altLang="en-US"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dirty="0"/>
              <a:t>Steps </a:t>
            </a:r>
            <a:r>
              <a:rPr lang="en-US" dirty="0" smtClean="0"/>
              <a:t>Recorder)</a:t>
            </a:r>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Banking Anti-Spyware Software</a:t>
            </a:r>
            <a:endParaRPr lang="en-CA" dirty="0"/>
          </a:p>
        </p:txBody>
      </p:sp>
      <p:sp>
        <p:nvSpPr>
          <p:cNvPr id="3" name="Content Placeholder 2"/>
          <p:cNvSpPr>
            <a:spLocks noGrp="1"/>
          </p:cNvSpPr>
          <p:nvPr>
            <p:ph idx="1"/>
          </p:nvPr>
        </p:nvSpPr>
        <p:spPr/>
        <p:txBody>
          <a:bodyPr/>
          <a:lstStyle/>
          <a:p>
            <a:r>
              <a:rPr lang="en-CA" dirty="0" smtClean="0"/>
              <a:t>When you login to some banking sites they offer the ability to download additional free software to reduce the effectiveness of spyware.</a:t>
            </a:r>
          </a:p>
          <a:p>
            <a:pPr lvl="1"/>
            <a:r>
              <a:rPr lang="en-CA" dirty="0" smtClean="0"/>
              <a:t>Example: </a:t>
            </a:r>
            <a:r>
              <a:rPr lang="en-CA" dirty="0" err="1" smtClean="0"/>
              <a:t>Trusteer</a:t>
            </a:r>
            <a:r>
              <a:rPr lang="en-CA" dirty="0" smtClean="0"/>
              <a:t> is used by a number of Canadian banks.</a:t>
            </a:r>
          </a:p>
          <a:p>
            <a:pPr lvl="1"/>
            <a:endParaRPr lang="en-CA" dirty="0"/>
          </a:p>
          <a:p>
            <a:pPr lvl="1"/>
            <a:endParaRPr lang="en-CA" dirty="0" smtClean="0"/>
          </a:p>
          <a:p>
            <a:pPr lvl="1"/>
            <a:endParaRPr lang="en-CA" dirty="0"/>
          </a:p>
          <a:p>
            <a:pPr lvl="1"/>
            <a:endParaRPr lang="en-CA" dirty="0" smtClean="0"/>
          </a:p>
          <a:p>
            <a:pPr lvl="1"/>
            <a:r>
              <a:rPr lang="en-CA" dirty="0" smtClean="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6143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Attempted Screen Grab Attempts</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3124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smtClean="0"/>
              <a:t>Other Electronic Counter-Measures Against Malware</a:t>
            </a:r>
            <a:endParaRPr lang="en-CA" altLang="en-US"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programs (e.g., McAfee) and web sites evaluate websites.</a:t>
            </a:r>
          </a:p>
          <a:p>
            <a:endParaRPr lang="en-CA" altLang="en-US"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1066800" y="3107204"/>
            <a:ext cx="3936502" cy="374183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3"/>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3"/>
              </a:rPr>
              <a:t>www.tomshardware.com</a:t>
            </a:r>
            <a:r>
              <a:rPr lang="en-US" altLang="en-US" dirty="0" smtClean="0"/>
              <a:t>, </a:t>
            </a:r>
            <a:r>
              <a:rPr lang="en-US" altLang="en-US" dirty="0" smtClean="0">
                <a:hlinkClick r:id="rId4"/>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Non-Electronic Based Defenses (5)</a:t>
            </a:r>
            <a:endParaRPr lang="en-CA" altLang="en-US" dirty="0" smtClean="0"/>
          </a:p>
        </p:txBody>
      </p:sp>
      <p:sp>
        <p:nvSpPr>
          <p:cNvPr id="36867" name="Content Placeholder 2"/>
          <p:cNvSpPr>
            <a:spLocks noGrp="1"/>
          </p:cNvSpPr>
          <p:nvPr>
            <p:ph idx="1"/>
          </p:nvPr>
        </p:nvSpPr>
        <p:spPr/>
        <p:txBody>
          <a:bodyPr/>
          <a:lstStyle/>
          <a:p>
            <a:r>
              <a:rPr lang="en-US" altLang="en-US" dirty="0" smtClean="0"/>
              <a:t>When you install the program read the Terms of Use.</a:t>
            </a:r>
          </a:p>
          <a:p>
            <a:pPr lvl="1"/>
            <a:r>
              <a:rPr lang="en-US" altLang="en-US" dirty="0" smtClean="0"/>
              <a:t>Sometimes buried in the text is an implicit agreement to include additional programs or features along with the program that you are installing.</a:t>
            </a:r>
          </a:p>
          <a:p>
            <a:pPr lvl="1"/>
            <a:r>
              <a:rPr lang="en-US" altLang="en-US" dirty="0" smtClean="0"/>
              <a:t>Some of these ‘extras’ may be regarded as Spyware.</a:t>
            </a:r>
            <a:endParaRPr lang="en-CA" altLang="en-US" dirty="0"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Non-Electronic Based Defenses </a:t>
            </a:r>
            <a:r>
              <a:rPr lang="en-US" altLang="en-US" dirty="0" smtClean="0"/>
              <a:t>(6)</a:t>
            </a:r>
            <a:endParaRPr lang="en-CA" dirty="0"/>
          </a:p>
        </p:txBody>
      </p:sp>
      <p:sp>
        <p:nvSpPr>
          <p:cNvPr id="3" name="Content Placeholder 2"/>
          <p:cNvSpPr>
            <a:spLocks noGrp="1"/>
          </p:cNvSpPr>
          <p:nvPr>
            <p:ph idx="1"/>
          </p:nvPr>
        </p:nvSpPr>
        <p:spPr/>
        <p:txBody>
          <a:bodyPr/>
          <a:lstStyle/>
          <a:p>
            <a:r>
              <a:rPr lang="en-US" altLang="en-US" dirty="0"/>
              <a:t>When you install the program </a:t>
            </a:r>
            <a:r>
              <a:rPr lang="en-US" altLang="en-US" dirty="0" smtClean="0"/>
              <a:t>pay attention to the extra ‘add-ons’.</a:t>
            </a:r>
          </a:p>
          <a:p>
            <a:pPr lvl="1"/>
            <a:r>
              <a:rPr lang="en-US" altLang="en-US" dirty="0" smtClean="0"/>
              <a:t>This is a program that tries to install itself when you are installing another program.</a:t>
            </a:r>
          </a:p>
          <a:p>
            <a:pPr lvl="1"/>
            <a:r>
              <a:rPr lang="en-US" altLang="en-US" dirty="0" smtClean="0"/>
              <a:t>Some may be legitimate programs.</a:t>
            </a:r>
          </a:p>
          <a:p>
            <a:pPr lvl="1"/>
            <a:r>
              <a:rPr lang="en-US" altLang="en-US" dirty="0" smtClean="0"/>
              <a:t>Others may be more sketchy.</a:t>
            </a:r>
          </a:p>
          <a:p>
            <a:r>
              <a:rPr lang="en-US" altLang="en-US" dirty="0" smtClean="0"/>
              <a:t>Some newer browsers may block third party add-on software</a:t>
            </a:r>
            <a:endParaRPr lang="en-US" altLang="en-US" dirty="0"/>
          </a:p>
          <a:p>
            <a:endParaRPr lang="en-CA" dirty="0"/>
          </a:p>
        </p:txBody>
      </p:sp>
    </p:spTree>
    <p:extLst>
      <p:ext uri="{BB962C8B-B14F-4D97-AF65-F5344CB8AC3E}">
        <p14:creationId xmlns:p14="http://schemas.microsoft.com/office/powerpoint/2010/main" val="27276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5456238" y="1905000"/>
            <a:ext cx="3057525" cy="2967037"/>
            <a:chOff x="5527230" y="1635760"/>
            <a:chExt cx="3058288"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580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 popup comes up looking like something legitimate from Windows. How do avoid installing malware </a:t>
              </a:r>
              <a:r>
                <a:rPr lang="en-US" altLang="en-US" sz="1800" b="1" dirty="0" smtClean="0">
                  <a:solidFill>
                    <a:srgbClr val="FF0000"/>
                  </a:solidFill>
                </a:rPr>
                <a:t>when you see </a:t>
              </a:r>
              <a:r>
                <a:rPr lang="en-US" altLang="en-US" sz="1800" b="1" dirty="0">
                  <a:solidFill>
                    <a:srgbClr val="FF0000"/>
                  </a:solidFill>
                </a:rPr>
                <a:t>this window?</a:t>
              </a:r>
              <a:endParaRPr lang="en-CA" altLang="en-US" sz="1800" b="1" dirty="0">
                <a:solidFill>
                  <a:srgbClr val="FF0000"/>
                </a:solidFill>
              </a:endParaRPr>
            </a:p>
          </p:txBody>
        </p:sp>
      </p:grpSp>
      <p:grpSp>
        <p:nvGrpSpPr>
          <p:cNvPr id="3" name="Group 13"/>
          <p:cNvGrpSpPr>
            <a:grpSpLocks/>
          </p:cNvGrpSpPr>
          <p:nvPr/>
        </p:nvGrpSpPr>
        <p:grpSpPr bwMode="auto">
          <a:xfrm>
            <a:off x="203200" y="1311275"/>
            <a:ext cx="5248275" cy="4799012"/>
            <a:chOff x="203200" y="1052512"/>
            <a:chExt cx="5248910" cy="4799648"/>
          </a:xfrm>
        </p:grpSpPr>
        <p:pic>
          <p:nvPicPr>
            <p:cNvPr id="39941" name="Picture 5" descr="virusf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 y="1052512"/>
              <a:ext cx="5238750"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2"/>
            <p:cNvSpPr txBox="1">
              <a:spLocks noChangeArrowheads="1"/>
            </p:cNvSpPr>
            <p:nvPr/>
          </p:nvSpPr>
          <p:spPr bwMode="auto">
            <a:xfrm>
              <a:off x="203200" y="5486400"/>
              <a:ext cx="219456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a:t>From: </a:t>
              </a:r>
              <a:r>
                <a:rPr lang="en-CA" altLang="en-US" sz="1200">
                  <a:hlinkClick r:id="rId4"/>
                </a:rPr>
                <a:t>www.thegeekreview.com</a:t>
              </a:r>
              <a:endParaRPr lang="en-CA" altLang="en-US" sz="1200"/>
            </a:p>
          </p:txBody>
        </p:sp>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3"/>
              </a:rPr>
              <a:t>http</a:t>
            </a:r>
            <a:r>
              <a:rPr lang="en-US" dirty="0">
                <a:hlinkClick r:id="rId3"/>
              </a:rPr>
              <a:t>://</a:t>
            </a:r>
            <a:r>
              <a:rPr lang="en-US" dirty="0" smtClean="0">
                <a:hlinkClick r:id="rId3"/>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dirty="0"/>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
        <p:nvSpPr>
          <p:cNvPr id="2" name="TextBox 1"/>
          <p:cNvSpPr txBox="1"/>
          <p:nvPr/>
        </p:nvSpPr>
        <p:spPr>
          <a:xfrm>
            <a:off x="381000" y="5598146"/>
            <a:ext cx="4838700" cy="658191"/>
          </a:xfrm>
          <a:prstGeom prst="rect">
            <a:avLst/>
          </a:prstGeom>
          <a:noFill/>
        </p:spPr>
        <p:txBody>
          <a:bodyPr wrap="square" rtlCol="0">
            <a:noAutofit/>
          </a:bodyPr>
          <a:lstStyle/>
          <a:p>
            <a:r>
              <a:rPr lang="en-CA" sz="2000" dirty="0" smtClean="0"/>
              <a:t>Think this could never happen to you?</a:t>
            </a:r>
          </a:p>
          <a:p>
            <a:pPr marL="342900" indent="-342900">
              <a:buFont typeface="Arial" panose="020B0604020202020204" pitchFamily="34" charset="0"/>
              <a:buChar char="•"/>
            </a:pPr>
            <a:r>
              <a:rPr lang="en-CA" altLang="en-US" sz="2000" dirty="0"/>
              <a:t>http://www.ucal.gary.ca/</a:t>
            </a:r>
          </a:p>
          <a:p>
            <a:endParaRPr lang="en-CA" sz="1200" dirty="0" smtClean="0"/>
          </a:p>
        </p:txBody>
      </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endParaRPr lang="en-US" dirty="0"/>
          </a:p>
        </p:txBody>
      </p:sp>
    </p:spTree>
    <p:extLst>
      <p:ext uri="{BB962C8B-B14F-4D97-AF65-F5344CB8AC3E}">
        <p14:creationId xmlns:p14="http://schemas.microsoft.com/office/powerpoint/2010/main" val="5860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5"/>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Strong encryption means </a:t>
            </a:r>
            <a:r>
              <a:rPr lang="en-US" dirty="0">
                <a:ea typeface="ＭＳ Ｐゴシック" pitchFamily="34" charset="-128"/>
                <a:cs typeface="Consolas" pitchFamily="49" charset="0"/>
              </a:rPr>
              <a:t>that the administrators of the intermediate computers cannot view the </a:t>
            </a:r>
            <a:r>
              <a:rPr lang="en-US" dirty="0" smtClean="0">
                <a:ea typeface="ＭＳ Ｐゴシック" pitchFamily="34" charset="-128"/>
                <a:cs typeface="Consolas" pitchFamily="49" charset="0"/>
              </a:rPr>
              <a:t>information</a:t>
            </a:r>
            <a:endParaRPr lang="en-US" dirty="0"/>
          </a:p>
        </p:txBody>
      </p:sp>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a:t>
            </a:r>
            <a:endParaRPr lang="en-CA" dirty="0"/>
          </a:p>
        </p:txBody>
      </p:sp>
      <p:sp>
        <p:nvSpPr>
          <p:cNvPr id="3" name="Content Placeholder 2"/>
          <p:cNvSpPr>
            <a:spLocks noGrp="1"/>
          </p:cNvSpPr>
          <p:nvPr>
            <p:ph idx="1"/>
          </p:nvPr>
        </p:nvSpPr>
        <p:spPr/>
        <p:txBody>
          <a:bodyPr/>
          <a:lstStyle/>
          <a:p>
            <a:r>
              <a:rPr lang="en-CA" dirty="0" smtClean="0"/>
              <a:t>Even with the best encryption, if the password is weak a brute force approach can ‘crack’ your security.</a:t>
            </a:r>
          </a:p>
          <a:p>
            <a:pPr lvl="1"/>
            <a:r>
              <a:rPr lang="en-CA" dirty="0" smtClean="0"/>
              <a:t>Because computers of today perform math quickly and a brute force approach is just mathematically going through possible combinations a poorly chosen password can eventually be determined.</a:t>
            </a:r>
          </a:p>
          <a:p>
            <a:pPr lvl="1"/>
            <a:r>
              <a:rPr lang="en-CA" dirty="0" smtClean="0"/>
              <a:t>E.g. 3 binary digit password and “brute force” hack</a:t>
            </a:r>
          </a:p>
          <a:p>
            <a:pPr lvl="2"/>
            <a:r>
              <a:rPr lang="en-CA" dirty="0" smtClean="0">
                <a:latin typeface="Consolas" panose="020B0609020204030204" pitchFamily="49" charset="0"/>
              </a:rPr>
              <a:t>000</a:t>
            </a:r>
          </a:p>
          <a:p>
            <a:pPr lvl="2"/>
            <a:r>
              <a:rPr lang="en-CA" dirty="0" smtClean="0">
                <a:latin typeface="Consolas" panose="020B0609020204030204" pitchFamily="49" charset="0"/>
              </a:rPr>
              <a:t>001</a:t>
            </a:r>
          </a:p>
          <a:p>
            <a:pPr lvl="2"/>
            <a:r>
              <a:rPr lang="en-CA" dirty="0" smtClean="0">
                <a:latin typeface="Consolas" panose="020B0609020204030204" pitchFamily="49" charset="0"/>
              </a:rPr>
              <a:t>010</a:t>
            </a:r>
          </a:p>
          <a:p>
            <a:pPr lvl="2"/>
            <a:r>
              <a:rPr lang="en-CA" dirty="0" smtClean="0">
                <a:latin typeface="Consolas" panose="020B0609020204030204" pitchFamily="49" charset="0"/>
              </a:rPr>
              <a:t>011</a:t>
            </a:r>
          </a:p>
          <a:p>
            <a:pPr lvl="2"/>
            <a:r>
              <a:rPr lang="en-CA" dirty="0" smtClean="0">
                <a:latin typeface="Consolas" panose="020B0609020204030204" pitchFamily="49" charset="0"/>
              </a:rPr>
              <a:t>100</a:t>
            </a:r>
          </a:p>
          <a:p>
            <a:pPr lvl="2"/>
            <a:r>
              <a:rPr lang="en-CA" dirty="0" smtClean="0">
                <a:latin typeface="Consolas" panose="020B0609020204030204" pitchFamily="49" charset="0"/>
              </a:rPr>
              <a:t>101</a:t>
            </a:r>
          </a:p>
          <a:p>
            <a:pPr lvl="2"/>
            <a:r>
              <a:rPr lang="en-CA" dirty="0" smtClean="0">
                <a:latin typeface="Consolas" panose="020B0609020204030204" pitchFamily="49" charset="0"/>
              </a:rPr>
              <a:t>110</a:t>
            </a:r>
          </a:p>
          <a:p>
            <a:pPr lvl="2"/>
            <a:r>
              <a:rPr lang="en-CA" dirty="0" smtClean="0">
                <a:latin typeface="Consolas" panose="020B0609020204030204" pitchFamily="49" charset="0"/>
              </a:rPr>
              <a:t>111</a:t>
            </a:r>
          </a:p>
          <a:p>
            <a:pPr lvl="1"/>
            <a:r>
              <a:rPr lang="en-CA" dirty="0" smtClean="0"/>
              <a:t>2 raised to the number of bits = number of combinations</a:t>
            </a:r>
            <a:endParaRPr lang="en-CA" dirty="0"/>
          </a:p>
        </p:txBody>
      </p:sp>
    </p:spTree>
    <p:extLst>
      <p:ext uri="{BB962C8B-B14F-4D97-AF65-F5344CB8AC3E}">
        <p14:creationId xmlns:p14="http://schemas.microsoft.com/office/powerpoint/2010/main" val="93035970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r>
              <a:rPr lang="en-CA" dirty="0" smtClean="0"/>
              <a:t>The more bits used, the harder it is to guess (‘crack’) the password</a:t>
            </a:r>
          </a:p>
          <a:p>
            <a:r>
              <a:rPr lang="en-CA" dirty="0" smtClean="0"/>
              <a:t>2</a:t>
            </a:r>
            <a:r>
              <a:rPr lang="en-CA" baseline="30000" dirty="0" smtClean="0"/>
              <a:t>1</a:t>
            </a:r>
            <a:r>
              <a:rPr lang="en-CA" dirty="0" smtClean="0"/>
              <a:t> = 2 combinations</a:t>
            </a:r>
          </a:p>
          <a:p>
            <a:r>
              <a:rPr lang="en-CA" dirty="0" smtClean="0"/>
              <a:t>2</a:t>
            </a:r>
            <a:r>
              <a:rPr lang="en-CA" baseline="30000" dirty="0" smtClean="0"/>
              <a:t>2</a:t>
            </a:r>
            <a:r>
              <a:rPr lang="en-CA" dirty="0" smtClean="0"/>
              <a:t> </a:t>
            </a:r>
            <a:r>
              <a:rPr lang="en-CA" dirty="0"/>
              <a:t>= </a:t>
            </a:r>
            <a:r>
              <a:rPr lang="en-CA" dirty="0" smtClean="0"/>
              <a:t>4 </a:t>
            </a:r>
            <a:r>
              <a:rPr lang="en-CA" dirty="0"/>
              <a:t>combinations</a:t>
            </a:r>
          </a:p>
          <a:p>
            <a:r>
              <a:rPr lang="en-CA" dirty="0" smtClean="0"/>
              <a:t>2</a:t>
            </a:r>
            <a:r>
              <a:rPr lang="en-CA" baseline="30000" dirty="0" smtClean="0"/>
              <a:t>3</a:t>
            </a:r>
            <a:r>
              <a:rPr lang="en-CA" dirty="0" smtClean="0"/>
              <a:t> </a:t>
            </a:r>
            <a:r>
              <a:rPr lang="en-CA" dirty="0"/>
              <a:t>= </a:t>
            </a:r>
            <a:r>
              <a:rPr lang="en-CA" dirty="0" smtClean="0"/>
              <a:t>8 </a:t>
            </a:r>
            <a:r>
              <a:rPr lang="en-CA" dirty="0"/>
              <a:t>combinations</a:t>
            </a:r>
          </a:p>
          <a:p>
            <a:r>
              <a:rPr lang="en-CA" dirty="0" smtClean="0"/>
              <a:t>…</a:t>
            </a:r>
          </a:p>
          <a:p>
            <a:r>
              <a:rPr lang="en-CA" dirty="0" smtClean="0"/>
              <a:t>2</a:t>
            </a:r>
            <a:r>
              <a:rPr lang="en-CA" baseline="30000" dirty="0" smtClean="0"/>
              <a:t>24</a:t>
            </a:r>
            <a:r>
              <a:rPr lang="en-CA" dirty="0" smtClean="0"/>
              <a:t> ~ 16 million combinations </a:t>
            </a:r>
          </a:p>
          <a:p>
            <a:r>
              <a:rPr lang="en-CA" dirty="0" smtClean="0"/>
              <a:t>2</a:t>
            </a:r>
            <a:r>
              <a:rPr lang="en-CA" baseline="30000" dirty="0" smtClean="0"/>
              <a:t>32</a:t>
            </a:r>
            <a:r>
              <a:rPr lang="en-CA" dirty="0" smtClean="0"/>
              <a:t> </a:t>
            </a:r>
            <a:r>
              <a:rPr lang="en-CA" dirty="0"/>
              <a:t>~ 4</a:t>
            </a:r>
            <a:r>
              <a:rPr lang="en-CA" dirty="0" smtClean="0"/>
              <a:t> billion </a:t>
            </a:r>
            <a:r>
              <a:rPr lang="en-CA" dirty="0"/>
              <a:t>combinations </a:t>
            </a:r>
          </a:p>
          <a:p>
            <a:endParaRPr lang="en-CA" dirty="0"/>
          </a:p>
          <a:p>
            <a:endParaRPr lang="en-CA" dirty="0" smtClean="0"/>
          </a:p>
        </p:txBody>
      </p:sp>
    </p:spTree>
    <p:extLst>
      <p:ext uri="{BB962C8B-B14F-4D97-AF65-F5344CB8AC3E}">
        <p14:creationId xmlns:p14="http://schemas.microsoft.com/office/powerpoint/2010/main" val="35408405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 (3)</a:t>
            </a:r>
            <a:endParaRPr lang="en-CA" dirty="0"/>
          </a:p>
        </p:txBody>
      </p:sp>
      <p:sp>
        <p:nvSpPr>
          <p:cNvPr id="3" name="Content Placeholder 2"/>
          <p:cNvSpPr>
            <a:spLocks noGrp="1"/>
          </p:cNvSpPr>
          <p:nvPr>
            <p:ph idx="1"/>
          </p:nvPr>
        </p:nvSpPr>
        <p:spPr/>
        <p:txBody>
          <a:bodyPr/>
          <a:lstStyle/>
          <a:p>
            <a:r>
              <a:rPr lang="en-CA" dirty="0" smtClean="0"/>
              <a:t>Using different characters makes it even harder to guess a password</a:t>
            </a:r>
          </a:p>
          <a:p>
            <a:pPr lvl="1"/>
            <a:r>
              <a:rPr lang="en-CA" dirty="0" smtClean="0"/>
              <a:t>E.g. same case alpha</a:t>
            </a:r>
          </a:p>
          <a:p>
            <a:pPr lvl="2"/>
            <a:r>
              <a:rPr lang="en-CA" dirty="0" smtClean="0"/>
              <a:t>Using a single alpha (lower case) = 26 combinations</a:t>
            </a:r>
          </a:p>
          <a:p>
            <a:pPr lvl="2"/>
            <a:r>
              <a:rPr lang="en-CA" dirty="0" smtClean="0"/>
              <a:t>Using two alpha (lower case) = 26 x 26 combinations</a:t>
            </a:r>
          </a:p>
          <a:p>
            <a:pPr lvl="1"/>
            <a:r>
              <a:rPr lang="en-CA" dirty="0"/>
              <a:t>E.g. </a:t>
            </a:r>
            <a:r>
              <a:rPr lang="en-CA" dirty="0" smtClean="0"/>
              <a:t>mixed </a:t>
            </a:r>
            <a:r>
              <a:rPr lang="en-CA" dirty="0"/>
              <a:t>case alpha</a:t>
            </a:r>
          </a:p>
          <a:p>
            <a:pPr lvl="2"/>
            <a:r>
              <a:rPr lang="en-CA" dirty="0"/>
              <a:t>Using a single alpha </a:t>
            </a:r>
            <a:r>
              <a:rPr lang="en-CA" dirty="0" smtClean="0"/>
              <a:t>(upper and lower </a:t>
            </a:r>
            <a:r>
              <a:rPr lang="en-CA" dirty="0"/>
              <a:t>case) = </a:t>
            </a:r>
            <a:r>
              <a:rPr lang="en-CA" dirty="0" smtClean="0"/>
              <a:t>52 combinations</a:t>
            </a:r>
          </a:p>
          <a:p>
            <a:pPr lvl="1"/>
            <a:r>
              <a:rPr lang="en-CA" dirty="0"/>
              <a:t>E.g. mixed case </a:t>
            </a:r>
            <a:r>
              <a:rPr lang="en-CA" dirty="0" smtClean="0"/>
              <a:t>alpha and digits</a:t>
            </a:r>
            <a:endParaRPr lang="en-CA" dirty="0"/>
          </a:p>
          <a:p>
            <a:pPr lvl="2"/>
            <a:r>
              <a:rPr lang="en-CA" dirty="0"/>
              <a:t>Using a single alpha </a:t>
            </a:r>
            <a:r>
              <a:rPr lang="en-CA" dirty="0" smtClean="0"/>
              <a:t>(52 mixed alpha plus 10 digits) </a:t>
            </a:r>
            <a:r>
              <a:rPr lang="en-CA" dirty="0"/>
              <a:t>= </a:t>
            </a:r>
            <a:r>
              <a:rPr lang="en-CA" dirty="0" smtClean="0"/>
              <a:t>62 </a:t>
            </a:r>
            <a:r>
              <a:rPr lang="en-CA" dirty="0"/>
              <a:t>combinations</a:t>
            </a:r>
          </a:p>
          <a:p>
            <a:pPr lvl="2"/>
            <a:endParaRPr lang="en-CA" dirty="0"/>
          </a:p>
          <a:p>
            <a:pPr lvl="2"/>
            <a:endParaRPr lang="en-CA" dirty="0" smtClean="0"/>
          </a:p>
          <a:p>
            <a:pPr lvl="2"/>
            <a:endParaRPr lang="en-CA" dirty="0" smtClean="0"/>
          </a:p>
          <a:p>
            <a:pPr lvl="1"/>
            <a:endParaRPr lang="en-CA" dirty="0"/>
          </a:p>
        </p:txBody>
      </p:sp>
    </p:spTree>
    <p:extLst>
      <p:ext uri="{BB962C8B-B14F-4D97-AF65-F5344CB8AC3E}">
        <p14:creationId xmlns:p14="http://schemas.microsoft.com/office/powerpoint/2010/main" val="17188250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Guides For Password Security</a:t>
            </a:r>
            <a:endParaRPr lang="en-CA" dirty="0"/>
          </a:p>
        </p:txBody>
      </p:sp>
      <p:sp>
        <p:nvSpPr>
          <p:cNvPr id="3" name="Content Placeholder 2"/>
          <p:cNvSpPr>
            <a:spLocks noGrp="1"/>
          </p:cNvSpPr>
          <p:nvPr>
            <p:ph idx="1"/>
          </p:nvPr>
        </p:nvSpPr>
        <p:spPr/>
        <p:txBody>
          <a:bodyPr/>
          <a:lstStyle/>
          <a:p>
            <a:r>
              <a:rPr lang="en-CA" dirty="0" smtClean="0"/>
              <a:t>Things to avoid in passwords</a:t>
            </a:r>
          </a:p>
          <a:p>
            <a:pPr lvl="1"/>
            <a:r>
              <a:rPr lang="en-CA" dirty="0" smtClean="0"/>
              <a:t>Never choose something of direct personal meaning to yourself that someone can guess</a:t>
            </a:r>
          </a:p>
          <a:p>
            <a:pPr lvl="2"/>
            <a:r>
              <a:rPr lang="en-CA" dirty="0" smtClean="0"/>
              <a:t>Name, birthdate, address, pet’s name etc.</a:t>
            </a:r>
          </a:p>
          <a:p>
            <a:r>
              <a:rPr lang="en-CA" dirty="0" smtClean="0"/>
              <a:t>Things to guide your choice of a password</a:t>
            </a:r>
          </a:p>
          <a:p>
            <a:pPr lvl="1"/>
            <a:r>
              <a:rPr lang="en-CA" dirty="0" smtClean="0"/>
              <a:t>Avoid solely using dictionary words</a:t>
            </a:r>
          </a:p>
          <a:p>
            <a:pPr lvl="1"/>
            <a:r>
              <a:rPr lang="en-CA" dirty="0" smtClean="0"/>
              <a:t>Use a mix of alpha (mix case), numeric, “special characters” </a:t>
            </a:r>
          </a:p>
          <a:p>
            <a:pPr lvl="1"/>
            <a:r>
              <a:rPr lang="en-CA" dirty="0" smtClean="0"/>
              <a:t>E.g. </a:t>
            </a:r>
            <a:r>
              <a:rPr lang="en-CA" dirty="0" smtClean="0">
                <a:latin typeface="Consolas" panose="020B0609020204030204" pitchFamily="49" charset="0"/>
              </a:rPr>
              <a:t>Maree2-UR</a:t>
            </a:r>
            <a:r>
              <a:rPr lang="en-CA" dirty="0" smtClean="0">
                <a:latin typeface="Consolas" panose="020B0609020204030204" pitchFamily="49" charset="0"/>
                <a:sym typeface="Wingdings" panose="05000000000000000000" pitchFamily="2" charset="2"/>
              </a:rPr>
              <a:t>:-)</a:t>
            </a:r>
            <a:r>
              <a:rPr lang="en-CA" dirty="0" err="1" smtClean="0">
                <a:latin typeface="Consolas" panose="020B0609020204030204" pitchFamily="49" charset="0"/>
                <a:sym typeface="Wingdings" panose="05000000000000000000" pitchFamily="2" charset="2"/>
              </a:rPr>
              <a:t>BaE</a:t>
            </a:r>
            <a:endParaRPr lang="en-CA" dirty="0">
              <a:latin typeface="Consolas" panose="020B0609020204030204" pitchFamily="49" charset="0"/>
            </a:endParaRPr>
          </a:p>
        </p:txBody>
      </p:sp>
    </p:spTree>
    <p:extLst>
      <p:ext uri="{BB962C8B-B14F-4D97-AF65-F5344CB8AC3E}">
        <p14:creationId xmlns:p14="http://schemas.microsoft.com/office/powerpoint/2010/main" val="1307953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29"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55356" y="2914650"/>
            <a:ext cx="2908300" cy="2908300"/>
          </a:xfrm>
          <a:prstGeom prst="rect">
            <a:avLst/>
          </a:prstGeom>
          <a:noFill/>
          <a:extLst>
            <a:ext uri="{909E8E84-426E-40DD-AFC4-6F175D3DCCD1}">
              <a14:hiddenFill xmlns:a14="http://schemas.microsoft.com/office/drawing/2010/main">
                <a:solidFill>
                  <a:srgbClr val="FFFFFF"/>
                </a:solidFill>
              </a14:hiddenFill>
            </a:ext>
          </a:extLst>
        </p:spPr>
      </p:pic>
      <p:sp>
        <p:nvSpPr>
          <p:cNvPr id="53250" name="Title 1"/>
          <p:cNvSpPr>
            <a:spLocks noGrp="1"/>
          </p:cNvSpPr>
          <p:nvPr>
            <p:ph type="title"/>
          </p:nvPr>
        </p:nvSpPr>
        <p:spPr/>
        <p:txBody>
          <a:bodyPr/>
          <a:lstStyle/>
          <a:p>
            <a:r>
              <a:rPr lang="en-US" altLang="en-US" dirty="0" smtClean="0"/>
              <a:t>Interacting With Parts Of The Internet</a:t>
            </a:r>
            <a:endParaRPr lang="en-CA" altLang="en-US" dirty="0" smtClean="0"/>
          </a:p>
        </p:txBody>
      </p:sp>
      <p:sp>
        <p:nvSpPr>
          <p:cNvPr id="3" name="Content Placeholder 2"/>
          <p:cNvSpPr>
            <a:spLocks noGrp="1"/>
          </p:cNvSpPr>
          <p:nvPr>
            <p:ph idx="1"/>
          </p:nvPr>
        </p:nvSpPr>
        <p:spPr>
          <a:xfrm>
            <a:off x="457200" y="1138238"/>
            <a:ext cx="8178800" cy="5368925"/>
          </a:xfrm>
        </p:spPr>
        <p:txBody>
          <a:bodyPr/>
          <a:lstStyle/>
          <a:p>
            <a:r>
              <a:rPr lang="en-US" altLang="en-US" dirty="0" smtClean="0"/>
              <a:t>The World Wide Web (WWW) is only one part of the Internet (albeit a very popular part).</a:t>
            </a:r>
          </a:p>
          <a:p>
            <a:r>
              <a:rPr lang="en-US" altLang="en-US" dirty="0" smtClean="0"/>
              <a:t>There are other parts (e.g., file transfers, email etc.)</a:t>
            </a:r>
          </a:p>
          <a:p>
            <a:r>
              <a:rPr lang="en-US" altLang="en-US" dirty="0" smtClean="0"/>
              <a:t>Your computer interacts with these parts of the Internet through that computer’s ‘logical ports’ (numbers)</a:t>
            </a:r>
            <a:endParaRPr lang="en-CA" altLang="en-US" dirty="0" smtClean="0"/>
          </a:p>
        </p:txBody>
      </p:sp>
      <p:grpSp>
        <p:nvGrpSpPr>
          <p:cNvPr id="53253" name="Group 18"/>
          <p:cNvGrpSpPr>
            <a:grpSpLocks/>
          </p:cNvGrpSpPr>
          <p:nvPr/>
        </p:nvGrpSpPr>
        <p:grpSpPr bwMode="auto">
          <a:xfrm>
            <a:off x="600075" y="3411538"/>
            <a:ext cx="3240088" cy="2897187"/>
            <a:chOff x="599440" y="3410903"/>
            <a:chExt cx="3241040" cy="2898457"/>
          </a:xfrm>
        </p:grpSpPr>
        <p:pic>
          <p:nvPicPr>
            <p:cNvPr id="53262"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837" y="3410903"/>
              <a:ext cx="3235643" cy="259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TextBox 7"/>
            <p:cNvSpPr txBox="1">
              <a:spLocks noChangeArrowheads="1"/>
            </p:cNvSpPr>
            <p:nvPr/>
          </p:nvSpPr>
          <p:spPr bwMode="auto">
            <a:xfrm>
              <a:off x="599440" y="6035040"/>
              <a:ext cx="19608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The Internet</a:t>
              </a:r>
              <a:endParaRPr lang="en-CA" altLang="en-US" sz="1800" dirty="0"/>
            </a:p>
          </p:txBody>
        </p:sp>
      </p:grpSp>
      <p:grpSp>
        <p:nvGrpSpPr>
          <p:cNvPr id="53255" name="Group 20"/>
          <p:cNvGrpSpPr>
            <a:grpSpLocks/>
          </p:cNvGrpSpPr>
          <p:nvPr/>
        </p:nvGrpSpPr>
        <p:grpSpPr bwMode="auto">
          <a:xfrm>
            <a:off x="3606801" y="3627438"/>
            <a:ext cx="2641600" cy="563562"/>
            <a:chOff x="3606800" y="3627120"/>
            <a:chExt cx="3383280" cy="325120"/>
          </a:xfrm>
        </p:grpSpPr>
        <p:cxnSp>
          <p:nvCxnSpPr>
            <p:cNvPr id="53260" name="Straight Arrow Connector 9"/>
            <p:cNvCxnSpPr>
              <a:cxnSpLocks noChangeShapeType="1"/>
            </p:cNvCxnSpPr>
            <p:nvPr/>
          </p:nvCxnSpPr>
          <p:spPr bwMode="auto">
            <a:xfrm>
              <a:off x="3606800" y="3921760"/>
              <a:ext cx="3383280" cy="1016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61" name="TextBox 15"/>
            <p:cNvSpPr txBox="1">
              <a:spLocks noChangeArrowheads="1"/>
            </p:cNvSpPr>
            <p:nvPr/>
          </p:nvSpPr>
          <p:spPr bwMode="auto">
            <a:xfrm>
              <a:off x="4592320" y="362712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Email: port #25</a:t>
              </a:r>
              <a:endParaRPr lang="en-CA" altLang="en-US" sz="1600" dirty="0"/>
            </a:p>
          </p:txBody>
        </p:sp>
      </p:grpSp>
      <p:grpSp>
        <p:nvGrpSpPr>
          <p:cNvPr id="53256" name="Group 23"/>
          <p:cNvGrpSpPr>
            <a:grpSpLocks/>
          </p:cNvGrpSpPr>
          <p:nvPr/>
        </p:nvGrpSpPr>
        <p:grpSpPr bwMode="auto">
          <a:xfrm>
            <a:off x="3863660" y="4368800"/>
            <a:ext cx="2537140" cy="341313"/>
            <a:chOff x="3840480" y="4368800"/>
            <a:chExt cx="2946400" cy="341524"/>
          </a:xfrm>
        </p:grpSpPr>
        <p:cxnSp>
          <p:nvCxnSpPr>
            <p:cNvPr id="53258" name="Straight Arrow Connector 12"/>
            <p:cNvCxnSpPr>
              <a:cxnSpLocks noChangeShapeType="1"/>
            </p:cNvCxnSpPr>
            <p:nvPr/>
          </p:nvCxnSpPr>
          <p:spPr bwMode="auto">
            <a:xfrm flipV="1">
              <a:off x="3840480" y="4693920"/>
              <a:ext cx="2946400" cy="16404"/>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9" name="TextBox 16"/>
            <p:cNvSpPr txBox="1">
              <a:spLocks noChangeArrowheads="1"/>
            </p:cNvSpPr>
            <p:nvPr/>
          </p:nvSpPr>
          <p:spPr bwMode="auto">
            <a:xfrm>
              <a:off x="4592320" y="436880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Http: port #80</a:t>
              </a:r>
              <a:endParaRPr lang="en-CA" altLang="en-US" sz="1600" dirty="0"/>
            </a:p>
          </p:txBody>
        </p:sp>
      </p:grpSp>
      <p:grpSp>
        <p:nvGrpSpPr>
          <p:cNvPr id="2" name="Group 1"/>
          <p:cNvGrpSpPr/>
          <p:nvPr/>
        </p:nvGrpSpPr>
        <p:grpSpPr>
          <a:xfrm>
            <a:off x="3108325" y="5091113"/>
            <a:ext cx="3606800" cy="669925"/>
            <a:chOff x="3108325" y="5091113"/>
            <a:chExt cx="3606800" cy="669925"/>
          </a:xfrm>
        </p:grpSpPr>
        <p:cxnSp>
          <p:nvCxnSpPr>
            <p:cNvPr id="53254" name="Straight Arrow Connector 14"/>
            <p:cNvCxnSpPr>
              <a:cxnSpLocks noChangeShapeType="1"/>
            </p:cNvCxnSpPr>
            <p:nvPr/>
          </p:nvCxnSpPr>
          <p:spPr bwMode="auto">
            <a:xfrm flipV="1">
              <a:off x="3108325" y="5283200"/>
              <a:ext cx="3606800" cy="477838"/>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7" name="TextBox 17"/>
            <p:cNvSpPr txBox="1">
              <a:spLocks noChangeArrowheads="1"/>
            </p:cNvSpPr>
            <p:nvPr/>
          </p:nvSpPr>
          <p:spPr bwMode="auto">
            <a:xfrm rot="-335041">
              <a:off x="3633788" y="5091113"/>
              <a:ext cx="28559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Remote login, telnet: port #23</a:t>
              </a:r>
              <a:endParaRPr lang="en-CA" altLang="en-US" sz="1600" dirty="0"/>
            </a:p>
          </p:txBody>
        </p:sp>
      </p:grpSp>
    </p:spTree>
    <p:extLst>
      <p:ext uri="{BB962C8B-B14F-4D97-AF65-F5344CB8AC3E}">
        <p14:creationId xmlns:p14="http://schemas.microsoft.com/office/powerpoint/2010/main" val="2416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3255"/>
                                        </p:tgtEl>
                                        <p:attrNameLst>
                                          <p:attrName>style.visibility</p:attrName>
                                        </p:attrNameLst>
                                      </p:cBhvr>
                                      <p:to>
                                        <p:strVal val="visible"/>
                                      </p:to>
                                    </p:set>
                                    <p:animEffect transition="in" filter="wedge">
                                      <p:cBhvr>
                                        <p:cTn id="27" dur="2000"/>
                                        <p:tgtEl>
                                          <p:spTgt spid="53255"/>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3256"/>
                                        </p:tgtEl>
                                        <p:attrNameLst>
                                          <p:attrName>style.visibility</p:attrName>
                                        </p:attrNameLst>
                                      </p:cBhvr>
                                      <p:to>
                                        <p:strVal val="visible"/>
                                      </p:to>
                                    </p:set>
                                    <p:animEffect transition="in" filter="wedge">
                                      <p:cBhvr>
                                        <p:cTn id="32" dur="2000"/>
                                        <p:tgtEl>
                                          <p:spTgt spid="53256"/>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edg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smtClean="0"/>
              <a:t>Evaluating The Effectiveness Of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pPr lvl="1"/>
            <a:r>
              <a:rPr lang="en-US" altLang="en-US" dirty="0" smtClean="0"/>
              <a:t>E.g. Port 25 is frequently used to send spam mail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Use a trusted source to evaluate the security of your firewall </a:t>
            </a:r>
          </a:p>
          <a:p>
            <a:pPr lvl="1"/>
            <a:r>
              <a:rPr lang="en-US" altLang="en-US" dirty="0" smtClean="0"/>
              <a:t>Example “Shields up”</a:t>
            </a:r>
          </a:p>
          <a:p>
            <a:pPr lvl="2"/>
            <a:r>
              <a:rPr lang="en-US" altLang="en-US" dirty="0">
                <a:hlinkClick r:id="rId3"/>
              </a:rPr>
              <a:t>https://</a:t>
            </a:r>
            <a:r>
              <a:rPr lang="en-US" altLang="en-US" dirty="0" smtClean="0">
                <a:hlinkClick r:id="rId3"/>
              </a:rPr>
              <a:t>www.grc.com/x/ne.dll?bh0bkyd2</a:t>
            </a:r>
            <a:endParaRPr lang="en-US" altLang="en-US" dirty="0"/>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8526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77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77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pPr lvl="1"/>
            <a:r>
              <a:rPr lang="en-US" altLang="en-US" dirty="0" smtClean="0"/>
              <a:t>(Don’t use the default password)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http://www.management-issues.com/2006/10/27/research/your-digital-dirt-can-come-back-to-haunt-you.asp</a:t>
            </a:r>
            <a:endParaRPr lang="en-US" altLang="en-US" dirty="0" smtClean="0"/>
          </a:p>
          <a:p>
            <a:pPr lvl="2">
              <a:lnSpc>
                <a:spcPct val="80000"/>
              </a:lnSpc>
            </a:pP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smtClean="0"/>
              <a:t>Posting Information</a:t>
            </a:r>
          </a:p>
        </p:txBody>
      </p:sp>
      <p:sp>
        <p:nvSpPr>
          <p:cNvPr id="620547" name="Rectangle 3"/>
          <p:cNvSpPr>
            <a:spLocks noGrp="1" noChangeArrowheads="1"/>
          </p:cNvSpPr>
          <p:nvPr>
            <p:ph type="body" idx="1"/>
          </p:nvPr>
        </p:nvSpPr>
        <p:spPr/>
        <p:txBody>
          <a:bodyPr/>
          <a:lstStyle/>
          <a:p>
            <a:r>
              <a:rPr lang="en-US" altLang="en-US" dirty="0" smtClean="0"/>
              <a:t>While providing and sharing personal details is one of the main benefits of social networking sites such as Facebook, </a:t>
            </a:r>
            <a:r>
              <a:rPr lang="en-US" altLang="en-US" dirty="0" err="1" smtClean="0"/>
              <a:t>MySpace</a:t>
            </a:r>
            <a:r>
              <a:rPr lang="en-US" altLang="en-US" dirty="0" smtClean="0"/>
              <a:t>, Twitter etc. this must balanced out vs. the potential costs of providing too much information.</a:t>
            </a:r>
          </a:p>
          <a:p>
            <a:pPr lvl="1"/>
            <a:r>
              <a:rPr lang="en-US" altLang="en-US" dirty="0" smtClean="0"/>
              <a:t>Providing too information about your personal details may make you a target of identity theft.</a:t>
            </a:r>
          </a:p>
          <a:p>
            <a:pPr lvl="1"/>
            <a:r>
              <a:rPr lang="en-US" altLang="en-US" dirty="0" smtClean="0"/>
              <a:t>It may also make it easier for direct marketers to target their wares (because they know your likes and dislikes).</a:t>
            </a:r>
          </a:p>
          <a:p>
            <a:pPr lvl="1"/>
            <a:r>
              <a:rPr lang="en-US" altLang="en-US" dirty="0" smtClean="0"/>
              <a:t>There is also the possibility of becoming the target of crime.</a:t>
            </a:r>
          </a:p>
          <a:p>
            <a:r>
              <a:rPr lang="en-US" altLang="en-US" dirty="0" smtClean="0"/>
              <a:t>This isn’t to say that you should never post anything online, just </a:t>
            </a:r>
            <a:r>
              <a:rPr lang="en-US" altLang="en-US" i="1" dirty="0" smtClean="0"/>
              <a:t>think about the potential consequences</a:t>
            </a:r>
            <a:r>
              <a:rPr lang="en-US" altLang="en-US" dirty="0" smtClean="0"/>
              <a:t>.</a:t>
            </a:r>
          </a:p>
          <a:p>
            <a:r>
              <a:rPr lang="en-US" altLang="en-US" dirty="0" smtClean="0"/>
              <a:t>Also pay attention to </a:t>
            </a:r>
            <a:r>
              <a:rPr lang="en-US" altLang="en-US" i="1" dirty="0" smtClean="0"/>
              <a:t>what other people post</a:t>
            </a:r>
            <a:r>
              <a:rPr lang="en-US" altLang="en-US" dirty="0" smtClean="0"/>
              <a:t> about you!</a:t>
            </a:r>
          </a:p>
          <a:p>
            <a:pPr lvl="1"/>
            <a:r>
              <a:rPr lang="en-US" altLang="en-US" dirty="0" smtClean="0"/>
              <a:t>E.g., “Tagged” online images of you.</a:t>
            </a:r>
          </a:p>
          <a:p>
            <a:pPr lvl="1"/>
            <a:endParaRPr lang="en-US" altLang="en-US" dirty="0" smtClean="0"/>
          </a:p>
          <a:p>
            <a:pPr lvl="1"/>
            <a:endParaRPr lang="en-US" altLang="en-US" dirty="0"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6770</TotalTime>
  <Words>5532</Words>
  <Application>Microsoft Office PowerPoint</Application>
  <PresentationFormat>On-screen Show (4:3)</PresentationFormat>
  <Paragraphs>683</Paragraphs>
  <Slides>79</Slides>
  <Notes>78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79</vt:i4>
      </vt:variant>
    </vt:vector>
  </HeadingPairs>
  <TitlesOfParts>
    <vt:vector size="87" baseType="lpstr">
      <vt:lpstr>ＭＳ Ｐゴシック</vt:lpstr>
      <vt:lpstr>Arial</vt:lpstr>
      <vt:lpstr>Calibri</vt:lpstr>
      <vt:lpstr>Comic Sans MS</vt:lpstr>
      <vt:lpstr>Consolas</vt:lpstr>
      <vt:lpstr>Times New Roman</vt:lpstr>
      <vt:lpstr>Wingdings</vt:lpstr>
      <vt:lpstr>Office Theme</vt:lpstr>
      <vt:lpstr>Computer Security</vt:lpstr>
      <vt:lpstr>Test</vt:lpstr>
      <vt:lpstr>Examples</vt:lpstr>
      <vt:lpstr>Hacker</vt:lpstr>
      <vt:lpstr>“Hacked” Computer System</vt:lpstr>
      <vt:lpstr>Phishing</vt:lpstr>
      <vt:lpstr>Denial Of Service Attack</vt:lpstr>
      <vt:lpstr>How Do The Following Affect Your Security?</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“Top 10 Celebs [JT: Searching For Info. About Them] Most Likely To Give You A Computer Virus”1</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Attempted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Other Electronic Counter-Measures Against Malware</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Non-Electronic Based Defenses (6)</vt:lpstr>
      <vt:lpstr>Is This A Trap? How To Avoid?</vt:lpstr>
      <vt:lpstr>Scareware</vt:lpstr>
      <vt:lpstr>Scareware (2)</vt:lpstr>
      <vt:lpstr>Information On Avoiding Scareware Pitfalls</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Choosing A Good Password</vt:lpstr>
      <vt:lpstr>Choosing A Good Password (2)</vt:lpstr>
      <vt:lpstr>Choosing A Good Password (3)</vt:lpstr>
      <vt:lpstr>Guides For Password Security</vt:lpstr>
      <vt:lpstr>Interacting With Parts Of The Internet</vt:lpstr>
      <vt:lpstr>Evaluating The Effectiveness Of Your Firewall</vt:lpstr>
      <vt:lpstr>General Ways Of Increasing Your Computer Security</vt:lpstr>
      <vt:lpstr>General Ways Of Increasing Your Computer Security (2)</vt:lpstr>
      <vt:lpstr>Privacy And The Internet</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216</cp:revision>
  <cp:lastPrinted>2016-04-12T01:57:18Z</cp:lastPrinted>
  <dcterms:created xsi:type="dcterms:W3CDTF">2014-05-13T22:22:53Z</dcterms:created>
  <dcterms:modified xsi:type="dcterms:W3CDTF">2016-04-12T03:49:28Z</dcterms:modified>
</cp:coreProperties>
</file>