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3"/>
  </p:notesMasterIdLst>
  <p:handoutMasterIdLst>
    <p:handoutMasterId r:id="rId34"/>
  </p:handoutMasterIdLst>
  <p:sldIdLst>
    <p:sldId id="768" r:id="rId2"/>
    <p:sldId id="786" r:id="rId3"/>
    <p:sldId id="794" r:id="rId4"/>
    <p:sldId id="791" r:id="rId5"/>
    <p:sldId id="742" r:id="rId6"/>
    <p:sldId id="744" r:id="rId7"/>
    <p:sldId id="770" r:id="rId8"/>
    <p:sldId id="771" r:id="rId9"/>
    <p:sldId id="677" r:id="rId10"/>
    <p:sldId id="745" r:id="rId11"/>
    <p:sldId id="746" r:id="rId12"/>
    <p:sldId id="792" r:id="rId13"/>
    <p:sldId id="772" r:id="rId14"/>
    <p:sldId id="773" r:id="rId15"/>
    <p:sldId id="774" r:id="rId16"/>
    <p:sldId id="789" r:id="rId17"/>
    <p:sldId id="775" r:id="rId18"/>
    <p:sldId id="776" r:id="rId19"/>
    <p:sldId id="780" r:id="rId20"/>
    <p:sldId id="781" r:id="rId21"/>
    <p:sldId id="782" r:id="rId22"/>
    <p:sldId id="777" r:id="rId23"/>
    <p:sldId id="783" r:id="rId24"/>
    <p:sldId id="793" r:id="rId25"/>
    <p:sldId id="779" r:id="rId26"/>
    <p:sldId id="787" r:id="rId27"/>
    <p:sldId id="788" r:id="rId28"/>
    <p:sldId id="754" r:id="rId29"/>
    <p:sldId id="755" r:id="rId30"/>
    <p:sldId id="687" r:id="rId31"/>
    <p:sldId id="785" r:id="rId32"/>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49" autoAdjust="0"/>
    <p:restoredTop sz="90000" autoAdjust="0"/>
  </p:normalViewPr>
  <p:slideViewPr>
    <p:cSldViewPr snapToGrid="0">
      <p:cViewPr varScale="1">
        <p:scale>
          <a:sx n="67" d="100"/>
          <a:sy n="67" d="100"/>
        </p:scale>
        <p:origin x="253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134" y="1416"/>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219: </a:t>
            </a:r>
            <a:r>
              <a:rPr lang="en-US" dirty="0"/>
              <a:t>Administrative </a:t>
            </a:r>
            <a:r>
              <a:rPr lang="en-US" dirty="0" smtClean="0"/>
              <a:t>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4FBAF2B-FA54-4386-BB5D-A7E3CA879085}" type="slidenum">
              <a:rPr lang="en-US" altLang="en-US" sz="1000" smtClean="0">
                <a:latin typeface="Times New Roman" pitchFamily="18" charset="0"/>
              </a:rPr>
              <a:pPr>
                <a:lnSpc>
                  <a:spcPct val="100000"/>
                </a:lnSpc>
                <a:spcBef>
                  <a:spcPct val="0"/>
                </a:spcBef>
              </a:pPr>
              <a:t>1</a:t>
            </a:fld>
            <a:endParaRPr lang="en-US" altLang="en-US" sz="1000" dirty="0" smtClean="0">
              <a:latin typeface="Times New Roman"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13488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4838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E46C2599-0E87-47A2-8149-C4673803509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9420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409751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6</a:t>
            </a:fld>
            <a:endParaRPr lang="en-US" altLang="en-US" sz="1000" dirty="0" smtClean="0">
              <a:latin typeface="Times New Roman" pitchFamily="18" charset="0"/>
            </a:endParaRPr>
          </a:p>
        </p:txBody>
      </p:sp>
    </p:spTree>
    <p:extLst>
      <p:ext uri="{BB962C8B-B14F-4D97-AF65-F5344CB8AC3E}">
        <p14:creationId xmlns:p14="http://schemas.microsoft.com/office/powerpoint/2010/main" val="1153640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B36B1B18-EC4A-4C69-9D9C-8423ABCC15E6}" type="slidenum">
              <a:rPr lang="en-US" altLang="en-US" sz="1000" i="1">
                <a:latin typeface="Times New Roman" pitchFamily="18" charset="0"/>
              </a:rPr>
              <a:pPr algn="r">
                <a:lnSpc>
                  <a:spcPct val="100000"/>
                </a:lnSpc>
                <a:spcBef>
                  <a:spcPct val="0"/>
                </a:spcBef>
              </a:pPr>
              <a:t>7</a:t>
            </a:fld>
            <a:endParaRPr lang="en-US" altLang="en-US" sz="1000" i="1" dirty="0">
              <a:latin typeface="Times New Roman"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2611553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DE2BDAA-020E-4051-A4B6-CF2421699D28}" type="slidenum">
              <a:rPr lang="en-US" altLang="en-US" sz="1000" i="1">
                <a:latin typeface="Times New Roman" pitchFamily="18" charset="0"/>
              </a:rPr>
              <a:pPr algn="r">
                <a:lnSpc>
                  <a:spcPct val="100000"/>
                </a:lnSpc>
                <a:spcBef>
                  <a:spcPct val="0"/>
                </a:spcBef>
              </a:pPr>
              <a:t>8</a:t>
            </a:fld>
            <a:endParaRPr lang="en-US" altLang="en-US" sz="1000" i="1" dirty="0">
              <a:latin typeface="Times New Roman"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1544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50CFD4C-D0A2-457D-B15E-615D386C7C77}" type="slidenum">
              <a:rPr lang="en-US" altLang="en-US" sz="1000" smtClean="0">
                <a:latin typeface="Times New Roman" pitchFamily="18" charset="0"/>
              </a:rPr>
              <a:pPr>
                <a:lnSpc>
                  <a:spcPct val="100000"/>
                </a:lnSpc>
                <a:spcBef>
                  <a:spcPct val="0"/>
                </a:spcBef>
              </a:pPr>
              <a:t>14</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6204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30</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28759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95964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 id="2147484609"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mailto:tam@ucalgary.c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7" Type="http://schemas.openxmlformats.org/officeDocument/2006/relationships/image" Target="../media/image11.wmf"/><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jpe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pages.cpsc.ucalgary.ca/~tamj/2016/219W/starting/index.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app-ca.tophat.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pages.cpsc.ucalgary.ca/~tamj/2016/219W/index.html#Main_grid:_Course_topics,_lecture_notes_and_individual_assignment_descriptions,_exam_information"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6/219W/grade_calculator.xls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47700" y="1185583"/>
            <a:ext cx="7772400" cy="1143000"/>
          </a:xfrm>
        </p:spPr>
        <p:txBody>
          <a:bodyPr/>
          <a:lstStyle/>
          <a:p>
            <a:r>
              <a:rPr lang="en-US" altLang="en-US" sz="3600" dirty="0" smtClean="0"/>
              <a:t>Introduction To CPSC 219</a:t>
            </a:r>
          </a:p>
        </p:txBody>
      </p:sp>
      <p:sp>
        <p:nvSpPr>
          <p:cNvPr id="3075" name="Text Box 9"/>
          <p:cNvSpPr txBox="1">
            <a:spLocks noChangeArrowheads="1"/>
          </p:cNvSpPr>
          <p:nvPr/>
        </p:nvSpPr>
        <p:spPr bwMode="auto">
          <a:xfrm>
            <a:off x="1149350" y="2499006"/>
            <a:ext cx="6769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algn="ctr" eaLnBrk="1" hangingPunct="1">
              <a:spcBef>
                <a:spcPct val="50000"/>
              </a:spcBef>
              <a:buFontTx/>
              <a:buNone/>
            </a:pPr>
            <a:r>
              <a:rPr lang="en-US" altLang="en-US" sz="3200" b="1" dirty="0">
                <a:latin typeface="Arial" charset="0"/>
              </a:rPr>
              <a:t>James Tam</a:t>
            </a:r>
          </a:p>
        </p:txBody>
      </p:sp>
      <p:pic>
        <p:nvPicPr>
          <p:cNvPr id="3077" name="Picture 8"/>
          <p:cNvPicPr>
            <a:picLocks noChangeAspect="1" noChangeArrowheads="1"/>
          </p:cNvPicPr>
          <p:nvPr/>
        </p:nvPicPr>
        <p:blipFill>
          <a:blip r:embed="rId3">
            <a:extLst>
              <a:ext uri="{28A0092B-C50C-407E-A947-70E740481C1C}">
                <a14:useLocalDpi xmlns:a14="http://schemas.microsoft.com/office/drawing/2010/main" val="0"/>
              </a:ext>
            </a:extLst>
          </a:blip>
          <a:srcRect l="5165" t="30798" b="11095"/>
          <a:stretch>
            <a:fillRect/>
          </a:stretch>
        </p:blipFill>
        <p:spPr bwMode="auto">
          <a:xfrm>
            <a:off x="2835275" y="3965015"/>
            <a:ext cx="29845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Text Box 9"/>
          <p:cNvSpPr txBox="1">
            <a:spLocks noChangeArrowheads="1"/>
          </p:cNvSpPr>
          <p:nvPr/>
        </p:nvSpPr>
        <p:spPr bwMode="auto">
          <a:xfrm>
            <a:off x="746125" y="5857875"/>
            <a:ext cx="596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Java</a:t>
            </a:r>
          </a:p>
        </p:txBody>
      </p:sp>
      <p:sp>
        <p:nvSpPr>
          <p:cNvPr id="3079" name="Text Box 10"/>
          <p:cNvSpPr txBox="1">
            <a:spLocks noChangeArrowheads="1"/>
          </p:cNvSpPr>
          <p:nvPr/>
        </p:nvSpPr>
        <p:spPr bwMode="auto">
          <a:xfrm>
            <a:off x="3540125" y="5749925"/>
            <a:ext cx="1765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Object-Orientation</a:t>
            </a:r>
          </a:p>
        </p:txBody>
      </p:sp>
      <p:sp>
        <p:nvSpPr>
          <p:cNvPr id="3080" name="Text Box 12"/>
          <p:cNvSpPr txBox="1">
            <a:spLocks noChangeArrowheads="1"/>
          </p:cNvSpPr>
          <p:nvPr/>
        </p:nvSpPr>
        <p:spPr bwMode="auto">
          <a:xfrm>
            <a:off x="6340475" y="5749925"/>
            <a:ext cx="25527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Graphical-user interfaces</a:t>
            </a:r>
          </a:p>
        </p:txBody>
      </p:sp>
      <p:pic>
        <p:nvPicPr>
          <p:cNvPr id="634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340" y="4447988"/>
            <a:ext cx="1280169" cy="115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325" y="3724275"/>
            <a:ext cx="2367108" cy="176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90850" y="6489700"/>
            <a:ext cx="3495675" cy="368300"/>
          </a:xfrm>
          <a:prstGeom prst="rect">
            <a:avLst/>
          </a:prstGeom>
          <a:noFill/>
          <a:ln w="0">
            <a:noFill/>
          </a:ln>
        </p:spPr>
        <p:txBody>
          <a:bodyPr wrap="square" lIns="0" rtlCol="0">
            <a:noAutofit/>
          </a:bodyPr>
          <a:lstStyle/>
          <a:p>
            <a:r>
              <a:rPr lang="en-US" sz="1800" dirty="0" smtClean="0"/>
              <a:t>Images courtesy of James Tam</a:t>
            </a:r>
          </a:p>
        </p:txBody>
      </p:sp>
    </p:spTree>
    <p:extLst>
      <p:ext uri="{BB962C8B-B14F-4D97-AF65-F5344CB8AC3E}">
        <p14:creationId xmlns:p14="http://schemas.microsoft.com/office/powerpoint/2010/main" val="2923788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 And Now…</a:t>
            </a:r>
            <a:endParaRPr lang="en-US" dirty="0"/>
          </a:p>
        </p:txBody>
      </p:sp>
      <p:sp>
        <p:nvSpPr>
          <p:cNvPr id="3" name="Content Placeholder 2"/>
          <p:cNvSpPr>
            <a:spLocks noGrp="1"/>
          </p:cNvSpPr>
          <p:nvPr>
            <p:ph idx="1"/>
          </p:nvPr>
        </p:nvSpPr>
        <p:spPr/>
        <p:txBody>
          <a:bodyPr/>
          <a:lstStyle/>
          <a:p>
            <a:r>
              <a:rPr lang="en-US" dirty="0" smtClean="0"/>
              <a:t>CPSC 217: What was it like then</a:t>
            </a:r>
          </a:p>
          <a:p>
            <a:endParaRPr lang="en-US" dirty="0"/>
          </a:p>
          <a:p>
            <a:endParaRPr lang="en-US" dirty="0" smtClean="0"/>
          </a:p>
          <a:p>
            <a:endParaRPr lang="en-US" dirty="0"/>
          </a:p>
          <a:p>
            <a:endParaRPr lang="en-US" dirty="0" smtClean="0"/>
          </a:p>
          <a:p>
            <a:endParaRPr lang="en-US" dirty="0" smtClean="0"/>
          </a:p>
          <a:p>
            <a:r>
              <a:rPr lang="en-US" dirty="0" smtClean="0"/>
              <a:t>CPSC 219: What will it be like now</a:t>
            </a:r>
            <a:endParaRPr lang="en-US" dirty="0"/>
          </a:p>
        </p:txBody>
      </p:sp>
      <p:grpSp>
        <p:nvGrpSpPr>
          <p:cNvPr id="9" name="Group 8"/>
          <p:cNvGrpSpPr/>
          <p:nvPr/>
        </p:nvGrpSpPr>
        <p:grpSpPr>
          <a:xfrm>
            <a:off x="641350" y="4489317"/>
            <a:ext cx="3873500" cy="1437835"/>
            <a:chOff x="611113" y="4458954"/>
            <a:chExt cx="3873500" cy="1437835"/>
          </a:xfrm>
        </p:grpSpPr>
        <p:sp>
          <p:nvSpPr>
            <p:cNvPr id="8" name="TextBox 7"/>
            <p:cNvSpPr txBox="1">
              <a:spLocks noChangeArrowheads="1"/>
            </p:cNvSpPr>
            <p:nvPr/>
          </p:nvSpPr>
          <p:spPr bwMode="auto">
            <a:xfrm>
              <a:off x="611113" y="5579289"/>
              <a:ext cx="387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Even more work!!</a:t>
              </a:r>
              <a:r>
                <a:rPr lang="en-US" altLang="en-US" sz="1400" dirty="0" smtClean="0">
                  <a:latin typeface="Arial" charset="0"/>
                </a:rPr>
                <a:t>!</a:t>
              </a:r>
              <a:endParaRPr lang="en-US" altLang="en-US" sz="1400" dirty="0">
                <a:latin typeface="Arial" charset="0"/>
              </a:endParaRPr>
            </a:p>
          </p:txBody>
        </p:sp>
        <p:pic>
          <p:nvPicPr>
            <p:cNvPr id="11" name="Picture 4" descr="C:\Users\tamj\AppData\Local\Microsoft\Windows\Temporary Internet Files\Content.IE5\SJ530R3F\MC90032075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113" y="4458954"/>
              <a:ext cx="1015047" cy="10130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5263029" y="4476574"/>
            <a:ext cx="2057400" cy="2238473"/>
            <a:chOff x="3291354" y="4993932"/>
            <a:chExt cx="2057400" cy="2238473"/>
          </a:xfrm>
        </p:grpSpPr>
        <p:pic>
          <p:nvPicPr>
            <p:cNvPr id="15" name="Picture 2" descr="U:\PC\lectures\Hi.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7394" y="4993932"/>
              <a:ext cx="1219200" cy="914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91354" y="5939743"/>
              <a:ext cx="2057400" cy="1292662"/>
            </a:xfrm>
            <a:prstGeom prst="rect">
              <a:avLst/>
            </a:prstGeom>
            <a:noFill/>
          </p:spPr>
          <p:txBody>
            <a:bodyPr wrap="square" lIns="0" rtlCol="0">
              <a:spAutoFit/>
            </a:bodyPr>
            <a:lstStyle/>
            <a:p>
              <a:pPr algn="r"/>
              <a:r>
                <a:rPr lang="en-US" sz="1800" dirty="0" smtClean="0">
                  <a:latin typeface="Arial" panose="020B0604020202020204" pitchFamily="34" charset="0"/>
                  <a:cs typeface="Arial" panose="020B0604020202020204" pitchFamily="34" charset="0"/>
                </a:rPr>
                <a:t>…but don’t forget how much smarter you’ve became!</a:t>
              </a:r>
            </a:p>
            <a:p>
              <a:pPr algn="r"/>
              <a:r>
                <a:rPr lang="en-US" sz="1200" dirty="0"/>
                <a:t>Image of James Tam: courtesy of James </a:t>
              </a:r>
              <a:r>
                <a:rPr lang="en-US" sz="1200" dirty="0" smtClean="0"/>
                <a:t>Tam</a:t>
              </a:r>
              <a:endParaRPr lang="en-US" sz="1200" dirty="0"/>
            </a:p>
          </p:txBody>
        </p:sp>
      </p:grpSp>
      <p:grpSp>
        <p:nvGrpSpPr>
          <p:cNvPr id="19" name="Group 18"/>
          <p:cNvGrpSpPr/>
          <p:nvPr/>
        </p:nvGrpSpPr>
        <p:grpSpPr>
          <a:xfrm>
            <a:off x="755648" y="1729533"/>
            <a:ext cx="5734051" cy="2084436"/>
            <a:chOff x="755648" y="1729533"/>
            <a:chExt cx="5734051" cy="2084436"/>
          </a:xfrm>
        </p:grpSpPr>
        <p:sp>
          <p:nvSpPr>
            <p:cNvPr id="7" name="TextBox 4"/>
            <p:cNvSpPr txBox="1">
              <a:spLocks noChangeArrowheads="1"/>
            </p:cNvSpPr>
            <p:nvPr/>
          </p:nvSpPr>
          <p:spPr bwMode="auto">
            <a:xfrm>
              <a:off x="755648" y="3339788"/>
              <a:ext cx="5734051" cy="47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A Lot of work</a:t>
              </a:r>
              <a:r>
                <a:rPr lang="en-US" altLang="en-US" sz="1800" smtClean="0">
                  <a:latin typeface="Arial" charset="0"/>
                </a:rPr>
                <a:t>! </a:t>
              </a:r>
              <a:r>
                <a:rPr lang="en-US" altLang="en-US" sz="1800" dirty="0" smtClean="0">
                  <a:latin typeface="Arial" charset="0"/>
                </a:rPr>
                <a:t>(Psychedelic Amiga by James Tam)</a:t>
              </a:r>
              <a:endParaRPr lang="en-US" altLang="en-US" sz="1800" dirty="0">
                <a:latin typeface="Arial" charset="0"/>
              </a:endParaRPr>
            </a:p>
          </p:txBody>
        </p:sp>
        <p:pic>
          <p:nvPicPr>
            <p:cNvPr id="1027" name="Picture 3" descr="U:\PC\lectures\2015\203F\book pics\computers\best\DSC03401 - Copy.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687" t="4040" r="28793" b="16532"/>
            <a:stretch/>
          </p:blipFill>
          <p:spPr bwMode="auto">
            <a:xfrm>
              <a:off x="2889721" y="1729533"/>
              <a:ext cx="1272602" cy="15955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3117515" y="1823453"/>
              <a:ext cx="850231" cy="641684"/>
            </a:xfrm>
            <a:prstGeom prst="rect">
              <a:avLst/>
            </a:prstGeom>
            <a:solidFill>
              <a:srgbClr val="00B050"/>
            </a:solidFill>
            <a:ln w="38100" cap="flat" cmpd="sng" algn="ctr">
              <a:solidFill>
                <a:schemeClr val="tx1"/>
              </a:solidFill>
              <a:prstDash val="solid"/>
              <a:round/>
              <a:headEnd type="none" w="sm" len="sm"/>
              <a:tailEnd type="none"/>
            </a:ln>
            <a:effectLst/>
          </p:spPr>
          <p:txBody>
            <a:bodyPr rtlCol="0" anchor="t" anchorCtr="0"/>
            <a:lstStyle/>
            <a:p>
              <a:pPr algn="ctr"/>
              <a:endParaRPr lang="en-US" sz="1600" dirty="0" smtClean="0"/>
            </a:p>
          </p:txBody>
        </p:sp>
        <p:sp>
          <p:nvSpPr>
            <p:cNvPr id="10" name="Oval 9"/>
            <p:cNvSpPr/>
            <p:nvPr/>
          </p:nvSpPr>
          <p:spPr bwMode="auto">
            <a:xfrm>
              <a:off x="3042085" y="1804268"/>
              <a:ext cx="967874" cy="680054"/>
            </a:xfrm>
            <a:prstGeom prst="ellipse">
              <a:avLst/>
            </a:prstGeom>
            <a:solidFill>
              <a:srgbClr val="00B050"/>
            </a:solidFill>
            <a:ln w="12700" cap="flat" cmpd="sng" algn="ctr">
              <a:solidFill>
                <a:schemeClr val="tx1"/>
              </a:solidFill>
              <a:prstDash val="solid"/>
              <a:round/>
              <a:headEnd type="none" w="sm" len="sm"/>
              <a:tailEnd type="none"/>
            </a:ln>
            <a:effectLst/>
          </p:spPr>
          <p:txBody>
            <a:bodyPr rtlCol="0" anchor="t" anchorCtr="0"/>
            <a:lstStyle/>
            <a:p>
              <a:pPr algn="ctr"/>
              <a:endParaRPr lang="en-US" sz="1600" dirty="0" smtClean="0"/>
            </a:p>
          </p:txBody>
        </p:sp>
        <p:sp>
          <p:nvSpPr>
            <p:cNvPr id="18" name="Oval 17"/>
            <p:cNvSpPr/>
            <p:nvPr/>
          </p:nvSpPr>
          <p:spPr bwMode="auto">
            <a:xfrm>
              <a:off x="3139766" y="1848438"/>
              <a:ext cx="772511" cy="596496"/>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p:cNvSpPr/>
            <p:nvPr/>
          </p:nvSpPr>
          <p:spPr bwMode="auto">
            <a:xfrm>
              <a:off x="3209720" y="1917962"/>
              <a:ext cx="632602" cy="457448"/>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Oval 21"/>
            <p:cNvSpPr/>
            <p:nvPr/>
          </p:nvSpPr>
          <p:spPr bwMode="auto">
            <a:xfrm>
              <a:off x="3285921" y="1963220"/>
              <a:ext cx="480202" cy="353331"/>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Oval 22"/>
            <p:cNvSpPr/>
            <p:nvPr/>
          </p:nvSpPr>
          <p:spPr bwMode="auto">
            <a:xfrm>
              <a:off x="3356606" y="2010822"/>
              <a:ext cx="338832" cy="258126"/>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Oval 23"/>
            <p:cNvSpPr/>
            <p:nvPr/>
          </p:nvSpPr>
          <p:spPr bwMode="auto">
            <a:xfrm>
              <a:off x="3406300" y="2062524"/>
              <a:ext cx="239443" cy="170661"/>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Oval 24"/>
            <p:cNvSpPr/>
            <p:nvPr/>
          </p:nvSpPr>
          <p:spPr bwMode="auto">
            <a:xfrm>
              <a:off x="3448946" y="2089535"/>
              <a:ext cx="162720" cy="116637"/>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Oval 25"/>
            <p:cNvSpPr/>
            <p:nvPr/>
          </p:nvSpPr>
          <p:spPr bwMode="auto">
            <a:xfrm>
              <a:off x="3495992" y="2118694"/>
              <a:ext cx="68628" cy="58319"/>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145986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8"/>
                                            </p:cond>
                                          </p:stCondLst>
                                          <p:endCondLst>
                                            <p:cond evt="onStopAudio" delay="0">
                                              <p:tgtEl>
                                                <p:sldTgt/>
                                              </p:tgtEl>
                                            </p:cond>
                                          </p:endCondLst>
                                        </p:cTn>
                                        <p:tgtEl>
                                          <p:sndTgt r:embed="rId2" name="doh2.wav"/>
                                        </p:tgtEl>
                                      </p:cMediaNode>
                                    </p:audio>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Please include the course name and number in the subject line: “CPSC 219”</a:t>
            </a:r>
            <a:endParaRPr lang="en-US" altLang="en-US" sz="1800" dirty="0" smtClean="0"/>
          </a:p>
          <a:p>
            <a:pPr marL="223838" indent="-223838"/>
            <a:r>
              <a:rPr lang="en-US" altLang="en-US" dirty="0" smtClean="0"/>
              <a:t>Office hours</a:t>
            </a:r>
          </a:p>
          <a:p>
            <a:pPr marL="568325" lvl="1" indent="-171450"/>
            <a:r>
              <a:rPr lang="en-US" altLang="en-US" sz="1800" dirty="0" smtClean="0"/>
              <a:t>Office hours: M (3:30  – 4:20 </a:t>
            </a:r>
            <a:r>
              <a:rPr lang="en-US" altLang="en-US" sz="1800" dirty="0"/>
              <a:t>P</a:t>
            </a:r>
            <a:r>
              <a:rPr lang="en-US" altLang="en-US" sz="1800" dirty="0" smtClean="0"/>
              <a:t>M), T (2 – 2:50 PM)</a:t>
            </a:r>
          </a:p>
          <a:p>
            <a:pPr marL="568325" lvl="1" indent="-171450"/>
            <a:r>
              <a:rPr lang="en-US" altLang="en-US" sz="1800" dirty="0" smtClean="0"/>
              <a:t>If I’m not in my office give me a few minutes or check the lecture room.</a:t>
            </a:r>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29425" y="12509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881063" y="4146832"/>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10772742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577850" lvl="1" indent="-342900"/>
            <a:r>
              <a:rPr lang="en-US" altLang="en-US" dirty="0" smtClean="0"/>
              <a:t>Course website: </a:t>
            </a:r>
            <a:r>
              <a:rPr lang="en-US" altLang="en-US" dirty="0"/>
              <a:t>http://pages.cpsc.ucalgary.ca/~</a:t>
            </a:r>
            <a:r>
              <a:rPr lang="en-US" altLang="en-US" dirty="0" smtClean="0"/>
              <a:t>tamj/2016/219W/index.html                   </a:t>
            </a:r>
          </a:p>
          <a:p>
            <a:pPr marL="577850" lvl="1" indent="-342900"/>
            <a:r>
              <a:rPr lang="en-US" altLang="en-US" dirty="0" smtClean="0"/>
              <a:t>Get the notes off the course webpage before lecture)</a:t>
            </a:r>
          </a:p>
          <a:p>
            <a:pPr marL="182563" indent="-182563"/>
            <a:r>
              <a:rPr lang="en-US" altLang="en-US" dirty="0" smtClean="0"/>
              <a:t>Recommended but not required:</a:t>
            </a:r>
          </a:p>
          <a:p>
            <a:pPr marL="417513" lvl="1" indent="-182563"/>
            <a:r>
              <a:rPr lang="en-US" altLang="en-US" dirty="0" smtClean="0"/>
              <a:t>"</a:t>
            </a:r>
            <a:r>
              <a:rPr lang="en-US" altLang="en-US" i="1" dirty="0" smtClean="0"/>
              <a:t>Absolute Java (6th Ed)</a:t>
            </a:r>
            <a:r>
              <a:rPr lang="en-US" altLang="en-US" dirty="0" smtClean="0"/>
              <a:t>" Walter Savitch, </a:t>
            </a:r>
            <a:r>
              <a:rPr lang="en-US" altLang="en-US" i="1" dirty="0" smtClean="0"/>
              <a:t>(Pearson)</a:t>
            </a:r>
            <a:endParaRPr lang="en-US" altLang="en-US" dirty="0" smtClean="0"/>
          </a:p>
          <a:p>
            <a:pPr marL="417513" lvl="1" indent="-182563"/>
            <a:r>
              <a:rPr lang="en-US" altLang="en-US" dirty="0" smtClean="0"/>
              <a:t>Alternately you can pick out one of the ‘free’ online texts from the university library:</a:t>
            </a:r>
          </a:p>
          <a:p>
            <a:pPr marL="417513" lvl="1" indent="-182563"/>
            <a:r>
              <a:rPr lang="en-US" altLang="en-US" dirty="0" smtClean="0">
                <a:hlinkClick r:id="rId3"/>
              </a:rPr>
              <a:t>http://proquest.safaribooksonline.com.ezproxy.lib.ucalgary.ca/</a:t>
            </a:r>
            <a:endParaRPr lang="en-US" altLang="en-US" dirty="0" smtClean="0"/>
          </a:p>
          <a:p>
            <a:pPr marL="417513" lvl="1" indent="-182563"/>
            <a:endParaRPr lang="en-US" altLang="en-US" dirty="0" smtClean="0"/>
          </a:p>
        </p:txBody>
      </p:sp>
    </p:spTree>
    <p:extLst>
      <p:ext uri="{BB962C8B-B14F-4D97-AF65-F5344CB8AC3E}">
        <p14:creationId xmlns:p14="http://schemas.microsoft.com/office/powerpoint/2010/main" val="3062858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the details (e.g., explanations) during lecture time</a:t>
            </a:r>
          </a:p>
          <a:p>
            <a:pPr lvl="2">
              <a:spcBef>
                <a:spcPts val="600"/>
              </a:spcBef>
            </a:pPr>
            <a:r>
              <a:rPr lang="en-CA" altLang="en-US" dirty="0" smtClean="0"/>
              <a:t>Take notes!</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7186" name="Documents"/>
            <p:cNvSpPr>
              <a:spLocks noEditPoints="1" noChangeArrowheads="1"/>
            </p:cNvSpPr>
            <p:nvPr/>
          </p:nvSpPr>
          <p:spPr bwMode="auto">
            <a:xfrm>
              <a:off x="168095" y="5692453"/>
              <a:ext cx="1525661"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programs</a:t>
              </a:r>
            </a:p>
            <a:p>
              <a:pPr eaLnBrk="1" hangingPunct="1">
                <a:spcBef>
                  <a:spcPct val="0"/>
                </a:spcBef>
                <a:buFontTx/>
                <a:buNone/>
              </a:pPr>
              <a:endParaRPr lang="en-US" altLang="en-US" sz="14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7178" name="Group 20"/>
            <p:cNvGrpSpPr>
              <a:grpSpLocks/>
            </p:cNvGrpSpPr>
            <p:nvPr/>
          </p:nvGrpSpPr>
          <p:grpSpPr bwMode="auto">
            <a:xfrm>
              <a:off x="2520116" y="5839787"/>
              <a:ext cx="2183513" cy="9293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a:t>
                </a:r>
              </a:p>
            </p:txBody>
          </p:sp>
        </p:grpSp>
        <p:sp>
          <p:nvSpPr>
            <p:cNvPr id="7179"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0"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2" name="Group 31"/>
          <p:cNvGrpSpPr/>
          <p:nvPr/>
        </p:nvGrpSpPr>
        <p:grpSpPr>
          <a:xfrm>
            <a:off x="2480549" y="3873735"/>
            <a:ext cx="1504076" cy="1324196"/>
            <a:chOff x="2480549" y="3873735"/>
            <a:chExt cx="1504076" cy="1324196"/>
          </a:xfrm>
        </p:grpSpPr>
        <p:grpSp>
          <p:nvGrpSpPr>
            <p:cNvPr id="33" name="Group 32"/>
            <p:cNvGrpSpPr/>
            <p:nvPr/>
          </p:nvGrpSpPr>
          <p:grpSpPr>
            <a:xfrm>
              <a:off x="2480549" y="3873735"/>
              <a:ext cx="1504076" cy="1205140"/>
              <a:chOff x="2480549" y="3974299"/>
              <a:chExt cx="1504076" cy="1205140"/>
            </a:xfrm>
          </p:grpSpPr>
          <p:sp>
            <p:nvSpPr>
              <p:cNvPr id="35"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6"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7" name="Picture 36"/>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34" name="TextBox 33"/>
            <p:cNvSpPr txBox="1"/>
            <p:nvPr/>
          </p:nvSpPr>
          <p:spPr>
            <a:xfrm>
              <a:off x="2480549" y="4982487"/>
              <a:ext cx="914400" cy="215444"/>
            </a:xfrm>
            <a:prstGeom prst="rect">
              <a:avLst/>
            </a:prstGeom>
            <a:noFill/>
          </p:spPr>
          <p:txBody>
            <a:bodyPr wrap="square" rtlCol="0">
              <a:spAutoFit/>
            </a:bodyPr>
            <a:lstStyle/>
            <a:p>
              <a:r>
                <a:rPr lang="en-US" sz="800" dirty="0" smtClean="0"/>
                <a:t>colourbox.com</a:t>
              </a:r>
              <a:endParaRPr lang="en-US" sz="800"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randombar(horizont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l="2803" t="7884" r="43024" b="33548"/>
          <a:stretch>
            <a:fillRect/>
          </a:stretch>
        </p:blipFill>
        <p:spPr bwMode="auto">
          <a:xfrm>
            <a:off x="1254125" y="939800"/>
            <a:ext cx="6523038" cy="564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6467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2774" t="7877" r="43044" b="33566"/>
          <a:stretch>
            <a:fillRect/>
          </a:stretch>
        </p:blipFill>
        <p:spPr bwMode="auto">
          <a:xfrm>
            <a:off x="1250950" y="939800"/>
            <a:ext cx="6523038"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sp>
        <p:nvSpPr>
          <p:cNvPr id="391172" name="Text Box 4"/>
          <p:cNvSpPr txBox="1">
            <a:spLocks noChangeArrowheads="1"/>
          </p:cNvSpPr>
          <p:nvPr/>
        </p:nvSpPr>
        <p:spPr bwMode="auto">
          <a:xfrm rot="-2045423">
            <a:off x="111125" y="1763713"/>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If you miss a class make sure that you catch up on what you missed (get someone’s class notes)</a:t>
            </a:r>
          </a:p>
        </p:txBody>
      </p:sp>
      <p:sp>
        <p:nvSpPr>
          <p:cNvPr id="391173" name="Text Box 5"/>
          <p:cNvSpPr txBox="1">
            <a:spLocks noChangeArrowheads="1"/>
          </p:cNvSpPr>
          <p:nvPr/>
        </p:nvSpPr>
        <p:spPr bwMode="auto">
          <a:xfrm rot="1959448">
            <a:off x="5137150" y="1890713"/>
            <a:ext cx="360045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...when you do make it to class make sure that you supplement the slides with your own notes (because you aren’t going to remember it in the exams if you don’t) </a:t>
            </a:r>
          </a:p>
        </p:txBody>
      </p:sp>
    </p:spTree>
    <p:extLst>
      <p:ext uri="{BB962C8B-B14F-4D97-AF65-F5344CB8AC3E}">
        <p14:creationId xmlns:p14="http://schemas.microsoft.com/office/powerpoint/2010/main" val="779410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91172"/>
                                        </p:tgtEl>
                                        <p:attrNameLst>
                                          <p:attrName>style.visibility</p:attrName>
                                        </p:attrNameLst>
                                      </p:cBhvr>
                                      <p:to>
                                        <p:strVal val="visible"/>
                                      </p:to>
                                    </p:set>
                                    <p:animEffect transition="in" filter="fade">
                                      <p:cBhvr>
                                        <p:cTn id="7" dur="2000"/>
                                        <p:tgtEl>
                                          <p:spTgt spid="391172"/>
                                        </p:tgtEl>
                                      </p:cBhvr>
                                    </p:animEffect>
                                    <p:anim calcmode="lin" valueType="num">
                                      <p:cBhvr>
                                        <p:cTn id="8" dur="2000" fill="hold"/>
                                        <p:tgtEl>
                                          <p:spTgt spid="391172"/>
                                        </p:tgtEl>
                                        <p:attrNameLst>
                                          <p:attrName>style.rotation</p:attrName>
                                        </p:attrNameLst>
                                      </p:cBhvr>
                                      <p:tavLst>
                                        <p:tav tm="0">
                                          <p:val>
                                            <p:fltVal val="720"/>
                                          </p:val>
                                        </p:tav>
                                        <p:tav tm="100000">
                                          <p:val>
                                            <p:fltVal val="0"/>
                                          </p:val>
                                        </p:tav>
                                      </p:tavLst>
                                    </p:anim>
                                    <p:anim calcmode="lin" valueType="num">
                                      <p:cBhvr>
                                        <p:cTn id="9" dur="2000" fill="hold"/>
                                        <p:tgtEl>
                                          <p:spTgt spid="391172"/>
                                        </p:tgtEl>
                                        <p:attrNameLst>
                                          <p:attrName>ppt_h</p:attrName>
                                        </p:attrNameLst>
                                      </p:cBhvr>
                                      <p:tavLst>
                                        <p:tav tm="0">
                                          <p:val>
                                            <p:fltVal val="0"/>
                                          </p:val>
                                        </p:tav>
                                        <p:tav tm="100000">
                                          <p:val>
                                            <p:strVal val="#ppt_h"/>
                                          </p:val>
                                        </p:tav>
                                      </p:tavLst>
                                    </p:anim>
                                    <p:anim calcmode="lin" valueType="num">
                                      <p:cBhvr>
                                        <p:cTn id="10" dur="2000" fill="hold"/>
                                        <p:tgtEl>
                                          <p:spTgt spid="39117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91173"/>
                                        </p:tgtEl>
                                        <p:attrNameLst>
                                          <p:attrName>style.visibility</p:attrName>
                                        </p:attrNameLst>
                                      </p:cBhvr>
                                      <p:to>
                                        <p:strVal val="visible"/>
                                      </p:to>
                                    </p:set>
                                    <p:animEffect transition="in" filter="fade">
                                      <p:cBhvr>
                                        <p:cTn id="15" dur="2000"/>
                                        <p:tgtEl>
                                          <p:spTgt spid="391173"/>
                                        </p:tgtEl>
                                      </p:cBhvr>
                                    </p:animEffect>
                                    <p:anim calcmode="lin" valueType="num">
                                      <p:cBhvr>
                                        <p:cTn id="16" dur="2000" fill="hold"/>
                                        <p:tgtEl>
                                          <p:spTgt spid="391173"/>
                                        </p:tgtEl>
                                        <p:attrNameLst>
                                          <p:attrName>style.rotation</p:attrName>
                                        </p:attrNameLst>
                                      </p:cBhvr>
                                      <p:tavLst>
                                        <p:tav tm="0">
                                          <p:val>
                                            <p:fltVal val="720"/>
                                          </p:val>
                                        </p:tav>
                                        <p:tav tm="100000">
                                          <p:val>
                                            <p:fltVal val="0"/>
                                          </p:val>
                                        </p:tav>
                                      </p:tavLst>
                                    </p:anim>
                                    <p:anim calcmode="lin" valueType="num">
                                      <p:cBhvr>
                                        <p:cTn id="17" dur="2000" fill="hold"/>
                                        <p:tgtEl>
                                          <p:spTgt spid="391173"/>
                                        </p:tgtEl>
                                        <p:attrNameLst>
                                          <p:attrName>ppt_h</p:attrName>
                                        </p:attrNameLst>
                                      </p:cBhvr>
                                      <p:tavLst>
                                        <p:tav tm="0">
                                          <p:val>
                                            <p:fltVal val="0"/>
                                          </p:val>
                                        </p:tav>
                                        <p:tav tm="100000">
                                          <p:val>
                                            <p:strVal val="#ppt_h"/>
                                          </p:val>
                                        </p:tav>
                                      </p:tavLst>
                                    </p:anim>
                                    <p:anim calcmode="lin" valueType="num">
                                      <p:cBhvr>
                                        <p:cTn id="18" dur="2000" fill="hold"/>
                                        <p:tgtEl>
                                          <p:spTgt spid="39117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2" grpId="0"/>
      <p:bldP spid="3911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How To Use The Course Resources (3)</a:t>
            </a:r>
          </a:p>
        </p:txBody>
      </p:sp>
      <p:sp>
        <p:nvSpPr>
          <p:cNvPr id="388099" name="Rectangle 3"/>
          <p:cNvSpPr>
            <a:spLocks noGrp="1" noChangeArrowheads="1"/>
          </p:cNvSpPr>
          <p:nvPr>
            <p:ph type="body" idx="1"/>
          </p:nvPr>
        </p:nvSpPr>
        <p:spPr/>
        <p:txBody>
          <a:bodyPr/>
          <a:lstStyle/>
          <a:p>
            <a:r>
              <a:rPr lang="en-US" altLang="en-US" dirty="0" smtClean="0"/>
              <a:t>What you are responsible for:</a:t>
            </a:r>
          </a:p>
          <a:p>
            <a:pPr lvl="1"/>
            <a:r>
              <a:rPr lang="en-US" altLang="en-US" dirty="0" smtClean="0"/>
              <a:t>Keeping up with the content in class which includes the topics covered but also announcements or assignment information whether you were present in the class or not.  </a:t>
            </a:r>
          </a:p>
          <a:p>
            <a:pPr lvl="1"/>
            <a:r>
              <a:rPr lang="en-US" altLang="en-US" dirty="0" smtClean="0"/>
              <a:t>If you are absent, then you are responsible for getting the information from the other students in class. </a:t>
            </a:r>
          </a:p>
          <a:p>
            <a:pPr lvl="1"/>
            <a:r>
              <a:rPr lang="en-US" altLang="en-US" dirty="0" smtClean="0"/>
              <a:t>(I won’t be able to repeat the lecture content if you are absent…there’s just too many of you to make it practical and recall to get the most out of the class you need to be actively engaged)</a:t>
            </a:r>
          </a:p>
          <a:p>
            <a:r>
              <a:rPr lang="en-US" altLang="en-US" dirty="0" smtClean="0"/>
              <a:t>However, after you’ve caught up by talking with a classmate:</a:t>
            </a:r>
          </a:p>
          <a:p>
            <a:pPr lvl="1"/>
            <a:r>
              <a:rPr lang="en-US" altLang="en-US" dirty="0" smtClean="0"/>
              <a:t>Ask for help if you need it</a:t>
            </a:r>
          </a:p>
          <a:p>
            <a:pPr lvl="1"/>
            <a:r>
              <a:rPr lang="en-US" altLang="en-US" dirty="0" smtClean="0"/>
              <a:t>There are no dumb questions</a:t>
            </a:r>
          </a:p>
          <a:p>
            <a:pPr lvl="1"/>
            <a:r>
              <a:rPr lang="en-US" altLang="en-US" dirty="0" smtClean="0"/>
              <a:t>…except for waiting until the exam</a:t>
            </a:r>
          </a:p>
        </p:txBody>
      </p:sp>
      <p:grpSp>
        <p:nvGrpSpPr>
          <p:cNvPr id="16" name="Group 15"/>
          <p:cNvGrpSpPr>
            <a:grpSpLocks/>
          </p:cNvGrpSpPr>
          <p:nvPr/>
        </p:nvGrpSpPr>
        <p:grpSpPr bwMode="auto">
          <a:xfrm>
            <a:off x="4648200" y="5608638"/>
            <a:ext cx="1770063" cy="1271587"/>
            <a:chOff x="918252" y="5629764"/>
            <a:chExt cx="1770004" cy="1270924"/>
          </a:xfrm>
        </p:grpSpPr>
        <p:pic>
          <p:nvPicPr>
            <p:cNvPr id="10245" name="Picture 7" descr="C:\Users\tamj\AppData\Local\Microsoft\Windows\Temporary Internet Files\Content.IE5\18FQ96LE\MC90004838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5727" y="5725849"/>
              <a:ext cx="1192529" cy="113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10"/>
            <p:cNvGrpSpPr>
              <a:grpSpLocks noChangeAspect="1"/>
            </p:cNvGrpSpPr>
            <p:nvPr/>
          </p:nvGrpSpPr>
          <p:grpSpPr bwMode="auto">
            <a:xfrm>
              <a:off x="918252" y="5629764"/>
              <a:ext cx="577475" cy="1270924"/>
              <a:chOff x="424" y="3279"/>
              <a:chExt cx="473" cy="1041"/>
            </a:xfrm>
          </p:grpSpPr>
          <p:sp>
            <p:nvSpPr>
              <p:cNvPr id="10247" name="AutoShape 9"/>
              <p:cNvSpPr>
                <a:spLocks noChangeAspect="1" noChangeArrowheads="1" noTextEdit="1"/>
              </p:cNvSpPr>
              <p:nvPr/>
            </p:nvSpPr>
            <p:spPr bwMode="auto">
              <a:xfrm>
                <a:off x="424" y="3279"/>
                <a:ext cx="47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248" name="Freeform 11"/>
              <p:cNvSpPr>
                <a:spLocks/>
              </p:cNvSpPr>
              <p:nvPr/>
            </p:nvSpPr>
            <p:spPr bwMode="auto">
              <a:xfrm>
                <a:off x="666" y="3279"/>
                <a:ext cx="33" cy="35"/>
              </a:xfrm>
              <a:custGeom>
                <a:avLst/>
                <a:gdLst>
                  <a:gd name="T0" fmla="*/ 0 w 66"/>
                  <a:gd name="T1" fmla="*/ 4 h 70"/>
                  <a:gd name="T2" fmla="*/ 3 w 66"/>
                  <a:gd name="T3" fmla="*/ 0 h 70"/>
                  <a:gd name="T4" fmla="*/ 5 w 66"/>
                  <a:gd name="T5" fmla="*/ 2 h 70"/>
                  <a:gd name="T6" fmla="*/ 2 w 66"/>
                  <a:gd name="T7" fmla="*/ 5 h 70"/>
                  <a:gd name="T8" fmla="*/ 0 w 66"/>
                  <a:gd name="T9" fmla="*/ 4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0">
                    <a:moveTo>
                      <a:pt x="0" y="52"/>
                    </a:moveTo>
                    <a:lnTo>
                      <a:pt x="48" y="0"/>
                    </a:lnTo>
                    <a:lnTo>
                      <a:pt x="66" y="20"/>
                    </a:lnTo>
                    <a:lnTo>
                      <a:pt x="20" y="70"/>
                    </a:lnTo>
                    <a:lnTo>
                      <a:pt x="0"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49" name="Freeform 12"/>
              <p:cNvSpPr>
                <a:spLocks/>
              </p:cNvSpPr>
              <p:nvPr/>
            </p:nvSpPr>
            <p:spPr bwMode="auto">
              <a:xfrm>
                <a:off x="683" y="3328"/>
                <a:ext cx="36" cy="23"/>
              </a:xfrm>
              <a:custGeom>
                <a:avLst/>
                <a:gdLst>
                  <a:gd name="T0" fmla="*/ 0 w 72"/>
                  <a:gd name="T1" fmla="*/ 2 h 45"/>
                  <a:gd name="T2" fmla="*/ 5 w 72"/>
                  <a:gd name="T3" fmla="*/ 0 h 45"/>
                  <a:gd name="T4" fmla="*/ 5 w 72"/>
                  <a:gd name="T5" fmla="*/ 2 h 45"/>
                  <a:gd name="T6" fmla="*/ 1 w 72"/>
                  <a:gd name="T7" fmla="*/ 3 h 45"/>
                  <a:gd name="T8" fmla="*/ 0 w 72"/>
                  <a:gd name="T9" fmla="*/ 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45">
                    <a:moveTo>
                      <a:pt x="0" y="19"/>
                    </a:moveTo>
                    <a:lnTo>
                      <a:pt x="66" y="0"/>
                    </a:lnTo>
                    <a:lnTo>
                      <a:pt x="72" y="27"/>
                    </a:lnTo>
                    <a:lnTo>
                      <a:pt x="8" y="45"/>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0" name="Freeform 13"/>
              <p:cNvSpPr>
                <a:spLocks/>
              </p:cNvSpPr>
              <p:nvPr/>
            </p:nvSpPr>
            <p:spPr bwMode="auto">
              <a:xfrm>
                <a:off x="689" y="3377"/>
                <a:ext cx="35" cy="17"/>
              </a:xfrm>
              <a:custGeom>
                <a:avLst/>
                <a:gdLst>
                  <a:gd name="T0" fmla="*/ 1 w 69"/>
                  <a:gd name="T1" fmla="*/ 0 h 36"/>
                  <a:gd name="T2" fmla="*/ 5 w 69"/>
                  <a:gd name="T3" fmla="*/ 0 h 36"/>
                  <a:gd name="T4" fmla="*/ 5 w 69"/>
                  <a:gd name="T5" fmla="*/ 2 h 36"/>
                  <a:gd name="T6" fmla="*/ 0 w 69"/>
                  <a:gd name="T7" fmla="*/ 1 h 36"/>
                  <a:gd name="T8" fmla="*/ 1 w 69"/>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6">
                    <a:moveTo>
                      <a:pt x="4" y="0"/>
                    </a:moveTo>
                    <a:lnTo>
                      <a:pt x="69" y="10"/>
                    </a:lnTo>
                    <a:lnTo>
                      <a:pt x="65" y="36"/>
                    </a:lnTo>
                    <a:lnTo>
                      <a:pt x="0" y="28"/>
                    </a:lnTo>
                    <a:lnTo>
                      <a:pt x="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1" name="Freeform 14"/>
              <p:cNvSpPr>
                <a:spLocks/>
              </p:cNvSpPr>
              <p:nvPr/>
            </p:nvSpPr>
            <p:spPr bwMode="auto">
              <a:xfrm>
                <a:off x="431" y="3642"/>
                <a:ext cx="458" cy="677"/>
              </a:xfrm>
              <a:custGeom>
                <a:avLst/>
                <a:gdLst>
                  <a:gd name="T0" fmla="*/ 56 w 916"/>
                  <a:gd name="T1" fmla="*/ 71 h 1353"/>
                  <a:gd name="T2" fmla="*/ 58 w 916"/>
                  <a:gd name="T3" fmla="*/ 62 h 1353"/>
                  <a:gd name="T4" fmla="*/ 52 w 916"/>
                  <a:gd name="T5" fmla="*/ 52 h 1353"/>
                  <a:gd name="T6" fmla="*/ 44 w 916"/>
                  <a:gd name="T7" fmla="*/ 48 h 1353"/>
                  <a:gd name="T8" fmla="*/ 43 w 916"/>
                  <a:gd name="T9" fmla="*/ 47 h 1353"/>
                  <a:gd name="T10" fmla="*/ 46 w 916"/>
                  <a:gd name="T11" fmla="*/ 27 h 1353"/>
                  <a:gd name="T12" fmla="*/ 52 w 916"/>
                  <a:gd name="T13" fmla="*/ 24 h 1353"/>
                  <a:gd name="T14" fmla="*/ 53 w 916"/>
                  <a:gd name="T15" fmla="*/ 20 h 1353"/>
                  <a:gd name="T16" fmla="*/ 51 w 916"/>
                  <a:gd name="T17" fmla="*/ 16 h 1353"/>
                  <a:gd name="T18" fmla="*/ 46 w 916"/>
                  <a:gd name="T19" fmla="*/ 13 h 1353"/>
                  <a:gd name="T20" fmla="*/ 44 w 916"/>
                  <a:gd name="T21" fmla="*/ 12 h 1353"/>
                  <a:gd name="T22" fmla="*/ 44 w 916"/>
                  <a:gd name="T23" fmla="*/ 10 h 1353"/>
                  <a:gd name="T24" fmla="*/ 42 w 916"/>
                  <a:gd name="T25" fmla="*/ 8 h 1353"/>
                  <a:gd name="T26" fmla="*/ 39 w 916"/>
                  <a:gd name="T27" fmla="*/ 8 h 1353"/>
                  <a:gd name="T28" fmla="*/ 37 w 916"/>
                  <a:gd name="T29" fmla="*/ 10 h 1353"/>
                  <a:gd name="T30" fmla="*/ 37 w 916"/>
                  <a:gd name="T31" fmla="*/ 13 h 1353"/>
                  <a:gd name="T32" fmla="*/ 39 w 916"/>
                  <a:gd name="T33" fmla="*/ 15 h 1353"/>
                  <a:gd name="T34" fmla="*/ 42 w 916"/>
                  <a:gd name="T35" fmla="*/ 15 h 1353"/>
                  <a:gd name="T36" fmla="*/ 45 w 916"/>
                  <a:gd name="T37" fmla="*/ 15 h 1353"/>
                  <a:gd name="T38" fmla="*/ 49 w 916"/>
                  <a:gd name="T39" fmla="*/ 17 h 1353"/>
                  <a:gd name="T40" fmla="*/ 50 w 916"/>
                  <a:gd name="T41" fmla="*/ 20 h 1353"/>
                  <a:gd name="T42" fmla="*/ 50 w 916"/>
                  <a:gd name="T43" fmla="*/ 22 h 1353"/>
                  <a:gd name="T44" fmla="*/ 46 w 916"/>
                  <a:gd name="T45" fmla="*/ 25 h 1353"/>
                  <a:gd name="T46" fmla="*/ 39 w 916"/>
                  <a:gd name="T47" fmla="*/ 21 h 1353"/>
                  <a:gd name="T48" fmla="*/ 33 w 916"/>
                  <a:gd name="T49" fmla="*/ 15 h 1353"/>
                  <a:gd name="T50" fmla="*/ 25 w 916"/>
                  <a:gd name="T51" fmla="*/ 16 h 1353"/>
                  <a:gd name="T52" fmla="*/ 20 w 916"/>
                  <a:gd name="T53" fmla="*/ 20 h 1353"/>
                  <a:gd name="T54" fmla="*/ 16 w 916"/>
                  <a:gd name="T55" fmla="*/ 23 h 1353"/>
                  <a:gd name="T56" fmla="*/ 6 w 916"/>
                  <a:gd name="T57" fmla="*/ 22 h 1353"/>
                  <a:gd name="T58" fmla="*/ 3 w 916"/>
                  <a:gd name="T59" fmla="*/ 16 h 1353"/>
                  <a:gd name="T60" fmla="*/ 5 w 916"/>
                  <a:gd name="T61" fmla="*/ 11 h 1353"/>
                  <a:gd name="T62" fmla="*/ 9 w 916"/>
                  <a:gd name="T63" fmla="*/ 8 h 1353"/>
                  <a:gd name="T64" fmla="*/ 13 w 916"/>
                  <a:gd name="T65" fmla="*/ 6 h 1353"/>
                  <a:gd name="T66" fmla="*/ 13 w 916"/>
                  <a:gd name="T67" fmla="*/ 2 h 1353"/>
                  <a:gd name="T68" fmla="*/ 10 w 916"/>
                  <a:gd name="T69" fmla="*/ 0 h 1353"/>
                  <a:gd name="T70" fmla="*/ 6 w 916"/>
                  <a:gd name="T71" fmla="*/ 2 h 1353"/>
                  <a:gd name="T72" fmla="*/ 6 w 916"/>
                  <a:gd name="T73" fmla="*/ 6 h 1353"/>
                  <a:gd name="T74" fmla="*/ 3 w 916"/>
                  <a:gd name="T75" fmla="*/ 9 h 1353"/>
                  <a:gd name="T76" fmla="*/ 0 w 916"/>
                  <a:gd name="T77" fmla="*/ 16 h 1353"/>
                  <a:gd name="T78" fmla="*/ 4 w 916"/>
                  <a:gd name="T79" fmla="*/ 23 h 1353"/>
                  <a:gd name="T80" fmla="*/ 14 w 916"/>
                  <a:gd name="T81" fmla="*/ 26 h 1353"/>
                  <a:gd name="T82" fmla="*/ 18 w 916"/>
                  <a:gd name="T83" fmla="*/ 26 h 1353"/>
                  <a:gd name="T84" fmla="*/ 21 w 916"/>
                  <a:gd name="T85" fmla="*/ 49 h 1353"/>
                  <a:gd name="T86" fmla="*/ 16 w 916"/>
                  <a:gd name="T87" fmla="*/ 52 h 1353"/>
                  <a:gd name="T88" fmla="*/ 13 w 916"/>
                  <a:gd name="T89" fmla="*/ 56 h 1353"/>
                  <a:gd name="T90" fmla="*/ 12 w 916"/>
                  <a:gd name="T91" fmla="*/ 62 h 1353"/>
                  <a:gd name="T92" fmla="*/ 15 w 916"/>
                  <a:gd name="T93" fmla="*/ 69 h 1353"/>
                  <a:gd name="T94" fmla="*/ 7 w 916"/>
                  <a:gd name="T95" fmla="*/ 76 h 1353"/>
                  <a:gd name="T96" fmla="*/ 9 w 916"/>
                  <a:gd name="T97" fmla="*/ 77 h 1353"/>
                  <a:gd name="T98" fmla="*/ 17 w 916"/>
                  <a:gd name="T99" fmla="*/ 67 h 1353"/>
                  <a:gd name="T100" fmla="*/ 15 w 916"/>
                  <a:gd name="T101" fmla="*/ 61 h 1353"/>
                  <a:gd name="T102" fmla="*/ 16 w 916"/>
                  <a:gd name="T103" fmla="*/ 57 h 1353"/>
                  <a:gd name="T104" fmla="*/ 18 w 916"/>
                  <a:gd name="T105" fmla="*/ 53 h 1353"/>
                  <a:gd name="T106" fmla="*/ 21 w 916"/>
                  <a:gd name="T107" fmla="*/ 57 h 1353"/>
                  <a:gd name="T108" fmla="*/ 46 w 916"/>
                  <a:gd name="T109" fmla="*/ 52 h 1353"/>
                  <a:gd name="T110" fmla="*/ 53 w 916"/>
                  <a:gd name="T111" fmla="*/ 57 h 1353"/>
                  <a:gd name="T112" fmla="*/ 55 w 916"/>
                  <a:gd name="T113" fmla="*/ 65 h 1353"/>
                  <a:gd name="T114" fmla="*/ 52 w 916"/>
                  <a:gd name="T115" fmla="*/ 72 h 1353"/>
                  <a:gd name="T116" fmla="*/ 55 w 916"/>
                  <a:gd name="T117" fmla="*/ 85 h 1353"/>
                  <a:gd name="T118" fmla="*/ 57 w 916"/>
                  <a:gd name="T119" fmla="*/ 85 h 1353"/>
                  <a:gd name="T120" fmla="*/ 57 w 916"/>
                  <a:gd name="T121" fmla="*/ 83 h 13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6" h="1353">
                    <a:moveTo>
                      <a:pt x="805" y="1232"/>
                    </a:moveTo>
                    <a:lnTo>
                      <a:pt x="836" y="1196"/>
                    </a:lnTo>
                    <a:lnTo>
                      <a:pt x="862" y="1160"/>
                    </a:lnTo>
                    <a:lnTo>
                      <a:pt x="884" y="1124"/>
                    </a:lnTo>
                    <a:lnTo>
                      <a:pt x="900" y="1090"/>
                    </a:lnTo>
                    <a:lnTo>
                      <a:pt x="910" y="1056"/>
                    </a:lnTo>
                    <a:lnTo>
                      <a:pt x="916" y="1023"/>
                    </a:lnTo>
                    <a:lnTo>
                      <a:pt x="916" y="991"/>
                    </a:lnTo>
                    <a:lnTo>
                      <a:pt x="912" y="959"/>
                    </a:lnTo>
                    <a:lnTo>
                      <a:pt x="892" y="909"/>
                    </a:lnTo>
                    <a:lnTo>
                      <a:pt x="862" y="867"/>
                    </a:lnTo>
                    <a:lnTo>
                      <a:pt x="826" y="832"/>
                    </a:lnTo>
                    <a:lnTo>
                      <a:pt x="787" y="804"/>
                    </a:lnTo>
                    <a:lnTo>
                      <a:pt x="749" y="782"/>
                    </a:lnTo>
                    <a:lnTo>
                      <a:pt x="715" y="766"/>
                    </a:lnTo>
                    <a:lnTo>
                      <a:pt x="691" y="756"/>
                    </a:lnTo>
                    <a:lnTo>
                      <a:pt x="681" y="752"/>
                    </a:lnTo>
                    <a:lnTo>
                      <a:pt x="679" y="752"/>
                    </a:lnTo>
                    <a:lnTo>
                      <a:pt x="677" y="752"/>
                    </a:lnTo>
                    <a:lnTo>
                      <a:pt x="647" y="433"/>
                    </a:lnTo>
                    <a:lnTo>
                      <a:pt x="695" y="433"/>
                    </a:lnTo>
                    <a:lnTo>
                      <a:pt x="735" y="429"/>
                    </a:lnTo>
                    <a:lnTo>
                      <a:pt x="767" y="419"/>
                    </a:lnTo>
                    <a:lnTo>
                      <a:pt x="791" y="408"/>
                    </a:lnTo>
                    <a:lnTo>
                      <a:pt x="809" y="392"/>
                    </a:lnTo>
                    <a:lnTo>
                      <a:pt x="820" y="376"/>
                    </a:lnTo>
                    <a:lnTo>
                      <a:pt x="828" y="358"/>
                    </a:lnTo>
                    <a:lnTo>
                      <a:pt x="834" y="342"/>
                    </a:lnTo>
                    <a:lnTo>
                      <a:pt x="836" y="324"/>
                    </a:lnTo>
                    <a:lnTo>
                      <a:pt x="836" y="306"/>
                    </a:lnTo>
                    <a:lnTo>
                      <a:pt x="832" y="288"/>
                    </a:lnTo>
                    <a:lnTo>
                      <a:pt x="824" y="272"/>
                    </a:lnTo>
                    <a:lnTo>
                      <a:pt x="814" y="256"/>
                    </a:lnTo>
                    <a:lnTo>
                      <a:pt x="801" y="242"/>
                    </a:lnTo>
                    <a:lnTo>
                      <a:pt x="785" y="230"/>
                    </a:lnTo>
                    <a:lnTo>
                      <a:pt x="769" y="216"/>
                    </a:lnTo>
                    <a:lnTo>
                      <a:pt x="751" y="207"/>
                    </a:lnTo>
                    <a:lnTo>
                      <a:pt x="733" y="197"/>
                    </a:lnTo>
                    <a:lnTo>
                      <a:pt x="713" y="187"/>
                    </a:lnTo>
                    <a:lnTo>
                      <a:pt x="695" y="179"/>
                    </a:lnTo>
                    <a:lnTo>
                      <a:pt x="697" y="179"/>
                    </a:lnTo>
                    <a:lnTo>
                      <a:pt x="697" y="177"/>
                    </a:lnTo>
                    <a:lnTo>
                      <a:pt x="695" y="165"/>
                    </a:lnTo>
                    <a:lnTo>
                      <a:pt x="693" y="153"/>
                    </a:lnTo>
                    <a:lnTo>
                      <a:pt x="687" y="143"/>
                    </a:lnTo>
                    <a:lnTo>
                      <a:pt x="679" y="135"/>
                    </a:lnTo>
                    <a:lnTo>
                      <a:pt x="669" y="127"/>
                    </a:lnTo>
                    <a:lnTo>
                      <a:pt x="659" y="121"/>
                    </a:lnTo>
                    <a:lnTo>
                      <a:pt x="647" y="119"/>
                    </a:lnTo>
                    <a:lnTo>
                      <a:pt x="635" y="117"/>
                    </a:lnTo>
                    <a:lnTo>
                      <a:pt x="623" y="119"/>
                    </a:lnTo>
                    <a:lnTo>
                      <a:pt x="611" y="121"/>
                    </a:lnTo>
                    <a:lnTo>
                      <a:pt x="601" y="127"/>
                    </a:lnTo>
                    <a:lnTo>
                      <a:pt x="591" y="135"/>
                    </a:lnTo>
                    <a:lnTo>
                      <a:pt x="583" y="143"/>
                    </a:lnTo>
                    <a:lnTo>
                      <a:pt x="577" y="153"/>
                    </a:lnTo>
                    <a:lnTo>
                      <a:pt x="576" y="165"/>
                    </a:lnTo>
                    <a:lnTo>
                      <a:pt x="574" y="177"/>
                    </a:lnTo>
                    <a:lnTo>
                      <a:pt x="576" y="189"/>
                    </a:lnTo>
                    <a:lnTo>
                      <a:pt x="577" y="201"/>
                    </a:lnTo>
                    <a:lnTo>
                      <a:pt x="583" y="210"/>
                    </a:lnTo>
                    <a:lnTo>
                      <a:pt x="591" y="220"/>
                    </a:lnTo>
                    <a:lnTo>
                      <a:pt x="601" y="228"/>
                    </a:lnTo>
                    <a:lnTo>
                      <a:pt x="611" y="234"/>
                    </a:lnTo>
                    <a:lnTo>
                      <a:pt x="623" y="236"/>
                    </a:lnTo>
                    <a:lnTo>
                      <a:pt x="635" y="238"/>
                    </a:lnTo>
                    <a:lnTo>
                      <a:pt x="649" y="236"/>
                    </a:lnTo>
                    <a:lnTo>
                      <a:pt x="661" y="232"/>
                    </a:lnTo>
                    <a:lnTo>
                      <a:pt x="671" y="226"/>
                    </a:lnTo>
                    <a:lnTo>
                      <a:pt x="681" y="218"/>
                    </a:lnTo>
                    <a:lnTo>
                      <a:pt x="697" y="226"/>
                    </a:lnTo>
                    <a:lnTo>
                      <a:pt x="713" y="232"/>
                    </a:lnTo>
                    <a:lnTo>
                      <a:pt x="729" y="242"/>
                    </a:lnTo>
                    <a:lnTo>
                      <a:pt x="745" y="250"/>
                    </a:lnTo>
                    <a:lnTo>
                      <a:pt x="757" y="260"/>
                    </a:lnTo>
                    <a:lnTo>
                      <a:pt x="771" y="272"/>
                    </a:lnTo>
                    <a:lnTo>
                      <a:pt x="781" y="282"/>
                    </a:lnTo>
                    <a:lnTo>
                      <a:pt x="789" y="294"/>
                    </a:lnTo>
                    <a:lnTo>
                      <a:pt x="793" y="302"/>
                    </a:lnTo>
                    <a:lnTo>
                      <a:pt x="797" y="312"/>
                    </a:lnTo>
                    <a:lnTo>
                      <a:pt x="797" y="320"/>
                    </a:lnTo>
                    <a:lnTo>
                      <a:pt x="795" y="330"/>
                    </a:lnTo>
                    <a:lnTo>
                      <a:pt x="793" y="340"/>
                    </a:lnTo>
                    <a:lnTo>
                      <a:pt x="787" y="350"/>
                    </a:lnTo>
                    <a:lnTo>
                      <a:pt x="779" y="362"/>
                    </a:lnTo>
                    <a:lnTo>
                      <a:pt x="767" y="372"/>
                    </a:lnTo>
                    <a:lnTo>
                      <a:pt x="749" y="382"/>
                    </a:lnTo>
                    <a:lnTo>
                      <a:pt x="723" y="390"/>
                    </a:lnTo>
                    <a:lnTo>
                      <a:pt x="687" y="394"/>
                    </a:lnTo>
                    <a:lnTo>
                      <a:pt x="643" y="392"/>
                    </a:lnTo>
                    <a:lnTo>
                      <a:pt x="635" y="356"/>
                    </a:lnTo>
                    <a:lnTo>
                      <a:pt x="621" y="324"/>
                    </a:lnTo>
                    <a:lnTo>
                      <a:pt x="601" y="296"/>
                    </a:lnTo>
                    <a:lnTo>
                      <a:pt x="577" y="272"/>
                    </a:lnTo>
                    <a:lnTo>
                      <a:pt x="550" y="252"/>
                    </a:lnTo>
                    <a:lnTo>
                      <a:pt x="520" y="238"/>
                    </a:lnTo>
                    <a:lnTo>
                      <a:pt x="486" y="232"/>
                    </a:lnTo>
                    <a:lnTo>
                      <a:pt x="450" y="232"/>
                    </a:lnTo>
                    <a:lnTo>
                      <a:pt x="422" y="238"/>
                    </a:lnTo>
                    <a:lnTo>
                      <a:pt x="396" y="246"/>
                    </a:lnTo>
                    <a:lnTo>
                      <a:pt x="372" y="258"/>
                    </a:lnTo>
                    <a:lnTo>
                      <a:pt x="352" y="274"/>
                    </a:lnTo>
                    <a:lnTo>
                      <a:pt x="333" y="292"/>
                    </a:lnTo>
                    <a:lnTo>
                      <a:pt x="317" y="312"/>
                    </a:lnTo>
                    <a:lnTo>
                      <a:pt x="305" y="336"/>
                    </a:lnTo>
                    <a:lnTo>
                      <a:pt x="295" y="360"/>
                    </a:lnTo>
                    <a:lnTo>
                      <a:pt x="275" y="364"/>
                    </a:lnTo>
                    <a:lnTo>
                      <a:pt x="247" y="368"/>
                    </a:lnTo>
                    <a:lnTo>
                      <a:pt x="209" y="370"/>
                    </a:lnTo>
                    <a:lnTo>
                      <a:pt x="171" y="368"/>
                    </a:lnTo>
                    <a:lnTo>
                      <a:pt x="131" y="362"/>
                    </a:lnTo>
                    <a:lnTo>
                      <a:pt x="96" y="346"/>
                    </a:lnTo>
                    <a:lnTo>
                      <a:pt x="64" y="318"/>
                    </a:lnTo>
                    <a:lnTo>
                      <a:pt x="44" y="280"/>
                    </a:lnTo>
                    <a:lnTo>
                      <a:pt x="42" y="266"/>
                    </a:lnTo>
                    <a:lnTo>
                      <a:pt x="42" y="252"/>
                    </a:lnTo>
                    <a:lnTo>
                      <a:pt x="46" y="234"/>
                    </a:lnTo>
                    <a:lnTo>
                      <a:pt x="54" y="214"/>
                    </a:lnTo>
                    <a:lnTo>
                      <a:pt x="64" y="193"/>
                    </a:lnTo>
                    <a:lnTo>
                      <a:pt x="78" y="169"/>
                    </a:lnTo>
                    <a:lnTo>
                      <a:pt x="98" y="143"/>
                    </a:lnTo>
                    <a:lnTo>
                      <a:pt x="121" y="115"/>
                    </a:lnTo>
                    <a:lnTo>
                      <a:pt x="131" y="119"/>
                    </a:lnTo>
                    <a:lnTo>
                      <a:pt x="141" y="121"/>
                    </a:lnTo>
                    <a:lnTo>
                      <a:pt x="151" y="121"/>
                    </a:lnTo>
                    <a:lnTo>
                      <a:pt x="161" y="119"/>
                    </a:lnTo>
                    <a:lnTo>
                      <a:pt x="183" y="109"/>
                    </a:lnTo>
                    <a:lnTo>
                      <a:pt x="199" y="91"/>
                    </a:lnTo>
                    <a:lnTo>
                      <a:pt x="207" y="69"/>
                    </a:lnTo>
                    <a:lnTo>
                      <a:pt x="207" y="45"/>
                    </a:lnTo>
                    <a:lnTo>
                      <a:pt x="203" y="33"/>
                    </a:lnTo>
                    <a:lnTo>
                      <a:pt x="197" y="23"/>
                    </a:lnTo>
                    <a:lnTo>
                      <a:pt x="189" y="15"/>
                    </a:lnTo>
                    <a:lnTo>
                      <a:pt x="179" y="7"/>
                    </a:lnTo>
                    <a:lnTo>
                      <a:pt x="169" y="3"/>
                    </a:lnTo>
                    <a:lnTo>
                      <a:pt x="157" y="0"/>
                    </a:lnTo>
                    <a:lnTo>
                      <a:pt x="145" y="0"/>
                    </a:lnTo>
                    <a:lnTo>
                      <a:pt x="133" y="2"/>
                    </a:lnTo>
                    <a:lnTo>
                      <a:pt x="111" y="11"/>
                    </a:lnTo>
                    <a:lnTo>
                      <a:pt x="96" y="27"/>
                    </a:lnTo>
                    <a:lnTo>
                      <a:pt x="88" y="49"/>
                    </a:lnTo>
                    <a:lnTo>
                      <a:pt x="88" y="75"/>
                    </a:lnTo>
                    <a:lnTo>
                      <a:pt x="90" y="77"/>
                    </a:lnTo>
                    <a:lnTo>
                      <a:pt x="92" y="81"/>
                    </a:lnTo>
                    <a:lnTo>
                      <a:pt x="92" y="83"/>
                    </a:lnTo>
                    <a:lnTo>
                      <a:pt x="94" y="87"/>
                    </a:lnTo>
                    <a:lnTo>
                      <a:pt x="68" y="115"/>
                    </a:lnTo>
                    <a:lnTo>
                      <a:pt x="46" y="143"/>
                    </a:lnTo>
                    <a:lnTo>
                      <a:pt x="28" y="171"/>
                    </a:lnTo>
                    <a:lnTo>
                      <a:pt x="14" y="197"/>
                    </a:lnTo>
                    <a:lnTo>
                      <a:pt x="6" y="222"/>
                    </a:lnTo>
                    <a:lnTo>
                      <a:pt x="0" y="248"/>
                    </a:lnTo>
                    <a:lnTo>
                      <a:pt x="0" y="272"/>
                    </a:lnTo>
                    <a:lnTo>
                      <a:pt x="6" y="294"/>
                    </a:lnTo>
                    <a:lnTo>
                      <a:pt x="26" y="336"/>
                    </a:lnTo>
                    <a:lnTo>
                      <a:pt x="54" y="366"/>
                    </a:lnTo>
                    <a:lnTo>
                      <a:pt x="88" y="388"/>
                    </a:lnTo>
                    <a:lnTo>
                      <a:pt x="127" y="402"/>
                    </a:lnTo>
                    <a:lnTo>
                      <a:pt x="167" y="410"/>
                    </a:lnTo>
                    <a:lnTo>
                      <a:pt x="209" y="412"/>
                    </a:lnTo>
                    <a:lnTo>
                      <a:pt x="251" y="410"/>
                    </a:lnTo>
                    <a:lnTo>
                      <a:pt x="287" y="404"/>
                    </a:lnTo>
                    <a:lnTo>
                      <a:pt x="287" y="410"/>
                    </a:lnTo>
                    <a:lnTo>
                      <a:pt x="287" y="416"/>
                    </a:lnTo>
                    <a:lnTo>
                      <a:pt x="287" y="421"/>
                    </a:lnTo>
                    <a:lnTo>
                      <a:pt x="289" y="429"/>
                    </a:lnTo>
                    <a:lnTo>
                      <a:pt x="287" y="429"/>
                    </a:lnTo>
                    <a:lnTo>
                      <a:pt x="321" y="776"/>
                    </a:lnTo>
                    <a:lnTo>
                      <a:pt x="303" y="786"/>
                    </a:lnTo>
                    <a:lnTo>
                      <a:pt x="283" y="796"/>
                    </a:lnTo>
                    <a:lnTo>
                      <a:pt x="265" y="810"/>
                    </a:lnTo>
                    <a:lnTo>
                      <a:pt x="249" y="824"/>
                    </a:lnTo>
                    <a:lnTo>
                      <a:pt x="233" y="837"/>
                    </a:lnTo>
                    <a:lnTo>
                      <a:pt x="217" y="855"/>
                    </a:lnTo>
                    <a:lnTo>
                      <a:pt x="205" y="875"/>
                    </a:lnTo>
                    <a:lnTo>
                      <a:pt x="195" y="895"/>
                    </a:lnTo>
                    <a:lnTo>
                      <a:pt x="187" y="917"/>
                    </a:lnTo>
                    <a:lnTo>
                      <a:pt x="185" y="941"/>
                    </a:lnTo>
                    <a:lnTo>
                      <a:pt x="183" y="967"/>
                    </a:lnTo>
                    <a:lnTo>
                      <a:pt x="187" y="991"/>
                    </a:lnTo>
                    <a:lnTo>
                      <a:pt x="195" y="1019"/>
                    </a:lnTo>
                    <a:lnTo>
                      <a:pt x="205" y="1044"/>
                    </a:lnTo>
                    <a:lnTo>
                      <a:pt x="217" y="1072"/>
                    </a:lnTo>
                    <a:lnTo>
                      <a:pt x="235" y="1100"/>
                    </a:lnTo>
                    <a:lnTo>
                      <a:pt x="119" y="1182"/>
                    </a:lnTo>
                    <a:lnTo>
                      <a:pt x="113" y="1188"/>
                    </a:lnTo>
                    <a:lnTo>
                      <a:pt x="111" y="1196"/>
                    </a:lnTo>
                    <a:lnTo>
                      <a:pt x="111" y="1204"/>
                    </a:lnTo>
                    <a:lnTo>
                      <a:pt x="115" y="1212"/>
                    </a:lnTo>
                    <a:lnTo>
                      <a:pt x="121" y="1218"/>
                    </a:lnTo>
                    <a:lnTo>
                      <a:pt x="129" y="1220"/>
                    </a:lnTo>
                    <a:lnTo>
                      <a:pt x="137" y="1220"/>
                    </a:lnTo>
                    <a:lnTo>
                      <a:pt x="143" y="1216"/>
                    </a:lnTo>
                    <a:lnTo>
                      <a:pt x="291" y="1110"/>
                    </a:lnTo>
                    <a:lnTo>
                      <a:pt x="279" y="1092"/>
                    </a:lnTo>
                    <a:lnTo>
                      <a:pt x="261" y="1066"/>
                    </a:lnTo>
                    <a:lnTo>
                      <a:pt x="249" y="1043"/>
                    </a:lnTo>
                    <a:lnTo>
                      <a:pt x="237" y="1017"/>
                    </a:lnTo>
                    <a:lnTo>
                      <a:pt x="231" y="995"/>
                    </a:lnTo>
                    <a:lnTo>
                      <a:pt x="227" y="973"/>
                    </a:lnTo>
                    <a:lnTo>
                      <a:pt x="227" y="951"/>
                    </a:lnTo>
                    <a:lnTo>
                      <a:pt x="229" y="931"/>
                    </a:lnTo>
                    <a:lnTo>
                      <a:pt x="235" y="911"/>
                    </a:lnTo>
                    <a:lnTo>
                      <a:pt x="241" y="897"/>
                    </a:lnTo>
                    <a:lnTo>
                      <a:pt x="251" y="883"/>
                    </a:lnTo>
                    <a:lnTo>
                      <a:pt x="261" y="871"/>
                    </a:lnTo>
                    <a:lnTo>
                      <a:pt x="271" y="859"/>
                    </a:lnTo>
                    <a:lnTo>
                      <a:pt x="285" y="847"/>
                    </a:lnTo>
                    <a:lnTo>
                      <a:pt x="297" y="837"/>
                    </a:lnTo>
                    <a:lnTo>
                      <a:pt x="311" y="828"/>
                    </a:lnTo>
                    <a:lnTo>
                      <a:pt x="325" y="820"/>
                    </a:lnTo>
                    <a:lnTo>
                      <a:pt x="331" y="899"/>
                    </a:lnTo>
                    <a:lnTo>
                      <a:pt x="689" y="863"/>
                    </a:lnTo>
                    <a:lnTo>
                      <a:pt x="683" y="798"/>
                    </a:lnTo>
                    <a:lnTo>
                      <a:pt x="701" y="806"/>
                    </a:lnTo>
                    <a:lnTo>
                      <a:pt x="727" y="818"/>
                    </a:lnTo>
                    <a:lnTo>
                      <a:pt x="755" y="834"/>
                    </a:lnTo>
                    <a:lnTo>
                      <a:pt x="785" y="851"/>
                    </a:lnTo>
                    <a:lnTo>
                      <a:pt x="813" y="875"/>
                    </a:lnTo>
                    <a:lnTo>
                      <a:pt x="838" y="903"/>
                    </a:lnTo>
                    <a:lnTo>
                      <a:pt x="858" y="933"/>
                    </a:lnTo>
                    <a:lnTo>
                      <a:pt x="872" y="969"/>
                    </a:lnTo>
                    <a:lnTo>
                      <a:pt x="876" y="997"/>
                    </a:lnTo>
                    <a:lnTo>
                      <a:pt x="876" y="1027"/>
                    </a:lnTo>
                    <a:lnTo>
                      <a:pt x="868" y="1056"/>
                    </a:lnTo>
                    <a:lnTo>
                      <a:pt x="858" y="1086"/>
                    </a:lnTo>
                    <a:lnTo>
                      <a:pt x="840" y="1118"/>
                    </a:lnTo>
                    <a:lnTo>
                      <a:pt x="818" y="1152"/>
                    </a:lnTo>
                    <a:lnTo>
                      <a:pt x="793" y="1186"/>
                    </a:lnTo>
                    <a:lnTo>
                      <a:pt x="761" y="1220"/>
                    </a:lnTo>
                    <a:lnTo>
                      <a:pt x="745" y="1236"/>
                    </a:lnTo>
                    <a:lnTo>
                      <a:pt x="878" y="1347"/>
                    </a:lnTo>
                    <a:lnTo>
                      <a:pt x="886" y="1351"/>
                    </a:lnTo>
                    <a:lnTo>
                      <a:pt x="894" y="1353"/>
                    </a:lnTo>
                    <a:lnTo>
                      <a:pt x="902" y="1351"/>
                    </a:lnTo>
                    <a:lnTo>
                      <a:pt x="908" y="1345"/>
                    </a:lnTo>
                    <a:lnTo>
                      <a:pt x="912" y="1339"/>
                    </a:lnTo>
                    <a:lnTo>
                      <a:pt x="912" y="1329"/>
                    </a:lnTo>
                    <a:lnTo>
                      <a:pt x="910" y="1321"/>
                    </a:lnTo>
                    <a:lnTo>
                      <a:pt x="906" y="1315"/>
                    </a:lnTo>
                    <a:lnTo>
                      <a:pt x="805" y="12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2" name="Freeform 15"/>
              <p:cNvSpPr>
                <a:spLocks/>
              </p:cNvSpPr>
              <p:nvPr/>
            </p:nvSpPr>
            <p:spPr bwMode="auto">
              <a:xfrm>
                <a:off x="697" y="3586"/>
                <a:ext cx="19" cy="19"/>
              </a:xfrm>
              <a:custGeom>
                <a:avLst/>
                <a:gdLst>
                  <a:gd name="T0" fmla="*/ 1 w 38"/>
                  <a:gd name="T1" fmla="*/ 0 h 40"/>
                  <a:gd name="T2" fmla="*/ 1 w 38"/>
                  <a:gd name="T3" fmla="*/ 0 h 40"/>
                  <a:gd name="T4" fmla="*/ 0 w 38"/>
                  <a:gd name="T5" fmla="*/ 0 h 40"/>
                  <a:gd name="T6" fmla="*/ 0 w 38"/>
                  <a:gd name="T7" fmla="*/ 1 h 40"/>
                  <a:gd name="T8" fmla="*/ 1 w 38"/>
                  <a:gd name="T9" fmla="*/ 1 h 40"/>
                  <a:gd name="T10" fmla="*/ 1 w 38"/>
                  <a:gd name="T11" fmla="*/ 2 h 40"/>
                  <a:gd name="T12" fmla="*/ 1 w 38"/>
                  <a:gd name="T13" fmla="*/ 2 h 40"/>
                  <a:gd name="T14" fmla="*/ 2 w 38"/>
                  <a:gd name="T15" fmla="*/ 2 h 40"/>
                  <a:gd name="T16" fmla="*/ 2 w 38"/>
                  <a:gd name="T17" fmla="*/ 2 h 40"/>
                  <a:gd name="T18" fmla="*/ 3 w 38"/>
                  <a:gd name="T19" fmla="*/ 1 h 40"/>
                  <a:gd name="T20" fmla="*/ 3 w 38"/>
                  <a:gd name="T21" fmla="*/ 1 h 40"/>
                  <a:gd name="T22" fmla="*/ 3 w 38"/>
                  <a:gd name="T23" fmla="*/ 1 h 40"/>
                  <a:gd name="T24" fmla="*/ 3 w 38"/>
                  <a:gd name="T25" fmla="*/ 0 h 40"/>
                  <a:gd name="T26" fmla="*/ 2 w 38"/>
                  <a:gd name="T27" fmla="*/ 0 h 40"/>
                  <a:gd name="T28" fmla="*/ 2 w 38"/>
                  <a:gd name="T29" fmla="*/ 0 h 40"/>
                  <a:gd name="T30" fmla="*/ 1 w 38"/>
                  <a:gd name="T31" fmla="*/ 0 h 40"/>
                  <a:gd name="T32" fmla="*/ 1 w 38"/>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0">
                    <a:moveTo>
                      <a:pt x="10" y="2"/>
                    </a:moveTo>
                    <a:lnTo>
                      <a:pt x="4" y="8"/>
                    </a:lnTo>
                    <a:lnTo>
                      <a:pt x="0" y="14"/>
                    </a:lnTo>
                    <a:lnTo>
                      <a:pt x="0" y="22"/>
                    </a:lnTo>
                    <a:lnTo>
                      <a:pt x="2" y="30"/>
                    </a:lnTo>
                    <a:lnTo>
                      <a:pt x="8" y="36"/>
                    </a:lnTo>
                    <a:lnTo>
                      <a:pt x="14" y="40"/>
                    </a:lnTo>
                    <a:lnTo>
                      <a:pt x="22" y="40"/>
                    </a:lnTo>
                    <a:lnTo>
                      <a:pt x="30" y="38"/>
                    </a:lnTo>
                    <a:lnTo>
                      <a:pt x="36" y="32"/>
                    </a:lnTo>
                    <a:lnTo>
                      <a:pt x="38" y="26"/>
                    </a:lnTo>
                    <a:lnTo>
                      <a:pt x="38" y="18"/>
                    </a:lnTo>
                    <a:lnTo>
                      <a:pt x="36" y="10"/>
                    </a:lnTo>
                    <a:lnTo>
                      <a:pt x="32" y="4"/>
                    </a:lnTo>
                    <a:lnTo>
                      <a:pt x="24" y="0"/>
                    </a:lnTo>
                    <a:lnTo>
                      <a:pt x="16" y="0"/>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3" name="Freeform 16"/>
              <p:cNvSpPr>
                <a:spLocks/>
              </p:cNvSpPr>
              <p:nvPr/>
            </p:nvSpPr>
            <p:spPr bwMode="auto">
              <a:xfrm>
                <a:off x="547" y="3581"/>
                <a:ext cx="181" cy="161"/>
              </a:xfrm>
              <a:custGeom>
                <a:avLst/>
                <a:gdLst>
                  <a:gd name="T0" fmla="*/ 22 w 360"/>
                  <a:gd name="T1" fmla="*/ 5 h 323"/>
                  <a:gd name="T2" fmla="*/ 19 w 360"/>
                  <a:gd name="T3" fmla="*/ 5 h 323"/>
                  <a:gd name="T4" fmla="*/ 19 w 360"/>
                  <a:gd name="T5" fmla="*/ 5 h 323"/>
                  <a:gd name="T6" fmla="*/ 19 w 360"/>
                  <a:gd name="T7" fmla="*/ 4 h 323"/>
                  <a:gd name="T8" fmla="*/ 17 w 360"/>
                  <a:gd name="T9" fmla="*/ 2 h 323"/>
                  <a:gd name="T10" fmla="*/ 14 w 360"/>
                  <a:gd name="T11" fmla="*/ 5 h 323"/>
                  <a:gd name="T12" fmla="*/ 15 w 360"/>
                  <a:gd name="T13" fmla="*/ 5 h 323"/>
                  <a:gd name="T14" fmla="*/ 15 w 360"/>
                  <a:gd name="T15" fmla="*/ 5 h 323"/>
                  <a:gd name="T16" fmla="*/ 15 w 360"/>
                  <a:gd name="T17" fmla="*/ 7 h 323"/>
                  <a:gd name="T18" fmla="*/ 14 w 360"/>
                  <a:gd name="T19" fmla="*/ 7 h 323"/>
                  <a:gd name="T20" fmla="*/ 13 w 360"/>
                  <a:gd name="T21" fmla="*/ 8 h 323"/>
                  <a:gd name="T22" fmla="*/ 12 w 360"/>
                  <a:gd name="T23" fmla="*/ 7 h 323"/>
                  <a:gd name="T24" fmla="*/ 12 w 360"/>
                  <a:gd name="T25" fmla="*/ 6 h 323"/>
                  <a:gd name="T26" fmla="*/ 13 w 360"/>
                  <a:gd name="T27" fmla="*/ 5 h 323"/>
                  <a:gd name="T28" fmla="*/ 13 w 360"/>
                  <a:gd name="T29" fmla="*/ 5 h 323"/>
                  <a:gd name="T30" fmla="*/ 14 w 360"/>
                  <a:gd name="T31" fmla="*/ 5 h 323"/>
                  <a:gd name="T32" fmla="*/ 14 w 360"/>
                  <a:gd name="T33" fmla="*/ 0 h 323"/>
                  <a:gd name="T34" fmla="*/ 11 w 360"/>
                  <a:gd name="T35" fmla="*/ 0 h 323"/>
                  <a:gd name="T36" fmla="*/ 9 w 360"/>
                  <a:gd name="T37" fmla="*/ 0 h 323"/>
                  <a:gd name="T38" fmla="*/ 7 w 360"/>
                  <a:gd name="T39" fmla="*/ 0 h 323"/>
                  <a:gd name="T40" fmla="*/ 4 w 360"/>
                  <a:gd name="T41" fmla="*/ 2 h 323"/>
                  <a:gd name="T42" fmla="*/ 1 w 360"/>
                  <a:gd name="T43" fmla="*/ 5 h 323"/>
                  <a:gd name="T44" fmla="*/ 0 w 360"/>
                  <a:gd name="T45" fmla="*/ 9 h 323"/>
                  <a:gd name="T46" fmla="*/ 1 w 360"/>
                  <a:gd name="T47" fmla="*/ 13 h 323"/>
                  <a:gd name="T48" fmla="*/ 3 w 360"/>
                  <a:gd name="T49" fmla="*/ 16 h 323"/>
                  <a:gd name="T50" fmla="*/ 6 w 360"/>
                  <a:gd name="T51" fmla="*/ 19 h 323"/>
                  <a:gd name="T52" fmla="*/ 10 w 360"/>
                  <a:gd name="T53" fmla="*/ 20 h 323"/>
                  <a:gd name="T54" fmla="*/ 14 w 360"/>
                  <a:gd name="T55" fmla="*/ 19 h 323"/>
                  <a:gd name="T56" fmla="*/ 16 w 360"/>
                  <a:gd name="T57" fmla="*/ 18 h 323"/>
                  <a:gd name="T58" fmla="*/ 17 w 360"/>
                  <a:gd name="T59" fmla="*/ 17 h 323"/>
                  <a:gd name="T60" fmla="*/ 18 w 360"/>
                  <a:gd name="T61" fmla="*/ 16 h 323"/>
                  <a:gd name="T62" fmla="*/ 19 w 360"/>
                  <a:gd name="T63" fmla="*/ 14 h 323"/>
                  <a:gd name="T64" fmla="*/ 19 w 360"/>
                  <a:gd name="T65" fmla="*/ 13 h 323"/>
                  <a:gd name="T66" fmla="*/ 19 w 360"/>
                  <a:gd name="T67" fmla="*/ 13 h 323"/>
                  <a:gd name="T68" fmla="*/ 17 w 360"/>
                  <a:gd name="T69" fmla="*/ 13 h 323"/>
                  <a:gd name="T70" fmla="*/ 15 w 360"/>
                  <a:gd name="T71" fmla="*/ 15 h 323"/>
                  <a:gd name="T72" fmla="*/ 15 w 360"/>
                  <a:gd name="T73" fmla="*/ 16 h 323"/>
                  <a:gd name="T74" fmla="*/ 14 w 360"/>
                  <a:gd name="T75" fmla="*/ 16 h 323"/>
                  <a:gd name="T76" fmla="*/ 14 w 360"/>
                  <a:gd name="T77" fmla="*/ 16 h 323"/>
                  <a:gd name="T78" fmla="*/ 13 w 360"/>
                  <a:gd name="T79" fmla="*/ 15 h 323"/>
                  <a:gd name="T80" fmla="*/ 13 w 360"/>
                  <a:gd name="T81" fmla="*/ 15 h 323"/>
                  <a:gd name="T82" fmla="*/ 14 w 360"/>
                  <a:gd name="T83" fmla="*/ 14 h 323"/>
                  <a:gd name="T84" fmla="*/ 15 w 360"/>
                  <a:gd name="T85" fmla="*/ 13 h 323"/>
                  <a:gd name="T86" fmla="*/ 16 w 360"/>
                  <a:gd name="T87" fmla="*/ 12 h 323"/>
                  <a:gd name="T88" fmla="*/ 18 w 360"/>
                  <a:gd name="T89" fmla="*/ 11 h 323"/>
                  <a:gd name="T90" fmla="*/ 19 w 360"/>
                  <a:gd name="T91" fmla="*/ 11 h 323"/>
                  <a:gd name="T92" fmla="*/ 20 w 360"/>
                  <a:gd name="T93" fmla="*/ 12 h 323"/>
                  <a:gd name="T94" fmla="*/ 20 w 360"/>
                  <a:gd name="T95" fmla="*/ 10 h 323"/>
                  <a:gd name="T96" fmla="*/ 20 w 360"/>
                  <a:gd name="T97" fmla="*/ 9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3">
                    <a:moveTo>
                      <a:pt x="360" y="141"/>
                    </a:moveTo>
                    <a:lnTo>
                      <a:pt x="344" y="86"/>
                    </a:lnTo>
                    <a:lnTo>
                      <a:pt x="305" y="94"/>
                    </a:lnTo>
                    <a:lnTo>
                      <a:pt x="303" y="92"/>
                    </a:lnTo>
                    <a:lnTo>
                      <a:pt x="303" y="88"/>
                    </a:lnTo>
                    <a:lnTo>
                      <a:pt x="301" y="86"/>
                    </a:lnTo>
                    <a:lnTo>
                      <a:pt x="299" y="84"/>
                    </a:lnTo>
                    <a:lnTo>
                      <a:pt x="289" y="66"/>
                    </a:lnTo>
                    <a:lnTo>
                      <a:pt x="275" y="50"/>
                    </a:lnTo>
                    <a:lnTo>
                      <a:pt x="259" y="36"/>
                    </a:lnTo>
                    <a:lnTo>
                      <a:pt x="241" y="24"/>
                    </a:lnTo>
                    <a:lnTo>
                      <a:pt x="219" y="84"/>
                    </a:lnTo>
                    <a:lnTo>
                      <a:pt x="221" y="86"/>
                    </a:lnTo>
                    <a:lnTo>
                      <a:pt x="225" y="88"/>
                    </a:lnTo>
                    <a:lnTo>
                      <a:pt x="227" y="90"/>
                    </a:lnTo>
                    <a:lnTo>
                      <a:pt x="229" y="92"/>
                    </a:lnTo>
                    <a:lnTo>
                      <a:pt x="231" y="102"/>
                    </a:lnTo>
                    <a:lnTo>
                      <a:pt x="231" y="112"/>
                    </a:lnTo>
                    <a:lnTo>
                      <a:pt x="227" y="120"/>
                    </a:lnTo>
                    <a:lnTo>
                      <a:pt x="219" y="126"/>
                    </a:lnTo>
                    <a:lnTo>
                      <a:pt x="209" y="129"/>
                    </a:lnTo>
                    <a:lnTo>
                      <a:pt x="199" y="129"/>
                    </a:lnTo>
                    <a:lnTo>
                      <a:pt x="191" y="126"/>
                    </a:lnTo>
                    <a:lnTo>
                      <a:pt x="185" y="118"/>
                    </a:lnTo>
                    <a:lnTo>
                      <a:pt x="181" y="108"/>
                    </a:lnTo>
                    <a:lnTo>
                      <a:pt x="181" y="98"/>
                    </a:lnTo>
                    <a:lnTo>
                      <a:pt x="185" y="90"/>
                    </a:lnTo>
                    <a:lnTo>
                      <a:pt x="193" y="84"/>
                    </a:lnTo>
                    <a:lnTo>
                      <a:pt x="199" y="82"/>
                    </a:lnTo>
                    <a:lnTo>
                      <a:pt x="205" y="80"/>
                    </a:lnTo>
                    <a:lnTo>
                      <a:pt x="211" y="80"/>
                    </a:lnTo>
                    <a:lnTo>
                      <a:pt x="215" y="82"/>
                    </a:lnTo>
                    <a:lnTo>
                      <a:pt x="229" y="16"/>
                    </a:lnTo>
                    <a:lnTo>
                      <a:pt x="211" y="8"/>
                    </a:lnTo>
                    <a:lnTo>
                      <a:pt x="193" y="4"/>
                    </a:lnTo>
                    <a:lnTo>
                      <a:pt x="173" y="2"/>
                    </a:lnTo>
                    <a:lnTo>
                      <a:pt x="155" y="0"/>
                    </a:lnTo>
                    <a:lnTo>
                      <a:pt x="135" y="2"/>
                    </a:lnTo>
                    <a:lnTo>
                      <a:pt x="117" y="6"/>
                    </a:lnTo>
                    <a:lnTo>
                      <a:pt x="98" y="14"/>
                    </a:lnTo>
                    <a:lnTo>
                      <a:pt x="80" y="22"/>
                    </a:lnTo>
                    <a:lnTo>
                      <a:pt x="54" y="40"/>
                    </a:lnTo>
                    <a:lnTo>
                      <a:pt x="32" y="64"/>
                    </a:lnTo>
                    <a:lnTo>
                      <a:pt x="16" y="92"/>
                    </a:lnTo>
                    <a:lnTo>
                      <a:pt x="4" y="120"/>
                    </a:lnTo>
                    <a:lnTo>
                      <a:pt x="0" y="151"/>
                    </a:lnTo>
                    <a:lnTo>
                      <a:pt x="0" y="181"/>
                    </a:lnTo>
                    <a:lnTo>
                      <a:pt x="6" y="213"/>
                    </a:lnTo>
                    <a:lnTo>
                      <a:pt x="20" y="243"/>
                    </a:lnTo>
                    <a:lnTo>
                      <a:pt x="38" y="269"/>
                    </a:lnTo>
                    <a:lnTo>
                      <a:pt x="62" y="291"/>
                    </a:lnTo>
                    <a:lnTo>
                      <a:pt x="88" y="307"/>
                    </a:lnTo>
                    <a:lnTo>
                      <a:pt x="117" y="319"/>
                    </a:lnTo>
                    <a:lnTo>
                      <a:pt x="147" y="323"/>
                    </a:lnTo>
                    <a:lnTo>
                      <a:pt x="177" y="323"/>
                    </a:lnTo>
                    <a:lnTo>
                      <a:pt x="209" y="317"/>
                    </a:lnTo>
                    <a:lnTo>
                      <a:pt x="239" y="303"/>
                    </a:lnTo>
                    <a:lnTo>
                      <a:pt x="251" y="295"/>
                    </a:lnTo>
                    <a:lnTo>
                      <a:pt x="261" y="287"/>
                    </a:lnTo>
                    <a:lnTo>
                      <a:pt x="271" y="279"/>
                    </a:lnTo>
                    <a:lnTo>
                      <a:pt x="279" y="269"/>
                    </a:lnTo>
                    <a:lnTo>
                      <a:pt x="287" y="259"/>
                    </a:lnTo>
                    <a:lnTo>
                      <a:pt x="295" y="249"/>
                    </a:lnTo>
                    <a:lnTo>
                      <a:pt x="301" y="239"/>
                    </a:lnTo>
                    <a:lnTo>
                      <a:pt x="307" y="227"/>
                    </a:lnTo>
                    <a:lnTo>
                      <a:pt x="301" y="223"/>
                    </a:lnTo>
                    <a:lnTo>
                      <a:pt x="295" y="219"/>
                    </a:lnTo>
                    <a:lnTo>
                      <a:pt x="289" y="217"/>
                    </a:lnTo>
                    <a:lnTo>
                      <a:pt x="285" y="215"/>
                    </a:lnTo>
                    <a:lnTo>
                      <a:pt x="267" y="219"/>
                    </a:lnTo>
                    <a:lnTo>
                      <a:pt x="251" y="231"/>
                    </a:lnTo>
                    <a:lnTo>
                      <a:pt x="237" y="245"/>
                    </a:lnTo>
                    <a:lnTo>
                      <a:pt x="227" y="257"/>
                    </a:lnTo>
                    <a:lnTo>
                      <a:pt x="223" y="261"/>
                    </a:lnTo>
                    <a:lnTo>
                      <a:pt x="219" y="263"/>
                    </a:lnTo>
                    <a:lnTo>
                      <a:pt x="213" y="263"/>
                    </a:lnTo>
                    <a:lnTo>
                      <a:pt x="209" y="261"/>
                    </a:lnTo>
                    <a:lnTo>
                      <a:pt x="205" y="257"/>
                    </a:lnTo>
                    <a:lnTo>
                      <a:pt x="203" y="253"/>
                    </a:lnTo>
                    <a:lnTo>
                      <a:pt x="203" y="247"/>
                    </a:lnTo>
                    <a:lnTo>
                      <a:pt x="205" y="243"/>
                    </a:lnTo>
                    <a:lnTo>
                      <a:pt x="207" y="241"/>
                    </a:lnTo>
                    <a:lnTo>
                      <a:pt x="213" y="233"/>
                    </a:lnTo>
                    <a:lnTo>
                      <a:pt x="219" y="225"/>
                    </a:lnTo>
                    <a:lnTo>
                      <a:pt x="229" y="215"/>
                    </a:lnTo>
                    <a:lnTo>
                      <a:pt x="241" y="205"/>
                    </a:lnTo>
                    <a:lnTo>
                      <a:pt x="255" y="197"/>
                    </a:lnTo>
                    <a:lnTo>
                      <a:pt x="271" y="191"/>
                    </a:lnTo>
                    <a:lnTo>
                      <a:pt x="287" y="189"/>
                    </a:lnTo>
                    <a:lnTo>
                      <a:pt x="293" y="189"/>
                    </a:lnTo>
                    <a:lnTo>
                      <a:pt x="301" y="191"/>
                    </a:lnTo>
                    <a:lnTo>
                      <a:pt x="307" y="195"/>
                    </a:lnTo>
                    <a:lnTo>
                      <a:pt x="315" y="199"/>
                    </a:lnTo>
                    <a:lnTo>
                      <a:pt x="317" y="187"/>
                    </a:lnTo>
                    <a:lnTo>
                      <a:pt x="319" y="175"/>
                    </a:lnTo>
                    <a:lnTo>
                      <a:pt x="319" y="163"/>
                    </a:lnTo>
                    <a:lnTo>
                      <a:pt x="319" y="151"/>
                    </a:lnTo>
                    <a:lnTo>
                      <a:pt x="36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4" name="Freeform 17"/>
              <p:cNvSpPr>
                <a:spLocks/>
              </p:cNvSpPr>
              <p:nvPr/>
            </p:nvSpPr>
            <p:spPr bwMode="auto">
              <a:xfrm>
                <a:off x="655" y="3589"/>
                <a:ext cx="13" cy="33"/>
              </a:xfrm>
              <a:custGeom>
                <a:avLst/>
                <a:gdLst>
                  <a:gd name="T0" fmla="*/ 1 w 26"/>
                  <a:gd name="T1" fmla="*/ 4 h 68"/>
                  <a:gd name="T2" fmla="*/ 2 w 26"/>
                  <a:gd name="T3" fmla="*/ 0 h 68"/>
                  <a:gd name="T4" fmla="*/ 2 w 26"/>
                  <a:gd name="T5" fmla="*/ 0 h 68"/>
                  <a:gd name="T6" fmla="*/ 2 w 26"/>
                  <a:gd name="T7" fmla="*/ 0 h 68"/>
                  <a:gd name="T8" fmla="*/ 2 w 26"/>
                  <a:gd name="T9" fmla="*/ 0 h 68"/>
                  <a:gd name="T10" fmla="*/ 1 w 26"/>
                  <a:gd name="T11" fmla="*/ 0 h 68"/>
                  <a:gd name="T12" fmla="*/ 0 w 26"/>
                  <a:gd name="T13" fmla="*/ 4 h 68"/>
                  <a:gd name="T14" fmla="*/ 1 w 26"/>
                  <a:gd name="T15" fmla="*/ 4 h 68"/>
                  <a:gd name="T16" fmla="*/ 1 w 26"/>
                  <a:gd name="T17" fmla="*/ 4 h 68"/>
                  <a:gd name="T18" fmla="*/ 1 w 26"/>
                  <a:gd name="T19" fmla="*/ 4 h 68"/>
                  <a:gd name="T20" fmla="*/ 1 w 26"/>
                  <a:gd name="T21" fmla="*/ 4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68">
                    <a:moveTo>
                      <a:pt x="4" y="68"/>
                    </a:moveTo>
                    <a:lnTo>
                      <a:pt x="26" y="8"/>
                    </a:lnTo>
                    <a:lnTo>
                      <a:pt x="24" y="6"/>
                    </a:lnTo>
                    <a:lnTo>
                      <a:pt x="20" y="4"/>
                    </a:lnTo>
                    <a:lnTo>
                      <a:pt x="18" y="2"/>
                    </a:lnTo>
                    <a:lnTo>
                      <a:pt x="14" y="0"/>
                    </a:lnTo>
                    <a:lnTo>
                      <a:pt x="0" y="66"/>
                    </a:lnTo>
                    <a:lnTo>
                      <a:pt x="2" y="66"/>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5" name="Freeform 18"/>
              <p:cNvSpPr>
                <a:spLocks/>
              </p:cNvSpPr>
              <p:nvPr/>
            </p:nvSpPr>
            <p:spPr bwMode="auto">
              <a:xfrm>
                <a:off x="530" y="3300"/>
                <a:ext cx="106" cy="175"/>
              </a:xfrm>
              <a:custGeom>
                <a:avLst/>
                <a:gdLst>
                  <a:gd name="T0" fmla="*/ 10 w 213"/>
                  <a:gd name="T1" fmla="*/ 19 h 350"/>
                  <a:gd name="T2" fmla="*/ 10 w 213"/>
                  <a:gd name="T3" fmla="*/ 17 h 350"/>
                  <a:gd name="T4" fmla="*/ 10 w 213"/>
                  <a:gd name="T5" fmla="*/ 15 h 350"/>
                  <a:gd name="T6" fmla="*/ 11 w 213"/>
                  <a:gd name="T7" fmla="*/ 13 h 350"/>
                  <a:gd name="T8" fmla="*/ 11 w 213"/>
                  <a:gd name="T9" fmla="*/ 12 h 350"/>
                  <a:gd name="T10" fmla="*/ 12 w 213"/>
                  <a:gd name="T11" fmla="*/ 10 h 350"/>
                  <a:gd name="T12" fmla="*/ 13 w 213"/>
                  <a:gd name="T13" fmla="*/ 9 h 350"/>
                  <a:gd name="T14" fmla="*/ 13 w 213"/>
                  <a:gd name="T15" fmla="*/ 7 h 350"/>
                  <a:gd name="T16" fmla="*/ 13 w 213"/>
                  <a:gd name="T17" fmla="*/ 5 h 350"/>
                  <a:gd name="T18" fmla="*/ 12 w 213"/>
                  <a:gd name="T19" fmla="*/ 4 h 350"/>
                  <a:gd name="T20" fmla="*/ 12 w 213"/>
                  <a:gd name="T21" fmla="*/ 3 h 350"/>
                  <a:gd name="T22" fmla="*/ 11 w 213"/>
                  <a:gd name="T23" fmla="*/ 2 h 350"/>
                  <a:gd name="T24" fmla="*/ 10 w 213"/>
                  <a:gd name="T25" fmla="*/ 1 h 350"/>
                  <a:gd name="T26" fmla="*/ 9 w 213"/>
                  <a:gd name="T27" fmla="*/ 1 h 350"/>
                  <a:gd name="T28" fmla="*/ 8 w 213"/>
                  <a:gd name="T29" fmla="*/ 1 h 350"/>
                  <a:gd name="T30" fmla="*/ 7 w 213"/>
                  <a:gd name="T31" fmla="*/ 0 h 350"/>
                  <a:gd name="T32" fmla="*/ 6 w 213"/>
                  <a:gd name="T33" fmla="*/ 1 h 350"/>
                  <a:gd name="T34" fmla="*/ 5 w 213"/>
                  <a:gd name="T35" fmla="*/ 1 h 350"/>
                  <a:gd name="T36" fmla="*/ 3 w 213"/>
                  <a:gd name="T37" fmla="*/ 1 h 350"/>
                  <a:gd name="T38" fmla="*/ 2 w 213"/>
                  <a:gd name="T39" fmla="*/ 2 h 350"/>
                  <a:gd name="T40" fmla="*/ 1 w 213"/>
                  <a:gd name="T41" fmla="*/ 3 h 350"/>
                  <a:gd name="T42" fmla="*/ 1 w 213"/>
                  <a:gd name="T43" fmla="*/ 4 h 350"/>
                  <a:gd name="T44" fmla="*/ 0 w 213"/>
                  <a:gd name="T45" fmla="*/ 5 h 350"/>
                  <a:gd name="T46" fmla="*/ 0 w 213"/>
                  <a:gd name="T47" fmla="*/ 6 h 350"/>
                  <a:gd name="T48" fmla="*/ 0 w 213"/>
                  <a:gd name="T49" fmla="*/ 7 h 350"/>
                  <a:gd name="T50" fmla="*/ 4 w 213"/>
                  <a:gd name="T51" fmla="*/ 8 h 350"/>
                  <a:gd name="T52" fmla="*/ 4 w 213"/>
                  <a:gd name="T53" fmla="*/ 7 h 350"/>
                  <a:gd name="T54" fmla="*/ 4 w 213"/>
                  <a:gd name="T55" fmla="*/ 6 h 350"/>
                  <a:gd name="T56" fmla="*/ 5 w 213"/>
                  <a:gd name="T57" fmla="*/ 5 h 350"/>
                  <a:gd name="T58" fmla="*/ 6 w 213"/>
                  <a:gd name="T59" fmla="*/ 4 h 350"/>
                  <a:gd name="T60" fmla="*/ 7 w 213"/>
                  <a:gd name="T61" fmla="*/ 4 h 350"/>
                  <a:gd name="T62" fmla="*/ 7 w 213"/>
                  <a:gd name="T63" fmla="*/ 5 h 350"/>
                  <a:gd name="T64" fmla="*/ 8 w 213"/>
                  <a:gd name="T65" fmla="*/ 5 h 350"/>
                  <a:gd name="T66" fmla="*/ 8 w 213"/>
                  <a:gd name="T67" fmla="*/ 6 h 350"/>
                  <a:gd name="T68" fmla="*/ 8 w 213"/>
                  <a:gd name="T69" fmla="*/ 7 h 350"/>
                  <a:gd name="T70" fmla="*/ 8 w 213"/>
                  <a:gd name="T71" fmla="*/ 8 h 350"/>
                  <a:gd name="T72" fmla="*/ 7 w 213"/>
                  <a:gd name="T73" fmla="*/ 10 h 350"/>
                  <a:gd name="T74" fmla="*/ 7 w 213"/>
                  <a:gd name="T75" fmla="*/ 12 h 350"/>
                  <a:gd name="T76" fmla="*/ 6 w 213"/>
                  <a:gd name="T77" fmla="*/ 13 h 350"/>
                  <a:gd name="T78" fmla="*/ 6 w 213"/>
                  <a:gd name="T79" fmla="*/ 15 h 350"/>
                  <a:gd name="T80" fmla="*/ 6 w 213"/>
                  <a:gd name="T81" fmla="*/ 17 h 350"/>
                  <a:gd name="T82" fmla="*/ 6 w 213"/>
                  <a:gd name="T83" fmla="*/ 19 h 350"/>
                  <a:gd name="T84" fmla="*/ 7 w 213"/>
                  <a:gd name="T85" fmla="*/ 22 h 350"/>
                  <a:gd name="T86" fmla="*/ 11 w 213"/>
                  <a:gd name="T87" fmla="*/ 22 h 350"/>
                  <a:gd name="T88" fmla="*/ 10 w 213"/>
                  <a:gd name="T89" fmla="*/ 19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 h="350">
                    <a:moveTo>
                      <a:pt x="171" y="304"/>
                    </a:moveTo>
                    <a:lnTo>
                      <a:pt x="167" y="265"/>
                    </a:lnTo>
                    <a:lnTo>
                      <a:pt x="171" y="233"/>
                    </a:lnTo>
                    <a:lnTo>
                      <a:pt x="179" y="205"/>
                    </a:lnTo>
                    <a:lnTo>
                      <a:pt x="189" y="179"/>
                    </a:lnTo>
                    <a:lnTo>
                      <a:pt x="201" y="157"/>
                    </a:lnTo>
                    <a:lnTo>
                      <a:pt x="209" y="131"/>
                    </a:lnTo>
                    <a:lnTo>
                      <a:pt x="213" y="103"/>
                    </a:lnTo>
                    <a:lnTo>
                      <a:pt x="211" y="71"/>
                    </a:lnTo>
                    <a:lnTo>
                      <a:pt x="205" y="54"/>
                    </a:lnTo>
                    <a:lnTo>
                      <a:pt x="197" y="38"/>
                    </a:lnTo>
                    <a:lnTo>
                      <a:pt x="185" y="26"/>
                    </a:lnTo>
                    <a:lnTo>
                      <a:pt x="171" y="16"/>
                    </a:lnTo>
                    <a:lnTo>
                      <a:pt x="155" y="8"/>
                    </a:lnTo>
                    <a:lnTo>
                      <a:pt x="138" y="2"/>
                    </a:lnTo>
                    <a:lnTo>
                      <a:pt x="120" y="0"/>
                    </a:lnTo>
                    <a:lnTo>
                      <a:pt x="102" y="2"/>
                    </a:lnTo>
                    <a:lnTo>
                      <a:pt x="80" y="8"/>
                    </a:lnTo>
                    <a:lnTo>
                      <a:pt x="62" y="16"/>
                    </a:lnTo>
                    <a:lnTo>
                      <a:pt x="44" y="26"/>
                    </a:lnTo>
                    <a:lnTo>
                      <a:pt x="30" y="38"/>
                    </a:lnTo>
                    <a:lnTo>
                      <a:pt x="20" y="52"/>
                    </a:lnTo>
                    <a:lnTo>
                      <a:pt x="10" y="69"/>
                    </a:lnTo>
                    <a:lnTo>
                      <a:pt x="4" y="87"/>
                    </a:lnTo>
                    <a:lnTo>
                      <a:pt x="0" y="109"/>
                    </a:lnTo>
                    <a:lnTo>
                      <a:pt x="66" y="121"/>
                    </a:lnTo>
                    <a:lnTo>
                      <a:pt x="68" y="103"/>
                    </a:lnTo>
                    <a:lnTo>
                      <a:pt x="76" y="85"/>
                    </a:lnTo>
                    <a:lnTo>
                      <a:pt x="86" y="71"/>
                    </a:lnTo>
                    <a:lnTo>
                      <a:pt x="104" y="63"/>
                    </a:lnTo>
                    <a:lnTo>
                      <a:pt x="116" y="63"/>
                    </a:lnTo>
                    <a:lnTo>
                      <a:pt x="126" y="69"/>
                    </a:lnTo>
                    <a:lnTo>
                      <a:pt x="132" y="77"/>
                    </a:lnTo>
                    <a:lnTo>
                      <a:pt x="136" y="87"/>
                    </a:lnTo>
                    <a:lnTo>
                      <a:pt x="138" y="107"/>
                    </a:lnTo>
                    <a:lnTo>
                      <a:pt x="134" y="127"/>
                    </a:lnTo>
                    <a:lnTo>
                      <a:pt x="126" y="151"/>
                    </a:lnTo>
                    <a:lnTo>
                      <a:pt x="118" y="177"/>
                    </a:lnTo>
                    <a:lnTo>
                      <a:pt x="110" y="203"/>
                    </a:lnTo>
                    <a:lnTo>
                      <a:pt x="104" y="233"/>
                    </a:lnTo>
                    <a:lnTo>
                      <a:pt x="102" y="263"/>
                    </a:lnTo>
                    <a:lnTo>
                      <a:pt x="106" y="296"/>
                    </a:lnTo>
                    <a:lnTo>
                      <a:pt x="116" y="350"/>
                    </a:lnTo>
                    <a:lnTo>
                      <a:pt x="177" y="338"/>
                    </a:lnTo>
                    <a:lnTo>
                      <a:pt x="171" y="30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6" name="Freeform 19"/>
              <p:cNvSpPr>
                <a:spLocks/>
              </p:cNvSpPr>
              <p:nvPr/>
            </p:nvSpPr>
            <p:spPr bwMode="auto">
              <a:xfrm>
                <a:off x="588" y="3490"/>
                <a:ext cx="46" cy="45"/>
              </a:xfrm>
              <a:custGeom>
                <a:avLst/>
                <a:gdLst>
                  <a:gd name="T0" fmla="*/ 0 w 91"/>
                  <a:gd name="T1" fmla="*/ 1 h 90"/>
                  <a:gd name="T2" fmla="*/ 1 w 91"/>
                  <a:gd name="T3" fmla="*/ 6 h 90"/>
                  <a:gd name="T4" fmla="*/ 6 w 91"/>
                  <a:gd name="T5" fmla="*/ 5 h 90"/>
                  <a:gd name="T6" fmla="*/ 5 w 91"/>
                  <a:gd name="T7" fmla="*/ 0 h 90"/>
                  <a:gd name="T8" fmla="*/ 0 w 91"/>
                  <a:gd name="T9" fmla="*/ 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90">
                    <a:moveTo>
                      <a:pt x="0" y="14"/>
                    </a:moveTo>
                    <a:lnTo>
                      <a:pt x="14" y="90"/>
                    </a:lnTo>
                    <a:lnTo>
                      <a:pt x="91" y="76"/>
                    </a:lnTo>
                    <a:lnTo>
                      <a:pt x="77" y="0"/>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80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1" presetClass="entr" presetSubtype="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r>
              <a:rPr lang="en-US" altLang="en-US" dirty="0" smtClean="0"/>
              <a:t>You won’t pack up </a:t>
            </a:r>
            <a:r>
              <a:rPr lang="en-US" altLang="en-US" smtClean="0"/>
              <a:t>and leave </a:t>
            </a:r>
            <a:r>
              <a:rPr lang="en-US" altLang="en-US" dirty="0" smtClean="0"/>
              <a:t>before time is up</a:t>
            </a:r>
          </a:p>
          <a:p>
            <a:pPr>
              <a:defRPr/>
            </a:pPr>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090194"/>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2566194"/>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90194"/>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1229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573936" y="4492018"/>
            <a:ext cx="5326549" cy="1761474"/>
            <a:chOff x="573936" y="4492018"/>
            <a:chExt cx="5326549" cy="1761474"/>
          </a:xfrm>
        </p:grpSpPr>
        <p:grpSp>
          <p:nvGrpSpPr>
            <p:cNvPr id="12" name="Group 11"/>
            <p:cNvGrpSpPr/>
            <p:nvPr/>
          </p:nvGrpSpPr>
          <p:grpSpPr>
            <a:xfrm>
              <a:off x="693485" y="4492018"/>
              <a:ext cx="5207000" cy="1761474"/>
              <a:chOff x="693485" y="4492018"/>
              <a:chExt cx="5207000" cy="1761474"/>
            </a:xfrm>
          </p:grpSpPr>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4"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63830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580645" y="4622800"/>
            <a:ext cx="2467354" cy="1516966"/>
          </a:xfrm>
          <a:prstGeom prst="rect">
            <a:avLst/>
          </a:prstGeom>
        </p:spPr>
      </p:pic>
      <p:sp>
        <p:nvSpPr>
          <p:cNvPr id="6" name="TextBox 5"/>
          <p:cNvSpPr txBox="1"/>
          <p:nvPr/>
        </p:nvSpPr>
        <p:spPr>
          <a:xfrm>
            <a:off x="80387" y="6616839"/>
            <a:ext cx="2401556" cy="241161"/>
          </a:xfrm>
          <a:prstGeom prst="rect">
            <a:avLst/>
          </a:prstGeom>
          <a:noFill/>
          <a:ln w="0">
            <a:noFill/>
          </a:ln>
        </p:spPr>
        <p:txBody>
          <a:bodyPr wrap="square" lIns="0" rtlCol="0">
            <a:noAutofit/>
          </a:bodyPr>
          <a:lstStyle/>
          <a:p>
            <a:r>
              <a:rPr lang="en-US" smtClean="0"/>
              <a:t>Images from colourbox.com</a:t>
            </a:r>
            <a:endParaRPr lang="en-US" dirty="0" smtClean="0"/>
          </a:p>
        </p:txBody>
      </p:sp>
    </p:spTree>
    <p:extLst>
      <p:ext uri="{BB962C8B-B14F-4D97-AF65-F5344CB8AC3E}">
        <p14:creationId xmlns:p14="http://schemas.microsoft.com/office/powerpoint/2010/main" val="73253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233 Students: Assumed Knowledge</a:t>
            </a:r>
          </a:p>
        </p:txBody>
      </p:sp>
      <p:sp>
        <p:nvSpPr>
          <p:cNvPr id="3" name="Content Placeholder 2"/>
          <p:cNvSpPr>
            <a:spLocks noGrp="1"/>
          </p:cNvSpPr>
          <p:nvPr>
            <p:ph idx="1"/>
          </p:nvPr>
        </p:nvSpPr>
        <p:spPr/>
        <p:txBody>
          <a:bodyPr/>
          <a:lstStyle/>
          <a:p>
            <a:r>
              <a:rPr lang="en-US" altLang="en-US" dirty="0" smtClean="0"/>
              <a:t>You completed CPSC 217 (or the equivalent) with a grade of C- or higher.</a:t>
            </a:r>
          </a:p>
          <a:p>
            <a:r>
              <a:rPr lang="en-US" altLang="en-US" dirty="0" smtClean="0"/>
              <a:t>You do not need to know Python programming for this class.</a:t>
            </a:r>
          </a:p>
          <a:p>
            <a:pPr lvl="1"/>
            <a:r>
              <a:rPr lang="en-US" altLang="en-US" dirty="0" smtClean="0"/>
              <a:t>However sometimes I will refer briefly to Python programs just to contrast what (most/all) students already know with what they need to learn.</a:t>
            </a:r>
          </a:p>
          <a:p>
            <a:r>
              <a:rPr lang="en-US" altLang="en-US" dirty="0" smtClean="0"/>
              <a:t>You are proficient at using common procedural programming tools e.g., branching, loops, decomposition into functions etc.</a:t>
            </a:r>
          </a:p>
          <a:p>
            <a:r>
              <a:rPr lang="en-US" altLang="en-US" dirty="0" smtClean="0"/>
              <a:t>If you are new to the CPSC network then you should (quickly) familiarize yourself.</a:t>
            </a:r>
          </a:p>
          <a:p>
            <a:pPr lvl="1"/>
            <a:r>
              <a:rPr lang="en-US" altLang="en-US" dirty="0" smtClean="0"/>
              <a:t>One starting point (Topic #0):</a:t>
            </a:r>
          </a:p>
          <a:p>
            <a:pPr lvl="1"/>
            <a:r>
              <a:rPr lang="en-US" altLang="en-US" dirty="0">
                <a:hlinkClick r:id="rId2"/>
              </a:rPr>
              <a:t>http://pages.cpsc.ucalgary.ca/~</a:t>
            </a:r>
            <a:r>
              <a:rPr lang="en-US" altLang="en-US" dirty="0" smtClean="0">
                <a:hlinkClick r:id="rId2"/>
              </a:rPr>
              <a:t>tamj/2016/219W/starting/index.html</a:t>
            </a:r>
            <a:endParaRPr lang="en-US" altLang="en-US" dirty="0" smtClean="0"/>
          </a:p>
        </p:txBody>
      </p:sp>
    </p:spTree>
    <p:extLst>
      <p:ext uri="{BB962C8B-B14F-4D97-AF65-F5344CB8AC3E}">
        <p14:creationId xmlns:p14="http://schemas.microsoft.com/office/powerpoint/2010/main" val="2921165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How To Succeed In This Course: A Summary</a:t>
            </a:r>
          </a:p>
        </p:txBody>
      </p:sp>
      <p:sp>
        <p:nvSpPr>
          <p:cNvPr id="16387"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extLst>
      <p:ext uri="{BB962C8B-B14F-4D97-AF65-F5344CB8AC3E}">
        <p14:creationId xmlns:p14="http://schemas.microsoft.com/office/powerpoint/2010/main" val="2911281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Evaluation Components</a:t>
            </a:r>
          </a:p>
        </p:txBody>
      </p:sp>
      <p:sp>
        <p:nvSpPr>
          <p:cNvPr id="17411" name="Content Placeholder 2"/>
          <p:cNvSpPr>
            <a:spLocks noGrp="1"/>
          </p:cNvSpPr>
          <p:nvPr>
            <p:ph idx="1"/>
          </p:nvPr>
        </p:nvSpPr>
        <p:spPr/>
        <p:txBody>
          <a:bodyPr/>
          <a:lstStyle/>
          <a:p>
            <a:r>
              <a:rPr lang="en-US" altLang="en-US" dirty="0"/>
              <a:t>Bonus </a:t>
            </a:r>
            <a:r>
              <a:rPr lang="en-US" altLang="en-US" dirty="0" smtClean="0"/>
              <a:t>component</a:t>
            </a:r>
            <a:r>
              <a:rPr lang="en-US" altLang="en-US" dirty="0"/>
              <a:t> </a:t>
            </a:r>
            <a:r>
              <a:rPr lang="en-US" altLang="en-US" dirty="0" smtClean="0"/>
              <a:t>(2</a:t>
            </a:r>
            <a:r>
              <a:rPr lang="en-US" altLang="en-US" dirty="0"/>
              <a:t>% in total</a:t>
            </a:r>
            <a:r>
              <a:rPr lang="en-US" altLang="en-US" dirty="0" smtClean="0"/>
              <a:t>)</a:t>
            </a:r>
          </a:p>
          <a:p>
            <a:r>
              <a:rPr lang="en-US" altLang="en-US" dirty="0" smtClean="0"/>
              <a:t>Assignments (35%)</a:t>
            </a:r>
          </a:p>
          <a:p>
            <a:r>
              <a:rPr lang="en-US" altLang="en-US" dirty="0" smtClean="0"/>
              <a:t>Examinations (65%)</a:t>
            </a:r>
          </a:p>
        </p:txBody>
      </p:sp>
    </p:spTree>
    <p:extLst>
      <p:ext uri="{BB962C8B-B14F-4D97-AF65-F5344CB8AC3E}">
        <p14:creationId xmlns:p14="http://schemas.microsoft.com/office/powerpoint/2010/main" val="38179298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In Class Bonus Questions (2% Max Bonus On Term Grade)</a:t>
            </a:r>
          </a:p>
        </p:txBody>
      </p:sp>
      <p:sp>
        <p:nvSpPr>
          <p:cNvPr id="3" name="Content Placeholder 2"/>
          <p:cNvSpPr>
            <a:spLocks noGrp="1"/>
          </p:cNvSpPr>
          <p:nvPr>
            <p:ph idx="1"/>
          </p:nvPr>
        </p:nvSpPr>
        <p:spPr/>
        <p:txBody>
          <a:bodyPr/>
          <a:lstStyle/>
          <a:p>
            <a:pPr eaLnBrk="1" hangingPunct="1"/>
            <a:r>
              <a:rPr lang="en-US" altLang="en-US" dirty="0" smtClean="0"/>
              <a:t>They will be administered using TopHat Monacle</a:t>
            </a:r>
          </a:p>
          <a:p>
            <a:pPr lvl="1" eaLnBrk="1" hangingPunct="1"/>
            <a:r>
              <a:rPr lang="en-US" altLang="en-US" dirty="0" smtClean="0">
                <a:hlinkClick r:id="rId2"/>
              </a:rPr>
              <a:t>https://app-ca.tophat.com</a:t>
            </a:r>
            <a:endParaRPr lang="en-US" altLang="en-US" dirty="0" smtClean="0"/>
          </a:p>
          <a:p>
            <a:pPr eaLnBrk="1" hangingPunct="1"/>
            <a:r>
              <a:rPr lang="en-US" altLang="en-US" dirty="0" smtClean="0"/>
              <a:t>The questions will be ‘randomly’ administered during lecture (only) – no ‘make up’ questions</a:t>
            </a:r>
          </a:p>
          <a:p>
            <a:pPr lvl="1" eaLnBrk="1" hangingPunct="1"/>
            <a:r>
              <a:rPr lang="en-US" altLang="en-US" dirty="0" smtClean="0"/>
              <a:t>You will be given ample notice before the first questions begin (they won’t start immediately)</a:t>
            </a:r>
          </a:p>
          <a:p>
            <a:pPr lvl="1" eaLnBrk="1" hangingPunct="1"/>
            <a:r>
              <a:rPr lang="en-US" altLang="en-US" dirty="0" smtClean="0"/>
              <a:t>Note that the questions will act as a ‘bonus’ (you may potentially be awarded an “A” grade even if you receive no marks on the TopHat questions).</a:t>
            </a:r>
          </a:p>
          <a:p>
            <a:pPr lvl="1" eaLnBrk="1" hangingPunct="1"/>
            <a:r>
              <a:rPr lang="en-US" altLang="en-US" dirty="0" smtClean="0"/>
              <a:t>The questions will be directly related to lecture material.</a:t>
            </a:r>
          </a:p>
        </p:txBody>
      </p:sp>
    </p:spTree>
    <p:extLst>
      <p:ext uri="{BB962C8B-B14F-4D97-AF65-F5344CB8AC3E}">
        <p14:creationId xmlns:p14="http://schemas.microsoft.com/office/powerpoint/2010/main" val="292589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Assignments</a:t>
            </a:r>
          </a:p>
        </p:txBody>
      </p:sp>
      <p:sp>
        <p:nvSpPr>
          <p:cNvPr id="3" name="Content Placeholder 2"/>
          <p:cNvSpPr>
            <a:spLocks noGrp="1"/>
          </p:cNvSpPr>
          <p:nvPr>
            <p:ph idx="1"/>
          </p:nvPr>
        </p:nvSpPr>
        <p:spPr/>
        <p:txBody>
          <a:bodyPr/>
          <a:lstStyle/>
          <a:p>
            <a:pPr>
              <a:defRPr/>
            </a:pPr>
            <a:r>
              <a:rPr lang="en-US" altLang="en-US" dirty="0" smtClean="0"/>
              <a:t>There will be two types of assignments</a:t>
            </a:r>
          </a:p>
          <a:p>
            <a:pPr lvl="1">
              <a:defRPr/>
            </a:pPr>
            <a:r>
              <a:rPr lang="en-US" altLang="en-US" dirty="0" smtClean="0"/>
              <a:t>Full (regular) assignments </a:t>
            </a:r>
            <a:r>
              <a:rPr lang="en-US" altLang="en-US" smtClean="0"/>
              <a:t>(32%)</a:t>
            </a:r>
            <a:endParaRPr lang="en-US" altLang="en-US" dirty="0" smtClean="0"/>
          </a:p>
          <a:p>
            <a:pPr lvl="1">
              <a:defRPr/>
            </a:pPr>
            <a:r>
              <a:rPr lang="en-US" altLang="en-US" dirty="0"/>
              <a:t>Mini assignments (3</a:t>
            </a:r>
            <a:r>
              <a:rPr lang="en-US" altLang="en-US" dirty="0" smtClean="0"/>
              <a:t>%)</a:t>
            </a:r>
          </a:p>
          <a:p>
            <a:pPr>
              <a:defRPr/>
            </a:pPr>
            <a:r>
              <a:rPr lang="en-US" altLang="en-US" dirty="0" smtClean="0"/>
              <a:t>Full assignments (5 assignments, 32% total):</a:t>
            </a:r>
          </a:p>
          <a:p>
            <a:pPr lvl="1">
              <a:defRPr/>
            </a:pPr>
            <a:r>
              <a:rPr lang="en-US" altLang="en-US" dirty="0" smtClean="0"/>
              <a:t>Marking is based on a number of factors (such as program functionality, documentation, style)</a:t>
            </a:r>
          </a:p>
          <a:p>
            <a:pPr lvl="1">
              <a:defRPr/>
            </a:pPr>
            <a:r>
              <a:rPr lang="en-US" altLang="en-US" dirty="0" smtClean="0"/>
              <a:t>Assignment 1: worth </a:t>
            </a:r>
            <a:r>
              <a:rPr lang="en-US" altLang="en-US" dirty="0"/>
              <a:t>5</a:t>
            </a:r>
            <a:r>
              <a:rPr lang="en-US" altLang="en-US" dirty="0" smtClean="0"/>
              <a:t>%</a:t>
            </a:r>
          </a:p>
          <a:p>
            <a:pPr lvl="1">
              <a:defRPr/>
            </a:pPr>
            <a:r>
              <a:rPr lang="en-US" altLang="en-US" dirty="0" smtClean="0"/>
              <a:t>Assignment 2: worth 8%</a:t>
            </a:r>
          </a:p>
          <a:p>
            <a:pPr lvl="1">
              <a:defRPr/>
            </a:pPr>
            <a:r>
              <a:rPr lang="en-US" altLang="en-US" dirty="0" smtClean="0"/>
              <a:t>Assignment 3: worth 8%</a:t>
            </a:r>
          </a:p>
          <a:p>
            <a:pPr lvl="1">
              <a:defRPr/>
            </a:pPr>
            <a:r>
              <a:rPr lang="en-US" altLang="en-US" dirty="0" smtClean="0"/>
              <a:t>Assignment 4: worth </a:t>
            </a:r>
            <a:r>
              <a:rPr lang="en-US" altLang="en-US" dirty="0"/>
              <a:t>5</a:t>
            </a:r>
            <a:r>
              <a:rPr lang="en-US" altLang="en-US" dirty="0" smtClean="0"/>
              <a:t>%</a:t>
            </a:r>
          </a:p>
          <a:p>
            <a:pPr lvl="1">
              <a:defRPr/>
            </a:pPr>
            <a:r>
              <a:rPr lang="en-US" altLang="en-US" dirty="0" smtClean="0"/>
              <a:t>Assignment 5: worth 6%</a:t>
            </a:r>
          </a:p>
          <a:p>
            <a:pPr>
              <a:defRPr/>
            </a:pPr>
            <a:r>
              <a:rPr lang="en-US" altLang="en-US" dirty="0" smtClean="0"/>
              <a:t>Mini assignments (6 worth 0.5% each = 3% total)</a:t>
            </a:r>
          </a:p>
          <a:p>
            <a:pPr lvl="1">
              <a:defRPr/>
            </a:pPr>
            <a:r>
              <a:rPr lang="en-US" altLang="en-US" dirty="0" smtClean="0"/>
              <a:t>The goal is to create a small and relatively simple program in order to learn basic programming concepts such as Java syntax</a:t>
            </a:r>
          </a:p>
          <a:p>
            <a:pPr lvl="1">
              <a:defRPr/>
            </a:pPr>
            <a:r>
              <a:rPr lang="en-US" altLang="en-US" dirty="0" smtClean="0"/>
              <a:t>Marking is focused on program functionality</a:t>
            </a:r>
          </a:p>
          <a:p>
            <a:pPr marL="225425" lvl="1" indent="0">
              <a:buFont typeface="Times New Roman" pitchFamily="18" charset="0"/>
              <a:buNone/>
              <a:defRPr/>
            </a:pPr>
            <a:endParaRPr lang="en-US" altLang="en-US" dirty="0" smtClean="0"/>
          </a:p>
          <a:p>
            <a:pPr lvl="1">
              <a:defRPr/>
            </a:pPr>
            <a:endParaRPr lang="en-US" altLang="en-US" dirty="0" smtClean="0"/>
          </a:p>
          <a:p>
            <a:pPr>
              <a:defRPr/>
            </a:pPr>
            <a:endParaRPr lang="en-US" altLang="en-US" dirty="0" smtClean="0"/>
          </a:p>
          <a:p>
            <a:pPr>
              <a:defRPr/>
            </a:pPr>
            <a:endParaRPr lang="en-US" altLang="en-US" dirty="0" smtClean="0"/>
          </a:p>
        </p:txBody>
      </p:sp>
    </p:spTree>
    <p:extLst>
      <p:ext uri="{BB962C8B-B14F-4D97-AF65-F5344CB8AC3E}">
        <p14:creationId xmlns:p14="http://schemas.microsoft.com/office/powerpoint/2010/main" val="28822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should not see the computer program code of other students.</a:t>
            </a:r>
          </a:p>
          <a:p>
            <a:r>
              <a:rPr lang="en-US" altLang="en-US" dirty="0" smtClean="0"/>
              <a:t>Both types of 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smtClean="0"/>
              <a:t>If you still have questions or issues after contacting your TA then feel free to contact your course instructor.</a:t>
            </a:r>
          </a:p>
          <a:p>
            <a:endParaRPr lang="en-US" altLang="en-US" dirty="0" smtClean="0"/>
          </a:p>
        </p:txBody>
      </p:sp>
    </p:spTree>
    <p:extLst>
      <p:ext uri="{BB962C8B-B14F-4D97-AF65-F5344CB8AC3E}">
        <p14:creationId xmlns:p14="http://schemas.microsoft.com/office/powerpoint/2010/main" val="209235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14400" y="3903663"/>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1660559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Sometimes it’s a technical failure (e.g., hardware failure)</a:t>
            </a:r>
          </a:p>
          <a:p>
            <a:pPr lvl="1"/>
            <a:r>
              <a:rPr lang="en-US" altLang="en-US" dirty="0" smtClean="0"/>
              <a:t>Sometimes it’s human error (e.g., oops, accidentally deleted) </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a:t>
            </a:r>
          </a:p>
          <a:p>
            <a:pPr lvl="2"/>
            <a:r>
              <a:rPr lang="en-US" altLang="en-US" dirty="0" smtClean="0"/>
              <a:t>Don’t assume that everything worked out OK.</a:t>
            </a:r>
          </a:p>
          <a:p>
            <a:pPr lvl="2"/>
            <a:r>
              <a:rPr lang="en-US" altLang="en-US" dirty="0" smtClean="0"/>
              <a:t>Instead you should check everything (there should be a way to do this using the assignment submission mechanism)</a:t>
            </a:r>
          </a:p>
          <a:p>
            <a:pPr lvl="2"/>
            <a:r>
              <a:rPr lang="en-US" altLang="en-US" dirty="0" smtClean="0"/>
              <a:t>Don’t just check file names but at least take a look at the actual file contents (not only to check that the file wasn’t corrupted but also that you submitted the correct version).</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3163527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p:txBody>
      </p:sp>
    </p:spTree>
    <p:extLst>
      <p:ext uri="{BB962C8B-B14F-4D97-AF65-F5344CB8AC3E}">
        <p14:creationId xmlns:p14="http://schemas.microsoft.com/office/powerpoint/2010/main" val="11169351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Examinations</a:t>
            </a:r>
          </a:p>
        </p:txBody>
      </p:sp>
      <p:sp>
        <p:nvSpPr>
          <p:cNvPr id="20483" name="Content Placeholder 2"/>
          <p:cNvSpPr>
            <a:spLocks noGrp="1"/>
          </p:cNvSpPr>
          <p:nvPr>
            <p:ph idx="1"/>
          </p:nvPr>
        </p:nvSpPr>
        <p:spPr/>
        <p:txBody>
          <a:bodyPr/>
          <a:lstStyle/>
          <a:p>
            <a:r>
              <a:rPr lang="en-US" altLang="en-US" dirty="0" smtClean="0"/>
              <a:t>There will </a:t>
            </a:r>
            <a:r>
              <a:rPr lang="en-US" altLang="en-US" smtClean="0"/>
              <a:t>be three </a:t>
            </a:r>
            <a:r>
              <a:rPr lang="en-US" altLang="en-US" dirty="0" smtClean="0"/>
              <a:t>exams</a:t>
            </a:r>
            <a:r>
              <a:rPr lang="en-US" altLang="en-US" smtClean="0"/>
              <a:t>: two midterms </a:t>
            </a:r>
            <a:r>
              <a:rPr lang="en-US" altLang="en-US" dirty="0" smtClean="0"/>
              <a:t>and final.</a:t>
            </a:r>
          </a:p>
          <a:p>
            <a:r>
              <a:rPr lang="en-US" altLang="en-US" dirty="0" smtClean="0"/>
              <a:t>Midterm examinations (together worth 30% of the overall term grade)</a:t>
            </a:r>
            <a:endParaRPr lang="en-US" altLang="en-US" dirty="0"/>
          </a:p>
          <a:p>
            <a:pPr lvl="1"/>
            <a:r>
              <a:rPr lang="en-US" altLang="en-US" dirty="0" smtClean="0"/>
              <a:t>Midterm #1: </a:t>
            </a:r>
            <a:r>
              <a:rPr lang="en-US" i="1" dirty="0" smtClean="0"/>
              <a:t>in </a:t>
            </a:r>
            <a:r>
              <a:rPr lang="en-US" i="1" dirty="0"/>
              <a:t>class Feb </a:t>
            </a:r>
            <a:r>
              <a:rPr lang="en-US" i="1" dirty="0" smtClean="0"/>
              <a:t>12</a:t>
            </a:r>
            <a:endParaRPr lang="en-US" altLang="en-US" dirty="0" smtClean="0"/>
          </a:p>
          <a:p>
            <a:pPr lvl="1"/>
            <a:r>
              <a:rPr lang="en-US" altLang="en-US" dirty="0" smtClean="0"/>
              <a:t>Midterm #2: </a:t>
            </a:r>
            <a:r>
              <a:rPr lang="en-US" i="1" dirty="0" smtClean="0"/>
              <a:t>in </a:t>
            </a:r>
            <a:r>
              <a:rPr lang="en-US" i="1" dirty="0"/>
              <a:t>class Mar </a:t>
            </a:r>
            <a:r>
              <a:rPr lang="en-US" i="1" dirty="0" smtClean="0"/>
              <a:t>11</a:t>
            </a:r>
            <a:endParaRPr lang="en-US" dirty="0"/>
          </a:p>
          <a:p>
            <a:r>
              <a:rPr lang="en-US" altLang="en-US" dirty="0"/>
              <a:t>Final exam </a:t>
            </a:r>
            <a:r>
              <a:rPr lang="en-US" altLang="en-US" dirty="0" smtClean="0"/>
              <a:t>(</a:t>
            </a:r>
            <a:r>
              <a:rPr lang="en-US" altLang="en-US" dirty="0"/>
              <a:t>worth 35% of the overall term grade</a:t>
            </a:r>
          </a:p>
          <a:p>
            <a:pPr lvl="1"/>
            <a:r>
              <a:rPr lang="en-US" altLang="en-US" dirty="0"/>
              <a:t>Date/time/location determined by the Office the Registrar.</a:t>
            </a:r>
          </a:p>
          <a:p>
            <a:pPr lvl="1"/>
            <a:r>
              <a:rPr lang="en-US" altLang="en-US" dirty="0"/>
              <a:t>(That means I find out these details at the same time that you do).</a:t>
            </a:r>
          </a:p>
          <a:p>
            <a:pPr lvl="1"/>
            <a:r>
              <a:rPr lang="en-US" altLang="en-US" dirty="0"/>
              <a:t>You can find information about your final exams online via the university PeopleSoft portal.</a:t>
            </a:r>
          </a:p>
          <a:p>
            <a:r>
              <a:rPr lang="en-US" altLang="en-US" dirty="0"/>
              <a:t>All </a:t>
            </a:r>
            <a:r>
              <a:rPr lang="en-US" altLang="en-US" dirty="0" smtClean="0"/>
              <a:t>examinations will </a:t>
            </a:r>
            <a:r>
              <a:rPr lang="en-US" altLang="en-US" dirty="0"/>
              <a:t>completed on paper (not in front of a computer).</a:t>
            </a:r>
          </a:p>
          <a:p>
            <a:pPr lvl="3"/>
            <a:endParaRPr lang="pt-BR" altLang="en-US" smtClean="0"/>
          </a:p>
          <a:p>
            <a:pPr lvl="3"/>
            <a:endParaRPr lang="en-US" altLang="en-US" dirty="0" smtClean="0"/>
          </a:p>
        </p:txBody>
      </p:sp>
    </p:spTree>
    <p:extLst>
      <p:ext uri="{BB962C8B-B14F-4D97-AF65-F5344CB8AC3E}">
        <p14:creationId xmlns:p14="http://schemas.microsoft.com/office/powerpoint/2010/main" val="198310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8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8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4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Examinations (2)</a:t>
            </a:r>
            <a:endParaRPr lang="en-US" dirty="0"/>
          </a:p>
        </p:txBody>
      </p:sp>
      <p:sp>
        <p:nvSpPr>
          <p:cNvPr id="3" name="Content Placeholder 2"/>
          <p:cNvSpPr>
            <a:spLocks noGrp="1"/>
          </p:cNvSpPr>
          <p:nvPr>
            <p:ph idx="1"/>
          </p:nvPr>
        </p:nvSpPr>
        <p:spPr/>
        <p:txBody>
          <a:bodyPr/>
          <a:lstStyle/>
          <a:p>
            <a:r>
              <a:rPr lang="en-US" altLang="en-US" dirty="0" smtClean="0"/>
              <a:t>Information </a:t>
            </a:r>
            <a:r>
              <a:rPr lang="en-US" altLang="en-US" dirty="0"/>
              <a:t>about the examinations will be available on the main grid sometime before the respective test:</a:t>
            </a:r>
          </a:p>
          <a:p>
            <a:pPr lvl="1"/>
            <a:r>
              <a:rPr lang="en-US" altLang="en-US" dirty="0"/>
              <a:t>Under the main index:</a:t>
            </a:r>
          </a:p>
          <a:p>
            <a:pPr lvl="2"/>
            <a:r>
              <a:rPr lang="en-US" dirty="0"/>
              <a:t>Main grid: Course topics, lecture notes and individual assignment descriptions, exam information</a:t>
            </a:r>
            <a:endParaRPr lang="pt-BR" altLang="en-US"/>
          </a:p>
          <a:p>
            <a:pPr lvl="1"/>
            <a:r>
              <a:rPr lang="pt-BR" altLang="en-US" sz="1800"/>
              <a:t>Hyperlink:</a:t>
            </a:r>
            <a:endParaRPr lang="pt-BR" altLang="en-US" sz="1800">
              <a:hlinkClick r:id="rId2"/>
            </a:endParaRPr>
          </a:p>
          <a:p>
            <a:pPr lvl="2"/>
            <a:r>
              <a:rPr lang="pt-BR" altLang="en-US" sz="1600">
                <a:hlinkClick r:id="rId2"/>
              </a:rPr>
              <a:t>http://pages.cpsc.ucalgary.ca/~tamj/2016/219W/index.html#Main_grid:_Course_topics,_lecture_notes_and_individual_assignment_descriptions,_exam_information</a:t>
            </a:r>
            <a:endParaRPr lang="pt-BR" altLang="en-US" sz="1600"/>
          </a:p>
          <a:p>
            <a:pPr lvl="1"/>
            <a:endParaRPr lang="pt-BR" altLang="en-US" sz="1200"/>
          </a:p>
          <a:p>
            <a:endParaRPr lang="en-US" altLang="en-US" dirty="0" smtClean="0"/>
          </a:p>
          <a:p>
            <a:r>
              <a:rPr lang="en-US" altLang="en-US" dirty="0" smtClean="0"/>
              <a:t>Note: you </a:t>
            </a:r>
            <a:r>
              <a:rPr lang="en-US" altLang="en-US" b="1" dirty="0" smtClean="0"/>
              <a:t>need to pass the weighted average of the exam component in order to receive a grade of C- or higher in this class</a:t>
            </a:r>
            <a:r>
              <a:rPr lang="en-US" altLang="en-US" dirty="0" smtClean="0"/>
              <a:t>.</a:t>
            </a:r>
          </a:p>
          <a:p>
            <a:endParaRPr lang="en-US" altLang="en-US" dirty="0" smtClean="0"/>
          </a:p>
          <a:p>
            <a:endParaRPr lang="en-US" dirty="0"/>
          </a:p>
        </p:txBody>
      </p:sp>
    </p:spTree>
    <p:extLst>
      <p:ext uri="{BB962C8B-B14F-4D97-AF65-F5344CB8AC3E}">
        <p14:creationId xmlns:p14="http://schemas.microsoft.com/office/powerpoint/2010/main" val="98131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smtClean="0"/>
              <a:t>Mapping Your Raw Score To A Grade Point</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anose="020B0604020202020204" pitchFamily="34" charset="0"/>
              <a:buChar char="•"/>
              <a:defRPr/>
            </a:pPr>
            <a:r>
              <a:rPr lang="en-US" altLang="en-US" dirty="0" smtClean="0"/>
              <a:t>As stated in the course information sheet (official signed document) </a:t>
            </a:r>
            <a:r>
              <a:rPr lang="en-US" altLang="en-US" sz="2800" b="1" dirty="0" smtClean="0"/>
              <a:t>each major component will be awarded a grade point (and not a percentage)</a:t>
            </a:r>
            <a:r>
              <a:rPr lang="en-US" altLang="en-US" b="1" dirty="0" smtClean="0"/>
              <a:t> </a:t>
            </a:r>
            <a:r>
              <a:rPr lang="en-US" altLang="en-US" dirty="0" smtClean="0"/>
              <a:t>as the value used to determine the term grade.</a:t>
            </a:r>
          </a:p>
          <a:p>
            <a:pPr lvl="1" eaLnBrk="1" fontAlgn="auto" hangingPunct="1">
              <a:spcAft>
                <a:spcPts val="0"/>
              </a:spcAft>
              <a:buFont typeface="Arial" panose="020B0604020202020204" pitchFamily="34" charset="0"/>
              <a:buChar char="•"/>
              <a:defRPr/>
            </a:pPr>
            <a:r>
              <a:rPr lang="en-US" altLang="en-US" dirty="0" smtClean="0"/>
              <a:t>Components that are mapped to a grade point</a:t>
            </a:r>
          </a:p>
          <a:p>
            <a:pPr lvl="2" eaLnBrk="1" fontAlgn="auto" hangingPunct="1">
              <a:spcAft>
                <a:spcPts val="0"/>
              </a:spcAft>
              <a:buFont typeface="Arial" panose="020B0604020202020204" pitchFamily="34" charset="0"/>
              <a:buChar char="–"/>
              <a:defRPr/>
            </a:pPr>
            <a:r>
              <a:rPr lang="en-US" altLang="en-US" dirty="0" smtClean="0"/>
              <a:t>Each individual assignment</a:t>
            </a:r>
          </a:p>
          <a:p>
            <a:pPr lvl="2" eaLnBrk="1" fontAlgn="auto" hangingPunct="1">
              <a:spcAft>
                <a:spcPts val="0"/>
              </a:spcAft>
              <a:buFont typeface="Arial" panose="020B0604020202020204" pitchFamily="34" charset="0"/>
              <a:buChar char="–"/>
              <a:defRPr/>
            </a:pPr>
            <a:r>
              <a:rPr lang="en-US" altLang="en-US" dirty="0" smtClean="0"/>
              <a:t>Total score for in-lecture TopHat questions</a:t>
            </a:r>
          </a:p>
          <a:p>
            <a:pPr lvl="2" eaLnBrk="1" fontAlgn="auto" hangingPunct="1">
              <a:spcAft>
                <a:spcPts val="0"/>
              </a:spcAft>
              <a:buFont typeface="Arial" panose="020B0604020202020204" pitchFamily="34" charset="0"/>
              <a:buChar char="–"/>
              <a:defRPr/>
            </a:pPr>
            <a:r>
              <a:rPr lang="en-US" altLang="en-US" dirty="0" smtClean="0"/>
              <a:t>Midterm exams</a:t>
            </a:r>
          </a:p>
          <a:p>
            <a:pPr lvl="2" eaLnBrk="1" fontAlgn="auto" hangingPunct="1">
              <a:spcAft>
                <a:spcPts val="0"/>
              </a:spcAft>
              <a:buFont typeface="Arial" panose="020B0604020202020204" pitchFamily="34" charset="0"/>
              <a:buChar char="–"/>
              <a:defRPr/>
            </a:pPr>
            <a:r>
              <a:rPr lang="en-US" altLang="en-US" dirty="0" smtClean="0"/>
              <a:t>Final exam</a:t>
            </a:r>
          </a:p>
          <a:p>
            <a:pPr eaLnBrk="1" fontAlgn="auto" hangingPunct="1">
              <a:spcAft>
                <a:spcPts val="0"/>
              </a:spcAft>
              <a:buFont typeface="Arial" panose="020B0604020202020204" pitchFamily="34" charset="0"/>
              <a:buChar char="•"/>
              <a:defRPr/>
            </a:pPr>
            <a:r>
              <a:rPr lang="en-US" altLang="en-US" dirty="0" smtClean="0"/>
              <a:t>The mapping of raw score to grade point will be posted before each assignment is due (variation between assignments may occur).</a:t>
            </a:r>
          </a:p>
          <a:p>
            <a:pPr eaLnBrk="1" fontAlgn="auto" hangingPunct="1">
              <a:spcAft>
                <a:spcPts val="0"/>
              </a:spcAft>
              <a:buFont typeface="Arial" panose="020B0604020202020204" pitchFamily="34" charset="0"/>
              <a:buChar char="•"/>
              <a:defRPr/>
            </a:pPr>
            <a:r>
              <a:rPr lang="en-US" altLang="en-US" dirty="0" smtClean="0"/>
              <a:t>Mapping of TopHat bonus questions to grade point</a:t>
            </a:r>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r>
              <a:rPr lang="en-US" altLang="en-US" dirty="0" smtClean="0"/>
              <a:t>The mapping of the midterm to grade point will be posted sometime after the midterm.</a:t>
            </a:r>
          </a:p>
          <a:p>
            <a:pPr eaLnBrk="1" fontAlgn="auto" hangingPunct="1">
              <a:spcAft>
                <a:spcPts val="0"/>
              </a:spcAft>
              <a:buFont typeface="Arial" panose="020B0604020202020204" pitchFamily="34" charset="0"/>
              <a:buChar char="•"/>
              <a:defRPr/>
            </a:pPr>
            <a:r>
              <a:rPr lang="en-US" altLang="en-US" dirty="0" smtClean="0"/>
              <a:t>The mapping of final to grade point cannot be provided until after the official term marks have been released (Department policy).</a:t>
            </a:r>
          </a:p>
          <a:p>
            <a:pPr eaLnBrk="1" fontAlgn="auto" hangingPunct="1">
              <a:spcAft>
                <a:spcPts val="0"/>
              </a:spcAft>
              <a:buFont typeface="Arial" panose="020B0604020202020204" pitchFamily="34" charset="0"/>
              <a:buChar char="•"/>
              <a:defRPr/>
            </a:pPr>
            <a:endParaRPr lang="en-US" alt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732284409"/>
              </p:ext>
            </p:extLst>
          </p:nvPr>
        </p:nvGraphicFramePr>
        <p:xfrm>
          <a:off x="687859" y="3906795"/>
          <a:ext cx="7620002" cy="914400"/>
        </p:xfrm>
        <a:graphic>
          <a:graphicData uri="http://schemas.openxmlformats.org/drawingml/2006/table">
            <a:tbl>
              <a:tblPr firstRow="1" bandRow="1">
                <a:tableStyleId>{5C22544A-7EE6-4342-B048-85BDC9FD1C3A}</a:tableStyleId>
              </a:tblPr>
              <a:tblGrid>
                <a:gridCol w="685800"/>
                <a:gridCol w="685800"/>
                <a:gridCol w="609600"/>
                <a:gridCol w="533400"/>
                <a:gridCol w="533400"/>
                <a:gridCol w="533400"/>
                <a:gridCol w="609600"/>
                <a:gridCol w="609600"/>
                <a:gridCol w="609600"/>
                <a:gridCol w="533400"/>
                <a:gridCol w="609600"/>
                <a:gridCol w="533400"/>
                <a:gridCol w="533402"/>
              </a:tblGrid>
              <a:tr h="504884">
                <a:tc>
                  <a:txBody>
                    <a:bodyPr/>
                    <a:lstStyle/>
                    <a:p>
                      <a:r>
                        <a:rPr lang="en-US" sz="1200" dirty="0" smtClean="0">
                          <a:solidFill>
                            <a:srgbClr val="FFFFFF"/>
                          </a:solidFill>
                        </a:rPr>
                        <a:t>Percent</a:t>
                      </a:r>
                      <a:endParaRPr lang="en-US" sz="1200" dirty="0">
                        <a:solidFill>
                          <a:srgbClr val="FFFFFF"/>
                        </a:solidFill>
                      </a:endParaRPr>
                    </a:p>
                  </a:txBody>
                  <a:tcPr/>
                </a:tc>
                <a:tc>
                  <a:txBody>
                    <a:bodyPr/>
                    <a:lstStyle/>
                    <a:p>
                      <a:r>
                        <a:rPr lang="en-US" sz="1200" dirty="0" smtClean="0">
                          <a:solidFill>
                            <a:srgbClr val="FFFFFF"/>
                          </a:solidFill>
                        </a:rPr>
                        <a:t>96 – 100</a:t>
                      </a:r>
                      <a:endParaRPr lang="en-US" sz="1200" dirty="0">
                        <a:solidFill>
                          <a:srgbClr val="FFFFFF"/>
                        </a:solidFill>
                      </a:endParaRPr>
                    </a:p>
                  </a:txBody>
                  <a:tcPr/>
                </a:tc>
                <a:tc>
                  <a:txBody>
                    <a:bodyPr/>
                    <a:lstStyle/>
                    <a:p>
                      <a:r>
                        <a:rPr lang="en-US" sz="1200" dirty="0" smtClean="0">
                          <a:solidFill>
                            <a:srgbClr val="FFFFFF"/>
                          </a:solidFill>
                        </a:rPr>
                        <a:t>91 – 95</a:t>
                      </a:r>
                      <a:endParaRPr lang="en-US" sz="1200" dirty="0">
                        <a:solidFill>
                          <a:srgbClr val="FFFFFF"/>
                        </a:solidFill>
                      </a:endParaRPr>
                    </a:p>
                  </a:txBody>
                  <a:tcPr/>
                </a:tc>
                <a:tc>
                  <a:txBody>
                    <a:bodyPr/>
                    <a:lstStyle/>
                    <a:p>
                      <a:r>
                        <a:rPr lang="en-US" sz="1200" dirty="0" smtClean="0">
                          <a:solidFill>
                            <a:srgbClr val="FFFFFF"/>
                          </a:solidFill>
                        </a:rPr>
                        <a:t>86 – 90</a:t>
                      </a:r>
                      <a:endParaRPr lang="en-US" sz="1200" dirty="0">
                        <a:solidFill>
                          <a:srgbClr val="FFFFFF"/>
                        </a:solidFill>
                      </a:endParaRPr>
                    </a:p>
                  </a:txBody>
                  <a:tcPr/>
                </a:tc>
                <a:tc>
                  <a:txBody>
                    <a:bodyPr/>
                    <a:lstStyle/>
                    <a:p>
                      <a:r>
                        <a:rPr lang="en-US" sz="1200" dirty="0" smtClean="0">
                          <a:solidFill>
                            <a:srgbClr val="FFFFFF"/>
                          </a:solidFill>
                        </a:rPr>
                        <a:t>81 – 85</a:t>
                      </a:r>
                      <a:endParaRPr lang="en-US" sz="1200" dirty="0">
                        <a:solidFill>
                          <a:srgbClr val="FFFFFF"/>
                        </a:solidFill>
                      </a:endParaRPr>
                    </a:p>
                  </a:txBody>
                  <a:tcPr/>
                </a:tc>
                <a:tc>
                  <a:txBody>
                    <a:bodyPr/>
                    <a:lstStyle/>
                    <a:p>
                      <a:r>
                        <a:rPr lang="en-US" sz="1200" dirty="0" smtClean="0">
                          <a:solidFill>
                            <a:srgbClr val="FFFFFF"/>
                          </a:solidFill>
                        </a:rPr>
                        <a:t>76 - 80</a:t>
                      </a:r>
                      <a:endParaRPr lang="en-US" sz="1200" dirty="0">
                        <a:solidFill>
                          <a:srgbClr val="FFFFFF"/>
                        </a:solidFill>
                      </a:endParaRPr>
                    </a:p>
                  </a:txBody>
                  <a:tcPr/>
                </a:tc>
                <a:tc>
                  <a:txBody>
                    <a:bodyPr/>
                    <a:lstStyle/>
                    <a:p>
                      <a:r>
                        <a:rPr lang="en-US" sz="1200" dirty="0" smtClean="0">
                          <a:solidFill>
                            <a:srgbClr val="FFFFFF"/>
                          </a:solidFill>
                        </a:rPr>
                        <a:t>71</a:t>
                      </a:r>
                      <a:r>
                        <a:rPr lang="en-US" sz="1200" baseline="0" dirty="0" smtClean="0">
                          <a:solidFill>
                            <a:srgbClr val="FFFFFF"/>
                          </a:solidFill>
                        </a:rPr>
                        <a:t> - 75</a:t>
                      </a:r>
                      <a:endParaRPr lang="en-US" sz="1200" dirty="0">
                        <a:solidFill>
                          <a:srgbClr val="FFFFFF"/>
                        </a:solidFill>
                      </a:endParaRPr>
                    </a:p>
                  </a:txBody>
                  <a:tcPr/>
                </a:tc>
                <a:tc>
                  <a:txBody>
                    <a:bodyPr/>
                    <a:lstStyle/>
                    <a:p>
                      <a:r>
                        <a:rPr lang="en-US" sz="1200" dirty="0" smtClean="0">
                          <a:solidFill>
                            <a:srgbClr val="FFFFFF"/>
                          </a:solidFill>
                        </a:rPr>
                        <a:t>65 – 70</a:t>
                      </a:r>
                      <a:endParaRPr lang="en-US" sz="1200" dirty="0">
                        <a:solidFill>
                          <a:srgbClr val="FFFFFF"/>
                        </a:solidFill>
                      </a:endParaRPr>
                    </a:p>
                  </a:txBody>
                  <a:tcPr/>
                </a:tc>
                <a:tc>
                  <a:txBody>
                    <a:bodyPr/>
                    <a:lstStyle/>
                    <a:p>
                      <a:r>
                        <a:rPr lang="en-US" sz="1200" dirty="0" smtClean="0">
                          <a:solidFill>
                            <a:srgbClr val="FFFFFF"/>
                          </a:solidFill>
                        </a:rPr>
                        <a:t>61 – 64</a:t>
                      </a:r>
                      <a:endParaRPr lang="en-US" sz="1200" dirty="0">
                        <a:solidFill>
                          <a:srgbClr val="FFFFFF"/>
                        </a:solidFill>
                      </a:endParaRPr>
                    </a:p>
                  </a:txBody>
                  <a:tcPr/>
                </a:tc>
                <a:tc>
                  <a:txBody>
                    <a:bodyPr/>
                    <a:lstStyle/>
                    <a:p>
                      <a:r>
                        <a:rPr lang="en-US" sz="1200" dirty="0" smtClean="0">
                          <a:solidFill>
                            <a:srgbClr val="FFFFFF"/>
                          </a:solidFill>
                        </a:rPr>
                        <a:t>56 -60</a:t>
                      </a:r>
                      <a:endParaRPr lang="en-US" sz="1200" dirty="0">
                        <a:solidFill>
                          <a:srgbClr val="FFFFFF"/>
                        </a:solidFill>
                      </a:endParaRPr>
                    </a:p>
                  </a:txBody>
                  <a:tcPr/>
                </a:tc>
                <a:tc>
                  <a:txBody>
                    <a:bodyPr/>
                    <a:lstStyle/>
                    <a:p>
                      <a:r>
                        <a:rPr lang="en-US" sz="1200" dirty="0" smtClean="0">
                          <a:solidFill>
                            <a:srgbClr val="FFFFFF"/>
                          </a:solidFill>
                        </a:rPr>
                        <a:t>51 - 55</a:t>
                      </a:r>
                      <a:endParaRPr lang="en-US" sz="1200" dirty="0">
                        <a:solidFill>
                          <a:srgbClr val="FFFFFF"/>
                        </a:solidFill>
                      </a:endParaRPr>
                    </a:p>
                  </a:txBody>
                  <a:tcPr/>
                </a:tc>
                <a:tc>
                  <a:txBody>
                    <a:bodyPr/>
                    <a:lstStyle/>
                    <a:p>
                      <a:r>
                        <a:rPr lang="en-US" sz="1200" dirty="0" smtClean="0">
                          <a:solidFill>
                            <a:srgbClr val="FFFFFF"/>
                          </a:solidFill>
                        </a:rPr>
                        <a:t>46 - 50</a:t>
                      </a:r>
                      <a:endParaRPr lang="en-US" sz="1200" dirty="0">
                        <a:solidFill>
                          <a:srgbClr val="FFFFFF"/>
                        </a:solidFill>
                      </a:endParaRPr>
                    </a:p>
                  </a:txBody>
                  <a:tcPr/>
                </a:tc>
                <a:tc>
                  <a:txBody>
                    <a:bodyPr/>
                    <a:lstStyle/>
                    <a:p>
                      <a:r>
                        <a:rPr lang="en-US" sz="1200" dirty="0" smtClean="0">
                          <a:solidFill>
                            <a:srgbClr val="FFFFFF"/>
                          </a:solidFill>
                        </a:rPr>
                        <a:t>&lt;</a:t>
                      </a:r>
                      <a:r>
                        <a:rPr lang="en-US" sz="1200" baseline="0" dirty="0" smtClean="0">
                          <a:solidFill>
                            <a:srgbClr val="FFFFFF"/>
                          </a:solidFill>
                        </a:rPr>
                        <a:t> 46</a:t>
                      </a:r>
                      <a:endParaRPr lang="en-US" sz="1200" dirty="0">
                        <a:solidFill>
                          <a:srgbClr val="FFFFFF"/>
                        </a:solidFill>
                      </a:endParaRPr>
                    </a:p>
                  </a:txBody>
                  <a:tcPr/>
                </a:tc>
              </a:tr>
              <a:tr h="409516">
                <a:tc>
                  <a:txBody>
                    <a:bodyPr/>
                    <a:lstStyle/>
                    <a:p>
                      <a:r>
                        <a:rPr lang="en-US" sz="1200" dirty="0" smtClean="0"/>
                        <a:t>GPA</a:t>
                      </a:r>
                      <a:endParaRPr lang="en-US" sz="1200" dirty="0"/>
                    </a:p>
                  </a:txBody>
                  <a:tcPr/>
                </a:tc>
                <a:tc>
                  <a:txBody>
                    <a:bodyPr/>
                    <a:lstStyle/>
                    <a:p>
                      <a:r>
                        <a:rPr lang="en-US" sz="1200" dirty="0" smtClean="0"/>
                        <a:t>4.0</a:t>
                      </a:r>
                      <a:endParaRPr lang="en-US" sz="1200" dirty="0"/>
                    </a:p>
                  </a:txBody>
                  <a:tcPr/>
                </a:tc>
                <a:tc>
                  <a:txBody>
                    <a:bodyPr/>
                    <a:lstStyle/>
                    <a:p>
                      <a:r>
                        <a:rPr lang="en-US" sz="1200" dirty="0" smtClean="0"/>
                        <a:t>3.7</a:t>
                      </a:r>
                      <a:endParaRPr lang="en-US" sz="1200" dirty="0"/>
                    </a:p>
                  </a:txBody>
                  <a:tcPr/>
                </a:tc>
                <a:tc>
                  <a:txBody>
                    <a:bodyPr/>
                    <a:lstStyle/>
                    <a:p>
                      <a:r>
                        <a:rPr lang="en-US" sz="1200" dirty="0" smtClean="0"/>
                        <a:t>3.3</a:t>
                      </a:r>
                      <a:endParaRPr lang="en-US" sz="1200" dirty="0"/>
                    </a:p>
                  </a:txBody>
                  <a:tcPr/>
                </a:tc>
                <a:tc>
                  <a:txBody>
                    <a:bodyPr/>
                    <a:lstStyle/>
                    <a:p>
                      <a:r>
                        <a:rPr lang="en-US" sz="1200" dirty="0" smtClean="0"/>
                        <a:t>3.0</a:t>
                      </a:r>
                      <a:endParaRPr lang="en-US" sz="1200" dirty="0"/>
                    </a:p>
                  </a:txBody>
                  <a:tcPr/>
                </a:tc>
                <a:tc>
                  <a:txBody>
                    <a:bodyPr/>
                    <a:lstStyle/>
                    <a:p>
                      <a:r>
                        <a:rPr lang="en-US" sz="1200" dirty="0" smtClean="0"/>
                        <a:t>2.7</a:t>
                      </a:r>
                      <a:endParaRPr lang="en-US" sz="1200" dirty="0"/>
                    </a:p>
                  </a:txBody>
                  <a:tcPr/>
                </a:tc>
                <a:tc>
                  <a:txBody>
                    <a:bodyPr/>
                    <a:lstStyle/>
                    <a:p>
                      <a:r>
                        <a:rPr lang="en-US" sz="1200" dirty="0" smtClean="0"/>
                        <a:t>2.3</a:t>
                      </a:r>
                      <a:endParaRPr lang="en-US" sz="1200" dirty="0"/>
                    </a:p>
                  </a:txBody>
                  <a:tcPr/>
                </a:tc>
                <a:tc>
                  <a:txBody>
                    <a:bodyPr/>
                    <a:lstStyle/>
                    <a:p>
                      <a:r>
                        <a:rPr lang="en-US" sz="1200" dirty="0" smtClean="0"/>
                        <a:t>2.0</a:t>
                      </a:r>
                      <a:endParaRPr lang="en-US" sz="1200" dirty="0"/>
                    </a:p>
                  </a:txBody>
                  <a:tcPr/>
                </a:tc>
                <a:tc>
                  <a:txBody>
                    <a:bodyPr/>
                    <a:lstStyle/>
                    <a:p>
                      <a:r>
                        <a:rPr lang="en-US" sz="1200" dirty="0" smtClean="0"/>
                        <a:t>1.7</a:t>
                      </a:r>
                      <a:endParaRPr lang="en-US" sz="1200" dirty="0"/>
                    </a:p>
                  </a:txBody>
                  <a:tcPr/>
                </a:tc>
                <a:tc>
                  <a:txBody>
                    <a:bodyPr/>
                    <a:lstStyle/>
                    <a:p>
                      <a:r>
                        <a:rPr lang="en-US" sz="1200" dirty="0" smtClean="0"/>
                        <a:t>1.3</a:t>
                      </a:r>
                      <a:endParaRPr lang="en-US" sz="1200" dirty="0"/>
                    </a:p>
                  </a:txBody>
                  <a:tcPr/>
                </a:tc>
                <a:tc>
                  <a:txBody>
                    <a:bodyPr/>
                    <a:lstStyle/>
                    <a:p>
                      <a:r>
                        <a:rPr lang="en-US" sz="1200" dirty="0" smtClean="0"/>
                        <a:t>1.0</a:t>
                      </a:r>
                      <a:endParaRPr lang="en-US" sz="1200" dirty="0"/>
                    </a:p>
                  </a:txBody>
                  <a:tcPr/>
                </a:tc>
                <a:tc>
                  <a:txBody>
                    <a:bodyPr/>
                    <a:lstStyle/>
                    <a:p>
                      <a:r>
                        <a:rPr lang="en-US" sz="1200" dirty="0" smtClean="0"/>
                        <a:t>0.7</a:t>
                      </a:r>
                      <a:endParaRPr lang="en-US" sz="1200" dirty="0"/>
                    </a:p>
                  </a:txBody>
                  <a:tcPr/>
                </a:tc>
                <a:tc>
                  <a:txBody>
                    <a:bodyPr/>
                    <a:lstStyle/>
                    <a:p>
                      <a:r>
                        <a:rPr lang="en-US" sz="1200" dirty="0" smtClean="0"/>
                        <a:t>0.0</a:t>
                      </a:r>
                      <a:endParaRPr lang="en-US" sz="1200" dirty="0"/>
                    </a:p>
                  </a:txBody>
                  <a:tcPr/>
                </a:tc>
              </a:tr>
            </a:tbl>
          </a:graphicData>
        </a:graphic>
      </p:graphicFrame>
    </p:spTree>
    <p:extLst>
      <p:ext uri="{BB962C8B-B14F-4D97-AF65-F5344CB8AC3E}">
        <p14:creationId xmlns:p14="http://schemas.microsoft.com/office/powerpoint/2010/main" val="311746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a:t>
            </a:r>
          </a:p>
        </p:txBody>
      </p:sp>
      <p:sp>
        <p:nvSpPr>
          <p:cNvPr id="3" name="Content Placeholder 2"/>
          <p:cNvSpPr>
            <a:spLocks noGrp="1"/>
          </p:cNvSpPr>
          <p:nvPr>
            <p:ph idx="1"/>
          </p:nvPr>
        </p:nvSpPr>
        <p:spPr/>
        <p:txBody>
          <a:bodyPr/>
          <a:lstStyle/>
          <a:p>
            <a:pPr>
              <a:defRPr/>
            </a:pPr>
            <a:r>
              <a:rPr lang="en-US" dirty="0" smtClean="0"/>
              <a:t>To determine your weighted term grade point simply multiply each grade point by the weight of each component.</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1">
              <a:defRPr/>
            </a:pPr>
            <a:r>
              <a:rPr lang="en-US" dirty="0" smtClean="0"/>
              <a:t>Assignments: weight = 30%, example score = A</a:t>
            </a:r>
          </a:p>
          <a:p>
            <a:pPr lvl="1">
              <a:defRPr/>
            </a:pPr>
            <a:r>
              <a:rPr lang="en-US" dirty="0" smtClean="0"/>
              <a:t>Midterm: weight = 30%, example score = B+</a:t>
            </a:r>
          </a:p>
          <a:p>
            <a:pPr lvl="1">
              <a:defRPr/>
            </a:pPr>
            <a:r>
              <a:rPr lang="en-US" dirty="0" smtClean="0"/>
              <a:t>Final: weight = 40%, example score = C-</a:t>
            </a:r>
          </a:p>
          <a:p>
            <a:pPr marL="225425" lvl="1" indent="0">
              <a:buFont typeface="Times New Roman" pitchFamily="18" charset="0"/>
              <a:buNone/>
              <a:defRPr/>
            </a:pPr>
            <a:endParaRPr lang="en-US" dirty="0" smtClean="0"/>
          </a:p>
          <a:p>
            <a:pPr marL="225425" lvl="1" indent="0">
              <a:buFont typeface="Times New Roman" pitchFamily="18" charset="0"/>
              <a:buNone/>
              <a:defRPr/>
            </a:pPr>
            <a:r>
              <a:rPr lang="en-US" dirty="0" smtClean="0"/>
              <a:t>Weighted assignments: 0.3 * 4.0 = 1.2</a:t>
            </a:r>
          </a:p>
          <a:p>
            <a:pPr marL="225425" lvl="1" indent="0">
              <a:buFont typeface="Times New Roman" pitchFamily="18" charset="0"/>
              <a:buNone/>
              <a:defRPr/>
            </a:pPr>
            <a:r>
              <a:rPr lang="en-US" dirty="0" smtClean="0"/>
              <a:t>Weighted midterm: 0.3 * 3.3 = 0.99</a:t>
            </a:r>
          </a:p>
          <a:p>
            <a:pPr marL="225425" lvl="1" indent="0">
              <a:buFont typeface="Times New Roman" pitchFamily="18" charset="0"/>
              <a:buNone/>
              <a:defRPr/>
            </a:pPr>
            <a:r>
              <a:rPr lang="en-US" dirty="0" smtClean="0"/>
              <a:t>Weighted final: 0.4 * 1.7 = 0.68</a:t>
            </a:r>
          </a:p>
          <a:p>
            <a:pPr marL="225425" lvl="1" indent="0">
              <a:buFont typeface="Times New Roman" pitchFamily="18" charset="0"/>
              <a:buNone/>
              <a:defRPr/>
            </a:pPr>
            <a:r>
              <a:rPr lang="en-US" dirty="0" smtClean="0"/>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458287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Term Grade </a:t>
            </a:r>
            <a:r>
              <a:rPr lang="en-US" altLang="en-US" dirty="0" smtClean="0"/>
              <a:t>(</a:t>
            </a:r>
            <a:r>
              <a:rPr lang="en-US" altLang="en-US" dirty="0"/>
              <a:t>2</a:t>
            </a:r>
            <a:r>
              <a:rPr lang="en-US" altLang="en-US" dirty="0" smtClean="0"/>
              <a:t>)</a:t>
            </a:r>
            <a:r>
              <a:rPr lang="en-US" altLang="en-US" baseline="30000" dirty="0" smtClean="0"/>
              <a:t>1</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a:r>
              <a:rPr lang="en-US" dirty="0" smtClean="0">
                <a:hlinkClick r:id="rId2"/>
              </a:rPr>
              <a:t>http</a:t>
            </a:r>
            <a:r>
              <a:rPr lang="en-US" dirty="0">
                <a:hlinkClick r:id="rId2"/>
              </a:rPr>
              <a:t>://pages.cpsc.ucalgary.ca/~</a:t>
            </a:r>
            <a:r>
              <a:rPr lang="en-US" dirty="0" smtClean="0">
                <a:hlinkClick r:id="rId2"/>
              </a:rPr>
              <a:t>tamj/2016/219W/grade_calculator.xlsx</a:t>
            </a:r>
            <a:endParaRPr lang="en-US" dirty="0" smtClean="0"/>
          </a:p>
          <a:p>
            <a:pPr fontAlgn="auto">
              <a:spcBef>
                <a:spcPts val="0"/>
              </a:spcBef>
              <a:spcAft>
                <a:spcPts val="0"/>
              </a:spcAft>
              <a:defRPr/>
            </a:pPr>
            <a:r>
              <a:rPr lang="en-US" dirty="0"/>
              <a:t>The 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endParaRPr lang="en-US" dirty="0" smtClean="0"/>
          </a:p>
          <a:p>
            <a:pPr lvl="1"/>
            <a:endParaRPr lang="en-US" dirty="0"/>
          </a:p>
        </p:txBody>
      </p:sp>
      <p:sp>
        <p:nvSpPr>
          <p:cNvPr id="4" name="Rectangle 3"/>
          <p:cNvSpPr/>
          <p:nvPr/>
        </p:nvSpPr>
        <p:spPr>
          <a:xfrm>
            <a:off x="214131" y="6077111"/>
            <a:ext cx="8582628" cy="523220"/>
          </a:xfrm>
          <a:prstGeom prst="rect">
            <a:avLst/>
          </a:prstGeom>
        </p:spPr>
        <p:txBody>
          <a:bodyPr wrap="square">
            <a:spAutoFit/>
          </a:bodyPr>
          <a:lstStyle/>
          <a:p>
            <a:pPr fontAlgn="auto">
              <a:spcBef>
                <a:spcPts val="0"/>
              </a:spcBef>
              <a:spcAft>
                <a:spcPts val="0"/>
              </a:spcAft>
              <a:defRPr/>
            </a:pPr>
            <a:r>
              <a:rPr lang="en-US" dirty="0"/>
              <a:t>1 Note: to keep things simple the formula in the spreadsheet does not check if the exam component was passed or not (you can do the check manually or add it in yourself)</a:t>
            </a:r>
          </a:p>
        </p:txBody>
      </p:sp>
    </p:spTree>
    <p:extLst>
      <p:ext uri="{BB962C8B-B14F-4D97-AF65-F5344CB8AC3E}">
        <p14:creationId xmlns:p14="http://schemas.microsoft.com/office/powerpoint/2010/main" val="347495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225176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remember this is often a high enrollment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Examination Content (2)</a:t>
            </a:r>
          </a:p>
        </p:txBody>
      </p:sp>
      <p:sp>
        <p:nvSpPr>
          <p:cNvPr id="23555" name="Content Placeholder 2"/>
          <p:cNvSpPr>
            <a:spLocks noGrp="1"/>
          </p:cNvSpPr>
          <p:nvPr>
            <p:ph idx="1"/>
          </p:nvPr>
        </p:nvSpPr>
        <p:spPr/>
        <p:txBody>
          <a:bodyPr/>
          <a:lstStyle/>
          <a:p>
            <a:r>
              <a:rPr lang="en-US" altLang="en-US" dirty="0" smtClean="0"/>
              <a:t>More sample ‘exam type’ questions will be provided during the semester. </a:t>
            </a:r>
          </a:p>
          <a:p>
            <a:pPr lvl="1"/>
            <a:r>
              <a:rPr lang="en-US" altLang="en-US" dirty="0" smtClean="0"/>
              <a:t>Sometimes ‘on the fly’ in lecture so  </a:t>
            </a:r>
            <a:r>
              <a:rPr lang="en-US" altLang="en-US" b="1" dirty="0" smtClean="0"/>
              <a:t>pay attention </a:t>
            </a:r>
            <a:r>
              <a:rPr lang="en-US" altLang="en-US" dirty="0" smtClean="0"/>
              <a:t>to these and </a:t>
            </a:r>
            <a:r>
              <a:rPr lang="en-US" altLang="en-US" b="1" dirty="0" smtClean="0"/>
              <a:t>take notes</a:t>
            </a:r>
            <a:r>
              <a:rPr lang="en-US" altLang="en-US" dirty="0" smtClean="0"/>
              <a:t>.</a:t>
            </a:r>
          </a:p>
          <a:p>
            <a:endParaRPr lang="en-US" altLang="en-US" dirty="0" smtClean="0"/>
          </a:p>
          <a:p>
            <a:pPr lvl="1"/>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Sound effects (due to budgetary constraints) were produced by James Tam </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31</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01419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chemeClr val="tx1"/>
          </a:solidFill>
          <a:prstDash val="solid"/>
          <a:round/>
          <a:headEnd type="none" w="sm" len="sm"/>
          <a:tailEnd type="none"/>
        </a:ln>
        <a:effectLst/>
      </a:spPr>
      <a:bodyPr rtlCol="0" anchor="ctr"/>
      <a:lstStyle>
        <a:defPPr algn="ctr">
          <a:defRPr/>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33495</TotalTime>
  <Pages>8</Pages>
  <Words>2328</Words>
  <Application>Microsoft Office PowerPoint</Application>
  <PresentationFormat>On-screen Show (4:3)</PresentationFormat>
  <Paragraphs>283</Paragraphs>
  <Slides>31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Comic Sans MS</vt:lpstr>
      <vt:lpstr>ＭＳ Ｐゴシック</vt:lpstr>
      <vt:lpstr>Times New Roman</vt:lpstr>
      <vt:lpstr>evaluation_intro</vt:lpstr>
      <vt:lpstr>Introduction To CPSC 219</vt:lpstr>
      <vt:lpstr>Then And Now…</vt:lpstr>
      <vt:lpstr>Administrative (James Tam)</vt:lpstr>
      <vt:lpstr>Course Resources</vt:lpstr>
      <vt:lpstr>How To Use The Course Resources</vt:lpstr>
      <vt:lpstr>Your Engagement Level ---&gt; Your Learning</vt:lpstr>
      <vt:lpstr>How To Use The Course Resources (2)</vt:lpstr>
      <vt:lpstr>How To Use The Course Resources (2)</vt:lpstr>
      <vt:lpstr>How To Use The Course Resources (3)</vt:lpstr>
      <vt:lpstr>Tam’s “House Rules”</vt:lpstr>
      <vt:lpstr>Tam’s “House Rules”</vt:lpstr>
      <vt:lpstr>Tam’s “House Rules”</vt:lpstr>
      <vt:lpstr>233 Students: Assumed Knowledge</vt:lpstr>
      <vt:lpstr>How To Succeed In This Course: A Summary</vt:lpstr>
      <vt:lpstr>Evaluation Components</vt:lpstr>
      <vt:lpstr>In Class Bonus Questions (2% Max Bonus On Term Grade)</vt:lpstr>
      <vt:lpstr>Assignments</vt:lpstr>
      <vt:lpstr>Assignments</vt:lpstr>
      <vt:lpstr>Submitting Assignments</vt:lpstr>
      <vt:lpstr>JT’s Helpful Hint: Electronically Submitting Work</vt:lpstr>
      <vt:lpstr>Backing Up And Submitting Your Work</vt:lpstr>
      <vt:lpstr>Examinations</vt:lpstr>
      <vt:lpstr>Examinations (2)</vt:lpstr>
      <vt:lpstr>Mapping Your Raw Score To A Grade Point</vt:lpstr>
      <vt:lpstr>Estimating Your Term Grade</vt:lpstr>
      <vt:lpstr>Estimating Your Term Grade (2)1</vt:lpstr>
      <vt:lpstr>Why Grade Points?</vt:lpstr>
      <vt:lpstr>Examination Content</vt:lpstr>
      <vt:lpstr>Examination Content (2)</vt:lpstr>
      <vt:lpstr>Feedback</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Introduction/course administrative information</dc:title>
  <dc:creator>James Tam</dc:creator>
  <cp:lastModifiedBy>James Tam</cp:lastModifiedBy>
  <cp:revision>3075</cp:revision>
  <cp:lastPrinted>1998-08-16T21:06:56Z</cp:lastPrinted>
  <dcterms:created xsi:type="dcterms:W3CDTF">1995-08-18T10:27:02Z</dcterms:created>
  <dcterms:modified xsi:type="dcterms:W3CDTF">2016-01-12T01:21:07Z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