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x-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handoutMasterIdLst>
    <p:handoutMasterId r:id="rId46"/>
  </p:handoutMasterIdLst>
  <p:sldIdLst>
    <p:sldId id="256" r:id="rId2"/>
    <p:sldId id="259" r:id="rId3"/>
    <p:sldId id="261" r:id="rId4"/>
    <p:sldId id="263" r:id="rId5"/>
    <p:sldId id="313" r:id="rId6"/>
    <p:sldId id="265" r:id="rId7"/>
    <p:sldId id="312" r:id="rId8"/>
    <p:sldId id="270" r:id="rId9"/>
    <p:sldId id="296" r:id="rId10"/>
    <p:sldId id="297" r:id="rId11"/>
    <p:sldId id="273" r:id="rId12"/>
    <p:sldId id="274" r:id="rId13"/>
    <p:sldId id="310" r:id="rId14"/>
    <p:sldId id="276" r:id="rId15"/>
    <p:sldId id="305" r:id="rId16"/>
    <p:sldId id="298" r:id="rId17"/>
    <p:sldId id="277" r:id="rId18"/>
    <p:sldId id="280" r:id="rId19"/>
    <p:sldId id="282" r:id="rId20"/>
    <p:sldId id="283" r:id="rId21"/>
    <p:sldId id="285" r:id="rId22"/>
    <p:sldId id="286" r:id="rId23"/>
    <p:sldId id="299" r:id="rId24"/>
    <p:sldId id="287" r:id="rId25"/>
    <p:sldId id="306" r:id="rId26"/>
    <p:sldId id="300" r:id="rId27"/>
    <p:sldId id="288" r:id="rId28"/>
    <p:sldId id="289" r:id="rId29"/>
    <p:sldId id="291" r:id="rId30"/>
    <p:sldId id="292" r:id="rId31"/>
    <p:sldId id="293" r:id="rId32"/>
    <p:sldId id="301" r:id="rId33"/>
    <p:sldId id="302" r:id="rId34"/>
    <p:sldId id="294" r:id="rId35"/>
    <p:sldId id="307" r:id="rId36"/>
    <p:sldId id="315" r:id="rId37"/>
    <p:sldId id="308" r:id="rId38"/>
    <p:sldId id="303" r:id="rId39"/>
    <p:sldId id="295" r:id="rId40"/>
    <p:sldId id="304" r:id="rId41"/>
    <p:sldId id="311" r:id="rId42"/>
    <p:sldId id="317" r:id="rId43"/>
    <p:sldId id="318" r:id="rId4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236" autoAdjust="0"/>
    <p:restoredTop sz="89499" autoAdjust="0"/>
  </p:normalViewPr>
  <p:slideViewPr>
    <p:cSldViewPr>
      <p:cViewPr>
        <p:scale>
          <a:sx n="100" d="100"/>
          <a:sy n="100" d="100"/>
        </p:scale>
        <p:origin x="984" y="-2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84" d="100"/>
          <a:sy n="84" d="100"/>
        </p:scale>
        <p:origin x="-1728" y="3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39469B8-C6FC-4078-A43A-0454E9D51563}" type="datetimeFigureOut">
              <a:rPr lang="en-US"/>
              <a:pPr>
                <a:defRPr/>
              </a:pPr>
              <a:t>12/5/2016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A brief introduction into computer science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C8ECD3D-BD7F-4879-94C5-ECBAF8EBD7B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34CE3E9-A588-4652-8D11-222A1F73D1D2}" type="datetimeFigureOut">
              <a:rPr lang="en-US"/>
              <a:pPr>
                <a:defRPr/>
              </a:pPr>
              <a:t>12/5/2016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C63CA86-79D9-4533-8E30-EE64731E180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>
              <a:buFontTx/>
              <a:buChar char="•"/>
            </a:pPr>
            <a:endParaRPr lang="en-US" alt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53300A9-0A3C-4752-83D2-B8DF94DA92FE}" type="slidenum">
              <a:rPr lang="en-US" altLang="en-US"/>
              <a:pPr eaLnBrk="1" hangingPunct="1"/>
              <a:t>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endParaRPr lang="en-CA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D3FE4F1-EB6B-443A-8215-F11A1F610746}" type="slidenum">
              <a:rPr lang="en-US" altLang="en-US"/>
              <a:pPr eaLnBrk="1" hangingPunct="1"/>
              <a:t>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>
              <a:buFontTx/>
              <a:buChar char="•"/>
            </a:pPr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CB84090-C0B6-4226-96CC-E040D88D46A3}" type="slidenum">
              <a:rPr lang="en-US" altLang="en-US"/>
              <a:pPr eaLnBrk="1" hangingPunct="1"/>
              <a:t>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5700" y="692150"/>
            <a:ext cx="4552950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endParaRPr lang="en-US" alt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801D797-4CAD-45A1-939C-321892087886}" type="slidenum">
              <a:rPr lang="en-US" altLang="en-US"/>
              <a:pPr eaLnBrk="1" hangingPunct="1"/>
              <a:t>15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en-CA" altLang="en-US" dirty="0" smtClean="0"/>
          </a:p>
          <a:p>
            <a:pPr>
              <a:buFontTx/>
              <a:buChar char="-"/>
            </a:pPr>
            <a:endParaRPr lang="en-CA" alt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endParaRPr lang="en-US" altLang="en-US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-"/>
            </a:pPr>
            <a:endParaRPr lang="en-CA" altLang="en-US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2098E05-71A9-413E-B413-8104B627893B}" type="slidenum">
              <a:rPr lang="en-US" altLang="en-US"/>
              <a:pPr eaLnBrk="1" hangingPunct="1"/>
              <a:t>25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5700" y="692150"/>
            <a:ext cx="4552950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endParaRPr lang="en-CA" altLang="en-US" dirty="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1A0D353-AA1C-4E2D-A03B-6DF102E17B16}" type="slidenum">
              <a:rPr lang="en-US" altLang="en-US"/>
              <a:pPr eaLnBrk="1" hangingPunct="1"/>
              <a:t>35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>
              <a:buFontTx/>
              <a:buChar char="•"/>
            </a:pPr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6AAAACF-0854-4592-8AE1-2BEDA5214D79}" type="slidenum">
              <a:rPr lang="en-US" altLang="en-US"/>
              <a:pPr eaLnBrk="1" hangingPunct="1"/>
              <a:t>36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5700" y="692150"/>
            <a:ext cx="4552950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b="1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02CD33A-72E0-498B-9E32-B50C021667A0}" type="datetimeFigureOut">
              <a:rPr lang="en-US"/>
              <a:pPr>
                <a:defRPr/>
              </a:pPr>
              <a:t>12/5/2016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7B315986-2CA6-430C-A39C-ABD9931210A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3148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7924800" y="6567488"/>
            <a:ext cx="1219200" cy="27622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defRPr/>
            </a:pPr>
            <a:r>
              <a:rPr lang="en-US" sz="1200" dirty="0" smtClean="0">
                <a:cs typeface="Arial" charset="0"/>
              </a:rPr>
              <a:t>James Tam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32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/>
          <a:lstStyle>
            <a:lvl1pPr>
              <a:defRPr sz="2400" baseline="0"/>
            </a:lvl1pPr>
            <a:lvl2pPr>
              <a:defRPr sz="2000" baseline="0"/>
            </a:lvl2pPr>
            <a:lvl3pPr>
              <a:defRPr sz="1800" baseline="0"/>
            </a:lvl3pPr>
            <a:lvl4pPr>
              <a:defRPr sz="1400" baseline="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813860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0E5212D-0057-40ED-A8DB-F9CAE3848AAB}" type="datetimeFigureOut">
              <a:rPr lang="en-US"/>
              <a:pPr>
                <a:defRPr/>
              </a:pPr>
              <a:t>12/5/2016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37A57559-0AF2-4C6A-A11C-95D4EA5B60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2842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00C759D-0DF0-4001-AE34-D7FEC7D6CEBC}" type="datetimeFigureOut">
              <a:rPr lang="en-US"/>
              <a:pPr>
                <a:defRPr/>
              </a:pPr>
              <a:t>12/5/2016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4314D922-E3E2-47BA-B48D-1FEA3D3D148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9000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4DFA63D-5211-4043-B429-950B6518E353}" type="datetimeFigureOut">
              <a:rPr lang="en-US"/>
              <a:pPr>
                <a:defRPr/>
              </a:pPr>
              <a:t>12/5/2016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D61B45C7-84D8-41AE-A30A-4467B88A13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161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0E4BBA5-E58E-41B9-8A2B-C14503531D19}" type="datetimeFigureOut">
              <a:rPr lang="en-US"/>
              <a:pPr>
                <a:defRPr/>
              </a:pPr>
              <a:t>12/5/2016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9D5272D4-21C3-411B-817E-FC581F25C5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2551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EC61F8B-597B-403F-99B0-41957CEFE3B6}" type="datetimeFigureOut">
              <a:rPr lang="en-US"/>
              <a:pPr>
                <a:defRPr/>
              </a:pPr>
              <a:t>12/5/2016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512F06B9-642F-4A1B-A5E6-0D6BDD85E32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9057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6889F19-CADD-4BAF-BDD4-9110AF521115}" type="datetimeFigureOut">
              <a:rPr lang="en-US"/>
              <a:pPr>
                <a:defRPr/>
              </a:pPr>
              <a:t>12/5/2016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39839474-930D-48BA-81F9-E025E3B965F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2425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AE7C9F8-CC03-42F2-BF9C-986CBCBD9C95}" type="datetimeFigureOut">
              <a:rPr lang="en-US"/>
              <a:pPr>
                <a:defRPr/>
              </a:pPr>
              <a:t>12/5/2016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0DB766ED-D305-459A-9BEE-A9BF5C66A8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8887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67394F9-B8D4-4E09-B963-B02EEDD90991}" type="datetimeFigureOut">
              <a:rPr lang="en-US"/>
              <a:pPr>
                <a:defRPr/>
              </a:pPr>
              <a:t>12/5/2016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5D56031A-F0DC-4065-94A2-5E7ACD0FE46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9070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F33AF67-B02F-47B3-A05C-4C410D6A4DE6}" type="datetimeFigureOut">
              <a:rPr lang="en-US"/>
              <a:pPr>
                <a:defRPr/>
              </a:pPr>
              <a:t>12/5/2016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86279656-4E04-443F-9BA1-FFC269DD202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71054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3213"/>
            <a:ext cx="8166100" cy="5222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419516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3213"/>
            <a:ext cx="8166100" cy="5222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22800" y="1108075"/>
            <a:ext cx="4013200" cy="26082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22800" y="3868738"/>
            <a:ext cx="4013200" cy="26082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523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67" r:id="rId1"/>
    <p:sldLayoutId id="2147484368" r:id="rId2"/>
    <p:sldLayoutId id="2147484369" r:id="rId3"/>
    <p:sldLayoutId id="2147484370" r:id="rId4"/>
    <p:sldLayoutId id="2147484371" r:id="rId5"/>
    <p:sldLayoutId id="2147484372" r:id="rId6"/>
    <p:sldLayoutId id="2147484373" r:id="rId7"/>
    <p:sldLayoutId id="2147484374" r:id="rId8"/>
    <p:sldLayoutId id="2147484375" r:id="rId9"/>
    <p:sldLayoutId id="2147484376" r:id="rId10"/>
    <p:sldLayoutId id="2147484377" r:id="rId11"/>
    <p:sldLayoutId id="2147484378" r:id="rId12"/>
    <p:sldLayoutId id="2147484379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9715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psc.ucalgary.ca/Research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ucalgary.ca/pubs/calendar/current/software-engineering.html" TargetMode="External"/><Relationship Id="rId4" Type="http://schemas.openxmlformats.org/officeDocument/2006/relationships/hyperlink" Target="http://www.ucalgary.ca/pubs/calendar/current/computer-science.html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ilab.cpsc.ucalgary.ca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ilab.cpsc.ucalgary.ca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jungle.cpsc.ucalgary.ca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hyperlink" Target="http://pages.cpsc.ucalgary.ca/~jacob/AI/" TargetMode="External"/><Relationship Id="rId7" Type="http://schemas.openxmlformats.org/officeDocument/2006/relationships/image" Target="../media/image20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hyperlink" Target="http://pages.cpsc.ucalgary.ca/~kremer" TargetMode="External"/><Relationship Id="rId10" Type="http://schemas.openxmlformats.org/officeDocument/2006/relationships/image" Target="../media/image23.png"/><Relationship Id="rId4" Type="http://schemas.openxmlformats.org/officeDocument/2006/relationships/hyperlink" Target="http://pages.cpsc.ucalgary.ca/~denzinge/" TargetMode="External"/><Relationship Id="rId9" Type="http://schemas.openxmlformats.org/officeDocument/2006/relationships/image" Target="../media/image22.w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wmf"/><Relationship Id="rId4" Type="http://schemas.openxmlformats.org/officeDocument/2006/relationships/image" Target="../media/image2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people.ucalgary.ca/~jparker/" TargetMode="External"/><Relationship Id="rId4" Type="http://schemas.openxmlformats.org/officeDocument/2006/relationships/hyperlink" Target="http://pages.cpsc.ucalgary.ca/~boyd/pmwiki/pmwiki.php?n=Main.Research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psc.ucalgary.ca/cpsc_research/areas/evolutionary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cis.cpsc.ucalgary.ca/" TargetMode="External"/><Relationship Id="rId5" Type="http://schemas.openxmlformats.org/officeDocument/2006/relationships/image" Target="../media/image35.wmf"/><Relationship Id="rId4" Type="http://schemas.openxmlformats.org/officeDocument/2006/relationships/image" Target="../media/image34.wmf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9.jpeg"/><Relationship Id="rId4" Type="http://schemas.openxmlformats.org/officeDocument/2006/relationships/hyperlink" Target="http://www.cpsc.ucalgary.ca/undergrad/courses_progression/concentration?conc=game" TargetMode="Externa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smtClean="0"/>
              <a:t>Introduction To Computer Science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842963" y="5815013"/>
            <a:ext cx="71008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lang="en-CA" altLang="en-US" sz="1800" baseline="30000">
              <a:latin typeface="Arial" panose="020B0604020202020204" pitchFamily="34" charset="0"/>
            </a:endParaRP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798638" y="4341813"/>
            <a:ext cx="5511800" cy="206216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92075" tIns="46038" rIns="92075" bIns="46038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en-US" sz="3200" dirty="0" smtClean="0">
                <a:latin typeface="+mn-lt"/>
                <a:cs typeface="Arial" charset="0"/>
              </a:rPr>
              <a:t>In this section you will get an overview of some research areas and higher level courses in Computer Science.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Introduction To Computer Science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140700" cy="923925"/>
          </a:xfrm>
        </p:spPr>
        <p:txBody>
          <a:bodyPr/>
          <a:lstStyle/>
          <a:p>
            <a:r>
              <a:rPr lang="en-US" altLang="en-US" smtClean="0"/>
              <a:t>Computer Science is about problem solving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2819400" y="1685925"/>
            <a:ext cx="2986088" cy="4965700"/>
            <a:chOff x="2819400" y="1685925"/>
            <a:chExt cx="2986088" cy="4965561"/>
          </a:xfrm>
        </p:grpSpPr>
        <p:sp>
          <p:nvSpPr>
            <p:cNvPr id="16395" name="Text Box 24"/>
            <p:cNvSpPr txBox="1">
              <a:spLocks noChangeArrowheads="1"/>
            </p:cNvSpPr>
            <p:nvPr/>
          </p:nvSpPr>
          <p:spPr bwMode="auto">
            <a:xfrm>
              <a:off x="2819400" y="5943600"/>
              <a:ext cx="2986088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Representing large sets of data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Arial" panose="020B0604020202020204" pitchFamily="34" charset="0"/>
                </a:rPr>
                <a:t>Image from: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Arial" panose="020B0604020202020204" pitchFamily="34" charset="0"/>
                </a:rPr>
                <a:t>Lau, E. (2003) </a:t>
              </a:r>
              <a:r>
                <a:rPr lang="en-US" altLang="en-US" sz="1200" b="1">
                  <a:latin typeface="Arial" panose="020B0604020202020204" pitchFamily="34" charset="0"/>
                </a:rPr>
                <a:t>Stocks</a:t>
              </a:r>
              <a:r>
                <a:rPr lang="en-US" altLang="en-US" sz="1200">
                  <a:latin typeface="Arial" panose="020B0604020202020204" pitchFamily="34" charset="0"/>
                </a:rPr>
                <a:t>.</a:t>
              </a:r>
            </a:p>
          </p:txBody>
        </p:sp>
        <p:pic>
          <p:nvPicPr>
            <p:cNvPr id="1639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46" t="28322" r="14394"/>
            <a:stretch>
              <a:fillRect/>
            </a:stretch>
          </p:blipFill>
          <p:spPr bwMode="auto">
            <a:xfrm>
              <a:off x="2828926" y="1685925"/>
              <a:ext cx="1828778" cy="4257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541338" y="1685925"/>
            <a:ext cx="1571625" cy="1749425"/>
            <a:chOff x="541338" y="1685925"/>
            <a:chExt cx="1571625" cy="1749286"/>
          </a:xfrm>
        </p:grpSpPr>
        <p:sp>
          <p:nvSpPr>
            <p:cNvPr id="16393" name="Text Box 16"/>
            <p:cNvSpPr txBox="1">
              <a:spLocks noChangeArrowheads="1"/>
            </p:cNvSpPr>
            <p:nvPr/>
          </p:nvSpPr>
          <p:spPr bwMode="auto">
            <a:xfrm>
              <a:off x="541338" y="2727325"/>
              <a:ext cx="137160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Graphics: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Arial" panose="020B0604020202020204" pitchFamily="34" charset="0"/>
                </a:rPr>
                <a:t>Image curtesy of Xin Liu</a:t>
              </a:r>
            </a:p>
          </p:txBody>
        </p:sp>
        <p:pic>
          <p:nvPicPr>
            <p:cNvPr id="16394" name="Picture 1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863" y="1685925"/>
              <a:ext cx="1562100" cy="1041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5" name="Group 28"/>
          <p:cNvGrpSpPr>
            <a:grpSpLocks/>
          </p:cNvGrpSpPr>
          <p:nvPr/>
        </p:nvGrpSpPr>
        <p:grpSpPr bwMode="auto">
          <a:xfrm>
            <a:off x="6688138" y="4586288"/>
            <a:ext cx="2163762" cy="2271712"/>
            <a:chOff x="4397" y="2593"/>
            <a:chExt cx="1363" cy="1431"/>
          </a:xfrm>
        </p:grpSpPr>
        <p:pic>
          <p:nvPicPr>
            <p:cNvPr id="16391" name="Picture 22" descr="fifa99_screen00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963" b="8284"/>
            <a:stretch>
              <a:fillRect/>
            </a:stretch>
          </p:blipFill>
          <p:spPr bwMode="auto">
            <a:xfrm>
              <a:off x="4402" y="2593"/>
              <a:ext cx="1358" cy="1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392" name="Text Box 25"/>
            <p:cNvSpPr txBox="1">
              <a:spLocks noChangeArrowheads="1"/>
            </p:cNvSpPr>
            <p:nvPr/>
          </p:nvSpPr>
          <p:spPr bwMode="auto">
            <a:xfrm>
              <a:off x="4397" y="3658"/>
              <a:ext cx="1363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Artificial Intelligence FIFA © Electronic Arts</a:t>
              </a:r>
              <a:r>
                <a:rPr lang="en-US" altLang="en-US" sz="1400">
                  <a:latin typeface="Arial" panose="020B0604020202020204" pitchFamily="34" charset="0"/>
                </a:rPr>
                <a:t>.</a:t>
              </a:r>
              <a:endParaRPr lang="en-US" altLang="en-US" sz="160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CA" altLang="en-US" dirty="0" smtClean="0"/>
              <a:t>Some Areas Of Study And Research In Computer Science</a:t>
            </a:r>
            <a:endParaRPr lang="en-CA" altLang="en-US" baseline="30000" dirty="0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178800" cy="49101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CA" altLang="en-US" smtClean="0">
                <a:cs typeface="Times New Roman" panose="02020603050405020304" pitchFamily="18" charset="0"/>
              </a:rPr>
              <a:t>Human-Computer Interaction </a:t>
            </a:r>
          </a:p>
          <a:p>
            <a:pPr>
              <a:lnSpc>
                <a:spcPct val="90000"/>
              </a:lnSpc>
            </a:pPr>
            <a:r>
              <a:rPr lang="en-CA" altLang="en-US" smtClean="0">
                <a:cs typeface="Times New Roman" panose="02020603050405020304" pitchFamily="18" charset="0"/>
              </a:rPr>
              <a:t>Computer Graphics</a:t>
            </a:r>
          </a:p>
          <a:p>
            <a:pPr>
              <a:lnSpc>
                <a:spcPct val="90000"/>
              </a:lnSpc>
            </a:pPr>
            <a:r>
              <a:rPr lang="en-CA" altLang="en-US" smtClean="0">
                <a:cs typeface="Times New Roman" panose="02020603050405020304" pitchFamily="18" charset="0"/>
              </a:rPr>
              <a:t>Information Visualization</a:t>
            </a:r>
          </a:p>
          <a:p>
            <a:pPr>
              <a:lnSpc>
                <a:spcPct val="90000"/>
              </a:lnSpc>
            </a:pPr>
            <a:r>
              <a:rPr lang="en-CA" altLang="en-US" smtClean="0">
                <a:cs typeface="Times New Roman" panose="02020603050405020304" pitchFamily="18" charset="0"/>
              </a:rPr>
              <a:t>Databases</a:t>
            </a:r>
          </a:p>
          <a:p>
            <a:pPr>
              <a:lnSpc>
                <a:spcPct val="90000"/>
              </a:lnSpc>
            </a:pPr>
            <a:r>
              <a:rPr lang="en-CA" altLang="en-US" smtClean="0">
                <a:cs typeface="Times New Roman" panose="02020603050405020304" pitchFamily="18" charset="0"/>
              </a:rPr>
              <a:t>Computer theory</a:t>
            </a:r>
          </a:p>
          <a:p>
            <a:pPr>
              <a:lnSpc>
                <a:spcPct val="90000"/>
              </a:lnSpc>
            </a:pPr>
            <a:r>
              <a:rPr lang="en-CA" altLang="en-US" smtClean="0">
                <a:cs typeface="Times New Roman" panose="02020603050405020304" pitchFamily="18" charset="0"/>
              </a:rPr>
              <a:t>Computer networking and distributed systems</a:t>
            </a:r>
          </a:p>
          <a:p>
            <a:pPr>
              <a:lnSpc>
                <a:spcPct val="90000"/>
              </a:lnSpc>
            </a:pPr>
            <a:r>
              <a:rPr lang="en-CA" altLang="en-US" smtClean="0">
                <a:cs typeface="Times New Roman" panose="02020603050405020304" pitchFamily="18" charset="0"/>
              </a:rPr>
              <a:t>Artificial Intelligence</a:t>
            </a:r>
          </a:p>
          <a:p>
            <a:pPr>
              <a:lnSpc>
                <a:spcPct val="90000"/>
              </a:lnSpc>
            </a:pPr>
            <a:r>
              <a:rPr lang="en-CA" altLang="en-US" smtClean="0">
                <a:cs typeface="Times New Roman" panose="02020603050405020304" pitchFamily="18" charset="0"/>
              </a:rPr>
              <a:t>Computer Vision</a:t>
            </a:r>
          </a:p>
          <a:p>
            <a:pPr>
              <a:lnSpc>
                <a:spcPct val="90000"/>
              </a:lnSpc>
            </a:pPr>
            <a:r>
              <a:rPr lang="en-CA" altLang="en-US" smtClean="0">
                <a:cs typeface="Times New Roman" panose="02020603050405020304" pitchFamily="18" charset="0"/>
              </a:rPr>
              <a:t>Software Engineering</a:t>
            </a:r>
          </a:p>
          <a:p>
            <a:pPr>
              <a:lnSpc>
                <a:spcPct val="90000"/>
              </a:lnSpc>
            </a:pPr>
            <a:r>
              <a:rPr lang="en-CA" altLang="en-US" smtClean="0">
                <a:cs typeface="Times New Roman" panose="02020603050405020304" pitchFamily="18" charset="0"/>
              </a:rPr>
              <a:t>Computer Security</a:t>
            </a:r>
          </a:p>
          <a:p>
            <a:pPr>
              <a:lnSpc>
                <a:spcPct val="90000"/>
              </a:lnSpc>
            </a:pPr>
            <a:r>
              <a:rPr lang="en-CA" altLang="en-US" smtClean="0">
                <a:cs typeface="Times New Roman" panose="02020603050405020304" pitchFamily="18" charset="0"/>
              </a:rPr>
              <a:t>Games programming</a:t>
            </a: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19050" y="5778500"/>
            <a:ext cx="8191500" cy="110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285750" indent="-1714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CA" altLang="en-US" sz="1200">
                <a:latin typeface="Arial" panose="020B0604020202020204" pitchFamily="34" charset="0"/>
              </a:rPr>
              <a:t>This list provides only a brief introduction to the different areas of Computer Science and is far from comprehensive: For a more updated list of research areas: </a:t>
            </a:r>
            <a:r>
              <a:rPr lang="en-CA" altLang="en-US" sz="1200">
                <a:latin typeface="Arial" panose="020B0604020202020204" pitchFamily="34" charset="0"/>
                <a:hlinkClick r:id="rId3"/>
              </a:rPr>
              <a:t>http://www.cpsc.ucalgary.ca/Research/</a:t>
            </a:r>
            <a:endParaRPr lang="en-CA" altLang="en-US" sz="1200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CA" altLang="en-US" sz="1200">
                <a:latin typeface="Arial" panose="020B0604020202020204" pitchFamily="34" charset="0"/>
              </a:rPr>
              <a:t>Calendar (courses): </a:t>
            </a:r>
          </a:p>
          <a:p>
            <a:pPr lvl="1">
              <a:spcBef>
                <a:spcPct val="50000"/>
              </a:spcBef>
            </a:pPr>
            <a:r>
              <a:rPr lang="en-CA" altLang="en-US" sz="800">
                <a:latin typeface="Arial" panose="020B0604020202020204" pitchFamily="34" charset="0"/>
                <a:hlinkClick r:id="rId4"/>
              </a:rPr>
              <a:t>http://www.ucalgary.ca/pubs/calendar/current/computer-science.html</a:t>
            </a:r>
            <a:endParaRPr lang="en-CA" altLang="en-US" sz="800">
              <a:latin typeface="Arial" panose="020B0604020202020204" pitchFamily="34" charset="0"/>
            </a:endParaRPr>
          </a:p>
          <a:p>
            <a:pPr lvl="1">
              <a:spcBef>
                <a:spcPct val="50000"/>
              </a:spcBef>
            </a:pPr>
            <a:r>
              <a:rPr lang="en-CA" altLang="en-US" sz="800">
                <a:latin typeface="Arial" panose="020B0604020202020204" pitchFamily="34" charset="0"/>
                <a:hlinkClick r:id="rId5"/>
              </a:rPr>
              <a:t>http://www.ucalgary.ca/pubs/calendar/current/software-engineering.html</a:t>
            </a:r>
            <a:endParaRPr lang="en-CA" altLang="en-US" sz="80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Human-Computer Interaction (HCI)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8229600" cy="5410200"/>
          </a:xfrm>
        </p:spPr>
        <p:txBody>
          <a:bodyPr/>
          <a:lstStyle/>
          <a:p>
            <a:r>
              <a:rPr lang="en-US" altLang="en-US" smtClean="0"/>
              <a:t>Most of Computer Science deals with the ‘technical’ side of computers such as:</a:t>
            </a:r>
          </a:p>
        </p:txBody>
      </p:sp>
      <p:sp>
        <p:nvSpPr>
          <p:cNvPr id="174093" name="Text Box 13"/>
          <p:cNvSpPr txBox="1">
            <a:spLocks noChangeArrowheads="1"/>
          </p:cNvSpPr>
          <p:nvPr/>
        </p:nvSpPr>
        <p:spPr bwMode="auto">
          <a:xfrm>
            <a:off x="387350" y="5473700"/>
            <a:ext cx="7874000" cy="833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93600" tIns="46800" rIns="93600" bIns="46800">
            <a:spAutoFit/>
          </a:bodyPr>
          <a:lstStyle>
            <a:lvl1pPr marL="114300" indent="-114300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altLang="en-US" sz="2400" dirty="0" smtClean="0">
                <a:latin typeface="+mn-lt"/>
                <a:cs typeface="Arial" charset="0"/>
              </a:rPr>
              <a:t>These technical issues (and others) are all very important but something is still missing...</a:t>
            </a:r>
          </a:p>
        </p:txBody>
      </p:sp>
      <p:sp>
        <p:nvSpPr>
          <p:cNvPr id="18437" name="Rectangle 14"/>
          <p:cNvSpPr>
            <a:spLocks noChangeArrowheads="1"/>
          </p:cNvSpPr>
          <p:nvPr/>
        </p:nvSpPr>
        <p:spPr bwMode="auto">
          <a:xfrm>
            <a:off x="0" y="6583363"/>
            <a:ext cx="826135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For more information: </a:t>
            </a:r>
            <a:r>
              <a:rPr lang="en-US" altLang="en-US" sz="1200">
                <a:latin typeface="Arial" panose="020B0604020202020204" pitchFamily="34" charset="0"/>
                <a:hlinkClick r:id="rId3"/>
              </a:rPr>
              <a:t>http://ilab.cpsc.ucalgary.ca/</a:t>
            </a:r>
            <a:endParaRPr lang="en-US" altLang="en-US" sz="1200">
              <a:latin typeface="Arial" panose="020B0604020202020204" pitchFamily="34" charset="0"/>
            </a:endParaRPr>
          </a:p>
        </p:txBody>
      </p: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3657600" y="3086100"/>
            <a:ext cx="2197100" cy="1033463"/>
            <a:chOff x="3375025" y="3086099"/>
            <a:chExt cx="2197100" cy="1033463"/>
          </a:xfrm>
        </p:grpSpPr>
        <p:sp>
          <p:nvSpPr>
            <p:cNvPr id="18451" name="Text Box 9"/>
            <p:cNvSpPr txBox="1">
              <a:spLocks noChangeArrowheads="1"/>
            </p:cNvSpPr>
            <p:nvPr/>
          </p:nvSpPr>
          <p:spPr bwMode="auto">
            <a:xfrm>
              <a:off x="3375025" y="3538537"/>
              <a:ext cx="2197100" cy="581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Make computers store more information!!</a:t>
              </a:r>
            </a:p>
          </p:txBody>
        </p:sp>
        <p:sp>
          <p:nvSpPr>
            <p:cNvPr id="18452" name="cddrive"/>
            <p:cNvSpPr>
              <a:spLocks noEditPoints="1" noChangeArrowheads="1"/>
            </p:cNvSpPr>
            <p:nvPr/>
          </p:nvSpPr>
          <p:spPr bwMode="auto">
            <a:xfrm>
              <a:off x="3413125" y="3086099"/>
              <a:ext cx="1435100" cy="452438"/>
            </a:xfrm>
            <a:custGeom>
              <a:avLst/>
              <a:gdLst>
                <a:gd name="T0" fmla="*/ 47673889 w 21600"/>
                <a:gd name="T1" fmla="*/ 0 h 21600"/>
                <a:gd name="T2" fmla="*/ 95347778 w 21600"/>
                <a:gd name="T3" fmla="*/ 4738429 h 21600"/>
                <a:gd name="T4" fmla="*/ 47673889 w 21600"/>
                <a:gd name="T5" fmla="*/ 9476859 h 21600"/>
                <a:gd name="T6" fmla="*/ 0 w 21600"/>
                <a:gd name="T7" fmla="*/ 4738429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686 w 21600"/>
                <a:gd name="T13" fmla="*/ 23059 h 21600"/>
                <a:gd name="T14" fmla="*/ 21005 w 21600"/>
                <a:gd name="T15" fmla="*/ 3050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2563" y="12259"/>
                  </a:moveTo>
                  <a:lnTo>
                    <a:pt x="2563" y="12843"/>
                  </a:lnTo>
                  <a:lnTo>
                    <a:pt x="2746" y="13427"/>
                  </a:lnTo>
                  <a:lnTo>
                    <a:pt x="2929" y="14303"/>
                  </a:lnTo>
                  <a:lnTo>
                    <a:pt x="3112" y="14886"/>
                  </a:lnTo>
                  <a:lnTo>
                    <a:pt x="3478" y="15470"/>
                  </a:lnTo>
                  <a:lnTo>
                    <a:pt x="3844" y="16054"/>
                  </a:lnTo>
                  <a:lnTo>
                    <a:pt x="4393" y="16638"/>
                  </a:lnTo>
                  <a:lnTo>
                    <a:pt x="4942" y="17222"/>
                  </a:lnTo>
                  <a:lnTo>
                    <a:pt x="5492" y="17514"/>
                  </a:lnTo>
                  <a:lnTo>
                    <a:pt x="6224" y="18097"/>
                  </a:lnTo>
                  <a:lnTo>
                    <a:pt x="6773" y="18389"/>
                  </a:lnTo>
                  <a:lnTo>
                    <a:pt x="7505" y="18681"/>
                  </a:lnTo>
                  <a:lnTo>
                    <a:pt x="8237" y="18973"/>
                  </a:lnTo>
                  <a:lnTo>
                    <a:pt x="9153" y="18973"/>
                  </a:lnTo>
                  <a:lnTo>
                    <a:pt x="9885" y="19265"/>
                  </a:lnTo>
                  <a:lnTo>
                    <a:pt x="10800" y="19265"/>
                  </a:lnTo>
                  <a:lnTo>
                    <a:pt x="11532" y="19265"/>
                  </a:lnTo>
                  <a:lnTo>
                    <a:pt x="12447" y="18973"/>
                  </a:lnTo>
                  <a:lnTo>
                    <a:pt x="13180" y="18973"/>
                  </a:lnTo>
                  <a:lnTo>
                    <a:pt x="13912" y="18681"/>
                  </a:lnTo>
                  <a:lnTo>
                    <a:pt x="14644" y="18389"/>
                  </a:lnTo>
                  <a:lnTo>
                    <a:pt x="15376" y="18097"/>
                  </a:lnTo>
                  <a:lnTo>
                    <a:pt x="16108" y="17514"/>
                  </a:lnTo>
                  <a:lnTo>
                    <a:pt x="16658" y="17222"/>
                  </a:lnTo>
                  <a:lnTo>
                    <a:pt x="17207" y="16638"/>
                  </a:lnTo>
                  <a:lnTo>
                    <a:pt x="17573" y="16054"/>
                  </a:lnTo>
                  <a:lnTo>
                    <a:pt x="18122" y="15470"/>
                  </a:lnTo>
                  <a:lnTo>
                    <a:pt x="18305" y="14886"/>
                  </a:lnTo>
                  <a:lnTo>
                    <a:pt x="18671" y="14303"/>
                  </a:lnTo>
                  <a:lnTo>
                    <a:pt x="18854" y="13427"/>
                  </a:lnTo>
                  <a:lnTo>
                    <a:pt x="19037" y="12843"/>
                  </a:lnTo>
                  <a:lnTo>
                    <a:pt x="19037" y="12259"/>
                  </a:lnTo>
                  <a:lnTo>
                    <a:pt x="2563" y="12259"/>
                  </a:lnTo>
                  <a:close/>
                </a:path>
                <a:path w="21600" h="21600" extrusionOk="0">
                  <a:moveTo>
                    <a:pt x="2563" y="12259"/>
                  </a:moveTo>
                  <a:lnTo>
                    <a:pt x="9153" y="12259"/>
                  </a:lnTo>
                  <a:lnTo>
                    <a:pt x="9153" y="12551"/>
                  </a:lnTo>
                  <a:lnTo>
                    <a:pt x="9336" y="12843"/>
                  </a:lnTo>
                  <a:lnTo>
                    <a:pt x="9519" y="13135"/>
                  </a:lnTo>
                  <a:lnTo>
                    <a:pt x="9702" y="13135"/>
                  </a:lnTo>
                  <a:lnTo>
                    <a:pt x="9885" y="13427"/>
                  </a:lnTo>
                  <a:lnTo>
                    <a:pt x="10068" y="13719"/>
                  </a:lnTo>
                  <a:lnTo>
                    <a:pt x="10434" y="13719"/>
                  </a:lnTo>
                  <a:lnTo>
                    <a:pt x="10800" y="13719"/>
                  </a:lnTo>
                  <a:lnTo>
                    <a:pt x="10983" y="13719"/>
                  </a:lnTo>
                  <a:lnTo>
                    <a:pt x="11349" y="13719"/>
                  </a:lnTo>
                  <a:lnTo>
                    <a:pt x="11715" y="13427"/>
                  </a:lnTo>
                  <a:lnTo>
                    <a:pt x="11898" y="13135"/>
                  </a:lnTo>
                  <a:lnTo>
                    <a:pt x="12081" y="13135"/>
                  </a:lnTo>
                  <a:lnTo>
                    <a:pt x="12264" y="12843"/>
                  </a:lnTo>
                  <a:lnTo>
                    <a:pt x="12264" y="12551"/>
                  </a:lnTo>
                  <a:lnTo>
                    <a:pt x="12264" y="12259"/>
                  </a:lnTo>
                  <a:lnTo>
                    <a:pt x="9153" y="12259"/>
                  </a:lnTo>
                  <a:lnTo>
                    <a:pt x="2563" y="12259"/>
                  </a:lnTo>
                  <a:close/>
                </a:path>
                <a:path w="21600" h="21600" extrusionOk="0">
                  <a:moveTo>
                    <a:pt x="21600" y="7589"/>
                  </a:moveTo>
                  <a:lnTo>
                    <a:pt x="17756" y="0"/>
                  </a:lnTo>
                  <a:lnTo>
                    <a:pt x="10800" y="0"/>
                  </a:lnTo>
                  <a:lnTo>
                    <a:pt x="3844" y="0"/>
                  </a:lnTo>
                  <a:lnTo>
                    <a:pt x="0" y="7589"/>
                  </a:lnTo>
                  <a:lnTo>
                    <a:pt x="0" y="10800"/>
                  </a:lnTo>
                  <a:lnTo>
                    <a:pt x="0" y="18097"/>
                  </a:lnTo>
                  <a:lnTo>
                    <a:pt x="1464" y="18097"/>
                  </a:lnTo>
                  <a:lnTo>
                    <a:pt x="1464" y="21600"/>
                  </a:lnTo>
                  <a:lnTo>
                    <a:pt x="10800" y="21600"/>
                  </a:lnTo>
                  <a:lnTo>
                    <a:pt x="19953" y="21600"/>
                  </a:lnTo>
                  <a:lnTo>
                    <a:pt x="19953" y="18097"/>
                  </a:lnTo>
                  <a:lnTo>
                    <a:pt x="21600" y="18097"/>
                  </a:lnTo>
                  <a:lnTo>
                    <a:pt x="21600" y="11092"/>
                  </a:lnTo>
                  <a:lnTo>
                    <a:pt x="21600" y="7589"/>
                  </a:lnTo>
                </a:path>
                <a:path w="21600" h="21600" extrusionOk="0">
                  <a:moveTo>
                    <a:pt x="1647" y="18097"/>
                  </a:moveTo>
                  <a:lnTo>
                    <a:pt x="6407" y="18097"/>
                  </a:lnTo>
                  <a:moveTo>
                    <a:pt x="19953" y="18097"/>
                  </a:moveTo>
                  <a:lnTo>
                    <a:pt x="15010" y="18097"/>
                  </a:lnTo>
                  <a:moveTo>
                    <a:pt x="0" y="7589"/>
                  </a:moveTo>
                  <a:lnTo>
                    <a:pt x="21417" y="7589"/>
                  </a:lnTo>
                  <a:lnTo>
                    <a:pt x="21600" y="7589"/>
                  </a:lnTo>
                </a:path>
              </a:pathLst>
            </a:custGeom>
            <a:solidFill>
              <a:srgbClr val="FF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530225" y="2058988"/>
            <a:ext cx="2495550" cy="1468437"/>
            <a:chOff x="530991" y="2058988"/>
            <a:chExt cx="2495550" cy="1468437"/>
          </a:xfrm>
        </p:grpSpPr>
        <p:sp>
          <p:nvSpPr>
            <p:cNvPr id="18443" name="Text Box 6"/>
            <p:cNvSpPr txBox="1">
              <a:spLocks noChangeArrowheads="1"/>
            </p:cNvSpPr>
            <p:nvPr/>
          </p:nvSpPr>
          <p:spPr bwMode="auto">
            <a:xfrm>
              <a:off x="530991" y="3190875"/>
              <a:ext cx="219710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Run computers faster!</a:t>
              </a:r>
            </a:p>
          </p:txBody>
        </p:sp>
        <p:grpSp>
          <p:nvGrpSpPr>
            <p:cNvPr id="18444" name="Group 11"/>
            <p:cNvGrpSpPr>
              <a:grpSpLocks/>
            </p:cNvGrpSpPr>
            <p:nvPr/>
          </p:nvGrpSpPr>
          <p:grpSpPr bwMode="auto">
            <a:xfrm>
              <a:off x="542158" y="2058988"/>
              <a:ext cx="2484383" cy="1131887"/>
              <a:chOff x="246117" y="2068513"/>
              <a:chExt cx="2484383" cy="1131887"/>
            </a:xfrm>
          </p:grpSpPr>
          <p:sp>
            <p:nvSpPr>
              <p:cNvPr id="18445" name="laptop"/>
              <p:cNvSpPr>
                <a:spLocks noEditPoints="1" noChangeArrowheads="1"/>
              </p:cNvSpPr>
              <p:nvPr/>
            </p:nvSpPr>
            <p:spPr bwMode="auto">
              <a:xfrm>
                <a:off x="685800" y="2068513"/>
                <a:ext cx="1295400" cy="755650"/>
              </a:xfrm>
              <a:custGeom>
                <a:avLst/>
                <a:gdLst>
                  <a:gd name="T0" fmla="*/ 12092019 w 21600"/>
                  <a:gd name="T1" fmla="*/ 0 h 21600"/>
                  <a:gd name="T2" fmla="*/ 12092019 w 21600"/>
                  <a:gd name="T3" fmla="*/ 8778799 h 21600"/>
                  <a:gd name="T4" fmla="*/ 65916129 w 21600"/>
                  <a:gd name="T5" fmla="*/ 0 h 21600"/>
                  <a:gd name="T6" fmla="*/ 65916129 w 21600"/>
                  <a:gd name="T7" fmla="*/ 8778799 h 21600"/>
                  <a:gd name="T8" fmla="*/ 38844008 w 21600"/>
                  <a:gd name="T9" fmla="*/ 0 h 21600"/>
                  <a:gd name="T10" fmla="*/ 38844008 w 21600"/>
                  <a:gd name="T11" fmla="*/ 26435506 h 21600"/>
                  <a:gd name="T12" fmla="*/ 0 w 21600"/>
                  <a:gd name="T13" fmla="*/ 26435506 h 21600"/>
                  <a:gd name="T14" fmla="*/ 77688017 w 21600"/>
                  <a:gd name="T15" fmla="*/ 26435506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4445 w 21600"/>
                  <a:gd name="T25" fmla="*/ 1858 h 21600"/>
                  <a:gd name="T26" fmla="*/ 17311 w 21600"/>
                  <a:gd name="T27" fmla="*/ 12323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 extrusionOk="0">
                    <a:moveTo>
                      <a:pt x="3362" y="0"/>
                    </a:moveTo>
                    <a:lnTo>
                      <a:pt x="18327" y="0"/>
                    </a:lnTo>
                    <a:lnTo>
                      <a:pt x="18327" y="14347"/>
                    </a:lnTo>
                    <a:lnTo>
                      <a:pt x="3362" y="14347"/>
                    </a:lnTo>
                    <a:lnTo>
                      <a:pt x="3362" y="0"/>
                    </a:lnTo>
                    <a:close/>
                  </a:path>
                  <a:path w="21600" h="21600" extrusionOk="0">
                    <a:moveTo>
                      <a:pt x="3340" y="15068"/>
                    </a:moveTo>
                    <a:lnTo>
                      <a:pt x="0" y="19877"/>
                    </a:lnTo>
                    <a:lnTo>
                      <a:pt x="21600" y="19877"/>
                    </a:lnTo>
                    <a:lnTo>
                      <a:pt x="18327" y="15068"/>
                    </a:lnTo>
                    <a:lnTo>
                      <a:pt x="3340" y="15068"/>
                    </a:lnTo>
                    <a:close/>
                  </a:path>
                  <a:path w="21600" h="21600" extrusionOk="0">
                    <a:moveTo>
                      <a:pt x="0" y="19877"/>
                    </a:move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19877"/>
                    </a:lnTo>
                    <a:lnTo>
                      <a:pt x="0" y="19877"/>
                    </a:lnTo>
                    <a:close/>
                  </a:path>
                  <a:path w="21600" h="21600" extrusionOk="0">
                    <a:moveTo>
                      <a:pt x="4186" y="1523"/>
                    </a:moveTo>
                    <a:lnTo>
                      <a:pt x="17547" y="1523"/>
                    </a:lnTo>
                    <a:lnTo>
                      <a:pt x="17547" y="12744"/>
                    </a:lnTo>
                    <a:lnTo>
                      <a:pt x="4186" y="12744"/>
                    </a:lnTo>
                    <a:lnTo>
                      <a:pt x="4186" y="1523"/>
                    </a:lnTo>
                    <a:close/>
                  </a:path>
                  <a:path w="21600" h="21600" extrusionOk="0">
                    <a:moveTo>
                      <a:pt x="3318" y="15549"/>
                    </a:moveTo>
                    <a:lnTo>
                      <a:pt x="2917" y="16110"/>
                    </a:lnTo>
                    <a:lnTo>
                      <a:pt x="18727" y="16110"/>
                    </a:lnTo>
                    <a:lnTo>
                      <a:pt x="18327" y="15549"/>
                    </a:lnTo>
                    <a:lnTo>
                      <a:pt x="3318" y="15549"/>
                    </a:lnTo>
                    <a:close/>
                  </a:path>
                  <a:path w="21600" h="21600" extrusionOk="0">
                    <a:moveTo>
                      <a:pt x="6213" y="18314"/>
                    </a:moveTo>
                    <a:lnTo>
                      <a:pt x="5946" y="18875"/>
                    </a:lnTo>
                    <a:lnTo>
                      <a:pt x="15766" y="18875"/>
                    </a:lnTo>
                    <a:lnTo>
                      <a:pt x="15499" y="18314"/>
                    </a:lnTo>
                    <a:lnTo>
                      <a:pt x="6213" y="18314"/>
                    </a:lnTo>
                    <a:close/>
                  </a:path>
                  <a:path w="21600" h="21600" extrusionOk="0">
                    <a:moveTo>
                      <a:pt x="2828" y="16471"/>
                    </a:moveTo>
                    <a:lnTo>
                      <a:pt x="2405" y="17072"/>
                    </a:lnTo>
                    <a:lnTo>
                      <a:pt x="19284" y="17072"/>
                    </a:lnTo>
                    <a:lnTo>
                      <a:pt x="18839" y="16471"/>
                    </a:lnTo>
                    <a:lnTo>
                      <a:pt x="2828" y="16471"/>
                    </a:lnTo>
                    <a:close/>
                  </a:path>
                  <a:path w="21600" h="21600" extrusionOk="0">
                    <a:moveTo>
                      <a:pt x="2316" y="17352"/>
                    </a:moveTo>
                    <a:lnTo>
                      <a:pt x="1871" y="17953"/>
                    </a:lnTo>
                    <a:lnTo>
                      <a:pt x="19863" y="17953"/>
                    </a:lnTo>
                    <a:lnTo>
                      <a:pt x="19395" y="17352"/>
                    </a:lnTo>
                    <a:lnTo>
                      <a:pt x="2316" y="17352"/>
                    </a:lnTo>
                    <a:close/>
                  </a:path>
                </a:pathLst>
              </a:custGeom>
              <a:solidFill>
                <a:srgbClr val="C0C0C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8" name="Freeform 7"/>
              <p:cNvSpPr/>
              <p:nvPr/>
            </p:nvSpPr>
            <p:spPr>
              <a:xfrm>
                <a:off x="1466850" y="2838450"/>
                <a:ext cx="514350" cy="361950"/>
              </a:xfrm>
              <a:custGeom>
                <a:avLst/>
                <a:gdLst>
                  <a:gd name="connsiteX0" fmla="*/ 0 w 514350"/>
                  <a:gd name="connsiteY0" fmla="*/ 9525 h 361950"/>
                  <a:gd name="connsiteX1" fmla="*/ 57150 w 514350"/>
                  <a:gd name="connsiteY1" fmla="*/ 38100 h 361950"/>
                  <a:gd name="connsiteX2" fmla="*/ 95250 w 514350"/>
                  <a:gd name="connsiteY2" fmla="*/ 47625 h 361950"/>
                  <a:gd name="connsiteX3" fmla="*/ 152400 w 514350"/>
                  <a:gd name="connsiteY3" fmla="*/ 95250 h 361950"/>
                  <a:gd name="connsiteX4" fmla="*/ 190500 w 514350"/>
                  <a:gd name="connsiteY4" fmla="*/ 104775 h 361950"/>
                  <a:gd name="connsiteX5" fmla="*/ 219075 w 514350"/>
                  <a:gd name="connsiteY5" fmla="*/ 123825 h 361950"/>
                  <a:gd name="connsiteX6" fmla="*/ 171450 w 514350"/>
                  <a:gd name="connsiteY6" fmla="*/ 209550 h 361950"/>
                  <a:gd name="connsiteX7" fmla="*/ 114300 w 514350"/>
                  <a:gd name="connsiteY7" fmla="*/ 266700 h 361950"/>
                  <a:gd name="connsiteX8" fmla="*/ 57150 w 514350"/>
                  <a:gd name="connsiteY8" fmla="*/ 304800 h 361950"/>
                  <a:gd name="connsiteX9" fmla="*/ 66675 w 514350"/>
                  <a:gd name="connsiteY9" fmla="*/ 352425 h 361950"/>
                  <a:gd name="connsiteX10" fmla="*/ 95250 w 514350"/>
                  <a:gd name="connsiteY10" fmla="*/ 361950 h 361950"/>
                  <a:gd name="connsiteX11" fmla="*/ 295275 w 514350"/>
                  <a:gd name="connsiteY11" fmla="*/ 352425 h 361950"/>
                  <a:gd name="connsiteX12" fmla="*/ 333375 w 514350"/>
                  <a:gd name="connsiteY12" fmla="*/ 323850 h 361950"/>
                  <a:gd name="connsiteX13" fmla="*/ 361950 w 514350"/>
                  <a:gd name="connsiteY13" fmla="*/ 304800 h 361950"/>
                  <a:gd name="connsiteX14" fmla="*/ 390525 w 514350"/>
                  <a:gd name="connsiteY14" fmla="*/ 276225 h 361950"/>
                  <a:gd name="connsiteX15" fmla="*/ 447675 w 514350"/>
                  <a:gd name="connsiteY15" fmla="*/ 247650 h 361950"/>
                  <a:gd name="connsiteX16" fmla="*/ 466725 w 514350"/>
                  <a:gd name="connsiteY16" fmla="*/ 219075 h 361950"/>
                  <a:gd name="connsiteX17" fmla="*/ 514350 w 514350"/>
                  <a:gd name="connsiteY17" fmla="*/ 171450 h 361950"/>
                  <a:gd name="connsiteX18" fmla="*/ 504825 w 514350"/>
                  <a:gd name="connsiteY18" fmla="*/ 104775 h 361950"/>
                  <a:gd name="connsiteX19" fmla="*/ 457200 w 514350"/>
                  <a:gd name="connsiteY19" fmla="*/ 57150 h 361950"/>
                  <a:gd name="connsiteX20" fmla="*/ 428625 w 514350"/>
                  <a:gd name="connsiteY20" fmla="*/ 28575 h 361950"/>
                  <a:gd name="connsiteX21" fmla="*/ 400050 w 514350"/>
                  <a:gd name="connsiteY21" fmla="*/ 9525 h 361950"/>
                  <a:gd name="connsiteX22" fmla="*/ 371475 w 514350"/>
                  <a:gd name="connsiteY22" fmla="*/ 0 h 36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4350" h="361950">
                    <a:moveTo>
                      <a:pt x="0" y="9525"/>
                    </a:moveTo>
                    <a:cubicBezTo>
                      <a:pt x="19050" y="19050"/>
                      <a:pt x="37375" y="30190"/>
                      <a:pt x="57150" y="38100"/>
                    </a:cubicBezTo>
                    <a:cubicBezTo>
                      <a:pt x="69305" y="42962"/>
                      <a:pt x="83218" y="42468"/>
                      <a:pt x="95250" y="47625"/>
                    </a:cubicBezTo>
                    <a:cubicBezTo>
                      <a:pt x="162218" y="76325"/>
                      <a:pt x="83742" y="56017"/>
                      <a:pt x="152400" y="95250"/>
                    </a:cubicBezTo>
                    <a:cubicBezTo>
                      <a:pt x="163766" y="101745"/>
                      <a:pt x="177800" y="101600"/>
                      <a:pt x="190500" y="104775"/>
                    </a:cubicBezTo>
                    <a:cubicBezTo>
                      <a:pt x="200025" y="111125"/>
                      <a:pt x="216299" y="112719"/>
                      <a:pt x="219075" y="123825"/>
                    </a:cubicBezTo>
                    <a:cubicBezTo>
                      <a:pt x="233699" y="182323"/>
                      <a:pt x="203004" y="181151"/>
                      <a:pt x="171450" y="209550"/>
                    </a:cubicBezTo>
                    <a:cubicBezTo>
                      <a:pt x="151425" y="227572"/>
                      <a:pt x="136716" y="251756"/>
                      <a:pt x="114300" y="266700"/>
                    </a:cubicBezTo>
                    <a:lnTo>
                      <a:pt x="57150" y="304800"/>
                    </a:lnTo>
                    <a:cubicBezTo>
                      <a:pt x="60325" y="320675"/>
                      <a:pt x="57695" y="338955"/>
                      <a:pt x="66675" y="352425"/>
                    </a:cubicBezTo>
                    <a:cubicBezTo>
                      <a:pt x="72244" y="360779"/>
                      <a:pt x="85210" y="361950"/>
                      <a:pt x="95250" y="361950"/>
                    </a:cubicBezTo>
                    <a:cubicBezTo>
                      <a:pt x="162001" y="361950"/>
                      <a:pt x="228600" y="355600"/>
                      <a:pt x="295275" y="352425"/>
                    </a:cubicBezTo>
                    <a:cubicBezTo>
                      <a:pt x="307975" y="342900"/>
                      <a:pt x="320457" y="333077"/>
                      <a:pt x="333375" y="323850"/>
                    </a:cubicBezTo>
                    <a:cubicBezTo>
                      <a:pt x="342690" y="317196"/>
                      <a:pt x="353156" y="312129"/>
                      <a:pt x="361950" y="304800"/>
                    </a:cubicBezTo>
                    <a:cubicBezTo>
                      <a:pt x="372298" y="296176"/>
                      <a:pt x="380177" y="284849"/>
                      <a:pt x="390525" y="276225"/>
                    </a:cubicBezTo>
                    <a:cubicBezTo>
                      <a:pt x="415144" y="255709"/>
                      <a:pt x="419036" y="257196"/>
                      <a:pt x="447675" y="247650"/>
                    </a:cubicBezTo>
                    <a:cubicBezTo>
                      <a:pt x="454025" y="238125"/>
                      <a:pt x="458630" y="227170"/>
                      <a:pt x="466725" y="219075"/>
                    </a:cubicBezTo>
                    <a:cubicBezTo>
                      <a:pt x="530225" y="155575"/>
                      <a:pt x="463550" y="247650"/>
                      <a:pt x="514350" y="171450"/>
                    </a:cubicBezTo>
                    <a:cubicBezTo>
                      <a:pt x="511175" y="149225"/>
                      <a:pt x="511276" y="126279"/>
                      <a:pt x="504825" y="104775"/>
                    </a:cubicBezTo>
                    <a:cubicBezTo>
                      <a:pt x="495512" y="73731"/>
                      <a:pt x="479213" y="75494"/>
                      <a:pt x="457200" y="57150"/>
                    </a:cubicBezTo>
                    <a:cubicBezTo>
                      <a:pt x="446852" y="48526"/>
                      <a:pt x="438973" y="37199"/>
                      <a:pt x="428625" y="28575"/>
                    </a:cubicBezTo>
                    <a:cubicBezTo>
                      <a:pt x="419831" y="21246"/>
                      <a:pt x="410289" y="14645"/>
                      <a:pt x="400050" y="9525"/>
                    </a:cubicBezTo>
                    <a:cubicBezTo>
                      <a:pt x="391070" y="5035"/>
                      <a:pt x="371475" y="0"/>
                      <a:pt x="371475" y="0"/>
                    </a:cubicBezTo>
                  </a:path>
                </a:pathLst>
              </a:cu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" name="Freeform 8"/>
              <p:cNvSpPr/>
              <p:nvPr/>
            </p:nvSpPr>
            <p:spPr>
              <a:xfrm>
                <a:off x="246063" y="2762250"/>
                <a:ext cx="954087" cy="428625"/>
              </a:xfrm>
              <a:custGeom>
                <a:avLst/>
                <a:gdLst>
                  <a:gd name="connsiteX0" fmla="*/ 563508 w 954033"/>
                  <a:gd name="connsiteY0" fmla="*/ 28575 h 428625"/>
                  <a:gd name="connsiteX1" fmla="*/ 515883 w 954033"/>
                  <a:gd name="connsiteY1" fmla="*/ 66675 h 428625"/>
                  <a:gd name="connsiteX2" fmla="*/ 477783 w 954033"/>
                  <a:gd name="connsiteY2" fmla="*/ 85725 h 428625"/>
                  <a:gd name="connsiteX3" fmla="*/ 449208 w 954033"/>
                  <a:gd name="connsiteY3" fmla="*/ 114300 h 428625"/>
                  <a:gd name="connsiteX4" fmla="*/ 401583 w 954033"/>
                  <a:gd name="connsiteY4" fmla="*/ 123825 h 428625"/>
                  <a:gd name="connsiteX5" fmla="*/ 363483 w 954033"/>
                  <a:gd name="connsiteY5" fmla="*/ 142875 h 428625"/>
                  <a:gd name="connsiteX6" fmla="*/ 334908 w 954033"/>
                  <a:gd name="connsiteY6" fmla="*/ 161925 h 428625"/>
                  <a:gd name="connsiteX7" fmla="*/ 211083 w 954033"/>
                  <a:gd name="connsiteY7" fmla="*/ 180975 h 428625"/>
                  <a:gd name="connsiteX8" fmla="*/ 125358 w 954033"/>
                  <a:gd name="connsiteY8" fmla="*/ 171450 h 428625"/>
                  <a:gd name="connsiteX9" fmla="*/ 58683 w 954033"/>
                  <a:gd name="connsiteY9" fmla="*/ 142875 h 428625"/>
                  <a:gd name="connsiteX10" fmla="*/ 30108 w 954033"/>
                  <a:gd name="connsiteY10" fmla="*/ 133350 h 428625"/>
                  <a:gd name="connsiteX11" fmla="*/ 1533 w 954033"/>
                  <a:gd name="connsiteY11" fmla="*/ 152400 h 428625"/>
                  <a:gd name="connsiteX12" fmla="*/ 11058 w 954033"/>
                  <a:gd name="connsiteY12" fmla="*/ 257175 h 428625"/>
                  <a:gd name="connsiteX13" fmla="*/ 20583 w 954033"/>
                  <a:gd name="connsiteY13" fmla="*/ 285750 h 428625"/>
                  <a:gd name="connsiteX14" fmla="*/ 49158 w 954033"/>
                  <a:gd name="connsiteY14" fmla="*/ 314325 h 428625"/>
                  <a:gd name="connsiteX15" fmla="*/ 77733 w 954033"/>
                  <a:gd name="connsiteY15" fmla="*/ 323850 h 428625"/>
                  <a:gd name="connsiteX16" fmla="*/ 106308 w 954033"/>
                  <a:gd name="connsiteY16" fmla="*/ 342900 h 428625"/>
                  <a:gd name="connsiteX17" fmla="*/ 134883 w 954033"/>
                  <a:gd name="connsiteY17" fmla="*/ 352425 h 428625"/>
                  <a:gd name="connsiteX18" fmla="*/ 172983 w 954033"/>
                  <a:gd name="connsiteY18" fmla="*/ 371475 h 428625"/>
                  <a:gd name="connsiteX19" fmla="*/ 201558 w 954033"/>
                  <a:gd name="connsiteY19" fmla="*/ 381000 h 428625"/>
                  <a:gd name="connsiteX20" fmla="*/ 258708 w 954033"/>
                  <a:gd name="connsiteY20" fmla="*/ 409575 h 428625"/>
                  <a:gd name="connsiteX21" fmla="*/ 382533 w 954033"/>
                  <a:gd name="connsiteY21" fmla="*/ 419100 h 428625"/>
                  <a:gd name="connsiteX22" fmla="*/ 411108 w 954033"/>
                  <a:gd name="connsiteY22" fmla="*/ 428625 h 428625"/>
                  <a:gd name="connsiteX23" fmla="*/ 496833 w 954033"/>
                  <a:gd name="connsiteY23" fmla="*/ 381000 h 428625"/>
                  <a:gd name="connsiteX24" fmla="*/ 563508 w 954033"/>
                  <a:gd name="connsiteY24" fmla="*/ 361950 h 428625"/>
                  <a:gd name="connsiteX25" fmla="*/ 592083 w 954033"/>
                  <a:gd name="connsiteY25" fmla="*/ 342900 h 428625"/>
                  <a:gd name="connsiteX26" fmla="*/ 611133 w 954033"/>
                  <a:gd name="connsiteY26" fmla="*/ 266700 h 428625"/>
                  <a:gd name="connsiteX27" fmla="*/ 668283 w 954033"/>
                  <a:gd name="connsiteY27" fmla="*/ 219075 h 428625"/>
                  <a:gd name="connsiteX28" fmla="*/ 706383 w 954033"/>
                  <a:gd name="connsiteY28" fmla="*/ 180975 h 428625"/>
                  <a:gd name="connsiteX29" fmla="*/ 763533 w 954033"/>
                  <a:gd name="connsiteY29" fmla="*/ 161925 h 428625"/>
                  <a:gd name="connsiteX30" fmla="*/ 820683 w 954033"/>
                  <a:gd name="connsiteY30" fmla="*/ 133350 h 428625"/>
                  <a:gd name="connsiteX31" fmla="*/ 839733 w 954033"/>
                  <a:gd name="connsiteY31" fmla="*/ 104775 h 428625"/>
                  <a:gd name="connsiteX32" fmla="*/ 849258 w 954033"/>
                  <a:gd name="connsiteY32" fmla="*/ 76200 h 428625"/>
                  <a:gd name="connsiteX33" fmla="*/ 906408 w 954033"/>
                  <a:gd name="connsiteY33" fmla="*/ 38100 h 428625"/>
                  <a:gd name="connsiteX34" fmla="*/ 954033 w 954033"/>
                  <a:gd name="connsiteY34" fmla="*/ 0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954033" h="428625">
                    <a:moveTo>
                      <a:pt x="563508" y="28575"/>
                    </a:moveTo>
                    <a:cubicBezTo>
                      <a:pt x="547633" y="41275"/>
                      <a:pt x="532799" y="55398"/>
                      <a:pt x="515883" y="66675"/>
                    </a:cubicBezTo>
                    <a:cubicBezTo>
                      <a:pt x="504069" y="74551"/>
                      <a:pt x="489337" y="77472"/>
                      <a:pt x="477783" y="85725"/>
                    </a:cubicBezTo>
                    <a:cubicBezTo>
                      <a:pt x="466822" y="93555"/>
                      <a:pt x="461256" y="108276"/>
                      <a:pt x="449208" y="114300"/>
                    </a:cubicBezTo>
                    <a:cubicBezTo>
                      <a:pt x="434728" y="121540"/>
                      <a:pt x="417458" y="120650"/>
                      <a:pt x="401583" y="123825"/>
                    </a:cubicBezTo>
                    <a:cubicBezTo>
                      <a:pt x="388883" y="130175"/>
                      <a:pt x="375811" y="135830"/>
                      <a:pt x="363483" y="142875"/>
                    </a:cubicBezTo>
                    <a:cubicBezTo>
                      <a:pt x="353544" y="148555"/>
                      <a:pt x="345430" y="157416"/>
                      <a:pt x="334908" y="161925"/>
                    </a:cubicBezTo>
                    <a:cubicBezTo>
                      <a:pt x="306036" y="174299"/>
                      <a:pt x="228292" y="179063"/>
                      <a:pt x="211083" y="180975"/>
                    </a:cubicBezTo>
                    <a:cubicBezTo>
                      <a:pt x="182508" y="177800"/>
                      <a:pt x="153718" y="176177"/>
                      <a:pt x="125358" y="171450"/>
                    </a:cubicBezTo>
                    <a:cubicBezTo>
                      <a:pt x="100989" y="167389"/>
                      <a:pt x="80764" y="152338"/>
                      <a:pt x="58683" y="142875"/>
                    </a:cubicBezTo>
                    <a:cubicBezTo>
                      <a:pt x="49455" y="138920"/>
                      <a:pt x="39633" y="136525"/>
                      <a:pt x="30108" y="133350"/>
                    </a:cubicBezTo>
                    <a:cubicBezTo>
                      <a:pt x="20583" y="139700"/>
                      <a:pt x="3274" y="141085"/>
                      <a:pt x="1533" y="152400"/>
                    </a:cubicBezTo>
                    <a:cubicBezTo>
                      <a:pt x="-3799" y="187061"/>
                      <a:pt x="6098" y="222458"/>
                      <a:pt x="11058" y="257175"/>
                    </a:cubicBezTo>
                    <a:cubicBezTo>
                      <a:pt x="12478" y="267114"/>
                      <a:pt x="15014" y="277396"/>
                      <a:pt x="20583" y="285750"/>
                    </a:cubicBezTo>
                    <a:cubicBezTo>
                      <a:pt x="28055" y="296958"/>
                      <a:pt x="37950" y="306853"/>
                      <a:pt x="49158" y="314325"/>
                    </a:cubicBezTo>
                    <a:cubicBezTo>
                      <a:pt x="57512" y="319894"/>
                      <a:pt x="68753" y="319360"/>
                      <a:pt x="77733" y="323850"/>
                    </a:cubicBezTo>
                    <a:cubicBezTo>
                      <a:pt x="87972" y="328970"/>
                      <a:pt x="96069" y="337780"/>
                      <a:pt x="106308" y="342900"/>
                    </a:cubicBezTo>
                    <a:cubicBezTo>
                      <a:pt x="115288" y="347390"/>
                      <a:pt x="125655" y="348470"/>
                      <a:pt x="134883" y="352425"/>
                    </a:cubicBezTo>
                    <a:cubicBezTo>
                      <a:pt x="147934" y="358018"/>
                      <a:pt x="159932" y="365882"/>
                      <a:pt x="172983" y="371475"/>
                    </a:cubicBezTo>
                    <a:cubicBezTo>
                      <a:pt x="182211" y="375430"/>
                      <a:pt x="192578" y="376510"/>
                      <a:pt x="201558" y="381000"/>
                    </a:cubicBezTo>
                    <a:cubicBezTo>
                      <a:pt x="229920" y="395181"/>
                      <a:pt x="226786" y="405585"/>
                      <a:pt x="258708" y="409575"/>
                    </a:cubicBezTo>
                    <a:cubicBezTo>
                      <a:pt x="299785" y="414710"/>
                      <a:pt x="341258" y="415925"/>
                      <a:pt x="382533" y="419100"/>
                    </a:cubicBezTo>
                    <a:cubicBezTo>
                      <a:pt x="392058" y="422275"/>
                      <a:pt x="401068" y="428625"/>
                      <a:pt x="411108" y="428625"/>
                    </a:cubicBezTo>
                    <a:cubicBezTo>
                      <a:pt x="439833" y="428625"/>
                      <a:pt x="480516" y="386439"/>
                      <a:pt x="496833" y="381000"/>
                    </a:cubicBezTo>
                    <a:cubicBezTo>
                      <a:pt x="537827" y="367335"/>
                      <a:pt x="515668" y="373910"/>
                      <a:pt x="563508" y="361950"/>
                    </a:cubicBezTo>
                    <a:cubicBezTo>
                      <a:pt x="573033" y="355600"/>
                      <a:pt x="586963" y="353139"/>
                      <a:pt x="592083" y="342900"/>
                    </a:cubicBezTo>
                    <a:cubicBezTo>
                      <a:pt x="603792" y="319482"/>
                      <a:pt x="592620" y="285213"/>
                      <a:pt x="611133" y="266700"/>
                    </a:cubicBezTo>
                    <a:cubicBezTo>
                      <a:pt x="710219" y="167614"/>
                      <a:pt x="575456" y="298641"/>
                      <a:pt x="668283" y="219075"/>
                    </a:cubicBezTo>
                    <a:cubicBezTo>
                      <a:pt x="681920" y="207386"/>
                      <a:pt x="690982" y="190216"/>
                      <a:pt x="706383" y="180975"/>
                    </a:cubicBezTo>
                    <a:cubicBezTo>
                      <a:pt x="723602" y="170644"/>
                      <a:pt x="746825" y="173064"/>
                      <a:pt x="763533" y="161925"/>
                    </a:cubicBezTo>
                    <a:cubicBezTo>
                      <a:pt x="800462" y="137306"/>
                      <a:pt x="781248" y="146495"/>
                      <a:pt x="820683" y="133350"/>
                    </a:cubicBezTo>
                    <a:cubicBezTo>
                      <a:pt x="827033" y="123825"/>
                      <a:pt x="834613" y="115014"/>
                      <a:pt x="839733" y="104775"/>
                    </a:cubicBezTo>
                    <a:cubicBezTo>
                      <a:pt x="844223" y="95795"/>
                      <a:pt x="842158" y="83300"/>
                      <a:pt x="849258" y="76200"/>
                    </a:cubicBezTo>
                    <a:cubicBezTo>
                      <a:pt x="865447" y="60011"/>
                      <a:pt x="887358" y="50800"/>
                      <a:pt x="906408" y="38100"/>
                    </a:cubicBezTo>
                    <a:cubicBezTo>
                      <a:pt x="942455" y="14069"/>
                      <a:pt x="926888" y="27145"/>
                      <a:pt x="954033" y="0"/>
                    </a:cubicBezTo>
                  </a:path>
                </a:pathLst>
              </a:cu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1" name="Straight Connector 10"/>
              <p:cNvCxnSpPr/>
              <p:nvPr/>
            </p:nvCxnSpPr>
            <p:spPr>
              <a:xfrm>
                <a:off x="2057400" y="2938463"/>
                <a:ext cx="673100" cy="0"/>
              </a:xfrm>
              <a:prstGeom prst="line">
                <a:avLst/>
              </a:prstGeom>
              <a:ln w="635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>
                <a:off x="2057400" y="3014663"/>
                <a:ext cx="673100" cy="0"/>
              </a:xfrm>
              <a:prstGeom prst="line">
                <a:avLst/>
              </a:prstGeom>
              <a:ln w="635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>
                <a:off x="1981200" y="3095625"/>
                <a:ext cx="673100" cy="0"/>
              </a:xfrm>
              <a:prstGeom prst="line">
                <a:avLst/>
              </a:prstGeom>
              <a:ln w="635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6438900" y="3190875"/>
            <a:ext cx="2197100" cy="2219325"/>
            <a:chOff x="6438900" y="3190875"/>
            <a:chExt cx="2197100" cy="2219952"/>
          </a:xfrm>
        </p:grpSpPr>
        <p:sp>
          <p:nvSpPr>
            <p:cNvPr id="18441" name="Text Box 12"/>
            <p:cNvSpPr txBox="1">
              <a:spLocks noChangeArrowheads="1"/>
            </p:cNvSpPr>
            <p:nvPr/>
          </p:nvSpPr>
          <p:spPr bwMode="auto">
            <a:xfrm>
              <a:off x="6438900" y="4585327"/>
              <a:ext cx="2197100" cy="825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Increase the networking capabilities of computers!!!</a:t>
              </a:r>
            </a:p>
          </p:txBody>
        </p:sp>
        <p:pic>
          <p:nvPicPr>
            <p:cNvPr id="18442" name="Picture 17" descr="C:\Users\tamj\AppData\Local\Microsoft\Windows\Temporary Internet Files\Content.IE5\SJ530R3F\MC900412564[1].wmf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77000" y="3190875"/>
              <a:ext cx="1282700" cy="1442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9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>
                <a:solidFill>
                  <a:schemeClr val="bg1">
                    <a:lumMod val="75000"/>
                  </a:schemeClr>
                </a:solidFill>
              </a:rPr>
              <a:t>Human-</a:t>
            </a:r>
            <a:r>
              <a:rPr lang="en-US" altLang="en-US" dirty="0" smtClean="0"/>
              <a:t>Computer</a:t>
            </a:r>
            <a:r>
              <a:rPr lang="en-US" altLang="en-US" dirty="0" smtClean="0">
                <a:solidFill>
                  <a:schemeClr val="bg1">
                    <a:lumMod val="75000"/>
                  </a:schemeClr>
                </a:solidFill>
              </a:rPr>
              <a:t> Interaction (HCI)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8229600" cy="5410200"/>
          </a:xfrm>
        </p:spPr>
        <p:txBody>
          <a:bodyPr/>
          <a:lstStyle/>
          <a:p>
            <a:r>
              <a:rPr lang="en-US" altLang="en-US" smtClean="0"/>
              <a:t>Most of Computer Science deals with the ‘technical’ side of computers such as:</a:t>
            </a:r>
          </a:p>
        </p:txBody>
      </p:sp>
      <p:sp>
        <p:nvSpPr>
          <p:cNvPr id="174093" name="Text Box 13"/>
          <p:cNvSpPr txBox="1">
            <a:spLocks noChangeArrowheads="1"/>
          </p:cNvSpPr>
          <p:nvPr/>
        </p:nvSpPr>
        <p:spPr bwMode="auto">
          <a:xfrm>
            <a:off x="387350" y="5473700"/>
            <a:ext cx="7874000" cy="833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93600" tIns="46800" rIns="93600" bIns="46800">
            <a:spAutoFit/>
          </a:bodyPr>
          <a:lstStyle>
            <a:lvl1pPr marL="114300" indent="-114300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altLang="en-US" sz="2400" dirty="0" smtClean="0">
                <a:latin typeface="+mn-lt"/>
                <a:cs typeface="Arial" charset="0"/>
              </a:rPr>
              <a:t>These technical issues (and others) are all very important but something is still missing...</a:t>
            </a:r>
          </a:p>
        </p:txBody>
      </p:sp>
      <p:sp>
        <p:nvSpPr>
          <p:cNvPr id="19461" name="Rectangle 14"/>
          <p:cNvSpPr>
            <a:spLocks noChangeArrowheads="1"/>
          </p:cNvSpPr>
          <p:nvPr/>
        </p:nvSpPr>
        <p:spPr bwMode="auto">
          <a:xfrm>
            <a:off x="0" y="6583363"/>
            <a:ext cx="826135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For more information: </a:t>
            </a:r>
            <a:r>
              <a:rPr lang="en-US" altLang="en-US" sz="1200">
                <a:latin typeface="Arial" panose="020B0604020202020204" pitchFamily="34" charset="0"/>
                <a:hlinkClick r:id="rId3"/>
              </a:rPr>
              <a:t>http://ilab.cpsc.ucalgary.ca/</a:t>
            </a:r>
            <a:endParaRPr lang="en-US" altLang="en-US" sz="1200">
              <a:latin typeface="Arial" panose="020B0604020202020204" pitchFamily="34" charset="0"/>
            </a:endParaRPr>
          </a:p>
        </p:txBody>
      </p:sp>
      <p:grpSp>
        <p:nvGrpSpPr>
          <p:cNvPr id="19462" name="Group 13"/>
          <p:cNvGrpSpPr>
            <a:grpSpLocks/>
          </p:cNvGrpSpPr>
          <p:nvPr/>
        </p:nvGrpSpPr>
        <p:grpSpPr bwMode="auto">
          <a:xfrm>
            <a:off x="3657600" y="3086100"/>
            <a:ext cx="2197100" cy="1033463"/>
            <a:chOff x="3375025" y="3086099"/>
            <a:chExt cx="2197100" cy="1033463"/>
          </a:xfrm>
        </p:grpSpPr>
        <p:sp>
          <p:nvSpPr>
            <p:cNvPr id="19475" name="Text Box 9"/>
            <p:cNvSpPr txBox="1">
              <a:spLocks noChangeArrowheads="1"/>
            </p:cNvSpPr>
            <p:nvPr/>
          </p:nvSpPr>
          <p:spPr bwMode="auto">
            <a:xfrm>
              <a:off x="3375025" y="3538537"/>
              <a:ext cx="2197100" cy="581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Make computers store more information!!</a:t>
              </a:r>
            </a:p>
          </p:txBody>
        </p:sp>
        <p:sp>
          <p:nvSpPr>
            <p:cNvPr id="19476" name="cddrive"/>
            <p:cNvSpPr>
              <a:spLocks noEditPoints="1" noChangeArrowheads="1"/>
            </p:cNvSpPr>
            <p:nvPr/>
          </p:nvSpPr>
          <p:spPr bwMode="auto">
            <a:xfrm>
              <a:off x="3413125" y="3086099"/>
              <a:ext cx="1435100" cy="452438"/>
            </a:xfrm>
            <a:custGeom>
              <a:avLst/>
              <a:gdLst>
                <a:gd name="T0" fmla="*/ 47673889 w 21600"/>
                <a:gd name="T1" fmla="*/ 0 h 21600"/>
                <a:gd name="T2" fmla="*/ 95347778 w 21600"/>
                <a:gd name="T3" fmla="*/ 4738429 h 21600"/>
                <a:gd name="T4" fmla="*/ 47673889 w 21600"/>
                <a:gd name="T5" fmla="*/ 9476859 h 21600"/>
                <a:gd name="T6" fmla="*/ 0 w 21600"/>
                <a:gd name="T7" fmla="*/ 4738429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686 w 21600"/>
                <a:gd name="T13" fmla="*/ 23059 h 21600"/>
                <a:gd name="T14" fmla="*/ 21005 w 21600"/>
                <a:gd name="T15" fmla="*/ 3050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2563" y="12259"/>
                  </a:moveTo>
                  <a:lnTo>
                    <a:pt x="2563" y="12843"/>
                  </a:lnTo>
                  <a:lnTo>
                    <a:pt x="2746" y="13427"/>
                  </a:lnTo>
                  <a:lnTo>
                    <a:pt x="2929" y="14303"/>
                  </a:lnTo>
                  <a:lnTo>
                    <a:pt x="3112" y="14886"/>
                  </a:lnTo>
                  <a:lnTo>
                    <a:pt x="3478" y="15470"/>
                  </a:lnTo>
                  <a:lnTo>
                    <a:pt x="3844" y="16054"/>
                  </a:lnTo>
                  <a:lnTo>
                    <a:pt x="4393" y="16638"/>
                  </a:lnTo>
                  <a:lnTo>
                    <a:pt x="4942" y="17222"/>
                  </a:lnTo>
                  <a:lnTo>
                    <a:pt x="5492" y="17514"/>
                  </a:lnTo>
                  <a:lnTo>
                    <a:pt x="6224" y="18097"/>
                  </a:lnTo>
                  <a:lnTo>
                    <a:pt x="6773" y="18389"/>
                  </a:lnTo>
                  <a:lnTo>
                    <a:pt x="7505" y="18681"/>
                  </a:lnTo>
                  <a:lnTo>
                    <a:pt x="8237" y="18973"/>
                  </a:lnTo>
                  <a:lnTo>
                    <a:pt x="9153" y="18973"/>
                  </a:lnTo>
                  <a:lnTo>
                    <a:pt x="9885" y="19265"/>
                  </a:lnTo>
                  <a:lnTo>
                    <a:pt x="10800" y="19265"/>
                  </a:lnTo>
                  <a:lnTo>
                    <a:pt x="11532" y="19265"/>
                  </a:lnTo>
                  <a:lnTo>
                    <a:pt x="12447" y="18973"/>
                  </a:lnTo>
                  <a:lnTo>
                    <a:pt x="13180" y="18973"/>
                  </a:lnTo>
                  <a:lnTo>
                    <a:pt x="13912" y="18681"/>
                  </a:lnTo>
                  <a:lnTo>
                    <a:pt x="14644" y="18389"/>
                  </a:lnTo>
                  <a:lnTo>
                    <a:pt x="15376" y="18097"/>
                  </a:lnTo>
                  <a:lnTo>
                    <a:pt x="16108" y="17514"/>
                  </a:lnTo>
                  <a:lnTo>
                    <a:pt x="16658" y="17222"/>
                  </a:lnTo>
                  <a:lnTo>
                    <a:pt x="17207" y="16638"/>
                  </a:lnTo>
                  <a:lnTo>
                    <a:pt x="17573" y="16054"/>
                  </a:lnTo>
                  <a:lnTo>
                    <a:pt x="18122" y="15470"/>
                  </a:lnTo>
                  <a:lnTo>
                    <a:pt x="18305" y="14886"/>
                  </a:lnTo>
                  <a:lnTo>
                    <a:pt x="18671" y="14303"/>
                  </a:lnTo>
                  <a:lnTo>
                    <a:pt x="18854" y="13427"/>
                  </a:lnTo>
                  <a:lnTo>
                    <a:pt x="19037" y="12843"/>
                  </a:lnTo>
                  <a:lnTo>
                    <a:pt x="19037" y="12259"/>
                  </a:lnTo>
                  <a:lnTo>
                    <a:pt x="2563" y="12259"/>
                  </a:lnTo>
                  <a:close/>
                </a:path>
                <a:path w="21600" h="21600" extrusionOk="0">
                  <a:moveTo>
                    <a:pt x="2563" y="12259"/>
                  </a:moveTo>
                  <a:lnTo>
                    <a:pt x="9153" y="12259"/>
                  </a:lnTo>
                  <a:lnTo>
                    <a:pt x="9153" y="12551"/>
                  </a:lnTo>
                  <a:lnTo>
                    <a:pt x="9336" y="12843"/>
                  </a:lnTo>
                  <a:lnTo>
                    <a:pt x="9519" y="13135"/>
                  </a:lnTo>
                  <a:lnTo>
                    <a:pt x="9702" y="13135"/>
                  </a:lnTo>
                  <a:lnTo>
                    <a:pt x="9885" y="13427"/>
                  </a:lnTo>
                  <a:lnTo>
                    <a:pt x="10068" y="13719"/>
                  </a:lnTo>
                  <a:lnTo>
                    <a:pt x="10434" y="13719"/>
                  </a:lnTo>
                  <a:lnTo>
                    <a:pt x="10800" y="13719"/>
                  </a:lnTo>
                  <a:lnTo>
                    <a:pt x="10983" y="13719"/>
                  </a:lnTo>
                  <a:lnTo>
                    <a:pt x="11349" y="13719"/>
                  </a:lnTo>
                  <a:lnTo>
                    <a:pt x="11715" y="13427"/>
                  </a:lnTo>
                  <a:lnTo>
                    <a:pt x="11898" y="13135"/>
                  </a:lnTo>
                  <a:lnTo>
                    <a:pt x="12081" y="13135"/>
                  </a:lnTo>
                  <a:lnTo>
                    <a:pt x="12264" y="12843"/>
                  </a:lnTo>
                  <a:lnTo>
                    <a:pt x="12264" y="12551"/>
                  </a:lnTo>
                  <a:lnTo>
                    <a:pt x="12264" y="12259"/>
                  </a:lnTo>
                  <a:lnTo>
                    <a:pt x="9153" y="12259"/>
                  </a:lnTo>
                  <a:lnTo>
                    <a:pt x="2563" y="12259"/>
                  </a:lnTo>
                  <a:close/>
                </a:path>
                <a:path w="21600" h="21600" extrusionOk="0">
                  <a:moveTo>
                    <a:pt x="21600" y="7589"/>
                  </a:moveTo>
                  <a:lnTo>
                    <a:pt x="17756" y="0"/>
                  </a:lnTo>
                  <a:lnTo>
                    <a:pt x="10800" y="0"/>
                  </a:lnTo>
                  <a:lnTo>
                    <a:pt x="3844" y="0"/>
                  </a:lnTo>
                  <a:lnTo>
                    <a:pt x="0" y="7589"/>
                  </a:lnTo>
                  <a:lnTo>
                    <a:pt x="0" y="10800"/>
                  </a:lnTo>
                  <a:lnTo>
                    <a:pt x="0" y="18097"/>
                  </a:lnTo>
                  <a:lnTo>
                    <a:pt x="1464" y="18097"/>
                  </a:lnTo>
                  <a:lnTo>
                    <a:pt x="1464" y="21600"/>
                  </a:lnTo>
                  <a:lnTo>
                    <a:pt x="10800" y="21600"/>
                  </a:lnTo>
                  <a:lnTo>
                    <a:pt x="19953" y="21600"/>
                  </a:lnTo>
                  <a:lnTo>
                    <a:pt x="19953" y="18097"/>
                  </a:lnTo>
                  <a:lnTo>
                    <a:pt x="21600" y="18097"/>
                  </a:lnTo>
                  <a:lnTo>
                    <a:pt x="21600" y="11092"/>
                  </a:lnTo>
                  <a:lnTo>
                    <a:pt x="21600" y="7589"/>
                  </a:lnTo>
                </a:path>
                <a:path w="21600" h="21600" extrusionOk="0">
                  <a:moveTo>
                    <a:pt x="1647" y="18097"/>
                  </a:moveTo>
                  <a:lnTo>
                    <a:pt x="6407" y="18097"/>
                  </a:lnTo>
                  <a:moveTo>
                    <a:pt x="19953" y="18097"/>
                  </a:moveTo>
                  <a:lnTo>
                    <a:pt x="15010" y="18097"/>
                  </a:lnTo>
                  <a:moveTo>
                    <a:pt x="0" y="7589"/>
                  </a:moveTo>
                  <a:lnTo>
                    <a:pt x="21417" y="7589"/>
                  </a:lnTo>
                  <a:lnTo>
                    <a:pt x="21600" y="7589"/>
                  </a:lnTo>
                </a:path>
              </a:pathLst>
            </a:custGeom>
            <a:solidFill>
              <a:srgbClr val="FF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19463" name="Group 12"/>
          <p:cNvGrpSpPr>
            <a:grpSpLocks/>
          </p:cNvGrpSpPr>
          <p:nvPr/>
        </p:nvGrpSpPr>
        <p:grpSpPr bwMode="auto">
          <a:xfrm>
            <a:off x="530225" y="2058988"/>
            <a:ext cx="2495550" cy="1468437"/>
            <a:chOff x="530991" y="2058988"/>
            <a:chExt cx="2495550" cy="1468437"/>
          </a:xfrm>
        </p:grpSpPr>
        <p:sp>
          <p:nvSpPr>
            <p:cNvPr id="19467" name="Text Box 6"/>
            <p:cNvSpPr txBox="1">
              <a:spLocks noChangeArrowheads="1"/>
            </p:cNvSpPr>
            <p:nvPr/>
          </p:nvSpPr>
          <p:spPr bwMode="auto">
            <a:xfrm>
              <a:off x="530991" y="3190875"/>
              <a:ext cx="219710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Run computers faster!</a:t>
              </a:r>
            </a:p>
          </p:txBody>
        </p:sp>
        <p:grpSp>
          <p:nvGrpSpPr>
            <p:cNvPr id="19468" name="Group 11"/>
            <p:cNvGrpSpPr>
              <a:grpSpLocks/>
            </p:cNvGrpSpPr>
            <p:nvPr/>
          </p:nvGrpSpPr>
          <p:grpSpPr bwMode="auto">
            <a:xfrm>
              <a:off x="542158" y="2058988"/>
              <a:ext cx="2484383" cy="1131887"/>
              <a:chOff x="246117" y="2068513"/>
              <a:chExt cx="2484383" cy="1131887"/>
            </a:xfrm>
          </p:grpSpPr>
          <p:sp>
            <p:nvSpPr>
              <p:cNvPr id="19469" name="laptop"/>
              <p:cNvSpPr>
                <a:spLocks noEditPoints="1" noChangeArrowheads="1"/>
              </p:cNvSpPr>
              <p:nvPr/>
            </p:nvSpPr>
            <p:spPr bwMode="auto">
              <a:xfrm>
                <a:off x="685800" y="2068513"/>
                <a:ext cx="1295400" cy="755650"/>
              </a:xfrm>
              <a:custGeom>
                <a:avLst/>
                <a:gdLst>
                  <a:gd name="T0" fmla="*/ 12092019 w 21600"/>
                  <a:gd name="T1" fmla="*/ 0 h 21600"/>
                  <a:gd name="T2" fmla="*/ 12092019 w 21600"/>
                  <a:gd name="T3" fmla="*/ 8778799 h 21600"/>
                  <a:gd name="T4" fmla="*/ 65916129 w 21600"/>
                  <a:gd name="T5" fmla="*/ 0 h 21600"/>
                  <a:gd name="T6" fmla="*/ 65916129 w 21600"/>
                  <a:gd name="T7" fmla="*/ 8778799 h 21600"/>
                  <a:gd name="T8" fmla="*/ 38844008 w 21600"/>
                  <a:gd name="T9" fmla="*/ 0 h 21600"/>
                  <a:gd name="T10" fmla="*/ 38844008 w 21600"/>
                  <a:gd name="T11" fmla="*/ 26435506 h 21600"/>
                  <a:gd name="T12" fmla="*/ 0 w 21600"/>
                  <a:gd name="T13" fmla="*/ 26435506 h 21600"/>
                  <a:gd name="T14" fmla="*/ 77688017 w 21600"/>
                  <a:gd name="T15" fmla="*/ 26435506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4445 w 21600"/>
                  <a:gd name="T25" fmla="*/ 1858 h 21600"/>
                  <a:gd name="T26" fmla="*/ 17311 w 21600"/>
                  <a:gd name="T27" fmla="*/ 12323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 extrusionOk="0">
                    <a:moveTo>
                      <a:pt x="3362" y="0"/>
                    </a:moveTo>
                    <a:lnTo>
                      <a:pt x="18327" y="0"/>
                    </a:lnTo>
                    <a:lnTo>
                      <a:pt x="18327" y="14347"/>
                    </a:lnTo>
                    <a:lnTo>
                      <a:pt x="3362" y="14347"/>
                    </a:lnTo>
                    <a:lnTo>
                      <a:pt x="3362" y="0"/>
                    </a:lnTo>
                    <a:close/>
                  </a:path>
                  <a:path w="21600" h="21600" extrusionOk="0">
                    <a:moveTo>
                      <a:pt x="3340" y="15068"/>
                    </a:moveTo>
                    <a:lnTo>
                      <a:pt x="0" y="19877"/>
                    </a:lnTo>
                    <a:lnTo>
                      <a:pt x="21600" y="19877"/>
                    </a:lnTo>
                    <a:lnTo>
                      <a:pt x="18327" y="15068"/>
                    </a:lnTo>
                    <a:lnTo>
                      <a:pt x="3340" y="15068"/>
                    </a:lnTo>
                    <a:close/>
                  </a:path>
                  <a:path w="21600" h="21600" extrusionOk="0">
                    <a:moveTo>
                      <a:pt x="0" y="19877"/>
                    </a:move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19877"/>
                    </a:lnTo>
                    <a:lnTo>
                      <a:pt x="0" y="19877"/>
                    </a:lnTo>
                    <a:close/>
                  </a:path>
                  <a:path w="21600" h="21600" extrusionOk="0">
                    <a:moveTo>
                      <a:pt x="4186" y="1523"/>
                    </a:moveTo>
                    <a:lnTo>
                      <a:pt x="17547" y="1523"/>
                    </a:lnTo>
                    <a:lnTo>
                      <a:pt x="17547" y="12744"/>
                    </a:lnTo>
                    <a:lnTo>
                      <a:pt x="4186" y="12744"/>
                    </a:lnTo>
                    <a:lnTo>
                      <a:pt x="4186" y="1523"/>
                    </a:lnTo>
                    <a:close/>
                  </a:path>
                  <a:path w="21600" h="21600" extrusionOk="0">
                    <a:moveTo>
                      <a:pt x="3318" y="15549"/>
                    </a:moveTo>
                    <a:lnTo>
                      <a:pt x="2917" y="16110"/>
                    </a:lnTo>
                    <a:lnTo>
                      <a:pt x="18727" y="16110"/>
                    </a:lnTo>
                    <a:lnTo>
                      <a:pt x="18327" y="15549"/>
                    </a:lnTo>
                    <a:lnTo>
                      <a:pt x="3318" y="15549"/>
                    </a:lnTo>
                    <a:close/>
                  </a:path>
                  <a:path w="21600" h="21600" extrusionOk="0">
                    <a:moveTo>
                      <a:pt x="6213" y="18314"/>
                    </a:moveTo>
                    <a:lnTo>
                      <a:pt x="5946" y="18875"/>
                    </a:lnTo>
                    <a:lnTo>
                      <a:pt x="15766" y="18875"/>
                    </a:lnTo>
                    <a:lnTo>
                      <a:pt x="15499" y="18314"/>
                    </a:lnTo>
                    <a:lnTo>
                      <a:pt x="6213" y="18314"/>
                    </a:lnTo>
                    <a:close/>
                  </a:path>
                  <a:path w="21600" h="21600" extrusionOk="0">
                    <a:moveTo>
                      <a:pt x="2828" y="16471"/>
                    </a:moveTo>
                    <a:lnTo>
                      <a:pt x="2405" y="17072"/>
                    </a:lnTo>
                    <a:lnTo>
                      <a:pt x="19284" y="17072"/>
                    </a:lnTo>
                    <a:lnTo>
                      <a:pt x="18839" y="16471"/>
                    </a:lnTo>
                    <a:lnTo>
                      <a:pt x="2828" y="16471"/>
                    </a:lnTo>
                    <a:close/>
                  </a:path>
                  <a:path w="21600" h="21600" extrusionOk="0">
                    <a:moveTo>
                      <a:pt x="2316" y="17352"/>
                    </a:moveTo>
                    <a:lnTo>
                      <a:pt x="1871" y="17953"/>
                    </a:lnTo>
                    <a:lnTo>
                      <a:pt x="19863" y="17953"/>
                    </a:lnTo>
                    <a:lnTo>
                      <a:pt x="19395" y="17352"/>
                    </a:lnTo>
                    <a:lnTo>
                      <a:pt x="2316" y="17352"/>
                    </a:lnTo>
                    <a:close/>
                  </a:path>
                </a:pathLst>
              </a:custGeom>
              <a:solidFill>
                <a:srgbClr val="C0C0C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8" name="Freeform 7"/>
              <p:cNvSpPr/>
              <p:nvPr/>
            </p:nvSpPr>
            <p:spPr>
              <a:xfrm>
                <a:off x="1466850" y="2838450"/>
                <a:ext cx="514350" cy="361950"/>
              </a:xfrm>
              <a:custGeom>
                <a:avLst/>
                <a:gdLst>
                  <a:gd name="connsiteX0" fmla="*/ 0 w 514350"/>
                  <a:gd name="connsiteY0" fmla="*/ 9525 h 361950"/>
                  <a:gd name="connsiteX1" fmla="*/ 57150 w 514350"/>
                  <a:gd name="connsiteY1" fmla="*/ 38100 h 361950"/>
                  <a:gd name="connsiteX2" fmla="*/ 95250 w 514350"/>
                  <a:gd name="connsiteY2" fmla="*/ 47625 h 361950"/>
                  <a:gd name="connsiteX3" fmla="*/ 152400 w 514350"/>
                  <a:gd name="connsiteY3" fmla="*/ 95250 h 361950"/>
                  <a:gd name="connsiteX4" fmla="*/ 190500 w 514350"/>
                  <a:gd name="connsiteY4" fmla="*/ 104775 h 361950"/>
                  <a:gd name="connsiteX5" fmla="*/ 219075 w 514350"/>
                  <a:gd name="connsiteY5" fmla="*/ 123825 h 361950"/>
                  <a:gd name="connsiteX6" fmla="*/ 171450 w 514350"/>
                  <a:gd name="connsiteY6" fmla="*/ 209550 h 361950"/>
                  <a:gd name="connsiteX7" fmla="*/ 114300 w 514350"/>
                  <a:gd name="connsiteY7" fmla="*/ 266700 h 361950"/>
                  <a:gd name="connsiteX8" fmla="*/ 57150 w 514350"/>
                  <a:gd name="connsiteY8" fmla="*/ 304800 h 361950"/>
                  <a:gd name="connsiteX9" fmla="*/ 66675 w 514350"/>
                  <a:gd name="connsiteY9" fmla="*/ 352425 h 361950"/>
                  <a:gd name="connsiteX10" fmla="*/ 95250 w 514350"/>
                  <a:gd name="connsiteY10" fmla="*/ 361950 h 361950"/>
                  <a:gd name="connsiteX11" fmla="*/ 295275 w 514350"/>
                  <a:gd name="connsiteY11" fmla="*/ 352425 h 361950"/>
                  <a:gd name="connsiteX12" fmla="*/ 333375 w 514350"/>
                  <a:gd name="connsiteY12" fmla="*/ 323850 h 361950"/>
                  <a:gd name="connsiteX13" fmla="*/ 361950 w 514350"/>
                  <a:gd name="connsiteY13" fmla="*/ 304800 h 361950"/>
                  <a:gd name="connsiteX14" fmla="*/ 390525 w 514350"/>
                  <a:gd name="connsiteY14" fmla="*/ 276225 h 361950"/>
                  <a:gd name="connsiteX15" fmla="*/ 447675 w 514350"/>
                  <a:gd name="connsiteY15" fmla="*/ 247650 h 361950"/>
                  <a:gd name="connsiteX16" fmla="*/ 466725 w 514350"/>
                  <a:gd name="connsiteY16" fmla="*/ 219075 h 361950"/>
                  <a:gd name="connsiteX17" fmla="*/ 514350 w 514350"/>
                  <a:gd name="connsiteY17" fmla="*/ 171450 h 361950"/>
                  <a:gd name="connsiteX18" fmla="*/ 504825 w 514350"/>
                  <a:gd name="connsiteY18" fmla="*/ 104775 h 361950"/>
                  <a:gd name="connsiteX19" fmla="*/ 457200 w 514350"/>
                  <a:gd name="connsiteY19" fmla="*/ 57150 h 361950"/>
                  <a:gd name="connsiteX20" fmla="*/ 428625 w 514350"/>
                  <a:gd name="connsiteY20" fmla="*/ 28575 h 361950"/>
                  <a:gd name="connsiteX21" fmla="*/ 400050 w 514350"/>
                  <a:gd name="connsiteY21" fmla="*/ 9525 h 361950"/>
                  <a:gd name="connsiteX22" fmla="*/ 371475 w 514350"/>
                  <a:gd name="connsiteY22" fmla="*/ 0 h 36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4350" h="361950">
                    <a:moveTo>
                      <a:pt x="0" y="9525"/>
                    </a:moveTo>
                    <a:cubicBezTo>
                      <a:pt x="19050" y="19050"/>
                      <a:pt x="37375" y="30190"/>
                      <a:pt x="57150" y="38100"/>
                    </a:cubicBezTo>
                    <a:cubicBezTo>
                      <a:pt x="69305" y="42962"/>
                      <a:pt x="83218" y="42468"/>
                      <a:pt x="95250" y="47625"/>
                    </a:cubicBezTo>
                    <a:cubicBezTo>
                      <a:pt x="162218" y="76325"/>
                      <a:pt x="83742" y="56017"/>
                      <a:pt x="152400" y="95250"/>
                    </a:cubicBezTo>
                    <a:cubicBezTo>
                      <a:pt x="163766" y="101745"/>
                      <a:pt x="177800" y="101600"/>
                      <a:pt x="190500" y="104775"/>
                    </a:cubicBezTo>
                    <a:cubicBezTo>
                      <a:pt x="200025" y="111125"/>
                      <a:pt x="216299" y="112719"/>
                      <a:pt x="219075" y="123825"/>
                    </a:cubicBezTo>
                    <a:cubicBezTo>
                      <a:pt x="233699" y="182323"/>
                      <a:pt x="203004" y="181151"/>
                      <a:pt x="171450" y="209550"/>
                    </a:cubicBezTo>
                    <a:cubicBezTo>
                      <a:pt x="151425" y="227572"/>
                      <a:pt x="136716" y="251756"/>
                      <a:pt x="114300" y="266700"/>
                    </a:cubicBezTo>
                    <a:lnTo>
                      <a:pt x="57150" y="304800"/>
                    </a:lnTo>
                    <a:cubicBezTo>
                      <a:pt x="60325" y="320675"/>
                      <a:pt x="57695" y="338955"/>
                      <a:pt x="66675" y="352425"/>
                    </a:cubicBezTo>
                    <a:cubicBezTo>
                      <a:pt x="72244" y="360779"/>
                      <a:pt x="85210" y="361950"/>
                      <a:pt x="95250" y="361950"/>
                    </a:cubicBezTo>
                    <a:cubicBezTo>
                      <a:pt x="162001" y="361950"/>
                      <a:pt x="228600" y="355600"/>
                      <a:pt x="295275" y="352425"/>
                    </a:cubicBezTo>
                    <a:cubicBezTo>
                      <a:pt x="307975" y="342900"/>
                      <a:pt x="320457" y="333077"/>
                      <a:pt x="333375" y="323850"/>
                    </a:cubicBezTo>
                    <a:cubicBezTo>
                      <a:pt x="342690" y="317196"/>
                      <a:pt x="353156" y="312129"/>
                      <a:pt x="361950" y="304800"/>
                    </a:cubicBezTo>
                    <a:cubicBezTo>
                      <a:pt x="372298" y="296176"/>
                      <a:pt x="380177" y="284849"/>
                      <a:pt x="390525" y="276225"/>
                    </a:cubicBezTo>
                    <a:cubicBezTo>
                      <a:pt x="415144" y="255709"/>
                      <a:pt x="419036" y="257196"/>
                      <a:pt x="447675" y="247650"/>
                    </a:cubicBezTo>
                    <a:cubicBezTo>
                      <a:pt x="454025" y="238125"/>
                      <a:pt x="458630" y="227170"/>
                      <a:pt x="466725" y="219075"/>
                    </a:cubicBezTo>
                    <a:cubicBezTo>
                      <a:pt x="530225" y="155575"/>
                      <a:pt x="463550" y="247650"/>
                      <a:pt x="514350" y="171450"/>
                    </a:cubicBezTo>
                    <a:cubicBezTo>
                      <a:pt x="511175" y="149225"/>
                      <a:pt x="511276" y="126279"/>
                      <a:pt x="504825" y="104775"/>
                    </a:cubicBezTo>
                    <a:cubicBezTo>
                      <a:pt x="495512" y="73731"/>
                      <a:pt x="479213" y="75494"/>
                      <a:pt x="457200" y="57150"/>
                    </a:cubicBezTo>
                    <a:cubicBezTo>
                      <a:pt x="446852" y="48526"/>
                      <a:pt x="438973" y="37199"/>
                      <a:pt x="428625" y="28575"/>
                    </a:cubicBezTo>
                    <a:cubicBezTo>
                      <a:pt x="419831" y="21246"/>
                      <a:pt x="410289" y="14645"/>
                      <a:pt x="400050" y="9525"/>
                    </a:cubicBezTo>
                    <a:cubicBezTo>
                      <a:pt x="391070" y="5035"/>
                      <a:pt x="371475" y="0"/>
                      <a:pt x="371475" y="0"/>
                    </a:cubicBezTo>
                  </a:path>
                </a:pathLst>
              </a:cu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" name="Freeform 8"/>
              <p:cNvSpPr/>
              <p:nvPr/>
            </p:nvSpPr>
            <p:spPr>
              <a:xfrm>
                <a:off x="246063" y="2762250"/>
                <a:ext cx="954087" cy="428625"/>
              </a:xfrm>
              <a:custGeom>
                <a:avLst/>
                <a:gdLst>
                  <a:gd name="connsiteX0" fmla="*/ 563508 w 954033"/>
                  <a:gd name="connsiteY0" fmla="*/ 28575 h 428625"/>
                  <a:gd name="connsiteX1" fmla="*/ 515883 w 954033"/>
                  <a:gd name="connsiteY1" fmla="*/ 66675 h 428625"/>
                  <a:gd name="connsiteX2" fmla="*/ 477783 w 954033"/>
                  <a:gd name="connsiteY2" fmla="*/ 85725 h 428625"/>
                  <a:gd name="connsiteX3" fmla="*/ 449208 w 954033"/>
                  <a:gd name="connsiteY3" fmla="*/ 114300 h 428625"/>
                  <a:gd name="connsiteX4" fmla="*/ 401583 w 954033"/>
                  <a:gd name="connsiteY4" fmla="*/ 123825 h 428625"/>
                  <a:gd name="connsiteX5" fmla="*/ 363483 w 954033"/>
                  <a:gd name="connsiteY5" fmla="*/ 142875 h 428625"/>
                  <a:gd name="connsiteX6" fmla="*/ 334908 w 954033"/>
                  <a:gd name="connsiteY6" fmla="*/ 161925 h 428625"/>
                  <a:gd name="connsiteX7" fmla="*/ 211083 w 954033"/>
                  <a:gd name="connsiteY7" fmla="*/ 180975 h 428625"/>
                  <a:gd name="connsiteX8" fmla="*/ 125358 w 954033"/>
                  <a:gd name="connsiteY8" fmla="*/ 171450 h 428625"/>
                  <a:gd name="connsiteX9" fmla="*/ 58683 w 954033"/>
                  <a:gd name="connsiteY9" fmla="*/ 142875 h 428625"/>
                  <a:gd name="connsiteX10" fmla="*/ 30108 w 954033"/>
                  <a:gd name="connsiteY10" fmla="*/ 133350 h 428625"/>
                  <a:gd name="connsiteX11" fmla="*/ 1533 w 954033"/>
                  <a:gd name="connsiteY11" fmla="*/ 152400 h 428625"/>
                  <a:gd name="connsiteX12" fmla="*/ 11058 w 954033"/>
                  <a:gd name="connsiteY12" fmla="*/ 257175 h 428625"/>
                  <a:gd name="connsiteX13" fmla="*/ 20583 w 954033"/>
                  <a:gd name="connsiteY13" fmla="*/ 285750 h 428625"/>
                  <a:gd name="connsiteX14" fmla="*/ 49158 w 954033"/>
                  <a:gd name="connsiteY14" fmla="*/ 314325 h 428625"/>
                  <a:gd name="connsiteX15" fmla="*/ 77733 w 954033"/>
                  <a:gd name="connsiteY15" fmla="*/ 323850 h 428625"/>
                  <a:gd name="connsiteX16" fmla="*/ 106308 w 954033"/>
                  <a:gd name="connsiteY16" fmla="*/ 342900 h 428625"/>
                  <a:gd name="connsiteX17" fmla="*/ 134883 w 954033"/>
                  <a:gd name="connsiteY17" fmla="*/ 352425 h 428625"/>
                  <a:gd name="connsiteX18" fmla="*/ 172983 w 954033"/>
                  <a:gd name="connsiteY18" fmla="*/ 371475 h 428625"/>
                  <a:gd name="connsiteX19" fmla="*/ 201558 w 954033"/>
                  <a:gd name="connsiteY19" fmla="*/ 381000 h 428625"/>
                  <a:gd name="connsiteX20" fmla="*/ 258708 w 954033"/>
                  <a:gd name="connsiteY20" fmla="*/ 409575 h 428625"/>
                  <a:gd name="connsiteX21" fmla="*/ 382533 w 954033"/>
                  <a:gd name="connsiteY21" fmla="*/ 419100 h 428625"/>
                  <a:gd name="connsiteX22" fmla="*/ 411108 w 954033"/>
                  <a:gd name="connsiteY22" fmla="*/ 428625 h 428625"/>
                  <a:gd name="connsiteX23" fmla="*/ 496833 w 954033"/>
                  <a:gd name="connsiteY23" fmla="*/ 381000 h 428625"/>
                  <a:gd name="connsiteX24" fmla="*/ 563508 w 954033"/>
                  <a:gd name="connsiteY24" fmla="*/ 361950 h 428625"/>
                  <a:gd name="connsiteX25" fmla="*/ 592083 w 954033"/>
                  <a:gd name="connsiteY25" fmla="*/ 342900 h 428625"/>
                  <a:gd name="connsiteX26" fmla="*/ 611133 w 954033"/>
                  <a:gd name="connsiteY26" fmla="*/ 266700 h 428625"/>
                  <a:gd name="connsiteX27" fmla="*/ 668283 w 954033"/>
                  <a:gd name="connsiteY27" fmla="*/ 219075 h 428625"/>
                  <a:gd name="connsiteX28" fmla="*/ 706383 w 954033"/>
                  <a:gd name="connsiteY28" fmla="*/ 180975 h 428625"/>
                  <a:gd name="connsiteX29" fmla="*/ 763533 w 954033"/>
                  <a:gd name="connsiteY29" fmla="*/ 161925 h 428625"/>
                  <a:gd name="connsiteX30" fmla="*/ 820683 w 954033"/>
                  <a:gd name="connsiteY30" fmla="*/ 133350 h 428625"/>
                  <a:gd name="connsiteX31" fmla="*/ 839733 w 954033"/>
                  <a:gd name="connsiteY31" fmla="*/ 104775 h 428625"/>
                  <a:gd name="connsiteX32" fmla="*/ 849258 w 954033"/>
                  <a:gd name="connsiteY32" fmla="*/ 76200 h 428625"/>
                  <a:gd name="connsiteX33" fmla="*/ 906408 w 954033"/>
                  <a:gd name="connsiteY33" fmla="*/ 38100 h 428625"/>
                  <a:gd name="connsiteX34" fmla="*/ 954033 w 954033"/>
                  <a:gd name="connsiteY34" fmla="*/ 0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954033" h="428625">
                    <a:moveTo>
                      <a:pt x="563508" y="28575"/>
                    </a:moveTo>
                    <a:cubicBezTo>
                      <a:pt x="547633" y="41275"/>
                      <a:pt x="532799" y="55398"/>
                      <a:pt x="515883" y="66675"/>
                    </a:cubicBezTo>
                    <a:cubicBezTo>
                      <a:pt x="504069" y="74551"/>
                      <a:pt x="489337" y="77472"/>
                      <a:pt x="477783" y="85725"/>
                    </a:cubicBezTo>
                    <a:cubicBezTo>
                      <a:pt x="466822" y="93555"/>
                      <a:pt x="461256" y="108276"/>
                      <a:pt x="449208" y="114300"/>
                    </a:cubicBezTo>
                    <a:cubicBezTo>
                      <a:pt x="434728" y="121540"/>
                      <a:pt x="417458" y="120650"/>
                      <a:pt x="401583" y="123825"/>
                    </a:cubicBezTo>
                    <a:cubicBezTo>
                      <a:pt x="388883" y="130175"/>
                      <a:pt x="375811" y="135830"/>
                      <a:pt x="363483" y="142875"/>
                    </a:cubicBezTo>
                    <a:cubicBezTo>
                      <a:pt x="353544" y="148555"/>
                      <a:pt x="345430" y="157416"/>
                      <a:pt x="334908" y="161925"/>
                    </a:cubicBezTo>
                    <a:cubicBezTo>
                      <a:pt x="306036" y="174299"/>
                      <a:pt x="228292" y="179063"/>
                      <a:pt x="211083" y="180975"/>
                    </a:cubicBezTo>
                    <a:cubicBezTo>
                      <a:pt x="182508" y="177800"/>
                      <a:pt x="153718" y="176177"/>
                      <a:pt x="125358" y="171450"/>
                    </a:cubicBezTo>
                    <a:cubicBezTo>
                      <a:pt x="100989" y="167389"/>
                      <a:pt x="80764" y="152338"/>
                      <a:pt x="58683" y="142875"/>
                    </a:cubicBezTo>
                    <a:cubicBezTo>
                      <a:pt x="49455" y="138920"/>
                      <a:pt x="39633" y="136525"/>
                      <a:pt x="30108" y="133350"/>
                    </a:cubicBezTo>
                    <a:cubicBezTo>
                      <a:pt x="20583" y="139700"/>
                      <a:pt x="3274" y="141085"/>
                      <a:pt x="1533" y="152400"/>
                    </a:cubicBezTo>
                    <a:cubicBezTo>
                      <a:pt x="-3799" y="187061"/>
                      <a:pt x="6098" y="222458"/>
                      <a:pt x="11058" y="257175"/>
                    </a:cubicBezTo>
                    <a:cubicBezTo>
                      <a:pt x="12478" y="267114"/>
                      <a:pt x="15014" y="277396"/>
                      <a:pt x="20583" y="285750"/>
                    </a:cubicBezTo>
                    <a:cubicBezTo>
                      <a:pt x="28055" y="296958"/>
                      <a:pt x="37950" y="306853"/>
                      <a:pt x="49158" y="314325"/>
                    </a:cubicBezTo>
                    <a:cubicBezTo>
                      <a:pt x="57512" y="319894"/>
                      <a:pt x="68753" y="319360"/>
                      <a:pt x="77733" y="323850"/>
                    </a:cubicBezTo>
                    <a:cubicBezTo>
                      <a:pt x="87972" y="328970"/>
                      <a:pt x="96069" y="337780"/>
                      <a:pt x="106308" y="342900"/>
                    </a:cubicBezTo>
                    <a:cubicBezTo>
                      <a:pt x="115288" y="347390"/>
                      <a:pt x="125655" y="348470"/>
                      <a:pt x="134883" y="352425"/>
                    </a:cubicBezTo>
                    <a:cubicBezTo>
                      <a:pt x="147934" y="358018"/>
                      <a:pt x="159932" y="365882"/>
                      <a:pt x="172983" y="371475"/>
                    </a:cubicBezTo>
                    <a:cubicBezTo>
                      <a:pt x="182211" y="375430"/>
                      <a:pt x="192578" y="376510"/>
                      <a:pt x="201558" y="381000"/>
                    </a:cubicBezTo>
                    <a:cubicBezTo>
                      <a:pt x="229920" y="395181"/>
                      <a:pt x="226786" y="405585"/>
                      <a:pt x="258708" y="409575"/>
                    </a:cubicBezTo>
                    <a:cubicBezTo>
                      <a:pt x="299785" y="414710"/>
                      <a:pt x="341258" y="415925"/>
                      <a:pt x="382533" y="419100"/>
                    </a:cubicBezTo>
                    <a:cubicBezTo>
                      <a:pt x="392058" y="422275"/>
                      <a:pt x="401068" y="428625"/>
                      <a:pt x="411108" y="428625"/>
                    </a:cubicBezTo>
                    <a:cubicBezTo>
                      <a:pt x="439833" y="428625"/>
                      <a:pt x="480516" y="386439"/>
                      <a:pt x="496833" y="381000"/>
                    </a:cubicBezTo>
                    <a:cubicBezTo>
                      <a:pt x="537827" y="367335"/>
                      <a:pt x="515668" y="373910"/>
                      <a:pt x="563508" y="361950"/>
                    </a:cubicBezTo>
                    <a:cubicBezTo>
                      <a:pt x="573033" y="355600"/>
                      <a:pt x="586963" y="353139"/>
                      <a:pt x="592083" y="342900"/>
                    </a:cubicBezTo>
                    <a:cubicBezTo>
                      <a:pt x="603792" y="319482"/>
                      <a:pt x="592620" y="285213"/>
                      <a:pt x="611133" y="266700"/>
                    </a:cubicBezTo>
                    <a:cubicBezTo>
                      <a:pt x="710219" y="167614"/>
                      <a:pt x="575456" y="298641"/>
                      <a:pt x="668283" y="219075"/>
                    </a:cubicBezTo>
                    <a:cubicBezTo>
                      <a:pt x="681920" y="207386"/>
                      <a:pt x="690982" y="190216"/>
                      <a:pt x="706383" y="180975"/>
                    </a:cubicBezTo>
                    <a:cubicBezTo>
                      <a:pt x="723602" y="170644"/>
                      <a:pt x="746825" y="173064"/>
                      <a:pt x="763533" y="161925"/>
                    </a:cubicBezTo>
                    <a:cubicBezTo>
                      <a:pt x="800462" y="137306"/>
                      <a:pt x="781248" y="146495"/>
                      <a:pt x="820683" y="133350"/>
                    </a:cubicBezTo>
                    <a:cubicBezTo>
                      <a:pt x="827033" y="123825"/>
                      <a:pt x="834613" y="115014"/>
                      <a:pt x="839733" y="104775"/>
                    </a:cubicBezTo>
                    <a:cubicBezTo>
                      <a:pt x="844223" y="95795"/>
                      <a:pt x="842158" y="83300"/>
                      <a:pt x="849258" y="76200"/>
                    </a:cubicBezTo>
                    <a:cubicBezTo>
                      <a:pt x="865447" y="60011"/>
                      <a:pt x="887358" y="50800"/>
                      <a:pt x="906408" y="38100"/>
                    </a:cubicBezTo>
                    <a:cubicBezTo>
                      <a:pt x="942455" y="14069"/>
                      <a:pt x="926888" y="27145"/>
                      <a:pt x="954033" y="0"/>
                    </a:cubicBezTo>
                  </a:path>
                </a:pathLst>
              </a:cu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1" name="Straight Connector 10"/>
              <p:cNvCxnSpPr/>
              <p:nvPr/>
            </p:nvCxnSpPr>
            <p:spPr>
              <a:xfrm>
                <a:off x="2057400" y="2938463"/>
                <a:ext cx="673100" cy="0"/>
              </a:xfrm>
              <a:prstGeom prst="line">
                <a:avLst/>
              </a:prstGeom>
              <a:ln w="635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>
                <a:off x="2057400" y="3014663"/>
                <a:ext cx="673100" cy="0"/>
              </a:xfrm>
              <a:prstGeom prst="line">
                <a:avLst/>
              </a:prstGeom>
              <a:ln w="635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>
                <a:off x="1981200" y="3095625"/>
                <a:ext cx="673100" cy="0"/>
              </a:xfrm>
              <a:prstGeom prst="line">
                <a:avLst/>
              </a:prstGeom>
              <a:ln w="635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9464" name="Group 14"/>
          <p:cNvGrpSpPr>
            <a:grpSpLocks/>
          </p:cNvGrpSpPr>
          <p:nvPr/>
        </p:nvGrpSpPr>
        <p:grpSpPr bwMode="auto">
          <a:xfrm>
            <a:off x="6438900" y="3190875"/>
            <a:ext cx="2197100" cy="2219325"/>
            <a:chOff x="6438900" y="3190875"/>
            <a:chExt cx="2197100" cy="2219952"/>
          </a:xfrm>
        </p:grpSpPr>
        <p:sp>
          <p:nvSpPr>
            <p:cNvPr id="19465" name="Text Box 12"/>
            <p:cNvSpPr txBox="1">
              <a:spLocks noChangeArrowheads="1"/>
            </p:cNvSpPr>
            <p:nvPr/>
          </p:nvSpPr>
          <p:spPr bwMode="auto">
            <a:xfrm>
              <a:off x="6438900" y="4585327"/>
              <a:ext cx="2197100" cy="825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Increase the networking capabilities of computers!!!</a:t>
              </a:r>
            </a:p>
          </p:txBody>
        </p:sp>
        <p:pic>
          <p:nvPicPr>
            <p:cNvPr id="19466" name="Picture 17" descr="C:\Users\tamj\AppData\Local\Microsoft\Windows\Temporary Internet Files\Content.IE5\SJ530R3F\MC900412564[1].wmf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77000" y="3190875"/>
              <a:ext cx="1282700" cy="1442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/>
              <a:t>Human</a:t>
            </a:r>
            <a:r>
              <a:rPr lang="en-US" altLang="en-US" dirty="0" smtClean="0">
                <a:solidFill>
                  <a:schemeClr val="bg1">
                    <a:lumMod val="75000"/>
                  </a:schemeClr>
                </a:solidFill>
              </a:rPr>
              <a:t>-Computer Interaction</a:t>
            </a:r>
          </a:p>
        </p:txBody>
      </p:sp>
      <p:sp>
        <p:nvSpPr>
          <p:cNvPr id="178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3614738"/>
          </a:xfrm>
        </p:spPr>
        <p:txBody>
          <a:bodyPr/>
          <a:lstStyle/>
          <a:p>
            <a:r>
              <a:rPr lang="en-US" altLang="en-US" smtClean="0"/>
              <a:t>...but don’t forget about the other side of the relationship.</a:t>
            </a:r>
          </a:p>
          <a:p>
            <a:r>
              <a:rPr lang="en-US" altLang="en-US" smtClean="0"/>
              <a:t>No matter how powerful the computer and how well written is the software, if the user can’t figure out how it works then the system is useless.</a:t>
            </a:r>
          </a:p>
          <a:p>
            <a:r>
              <a:rPr lang="en-US" altLang="en-US" smtClean="0"/>
              <a:t>Software should be written to make it as easy as possible for the user to complete their task.  (Don’t make it any harder than it has to be).</a:t>
            </a:r>
          </a:p>
          <a:p>
            <a:r>
              <a:rPr lang="en-US" altLang="en-US" smtClean="0"/>
              <a:t>This is just common sense and should/is always taken into account when writing software?</a:t>
            </a: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927100" y="4483100"/>
            <a:ext cx="7747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3400" y="4876800"/>
            <a:ext cx="37338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Common sense?...come on!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ugh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79" grpId="0" build="p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Previous Examples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Cases where designing “user-friendly” technology was not just a matter of commonsense.</a:t>
            </a:r>
          </a:p>
        </p:txBody>
      </p:sp>
      <p:pic>
        <p:nvPicPr>
          <p:cNvPr id="2150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58"/>
          <a:stretch>
            <a:fillRect/>
          </a:stretch>
        </p:blipFill>
        <p:spPr bwMode="auto">
          <a:xfrm>
            <a:off x="762000" y="2057400"/>
            <a:ext cx="7177088" cy="449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mtClean="0"/>
              <a:t>What Is Human-Computer Interaction?</a:t>
            </a:r>
            <a:endParaRPr lang="en-US" altLang="en-US" smtClean="0"/>
          </a:p>
        </p:txBody>
      </p:sp>
      <p:sp>
        <p:nvSpPr>
          <p:cNvPr id="22531" name="TextBox 3"/>
          <p:cNvSpPr txBox="1">
            <a:spLocks noChangeArrowheads="1"/>
          </p:cNvSpPr>
          <p:nvPr/>
        </p:nvSpPr>
        <p:spPr bwMode="auto">
          <a:xfrm>
            <a:off x="850900" y="1663700"/>
            <a:ext cx="243840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Difficult to use</a:t>
            </a:r>
          </a:p>
        </p:txBody>
      </p:sp>
      <p:sp>
        <p:nvSpPr>
          <p:cNvPr id="22532" name="TextBox 4"/>
          <p:cNvSpPr txBox="1">
            <a:spLocks noChangeArrowheads="1"/>
          </p:cNvSpPr>
          <p:nvPr/>
        </p:nvSpPr>
        <p:spPr bwMode="auto">
          <a:xfrm>
            <a:off x="850900" y="2603500"/>
            <a:ext cx="243840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Easy to use</a:t>
            </a:r>
          </a:p>
        </p:txBody>
      </p:sp>
      <p:sp>
        <p:nvSpPr>
          <p:cNvPr id="22533" name="TextBox 5"/>
          <p:cNvSpPr txBox="1">
            <a:spLocks noChangeArrowheads="1"/>
          </p:cNvSpPr>
          <p:nvPr/>
        </p:nvSpPr>
        <p:spPr bwMode="auto">
          <a:xfrm>
            <a:off x="850900" y="3543300"/>
            <a:ext cx="280670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Or at least easier to use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850900" y="1524000"/>
            <a:ext cx="1701800" cy="698500"/>
            <a:chOff x="850900" y="1524000"/>
            <a:chExt cx="1701800" cy="698500"/>
          </a:xfrm>
        </p:grpSpPr>
        <p:cxnSp>
          <p:nvCxnSpPr>
            <p:cNvPr id="22541" name="Straight Connector 7"/>
            <p:cNvCxnSpPr>
              <a:cxnSpLocks noChangeShapeType="1"/>
            </p:cNvCxnSpPr>
            <p:nvPr/>
          </p:nvCxnSpPr>
          <p:spPr bwMode="auto">
            <a:xfrm flipV="1">
              <a:off x="850900" y="1524000"/>
              <a:ext cx="1701800" cy="698500"/>
            </a:xfrm>
            <a:prstGeom prst="line">
              <a:avLst/>
            </a:prstGeom>
            <a:noFill/>
            <a:ln w="38100" algn="ctr">
              <a:solidFill>
                <a:srgbClr val="FF0000"/>
              </a:solidFill>
              <a:round/>
              <a:headEnd type="none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42" name="Straight Connector 8"/>
            <p:cNvCxnSpPr>
              <a:cxnSpLocks noChangeShapeType="1"/>
            </p:cNvCxnSpPr>
            <p:nvPr/>
          </p:nvCxnSpPr>
          <p:spPr bwMode="auto">
            <a:xfrm>
              <a:off x="850900" y="1524000"/>
              <a:ext cx="1701800" cy="698500"/>
            </a:xfrm>
            <a:prstGeom prst="line">
              <a:avLst/>
            </a:prstGeom>
            <a:noFill/>
            <a:ln w="38100" algn="ctr">
              <a:solidFill>
                <a:srgbClr val="FF0000"/>
              </a:solidFill>
              <a:round/>
              <a:headEnd type="none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2451100" y="2571750"/>
            <a:ext cx="1206500" cy="381000"/>
            <a:chOff x="2451100" y="2571750"/>
            <a:chExt cx="1206500" cy="381000"/>
          </a:xfrm>
        </p:grpSpPr>
        <p:cxnSp>
          <p:nvCxnSpPr>
            <p:cNvPr id="22539" name="Straight Connector 12"/>
            <p:cNvCxnSpPr>
              <a:cxnSpLocks noChangeShapeType="1"/>
            </p:cNvCxnSpPr>
            <p:nvPr/>
          </p:nvCxnSpPr>
          <p:spPr bwMode="auto">
            <a:xfrm flipV="1">
              <a:off x="2552700" y="2571750"/>
              <a:ext cx="1104900" cy="381000"/>
            </a:xfrm>
            <a:prstGeom prst="line">
              <a:avLst/>
            </a:prstGeom>
            <a:noFill/>
            <a:ln w="63500" algn="ctr">
              <a:solidFill>
                <a:srgbClr val="00B050"/>
              </a:solidFill>
              <a:round/>
              <a:headEnd type="none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40" name="Straight Connector 13"/>
            <p:cNvCxnSpPr>
              <a:cxnSpLocks noChangeShapeType="1"/>
            </p:cNvCxnSpPr>
            <p:nvPr/>
          </p:nvCxnSpPr>
          <p:spPr bwMode="auto">
            <a:xfrm>
              <a:off x="2451100" y="2603500"/>
              <a:ext cx="165100" cy="349250"/>
            </a:xfrm>
            <a:prstGeom prst="line">
              <a:avLst/>
            </a:prstGeom>
            <a:noFill/>
            <a:ln w="63500" algn="ctr">
              <a:solidFill>
                <a:srgbClr val="00B050"/>
              </a:solidFill>
              <a:round/>
              <a:headEnd type="none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" name="Group 20"/>
          <p:cNvGrpSpPr>
            <a:grpSpLocks/>
          </p:cNvGrpSpPr>
          <p:nvPr/>
        </p:nvGrpSpPr>
        <p:grpSpPr bwMode="auto">
          <a:xfrm>
            <a:off x="3771900" y="3435350"/>
            <a:ext cx="1206500" cy="381000"/>
            <a:chOff x="3771900" y="3435350"/>
            <a:chExt cx="1206500" cy="381000"/>
          </a:xfrm>
        </p:grpSpPr>
        <p:cxnSp>
          <p:nvCxnSpPr>
            <p:cNvPr id="22537" name="Straight Connector 16"/>
            <p:cNvCxnSpPr>
              <a:cxnSpLocks noChangeShapeType="1"/>
            </p:cNvCxnSpPr>
            <p:nvPr/>
          </p:nvCxnSpPr>
          <p:spPr bwMode="auto">
            <a:xfrm flipV="1">
              <a:off x="3873500" y="3435350"/>
              <a:ext cx="1104900" cy="381000"/>
            </a:xfrm>
            <a:prstGeom prst="line">
              <a:avLst/>
            </a:prstGeom>
            <a:noFill/>
            <a:ln w="63500" algn="ctr">
              <a:solidFill>
                <a:srgbClr val="00B050"/>
              </a:solidFill>
              <a:round/>
              <a:headEnd type="none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38" name="Straight Connector 17"/>
            <p:cNvCxnSpPr>
              <a:cxnSpLocks noChangeShapeType="1"/>
            </p:cNvCxnSpPr>
            <p:nvPr/>
          </p:nvCxnSpPr>
          <p:spPr bwMode="auto">
            <a:xfrm>
              <a:off x="3771900" y="3467100"/>
              <a:ext cx="165100" cy="349250"/>
            </a:xfrm>
            <a:prstGeom prst="line">
              <a:avLst/>
            </a:prstGeom>
            <a:noFill/>
            <a:ln w="63500" algn="ctr">
              <a:solidFill>
                <a:srgbClr val="00B050"/>
              </a:solidFill>
              <a:round/>
              <a:headEnd type="none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How Can This Be Done?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Many techniques have been developed.</a:t>
            </a:r>
          </a:p>
          <a:p>
            <a:pPr lvl="1"/>
            <a:r>
              <a:rPr lang="en-US" altLang="en-US" smtClean="0"/>
              <a:t>Some may have already been covered (heuristics)</a:t>
            </a:r>
          </a:p>
          <a:p>
            <a:r>
              <a:rPr lang="en-US" altLang="en-US" smtClean="0"/>
              <a:t>One other technique: simple but effective (user-centered design)</a:t>
            </a:r>
          </a:p>
          <a:p>
            <a:pPr lvl="1"/>
            <a:r>
              <a:rPr lang="en-US" altLang="en-US" smtClean="0"/>
              <a:t>Basic principle: getting users involved in the design process from the beginning (rather than building the system and then getting feedback afterwards which is the traditional approach).</a:t>
            </a:r>
          </a:p>
          <a:p>
            <a:pPr lvl="1"/>
            <a:r>
              <a:rPr lang="en-US" altLang="en-US" smtClean="0"/>
              <a:t>Many benefits:</a:t>
            </a:r>
          </a:p>
          <a:p>
            <a:pPr lvl="2"/>
            <a:r>
              <a:rPr lang="en-US" altLang="en-US" smtClean="0"/>
              <a:t>Cost reduction: The further along the software development process the harder it is to make changes.</a:t>
            </a:r>
          </a:p>
          <a:p>
            <a:pPr lvl="2"/>
            <a:endParaRPr lang="en-US" altLang="en-US" smtClean="0"/>
          </a:p>
          <a:p>
            <a:pPr lvl="2"/>
            <a:endParaRPr lang="en-US" altLang="en-US" smtClean="0"/>
          </a:p>
          <a:p>
            <a:pPr lvl="2"/>
            <a:endParaRPr lang="en-US" altLang="en-US" smtClean="0"/>
          </a:p>
          <a:p>
            <a:pPr lvl="2"/>
            <a:endParaRPr lang="en-US" altLang="en-US" smtClean="0"/>
          </a:p>
          <a:p>
            <a:pPr lvl="2"/>
            <a:endParaRPr lang="en-US" altLang="en-US" smtClean="0"/>
          </a:p>
          <a:p>
            <a:pPr lvl="2"/>
            <a:r>
              <a:rPr lang="en-US" altLang="en-US" smtClean="0"/>
              <a:t>Users may also provide many unexpected insights</a:t>
            </a: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1276350" y="4705350"/>
            <a:ext cx="5410200" cy="1533525"/>
            <a:chOff x="1276351" y="4705350"/>
            <a:chExt cx="5410199" cy="1533851"/>
          </a:xfrm>
        </p:grpSpPr>
        <p:grpSp>
          <p:nvGrpSpPr>
            <p:cNvPr id="23557" name="Group 9"/>
            <p:cNvGrpSpPr>
              <a:grpSpLocks/>
            </p:cNvGrpSpPr>
            <p:nvPr/>
          </p:nvGrpSpPr>
          <p:grpSpPr bwMode="auto">
            <a:xfrm>
              <a:off x="1276351" y="4724400"/>
              <a:ext cx="2133599" cy="1410545"/>
              <a:chOff x="1276351" y="4724400"/>
              <a:chExt cx="2133599" cy="1410545"/>
            </a:xfrm>
          </p:grpSpPr>
          <p:pic>
            <p:nvPicPr>
              <p:cNvPr id="23561" name="Picture 5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227" t="32832" r="35345" b="25481"/>
              <a:stretch>
                <a:fillRect/>
              </a:stretch>
            </p:blipFill>
            <p:spPr bwMode="auto">
              <a:xfrm>
                <a:off x="1276351" y="5022054"/>
                <a:ext cx="1390649" cy="11128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699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</p:pic>
          <p:sp>
            <p:nvSpPr>
              <p:cNvPr id="23562" name="Text Box 6"/>
              <p:cNvSpPr txBox="1">
                <a:spLocks noChangeArrowheads="1"/>
              </p:cNvSpPr>
              <p:nvPr/>
            </p:nvSpPr>
            <p:spPr bwMode="auto">
              <a:xfrm>
                <a:off x="1295400" y="4724400"/>
                <a:ext cx="2114550" cy="3391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0" tIns="46038" rIns="92075" bIns="46038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600" b="1"/>
                  <a:t>Paper sketches</a:t>
                </a:r>
              </a:p>
            </p:txBody>
          </p:sp>
        </p:grpSp>
        <p:grpSp>
          <p:nvGrpSpPr>
            <p:cNvPr id="23558" name="Group 10"/>
            <p:cNvGrpSpPr>
              <a:grpSpLocks/>
            </p:cNvGrpSpPr>
            <p:nvPr/>
          </p:nvGrpSpPr>
          <p:grpSpPr bwMode="auto">
            <a:xfrm>
              <a:off x="4572000" y="4705350"/>
              <a:ext cx="2114550" cy="1533851"/>
              <a:chOff x="3276600" y="4685667"/>
              <a:chExt cx="2114550" cy="1533851"/>
            </a:xfrm>
          </p:grpSpPr>
          <p:pic>
            <p:nvPicPr>
              <p:cNvPr id="23559" name="Picture 60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76600" y="5003850"/>
                <a:ext cx="1295400" cy="1215668"/>
              </a:xfrm>
              <a:prstGeom prst="rect">
                <a:avLst/>
              </a:prstGeom>
              <a:noFill/>
              <a:ln w="12699">
                <a:solidFill>
                  <a:schemeClr val="accent2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3560" name="Text Box 6"/>
              <p:cNvSpPr txBox="1">
                <a:spLocks noChangeArrowheads="1"/>
              </p:cNvSpPr>
              <p:nvPr/>
            </p:nvSpPr>
            <p:spPr bwMode="auto">
              <a:xfrm>
                <a:off x="3276600" y="4685667"/>
                <a:ext cx="2114550" cy="3391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0" tIns="46038" rIns="92075" bIns="46038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600" b="1"/>
                  <a:t>Complete software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HCI: Higher-Level Courses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CPSC 481: Human-Computer Interaction I</a:t>
            </a:r>
          </a:p>
          <a:p>
            <a:r>
              <a:rPr lang="en-US" altLang="en-US" smtClean="0"/>
              <a:t>CPSC 581: Human-Computer Interaction II</a:t>
            </a:r>
          </a:p>
          <a:p>
            <a:r>
              <a:rPr lang="en-US" altLang="en-US" smtClean="0"/>
              <a:t>(Related: Human-Robot Interaction)</a:t>
            </a:r>
          </a:p>
          <a:p>
            <a:pPr lvl="1"/>
            <a:r>
              <a:rPr lang="en-US" altLang="en-US" smtClean="0"/>
              <a:t>CPSC 599.65—Robot head-based interaction</a:t>
            </a:r>
          </a:p>
          <a:p>
            <a:pPr lvl="1"/>
            <a:r>
              <a:rPr lang="en-US" altLang="en-US" smtClean="0"/>
              <a:t>CPSC 599.62—Advanced topics in human-computer and human-robot interaction</a:t>
            </a:r>
          </a:p>
          <a:p>
            <a:pPr lvl="1"/>
            <a:r>
              <a:rPr lang="en-US" altLang="en-US" smtClean="0"/>
              <a:t>CPSC 599.17—Human-robot interaction</a:t>
            </a:r>
          </a:p>
          <a:p>
            <a:pPr lvl="1"/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mtClean="0"/>
              <a:t>Computer Graphics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08075"/>
            <a:ext cx="8178800" cy="768350"/>
          </a:xfrm>
        </p:spPr>
        <p:txBody>
          <a:bodyPr/>
          <a:lstStyle/>
          <a:p>
            <a:r>
              <a:rPr lang="en-CA" altLang="en-US" smtClean="0"/>
              <a:t>Concerned with producing and manipulating images on the computer.</a:t>
            </a:r>
          </a:p>
          <a:p>
            <a:endParaRPr lang="en-CA" altLang="en-US" smtClean="0"/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0" y="6583363"/>
            <a:ext cx="373062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For more information: </a:t>
            </a:r>
            <a:r>
              <a:rPr lang="en-US" altLang="en-US" sz="1200">
                <a:latin typeface="Arial" panose="020B0604020202020204" pitchFamily="34" charset="0"/>
                <a:hlinkClick r:id="rId3"/>
              </a:rPr>
              <a:t>http://jungle.cpsc.ucalgary.ca/</a:t>
            </a:r>
            <a:r>
              <a:rPr lang="en-US" altLang="en-US" sz="1200">
                <a:latin typeface="Arial" panose="020B0604020202020204" pitchFamily="34" charset="0"/>
              </a:rPr>
              <a:t> </a:t>
            </a:r>
          </a:p>
        </p:txBody>
      </p:sp>
      <p:grpSp>
        <p:nvGrpSpPr>
          <p:cNvPr id="25605" name="Group 1"/>
          <p:cNvGrpSpPr>
            <a:grpSpLocks/>
          </p:cNvGrpSpPr>
          <p:nvPr/>
        </p:nvGrpSpPr>
        <p:grpSpPr bwMode="auto">
          <a:xfrm>
            <a:off x="857250" y="1985963"/>
            <a:ext cx="7346950" cy="4364037"/>
            <a:chOff x="857250" y="1985963"/>
            <a:chExt cx="7346682" cy="4364333"/>
          </a:xfrm>
        </p:grpSpPr>
        <p:pic>
          <p:nvPicPr>
            <p:cNvPr id="25606" name="Picture 8" descr="gran-turismo-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6775" y="1985963"/>
              <a:ext cx="7337157" cy="4119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03" name="Text Box 9"/>
            <p:cNvSpPr txBox="1">
              <a:spLocks noChangeArrowheads="1"/>
            </p:cNvSpPr>
            <p:nvPr/>
          </p:nvSpPr>
          <p:spPr bwMode="auto">
            <a:xfrm>
              <a:off x="857250" y="6118505"/>
              <a:ext cx="2814535" cy="231791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lIns="0" tIns="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16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  <a:defRPr/>
              </a:pPr>
              <a:r>
                <a:rPr lang="en-US" altLang="en-US" sz="1200" dirty="0" smtClean="0">
                  <a:latin typeface="+mn-lt"/>
                  <a:cs typeface="Arial" charset="0"/>
                </a:rPr>
                <a:t>Gran Turismo © Sony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Computer Graphics: Issues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7945438" cy="5368925"/>
          </a:xfrm>
        </p:spPr>
        <p:txBody>
          <a:bodyPr/>
          <a:lstStyle/>
          <a:p>
            <a:r>
              <a:rPr lang="en-US" altLang="en-US" smtClean="0"/>
              <a:t>How to make the images look “real”?</a:t>
            </a:r>
          </a:p>
        </p:txBody>
      </p:sp>
      <p:pic>
        <p:nvPicPr>
          <p:cNvPr id="26628" name="Picture 5" descr="cafe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2625" y="1606550"/>
            <a:ext cx="4565650" cy="4565650"/>
          </a:xfrm>
          <a:noFill/>
        </p:spPr>
      </p:pic>
      <p:sp>
        <p:nvSpPr>
          <p:cNvPr id="26629" name="Text Box 6"/>
          <p:cNvSpPr txBox="1">
            <a:spLocks noChangeArrowheads="1"/>
          </p:cNvSpPr>
          <p:nvPr/>
        </p:nvSpPr>
        <p:spPr bwMode="auto">
          <a:xfrm>
            <a:off x="669925" y="6169025"/>
            <a:ext cx="281463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0" tIns="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From http://klamath.stanford.edu/~aaa/</a:t>
            </a:r>
          </a:p>
        </p:txBody>
      </p:sp>
      <p:pic>
        <p:nvPicPr>
          <p:cNvPr id="26630" name="Picture 7" descr="mptv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3" y="46038"/>
            <a:ext cx="47625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Computer Graphics: Common Misconception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It’s about </a:t>
            </a:r>
            <a:r>
              <a:rPr lang="en-US" altLang="en-US" i="1" smtClean="0"/>
              <a:t>creating</a:t>
            </a:r>
            <a:r>
              <a:rPr lang="en-US" altLang="en-US" smtClean="0"/>
              <a:t> the programs that produce the realistic images and animations (not using existing programs like PhotoShop ©).</a:t>
            </a:r>
          </a:p>
          <a:p>
            <a:endParaRPr lang="en-US" altLang="en-US" smtClean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55650" y="2514600"/>
            <a:ext cx="6105525" cy="3671888"/>
            <a:chOff x="755650" y="2514600"/>
            <a:chExt cx="6105525" cy="3671888"/>
          </a:xfrm>
        </p:grpSpPr>
        <p:pic>
          <p:nvPicPr>
            <p:cNvPr id="27654" name="Picture 8" descr="me 4 bi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75" t="9073"/>
            <a:stretch>
              <a:fillRect/>
            </a:stretch>
          </p:blipFill>
          <p:spPr bwMode="auto">
            <a:xfrm>
              <a:off x="2743200" y="3423444"/>
              <a:ext cx="2216150" cy="1611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55" name="Picture 11" descr="me 1 bit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74" t="3700"/>
            <a:stretch>
              <a:fillRect/>
            </a:stretch>
          </p:blipFill>
          <p:spPr bwMode="auto">
            <a:xfrm>
              <a:off x="4419600" y="4572000"/>
              <a:ext cx="2441575" cy="1614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56" name="Picture 14" descr="me 24 bit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19" t="8974"/>
            <a:stretch>
              <a:fillRect/>
            </a:stretch>
          </p:blipFill>
          <p:spPr bwMode="auto">
            <a:xfrm>
              <a:off x="755650" y="2514600"/>
              <a:ext cx="2336800" cy="160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7653" name="TextBox 2"/>
          <p:cNvSpPr txBox="1">
            <a:spLocks noChangeArrowheads="1"/>
          </p:cNvSpPr>
          <p:nvPr/>
        </p:nvSpPr>
        <p:spPr bwMode="auto">
          <a:xfrm>
            <a:off x="0" y="6540500"/>
            <a:ext cx="35877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Images of James curteousy of James Tam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Computer Graphics: Still A Long Way To Go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36538" indent="-236538"/>
            <a:r>
              <a:rPr lang="en-US" altLang="en-US" smtClean="0"/>
              <a:t>“</a:t>
            </a:r>
            <a:r>
              <a:rPr lang="en-US" altLang="en-US" sz="2000" smtClean="0">
                <a:latin typeface="Arial" panose="020B0604020202020204" pitchFamily="34" charset="0"/>
              </a:rPr>
              <a:t>Even though modeling and rendering in computer graphics have been improved tremendously in the past 35 years, we are still not at the point where we can model </a:t>
            </a:r>
            <a:r>
              <a:rPr lang="en-US" altLang="en-US" sz="2000" b="1" smtClean="0">
                <a:latin typeface="Arial" panose="020B0604020202020204" pitchFamily="34" charset="0"/>
              </a:rPr>
              <a:t>automatically</a:t>
            </a:r>
            <a:r>
              <a:rPr lang="en-US" altLang="en-US" sz="2000" smtClean="0">
                <a:latin typeface="Arial" panose="020B0604020202020204" pitchFamily="34" charset="0"/>
              </a:rPr>
              <a:t>, a tiger swimming in the river in all it</a:t>
            </a:r>
            <a:r>
              <a:rPr lang="en-US" altLang="en-US" sz="2000" smtClean="0"/>
              <a:t>’</a:t>
            </a:r>
            <a:r>
              <a:rPr lang="en-US" altLang="en-US" sz="2000" smtClean="0">
                <a:latin typeface="Arial" panose="020B0604020202020204" pitchFamily="34" charset="0"/>
              </a:rPr>
              <a:t>s glorious details.</a:t>
            </a:r>
            <a:r>
              <a:rPr lang="en-US" altLang="en-US" sz="2000" smtClean="0"/>
              <a:t>”</a:t>
            </a:r>
            <a:r>
              <a:rPr lang="en-US" altLang="en-US" sz="2000" smtClean="0">
                <a:latin typeface="Arial" panose="020B0604020202020204" pitchFamily="34" charset="0"/>
              </a:rPr>
              <a:t> </a:t>
            </a:r>
            <a:r>
              <a:rPr lang="en-US" altLang="en-US" sz="2000" baseline="30000" smtClean="0">
                <a:latin typeface="Arial" panose="020B0604020202020204" pitchFamily="34" charset="0"/>
              </a:rP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Graphics: Some Areas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43000"/>
            <a:ext cx="8229600" cy="5715000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sz="2000" dirty="0" smtClean="0"/>
              <a:t>Animations</a:t>
            </a:r>
          </a:p>
          <a:p>
            <a:pPr>
              <a:buFont typeface="Arial" charset="0"/>
              <a:buChar char="•"/>
              <a:defRPr/>
            </a:pPr>
            <a:endParaRPr lang="en-US" sz="2000" dirty="0" smtClean="0"/>
          </a:p>
          <a:p>
            <a:pPr marL="0" indent="0">
              <a:buFont typeface="Arial" charset="0"/>
              <a:buNone/>
              <a:defRPr/>
            </a:pPr>
            <a:endParaRPr lang="en-US" sz="2000" dirty="0" smtClean="0"/>
          </a:p>
          <a:p>
            <a:pPr>
              <a:buFont typeface="Arial" charset="0"/>
              <a:buChar char="•"/>
              <a:defRPr/>
            </a:pPr>
            <a:r>
              <a:rPr lang="en-US" sz="2000" dirty="0" smtClean="0"/>
              <a:t>Modeling</a:t>
            </a:r>
            <a:endParaRPr lang="en-US" sz="2000" dirty="0"/>
          </a:p>
          <a:p>
            <a:pPr marL="0" indent="0">
              <a:buFont typeface="Arial" charset="0"/>
              <a:buNone/>
              <a:defRPr/>
            </a:pPr>
            <a:endParaRPr lang="en-US" sz="2000" dirty="0" smtClean="0"/>
          </a:p>
          <a:p>
            <a:pPr>
              <a:buFont typeface="Arial" charset="0"/>
              <a:buChar char="•"/>
              <a:defRPr/>
            </a:pPr>
            <a:endParaRPr lang="en-US" sz="2000" dirty="0" smtClean="0"/>
          </a:p>
          <a:p>
            <a:pPr>
              <a:buFont typeface="Arial" charset="0"/>
              <a:buChar char="•"/>
              <a:defRPr/>
            </a:pPr>
            <a:endParaRPr lang="en-US" sz="2000" dirty="0" smtClean="0"/>
          </a:p>
          <a:p>
            <a:pPr>
              <a:buFont typeface="Arial" charset="0"/>
              <a:buChar char="•"/>
              <a:defRPr/>
            </a:pPr>
            <a:r>
              <a:rPr lang="en-US" sz="2000" dirty="0" smtClean="0"/>
              <a:t>Rendering</a:t>
            </a:r>
          </a:p>
          <a:p>
            <a:pPr>
              <a:buFont typeface="Arial" charset="0"/>
              <a:buChar char="•"/>
              <a:defRPr/>
            </a:pPr>
            <a:endParaRPr lang="en-US" sz="2000" dirty="0"/>
          </a:p>
          <a:p>
            <a:pPr>
              <a:buFont typeface="Arial" charset="0"/>
              <a:buChar char="•"/>
              <a:defRPr/>
            </a:pPr>
            <a:endParaRPr lang="en-US" sz="2000" dirty="0" smtClean="0"/>
          </a:p>
          <a:p>
            <a:pPr>
              <a:buFont typeface="Arial" charset="0"/>
              <a:buChar char="•"/>
              <a:defRPr/>
            </a:pPr>
            <a:endParaRPr lang="en-US" sz="2000" dirty="0" smtClean="0"/>
          </a:p>
          <a:p>
            <a:pPr>
              <a:buFont typeface="Arial" charset="0"/>
              <a:buChar char="•"/>
              <a:defRPr/>
            </a:pPr>
            <a:r>
              <a:rPr lang="en-US" sz="2000" dirty="0" smtClean="0"/>
              <a:t>Image processing</a:t>
            </a:r>
            <a:endParaRPr lang="en-US" sz="2000" dirty="0"/>
          </a:p>
        </p:txBody>
      </p:sp>
      <p:pic>
        <p:nvPicPr>
          <p:cNvPr id="100363" name="Picture 11" descr="C:\Users\tamj\AppData\Local\Microsoft\Windows\Temporary Internet Files\Content.IE5\92TJWXW0\MM900040902[1]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5" y="1447800"/>
            <a:ext cx="1057275" cy="52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895350" y="2638425"/>
            <a:ext cx="2933700" cy="952500"/>
            <a:chOff x="785812" y="2667000"/>
            <a:chExt cx="2933700" cy="952500"/>
          </a:xfrm>
        </p:grpSpPr>
        <p:pic>
          <p:nvPicPr>
            <p:cNvPr id="30735" name="Picture 1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5812" y="2667000"/>
              <a:ext cx="1428737" cy="952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36" name="TextBox 19"/>
            <p:cNvSpPr txBox="1">
              <a:spLocks noChangeArrowheads="1"/>
            </p:cNvSpPr>
            <p:nvPr/>
          </p:nvSpPr>
          <p:spPr bwMode="auto">
            <a:xfrm>
              <a:off x="2195499" y="3388668"/>
              <a:ext cx="1524013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Xin Liu</a:t>
              </a:r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857250" y="4095750"/>
            <a:ext cx="2952750" cy="963613"/>
            <a:chOff x="895350" y="4094976"/>
            <a:chExt cx="2952737" cy="964253"/>
          </a:xfrm>
        </p:grpSpPr>
        <p:pic>
          <p:nvPicPr>
            <p:cNvPr id="30733" name="Picture 1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5350" y="4094976"/>
              <a:ext cx="1428737" cy="952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34" name="TextBox 31"/>
            <p:cNvSpPr txBox="1">
              <a:spLocks noChangeArrowheads="1"/>
            </p:cNvSpPr>
            <p:nvPr/>
          </p:nvSpPr>
          <p:spPr bwMode="auto">
            <a:xfrm>
              <a:off x="2324087" y="4828397"/>
              <a:ext cx="1524000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Xin Liu</a:t>
              </a:r>
            </a:p>
          </p:txBody>
        </p:sp>
      </p:grp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857250" y="5607050"/>
            <a:ext cx="1047750" cy="904875"/>
            <a:chOff x="800100" y="5895975"/>
            <a:chExt cx="1047750" cy="905649"/>
          </a:xfrm>
        </p:grpSpPr>
        <p:pic>
          <p:nvPicPr>
            <p:cNvPr id="30731" name="Picture 1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77" t="25240" r="23560" b="16316"/>
            <a:stretch>
              <a:fillRect/>
            </a:stretch>
          </p:blipFill>
          <p:spPr bwMode="auto">
            <a:xfrm>
              <a:off x="800100" y="5895975"/>
              <a:ext cx="1047750" cy="644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32" name="TextBox 4"/>
            <p:cNvSpPr txBox="1">
              <a:spLocks noChangeArrowheads="1"/>
            </p:cNvSpPr>
            <p:nvPr/>
          </p:nvSpPr>
          <p:spPr bwMode="auto">
            <a:xfrm>
              <a:off x="800100" y="6524625"/>
              <a:ext cx="9906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James Tam</a:t>
              </a:r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2286000" y="5607050"/>
            <a:ext cx="1047750" cy="892175"/>
            <a:chOff x="2228850" y="5895975"/>
            <a:chExt cx="1047750" cy="892949"/>
          </a:xfrm>
        </p:grpSpPr>
        <p:pic>
          <p:nvPicPr>
            <p:cNvPr id="30729" name="Picture 2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560" t="25240" r="8377" b="16316"/>
            <a:stretch>
              <a:fillRect/>
            </a:stretch>
          </p:blipFill>
          <p:spPr bwMode="auto">
            <a:xfrm>
              <a:off x="2228850" y="5895975"/>
              <a:ext cx="1047750" cy="644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30" name="TextBox 14"/>
            <p:cNvSpPr txBox="1">
              <a:spLocks noChangeArrowheads="1"/>
            </p:cNvSpPr>
            <p:nvPr/>
          </p:nvSpPr>
          <p:spPr bwMode="auto">
            <a:xfrm>
              <a:off x="2266950" y="6511925"/>
              <a:ext cx="9906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James Tam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Graphics: Higher-Level Courses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CPSC 453: Introduction to computer graphics</a:t>
            </a:r>
          </a:p>
          <a:p>
            <a:r>
              <a:rPr lang="en-US" altLang="en-US" smtClean="0"/>
              <a:t>CPSC 587: Fundamentals of computer animation</a:t>
            </a:r>
          </a:p>
          <a:p>
            <a:r>
              <a:rPr lang="en-US" altLang="en-US" smtClean="0"/>
              <a:t>CPSC 589: Modeling for computer graphics</a:t>
            </a:r>
          </a:p>
          <a:p>
            <a:r>
              <a:rPr lang="en-US" altLang="en-US" smtClean="0"/>
              <a:t>CPSC 591: Rendering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mtClean="0"/>
              <a:t>Artificial Intelligence</a:t>
            </a:r>
          </a:p>
        </p:txBody>
      </p:sp>
      <p:sp>
        <p:nvSpPr>
          <p:cNvPr id="199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066800"/>
            <a:ext cx="8229600" cy="5410200"/>
          </a:xfrm>
        </p:spPr>
        <p:txBody>
          <a:bodyPr/>
          <a:lstStyle/>
          <a:p>
            <a:r>
              <a:rPr lang="en-CA" altLang="en-US" smtClean="0"/>
              <a:t>Trying to build technology that appears to be ‘intelligent’</a:t>
            </a:r>
          </a:p>
          <a:p>
            <a:r>
              <a:rPr lang="en-CA" altLang="en-US" smtClean="0"/>
              <a:t>Intelligence: What makes a person smart?</a:t>
            </a:r>
          </a:p>
          <a:p>
            <a:endParaRPr lang="en-CA" altLang="en-US" smtClean="0"/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0" y="28924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Arial" panose="020B0604020202020204" pitchFamily="34" charset="0"/>
            </a:endParaRPr>
          </a:p>
        </p:txBody>
      </p:sp>
      <p:grpSp>
        <p:nvGrpSpPr>
          <p:cNvPr id="32773" name="Group 5"/>
          <p:cNvGrpSpPr>
            <a:grpSpLocks/>
          </p:cNvGrpSpPr>
          <p:nvPr/>
        </p:nvGrpSpPr>
        <p:grpSpPr bwMode="auto">
          <a:xfrm>
            <a:off x="2433638" y="2892425"/>
            <a:ext cx="4276725" cy="1066800"/>
            <a:chOff x="0" y="0"/>
            <a:chExt cx="2694" cy="672"/>
          </a:xfrm>
        </p:grpSpPr>
        <p:sp>
          <p:nvSpPr>
            <p:cNvPr id="32781" name="Rectangle 6"/>
            <p:cNvSpPr>
              <a:spLocks noChangeArrowheads="1"/>
            </p:cNvSpPr>
            <p:nvPr/>
          </p:nvSpPr>
          <p:spPr bwMode="auto">
            <a:xfrm>
              <a:off x="0" y="0"/>
              <a:ext cx="2694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anose="020B0604020202020204" pitchFamily="34" charset="0"/>
              </a:endParaRPr>
            </a:p>
          </p:txBody>
        </p:sp>
        <p:grpSp>
          <p:nvGrpSpPr>
            <p:cNvPr id="32782" name="Group 7"/>
            <p:cNvGrpSpPr>
              <a:grpSpLocks/>
            </p:cNvGrpSpPr>
            <p:nvPr/>
          </p:nvGrpSpPr>
          <p:grpSpPr bwMode="auto">
            <a:xfrm>
              <a:off x="0" y="0"/>
              <a:ext cx="2694" cy="672"/>
              <a:chOff x="0" y="0"/>
              <a:chExt cx="2694" cy="672"/>
            </a:xfrm>
          </p:grpSpPr>
          <p:sp>
            <p:nvSpPr>
              <p:cNvPr id="32783" name="Rectangle 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694" cy="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93600" tIns="46800" rIns="93600" bIns="4680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400">
                  <a:latin typeface="Arial" panose="020B0604020202020204" pitchFamily="34" charset="0"/>
                </a:endParaRPr>
              </a:p>
            </p:txBody>
          </p:sp>
          <p:grpSp>
            <p:nvGrpSpPr>
              <p:cNvPr id="32784" name="Group 9"/>
              <p:cNvGrpSpPr>
                <a:grpSpLocks/>
              </p:cNvGrpSpPr>
              <p:nvPr/>
            </p:nvGrpSpPr>
            <p:grpSpPr bwMode="auto">
              <a:xfrm>
                <a:off x="0" y="0"/>
                <a:ext cx="2559" cy="672"/>
                <a:chOff x="0" y="0"/>
                <a:chExt cx="2559" cy="672"/>
              </a:xfrm>
            </p:grpSpPr>
            <p:sp>
              <p:nvSpPr>
                <p:cNvPr id="3278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0" cy="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 lIns="93600" tIns="46800" rIns="93600" bIns="4680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4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78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559" cy="6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 lIns="93600" tIns="46800" rIns="93600" bIns="46800"/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>
                      <a:solidFill>
                        <a:srgbClr val="FFFFFF"/>
                      </a:solidFill>
                      <a:latin typeface="Arial" panose="020B0604020202020204" pitchFamily="34" charset="0"/>
                    </a:rPr>
                    <a:t>  </a:t>
                  </a:r>
                  <a:r>
                    <a:rPr lang="en-US" altLang="en-US" sz="6400">
                      <a:solidFill>
                        <a:srgbClr val="FFFFFF"/>
                      </a:solidFill>
                      <a:latin typeface="Arial" panose="020B0604020202020204" pitchFamily="34" charset="0"/>
                    </a:rPr>
                    <a:t> </a:t>
                  </a:r>
                  <a:r>
                    <a:rPr lang="en-US" altLang="en-US" sz="1000">
                      <a:solidFill>
                        <a:srgbClr val="FFFFFF"/>
                      </a:solidFill>
                      <a:latin typeface="Arial" panose="020B0604020202020204" pitchFamily="34" charset="0"/>
                    </a:rPr>
                    <a:t>                                      </a:t>
                  </a:r>
                </a:p>
              </p:txBody>
            </p:sp>
          </p:grpSp>
        </p:grpSp>
      </p:grpSp>
      <p:sp>
        <p:nvSpPr>
          <p:cNvPr id="32774" name="Rectangle 12"/>
          <p:cNvSpPr>
            <a:spLocks noChangeArrowheads="1"/>
          </p:cNvSpPr>
          <p:nvPr/>
        </p:nvSpPr>
        <p:spPr bwMode="auto">
          <a:xfrm>
            <a:off x="0" y="5994400"/>
            <a:ext cx="45561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For more information: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  <a:hlinkClick r:id="rId3"/>
              </a:rPr>
              <a:t>http://pages.cpsc.ucalgary.ca/~jacob/AI/</a:t>
            </a:r>
            <a:r>
              <a:rPr lang="en-US" altLang="en-US" sz="1200">
                <a:latin typeface="Arial" panose="020B0604020202020204" pitchFamily="34" charset="0"/>
              </a:rPr>
              <a:t> </a:t>
            </a:r>
            <a:r>
              <a:rPr lang="en-US" altLang="en-US" sz="1200">
                <a:latin typeface="Arial" panose="020B0604020202020204" pitchFamily="34" charset="0"/>
                <a:hlinkClick r:id="rId4"/>
              </a:rPr>
              <a:t>http://pages.cpsc.ucalgary.ca/~denzinge/</a:t>
            </a:r>
            <a:endParaRPr lang="en-US" altLang="en-US" sz="120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  <a:hlinkClick r:id="rId5"/>
              </a:rPr>
              <a:t>http://pages.cpsc.ucalgary.ca/~kremer</a:t>
            </a:r>
            <a:endParaRPr lang="en-US" altLang="en-US" sz="1200">
              <a:latin typeface="Arial" panose="020B0604020202020204" pitchFamily="34" charset="0"/>
            </a:endParaRPr>
          </a:p>
        </p:txBody>
      </p:sp>
      <p:pic>
        <p:nvPicPr>
          <p:cNvPr id="34830" name="Picture 14" descr="C:\Users\tamj\AppData\Local\Microsoft\Windows\Temporary Internet Files\Content.IE5\KWS69ME7\MP900431158[1]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046288"/>
            <a:ext cx="1831975" cy="122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31" name="Picture 15" descr="C:\Users\tamj\AppData\Local\Microsoft\Windows\Temporary Internet Files\Content.IE5\92TJWXW0\MC900441521[1].wm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008188"/>
            <a:ext cx="1806575" cy="186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1"/>
          <p:cNvGrpSpPr>
            <a:grpSpLocks/>
          </p:cNvGrpSpPr>
          <p:nvPr/>
        </p:nvGrpSpPr>
        <p:grpSpPr bwMode="auto">
          <a:xfrm>
            <a:off x="6710363" y="2246313"/>
            <a:ext cx="1471612" cy="3502025"/>
            <a:chOff x="6681788" y="3416300"/>
            <a:chExt cx="1471612" cy="3502024"/>
          </a:xfrm>
        </p:grpSpPr>
        <p:pic>
          <p:nvPicPr>
            <p:cNvPr id="32778" name="Picture 16" descr="C:\Users\tamj\AppData\Local\Microsoft\Windows\Temporary Internet Files\Content.IE5\92TJWXW0\MC900083153[1].wmf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81788" y="3416300"/>
              <a:ext cx="1229406" cy="1149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779" name="Picture 17" descr="C:\Users\tamj\AppData\Local\Microsoft\Windows\Temporary Internet Files\Content.IE5\KWS69ME7\MC900055608[1].wmf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38937" y="4888525"/>
              <a:ext cx="472257" cy="846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780" name="Picture 18" descr="C:\Users\tamj\AppData\Local\Microsoft\Windows\Temporary Internet Files\Content.IE5\GG8X2L6I\MC900438063[1].pn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6" y="5867400"/>
              <a:ext cx="1050924" cy="10509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68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Artificial Intelligence: Some Areas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/>
              <a:t>Expert systems</a:t>
            </a:r>
          </a:p>
          <a:p>
            <a:r>
              <a:rPr lang="en-US" altLang="en-US" smtClean="0"/>
              <a:t>Neural networks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Expert Systems</a:t>
            </a:r>
          </a:p>
        </p:txBody>
      </p:sp>
      <p:sp>
        <p:nvSpPr>
          <p:cNvPr id="225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/>
              <a:t>The focus is on capturing the knowledge of a human expert as a set of rules stored in a database.</a:t>
            </a:r>
          </a:p>
          <a:p>
            <a:r>
              <a:rPr lang="en-US" altLang="en-US" smtClean="0"/>
              <a:t>The expert system can then answer questions, diagnose problems and guide decision making.</a:t>
            </a:r>
          </a:p>
          <a:p>
            <a:r>
              <a:rPr lang="en-US" altLang="en-US" smtClean="0"/>
              <a:t>Example applications: medicine, computer repair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28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Neural Networks</a:t>
            </a:r>
          </a:p>
        </p:txBody>
      </p:sp>
      <p:sp>
        <p:nvSpPr>
          <p:cNvPr id="226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/>
              <a:t>The focus is on building structures that function the way that neurons (and their connections in the brain) function.</a:t>
            </a:r>
          </a:p>
          <a:p>
            <a:r>
              <a:rPr lang="en-US" altLang="en-US" smtClean="0"/>
              <a:t>(Simplified overview):</a:t>
            </a:r>
          </a:p>
          <a:p>
            <a:pPr lvl="1"/>
            <a:r>
              <a:rPr lang="en-US" altLang="en-US" smtClean="0"/>
              <a:t>Neurons take electrical pulses as input and send electrical pulses as output.</a:t>
            </a:r>
          </a:p>
          <a:p>
            <a:pPr lvl="1"/>
            <a:r>
              <a:rPr lang="en-US" altLang="en-US" smtClean="0"/>
              <a:t>A required level of input is required before the output is ‘fired’.</a:t>
            </a:r>
          </a:p>
          <a:p>
            <a:r>
              <a:rPr lang="en-US" altLang="en-US" smtClean="0"/>
              <a:t>This approach has been applied to problems which involve pattern recognition ( e.g., visual, voice).</a:t>
            </a:r>
          </a:p>
          <a:p>
            <a:endParaRPr lang="en-US" altLang="en-US" smtClean="0"/>
          </a:p>
          <a:p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307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mtClean="0"/>
              <a:t>Artificial Intelligence: Mission Accomplished?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altLang="en-US" smtClean="0"/>
              <a:t>How do we know we have a "smart machine"?</a:t>
            </a:r>
          </a:p>
          <a:p>
            <a:pPr lvl="1"/>
            <a:r>
              <a:rPr lang="en-CA" altLang="en-US" smtClean="0"/>
              <a:t>The Turing test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2306638" y="2757488"/>
            <a:ext cx="3587750" cy="1293812"/>
            <a:chOff x="1453" y="1737"/>
            <a:chExt cx="2260" cy="815"/>
          </a:xfrm>
        </p:grpSpPr>
        <p:sp>
          <p:nvSpPr>
            <p:cNvPr id="36877" name="Line 7"/>
            <p:cNvSpPr>
              <a:spLocks noChangeShapeType="1"/>
            </p:cNvSpPr>
            <p:nvPr/>
          </p:nvSpPr>
          <p:spPr bwMode="auto">
            <a:xfrm flipV="1">
              <a:off x="1453" y="1737"/>
              <a:ext cx="2260" cy="81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  <p:sp>
          <p:nvSpPr>
            <p:cNvPr id="36878" name="Text Box 8"/>
            <p:cNvSpPr txBox="1">
              <a:spLocks noChangeArrowheads="1"/>
            </p:cNvSpPr>
            <p:nvPr/>
          </p:nvSpPr>
          <p:spPr bwMode="auto">
            <a:xfrm>
              <a:off x="2234" y="1940"/>
              <a:ext cx="32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CA" altLang="en-US" sz="2000">
                  <a:latin typeface="Arial" panose="020B0604020202020204" pitchFamily="34" charset="0"/>
                </a:rPr>
                <a:t>?</a:t>
              </a: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2301875" y="4019550"/>
            <a:ext cx="3616325" cy="1014413"/>
            <a:chOff x="1450" y="2532"/>
            <a:chExt cx="2278" cy="639"/>
          </a:xfrm>
        </p:grpSpPr>
        <p:sp>
          <p:nvSpPr>
            <p:cNvPr id="36875" name="Line 10"/>
            <p:cNvSpPr>
              <a:spLocks noChangeShapeType="1"/>
            </p:cNvSpPr>
            <p:nvPr/>
          </p:nvSpPr>
          <p:spPr bwMode="auto">
            <a:xfrm>
              <a:off x="1450" y="2577"/>
              <a:ext cx="2278" cy="59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  <p:sp>
          <p:nvSpPr>
            <p:cNvPr id="36876" name="Text Box 11"/>
            <p:cNvSpPr txBox="1">
              <a:spLocks noChangeArrowheads="1"/>
            </p:cNvSpPr>
            <p:nvPr/>
          </p:nvSpPr>
          <p:spPr bwMode="auto">
            <a:xfrm>
              <a:off x="2235" y="2532"/>
              <a:ext cx="32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CA" altLang="en-US" sz="2000">
                  <a:latin typeface="Arial" panose="020B0604020202020204" pitchFamily="34" charset="0"/>
                </a:rPr>
                <a:t>?</a:t>
              </a:r>
            </a:p>
          </p:txBody>
        </p:sp>
      </p:grpSp>
      <p:sp>
        <p:nvSpPr>
          <p:cNvPr id="36870" name="Line 12"/>
          <p:cNvSpPr>
            <a:spLocks noChangeShapeType="1"/>
          </p:cNvSpPr>
          <p:nvPr/>
        </p:nvSpPr>
        <p:spPr bwMode="auto">
          <a:xfrm>
            <a:off x="4276725" y="2279650"/>
            <a:ext cx="0" cy="347345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/>
          </a:p>
        </p:txBody>
      </p:sp>
      <p:sp>
        <p:nvSpPr>
          <p:cNvPr id="205837" name="AutoShape 13"/>
          <p:cNvSpPr>
            <a:spLocks noChangeArrowheads="1"/>
          </p:cNvSpPr>
          <p:nvPr/>
        </p:nvSpPr>
        <p:spPr bwMode="auto">
          <a:xfrm>
            <a:off x="1730375" y="2278063"/>
            <a:ext cx="1462088" cy="830262"/>
          </a:xfrm>
          <a:prstGeom prst="cloudCallout">
            <a:avLst>
              <a:gd name="adj1" fmla="val -55102"/>
              <a:gd name="adj2" fmla="val 73519"/>
            </a:avLst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2000">
                <a:latin typeface="Comic Sans MS" panose="030F0702030302020204" pitchFamily="66" charset="0"/>
              </a:rPr>
              <a:t>???</a:t>
            </a:r>
          </a:p>
        </p:txBody>
      </p:sp>
      <p:pic>
        <p:nvPicPr>
          <p:cNvPr id="36872" name="Picture 14" descr="HC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702"/>
          <a:stretch>
            <a:fillRect/>
          </a:stretch>
        </p:blipFill>
        <p:spPr bwMode="auto">
          <a:xfrm>
            <a:off x="1109663" y="3324225"/>
            <a:ext cx="1201737" cy="195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51" name="Picture 15" descr="C:\Users\tamj\AppData\Local\Microsoft\Windows\Temporary Internet Files\Content.IE5\DDZU2AVA\MP900422581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5813" y="1998663"/>
            <a:ext cx="1635125" cy="135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8" descr="C:\Users\tamj\AppData\Local\Microsoft\Windows\Temporary Internet Files\Content.IE5\SJ530R3F\MC900044849[1].wm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5813" y="4297363"/>
            <a:ext cx="1585912" cy="158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99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9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837" grpId="0" animBg="1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smtClean="0"/>
              <a:t>An Artificial Intelligence Won’t Be Created In The Foreseeable Future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5181600"/>
          </a:xfrm>
        </p:spPr>
        <p:txBody>
          <a:bodyPr/>
          <a:lstStyle/>
          <a:p>
            <a:r>
              <a:rPr lang="en-US" altLang="en-US" smtClean="0"/>
              <a:t>Much work still needs to be done: Turing Test not yet passed</a:t>
            </a:r>
          </a:p>
        </p:txBody>
      </p:sp>
      <p:pic>
        <p:nvPicPr>
          <p:cNvPr id="37892" name="Picture 16" descr="C:\Users\tamj\AppData\Local\Microsoft\Windows\Temporary Internet Files\Content.IE5\S73FJVX2\MC900038921[1]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905000"/>
            <a:ext cx="2209800" cy="344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Artificial Intelligence: Higher-Level Courses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CPSC 433: Artificial Intelligence</a:t>
            </a:r>
          </a:p>
          <a:p>
            <a:r>
              <a:rPr lang="en-US" altLang="en-US" smtClean="0"/>
              <a:t>CPSC 565: Emergent computing</a:t>
            </a:r>
          </a:p>
          <a:p>
            <a:r>
              <a:rPr lang="en-US" altLang="en-US" smtClean="0"/>
              <a:t>CPSC 567: Foundations of multi-agent systems </a:t>
            </a:r>
          </a:p>
          <a:p>
            <a:r>
              <a:rPr lang="en-US" altLang="en-US" smtClean="0"/>
              <a:t>CPSC 568: Agent communications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23" name="Picture 15" descr="C:\Users\tamj\AppData\Local\Microsoft\Windows\Temporary Internet Files\Content.IE5\BXRWTSP3\MP900406592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966913"/>
            <a:ext cx="6172200" cy="411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mtClean="0"/>
              <a:t>Computer Vision</a:t>
            </a:r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823913"/>
          </a:xfrm>
        </p:spPr>
        <p:txBody>
          <a:bodyPr/>
          <a:lstStyle/>
          <a:p>
            <a:r>
              <a:rPr lang="en-CA" altLang="en-US" smtClean="0"/>
              <a:t>The focus is on interpreting and understanding visual information.</a:t>
            </a:r>
          </a:p>
          <a:p>
            <a:pPr lvl="1"/>
            <a:endParaRPr lang="en-CA" altLang="en-US" smtClean="0"/>
          </a:p>
          <a:p>
            <a:pPr lvl="1"/>
            <a:endParaRPr lang="en-CA" altLang="en-US" smtClean="0"/>
          </a:p>
          <a:p>
            <a:pPr lvl="1"/>
            <a:endParaRPr lang="en-CA" altLang="en-US" smtClean="0"/>
          </a:p>
          <a:p>
            <a:pPr lvl="1"/>
            <a:endParaRPr lang="en-CA" altLang="en-US" smtClean="0"/>
          </a:p>
          <a:p>
            <a:pPr lvl="1"/>
            <a:endParaRPr lang="en-CA" altLang="en-US" smtClean="0"/>
          </a:p>
          <a:p>
            <a:pPr lvl="1"/>
            <a:endParaRPr lang="en-CA" altLang="en-US" smtClean="0"/>
          </a:p>
          <a:p>
            <a:pPr lvl="1">
              <a:buFont typeface="Times New Roman" panose="02020603050405020304" pitchFamily="18" charset="0"/>
              <a:buNone/>
            </a:pPr>
            <a:endParaRPr lang="en-CA" altLang="en-US" smtClean="0"/>
          </a:p>
        </p:txBody>
      </p:sp>
      <p:sp>
        <p:nvSpPr>
          <p:cNvPr id="39941" name="Text Box 6"/>
          <p:cNvSpPr txBox="1">
            <a:spLocks noChangeArrowheads="1"/>
          </p:cNvSpPr>
          <p:nvPr/>
        </p:nvSpPr>
        <p:spPr bwMode="auto">
          <a:xfrm>
            <a:off x="0" y="6142038"/>
            <a:ext cx="5765800" cy="74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For more information: </a:t>
            </a:r>
            <a:r>
              <a:rPr lang="en-US" altLang="en-US" sz="1200">
                <a:latin typeface="Arial" panose="020B0604020202020204" pitchFamily="34" charset="0"/>
                <a:hlinkClick r:id="rId4"/>
              </a:rPr>
              <a:t>http://pages.cpsc.ucalgary.ca/~boyd/pmwiki/pmwiki.php?n=Main.Research</a:t>
            </a:r>
            <a:endParaRPr lang="en-US" altLang="en-US" sz="1200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  <a:hlinkClick r:id="rId5"/>
              </a:rPr>
              <a:t>http://people.ucalgary.ca/~jparker/</a:t>
            </a:r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3019" name="TextBox 16"/>
          <p:cNvSpPr txBox="1">
            <a:spLocks noChangeArrowheads="1"/>
          </p:cNvSpPr>
          <p:nvPr/>
        </p:nvSpPr>
        <p:spPr bwMode="auto">
          <a:xfrm>
            <a:off x="4262438" y="2895600"/>
            <a:ext cx="619125" cy="400050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FF0000"/>
                </a:solidFill>
              </a:rPr>
              <a:t>No</a:t>
            </a:r>
          </a:p>
        </p:txBody>
      </p:sp>
      <p:sp>
        <p:nvSpPr>
          <p:cNvPr id="39943" name="TextBox 17"/>
          <p:cNvSpPr txBox="1">
            <a:spLocks noChangeArrowheads="1"/>
          </p:cNvSpPr>
          <p:nvPr/>
        </p:nvSpPr>
        <p:spPr bwMode="auto">
          <a:xfrm>
            <a:off x="10333038" y="1627188"/>
            <a:ext cx="381000" cy="400050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FF0000"/>
                </a:solidFill>
              </a:rPr>
              <a:t>?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2133600" y="3532188"/>
            <a:ext cx="1905000" cy="987425"/>
            <a:chOff x="2133600" y="3532559"/>
            <a:chExt cx="1904999" cy="986495"/>
          </a:xfrm>
        </p:grpSpPr>
        <p:sp>
          <p:nvSpPr>
            <p:cNvPr id="3" name="Oval 2"/>
            <p:cNvSpPr/>
            <p:nvPr/>
          </p:nvSpPr>
          <p:spPr bwMode="auto">
            <a:xfrm>
              <a:off x="3657599" y="3532559"/>
              <a:ext cx="381000" cy="494834"/>
            </a:xfrm>
            <a:prstGeom prst="ellipse">
              <a:avLst/>
            </a:prstGeom>
            <a:noFill/>
            <a:ln w="25400"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6" name="Oval 15"/>
            <p:cNvSpPr/>
            <p:nvPr/>
          </p:nvSpPr>
          <p:spPr bwMode="auto">
            <a:xfrm>
              <a:off x="2860675" y="3589655"/>
              <a:ext cx="381000" cy="494834"/>
            </a:xfrm>
            <a:prstGeom prst="ellipse">
              <a:avLst/>
            </a:prstGeom>
            <a:noFill/>
            <a:ln w="25400"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7" name="Oval 16"/>
            <p:cNvSpPr/>
            <p:nvPr/>
          </p:nvSpPr>
          <p:spPr bwMode="auto">
            <a:xfrm>
              <a:off x="2133600" y="4024220"/>
              <a:ext cx="381000" cy="494834"/>
            </a:xfrm>
            <a:prstGeom prst="ellipse">
              <a:avLst/>
            </a:prstGeom>
            <a:noFill/>
            <a:ln w="25400"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1600200" y="2027238"/>
            <a:ext cx="4175125" cy="2692400"/>
            <a:chOff x="1600200" y="2027665"/>
            <a:chExt cx="4175125" cy="2691438"/>
          </a:xfrm>
        </p:grpSpPr>
        <p:sp>
          <p:nvSpPr>
            <p:cNvPr id="39946" name="TextBox 3"/>
            <p:cNvSpPr txBox="1">
              <a:spLocks noChangeArrowheads="1"/>
            </p:cNvSpPr>
            <p:nvPr/>
          </p:nvSpPr>
          <p:spPr bwMode="auto">
            <a:xfrm>
              <a:off x="4800600" y="3636806"/>
              <a:ext cx="380979" cy="400099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b="1">
                  <a:solidFill>
                    <a:srgbClr val="FF0000"/>
                  </a:solidFill>
                </a:rPr>
                <a:t>?</a:t>
              </a:r>
            </a:p>
          </p:txBody>
        </p:sp>
        <p:sp>
          <p:nvSpPr>
            <p:cNvPr id="39947" name="TextBox 15"/>
            <p:cNvSpPr txBox="1">
              <a:spLocks noChangeArrowheads="1"/>
            </p:cNvSpPr>
            <p:nvPr/>
          </p:nvSpPr>
          <p:spPr bwMode="auto">
            <a:xfrm>
              <a:off x="2670185" y="2027665"/>
              <a:ext cx="380979" cy="400099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b="1">
                  <a:solidFill>
                    <a:srgbClr val="FF0000"/>
                  </a:solidFill>
                </a:rPr>
                <a:t>?</a:t>
              </a:r>
            </a:p>
          </p:txBody>
        </p:sp>
        <p:sp>
          <p:nvSpPr>
            <p:cNvPr id="39948" name="TextBox 3"/>
            <p:cNvSpPr txBox="1">
              <a:spLocks noChangeArrowheads="1"/>
            </p:cNvSpPr>
            <p:nvPr/>
          </p:nvSpPr>
          <p:spPr bwMode="auto">
            <a:xfrm>
              <a:off x="5394346" y="4036905"/>
              <a:ext cx="380979" cy="400099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b="1">
                  <a:solidFill>
                    <a:srgbClr val="FF0000"/>
                  </a:solidFill>
                </a:rPr>
                <a:t>?</a:t>
              </a:r>
            </a:p>
          </p:txBody>
        </p:sp>
        <p:sp>
          <p:nvSpPr>
            <p:cNvPr id="39949" name="TextBox 3"/>
            <p:cNvSpPr txBox="1">
              <a:spLocks noChangeArrowheads="1"/>
            </p:cNvSpPr>
            <p:nvPr/>
          </p:nvSpPr>
          <p:spPr bwMode="auto">
            <a:xfrm>
              <a:off x="1600200" y="4319004"/>
              <a:ext cx="380979" cy="400099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b="1">
                  <a:solidFill>
                    <a:srgbClr val="FF0000"/>
                  </a:solidFill>
                </a:rPr>
                <a:t>?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3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923" grpId="0" build="p" bldLvl="2"/>
      <p:bldP spid="4301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Computer Vision: Some Areas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7275"/>
            <a:ext cx="8229600" cy="5410200"/>
          </a:xfrm>
        </p:spPr>
        <p:txBody>
          <a:bodyPr/>
          <a:lstStyle/>
          <a:p>
            <a:r>
              <a:rPr lang="en-US" altLang="en-US" smtClean="0"/>
              <a:t>Recognition</a:t>
            </a:r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r>
              <a:rPr lang="en-US" altLang="en-US" smtClean="0"/>
              <a:t>Restoration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71525" y="1600200"/>
            <a:ext cx="3005138" cy="1819275"/>
            <a:chOff x="771524" y="1600200"/>
            <a:chExt cx="3005137" cy="1819346"/>
          </a:xfrm>
        </p:grpSpPr>
        <p:pic>
          <p:nvPicPr>
            <p:cNvPr id="40973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1524" y="1600200"/>
              <a:ext cx="3005137" cy="1480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974" name="TextBox 3"/>
            <p:cNvSpPr txBox="1">
              <a:spLocks noChangeArrowheads="1"/>
            </p:cNvSpPr>
            <p:nvPr/>
          </p:nvSpPr>
          <p:spPr bwMode="auto">
            <a:xfrm>
              <a:off x="771524" y="3080992"/>
              <a:ext cx="274320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Image-based searches</a:t>
              </a:r>
            </a:p>
          </p:txBody>
        </p:sp>
      </p:grp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4800600" y="1600200"/>
            <a:ext cx="3962400" cy="2132013"/>
            <a:chOff x="4800600" y="1600200"/>
            <a:chExt cx="3962400" cy="2132302"/>
          </a:xfrm>
        </p:grpSpPr>
        <p:pic>
          <p:nvPicPr>
            <p:cNvPr id="40969" name="Picture 3" descr="C:\Users\tamj\AppData\Local\Microsoft\Windows\Temporary Internet Files\Content.IE5\GG8X2L6I\MP900390217[1]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0600" y="1600200"/>
              <a:ext cx="2514600" cy="1793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6" name="Straight Arrow Connector 5"/>
            <p:cNvCxnSpPr/>
            <p:nvPr/>
          </p:nvCxnSpPr>
          <p:spPr>
            <a:xfrm flipH="1">
              <a:off x="6086475" y="1800252"/>
              <a:ext cx="457200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 flipH="1">
              <a:off x="6543675" y="2590934"/>
              <a:ext cx="457200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972" name="TextBox 10"/>
            <p:cNvSpPr txBox="1">
              <a:spLocks noChangeArrowheads="1"/>
            </p:cNvSpPr>
            <p:nvPr/>
          </p:nvSpPr>
          <p:spPr bwMode="auto">
            <a:xfrm>
              <a:off x="4800600" y="3393948"/>
              <a:ext cx="396240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Identification  of malignant cells (mockup)</a:t>
              </a:r>
            </a:p>
          </p:txBody>
        </p:sp>
      </p:grpSp>
      <p:grpSp>
        <p:nvGrpSpPr>
          <p:cNvPr id="5" name="Group 11"/>
          <p:cNvGrpSpPr>
            <a:grpSpLocks/>
          </p:cNvGrpSpPr>
          <p:nvPr/>
        </p:nvGrpSpPr>
        <p:grpSpPr bwMode="auto">
          <a:xfrm>
            <a:off x="800100" y="4267200"/>
            <a:ext cx="3505200" cy="2519363"/>
            <a:chOff x="800098" y="4267200"/>
            <a:chExt cx="3505200" cy="2519779"/>
          </a:xfrm>
        </p:grpSpPr>
        <p:pic>
          <p:nvPicPr>
            <p:cNvPr id="40967" name="Picture 5" descr="C:\Users\tamj\AppData\Local\Microsoft\Windows\Temporary Internet Files\Content.IE5\92TJWXW0\MP900399264[1]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0098" y="4267200"/>
              <a:ext cx="3339675" cy="2181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968" name="TextBox 14"/>
            <p:cNvSpPr txBox="1">
              <a:spLocks noChangeArrowheads="1"/>
            </p:cNvSpPr>
            <p:nvPr/>
          </p:nvSpPr>
          <p:spPr bwMode="auto">
            <a:xfrm>
              <a:off x="800098" y="6448425"/>
              <a:ext cx="350520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Removing imperfections such as blurring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Computer Vision: Higher-Level Courses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CPSC 535: Introduction to image analysis and computer vision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mtClean="0"/>
              <a:t>Software Engineering</a:t>
            </a:r>
          </a:p>
        </p:txBody>
      </p:sp>
      <p:sp>
        <p:nvSpPr>
          <p:cNvPr id="211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08075"/>
            <a:ext cx="8077200" cy="5368925"/>
          </a:xfrm>
        </p:spPr>
        <p:txBody>
          <a:bodyPr/>
          <a:lstStyle/>
          <a:p>
            <a:r>
              <a:rPr lang="en-CA" altLang="en-US" smtClean="0"/>
              <a:t>Concerned with employing systematic ways of producing good software on time and within budget.</a:t>
            </a:r>
          </a:p>
          <a:p>
            <a:r>
              <a:rPr lang="en-CA" altLang="en-US" smtClean="0"/>
              <a:t>A typical person can only hold ~7 concepts in their mind at a time.</a:t>
            </a:r>
          </a:p>
          <a:p>
            <a:pPr lvl="1"/>
            <a:r>
              <a:rPr lang="en-CA" altLang="en-US" smtClean="0"/>
              <a:t>A typical computer program consists of more than 7 ‘parts’.</a:t>
            </a:r>
          </a:p>
          <a:p>
            <a:r>
              <a:rPr lang="en-CA" altLang="en-US" smtClean="0"/>
              <a:t>Consequently mechanisms for dealing with this complexity are needed.</a:t>
            </a:r>
          </a:p>
          <a:p>
            <a:pPr lvl="1"/>
            <a:r>
              <a:rPr lang="en-CA" altLang="en-US" smtClean="0"/>
              <a:t>Top down approach is one way: break a large (hard to conceive) problem into smaller more manageable parts.</a:t>
            </a:r>
          </a:p>
        </p:txBody>
      </p:sp>
      <p:sp>
        <p:nvSpPr>
          <p:cNvPr id="43012" name="Text Box 7"/>
          <p:cNvSpPr txBox="1">
            <a:spLocks noChangeArrowheads="1"/>
          </p:cNvSpPr>
          <p:nvPr/>
        </p:nvSpPr>
        <p:spPr bwMode="auto">
          <a:xfrm>
            <a:off x="0" y="6394450"/>
            <a:ext cx="57277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For more information: </a:t>
            </a:r>
            <a:r>
              <a:rPr lang="en-US" altLang="en-US" sz="1200">
                <a:latin typeface="Arial" panose="020B0604020202020204" pitchFamily="34" charset="0"/>
                <a:hlinkClick r:id="rId3"/>
              </a:rPr>
              <a:t>http://www.cpsc.ucalgary.ca/cpsc_research/areas/evolutionary</a:t>
            </a:r>
            <a:endParaRPr lang="en-US" altLang="en-US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971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Software Engineering (2): Techniques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/>
              <a:t>Agile development</a:t>
            </a:r>
          </a:p>
          <a:p>
            <a:r>
              <a:rPr lang="en-US" altLang="en-US" smtClean="0"/>
              <a:t>Design patterns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Agile Programming</a:t>
            </a:r>
          </a:p>
        </p:txBody>
      </p:sp>
      <p:sp>
        <p:nvSpPr>
          <p:cNvPr id="23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/>
              <a:t>The focus is on reducing risk by producing a new iteration/version of the software in a short period of time (~1 – 4 weeks).</a:t>
            </a:r>
          </a:p>
          <a:p>
            <a:r>
              <a:rPr lang="en-US" altLang="en-US" smtClean="0"/>
              <a:t>The project is then evaluated.</a:t>
            </a:r>
          </a:p>
          <a:p>
            <a:pPr lvl="1"/>
            <a:r>
              <a:rPr lang="en-US" altLang="en-US" smtClean="0"/>
              <a:t>The emphasis is on real time and face-to-face communication between developers over written documentation.</a:t>
            </a:r>
          </a:p>
          <a:p>
            <a:pPr lvl="1"/>
            <a:r>
              <a:rPr lang="en-US" altLang="en-US" smtClean="0"/>
              <a:t>Everyone associated with the project is brought together: developers, software testers, project managers and end users.</a:t>
            </a:r>
          </a:p>
          <a:p>
            <a:pPr lvl="1"/>
            <a:r>
              <a:rPr lang="en-US" altLang="en-US" smtClean="0"/>
              <a:t>Benefit: reduced development time with fewer misunderstandings.</a:t>
            </a:r>
          </a:p>
          <a:p>
            <a:r>
              <a:rPr lang="en-US" altLang="en-US" smtClean="0"/>
              <a:t>Contrast with traditional development: formal processes are followed such as heavily documenting program code.</a:t>
            </a:r>
          </a:p>
          <a:p>
            <a:pPr lvl="1"/>
            <a:r>
              <a:rPr lang="en-US" altLang="en-US" smtClean="0"/>
              <a:t>Versions are produced less frequently than with the agile approach.</a:t>
            </a:r>
          </a:p>
          <a:p>
            <a:pPr lvl="1"/>
            <a:r>
              <a:rPr lang="en-US" altLang="en-US" smtClean="0"/>
              <a:t>Documentation is the way that others understand how the code works.</a:t>
            </a:r>
          </a:p>
          <a:p>
            <a:pPr lvl="1"/>
            <a:r>
              <a:rPr lang="en-US" altLang="en-US" smtClean="0"/>
              <a:t>The client may be periodically be asked to “sign-off” on the software.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1427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Agile Programming (2)</a:t>
            </a:r>
          </a:p>
        </p:txBody>
      </p:sp>
      <p:sp>
        <p:nvSpPr>
          <p:cNvPr id="23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/>
              <a:t>Traditional approaches work well for extremely large projects that require a high degree of reliability.</a:t>
            </a:r>
          </a:p>
          <a:p>
            <a:r>
              <a:rPr lang="en-US" altLang="en-US" smtClean="0"/>
              <a:t>Agile programming works well for smaller (although still large) projects where having a shorter development time is crucial.</a:t>
            </a:r>
          </a:p>
          <a:p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2451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Design Patterns</a:t>
            </a:r>
          </a:p>
        </p:txBody>
      </p:sp>
      <p:sp>
        <p:nvSpPr>
          <p:cNvPr id="23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/>
              <a:t>A design pattern: a way of creating software that has been shown to be been sound under a number of different contexts.</a:t>
            </a:r>
          </a:p>
          <a:p>
            <a:r>
              <a:rPr lang="en-US" altLang="en-US" smtClean="0"/>
              <a:t>Design patterns are a way of documenting successful past approaches</a:t>
            </a:r>
          </a:p>
          <a:p>
            <a:pPr lvl="1"/>
            <a:r>
              <a:rPr lang="en-US" altLang="en-US" smtClean="0"/>
              <a:t>Top down design: although not one of the formally recognized designed patterns it shares some similarities to those approaches.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3475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Software Engineering: Higher-Level Courses</a:t>
            </a: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Software Engineering 301 Analysis and Design of Large-Scale Software I (required for all CPSC majors)</a:t>
            </a:r>
          </a:p>
          <a:p>
            <a:r>
              <a:rPr lang="en-US" altLang="en-US" smtClean="0"/>
              <a:t>Software Engineering 401 Analysis and Design of Large-Scale Software II </a:t>
            </a:r>
          </a:p>
          <a:p>
            <a:r>
              <a:rPr lang="en-US" altLang="en-US" smtClean="0"/>
              <a:t>Software Engineering 403 Software Development in Teams and Organizations </a:t>
            </a:r>
          </a:p>
          <a:p>
            <a:r>
              <a:rPr lang="en-US" altLang="en-US" smtClean="0"/>
              <a:t>Software Engineering 437 Software Testing</a:t>
            </a:r>
          </a:p>
          <a:p>
            <a:r>
              <a:rPr lang="en-US" altLang="en-US" smtClean="0"/>
              <a:t>Software Engineering 471 Software Requirements Engineering </a:t>
            </a:r>
          </a:p>
          <a:p>
            <a:r>
              <a:rPr lang="en-US" altLang="en-US" smtClean="0"/>
              <a:t>Software Engineering 511 Software Process and Project Management </a:t>
            </a:r>
          </a:p>
          <a:p>
            <a:r>
              <a:rPr lang="en-US" altLang="en-US" smtClean="0"/>
              <a:t>Software Engineering 513 Web-Based Systems </a:t>
            </a:r>
          </a:p>
          <a:p>
            <a:r>
              <a:rPr lang="en-US" altLang="en-US" smtClean="0"/>
              <a:t>Software Engineering 515 Agile Software Engineering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Software Engineering: Higher-Level Courses (2)</a:t>
            </a:r>
          </a:p>
        </p:txBody>
      </p:sp>
      <p:sp>
        <p:nvSpPr>
          <p:cNvPr id="491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Software Engineering 521 Software Reliability and Software Quality </a:t>
            </a:r>
          </a:p>
          <a:p>
            <a:r>
              <a:rPr lang="en-US" altLang="en-US" smtClean="0"/>
              <a:t>Software Engineering 523 Formal Methods </a:t>
            </a:r>
          </a:p>
          <a:p>
            <a:r>
              <a:rPr lang="en-US" altLang="en-US" smtClean="0"/>
              <a:t>Software Engineering 533 Software Performance Evaluation </a:t>
            </a:r>
          </a:p>
          <a:p>
            <a:r>
              <a:rPr lang="en-US" altLang="en-US" smtClean="0"/>
              <a:t>Software Engineering 541 Fundamentals of Software Evolution and Reuse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Computer Security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/>
              <a:t>It can involve the creation of malicious software (‘malware’)</a:t>
            </a:r>
          </a:p>
        </p:txBody>
      </p:sp>
      <p:grpSp>
        <p:nvGrpSpPr>
          <p:cNvPr id="2" name="Group 38"/>
          <p:cNvGrpSpPr>
            <a:grpSpLocks/>
          </p:cNvGrpSpPr>
          <p:nvPr/>
        </p:nvGrpSpPr>
        <p:grpSpPr bwMode="auto">
          <a:xfrm>
            <a:off x="203200" y="1752600"/>
            <a:ext cx="2501900" cy="2297113"/>
            <a:chOff x="128" y="1104"/>
            <a:chExt cx="1576" cy="1447"/>
          </a:xfrm>
        </p:grpSpPr>
        <p:grpSp>
          <p:nvGrpSpPr>
            <p:cNvPr id="50191" name="Group 28"/>
            <p:cNvGrpSpPr>
              <a:grpSpLocks/>
            </p:cNvGrpSpPr>
            <p:nvPr/>
          </p:nvGrpSpPr>
          <p:grpSpPr bwMode="auto">
            <a:xfrm>
              <a:off x="128" y="1104"/>
              <a:ext cx="658" cy="719"/>
              <a:chOff x="1160" y="1136"/>
              <a:chExt cx="658" cy="719"/>
            </a:xfrm>
          </p:grpSpPr>
          <p:pic>
            <p:nvPicPr>
              <p:cNvPr id="50199" name="Picture 19" descr="MC910216312[1]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815" r="25377" b="13777"/>
              <a:stretch>
                <a:fillRect/>
              </a:stretch>
            </p:blipFill>
            <p:spPr bwMode="auto">
              <a:xfrm>
                <a:off x="1160" y="1136"/>
                <a:ext cx="658" cy="7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0200" name="Text Box 23"/>
              <p:cNvSpPr txBox="1">
                <a:spLocks noChangeArrowheads="1"/>
              </p:cNvSpPr>
              <p:nvPr/>
            </p:nvSpPr>
            <p:spPr bwMode="auto">
              <a:xfrm>
                <a:off x="1280" y="1376"/>
                <a:ext cx="48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latin typeface="Arial" panose="020B0604020202020204" pitchFamily="34" charset="0"/>
                  </a:rPr>
                  <a:t>Cheap Viagra!</a:t>
                </a:r>
              </a:p>
            </p:txBody>
          </p:sp>
        </p:grpSp>
        <p:grpSp>
          <p:nvGrpSpPr>
            <p:cNvPr id="50192" name="Group 29"/>
            <p:cNvGrpSpPr>
              <a:grpSpLocks/>
            </p:cNvGrpSpPr>
            <p:nvPr/>
          </p:nvGrpSpPr>
          <p:grpSpPr bwMode="auto">
            <a:xfrm>
              <a:off x="480" y="1576"/>
              <a:ext cx="658" cy="719"/>
              <a:chOff x="2456" y="1216"/>
              <a:chExt cx="658" cy="719"/>
            </a:xfrm>
          </p:grpSpPr>
          <p:pic>
            <p:nvPicPr>
              <p:cNvPr id="50197" name="Picture 24" descr="MC910216312[1]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815" r="25377" b="13777"/>
              <a:stretch>
                <a:fillRect/>
              </a:stretch>
            </p:blipFill>
            <p:spPr bwMode="auto">
              <a:xfrm>
                <a:off x="2456" y="1216"/>
                <a:ext cx="658" cy="7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0198" name="Text Box 25"/>
              <p:cNvSpPr txBox="1">
                <a:spLocks noChangeArrowheads="1"/>
              </p:cNvSpPr>
              <p:nvPr/>
            </p:nvSpPr>
            <p:spPr bwMode="auto">
              <a:xfrm>
                <a:off x="2496" y="1512"/>
                <a:ext cx="552" cy="4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latin typeface="Arial" panose="020B0604020202020204" pitchFamily="34" charset="0"/>
                  </a:rPr>
                  <a:t>Become rich overnight!</a:t>
                </a:r>
              </a:p>
            </p:txBody>
          </p:sp>
        </p:grpSp>
        <p:grpSp>
          <p:nvGrpSpPr>
            <p:cNvPr id="50193" name="Group 31"/>
            <p:cNvGrpSpPr>
              <a:grpSpLocks/>
            </p:cNvGrpSpPr>
            <p:nvPr/>
          </p:nvGrpSpPr>
          <p:grpSpPr bwMode="auto">
            <a:xfrm>
              <a:off x="912" y="1112"/>
              <a:ext cx="658" cy="719"/>
              <a:chOff x="1848" y="1488"/>
              <a:chExt cx="658" cy="719"/>
            </a:xfrm>
          </p:grpSpPr>
          <p:pic>
            <p:nvPicPr>
              <p:cNvPr id="50195" name="Picture 26" descr="MC910216312[1]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815" r="25377" b="13777"/>
              <a:stretch>
                <a:fillRect/>
              </a:stretch>
            </p:blipFill>
            <p:spPr bwMode="auto">
              <a:xfrm>
                <a:off x="1848" y="1488"/>
                <a:ext cx="658" cy="7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0196" name="Text Box 27"/>
              <p:cNvSpPr txBox="1">
                <a:spLocks noChangeArrowheads="1"/>
              </p:cNvSpPr>
              <p:nvPr/>
            </p:nvSpPr>
            <p:spPr bwMode="auto">
              <a:xfrm>
                <a:off x="1880" y="1728"/>
                <a:ext cx="576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latin typeface="Arial" panose="020B0604020202020204" pitchFamily="34" charset="0"/>
                  </a:rPr>
                  <a:t>Buy more! Pay less!</a:t>
                </a:r>
              </a:p>
            </p:txBody>
          </p:sp>
        </p:grpSp>
        <p:sp>
          <p:nvSpPr>
            <p:cNvPr id="50194" name="Text Box 32"/>
            <p:cNvSpPr txBox="1">
              <a:spLocks noChangeArrowheads="1"/>
            </p:cNvSpPr>
            <p:nvPr/>
          </p:nvSpPr>
          <p:spPr bwMode="auto">
            <a:xfrm>
              <a:off x="136" y="2320"/>
              <a:ext cx="156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Spam generators</a:t>
              </a:r>
            </a:p>
          </p:txBody>
        </p:sp>
      </p:grpSp>
      <p:grpSp>
        <p:nvGrpSpPr>
          <p:cNvPr id="6" name="Group 36"/>
          <p:cNvGrpSpPr>
            <a:grpSpLocks/>
          </p:cNvGrpSpPr>
          <p:nvPr/>
        </p:nvGrpSpPr>
        <p:grpSpPr bwMode="auto">
          <a:xfrm>
            <a:off x="2082800" y="4124325"/>
            <a:ext cx="2382838" cy="1881188"/>
            <a:chOff x="2104" y="1902"/>
            <a:chExt cx="1501" cy="1185"/>
          </a:xfrm>
        </p:grpSpPr>
        <p:pic>
          <p:nvPicPr>
            <p:cNvPr id="50189" name="Picture 8" descr="MC900230566[1]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1" y="1902"/>
              <a:ext cx="1494" cy="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0190" name="Text Box 33"/>
            <p:cNvSpPr txBox="1">
              <a:spLocks noChangeArrowheads="1"/>
            </p:cNvSpPr>
            <p:nvPr/>
          </p:nvSpPr>
          <p:spPr bwMode="auto">
            <a:xfrm>
              <a:off x="2104" y="2856"/>
              <a:ext cx="10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Virus software</a:t>
              </a:r>
            </a:p>
          </p:txBody>
        </p:sp>
      </p:grpSp>
      <p:grpSp>
        <p:nvGrpSpPr>
          <p:cNvPr id="7" name="Group 35"/>
          <p:cNvGrpSpPr>
            <a:grpSpLocks/>
          </p:cNvGrpSpPr>
          <p:nvPr/>
        </p:nvGrpSpPr>
        <p:grpSpPr bwMode="auto">
          <a:xfrm>
            <a:off x="0" y="4700588"/>
            <a:ext cx="1739900" cy="2157412"/>
            <a:chOff x="472" y="2961"/>
            <a:chExt cx="1096" cy="1359"/>
          </a:xfrm>
        </p:grpSpPr>
        <p:pic>
          <p:nvPicPr>
            <p:cNvPr id="50187" name="Picture 12" descr="MC900083567[1]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" y="2961"/>
              <a:ext cx="1025" cy="11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0188" name="Text Box 34"/>
            <p:cNvSpPr txBox="1">
              <a:spLocks noChangeArrowheads="1"/>
            </p:cNvSpPr>
            <p:nvPr/>
          </p:nvSpPr>
          <p:spPr bwMode="auto">
            <a:xfrm>
              <a:off x="472" y="4089"/>
              <a:ext cx="10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Spyware</a:t>
              </a:r>
            </a:p>
          </p:txBody>
        </p:sp>
      </p:grpSp>
      <p:grpSp>
        <p:nvGrpSpPr>
          <p:cNvPr id="8" name="Group 39"/>
          <p:cNvGrpSpPr>
            <a:grpSpLocks/>
          </p:cNvGrpSpPr>
          <p:nvPr/>
        </p:nvGrpSpPr>
        <p:grpSpPr bwMode="auto">
          <a:xfrm>
            <a:off x="5499100" y="1878013"/>
            <a:ext cx="3644900" cy="3332162"/>
            <a:chOff x="3464" y="1183"/>
            <a:chExt cx="2296" cy="2099"/>
          </a:xfrm>
        </p:grpSpPr>
        <p:pic>
          <p:nvPicPr>
            <p:cNvPr id="50185" name="Picture 9" descr="MC900234347[1]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34" y="1183"/>
              <a:ext cx="1348" cy="1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0186" name="Text Box 37"/>
            <p:cNvSpPr txBox="1">
              <a:spLocks noChangeArrowheads="1"/>
            </p:cNvSpPr>
            <p:nvPr/>
          </p:nvSpPr>
          <p:spPr bwMode="auto">
            <a:xfrm>
              <a:off x="3464" y="2272"/>
              <a:ext cx="2296" cy="10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14300" indent="-1143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Char char="•"/>
              </a:pPr>
              <a:r>
                <a:rPr lang="en-US" altLang="en-US" sz="1800">
                  <a:latin typeface="Arial" panose="020B0604020202020204" pitchFamily="34" charset="0"/>
                </a:rPr>
                <a:t>Purpose: learn about how malicious software is created and distributed.</a:t>
              </a:r>
            </a:p>
            <a:p>
              <a:pPr eaLnBrk="1" hangingPunct="1">
                <a:spcBef>
                  <a:spcPct val="50000"/>
                </a:spcBef>
                <a:buFontTx/>
                <a:buChar char="•"/>
              </a:pPr>
              <a:r>
                <a:rPr lang="en-US" altLang="en-US" sz="1800">
                  <a:latin typeface="Arial" panose="020B0604020202020204" pitchFamily="34" charset="0"/>
                </a:rPr>
                <a:t>Goal: develop countermeasures to protect computer systems</a:t>
              </a:r>
            </a:p>
          </p:txBody>
        </p:sp>
      </p:grpSp>
      <p:sp>
        <p:nvSpPr>
          <p:cNvPr id="50184" name="Text Box 7"/>
          <p:cNvSpPr txBox="1">
            <a:spLocks noChangeArrowheads="1"/>
          </p:cNvSpPr>
          <p:nvPr/>
        </p:nvSpPr>
        <p:spPr bwMode="auto">
          <a:xfrm>
            <a:off x="3416300" y="6300788"/>
            <a:ext cx="57277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For more information: 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  <a:hlinkClick r:id="rId6"/>
              </a:rPr>
              <a:t>http://icis.cpsc.ucalgary.ca/</a:t>
            </a:r>
            <a:endParaRPr lang="en-US" altLang="en-US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Some Approaches To Computer Security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As just demonstrated, understanding ‘how things work’ is one key component to designing more secure systems.</a:t>
            </a:r>
          </a:p>
          <a:p>
            <a:pPr lvl="1"/>
            <a:r>
              <a:rPr lang="en-US" altLang="en-US" smtClean="0"/>
              <a:t>e.g., Creating viruses and other malware in order to create better defenses against them.</a:t>
            </a:r>
          </a:p>
          <a:p>
            <a:r>
              <a:rPr lang="en-US" altLang="en-US" smtClean="0"/>
              <a:t>But also the ‘human’ factor must be considered: some security experts think that many security breaches are due to user actions not technical flaws.</a:t>
            </a:r>
          </a:p>
          <a:p>
            <a:pPr lvl="1"/>
            <a:r>
              <a:rPr lang="en-US" altLang="en-US" smtClean="0"/>
              <a:t>But this may require more than just standard ‘security workshops’.</a:t>
            </a:r>
          </a:p>
          <a:p>
            <a:pPr lvl="1"/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Which Is/Are Fake? Which Is/Are Real? </a:t>
            </a:r>
          </a:p>
        </p:txBody>
      </p:sp>
      <p:sp>
        <p:nvSpPr>
          <p:cNvPr id="522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en-US" altLang="en-US" smtClean="0"/>
          </a:p>
          <a:p>
            <a:endParaRPr lang="en-US" altLang="en-US" smtClean="0"/>
          </a:p>
        </p:txBody>
      </p:sp>
      <p:pic>
        <p:nvPicPr>
          <p:cNvPr id="5222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25738"/>
            <a:ext cx="5191125" cy="2339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2229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9988" y="4083050"/>
            <a:ext cx="3911600" cy="2755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223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914400"/>
            <a:ext cx="4776788" cy="27574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Cryptography</a:t>
            </a:r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As may have already been described earlier in the semester (depends on the particular assignments), cryptography can play an important role in security.</a:t>
            </a:r>
          </a:p>
          <a:p>
            <a:pPr lvl="1"/>
            <a:r>
              <a:rPr lang="en-US" altLang="en-US" smtClean="0"/>
              <a:t>Transmitting and storing sensitive information.</a:t>
            </a:r>
          </a:p>
          <a:p>
            <a:pPr lvl="1"/>
            <a:r>
              <a:rPr lang="en-US" altLang="en-US" smtClean="0"/>
              <a:t>Cryptography involves the development of new and better approaches for encoding sensitive data (to make unauthorized access harder).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Computer Security: Higher-Level Courses</a:t>
            </a:r>
          </a:p>
        </p:txBody>
      </p:sp>
      <p:sp>
        <p:nvSpPr>
          <p:cNvPr id="542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CPSC 329: Explorations in information security and privacy</a:t>
            </a:r>
          </a:p>
          <a:p>
            <a:r>
              <a:rPr lang="en-US" altLang="en-US" smtClean="0"/>
              <a:t>CPSC 418: Introduction to Cryptography</a:t>
            </a:r>
          </a:p>
          <a:p>
            <a:r>
              <a:rPr lang="en-US" altLang="en-US" smtClean="0"/>
              <a:t>CPSC 525: Principles of computer security</a:t>
            </a:r>
          </a:p>
          <a:p>
            <a:r>
              <a:rPr lang="en-US" altLang="en-US" smtClean="0"/>
              <a:t>CPSC 527: Computer viruses and malware</a:t>
            </a:r>
          </a:p>
          <a:p>
            <a:r>
              <a:rPr lang="en-US" altLang="en-US" smtClean="0"/>
              <a:t>CPSC 528: Spam and spyware</a:t>
            </a:r>
          </a:p>
          <a:p>
            <a:r>
              <a:rPr lang="en-US" altLang="en-US" smtClean="0"/>
              <a:t>CPSC 530: Information theoretic security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mtClean="0"/>
              <a:t>Games Development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001000" cy="5368925"/>
          </a:xfrm>
        </p:spPr>
        <p:txBody>
          <a:bodyPr/>
          <a:lstStyle/>
          <a:p>
            <a:r>
              <a:rPr lang="en-CA" altLang="en-US" smtClean="0"/>
              <a:t>Pulls together many areas of Computer Science</a:t>
            </a:r>
          </a:p>
          <a:p>
            <a:r>
              <a:rPr lang="en-CA" altLang="en-US" smtClean="0"/>
              <a:t>The University of Calgary was the first Canadian university to offer this area of study.</a:t>
            </a: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1262063" y="1973263"/>
            <a:ext cx="6616700" cy="2540000"/>
            <a:chOff x="1262063" y="1973263"/>
            <a:chExt cx="6616700" cy="2540001"/>
          </a:xfrm>
        </p:grpSpPr>
        <p:sp>
          <p:nvSpPr>
            <p:cNvPr id="55306" name="Text Box 5"/>
            <p:cNvSpPr txBox="1">
              <a:spLocks noChangeArrowheads="1"/>
            </p:cNvSpPr>
            <p:nvPr/>
          </p:nvSpPr>
          <p:spPr bwMode="auto">
            <a:xfrm>
              <a:off x="5146676" y="2971801"/>
              <a:ext cx="2378075" cy="1541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CA" altLang="en-US" sz="20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&lt;&lt; Warning!!! &gt;&gt;</a:t>
              </a:r>
            </a:p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CA" altLang="en-US" sz="18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Blatant advertisement</a:t>
              </a:r>
            </a:p>
            <a:p>
              <a:pPr>
                <a:spcBef>
                  <a:spcPct val="50000"/>
                </a:spcBef>
                <a:buFontTx/>
                <a:buNone/>
              </a:pPr>
              <a:r>
                <a:rPr lang="en-CA" altLang="en-US" sz="20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&lt;&lt; Warning!!! &gt;&gt;</a:t>
              </a:r>
            </a:p>
          </p:txBody>
        </p:sp>
        <p:sp>
          <p:nvSpPr>
            <p:cNvPr id="55307" name="Line 6"/>
            <p:cNvSpPr>
              <a:spLocks noChangeShapeType="1"/>
            </p:cNvSpPr>
            <p:nvPr/>
          </p:nvSpPr>
          <p:spPr bwMode="auto">
            <a:xfrm flipH="1" flipV="1">
              <a:off x="3795713" y="2011363"/>
              <a:ext cx="1684338" cy="179705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  <p:sp>
          <p:nvSpPr>
            <p:cNvPr id="55308" name="Line 7"/>
            <p:cNvSpPr>
              <a:spLocks noChangeShapeType="1"/>
            </p:cNvSpPr>
            <p:nvPr/>
          </p:nvSpPr>
          <p:spPr bwMode="auto">
            <a:xfrm flipV="1">
              <a:off x="1262063" y="1973263"/>
              <a:ext cx="6616700" cy="3175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</p:grpSp>
      <p:sp>
        <p:nvSpPr>
          <p:cNvPr id="55301" name="Text Box 8"/>
          <p:cNvSpPr txBox="1">
            <a:spLocks noChangeArrowheads="1"/>
          </p:cNvSpPr>
          <p:nvPr/>
        </p:nvSpPr>
        <p:spPr bwMode="auto">
          <a:xfrm>
            <a:off x="647700" y="6316663"/>
            <a:ext cx="57277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5302" name="Rectangle 9"/>
          <p:cNvSpPr>
            <a:spLocks noChangeArrowheads="1"/>
          </p:cNvSpPr>
          <p:nvPr/>
        </p:nvSpPr>
        <p:spPr bwMode="auto">
          <a:xfrm>
            <a:off x="0" y="6583363"/>
            <a:ext cx="7635875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For more information: </a:t>
            </a:r>
            <a:r>
              <a:rPr lang="en-US" altLang="en-US" sz="1200">
                <a:latin typeface="Arial" panose="020B0604020202020204" pitchFamily="34" charset="0"/>
                <a:hlinkClick r:id="rId4"/>
              </a:rPr>
              <a:t>http://www.cpsc.ucalgary.ca/undergrad/courses_progression/concentration?conc=game</a:t>
            </a:r>
            <a:endParaRPr lang="en-US" altLang="en-US" sz="1200">
              <a:latin typeface="Arial" panose="020B0604020202020204" pitchFamily="34" charset="0"/>
            </a:endParaRPr>
          </a:p>
        </p:txBody>
      </p:sp>
      <p:grpSp>
        <p:nvGrpSpPr>
          <p:cNvPr id="55303" name="Group 10"/>
          <p:cNvGrpSpPr>
            <a:grpSpLocks/>
          </p:cNvGrpSpPr>
          <p:nvPr/>
        </p:nvGrpSpPr>
        <p:grpSpPr bwMode="auto">
          <a:xfrm>
            <a:off x="582613" y="4054475"/>
            <a:ext cx="4027487" cy="2541588"/>
            <a:chOff x="367" y="2554"/>
            <a:chExt cx="2537" cy="1601"/>
          </a:xfrm>
        </p:grpSpPr>
        <p:pic>
          <p:nvPicPr>
            <p:cNvPr id="55304" name="Picture 11" descr="3569-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" y="2554"/>
              <a:ext cx="2532" cy="1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5305" name="Rectangle 12"/>
            <p:cNvSpPr>
              <a:spLocks noChangeArrowheads="1"/>
            </p:cNvSpPr>
            <p:nvPr/>
          </p:nvSpPr>
          <p:spPr bwMode="auto">
            <a:xfrm>
              <a:off x="367" y="3982"/>
              <a:ext cx="243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Arial" panose="020B0604020202020204" pitchFamily="34" charset="0"/>
                </a:rPr>
                <a:t>“Scarface: The World is Yours“ © Radical Entertainment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ie carumba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Computer Games: Higher-Level Courses</a:t>
            </a:r>
          </a:p>
        </p:txBody>
      </p:sp>
      <p:sp>
        <p:nvSpPr>
          <p:cNvPr id="563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CPSC 585: Games programming</a:t>
            </a:r>
          </a:p>
          <a:p>
            <a:pPr lvl="1"/>
            <a:r>
              <a:rPr lang="en-US" altLang="en-US" smtClean="0"/>
              <a:t>Actual ‘industry practices’ are taught and applied during the semester</a:t>
            </a:r>
          </a:p>
          <a:p>
            <a:pPr lvl="2"/>
            <a:r>
              <a:rPr lang="en-US" altLang="en-US" smtClean="0"/>
              <a:t>Sound routines, graphics and more</a:t>
            </a:r>
          </a:p>
          <a:p>
            <a:pPr lvl="1"/>
            <a:r>
              <a:rPr lang="en-US" altLang="en-US" smtClean="0"/>
              <a:t>(Lectures have been taught by actual game developers)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After This Section You Should Know</a:t>
            </a:r>
          </a:p>
        </p:txBody>
      </p:sp>
      <p:sp>
        <p:nvSpPr>
          <p:cNvPr id="573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What are some areas of Computer Science</a:t>
            </a:r>
          </a:p>
          <a:p>
            <a:r>
              <a:rPr lang="en-US" altLang="en-US" smtClean="0"/>
              <a:t>What does each area entail</a:t>
            </a:r>
          </a:p>
          <a:p>
            <a:r>
              <a:rPr lang="en-US" altLang="en-US" smtClean="0"/>
              <a:t>Some of the sub-areas, techniques employed or issues associated with each area of computer science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Copyright Notification</a:t>
            </a:r>
          </a:p>
        </p:txBody>
      </p:sp>
      <p:sp>
        <p:nvSpPr>
          <p:cNvPr id="583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“Unless otherwise indicated, all images in this presentation are  used with permission from Microsoft.”</a:t>
            </a:r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7475" y="6665913"/>
            <a:ext cx="854075" cy="192087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900" smtClean="0">
                <a:solidFill>
                  <a:srgbClr val="898989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slide </a:t>
            </a:r>
            <a:fld id="{C022C8FE-2083-4C8B-88BC-4D0A28BF3BFB}" type="slidenum">
              <a:rPr lang="en-US" altLang="en-US" sz="900" smtClean="0">
                <a:solidFill>
                  <a:srgbClr val="898989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42</a:t>
            </a:fld>
            <a:endParaRPr lang="en-US" altLang="en-US" sz="900" smtClean="0">
              <a:solidFill>
                <a:srgbClr val="898989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Sound And Other Special Effects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Unless otherwise indicated they were produced and edited by James Tam :$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CC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rgbClr val="FF0000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36229</TotalTime>
  <Words>1858</Words>
  <Application>Microsoft Office PowerPoint</Application>
  <PresentationFormat>On-screen Show (4:3)</PresentationFormat>
  <Paragraphs>268</Paragraphs>
  <Slides>43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9" baseType="lpstr">
      <vt:lpstr>MS PGothic</vt:lpstr>
      <vt:lpstr>Arial</vt:lpstr>
      <vt:lpstr>Calibri</vt:lpstr>
      <vt:lpstr>Comic Sans MS</vt:lpstr>
      <vt:lpstr>Times New Roman</vt:lpstr>
      <vt:lpstr>Office Theme</vt:lpstr>
      <vt:lpstr>Introduction To Computer Science</vt:lpstr>
      <vt:lpstr>Introduction To Computer Science</vt:lpstr>
      <vt:lpstr>Some Areas Of Study And Research In Computer Science</vt:lpstr>
      <vt:lpstr>Human-Computer Interaction (HCI)</vt:lpstr>
      <vt:lpstr>Human-Computer Interaction (HCI)</vt:lpstr>
      <vt:lpstr>Human-Computer Interaction</vt:lpstr>
      <vt:lpstr>Previous Examples</vt:lpstr>
      <vt:lpstr>What Is Human-Computer Interaction?</vt:lpstr>
      <vt:lpstr>How Can This Be Done?</vt:lpstr>
      <vt:lpstr>HCI: Higher-Level Courses</vt:lpstr>
      <vt:lpstr>Computer Graphics</vt:lpstr>
      <vt:lpstr>Computer Graphics: Issues</vt:lpstr>
      <vt:lpstr>Computer Graphics: Common Misconception</vt:lpstr>
      <vt:lpstr>Computer Graphics: Still A Long Way To Go</vt:lpstr>
      <vt:lpstr>Graphics: Some Areas</vt:lpstr>
      <vt:lpstr>Graphics: Higher-Level Courses</vt:lpstr>
      <vt:lpstr>Artificial Intelligence</vt:lpstr>
      <vt:lpstr>Artificial Intelligence: Some Areas</vt:lpstr>
      <vt:lpstr>Expert Systems</vt:lpstr>
      <vt:lpstr>Neural Networks</vt:lpstr>
      <vt:lpstr>Artificial Intelligence: Mission Accomplished?</vt:lpstr>
      <vt:lpstr>An Artificial Intelligence Won’t Be Created In The Foreseeable Future</vt:lpstr>
      <vt:lpstr>Artificial Intelligence: Higher-Level Courses</vt:lpstr>
      <vt:lpstr>Computer Vision</vt:lpstr>
      <vt:lpstr>Computer Vision: Some Areas</vt:lpstr>
      <vt:lpstr>Computer Vision: Higher-Level Courses</vt:lpstr>
      <vt:lpstr>Software Engineering</vt:lpstr>
      <vt:lpstr>Software Engineering (2): Techniques</vt:lpstr>
      <vt:lpstr>Agile Programming</vt:lpstr>
      <vt:lpstr>Agile Programming (2)</vt:lpstr>
      <vt:lpstr>Design Patterns</vt:lpstr>
      <vt:lpstr>Software Engineering: Higher-Level Courses</vt:lpstr>
      <vt:lpstr>Software Engineering: Higher-Level Courses (2)</vt:lpstr>
      <vt:lpstr>Computer Security</vt:lpstr>
      <vt:lpstr>Some Approaches To Computer Security</vt:lpstr>
      <vt:lpstr>Which Is/Are Fake? Which Is/Are Real? </vt:lpstr>
      <vt:lpstr>Cryptography</vt:lpstr>
      <vt:lpstr>Computer Security: Higher-Level Courses</vt:lpstr>
      <vt:lpstr>Games Development</vt:lpstr>
      <vt:lpstr>Computer Games: Higher-Level Courses</vt:lpstr>
      <vt:lpstr>After This Section You Should Know</vt:lpstr>
      <vt:lpstr>Copyright Notification</vt:lpstr>
      <vt:lpstr>Sound And Other Special Effects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 Science</dc:title>
  <dc:creator>James Tam</dc:creator>
  <cp:keywords>Computer science research;HCI;Human-Computer Interaction;Computer graphics;AI;Artificial intelligence;Computer vision;Software engineering;Computer security;Games programming;Games development</cp:keywords>
  <cp:lastModifiedBy>James Tam</cp:lastModifiedBy>
  <cp:revision>840</cp:revision>
  <dcterms:created xsi:type="dcterms:W3CDTF">2013-08-26T22:54:00Z</dcterms:created>
  <dcterms:modified xsi:type="dcterms:W3CDTF">2016-12-06T02:20:41Z</dcterms:modified>
</cp:coreProperties>
</file>