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81" r:id="rId15"/>
    <p:sldId id="282" r:id="rId16"/>
    <p:sldId id="279" r:id="rId17"/>
    <p:sldId id="280" r:id="rId18"/>
    <p:sldId id="274" r:id="rId19"/>
    <p:sldId id="275" r:id="rId20"/>
    <p:sldId id="276" r:id="rId21"/>
    <p:sldId id="277" r:id="rId22"/>
    <p:sldId id="278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125" autoAdjust="0"/>
    <p:restoredTop sz="95676" autoAdjust="0"/>
  </p:normalViewPr>
  <p:slideViewPr>
    <p:cSldViewPr>
      <p:cViewPr varScale="1">
        <p:scale>
          <a:sx n="92" d="100"/>
          <a:sy n="92" d="100"/>
        </p:scale>
        <p:origin x="450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>
        <p:scale>
          <a:sx n="84" d="100"/>
          <a:sy n="84" d="100"/>
        </p:scale>
        <p:origin x="-1728" y="36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E0F2953-6EC7-47CD-9CCB-E70743478A88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Text files in  Python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A80A650-D453-47E2-A97A-0A9A6D88B24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D329BE7-E051-42CE-AEC7-AE84E62BED9A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B29EEA-1210-4C13-B39C-9508000F9C37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686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81A3246-10C0-4941-9DE3-370CA199DCAA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686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789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09A49B8-53C2-46AC-AD7D-78A101BC3029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7892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891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D8A00C3-4024-46CF-94AE-DA3A1554A1DF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3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8916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891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3993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DA0B7A-0F71-404C-9334-5D551165FFCE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4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39940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4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41919A9-404A-4DC7-9860-9EB483AF15F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5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0964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1987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6C381A2-7909-456D-B1B0-365167563C68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7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1988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>
              <a:buFontTx/>
              <a:buChar char="•"/>
            </a:pPr>
            <a:endParaRPr lang="en-US" alt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3011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700E568-6CBE-4C67-BF98-BD6EA3237EE2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8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3012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403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3FB8FD4-DCEB-4993-994A-360DFE750D04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9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4036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US" altLang="en-US" dirty="0" smtClean="0"/>
          </a:p>
          <a:p>
            <a:pPr defTabSz="896938" eaLnBrk="1" hangingPunct="1"/>
            <a:endParaRPr lang="en-US" alt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5059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B2EA273-D3A0-4C83-9A12-48B46E97D683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10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5060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6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6083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5AF4265-1F12-461C-9EB9-DAE239130EC0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11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6084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9001C6BF-2846-4841-A7AE-19ABC74C7A21}" type="slidenum">
              <a:rPr lang="en-US" altLang="en-US"/>
              <a:pPr eaLnBrk="1" hangingPunct="1"/>
              <a:t>12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EA73F068-F1EA-4136-8253-87EDEC484D6C}" type="slidenum">
              <a:rPr lang="en-US" altLang="en-US"/>
              <a:pPr eaLnBrk="1" hangingPunct="1"/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6"/>
          <p:cNvSpPr txBox="1">
            <a:spLocks noGrp="1" noChangeArrowheads="1"/>
          </p:cNvSpPr>
          <p:nvPr/>
        </p:nvSpPr>
        <p:spPr bwMode="auto">
          <a:xfrm>
            <a:off x="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1300">
                <a:latin typeface="Times New Roman" panose="02020603050405020304" pitchFamily="18" charset="0"/>
              </a:rPr>
              <a:t>Introduction to files in Pascal</a:t>
            </a:r>
          </a:p>
        </p:txBody>
      </p:sp>
      <p:sp>
        <p:nvSpPr>
          <p:cNvPr id="49155" name="Rectangle 7"/>
          <p:cNvSpPr txBox="1">
            <a:spLocks noGrp="1" noChangeArrowheads="1"/>
          </p:cNvSpPr>
          <p:nvPr/>
        </p:nvSpPr>
        <p:spPr bwMode="auto">
          <a:xfrm>
            <a:off x="3886200" y="8688388"/>
            <a:ext cx="2971800" cy="455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5" rIns="91430" bIns="45715" anchor="b"/>
          <a:lstStyle>
            <a:lvl1pPr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93186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05A0FE-80A0-40BA-A33C-EE9480C6F667}" type="slidenum">
              <a:rPr lang="en-US" altLang="en-US" sz="1300">
                <a:latin typeface="Times New Roman" panose="02020603050405020304" pitchFamily="18" charset="0"/>
              </a:rPr>
              <a:pPr algn="r" eaLnBrk="1" hangingPunct="1">
                <a:spcBef>
                  <a:spcPct val="0"/>
                </a:spcBef>
              </a:pPr>
              <a:t>22</a:t>
            </a:fld>
            <a:endParaRPr lang="en-US" altLang="en-US" sz="1300">
              <a:latin typeface="Times New Roman" panose="02020603050405020304" pitchFamily="18" charset="0"/>
            </a:endParaRPr>
          </a:p>
        </p:txBody>
      </p:sp>
      <p:sp>
        <p:nvSpPr>
          <p:cNvPr id="49156" name="Rectangle 2"/>
          <p:cNvSpPr>
            <a:spLocks noChangeArrowheads="1" noTextEdit="1"/>
          </p:cNvSpPr>
          <p:nvPr>
            <p:ph type="sldImg"/>
          </p:nvPr>
        </p:nvSpPr>
        <p:spPr bwMode="auto">
          <a:xfrm>
            <a:off x="1143000" y="687388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2813" y="4343400"/>
            <a:ext cx="5032375" cy="411321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0" tIns="45715" rIns="91430" bIns="45715" numCol="1" anchor="t" anchorCtr="0" compatLnSpc="1">
            <a:prstTxWarp prst="textNoShape">
              <a:avLst/>
            </a:prstTxWarp>
          </a:bodyPr>
          <a:lstStyle/>
          <a:p>
            <a:pPr defTabSz="896938" eaLnBrk="1" hangingPunct="1"/>
            <a:endParaRPr lang="en-CA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50C337A-3298-4438-9F23-AAFD5C05681E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8A9635F-0251-41B1-9F54-BF40ECDC2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68155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>
            <a:spLocks noChangeArrowheads="1"/>
          </p:cNvSpPr>
          <p:nvPr userDrawn="1"/>
        </p:nvSpPr>
        <p:spPr bwMode="auto">
          <a:xfrm>
            <a:off x="7924800" y="6567488"/>
            <a:ext cx="1219200" cy="276225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defRPr/>
            </a:pPr>
            <a:r>
              <a:rPr lang="en-US" sz="1200" dirty="0" smtClean="0">
                <a:cs typeface="Arial" charset="0"/>
              </a:rPr>
              <a:t>James Tam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/>
          </a:bodyPr>
          <a:lstStyle>
            <a:lvl1pPr>
              <a:defRPr sz="32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410200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800" baseline="0"/>
            </a:lvl3pPr>
            <a:lvl4pPr>
              <a:defRPr sz="1400" baseline="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15843416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B132A356-F6E2-41DD-A59C-0D158AEBB6A4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AA80E122-A099-4DDD-AB41-E37E13E2654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567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E9212B4-54A3-49F8-830F-15189C9822AE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2FEE60D2-6EF0-4829-8A02-8512EE4C68F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63797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EBF6BBC8-B613-4889-9B04-220A4E84B152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C35A74E-D07B-42D7-9A70-7880FAD6BED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8127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4405D-D989-4218-BB5A-02CAA84E9BF0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6C3C017-3A3B-4270-8064-3BD341D3268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437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4E280AB-761C-46A7-992B-06D8E08E1102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3C27D71B-23E5-4C34-945F-25A7729C4D1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350439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0F831F7A-7444-432F-AA6A-F0009CF23FCC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B8D29FE7-2B80-41CB-84DB-8E1B065FE4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1718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41B5C475-E210-4783-AA4A-F10952776418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48AFC904-6D93-4059-8D71-22CD1756FE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6155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13B957DF-4233-4426-A285-7261FED401FD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5A933820-3AB5-4FA3-9A2E-690C3596A5F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31199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fld id="{313F65ED-640E-46D1-AAE4-935E2B41D74B}" type="datetimeFigureOut">
              <a:rPr lang="en-US"/>
              <a:pPr>
                <a:defRPr/>
              </a:pPr>
              <a:t>11/14/2016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 fontAlgn="auto">
              <a:spcBef>
                <a:spcPts val="0"/>
              </a:spcBef>
              <a:spcAft>
                <a:spcPts val="0"/>
              </a:spcAft>
              <a:defRPr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wrap="square" numCol="1" anchorCtr="0" compatLnSpc="1">
            <a:prstTxWarp prst="textNoShape">
              <a:avLst/>
            </a:prstTxWarp>
          </a:bodyPr>
          <a:lstStyle>
            <a:lvl1pPr fontAlgn="base">
              <a:spcBef>
                <a:spcPct val="0"/>
              </a:spcBef>
              <a:spcAft>
                <a:spcPct val="0"/>
              </a:spcAft>
              <a:defRPr smtClean="0">
                <a:solidFill>
                  <a:srgbClr val="898989"/>
                </a:solidFill>
                <a:cs typeface="Arial" panose="020B0604020202020204" pitchFamily="34" charset="0"/>
              </a:defRPr>
            </a:lvl1pPr>
          </a:lstStyle>
          <a:p>
            <a:fld id="{FA01F36F-5B80-4C46-80FC-917635A84AD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567624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en-US"/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43" r:id="rId1"/>
    <p:sldLayoutId id="2147484244" r:id="rId2"/>
    <p:sldLayoutId id="2147484245" r:id="rId3"/>
    <p:sldLayoutId id="2147484246" r:id="rId4"/>
    <p:sldLayoutId id="2147484247" r:id="rId5"/>
    <p:sldLayoutId id="2147484248" r:id="rId6"/>
    <p:sldLayoutId id="2147484249" r:id="rId7"/>
    <p:sldLayoutId id="2147484250" r:id="rId8"/>
    <p:sldLayoutId id="2147484251" r:id="rId9"/>
    <p:sldLayoutId id="2147484252" r:id="rId10"/>
    <p:sldLayoutId id="214748425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2286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715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429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971550" indent="-1714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2286000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sz="4400" smtClean="0"/>
              <a:t>Introduction To Files In Python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179513" y="3830638"/>
            <a:ext cx="6734175" cy="1738312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z="3200" smtClean="0"/>
              <a:t>In this section of notes you will learn how to read from and write to text files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What You Need In Order To Read </a:t>
            </a:r>
            <a:br>
              <a:rPr lang="en-US" altLang="en-US" smtClean="0"/>
            </a:br>
            <a:r>
              <a:rPr lang="en-US" altLang="en-US" smtClean="0"/>
              <a:t>Information From A File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read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Files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mtClean="0"/>
              <a:t>Prepares the file for reading:</a:t>
            </a:r>
          </a:p>
          <a:p>
            <a:pPr marL="723900" lvl="1" indent="-381000" eaLnBrk="1" hangingPunct="1">
              <a:lnSpc>
                <a:spcPct val="70000"/>
              </a:lnSpc>
              <a:buFontTx/>
              <a:buAutoNum type="alphaUcPeriod"/>
            </a:pPr>
            <a:r>
              <a:rPr lang="en-CA" altLang="en-US" smtClean="0"/>
              <a:t>Links the file variable with the physical file (references to the file variable are references to the physical file).</a:t>
            </a:r>
            <a:endParaRPr lang="en-US" altLang="en-US" smtClean="0"/>
          </a:p>
          <a:p>
            <a:pPr marL="723900" lvl="1" indent="-381000" eaLnBrk="1" hangingPunct="1">
              <a:lnSpc>
                <a:spcPct val="70000"/>
              </a:lnSpc>
              <a:buFontTx/>
              <a:buAutoNum type="alphaUcPeriod"/>
            </a:pPr>
            <a:r>
              <a:rPr lang="en-US" altLang="en-US" smtClean="0"/>
              <a:t>Positions the file pointer at the start of the file.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  <a:r>
              <a:rPr lang="en-US" altLang="en-US" baseline="30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1</a:t>
            </a:r>
            <a:endParaRPr lang="en-US" altLang="en-US" b="1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,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"r")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endParaRPr lang="en-US" altLang="en-US" b="1" smtClean="0"/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endParaRPr lang="en-US" altLang="en-US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mtClean="0"/>
              <a:t>    (</a:t>
            </a:r>
            <a:r>
              <a:rPr lang="en-US" altLang="en-US" sz="2000" smtClean="0"/>
              <a:t>Constant file name)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   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open("data.txt", "r")</a:t>
            </a:r>
          </a:p>
          <a:p>
            <a:pPr marL="1371600" lvl="3" indent="0" eaLnBrk="1" hangingPunct="1">
              <a:lnSpc>
                <a:spcPct val="90000"/>
              </a:lnSpc>
              <a:buFont typeface="Arial" panose="020B0604020202020204" pitchFamily="34" charset="0"/>
              <a:buNone/>
            </a:pPr>
            <a:r>
              <a:rPr lang="en-US" altLang="en-US" sz="1800" smtClean="0"/>
              <a:t>OR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2000" smtClean="0"/>
              <a:t>    (Variable file name: entered by user at runtime)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filename = input("Enter name of input file: ")</a:t>
            </a:r>
          </a:p>
          <a:p>
            <a:pPr marL="457200" indent="-457200" eaLnBrk="1" hangingPunct="1"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inputFile = open(filename, "r")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0" y="6659563"/>
            <a:ext cx="7467600" cy="20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 baseline="30000">
                <a:latin typeface="Arial" panose="020B0604020202020204" pitchFamily="34" charset="0"/>
              </a:rPr>
              <a:t>1 Examples assume that the file is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lphaUcPeriod" startAt="2"/>
            </a:pPr>
            <a:r>
              <a:rPr lang="en-US" altLang="en-US" smtClean="0"/>
              <a:t>Positioning The File Pointer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143000" y="1905000"/>
            <a:ext cx="2667000" cy="4572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0" tIns="0" rIns="0" bIns="0" anchor="ctr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Arial" panose="020B0604020202020204" pitchFamily="34" charset="0"/>
              </a:rPr>
              <a:t> </a:t>
            </a: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A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C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pt-BR" altLang="en-US" sz="200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B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t-BR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</p:txBody>
      </p:sp>
      <p:sp>
        <p:nvSpPr>
          <p:cNvPr id="16388" name="Text Box 5"/>
          <p:cNvSpPr txBox="1">
            <a:spLocks noChangeArrowheads="1"/>
          </p:cNvSpPr>
          <p:nvPr/>
        </p:nvSpPr>
        <p:spPr bwMode="auto">
          <a:xfrm>
            <a:off x="1143000" y="1447800"/>
            <a:ext cx="2514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</a:p>
        </p:txBody>
      </p:sp>
      <p:sp>
        <p:nvSpPr>
          <p:cNvPr id="173062" name="Line 6"/>
          <p:cNvSpPr>
            <a:spLocks noChangeShapeType="1"/>
          </p:cNvSpPr>
          <p:nvPr/>
        </p:nvSpPr>
        <p:spPr bwMode="auto">
          <a:xfrm flipV="1">
            <a:off x="1295400" y="2209800"/>
            <a:ext cx="0" cy="457200"/>
          </a:xfrm>
          <a:prstGeom prst="line">
            <a:avLst/>
          </a:prstGeom>
          <a:noFill/>
          <a:ln w="101600">
            <a:solidFill>
              <a:srgbClr val="CC33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>
            <a:spAutoFit/>
          </a:bodyPr>
          <a:lstStyle/>
          <a:p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2"/>
            </a:pPr>
            <a:r>
              <a:rPr lang="en-US" altLang="en-US" smtClean="0"/>
              <a:t>Reading Information From Files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Typically reading is done within the body of a loop</a:t>
            </a:r>
          </a:p>
          <a:p>
            <a:pPr eaLnBrk="1" hangingPunct="1"/>
            <a:r>
              <a:rPr lang="en-US" altLang="en-US" smtClean="0"/>
              <a:t>Each execution of the loop will read a line from file into a string</a:t>
            </a:r>
          </a:p>
          <a:p>
            <a:pPr eaLnBrk="1" hangingPunct="1">
              <a:buFontTx/>
              <a:buNone/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variable to store a string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in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Do something with the string read from file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eaLnBrk="1" hangingPunct="1">
              <a:buFontTx/>
              <a:buNone/>
            </a:pPr>
            <a:endParaRPr lang="en-US" altLang="en-US" b="1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buFontTx/>
              <a:buNone/>
            </a:pPr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Example: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print(line)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Echo file contents back onscreen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Closing The File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Although a file is automatically closed when your program ends it is still a good style to explicitly close your file as soon as the program is done with it.</a:t>
            </a:r>
          </a:p>
          <a:p>
            <a:pPr lvl="1"/>
            <a:r>
              <a:rPr lang="en-US" altLang="en-US" smtClean="0"/>
              <a:t>What if the program encounters a runtime error and crashes before it reaches the end? The input file may remain ‘locked’ an inaccessible state because it’s still open.</a:t>
            </a: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Format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&gt;.&lt;close&gt;()</a:t>
            </a:r>
          </a:p>
          <a:p>
            <a:pPr lvl="1">
              <a:buFont typeface="Times New Roman" panose="02020603050405020304" pitchFamily="18" charset="0"/>
              <a:buNone/>
            </a:pPr>
            <a:endParaRPr lang="en-US" altLang="en-US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altLang="en-US" b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Example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pPr lvl="1">
              <a:buFont typeface="Times New Roman" panose="02020603050405020304" pitchFamily="18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Reading From Files: Putting It All Together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 eaLnBrk="1" hangingPunct="1">
              <a:buFontTx/>
              <a:buNone/>
            </a:pPr>
            <a:r>
              <a:rPr lang="en-US" altLang="en-US" smtClean="0"/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grades1.py</a:t>
            </a:r>
          </a:p>
          <a:p>
            <a:pPr marL="0" indent="0" eaLnBrk="1" hangingPunct="1">
              <a:buFontTx/>
              <a:buNone/>
            </a:pPr>
            <a:r>
              <a:rPr lang="en-US" altLang="en-US" smtClean="0"/>
              <a:t>Input files: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 or gpa.txt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</a:pPr>
            <a:endParaRPr lang="en-US" altLang="en-US" sz="2800" smtClean="0"/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 = input("Enter name of input file: ")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open(inputFileName, "r")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inputFileName, " for reading.")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sys.stdout.write(line)</a:t>
            </a:r>
          </a:p>
          <a:p>
            <a:pPr marL="0" indent="0"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  <a:p>
            <a:pPr marL="0" indent="0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print("Completed reading of file", inputFileName)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dirty="0" smtClean="0">
                <a:latin typeface="+mn-lt"/>
              </a:rPr>
              <a:t>What You Need To Write Information To A File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Open the file and associate the file with a file variable (file is “locked” for writing).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write the information.</a:t>
            </a:r>
          </a:p>
          <a:p>
            <a:pPr marL="457200" indent="-457200" eaLnBrk="1" hangingPunct="1">
              <a:buFontTx/>
              <a:buAutoNum type="arabicPeriod"/>
            </a:pPr>
            <a:r>
              <a:rPr lang="en-US" altLang="en-US" smtClean="0"/>
              <a:t>A command to close the file.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/>
            </a:pPr>
            <a:r>
              <a:rPr lang="en-US" altLang="en-US" smtClean="0"/>
              <a:t>Opening The File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Format</a:t>
            </a:r>
            <a:r>
              <a:rPr lang="en-US" altLang="en-US" b="1" baseline="30000" smtClean="0"/>
              <a:t>1</a:t>
            </a:r>
            <a:r>
              <a:rPr lang="en-US" altLang="en-US" b="1" smtClean="0"/>
              <a:t>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name of file variable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 = open(&lt;</a:t>
            </a:r>
            <a:r>
              <a:rPr lang="en-US" altLang="en-US" sz="1800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 name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&gt;,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b="1" smtClean="0"/>
              <a:t>Example:</a:t>
            </a:r>
            <a:endParaRPr lang="en-US" altLang="en-US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 (Constant file name)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outputFile = open("gpa.txt", "w")</a:t>
            </a:r>
          </a:p>
          <a:p>
            <a:pPr marL="457200" indent="-457200" eaLnBrk="1" hangingPunct="1">
              <a:buFontTx/>
              <a:buNone/>
            </a:pPr>
            <a:endParaRPr lang="en-US" altLang="en-US" sz="1800" smtClean="0"/>
          </a:p>
          <a:p>
            <a:pPr marL="457200" indent="-457200" eaLnBrk="1" hangingPunct="1">
              <a:buFontTx/>
              <a:buNone/>
            </a:pPr>
            <a:r>
              <a:rPr lang="en-US" altLang="en-US" sz="2000" smtClean="0"/>
              <a:t>     (Variable file name: entered by user at runtime)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outputFileName = input("Enter the name of the output file   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   to record the GPA's to: 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outputFile = open(outputFileName, "w")</a:t>
            </a:r>
          </a:p>
          <a:p>
            <a:pPr marL="457200" indent="-457200" eaLnBrk="1" hangingPunct="1">
              <a:buFontTx/>
              <a:buNone/>
            </a:pPr>
            <a:r>
              <a:rPr lang="en-US" altLang="en-US" sz="1800" smtClean="0"/>
              <a:t> </a:t>
            </a:r>
          </a:p>
        </p:txBody>
      </p:sp>
      <p:sp>
        <p:nvSpPr>
          <p:cNvPr id="21508" name="TextBox 1"/>
          <p:cNvSpPr txBox="1">
            <a:spLocks noChangeArrowheads="1"/>
          </p:cNvSpPr>
          <p:nvPr/>
        </p:nvSpPr>
        <p:spPr bwMode="auto">
          <a:xfrm>
            <a:off x="5651500" y="0"/>
            <a:ext cx="3492500" cy="57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/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>
              <a:latin typeface="Arial" panose="020B0604020202020204" pitchFamily="34" charset="0"/>
            </a:endParaRPr>
          </a:p>
        </p:txBody>
      </p:sp>
      <p:sp>
        <p:nvSpPr>
          <p:cNvPr id="21509" name="Text Box 6"/>
          <p:cNvSpPr txBox="1">
            <a:spLocks noChangeArrowheads="1"/>
          </p:cNvSpPr>
          <p:nvPr/>
        </p:nvSpPr>
        <p:spPr bwMode="auto">
          <a:xfrm>
            <a:off x="0" y="6553200"/>
            <a:ext cx="68580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anose="020B0604020202020204" pitchFamily="34" charset="0"/>
              <a:buChar char="–"/>
              <a:defRPr sz="16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400">
                <a:latin typeface="Arial" panose="020B0604020202020204" pitchFamily="34" charset="0"/>
              </a:rPr>
              <a:t>1 Typically the file is created in the same directory/folder as the Python program.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marL="533400" indent="-533400" eaLnBrk="1" hangingPunct="1">
              <a:buFontTx/>
              <a:buAutoNum type="arabicPeriod" startAt="3"/>
            </a:pPr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can use the ‘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write()</a:t>
            </a:r>
            <a:r>
              <a:rPr lang="en-US" altLang="en-US" smtClean="0"/>
              <a:t>’ function in conjunction with a file variable.</a:t>
            </a:r>
          </a:p>
          <a:p>
            <a:pPr eaLnBrk="1" hangingPunct="1"/>
            <a:r>
              <a:rPr lang="en-US" altLang="en-US" smtClean="0"/>
              <a:t>Note however that this function will ONLY take a string parameter (everything else must be converted to this type first). </a:t>
            </a:r>
          </a:p>
          <a:p>
            <a:pPr eaLnBrk="1" hangingPunct="1">
              <a:buFontTx/>
              <a:buNone/>
            </a:pPr>
            <a:endParaRPr lang="en-US" altLang="en-US" b="1" smtClean="0"/>
          </a:p>
          <a:p>
            <a:pPr eaLnBrk="1" hangingPunct="1">
              <a:buFontTx/>
              <a:buNone/>
            </a:pPr>
            <a:r>
              <a:rPr lang="en-US" altLang="en-US" b="1" smtClean="0"/>
              <a:t>Format:</a:t>
            </a:r>
          </a:p>
          <a:p>
            <a:pPr eaLnBrk="1" hangingPunct="1">
              <a:buFontTx/>
              <a:buNone/>
            </a:pPr>
            <a:r>
              <a:rPr lang="en-US" altLang="en-US" sz="1800" smtClean="0"/>
              <a:t>     </a:t>
            </a: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outputFile.write(temp)</a:t>
            </a:r>
          </a:p>
          <a:p>
            <a:pPr eaLnBrk="1" hangingPunct="1">
              <a:buFontTx/>
              <a:buNone/>
            </a:pPr>
            <a:endParaRPr lang="en-US" altLang="en-US" sz="1800" smtClean="0"/>
          </a:p>
          <a:p>
            <a:pPr eaLnBrk="1" hangingPunct="1">
              <a:buFontTx/>
              <a:buNone/>
            </a:pPr>
            <a:r>
              <a:rPr lang="en-US" altLang="en-US" b="1" smtClean="0"/>
              <a:t>Example:</a:t>
            </a:r>
          </a:p>
          <a:p>
            <a:pPr eaLnBrk="1" hangingPunct="1">
              <a:buFontTx/>
              <a:buNone/>
            </a:pP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# Assume that temp contains a string of characters.   </a:t>
            </a:r>
          </a:p>
          <a:p>
            <a:pPr eaLnBrk="1" hangingPunct="1"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outputFile.write 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>
                <a:ea typeface="Consolas" panose="020B0609020204030204" pitchFamily="49" charset="0"/>
                <a:cs typeface="Consolas" panose="020B0609020204030204" pitchFamily="49" charset="0"/>
              </a:rPr>
              <a:t>Writing To A File: Putting It All Together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mtClean="0"/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grades2.py</a:t>
            </a:r>
          </a:p>
          <a:p>
            <a:pPr marL="0" indent="0"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mtClean="0"/>
              <a:t>Input file: “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letters.txt</a:t>
            </a:r>
            <a:r>
              <a:rPr lang="en-US" altLang="en-US" smtClean="0"/>
              <a:t>” (sample output file name: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gpa.txt</a:t>
            </a:r>
            <a:r>
              <a:rPr lang="en-US" altLang="en-US" smtClean="0"/>
              <a:t>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mtClean="0">
              <a:latin typeface="Times New Roman" panose="02020603050405020304" pitchFamily="18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inputFileName = input("Enter the name of input file to read the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grades from: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outputFileName = input("Enter the name of the output file to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          record the GPA's to: 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6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open(inputFileName, "r")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 = open(outputFileName, "w")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inputFileName, " for reading.")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print("Opening file", outputFileName, " for writing.")</a:t>
            </a:r>
          </a:p>
          <a:p>
            <a:pPr marL="0" indent="0">
              <a:buFont typeface="Arial" panose="020B0604020202020204" pitchFamily="34" charset="0"/>
              <a:buNone/>
              <a:tabLst>
                <a:tab pos="190500" algn="l"/>
                <a:tab pos="292100" algn="l"/>
                <a:tab pos="2171700" algn="l"/>
              </a:tabLst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gpa = 0</a:t>
            </a:r>
          </a:p>
          <a:p>
            <a:pPr marL="0" indent="0">
              <a:buFontTx/>
              <a:buNone/>
              <a:tabLst>
                <a:tab pos="190500" algn="l"/>
                <a:tab pos="292100" algn="l"/>
                <a:tab pos="2171700" algn="l"/>
              </a:tabLst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Writing To A File: Putting It All Together (2)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if (line[0] == "A"):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4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"B"):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3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"C"):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2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"D"):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1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elif (line[0] == "F"):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0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gpa = -1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str (gpa)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temp = temp + '\n'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 (line[0], '\t', gpa)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outputFile.write (temp)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Writing To A File: Putting It All Together (3)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 ()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outputFile.close () 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reading of file", inputFileName)</a:t>
            </a:r>
          </a:p>
          <a:p>
            <a:pPr>
              <a:buFontTx/>
              <a:buNone/>
            </a:pPr>
            <a:r>
              <a:rPr lang="en-US" altLang="en-US" sz="16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writing to file", outputFileName)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dirty="0" smtClean="0"/>
              <a:t>Reading From Files: Commonly Used </a:t>
            </a:r>
            <a:r>
              <a:rPr lang="en-US" altLang="en-US" dirty="0" smtClean="0"/>
              <a:t>Algorithm (If There Is Time)</a:t>
            </a:r>
            <a:endParaRPr lang="en-US" altLang="en-US" dirty="0" smtClean="0"/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Pseudo-code: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Read a line from a file as a string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(string is not empty)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process the line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Read another line from the file</a:t>
            </a:r>
          </a:p>
          <a:p>
            <a:endParaRPr lang="en-US" alt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File Input: Alternate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en-US" altLang="en-US" dirty="0"/>
              <a:t>Name of the online example: </a:t>
            </a: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grades3.py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= input ("Enter name of input file: 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= open(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"r")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print("Opening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, " for reading.")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line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while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(line != ""):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sys.stdout.write(line)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 line =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inputFile.readline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inputFile.close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()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print("Completed reading of file",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inputFileName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)</a:t>
            </a: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altLang="en-US" sz="1600" dirty="0">
              <a:latin typeface="Consolas" pitchFamily="49" charset="0"/>
              <a:cs typeface="Consolas" pitchFamily="49" charset="0"/>
            </a:endParaRPr>
          </a:p>
          <a:p>
            <a:pPr lvl="1">
              <a:buFont typeface="Arial" charset="0"/>
              <a:buChar char="–"/>
              <a:defRPr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Data Processing: Files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Files can be used to store complex data given  that there exists a predefined format.</a:t>
            </a:r>
          </a:p>
          <a:p>
            <a:r>
              <a:rPr lang="en-US" altLang="en-US" smtClean="0"/>
              <a:t>Format of the example input file: ‘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employees.txt</a:t>
            </a:r>
            <a:r>
              <a:rPr lang="en-US" altLang="en-US" smtClean="0"/>
              <a:t>’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/>
              <a:t>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Last name</a:t>
            </a:r>
            <a:r>
              <a:rPr lang="en-US" altLang="en-US" smtClean="0"/>
              <a:t>&gt;&lt;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SP</a:t>
            </a:r>
            <a:r>
              <a:rPr lang="en-US" altLang="en-US" smtClean="0"/>
              <a:t>&gt;&lt;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First Name</a:t>
            </a:r>
            <a:r>
              <a:rPr lang="en-US" altLang="en-US" smtClean="0"/>
              <a:t>&gt;,&lt;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Occupation</a:t>
            </a:r>
            <a:r>
              <a:rPr lang="en-US" altLang="en-US" smtClean="0"/>
              <a:t>&gt;,&lt;</a:t>
            </a:r>
            <a:r>
              <a:rPr lang="en-US" altLang="en-US" i="1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Income</a:t>
            </a:r>
            <a:r>
              <a:rPr lang="en-US" altLang="en-US" smtClean="0"/>
              <a:t>&gt;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Program: </a:t>
            </a: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data_processing.py</a:t>
            </a:r>
            <a:endParaRPr lang="en-US" altLang="en-US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 = open ("employees.txt", "r")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("Reading from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for line in inputFile: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name,job,income = line.split(',')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last,first = name.split()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int(income)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income = income + (income * BONUS)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print("Name: %s, %s\t\t\tJob: %s\t\tIncome $%.2f" 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     %(first,last,job,income))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altLang="en-US" sz="180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 ("Completed reading of file input.txt")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inputFile.close()</a:t>
            </a:r>
          </a:p>
        </p:txBody>
      </p:sp>
      <p:sp>
        <p:nvSpPr>
          <p:cNvPr id="4" name="Rectangle 3"/>
          <p:cNvSpPr/>
          <p:nvPr/>
        </p:nvSpPr>
        <p:spPr>
          <a:xfrm>
            <a:off x="5943600" y="990600"/>
            <a:ext cx="2971800" cy="14478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en-US" sz="1600" b="1" dirty="0">
                <a:solidFill>
                  <a:schemeClr val="bg1"/>
                </a:solidFill>
              </a:rPr>
              <a:t># EMPLOYEES.TXT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Adama Lee,CAG,30000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Morris Heather,Heroine,0</a:t>
            </a:r>
          </a:p>
          <a:p>
            <a:pPr>
              <a:defRPr/>
            </a:pPr>
            <a:r>
              <a:rPr lang="en-US" sz="1600" dirty="0">
                <a:solidFill>
                  <a:schemeClr val="bg1"/>
                </a:solidFill>
              </a:rPr>
              <a:t>Lee Bruce,JKD master,100000</a:t>
            </a:r>
          </a:p>
          <a:p>
            <a:pPr>
              <a:defRPr/>
            </a:pPr>
            <a:endParaRPr lang="en-US" sz="16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Error Handling With Exceptions</a:t>
            </a:r>
          </a:p>
        </p:txBody>
      </p:sp>
      <p:sp>
        <p:nvSpPr>
          <p:cNvPr id="797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4800600"/>
          </a:xfrm>
        </p:spPr>
        <p:txBody>
          <a:bodyPr/>
          <a:lstStyle/>
          <a:p>
            <a:r>
              <a:rPr lang="en-US" altLang="en-US" smtClean="0"/>
              <a:t>Exceptions are used to deal with extraordinary errors (‘exceptional ones’).</a:t>
            </a:r>
          </a:p>
          <a:p>
            <a:r>
              <a:rPr lang="en-US" altLang="en-US" smtClean="0"/>
              <a:t>Typically these are fatal runtime errors (“crashes” program)s</a:t>
            </a:r>
          </a:p>
          <a:p>
            <a:r>
              <a:rPr lang="en-US" altLang="en-US" smtClean="0"/>
              <a:t>Example: trying to open a non-existent file</a:t>
            </a:r>
          </a:p>
          <a:p>
            <a:r>
              <a:rPr lang="en-US" altLang="en-US" smtClean="0"/>
              <a:t>Basic structure of handling exceptions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Try: 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Attempt something where exception error may happen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Except: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React to the error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Else: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	What to do if no error is encountered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Finally:  </a:t>
            </a:r>
            <a:r>
              <a:rPr lang="en-US" altLang="en-US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Not always needed</a:t>
            </a:r>
          </a:p>
          <a:p>
            <a:pPr marL="342900" lvl="1" indent="0">
              <a:buFont typeface="Arial" panose="020B0604020202020204" pitchFamily="34" charset="0"/>
              <a:buNone/>
            </a:pPr>
            <a:r>
              <a:rPr lang="en-US" altLang="en-US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Actions that must always be performed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69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699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70000"/>
              </a:lnSpc>
            </a:pPr>
            <a:r>
              <a:rPr lang="en-US" altLang="en-US" dirty="0" smtClean="0"/>
              <a:t>Name of the online example: 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file_exception.py</a:t>
            </a:r>
          </a:p>
          <a:p>
            <a:pPr>
              <a:lnSpc>
                <a:spcPct val="70000"/>
              </a:lnSpc>
            </a:pPr>
            <a:r>
              <a:rPr lang="en-US" altLang="en-US" dirty="0" smtClean="0"/>
              <a:t>Input file name: Most of the previous input files can be used e.g. “</a:t>
            </a:r>
            <a:r>
              <a:rPr lang="en-US" altLang="en-US" sz="2000" dirty="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input1.txt</a:t>
            </a:r>
            <a:r>
              <a:rPr lang="en-US" altLang="en-US" dirty="0" smtClean="0"/>
              <a:t>”</a:t>
            </a:r>
          </a:p>
          <a:p>
            <a:pPr>
              <a:lnSpc>
                <a:spcPct val="70000"/>
              </a:lnSpc>
            </a:pPr>
            <a:endParaRPr lang="en-US" altLang="en-US" sz="1800" dirty="0" smtClean="0"/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inputFileOK = False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while (inputFileOK == False):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try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input("Enter name of input file: 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</a:t>
            </a:r>
            <a:r>
              <a:rPr lang="en-CA" sz="1800" dirty="0" smtClean="0">
                <a:latin typeface="Consolas" panose="020B0609020204030204" pitchFamily="49" charset="0"/>
              </a:rPr>
              <a:t> </a:t>
            </a:r>
            <a:r>
              <a:rPr lang="en-CA" sz="1800" dirty="0">
                <a:latin typeface="Consolas" panose="020B0609020204030204" pitchFamily="49" charset="0"/>
              </a:rPr>
              <a:t>= open(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"r")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  print</a:t>
            </a:r>
            <a:r>
              <a:rPr lang="en-CA" sz="1800" dirty="0">
                <a:latin typeface="Consolas" panose="020B0609020204030204" pitchFamily="49" charset="0"/>
              </a:rPr>
              <a:t>("Opening file" +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>
                <a:latin typeface="Consolas" panose="020B0609020204030204" pitchFamily="49" charset="0"/>
              </a:rPr>
              <a:t>, " for 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  reading</a:t>
            </a:r>
            <a:r>
              <a:rPr lang="en-CA" sz="1800" dirty="0">
                <a:latin typeface="Consolas" panose="020B0609020204030204" pitchFamily="49" charset="0"/>
              </a:rPr>
              <a:t>.")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</a:t>
            </a:r>
            <a:r>
              <a:rPr lang="en-CA" sz="1800" dirty="0" smtClean="0">
                <a:latin typeface="Consolas" panose="020B0609020204030204" pitchFamily="49" charset="0"/>
              </a:rPr>
              <a:t>   inputFileOK </a:t>
            </a:r>
            <a:r>
              <a:rPr lang="en-CA" sz="1800" dirty="0">
                <a:latin typeface="Consolas" panose="020B0609020204030204" pitchFamily="49" charset="0"/>
              </a:rPr>
              <a:t>= True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</a:t>
            </a:r>
            <a:r>
              <a:rPr lang="en-CA" sz="1800" dirty="0">
                <a:latin typeface="Consolas" panose="020B0609020204030204" pitchFamily="49" charset="0"/>
              </a:rPr>
              <a:t>for line in </a:t>
            </a:r>
            <a:r>
              <a:rPr lang="en-CA" sz="1800" dirty="0" err="1">
                <a:latin typeface="Consolas" panose="020B0609020204030204" pitchFamily="49" charset="0"/>
              </a:rPr>
              <a:t>inputFile</a:t>
            </a:r>
            <a:r>
              <a:rPr lang="en-CA" sz="1800" dirty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   </a:t>
            </a:r>
            <a:r>
              <a:rPr lang="en-CA" sz="1800" dirty="0" err="1">
                <a:latin typeface="Consolas" panose="020B0609020204030204" pitchFamily="49" charset="0"/>
              </a:rPr>
              <a:t>sys.stdout.write</a:t>
            </a:r>
            <a:r>
              <a:rPr lang="en-CA" sz="1800" dirty="0">
                <a:latin typeface="Consolas" panose="020B0609020204030204" pitchFamily="49" charset="0"/>
              </a:rPr>
              <a:t>(line)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     print("Completed reading of file", </a:t>
            </a:r>
            <a:r>
              <a:rPr lang="en-CA" sz="1800" dirty="0" err="1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  <a:endParaRPr lang="en-US" altLang="en-US" sz="1800" dirty="0" smtClean="0">
              <a:latin typeface="Consolas" panose="020B0609020204030204" pitchFamily="49" charset="0"/>
              <a:ea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Exceptions: File Example (2)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# Still inside the body of the while loop (continued)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inputFile.close</a:t>
            </a:r>
            <a:r>
              <a:rPr lang="en-CA" sz="1800" dirty="0" smtClean="0">
                <a:latin typeface="Consolas" panose="020B0609020204030204" pitchFamily="49" charset="0"/>
              </a:rPr>
              <a:t>()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print("Closed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 </a:t>
            </a:r>
            <a:r>
              <a:rPr lang="en-US" altLang="en-US" sz="1800" b="1" dirty="0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End of try-body</a:t>
            </a:r>
            <a:endParaRPr lang="en-CA" sz="1800" dirty="0" smtClean="0">
              <a:latin typeface="Consolas" panose="020B0609020204030204" pitchFamily="49" charset="0"/>
            </a:endParaRP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except </a:t>
            </a:r>
            <a:r>
              <a:rPr lang="en-CA" sz="1800" dirty="0" err="1" smtClean="0">
                <a:latin typeface="Consolas" panose="020B0609020204030204" pitchFamily="49" charset="0"/>
              </a:rPr>
              <a:t>IOError</a:t>
            </a:r>
            <a:r>
              <a:rPr lang="en-CA" sz="1800" dirty="0" smtClean="0">
                <a:latin typeface="Consolas" panose="020B0609020204030204" pitchFamily="49" charset="0"/>
              </a:rPr>
              <a:t>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print("Error: File",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, "could not be 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</a:t>
            </a:r>
            <a:r>
              <a:rPr lang="en-CA" sz="1800" dirty="0" smtClean="0">
                <a:latin typeface="Consolas" panose="020B0609020204030204" pitchFamily="49" charset="0"/>
              </a:rPr>
              <a:t>opened")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else: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print("Successfully read information from file", </a:t>
            </a:r>
          </a:p>
          <a:p>
            <a:pPr marL="342900" lvl="1" indent="0">
              <a:buNone/>
            </a:pPr>
            <a:r>
              <a:rPr lang="en-CA" sz="1800" dirty="0">
                <a:latin typeface="Consolas" panose="020B0609020204030204" pitchFamily="49" charset="0"/>
              </a:rPr>
              <a:t> </a:t>
            </a:r>
            <a:r>
              <a:rPr lang="en-CA" sz="1800" dirty="0" smtClean="0">
                <a:latin typeface="Consolas" panose="020B0609020204030204" pitchFamily="49" charset="0"/>
              </a:rPr>
              <a:t>             </a:t>
            </a:r>
            <a:r>
              <a:rPr lang="en-CA" sz="1800" dirty="0" err="1" smtClean="0">
                <a:latin typeface="Consolas" panose="020B0609020204030204" pitchFamily="49" charset="0"/>
              </a:rPr>
              <a:t>inputFileName</a:t>
            </a:r>
            <a:r>
              <a:rPr lang="en-CA" sz="1800" dirty="0" smtClean="0">
                <a:latin typeface="Consolas" panose="020B0609020204030204" pitchFamily="49" charset="0"/>
              </a:rPr>
              <a:t>)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finally:</a:t>
            </a:r>
          </a:p>
          <a:p>
            <a:pPr marL="342900" lvl="1" indent="0">
              <a:buNone/>
            </a:pPr>
            <a:r>
              <a:rPr lang="en-CA" sz="1800" dirty="0" smtClean="0">
                <a:latin typeface="Consolas" panose="020B0609020204030204" pitchFamily="49" charset="0"/>
              </a:rPr>
              <a:t>       print("Finished file input and output\n")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mtClean="0"/>
              <a:t>Exception Handling: Keyboard Input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Name of the online example: </a:t>
            </a:r>
            <a:r>
              <a:rPr lang="en-US" altLang="en-US" sz="20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exception_validation.py</a:t>
            </a:r>
          </a:p>
          <a:p>
            <a:endParaRPr lang="en-US" altLang="en-US" sz="2000" smtClean="0"/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inputOK = False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while (inputOK == False):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try: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num = input("Enter a number: ")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num = float(num)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except ValueError: 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Can’t convert to a number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print("Non-numeric type entered '%s'" %num)   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else:   </a:t>
            </a:r>
            <a:r>
              <a:rPr lang="en-US" altLang="en-US" sz="1800" b="1" smtClean="0">
                <a:solidFill>
                  <a:srgbClr val="00B0F0"/>
                </a:solidFill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# All characters are part of a number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        inputOK = True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num = num * 2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anose="020B0609020204030204" pitchFamily="49" charset="0"/>
                <a:ea typeface="Consolas" panose="020B0609020204030204" pitchFamily="49" charset="0"/>
                <a:cs typeface="Consolas" panose="020B0609020204030204" pitchFamily="49" charset="0"/>
              </a:rPr>
              <a:t>print(num)</a:t>
            </a:r>
          </a:p>
        </p:txBody>
      </p:sp>
      <p:pic>
        <p:nvPicPr>
          <p:cNvPr id="317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2320925"/>
            <a:ext cx="2378075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038475"/>
            <a:ext cx="2574925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203825"/>
            <a:ext cx="5237163" cy="134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You Should Now Know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for reading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open a file a file for writing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The details of how information is read from and written to a file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close a file and why it is good practice to do this explicitly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to read from a file of arbitrary size 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Data storage and processing using files and string functions</a:t>
            </a:r>
          </a:p>
          <a:p>
            <a:pPr eaLnBrk="1" hangingPunct="1">
              <a:buFont typeface="Arial" charset="0"/>
              <a:buChar char="•"/>
              <a:defRPr/>
            </a:pPr>
            <a:r>
              <a:rPr lang="en-US" altLang="en-US" dirty="0" smtClean="0">
                <a:latin typeface="+mj-lt"/>
              </a:rPr>
              <a:t>How exceptions can be used in conjunction with file input and with invalid keyboard/console input</a:t>
            </a:r>
          </a:p>
          <a:p>
            <a:pPr eaLnBrk="1" hangingPunct="1">
              <a:buFont typeface="Arial" charset="0"/>
              <a:buChar char="•"/>
              <a:defRPr/>
            </a:pPr>
            <a:endParaRPr lang="en-US" altLang="en-US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CC"/>
        </a:solidFill>
        <a:ln>
          <a:solidFill>
            <a:schemeClr val="tx1"/>
          </a:solidFill>
        </a:ln>
      </a:spPr>
      <a:bodyPr rtlCol="0" anchor="ctr"/>
      <a:lstStyle>
        <a:defPPr algn="ctr">
          <a:defRPr dirty="0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5400">
          <a:solidFill>
            <a:srgbClr val="FF0000"/>
          </a:solidFill>
          <a:tailEnd type="arrow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35665</TotalTime>
  <Words>1498</Words>
  <Application>Microsoft Office PowerPoint</Application>
  <PresentationFormat>On-screen Show (4:3)</PresentationFormat>
  <Paragraphs>261</Paragraphs>
  <Slides>22</Slides>
  <Notes>13</Notes>
  <HiddenSlides>1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Calibri</vt:lpstr>
      <vt:lpstr>Arial</vt:lpstr>
      <vt:lpstr>Consolas</vt:lpstr>
      <vt:lpstr>Times New Roman</vt:lpstr>
      <vt:lpstr>Office Theme</vt:lpstr>
      <vt:lpstr>Introduction To Files In Python</vt:lpstr>
      <vt:lpstr>What You Need In Order To Read  Information From A File</vt:lpstr>
      <vt:lpstr>Opening Files</vt:lpstr>
      <vt:lpstr>Positioning The File Pointer</vt:lpstr>
      <vt:lpstr>Reading Information From Files</vt:lpstr>
      <vt:lpstr>Closing The File</vt:lpstr>
      <vt:lpstr>Reading From Files: Putting It All Together</vt:lpstr>
      <vt:lpstr>What You Need To Write Information To A File</vt:lpstr>
      <vt:lpstr>Opening The File</vt:lpstr>
      <vt:lpstr>Writing To A File</vt:lpstr>
      <vt:lpstr>Writing To A File: Putting It All Together</vt:lpstr>
      <vt:lpstr>Writing To A File: Putting It All Together (2)</vt:lpstr>
      <vt:lpstr>Writing To A File: Putting It All Together (3)</vt:lpstr>
      <vt:lpstr>Reading From Files: Commonly Used Algorithm (If There Is Time)</vt:lpstr>
      <vt:lpstr>File Input: Alternate Implementation</vt:lpstr>
      <vt:lpstr>Data Processing: Files</vt:lpstr>
      <vt:lpstr>Example Program: data_processing.py</vt:lpstr>
      <vt:lpstr>Error Handling With Exceptions</vt:lpstr>
      <vt:lpstr>Exceptions: File Example</vt:lpstr>
      <vt:lpstr>Exceptions: File Example (2)</vt:lpstr>
      <vt:lpstr>Exception Handling: Keyboard Input</vt:lpstr>
      <vt:lpstr>You Should Now Know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Working with files in Python</dc:title>
  <dc:creator>James Tam</dc:creator>
  <cp:keywords>Files;Storing information;Python;Text files</cp:keywords>
  <cp:lastModifiedBy>James Tam</cp:lastModifiedBy>
  <cp:revision>772</cp:revision>
  <dcterms:created xsi:type="dcterms:W3CDTF">2013-08-26T22:54:00Z</dcterms:created>
  <dcterms:modified xsi:type="dcterms:W3CDTF">2016-11-14T23:41:19Z</dcterms:modified>
</cp:coreProperties>
</file>