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4"/>
  </p:notesMasterIdLst>
  <p:handoutMasterIdLst>
    <p:handoutMasterId r:id="rId75"/>
  </p:handoutMasterIdLst>
  <p:sldIdLst>
    <p:sldId id="943" r:id="rId2"/>
    <p:sldId id="944" r:id="rId3"/>
    <p:sldId id="945" r:id="rId4"/>
    <p:sldId id="946" r:id="rId5"/>
    <p:sldId id="947" r:id="rId6"/>
    <p:sldId id="948" r:id="rId7"/>
    <p:sldId id="949" r:id="rId8"/>
    <p:sldId id="950" r:id="rId9"/>
    <p:sldId id="951" r:id="rId10"/>
    <p:sldId id="952" r:id="rId11"/>
    <p:sldId id="953" r:id="rId12"/>
    <p:sldId id="954" r:id="rId13"/>
    <p:sldId id="955" r:id="rId14"/>
    <p:sldId id="956" r:id="rId15"/>
    <p:sldId id="957" r:id="rId16"/>
    <p:sldId id="958" r:id="rId17"/>
    <p:sldId id="959" r:id="rId18"/>
    <p:sldId id="960" r:id="rId19"/>
    <p:sldId id="961" r:id="rId20"/>
    <p:sldId id="962" r:id="rId21"/>
    <p:sldId id="963" r:id="rId22"/>
    <p:sldId id="964" r:id="rId23"/>
    <p:sldId id="965" r:id="rId24"/>
    <p:sldId id="966" r:id="rId25"/>
    <p:sldId id="967" r:id="rId26"/>
    <p:sldId id="968" r:id="rId27"/>
    <p:sldId id="969" r:id="rId28"/>
    <p:sldId id="970" r:id="rId29"/>
    <p:sldId id="971" r:id="rId30"/>
    <p:sldId id="972" r:id="rId31"/>
    <p:sldId id="973" r:id="rId32"/>
    <p:sldId id="974" r:id="rId33"/>
    <p:sldId id="975" r:id="rId34"/>
    <p:sldId id="976" r:id="rId35"/>
    <p:sldId id="977" r:id="rId36"/>
    <p:sldId id="978" r:id="rId37"/>
    <p:sldId id="979" r:id="rId38"/>
    <p:sldId id="980" r:id="rId39"/>
    <p:sldId id="981" r:id="rId40"/>
    <p:sldId id="982" r:id="rId41"/>
    <p:sldId id="983" r:id="rId42"/>
    <p:sldId id="984" r:id="rId43"/>
    <p:sldId id="985" r:id="rId44"/>
    <p:sldId id="986" r:id="rId45"/>
    <p:sldId id="987" r:id="rId46"/>
    <p:sldId id="988" r:id="rId47"/>
    <p:sldId id="989" r:id="rId48"/>
    <p:sldId id="990" r:id="rId49"/>
    <p:sldId id="991" r:id="rId50"/>
    <p:sldId id="992" r:id="rId51"/>
    <p:sldId id="993" r:id="rId52"/>
    <p:sldId id="994" r:id="rId53"/>
    <p:sldId id="995" r:id="rId54"/>
    <p:sldId id="996" r:id="rId55"/>
    <p:sldId id="997" r:id="rId56"/>
    <p:sldId id="1000" r:id="rId57"/>
    <p:sldId id="1001" r:id="rId58"/>
    <p:sldId id="1002" r:id="rId59"/>
    <p:sldId id="1003" r:id="rId60"/>
    <p:sldId id="1004" r:id="rId61"/>
    <p:sldId id="1005" r:id="rId62"/>
    <p:sldId id="1006" r:id="rId63"/>
    <p:sldId id="1007" r:id="rId64"/>
    <p:sldId id="1008" r:id="rId65"/>
    <p:sldId id="1009" r:id="rId66"/>
    <p:sldId id="1010" r:id="rId67"/>
    <p:sldId id="1011" r:id="rId68"/>
    <p:sldId id="1012" r:id="rId69"/>
    <p:sldId id="1013" r:id="rId70"/>
    <p:sldId id="1020" r:id="rId71"/>
    <p:sldId id="1015" r:id="rId72"/>
    <p:sldId id="1019" r:id="rId73"/>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414" autoAdjust="0"/>
  </p:normalViewPr>
  <p:slideViewPr>
    <p:cSldViewPr snapToGrid="0">
      <p:cViewPr varScale="1">
        <p:scale>
          <a:sx n="70" d="100"/>
          <a:sy n="70" d="100"/>
        </p:scale>
        <p:origin x="102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624" y="16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smtClean="0"/>
              <a:t>Page </a:t>
            </a:r>
            <a:fld id="{56E4AA6A-EFEE-443D-B7BA-D4E1D6797BC8}"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90625" y="701675"/>
            <a:ext cx="4630738" cy="3473450"/>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240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0D53E4C-257C-4303-B8D6-394C8EAA8AA3}"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665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90625" y="701675"/>
            <a:ext cx="4630738" cy="3473450"/>
          </a:xfrm>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322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90625" y="701675"/>
            <a:ext cx="4630738" cy="347345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29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90625" y="701675"/>
            <a:ext cx="4630738" cy="347345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9016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ln/>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37192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190625" y="701675"/>
            <a:ext cx="4630738" cy="3473450"/>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3475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6034A13B-E2EB-4003-9E58-3496FA088B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17</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139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0070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90625" y="701675"/>
            <a:ext cx="4630738" cy="3473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65515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90625" y="701675"/>
            <a:ext cx="4630738" cy="3473450"/>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2049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90625" y="701675"/>
            <a:ext cx="4630738" cy="3473450"/>
          </a:xfrm>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7338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a:ln/>
        </p:spPr>
      </p:sp>
      <p:sp>
        <p:nvSpPr>
          <p:cNvPr id="409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07315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90625" y="701675"/>
            <a:ext cx="4630738" cy="3473450"/>
          </a:xfrm>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66406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1675"/>
            <a:ext cx="4630738" cy="3473450"/>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8152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1675"/>
            <a:ext cx="4630738" cy="347345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189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90625" y="701675"/>
            <a:ext cx="4630738" cy="3473450"/>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0270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1675"/>
            <a:ext cx="4630738" cy="34734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675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6065011-57C2-4090-88BD-B531EE9D852D}"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33</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1284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90625" y="701675"/>
            <a:ext cx="4630738" cy="34734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91797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90625" y="701675"/>
            <a:ext cx="4630738" cy="3473450"/>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949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90625" y="701675"/>
            <a:ext cx="4630738" cy="3473450"/>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4361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90625" y="701675"/>
            <a:ext cx="4630738" cy="3473450"/>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44222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90625" y="701675"/>
            <a:ext cx="4630738" cy="3473450"/>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615395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0F39233-77FF-40B5-B4F3-87D5C71DC56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39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1155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53</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70</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pages.cpsc.ucalgary.ca/~tamj/2008/481W/index.html"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8.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smtClean="0">
                <a:ea typeface="ＭＳ Ｐゴシック" panose="020B0600070205080204" pitchFamily="34" charset="-128"/>
              </a:rPr>
              <a:t>CPSC 231: </a:t>
            </a:r>
            <a:br>
              <a:rPr lang="en-US" altLang="en-US" sz="4800" u="none" smtClean="0">
                <a:ea typeface="ＭＳ Ｐゴシック" panose="020B0600070205080204" pitchFamily="34" charset="-128"/>
              </a:rPr>
            </a:br>
            <a:r>
              <a:rPr lang="en-US" altLang="en-US" sz="4800" smtClean="0">
                <a:ea typeface="ＭＳ Ｐゴシック" panose="020B0600070205080204" pitchFamily="34" charset="-128"/>
              </a:rPr>
              <a:t>Loops In Python</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a:latin typeface="Arial" panose="020B0604020202020204" pitchFamily="34" charset="0"/>
            </a:endParaRPr>
          </a:p>
        </p:txBody>
      </p:sp>
      <p:sp>
        <p:nvSpPr>
          <p:cNvPr id="4100" name="Text Box 4"/>
          <p:cNvSpPr txBox="1">
            <a:spLocks noChangeArrowheads="1"/>
          </p:cNvSpPr>
          <p:nvPr/>
        </p:nvSpPr>
        <p:spPr bwMode="auto">
          <a:xfrm>
            <a:off x="1169988" y="3589338"/>
            <a:ext cx="7351712" cy="1754187"/>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how to rerun parts of your program without duplicating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CA" altLang="en-US" smtClean="0">
                <a:ea typeface="ＭＳ Ｐゴシック" panose="020B0600070205080204" pitchFamily="34" charset="-128"/>
              </a:rPr>
              <a:t>Repetition: Computer View</a:t>
            </a:r>
          </a:p>
        </p:txBody>
      </p:sp>
      <p:sp>
        <p:nvSpPr>
          <p:cNvPr id="7171" name="Rectangle 3"/>
          <p:cNvSpPr>
            <a:spLocks noGrp="1"/>
          </p:cNvSpPr>
          <p:nvPr>
            <p:ph idx="1"/>
          </p:nvPr>
        </p:nvSpPr>
        <p:spPr/>
        <p:txBody>
          <a:bodyPr/>
          <a:lstStyle/>
          <a:p>
            <a:r>
              <a:rPr lang="en-CA" altLang="en-US" smtClean="0">
                <a:ea typeface="ＭＳ Ｐゴシック" panose="020B0600070205080204" pitchFamily="34" charset="-128"/>
              </a:rPr>
              <a:t>Continuing a process as long as a certain condition has been met.</a:t>
            </a:r>
          </a:p>
        </p:txBody>
      </p:sp>
      <p:pic>
        <p:nvPicPr>
          <p:cNvPr id="108548" name="Picture 4" descr="MM900282748[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179763"/>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6" descr="MC90015605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833813"/>
            <a:ext cx="152241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Text Box 7"/>
          <p:cNvSpPr txBox="1">
            <a:spLocks noChangeArrowheads="1"/>
          </p:cNvSpPr>
          <p:nvPr/>
        </p:nvSpPr>
        <p:spPr bwMode="auto">
          <a:xfrm>
            <a:off x="685800" y="2005013"/>
            <a:ext cx="6781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b="1"/>
              <a:t>Ask for age as long as the answer is negative (outside allowable range)</a:t>
            </a:r>
          </a:p>
        </p:txBody>
      </p:sp>
      <p:grpSp>
        <p:nvGrpSpPr>
          <p:cNvPr id="2" name="Group 12"/>
          <p:cNvGrpSpPr>
            <a:grpSpLocks/>
          </p:cNvGrpSpPr>
          <p:nvPr/>
        </p:nvGrpSpPr>
        <p:grpSpPr bwMode="auto">
          <a:xfrm>
            <a:off x="2209800" y="2690813"/>
            <a:ext cx="2819400" cy="1600200"/>
            <a:chOff x="1392" y="2112"/>
            <a:chExt cx="1776" cy="1008"/>
          </a:xfrm>
        </p:grpSpPr>
        <p:sp>
          <p:nvSpPr>
            <p:cNvPr id="7185" name="Freeform 8"/>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6" name="Text Box 9"/>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3" name="Group 13"/>
          <p:cNvGrpSpPr>
            <a:grpSpLocks/>
          </p:cNvGrpSpPr>
          <p:nvPr/>
        </p:nvGrpSpPr>
        <p:grpSpPr bwMode="auto">
          <a:xfrm>
            <a:off x="1676400" y="5205413"/>
            <a:ext cx="3086100" cy="850900"/>
            <a:chOff x="1056" y="3696"/>
            <a:chExt cx="1944" cy="536"/>
          </a:xfrm>
        </p:grpSpPr>
        <p:sp>
          <p:nvSpPr>
            <p:cNvPr id="7183" name="Freeform 10"/>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4" name="Text Box 11"/>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grpSp>
        <p:nvGrpSpPr>
          <p:cNvPr id="4" name="Group 14"/>
          <p:cNvGrpSpPr>
            <a:grpSpLocks/>
          </p:cNvGrpSpPr>
          <p:nvPr/>
        </p:nvGrpSpPr>
        <p:grpSpPr bwMode="auto">
          <a:xfrm>
            <a:off x="2209800" y="2690813"/>
            <a:ext cx="2819400" cy="1600200"/>
            <a:chOff x="1392" y="2112"/>
            <a:chExt cx="1776" cy="1008"/>
          </a:xfrm>
        </p:grpSpPr>
        <p:sp>
          <p:nvSpPr>
            <p:cNvPr id="7181" name="Freeform 15"/>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2" name="Text Box 16"/>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5" name="Group 17"/>
          <p:cNvGrpSpPr>
            <a:grpSpLocks/>
          </p:cNvGrpSpPr>
          <p:nvPr/>
        </p:nvGrpSpPr>
        <p:grpSpPr bwMode="auto">
          <a:xfrm>
            <a:off x="1676400" y="5205413"/>
            <a:ext cx="3086100" cy="850900"/>
            <a:chOff x="1056" y="3696"/>
            <a:chExt cx="1944" cy="536"/>
          </a:xfrm>
        </p:grpSpPr>
        <p:sp>
          <p:nvSpPr>
            <p:cNvPr id="7179" name="Freeform 18"/>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0" name="Text Box 19"/>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108548"/>
                                        </p:tgtEl>
                                        <p:attrNameLst>
                                          <p:attrName>style.visibility</p:attrName>
                                        </p:attrNameLst>
                                      </p:cBhvr>
                                      <p:to>
                                        <p:strVal val="visible"/>
                                      </p:to>
                                    </p:set>
                                    <p:animEffect transition="in" filter="blinds(horizontal)">
                                      <p:cBhvr>
                                        <p:cTn id="11" dur="500"/>
                                        <p:tgtEl>
                                          <p:spTgt spid="1085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08550"/>
                                        </p:tgtEl>
                                        <p:attrNameLst>
                                          <p:attrName>style.visibility</p:attrName>
                                        </p:attrNameLst>
                                      </p:cBhvr>
                                      <p:to>
                                        <p:strVal val="visible"/>
                                      </p:to>
                                    </p:set>
                                    <p:animEffect transition="in" filter="blinds(horizontal)">
                                      <p:cBhvr>
                                        <p:cTn id="21" dur="500"/>
                                        <p:tgtEl>
                                          <p:spTgt spid="10855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right)">
                                      <p:cBhvr>
                                        <p:cTn id="26"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cs typeface="Times New Roman" panose="02020603050405020304" pitchFamily="18" charset="0"/>
              </a:rPr>
              <a:t>Something needs to occur multiple times (generally it will repeat itself as long as some condition has been met).</a:t>
            </a:r>
          </a:p>
          <a:p>
            <a:r>
              <a:rPr lang="en-US" altLang="en-US" smtClean="0">
                <a:ea typeface="ＭＳ Ｐゴシック" panose="020B0600070205080204" pitchFamily="34" charset="-128"/>
                <a:cs typeface="Times New Roman" panose="02020603050405020304" pitchFamily="18" charset="0"/>
              </a:rPr>
              <a:t>Example 1:</a:t>
            </a:r>
          </a:p>
        </p:txBody>
      </p:sp>
      <p:grpSp>
        <p:nvGrpSpPr>
          <p:cNvPr id="2" name="Group 25"/>
          <p:cNvGrpSpPr>
            <a:grpSpLocks/>
          </p:cNvGrpSpPr>
          <p:nvPr/>
        </p:nvGrpSpPr>
        <p:grpSpPr bwMode="auto">
          <a:xfrm>
            <a:off x="609600" y="2438400"/>
            <a:ext cx="2687638" cy="2971800"/>
            <a:chOff x="1174" y="2892"/>
            <a:chExt cx="2210" cy="2259"/>
          </a:xfrm>
        </p:grpSpPr>
        <p:grpSp>
          <p:nvGrpSpPr>
            <p:cNvPr id="8215" name="Group 23"/>
            <p:cNvGrpSpPr>
              <a:grpSpLocks/>
            </p:cNvGrpSpPr>
            <p:nvPr/>
          </p:nvGrpSpPr>
          <p:grpSpPr bwMode="auto">
            <a:xfrm>
              <a:off x="1174" y="2892"/>
              <a:ext cx="2210" cy="2259"/>
              <a:chOff x="182" y="1004"/>
              <a:chExt cx="2210" cy="2259"/>
            </a:xfrm>
          </p:grpSpPr>
          <p:pic>
            <p:nvPicPr>
              <p:cNvPr id="8217" name="Picture 14" descr="MC90008301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 y="1004"/>
                <a:ext cx="1693" cy="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8" name="Text Box 19"/>
              <p:cNvSpPr txBox="1">
                <a:spLocks noChangeArrowheads="1"/>
              </p:cNvSpPr>
              <p:nvPr/>
            </p:nvSpPr>
            <p:spPr bwMode="auto">
              <a:xfrm>
                <a:off x="200" y="3032"/>
                <a:ext cx="2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the entire program</a:t>
                </a:r>
              </a:p>
            </p:txBody>
          </p:sp>
        </p:grpSp>
        <p:sp>
          <p:nvSpPr>
            <p:cNvPr id="8216" name="Text Box 15"/>
            <p:cNvSpPr txBox="1">
              <a:spLocks noChangeArrowheads="1"/>
            </p:cNvSpPr>
            <p:nvPr/>
          </p:nvSpPr>
          <p:spPr bwMode="auto">
            <a:xfrm rot="-648256">
              <a:off x="1767" y="3357"/>
              <a:ext cx="433" cy="4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lnSpc>
                  <a:spcPct val="70000"/>
                </a:lnSpc>
                <a:spcBef>
                  <a:spcPct val="50000"/>
                </a:spcBef>
                <a:buFontTx/>
                <a:buNone/>
              </a:pPr>
              <a:r>
                <a:rPr lang="en-US" altLang="en-US" sz="1800" b="1">
                  <a:solidFill>
                    <a:srgbClr val="996600"/>
                  </a:solidFill>
                  <a:latin typeface="Chiller" panose="04020404031007020602" pitchFamily="82" charset="0"/>
                </a:rPr>
                <a:t>Play again?</a:t>
              </a:r>
            </a:p>
          </p:txBody>
        </p:sp>
      </p:grpSp>
      <p:sp>
        <p:nvSpPr>
          <p:cNvPr id="105492" name="Text Box 20"/>
          <p:cNvSpPr txBox="1">
            <a:spLocks noChangeArrowheads="1"/>
          </p:cNvSpPr>
          <p:nvPr/>
        </p:nvSpPr>
        <p:spPr bwMode="auto">
          <a:xfrm>
            <a:off x="4171950" y="6024563"/>
            <a:ext cx="39814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the player wants to play</a:t>
            </a:r>
          </a:p>
          <a:p>
            <a:pPr eaLnBrk="1" hangingPunct="1">
              <a:spcBef>
                <a:spcPct val="50000"/>
              </a:spcBef>
              <a:buFontTx/>
              <a:buNone/>
            </a:pPr>
            <a:r>
              <a:rPr lang="en-CA" altLang="en-US" sz="1800">
                <a:latin typeface="Comic Sans MS" panose="030F0702030302020204" pitchFamily="66" charset="0"/>
              </a:rPr>
              <a:t>     Run the game again</a:t>
            </a:r>
          </a:p>
        </p:txBody>
      </p:sp>
      <p:sp>
        <p:nvSpPr>
          <p:cNvPr id="105493" name="AutoShape 21"/>
          <p:cNvSpPr>
            <a:spLocks noChangeArrowheads="1"/>
          </p:cNvSpPr>
          <p:nvPr/>
        </p:nvSpPr>
        <p:spPr bwMode="auto">
          <a:xfrm>
            <a:off x="4743450" y="2528888"/>
            <a:ext cx="2360613"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Play again?</a:t>
            </a:r>
          </a:p>
        </p:txBody>
      </p:sp>
      <p:sp>
        <p:nvSpPr>
          <p:cNvPr id="105494" name="Rectangle 22"/>
          <p:cNvSpPr>
            <a:spLocks noChangeArrowheads="1"/>
          </p:cNvSpPr>
          <p:nvPr/>
        </p:nvSpPr>
        <p:spPr bwMode="auto">
          <a:xfrm>
            <a:off x="4857750" y="3756025"/>
            <a:ext cx="21336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Run game again</a:t>
            </a:r>
          </a:p>
        </p:txBody>
      </p:sp>
      <p:grpSp>
        <p:nvGrpSpPr>
          <p:cNvPr id="5" name="Group 4"/>
          <p:cNvGrpSpPr>
            <a:grpSpLocks/>
          </p:cNvGrpSpPr>
          <p:nvPr/>
        </p:nvGrpSpPr>
        <p:grpSpPr bwMode="auto">
          <a:xfrm>
            <a:off x="5656263" y="3387725"/>
            <a:ext cx="306387" cy="368300"/>
            <a:chOff x="5656386" y="3387725"/>
            <a:chExt cx="306264" cy="368665"/>
          </a:xfrm>
        </p:grpSpPr>
        <p:cxnSp>
          <p:nvCxnSpPr>
            <p:cNvPr id="8213" name="AutoShape 23"/>
            <p:cNvCxnSpPr>
              <a:cxnSpLocks noChangeShapeType="1"/>
              <a:stCxn id="105493" idx="2"/>
              <a:endCxn id="105494" idx="0"/>
            </p:cNvCxnSpPr>
            <p:nvPr/>
          </p:nvCxnSpPr>
          <p:spPr bwMode="auto">
            <a:xfrm>
              <a:off x="5923757" y="3443288"/>
              <a:ext cx="793" cy="313102"/>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214" name="Text Box 26"/>
            <p:cNvSpPr txBox="1">
              <a:spLocks noChangeArrowheads="1"/>
            </p:cNvSpPr>
            <p:nvPr/>
          </p:nvSpPr>
          <p:spPr bwMode="auto">
            <a:xfrm>
              <a:off x="5656386" y="3387725"/>
              <a:ext cx="30626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3"/>
          <p:cNvGrpSpPr>
            <a:grpSpLocks/>
          </p:cNvGrpSpPr>
          <p:nvPr/>
        </p:nvGrpSpPr>
        <p:grpSpPr bwMode="auto">
          <a:xfrm>
            <a:off x="4057650" y="2971800"/>
            <a:ext cx="800100" cy="990600"/>
            <a:chOff x="4057244" y="2971801"/>
            <a:chExt cx="800505" cy="990600"/>
          </a:xfrm>
        </p:grpSpPr>
        <p:sp>
          <p:nvSpPr>
            <p:cNvPr id="8210"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1"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2" name="Line 29"/>
            <p:cNvSpPr>
              <a:spLocks noChangeShapeType="1"/>
            </p:cNvSpPr>
            <p:nvPr/>
          </p:nvSpPr>
          <p:spPr bwMode="auto">
            <a:xfrm>
              <a:off x="4057245" y="2971801"/>
              <a:ext cx="685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9" name="Group 8"/>
          <p:cNvGrpSpPr>
            <a:grpSpLocks/>
          </p:cNvGrpSpPr>
          <p:nvPr/>
        </p:nvGrpSpPr>
        <p:grpSpPr bwMode="auto">
          <a:xfrm>
            <a:off x="4972050" y="2652713"/>
            <a:ext cx="3048000" cy="2466975"/>
            <a:chOff x="4972050" y="2652186"/>
            <a:chExt cx="3048000" cy="2467502"/>
          </a:xfrm>
        </p:grpSpPr>
        <p:sp>
          <p:nvSpPr>
            <p:cNvPr id="8205" name="Oval 25"/>
            <p:cNvSpPr>
              <a:spLocks noChangeArrowheads="1"/>
            </p:cNvSpPr>
            <p:nvPr/>
          </p:nvSpPr>
          <p:spPr bwMode="auto">
            <a:xfrm>
              <a:off x="4972050" y="4662488"/>
              <a:ext cx="1905000"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END GAME</a:t>
              </a:r>
            </a:p>
          </p:txBody>
        </p:sp>
        <p:sp>
          <p:nvSpPr>
            <p:cNvPr id="8206" name="Text Box 30"/>
            <p:cNvSpPr txBox="1">
              <a:spLocks noChangeArrowheads="1"/>
            </p:cNvSpPr>
            <p:nvPr/>
          </p:nvSpPr>
          <p:spPr bwMode="auto">
            <a:xfrm>
              <a:off x="7181850" y="265218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8207" name="Line 31"/>
            <p:cNvSpPr>
              <a:spLocks noChangeShapeType="1"/>
            </p:cNvSpPr>
            <p:nvPr/>
          </p:nvSpPr>
          <p:spPr bwMode="auto">
            <a:xfrm>
              <a:off x="7164016" y="2971802"/>
              <a:ext cx="85603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8" name="Line 32"/>
            <p:cNvSpPr>
              <a:spLocks noChangeShapeType="1"/>
            </p:cNvSpPr>
            <p:nvPr/>
          </p:nvSpPr>
          <p:spPr bwMode="auto">
            <a:xfrm>
              <a:off x="8020050" y="2986088"/>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9" name="Line 33"/>
            <p:cNvSpPr>
              <a:spLocks noChangeShapeType="1"/>
            </p:cNvSpPr>
            <p:nvPr/>
          </p:nvSpPr>
          <p:spPr bwMode="auto">
            <a:xfrm flipH="1">
              <a:off x="6877050" y="4891088"/>
              <a:ext cx="11430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sp>
        <p:nvSpPr>
          <p:cNvPr id="8" name="TextBox 7"/>
          <p:cNvSpPr txBox="1">
            <a:spLocks noChangeArrowheads="1"/>
          </p:cNvSpPr>
          <p:nvPr/>
        </p:nvSpPr>
        <p:spPr bwMode="auto">
          <a:xfrm>
            <a:off x="4019550" y="2128838"/>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9" name="TextBox 28"/>
          <p:cNvSpPr txBox="1">
            <a:spLocks noChangeArrowheads="1"/>
          </p:cNvSpPr>
          <p:nvPr/>
        </p:nvSpPr>
        <p:spPr bwMode="auto">
          <a:xfrm>
            <a:off x="4176713" y="5624513"/>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49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549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05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allAtOnce"/>
      <p:bldP spid="105492" grpId="0"/>
      <p:bldP spid="105493" grpId="0" animBg="1"/>
      <p:bldP spid="105494" grpId="0" animBg="1"/>
      <p:bldP spid="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 (2)</a:t>
            </a:r>
            <a:endParaRPr lang="en-CA" altLang="en-US" smtClean="0">
              <a:ea typeface="ＭＳ Ｐゴシック" panose="020B0600070205080204" pitchFamily="34" charset="-128"/>
              <a:cs typeface="Times New Roman" panose="02020603050405020304" pitchFamily="18" charset="0"/>
            </a:endParaRPr>
          </a:p>
        </p:txBody>
      </p:sp>
      <p:sp>
        <p:nvSpPr>
          <p:cNvPr id="9219" name="Rectangle 3"/>
          <p:cNvSpPr>
            <a:spLocks noGrp="1"/>
          </p:cNvSpPr>
          <p:nvPr>
            <p:ph idx="1"/>
          </p:nvPr>
        </p:nvSpPr>
        <p:spPr>
          <a:xfrm>
            <a:off x="465138" y="1100138"/>
            <a:ext cx="8178800" cy="474662"/>
          </a:xfrm>
        </p:spPr>
        <p:txBody>
          <a:bodyPr/>
          <a:lstStyle/>
          <a:p>
            <a:r>
              <a:rPr lang="en-US" altLang="en-US" smtClean="0">
                <a:ea typeface="ＭＳ Ｐゴシック" panose="020B0600070205080204" pitchFamily="34" charset="-128"/>
                <a:cs typeface="Times New Roman" panose="02020603050405020304" pitchFamily="18" charset="0"/>
              </a:rPr>
              <a:t>Example 2:</a:t>
            </a:r>
            <a:endParaRPr lang="en-CA" altLang="en-US" smtClean="0">
              <a:ea typeface="ＭＳ Ｐゴシック" panose="020B0600070205080204" pitchFamily="34" charset="-128"/>
              <a:cs typeface="Times New Roman" panose="02020603050405020304" pitchFamily="18" charset="0"/>
            </a:endParaRPr>
          </a:p>
        </p:txBody>
      </p:sp>
      <p:grpSp>
        <p:nvGrpSpPr>
          <p:cNvPr id="2" name="Group 22"/>
          <p:cNvGrpSpPr>
            <a:grpSpLocks/>
          </p:cNvGrpSpPr>
          <p:nvPr/>
        </p:nvGrpSpPr>
        <p:grpSpPr bwMode="auto">
          <a:xfrm>
            <a:off x="723900" y="1724025"/>
            <a:ext cx="4305300" cy="1052513"/>
            <a:chOff x="528" y="1296"/>
            <a:chExt cx="2712" cy="663"/>
          </a:xfrm>
        </p:grpSpPr>
        <p:pic>
          <p:nvPicPr>
            <p:cNvPr id="9239" name="Picture 21"/>
            <p:cNvPicPr>
              <a:picLocks noChangeAspect="1" noChangeArrowheads="1"/>
            </p:cNvPicPr>
            <p:nvPr/>
          </p:nvPicPr>
          <p:blipFill>
            <a:blip r:embed="rId2">
              <a:extLst>
                <a:ext uri="{28A0092B-C50C-407E-A947-70E740481C1C}">
                  <a14:useLocalDpi xmlns:a14="http://schemas.microsoft.com/office/drawing/2010/main" val="0"/>
                </a:ext>
              </a:extLst>
            </a:blip>
            <a:srcRect l="38333" t="76172" r="38020" b="18750"/>
            <a:stretch>
              <a:fillRect/>
            </a:stretch>
          </p:blipFill>
          <p:spPr bwMode="auto">
            <a:xfrm>
              <a:off x="528" y="1296"/>
              <a:ext cx="2640"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0" name="Text Box 22"/>
            <p:cNvSpPr txBox="1">
              <a:spLocks noChangeArrowheads="1"/>
            </p:cNvSpPr>
            <p:nvPr/>
          </p:nvSpPr>
          <p:spPr bwMode="auto">
            <a:xfrm>
              <a:off x="528" y="1728"/>
              <a:ext cx="2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specific parts of the program</a:t>
              </a:r>
            </a:p>
          </p:txBody>
        </p:sp>
      </p:grpSp>
      <p:sp>
        <p:nvSpPr>
          <p:cNvPr id="106503" name="AutoShape 7"/>
          <p:cNvSpPr>
            <a:spLocks noChangeArrowheads="1"/>
          </p:cNvSpPr>
          <p:nvPr/>
        </p:nvSpPr>
        <p:spPr bwMode="auto">
          <a:xfrm>
            <a:off x="1373188" y="3706813"/>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Invalid input?</a:t>
            </a:r>
          </a:p>
        </p:txBody>
      </p:sp>
      <p:sp>
        <p:nvSpPr>
          <p:cNvPr id="106504" name="Rectangle 8"/>
          <p:cNvSpPr>
            <a:spLocks noChangeArrowheads="1"/>
          </p:cNvSpPr>
          <p:nvPr/>
        </p:nvSpPr>
        <p:spPr bwMode="auto">
          <a:xfrm>
            <a:off x="1449388" y="4926013"/>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Ask for input again</a:t>
            </a:r>
          </a:p>
        </p:txBody>
      </p:sp>
      <p:grpSp>
        <p:nvGrpSpPr>
          <p:cNvPr id="3" name="Group 2"/>
          <p:cNvGrpSpPr>
            <a:grpSpLocks/>
          </p:cNvGrpSpPr>
          <p:nvPr/>
        </p:nvGrpSpPr>
        <p:grpSpPr bwMode="auto">
          <a:xfrm>
            <a:off x="2235200" y="4589463"/>
            <a:ext cx="317500" cy="365125"/>
            <a:chOff x="2386806" y="4739480"/>
            <a:chExt cx="317500" cy="366713"/>
          </a:xfrm>
        </p:grpSpPr>
        <p:cxnSp>
          <p:nvCxnSpPr>
            <p:cNvPr id="9237"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38"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12"/>
          <p:cNvGrpSpPr>
            <a:grpSpLocks/>
          </p:cNvGrpSpPr>
          <p:nvPr/>
        </p:nvGrpSpPr>
        <p:grpSpPr bwMode="auto">
          <a:xfrm>
            <a:off x="763588" y="4164013"/>
            <a:ext cx="685800" cy="990600"/>
            <a:chOff x="2640" y="1728"/>
            <a:chExt cx="432" cy="624"/>
          </a:xfrm>
        </p:grpSpPr>
        <p:sp>
          <p:nvSpPr>
            <p:cNvPr id="923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5" name="Group 25"/>
          <p:cNvGrpSpPr>
            <a:grpSpLocks/>
          </p:cNvGrpSpPr>
          <p:nvPr/>
        </p:nvGrpSpPr>
        <p:grpSpPr bwMode="auto">
          <a:xfrm>
            <a:off x="2058988" y="3783013"/>
            <a:ext cx="2590800" cy="2759075"/>
            <a:chOff x="1392" y="2256"/>
            <a:chExt cx="1632" cy="1738"/>
          </a:xfrm>
        </p:grpSpPr>
        <p:sp>
          <p:nvSpPr>
            <p:cNvPr id="9229"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9230"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1"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2"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3"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a:latin typeface="Arial" panose="020B0604020202020204" pitchFamily="34" charset="0"/>
                </a:rPr>
                <a:t>…rest of program</a:t>
              </a:r>
            </a:p>
          </p:txBody>
        </p:sp>
      </p:grpSp>
      <p:sp>
        <p:nvSpPr>
          <p:cNvPr id="106522" name="Text Box 26"/>
          <p:cNvSpPr txBox="1">
            <a:spLocks noChangeArrowheads="1"/>
          </p:cNvSpPr>
          <p:nvPr/>
        </p:nvSpPr>
        <p:spPr bwMode="auto">
          <a:xfrm>
            <a:off x="5372100" y="3706813"/>
            <a:ext cx="3581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input is invalid</a:t>
            </a:r>
          </a:p>
          <a:p>
            <a:pPr eaLnBrk="1" hangingPunct="1">
              <a:spcBef>
                <a:spcPct val="50000"/>
              </a:spcBef>
              <a:buFontTx/>
              <a:buNone/>
            </a:pPr>
            <a:r>
              <a:rPr lang="en-CA" altLang="en-US" sz="1800">
                <a:latin typeface="Comic Sans MS" panose="030F0702030302020204" pitchFamily="66" charset="0"/>
              </a:rPr>
              <a:t>     Prompt user for input</a:t>
            </a:r>
          </a:p>
        </p:txBody>
      </p:sp>
      <p:sp>
        <p:nvSpPr>
          <p:cNvPr id="23" name="TextBox 22"/>
          <p:cNvSpPr txBox="1">
            <a:spLocks noChangeArrowheads="1"/>
          </p:cNvSpPr>
          <p:nvPr/>
        </p:nvSpPr>
        <p:spPr bwMode="auto">
          <a:xfrm>
            <a:off x="723900" y="3197225"/>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4" name="TextBox 23"/>
          <p:cNvSpPr txBox="1">
            <a:spLocks noChangeArrowheads="1"/>
          </p:cNvSpPr>
          <p:nvPr/>
        </p:nvSpPr>
        <p:spPr bwMode="auto">
          <a:xfrm>
            <a:off x="5219700" y="3197225"/>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5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65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6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animBg="1"/>
      <p:bldP spid="106504" grpId="0" animBg="1"/>
      <p:bldP spid="1065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ltLang="en-US" smtClean="0">
                <a:ea typeface="ＭＳ Ｐゴシック" panose="020B0600070205080204" pitchFamily="34" charset="-128"/>
              </a:rPr>
              <a:t>Basic Structure Of Loops</a:t>
            </a:r>
          </a:p>
        </p:txBody>
      </p:sp>
      <p:sp>
        <p:nvSpPr>
          <p:cNvPr id="390147" name="Rectangle 3"/>
          <p:cNvSpPr>
            <a:spLocks noGrp="1" noChangeArrowheads="1"/>
          </p:cNvSpPr>
          <p:nvPr>
            <p:ph idx="1"/>
          </p:nvPr>
        </p:nvSpPr>
        <p:spPr/>
        <p:txBody>
          <a:bodyPr/>
          <a:lstStyle/>
          <a:p>
            <a:pPr marL="0" indent="0">
              <a:buFontTx/>
              <a:buNone/>
              <a:tabLst>
                <a:tab pos="571500" algn="l"/>
              </a:tabLst>
            </a:pPr>
            <a:r>
              <a:rPr lang="en-CA" altLang="en-US" smtClean="0">
                <a:ea typeface="ＭＳ Ｐゴシック" panose="020B0600070205080204" pitchFamily="34" charset="-128"/>
              </a:rPr>
              <a:t>Whether or not a part of a program repeats is determined by a loop control (typically the control is just a variable).</a:t>
            </a:r>
          </a:p>
          <a:p>
            <a:pPr lvl="1" indent="-342900">
              <a:buFontTx/>
              <a:buChar char="•"/>
              <a:tabLst>
                <a:tab pos="571500" algn="l"/>
              </a:tabLst>
            </a:pPr>
            <a:r>
              <a:rPr lang="en-CA" altLang="en-US" smtClean="0">
                <a:ea typeface="ＭＳ Ｐゴシック" panose="020B0600070205080204" pitchFamily="34" charset="-128"/>
              </a:rPr>
              <a:t>Initialize the control to the starting value</a:t>
            </a:r>
          </a:p>
          <a:p>
            <a:pPr lvl="1" indent="-342900">
              <a:buFontTx/>
              <a:buChar char="•"/>
              <a:tabLst>
                <a:tab pos="571500" algn="l"/>
              </a:tabLst>
            </a:pPr>
            <a:r>
              <a:rPr lang="en-CA" altLang="en-US" smtClean="0">
                <a:ea typeface="ＭＳ Ｐゴシック" panose="020B0600070205080204" pitchFamily="34" charset="-128"/>
              </a:rPr>
              <a:t>Testing the control against a stopping condition (Boolean expression)</a:t>
            </a:r>
          </a:p>
          <a:p>
            <a:pPr lvl="1" indent="-342900">
              <a:buFontTx/>
              <a:buChar char="•"/>
              <a:tabLst>
                <a:tab pos="571500" algn="l"/>
              </a:tabLst>
            </a:pPr>
            <a:r>
              <a:rPr lang="en-CA" altLang="en-US" smtClean="0">
                <a:ea typeface="ＭＳ Ｐゴシック" panose="020B0600070205080204" pitchFamily="34" charset="-128"/>
              </a:rPr>
              <a:t>Executing the body of the loop (the part to be repeated)</a:t>
            </a:r>
          </a:p>
          <a:p>
            <a:pPr lvl="1" indent="-342900">
              <a:buFontTx/>
              <a:buChar char="•"/>
              <a:tabLst>
                <a:tab pos="571500" algn="l"/>
              </a:tabLst>
            </a:pPr>
            <a:r>
              <a:rPr lang="en-CA" altLang="en-US" smtClean="0">
                <a:ea typeface="ＭＳ Ｐゴシック" panose="020B0600070205080204" pitchFamily="34" charset="-128"/>
              </a:rPr>
              <a:t>Update the value of the control</a:t>
            </a:r>
          </a:p>
          <a:p>
            <a:pPr marL="0" indent="0">
              <a:tabLst>
                <a:tab pos="571500" algn="l"/>
              </a:tabLst>
            </a:pPr>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0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0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0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0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mtClean="0">
                <a:ea typeface="ＭＳ Ｐゴシック" panose="020B0600070205080204" pitchFamily="34" charset="-128"/>
              </a:rPr>
              <a:t>Types Of Loops</a:t>
            </a:r>
          </a:p>
        </p:txBody>
      </p:sp>
      <p:sp>
        <p:nvSpPr>
          <p:cNvPr id="392195" name="Rectangle 3"/>
          <p:cNvSpPr>
            <a:spLocks noGrp="1" noChangeArrowheads="1"/>
          </p:cNvSpPr>
          <p:nvPr>
            <p:ph idx="1"/>
          </p:nvPr>
        </p:nvSpPr>
        <p:spPr/>
        <p:txBody>
          <a:bodyPr/>
          <a:lstStyle/>
          <a:p>
            <a:pPr>
              <a:buFontTx/>
              <a:buAutoNum type="arabicPeriod"/>
              <a:tabLst>
                <a:tab pos="228600" algn="l"/>
              </a:tabLst>
            </a:pPr>
            <a:r>
              <a:rPr lang="en-US" altLang="en-US" smtClean="0">
                <a:ea typeface="ＭＳ Ｐゴシック" panose="020B0600070205080204" pitchFamily="34" charset="-128"/>
              </a:rPr>
              <a:t>Pre-test loops</a:t>
            </a:r>
          </a:p>
          <a:p>
            <a:pPr marL="685800" lvl="1">
              <a:tabLst>
                <a:tab pos="228600" algn="l"/>
              </a:tabLst>
            </a:pPr>
            <a:r>
              <a:rPr lang="en-US" altLang="en-US" smtClean="0">
                <a:ea typeface="ＭＳ Ｐゴシック" panose="020B0600070205080204" pitchFamily="34" charset="-128"/>
              </a:rPr>
              <a:t>Check the stopping condition </a:t>
            </a:r>
            <a:r>
              <a:rPr lang="en-US" altLang="en-US" i="1" smtClean="0">
                <a:ea typeface="ＭＳ Ｐゴシック" panose="020B0600070205080204" pitchFamily="34" charset="-128"/>
              </a:rPr>
              <a:t>before</a:t>
            </a:r>
            <a:r>
              <a:rPr lang="en-US" altLang="en-US" smtClean="0">
                <a:ea typeface="ＭＳ Ｐゴシック" panose="020B0600070205080204" pitchFamily="34" charset="-128"/>
              </a:rPr>
              <a:t> executing the body of the loop.</a:t>
            </a:r>
          </a:p>
          <a:p>
            <a:pPr marL="685800" lvl="1">
              <a:tabLst>
                <a:tab pos="228600" algn="l"/>
              </a:tabLst>
            </a:pPr>
            <a:r>
              <a:rPr lang="en-US" altLang="en-US" smtClean="0">
                <a:ea typeface="ＭＳ Ｐゴシック" panose="020B0600070205080204" pitchFamily="34" charset="-128"/>
              </a:rPr>
              <a:t>The loop executes </a:t>
            </a:r>
            <a:r>
              <a:rPr lang="en-US" altLang="en-US" i="1" smtClean="0">
                <a:ea typeface="ＭＳ Ｐゴシック" panose="020B0600070205080204" pitchFamily="34" charset="-128"/>
              </a:rPr>
              <a:t>zero or more</a:t>
            </a:r>
            <a:r>
              <a:rPr lang="en-US" altLang="en-US" smtClean="0">
                <a:ea typeface="ＭＳ Ｐゴシック" panose="020B0600070205080204" pitchFamily="34" charset="-128"/>
              </a:rPr>
              <a:t> times.</a:t>
            </a:r>
            <a:endParaRPr lang="en-US" altLang="en-US" sz="2400" smtClean="0">
              <a:ea typeface="ＭＳ Ｐゴシック" panose="020B0600070205080204" pitchFamily="34" charset="-128"/>
            </a:endParaRPr>
          </a:p>
          <a:p>
            <a:pPr>
              <a:buFontTx/>
              <a:buAutoNum type="arabicPeriod"/>
              <a:tabLst>
                <a:tab pos="228600" algn="l"/>
              </a:tabLst>
            </a:pPr>
            <a:r>
              <a:rPr lang="en-US" altLang="en-US" smtClean="0">
                <a:ea typeface="ＭＳ Ｐゴシック" panose="020B0600070205080204" pitchFamily="34" charset="-128"/>
              </a:rPr>
              <a:t>Post-test loops</a:t>
            </a:r>
          </a:p>
          <a:p>
            <a:pPr marL="685800" lvl="1">
              <a:tabLst>
                <a:tab pos="228600" algn="l"/>
              </a:tabLst>
            </a:pPr>
            <a:r>
              <a:rPr lang="en-US" altLang="en-US" smtClean="0">
                <a:ea typeface="ＭＳ Ｐゴシック" panose="020B0600070205080204" pitchFamily="34" charset="-128"/>
              </a:rPr>
              <a:t>Checking the stopping condition </a:t>
            </a:r>
            <a:r>
              <a:rPr lang="en-US" altLang="en-US" i="1" smtClean="0">
                <a:ea typeface="ＭＳ Ｐゴシック" panose="020B0600070205080204" pitchFamily="34" charset="-128"/>
              </a:rPr>
              <a:t>after</a:t>
            </a:r>
            <a:r>
              <a:rPr lang="en-US" altLang="en-US" smtClean="0">
                <a:ea typeface="ＭＳ Ｐゴシック" panose="020B0600070205080204" pitchFamily="34" charset="-128"/>
              </a:rPr>
              <a:t> executing the body of the loop.</a:t>
            </a:r>
          </a:p>
          <a:p>
            <a:pPr marL="685800" lvl="1">
              <a:tabLst>
                <a:tab pos="228600" algn="l"/>
              </a:tabLst>
            </a:pPr>
            <a:r>
              <a:rPr lang="en-US" altLang="en-US" smtClean="0">
                <a:ea typeface="ＭＳ Ｐゴシック" panose="020B0600070205080204" pitchFamily="34" charset="-128"/>
              </a:rPr>
              <a:t>The loop executes </a:t>
            </a:r>
            <a:r>
              <a:rPr lang="en-US" altLang="en-US" i="1" smtClean="0">
                <a:ea typeface="ＭＳ Ｐゴシック" panose="020B0600070205080204" pitchFamily="34" charset="-128"/>
              </a:rPr>
              <a:t>one or more</a:t>
            </a:r>
            <a:r>
              <a:rPr lang="en-US" altLang="en-US" smtClean="0">
                <a:ea typeface="ＭＳ Ｐゴシック" panose="020B0600070205080204" pitchFamily="34" charset="-128"/>
              </a:rPr>
              <a:t> times.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2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2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2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2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2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mtClean="0">
                <a:ea typeface="ＭＳ Ｐゴシック" panose="020B0600070205080204" pitchFamily="34" charset="-128"/>
              </a:rPr>
              <a:t>Pre-Test Loops</a:t>
            </a:r>
          </a:p>
        </p:txBody>
      </p:sp>
      <p:sp>
        <p:nvSpPr>
          <p:cNvPr id="393219" name="Rectangle 3"/>
          <p:cNvSpPr>
            <a:spLocks noGrp="1" noChangeArrowheads="1"/>
          </p:cNvSpPr>
          <p:nvPr>
            <p:ph idx="1"/>
          </p:nvPr>
        </p:nvSpPr>
        <p:spPr>
          <a:xfrm>
            <a:off x="384175" y="1092200"/>
            <a:ext cx="4633913" cy="5368925"/>
          </a:xfrm>
        </p:spPr>
        <p:txBody>
          <a:bodyPr/>
          <a:lstStyle/>
          <a:p>
            <a:pPr marL="457200" indent="-457200">
              <a:buFontTx/>
              <a:buAutoNum type="arabicPeriod"/>
              <a:tabLst>
                <a:tab pos="685800" algn="l"/>
              </a:tabLst>
            </a:pPr>
            <a:r>
              <a:rPr lang="en-US" altLang="en-US" smtClean="0">
                <a:ea typeface="ＭＳ Ｐゴシック" panose="020B0600070205080204" pitchFamily="34" charset="-128"/>
              </a:rPr>
              <a:t>Initialize loop control</a:t>
            </a:r>
          </a:p>
          <a:p>
            <a:pPr marL="457200" indent="-457200">
              <a:buFontTx/>
              <a:buAutoNum type="arabicPeriod"/>
              <a:tabLst>
                <a:tab pos="685800" algn="l"/>
              </a:tabLst>
            </a:pPr>
            <a:r>
              <a:rPr lang="en-US" altLang="en-US" smtClean="0">
                <a:ea typeface="ＭＳ Ｐゴシック" panose="020B0600070205080204" pitchFamily="34" charset="-128"/>
              </a:rPr>
              <a:t>Check if the repeating condition has been met</a:t>
            </a:r>
          </a:p>
          <a:p>
            <a:pPr marL="838200" lvl="1" indent="-381000">
              <a:buFontTx/>
              <a:buAutoNum type="alphaLcPeriod"/>
              <a:tabLst>
                <a:tab pos="685800" algn="l"/>
              </a:tabLst>
            </a:pPr>
            <a:r>
              <a:rPr lang="en-US" altLang="en-US" smtClean="0">
                <a:ea typeface="ＭＳ Ｐゴシック" panose="020B0600070205080204" pitchFamily="34" charset="-128"/>
              </a:rPr>
              <a:t>If it’s been met then go to Step 3</a:t>
            </a:r>
          </a:p>
          <a:p>
            <a:pPr marL="838200" lvl="1" indent="-381000">
              <a:buFontTx/>
              <a:buAutoNum type="alphaLcPeriod"/>
              <a:tabLst>
                <a:tab pos="685800" algn="l"/>
              </a:tabLst>
            </a:pPr>
            <a:r>
              <a:rPr lang="en-US" altLang="en-US" smtClean="0">
                <a:ea typeface="ＭＳ Ｐゴシック" panose="020B0600070205080204" pitchFamily="34" charset="-128"/>
              </a:rPr>
              <a:t>If it hasn’t been met then the loop ends </a:t>
            </a:r>
          </a:p>
          <a:p>
            <a:pPr marL="457200" indent="-457200">
              <a:buFontTx/>
              <a:buAutoNum type="arabicPeriod"/>
              <a:tabLst>
                <a:tab pos="685800" algn="l"/>
              </a:tabLst>
            </a:pPr>
            <a:r>
              <a:rPr lang="en-US" altLang="en-US" smtClean="0">
                <a:ea typeface="ＭＳ Ｐゴシック" panose="020B0600070205080204" pitchFamily="34" charset="-128"/>
              </a:rPr>
              <a:t>Execute the body of the loop (the part to be repeated)</a:t>
            </a:r>
          </a:p>
          <a:p>
            <a:pPr marL="457200" indent="-457200">
              <a:buFontTx/>
              <a:buAutoNum type="arabicPeriod"/>
              <a:tabLst>
                <a:tab pos="685800" algn="l"/>
              </a:tabLst>
            </a:pPr>
            <a:r>
              <a:rPr lang="en-US" altLang="en-US" smtClean="0">
                <a:ea typeface="ＭＳ Ｐゴシック" panose="020B0600070205080204" pitchFamily="34" charset="-128"/>
              </a:rPr>
              <a:t>Update the loop control</a:t>
            </a:r>
          </a:p>
          <a:p>
            <a:pPr marL="457200" indent="-457200">
              <a:buFontTx/>
              <a:buAutoNum type="arabicPeriod"/>
              <a:tabLst>
                <a:tab pos="685800" algn="l"/>
              </a:tabLst>
            </a:pPr>
            <a:r>
              <a:rPr lang="en-US" altLang="en-US" smtClean="0">
                <a:ea typeface="ＭＳ Ｐゴシック" panose="020B0600070205080204" pitchFamily="34" charset="-128"/>
              </a:rPr>
              <a:t>Go to step 2</a:t>
            </a:r>
          </a:p>
          <a:p>
            <a:pPr marL="457200" indent="-457200">
              <a:buFontTx/>
              <a:buAutoNum type="arabicPeriod"/>
              <a:tabLst>
                <a:tab pos="685800" algn="l"/>
              </a:tabLst>
            </a:pPr>
            <a:endParaRPr lang="en-US" altLang="en-US" smtClean="0">
              <a:ea typeface="ＭＳ Ｐゴシック" panose="020B0600070205080204" pitchFamily="34" charset="-128"/>
            </a:endParaRPr>
          </a:p>
        </p:txBody>
      </p:sp>
      <p:sp>
        <p:nvSpPr>
          <p:cNvPr id="393220" name="Rectangle 4"/>
          <p:cNvSpPr>
            <a:spLocks noChangeArrowheads="1"/>
          </p:cNvSpPr>
          <p:nvPr/>
        </p:nvSpPr>
        <p:spPr bwMode="auto">
          <a:xfrm>
            <a:off x="5822950" y="1254125"/>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sp>
        <p:nvSpPr>
          <p:cNvPr id="393221" name="Rectangle 5"/>
          <p:cNvSpPr>
            <a:spLocks noChangeArrowheads="1"/>
          </p:cNvSpPr>
          <p:nvPr/>
        </p:nvSpPr>
        <p:spPr bwMode="auto">
          <a:xfrm>
            <a:off x="6221413" y="4117975"/>
            <a:ext cx="1455737"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grpSp>
        <p:nvGrpSpPr>
          <p:cNvPr id="2" name="Group 6"/>
          <p:cNvGrpSpPr>
            <a:grpSpLocks/>
          </p:cNvGrpSpPr>
          <p:nvPr/>
        </p:nvGrpSpPr>
        <p:grpSpPr bwMode="auto">
          <a:xfrm>
            <a:off x="5829300" y="1647825"/>
            <a:ext cx="2241550" cy="1765300"/>
            <a:chOff x="3672" y="1038"/>
            <a:chExt cx="1278" cy="1112"/>
          </a:xfrm>
        </p:grpSpPr>
        <p:sp>
          <p:nvSpPr>
            <p:cNvPr id="13335" name="AutoShape 7"/>
            <p:cNvSpPr>
              <a:spLocks noChangeArrowheads="1"/>
            </p:cNvSpPr>
            <p:nvPr/>
          </p:nvSpPr>
          <p:spPr bwMode="auto">
            <a:xfrm>
              <a:off x="3672" y="1452"/>
              <a:ext cx="1278" cy="69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Condition met?</a:t>
              </a:r>
            </a:p>
          </p:txBody>
        </p:sp>
        <p:cxnSp>
          <p:nvCxnSpPr>
            <p:cNvPr id="13336" name="AutoShape 8"/>
            <p:cNvCxnSpPr>
              <a:cxnSpLocks noChangeShapeType="1"/>
              <a:stCxn id="393220" idx="2"/>
              <a:endCxn id="13335" idx="0"/>
            </p:cNvCxnSpPr>
            <p:nvPr/>
          </p:nvCxnSpPr>
          <p:spPr bwMode="auto">
            <a:xfrm flipH="1">
              <a:off x="4311" y="1038"/>
              <a:ext cx="7" cy="402"/>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11" name="Group 10"/>
          <p:cNvGrpSpPr>
            <a:grpSpLocks/>
          </p:cNvGrpSpPr>
          <p:nvPr/>
        </p:nvGrpSpPr>
        <p:grpSpPr bwMode="auto">
          <a:xfrm>
            <a:off x="6176963" y="4492625"/>
            <a:ext cx="1546225" cy="869950"/>
            <a:chOff x="6176962" y="4492625"/>
            <a:chExt cx="1546225" cy="869950"/>
          </a:xfrm>
        </p:grpSpPr>
        <p:sp>
          <p:nvSpPr>
            <p:cNvPr id="13333" name="Rectangle 10"/>
            <p:cNvSpPr>
              <a:spLocks noChangeArrowheads="1"/>
            </p:cNvSpPr>
            <p:nvPr/>
          </p:nvSpPr>
          <p:spPr bwMode="auto">
            <a:xfrm>
              <a:off x="6176962" y="498792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3334" name="AutoShape 11"/>
            <p:cNvCxnSpPr>
              <a:cxnSpLocks noChangeShapeType="1"/>
              <a:stCxn id="393221" idx="2"/>
              <a:endCxn id="13333" idx="0"/>
            </p:cNvCxnSpPr>
            <p:nvPr/>
          </p:nvCxnSpPr>
          <p:spPr bwMode="auto">
            <a:xfrm>
              <a:off x="6950075" y="4492625"/>
              <a:ext cx="0" cy="49530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2"/>
          <p:cNvGrpSpPr>
            <a:grpSpLocks/>
          </p:cNvGrpSpPr>
          <p:nvPr/>
        </p:nvGrpSpPr>
        <p:grpSpPr bwMode="auto">
          <a:xfrm>
            <a:off x="6054725" y="2597150"/>
            <a:ext cx="2782888" cy="4241800"/>
            <a:chOff x="3683" y="1636"/>
            <a:chExt cx="1753" cy="2672"/>
          </a:xfrm>
        </p:grpSpPr>
        <p:sp>
          <p:nvSpPr>
            <p:cNvPr id="13328" name="Oval 13"/>
            <p:cNvSpPr>
              <a:spLocks noChangeArrowheads="1"/>
            </p:cNvSpPr>
            <p:nvPr/>
          </p:nvSpPr>
          <p:spPr bwMode="auto">
            <a:xfrm>
              <a:off x="3683" y="3790"/>
              <a:ext cx="1419" cy="518"/>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sp>
          <p:nvSpPr>
            <p:cNvPr id="13329" name="Line 14"/>
            <p:cNvSpPr>
              <a:spLocks noChangeShapeType="1"/>
            </p:cNvSpPr>
            <p:nvPr/>
          </p:nvSpPr>
          <p:spPr bwMode="auto">
            <a:xfrm>
              <a:off x="4940" y="1808"/>
              <a:ext cx="488" cy="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0" name="Line 15"/>
            <p:cNvSpPr>
              <a:spLocks noChangeShapeType="1"/>
            </p:cNvSpPr>
            <p:nvPr/>
          </p:nvSpPr>
          <p:spPr bwMode="auto">
            <a:xfrm>
              <a:off x="5432" y="1800"/>
              <a:ext cx="0" cy="218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1" name="Line 16"/>
            <p:cNvSpPr>
              <a:spLocks noChangeShapeType="1"/>
            </p:cNvSpPr>
            <p:nvPr/>
          </p:nvSpPr>
          <p:spPr bwMode="auto">
            <a:xfrm flipH="1">
              <a:off x="5084" y="3980"/>
              <a:ext cx="352"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2" name="Text Box 17"/>
            <p:cNvSpPr txBox="1">
              <a:spLocks noChangeArrowheads="1"/>
            </p:cNvSpPr>
            <p:nvPr/>
          </p:nvSpPr>
          <p:spPr bwMode="auto">
            <a:xfrm>
              <a:off x="5032" y="1636"/>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grpSp>
      <p:grpSp>
        <p:nvGrpSpPr>
          <p:cNvPr id="5" name="Group 18"/>
          <p:cNvGrpSpPr>
            <a:grpSpLocks/>
          </p:cNvGrpSpPr>
          <p:nvPr/>
        </p:nvGrpSpPr>
        <p:grpSpPr bwMode="auto">
          <a:xfrm>
            <a:off x="6864350" y="3413125"/>
            <a:ext cx="571500" cy="704850"/>
            <a:chOff x="4324" y="2150"/>
            <a:chExt cx="360" cy="444"/>
          </a:xfrm>
        </p:grpSpPr>
        <p:cxnSp>
          <p:nvCxnSpPr>
            <p:cNvPr id="13326" name="AutoShape 19"/>
            <p:cNvCxnSpPr>
              <a:cxnSpLocks noChangeShapeType="1"/>
              <a:stCxn id="13335" idx="2"/>
              <a:endCxn id="393221" idx="0"/>
            </p:cNvCxnSpPr>
            <p:nvPr/>
          </p:nvCxnSpPr>
          <p:spPr bwMode="auto">
            <a:xfrm>
              <a:off x="4378" y="2150"/>
              <a:ext cx="0" cy="444"/>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3327" name="Text Box 20"/>
            <p:cNvSpPr txBox="1">
              <a:spLocks noChangeArrowheads="1"/>
            </p:cNvSpPr>
            <p:nvPr/>
          </p:nvSpPr>
          <p:spPr bwMode="auto">
            <a:xfrm>
              <a:off x="4324" y="2232"/>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grpSp>
      <p:grpSp>
        <p:nvGrpSpPr>
          <p:cNvPr id="6" name="Group 21"/>
          <p:cNvGrpSpPr>
            <a:grpSpLocks/>
          </p:cNvGrpSpPr>
          <p:nvPr/>
        </p:nvGrpSpPr>
        <p:grpSpPr bwMode="auto">
          <a:xfrm>
            <a:off x="5091113" y="2852738"/>
            <a:ext cx="954087" cy="2354262"/>
            <a:chOff x="3207" y="1797"/>
            <a:chExt cx="601" cy="1483"/>
          </a:xfrm>
        </p:grpSpPr>
        <p:sp>
          <p:nvSpPr>
            <p:cNvPr id="13323" name="Line 22"/>
            <p:cNvSpPr>
              <a:spLocks noChangeShapeType="1"/>
            </p:cNvSpPr>
            <p:nvPr/>
          </p:nvSpPr>
          <p:spPr bwMode="auto">
            <a:xfrm flipH="1" flipV="1">
              <a:off x="3211" y="327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4" name="Line 23"/>
            <p:cNvSpPr>
              <a:spLocks noChangeShapeType="1"/>
            </p:cNvSpPr>
            <p:nvPr/>
          </p:nvSpPr>
          <p:spPr bwMode="auto">
            <a:xfrm flipH="1" flipV="1">
              <a:off x="3217" y="1802"/>
              <a:ext cx="0" cy="1478"/>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5" name="Line 24"/>
            <p:cNvSpPr>
              <a:spLocks noChangeShapeType="1"/>
            </p:cNvSpPr>
            <p:nvPr/>
          </p:nvSpPr>
          <p:spPr bwMode="auto">
            <a:xfrm>
              <a:off x="3207" y="1797"/>
              <a:ext cx="444"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32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21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3219">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3219">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3219">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322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3219">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3219">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build="p" bldLvl="2"/>
      <p:bldP spid="393220" grpId="0" animBg="1"/>
      <p:bldP spid="3932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ea typeface="ＭＳ Ｐゴシック" panose="020B0600070205080204" pitchFamily="34" charset="-128"/>
              </a:rPr>
              <a:t>Post-Test Loops (Not Implemented In Python)</a:t>
            </a:r>
          </a:p>
        </p:txBody>
      </p:sp>
      <p:sp>
        <p:nvSpPr>
          <p:cNvPr id="394243" name="Rectangle 3"/>
          <p:cNvSpPr>
            <a:spLocks noGrp="1" noChangeArrowheads="1"/>
          </p:cNvSpPr>
          <p:nvPr>
            <p:ph idx="1"/>
          </p:nvPr>
        </p:nvSpPr>
        <p:spPr>
          <a:xfrm>
            <a:off x="465138" y="1100138"/>
            <a:ext cx="4565650" cy="5368925"/>
          </a:xfrm>
        </p:spPr>
        <p:txBody>
          <a:bodyPr/>
          <a:lstStyle/>
          <a:p>
            <a:pPr marL="457200" indent="-457200">
              <a:lnSpc>
                <a:spcPct val="80000"/>
              </a:lnSpc>
              <a:buFontTx/>
              <a:buAutoNum type="arabicPeriod"/>
              <a:tabLst>
                <a:tab pos="685800" algn="l"/>
              </a:tabLst>
            </a:pPr>
            <a:r>
              <a:rPr lang="en-US" altLang="en-US" smtClean="0">
                <a:ea typeface="ＭＳ Ｐゴシック" panose="020B0600070205080204" pitchFamily="34" charset="-128"/>
              </a:rPr>
              <a:t>Initialize loop control (sometimes not needed because initialization occurs when the control is updated)</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Execute the body of the loop (the part to be repeated)</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Update the loop control</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Check if the repetition condition has been met</a:t>
            </a:r>
          </a:p>
          <a:p>
            <a:pPr marL="838200" lvl="1" indent="-381000">
              <a:lnSpc>
                <a:spcPct val="90000"/>
              </a:lnSpc>
              <a:buFontTx/>
              <a:buAutoNum type="alphaLcPeriod"/>
              <a:tabLst>
                <a:tab pos="685800" algn="l"/>
              </a:tabLst>
            </a:pPr>
            <a:r>
              <a:rPr lang="en-US" altLang="en-US" sz="2400" smtClean="0">
                <a:ea typeface="ＭＳ Ｐゴシック" panose="020B0600070205080204" pitchFamily="34" charset="-128"/>
              </a:rPr>
              <a:t>If the condition has been met then go through the loop again (go to Step 2)</a:t>
            </a:r>
          </a:p>
          <a:p>
            <a:pPr marL="838200" lvl="1" indent="-381000">
              <a:lnSpc>
                <a:spcPct val="90000"/>
              </a:lnSpc>
              <a:buFontTx/>
              <a:buAutoNum type="alphaLcPeriod"/>
              <a:tabLst>
                <a:tab pos="685800" algn="l"/>
              </a:tabLst>
            </a:pPr>
            <a:r>
              <a:rPr lang="en-US" altLang="en-US" sz="2400" smtClean="0">
                <a:ea typeface="ＭＳ Ｐゴシック" panose="020B0600070205080204" pitchFamily="34" charset="-128"/>
              </a:rPr>
              <a:t>If the condition hasn’t been met then the loop ends.</a:t>
            </a:r>
          </a:p>
          <a:p>
            <a:pPr marL="838200" lvl="1" indent="-381000">
              <a:lnSpc>
                <a:spcPct val="90000"/>
              </a:lnSpc>
              <a:buFontTx/>
              <a:buAutoNum type="alphaLcPeriod"/>
              <a:tabLst>
                <a:tab pos="685800" algn="l"/>
              </a:tabLst>
            </a:pPr>
            <a:endParaRPr lang="en-US" altLang="en-US" sz="2400" smtClean="0">
              <a:ea typeface="ＭＳ Ｐゴシック" panose="020B0600070205080204" pitchFamily="34" charset="-128"/>
            </a:endParaRPr>
          </a:p>
        </p:txBody>
      </p:sp>
      <p:sp>
        <p:nvSpPr>
          <p:cNvPr id="394244" name="Rectangle 4"/>
          <p:cNvSpPr>
            <a:spLocks noChangeArrowheads="1"/>
          </p:cNvSpPr>
          <p:nvPr/>
        </p:nvSpPr>
        <p:spPr bwMode="auto">
          <a:xfrm>
            <a:off x="6026150" y="1122363"/>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grpSp>
        <p:nvGrpSpPr>
          <p:cNvPr id="2" name="Group 5"/>
          <p:cNvGrpSpPr>
            <a:grpSpLocks/>
          </p:cNvGrpSpPr>
          <p:nvPr/>
        </p:nvGrpSpPr>
        <p:grpSpPr bwMode="auto">
          <a:xfrm>
            <a:off x="6338888" y="1490663"/>
            <a:ext cx="1455737" cy="1358900"/>
            <a:chOff x="3831" y="1054"/>
            <a:chExt cx="917" cy="856"/>
          </a:xfrm>
        </p:grpSpPr>
        <p:sp>
          <p:nvSpPr>
            <p:cNvPr id="14358" name="Rectangle 6"/>
            <p:cNvSpPr>
              <a:spLocks noChangeArrowheads="1"/>
            </p:cNvSpPr>
            <p:nvPr/>
          </p:nvSpPr>
          <p:spPr bwMode="auto">
            <a:xfrm>
              <a:off x="3831" y="1674"/>
              <a:ext cx="917" cy="236"/>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cxnSp>
          <p:nvCxnSpPr>
            <p:cNvPr id="14359" name="AutoShape 7"/>
            <p:cNvCxnSpPr>
              <a:cxnSpLocks noChangeShapeType="1"/>
              <a:stCxn id="394244" idx="2"/>
              <a:endCxn id="14358" idx="0"/>
            </p:cNvCxnSpPr>
            <p:nvPr/>
          </p:nvCxnSpPr>
          <p:spPr bwMode="auto">
            <a:xfrm>
              <a:off x="4284" y="1054"/>
              <a:ext cx="6" cy="62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3" name="Group 7"/>
          <p:cNvGrpSpPr>
            <a:grpSpLocks/>
          </p:cNvGrpSpPr>
          <p:nvPr/>
        </p:nvGrpSpPr>
        <p:grpSpPr bwMode="auto">
          <a:xfrm>
            <a:off x="6286500" y="2841625"/>
            <a:ext cx="1546225" cy="915988"/>
            <a:chOff x="6286500" y="3044197"/>
            <a:chExt cx="1546225" cy="915028"/>
          </a:xfrm>
        </p:grpSpPr>
        <p:sp>
          <p:nvSpPr>
            <p:cNvPr id="14356" name="Rectangle 9"/>
            <p:cNvSpPr>
              <a:spLocks noChangeArrowheads="1"/>
            </p:cNvSpPr>
            <p:nvPr/>
          </p:nvSpPr>
          <p:spPr bwMode="auto">
            <a:xfrm>
              <a:off x="6286500" y="358457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4357" name="AutoShape 10"/>
            <p:cNvCxnSpPr>
              <a:cxnSpLocks noChangeShapeType="1"/>
              <a:stCxn id="14358" idx="2"/>
              <a:endCxn id="14356" idx="0"/>
            </p:cNvCxnSpPr>
            <p:nvPr/>
          </p:nvCxnSpPr>
          <p:spPr bwMode="auto">
            <a:xfrm flipH="1">
              <a:off x="7059613" y="3044197"/>
              <a:ext cx="7144" cy="54037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1"/>
          <p:cNvGrpSpPr>
            <a:grpSpLocks/>
          </p:cNvGrpSpPr>
          <p:nvPr/>
        </p:nvGrpSpPr>
        <p:grpSpPr bwMode="auto">
          <a:xfrm>
            <a:off x="5145088" y="2644775"/>
            <a:ext cx="1193800" cy="2138363"/>
            <a:chOff x="3079" y="1781"/>
            <a:chExt cx="752" cy="1347"/>
          </a:xfrm>
        </p:grpSpPr>
        <p:sp>
          <p:nvSpPr>
            <p:cNvPr id="14352" name="Text Box 12"/>
            <p:cNvSpPr txBox="1">
              <a:spLocks noChangeArrowheads="1"/>
            </p:cNvSpPr>
            <p:nvPr/>
          </p:nvSpPr>
          <p:spPr bwMode="auto">
            <a:xfrm>
              <a:off x="3152" y="2928"/>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sp>
          <p:nvSpPr>
            <p:cNvPr id="14353" name="Line 13"/>
            <p:cNvSpPr>
              <a:spLocks noChangeShapeType="1"/>
            </p:cNvSpPr>
            <p:nvPr/>
          </p:nvSpPr>
          <p:spPr bwMode="auto">
            <a:xfrm flipH="1" flipV="1">
              <a:off x="3079" y="311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4" name="Line 14"/>
            <p:cNvSpPr>
              <a:spLocks noChangeShapeType="1"/>
            </p:cNvSpPr>
            <p:nvPr/>
          </p:nvSpPr>
          <p:spPr bwMode="auto">
            <a:xfrm flipH="1" flipV="1">
              <a:off x="3085" y="1786"/>
              <a:ext cx="8" cy="134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5" name="Line 15"/>
            <p:cNvSpPr>
              <a:spLocks noChangeShapeType="1"/>
            </p:cNvSpPr>
            <p:nvPr/>
          </p:nvSpPr>
          <p:spPr bwMode="auto">
            <a:xfrm>
              <a:off x="3079" y="1781"/>
              <a:ext cx="752" cy="8"/>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6"/>
          <p:cNvGrpSpPr>
            <a:grpSpLocks/>
          </p:cNvGrpSpPr>
          <p:nvPr/>
        </p:nvGrpSpPr>
        <p:grpSpPr bwMode="auto">
          <a:xfrm>
            <a:off x="6061075" y="3751263"/>
            <a:ext cx="2244725" cy="1574800"/>
            <a:chOff x="3656" y="2478"/>
            <a:chExt cx="1278" cy="992"/>
          </a:xfrm>
        </p:grpSpPr>
        <p:sp>
          <p:nvSpPr>
            <p:cNvPr id="14350" name="AutoShape 17"/>
            <p:cNvSpPr>
              <a:spLocks noChangeArrowheads="1"/>
            </p:cNvSpPr>
            <p:nvPr/>
          </p:nvSpPr>
          <p:spPr bwMode="auto">
            <a:xfrm>
              <a:off x="3656" y="2772"/>
              <a:ext cx="1278" cy="69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Condition met?</a:t>
              </a:r>
            </a:p>
          </p:txBody>
        </p:sp>
        <p:cxnSp>
          <p:nvCxnSpPr>
            <p:cNvPr id="14351" name="AutoShape 18"/>
            <p:cNvCxnSpPr>
              <a:cxnSpLocks noChangeShapeType="1"/>
              <a:endCxn id="14350" idx="0"/>
            </p:cNvCxnSpPr>
            <p:nvPr/>
          </p:nvCxnSpPr>
          <p:spPr bwMode="auto">
            <a:xfrm flipH="1">
              <a:off x="4295" y="2478"/>
              <a:ext cx="7" cy="282"/>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10" name="Group 9"/>
          <p:cNvGrpSpPr>
            <a:grpSpLocks/>
          </p:cNvGrpSpPr>
          <p:nvPr/>
        </p:nvGrpSpPr>
        <p:grpSpPr bwMode="auto">
          <a:xfrm>
            <a:off x="6026150" y="5326063"/>
            <a:ext cx="2252663" cy="1349375"/>
            <a:chOff x="6026150" y="5326063"/>
            <a:chExt cx="2252662" cy="1349780"/>
          </a:xfrm>
        </p:grpSpPr>
        <p:sp>
          <p:nvSpPr>
            <p:cNvPr id="14346" name="Oval 20"/>
            <p:cNvSpPr>
              <a:spLocks noChangeArrowheads="1"/>
            </p:cNvSpPr>
            <p:nvPr/>
          </p:nvSpPr>
          <p:spPr bwMode="auto">
            <a:xfrm>
              <a:off x="6026150" y="5853261"/>
              <a:ext cx="2252662" cy="822582"/>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grpSp>
          <p:nvGrpSpPr>
            <p:cNvPr id="14347" name="Group 8"/>
            <p:cNvGrpSpPr>
              <a:grpSpLocks/>
            </p:cNvGrpSpPr>
            <p:nvPr/>
          </p:nvGrpSpPr>
          <p:grpSpPr bwMode="auto">
            <a:xfrm>
              <a:off x="7152481" y="5326063"/>
              <a:ext cx="603420" cy="527198"/>
              <a:chOff x="7152481" y="5326063"/>
              <a:chExt cx="603420" cy="527198"/>
            </a:xfrm>
          </p:grpSpPr>
          <p:sp>
            <p:nvSpPr>
              <p:cNvPr id="14348" name="Text Box 21"/>
              <p:cNvSpPr txBox="1">
                <a:spLocks noChangeArrowheads="1"/>
              </p:cNvSpPr>
              <p:nvPr/>
            </p:nvSpPr>
            <p:spPr bwMode="auto">
              <a:xfrm>
                <a:off x="7184401" y="5413560"/>
                <a:ext cx="571500" cy="28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cxnSp>
            <p:nvCxnSpPr>
              <p:cNvPr id="14349" name="AutoShape 22"/>
              <p:cNvCxnSpPr>
                <a:cxnSpLocks noChangeShapeType="1"/>
                <a:stCxn id="14350" idx="2"/>
                <a:endCxn id="14346" idx="0"/>
              </p:cNvCxnSpPr>
              <p:nvPr/>
            </p:nvCxnSpPr>
            <p:spPr bwMode="auto">
              <a:xfrm flipH="1">
                <a:off x="7152481" y="5326063"/>
                <a:ext cx="30957" cy="52719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42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4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4243">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4243">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4243">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4243">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bldLvl="2"/>
      <p:bldP spid="3942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ea typeface="ＭＳ Ｐゴシック" panose="020B0600070205080204" pitchFamily="34" charset="-128"/>
              </a:rPr>
              <a:t>Pre-Test Loops In Python</a:t>
            </a:r>
          </a:p>
        </p:txBody>
      </p:sp>
      <p:sp>
        <p:nvSpPr>
          <p:cNvPr id="395267" name="Rectangle 3"/>
          <p:cNvSpPr>
            <a:spLocks noGrp="1" noChangeArrowheads="1"/>
          </p:cNvSpPr>
          <p:nvPr>
            <p:ph idx="1"/>
          </p:nvPr>
        </p:nvSpPr>
        <p:spPr/>
        <p:txBody>
          <a:bodyPr/>
          <a:lstStyle/>
          <a:p>
            <a:pPr marL="457200" indent="-457200">
              <a:buFontTx/>
              <a:buAutoNum type="arabicPeriod"/>
            </a:pP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While</a:t>
            </a:r>
          </a:p>
          <a:p>
            <a:pPr marL="457200" indent="-457200">
              <a:buFontTx/>
              <a:buAutoNum type="arabicPeriod"/>
            </a:pP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p>
          <a:p>
            <a:pPr marL="457200" indent="-457200">
              <a:buFontTx/>
              <a:buAutoNum type="arabicPeriod"/>
            </a:pPr>
            <a:endParaRPr lang="en-US" altLang="en-US" smtClean="0">
              <a:ea typeface="ＭＳ Ｐゴシック" panose="020B0600070205080204" pitchFamily="34" charset="-128"/>
            </a:endParaRPr>
          </a:p>
          <a:p>
            <a:pPr marL="457200" indent="-457200">
              <a:buFontTx/>
              <a:buNone/>
            </a:pPr>
            <a:r>
              <a:rPr lang="en-US" altLang="en-US" b="1" smtClean="0">
                <a:ea typeface="ＭＳ Ｐゴシック" panose="020B0600070205080204" pitchFamily="34" charset="-128"/>
              </a:rPr>
              <a:t>Characteristics:</a:t>
            </a:r>
          </a:p>
          <a:p>
            <a:pPr marL="495300" lvl="1" indent="-381000">
              <a:buFontTx/>
              <a:buAutoNum type="arabicPeriod"/>
            </a:pPr>
            <a:r>
              <a:rPr lang="en-US" altLang="en-US" sz="2400" smtClean="0">
                <a:ea typeface="ＭＳ Ｐゴシック" panose="020B0600070205080204" pitchFamily="34" charset="-128"/>
              </a:rPr>
              <a:t>The stopping condition is checked </a:t>
            </a:r>
            <a:r>
              <a:rPr lang="en-US" altLang="en-US" sz="2400" i="1" smtClean="0">
                <a:ea typeface="ＭＳ Ｐゴシック" panose="020B0600070205080204" pitchFamily="34" charset="-128"/>
              </a:rPr>
              <a:t>before</a:t>
            </a:r>
            <a:r>
              <a:rPr lang="en-US" altLang="en-US" sz="2400" smtClean="0">
                <a:ea typeface="ＭＳ Ｐゴシック" panose="020B0600070205080204" pitchFamily="34" charset="-128"/>
              </a:rPr>
              <a:t> the body executes.</a:t>
            </a:r>
          </a:p>
          <a:p>
            <a:pPr marL="495300" lvl="1" indent="-381000">
              <a:buFontTx/>
              <a:buAutoNum type="arabicPeriod"/>
            </a:pPr>
            <a:r>
              <a:rPr lang="en-US" altLang="en-US" sz="2400" smtClean="0">
                <a:ea typeface="ＭＳ Ｐゴシック" panose="020B0600070205080204" pitchFamily="34" charset="-128"/>
              </a:rPr>
              <a:t>These types of loops execute zero or more times.</a:t>
            </a:r>
          </a:p>
          <a:p>
            <a:pPr marL="495300" lvl="1" indent="-381000">
              <a:buFontTx/>
              <a:buAutoNum type="arabicPeriod"/>
            </a:pP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526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5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mtClean="0">
                <a:ea typeface="ＭＳ Ｐゴシック" panose="020B0600070205080204" pitchFamily="34" charset="-128"/>
              </a:rPr>
              <a:t>Post-Loops In Python</a:t>
            </a:r>
          </a:p>
        </p:txBody>
      </p:sp>
      <p:sp>
        <p:nvSpPr>
          <p:cNvPr id="396291" name="Rectangle 3"/>
          <p:cNvSpPr>
            <a:spLocks noGrp="1" noChangeArrowheads="1"/>
          </p:cNvSpPr>
          <p:nvPr>
            <p:ph idx="1"/>
          </p:nvPr>
        </p:nvSpPr>
        <p:spPr/>
        <p:txBody>
          <a:bodyPr/>
          <a:lstStyle/>
          <a:p>
            <a:pPr marL="114300" indent="-114300"/>
            <a:r>
              <a:rPr lang="en-US" altLang="en-US" smtClean="0">
                <a:ea typeface="ＭＳ Ｐゴシック" panose="020B0600070205080204" pitchFamily="34" charset="-128"/>
              </a:rPr>
              <a:t>Note: this type of looping construct has not been implemented with this language.</a:t>
            </a:r>
          </a:p>
          <a:p>
            <a:pPr marL="114300" indent="-114300"/>
            <a:r>
              <a:rPr lang="en-US" altLang="en-US" smtClean="0">
                <a:ea typeface="ＭＳ Ｐゴシック" panose="020B0600070205080204" pitchFamily="34" charset="-128"/>
              </a:rPr>
              <a:t>But many other languages do implement post test loops.</a:t>
            </a:r>
          </a:p>
          <a:p>
            <a:pPr marL="114300" indent="-114300"/>
            <a:endParaRPr lang="en-US" altLang="en-US" smtClean="0">
              <a:ea typeface="ＭＳ Ｐゴシック" panose="020B0600070205080204" pitchFamily="34" charset="-128"/>
            </a:endParaRPr>
          </a:p>
          <a:p>
            <a:pPr marL="114300" indent="-114300">
              <a:buFontTx/>
              <a:buNone/>
            </a:pPr>
            <a:r>
              <a:rPr lang="en-US" altLang="en-US" b="1" smtClean="0">
                <a:ea typeface="ＭＳ Ｐゴシック" panose="020B0600070205080204" pitchFamily="34" charset="-128"/>
              </a:rPr>
              <a:t>Characteristics:</a:t>
            </a:r>
          </a:p>
          <a:p>
            <a:pPr marL="457200" lvl="1" indent="-165100"/>
            <a:r>
              <a:rPr lang="en-US" altLang="en-US" sz="2400" smtClean="0">
                <a:ea typeface="ＭＳ Ｐゴシック" panose="020B0600070205080204" pitchFamily="34" charset="-128"/>
              </a:rPr>
              <a:t>The stopping condition is checked </a:t>
            </a:r>
            <a:r>
              <a:rPr lang="en-US" altLang="en-US" sz="2400" i="1" smtClean="0">
                <a:ea typeface="ＭＳ Ｐゴシック" panose="020B0600070205080204" pitchFamily="34" charset="-128"/>
              </a:rPr>
              <a:t>after</a:t>
            </a:r>
            <a:r>
              <a:rPr lang="en-US" altLang="en-US" sz="2400" smtClean="0">
                <a:ea typeface="ＭＳ Ｐゴシック" panose="020B0600070205080204" pitchFamily="34" charset="-128"/>
              </a:rPr>
              <a:t> the body executes.</a:t>
            </a:r>
          </a:p>
          <a:p>
            <a:pPr marL="457200" lvl="1" indent="-165100"/>
            <a:r>
              <a:rPr lang="en-US" altLang="en-US" sz="2400" smtClean="0">
                <a:ea typeface="ＭＳ Ｐゴシック" panose="020B0600070205080204" pitchFamily="34" charset="-128"/>
              </a:rPr>
              <a:t>These types of loops execute one or more times.</a:t>
            </a: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6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6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629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629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6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a:t>
            </a:r>
          </a:p>
        </p:txBody>
      </p:sp>
      <p:sp>
        <p:nvSpPr>
          <p:cNvPr id="18435" name="Rectangle 3"/>
          <p:cNvSpPr>
            <a:spLocks noGrp="1" noChangeArrowheads="1"/>
          </p:cNvSpPr>
          <p:nvPr>
            <p:ph idx="1"/>
          </p:nvPr>
        </p:nvSpPr>
        <p:spPr/>
        <p:txBody>
          <a:bodyPr/>
          <a:lstStyle/>
          <a:p>
            <a:r>
              <a:rPr lang="en-US" altLang="en-US" smtClean="0">
                <a:ea typeface="ＭＳ Ｐゴシック" panose="020B0600070205080204" pitchFamily="34" charset="-128"/>
              </a:rPr>
              <a:t>This type of loop can be used if it’s </a:t>
            </a:r>
            <a:r>
              <a:rPr lang="en-US" altLang="en-US" i="1" smtClean="0">
                <a:ea typeface="ＭＳ Ｐゴシック" panose="020B0600070205080204" pitchFamily="34" charset="-128"/>
              </a:rPr>
              <a:t>not known</a:t>
            </a:r>
            <a:r>
              <a:rPr lang="en-US" altLang="en-US" smtClean="0">
                <a:ea typeface="ＭＳ Ｐゴシック" panose="020B0600070205080204" pitchFamily="34" charset="-128"/>
              </a:rPr>
              <a:t> in advance how many times that the loop will repeat (most powerful type of loop, any other type of loop can be simulated with a while loop).</a:t>
            </a:r>
          </a:p>
          <a:p>
            <a:pPr lvl="1"/>
            <a:r>
              <a:rPr lang="en-US" altLang="en-US" smtClean="0">
                <a:ea typeface="ＭＳ Ｐゴシック" panose="020B0600070205080204" pitchFamily="34" charset="-128"/>
              </a:rPr>
              <a:t>It can repeat so long as some arbitrary condition holds true.</a:t>
            </a:r>
          </a:p>
          <a:p>
            <a:r>
              <a:rPr lang="en-US" altLang="en-US" b="1" smtClean="0">
                <a:ea typeface="ＭＳ Ｐゴシック" panose="020B0600070205080204" pitchFamily="34" charset="-128"/>
              </a:rPr>
              <a:t>Format:</a:t>
            </a:r>
          </a:p>
          <a:p>
            <a:pPr>
              <a:buFontTx/>
              <a:buNone/>
            </a:pPr>
            <a:r>
              <a:rPr lang="en-US" altLang="en-US" sz="1800" smtClean="0">
                <a:ea typeface="ＭＳ Ｐゴシック" panose="020B0600070205080204" pitchFamily="34" charset="-128"/>
              </a:rPr>
              <a:t>        (Simple condition)</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 </a:t>
            </a:r>
          </a:p>
          <a:p>
            <a:pPr lvl="1">
              <a:buFont typeface="Times New Roman" panose="02020603050405020304" pitchFamily="18" charset="0"/>
              <a:buNone/>
            </a:pPr>
            <a:endParaRPr lang="en-US" altLang="en-US" sz="1800" i="1" smtClean="0">
              <a:ea typeface="ＭＳ Ｐゴシック" panose="020B0600070205080204" pitchFamily="34" charset="-128"/>
            </a:endParaRPr>
          </a:p>
          <a:p>
            <a:pPr lvl="1">
              <a:buFont typeface="Times New Roman" panose="02020603050405020304" pitchFamily="18" charset="0"/>
              <a:buNone/>
            </a:pPr>
            <a:r>
              <a:rPr lang="en-US" altLang="en-US" sz="1800" smtClean="0">
                <a:ea typeface="ＭＳ Ｐゴシック" panose="020B0600070205080204" pitchFamily="34" charset="-128"/>
              </a:rPr>
              <a:t>   (Compound condition)</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Boolean operator</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p>
          <a:p>
            <a:pPr lvl="1">
              <a:buFont typeface="Times New Roman" panose="02020603050405020304" pitchFamily="18" charset="0"/>
              <a:buNone/>
            </a:pPr>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19459"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p>
          <a:p>
            <a:endParaRPr lang="en-US" altLang="en-US" sz="2000" b="1" smtClean="0">
              <a:latin typeface="Arial" panose="020B0604020202020204" pitchFamily="34" charset="0"/>
              <a:ea typeface="ＭＳ Ｐゴシック" panose="020B0600070205080204" pitchFamily="34" charset="-128"/>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grpSp>
        <p:nvGrpSpPr>
          <p:cNvPr id="2" name="Group 5"/>
          <p:cNvGrpSpPr>
            <a:grpSpLocks/>
          </p:cNvGrpSpPr>
          <p:nvPr/>
        </p:nvGrpSpPr>
        <p:grpSpPr bwMode="auto">
          <a:xfrm>
            <a:off x="2079625" y="2052638"/>
            <a:ext cx="4421188" cy="246062"/>
            <a:chOff x="1618457" y="2486626"/>
            <a:chExt cx="4421353" cy="246221"/>
          </a:xfrm>
        </p:grpSpPr>
        <p:sp>
          <p:nvSpPr>
            <p:cNvPr id="19471" name="Line 5"/>
            <p:cNvSpPr>
              <a:spLocks noChangeShapeType="1"/>
            </p:cNvSpPr>
            <p:nvPr/>
          </p:nvSpPr>
          <p:spPr bwMode="auto">
            <a:xfrm flipH="1" flipV="1">
              <a:off x="1618457" y="2613627"/>
              <a:ext cx="2514600" cy="4763"/>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2" name="Text Box 6"/>
            <p:cNvSpPr txBox="1">
              <a:spLocks noChangeArrowheads="1"/>
            </p:cNvSpPr>
            <p:nvPr/>
          </p:nvSpPr>
          <p:spPr bwMode="auto">
            <a:xfrm>
              <a:off x="4120522" y="2486626"/>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6"/>
          <p:cNvGrpSpPr>
            <a:grpSpLocks/>
          </p:cNvGrpSpPr>
          <p:nvPr/>
        </p:nvGrpSpPr>
        <p:grpSpPr bwMode="auto">
          <a:xfrm>
            <a:off x="3319463" y="2487613"/>
            <a:ext cx="4762500" cy="246062"/>
            <a:chOff x="2411413" y="2918427"/>
            <a:chExt cx="4762500" cy="246221"/>
          </a:xfrm>
        </p:grpSpPr>
        <p:sp>
          <p:nvSpPr>
            <p:cNvPr id="19469" name="Line 8"/>
            <p:cNvSpPr>
              <a:spLocks noChangeShapeType="1"/>
            </p:cNvSpPr>
            <p:nvPr/>
          </p:nvSpPr>
          <p:spPr bwMode="auto">
            <a:xfrm flipH="1" flipV="1">
              <a:off x="2411413" y="2918427"/>
              <a:ext cx="2870200" cy="1270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0" name="Text Box 9"/>
            <p:cNvSpPr txBox="1">
              <a:spLocks noChangeArrowheads="1"/>
            </p:cNvSpPr>
            <p:nvPr/>
          </p:nvSpPr>
          <p:spPr bwMode="auto">
            <a:xfrm>
              <a:off x="5268913" y="2918427"/>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7"/>
          <p:cNvGrpSpPr>
            <a:grpSpLocks/>
          </p:cNvGrpSpPr>
          <p:nvPr/>
        </p:nvGrpSpPr>
        <p:grpSpPr bwMode="auto">
          <a:xfrm>
            <a:off x="4089400" y="2790825"/>
            <a:ext cx="4354513" cy="423863"/>
            <a:chOff x="2667000" y="3164649"/>
            <a:chExt cx="4354513" cy="423704"/>
          </a:xfrm>
        </p:grpSpPr>
        <p:sp>
          <p:nvSpPr>
            <p:cNvPr id="19466" name="AutoShape 11"/>
            <p:cNvSpPr>
              <a:spLocks/>
            </p:cNvSpPr>
            <p:nvPr/>
          </p:nvSpPr>
          <p:spPr bwMode="auto">
            <a:xfrm>
              <a:off x="2667000" y="3164649"/>
              <a:ext cx="266701" cy="423704"/>
            </a:xfrm>
            <a:prstGeom prst="rightBrace">
              <a:avLst>
                <a:gd name="adj1" fmla="val 17924"/>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9467" name="Line 12"/>
            <p:cNvSpPr>
              <a:spLocks noChangeShapeType="1"/>
            </p:cNvSpPr>
            <p:nvPr/>
          </p:nvSpPr>
          <p:spPr bwMode="auto">
            <a:xfrm flipH="1">
              <a:off x="2933701" y="3376501"/>
              <a:ext cx="25273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8" name="Text Box 13"/>
            <p:cNvSpPr txBox="1">
              <a:spLocks noChangeArrowheads="1"/>
            </p:cNvSpPr>
            <p:nvPr/>
          </p:nvSpPr>
          <p:spPr bwMode="auto">
            <a:xfrm>
              <a:off x="5421313" y="3253390"/>
              <a:ext cx="16002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8"/>
          <p:cNvGrpSpPr>
            <a:grpSpLocks/>
          </p:cNvGrpSpPr>
          <p:nvPr/>
        </p:nvGrpSpPr>
        <p:grpSpPr bwMode="auto">
          <a:xfrm>
            <a:off x="2903538" y="3314700"/>
            <a:ext cx="5434012" cy="919163"/>
            <a:chOff x="2057400" y="3588353"/>
            <a:chExt cx="5434013" cy="919320"/>
          </a:xfrm>
        </p:grpSpPr>
        <p:sp>
          <p:nvSpPr>
            <p:cNvPr id="19464" name="Line 15"/>
            <p:cNvSpPr>
              <a:spLocks noChangeShapeType="1"/>
            </p:cNvSpPr>
            <p:nvPr/>
          </p:nvSpPr>
          <p:spPr bwMode="auto">
            <a:xfrm flipH="1" flipV="1">
              <a:off x="2057400" y="3588353"/>
              <a:ext cx="3656013" cy="81279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5" name="Text Box 16"/>
            <p:cNvSpPr txBox="1">
              <a:spLocks noChangeArrowheads="1"/>
            </p:cNvSpPr>
            <p:nvPr/>
          </p:nvSpPr>
          <p:spPr bwMode="auto">
            <a:xfrm>
              <a:off x="5726113" y="4261452"/>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21507"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CA" altLang="en-US" smtClean="0">
                <a:ea typeface="ＭＳ Ｐゴシック" panose="020B0600070205080204" pitchFamily="34" charset="-128"/>
              </a:rPr>
              <a:t> Loop</a:t>
            </a:r>
          </a:p>
        </p:txBody>
      </p:sp>
      <p:grpSp>
        <p:nvGrpSpPr>
          <p:cNvPr id="23555" name="Group 3"/>
          <p:cNvGrpSpPr>
            <a:grpSpLocks/>
          </p:cNvGrpSpPr>
          <p:nvPr/>
        </p:nvGrpSpPr>
        <p:grpSpPr bwMode="auto">
          <a:xfrm>
            <a:off x="3467100" y="1219200"/>
            <a:ext cx="2019300" cy="655638"/>
            <a:chOff x="576" y="768"/>
            <a:chExt cx="1272" cy="413"/>
          </a:xfrm>
        </p:grpSpPr>
        <p:sp>
          <p:nvSpPr>
            <p:cNvPr id="23558" name="Text Box 4"/>
            <p:cNvSpPr txBox="1">
              <a:spLocks noChangeArrowheads="1"/>
            </p:cNvSpPr>
            <p:nvPr/>
          </p:nvSpPr>
          <p:spPr bwMode="auto">
            <a:xfrm>
              <a:off x="576" y="768"/>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Variable</a:t>
              </a:r>
            </a:p>
          </p:txBody>
        </p:sp>
        <p:sp>
          <p:nvSpPr>
            <p:cNvPr id="23559" name="Text Box 5"/>
            <p:cNvSpPr txBox="1">
              <a:spLocks noChangeArrowheads="1"/>
            </p:cNvSpPr>
            <p:nvPr/>
          </p:nvSpPr>
          <p:spPr bwMode="auto">
            <a:xfrm>
              <a:off x="1040" y="1008"/>
              <a:ext cx="3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a:latin typeface="Consolas" panose="020B0609020204030204" pitchFamily="49" charset="0"/>
                  <a:cs typeface="Consolas" panose="020B0609020204030204" pitchFamily="49" charset="0"/>
                </a:rPr>
                <a:t>i</a:t>
              </a:r>
            </a:p>
          </p:txBody>
        </p:sp>
      </p:grpSp>
      <p:sp>
        <p:nvSpPr>
          <p:cNvPr id="23556" name="Text Box 6"/>
          <p:cNvSpPr txBox="1">
            <a:spLocks noChangeArrowheads="1"/>
          </p:cNvSpPr>
          <p:nvPr/>
        </p:nvSpPr>
        <p:spPr bwMode="auto">
          <a:xfrm>
            <a:off x="927100" y="12446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23557" name="Text Box 7"/>
          <p:cNvSpPr txBox="1">
            <a:spLocks noChangeArrowheads="1"/>
          </p:cNvSpPr>
          <p:nvPr/>
        </p:nvSpPr>
        <p:spPr bwMode="auto">
          <a:xfrm>
            <a:off x="1409700" y="1612900"/>
            <a:ext cx="1993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while1.py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en-CA" altLang="en-US" smtClean="0">
                <a:ea typeface="ＭＳ Ｐゴシック" panose="020B0600070205080204" pitchFamily="34" charset="-128"/>
              </a:rPr>
              <a:t>Countdown Loop</a:t>
            </a:r>
          </a:p>
        </p:txBody>
      </p:sp>
      <p:sp>
        <p:nvSpPr>
          <p:cNvPr id="25603" name="Rectangle 3"/>
          <p:cNvSpPr>
            <a:spLocks noGrp="1"/>
          </p:cNvSpPr>
          <p:nvPr>
            <p:ph idx="1"/>
          </p:nvPr>
        </p:nvSpPr>
        <p:spPr/>
        <p:txBody>
          <a:bodyPr/>
          <a:lstStyle/>
          <a:p>
            <a:r>
              <a:rPr lang="en-US" altLang="en-US" b="1" smtClean="0">
                <a:latin typeface="Consolas" panose="020B0609020204030204" pitchFamily="49" charset="0"/>
                <a:ea typeface="ＭＳ Ｐゴシック" panose="020B0600070205080204" pitchFamily="34" charset="-128"/>
                <a:cs typeface="Consolas" panose="020B0609020204030204" pitchFamily="49" charset="0"/>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while2.py</a:t>
            </a:r>
            <a:endParaRPr lang="en-CA" altLang="en-US" sz="200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i = 3</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while (i &gt;=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Count Down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CA" altLang="en-US" smtClean="0">
                <a:ea typeface="ＭＳ Ｐゴシック" panose="020B0600070205080204" pitchFamily="34" charset="-128"/>
              </a:rPr>
              <a:t> Loop</a:t>
            </a:r>
          </a:p>
        </p:txBody>
      </p:sp>
      <p:grpSp>
        <p:nvGrpSpPr>
          <p:cNvPr id="27651" name="Group 3"/>
          <p:cNvGrpSpPr>
            <a:grpSpLocks/>
          </p:cNvGrpSpPr>
          <p:nvPr/>
        </p:nvGrpSpPr>
        <p:grpSpPr bwMode="auto">
          <a:xfrm>
            <a:off x="3467100" y="1219200"/>
            <a:ext cx="2019300" cy="655638"/>
            <a:chOff x="576" y="768"/>
            <a:chExt cx="1272" cy="413"/>
          </a:xfrm>
        </p:grpSpPr>
        <p:sp>
          <p:nvSpPr>
            <p:cNvPr id="27654" name="Text Box 4"/>
            <p:cNvSpPr txBox="1">
              <a:spLocks noChangeArrowheads="1"/>
            </p:cNvSpPr>
            <p:nvPr/>
          </p:nvSpPr>
          <p:spPr bwMode="auto">
            <a:xfrm>
              <a:off x="576" y="768"/>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Variable</a:t>
              </a:r>
            </a:p>
          </p:txBody>
        </p:sp>
        <p:sp>
          <p:nvSpPr>
            <p:cNvPr id="27655" name="Text Box 5"/>
            <p:cNvSpPr txBox="1">
              <a:spLocks noChangeArrowheads="1"/>
            </p:cNvSpPr>
            <p:nvPr/>
          </p:nvSpPr>
          <p:spPr bwMode="auto">
            <a:xfrm>
              <a:off x="1040" y="1008"/>
              <a:ext cx="3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a:latin typeface="Consolas" panose="020B0609020204030204" pitchFamily="49" charset="0"/>
                  <a:cs typeface="Consolas" panose="020B0609020204030204" pitchFamily="49" charset="0"/>
                </a:rPr>
                <a:t>i</a:t>
              </a:r>
            </a:p>
          </p:txBody>
        </p:sp>
      </p:grpSp>
      <p:sp>
        <p:nvSpPr>
          <p:cNvPr id="27652" name="Text Box 6"/>
          <p:cNvSpPr txBox="1">
            <a:spLocks noChangeArrowheads="1"/>
          </p:cNvSpPr>
          <p:nvPr/>
        </p:nvSpPr>
        <p:spPr bwMode="auto">
          <a:xfrm>
            <a:off x="927100" y="12446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27653" name="Text Box 7"/>
          <p:cNvSpPr txBox="1">
            <a:spLocks noChangeArrowheads="1"/>
          </p:cNvSpPr>
          <p:nvPr/>
        </p:nvSpPr>
        <p:spPr bwMode="auto">
          <a:xfrm>
            <a:off x="1409700" y="1612900"/>
            <a:ext cx="1993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while2.py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Common Mistakes: While Loops</a:t>
            </a:r>
          </a:p>
        </p:txBody>
      </p:sp>
      <p:sp>
        <p:nvSpPr>
          <p:cNvPr id="29699" name="Content Placeholder 2"/>
          <p:cNvSpPr>
            <a:spLocks noGrp="1"/>
          </p:cNvSpPr>
          <p:nvPr>
            <p:ph idx="1"/>
          </p:nvPr>
        </p:nvSpPr>
        <p:spPr/>
        <p:txBody>
          <a:bodyPr/>
          <a:lstStyle/>
          <a:p>
            <a:r>
              <a:rPr lang="en-US" altLang="en-US" smtClean="0">
                <a:ea typeface="ＭＳ Ｐゴシック" panose="020B0600070205080204" pitchFamily="34" charset="-128"/>
              </a:rPr>
              <a:t>Forgetting to include the basic parts of a loop.</a:t>
            </a:r>
          </a:p>
          <a:p>
            <a:pPr lvl="1"/>
            <a:r>
              <a:rPr lang="en-US" altLang="en-US" smtClean="0">
                <a:ea typeface="ＭＳ Ｐゴシック" panose="020B0600070205080204" pitchFamily="34" charset="-128"/>
              </a:rPr>
              <a:t>Updating the control</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while(i &lt;= 4):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00400"/>
            <a:ext cx="1504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CA" altLang="en-US" smtClean="0">
                <a:ea typeface="ＭＳ Ｐゴシック" panose="020B0600070205080204" pitchFamily="34" charset="-128"/>
              </a:rPr>
              <a:t>Practice Exercise</a:t>
            </a:r>
          </a:p>
        </p:txBody>
      </p:sp>
      <p:sp>
        <p:nvSpPr>
          <p:cNvPr id="31747" name="Rectangle 3"/>
          <p:cNvSpPr>
            <a:spLocks noGrp="1"/>
          </p:cNvSpPr>
          <p:nvPr>
            <p:ph idx="1"/>
          </p:nvPr>
        </p:nvSpPr>
        <p:spPr/>
        <p:txBody>
          <a:bodyPr/>
          <a:lstStyle/>
          <a:p>
            <a:r>
              <a:rPr lang="en-CA" altLang="en-US" smtClean="0">
                <a:ea typeface="ＭＳ Ｐゴシック" panose="020B0600070205080204" pitchFamily="34" charset="-128"/>
              </a:rPr>
              <a:t>The following program that prompts for and displays the  user’s age.</a:t>
            </a:r>
          </a:p>
          <a:p>
            <a:r>
              <a:rPr lang="en-CA" altLang="en-US" smtClean="0">
                <a:ea typeface="ＭＳ Ｐゴシック" panose="020B0600070205080204" pitchFamily="34" charset="-128"/>
              </a:rPr>
              <a:t>Modifications:</a:t>
            </a:r>
          </a:p>
          <a:p>
            <a:pPr lvl="1"/>
            <a:r>
              <a:rPr lang="en-CA" altLang="en-US" smtClean="0">
                <a:ea typeface="ＭＳ Ｐゴシック" panose="020B0600070205080204" pitchFamily="34" charset="-128"/>
              </a:rPr>
              <a:t>As long as the user enters a negative age the program will continue prompting for age.</a:t>
            </a:r>
          </a:p>
          <a:p>
            <a:pPr lvl="1"/>
            <a:r>
              <a:rPr lang="en-CA" altLang="en-US" smtClean="0">
                <a:ea typeface="ＭＳ Ｐゴシック" panose="020B0600070205080204" pitchFamily="34" charset="-128"/>
              </a:rPr>
              <a:t>After a valid age has been entered then stop the prompts and display the age.</a:t>
            </a:r>
          </a:p>
          <a:p>
            <a:endParaRPr lang="en-CA" altLang="en-US" smtClean="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age = int(input("Age: "))</a:t>
            </a: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print(age)</a:t>
            </a: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t="15523"/>
          <a:stretch>
            <a:fillRect/>
          </a:stretch>
        </p:blipFill>
        <p:spPr bwMode="auto">
          <a:xfrm>
            <a:off x="5003800" y="4648200"/>
            <a:ext cx="34528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3795" name="Rectangle 3"/>
          <p:cNvSpPr>
            <a:spLocks noGrp="1" noChangeArrowheads="1"/>
          </p:cNvSpPr>
          <p:nvPr>
            <p:ph idx="1"/>
          </p:nvPr>
        </p:nvSpPr>
        <p:spPr/>
        <p:txBody>
          <a:bodyPr/>
          <a:lstStyle/>
          <a:p>
            <a:r>
              <a:rPr lang="en-CA" altLang="en-US" smtClean="0">
                <a:ea typeface="ＭＳ Ｐゴシック" panose="020B0600070205080204" pitchFamily="34" charset="-128"/>
              </a:rPr>
              <a:t>In Python a </a:t>
            </a:r>
            <a:r>
              <a:rPr lang="en-CA" altLang="en-US" sz="20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-loop is used to step through a sequence e.g., count through a series of numbers or step through the lines in a file.</a:t>
            </a:r>
          </a:p>
          <a:p>
            <a:r>
              <a:rPr lang="en-CA" altLang="en-US" b="1"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for1.py</a:t>
            </a:r>
            <a:endParaRPr lang="en-US" altLang="en-US" sz="1800" smtClean="0">
              <a:latin typeface="Arial" panose="020B0604020202020204" pitchFamily="34" charset="0"/>
              <a:ea typeface="ＭＳ Ｐゴシック" panose="020B0600070205080204" pitchFamily="34" charset="-128"/>
            </a:endParaRPr>
          </a:p>
          <a:p>
            <a:pPr marL="800100" lvl="1" indent="-342900">
              <a:spcBef>
                <a:spcPct val="30000"/>
              </a:spcBef>
              <a:buFont typeface="Times New Roman" panose="02020603050405020304" pitchFamily="18" charset="0"/>
              <a:buNone/>
            </a:pPr>
            <a:r>
              <a:rPr lang="en-US" altLang="en-US" smtClean="0">
                <a:latin typeface="Arial" panose="020B0604020202020204" pitchFamily="34" charset="0"/>
                <a:ea typeface="ＭＳ Ｐゴシック" panose="020B0600070205080204" pitchFamily="34" charset="-128"/>
              </a:rPr>
              <a:t>  </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total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i in range (1, 4, 1):</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i, "\ttotal=", total)</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print("Done!")</a:t>
            </a:r>
          </a:p>
        </p:txBody>
      </p:sp>
      <p:grpSp>
        <p:nvGrpSpPr>
          <p:cNvPr id="2" name="Group 16"/>
          <p:cNvGrpSpPr>
            <a:grpSpLocks/>
          </p:cNvGrpSpPr>
          <p:nvPr/>
        </p:nvGrpSpPr>
        <p:grpSpPr bwMode="auto">
          <a:xfrm>
            <a:off x="2335213" y="2990850"/>
            <a:ext cx="3898900" cy="965200"/>
            <a:chOff x="2058918" y="3563672"/>
            <a:chExt cx="3898970" cy="966205"/>
          </a:xfrm>
        </p:grpSpPr>
        <p:sp>
          <p:nvSpPr>
            <p:cNvPr id="33807" name="Line 5"/>
            <p:cNvSpPr>
              <a:spLocks noChangeShapeType="1"/>
            </p:cNvSpPr>
            <p:nvPr/>
          </p:nvSpPr>
          <p:spPr bwMode="auto">
            <a:xfrm flipH="1">
              <a:off x="2058918" y="3788926"/>
              <a:ext cx="1979682" cy="74095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8" name="Text Box 6"/>
            <p:cNvSpPr txBox="1">
              <a:spLocks noChangeArrowheads="1"/>
            </p:cNvSpPr>
            <p:nvPr/>
          </p:nvSpPr>
          <p:spPr bwMode="auto">
            <a:xfrm>
              <a:off x="4038600" y="3563672"/>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17"/>
          <p:cNvGrpSpPr>
            <a:grpSpLocks/>
          </p:cNvGrpSpPr>
          <p:nvPr/>
        </p:nvGrpSpPr>
        <p:grpSpPr bwMode="auto">
          <a:xfrm>
            <a:off x="3617913" y="3494088"/>
            <a:ext cx="3125787" cy="787400"/>
            <a:chOff x="3175081" y="4172130"/>
            <a:chExt cx="3124926" cy="786944"/>
          </a:xfrm>
        </p:grpSpPr>
        <p:sp>
          <p:nvSpPr>
            <p:cNvPr id="33805" name="Line 8"/>
            <p:cNvSpPr>
              <a:spLocks noChangeShapeType="1"/>
            </p:cNvSpPr>
            <p:nvPr/>
          </p:nvSpPr>
          <p:spPr bwMode="auto">
            <a:xfrm flipH="1">
              <a:off x="3175081" y="4310688"/>
              <a:ext cx="1219926" cy="64838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6" name="Text Box 9"/>
            <p:cNvSpPr txBox="1">
              <a:spLocks noChangeArrowheads="1"/>
            </p:cNvSpPr>
            <p:nvPr/>
          </p:nvSpPr>
          <p:spPr bwMode="auto">
            <a:xfrm>
              <a:off x="4395007" y="4172130"/>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1"/>
          <p:cNvGrpSpPr>
            <a:grpSpLocks/>
          </p:cNvGrpSpPr>
          <p:nvPr/>
        </p:nvGrpSpPr>
        <p:grpSpPr bwMode="auto">
          <a:xfrm>
            <a:off x="5267325" y="4754563"/>
            <a:ext cx="3392488" cy="422275"/>
            <a:chOff x="5142588" y="5395238"/>
            <a:chExt cx="3391811" cy="422275"/>
          </a:xfrm>
        </p:grpSpPr>
        <p:sp>
          <p:nvSpPr>
            <p:cNvPr id="33802" name="AutoShape 11"/>
            <p:cNvSpPr>
              <a:spLocks/>
            </p:cNvSpPr>
            <p:nvPr/>
          </p:nvSpPr>
          <p:spPr bwMode="auto">
            <a:xfrm>
              <a:off x="5142588" y="5395238"/>
              <a:ext cx="266701" cy="422275"/>
            </a:xfrm>
            <a:prstGeom prst="rightBrace">
              <a:avLst>
                <a:gd name="adj1" fmla="val 17922"/>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33803" name="Line 12"/>
            <p:cNvSpPr>
              <a:spLocks noChangeShapeType="1"/>
            </p:cNvSpPr>
            <p:nvPr/>
          </p:nvSpPr>
          <p:spPr bwMode="auto">
            <a:xfrm flipH="1">
              <a:off x="5409288" y="5606375"/>
              <a:ext cx="1524911" cy="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4" name="Text Box 13"/>
            <p:cNvSpPr txBox="1">
              <a:spLocks noChangeArrowheads="1"/>
            </p:cNvSpPr>
            <p:nvPr/>
          </p:nvSpPr>
          <p:spPr bwMode="auto">
            <a:xfrm>
              <a:off x="6934199" y="5483679"/>
              <a:ext cx="1600200" cy="24539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13"/>
          <p:cNvGrpSpPr>
            <a:grpSpLocks/>
          </p:cNvGrpSpPr>
          <p:nvPr/>
        </p:nvGrpSpPr>
        <p:grpSpPr bwMode="auto">
          <a:xfrm>
            <a:off x="3935413" y="3784600"/>
            <a:ext cx="5054600" cy="508000"/>
            <a:chOff x="2057400" y="3080377"/>
            <a:chExt cx="5054600" cy="507976"/>
          </a:xfrm>
        </p:grpSpPr>
        <p:sp>
          <p:nvSpPr>
            <p:cNvPr id="33800" name="Line 15"/>
            <p:cNvSpPr>
              <a:spLocks noChangeShapeType="1"/>
            </p:cNvSpPr>
            <p:nvPr/>
          </p:nvSpPr>
          <p:spPr bwMode="auto">
            <a:xfrm flipH="1">
              <a:off x="2057400" y="3185381"/>
              <a:ext cx="3289300" cy="40297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1" name="Text Box 16"/>
            <p:cNvSpPr txBox="1">
              <a:spLocks noChangeArrowheads="1"/>
            </p:cNvSpPr>
            <p:nvPr/>
          </p:nvSpPr>
          <p:spPr bwMode="auto">
            <a:xfrm>
              <a:off x="5346700" y="3080377"/>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5843" name="Rectangle 3"/>
          <p:cNvSpPr>
            <a:spLocks noGrp="1" noChangeArrowheads="1"/>
          </p:cNvSpPr>
          <p:nvPr>
            <p:ph idx="1"/>
          </p:nvPr>
        </p:nvSpPr>
        <p:spPr/>
        <p:txBody>
          <a:bodyPr/>
          <a:lstStyle/>
          <a:p>
            <a:r>
              <a:rPr lang="en-CA" altLang="en-US" smtClean="0">
                <a:ea typeface="ＭＳ Ｐゴシック" panose="020B0600070205080204" pitchFamily="34" charset="-128"/>
              </a:rPr>
              <a:t>In Python a </a:t>
            </a:r>
            <a:r>
              <a:rPr lang="en-CA" altLang="en-US" sz="20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-loop is used to step through a sequence </a:t>
            </a:r>
          </a:p>
          <a:p>
            <a:r>
              <a:rPr lang="en-CA" altLang="en-US" b="1"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i in range (1, 4, 1):</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i, "\ttotal=", total)</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print("Done!")</a:t>
            </a:r>
          </a:p>
        </p:txBody>
      </p:sp>
      <p:pic>
        <p:nvPicPr>
          <p:cNvPr id="337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950" y="3505200"/>
            <a:ext cx="26733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randombar(horizontal)">
                                      <p:cBhvr>
                                        <p:cTn id="7" dur="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First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 Loop Example</a:t>
            </a:r>
          </a:p>
        </p:txBody>
      </p:sp>
      <p:grpSp>
        <p:nvGrpSpPr>
          <p:cNvPr id="37891" name="Group 3"/>
          <p:cNvGrpSpPr>
            <a:grpSpLocks/>
          </p:cNvGrpSpPr>
          <p:nvPr/>
        </p:nvGrpSpPr>
        <p:grpSpPr bwMode="auto">
          <a:xfrm>
            <a:off x="546100" y="1320800"/>
            <a:ext cx="2095500" cy="588963"/>
            <a:chOff x="344" y="832"/>
            <a:chExt cx="1320" cy="371"/>
          </a:xfrm>
        </p:grpSpPr>
        <p:sp>
          <p:nvSpPr>
            <p:cNvPr id="37895" name="Text Box 4"/>
            <p:cNvSpPr txBox="1">
              <a:spLocks noChangeArrowheads="1"/>
            </p:cNvSpPr>
            <p:nvPr/>
          </p:nvSpPr>
          <p:spPr bwMode="auto">
            <a:xfrm>
              <a:off x="344" y="832"/>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37896" name="Text Box 5"/>
            <p:cNvSpPr txBox="1">
              <a:spLocks noChangeArrowheads="1"/>
            </p:cNvSpPr>
            <p:nvPr/>
          </p:nvSpPr>
          <p:spPr bwMode="auto">
            <a:xfrm>
              <a:off x="584" y="1048"/>
              <a:ext cx="108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for1.py</a:t>
              </a:r>
            </a:p>
          </p:txBody>
        </p:sp>
      </p:grpSp>
      <p:sp>
        <p:nvSpPr>
          <p:cNvPr id="37892" name="Text Box 6"/>
          <p:cNvSpPr txBox="1">
            <a:spLocks noChangeArrowheads="1"/>
          </p:cNvSpPr>
          <p:nvPr/>
        </p:nvSpPr>
        <p:spPr bwMode="auto">
          <a:xfrm>
            <a:off x="4673600" y="13462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800" b="1">
                <a:latin typeface="Consolas" panose="020B0609020204030204" pitchFamily="49" charset="0"/>
                <a:cs typeface="Consolas" panose="020B0609020204030204" pitchFamily="49" charset="0"/>
              </a:rPr>
              <a:t>Variables</a:t>
            </a:r>
          </a:p>
        </p:txBody>
      </p:sp>
      <p:sp>
        <p:nvSpPr>
          <p:cNvPr id="37893" name="Text Box 7"/>
          <p:cNvSpPr txBox="1">
            <a:spLocks noChangeArrowheads="1"/>
          </p:cNvSpPr>
          <p:nvPr/>
        </p:nvSpPr>
        <p:spPr bwMode="auto">
          <a:xfrm>
            <a:off x="4483100" y="1714500"/>
            <a:ext cx="469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i</a:t>
            </a:r>
          </a:p>
        </p:txBody>
      </p:sp>
      <p:sp>
        <p:nvSpPr>
          <p:cNvPr id="37894" name="Text Box 8"/>
          <p:cNvSpPr txBox="1">
            <a:spLocks noChangeArrowheads="1"/>
          </p:cNvSpPr>
          <p:nvPr/>
        </p:nvSpPr>
        <p:spPr bwMode="auto">
          <a:xfrm>
            <a:off x="6007100" y="1714500"/>
            <a:ext cx="571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total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ea typeface="ＭＳ Ｐゴシック" panose="020B0600070205080204" pitchFamily="34" charset="-128"/>
              </a:rPr>
              <a:t>Counting Down With A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9939" name="Rectangle 3"/>
          <p:cNvSpPr>
            <a:spLocks noGrp="1" noChangeArrowheads="1"/>
          </p:cNvSpPr>
          <p:nvPr>
            <p:ph idx="1"/>
          </p:nvPr>
        </p:nvSpPr>
        <p:spPr/>
        <p:txBody>
          <a:bodyPr/>
          <a:lstStyle/>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for2.py</a:t>
            </a:r>
            <a:endParaRPr lang="en-CA" altLang="en-US" b="1" smtClean="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smtClean="0">
              <a:latin typeface="Arial" panose="020B0604020202020204" pitchFamily="34" charset="0"/>
              <a:ea typeface="ＭＳ Ｐゴシック" panose="020B0600070205080204" pitchFamily="34" charset="-128"/>
            </a:endParaRPr>
          </a:p>
          <a:p>
            <a:pPr lvl="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i = 0</a:t>
            </a:r>
          </a:p>
          <a:p>
            <a:pPr lvl="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for i in range (3, 0, -1):</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 "\t total = ", total)</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smtClean="0">
              <a:latin typeface="Arial" panose="020B0604020202020204" pitchFamily="34" charset="0"/>
              <a:ea typeface="ＭＳ Ｐゴシック" panose="020B0600070205080204" pitchFamily="34" charset="-128"/>
            </a:endParaRP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Second </a:t>
            </a:r>
            <a:r>
              <a:rPr lang="en-CA"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 Loop Example</a:t>
            </a:r>
          </a:p>
        </p:txBody>
      </p:sp>
      <p:grpSp>
        <p:nvGrpSpPr>
          <p:cNvPr id="41987" name="Group 3"/>
          <p:cNvGrpSpPr>
            <a:grpSpLocks/>
          </p:cNvGrpSpPr>
          <p:nvPr/>
        </p:nvGrpSpPr>
        <p:grpSpPr bwMode="auto">
          <a:xfrm>
            <a:off x="546100" y="1320800"/>
            <a:ext cx="2095500" cy="588963"/>
            <a:chOff x="344" y="832"/>
            <a:chExt cx="1320" cy="371"/>
          </a:xfrm>
        </p:grpSpPr>
        <p:sp>
          <p:nvSpPr>
            <p:cNvPr id="41991" name="Text Box 4"/>
            <p:cNvSpPr txBox="1">
              <a:spLocks noChangeArrowheads="1"/>
            </p:cNvSpPr>
            <p:nvPr/>
          </p:nvSpPr>
          <p:spPr bwMode="auto">
            <a:xfrm>
              <a:off x="344" y="832"/>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41992" name="Text Box 5"/>
            <p:cNvSpPr txBox="1">
              <a:spLocks noChangeArrowheads="1"/>
            </p:cNvSpPr>
            <p:nvPr/>
          </p:nvSpPr>
          <p:spPr bwMode="auto">
            <a:xfrm>
              <a:off x="584" y="1048"/>
              <a:ext cx="108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for2.py</a:t>
              </a:r>
            </a:p>
          </p:txBody>
        </p:sp>
      </p:grpSp>
      <p:sp>
        <p:nvSpPr>
          <p:cNvPr id="41988" name="Text Box 6"/>
          <p:cNvSpPr txBox="1">
            <a:spLocks noChangeArrowheads="1"/>
          </p:cNvSpPr>
          <p:nvPr/>
        </p:nvSpPr>
        <p:spPr bwMode="auto">
          <a:xfrm>
            <a:off x="4673600" y="13462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800" b="1">
                <a:latin typeface="Consolas" panose="020B0609020204030204" pitchFamily="49" charset="0"/>
                <a:cs typeface="Consolas" panose="020B0609020204030204" pitchFamily="49" charset="0"/>
              </a:rPr>
              <a:t>Variables</a:t>
            </a:r>
          </a:p>
        </p:txBody>
      </p:sp>
      <p:sp>
        <p:nvSpPr>
          <p:cNvPr id="41989" name="Text Box 7"/>
          <p:cNvSpPr txBox="1">
            <a:spLocks noChangeArrowheads="1"/>
          </p:cNvSpPr>
          <p:nvPr/>
        </p:nvSpPr>
        <p:spPr bwMode="auto">
          <a:xfrm>
            <a:off x="4483100" y="1714500"/>
            <a:ext cx="469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i</a:t>
            </a:r>
          </a:p>
        </p:txBody>
      </p:sp>
      <p:sp>
        <p:nvSpPr>
          <p:cNvPr id="41990" name="Text Box 8"/>
          <p:cNvSpPr txBox="1">
            <a:spLocks noChangeArrowheads="1"/>
          </p:cNvSpPr>
          <p:nvPr/>
        </p:nvSpPr>
        <p:spPr bwMode="auto">
          <a:xfrm>
            <a:off x="6007100" y="1714500"/>
            <a:ext cx="571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total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smtClean="0">
                <a:latin typeface="Consolas" panose="020B0609020204030204" pitchFamily="49" charset="0"/>
                <a:ea typeface="+mj-ea"/>
                <a:cs typeface="Consolas" panose="020B0609020204030204" pitchFamily="49" charset="0"/>
              </a:rPr>
              <a:t>For</a:t>
            </a:r>
            <a:r>
              <a:rPr lang="en-US" sz="2800" dirty="0" smtClean="0">
                <a:latin typeface="+mn-lt"/>
                <a:ea typeface="+mj-ea"/>
                <a:cs typeface="Consolas" panose="020B0609020204030204" pitchFamily="49" charset="0"/>
              </a:rPr>
              <a:t> </a:t>
            </a:r>
            <a:r>
              <a:rPr lang="en-US" sz="2800" dirty="0" smtClean="0">
                <a:ea typeface="+mj-ea"/>
                <a:cs typeface="+mj-cs"/>
              </a:rPr>
              <a:t>Loop: Stepping Through A Sequence Of Characters</a:t>
            </a:r>
            <a:endParaRPr lang="en-US" sz="2800" dirty="0">
              <a:ea typeface="+mj-ea"/>
              <a:cs typeface="+mj-cs"/>
            </a:endParaRPr>
          </a:p>
        </p:txBody>
      </p:sp>
      <p:sp>
        <p:nvSpPr>
          <p:cNvPr id="3" name="Content Placeholder 2"/>
          <p:cNvSpPr>
            <a:spLocks noGrp="1"/>
          </p:cNvSpPr>
          <p:nvPr>
            <p:ph idx="1"/>
          </p:nvPr>
        </p:nvSpPr>
        <p:spPr>
          <a:xfrm>
            <a:off x="468313" y="1143000"/>
            <a:ext cx="8229600" cy="5410200"/>
          </a:xfrm>
        </p:spPr>
        <p:txBody>
          <a:bodyPr/>
          <a:lstStyle/>
          <a:p>
            <a:r>
              <a:rPr lang="en-US" altLang="en-US" smtClean="0">
                <a:ea typeface="ＭＳ Ｐゴシック" panose="020B0600070205080204" pitchFamily="34" charset="-128"/>
              </a:rPr>
              <a:t>Recall: A for-loop in Python can step through any iteratable sequence (number sequence, characters in a string, lines in a file).</a:t>
            </a:r>
          </a:p>
          <a:p>
            <a:r>
              <a:rPr lang="en-US" altLang="en-US" smtClean="0">
                <a:ea typeface="ＭＳ Ｐゴシック" panose="020B0600070205080204" pitchFamily="34" charset="-128"/>
              </a:rPr>
              <a:t>Example: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for3.py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activity = input("What are you doing with dog now: ")</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print("We are taking the dog for a '", end="")</a:t>
            </a: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for ch in activity: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print(ch + "-", end="")</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a:t>
            </a:r>
          </a:p>
          <a:p>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t="50000" r="25024"/>
          <a:stretch>
            <a:fillRect/>
          </a:stretch>
        </p:blipFill>
        <p:spPr bwMode="auto">
          <a:xfrm>
            <a:off x="1219200" y="3581400"/>
            <a:ext cx="5349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80383" t="50000" r="14165"/>
          <a:stretch>
            <a:fillRect/>
          </a:stretch>
        </p:blipFill>
        <p:spPr bwMode="auto">
          <a:xfrm>
            <a:off x="4867275" y="4729163"/>
            <a:ext cx="38893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75066" t="50000" r="19368"/>
          <a:stretch>
            <a:fillRect/>
          </a:stretch>
        </p:blipFill>
        <p:spPr bwMode="auto">
          <a:xfrm>
            <a:off x="4495800" y="4724400"/>
            <a:ext cx="396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698" t="50000" r="9167"/>
          <a:stretch>
            <a:fillRect/>
          </a:stretch>
        </p:blipFill>
        <p:spPr bwMode="auto">
          <a:xfrm>
            <a:off x="5256213" y="4724400"/>
            <a:ext cx="366712"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90924" t="50000" r="3351"/>
          <a:stretch>
            <a:fillRect/>
          </a:stretch>
        </p:blipFill>
        <p:spPr bwMode="auto">
          <a:xfrm>
            <a:off x="5622925" y="4729163"/>
            <a:ext cx="40798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l="96603" t="50000"/>
          <a:stretch>
            <a:fillRect/>
          </a:stretch>
        </p:blipFill>
        <p:spPr bwMode="auto">
          <a:xfrm>
            <a:off x="6007100" y="4729163"/>
            <a:ext cx="241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141314"/>
                                        </p:tgtEl>
                                        <p:attrNameLst>
                                          <p:attrName>style.visibility</p:attrName>
                                        </p:attrNameLst>
                                      </p:cBhvr>
                                      <p:to>
                                        <p:strVal val="visible"/>
                                      </p:to>
                                    </p:set>
                                    <p:animEffect transition="in" filter="randombar(horizontal)">
                                      <p:cBhvr>
                                        <p:cTn id="23" dur="500"/>
                                        <p:tgtEl>
                                          <p:spTgt spid="1413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horizontal)">
                                      <p:cBhvr>
                                        <p:cTn id="36" dur="500"/>
                                        <p:tgtEl>
                                          <p:spTgt spid="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4" presetClass="entr" presetSubtype="1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4" presetClass="entr" presetSubtype="1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randombar(horizontal)">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ea typeface="ＭＳ Ｐゴシック" panose="020B0600070205080204" pitchFamily="34" charset="-128"/>
              </a:rPr>
              <a:t>Erroneous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Loops</a:t>
            </a:r>
          </a:p>
        </p:txBody>
      </p:sp>
      <p:sp>
        <p:nvSpPr>
          <p:cNvPr id="26627" name="Rectangle 3"/>
          <p:cNvSpPr>
            <a:spLocks noGrp="1" noChangeArrowheads="1"/>
          </p:cNvSpPr>
          <p:nvPr>
            <p:ph idx="1"/>
          </p:nvPr>
        </p:nvSpPr>
        <p:spPr/>
        <p:txBody>
          <a:bodyPr/>
          <a:lstStyle/>
          <a:p>
            <a:pPr>
              <a:defRPr/>
            </a:pPr>
            <a:r>
              <a:rPr lang="en-US" altLang="en-US" dirty="0" smtClean="0">
                <a:ea typeface="+mn-ea"/>
                <a:cs typeface="+mn-cs"/>
              </a:rPr>
              <a:t>The logic of the loop is such that the end condition has already been reached with the start condition.</a:t>
            </a:r>
          </a:p>
          <a:p>
            <a:pPr>
              <a:defRPr/>
            </a:pPr>
            <a:r>
              <a:rPr lang="en-US" altLang="en-US" b="1" dirty="0" smtClean="0">
                <a:ea typeface="+mn-ea"/>
                <a:cs typeface="+mn-cs"/>
              </a:rPr>
              <a:t>Example: </a:t>
            </a:r>
            <a:r>
              <a:rPr lang="en-US" altLang="en-US" sz="2000" dirty="0" smtClean="0">
                <a:latin typeface="Consolas" panose="020B0609020204030204" pitchFamily="49" charset="0"/>
                <a:ea typeface="+mn-ea"/>
                <a:cs typeface="Consolas" panose="020B0609020204030204" pitchFamily="49" charset="0"/>
              </a:rPr>
              <a:t>for_error.py</a:t>
            </a:r>
          </a:p>
          <a:p>
            <a:pPr>
              <a:buFontTx/>
              <a:buNone/>
              <a:defRPr/>
            </a:pPr>
            <a:r>
              <a:rPr lang="en-US" altLang="en-US" sz="1800" dirty="0" smtClean="0">
                <a:latin typeface="Consolas" panose="020B0609020204030204" pitchFamily="49" charset="0"/>
                <a:ea typeface="+mn-ea"/>
                <a:cs typeface="Consolas" panose="020B0609020204030204" pitchFamily="49" charset="0"/>
              </a:rPr>
              <a:t>   for i in range (5, 0, 1):</a:t>
            </a:r>
          </a:p>
          <a:p>
            <a:pPr lvl="1">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     total = total + i</a:t>
            </a:r>
          </a:p>
          <a:p>
            <a:pPr lvl="1">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     print("i = ", i, "\t total = ", total)</a:t>
            </a:r>
          </a:p>
          <a:p>
            <a:pPr marL="398463" lvl="1" indent="0">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print("Done!")</a:t>
            </a:r>
          </a:p>
          <a:p>
            <a:pPr>
              <a:defRPr/>
            </a:pPr>
            <a:endParaRPr lang="en-US" altLang="en-US" sz="1800" dirty="0" smtClean="0">
              <a:latin typeface="Arial" charset="0"/>
              <a:ea typeface="+mn-ea"/>
              <a:cs typeface="+mn-cs"/>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419600"/>
            <a:ext cx="54816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ea typeface="ＭＳ Ｐゴシック" panose="020B0600070205080204" pitchFamily="34" charset="-128"/>
              </a:rPr>
              <a:t>Loop Increments Need Not Be Limited To One</a:t>
            </a:r>
          </a:p>
        </p:txBody>
      </p:sp>
      <p:sp>
        <p:nvSpPr>
          <p:cNvPr id="47107" name="Rectangle 3"/>
          <p:cNvSpPr>
            <a:spLocks noGrp="1" noChangeArrowheads="1"/>
          </p:cNvSpPr>
          <p:nvPr>
            <p:ph idx="1"/>
          </p:nvPr>
        </p:nvSpPr>
        <p:spPr/>
        <p:txBody>
          <a:bodyPr/>
          <a:lstStyle/>
          <a:p>
            <a:r>
              <a:rPr lang="en-US" altLang="en-US" b="1" smtClean="0">
                <a:ea typeface="ＭＳ Ｐゴシック" panose="020B0600070205080204" pitchFamily="34" charset="-128"/>
              </a:rPr>
              <a:t>While: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while_increment5.py</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0</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100):</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+ 5</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mtClean="0">
              <a:latin typeface="Arial" panose="020B0604020202020204" pitchFamily="34" charset="0"/>
              <a:ea typeface="ＭＳ Ｐゴシック" panose="020B0600070205080204" pitchFamily="34" charset="-128"/>
            </a:endParaRPr>
          </a:p>
          <a:p>
            <a:r>
              <a:rPr lang="en-US" altLang="en-US" b="1" smtClean="0">
                <a:ea typeface="ＭＳ Ｐゴシック" panose="020B0600070205080204" pitchFamily="34" charset="-128"/>
              </a:rPr>
              <a:t>For: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for_increment5.py</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for i in range (0, 105, 5):</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mtClean="0">
              <a:latin typeface="Arial" panose="020B0604020202020204" pitchFamily="34" charset="0"/>
              <a:ea typeface="ＭＳ Ｐゴシック" panose="020B0600070205080204" pitchFamily="34" charset="-128"/>
            </a:endParaRP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121920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a:t>
            </a:r>
          </a:p>
        </p:txBody>
      </p:sp>
      <p:sp>
        <p:nvSpPr>
          <p:cNvPr id="49155" name="Rectangle 3"/>
          <p:cNvSpPr>
            <a:spLocks noGrp="1" noChangeArrowheads="1"/>
          </p:cNvSpPr>
          <p:nvPr>
            <p:ph idx="1"/>
          </p:nvPr>
        </p:nvSpPr>
        <p:spPr/>
        <p:txBody>
          <a:bodyPr/>
          <a:lstStyle/>
          <a:p>
            <a:r>
              <a:rPr lang="en-US" altLang="en-US" smtClean="0">
                <a:ea typeface="ＭＳ Ｐゴシック" panose="020B0600070205080204" pitchFamily="34" charset="-128"/>
              </a:rPr>
              <a:t>The stopping condition for the loop occurs when the ‘sentinel’ value is reached.</a:t>
            </a:r>
            <a:endParaRPr lang="en-US" altLang="en-US" b="1" smtClean="0">
              <a:ea typeface="ＭＳ Ｐゴシック" panose="020B0600070205080204" pitchFamily="34" charset="-128"/>
            </a:endParaRPr>
          </a:p>
          <a:p>
            <a:r>
              <a:rPr lang="en-US" altLang="en-US" b="1" smtClean="0">
                <a:ea typeface="ＭＳ Ｐゴシック" panose="020B0600070205080204" pitchFamily="34" charset="-128"/>
              </a:rPr>
              <a:t>Program name</a:t>
            </a:r>
            <a:r>
              <a:rPr lang="en-US"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sum.py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temp = 0</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while(temp &gt;= 0):</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temp = input ("Enter a non-negative integer (negative to end  </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series): ")</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temp = int(temp)</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(temp &gt;= 0):</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temp</a:t>
            </a:r>
          </a:p>
          <a:p>
            <a:pPr lvl="1">
              <a:buFont typeface="Times New Roman" panose="02020603050405020304" pitchFamily="18" charset="0"/>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print("Sum total of the series:", total)</a:t>
            </a:r>
          </a:p>
        </p:txBody>
      </p:sp>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867400"/>
            <a:ext cx="50958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340475" y="586740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rPr>
              <a:t>Q: What if the user just entered a single negative number?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 (2)</a:t>
            </a:r>
          </a:p>
        </p:txBody>
      </p:sp>
      <p:sp>
        <p:nvSpPr>
          <p:cNvPr id="51203" name="Rectangle 3"/>
          <p:cNvSpPr>
            <a:spLocks noGrp="1" noChangeArrowheads="1"/>
          </p:cNvSpPr>
          <p:nvPr>
            <p:ph idx="1"/>
          </p:nvPr>
        </p:nvSpPr>
        <p:spPr/>
        <p:txBody>
          <a:bodyPr/>
          <a:lstStyle/>
          <a:p>
            <a:r>
              <a:rPr lang="en-US" altLang="en-US" smtClean="0">
                <a:ea typeface="ＭＳ Ｐゴシック" panose="020B0600070205080204" pitchFamily="34" charset="-128"/>
              </a:rPr>
              <a:t>Sentinel controlled loops are frequently used in conjunction with the error checking of input.</a:t>
            </a:r>
          </a:p>
          <a:p>
            <a:r>
              <a:rPr lang="en-US" altLang="en-US" smtClean="0">
                <a:ea typeface="ＭＳ Ｐゴシック" panose="020B0600070205080204" pitchFamily="34" charset="-128"/>
              </a:rPr>
              <a:t>Example (sentinel value is one of the valid menu selections, repeat while selection is not one of these selections)</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selection = " "</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while selection not in ("a", "A", "r",  "R", "m", "M", "q", "Q"):</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print("Menu options")</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print("(a)dd a new player to the game")</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print("(r)emove a player from the game")</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print("(m)odify player")</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print("(q)uit game")</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selection = input("Enter your selection: ")</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selection not in ("a", "A", "r",  "R", "m", "M", "q", "Q"):</a:t>
            </a:r>
          </a:p>
          <a:p>
            <a:pPr lvl="1">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print("Please enter one of 'a', 'r', 'm' or 'q' ")</a:t>
            </a: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ea typeface="ＭＳ Ｐゴシック" panose="020B0600070205080204" pitchFamily="34" charset="-128"/>
              </a:rPr>
              <a:t>Recap: What Looping Constructs Are Available In Python/When To Use Them</a:t>
            </a:r>
          </a:p>
        </p:txBody>
      </p:sp>
      <p:graphicFrame>
        <p:nvGraphicFramePr>
          <p:cNvPr id="487427" name="Group 3"/>
          <p:cNvGraphicFramePr>
            <a:graphicFrameLocks noGrp="1"/>
          </p:cNvGraphicFramePr>
          <p:nvPr>
            <p:ph idx="1"/>
          </p:nvPr>
        </p:nvGraphicFramePr>
        <p:xfrm>
          <a:off x="465138" y="1252538"/>
          <a:ext cx="8178800" cy="5173663"/>
        </p:xfrm>
        <a:graphic>
          <a:graphicData uri="http://schemas.openxmlformats.org/drawingml/2006/table">
            <a:tbl>
              <a:tblPr/>
              <a:tblGrid>
                <a:gridCol w="1579562">
                  <a:extLst>
                    <a:ext uri="{9D8B030D-6E8A-4147-A177-3AD203B41FA5}">
                      <a16:colId xmlns:a16="http://schemas.microsoft.com/office/drawing/2014/main" val="20000"/>
                    </a:ext>
                  </a:extLst>
                </a:gridCol>
                <a:gridCol w="6599238">
                  <a:extLst>
                    <a:ext uri="{9D8B030D-6E8A-4147-A177-3AD203B41FA5}">
                      <a16:colId xmlns:a16="http://schemas.microsoft.com/office/drawing/2014/main" val="20001"/>
                    </a:ext>
                  </a:extLst>
                </a:gridCol>
              </a:tblGrid>
              <a:tr h="577850">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Construct</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When To Use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955675">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Pre-test loops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the stopping condition to be checked before the loop body is executed (typically used when you want a loop to execute zero or more times).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The most powerful looping construct: you can write a </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while</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 to mimic the behavior of any other type of loop.  In general it should be used when you want a pre-test loop which can be used for most any arbitrary stopping condition e.g., execute the loop as long as the user doesn’t enter a negative number.</a:t>
                      </a:r>
                      <a:endPar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7425">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For</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In Python it can be used to step through some sequence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81113">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Post-test: None in Python</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to execute the body of the loop before checking the stopping condition (typically used to ensure that the body of the loop will execute at least once). The logic can be simulated with a </a:t>
                      </a: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 Instruction</a:t>
            </a:r>
          </a:p>
        </p:txBody>
      </p:sp>
      <p:sp>
        <p:nvSpPr>
          <p:cNvPr id="54275" name="Content Placeholder 2"/>
          <p:cNvSpPr>
            <a:spLocks noGrp="1"/>
          </p:cNvSpPr>
          <p:nvPr>
            <p:ph idx="1"/>
          </p:nvPr>
        </p:nvSpPr>
        <p:spPr>
          <a:xfrm>
            <a:off x="457200" y="1219200"/>
            <a:ext cx="8229600" cy="5486400"/>
          </a:xfrm>
        </p:spPr>
        <p:txBody>
          <a:bodyPr/>
          <a:lstStyle/>
          <a:p>
            <a:r>
              <a:rPr lang="en-US" altLang="en-US" smtClean="0">
                <a:ea typeface="ＭＳ Ｐゴシック" panose="020B0600070205080204" pitchFamily="34" charset="-128"/>
              </a:rPr>
              <a:t>It is used to terminate the repetition of a loop which is separate from the main Boolean expression (it’s another, separate Boolean expression).</a:t>
            </a:r>
          </a:p>
          <a:p>
            <a:r>
              <a:rPr lang="en-US" altLang="en-US" b="1" smtClean="0">
                <a:ea typeface="ＭＳ Ｐゴシック" panose="020B0600070205080204" pitchFamily="34" charset="-128"/>
              </a:rPr>
              <a:t>General structure</a:t>
            </a:r>
            <a:r>
              <a:rPr lang="en-US" altLang="en-US" smtClean="0">
                <a:ea typeface="ＭＳ Ｐゴシック" panose="020B0600070205080204" pitchFamily="34" charset="-128"/>
              </a:rPr>
              <a:t>:</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for (Condition 1):		while (Condition 1):</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(Condition 2):            if (Condition 2):</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break		                break</a:t>
            </a:r>
          </a:p>
          <a:p>
            <a:r>
              <a:rPr lang="en-US" altLang="en-US" smtClean="0">
                <a:ea typeface="ＭＳ Ｐゴシック" panose="020B0600070205080204" pitchFamily="34" charset="-128"/>
                <a:cs typeface="Arial" panose="020B0604020202020204" pitchFamily="34" charset="0"/>
              </a:rPr>
              <a:t>Specific example (mostly for illustration purposes at this point):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break.py</a:t>
            </a:r>
          </a:p>
          <a:p>
            <a:endParaRPr lang="en-US" altLang="en-US" sz="2000" smtClean="0">
              <a:latin typeface="Arial" panose="020B0604020202020204" pitchFamily="34" charset="0"/>
              <a:ea typeface="ＭＳ Ｐゴシック" panose="020B0600070205080204" pitchFamily="34" charset="-128"/>
              <a:cs typeface="Arial" panose="020B0604020202020204" pitchFamily="34" charset="0"/>
            </a:endParaRP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str1 = input("Enter a series of lower case alphabetic characters: ")</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for temp in str1:</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(temp &lt; 'a') or (temp &gt; 'z'):</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break</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print(temp)</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19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5946775"/>
            <a:ext cx="55149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480175" y="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cs typeface="Times New Roman" panose="02020603050405020304" pitchFamily="18" charset="0"/>
              </a:rPr>
              <a:t>Q: What if the user just typed ‘abc’ and hit enter?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r>
              <a:rPr lang="en-CA" altLang="en-US"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Break</a:t>
            </a:r>
            <a:r>
              <a:rPr lang="en-CA" altLang="en-US" smtClean="0">
                <a:ea typeface="ＭＳ Ｐゴシック" panose="020B0600070205080204" pitchFamily="34" charset="-128"/>
              </a:rPr>
              <a:t> Should Be Rarely Used</a:t>
            </a:r>
          </a:p>
        </p:txBody>
      </p:sp>
      <p:sp>
        <p:nvSpPr>
          <p:cNvPr id="55299" name="Rectangle 3"/>
          <p:cNvSpPr>
            <a:spLocks noGrp="1"/>
          </p:cNvSpPr>
          <p:nvPr>
            <p:ph type="body" idx="4294967295"/>
          </p:nvPr>
        </p:nvSpPr>
        <p:spPr/>
        <p:txBody>
          <a:bodyPr/>
          <a:lstStyle/>
          <a:p>
            <a:r>
              <a:rPr lang="en-CA" altLang="en-US" smtClean="0">
                <a:ea typeface="ＭＳ Ｐゴシック" panose="020B0600070205080204" pitchFamily="34" charset="-128"/>
              </a:rPr>
              <a:t>Adding an extra exit point in a loop (aside from the Boolean expression in the while loop) may make it harder to trace execution (leads to ‘spaghetti’ programming).</a:t>
            </a:r>
          </a:p>
        </p:txBody>
      </p:sp>
      <p:grpSp>
        <p:nvGrpSpPr>
          <p:cNvPr id="4" name="Group 3"/>
          <p:cNvGrpSpPr>
            <a:grpSpLocks/>
          </p:cNvGrpSpPr>
          <p:nvPr/>
        </p:nvGrpSpPr>
        <p:grpSpPr bwMode="auto">
          <a:xfrm>
            <a:off x="381000" y="2819400"/>
            <a:ext cx="4800600" cy="4024313"/>
            <a:chOff x="381000" y="2819400"/>
            <a:chExt cx="4800600" cy="4024313"/>
          </a:xfrm>
        </p:grpSpPr>
        <p:sp>
          <p:nvSpPr>
            <p:cNvPr id="55302" name="AutoShape 4"/>
            <p:cNvSpPr>
              <a:spLocks noChangeArrowheads="1"/>
            </p:cNvSpPr>
            <p:nvPr/>
          </p:nvSpPr>
          <p:spPr bwMode="auto">
            <a:xfrm>
              <a:off x="1219200" y="2819400"/>
              <a:ext cx="2667000" cy="9906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(while)</a:t>
              </a:r>
            </a:p>
            <a:p>
              <a:pPr algn="ctr" eaLnBrk="1" hangingPunct="1">
                <a:spcBef>
                  <a:spcPct val="0"/>
                </a:spcBef>
                <a:buFontTx/>
                <a:buNone/>
              </a:pPr>
              <a:r>
                <a:rPr lang="en-CA" altLang="en-US" sz="1400">
                  <a:latin typeface="Arial" panose="020B0604020202020204" pitchFamily="34" charset="0"/>
                </a:rPr>
                <a:t>Boolean met?</a:t>
              </a:r>
            </a:p>
          </p:txBody>
        </p:sp>
        <p:sp>
          <p:nvSpPr>
            <p:cNvPr id="55303" name="Rectangle 5"/>
            <p:cNvSpPr>
              <a:spLocks noChangeArrowheads="1"/>
            </p:cNvSpPr>
            <p:nvPr/>
          </p:nvSpPr>
          <p:spPr bwMode="auto">
            <a:xfrm>
              <a:off x="1447800" y="4267200"/>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Instruction</a:t>
              </a:r>
            </a:p>
          </p:txBody>
        </p:sp>
        <p:cxnSp>
          <p:nvCxnSpPr>
            <p:cNvPr id="55304" name="AutoShape 7"/>
            <p:cNvCxnSpPr>
              <a:cxnSpLocks noChangeShapeType="1"/>
              <a:stCxn id="55302" idx="2"/>
              <a:endCxn id="55303" idx="0"/>
            </p:cNvCxnSpPr>
            <p:nvPr/>
          </p:nvCxnSpPr>
          <p:spPr bwMode="auto">
            <a:xfrm>
              <a:off x="2552700" y="38227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05" name="Text Box 8"/>
            <p:cNvSpPr txBox="1">
              <a:spLocks noChangeArrowheads="1"/>
            </p:cNvSpPr>
            <p:nvPr/>
          </p:nvSpPr>
          <p:spPr bwMode="auto">
            <a:xfrm>
              <a:off x="2209800" y="38862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06" name="Text Box 14"/>
            <p:cNvSpPr txBox="1">
              <a:spLocks noChangeArrowheads="1"/>
            </p:cNvSpPr>
            <p:nvPr/>
          </p:nvSpPr>
          <p:spPr bwMode="auto">
            <a:xfrm>
              <a:off x="4191000" y="29718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55307" name="Line 15"/>
            <p:cNvSpPr>
              <a:spLocks noChangeShapeType="1"/>
            </p:cNvSpPr>
            <p:nvPr/>
          </p:nvSpPr>
          <p:spPr bwMode="auto">
            <a:xfrm>
              <a:off x="3886200" y="3276600"/>
              <a:ext cx="1295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8" name="Line 16"/>
            <p:cNvSpPr>
              <a:spLocks noChangeShapeType="1"/>
            </p:cNvSpPr>
            <p:nvPr/>
          </p:nvSpPr>
          <p:spPr bwMode="auto">
            <a:xfrm flipH="1">
              <a:off x="5105400" y="3276600"/>
              <a:ext cx="76200" cy="3429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9" name="Line 17"/>
            <p:cNvSpPr>
              <a:spLocks noChangeShapeType="1"/>
            </p:cNvSpPr>
            <p:nvPr/>
          </p:nvSpPr>
          <p:spPr bwMode="auto">
            <a:xfrm flipH="1">
              <a:off x="3276600" y="6705600"/>
              <a:ext cx="1828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0" name="Text Box 18"/>
            <p:cNvSpPr txBox="1">
              <a:spLocks noChangeArrowheads="1"/>
            </p:cNvSpPr>
            <p:nvPr/>
          </p:nvSpPr>
          <p:spPr bwMode="auto">
            <a:xfrm>
              <a:off x="1447800" y="6477000"/>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Arial" panose="020B0604020202020204" pitchFamily="34" charset="0"/>
                </a:rPr>
                <a:t>…rest of program</a:t>
              </a:r>
            </a:p>
          </p:txBody>
        </p:sp>
        <p:sp>
          <p:nvSpPr>
            <p:cNvPr id="55311" name="AutoShape 19"/>
            <p:cNvSpPr>
              <a:spLocks noChangeArrowheads="1"/>
            </p:cNvSpPr>
            <p:nvPr/>
          </p:nvSpPr>
          <p:spPr bwMode="auto">
            <a:xfrm>
              <a:off x="914400" y="5105400"/>
              <a:ext cx="3200400"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(If)</a:t>
              </a:r>
            </a:p>
            <a:p>
              <a:pPr algn="ctr" eaLnBrk="1" hangingPunct="1">
                <a:spcBef>
                  <a:spcPct val="0"/>
                </a:spcBef>
                <a:buFontTx/>
                <a:buNone/>
              </a:pPr>
              <a:r>
                <a:rPr lang="en-CA" altLang="en-US" sz="1400">
                  <a:latin typeface="Arial" panose="020B0604020202020204" pitchFamily="34" charset="0"/>
                </a:rPr>
                <a:t>Boolean met?</a:t>
              </a:r>
            </a:p>
          </p:txBody>
        </p:sp>
        <p:cxnSp>
          <p:nvCxnSpPr>
            <p:cNvPr id="55312" name="AutoShape 20"/>
            <p:cNvCxnSpPr>
              <a:cxnSpLocks noChangeShapeType="1"/>
              <a:endCxn id="55311" idx="0"/>
            </p:cNvCxnSpPr>
            <p:nvPr/>
          </p:nvCxnSpPr>
          <p:spPr bwMode="auto">
            <a:xfrm>
              <a:off x="2514600" y="4800600"/>
              <a:ext cx="0" cy="2921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5313" name="AutoShape 21"/>
            <p:cNvCxnSpPr>
              <a:cxnSpLocks noChangeShapeType="1"/>
            </p:cNvCxnSpPr>
            <p:nvPr/>
          </p:nvCxnSpPr>
          <p:spPr bwMode="auto">
            <a:xfrm>
              <a:off x="2514600" y="60198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14" name="Text Box 22"/>
            <p:cNvSpPr txBox="1">
              <a:spLocks noChangeArrowheads="1"/>
            </p:cNvSpPr>
            <p:nvPr/>
          </p:nvSpPr>
          <p:spPr bwMode="auto">
            <a:xfrm>
              <a:off x="2209800" y="60960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15" name="Line 24"/>
            <p:cNvSpPr>
              <a:spLocks noChangeShapeType="1"/>
            </p:cNvSpPr>
            <p:nvPr/>
          </p:nvSpPr>
          <p:spPr bwMode="auto">
            <a:xfrm flipH="1">
              <a:off x="381000" y="5562600"/>
              <a:ext cx="457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6" name="Line 25"/>
            <p:cNvSpPr>
              <a:spLocks noChangeShapeType="1"/>
            </p:cNvSpPr>
            <p:nvPr/>
          </p:nvSpPr>
          <p:spPr bwMode="auto">
            <a:xfrm flipV="1">
              <a:off x="381000" y="3124200"/>
              <a:ext cx="0" cy="2438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7" name="Line 26"/>
            <p:cNvSpPr>
              <a:spLocks noChangeShapeType="1"/>
            </p:cNvSpPr>
            <p:nvPr/>
          </p:nvSpPr>
          <p:spPr bwMode="auto">
            <a:xfrm>
              <a:off x="381000" y="3124200"/>
              <a:ext cx="12192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8" name="Text Box 27"/>
            <p:cNvSpPr txBox="1">
              <a:spLocks noChangeArrowheads="1"/>
            </p:cNvSpPr>
            <p:nvPr/>
          </p:nvSpPr>
          <p:spPr bwMode="auto">
            <a:xfrm>
              <a:off x="457200" y="51816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grpSp>
      <p:sp>
        <p:nvSpPr>
          <p:cNvPr id="3" name="TextBox 2"/>
          <p:cNvSpPr txBox="1">
            <a:spLocks noChangeArrowheads="1"/>
          </p:cNvSpPr>
          <p:nvPr/>
        </p:nvSpPr>
        <p:spPr bwMode="auto">
          <a:xfrm>
            <a:off x="6477000" y="4024313"/>
            <a:ext cx="25908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JT: While adding a single break may not always result in ‘spaghetti’ it’s the beginning of a bad habit that may result in difficult to trace programs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ea typeface="ＭＳ Ｐゴシック" panose="020B0600070205080204" pitchFamily="34" charset="-128"/>
              </a:rPr>
              <a:t>An Alternate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6323" name="Content Placeholder 2"/>
          <p:cNvSpPr>
            <a:spLocks noGrp="1"/>
          </p:cNvSpPr>
          <p:nvPr>
            <p:ph idx="1"/>
          </p:nvPr>
        </p:nvSpPr>
        <p:spPr/>
        <p:txBody>
          <a:bodyPr/>
          <a:lstStyle/>
          <a:p>
            <a:r>
              <a:rPr lang="en-US" altLang="en-US" smtClean="0">
                <a:ea typeface="ＭＳ Ｐゴシック" panose="020B0600070205080204" pitchFamily="34" charset="-128"/>
              </a:rPr>
              <a:t>Instead of an </a:t>
            </a:r>
            <a:r>
              <a:rPr lang="ja-JP" altLang="en-US" smtClean="0">
                <a:ea typeface="ＭＳ Ｐゴシック" panose="020B0600070205080204" pitchFamily="34" charset="-128"/>
              </a:rPr>
              <a:t>‘</a:t>
            </a:r>
            <a:r>
              <a:rPr lang="en-US" altLang="ja-JP" sz="2000" smtClean="0">
                <a:latin typeface="Consolas" panose="020B0609020204030204" pitchFamily="49" charset="0"/>
                <a:ea typeface="ＭＳ Ｐゴシック" panose="020B0600070205080204" pitchFamily="34" charset="-128"/>
                <a:cs typeface="Consolas" panose="020B0609020204030204" pitchFamily="49" charset="0"/>
              </a:rPr>
              <a:t>if</a:t>
            </a:r>
            <a:r>
              <a:rPr lang="ja-JP" altLang="en-US" smtClean="0">
                <a:ea typeface="ＭＳ Ｐゴシック" panose="020B0600070205080204" pitchFamily="34" charset="-128"/>
              </a:rPr>
              <a:t>’</a:t>
            </a:r>
            <a:r>
              <a:rPr lang="en-US" altLang="ja-JP" smtClean="0">
                <a:ea typeface="ＭＳ Ｐゴシック" panose="020B0600070205080204" pitchFamily="34" charset="-128"/>
              </a:rPr>
              <a:t> and </a:t>
            </a:r>
            <a:r>
              <a:rPr lang="ja-JP" altLang="en-US" smtClean="0">
                <a:ea typeface="ＭＳ Ｐゴシック" panose="020B0600070205080204" pitchFamily="34" charset="-128"/>
              </a:rPr>
              <a:t>‘</a:t>
            </a:r>
            <a:r>
              <a:rPr lang="en-US" altLang="ja-JP" sz="2000" smtClean="0">
                <a:latin typeface="Consolas" panose="020B0609020204030204" pitchFamily="49" charset="0"/>
                <a:ea typeface="ＭＳ Ｐゴシック" panose="020B0600070205080204" pitchFamily="34" charset="-128"/>
                <a:cs typeface="Consolas" panose="020B0609020204030204" pitchFamily="49" charset="0"/>
              </a:rPr>
              <a:t>break</a:t>
            </a:r>
            <a:r>
              <a:rPr lang="ja-JP" altLang="en-US" smtClean="0">
                <a:ea typeface="ＭＳ Ｐゴシック" panose="020B0600070205080204" pitchFamily="34" charset="-128"/>
              </a:rPr>
              <a:t>’</a:t>
            </a:r>
            <a:r>
              <a:rPr lang="en-US" altLang="ja-JP" smtClean="0">
                <a:ea typeface="ＭＳ Ｐゴシック" panose="020B0600070205080204" pitchFamily="34" charset="-128"/>
              </a:rPr>
              <a:t> inside the body of the loop</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(BE1):</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break</a:t>
            </a:r>
          </a:p>
          <a:p>
            <a:endParaRPr lang="en-US" altLang="en-US" smtClean="0">
              <a:ea typeface="ＭＳ Ｐゴシック" panose="020B0600070205080204" pitchFamily="34" charset="-128"/>
            </a:endParaRPr>
          </a:p>
          <a:p>
            <a:pPr>
              <a:buFontTx/>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Box 3"/>
          <p:cNvSpPr txBox="1">
            <a:spLocks noChangeArrowheads="1"/>
          </p:cNvSpPr>
          <p:nvPr/>
        </p:nvSpPr>
        <p:spPr bwMode="auto">
          <a:xfrm>
            <a:off x="450850" y="2762250"/>
            <a:ext cx="769302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575"/>
              </a:spcAft>
            </a:pPr>
            <a:r>
              <a:rPr lang="en-US" altLang="en-US">
                <a:cs typeface="Arial" panose="020B0604020202020204" pitchFamily="34" charset="0"/>
              </a:rPr>
              <a:t>Add the second Boolean expression as part of the loop</a:t>
            </a:r>
            <a:r>
              <a:rPr lang="ja-JP" altLang="en-US">
                <a:cs typeface="Arial" panose="020B0604020202020204" pitchFamily="34" charset="0"/>
              </a:rPr>
              <a:t>’</a:t>
            </a:r>
            <a:r>
              <a:rPr lang="en-US" altLang="ja-JP">
                <a:cs typeface="Arial" panose="020B0604020202020204" pitchFamily="34" charset="0"/>
              </a:rPr>
              <a:t>s main Boolean expression</a:t>
            </a:r>
          </a:p>
          <a:p>
            <a:pPr eaLnBrk="1" hangingPunct="1">
              <a:spcBef>
                <a:spcPct val="0"/>
              </a:spcBef>
              <a:buFontTx/>
              <a:buNone/>
            </a:pPr>
            <a:r>
              <a:rPr lang="en-US" altLang="en-US" sz="1400">
                <a:latin typeface="Consolas" panose="020B0609020204030204" pitchFamily="49" charset="0"/>
                <a:cs typeface="Consolas" panose="020B0609020204030204" pitchFamily="49" charset="0"/>
              </a:rPr>
              <a:t>     while (BE1) and not (BE2):</a:t>
            </a:r>
          </a:p>
          <a:p>
            <a:pPr eaLnBrk="1" hangingPunct="1">
              <a:spcBef>
                <a:spcPct val="0"/>
              </a:spcBef>
              <a:buFontTx/>
              <a:buNone/>
            </a:pP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ea typeface="ＭＳ Ｐゴシック" panose="020B0600070205080204" pitchFamily="34" charset="-128"/>
              </a:rPr>
              <a:t>Another Alternative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7347" name="Content Placeholder 2"/>
          <p:cNvSpPr>
            <a:spLocks noGrp="1"/>
          </p:cNvSpPr>
          <p:nvPr>
            <p:ph idx="1"/>
          </p:nvPr>
        </p:nvSpPr>
        <p:spPr/>
        <p:txBody>
          <a:bodyPr/>
          <a:lstStyle/>
          <a:p>
            <a:r>
              <a:rPr lang="en-US" altLang="en-US" smtClean="0">
                <a:ea typeface="ＭＳ Ｐゴシック" panose="020B0600070205080204" pitchFamily="34" charset="-128"/>
                <a:cs typeface="Consolas" panose="020B0609020204030204" pitchFamily="49" charset="0"/>
              </a:rPr>
              <a:t>If the Boolean expressions become too complex consider using a </a:t>
            </a:r>
            <a:r>
              <a:rPr lang="ja-JP" altLang="en-US" smtClean="0">
                <a:ea typeface="ＭＳ Ｐゴシック" panose="020B0600070205080204" pitchFamily="34" charset="-128"/>
                <a:cs typeface="Consolas" panose="020B0609020204030204" pitchFamily="49" charset="0"/>
              </a:rPr>
              <a:t>‘</a:t>
            </a:r>
            <a:r>
              <a:rPr lang="en-US" altLang="ja-JP" sz="2000" smtClean="0">
                <a:latin typeface="Consolas" panose="020B0609020204030204" pitchFamily="49" charset="0"/>
                <a:ea typeface="ＭＳ Ｐゴシック" panose="020B0600070205080204" pitchFamily="34" charset="-128"/>
                <a:cs typeface="Consolas" panose="020B0609020204030204" pitchFamily="49" charset="0"/>
              </a:rPr>
              <a:t>flag</a:t>
            </a:r>
            <a:r>
              <a:rPr lang="ja-JP" altLang="en-US" smtClean="0">
                <a:ea typeface="ＭＳ Ｐゴシック" panose="020B0600070205080204" pitchFamily="34" charset="-128"/>
                <a:cs typeface="Consolas" panose="020B0609020204030204" pitchFamily="49" charset="0"/>
              </a:rPr>
              <a:t>’</a:t>
            </a:r>
            <a:endParaRPr lang="en-US" altLang="ja-JP" smtClean="0">
              <a:ea typeface="ＭＳ Ｐゴシック" panose="020B0600070205080204" pitchFamily="34" charset="-128"/>
              <a:cs typeface="Consolas" panose="020B0609020204030204" pitchFamily="49" charset="0"/>
            </a:endParaRP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flag = true</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(flag == true):</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if (BE1):</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flag == false</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flag == false</a:t>
            </a:r>
          </a:p>
          <a:p>
            <a:pPr>
              <a:buFontTx/>
              <a:buNone/>
            </a:pPr>
            <a:r>
              <a:rPr lang="en-US" altLang="en-US" sz="1800" b="1"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Otherwise the flag remains set to true</a:t>
            </a:r>
          </a:p>
          <a:p>
            <a:pPr>
              <a:buFontTx/>
              <a:buNone/>
            </a:pPr>
            <a:r>
              <a:rPr lang="en-US" altLang="en-US" sz="1800" b="1"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BE = A Boolean expression</a:t>
            </a:r>
          </a:p>
          <a:p>
            <a:endParaRPr lang="en-US" altLang="en-US" smtClean="0">
              <a:ea typeface="ＭＳ Ｐゴシック" panose="020B0600070205080204" pitchFamily="34" charset="-128"/>
            </a:endParaRPr>
          </a:p>
          <a:p>
            <a:r>
              <a:rPr lang="en-US" altLang="en-US" smtClean="0">
                <a:ea typeface="ＭＳ Ｐゴシック" panose="020B0600070205080204" pitchFamily="34" charset="-128"/>
              </a:rPr>
              <a:t>Both of these approaches still provide the advantage of a single exit point from the loop.</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smtClean="0">
                <a:ea typeface="ＭＳ Ｐゴシック" panose="020B0600070205080204" pitchFamily="34" charset="-128"/>
              </a:rPr>
              <a:t>Nested Loops</a:t>
            </a:r>
          </a:p>
        </p:txBody>
      </p:sp>
      <p:sp>
        <p:nvSpPr>
          <p:cNvPr id="59395" name="Rectangle 3"/>
          <p:cNvSpPr>
            <a:spLocks noGrp="1" noChangeArrowheads="1"/>
          </p:cNvSpPr>
          <p:nvPr>
            <p:ph idx="1"/>
          </p:nvPr>
        </p:nvSpPr>
        <p:spPr/>
        <p:txBody>
          <a:bodyPr/>
          <a:lstStyle/>
          <a:p>
            <a:pPr>
              <a:lnSpc>
                <a:spcPct val="70000"/>
              </a:lnSpc>
            </a:pPr>
            <a:r>
              <a:rPr lang="en-CA" altLang="en-US" smtClean="0">
                <a:ea typeface="ＭＳ Ｐゴシック" panose="020B0600070205080204" pitchFamily="34" charset="-128"/>
              </a:rPr>
              <a:t>One loop executes inside of another loop(s).</a:t>
            </a:r>
          </a:p>
          <a:p>
            <a:pPr>
              <a:lnSpc>
                <a:spcPct val="70000"/>
              </a:lnSpc>
            </a:pPr>
            <a:r>
              <a:rPr lang="en-CA" altLang="en-US" b="1" smtClean="0">
                <a:ea typeface="ＭＳ Ｐゴシック" panose="020B0600070205080204" pitchFamily="34" charset="-128"/>
              </a:rPr>
              <a:t>Example structure</a:t>
            </a:r>
            <a:r>
              <a:rPr lang="en-CA" altLang="en-US" smtClean="0">
                <a:ea typeface="ＭＳ Ｐゴシック" panose="020B0600070205080204" pitchFamily="34" charset="-128"/>
              </a:rPr>
              <a:t>:</a:t>
            </a:r>
          </a:p>
          <a:p>
            <a:pPr>
              <a:lnSpc>
                <a:spcPct val="70000"/>
              </a:lnSpc>
            </a:pPr>
            <a:endParaRPr lang="en-CA" altLang="en-US" smtClean="0">
              <a:ea typeface="ＭＳ Ｐゴシック" panose="020B0600070205080204" pitchFamily="34" charset="-128"/>
            </a:endParaRPr>
          </a:p>
          <a:p>
            <a:pPr lvl="1">
              <a:lnSpc>
                <a:spcPct val="70000"/>
              </a:lnSpc>
              <a:spcBef>
                <a:spcPct val="30000"/>
              </a:spcBef>
              <a:buFont typeface="Times New Roman" panose="02020603050405020304" pitchFamily="18"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Outer loop (runs n times)</a:t>
            </a:r>
          </a:p>
          <a:p>
            <a:pPr lvl="1">
              <a:lnSpc>
                <a:spcPct val="70000"/>
              </a:lnSpc>
              <a:spcBef>
                <a:spcPct val="30000"/>
              </a:spcBef>
              <a:buFont typeface="Times New Roman" panose="02020603050405020304" pitchFamily="18"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Inner loop (runs m times)</a:t>
            </a:r>
          </a:p>
          <a:p>
            <a:pPr lvl="1">
              <a:lnSpc>
                <a:spcPct val="70000"/>
              </a:lnSpc>
              <a:spcBef>
                <a:spcPct val="30000"/>
              </a:spcBef>
              <a:buFont typeface="Times New Roman" panose="02020603050405020304" pitchFamily="18"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Body of inner loop (runs n x m times)</a:t>
            </a:r>
          </a:p>
          <a:p>
            <a:pPr>
              <a:lnSpc>
                <a:spcPct val="70000"/>
              </a:lnSpc>
            </a:pPr>
            <a:endParaRPr lang="en-CA" altLang="en-US" sz="2000" smtClean="0">
              <a:ea typeface="ＭＳ Ｐゴシック" panose="020B0600070205080204" pitchFamily="34" charset="-128"/>
            </a:endParaRPr>
          </a:p>
          <a:p>
            <a:r>
              <a:rPr lang="en-CA" altLang="en-US" smtClean="0">
                <a:ea typeface="ＭＳ Ｐゴシック" panose="020B0600070205080204" pitchFamily="34" charset="-128"/>
              </a:rPr>
              <a:t> Program name</a:t>
            </a:r>
            <a:r>
              <a:rPr lang="en-US" altLang="en-US" smtClean="0">
                <a:ea typeface="ＭＳ Ｐゴシック" panose="020B0600070205080204" pitchFamily="34" charset="-128"/>
              </a:rPr>
              <a:t>:</a:t>
            </a:r>
            <a:r>
              <a:rPr lang="en-US" altLang="en-US" b="1"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nested.py</a:t>
            </a:r>
            <a:endParaRPr lang="en-CA" altLang="en-US" sz="2000" smtClean="0">
              <a:latin typeface="Consolas" panose="020B0609020204030204" pitchFamily="49" charset="0"/>
              <a:ea typeface="ＭＳ Ｐゴシック" panose="020B0600070205080204" pitchFamily="34" charset="-128"/>
              <a:cs typeface="Consolas" panose="020B0609020204030204" pitchFamily="49" charset="0"/>
            </a:endParaRP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i = 1</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while (i &lt;= 2):</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j = 1</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(j &lt;= 3):</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 " j = ", j)</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j = j + 1</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lnSpc>
                <a:spcPct val="8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60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267200"/>
            <a:ext cx="25971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a:t>
            </a:r>
          </a:p>
        </p:txBody>
      </p:sp>
      <p:sp>
        <p:nvSpPr>
          <p:cNvPr id="61443" name="Rectangle 3"/>
          <p:cNvSpPr>
            <a:spLocks noGrp="1" noChangeArrowheads="1"/>
          </p:cNvSpPr>
          <p:nvPr>
            <p:ph idx="1"/>
          </p:nvPr>
        </p:nvSpPr>
        <p:spPr/>
        <p:txBody>
          <a:bodyPr/>
          <a:lstStyle/>
          <a:p>
            <a:r>
              <a:rPr lang="en-CA" altLang="en-US" smtClean="0">
                <a:ea typeface="ＭＳ Ｐゴシック" panose="020B0600070205080204" pitchFamily="34" charset="-128"/>
              </a:rPr>
              <a:t>Infinite loops never end (the stopping condition is never met).</a:t>
            </a:r>
          </a:p>
          <a:p>
            <a:r>
              <a:rPr lang="en-CA" altLang="en-US" smtClean="0">
                <a:ea typeface="ＭＳ Ｐゴシック" panose="020B0600070205080204" pitchFamily="34" charset="-128"/>
              </a:rPr>
              <a:t>They can be caused by logical errors:</a:t>
            </a:r>
          </a:p>
          <a:p>
            <a:pPr lvl="1"/>
            <a:r>
              <a:rPr lang="en-CA" altLang="en-US" smtClean="0">
                <a:ea typeface="ＭＳ Ｐゴシック" panose="020B0600070205080204" pitchFamily="34" charset="-128"/>
              </a:rPr>
              <a:t>The loop control is never updated (Example 1 – below).</a:t>
            </a:r>
          </a:p>
          <a:p>
            <a:pPr lvl="1"/>
            <a:r>
              <a:rPr lang="en-CA" altLang="en-US" smtClean="0">
                <a:ea typeface="ＭＳ Ｐゴシック" panose="020B0600070205080204" pitchFamily="34" charset="-128"/>
              </a:rPr>
              <a:t>The updating of the loop control never brings it closer to the stopping condition (Example 2 – next slide).</a:t>
            </a:r>
          </a:p>
          <a:p>
            <a:r>
              <a:rPr lang="en-CA" altLang="en-US" b="1" smtClean="0">
                <a:ea typeface="ＭＳ Ｐゴシック" panose="020B0600070205080204" pitchFamily="34" charset="-128"/>
              </a:rPr>
              <a:t>Example 1</a:t>
            </a:r>
            <a:r>
              <a:rPr lang="en-CA"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10):</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endParaRPr lang="en-CA" altLang="en-US" sz="2000" smtClean="0">
              <a:latin typeface="Arial" panose="020B0604020202020204" pitchFamily="34" charset="0"/>
              <a:ea typeface="ＭＳ Ｐゴシック" panose="020B0600070205080204" pitchFamily="34" charset="-128"/>
            </a:endParaRPr>
          </a:p>
        </p:txBody>
      </p:sp>
      <p:sp>
        <p:nvSpPr>
          <p:cNvPr id="475140" name="Text Box 4"/>
          <p:cNvSpPr txBox="1">
            <a:spLocks noChangeArrowheads="1"/>
          </p:cNvSpPr>
          <p:nvPr/>
        </p:nvSpPr>
        <p:spPr bwMode="auto">
          <a:xfrm>
            <a:off x="425450" y="6342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763" y="3962400"/>
            <a:ext cx="847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5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0"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 (2)</a:t>
            </a:r>
          </a:p>
        </p:txBody>
      </p:sp>
      <p:sp>
        <p:nvSpPr>
          <p:cNvPr id="63491" name="Rectangle 3"/>
          <p:cNvSpPr>
            <a:spLocks noGrp="1" noChangeArrowheads="1"/>
          </p:cNvSpPr>
          <p:nvPr>
            <p:ph idx="1"/>
          </p:nvPr>
        </p:nvSpPr>
        <p:spPr/>
        <p:txBody>
          <a:bodyPr/>
          <a:lstStyle/>
          <a:p>
            <a:r>
              <a:rPr lang="en-CA" altLang="en-US" b="1" smtClean="0">
                <a:ea typeface="ＭＳ Ｐゴシック" panose="020B0600070205080204" pitchFamily="34" charset="-128"/>
              </a:rPr>
              <a:t>Example 2</a:t>
            </a:r>
            <a:r>
              <a:rPr lang="en-US" altLang="en-US" smtClean="0">
                <a:ea typeface="ＭＳ Ｐゴシック" panose="020B0600070205080204" pitchFamily="34" charset="-128"/>
              </a:rPr>
              <a:t>:</a:t>
            </a:r>
            <a:r>
              <a:rPr lang="en-US" altLang="en-US" b="1"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infinite2.py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smtClean="0">
              <a:latin typeface="Arial" panose="020B0604020202020204" pitchFamily="34" charset="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10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while (i &gt; 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CA" altLang="en-US" sz="1800" smtClean="0">
              <a:latin typeface="Arial" panose="020B0604020202020204" pitchFamily="34" charset="0"/>
              <a:ea typeface="ＭＳ Ｐゴシック" panose="020B0600070205080204" pitchFamily="34" charset="-128"/>
            </a:endParaRPr>
          </a:p>
        </p:txBody>
      </p:sp>
      <p:sp>
        <p:nvSpPr>
          <p:cNvPr id="477188" name="Text Box 4"/>
          <p:cNvSpPr txBox="1">
            <a:spLocks noChangeArrowheads="1"/>
          </p:cNvSpPr>
          <p:nvPr/>
        </p:nvSpPr>
        <p:spPr bwMode="auto">
          <a:xfrm>
            <a:off x="425450" y="6088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81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743200"/>
            <a:ext cx="11239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7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a:t>
            </a:r>
          </a:p>
        </p:txBody>
      </p:sp>
      <p:sp>
        <p:nvSpPr>
          <p:cNvPr id="65539" name="Rectangle 3"/>
          <p:cNvSpPr>
            <a:spLocks noGrp="1" noChangeArrowheads="1"/>
          </p:cNvSpPr>
          <p:nvPr>
            <p:ph idx="1"/>
          </p:nvPr>
        </p:nvSpPr>
        <p:spPr/>
        <p:txBody>
          <a:bodyPr/>
          <a:lstStyle/>
          <a:p>
            <a:r>
              <a:rPr lang="en-US" altLang="en-US" smtClean="0">
                <a:ea typeface="ＭＳ Ｐゴシック" panose="020B0600070205080204" pitchFamily="34" charset="-128"/>
              </a:rPr>
              <a:t>Make sure that the loop executes the proper number of times.</a:t>
            </a:r>
          </a:p>
          <a:p>
            <a:r>
              <a:rPr lang="en-US" altLang="en-US" smtClean="0">
                <a:ea typeface="ＭＳ Ｐゴシック" panose="020B0600070205080204" pitchFamily="34" charset="-128"/>
              </a:rPr>
              <a:t>Test conditions:</a:t>
            </a:r>
          </a:p>
          <a:p>
            <a:pPr marL="901700" lvl="1" indent="-381000">
              <a:buFontTx/>
              <a:buAutoNum type="arabicParenR"/>
            </a:pPr>
            <a:r>
              <a:rPr lang="en-US" altLang="en-US" smtClean="0">
                <a:ea typeface="ＭＳ Ｐゴシック" panose="020B0600070205080204" pitchFamily="34" charset="-128"/>
              </a:rPr>
              <a:t>Loop does not run</a:t>
            </a:r>
          </a:p>
          <a:p>
            <a:pPr marL="901700" lvl="1" indent="-381000">
              <a:buFontTx/>
              <a:buAutoNum type="arabicParenR"/>
            </a:pPr>
            <a:r>
              <a:rPr lang="en-US" altLang="en-US" smtClean="0">
                <a:ea typeface="ＭＳ Ｐゴシック" panose="020B0600070205080204" pitchFamily="34" charset="-128"/>
              </a:rPr>
              <a:t>Loop runs exactly once</a:t>
            </a:r>
          </a:p>
          <a:p>
            <a:pPr marL="901700" lvl="1" indent="-381000">
              <a:buFontTx/>
              <a:buAutoNum type="arabicParenR"/>
            </a:pPr>
            <a:r>
              <a:rPr lang="en-US" altLang="en-US" smtClean="0">
                <a:ea typeface="ＭＳ Ｐゴシック" panose="020B0600070205080204" pitchFamily="34" charset="-128"/>
              </a:rPr>
              <a:t>Loop runs exactly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n</a:t>
            </a:r>
            <a:r>
              <a:rPr lang="en-US" altLang="en-US" smtClean="0">
                <a:ea typeface="ＭＳ Ｐゴシック" panose="020B0600070205080204" pitchFamily="34" charset="-128"/>
              </a:rPr>
              <a:t>’</a:t>
            </a:r>
            <a:r>
              <a:rPr lang="en-US" altLang="ja-JP" smtClean="0">
                <a:ea typeface="ＭＳ Ｐゴシック" panose="020B0600070205080204" pitchFamily="34" charset="-128"/>
              </a:rPr>
              <a:t> times</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 An Example</a:t>
            </a:r>
          </a:p>
        </p:txBody>
      </p:sp>
      <p:sp>
        <p:nvSpPr>
          <p:cNvPr id="67587" name="Rectangle 3"/>
          <p:cNvSpPr>
            <a:spLocks noGrp="1" noChangeArrowheads="1"/>
          </p:cNvSpPr>
          <p:nvPr>
            <p:ph idx="1"/>
          </p:nvPr>
        </p:nvSpPr>
        <p:spPr/>
        <p:txBody>
          <a:bodyPr/>
          <a:lstStyle/>
          <a:p>
            <a:pPr>
              <a:buFontTx/>
              <a:buNone/>
            </a:pPr>
            <a:r>
              <a:rPr lang="en-US" altLang="en-US" smtClean="0">
                <a:ea typeface="ＭＳ Ｐゴシック" panose="020B0600070205080204" pitchFamily="34" charset="-128"/>
                <a:cs typeface="Consolas" panose="020B0609020204030204" pitchFamily="49" charset="0"/>
              </a:rPr>
              <a:t>Program name:</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 testing.py</a:t>
            </a:r>
          </a:p>
          <a:p>
            <a:pPr>
              <a:buFontTx/>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sum = 0</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i = 1</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last = 0</a:t>
            </a:r>
          </a:p>
          <a:p>
            <a:pPr>
              <a:buFontTx/>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last = int(input("Enter the last number in the sequence to sum : "))</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while (i &lt;= last):</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sum = sum + i</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 = i + 1</a:t>
            </a:r>
          </a:p>
          <a:p>
            <a:pPr>
              <a:buFontTx/>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print("sum =", sum)</a:t>
            </a:r>
          </a:p>
          <a:p>
            <a:pPr>
              <a:lnSpc>
                <a:spcPct val="70000"/>
              </a:lnSpc>
              <a:spcBef>
                <a:spcPct val="10000"/>
              </a:spcBef>
              <a:buFontTx/>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r>
              <a:rPr lang="en-US" altLang="en-US" smtClean="0">
                <a:ea typeface="ＭＳ Ｐゴシック" panose="020B0600070205080204" pitchFamily="34" charset="-128"/>
              </a:rPr>
              <a:t>Extra Practice</a:t>
            </a:r>
          </a:p>
        </p:txBody>
      </p:sp>
      <p:sp>
        <p:nvSpPr>
          <p:cNvPr id="69635" name="Content Placeholder 2"/>
          <p:cNvSpPr>
            <a:spLocks noGrp="1"/>
          </p:cNvSpPr>
          <p:nvPr>
            <p:ph idx="1"/>
          </p:nvPr>
        </p:nvSpPr>
        <p:spPr/>
        <p:txBody>
          <a:bodyPr/>
          <a:lstStyle/>
          <a:p>
            <a:r>
              <a:rPr lang="en-US" altLang="en-US" smtClean="0">
                <a:ea typeface="ＭＳ Ｐゴシック" panose="020B0600070205080204" pitchFamily="34" charset="-128"/>
              </a:rPr>
              <a:t>Write a loop that will continue repeating if the user enters a value that is negative.</a:t>
            </a:r>
          </a:p>
          <a:p>
            <a:r>
              <a:rPr lang="en-US" altLang="en-US" smtClean="0">
                <a:ea typeface="ＭＳ Ｐゴシック" panose="020B0600070205080204" pitchFamily="34" charset="-128"/>
              </a:rPr>
              <a:t>Write a program that will prompt the user for number and an exponent. Using a loop  the program will calculate the value of the number raised to the exponent.</a:t>
            </a:r>
          </a:p>
          <a:p>
            <a:pPr lvl="1"/>
            <a:r>
              <a:rPr lang="en-US" altLang="en-US" smtClean="0">
                <a:ea typeface="ＭＳ Ｐゴシック" panose="020B0600070205080204" pitchFamily="34" charset="-128"/>
              </a:rPr>
              <a:t>To keep it simple you can limit the program to non-negative exponents.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pPr>
              <a:defRPr/>
            </a:pPr>
            <a:r>
              <a:rPr lang="en-US" altLang="en-US" dirty="0" smtClean="0">
                <a:ea typeface="+mj-ea"/>
                <a:cs typeface="+mj-cs"/>
              </a:rPr>
              <a:t>Problem Solving: Using Loops For A More Complex Problem</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Write a program that will prompt the user for the birth month and the day of birth.</a:t>
            </a:r>
          </a:p>
          <a:p>
            <a:r>
              <a:rPr lang="en-US" altLang="en-US" smtClean="0">
                <a:ea typeface="ＭＳ Ｐゴシック" panose="020B0600070205080204" pitchFamily="34" charset="-128"/>
              </a:rPr>
              <a:t>The birth month must be a value from 1 – 12.</a:t>
            </a:r>
          </a:p>
          <a:p>
            <a:r>
              <a:rPr lang="en-US" altLang="en-US" smtClean="0">
                <a:ea typeface="ＭＳ Ｐゴシック" panose="020B0600070205080204" pitchFamily="34" charset="-128"/>
              </a:rPr>
              <a:t>The day of birth must be a number that is one or greater while the maximum value will be determined by the maximum days in a particular month.</a:t>
            </a:r>
          </a:p>
          <a:p>
            <a:endParaRPr lang="en-US" altLang="en-US" smtClean="0">
              <a:ea typeface="ＭＳ Ｐゴシック" panose="020B0600070205080204" pitchFamily="34" charset="-128"/>
            </a:endParaRPr>
          </a:p>
          <a:p>
            <a:pPr lvl="1"/>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Thirty days hath September,</a:t>
            </a:r>
            <a:b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April, June, and November:</a:t>
            </a:r>
            <a:b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All the rest have thirty-one,</a:t>
            </a:r>
            <a:b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Except for February,</a:t>
            </a:r>
            <a:b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Which hath twenty-eight days clear,</a:t>
            </a:r>
            <a:b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i="1" smtClean="0">
                <a:latin typeface="Times New Roman" panose="02020603050405020304" pitchFamily="18" charset="0"/>
                <a:ea typeface="ＭＳ Ｐゴシック" panose="020B0600070205080204" pitchFamily="34" charset="-128"/>
                <a:cs typeface="Times New Roman" panose="02020603050405020304" pitchFamily="18" charset="0"/>
              </a:rPr>
              <a:t>And twenty-nine in each leap year. </a:t>
            </a:r>
          </a:p>
          <a:p>
            <a:pPr lvl="2"/>
            <a:r>
              <a:rPr lang="en-US" altLang="en-US" sz="2000" i="1" smtClean="0">
                <a:latin typeface="Times New Roman" panose="02020603050405020304" pitchFamily="18" charset="0"/>
                <a:ea typeface="ＭＳ Ｐゴシック" panose="020B0600070205080204" pitchFamily="34" charset="-128"/>
                <a:cs typeface="Times New Roman" panose="02020603050405020304" pitchFamily="18" charset="0"/>
              </a:rPr>
              <a:t>[JT’s note: for this example you can assume that a day of birth of 29 is always valid for February] </a:t>
            </a:r>
            <a:endParaRPr lang="en-US" altLang="en-US" sz="2000" smtClean="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fontScale="90000"/>
          </a:bodyPr>
          <a:lstStyle/>
          <a:p>
            <a:pPr>
              <a:defRPr/>
            </a:pPr>
            <a:r>
              <a:rPr lang="en-US" altLang="en-US" dirty="0" smtClean="0">
                <a:ea typeface="+mj-ea"/>
                <a:cs typeface="+mj-cs"/>
              </a:rPr>
              <a:t>Problem Solving: Using Loops For A More Complex Problem (2)</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The program will prompt first for the month and repeat the prompt as long as the value is not within the valid range.</a:t>
            </a:r>
          </a:p>
          <a:p>
            <a:r>
              <a:rPr lang="en-US" altLang="en-US" smtClean="0">
                <a:ea typeface="ＭＳ Ｐゴシック" panose="020B0600070205080204" pitchFamily="34" charset="-128"/>
              </a:rPr>
              <a:t>Next the program will prompt for day of birth and repeatedly prompt for a value so long as day is valid for the particular month (see previous slide).</a:t>
            </a:r>
          </a:p>
          <a:p>
            <a:r>
              <a:rPr lang="en-US" altLang="en-US" smtClean="0">
                <a:ea typeface="ＭＳ Ｐゴシック" panose="020B0600070205080204" pitchFamily="34" charset="-128"/>
              </a:rPr>
              <a:t>After receiving a valid month and day the program will display the month of birth and the day of birth.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ea typeface="ＭＳ Ｐゴシック" panose="020B0600070205080204" pitchFamily="34" charset="-128"/>
              </a:rPr>
              <a:t>Pseudo 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A high level solution or algorithm that is not specified in a programming language.</a:t>
            </a:r>
          </a:p>
          <a:p>
            <a:r>
              <a:rPr lang="en-US" altLang="en-US" smtClean="0">
                <a:ea typeface="ＭＳ Ｐゴシック" panose="020B0600070205080204" pitchFamily="34" charset="-128"/>
              </a:rPr>
              <a:t>Instead English-like statements are used.</a:t>
            </a:r>
          </a:p>
          <a:p>
            <a:pPr lvl="1"/>
            <a:r>
              <a:rPr lang="en-US" altLang="en-US"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sz="1800" smtClean="0">
                <a:latin typeface="Arial" panose="020B0604020202020204" pitchFamily="34" charset="0"/>
                <a:ea typeface="ＭＳ Ｐゴシック" panose="020B0600070205080204" pitchFamily="34" charset="-128"/>
                <a:cs typeface="Times New Roman" panose="02020603050405020304" pitchFamily="18" charset="0"/>
              </a:rPr>
              <a:t>A high-level description of the actions of a program or algorithm, using a mixture of English and informal programming language syntax</a:t>
            </a:r>
            <a:r>
              <a:rPr lang="en-US" altLang="en-US"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sz="1800" smtClean="0">
                <a:latin typeface="Arial" panose="020B0604020202020204" pitchFamily="34" charset="0"/>
                <a:ea typeface="ＭＳ Ｐゴシック" panose="020B0600070205080204" pitchFamily="34" charset="-128"/>
                <a:cs typeface="Arial" panose="020B0604020202020204" pitchFamily="34" charset="0"/>
              </a:rPr>
              <a:t>– Python for Everyone (Horstmann, Necaise)</a:t>
            </a:r>
          </a:p>
          <a:p>
            <a:r>
              <a:rPr lang="en-US" altLang="en-US" smtClean="0">
                <a:ea typeface="ＭＳ Ｐゴシック" panose="020B0600070205080204" pitchFamily="34" charset="-128"/>
              </a:rPr>
              <a:t>Benefits: it allows the programmer to focus on the solution without spending a lot time worrying about details such as syntax.</a:t>
            </a:r>
          </a:p>
          <a:p>
            <a:r>
              <a:rPr lang="en-US" altLang="en-US" smtClean="0">
                <a:ea typeface="ＭＳ Ｐゴシック" panose="020B0600070205080204" pitchFamily="34" charset="-128"/>
              </a:rPr>
              <a:t>When the pseudo code solution has been created then those details can be handled separately when the solution is translated into an actual program.</a:t>
            </a:r>
          </a:p>
          <a:p>
            <a:r>
              <a:rPr lang="en-US" altLang="en-US" smtClean="0">
                <a:ea typeface="ＭＳ Ｐゴシック" panose="020B0600070205080204" pitchFamily="34" charset="-128"/>
              </a:rPr>
              <a:t>For difficult problems it may be beneficial to break the problem solving process into these steps.</a:t>
            </a:r>
          </a:p>
          <a:p>
            <a:pPr>
              <a:buFontTx/>
              <a:buNone/>
            </a:pP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ea typeface="ＭＳ Ｐゴシック" panose="020B0600070205080204" pitchFamily="34" charset="-128"/>
              </a:rPr>
              <a:t>A Pseudo Code Solution</a:t>
            </a:r>
          </a:p>
        </p:txBody>
      </p:sp>
      <p:sp>
        <p:nvSpPr>
          <p:cNvPr id="74755" name="Content Placeholder 2"/>
          <p:cNvSpPr>
            <a:spLocks noGrp="1"/>
          </p:cNvSpPr>
          <p:nvPr>
            <p:ph idx="1"/>
          </p:nvPr>
        </p:nvSpPr>
        <p:spPr/>
        <p:txBody>
          <a:bodyPr/>
          <a:lstStyle/>
          <a:p>
            <a:pPr marL="0" indent="0">
              <a:buFontTx/>
              <a:buNone/>
            </a:pPr>
            <a:r>
              <a:rPr lang="en-US" altLang="en-US" sz="2000" smtClean="0">
                <a:latin typeface="Comic Sans MS" panose="030F0702030302020204" pitchFamily="66" charset="0"/>
                <a:ea typeface="ＭＳ Ｐゴシック" panose="020B0600070205080204" pitchFamily="34" charset="-128"/>
              </a:rPr>
              <a:t>While (month is not between 1 and 12) do</a:t>
            </a:r>
          </a:p>
          <a:p>
            <a:pPr marL="0" indent="0">
              <a:buFontTx/>
              <a:buNone/>
            </a:pPr>
            <a:r>
              <a:rPr lang="en-US" altLang="en-US" sz="2000" smtClean="0">
                <a:latin typeface="Comic Sans MS" panose="030F0702030302020204" pitchFamily="66" charset="0"/>
                <a:ea typeface="ＭＳ Ｐゴシック" panose="020B0600070205080204" pitchFamily="34" charset="-128"/>
              </a:rPr>
              <a:t>     Prompt user for month</a:t>
            </a:r>
          </a:p>
          <a:p>
            <a:pPr marL="0" indent="0">
              <a:buFontTx/>
              <a:buNone/>
            </a:pPr>
            <a:r>
              <a:rPr lang="en-US" altLang="en-US" sz="2000" smtClean="0">
                <a:latin typeface="Comic Sans MS" panose="030F0702030302020204" pitchFamily="66" charset="0"/>
                <a:ea typeface="ＭＳ Ｐゴシック" panose="020B0600070205080204" pitchFamily="34" charset="-128"/>
              </a:rPr>
              <a:t>If (month is one with 31 days) then</a:t>
            </a:r>
          </a:p>
          <a:p>
            <a:pPr marL="0" indent="0">
              <a:buFontTx/>
              <a:buNone/>
            </a:pPr>
            <a:r>
              <a:rPr lang="en-US" altLang="en-US" sz="2000" smtClean="0">
                <a:latin typeface="Comic Sans MS" panose="030F0702030302020204" pitchFamily="66" charset="0"/>
                <a:ea typeface="ＭＳ Ｐゴシック" panose="020B0600070205080204" pitchFamily="34" charset="-128"/>
              </a:rPr>
              <a:t>     while (month is not between 1 and 31) do</a:t>
            </a:r>
          </a:p>
          <a:p>
            <a:pPr marL="0" indent="0">
              <a:buFontTx/>
              <a:buNone/>
            </a:pPr>
            <a:r>
              <a:rPr lang="en-US" altLang="en-US" sz="2000" smtClean="0">
                <a:latin typeface="Comic Sans MS" panose="030F0702030302020204" pitchFamily="66" charset="0"/>
                <a:ea typeface="ＭＳ Ｐゴシック" panose="020B0600070205080204" pitchFamily="34" charset="-128"/>
              </a:rPr>
              <a:t>          Prompt user for day</a:t>
            </a:r>
          </a:p>
          <a:p>
            <a:pPr marL="0" indent="0">
              <a:buFontTx/>
              <a:buNone/>
            </a:pPr>
            <a:r>
              <a:rPr lang="en-US" altLang="en-US" sz="2000" smtClean="0">
                <a:latin typeface="Comic Sans MS" panose="030F0702030302020204" pitchFamily="66" charset="0"/>
                <a:ea typeface="ＭＳ Ｐゴシック" panose="020B0600070205080204" pitchFamily="34" charset="-128"/>
              </a:rPr>
              <a:t>If (month is one with 30 days) then </a:t>
            </a:r>
          </a:p>
          <a:p>
            <a:pPr marL="0" indent="0">
              <a:buFontTx/>
              <a:buNone/>
            </a:pPr>
            <a:r>
              <a:rPr lang="en-US" altLang="en-US" sz="2000" smtClean="0">
                <a:latin typeface="Comic Sans MS" panose="030F0702030302020204" pitchFamily="66" charset="0"/>
                <a:ea typeface="ＭＳ Ｐゴシック" panose="020B0600070205080204" pitchFamily="34" charset="-128"/>
              </a:rPr>
              <a:t>     while (month is not between 1 and 30) do</a:t>
            </a:r>
          </a:p>
          <a:p>
            <a:pPr marL="0" indent="0">
              <a:buFontTx/>
              <a:buNone/>
            </a:pPr>
            <a:r>
              <a:rPr lang="en-US" altLang="en-US" sz="2000" smtClean="0">
                <a:latin typeface="Comic Sans MS" panose="030F0702030302020204" pitchFamily="66" charset="0"/>
                <a:ea typeface="ＭＳ Ｐゴシック" panose="020B0600070205080204" pitchFamily="34" charset="-128"/>
              </a:rPr>
              <a:t>          Prompt user for day</a:t>
            </a:r>
          </a:p>
          <a:p>
            <a:pPr marL="0" indent="0">
              <a:buFontTx/>
              <a:buNone/>
            </a:pPr>
            <a:r>
              <a:rPr lang="en-US" altLang="en-US" sz="2000" smtClean="0">
                <a:latin typeface="Comic Sans MS" panose="030F0702030302020204" pitchFamily="66" charset="0"/>
                <a:ea typeface="ＭＳ Ｐゴシック" panose="020B0600070205080204" pitchFamily="34" charset="-128"/>
              </a:rPr>
              <a:t>If (month has 29 days) then</a:t>
            </a:r>
          </a:p>
          <a:p>
            <a:pPr marL="0" indent="0">
              <a:buFontTx/>
              <a:buNone/>
            </a:pPr>
            <a:r>
              <a:rPr lang="en-US" altLang="en-US" sz="2000" smtClean="0">
                <a:latin typeface="Comic Sans MS" panose="030F0702030302020204" pitchFamily="66" charset="0"/>
                <a:ea typeface="ＭＳ Ｐゴシック" panose="020B0600070205080204" pitchFamily="34" charset="-128"/>
              </a:rPr>
              <a:t>     while (month is not between 1 and 29) do</a:t>
            </a:r>
          </a:p>
          <a:p>
            <a:pPr marL="0" indent="0">
              <a:buFontTx/>
              <a:buNone/>
            </a:pPr>
            <a:r>
              <a:rPr lang="en-US" altLang="en-US" sz="2000" smtClean="0">
                <a:latin typeface="Comic Sans MS" panose="030F0702030302020204" pitchFamily="66" charset="0"/>
                <a:ea typeface="ＭＳ Ｐゴシック" panose="020B0600070205080204" pitchFamily="34" charset="-128"/>
              </a:rPr>
              <a:t>          Prompt user for day</a:t>
            </a:r>
          </a:p>
          <a:p>
            <a:pPr marL="0" indent="0">
              <a:buFontTx/>
              <a:buNone/>
            </a:pPr>
            <a:r>
              <a:rPr lang="en-US" altLang="en-US" sz="2000" smtClean="0">
                <a:latin typeface="Comic Sans MS" panose="030F0702030302020204" pitchFamily="66" charset="0"/>
                <a:ea typeface="ＭＳ Ｐゴシック" panose="020B0600070205080204" pitchFamily="34" charset="-128"/>
              </a:rPr>
              <a:t>Show month and day of birth</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ea typeface="ＭＳ Ｐゴシック" panose="020B0600070205080204" pitchFamily="34" charset="-128"/>
              </a:rPr>
              <a:t>Program Code Solution</a:t>
            </a:r>
          </a:p>
        </p:txBody>
      </p:sp>
      <p:sp>
        <p:nvSpPr>
          <p:cNvPr id="75779" name="Content Placeholder 2"/>
          <p:cNvSpPr>
            <a:spLocks noGrp="1"/>
          </p:cNvSpPr>
          <p:nvPr>
            <p:ph idx="1"/>
          </p:nvPr>
        </p:nvSpPr>
        <p:spPr/>
        <p:txBody>
          <a:bodyPr/>
          <a:lstStyle/>
          <a:p>
            <a:r>
              <a:rPr lang="en-US" altLang="en-US" b="1" smtClean="0">
                <a:ea typeface="ＭＳ Ｐゴシック" panose="020B0600070205080204" pitchFamily="34" charset="-128"/>
              </a:rPr>
              <a:t>Program name</a:t>
            </a:r>
            <a:r>
              <a:rPr lang="en-US"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calendar.py</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JAN = 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FEB = 2</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MAR = 3</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APR = 4</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MAY = 5</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JUN = 6</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JUL = 7</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AUG = 8</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SEP = 9</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OCT = 10</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NOV = 11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DEC = 12</a:t>
            </a:r>
          </a:p>
          <a:p>
            <a:pPr marL="342900" lvl="1" indent="0">
              <a:buFont typeface="Arial" panose="020B0604020202020204" pitchFamily="34" charset="0"/>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ea typeface="ＭＳ Ｐゴシック" panose="020B0600070205080204" pitchFamily="34" charset="-128"/>
              </a:rPr>
              <a:t>Program Code Solution (2)</a:t>
            </a:r>
          </a:p>
        </p:txBody>
      </p:sp>
      <p:sp>
        <p:nvSpPr>
          <p:cNvPr id="76803" name="Content Placeholder 2"/>
          <p:cNvSpPr>
            <a:spLocks noGrp="1"/>
          </p:cNvSpPr>
          <p:nvPr>
            <p:ph idx="1"/>
          </p:nvPr>
        </p:nvSpPr>
        <p:spPr/>
        <p:txBody>
          <a:bodyPr/>
          <a:lstStyle/>
          <a:p>
            <a:pPr marL="342900" lvl="1" indent="0">
              <a:buFont typeface="Arial" panose="020B0604020202020204" pitchFamily="34" charset="0"/>
              <a:buNone/>
            </a:pPr>
            <a:r>
              <a:rPr lang="en-US" altLang="en-US" sz="160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Entering Month separate from day:                                                             </a:t>
            </a:r>
          </a:p>
          <a:p>
            <a:pPr marL="342900" lvl="1" indent="0">
              <a:buFont typeface="Arial" panose="020B0604020202020204" pitchFamily="34" charset="0"/>
              <a:buNone/>
            </a:pPr>
            <a:r>
              <a:rPr lang="en-US" altLang="en-US" sz="160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Once month value is entered it cannot be changed                                              </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month = -1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while (month &lt; JAN) or (month &gt; DEC):</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month = int(input("Enter value for month (1 - 12): "))</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(month &lt; JAN) or (month &gt; DEC):</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print("Month must be a value from 1 - 12")</a:t>
            </a:r>
          </a:p>
          <a:p>
            <a:pPr marL="342900" lvl="1" indent="0">
              <a:buFont typeface="Arial" panose="020B0604020202020204" pitchFamily="34" charset="0"/>
              <a:buNone/>
            </a:pPr>
            <a:endParaRPr lang="en-US" altLang="en-US" sz="1600" smtClean="0">
              <a:latin typeface="Consolas" panose="020B0609020204030204" pitchFamily="49" charset="0"/>
              <a:ea typeface="ＭＳ Ｐゴシック" panose="020B0600070205080204" pitchFamily="34" charset="-128"/>
              <a:cs typeface="Consolas" panose="020B0609020204030204" pitchFamily="49" charset="0"/>
            </a:endParaRPr>
          </a:p>
          <a:p>
            <a:pPr marL="342900" lvl="1" indent="0">
              <a:buFont typeface="Arial" panose="020B0604020202020204" pitchFamily="34" charset="0"/>
              <a:buNone/>
            </a:pPr>
            <a:r>
              <a:rPr lang="en-US" altLang="en-US" sz="160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Months with 31 days                                                                           </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if (month in (JAN,MAR,MAY,JUL,AUG,OCT,DEC)):</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day = -1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while (day &lt; 1) or (day &gt; 31):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day = int(input("Enter value for day (1 - 31): "))</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(day &lt; 1) or (day &gt; 31):</a:t>
            </a:r>
          </a:p>
          <a:p>
            <a:pPr marL="34290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print("Day must be a value from 1 - 31")</a:t>
            </a:r>
          </a:p>
          <a:p>
            <a:endParaRPr lang="en-US" altLang="en-US" sz="2000"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mtClean="0">
              <a:ea typeface="ＭＳ Ｐゴシック" panose="020B0600070205080204" pitchFamily="34" charset="-128"/>
            </a:endParaRPr>
          </a:p>
        </p:txBody>
      </p:sp>
      <p:pic>
        <p:nvPicPr>
          <p:cNvPr id="139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556250"/>
            <a:ext cx="3581400" cy="107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805" name="TextBox 3"/>
          <p:cNvSpPr txBox="1">
            <a:spLocks noChangeArrowheads="1"/>
          </p:cNvSpPr>
          <p:nvPr/>
        </p:nvSpPr>
        <p:spPr bwMode="auto">
          <a:xfrm>
            <a:off x="1066800" y="6488113"/>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39266"/>
                                        </p:tgtEl>
                                        <p:attrNameLst>
                                          <p:attrName>style.visibility</p:attrName>
                                        </p:attrNameLst>
                                      </p:cBhvr>
                                      <p:to>
                                        <p:strVal val="visible"/>
                                      </p:to>
                                    </p:set>
                                    <p:animEffect transition="in" filter="randombar(horizontal)">
                                      <p:cBhvr>
                                        <p:cTn id="7" dur="500"/>
                                        <p:tgtEl>
                                          <p:spTgt spid="139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smtClean="0">
                <a:ea typeface="ＭＳ Ｐゴシック" panose="020B0600070205080204" pitchFamily="34" charset="-128"/>
              </a:rPr>
              <a:t>Program Code Solution (3)</a:t>
            </a:r>
          </a:p>
        </p:txBody>
      </p:sp>
      <p:sp>
        <p:nvSpPr>
          <p:cNvPr id="77827" name="Content Placeholder 2"/>
          <p:cNvSpPr>
            <a:spLocks noGrp="1"/>
          </p:cNvSpPr>
          <p:nvPr>
            <p:ph idx="1"/>
          </p:nvPr>
        </p:nvSpPr>
        <p:spPr/>
        <p:txBody>
          <a:bodyPr/>
          <a:lstStyle/>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elif (month in (APR,JUN,SEP,NOV)):</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day = -1</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while (day &lt; 1) or (day &gt; 30):</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day = int(input("Enter value for day (1 - 30): "))</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if (day &lt; 1) or (day &gt; 30):</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print("Day must be a value from 1 - 30")</a:t>
            </a:r>
          </a:p>
          <a:p>
            <a:pPr marL="342900" lvl="1" indent="0">
              <a:spcBef>
                <a:spcPct val="0"/>
              </a:spcBef>
              <a:buFont typeface="Arial" panose="020B0604020202020204" pitchFamily="34" charset="0"/>
              <a:buNone/>
            </a:pPr>
            <a:endParaRPr lang="en-US" altLang="en-US" smtClean="0">
              <a:ea typeface="ＭＳ Ｐゴシック" panose="020B0600070205080204" pitchFamily="34" charset="-128"/>
            </a:endParaRP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elif (month == FEB):</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day = -1</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while (day &lt; 1) or (day &gt; 29):</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day = int(input("Enter value for day (1 - 29): "))</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if (day &lt; 1) or (day &gt; 29):</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            print("Day must be a value from 1 - 29")</a:t>
            </a:r>
          </a:p>
          <a:p>
            <a:pPr marL="342900" lvl="1" indent="0">
              <a:spcBef>
                <a:spcPct val="0"/>
              </a:spcBef>
              <a:buFont typeface="Arial" panose="020B0604020202020204" pitchFamily="34" charset="0"/>
              <a:buNone/>
            </a:pPr>
            <a:endParaRPr lang="en-US" altLang="en-US" smtClean="0">
              <a:ea typeface="ＭＳ Ｐゴシック" panose="020B0600070205080204" pitchFamily="34" charset="-128"/>
            </a:endParaRP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print()</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print("Birth information")</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print("Birth month: %d" %month)</a:t>
            </a:r>
          </a:p>
          <a:p>
            <a:pPr marL="342900" lvl="1" indent="0">
              <a:spcBef>
                <a:spcPct val="0"/>
              </a:spcBef>
              <a:buFont typeface="Arial" panose="020B0604020202020204" pitchFamily="34" charset="0"/>
              <a:buNone/>
            </a:pPr>
            <a:r>
              <a:rPr lang="en-US" altLang="en-US" smtClean="0">
                <a:ea typeface="ＭＳ Ｐゴシック" panose="020B0600070205080204" pitchFamily="34" charset="-128"/>
              </a:rPr>
              <a:t>print("Day of birth: %d" %day)</a:t>
            </a:r>
          </a:p>
          <a:p>
            <a:pPr marL="342900" lvl="1" indent="0">
              <a:spcBef>
                <a:spcPct val="0"/>
              </a:spcBef>
              <a:buFont typeface="Arial" panose="020B0604020202020204" pitchFamily="34" charset="0"/>
              <a:buNone/>
            </a:pPr>
            <a:endParaRPr lang="en-US" altLang="en-US" smtClean="0">
              <a:ea typeface="ＭＳ Ｐゴシック" panose="020B0600070205080204" pitchFamily="34" charset="-128"/>
            </a:endParaRPr>
          </a:p>
        </p:txBody>
      </p:sp>
      <p:pic>
        <p:nvPicPr>
          <p:cNvPr id="140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762000"/>
            <a:ext cx="338772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0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5475" y="5105400"/>
            <a:ext cx="339725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40290"/>
                                        </p:tgtEl>
                                        <p:attrNameLst>
                                          <p:attrName>style.visibility</p:attrName>
                                        </p:attrNameLst>
                                      </p:cBhvr>
                                      <p:to>
                                        <p:strVal val="visible"/>
                                      </p:to>
                                    </p:set>
                                    <p:animEffect transition="in" filter="randombar(horizontal)">
                                      <p:cBhvr>
                                        <p:cTn id="7" dur="500"/>
                                        <p:tgtEl>
                                          <p:spTgt spid="140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40291"/>
                                        </p:tgtEl>
                                        <p:attrNameLst>
                                          <p:attrName>style.visibility</p:attrName>
                                        </p:attrNameLst>
                                      </p:cBhvr>
                                      <p:to>
                                        <p:strVal val="visible"/>
                                      </p:to>
                                    </p:set>
                                    <p:animEffect transition="in" filter="randombar(horizontal)">
                                      <p:cBhvr>
                                        <p:cTn id="12" dur="500"/>
                                        <p:tgtEl>
                                          <p:spTgt spid="140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ltLang="en-US" smtClean="0">
                <a:ea typeface="ＭＳ Ｐゴシック" panose="020B0600070205080204" pitchFamily="34" charset="-128"/>
              </a:rPr>
              <a:t>Example Of Using </a:t>
            </a:r>
            <a:r>
              <a:rPr lang="en-US" altLang="en-US" smtClean="0">
                <a:solidFill>
                  <a:srgbClr val="FF0000"/>
                </a:solidFill>
                <a:ea typeface="ＭＳ Ｐゴシック" panose="020B0600070205080204" pitchFamily="34" charset="-128"/>
              </a:rPr>
              <a:t>Named Constants</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Results in </a:t>
            </a:r>
            <a:r>
              <a:rPr lang="ja-JP" altLang="en-US" smtClean="0">
                <a:ea typeface="ＭＳ Ｐゴシック" panose="020B0600070205080204" pitchFamily="34" charset="-128"/>
              </a:rPr>
              <a:t>‘</a:t>
            </a:r>
            <a:r>
              <a:rPr lang="en-US" altLang="ja-JP" smtClean="0">
                <a:ea typeface="ＭＳ Ｐゴシック" panose="020B0600070205080204" pitchFamily="34" charset="-128"/>
              </a:rPr>
              <a:t>self documenting</a:t>
            </a:r>
            <a:r>
              <a:rPr lang="ja-JP" altLang="en-US" smtClean="0">
                <a:ea typeface="ＭＳ Ｐゴシック" panose="020B0600070205080204" pitchFamily="34" charset="-128"/>
              </a:rPr>
              <a:t>’</a:t>
            </a:r>
            <a:r>
              <a:rPr lang="en-US" altLang="ja-JP" smtClean="0">
                <a:ea typeface="ＭＳ Ｐゴシック" panose="020B0600070205080204" pitchFamily="34" charset="-128"/>
              </a:rPr>
              <a:t> code</a:t>
            </a:r>
          </a:p>
          <a:p>
            <a:r>
              <a:rPr lang="en-US" altLang="en-US" smtClean="0">
                <a:ea typeface="ＭＳ Ｐゴシック" panose="020B0600070205080204" pitchFamily="34" charset="-128"/>
              </a:rPr>
              <a:t>The program instructions provide clues as to how things work</a:t>
            </a:r>
          </a:p>
          <a:p>
            <a:r>
              <a:rPr lang="en-US" altLang="en-US" smtClean="0">
                <a:ea typeface="ＭＳ Ｐゴシック" panose="020B0600070205080204" pitchFamily="34" charset="-128"/>
              </a:rPr>
              <a:t>Makes the program smaller</a:t>
            </a:r>
          </a:p>
          <a:p>
            <a:r>
              <a:rPr lang="en-US" altLang="en-US" smtClean="0">
                <a:ea typeface="ＭＳ Ｐゴシック" panose="020B0600070205080204" pitchFamily="34" charset="-128"/>
              </a:rPr>
              <a:t>First version</a:t>
            </a:r>
          </a:p>
          <a:p>
            <a:endParaRPr lang="en-US" altLang="en-US" smtClean="0">
              <a:ea typeface="ＭＳ Ｐゴシック" panose="020B0600070205080204" pitchFamily="34" charset="-128"/>
            </a:endParaRPr>
          </a:p>
          <a:p>
            <a:pPr>
              <a:buFontTx/>
              <a:buNone/>
            </a:pPr>
            <a:endParaRPr lang="en-US" altLang="en-US" smtClean="0">
              <a:ea typeface="ＭＳ Ｐゴシック" panose="020B0600070205080204" pitchFamily="34" charset="-128"/>
            </a:endParaRPr>
          </a:p>
          <a:p>
            <a:r>
              <a:rPr lang="en-US" altLang="en-US" smtClean="0">
                <a:ea typeface="ＭＳ Ｐゴシック" panose="020B0600070205080204" pitchFamily="34" charset="-128"/>
              </a:rPr>
              <a:t>Current version</a:t>
            </a:r>
          </a:p>
        </p:txBody>
      </p:sp>
      <p:grpSp>
        <p:nvGrpSpPr>
          <p:cNvPr id="4" name="Group 3"/>
          <p:cNvGrpSpPr>
            <a:grpSpLocks/>
          </p:cNvGrpSpPr>
          <p:nvPr/>
        </p:nvGrpSpPr>
        <p:grpSpPr bwMode="auto">
          <a:xfrm>
            <a:off x="762000" y="4419600"/>
            <a:ext cx="7381875" cy="1828800"/>
            <a:chOff x="838200" y="4267200"/>
            <a:chExt cx="7381406" cy="1828800"/>
          </a:xfrm>
        </p:grpSpPr>
        <p:pic>
          <p:nvPicPr>
            <p:cNvPr id="788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267200"/>
              <a:ext cx="1143000" cy="84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8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199" y="5257800"/>
              <a:ext cx="6238407"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38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997200"/>
            <a:ext cx="6732588"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82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mtClean="0">
                <a:ea typeface="ＭＳ Ｐゴシック" panose="020B0600070205080204" pitchFamily="34" charset="-128"/>
              </a:rPr>
              <a:t>Extra Practice</a:t>
            </a:r>
          </a:p>
        </p:txBody>
      </p:sp>
      <p:sp>
        <p:nvSpPr>
          <p:cNvPr id="79875" name="Content Placeholder 2"/>
          <p:cNvSpPr>
            <a:spLocks noGrp="1"/>
          </p:cNvSpPr>
          <p:nvPr>
            <p:ph idx="1"/>
          </p:nvPr>
        </p:nvSpPr>
        <p:spPr/>
        <p:txBody>
          <a:bodyPr/>
          <a:lstStyle/>
          <a:p>
            <a:r>
              <a:rPr lang="en-US" altLang="en-US" smtClean="0">
                <a:ea typeface="ＭＳ Ｐゴシック" panose="020B0600070205080204" pitchFamily="34" charset="-128"/>
              </a:rPr>
              <a:t>Modify the program so that the user can select a different month after a day has been entered.</a:t>
            </a:r>
          </a:p>
          <a:p>
            <a:pPr lvl="1"/>
            <a:r>
              <a:rPr lang="en-US" altLang="en-US" smtClean="0">
                <a:ea typeface="ＭＳ Ｐゴシック" panose="020B0600070205080204" pitchFamily="34" charset="-128"/>
              </a:rPr>
              <a:t>It will still prompt for and error check the month</a:t>
            </a:r>
          </a:p>
          <a:p>
            <a:pPr lvl="1"/>
            <a:r>
              <a:rPr lang="en-US" altLang="en-US" smtClean="0">
                <a:ea typeface="ＭＳ Ｐゴシック" panose="020B0600070205080204" pitchFamily="34" charset="-128"/>
              </a:rPr>
              <a:t>Next it will prompt for and error check the day</a:t>
            </a:r>
          </a:p>
          <a:p>
            <a:pPr lvl="1"/>
            <a:r>
              <a:rPr lang="en-US" altLang="en-US" smtClean="0">
                <a:ea typeface="ＭＳ Ｐゴシック" panose="020B0600070205080204" pitchFamily="34" charset="-128"/>
              </a:rPr>
              <a:t>If the combination is valid then the program will simply display the month/day.</a:t>
            </a:r>
          </a:p>
          <a:p>
            <a:pPr lvl="1"/>
            <a:r>
              <a:rPr lang="en-US" altLang="en-US" smtClean="0">
                <a:ea typeface="ＭＳ Ｐゴシック" panose="020B0600070205080204" pitchFamily="34" charset="-128"/>
              </a:rPr>
              <a:t>If the combination is not valid then the program will re-prompt for the month (repeat the process until a combination is valid).</a:t>
            </a:r>
          </a:p>
          <a:p>
            <a:r>
              <a:rPr lang="en-US" altLang="en-US" smtClean="0">
                <a:ea typeface="ＭＳ Ｐゴシック" panose="020B0600070205080204" pitchFamily="34" charset="-128"/>
              </a:rPr>
              <a:t>How does this change in the program requirements change the solution?</a:t>
            </a:r>
          </a:p>
          <a:p>
            <a:pPr lvl="1"/>
            <a:r>
              <a:rPr lang="en-US" altLang="en-US" smtClean="0">
                <a:ea typeface="ＭＳ Ｐゴシック" panose="020B0600070205080204" pitchFamily="34" charset="-128"/>
              </a:rPr>
              <a:t>Try modifying the pseudo code solution before producing a solution in Python.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ea typeface="ＭＳ Ｐゴシック" panose="020B0600070205080204" pitchFamily="34" charset="-128"/>
              </a:rPr>
              <a:t>User-Friendly Software (If There Is Time)</a:t>
            </a:r>
          </a:p>
        </p:txBody>
      </p:sp>
      <p:sp>
        <p:nvSpPr>
          <p:cNvPr id="97283" name="Rectangle 3"/>
          <p:cNvSpPr>
            <a:spLocks noGrp="1" noChangeArrowheads="1"/>
          </p:cNvSpPr>
          <p:nvPr>
            <p:ph idx="1"/>
          </p:nvPr>
        </p:nvSpPr>
        <p:spPr/>
        <p:txBody>
          <a:bodyPr/>
          <a:lstStyle/>
          <a:p>
            <a:r>
              <a:rPr lang="en-US" altLang="en-US" smtClean="0">
                <a:ea typeface="ＭＳ Ｐゴシック" panose="020B0600070205080204" pitchFamily="34" charset="-128"/>
              </a:rPr>
              <a:t>In today’s world it’s not just sufficient to create software that has implemented a given set of operations.</a:t>
            </a:r>
          </a:p>
          <a:p>
            <a:r>
              <a:rPr lang="en-US" altLang="en-US" smtClean="0">
                <a:ea typeface="ＭＳ Ｐゴシック" panose="020B0600070205080204" pitchFamily="34" charset="-128"/>
              </a:rPr>
              <a:t>If the person using the system cannot understand it or has troubles using common functions then the software or technology is useless.</a:t>
            </a:r>
          </a:p>
          <a:p>
            <a:r>
              <a:rPr lang="en-US" altLang="en-US" smtClean="0">
                <a:ea typeface="ＭＳ Ｐゴシック" panose="020B0600070205080204" pitchFamily="34" charset="-128"/>
              </a:rPr>
              <a:t>Reference course: If you’re interested in more information:</a:t>
            </a:r>
          </a:p>
          <a:p>
            <a:pPr lvl="1"/>
            <a:r>
              <a:rPr lang="en-US" altLang="en-US" smtClean="0">
                <a:latin typeface="Arial" panose="020B0604020202020204" pitchFamily="34" charset="0"/>
                <a:ea typeface="ＭＳ Ｐゴシック" panose="020B0600070205080204" pitchFamily="34" charset="-128"/>
                <a:hlinkClick r:id="rId2"/>
              </a:rPr>
              <a:t>http://pages.cpsc.ucalgary.ca/~tamj/2008/481W/index.html</a:t>
            </a:r>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ea typeface="ＭＳ Ｐゴシック" panose="020B0600070205080204" pitchFamily="34" charset="-128"/>
              </a:rPr>
              <a:t>Not So Friendly Examples (If There Is Time)</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smtClean="0">
                <a:ea typeface="ＭＳ Ｐゴシック" panose="020B0600070205080204" pitchFamily="34" charset="-128"/>
              </a:rPr>
              <a:t>(The following list comes from Jakob Nielsen’s 10 usability heuristics from the book “</a:t>
            </a:r>
            <a:r>
              <a:rPr lang="en-US" altLang="ja-JP" i="1" smtClean="0">
                <a:ea typeface="ＭＳ Ｐゴシック" panose="020B0600070205080204" pitchFamily="34" charset="-128"/>
              </a:rPr>
              <a:t>Usability Engineering</a:t>
            </a:r>
            <a:r>
              <a:rPr lang="en-US"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800100" lvl="1" indent="-234950">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smtClean="0">
                <a:ea typeface="ＭＳ Ｐゴシック" panose="020B0600070205080204" pitchFamily="34" charset="-128"/>
              </a:rPr>
              <a:t>Computers are good at ‘remembering’ large amounts of information.</a:t>
            </a:r>
          </a:p>
          <a:p>
            <a:pPr>
              <a:spcBef>
                <a:spcPct val="50000"/>
              </a:spcBef>
            </a:pPr>
            <a:r>
              <a:rPr lang="en-US" altLang="en-US" smtClean="0">
                <a:ea typeface="ＭＳ Ｐゴシック" panose="020B0600070205080204" pitchFamily="34" charset="-128"/>
              </a:rPr>
              <a:t>People are not so good remembering things.</a:t>
            </a:r>
          </a:p>
          <a:p>
            <a:pPr lvl="1">
              <a:spcBef>
                <a:spcPct val="50000"/>
              </a:spcBef>
            </a:pPr>
            <a:endParaRPr lang="en-US" altLang="en-US" smtClean="0">
              <a:latin typeface="Arial" panose="020B0604020202020204" pitchFamily="34" charset="0"/>
              <a:ea typeface="ＭＳ Ｐゴシック" panose="020B0600070205080204" pitchFamily="34" charset="-128"/>
            </a:endParaRPr>
          </a:p>
          <a:p>
            <a:pPr>
              <a:spcBef>
                <a:spcPct val="50000"/>
              </a:spcBef>
            </a:pPr>
            <a:endParaRPr lang="en-US" altLang="en-US" smtClean="0">
              <a:latin typeface="Arial" panose="020B0604020202020204" pitchFamily="34"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52</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endParaRPr lang="en-CA" altLang="en-US"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smtClean="0">
                <a:ea typeface="ＭＳ Ｐゴシック" panose="020B0600070205080204" pitchFamily="34" charset="-128"/>
              </a:rPr>
              <a:t>To reduce the memory load of the user:</a:t>
            </a:r>
          </a:p>
          <a:p>
            <a:pPr lvl="1">
              <a:spcBef>
                <a:spcPct val="50000"/>
              </a:spcBef>
            </a:pPr>
            <a:r>
              <a:rPr lang="en-US" altLang="en-US" smtClean="0">
                <a:ea typeface="ＭＳ Ｐゴシック" panose="020B0600070205080204" pitchFamily="34" charset="-128"/>
              </a:rPr>
              <a:t>Describe required the input format, show examples of valid input, provide default inputs</a:t>
            </a:r>
          </a:p>
          <a:p>
            <a:pPr>
              <a:spcBef>
                <a:spcPct val="50000"/>
              </a:spcBef>
            </a:pPr>
            <a:r>
              <a:rPr lang="en-US" altLang="en-US" smtClean="0">
                <a:ea typeface="ＭＳ Ｐゴシック" panose="020B0600070205080204" pitchFamily="34" charset="-128"/>
              </a:rPr>
              <a:t>Examples:</a:t>
            </a:r>
          </a:p>
          <a:p>
            <a:endParaRPr lang="en-CA" altLang="en-US" smtClean="0">
              <a:ea typeface="ＭＳ Ｐゴシック" panose="020B0600070205080204" pitchFamily="34" charset="-128"/>
            </a:endParaRPr>
          </a:p>
        </p:txBody>
      </p:sp>
      <p:grpSp>
        <p:nvGrpSpPr>
          <p:cNvPr id="2" name="Group 3"/>
          <p:cNvGrpSpPr>
            <a:grpSpLocks/>
          </p:cNvGrpSpPr>
          <p:nvPr/>
        </p:nvGrpSpPr>
        <p:grpSpPr bwMode="auto">
          <a:xfrm>
            <a:off x="736600" y="2857500"/>
            <a:ext cx="1981200" cy="2090738"/>
            <a:chOff x="838200" y="3124200"/>
            <a:chExt cx="1981200" cy="2090401"/>
          </a:xfrm>
        </p:grpSpPr>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85001"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p:txBody>
        </p:sp>
      </p:grpSp>
      <p:grpSp>
        <p:nvGrpSpPr>
          <p:cNvPr id="3" name="Group 10"/>
          <p:cNvGrpSpPr>
            <a:grpSpLocks/>
          </p:cNvGrpSpPr>
          <p:nvPr/>
        </p:nvGrpSpPr>
        <p:grpSpPr bwMode="auto">
          <a:xfrm>
            <a:off x="647700" y="5233988"/>
            <a:ext cx="5848350" cy="1016000"/>
            <a:chOff x="568" y="3480"/>
            <a:chExt cx="3684" cy="640"/>
          </a:xfrm>
        </p:grpSpPr>
        <p:sp>
          <p:nvSpPr>
            <p:cNvPr id="84998"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p:txBody>
        </p:sp>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smtClean="0">
                <a:ea typeface="ＭＳ Ｐゴシック" panose="020B0600070205080204" pitchFamily="34" charset="-128"/>
              </a:rPr>
              <a:t>Consistency of effects</a:t>
            </a:r>
          </a:p>
          <a:p>
            <a:pPr lvl="1"/>
            <a:r>
              <a:rPr lang="en-US" altLang="en-US" smtClean="0">
                <a:ea typeface="ＭＳ Ｐゴシック" panose="020B0600070205080204" pitchFamily="34" charset="-128"/>
              </a:rPr>
              <a:t>Same words, commands, actions will always have the same effect in equivalent situations</a:t>
            </a:r>
          </a:p>
          <a:p>
            <a:pPr lvl="1"/>
            <a:r>
              <a:rPr lang="en-US" altLang="en-US" smtClean="0">
                <a:ea typeface="ＭＳ Ｐゴシック" panose="020B0600070205080204" pitchFamily="34" charset="-128"/>
              </a:rPr>
              <a:t>Makes the system more predictable</a:t>
            </a:r>
          </a:p>
          <a:p>
            <a:pPr lvl="1"/>
            <a:r>
              <a:rPr lang="en-US" altLang="en-US" smtClean="0">
                <a:ea typeface="ＭＳ Ｐゴシック" panose="020B0600070205080204" pitchFamily="34" charset="-128"/>
              </a:rPr>
              <a:t>Reduces memory load </a:t>
            </a:r>
          </a:p>
          <a:p>
            <a:r>
              <a:rPr lang="en-US" altLang="en-US" smtClean="0">
                <a:ea typeface="ＭＳ Ｐゴシック" panose="020B0600070205080204" pitchFamily="34" charset="-128"/>
              </a:rPr>
              <a:t>Consistency of layout</a:t>
            </a:r>
          </a:p>
          <a:p>
            <a:pPr lvl="1"/>
            <a:r>
              <a:rPr lang="en-US" altLang="en-US"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smtClean="0">
                <a:ea typeface="ＭＳ Ｐゴシック" panose="020B0600070205080204" pitchFamily="34" charset="-128"/>
              </a:rPr>
              <a:t>Consistency of language and graphics</a:t>
            </a:r>
          </a:p>
          <a:p>
            <a:pPr lvl="1"/>
            <a:r>
              <a:rPr lang="en-US" altLang="en-US" smtClean="0">
                <a:ea typeface="ＭＳ Ｐゴシック" panose="020B0600070205080204" pitchFamily="34" charset="-128"/>
              </a:rPr>
              <a:t>Same information/controls in same location on all screens / dialog boxes forms follow boiler plate.</a:t>
            </a:r>
          </a:p>
          <a:p>
            <a:pPr lvl="1"/>
            <a:r>
              <a:rPr lang="en-US" altLang="en-US" smtClean="0">
                <a:ea typeface="ＭＳ Ｐゴシック" panose="020B0600070205080204" pitchFamily="34" charset="-128"/>
              </a:rPr>
              <a:t>Same visual appearance across the system (e.g. widgets).</a:t>
            </a:r>
          </a:p>
          <a:p>
            <a:pPr lvl="2">
              <a:buFontTx/>
              <a:buNone/>
            </a:pPr>
            <a:endParaRPr lang="en-US" altLang="en-US" sz="2000" smtClean="0">
              <a:ea typeface="ＭＳ Ｐゴシック" panose="020B0600070205080204" pitchFamily="34" charset="-128"/>
            </a:endParaRPr>
          </a:p>
          <a:p>
            <a:endParaRPr lang="en-US" altLang="en-US" sz="200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12"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Images courteously 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693988" y="226536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This last option allows the user to proceed to the next question.</a:t>
              </a:r>
            </a:p>
          </p:txBody>
        </p:sp>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smtClean="0">
                <a:ea typeface="ＭＳ Ｐゴシック" panose="020B0600070205080204" pitchFamily="34" charset="-128"/>
              </a:rPr>
              <a:t>Letting the user know:</a:t>
            </a:r>
          </a:p>
          <a:p>
            <a:pPr lvl="1"/>
            <a:r>
              <a:rPr lang="en-CA" altLang="en-US" smtClean="0">
                <a:ea typeface="ＭＳ Ｐゴシック" panose="020B0600070205080204" pitchFamily="34" charset="-128"/>
              </a:rPr>
              <a:t>What the program is currently doing: was the last command understood, has it finished with it’s current task, what task is it currently working on, how long will the current task take etc.</a:t>
            </a:r>
          </a:p>
          <a:p>
            <a:pPr>
              <a:buFontTx/>
              <a:buNone/>
            </a:pPr>
            <a:r>
              <a:rPr lang="en-CA" altLang="en-US"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smtClean="0">
                <a:ea typeface="ＭＳ Ｐゴシック" panose="020B0600070205080204" pitchFamily="34" charset="-128"/>
              </a:rPr>
              <a:t>In terms of this course, feedback is appropriate for instructions that may not successfully execute</a:t>
            </a:r>
          </a:p>
          <a:p>
            <a:pPr lvl="1"/>
            <a:r>
              <a:rPr lang="en-US" altLang="en-US" smtClean="0">
                <a:ea typeface="ＭＳ Ｐゴシック" panose="020B0600070205080204" pitchFamily="34" charset="-128"/>
              </a:rPr>
              <a:t> what the program is doing (e.g., opening a file),</a:t>
            </a:r>
          </a:p>
          <a:p>
            <a:pPr lvl="1"/>
            <a:r>
              <a:rPr lang="en-US" altLang="en-US" smtClean="0">
                <a:ea typeface="ＭＳ Ｐゴシック" panose="020B0600070205080204" pitchFamily="34" charset="-128"/>
              </a:rPr>
              <a:t>what errors may have occurred (e.g., could not open file),</a:t>
            </a:r>
          </a:p>
          <a:p>
            <a:pPr lvl="1"/>
            <a:r>
              <a:rPr lang="en-US" altLang="en-US" smtClean="0">
                <a:ea typeface="ＭＳ Ｐゴシック" panose="020B0600070205080204" pitchFamily="34" charset="-128"/>
              </a:rPr>
              <a:t>and why (e.g., file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could not be found)</a:t>
            </a:r>
          </a:p>
          <a:p>
            <a:r>
              <a:rPr lang="en-US" altLang="en-US"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smtClean="0">
                <a:ea typeface="ＭＳ Ｐゴシック" panose="020B0600070205080204" pitchFamily="34" charset="-128"/>
              </a:rPr>
              <a:t>At this point your program should at least be able to provide some rudimentary feedback</a:t>
            </a:r>
          </a:p>
          <a:p>
            <a:pPr lvl="1"/>
            <a:r>
              <a:rPr lang="en-US" altLang="en-US"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endParaRPr lang="en-CA" altLang="en-US"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smtClean="0">
                <a:ea typeface="ＭＳ Ｐゴシック" panose="020B0600070205080204" pitchFamily="34" charset="-128"/>
              </a:rPr>
              <a:t>This should obviously mean that quitting the program should be self-evident (although this is not always the case with all programs!).</a:t>
            </a:r>
          </a:p>
          <a:p>
            <a:r>
              <a:rPr lang="en-CA" altLang="en-US"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smtClean="0">
                <a:ea typeface="ＭＳ Ｐゴシック" panose="020B0600070205080204" pitchFamily="34" charset="-128"/>
              </a:rPr>
              <a:t>Users should also be able to terminate lengthy operations as needed.</a:t>
            </a:r>
          </a:p>
          <a:p>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smtClean="0">
                <a:ea typeface="ＭＳ Ｐゴシック" panose="020B0600070205080204" pitchFamily="34" charset="-128"/>
              </a:rPr>
              <a:t>This doesn’t just mean providing an exit from the program but the ability to ‘exit’ (take back) the current action.</a:t>
            </a:r>
          </a:p>
          <a:p>
            <a:pPr lvl="1"/>
            <a:r>
              <a:rPr lang="en-CA" altLang="en-US" smtClean="0">
                <a:ea typeface="ＭＳ Ｐゴシック" panose="020B0600070205080204" pitchFamily="34" charset="-128"/>
              </a:rPr>
              <a:t>Universal Undo/Redo</a:t>
            </a:r>
          </a:p>
          <a:p>
            <a:pPr lvl="2"/>
            <a:r>
              <a:rPr lang="en-CA" altLang="en-US" smtClean="0">
                <a:ea typeface="ＭＳ Ｐゴシック" panose="020B0600070205080204" pitchFamily="34" charset="-128"/>
              </a:rPr>
              <a:t>e.g., &lt;Ctrl&gt;-&lt;Z&gt; and &lt;Ctrl&gt;-&lt;Y&gt;</a:t>
            </a:r>
          </a:p>
          <a:p>
            <a:pPr lvl="1"/>
            <a:endParaRPr lang="en-CA" altLang="en-US" smtClean="0">
              <a:ea typeface="ＭＳ Ｐゴシック" panose="020B0600070205080204" pitchFamily="34" charset="-128"/>
            </a:endParaRPr>
          </a:p>
          <a:p>
            <a:pPr lvl="1"/>
            <a:r>
              <a:rPr lang="en-CA" altLang="en-US" smtClean="0">
                <a:ea typeface="ＭＳ Ｐゴシック" panose="020B0600070205080204" pitchFamily="34" charset="-128"/>
              </a:rPr>
              <a:t>Progress indicator &amp; Interrupt</a:t>
            </a:r>
          </a:p>
          <a:p>
            <a:pPr lvl="1"/>
            <a:r>
              <a:rPr lang="en-CA" altLang="en-US" sz="1800" smtClean="0">
                <a:ea typeface="ＭＳ Ｐゴシック" panose="020B0600070205080204" pitchFamily="34" charset="-128"/>
              </a:rPr>
              <a:t>Length operations</a:t>
            </a:r>
          </a:p>
          <a:p>
            <a:endParaRPr lang="en-CA" altLang="en-US" sz="2000" smtClean="0">
              <a:ea typeface="ＭＳ Ｐゴシック" panose="020B0600070205080204" pitchFamily="34" charset="-128"/>
            </a:endParaRPr>
          </a:p>
          <a:p>
            <a:endParaRPr lang="en-CA" altLang="en-US" sz="200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smtClean="0">
                <a:ea typeface="ＭＳ Ｐゴシック" panose="020B0600070205080204" pitchFamily="34" charset="-128"/>
              </a:rPr>
              <a:t>Restoring defaults</a:t>
            </a:r>
          </a:p>
          <a:p>
            <a:pPr lvl="1"/>
            <a:r>
              <a:rPr lang="en-CA" altLang="en-US" sz="1800" smtClean="0">
                <a:ea typeface="ＭＳ Ｐゴシック" panose="020B0600070205080204" pitchFamily="34" charset="-128"/>
              </a:rPr>
              <a:t>Getting back original settings</a:t>
            </a:r>
          </a:p>
          <a:p>
            <a:endParaRPr lang="en-CA" altLang="en-US" sz="200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What option did I change?</a:t>
              </a:r>
            </a:p>
            <a:p>
              <a:pPr eaLnBrk="1" hangingPunct="1">
                <a:spcBef>
                  <a:spcPct val="0"/>
                </a:spcBef>
              </a:pPr>
              <a:r>
                <a:rPr lang="en-US" altLang="en-US" sz="1800" b="1">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Internet Explorer security settings curtesy  ofJames 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smtClean="0">
                <a:ea typeface="ＭＳ Ｐゴシック" panose="020B0600070205080204" pitchFamily="34" charset="-128"/>
              </a:rPr>
              <a:t>Rules Of Thumb For Error Messages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smtClean="0">
                <a:ea typeface="ＭＳ Ｐゴシック" panose="020B0600070205080204" pitchFamily="34" charset="-128"/>
              </a:rPr>
              <a:t>Polite and non-intimidating</a:t>
            </a:r>
          </a:p>
          <a:p>
            <a:pPr marL="661988" lvl="1" indent="-381000"/>
            <a:r>
              <a:rPr lang="en-US" altLang="en-US"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Understandable</a:t>
            </a:r>
          </a:p>
          <a:p>
            <a:pPr marL="661988" lvl="1" indent="-381000"/>
            <a:r>
              <a:rPr lang="en-US" altLang="en-US" smtClean="0">
                <a:ea typeface="ＭＳ Ｐゴシック" panose="020B0600070205080204" pitchFamily="34" charset="-128"/>
              </a:rPr>
              <a:t>Error 25</a:t>
            </a:r>
          </a:p>
          <a:p>
            <a:pPr marL="457200" indent="-457200">
              <a:lnSpc>
                <a:spcPct val="60000"/>
              </a:lnSpc>
              <a:buFontTx/>
              <a:buAutoNum type="arabicPeriod"/>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Specific</a:t>
            </a:r>
          </a:p>
          <a:p>
            <a:pPr marL="661988" lvl="1" indent="-381000"/>
            <a:r>
              <a:rPr lang="en-US" altLang="en-US" smtClean="0">
                <a:ea typeface="ＭＳ Ｐゴシック" panose="020B0600070205080204" pitchFamily="34" charset="-128"/>
              </a:rPr>
              <a:t>Cannot open this document</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a:t>
            </a:r>
          </a:p>
          <a:p>
            <a:pPr marL="457200" indent="-457200">
              <a:lnSpc>
                <a:spcPct val="60000"/>
              </a:lnSpc>
              <a:buFontTx/>
              <a:buAutoNum type="arabicPeriod"/>
            </a:pPr>
            <a:endParaRPr lang="en-US" altLang="en-US"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Helpful</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AutoCAD Mechanical</a:t>
              </a:r>
              <a:r>
                <a:rPr lang="en-CA" altLang="en-US">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ltLang="en-US" smtClean="0">
                <a:ea typeface="ＭＳ Ｐゴシック" panose="020B0600070205080204" pitchFamily="34" charset="-128"/>
              </a:rPr>
              <a:t>Examples Of Bad Error Messages (If There Is Time)</a:t>
            </a:r>
          </a:p>
        </p:txBody>
      </p:sp>
      <p:pic>
        <p:nvPicPr>
          <p:cNvPr id="45062" name="Picture 4" descr="Should I be concer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371600"/>
            <a:ext cx="36226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0" name="Picture 6" descr="Gee, tha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3063875"/>
            <a:ext cx="41529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1" name="Picture 7" descr="Hmm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987925"/>
            <a:ext cx="41402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0" y="647858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Images: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20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7480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3600" b="1">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smtClean="0">
                <a:ea typeface="ＭＳ Ｐゴシック" panose="020B0600070205080204" pitchFamily="34" charset="-128"/>
              </a:rPr>
              <a:t>I’d Rather Deal With The ‘Any’ Key (If There Is Time)</a:t>
            </a:r>
          </a:p>
        </p:txBody>
      </p:sp>
      <p:sp>
        <p:nvSpPr>
          <p:cNvPr id="112643" name="Content Placeholder 2"/>
          <p:cNvSpPr>
            <a:spLocks noGrp="1"/>
          </p:cNvSpPr>
          <p:nvPr>
            <p:ph idx="1"/>
          </p:nvPr>
        </p:nvSpPr>
        <p:spPr/>
        <p:txBody>
          <a:bodyPr/>
          <a:lstStyle/>
          <a:p>
            <a:endParaRPr lang="en-CA" altLang="en-US"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Picture courtesy of James Tam: An error message from a Dell desktop computer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smtClean="0">
                <a:ea typeface="ＭＳ Ｐゴシック" panose="020B0600070205080204" pitchFamily="34" charset="-128"/>
              </a:rPr>
              <a:t>When and why are loops used in computer programs</a:t>
            </a:r>
          </a:p>
          <a:p>
            <a:pPr>
              <a:lnSpc>
                <a:spcPct val="90000"/>
              </a:lnSpc>
            </a:pPr>
            <a:r>
              <a:rPr lang="en-US" altLang="en-US" smtClean="0">
                <a:ea typeface="ＭＳ Ｐゴシック" panose="020B0600070205080204" pitchFamily="34" charset="-128"/>
              </a:rPr>
              <a:t>What is the difference between pre-test loops and post-test loops</a:t>
            </a:r>
          </a:p>
          <a:p>
            <a:pPr>
              <a:lnSpc>
                <a:spcPct val="90000"/>
              </a:lnSpc>
            </a:pPr>
            <a:r>
              <a:rPr lang="en-US" altLang="en-US" smtClean="0">
                <a:ea typeface="ＭＳ Ｐゴシック" panose="020B0600070205080204" pitchFamily="34" charset="-128"/>
              </a:rPr>
              <a:t>How to trace the execution of pre-test loops</a:t>
            </a:r>
          </a:p>
          <a:p>
            <a:pPr>
              <a:lnSpc>
                <a:spcPct val="90000"/>
              </a:lnSpc>
            </a:pPr>
            <a:r>
              <a:rPr lang="en-US" altLang="en-US" smtClean="0">
                <a:ea typeface="ＭＳ Ｐゴシック" panose="020B0600070205080204" pitchFamily="34" charset="-128"/>
              </a:rPr>
              <a:t>How to properly write the code for a loop in a program</a:t>
            </a:r>
          </a:p>
          <a:p>
            <a:pPr>
              <a:lnSpc>
                <a:spcPct val="90000"/>
              </a:lnSpc>
            </a:pPr>
            <a:r>
              <a:rPr lang="en-US" altLang="en-US" smtClean="0">
                <a:ea typeface="ＭＳ Ｐゴシック" panose="020B0600070205080204" pitchFamily="34" charset="-128"/>
              </a:rPr>
              <a:t>What are nested loops and how do you trace their execution</a:t>
            </a:r>
          </a:p>
          <a:p>
            <a:pPr>
              <a:lnSpc>
                <a:spcPct val="90000"/>
              </a:lnSpc>
            </a:pPr>
            <a:r>
              <a:rPr lang="en-US" altLang="en-US" smtClean="0">
                <a:ea typeface="ＭＳ Ｐゴシック" panose="020B0600070205080204" pitchFamily="34" charset="-128"/>
              </a:rPr>
              <a:t>How to test loops</a:t>
            </a:r>
          </a:p>
          <a:p>
            <a:pPr>
              <a:lnSpc>
                <a:spcPct val="90000"/>
              </a:lnSpc>
            </a:pPr>
            <a:r>
              <a:rPr lang="en-US" altLang="en-US" smtClean="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72</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34525</TotalTime>
  <Pages>8</Pages>
  <Words>4488</Words>
  <Application>Microsoft Office PowerPoint</Application>
  <PresentationFormat>On-screen Show (4:3)</PresentationFormat>
  <Paragraphs>613</Paragraphs>
  <Slides>72</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ＭＳ Ｐゴシック</vt:lpstr>
      <vt:lpstr>Arial</vt:lpstr>
      <vt:lpstr>Calibri</vt:lpstr>
      <vt:lpstr>Chiller</vt:lpstr>
      <vt:lpstr>Comic Sans MS</vt:lpstr>
      <vt:lpstr>Consolas</vt:lpstr>
      <vt:lpstr>Times New Roman</vt:lpstr>
      <vt:lpstr>evaluation_intro</vt:lpstr>
      <vt:lpstr>CPSC 231:  Loops In Python</vt:lpstr>
      <vt:lpstr>Repetition: Computer View</vt:lpstr>
      <vt:lpstr>How To Determine If Loops Can Be Applied</vt:lpstr>
      <vt:lpstr>How To Determine If Loops Can Be Applied (2)</vt:lpstr>
      <vt:lpstr>Basic Structure Of Loops</vt:lpstr>
      <vt:lpstr>Types Of Loops</vt:lpstr>
      <vt:lpstr>Pre-Test Loops</vt:lpstr>
      <vt:lpstr>Post-Test Loops (Not Implemented In Python)</vt:lpstr>
      <vt:lpstr>Pre-Test Loops In Python</vt:lpstr>
      <vt:lpstr>Post-Loops In Python</vt:lpstr>
      <vt:lpstr>The While Loop</vt:lpstr>
      <vt:lpstr>The While Loop (2)</vt:lpstr>
      <vt:lpstr>The While Loop (2)</vt:lpstr>
      <vt:lpstr>Tracing The While Loop</vt:lpstr>
      <vt:lpstr>Countdown Loop</vt:lpstr>
      <vt:lpstr>Tracing The Count Down While Loop</vt:lpstr>
      <vt:lpstr>Common Mistakes: While Loops</vt:lpstr>
      <vt:lpstr>Practice Exercise</vt:lpstr>
      <vt:lpstr>The For Loop</vt:lpstr>
      <vt:lpstr>The For Loop</vt:lpstr>
      <vt:lpstr>Tracing The First For Loop Example</vt:lpstr>
      <vt:lpstr>Counting Down With A For Loop</vt:lpstr>
      <vt:lpstr>Tracing The Second For Loop Example</vt:lpstr>
      <vt:lpstr>For Loop: Stepping Through A Sequence Of Characters</vt:lpstr>
      <vt:lpstr>Erroneous For Loops</vt:lpstr>
      <vt:lpstr>Loop Increments Need Not Be Limited To One</vt:lpstr>
      <vt:lpstr>Sentinel Controlled Loops</vt:lpstr>
      <vt:lpstr>Sentinel Controlled Loops (2)</vt:lpstr>
      <vt:lpstr>Recap: What Looping Constructs Are Available In Python/When To Use Them</vt:lpstr>
      <vt:lpstr>The Break Instruction</vt:lpstr>
      <vt:lpstr>The Break Should Be Rarely Used</vt:lpstr>
      <vt:lpstr>An Alternate To Using A ‘Break’</vt:lpstr>
      <vt:lpstr>Another Alternative To Using A ‘Break’</vt:lpstr>
      <vt:lpstr>Nested Loops</vt:lpstr>
      <vt:lpstr>Infinite Loops</vt:lpstr>
      <vt:lpstr>Infinite Loops (2)</vt:lpstr>
      <vt:lpstr>Testing Loops</vt:lpstr>
      <vt:lpstr>Testing Loops: An Example</vt:lpstr>
      <vt:lpstr>Extra Practice</vt:lpstr>
      <vt:lpstr>Problem Solving: Using Loops For A More Complex Problem</vt:lpstr>
      <vt:lpstr>Problem Solving: Using Loops For A More Complex Problem (2)</vt:lpstr>
      <vt:lpstr>Pseudo Code</vt:lpstr>
      <vt:lpstr>A Pseudo Code Solution</vt:lpstr>
      <vt:lpstr>Program Code Solution</vt:lpstr>
      <vt:lpstr>Program Code Solution (2)</vt:lpstr>
      <vt:lpstr>Program Code Solution (3)</vt:lpstr>
      <vt:lpstr>Example Of Using Named Constants</vt:lpstr>
      <vt:lpstr>Extra Practice</vt:lpstr>
      <vt:lpstr>User-Friendly Software (If There Is Time)</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Examples Of Bad Error Messages (If There Is Time)</vt:lpstr>
      <vt:lpstr> (If There Is Time)</vt:lpstr>
      <vt:lpstr> (If There Is Time)</vt:lpstr>
      <vt:lpstr>I’d Rather Deal With The ‘Any’ Key (If There Is Time)</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Python</cp:keywords>
  <cp:lastModifiedBy>James Tam</cp:lastModifiedBy>
  <cp:revision>3076</cp:revision>
  <cp:lastPrinted>2014-08-25T22:49:30Z</cp:lastPrinted>
  <dcterms:created xsi:type="dcterms:W3CDTF">1995-08-18T10:27:02Z</dcterms:created>
  <dcterms:modified xsi:type="dcterms:W3CDTF">2016-09-30T23:50:11Z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