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6"/>
  </p:notesMasterIdLst>
  <p:handoutMasterIdLst>
    <p:handoutMasterId r:id="rId97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357" r:id="rId13"/>
    <p:sldId id="270" r:id="rId14"/>
    <p:sldId id="268" r:id="rId15"/>
    <p:sldId id="277" r:id="rId16"/>
    <p:sldId id="276" r:id="rId17"/>
    <p:sldId id="272" r:id="rId18"/>
    <p:sldId id="290" r:id="rId19"/>
    <p:sldId id="362" r:id="rId20"/>
    <p:sldId id="421" r:id="rId21"/>
    <p:sldId id="422" r:id="rId22"/>
    <p:sldId id="363" r:id="rId23"/>
    <p:sldId id="273" r:id="rId24"/>
    <p:sldId id="274" r:id="rId25"/>
    <p:sldId id="278" r:id="rId26"/>
    <p:sldId id="279" r:id="rId27"/>
    <p:sldId id="280" r:id="rId28"/>
    <p:sldId id="281" r:id="rId29"/>
    <p:sldId id="282" r:id="rId30"/>
    <p:sldId id="427" r:id="rId31"/>
    <p:sldId id="283" r:id="rId32"/>
    <p:sldId id="284" r:id="rId33"/>
    <p:sldId id="359" r:id="rId34"/>
    <p:sldId id="285" r:id="rId35"/>
    <p:sldId id="286" r:id="rId36"/>
    <p:sldId id="287" r:id="rId37"/>
    <p:sldId id="288" r:id="rId38"/>
    <p:sldId id="309" r:id="rId39"/>
    <p:sldId id="310" r:id="rId40"/>
    <p:sldId id="311" r:id="rId41"/>
    <p:sldId id="313" r:id="rId42"/>
    <p:sldId id="314" r:id="rId43"/>
    <p:sldId id="315" r:id="rId44"/>
    <p:sldId id="317" r:id="rId45"/>
    <p:sldId id="316" r:id="rId46"/>
    <p:sldId id="318" r:id="rId47"/>
    <p:sldId id="319" r:id="rId48"/>
    <p:sldId id="420" r:id="rId49"/>
    <p:sldId id="298" r:id="rId50"/>
    <p:sldId id="378" r:id="rId51"/>
    <p:sldId id="423" r:id="rId52"/>
    <p:sldId id="424" r:id="rId53"/>
    <p:sldId id="425" r:id="rId54"/>
    <p:sldId id="426" r:id="rId55"/>
    <p:sldId id="299" r:id="rId56"/>
    <p:sldId id="301" r:id="rId57"/>
    <p:sldId id="303" r:id="rId58"/>
    <p:sldId id="302" r:id="rId59"/>
    <p:sldId id="380" r:id="rId60"/>
    <p:sldId id="381" r:id="rId61"/>
    <p:sldId id="382" r:id="rId62"/>
    <p:sldId id="383" r:id="rId63"/>
    <p:sldId id="304" r:id="rId64"/>
    <p:sldId id="300" r:id="rId65"/>
    <p:sldId id="345" r:id="rId66"/>
    <p:sldId id="365" r:id="rId67"/>
    <p:sldId id="385" r:id="rId68"/>
    <p:sldId id="389" r:id="rId69"/>
    <p:sldId id="388" r:id="rId70"/>
    <p:sldId id="386" r:id="rId71"/>
    <p:sldId id="391" r:id="rId72"/>
    <p:sldId id="392" r:id="rId73"/>
    <p:sldId id="387" r:id="rId74"/>
    <p:sldId id="306" r:id="rId75"/>
    <p:sldId id="393" r:id="rId76"/>
    <p:sldId id="394" r:id="rId77"/>
    <p:sldId id="358" r:id="rId78"/>
    <p:sldId id="417" r:id="rId79"/>
    <p:sldId id="367" r:id="rId80"/>
    <p:sldId id="400" r:id="rId81"/>
    <p:sldId id="401" r:id="rId82"/>
    <p:sldId id="402" r:id="rId83"/>
    <p:sldId id="403" r:id="rId84"/>
    <p:sldId id="404" r:id="rId85"/>
    <p:sldId id="405" r:id="rId86"/>
    <p:sldId id="406" r:id="rId87"/>
    <p:sldId id="407" r:id="rId88"/>
    <p:sldId id="408" r:id="rId89"/>
    <p:sldId id="409" r:id="rId90"/>
    <p:sldId id="410" r:id="rId91"/>
    <p:sldId id="411" r:id="rId92"/>
    <p:sldId id="412" r:id="rId93"/>
    <p:sldId id="355" r:id="rId94"/>
    <p:sldId id="356" r:id="rId9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4" userDrawn="1">
          <p15:clr>
            <a:srgbClr val="A4A3A4"/>
          </p15:clr>
        </p15:guide>
        <p15:guide id="2" pos="2168" userDrawn="1">
          <p15:clr>
            <a:srgbClr val="A4A3A4"/>
          </p15:clr>
        </p15:guide>
        <p15:guide id="3" orient="horz" pos="2928" userDrawn="1">
          <p15:clr>
            <a:srgbClr val="A4A3A4"/>
          </p15:clr>
        </p15:guide>
        <p15:guide id="4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3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D0D8E8"/>
    <a:srgbClr val="E9EDF4"/>
    <a:srgbClr val="3F2415"/>
    <a:srgbClr val="5F361F"/>
    <a:srgbClr val="5F4615"/>
    <a:srgbClr val="74561A"/>
    <a:srgbClr val="3C240A"/>
    <a:srgbClr val="99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3" autoAdjust="0"/>
    <p:restoredTop sz="95429" autoAdjust="0"/>
  </p:normalViewPr>
  <p:slideViewPr>
    <p:cSldViewPr>
      <p:cViewPr varScale="1">
        <p:scale>
          <a:sx n="96" d="100"/>
          <a:sy n="96" d="100"/>
        </p:scale>
        <p:origin x="96" y="2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1512" y="-102"/>
      </p:cViewPr>
      <p:guideLst>
        <p:guide orient="horz" pos="2884"/>
        <p:guide pos="2168"/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8/29/2017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Databases: storing and retrieving information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8/29/2017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18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92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419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246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97" indent="-174697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750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D2B2ADE-4E36-41C8-9072-1FB581337CBA}" type="slidenum">
              <a:rPr lang="en-US" altLang="en-US" sz="900" b="0">
                <a:latin typeface="Times New Roman" pitchFamily="18" charset="0"/>
              </a:rPr>
              <a:pPr/>
              <a:t>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765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7412A17-D480-4D20-B009-02AE0324C600}" type="slidenum">
              <a:rPr lang="en-US" altLang="en-US" sz="900" b="0">
                <a:latin typeface="Times New Roman" pitchFamily="18" charset="0"/>
              </a:rPr>
              <a:pPr/>
              <a:t>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442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AA31BC86-DC74-4609-84C8-A2A38EFDB300}" type="slidenum">
              <a:rPr lang="en-US" altLang="en-US" sz="900" b="0">
                <a:latin typeface="Times New Roman" pitchFamily="18" charset="0"/>
              </a:rPr>
              <a:pPr/>
              <a:t>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139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C5545C4-5CD2-4582-A53E-0B7843F75739}" type="slidenum">
              <a:rPr lang="en-US" altLang="en-US" sz="900" b="0">
                <a:latin typeface="Times New Roman" pitchFamily="18" charset="0"/>
              </a:rPr>
              <a:pPr/>
              <a:t>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20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08E0A49-728F-4C2F-ADF5-BF918570EC7D}" type="slidenum">
              <a:rPr lang="en-US" altLang="en-US" sz="900" b="0">
                <a:latin typeface="Times New Roman" pitchFamily="18" charset="0"/>
              </a:rPr>
              <a:pPr/>
              <a:t>10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588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380C521-209E-4AF3-B0C8-DA5078168B70}" type="slidenum">
              <a:rPr lang="en-US" altLang="en-US" sz="900" b="0">
                <a:latin typeface="Times New Roman" pitchFamily="18" charset="0"/>
              </a:rPr>
              <a:pPr/>
              <a:t>11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145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45FB56-3F74-4961-9DC0-62ABF2CEF7F4}" type="slidenum">
              <a:rPr lang="en-US" altLang="en-US" sz="900" b="0">
                <a:latin typeface="Times New Roman" pitchFamily="18" charset="0"/>
              </a:rPr>
              <a:pPr/>
              <a:t>12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3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05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5637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697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268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10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2BFE7A9-56AE-4CCF-9A26-49C6D7E58D6C}" type="slidenum">
              <a:rPr lang="en-US" altLang="en-US" sz="900" b="0">
                <a:latin typeface="Times New Roman" pitchFamily="18" charset="0"/>
              </a:rPr>
              <a:pPr/>
              <a:t>18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9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94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C95D688-DF93-437F-9321-B0D0C1042B42}" type="slidenum">
              <a:rPr lang="en-US" altLang="en-US" sz="900" b="0">
                <a:latin typeface="Times New Roman" pitchFamily="18" charset="0"/>
              </a:rPr>
              <a:pPr/>
              <a:t>19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20328" indent="-220328"/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5156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ABFBFA1-D47F-4DAC-8030-06666144ACB5}" type="slidenum">
              <a:rPr lang="en-US" altLang="en-US" sz="900" b="0">
                <a:latin typeface="Times New Roman" pitchFamily="18" charset="0"/>
              </a:rPr>
              <a:pPr/>
              <a:t>22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2940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6693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3057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3777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55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55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628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258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6785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983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1526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7262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643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8340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2891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5273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354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8036835-8898-4E2D-A902-3D3DFD9373BB}" type="slidenum">
              <a:rPr lang="en-US" altLang="en-US" sz="900" b="0">
                <a:latin typeface="Times New Roman" pitchFamily="18" charset="0"/>
              </a:rPr>
              <a:pPr/>
              <a:t>39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522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E62699-9E6E-4FD6-8276-5A3A2AFAE2EE}" type="slidenum">
              <a:rPr lang="en-US" altLang="en-US" sz="900" b="0">
                <a:latin typeface="Times New Roman" pitchFamily="18" charset="0"/>
              </a:rPr>
              <a:pPr/>
              <a:t>40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9848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036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2111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1509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63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ACFDBE-E417-4A19-9D2F-86727F56E2F2}" type="slidenum">
              <a:rPr lang="en-US" altLang="en-US" sz="900" b="0">
                <a:latin typeface="Times New Roman" pitchFamily="18" charset="0"/>
              </a:rPr>
              <a:pPr/>
              <a:t>45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927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4906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75582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F3E3245-9128-49F3-8824-6A00799BD078}" type="slidenum">
              <a:rPr lang="en-US" altLang="en-US" sz="900" b="0">
                <a:latin typeface="Times New Roman" pitchFamily="18" charset="0"/>
              </a:rPr>
              <a:pPr/>
              <a:t>49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3860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82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14518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87139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D1E5DAD-31A8-43EE-9965-E61E93D16ED3}" type="slidenum">
              <a:rPr lang="en-US" altLang="en-US" sz="900" b="0">
                <a:latin typeface="Times New Roman" pitchFamily="18" charset="0"/>
              </a:rPr>
              <a:pPr/>
              <a:t>55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4618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17152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58170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57369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57910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77896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7284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84752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66558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DBFE9E1-9E69-4B92-B724-3B73B7CEA060}" type="slidenum">
              <a:rPr lang="en-US" altLang="en-US" sz="900" b="0">
                <a:latin typeface="Times New Roman" pitchFamily="18" charset="0"/>
              </a:rPr>
              <a:pPr/>
              <a:t>64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29892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51649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77490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11391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39560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84467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06140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3824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62172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9766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6999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0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8702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68626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0087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445E29A-571C-40A2-BF61-4FCA97D098FD}" type="slidenum">
              <a:rPr lang="en-US" altLang="en-US" sz="900" b="0">
                <a:latin typeface="Times New Roman" pitchFamily="18" charset="0"/>
              </a:rPr>
              <a:pPr/>
              <a:t>79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89179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C32C6DD-84ED-4EF2-8220-8639C88B27F2}" type="slidenum">
              <a:rPr lang="en-US" altLang="en-US" sz="900" b="0">
                <a:latin typeface="Times New Roman" pitchFamily="18" charset="0"/>
              </a:rPr>
              <a:pPr/>
              <a:t>80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94826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2937AE3-A2E1-4F11-BEB1-1A22913DA366}" type="slidenum">
              <a:rPr lang="en-US" altLang="en-US" sz="900" b="0">
                <a:latin typeface="Times New Roman" pitchFamily="18" charset="0"/>
              </a:rPr>
              <a:pPr/>
              <a:t>81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75034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7B859327-9A01-472F-8936-382A85EBF9FD}" type="slidenum">
              <a:rPr lang="en-US" altLang="en-US" sz="900" b="0">
                <a:latin typeface="Times New Roman" pitchFamily="18" charset="0"/>
              </a:rPr>
              <a:pPr/>
              <a:t>82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00597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7AACAD-6574-41B8-BDE9-AB84435DD795}" type="slidenum">
              <a:rPr lang="en-US" altLang="en-US" sz="900" b="0">
                <a:latin typeface="Times New Roman" pitchFamily="18" charset="0"/>
              </a:rPr>
              <a:pPr/>
              <a:t>83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78940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8D29948-F79A-48D4-8BDF-45F9106013B5}" type="slidenum">
              <a:rPr lang="en-US" altLang="en-US" sz="900" b="0">
                <a:latin typeface="Times New Roman" pitchFamily="18" charset="0"/>
              </a:rPr>
              <a:pPr/>
              <a:t>84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34481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913AD9C-E60F-41B7-9A50-0199CE8C757B}" type="slidenum">
              <a:rPr lang="en-US" altLang="en-US" sz="900" b="0">
                <a:latin typeface="Times New Roman" pitchFamily="18" charset="0"/>
              </a:rPr>
              <a:pPr/>
              <a:t>85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4771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E509BD5-B162-41E6-A214-EDEF439A62A3}" type="slidenum">
              <a:rPr lang="en-US" altLang="en-US" sz="900" b="0">
                <a:latin typeface="Times New Roman" pitchFamily="18" charset="0"/>
              </a:rPr>
              <a:pPr/>
              <a:t>86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13578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BC6DD38-CA21-4F2A-A7E6-527118BF6AC5}" type="slidenum">
              <a:rPr lang="en-US" altLang="en-US" sz="900" b="0">
                <a:latin typeface="Times New Roman" pitchFamily="18" charset="0"/>
              </a:rPr>
              <a:pPr/>
              <a:t>87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32644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2D6BBE6-F2B4-45BA-B0C1-A82F85F0D6B5}" type="slidenum">
              <a:rPr lang="en-US" altLang="en-US" sz="900" b="0">
                <a:latin typeface="Times New Roman" pitchFamily="18" charset="0"/>
              </a:rPr>
              <a:pPr/>
              <a:t>88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97795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493C456-2B58-4CE6-8CB7-F733CFF7BF23}" type="slidenum">
              <a:rPr lang="en-US" altLang="en-US" sz="900" b="0">
                <a:latin typeface="Times New Roman" pitchFamily="18" charset="0"/>
              </a:rPr>
              <a:pPr/>
              <a:t>89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15504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8601DA5-1A4B-4713-B738-C7D993DB59AC}" type="slidenum">
              <a:rPr lang="en-US" altLang="en-US" sz="900" b="0">
                <a:latin typeface="Times New Roman" pitchFamily="18" charset="0"/>
              </a:rPr>
              <a:pPr/>
              <a:t>90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08611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81373C2-9C92-4E6B-A7F6-8DABFB2D7A4D}" type="slidenum">
              <a:rPr lang="en-US" altLang="en-US" sz="900" b="0">
                <a:latin typeface="Times New Roman" pitchFamily="18" charset="0"/>
              </a:rPr>
              <a:pPr/>
              <a:t>91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20825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F68C9D0-E0B9-4634-918E-E49B78E8AEFF}" type="slidenum">
              <a:rPr lang="en-US" altLang="en-US" sz="900" b="0">
                <a:latin typeface="Times New Roman" pitchFamily="18" charset="0"/>
              </a:rPr>
              <a:pPr/>
              <a:t>92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41848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3787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43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lnSpc>
                <a:spcPct val="100000"/>
              </a:lnSpc>
              <a:defRPr sz="2400"/>
            </a:lvl1pPr>
            <a:lvl2pPr marL="457200" indent="-222250">
              <a:defRPr sz="2000"/>
            </a:lvl2pPr>
            <a:lvl3pPr marL="574675" indent="-117475">
              <a:lnSpc>
                <a:spcPct val="80000"/>
              </a:lnSpc>
              <a:spcBef>
                <a:spcPts val="460"/>
              </a:spcBef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8/29/2017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8/29/2017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8/29/2017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8/29/2017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8/29/2017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7837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6607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lvl="0"/>
            <a:endParaRPr lang="en-CA" noProof="0" dirty="0" smtClean="0"/>
          </a:p>
        </p:txBody>
      </p:sp>
    </p:spTree>
    <p:extLst>
      <p:ext uri="{BB962C8B-B14F-4D97-AF65-F5344CB8AC3E}">
        <p14:creationId xmlns:p14="http://schemas.microsoft.com/office/powerpoint/2010/main" val="39674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  <p:sldLayoutId id="2147483750" r:id="rId13"/>
    <p:sldLayoutId id="2147483751" r:id="rId14"/>
    <p:sldLayoutId id="2147483752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.cpsc.ucalgary.ca/~tamj/2017/203F/database/LectureExample.accdb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31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Databases, Part I: Storing Information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400800" cy="17526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In this section </a:t>
            </a:r>
            <a:r>
              <a:rPr lang="en-US" altLang="en-US" dirty="0" smtClean="0">
                <a:solidFill>
                  <a:schemeClr val="tx1"/>
                </a:solidFill>
              </a:rPr>
              <a:t>you </a:t>
            </a:r>
            <a:r>
              <a:rPr lang="en-US" altLang="en-US" dirty="0">
                <a:solidFill>
                  <a:schemeClr val="tx1"/>
                </a:solidFill>
              </a:rPr>
              <a:t>will learn about: </a:t>
            </a:r>
            <a:r>
              <a:rPr lang="en-US" altLang="en-US" dirty="0" smtClean="0">
                <a:solidFill>
                  <a:schemeClr val="tx1"/>
                </a:solidFill>
              </a:rPr>
              <a:t>how </a:t>
            </a:r>
            <a:r>
              <a:rPr lang="en-US" altLang="en-US" dirty="0">
                <a:solidFill>
                  <a:schemeClr val="tx1"/>
                </a:solidFill>
              </a:rPr>
              <a:t>information is stored in databases, </a:t>
            </a:r>
            <a:r>
              <a:rPr lang="en-US" altLang="en-US" dirty="0" smtClean="0">
                <a:solidFill>
                  <a:schemeClr val="tx1"/>
                </a:solidFill>
              </a:rPr>
              <a:t>different database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smtClean="0">
                <a:solidFill>
                  <a:schemeClr val="tx1"/>
                </a:solidFill>
              </a:rPr>
              <a:t>relations, ways of ensuring data validity</a:t>
            </a:r>
          </a:p>
          <a:p>
            <a:r>
              <a:rPr lang="en-US" altLang="en-US" dirty="0" smtClean="0">
                <a:solidFill>
                  <a:schemeClr val="tx1"/>
                </a:solidFill>
              </a:rPr>
              <a:t>Online </a:t>
            </a:r>
            <a:r>
              <a:rPr lang="en-US" altLang="en-US" dirty="0">
                <a:solidFill>
                  <a:schemeClr val="tx1"/>
                </a:solidFill>
              </a:rPr>
              <a:t>MS-Office information source: </a:t>
            </a:r>
            <a:r>
              <a:rPr lang="en-US" altLang="en-US" dirty="0">
                <a:solidFill>
                  <a:schemeClr val="tx1"/>
                </a:solidFill>
                <a:hlinkClick r:id="rId3"/>
              </a:rPr>
              <a:t>https://support.office.com</a:t>
            </a:r>
            <a:r>
              <a:rPr lang="en-US" altLang="en-US" dirty="0" smtClean="0">
                <a:solidFill>
                  <a:schemeClr val="tx1"/>
                </a:solidFill>
                <a:hlinkClick r:id="rId3"/>
              </a:rPr>
              <a:t>/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This section: To store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554599" y="1901734"/>
            <a:ext cx="18982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Francesco Rollandin/OpenClipart</a:t>
            </a:r>
          </a:p>
        </p:txBody>
      </p:sp>
    </p:spTree>
    <p:extLst>
      <p:ext uri="{BB962C8B-B14F-4D97-AF65-F5344CB8AC3E}">
        <p14:creationId xmlns:p14="http://schemas.microsoft.com/office/powerpoint/2010/main" val="372151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Next section (database queries): To retrieve information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Line 16"/>
          <p:cNvSpPr>
            <a:spLocks noChangeShapeType="1"/>
          </p:cNvSpPr>
          <p:nvPr/>
        </p:nvSpPr>
        <p:spPr bwMode="auto">
          <a:xfrm flipV="1">
            <a:off x="5207000" y="3390900"/>
            <a:ext cx="1574800" cy="1257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5969000" y="3937000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 flipH="1">
            <a:off x="1752600" y="5257800"/>
            <a:ext cx="23241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2413000" y="4947842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</p:spTree>
    <p:extLst>
      <p:ext uri="{BB962C8B-B14F-4D97-AF65-F5344CB8AC3E}">
        <p14:creationId xmlns:p14="http://schemas.microsoft.com/office/powerpoint/2010/main" val="178289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Databases: Storing / Retrieving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will see, implementing these two tasks aren’t as easy as it seems.</a:t>
            </a:r>
          </a:p>
          <a:p>
            <a:r>
              <a:rPr lang="en-US" dirty="0" smtClean="0"/>
              <a:t>Information must be stored such that:</a:t>
            </a:r>
          </a:p>
          <a:p>
            <a:pPr lvl="1"/>
            <a:r>
              <a:rPr lang="en-US" dirty="0" smtClean="0"/>
              <a:t>Information can be quickly retrieved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0"/>
            <a:ext cx="50482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762000" y="4248150"/>
            <a:ext cx="2590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13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Databases: Storing / Retrieving </a:t>
            </a:r>
            <a:r>
              <a:rPr lang="en-US" dirty="0" smtClean="0"/>
              <a:t>Information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The database is designed to reduce problems during maintenance (additions, modifications, deletions)</a:t>
            </a:r>
          </a:p>
          <a:p>
            <a:pPr lvl="2"/>
            <a:r>
              <a:rPr lang="en-US" dirty="0" smtClean="0"/>
              <a:t>Example:  This comes up during database normalization (“if there is time”)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152657"/>
            <a:ext cx="1668338" cy="1038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52400" y="3152657"/>
            <a:ext cx="2711256" cy="2681393"/>
            <a:chOff x="152400" y="3152657"/>
            <a:chExt cx="2711256" cy="2681393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3152657"/>
              <a:ext cx="2711256" cy="1783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79294" y="4936333"/>
              <a:ext cx="2362200" cy="897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Marketing Dept.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Loren Coleman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William McCloud</a:t>
              </a:r>
            </a:p>
            <a:p>
              <a:endParaRPr lang="en-US" dirty="0" smtClean="0"/>
            </a:p>
            <a:p>
              <a:endParaRPr lang="en-US" dirty="0" smtClean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124200" y="4644846"/>
            <a:ext cx="3995683" cy="2193642"/>
            <a:chOff x="3124200" y="4644846"/>
            <a:chExt cx="3995683" cy="2193642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4644846"/>
              <a:ext cx="2112208" cy="1320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443344" y="5940771"/>
              <a:ext cx="2362200" cy="897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Finance &amp; Accounting 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Victor Davion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dirty="0"/>
                <a:t> Omiko Kurita </a:t>
              </a:r>
              <a:endParaRPr lang="en-US" dirty="0" smtClean="0"/>
            </a:p>
            <a:p>
              <a:endParaRPr lang="en-US" dirty="0" smtClean="0"/>
            </a:p>
          </p:txBody>
        </p:sp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6408" y="4826444"/>
              <a:ext cx="1883475" cy="11771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6629400" y="4142796"/>
            <a:ext cx="2590800" cy="3418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/>
              <a:t>Information Technology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07393" y="4460180"/>
            <a:ext cx="1616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dirty="0"/>
              <a:t>Archie Bunker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0" y="4044495"/>
            <a:ext cx="2590800" cy="440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553200" y="3110980"/>
            <a:ext cx="2057400" cy="1080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700221" y="4460180"/>
            <a:ext cx="1673717" cy="366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63945" y="2809047"/>
            <a:ext cx="1746655" cy="15046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One employee has left and the whole department is gone?</a:t>
            </a:r>
          </a:p>
        </p:txBody>
      </p:sp>
    </p:spTree>
    <p:extLst>
      <p:ext uri="{BB962C8B-B14F-4D97-AF65-F5344CB8AC3E}">
        <p14:creationId xmlns:p14="http://schemas.microsoft.com/office/powerpoint/2010/main" val="118936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  <p:bldP spid="11" grpId="0" animBg="1"/>
      <p:bldP spid="20" grpId="0" animBg="1"/>
      <p:bldP spid="21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With Bother With Databases?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Are used to store and retrieve information</a:t>
            </a:r>
          </a:p>
          <a:p>
            <a:pPr>
              <a:buFontTx/>
              <a:buChar char="•"/>
            </a:pPr>
            <a:r>
              <a:rPr lang="en-US" altLang="en-US" dirty="0" smtClean="0"/>
              <a:t>Why bother, why not use a simple file as an alternative?</a:t>
            </a:r>
          </a:p>
          <a:p>
            <a:pPr lvl="1"/>
            <a:r>
              <a:rPr lang="en-US" altLang="en-US" dirty="0" smtClean="0"/>
              <a:t>E.g., tracking client information</a:t>
            </a:r>
          </a:p>
        </p:txBody>
      </p:sp>
      <p:sp>
        <p:nvSpPr>
          <p:cNvPr id="400388" name="Text Box 4"/>
          <p:cNvSpPr txBox="1">
            <a:spLocks noChangeArrowheads="1"/>
          </p:cNvSpPr>
          <p:nvPr/>
        </p:nvSpPr>
        <p:spPr bwMode="auto">
          <a:xfrm>
            <a:off x="812800" y="2679700"/>
            <a:ext cx="274320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MILES EDWARD O’BRIAN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DS9 Corp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Electrical engineering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2007 purchases: $10,0000,000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$1,750,000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JAMIE SMYTHE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Cooperative services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Gasoline refining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2005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2004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2003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2002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SCOTT BRUCE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Bryce Consulting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Investment analysis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2007 purchases: $500,000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$1,500,000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2005 purchases: $2,500,000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2004 purchases: $500,000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Etc.</a:t>
            </a:r>
          </a:p>
        </p:txBody>
      </p:sp>
      <p:sp>
        <p:nvSpPr>
          <p:cNvPr id="400389" name="AutoShape 5"/>
          <p:cNvSpPr>
            <a:spLocks/>
          </p:cNvSpPr>
          <p:nvPr/>
        </p:nvSpPr>
        <p:spPr bwMode="auto">
          <a:xfrm>
            <a:off x="3073400" y="2705100"/>
            <a:ext cx="558800" cy="3771900"/>
          </a:xfrm>
          <a:prstGeom prst="rightBrace">
            <a:avLst>
              <a:gd name="adj1" fmla="val 56250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400390" name="Text Box 6"/>
          <p:cNvSpPr txBox="1">
            <a:spLocks noChangeArrowheads="1"/>
          </p:cNvSpPr>
          <p:nvPr/>
        </p:nvSpPr>
        <p:spPr bwMode="auto">
          <a:xfrm>
            <a:off x="3949700" y="3022600"/>
            <a:ext cx="4660900" cy="375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 marL="114300" indent="-114300"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342900" indent="-11430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If the list is short then a simple text file may suffice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As the list grows organizing and updating the information becomes more challenging (duplicates or inaccuracies?)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Also searching the list according to specific criteria may become difficult 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 b="0" dirty="0">
                <a:solidFill>
                  <a:srgbClr val="FF0000"/>
                </a:solidFill>
              </a:rPr>
              <a:t>e.g., Show all clients whose purchases in 2007 were between one and five million dollars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 b="0" dirty="0">
                <a:solidFill>
                  <a:srgbClr val="FF0000"/>
                </a:solidFill>
              </a:rPr>
              <a:t>e.g., Show all clients that made </a:t>
            </a:r>
            <a:r>
              <a:rPr lang="en-US" altLang="en-US" sz="1600" b="0" dirty="0" smtClean="0">
                <a:solidFill>
                  <a:srgbClr val="FF0000"/>
                </a:solidFill>
              </a:rPr>
              <a:t>a purchase </a:t>
            </a:r>
            <a:r>
              <a:rPr lang="en-US" altLang="en-US" sz="1600" b="0" dirty="0">
                <a:solidFill>
                  <a:srgbClr val="FF0000"/>
                </a:solidFill>
              </a:rPr>
              <a:t>exceeding 10 million dollars.</a:t>
            </a:r>
          </a:p>
        </p:txBody>
      </p:sp>
    </p:spTree>
    <p:extLst>
      <p:ext uri="{BB962C8B-B14F-4D97-AF65-F5344CB8AC3E}">
        <p14:creationId xmlns:p14="http://schemas.microsoft.com/office/powerpoint/2010/main" val="281261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8" grpId="0"/>
      <p:bldP spid="400389" grpId="0" animBg="1"/>
      <p:bldP spid="400390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Information is stored in tables: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436795" y="2071952"/>
            <a:ext cx="2794095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>
                <a:solidFill>
                  <a:srgbClr val="FF0000"/>
                </a:solidFill>
              </a:rPr>
              <a:t>The ‘Gamers’ </a:t>
            </a:r>
            <a:r>
              <a:rPr lang="en-US" altLang="en-US" sz="2000" dirty="0">
                <a:solidFill>
                  <a:srgbClr val="FF0000"/>
                </a:solidFill>
              </a:rPr>
              <a:t>table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73590"/>
            <a:ext cx="7791450" cy="34671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65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3"/>
      <p:bldP spid="133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874" y="2016919"/>
            <a:ext cx="7791450" cy="34671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 (2)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r>
              <a:rPr lang="en-US" altLang="en-US" dirty="0" smtClean="0"/>
              <a:t>Row = Record: An example instance of data within the table.</a:t>
            </a:r>
          </a:p>
          <a:p>
            <a:pPr lvl="1"/>
            <a:r>
              <a:rPr lang="en-US" altLang="en-US" dirty="0" smtClean="0"/>
              <a:t>Gamers Table: one row is an example instance of a gamer</a:t>
            </a:r>
          </a:p>
        </p:txBody>
      </p:sp>
      <p:grpSp>
        <p:nvGrpSpPr>
          <p:cNvPr id="321545" name="Group 9"/>
          <p:cNvGrpSpPr>
            <a:grpSpLocks/>
          </p:cNvGrpSpPr>
          <p:nvPr/>
        </p:nvGrpSpPr>
        <p:grpSpPr bwMode="auto">
          <a:xfrm>
            <a:off x="662" y="2287900"/>
            <a:ext cx="1357067" cy="2925139"/>
            <a:chOff x="473" y="1162"/>
            <a:chExt cx="879" cy="2200"/>
          </a:xfrm>
        </p:grpSpPr>
        <p:sp>
          <p:nvSpPr>
            <p:cNvPr id="15370" name="AutoShape 5"/>
            <p:cNvSpPr>
              <a:spLocks/>
            </p:cNvSpPr>
            <p:nvPr/>
          </p:nvSpPr>
          <p:spPr bwMode="auto">
            <a:xfrm>
              <a:off x="1096" y="1162"/>
              <a:ext cx="256" cy="2200"/>
            </a:xfrm>
            <a:prstGeom prst="leftBrace">
              <a:avLst>
                <a:gd name="adj1" fmla="val 7161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5371" name="Text Box 6"/>
            <p:cNvSpPr txBox="1">
              <a:spLocks noChangeArrowheads="1"/>
            </p:cNvSpPr>
            <p:nvPr/>
          </p:nvSpPr>
          <p:spPr bwMode="auto">
            <a:xfrm>
              <a:off x="473" y="1937"/>
              <a:ext cx="751" cy="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Table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records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64536" y="4282280"/>
            <a:ext cx="7547693" cy="2365845"/>
            <a:chOff x="1066211" y="4190751"/>
            <a:chExt cx="7547693" cy="2365845"/>
          </a:xfrm>
        </p:grpSpPr>
        <p:sp>
          <p:nvSpPr>
            <p:cNvPr id="15368" name="Line 10"/>
            <p:cNvSpPr>
              <a:spLocks noChangeShapeType="1"/>
            </p:cNvSpPr>
            <p:nvPr/>
          </p:nvSpPr>
          <p:spPr bwMode="auto">
            <a:xfrm flipV="1">
              <a:off x="2790990" y="4503958"/>
              <a:ext cx="1710756" cy="1701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69" name="Text Box 11"/>
            <p:cNvSpPr txBox="1">
              <a:spLocks noChangeArrowheads="1"/>
            </p:cNvSpPr>
            <p:nvPr/>
          </p:nvSpPr>
          <p:spPr bwMode="auto">
            <a:xfrm>
              <a:off x="1066211" y="6154958"/>
              <a:ext cx="4501252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>
                  <a:solidFill>
                    <a:srgbClr val="FF0000"/>
                  </a:solidFill>
                </a:rPr>
                <a:t>One record, </a:t>
              </a:r>
              <a:r>
                <a:rPr lang="en-US" altLang="en-US" sz="2000" dirty="0" smtClean="0">
                  <a:solidFill>
                    <a:srgbClr val="FF0000"/>
                  </a:solidFill>
                </a:rPr>
                <a:t>‘Harri Masoon’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1374904" y="4190751"/>
              <a:ext cx="7239000" cy="313207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1460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 (3)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2192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Column: are that attributes that we track for each record</a:t>
            </a:r>
          </a:p>
          <a:p>
            <a:pPr lvl="1"/>
            <a:r>
              <a:rPr lang="en-US" altLang="en-US" dirty="0" smtClean="0"/>
              <a:t>Gamers </a:t>
            </a:r>
            <a:r>
              <a:rPr lang="en-US" altLang="en-US" dirty="0"/>
              <a:t>Table:  </a:t>
            </a:r>
            <a:r>
              <a:rPr lang="en-US" altLang="en-US" dirty="0" smtClean="0"/>
              <a:t>each column specifies the information we store about the gamers in this database.</a:t>
            </a:r>
            <a:endParaRPr lang="en-US" altLang="en-US" dirty="0"/>
          </a:p>
          <a:p>
            <a:pPr lvl="1"/>
            <a:endParaRPr lang="en-US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788669" y="2339804"/>
            <a:ext cx="7440930" cy="726036"/>
            <a:chOff x="788670" y="2287832"/>
            <a:chExt cx="6324600" cy="726036"/>
          </a:xfrm>
        </p:grpSpPr>
        <p:sp>
          <p:nvSpPr>
            <p:cNvPr id="17418" name="AutoShape 6"/>
            <p:cNvSpPr>
              <a:spLocks/>
            </p:cNvSpPr>
            <p:nvPr/>
          </p:nvSpPr>
          <p:spPr bwMode="auto">
            <a:xfrm rot="5400000">
              <a:off x="3778899" y="-320502"/>
              <a:ext cx="344141" cy="6324600"/>
            </a:xfrm>
            <a:prstGeom prst="leftBrace">
              <a:avLst>
                <a:gd name="adj1" fmla="val 129688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7419" name="Text Box 7"/>
            <p:cNvSpPr txBox="1">
              <a:spLocks noChangeArrowheads="1"/>
            </p:cNvSpPr>
            <p:nvPr/>
          </p:nvSpPr>
          <p:spPr bwMode="auto">
            <a:xfrm>
              <a:off x="1867058" y="2287832"/>
              <a:ext cx="4663300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Attributes (‘fields’ in Access) of each record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3044070"/>
            <a:ext cx="7791450" cy="34671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01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Primary Key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1430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Each table should typically have one attribute designated as the primary key:</a:t>
            </a:r>
          </a:p>
          <a:p>
            <a:pPr lvl="1"/>
            <a:r>
              <a:rPr lang="en-US" altLang="en-US" dirty="0" smtClean="0"/>
              <a:t>The primary key must be guaranteed to be unique</a:t>
            </a:r>
          </a:p>
          <a:p>
            <a:pPr lvl="1"/>
            <a:r>
              <a:rPr lang="en-US" altLang="en-US" dirty="0" smtClean="0"/>
              <a:t>It must uniquely identify one record from another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" t="14505" r="55070" b="55359"/>
          <a:stretch>
            <a:fillRect/>
          </a:stretch>
        </p:blipFill>
        <p:spPr bwMode="auto">
          <a:xfrm>
            <a:off x="2331421" y="2870200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350" y="2667000"/>
            <a:ext cx="3409952" cy="4152900"/>
            <a:chOff x="4" y="1576"/>
            <a:chExt cx="2148" cy="2616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 rot="5400000">
              <a:off x="448" y="2488"/>
              <a:ext cx="2616" cy="79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V="1">
              <a:off x="672" y="2896"/>
              <a:ext cx="696" cy="22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4" y="3084"/>
              <a:ext cx="1096" cy="1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b="0" dirty="0">
                  <a:solidFill>
                    <a:srgbClr val="FF0000"/>
                  </a:solidFill>
                </a:rPr>
                <a:t>Primary Key for table ‘Employees’ is the ‘SIN’ </a:t>
              </a:r>
              <a:r>
                <a:rPr lang="en-US" altLang="en-US" sz="2000" b="0" dirty="0" smtClean="0">
                  <a:solidFill>
                    <a:srgbClr val="FF0000"/>
                  </a:solidFill>
                </a:rPr>
                <a:t>attribute</a:t>
              </a:r>
              <a:endParaRPr lang="en-US" altLang="en-US" sz="2000" b="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07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Choosing A Primary Key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A primary key must be unique to each record because it is the one thing that distinguishes them.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there’s at least one instance where the attributes of two records can take on the same value that attribute cannot be a primary key. (When in doubt verify with your users).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a primary key cannot be formed from a single attribute then several attributes can be combined into a composite key. (Each attribute is still a column but together they form a unique primary key for each record).</a:t>
            </a:r>
          </a:p>
          <a:p>
            <a:pPr marL="336550" lvl="1" indent="-114300">
              <a:buFontTx/>
              <a:buChar char="•"/>
            </a:pPr>
            <a:r>
              <a:rPr lang="en-US" altLang="en-US" dirty="0" smtClean="0"/>
              <a:t>E.g., Course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Registrations</a:t>
            </a:r>
            <a:r>
              <a:rPr lang="en-US" altLang="en-US" dirty="0" smtClean="0"/>
              <a:t> table: Course name, course number, lecture section (CPSC 203 L01)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a unique primary key still cannot be found then ‘invent’ one.</a:t>
            </a:r>
          </a:p>
          <a:p>
            <a:pPr marL="336550" lvl="1" indent="-114300">
              <a:buFontTx/>
              <a:buChar char="•"/>
            </a:pPr>
            <a:r>
              <a:rPr lang="en-US" altLang="en-US" dirty="0" smtClean="0"/>
              <a:t>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StudentID#, SocialInsuranceNumber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210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MS-Access: Views Of Your Database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3860800" cy="5368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 b="1" dirty="0" smtClean="0"/>
              <a:t>Design view</a:t>
            </a:r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endParaRPr lang="en-US" altLang="en-US" sz="1800" dirty="0"/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Typically start with this view</a:t>
            </a:r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Used to specify what attributes that a table will consist of: 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e.g., GAMES: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altLang="en-US" sz="1600" dirty="0" smtClean="0"/>
              <a:t>, HourlyRate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Used to specify the type, format and valid range of values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e.g.,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SIN</a:t>
            </a:r>
            <a:r>
              <a:rPr lang="en-US" altLang="en-US" sz="1600" dirty="0" smtClean="0"/>
              <a:t> is attribute with 9 characters that must be in the format 000 000 000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e</a:t>
            </a:r>
            <a:r>
              <a:rPr lang="en-US" altLang="en-US" sz="1600" dirty="0" smtClean="0"/>
              <a:t>.g., HourlyRate must be between $1 - $100</a:t>
            </a:r>
          </a:p>
        </p:txBody>
      </p:sp>
      <p:sp>
        <p:nvSpPr>
          <p:cNvPr id="32461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37100" y="1108075"/>
            <a:ext cx="3898900" cy="5368925"/>
          </a:xfrm>
          <a:prstGeom prst="rect">
            <a:avLst/>
          </a:prstGeom>
        </p:spPr>
        <p:txBody>
          <a:bodyPr/>
          <a:lstStyle/>
          <a:p>
            <a:pPr marL="114300" indent="-114300">
              <a:lnSpc>
                <a:spcPct val="80000"/>
              </a:lnSpc>
            </a:pPr>
            <a:r>
              <a:rPr lang="en-US" altLang="en-US" sz="2000" b="1" dirty="0" smtClean="0"/>
              <a:t>Datasheet view</a:t>
            </a:r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  <a:buFontTx/>
              <a:buChar char="•"/>
            </a:pPr>
            <a:r>
              <a:rPr lang="en-US" altLang="en-US" sz="1800" dirty="0" smtClean="0"/>
              <a:t>Once the attributes have been specified in the Design view using the Datasheet view allows data entry for each record.</a:t>
            </a:r>
          </a:p>
          <a:p>
            <a:pPr marL="114300" indent="-114300">
              <a:lnSpc>
                <a:spcPct val="80000"/>
              </a:lnSpc>
            </a:pPr>
            <a:endParaRPr lang="en-US" altLang="en-US" sz="1800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45531"/>
            <a:ext cx="2895600" cy="2638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375348"/>
            <a:ext cx="24384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9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uiExpand="1" build="p" bldLvl="2"/>
      <p:bldP spid="324614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Problem: Online Games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/>
              <a:t>This example can be found online: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hlinkClick r:id="rId3"/>
              </a:rPr>
              <a:t>http://pages.cpsc.ucalgary.ca/~</a:t>
            </a:r>
            <a:r>
              <a:rPr lang="en-US" altLang="en-US" sz="1800" dirty="0" smtClean="0">
                <a:hlinkClick r:id="rId3"/>
              </a:rPr>
              <a:t>tamj/2017/203F/database/LectureExample.accdb</a:t>
            </a:r>
            <a:endParaRPr lang="en-CA" sz="1800" dirty="0" smtClean="0"/>
          </a:p>
          <a:p>
            <a:r>
              <a:rPr lang="en-CA" dirty="0" smtClean="0"/>
              <a:t>An online gaming server will allow several online different games to be played</a:t>
            </a:r>
          </a:p>
          <a:p>
            <a:r>
              <a:rPr lang="en-CA" dirty="0" smtClean="0"/>
              <a:t>Gamers can logon to play a particular game</a:t>
            </a:r>
          </a:p>
          <a:p>
            <a:r>
              <a:rPr lang="en-CA" dirty="0" smtClean="0"/>
              <a:t>A gamer playing a game will create a ‘session’ that tracks (among other things) the cost of the gaming session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9368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Gamers: Information To Be Tracked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Online identifier: “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Call sign</a:t>
            </a:r>
            <a:r>
              <a:rPr lang="en-US" altLang="en-US" dirty="0" smtClean="0">
                <a:cs typeface="Consolas" panose="020B0609020204030204" pitchFamily="49" charset="0"/>
              </a:rPr>
              <a:t>”</a:t>
            </a:r>
          </a:p>
          <a:p>
            <a:r>
              <a:rPr lang="en-US" altLang="en-US" dirty="0" smtClean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E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mail</a:t>
            </a:r>
          </a:p>
          <a:p>
            <a:r>
              <a:rPr lang="en-US" altLang="en-US" dirty="0" smtClean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T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elephone number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>
                <a:cs typeface="Consolas" panose="020B0609020204030204" pitchFamily="49" charset="0"/>
              </a:rPr>
              <a:t>Income: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A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 (yearly)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numeric 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figure</a:t>
            </a:r>
            <a:endParaRPr lang="en-US" altLang="en-US" sz="2400" dirty="0" smtClean="0">
              <a:cs typeface="Consolas" panose="020B0609020204030204" pitchFamily="49" charset="0"/>
            </a:endParaRP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 smtClean="0">
                <a:cs typeface="Consolas" panose="020B0609020204030204" pitchFamily="49" charset="0"/>
              </a:rPr>
              <a:t>Real life identifier: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F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irst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and last 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name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 smtClean="0">
                <a:latin typeface="Calibri" panose="020F0502020204030204" pitchFamily="34" charset="0"/>
                <a:cs typeface="Consolas" panose="020B0609020204030204" pitchFamily="49" charset="0"/>
              </a:rPr>
              <a:t>Overall ‘score’ (sum of the player’s accomplishments among multiple games):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L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evel</a:t>
            </a:r>
            <a:endParaRPr lang="en-US" altLang="en-US" sz="2400" dirty="0" smtClean="0">
              <a:cs typeface="Consolas" panose="020B0609020204030204" pitchFamily="49" charset="0"/>
            </a:endParaRP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Online Games</a:t>
            </a:r>
            <a:r>
              <a:rPr lang="en-US" dirty="0"/>
              <a:t>: Information To Be Tracked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Name of the game: </a:t>
            </a:r>
            <a:r>
              <a:rPr lang="en-CA" dirty="0">
                <a:latin typeface="Comic Sans MS" panose="030F0702030302020204" pitchFamily="66" charset="0"/>
              </a:rPr>
              <a:t>T</a:t>
            </a:r>
            <a:r>
              <a:rPr lang="en-CA" dirty="0" smtClean="0">
                <a:latin typeface="Comic Sans MS" panose="030F0702030302020204" pitchFamily="66" charset="0"/>
              </a:rPr>
              <a:t>itle</a:t>
            </a:r>
          </a:p>
          <a:p>
            <a:pPr marL="234950" lvl="1" indent="-234950">
              <a:buFont typeface="Arial" charset="0"/>
              <a:buChar char="•"/>
            </a:pPr>
            <a:r>
              <a:rPr lang="en-CA" sz="2400" dirty="0"/>
              <a:t>The cost of playing a game: </a:t>
            </a:r>
            <a:r>
              <a:rPr lang="en-CA" sz="2400" dirty="0">
                <a:latin typeface="Comic Sans MS" panose="030F0702030302020204" pitchFamily="66" charset="0"/>
              </a:rPr>
              <a:t>H</a:t>
            </a:r>
            <a:r>
              <a:rPr lang="en-CA" sz="2400" dirty="0" smtClean="0">
                <a:latin typeface="Comic Sans MS" panose="030F0702030302020204" pitchFamily="66" charset="0"/>
              </a:rPr>
              <a:t>ourly </a:t>
            </a:r>
            <a:r>
              <a:rPr lang="en-CA" sz="2400" dirty="0">
                <a:latin typeface="Comic Sans MS" panose="030F0702030302020204" pitchFamily="66" charset="0"/>
              </a:rPr>
              <a:t>rate</a:t>
            </a:r>
            <a:endParaRPr lang="en-US" altLang="en-US" sz="2400" dirty="0">
              <a:latin typeface="Comic Sans MS" panose="030F0702030302020204" pitchFamily="66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10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Gaming Sessions: </a:t>
            </a:r>
            <a:r>
              <a:rPr lang="en-US" dirty="0"/>
              <a:t>Information To Be Tracked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time a player starts playing a game, billing information must be generated (attaches the bill to the correct player)</a:t>
            </a:r>
          </a:p>
          <a:p>
            <a:pPr lvl="1"/>
            <a:r>
              <a:rPr lang="en-US" dirty="0"/>
              <a:t>Who played the </a:t>
            </a:r>
            <a:r>
              <a:rPr lang="en-US" dirty="0" smtClean="0"/>
              <a:t>game (who gets the bill)</a:t>
            </a:r>
            <a:endParaRPr lang="en-US" dirty="0"/>
          </a:p>
          <a:p>
            <a:pPr lvl="1"/>
            <a:r>
              <a:rPr lang="en-US" dirty="0"/>
              <a:t>Which game was </a:t>
            </a:r>
            <a:r>
              <a:rPr lang="en-US" dirty="0" smtClean="0"/>
              <a:t>played (how much is the cost per time unit)</a:t>
            </a:r>
            <a:endParaRPr lang="en-US" dirty="0"/>
          </a:p>
          <a:p>
            <a:pPr lvl="1"/>
            <a:r>
              <a:rPr lang="en-US" dirty="0"/>
              <a:t>How long was the game </a:t>
            </a:r>
            <a:r>
              <a:rPr lang="en-US" dirty="0" smtClean="0"/>
              <a:t>played (in conjunction with the cost per time unit it determines the amount for the bill)</a:t>
            </a:r>
            <a:endParaRPr lang="en-US" dirty="0"/>
          </a:p>
          <a:p>
            <a:pPr marL="2349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61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table stores related information about an entity</a:t>
            </a:r>
          </a:p>
          <a:p>
            <a:pPr lvl="1"/>
            <a:r>
              <a:rPr lang="en-US" dirty="0" smtClean="0"/>
              <a:t>E.g., </a:t>
            </a:r>
          </a:p>
          <a:p>
            <a:pPr lvl="1"/>
            <a:r>
              <a:rPr lang="en-US" dirty="0" smtClean="0"/>
              <a:t>Book: Title, author/authors, publisher, edition</a:t>
            </a:r>
          </a:p>
          <a:p>
            <a:pPr lvl="1"/>
            <a:r>
              <a:rPr lang="en-US" dirty="0" smtClean="0"/>
              <a:t>Product: Product name, price, description</a:t>
            </a:r>
          </a:p>
          <a:p>
            <a:r>
              <a:rPr lang="en-US" dirty="0" smtClean="0"/>
              <a:t>The three groups of information (entities) in this problem appear to map to three database tables</a:t>
            </a:r>
          </a:p>
          <a:p>
            <a:pPr lvl="1"/>
            <a:r>
              <a:rPr lang="en-US" dirty="0" smtClean="0"/>
              <a:t>Gamers</a:t>
            </a:r>
          </a:p>
          <a:p>
            <a:pPr lvl="1"/>
            <a:r>
              <a:rPr lang="en-US" dirty="0" smtClean="0"/>
              <a:t>Games</a:t>
            </a:r>
          </a:p>
          <a:p>
            <a:pPr lvl="1"/>
            <a:r>
              <a:rPr lang="en-US" dirty="0" smtClean="0"/>
              <a:t>Sessions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9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Naming Tables</a:t>
            </a:r>
            <a:r>
              <a:rPr lang="en-US" altLang="en-US" baseline="30000" dirty="0" smtClean="0"/>
              <a:t>1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Create a unique and descriptive name.</a:t>
            </a:r>
          </a:p>
          <a:p>
            <a:pPr marL="679450" lvl="1" indent="-214313"/>
            <a:r>
              <a:rPr lang="en-US" altLang="en-US" dirty="0" smtClean="0">
                <a:latin typeface="Arial" charset="0"/>
              </a:rPr>
              <a:t>“</a:t>
            </a:r>
            <a:r>
              <a:rPr lang="en-US" altLang="en-US" dirty="0" smtClean="0">
                <a:latin typeface="Consolas" panose="020B0609020204030204" pitchFamily="49" charset="0"/>
              </a:rPr>
              <a:t>CaloriesBurnedExercising</a:t>
            </a:r>
            <a:r>
              <a:rPr lang="en-US" altLang="en-US" dirty="0" smtClean="0">
                <a:latin typeface="Arial" charset="0"/>
              </a:rPr>
              <a:t>” vs. “</a:t>
            </a:r>
            <a:r>
              <a:rPr lang="en-US" altLang="en-US" dirty="0" smtClean="0">
                <a:latin typeface="Consolas" panose="020B0609020204030204" pitchFamily="49" charset="0"/>
              </a:rPr>
              <a:t>Workout</a:t>
            </a:r>
            <a:r>
              <a:rPr lang="en-US" altLang="en-US" dirty="0" smtClean="0">
                <a:latin typeface="Arial" charset="0"/>
              </a:rPr>
              <a:t>”</a:t>
            </a:r>
            <a:endParaRPr lang="en-US" altLang="en-US" dirty="0" smtClean="0"/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Consider using the plural form of a name.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 table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 table</a:t>
            </a:r>
            <a:r>
              <a:rPr lang="en-US" altLang="en-US" dirty="0" smtClean="0"/>
              <a:t>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Avoid the use of spaces in names.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 students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Undergraduate_Students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UndergraduateStudents</a:t>
            </a:r>
            <a:r>
              <a:rPr lang="en-US" altLang="en-US" dirty="0" smtClean="0"/>
              <a:t>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6477000"/>
            <a:ext cx="8229600" cy="381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dirty="0" smtClean="0"/>
              <a:t>1 Based on the principles from “Databases demystified a self teaching guide” (McGraw Hill) Oppel A. pp 211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676400" y="3505200"/>
            <a:ext cx="2438400" cy="304800"/>
            <a:chOff x="28575" y="5781675"/>
            <a:chExt cx="1647825" cy="314325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28575" y="5781675"/>
              <a:ext cx="1647825" cy="31432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7150" y="5781675"/>
              <a:ext cx="1619250" cy="31432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152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Naming Attributes</a:t>
            </a:r>
            <a:r>
              <a:rPr lang="en-US" altLang="en-US" baseline="30000" dirty="0" smtClean="0"/>
              <a:t>2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Create a name that accurately, clearly and unambiguously identifies the characteristic that the attribute represents.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altLang="en-US" dirty="0" smtClean="0"/>
              <a:t>” vs. “FirstName”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Use the singular form of a name</a:t>
            </a:r>
          </a:p>
          <a:p>
            <a:pPr marL="679450" lvl="1" indent="-168275"/>
            <a:r>
              <a:rPr lang="en-US" altLang="en-US" dirty="0" smtClean="0"/>
              <a:t>Tables store multiple records (e.g.,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dirty="0" smtClean="0"/>
              <a:t> table), attributes store a single piece of information (e.g.,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altLang="en-US" dirty="0" smtClean="0"/>
              <a:t> for a particular game)</a:t>
            </a:r>
          </a:p>
          <a:p>
            <a:pPr marL="679450" lvl="1" indent="-168275"/>
            <a:r>
              <a:rPr lang="en-US" altLang="en-US" dirty="0" smtClean="0"/>
              <a:t>Do not fall into the pitfall of creating composite attributes (</a:t>
            </a:r>
            <a:r>
              <a:rPr lang="en-US" altLang="en-US" b="1" dirty="0" smtClean="0"/>
              <a:t>phone numbers</a:t>
            </a:r>
            <a:r>
              <a:rPr lang="en-US" altLang="en-US" dirty="0" smtClean="0"/>
              <a:t> - NO) vs. (home phone, cell phone etc. – YES)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Avoid the use of spaces in names (similar to tables).</a:t>
            </a:r>
          </a:p>
          <a:p>
            <a:pPr marL="457200" indent="-457200"/>
            <a:endParaRPr lang="en-US" altLang="en-US" dirty="0" smtClean="0"/>
          </a:p>
          <a:p>
            <a:pPr marL="457200" indent="-457200">
              <a:buFontTx/>
              <a:buAutoNum type="arabicPeriod"/>
            </a:pPr>
            <a:endParaRPr lang="en-US" alt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28600" y="6477000"/>
            <a:ext cx="8229600" cy="381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dirty="0" smtClean="0"/>
              <a:t>1 Based on the principles from “Databases demystified a self teaching guide” (McGraw Hill) Oppel A. pp 211</a:t>
            </a:r>
          </a:p>
        </p:txBody>
      </p:sp>
    </p:spTree>
    <p:extLst>
      <p:ext uri="{BB962C8B-B14F-4D97-AF65-F5344CB8AC3E}">
        <p14:creationId xmlns:p14="http://schemas.microsoft.com/office/powerpoint/2010/main" val="18837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Of Data For An Attribute</a:t>
            </a:r>
            <a:r>
              <a:rPr lang="en-US" baseline="30000" dirty="0" smtClean="0"/>
              <a:t>1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162800" cy="5029200"/>
          </a:xfrm>
        </p:spPr>
        <p:txBody>
          <a:bodyPr/>
          <a:lstStyle/>
          <a:p>
            <a:r>
              <a:rPr lang="en-US" dirty="0" smtClean="0"/>
              <a:t>Mostly you will select text</a:t>
            </a:r>
          </a:p>
          <a:p>
            <a:pPr lvl="1"/>
            <a:r>
              <a:rPr lang="en-US" dirty="0" smtClean="0"/>
              <a:t>Short text: max of 255 characters</a:t>
            </a:r>
          </a:p>
          <a:p>
            <a:pPr lvl="1"/>
            <a:r>
              <a:rPr lang="en-US" dirty="0" smtClean="0"/>
              <a:t>Long text: Up to 1 GB of characters (only the first 64,000 displayed)</a:t>
            </a:r>
          </a:p>
          <a:p>
            <a:pPr lvl="1"/>
            <a:r>
              <a:rPr lang="en-US" dirty="0" smtClean="0"/>
              <a:t>Text allows data to be entered in specific format (e.g. postal codes, phone numbers). </a:t>
            </a:r>
          </a:p>
          <a:p>
            <a:pPr lvl="2"/>
            <a:r>
              <a:rPr lang="en-US" dirty="0" smtClean="0"/>
              <a:t>Not to be used to constrain numeric ranges (e.g. age must be greater than 0).</a:t>
            </a:r>
          </a:p>
          <a:p>
            <a:r>
              <a:rPr lang="en-US" dirty="0" smtClean="0"/>
              <a:t>AutoNumber</a:t>
            </a:r>
          </a:p>
          <a:p>
            <a:pPr lvl="1"/>
            <a:r>
              <a:rPr lang="en-US" dirty="0" smtClean="0"/>
              <a:t>Automatically generates a sequence of numbers 1,2,3..</a:t>
            </a:r>
          </a:p>
          <a:p>
            <a:pPr lvl="1"/>
            <a:r>
              <a:rPr lang="en-US" dirty="0" smtClean="0"/>
              <a:t>Useful for generating unique primary keys if you cannot come up with one</a:t>
            </a:r>
          </a:p>
          <a:p>
            <a:r>
              <a:rPr lang="en-US" dirty="0" smtClean="0"/>
              <a:t>Obvious types: number, date/time, currency</a:t>
            </a:r>
          </a:p>
          <a:p>
            <a:r>
              <a:rPr lang="en-US" dirty="0" smtClean="0"/>
              <a:t>Lookup wizard: when one table’s attribute refers to an attribute of another table (more on this later)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5794" t="23770" r="44444" b="44992"/>
          <a:stretch/>
        </p:blipFill>
        <p:spPr>
          <a:xfrm>
            <a:off x="7467600" y="20198"/>
            <a:ext cx="1676400" cy="3352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" y="1170801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538" lvl="1"/>
            <a:r>
              <a:rPr lang="en-US" baseline="30000" dirty="0" smtClean="0"/>
              <a:t>1 Source </a:t>
            </a:r>
            <a:r>
              <a:rPr lang="en-US" baseline="30000" dirty="0"/>
              <a:t>(last accessed 2017): </a:t>
            </a:r>
            <a:r>
              <a:rPr lang="en-US" baseline="30000" dirty="0">
                <a:hlinkClick r:id="rId3"/>
              </a:rPr>
              <a:t>https://support.office.com</a:t>
            </a:r>
            <a:r>
              <a:rPr lang="en-US" baseline="30000" dirty="0" smtClean="0">
                <a:hlinkClick r:id="rId3"/>
              </a:rPr>
              <a:t>/</a:t>
            </a:r>
            <a:r>
              <a:rPr lang="en-US" baseline="30000" dirty="0" smtClean="0"/>
              <a:t> and the built in Office 2016 help system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5433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944562"/>
          </a:xfrm>
        </p:spPr>
        <p:txBody>
          <a:bodyPr/>
          <a:lstStyle/>
          <a:p>
            <a:r>
              <a:rPr lang="en-US" dirty="0" smtClean="0"/>
              <a:t>More Advanced Types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705600" cy="5029200"/>
          </a:xfrm>
        </p:spPr>
        <p:txBody>
          <a:bodyPr/>
          <a:lstStyle/>
          <a:p>
            <a:r>
              <a:rPr lang="en-US" dirty="0" smtClean="0"/>
              <a:t>OLE (Object linking and embedding):</a:t>
            </a:r>
          </a:p>
          <a:p>
            <a:pPr lvl="1"/>
            <a:r>
              <a:rPr lang="en-US" dirty="0" smtClean="0"/>
              <a:t>Allows ‘objects’ to be inserted e.g. MS-Office documents, images (similar to an email attachment)</a:t>
            </a:r>
            <a:endParaRPr lang="en-US" dirty="0"/>
          </a:p>
          <a:p>
            <a:r>
              <a:rPr lang="en-US" dirty="0" smtClean="0"/>
              <a:t>Hyperlink</a:t>
            </a:r>
            <a:endParaRPr lang="en-US" dirty="0"/>
          </a:p>
          <a:p>
            <a:pPr lvl="1"/>
            <a:r>
              <a:rPr lang="en-US" dirty="0" smtClean="0"/>
              <a:t>Enter the web address, clicking on the attribute will automatically pull up the webpage in the default browser.</a:t>
            </a:r>
            <a:endParaRPr lang="en-US" dirty="0"/>
          </a:p>
          <a:p>
            <a:r>
              <a:rPr lang="en-US" dirty="0" smtClean="0"/>
              <a:t>Calculated</a:t>
            </a:r>
          </a:p>
          <a:p>
            <a:pPr lvl="1"/>
            <a:r>
              <a:rPr lang="en-US" dirty="0" smtClean="0"/>
              <a:t>Similar to how one cell in Excel can be derived from the values in other cells</a:t>
            </a:r>
          </a:p>
          <a:p>
            <a:pPr lvl="1"/>
            <a:r>
              <a:rPr lang="en-US" dirty="0" smtClean="0"/>
              <a:t>In Access ‘calculated’ allows for the attributes of a table to be mathematically calculated from the attributes of the same table (unless otherwise told explicitly don’t use this for the assignment).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5794" t="23770" r="44444" b="44992"/>
          <a:stretch/>
        </p:blipFill>
        <p:spPr>
          <a:xfrm>
            <a:off x="7467600" y="20198"/>
            <a:ext cx="16764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3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Null Values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Refers to the attributes of a record that are empty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Primary keys cannot be null but other attributes may be null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Entry of any attribute can be made mandatory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4477" r="31071" b="46476"/>
          <a:stretch/>
        </p:blipFill>
        <p:spPr bwMode="auto">
          <a:xfrm>
            <a:off x="685800" y="2952750"/>
            <a:ext cx="302895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2044700" y="5537200"/>
            <a:ext cx="571945" cy="215900"/>
          </a:xfrm>
          <a:custGeom>
            <a:avLst/>
            <a:gdLst>
              <a:gd name="connsiteX0" fmla="*/ 571500 w 571945"/>
              <a:gd name="connsiteY0" fmla="*/ 63500 h 215900"/>
              <a:gd name="connsiteX1" fmla="*/ 508000 w 571945"/>
              <a:gd name="connsiteY1" fmla="*/ 25400 h 215900"/>
              <a:gd name="connsiteX2" fmla="*/ 431800 w 571945"/>
              <a:gd name="connsiteY2" fmla="*/ 0 h 215900"/>
              <a:gd name="connsiteX3" fmla="*/ 88900 w 571945"/>
              <a:gd name="connsiteY3" fmla="*/ 12700 h 215900"/>
              <a:gd name="connsiteX4" fmla="*/ 50800 w 571945"/>
              <a:gd name="connsiteY4" fmla="*/ 25400 h 215900"/>
              <a:gd name="connsiteX5" fmla="*/ 12700 w 571945"/>
              <a:gd name="connsiteY5" fmla="*/ 63500 h 215900"/>
              <a:gd name="connsiteX6" fmla="*/ 0 w 571945"/>
              <a:gd name="connsiteY6" fmla="*/ 101600 h 215900"/>
              <a:gd name="connsiteX7" fmla="*/ 12700 w 571945"/>
              <a:gd name="connsiteY7" fmla="*/ 165100 h 215900"/>
              <a:gd name="connsiteX8" fmla="*/ 50800 w 571945"/>
              <a:gd name="connsiteY8" fmla="*/ 190500 h 215900"/>
              <a:gd name="connsiteX9" fmla="*/ 152400 w 571945"/>
              <a:gd name="connsiteY9" fmla="*/ 215900 h 215900"/>
              <a:gd name="connsiteX10" fmla="*/ 330200 w 571945"/>
              <a:gd name="connsiteY10" fmla="*/ 203200 h 215900"/>
              <a:gd name="connsiteX11" fmla="*/ 381000 w 571945"/>
              <a:gd name="connsiteY11" fmla="*/ 190500 h 215900"/>
              <a:gd name="connsiteX12" fmla="*/ 457200 w 571945"/>
              <a:gd name="connsiteY12" fmla="*/ 165100 h 215900"/>
              <a:gd name="connsiteX13" fmla="*/ 495300 w 571945"/>
              <a:gd name="connsiteY13" fmla="*/ 152400 h 215900"/>
              <a:gd name="connsiteX14" fmla="*/ 533400 w 571945"/>
              <a:gd name="connsiteY14" fmla="*/ 127000 h 215900"/>
              <a:gd name="connsiteX15" fmla="*/ 571500 w 571945"/>
              <a:gd name="connsiteY15" fmla="*/ 635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1945" h="215900">
                <a:moveTo>
                  <a:pt x="571500" y="63500"/>
                </a:moveTo>
                <a:cubicBezTo>
                  <a:pt x="567267" y="46567"/>
                  <a:pt x="530472" y="35614"/>
                  <a:pt x="508000" y="25400"/>
                </a:cubicBezTo>
                <a:cubicBezTo>
                  <a:pt x="483626" y="14321"/>
                  <a:pt x="431800" y="0"/>
                  <a:pt x="431800" y="0"/>
                </a:cubicBezTo>
                <a:cubicBezTo>
                  <a:pt x="317500" y="4233"/>
                  <a:pt x="203025" y="5092"/>
                  <a:pt x="88900" y="12700"/>
                </a:cubicBezTo>
                <a:cubicBezTo>
                  <a:pt x="75543" y="13590"/>
                  <a:pt x="61939" y="17974"/>
                  <a:pt x="50800" y="25400"/>
                </a:cubicBezTo>
                <a:cubicBezTo>
                  <a:pt x="35856" y="35363"/>
                  <a:pt x="25400" y="50800"/>
                  <a:pt x="12700" y="63500"/>
                </a:cubicBezTo>
                <a:cubicBezTo>
                  <a:pt x="8467" y="76200"/>
                  <a:pt x="0" y="88213"/>
                  <a:pt x="0" y="101600"/>
                </a:cubicBezTo>
                <a:cubicBezTo>
                  <a:pt x="0" y="123186"/>
                  <a:pt x="1990" y="146358"/>
                  <a:pt x="12700" y="165100"/>
                </a:cubicBezTo>
                <a:cubicBezTo>
                  <a:pt x="20273" y="178352"/>
                  <a:pt x="37148" y="183674"/>
                  <a:pt x="50800" y="190500"/>
                </a:cubicBezTo>
                <a:cubicBezTo>
                  <a:pt x="76835" y="203517"/>
                  <a:pt x="128248" y="211070"/>
                  <a:pt x="152400" y="215900"/>
                </a:cubicBezTo>
                <a:cubicBezTo>
                  <a:pt x="211667" y="211667"/>
                  <a:pt x="271146" y="209762"/>
                  <a:pt x="330200" y="203200"/>
                </a:cubicBezTo>
                <a:cubicBezTo>
                  <a:pt x="347548" y="201272"/>
                  <a:pt x="364282" y="195516"/>
                  <a:pt x="381000" y="190500"/>
                </a:cubicBezTo>
                <a:cubicBezTo>
                  <a:pt x="406645" y="182807"/>
                  <a:pt x="431800" y="173567"/>
                  <a:pt x="457200" y="165100"/>
                </a:cubicBezTo>
                <a:cubicBezTo>
                  <a:pt x="469900" y="160867"/>
                  <a:pt x="484161" y="159826"/>
                  <a:pt x="495300" y="152400"/>
                </a:cubicBezTo>
                <a:lnTo>
                  <a:pt x="533400" y="127000"/>
                </a:lnTo>
                <a:cubicBezTo>
                  <a:pt x="548777" y="80868"/>
                  <a:pt x="575733" y="80433"/>
                  <a:pt x="571500" y="6350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2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Gamer information to track: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Online </a:t>
            </a:r>
            <a:r>
              <a:rPr lang="en-US" altLang="en-US" dirty="0">
                <a:cs typeface="Consolas" panose="020B0609020204030204" pitchFamily="49" charset="0"/>
              </a:rPr>
              <a:t>identifier: “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Call sign</a:t>
            </a:r>
            <a:r>
              <a:rPr lang="en-US" altLang="en-US" dirty="0">
                <a:cs typeface="Consolas" panose="020B0609020204030204" pitchFamily="49" charset="0"/>
              </a:rPr>
              <a:t>”</a:t>
            </a: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E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mail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T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elephone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number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Income</a:t>
            </a:r>
            <a:r>
              <a:rPr lang="en-US" altLang="en-US" dirty="0">
                <a:cs typeface="Consolas" panose="020B0609020204030204" pitchFamily="49" charset="0"/>
              </a:rPr>
              <a:t>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A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 (yearly)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numeric 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figure</a:t>
            </a: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Real life identifier: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First and last 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name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Overall score: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L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evel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891559"/>
              </p:ext>
            </p:extLst>
          </p:nvPr>
        </p:nvGraphicFramePr>
        <p:xfrm>
          <a:off x="254000" y="4648200"/>
          <a:ext cx="70104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9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3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42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22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4000" y="4186936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356769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Game information to track:</a:t>
            </a:r>
          </a:p>
          <a:p>
            <a:pPr lvl="1"/>
            <a:r>
              <a:rPr lang="en-CA" dirty="0"/>
              <a:t>Name of the game: </a:t>
            </a:r>
            <a:r>
              <a:rPr lang="en-CA" dirty="0" smtClean="0"/>
              <a:t>T</a:t>
            </a:r>
            <a:r>
              <a:rPr lang="en-CA" dirty="0" smtClean="0">
                <a:latin typeface="Comic Sans MS" panose="030F0702030302020204" pitchFamily="66" charset="0"/>
              </a:rPr>
              <a:t>itle</a:t>
            </a:r>
            <a:endParaRPr lang="en-CA" dirty="0">
              <a:latin typeface="Comic Sans MS" panose="030F0702030302020204" pitchFamily="66" charset="0"/>
            </a:endParaRPr>
          </a:p>
          <a:p>
            <a:pPr lvl="1"/>
            <a:r>
              <a:rPr lang="en-CA" dirty="0"/>
              <a:t>The </a:t>
            </a:r>
            <a:r>
              <a:rPr lang="en-CA" dirty="0" smtClean="0"/>
              <a:t>cost of playing a game: </a:t>
            </a:r>
            <a:r>
              <a:rPr lang="en-CA" dirty="0">
                <a:latin typeface="Comic Sans MS" panose="030F0702030302020204" pitchFamily="66" charset="0"/>
              </a:rPr>
              <a:t>H</a:t>
            </a:r>
            <a:r>
              <a:rPr lang="en-CA" dirty="0" smtClean="0">
                <a:latin typeface="Comic Sans MS" panose="030F0702030302020204" pitchFamily="66" charset="0"/>
              </a:rPr>
              <a:t>ourly rate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284334"/>
              </p:ext>
            </p:extLst>
          </p:nvPr>
        </p:nvGraphicFramePr>
        <p:xfrm>
          <a:off x="241300" y="3103893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6700" y="2765475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267565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time </a:t>
            </a:r>
            <a:r>
              <a:rPr lang="en-US" dirty="0" smtClean="0"/>
              <a:t>a </a:t>
            </a:r>
            <a:r>
              <a:rPr lang="en-US" dirty="0"/>
              <a:t>player </a:t>
            </a:r>
            <a:r>
              <a:rPr lang="en-US" dirty="0" smtClean="0"/>
              <a:t>plays a </a:t>
            </a:r>
            <a:r>
              <a:rPr lang="en-US" dirty="0"/>
              <a:t>game billing information must be generated.</a:t>
            </a:r>
          </a:p>
          <a:p>
            <a:pPr lvl="1"/>
            <a:r>
              <a:rPr lang="en-US" dirty="0"/>
              <a:t>Who played the </a:t>
            </a:r>
            <a:r>
              <a:rPr lang="en-US" dirty="0" smtClean="0"/>
              <a:t>game</a:t>
            </a:r>
          </a:p>
          <a:p>
            <a:pPr lvl="1"/>
            <a:r>
              <a:rPr lang="en-US" dirty="0" smtClean="0"/>
              <a:t>Which game was played</a:t>
            </a:r>
            <a:endParaRPr lang="en-US" dirty="0"/>
          </a:p>
          <a:p>
            <a:pPr lvl="1"/>
            <a:r>
              <a:rPr lang="en-US" dirty="0"/>
              <a:t>How long was the game played</a:t>
            </a:r>
          </a:p>
          <a:p>
            <a:r>
              <a:rPr lang="en-US" dirty="0" smtClean="0"/>
              <a:t>This one is trickier!</a:t>
            </a:r>
          </a:p>
          <a:p>
            <a:pPr lvl="1"/>
            <a:r>
              <a:rPr lang="en-US" dirty="0" smtClean="0"/>
              <a:t>Identifying ‘who’: need to be 100% certain that the correct gamer has been identified (don’t bill the wrong person)</a:t>
            </a:r>
          </a:p>
          <a:p>
            <a:pPr lvl="1"/>
            <a:r>
              <a:rPr lang="en-US" dirty="0" smtClean="0"/>
              <a:t>Identifying ‘which’: again certainty is required because different games have different hourly rates (don’t bill for the wrong game and/or generate a bill for an incorrect amount)</a:t>
            </a:r>
          </a:p>
          <a:p>
            <a:pPr lvl="1"/>
            <a:r>
              <a:rPr lang="en-US" dirty="0" smtClean="0"/>
              <a:t>We need to “hold off” on creating a table until the above two requirements can be met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05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162054"/>
              </p:ext>
            </p:extLst>
          </p:nvPr>
        </p:nvGraphicFramePr>
        <p:xfrm>
          <a:off x="254000" y="2395819"/>
          <a:ext cx="7899403" cy="1033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8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2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80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80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80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56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55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94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23286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</a:t>
            </a:r>
            <a:r>
              <a:rPr lang="en-US" dirty="0" smtClean="0"/>
              <a:t>key: </a:t>
            </a:r>
            <a:r>
              <a:rPr lang="en-US" dirty="0" smtClean="0">
                <a:latin typeface="Comic Sans MS" panose="030F0702030302020204" pitchFamily="66" charset="0"/>
              </a:rPr>
              <a:t>CallSign</a:t>
            </a:r>
            <a:endParaRPr lang="en-US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3530"/>
              </p:ext>
            </p:extLst>
          </p:nvPr>
        </p:nvGraphicFramePr>
        <p:xfrm>
          <a:off x="254000" y="2395819"/>
          <a:ext cx="7975600" cy="992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9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9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95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5981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CallSign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03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94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15753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key?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888876"/>
              </p:ext>
            </p:extLst>
          </p:nvPr>
        </p:nvGraphicFramePr>
        <p:xfrm>
          <a:off x="266700" y="2395818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21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407567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Table: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key: </a:t>
            </a:r>
            <a:r>
              <a:rPr lang="en-US" dirty="0" smtClean="0">
                <a:latin typeface="Comic Sans MS" panose="030F0702030302020204" pitchFamily="66" charset="0"/>
              </a:rPr>
              <a:t>Title</a:t>
            </a:r>
            <a:endParaRPr lang="en-US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19364"/>
              </p:ext>
            </p:extLst>
          </p:nvPr>
        </p:nvGraphicFramePr>
        <p:xfrm>
          <a:off x="330200" y="2395818"/>
          <a:ext cx="2209800" cy="91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Title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56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815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</a:rPr>
              <a:t>Games</a:t>
            </a:r>
            <a:r>
              <a:rPr lang="en-US" dirty="0" smtClean="0"/>
              <a:t> Table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 the game title was not guaranteed to be unique?</a:t>
            </a:r>
          </a:p>
          <a:p>
            <a:r>
              <a:rPr lang="en-US" dirty="0" smtClean="0"/>
              <a:t>Primary key?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36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Table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Recall: </a:t>
            </a:r>
            <a:r>
              <a:rPr lang="en-US" dirty="0"/>
              <a:t>Each </a:t>
            </a:r>
            <a:r>
              <a:rPr lang="en-US" dirty="0" smtClean="0"/>
              <a:t>time </a:t>
            </a:r>
            <a:r>
              <a:rPr lang="en-US" dirty="0"/>
              <a:t>a player </a:t>
            </a:r>
            <a:r>
              <a:rPr lang="en-US" dirty="0" smtClean="0"/>
              <a:t>logs in </a:t>
            </a:r>
            <a:r>
              <a:rPr lang="en-US" dirty="0"/>
              <a:t>to play a </a:t>
            </a:r>
            <a:r>
              <a:rPr lang="en-US" dirty="0" smtClean="0"/>
              <a:t>game, </a:t>
            </a:r>
            <a:r>
              <a:rPr lang="en-US" dirty="0"/>
              <a:t>billing information must be generated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Some info need to generate a bill</a:t>
            </a:r>
            <a:endParaRPr lang="en-US" dirty="0"/>
          </a:p>
          <a:p>
            <a:pPr lvl="1"/>
            <a:r>
              <a:rPr lang="en-US" dirty="0"/>
              <a:t>Who played the game</a:t>
            </a:r>
          </a:p>
          <a:p>
            <a:pPr lvl="1"/>
            <a:r>
              <a:rPr lang="en-US" dirty="0"/>
              <a:t>Which game was played</a:t>
            </a:r>
          </a:p>
          <a:p>
            <a:r>
              <a:rPr lang="en-US" dirty="0" smtClean="0"/>
              <a:t>The ‘who’ needed to identify the gamer and the ‘which’ needed to specify the game</a:t>
            </a:r>
          </a:p>
          <a:p>
            <a:r>
              <a:rPr lang="en-US" dirty="0" smtClean="0"/>
              <a:t>Now that primary keys have been chosen for those two tables we can specify those two attributes (the primary keys unambiguously identify records from each table ‘who’, ‘which’)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210794"/>
              </p:ext>
            </p:extLst>
          </p:nvPr>
        </p:nvGraphicFramePr>
        <p:xfrm>
          <a:off x="736600" y="5812803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474385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253252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Foreign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214207"/>
          </a:xfrm>
        </p:spPr>
        <p:txBody>
          <a:bodyPr/>
          <a:lstStyle/>
          <a:p>
            <a:r>
              <a:rPr lang="en-US" altLang="en-US" dirty="0" smtClean="0"/>
              <a:t>An attribute </a:t>
            </a:r>
            <a:r>
              <a:rPr lang="en-US" altLang="en-US" dirty="0"/>
              <a:t>in one table that refers to </a:t>
            </a:r>
            <a:r>
              <a:rPr lang="en-US" altLang="en-US" dirty="0" smtClean="0"/>
              <a:t>an attribute </a:t>
            </a:r>
            <a:r>
              <a:rPr lang="en-US" altLang="en-US" dirty="0"/>
              <a:t>in another </a:t>
            </a:r>
            <a:r>
              <a:rPr lang="en-US" altLang="en-US" dirty="0" smtClean="0"/>
              <a:t>table:</a:t>
            </a:r>
            <a:endParaRPr lang="en-US" altLang="en-US" dirty="0"/>
          </a:p>
          <a:p>
            <a:pPr lvl="1"/>
            <a:r>
              <a:rPr lang="en-US" altLang="en-US" dirty="0"/>
              <a:t>E.g.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altLang="en-US" dirty="0" smtClean="0"/>
              <a:t> table actually refers to a players ‘call sign’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</a:t>
            </a:r>
          </a:p>
          <a:p>
            <a:pPr lvl="1"/>
            <a:r>
              <a:rPr lang="en-US" altLang="en-US" dirty="0" smtClean="0"/>
              <a:t>Important because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>
                <a:cs typeface="Consolas" panose="020B0609020204030204" pitchFamily="49" charset="0"/>
              </a:rPr>
              <a:t> </a:t>
            </a:r>
            <a:r>
              <a:rPr lang="en-US" altLang="en-US" dirty="0" smtClean="0"/>
              <a:t>is entered for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 and not for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altLang="en-US" dirty="0"/>
              <a:t> </a:t>
            </a:r>
            <a:r>
              <a:rPr lang="en-US" altLang="en-US" dirty="0" smtClean="0"/>
              <a:t>table.</a:t>
            </a:r>
            <a:endParaRPr lang="en-US" alt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038958"/>
              </p:ext>
            </p:extLst>
          </p:nvPr>
        </p:nvGraphicFramePr>
        <p:xfrm>
          <a:off x="91948" y="4721346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948" y="4403235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31410"/>
              </p:ext>
            </p:extLst>
          </p:nvPr>
        </p:nvGraphicFramePr>
        <p:xfrm>
          <a:off x="2426208" y="3627402"/>
          <a:ext cx="68199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CallSign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51608" y="3288984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702007"/>
              </p:ext>
            </p:extLst>
          </p:nvPr>
        </p:nvGraphicFramePr>
        <p:xfrm>
          <a:off x="2313940" y="5980266"/>
          <a:ext cx="2616200" cy="880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36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Title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9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339340" y="5641848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62000" y="4269422"/>
            <a:ext cx="1981200" cy="98708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444752" y="5376092"/>
            <a:ext cx="990600" cy="114931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47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Foreign Keys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/>
          <a:lstStyle/>
          <a:p>
            <a:r>
              <a:rPr lang="en-US" dirty="0" smtClean="0"/>
              <a:t>Using foreign keys can prevent errors</a:t>
            </a:r>
          </a:p>
          <a:p>
            <a:r>
              <a:rPr lang="en-US" dirty="0" smtClean="0"/>
              <a:t>Example: when we create a login playing session, we can ensure that we only bill a player that already exists in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 smtClean="0"/>
              <a:t> table.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(The same principle applies to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dirty="0" smtClean="0"/>
              <a:t>’ foreign key)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8600" y="2849987"/>
            <a:ext cx="3826565" cy="3510169"/>
            <a:chOff x="228600" y="2849987"/>
            <a:chExt cx="3826565" cy="351016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60" t="59495" r="10827" b="8836"/>
            <a:stretch/>
          </p:blipFill>
          <p:spPr bwMode="auto">
            <a:xfrm>
              <a:off x="228600" y="3192887"/>
              <a:ext cx="3826565" cy="3167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28600" y="2849987"/>
              <a:ext cx="3200400" cy="3429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000" b="1" dirty="0" smtClean="0"/>
                <a:t>Creating a new session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953000" y="2849987"/>
            <a:ext cx="3200400" cy="3238500"/>
            <a:chOff x="4953000" y="2849987"/>
            <a:chExt cx="3200400" cy="3238500"/>
          </a:xfrm>
        </p:grpSpPr>
        <p:sp>
          <p:nvSpPr>
            <p:cNvPr id="6" name="TextBox 5"/>
            <p:cNvSpPr txBox="1"/>
            <p:nvPr/>
          </p:nvSpPr>
          <p:spPr>
            <a:xfrm>
              <a:off x="4953000" y="2849987"/>
              <a:ext cx="3200400" cy="3429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000" b="1" dirty="0" smtClean="0"/>
                <a:t>Gamers Table</a:t>
              </a:r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3192887"/>
              <a:ext cx="1066800" cy="289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Freeform 7"/>
          <p:cNvSpPr/>
          <p:nvPr/>
        </p:nvSpPr>
        <p:spPr>
          <a:xfrm>
            <a:off x="1790700" y="2781300"/>
            <a:ext cx="3467100" cy="457200"/>
          </a:xfrm>
          <a:custGeom>
            <a:avLst/>
            <a:gdLst>
              <a:gd name="connsiteX0" fmla="*/ 0 w 3337819"/>
              <a:gd name="connsiteY0" fmla="*/ 457200 h 457200"/>
              <a:gd name="connsiteX1" fmla="*/ 12700 w 3337819"/>
              <a:gd name="connsiteY1" fmla="*/ 355600 h 457200"/>
              <a:gd name="connsiteX2" fmla="*/ 114300 w 3337819"/>
              <a:gd name="connsiteY2" fmla="*/ 241300 h 457200"/>
              <a:gd name="connsiteX3" fmla="*/ 152400 w 3337819"/>
              <a:gd name="connsiteY3" fmla="*/ 215900 h 457200"/>
              <a:gd name="connsiteX4" fmla="*/ 241300 w 3337819"/>
              <a:gd name="connsiteY4" fmla="*/ 190500 h 457200"/>
              <a:gd name="connsiteX5" fmla="*/ 457200 w 3337819"/>
              <a:gd name="connsiteY5" fmla="*/ 228600 h 457200"/>
              <a:gd name="connsiteX6" fmla="*/ 469900 w 3337819"/>
              <a:gd name="connsiteY6" fmla="*/ 266700 h 457200"/>
              <a:gd name="connsiteX7" fmla="*/ 495300 w 3337819"/>
              <a:gd name="connsiteY7" fmla="*/ 304800 h 457200"/>
              <a:gd name="connsiteX8" fmla="*/ 393700 w 3337819"/>
              <a:gd name="connsiteY8" fmla="*/ 304800 h 457200"/>
              <a:gd name="connsiteX9" fmla="*/ 368300 w 3337819"/>
              <a:gd name="connsiteY9" fmla="*/ 266700 h 457200"/>
              <a:gd name="connsiteX10" fmla="*/ 381000 w 3337819"/>
              <a:gd name="connsiteY10" fmla="*/ 228600 h 457200"/>
              <a:gd name="connsiteX11" fmla="*/ 520700 w 3337819"/>
              <a:gd name="connsiteY11" fmla="*/ 165100 h 457200"/>
              <a:gd name="connsiteX12" fmla="*/ 571500 w 3337819"/>
              <a:gd name="connsiteY12" fmla="*/ 152400 h 457200"/>
              <a:gd name="connsiteX13" fmla="*/ 800100 w 3337819"/>
              <a:gd name="connsiteY13" fmla="*/ 127000 h 457200"/>
              <a:gd name="connsiteX14" fmla="*/ 838200 w 3337819"/>
              <a:gd name="connsiteY14" fmla="*/ 114300 h 457200"/>
              <a:gd name="connsiteX15" fmla="*/ 927100 w 3337819"/>
              <a:gd name="connsiteY15" fmla="*/ 152400 h 457200"/>
              <a:gd name="connsiteX16" fmla="*/ 965200 w 3337819"/>
              <a:gd name="connsiteY16" fmla="*/ 241300 h 457200"/>
              <a:gd name="connsiteX17" fmla="*/ 952500 w 3337819"/>
              <a:gd name="connsiteY17" fmla="*/ 292100 h 457200"/>
              <a:gd name="connsiteX18" fmla="*/ 863600 w 3337819"/>
              <a:gd name="connsiteY18" fmla="*/ 279400 h 457200"/>
              <a:gd name="connsiteX19" fmla="*/ 850900 w 3337819"/>
              <a:gd name="connsiteY19" fmla="*/ 241300 h 457200"/>
              <a:gd name="connsiteX20" fmla="*/ 927100 w 3337819"/>
              <a:gd name="connsiteY20" fmla="*/ 165100 h 457200"/>
              <a:gd name="connsiteX21" fmla="*/ 965200 w 3337819"/>
              <a:gd name="connsiteY21" fmla="*/ 127000 h 457200"/>
              <a:gd name="connsiteX22" fmla="*/ 1117600 w 3337819"/>
              <a:gd name="connsiteY22" fmla="*/ 88900 h 457200"/>
              <a:gd name="connsiteX23" fmla="*/ 1181100 w 3337819"/>
              <a:gd name="connsiteY23" fmla="*/ 76200 h 457200"/>
              <a:gd name="connsiteX24" fmla="*/ 1435100 w 3337819"/>
              <a:gd name="connsiteY24" fmla="*/ 88900 h 457200"/>
              <a:gd name="connsiteX25" fmla="*/ 1473200 w 3337819"/>
              <a:gd name="connsiteY25" fmla="*/ 101600 h 457200"/>
              <a:gd name="connsiteX26" fmla="*/ 1511300 w 3337819"/>
              <a:gd name="connsiteY26" fmla="*/ 139700 h 457200"/>
              <a:gd name="connsiteX27" fmla="*/ 1536700 w 3337819"/>
              <a:gd name="connsiteY27" fmla="*/ 177800 h 457200"/>
              <a:gd name="connsiteX28" fmla="*/ 1485900 w 3337819"/>
              <a:gd name="connsiteY28" fmla="*/ 292100 h 457200"/>
              <a:gd name="connsiteX29" fmla="*/ 1447800 w 3337819"/>
              <a:gd name="connsiteY29" fmla="*/ 279400 h 457200"/>
              <a:gd name="connsiteX30" fmla="*/ 1409700 w 3337819"/>
              <a:gd name="connsiteY30" fmla="*/ 203200 h 457200"/>
              <a:gd name="connsiteX31" fmla="*/ 1435100 w 3337819"/>
              <a:gd name="connsiteY31" fmla="*/ 165100 h 457200"/>
              <a:gd name="connsiteX32" fmla="*/ 1536700 w 3337819"/>
              <a:gd name="connsiteY32" fmla="*/ 88900 h 457200"/>
              <a:gd name="connsiteX33" fmla="*/ 1612900 w 3337819"/>
              <a:gd name="connsiteY33" fmla="*/ 25400 h 457200"/>
              <a:gd name="connsiteX34" fmla="*/ 1676400 w 3337819"/>
              <a:gd name="connsiteY34" fmla="*/ 12700 h 457200"/>
              <a:gd name="connsiteX35" fmla="*/ 1803400 w 3337819"/>
              <a:gd name="connsiteY35" fmla="*/ 25400 h 457200"/>
              <a:gd name="connsiteX36" fmla="*/ 1879600 w 3337819"/>
              <a:gd name="connsiteY36" fmla="*/ 101600 h 457200"/>
              <a:gd name="connsiteX37" fmla="*/ 1943100 w 3337819"/>
              <a:gd name="connsiteY37" fmla="*/ 215900 h 457200"/>
              <a:gd name="connsiteX38" fmla="*/ 1866900 w 3337819"/>
              <a:gd name="connsiteY38" fmla="*/ 215900 h 457200"/>
              <a:gd name="connsiteX39" fmla="*/ 1854200 w 3337819"/>
              <a:gd name="connsiteY39" fmla="*/ 177800 h 457200"/>
              <a:gd name="connsiteX40" fmla="*/ 1879600 w 3337819"/>
              <a:gd name="connsiteY40" fmla="*/ 139700 h 457200"/>
              <a:gd name="connsiteX41" fmla="*/ 1955800 w 3337819"/>
              <a:gd name="connsiteY41" fmla="*/ 88900 h 457200"/>
              <a:gd name="connsiteX42" fmla="*/ 1993900 w 3337819"/>
              <a:gd name="connsiteY42" fmla="*/ 63500 h 457200"/>
              <a:gd name="connsiteX43" fmla="*/ 2044700 w 3337819"/>
              <a:gd name="connsiteY43" fmla="*/ 50800 h 457200"/>
              <a:gd name="connsiteX44" fmla="*/ 2311400 w 3337819"/>
              <a:gd name="connsiteY44" fmla="*/ 76200 h 457200"/>
              <a:gd name="connsiteX45" fmla="*/ 2349500 w 3337819"/>
              <a:gd name="connsiteY45" fmla="*/ 101600 h 457200"/>
              <a:gd name="connsiteX46" fmla="*/ 2374900 w 3337819"/>
              <a:gd name="connsiteY46" fmla="*/ 139700 h 457200"/>
              <a:gd name="connsiteX47" fmla="*/ 2413000 w 3337819"/>
              <a:gd name="connsiteY47" fmla="*/ 177800 h 457200"/>
              <a:gd name="connsiteX48" fmla="*/ 2438400 w 3337819"/>
              <a:gd name="connsiteY48" fmla="*/ 254000 h 457200"/>
              <a:gd name="connsiteX49" fmla="*/ 2387600 w 3337819"/>
              <a:gd name="connsiteY49" fmla="*/ 330200 h 457200"/>
              <a:gd name="connsiteX50" fmla="*/ 2336800 w 3337819"/>
              <a:gd name="connsiteY50" fmla="*/ 254000 h 457200"/>
              <a:gd name="connsiteX51" fmla="*/ 2362200 w 3337819"/>
              <a:gd name="connsiteY51" fmla="*/ 165100 h 457200"/>
              <a:gd name="connsiteX52" fmla="*/ 2413000 w 3337819"/>
              <a:gd name="connsiteY52" fmla="*/ 139700 h 457200"/>
              <a:gd name="connsiteX53" fmla="*/ 2489200 w 3337819"/>
              <a:gd name="connsiteY53" fmla="*/ 101600 h 457200"/>
              <a:gd name="connsiteX54" fmla="*/ 2755900 w 3337819"/>
              <a:gd name="connsiteY54" fmla="*/ 114300 h 457200"/>
              <a:gd name="connsiteX55" fmla="*/ 2819400 w 3337819"/>
              <a:gd name="connsiteY55" fmla="*/ 190500 h 457200"/>
              <a:gd name="connsiteX56" fmla="*/ 2844800 w 3337819"/>
              <a:gd name="connsiteY56" fmla="*/ 266700 h 457200"/>
              <a:gd name="connsiteX57" fmla="*/ 2819400 w 3337819"/>
              <a:gd name="connsiteY57" fmla="*/ 304800 h 457200"/>
              <a:gd name="connsiteX58" fmla="*/ 2768600 w 3337819"/>
              <a:gd name="connsiteY58" fmla="*/ 241300 h 457200"/>
              <a:gd name="connsiteX59" fmla="*/ 2806700 w 3337819"/>
              <a:gd name="connsiteY59" fmla="*/ 101600 h 457200"/>
              <a:gd name="connsiteX60" fmla="*/ 2882900 w 3337819"/>
              <a:gd name="connsiteY60" fmla="*/ 76200 h 457200"/>
              <a:gd name="connsiteX61" fmla="*/ 2921000 w 3337819"/>
              <a:gd name="connsiteY61" fmla="*/ 50800 h 457200"/>
              <a:gd name="connsiteX62" fmla="*/ 3060700 w 3337819"/>
              <a:gd name="connsiteY62" fmla="*/ 12700 h 457200"/>
              <a:gd name="connsiteX63" fmla="*/ 3098800 w 3337819"/>
              <a:gd name="connsiteY63" fmla="*/ 0 h 457200"/>
              <a:gd name="connsiteX64" fmla="*/ 3162300 w 3337819"/>
              <a:gd name="connsiteY64" fmla="*/ 50800 h 457200"/>
              <a:gd name="connsiteX65" fmla="*/ 3200400 w 3337819"/>
              <a:gd name="connsiteY65" fmla="*/ 76200 h 457200"/>
              <a:gd name="connsiteX66" fmla="*/ 3276600 w 3337819"/>
              <a:gd name="connsiteY66" fmla="*/ 139700 h 457200"/>
              <a:gd name="connsiteX67" fmla="*/ 3327400 w 3337819"/>
              <a:gd name="connsiteY67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37819" h="457200">
                <a:moveTo>
                  <a:pt x="0" y="457200"/>
                </a:moveTo>
                <a:cubicBezTo>
                  <a:pt x="4233" y="423333"/>
                  <a:pt x="1221" y="387742"/>
                  <a:pt x="12700" y="355600"/>
                </a:cubicBezTo>
                <a:cubicBezTo>
                  <a:pt x="34402" y="294833"/>
                  <a:pt x="67395" y="274804"/>
                  <a:pt x="114300" y="241300"/>
                </a:cubicBezTo>
                <a:cubicBezTo>
                  <a:pt x="126720" y="232428"/>
                  <a:pt x="138748" y="222726"/>
                  <a:pt x="152400" y="215900"/>
                </a:cubicBezTo>
                <a:cubicBezTo>
                  <a:pt x="170620" y="206790"/>
                  <a:pt x="225024" y="194569"/>
                  <a:pt x="241300" y="190500"/>
                </a:cubicBezTo>
                <a:cubicBezTo>
                  <a:pt x="265661" y="192240"/>
                  <a:pt x="412989" y="173336"/>
                  <a:pt x="457200" y="228600"/>
                </a:cubicBezTo>
                <a:cubicBezTo>
                  <a:pt x="465563" y="239053"/>
                  <a:pt x="463913" y="254726"/>
                  <a:pt x="469900" y="266700"/>
                </a:cubicBezTo>
                <a:cubicBezTo>
                  <a:pt x="476726" y="280352"/>
                  <a:pt x="486833" y="292100"/>
                  <a:pt x="495300" y="304800"/>
                </a:cubicBezTo>
                <a:cubicBezTo>
                  <a:pt x="456231" y="317823"/>
                  <a:pt x="438870" y="330611"/>
                  <a:pt x="393700" y="304800"/>
                </a:cubicBezTo>
                <a:cubicBezTo>
                  <a:pt x="380448" y="297227"/>
                  <a:pt x="376767" y="279400"/>
                  <a:pt x="368300" y="266700"/>
                </a:cubicBezTo>
                <a:cubicBezTo>
                  <a:pt x="372533" y="254000"/>
                  <a:pt x="370433" y="236819"/>
                  <a:pt x="381000" y="228600"/>
                </a:cubicBezTo>
                <a:cubicBezTo>
                  <a:pt x="410199" y="205890"/>
                  <a:pt x="476510" y="177726"/>
                  <a:pt x="520700" y="165100"/>
                </a:cubicBezTo>
                <a:cubicBezTo>
                  <a:pt x="537483" y="160305"/>
                  <a:pt x="554206" y="154758"/>
                  <a:pt x="571500" y="152400"/>
                </a:cubicBezTo>
                <a:cubicBezTo>
                  <a:pt x="647466" y="142041"/>
                  <a:pt x="800100" y="127000"/>
                  <a:pt x="800100" y="127000"/>
                </a:cubicBezTo>
                <a:cubicBezTo>
                  <a:pt x="812800" y="122767"/>
                  <a:pt x="824813" y="114300"/>
                  <a:pt x="838200" y="114300"/>
                </a:cubicBezTo>
                <a:cubicBezTo>
                  <a:pt x="879205" y="114300"/>
                  <a:pt x="895992" y="131661"/>
                  <a:pt x="927100" y="152400"/>
                </a:cubicBezTo>
                <a:cubicBezTo>
                  <a:pt x="947839" y="183508"/>
                  <a:pt x="965200" y="200295"/>
                  <a:pt x="965200" y="241300"/>
                </a:cubicBezTo>
                <a:cubicBezTo>
                  <a:pt x="965200" y="258754"/>
                  <a:pt x="956733" y="275167"/>
                  <a:pt x="952500" y="292100"/>
                </a:cubicBezTo>
                <a:cubicBezTo>
                  <a:pt x="922867" y="287867"/>
                  <a:pt x="890374" y="292787"/>
                  <a:pt x="863600" y="279400"/>
                </a:cubicBezTo>
                <a:cubicBezTo>
                  <a:pt x="851626" y="273413"/>
                  <a:pt x="850900" y="254687"/>
                  <a:pt x="850900" y="241300"/>
                </a:cubicBezTo>
                <a:cubicBezTo>
                  <a:pt x="850900" y="189062"/>
                  <a:pt x="889932" y="192976"/>
                  <a:pt x="927100" y="165100"/>
                </a:cubicBezTo>
                <a:cubicBezTo>
                  <a:pt x="941468" y="154324"/>
                  <a:pt x="949500" y="135722"/>
                  <a:pt x="965200" y="127000"/>
                </a:cubicBezTo>
                <a:cubicBezTo>
                  <a:pt x="1010321" y="101933"/>
                  <a:pt x="1068376" y="97850"/>
                  <a:pt x="1117600" y="88900"/>
                </a:cubicBezTo>
                <a:cubicBezTo>
                  <a:pt x="1138838" y="85039"/>
                  <a:pt x="1159933" y="80433"/>
                  <a:pt x="1181100" y="76200"/>
                </a:cubicBezTo>
                <a:cubicBezTo>
                  <a:pt x="1265767" y="80433"/>
                  <a:pt x="1350646" y="81556"/>
                  <a:pt x="1435100" y="88900"/>
                </a:cubicBezTo>
                <a:cubicBezTo>
                  <a:pt x="1448437" y="90060"/>
                  <a:pt x="1462061" y="94174"/>
                  <a:pt x="1473200" y="101600"/>
                </a:cubicBezTo>
                <a:cubicBezTo>
                  <a:pt x="1488144" y="111563"/>
                  <a:pt x="1499802" y="125902"/>
                  <a:pt x="1511300" y="139700"/>
                </a:cubicBezTo>
                <a:cubicBezTo>
                  <a:pt x="1521071" y="151426"/>
                  <a:pt x="1528233" y="165100"/>
                  <a:pt x="1536700" y="177800"/>
                </a:cubicBezTo>
                <a:cubicBezTo>
                  <a:pt x="1530545" y="214730"/>
                  <a:pt x="1535584" y="275539"/>
                  <a:pt x="1485900" y="292100"/>
                </a:cubicBezTo>
                <a:lnTo>
                  <a:pt x="1447800" y="279400"/>
                </a:lnTo>
                <a:cubicBezTo>
                  <a:pt x="1438955" y="266132"/>
                  <a:pt x="1406195" y="224232"/>
                  <a:pt x="1409700" y="203200"/>
                </a:cubicBezTo>
                <a:cubicBezTo>
                  <a:pt x="1412209" y="188144"/>
                  <a:pt x="1425329" y="176826"/>
                  <a:pt x="1435100" y="165100"/>
                </a:cubicBezTo>
                <a:cubicBezTo>
                  <a:pt x="1485100" y="105100"/>
                  <a:pt x="1465433" y="142350"/>
                  <a:pt x="1536700" y="88900"/>
                </a:cubicBezTo>
                <a:cubicBezTo>
                  <a:pt x="1569642" y="64194"/>
                  <a:pt x="1573412" y="40208"/>
                  <a:pt x="1612900" y="25400"/>
                </a:cubicBezTo>
                <a:cubicBezTo>
                  <a:pt x="1633111" y="17821"/>
                  <a:pt x="1655233" y="16933"/>
                  <a:pt x="1676400" y="12700"/>
                </a:cubicBezTo>
                <a:cubicBezTo>
                  <a:pt x="1718733" y="16933"/>
                  <a:pt x="1764423" y="8347"/>
                  <a:pt x="1803400" y="25400"/>
                </a:cubicBezTo>
                <a:cubicBezTo>
                  <a:pt x="1836309" y="39798"/>
                  <a:pt x="1859675" y="71712"/>
                  <a:pt x="1879600" y="101600"/>
                </a:cubicBezTo>
                <a:cubicBezTo>
                  <a:pt x="1937826" y="188939"/>
                  <a:pt x="1920747" y="148840"/>
                  <a:pt x="1943100" y="215900"/>
                </a:cubicBezTo>
                <a:cubicBezTo>
                  <a:pt x="1917700" y="224367"/>
                  <a:pt x="1892300" y="241300"/>
                  <a:pt x="1866900" y="215900"/>
                </a:cubicBezTo>
                <a:cubicBezTo>
                  <a:pt x="1857434" y="206434"/>
                  <a:pt x="1858433" y="190500"/>
                  <a:pt x="1854200" y="177800"/>
                </a:cubicBezTo>
                <a:cubicBezTo>
                  <a:pt x="1862667" y="165100"/>
                  <a:pt x="1868113" y="149751"/>
                  <a:pt x="1879600" y="139700"/>
                </a:cubicBezTo>
                <a:cubicBezTo>
                  <a:pt x="1902574" y="119598"/>
                  <a:pt x="1930400" y="105833"/>
                  <a:pt x="1955800" y="88900"/>
                </a:cubicBezTo>
                <a:cubicBezTo>
                  <a:pt x="1968500" y="80433"/>
                  <a:pt x="1979092" y="67202"/>
                  <a:pt x="1993900" y="63500"/>
                </a:cubicBezTo>
                <a:lnTo>
                  <a:pt x="2044700" y="50800"/>
                </a:lnTo>
                <a:cubicBezTo>
                  <a:pt x="2050434" y="51119"/>
                  <a:pt x="2242337" y="41668"/>
                  <a:pt x="2311400" y="76200"/>
                </a:cubicBezTo>
                <a:cubicBezTo>
                  <a:pt x="2325052" y="83026"/>
                  <a:pt x="2336800" y="93133"/>
                  <a:pt x="2349500" y="101600"/>
                </a:cubicBezTo>
                <a:cubicBezTo>
                  <a:pt x="2357967" y="114300"/>
                  <a:pt x="2365129" y="127974"/>
                  <a:pt x="2374900" y="139700"/>
                </a:cubicBezTo>
                <a:cubicBezTo>
                  <a:pt x="2386398" y="153498"/>
                  <a:pt x="2404278" y="162100"/>
                  <a:pt x="2413000" y="177800"/>
                </a:cubicBezTo>
                <a:cubicBezTo>
                  <a:pt x="2426003" y="201205"/>
                  <a:pt x="2438400" y="254000"/>
                  <a:pt x="2438400" y="254000"/>
                </a:cubicBezTo>
                <a:cubicBezTo>
                  <a:pt x="2438296" y="254416"/>
                  <a:pt x="2425971" y="352126"/>
                  <a:pt x="2387600" y="330200"/>
                </a:cubicBezTo>
                <a:cubicBezTo>
                  <a:pt x="2361095" y="315054"/>
                  <a:pt x="2336800" y="254000"/>
                  <a:pt x="2336800" y="254000"/>
                </a:cubicBezTo>
                <a:cubicBezTo>
                  <a:pt x="2345267" y="224367"/>
                  <a:pt x="2345105" y="190743"/>
                  <a:pt x="2362200" y="165100"/>
                </a:cubicBezTo>
                <a:cubicBezTo>
                  <a:pt x="2372702" y="149348"/>
                  <a:pt x="2396562" y="149093"/>
                  <a:pt x="2413000" y="139700"/>
                </a:cubicBezTo>
                <a:cubicBezTo>
                  <a:pt x="2481934" y="100309"/>
                  <a:pt x="2419346" y="124885"/>
                  <a:pt x="2489200" y="101600"/>
                </a:cubicBezTo>
                <a:cubicBezTo>
                  <a:pt x="2578100" y="105833"/>
                  <a:pt x="2668110" y="99668"/>
                  <a:pt x="2755900" y="114300"/>
                </a:cubicBezTo>
                <a:cubicBezTo>
                  <a:pt x="2770256" y="116693"/>
                  <a:pt x="2813388" y="176974"/>
                  <a:pt x="2819400" y="190500"/>
                </a:cubicBezTo>
                <a:cubicBezTo>
                  <a:pt x="2830274" y="214966"/>
                  <a:pt x="2844800" y="266700"/>
                  <a:pt x="2844800" y="266700"/>
                </a:cubicBezTo>
                <a:cubicBezTo>
                  <a:pt x="2836333" y="279400"/>
                  <a:pt x="2834367" y="301807"/>
                  <a:pt x="2819400" y="304800"/>
                </a:cubicBezTo>
                <a:cubicBezTo>
                  <a:pt x="2783497" y="311981"/>
                  <a:pt x="2774431" y="258792"/>
                  <a:pt x="2768600" y="241300"/>
                </a:cubicBezTo>
                <a:cubicBezTo>
                  <a:pt x="2771432" y="218643"/>
                  <a:pt x="2767628" y="126020"/>
                  <a:pt x="2806700" y="101600"/>
                </a:cubicBezTo>
                <a:cubicBezTo>
                  <a:pt x="2829404" y="87410"/>
                  <a:pt x="2860623" y="91052"/>
                  <a:pt x="2882900" y="76200"/>
                </a:cubicBezTo>
                <a:cubicBezTo>
                  <a:pt x="2895600" y="67733"/>
                  <a:pt x="2907052" y="56999"/>
                  <a:pt x="2921000" y="50800"/>
                </a:cubicBezTo>
                <a:cubicBezTo>
                  <a:pt x="2991060" y="19662"/>
                  <a:pt x="2992406" y="29773"/>
                  <a:pt x="3060700" y="12700"/>
                </a:cubicBezTo>
                <a:cubicBezTo>
                  <a:pt x="3073687" y="9453"/>
                  <a:pt x="3086100" y="4233"/>
                  <a:pt x="3098800" y="0"/>
                </a:cubicBezTo>
                <a:cubicBezTo>
                  <a:pt x="3172973" y="24724"/>
                  <a:pt x="3104855" y="-6645"/>
                  <a:pt x="3162300" y="50800"/>
                </a:cubicBezTo>
                <a:cubicBezTo>
                  <a:pt x="3173093" y="61593"/>
                  <a:pt x="3188674" y="66429"/>
                  <a:pt x="3200400" y="76200"/>
                </a:cubicBezTo>
                <a:cubicBezTo>
                  <a:pt x="3298186" y="157688"/>
                  <a:pt x="3182005" y="76637"/>
                  <a:pt x="3276600" y="139700"/>
                </a:cubicBezTo>
                <a:cubicBezTo>
                  <a:pt x="3372016" y="282825"/>
                  <a:pt x="3327400" y="185373"/>
                  <a:pt x="3327400" y="457200"/>
                </a:cubicBezTo>
              </a:path>
            </a:pathLst>
          </a:custGeom>
          <a:noFill/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69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</a:t>
            </a:r>
            <a:r>
              <a:rPr lang="en-US" dirty="0" smtClean="0"/>
              <a:t>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determined that each player can only login once per day (client informs us about this limitation on usage)</a:t>
            </a:r>
          </a:p>
          <a:p>
            <a:r>
              <a:rPr lang="en-US" dirty="0" smtClean="0"/>
              <a:t>Players can login and play over multiple dates</a:t>
            </a:r>
          </a:p>
          <a:p>
            <a:r>
              <a:rPr lang="en-US" dirty="0" smtClean="0"/>
              <a:t>For each session we could store the login date and the duration (minutes):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730215"/>
              </p:ext>
            </p:extLst>
          </p:nvPr>
        </p:nvGraphicFramePr>
        <p:xfrm>
          <a:off x="533400" y="3924300"/>
          <a:ext cx="5321300" cy="91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978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3581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84783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Needed: Sessions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row in the table is created when a gamer logins on a particular </a:t>
            </a:r>
            <a:r>
              <a:rPr lang="en-US" dirty="0" smtClean="0"/>
              <a:t>date</a:t>
            </a:r>
          </a:p>
          <a:p>
            <a:r>
              <a:rPr lang="en-US" dirty="0" smtClean="0"/>
              <a:t>Primary key?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57253"/>
              </p:ext>
            </p:extLst>
          </p:nvPr>
        </p:nvGraphicFramePr>
        <p:xfrm>
          <a:off x="584200" y="3062568"/>
          <a:ext cx="5854700" cy="857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8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8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81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26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272415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9823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Composite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Reminder: It’s a  primary key that consists of multiple attributes (multiple columns in a database table)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706747"/>
              </p:ext>
            </p:extLst>
          </p:nvPr>
        </p:nvGraphicFramePr>
        <p:xfrm>
          <a:off x="762000" y="2438400"/>
          <a:ext cx="6781799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4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1137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Attribute1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Attribute2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Attribute3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Attribute4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2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40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Modified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</a:t>
            </a:r>
            <a:r>
              <a:rPr lang="en-US" dirty="0" smtClean="0"/>
              <a:t>key (composite):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Date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The creation of the primary key ‘makes sense’ intuitively for this example based on the previous restrictions.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endParaRPr lang="en-US" dirty="0" smtClean="0">
              <a:cs typeface="Consolas" panose="020B0609020204030204" pitchFamily="49" charset="0"/>
            </a:endParaRPr>
          </a:p>
          <a:p>
            <a:endParaRPr lang="en-US" dirty="0">
              <a:cs typeface="Consolas" panose="020B0609020204030204" pitchFamily="49" charset="0"/>
            </a:endParaRPr>
          </a:p>
          <a:p>
            <a:endParaRPr lang="en-US" dirty="0" smtClean="0"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What would be the primary key if a player could login multiple times in a day?</a:t>
            </a:r>
            <a:endParaRPr lang="en-US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591872"/>
              </p:ext>
            </p:extLst>
          </p:nvPr>
        </p:nvGraphicFramePr>
        <p:xfrm>
          <a:off x="584200" y="3062568"/>
          <a:ext cx="5892800" cy="1156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1947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CallSign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Title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SessionDate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272415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27022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Relationships Between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Relationships occur </a:t>
            </a:r>
            <a:r>
              <a:rPr lang="en-US" altLang="en-US" dirty="0"/>
              <a:t>when </a:t>
            </a:r>
            <a:r>
              <a:rPr lang="en-US" altLang="en-US" dirty="0" smtClean="0"/>
              <a:t>an attribute </a:t>
            </a:r>
            <a:r>
              <a:rPr lang="en-US" altLang="en-US" dirty="0"/>
              <a:t>of one table is a foreign key in another </a:t>
            </a:r>
            <a:r>
              <a:rPr lang="en-US" altLang="en-US" dirty="0" smtClean="0"/>
              <a:t>table.</a:t>
            </a: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228600" indent="-228600">
              <a:buFontTx/>
              <a:buChar char="•"/>
            </a:pPr>
            <a:r>
              <a:rPr lang="en-US" altLang="en-US" dirty="0"/>
              <a:t>Multiplicity: indicates how many instances of a particular item participates in the relationship: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One to one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One to many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Many to many 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8982"/>
          <a:stretch/>
        </p:blipFill>
        <p:spPr>
          <a:xfrm>
            <a:off x="762000" y="2286000"/>
            <a:ext cx="3248023" cy="144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AutoNum type="arabicPeriod"/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to one relationships 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entity participates in the relationship from the ‘left’ and one entity participates in the relationship from the ‘right’.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Person	: Head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Gamers	: CallSign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This type of relationship is </a:t>
            </a:r>
            <a:r>
              <a:rPr lang="en-US" altLang="en-US" i="1" dirty="0" smtClean="0"/>
              <a:t>rare</a:t>
            </a:r>
            <a:r>
              <a:rPr lang="en-US" altLang="en-US" dirty="0" smtClean="0"/>
              <a:t> in databases e.g. “DepartmentHead” and “Department” vs. “SIN” and “Employee”</a:t>
            </a:r>
          </a:p>
          <a:p>
            <a:pPr marL="342900" indent="-342900">
              <a:buFontTx/>
              <a:buAutoNum type="arabicPeriod"/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to many relationships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 one side of the relationship one entity participates in the relationship while on the other side: zero or more entities may participate in the relationship.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This is the </a:t>
            </a:r>
            <a:r>
              <a:rPr lang="en-US" altLang="en-US" i="1" dirty="0" smtClean="0"/>
              <a:t>typical</a:t>
            </a:r>
            <a:r>
              <a:rPr lang="en-US" altLang="en-US" dirty="0" smtClean="0"/>
              <a:t> type of database relation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Person		: Hair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Gamers	: Sessions</a:t>
            </a:r>
            <a:r>
              <a:rPr lang="en-US" altLang="en-US" dirty="0"/>
              <a:t> </a:t>
            </a:r>
            <a:r>
              <a:rPr lang="en-US" altLang="en-US" dirty="0" smtClean="0"/>
              <a:t>: Games</a:t>
            </a:r>
          </a:p>
        </p:txBody>
      </p:sp>
    </p:spTree>
    <p:extLst>
      <p:ext uri="{BB962C8B-B14F-4D97-AF65-F5344CB8AC3E}">
        <p14:creationId xmlns:p14="http://schemas.microsoft.com/office/powerpoint/2010/main" val="286833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 (2)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39100" cy="5368925"/>
          </a:xfrm>
        </p:spPr>
        <p:txBody>
          <a:bodyPr/>
          <a:lstStyle/>
          <a:p>
            <a:pPr marL="342900" indent="-342900">
              <a:buFontTx/>
              <a:buAutoNum type="arabicPeriod" startAt="3"/>
            </a:pPr>
            <a:r>
              <a:rPr lang="en-US" altLang="en-US" sz="2000" dirty="0" smtClean="0"/>
              <a:t>Many to many relationships</a:t>
            </a:r>
          </a:p>
          <a:p>
            <a:pPr marL="800100" lvl="1" indent="-228600"/>
            <a:r>
              <a:rPr lang="en-US" altLang="en-US" sz="1800" dirty="0" smtClean="0"/>
              <a:t>On each side of the relationship zero or more entities may participate in the relationship.</a:t>
            </a:r>
          </a:p>
          <a:p>
            <a:pPr marL="800100" lvl="1" indent="-228600"/>
            <a:r>
              <a:rPr lang="en-US" altLang="en-US" sz="1800" dirty="0" smtClean="0"/>
              <a:t>E.g., Travelers : Destinations</a:t>
            </a:r>
          </a:p>
          <a:p>
            <a:pPr marL="800100" lvl="1" indent="-228600"/>
            <a:r>
              <a:rPr lang="en-US" altLang="en-US" sz="1800" dirty="0" smtClean="0"/>
              <a:t>A theoretical database relationship, </a:t>
            </a:r>
            <a:r>
              <a:rPr lang="en-US" altLang="en-US" sz="1800" i="1" dirty="0" smtClean="0"/>
              <a:t>not directly implemented</a:t>
            </a:r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273594" y="3200400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499436"/>
              </p:ext>
            </p:extLst>
          </p:nvPr>
        </p:nvGraphicFramePr>
        <p:xfrm>
          <a:off x="273594" y="3645226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 Box 58"/>
          <p:cNvSpPr txBox="1">
            <a:spLocks noChangeArrowheads="1"/>
          </p:cNvSpPr>
          <p:nvPr/>
        </p:nvSpPr>
        <p:spPr bwMode="auto">
          <a:xfrm>
            <a:off x="4909094" y="3256928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014653"/>
              </p:ext>
            </p:extLst>
          </p:nvPr>
        </p:nvGraphicFramePr>
        <p:xfrm>
          <a:off x="4909094" y="3701754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20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Multiplicity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Many to many relationships</a:t>
            </a:r>
          </a:p>
          <a:p>
            <a:pPr lvl="1"/>
            <a:r>
              <a:rPr lang="en-CA" dirty="0"/>
              <a:t>Typically implemented as two one to many relationships in databases:</a:t>
            </a:r>
          </a:p>
        </p:txBody>
      </p:sp>
      <p:sp>
        <p:nvSpPr>
          <p:cNvPr id="8" name="Text Box 58"/>
          <p:cNvSpPr txBox="1">
            <a:spLocks noChangeArrowheads="1"/>
          </p:cNvSpPr>
          <p:nvPr/>
        </p:nvSpPr>
        <p:spPr bwMode="auto">
          <a:xfrm>
            <a:off x="1752600" y="4767906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Trips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631926"/>
              </p:ext>
            </p:extLst>
          </p:nvPr>
        </p:nvGraphicFramePr>
        <p:xfrm>
          <a:off x="1752600" y="5212732"/>
          <a:ext cx="5257799" cy="1672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9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5249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Date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1 2015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1</a:t>
                      </a:r>
                      <a:r>
                        <a:rPr lang="en-CA" baseline="0" dirty="0" smtClean="0"/>
                        <a:t> 2015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8 2015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Box 58"/>
          <p:cNvSpPr txBox="1">
            <a:spLocks noChangeArrowheads="1"/>
          </p:cNvSpPr>
          <p:nvPr/>
        </p:nvSpPr>
        <p:spPr bwMode="auto">
          <a:xfrm>
            <a:off x="330408" y="2356076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971132"/>
              </p:ext>
            </p:extLst>
          </p:nvPr>
        </p:nvGraphicFramePr>
        <p:xfrm>
          <a:off x="330408" y="2800902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Text Box 58"/>
          <p:cNvSpPr txBox="1">
            <a:spLocks noChangeArrowheads="1"/>
          </p:cNvSpPr>
          <p:nvPr/>
        </p:nvSpPr>
        <p:spPr bwMode="auto">
          <a:xfrm>
            <a:off x="4965908" y="2412604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036736"/>
              </p:ext>
            </p:extLst>
          </p:nvPr>
        </p:nvGraphicFramePr>
        <p:xfrm>
          <a:off x="4965908" y="2857430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9" name="Group 101"/>
          <p:cNvGrpSpPr>
            <a:grpSpLocks/>
          </p:cNvGrpSpPr>
          <p:nvPr/>
        </p:nvGrpSpPr>
        <p:grpSpPr bwMode="auto">
          <a:xfrm>
            <a:off x="488950" y="3895728"/>
            <a:ext cx="4641850" cy="2428876"/>
            <a:chOff x="308" y="2454"/>
            <a:chExt cx="2924" cy="1530"/>
          </a:xfrm>
        </p:grpSpPr>
        <p:sp>
          <p:nvSpPr>
            <p:cNvPr id="20" name="Line 97"/>
            <p:cNvSpPr>
              <a:spLocks noChangeShapeType="1"/>
            </p:cNvSpPr>
            <p:nvPr/>
          </p:nvSpPr>
          <p:spPr bwMode="auto">
            <a:xfrm>
              <a:off x="308" y="2454"/>
              <a:ext cx="796" cy="153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1" name="Line 98"/>
            <p:cNvSpPr>
              <a:spLocks noChangeShapeType="1"/>
            </p:cNvSpPr>
            <p:nvPr/>
          </p:nvSpPr>
          <p:spPr bwMode="auto">
            <a:xfrm flipH="1">
              <a:off x="2304" y="2699"/>
              <a:ext cx="928" cy="123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4801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/>
      <p:bldP spid="10" grpId="0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Many To Many: Ignoring The Rule</a:t>
            </a:r>
            <a:endParaRPr lang="en-CA" dirty="0"/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228600" y="1752600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111407"/>
              </p:ext>
            </p:extLst>
          </p:nvPr>
        </p:nvGraphicFramePr>
        <p:xfrm>
          <a:off x="228600" y="2197426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572588"/>
              </p:ext>
            </p:extLst>
          </p:nvPr>
        </p:nvGraphicFramePr>
        <p:xfrm>
          <a:off x="4191000" y="2180291"/>
          <a:ext cx="4724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1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2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3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…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n</a:t>
                      </a:r>
                      <a:endParaRPr lang="en-CA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Zimbobway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NY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32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Many To Many: Ignoring The Rule (2)</a:t>
            </a:r>
            <a:endParaRPr lang="en-C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227155"/>
              </p:ext>
            </p:extLst>
          </p:nvPr>
        </p:nvGraphicFramePr>
        <p:xfrm>
          <a:off x="4314669" y="2154891"/>
          <a:ext cx="3657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1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2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3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…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n</a:t>
                      </a:r>
                      <a:endParaRPr lang="en-CA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Bob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Zeek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Charlie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Jim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Karen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Box 58"/>
          <p:cNvSpPr txBox="1">
            <a:spLocks noChangeArrowheads="1"/>
          </p:cNvSpPr>
          <p:nvPr/>
        </p:nvSpPr>
        <p:spPr bwMode="auto">
          <a:xfrm>
            <a:off x="304800" y="1752600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405017"/>
              </p:ext>
            </p:extLst>
          </p:nvPr>
        </p:nvGraphicFramePr>
        <p:xfrm>
          <a:off x="304800" y="2197426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-257331" y="5232816"/>
            <a:ext cx="792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7850" lvl="1" indent="-6350"/>
            <a:r>
              <a:rPr lang="en-US" altLang="en-US" sz="2000" dirty="0"/>
              <a:t>(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2000" dirty="0"/>
              <a:t> :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sz="2000" dirty="0"/>
              <a:t>) could be implemented as a many to many relationship (by-passing the Sessions table) but problems similar to the previous example would be encountered.</a:t>
            </a:r>
          </a:p>
        </p:txBody>
      </p:sp>
    </p:spTree>
    <p:extLst>
      <p:ext uri="{BB962C8B-B14F-4D97-AF65-F5344CB8AC3E}">
        <p14:creationId xmlns:p14="http://schemas.microsoft.com/office/powerpoint/2010/main" val="125418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Primary-Foreign Keys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there is a one to many relationship the primary key of the ‘one’ side becomes a foreign key on the ‘many’ side.</a:t>
            </a:r>
          </a:p>
          <a:p>
            <a:r>
              <a:rPr lang="en-US" dirty="0" smtClean="0"/>
              <a:t>Examples: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   :   Sessions 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    :   Sessions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3734" y="2667000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55750" y="2667000"/>
            <a:ext cx="7620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Many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3287" y="3411519"/>
            <a:ext cx="1735569" cy="33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CallSign: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Primary key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55750" y="3370281"/>
            <a:ext cx="1391324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CallSign: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Foreign key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3287" y="4818081"/>
            <a:ext cx="1735569" cy="33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Title: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Primary key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55750" y="4853043"/>
            <a:ext cx="1749016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Title: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Foreign key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0072" y="4267200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56917" y="4284681"/>
            <a:ext cx="7620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Many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764305"/>
            <a:ext cx="7086600" cy="533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This should make intuitive sense: the primary key uniquely identifies a record so it ‘should’ be on the ‘one’ rather than the many side</a:t>
            </a:r>
          </a:p>
        </p:txBody>
      </p:sp>
    </p:spTree>
    <p:extLst>
      <p:ext uri="{BB962C8B-B14F-4D97-AF65-F5344CB8AC3E}">
        <p14:creationId xmlns:p14="http://schemas.microsoft.com/office/powerpoint/2010/main" val="349206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Diagrammatically Representing Database Tables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Entity-Relation diagrams (E-R Diagrams or E.R.D.s): show the attributes of a table</a:t>
            </a:r>
          </a:p>
        </p:txBody>
      </p:sp>
      <p:sp>
        <p:nvSpPr>
          <p:cNvPr id="62487" name="Rectangle 4"/>
          <p:cNvSpPr>
            <a:spLocks noChangeArrowheads="1"/>
          </p:cNvSpPr>
          <p:nvPr/>
        </p:nvSpPr>
        <p:spPr bwMode="auto">
          <a:xfrm>
            <a:off x="800220" y="2635016"/>
            <a:ext cx="2243958" cy="1635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62488" name="Rectangle 5"/>
          <p:cNvSpPr>
            <a:spLocks noChangeArrowheads="1"/>
          </p:cNvSpPr>
          <p:nvPr/>
        </p:nvSpPr>
        <p:spPr bwMode="auto">
          <a:xfrm>
            <a:off x="833657" y="2696481"/>
            <a:ext cx="2257004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TABLE NAME</a:t>
            </a:r>
            <a:endParaRPr lang="en-US" altLang="en-US" sz="1800" dirty="0"/>
          </a:p>
        </p:txBody>
      </p:sp>
      <p:sp>
        <p:nvSpPr>
          <p:cNvPr id="62489" name="Line 6"/>
          <p:cNvSpPr>
            <a:spLocks noChangeShapeType="1"/>
          </p:cNvSpPr>
          <p:nvPr/>
        </p:nvSpPr>
        <p:spPr bwMode="auto">
          <a:xfrm>
            <a:off x="808917" y="3164961"/>
            <a:ext cx="222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62490" name="Text Box 7"/>
          <p:cNvSpPr txBox="1">
            <a:spLocks noChangeArrowheads="1"/>
          </p:cNvSpPr>
          <p:nvPr/>
        </p:nvSpPr>
        <p:spPr bwMode="auto">
          <a:xfrm>
            <a:off x="800220" y="3191725"/>
            <a:ext cx="2087403" cy="107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/>
              <a:t>Primary key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Attribute</a:t>
            </a:r>
            <a:endParaRPr lang="en-US" altLang="en-US" sz="1600" b="0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Attribute</a:t>
            </a:r>
            <a:endParaRPr lang="en-US" altLang="en-US" sz="1600" b="0" dirty="0"/>
          </a:p>
        </p:txBody>
      </p:sp>
      <p:sp>
        <p:nvSpPr>
          <p:cNvPr id="62486" name="Text Box 72"/>
          <p:cNvSpPr txBox="1">
            <a:spLocks noChangeArrowheads="1"/>
          </p:cNvSpPr>
          <p:nvPr/>
        </p:nvSpPr>
        <p:spPr bwMode="auto">
          <a:xfrm>
            <a:off x="685800" y="2209203"/>
            <a:ext cx="210479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Format</a:t>
            </a: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788864" y="5120828"/>
            <a:ext cx="2243958" cy="1635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797561" y="5229468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GAMES</a:t>
            </a:r>
            <a:endParaRPr lang="en-US" altLang="en-US" sz="1800" dirty="0"/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797561" y="5650773"/>
            <a:ext cx="222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788864" y="5677537"/>
            <a:ext cx="2087403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Title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HourlyRate</a:t>
            </a:r>
            <a:endParaRPr lang="en-US" altLang="en-US" sz="1600" b="0" dirty="0"/>
          </a:p>
        </p:txBody>
      </p:sp>
      <p:sp>
        <p:nvSpPr>
          <p:cNvPr id="22" name="Text Box 72"/>
          <p:cNvSpPr txBox="1">
            <a:spLocks noChangeArrowheads="1"/>
          </p:cNvSpPr>
          <p:nvPr/>
        </p:nvSpPr>
        <p:spPr bwMode="auto">
          <a:xfrm>
            <a:off x="685800" y="4720758"/>
            <a:ext cx="2104798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Example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19096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7" grpId="0" animBg="1"/>
      <p:bldP spid="62488" grpId="0"/>
      <p:bldP spid="62489" grpId="0" animBg="1"/>
      <p:bldP spid="62490" grpId="0"/>
      <p:bldP spid="62486" grpId="0"/>
      <p:bldP spid="18" grpId="0" animBg="1"/>
      <p:bldP spid="19" grpId="0"/>
      <p:bldP spid="20" grpId="0" animBg="1"/>
      <p:bldP spid="21" grpId="0"/>
      <p:bldP spid="2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Diagrammatically Representing </a:t>
            </a:r>
            <a:r>
              <a:rPr lang="en-US" altLang="en-US" dirty="0" smtClean="0"/>
              <a:t>Relationships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ERDs Graphically represent </a:t>
            </a:r>
            <a:r>
              <a:rPr lang="en-US" altLang="en-US" dirty="0"/>
              <a:t>relationships between tables as well as any enforced rules on multiplicity:</a:t>
            </a:r>
          </a:p>
          <a:p>
            <a:endParaRPr lang="en-CA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95940" y="2419538"/>
            <a:ext cx="2797175" cy="515938"/>
            <a:chOff x="307" y="2608"/>
            <a:chExt cx="1762" cy="325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307" y="2675"/>
              <a:ext cx="669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2000" dirty="0"/>
                <a:t>Person</a:t>
              </a: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551" y="2675"/>
              <a:ext cx="518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2000" dirty="0"/>
                <a:t>Head</a:t>
              </a:r>
            </a:p>
          </p:txBody>
        </p:sp>
        <p:cxnSp>
          <p:nvCxnSpPr>
            <p:cNvPr id="7" name="AutoShape 7"/>
            <p:cNvCxnSpPr>
              <a:cxnSpLocks noChangeShapeType="1"/>
              <a:stCxn id="5" idx="3"/>
              <a:endCxn id="6" idx="1"/>
            </p:cNvCxnSpPr>
            <p:nvPr/>
          </p:nvCxnSpPr>
          <p:spPr bwMode="auto">
            <a:xfrm>
              <a:off x="976" y="2804"/>
              <a:ext cx="575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976" y="2616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368" y="2608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361535" y="4683818"/>
            <a:ext cx="3608934" cy="523875"/>
            <a:chOff x="283" y="3750"/>
            <a:chExt cx="1999" cy="330"/>
          </a:xfrm>
        </p:grpSpPr>
        <p:grpSp>
          <p:nvGrpSpPr>
            <p:cNvPr id="21" name="Group 21"/>
            <p:cNvGrpSpPr>
              <a:grpSpLocks/>
            </p:cNvGrpSpPr>
            <p:nvPr/>
          </p:nvGrpSpPr>
          <p:grpSpPr bwMode="auto">
            <a:xfrm>
              <a:off x="283" y="3824"/>
              <a:ext cx="819" cy="256"/>
              <a:chOff x="1498" y="2672"/>
              <a:chExt cx="749" cy="256"/>
            </a:xfrm>
          </p:grpSpPr>
          <p:sp>
            <p:nvSpPr>
              <p:cNvPr id="28" name="Rectangle 2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29" name="Rectangle 23"/>
              <p:cNvSpPr>
                <a:spLocks noChangeArrowheads="1"/>
              </p:cNvSpPr>
              <p:nvPr/>
            </p:nvSpPr>
            <p:spPr bwMode="auto">
              <a:xfrm>
                <a:off x="1498" y="2687"/>
                <a:ext cx="749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Travelers</a:t>
                </a:r>
                <a:endParaRPr lang="en-US" altLang="en-US" sz="1800" dirty="0"/>
              </a:p>
            </p:txBody>
          </p:sp>
        </p:grpSp>
        <p:grpSp>
          <p:nvGrpSpPr>
            <p:cNvPr id="22" name="Group 24"/>
            <p:cNvGrpSpPr>
              <a:grpSpLocks/>
            </p:cNvGrpSpPr>
            <p:nvPr/>
          </p:nvGrpSpPr>
          <p:grpSpPr bwMode="auto">
            <a:xfrm>
              <a:off x="1408" y="3824"/>
              <a:ext cx="874" cy="256"/>
              <a:chOff x="3162" y="2656"/>
              <a:chExt cx="815" cy="256"/>
            </a:xfrm>
          </p:grpSpPr>
          <p:sp>
            <p:nvSpPr>
              <p:cNvPr id="26" name="Rectangle 25"/>
              <p:cNvSpPr>
                <a:spLocks noChangeArrowheads="1"/>
              </p:cNvSpPr>
              <p:nvPr/>
            </p:nvSpPr>
            <p:spPr bwMode="auto">
              <a:xfrm>
                <a:off x="3165" y="2656"/>
                <a:ext cx="81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3162" y="2671"/>
                <a:ext cx="815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Destinations</a:t>
                </a:r>
                <a:endParaRPr lang="en-US" altLang="en-US" sz="1800" dirty="0"/>
              </a:p>
            </p:txBody>
          </p:sp>
        </p:grpSp>
        <p:cxnSp>
          <p:nvCxnSpPr>
            <p:cNvPr id="23" name="AutoShape 27"/>
            <p:cNvCxnSpPr>
              <a:cxnSpLocks noChangeShapeType="1"/>
              <a:stCxn id="28" idx="3"/>
              <a:endCxn id="27" idx="1"/>
            </p:cNvCxnSpPr>
            <p:nvPr/>
          </p:nvCxnSpPr>
          <p:spPr bwMode="auto">
            <a:xfrm>
              <a:off x="1035" y="3952"/>
              <a:ext cx="375" cy="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 Box 28"/>
            <p:cNvSpPr txBox="1">
              <a:spLocks noChangeArrowheads="1"/>
            </p:cNvSpPr>
            <p:nvPr/>
          </p:nvSpPr>
          <p:spPr bwMode="auto">
            <a:xfrm>
              <a:off x="1024" y="376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>
              <a:off x="1269" y="375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</p:grpSp>
      <p:grpSp>
        <p:nvGrpSpPr>
          <p:cNvPr id="47" name="Group 30"/>
          <p:cNvGrpSpPr>
            <a:grpSpLocks/>
          </p:cNvGrpSpPr>
          <p:nvPr/>
        </p:nvGrpSpPr>
        <p:grpSpPr bwMode="auto">
          <a:xfrm>
            <a:off x="353077" y="5566907"/>
            <a:ext cx="4475163" cy="582613"/>
            <a:chOff x="2610" y="3791"/>
            <a:chExt cx="2819" cy="367"/>
          </a:xfrm>
        </p:grpSpPr>
        <p:grpSp>
          <p:nvGrpSpPr>
            <p:cNvPr id="48" name="Group 31"/>
            <p:cNvGrpSpPr>
              <a:grpSpLocks/>
            </p:cNvGrpSpPr>
            <p:nvPr/>
          </p:nvGrpSpPr>
          <p:grpSpPr bwMode="auto">
            <a:xfrm>
              <a:off x="2610" y="3824"/>
              <a:ext cx="752" cy="264"/>
              <a:chOff x="1498" y="2672"/>
              <a:chExt cx="688" cy="256"/>
            </a:xfrm>
          </p:grpSpPr>
          <p:sp>
            <p:nvSpPr>
              <p:cNvPr id="58" name="Rectangle 3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59" name="Rectangle 33"/>
              <p:cNvSpPr>
                <a:spLocks noChangeArrowheads="1"/>
              </p:cNvSpPr>
              <p:nvPr/>
            </p:nvSpPr>
            <p:spPr bwMode="auto">
              <a:xfrm>
                <a:off x="1498" y="2691"/>
                <a:ext cx="686" cy="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Gamers</a:t>
                </a:r>
                <a:endParaRPr lang="en-US" altLang="en-US" sz="1800" dirty="0"/>
              </a:p>
            </p:txBody>
          </p:sp>
        </p:grpSp>
        <p:grpSp>
          <p:nvGrpSpPr>
            <p:cNvPr id="49" name="Group 34"/>
            <p:cNvGrpSpPr>
              <a:grpSpLocks/>
            </p:cNvGrpSpPr>
            <p:nvPr/>
          </p:nvGrpSpPr>
          <p:grpSpPr bwMode="auto">
            <a:xfrm>
              <a:off x="4673" y="3821"/>
              <a:ext cx="756" cy="256"/>
              <a:chOff x="2998" y="2653"/>
              <a:chExt cx="706" cy="256"/>
            </a:xfrm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3054" y="2653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2998" y="2670"/>
                <a:ext cx="654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Games</a:t>
                </a:r>
                <a:endParaRPr lang="en-US" altLang="en-US" sz="1800" dirty="0"/>
              </a:p>
            </p:txBody>
          </p:sp>
        </p:grpSp>
        <p:cxnSp>
          <p:nvCxnSpPr>
            <p:cNvPr id="50" name="AutoShape 37"/>
            <p:cNvCxnSpPr>
              <a:cxnSpLocks noChangeShapeType="1"/>
              <a:stCxn id="59" idx="3"/>
            </p:cNvCxnSpPr>
            <p:nvPr/>
          </p:nvCxnSpPr>
          <p:spPr bwMode="auto">
            <a:xfrm>
              <a:off x="3360" y="3961"/>
              <a:ext cx="1376" cy="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Text Box 38"/>
            <p:cNvSpPr txBox="1">
              <a:spLocks noChangeArrowheads="1"/>
            </p:cNvSpPr>
            <p:nvPr/>
          </p:nvSpPr>
          <p:spPr bwMode="auto">
            <a:xfrm>
              <a:off x="3544" y="3793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52" name="Text Box 39"/>
            <p:cNvSpPr txBox="1">
              <a:spLocks noChangeArrowheads="1"/>
            </p:cNvSpPr>
            <p:nvPr/>
          </p:nvSpPr>
          <p:spPr bwMode="auto">
            <a:xfrm>
              <a:off x="4482" y="3791"/>
              <a:ext cx="208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53" name="Rectangle 40"/>
            <p:cNvSpPr>
              <a:spLocks noChangeArrowheads="1"/>
            </p:cNvSpPr>
            <p:nvPr/>
          </p:nvSpPr>
          <p:spPr bwMode="auto">
            <a:xfrm>
              <a:off x="3664" y="3845"/>
              <a:ext cx="860" cy="23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1800" dirty="0" smtClean="0"/>
                <a:t>Sessions</a:t>
              </a:r>
              <a:endParaRPr lang="en-US" altLang="en-US" sz="1800" dirty="0"/>
            </a:p>
          </p:txBody>
        </p:sp>
        <p:sp>
          <p:nvSpPr>
            <p:cNvPr id="54" name="Text Box 41"/>
            <p:cNvSpPr txBox="1">
              <a:spLocks noChangeArrowheads="1"/>
            </p:cNvSpPr>
            <p:nvPr/>
          </p:nvSpPr>
          <p:spPr bwMode="auto">
            <a:xfrm>
              <a:off x="3368" y="3963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55" name="Text Box 42"/>
            <p:cNvSpPr txBox="1">
              <a:spLocks noChangeArrowheads="1"/>
            </p:cNvSpPr>
            <p:nvPr/>
          </p:nvSpPr>
          <p:spPr bwMode="auto">
            <a:xfrm>
              <a:off x="4609" y="3985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</p:grpSp>
      <p:grpSp>
        <p:nvGrpSpPr>
          <p:cNvPr id="43" name="Group 10"/>
          <p:cNvGrpSpPr>
            <a:grpSpLocks/>
          </p:cNvGrpSpPr>
          <p:nvPr/>
        </p:nvGrpSpPr>
        <p:grpSpPr bwMode="auto">
          <a:xfrm>
            <a:off x="353077" y="3518120"/>
            <a:ext cx="2806700" cy="482600"/>
            <a:chOff x="298" y="3240"/>
            <a:chExt cx="1768" cy="304"/>
          </a:xfrm>
        </p:grpSpPr>
        <p:grpSp>
          <p:nvGrpSpPr>
            <p:cNvPr id="44" name="Group 11"/>
            <p:cNvGrpSpPr>
              <a:grpSpLocks/>
            </p:cNvGrpSpPr>
            <p:nvPr/>
          </p:nvGrpSpPr>
          <p:grpSpPr bwMode="auto">
            <a:xfrm>
              <a:off x="298" y="3288"/>
              <a:ext cx="688" cy="256"/>
              <a:chOff x="1498" y="2672"/>
              <a:chExt cx="688" cy="256"/>
            </a:xfrm>
          </p:grpSpPr>
          <p:sp>
            <p:nvSpPr>
              <p:cNvPr id="64" name="Rectangle 1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65" name="Rectangle 13"/>
              <p:cNvSpPr>
                <a:spLocks noChangeArrowheads="1"/>
              </p:cNvSpPr>
              <p:nvPr/>
            </p:nvSpPr>
            <p:spPr bwMode="auto">
              <a:xfrm>
                <a:off x="1498" y="2689"/>
                <a:ext cx="68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Person</a:t>
                </a:r>
              </a:p>
            </p:txBody>
          </p:sp>
        </p:grpSp>
        <p:grpSp>
          <p:nvGrpSpPr>
            <p:cNvPr id="45" name="Group 14"/>
            <p:cNvGrpSpPr>
              <a:grpSpLocks/>
            </p:cNvGrpSpPr>
            <p:nvPr/>
          </p:nvGrpSpPr>
          <p:grpSpPr bwMode="auto">
            <a:xfrm>
              <a:off x="1538" y="3288"/>
              <a:ext cx="528" cy="256"/>
              <a:chOff x="3258" y="2656"/>
              <a:chExt cx="656" cy="256"/>
            </a:xfrm>
          </p:grpSpPr>
          <p:sp>
            <p:nvSpPr>
              <p:cNvPr id="62" name="Rectangle 61"/>
              <p:cNvSpPr>
                <a:spLocks noChangeArrowheads="1"/>
              </p:cNvSpPr>
              <p:nvPr/>
            </p:nvSpPr>
            <p:spPr bwMode="auto">
              <a:xfrm>
                <a:off x="3264" y="2656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63" name="Rectangle 62"/>
              <p:cNvSpPr>
                <a:spLocks noChangeArrowheads="1"/>
              </p:cNvSpPr>
              <p:nvPr/>
            </p:nvSpPr>
            <p:spPr bwMode="auto">
              <a:xfrm>
                <a:off x="3258" y="2673"/>
                <a:ext cx="65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Hairs</a:t>
                </a:r>
              </a:p>
            </p:txBody>
          </p:sp>
        </p:grpSp>
        <p:cxnSp>
          <p:nvCxnSpPr>
            <p:cNvPr id="46" name="AutoShape 17"/>
            <p:cNvCxnSpPr>
              <a:cxnSpLocks noChangeShapeType="1"/>
              <a:stCxn id="65" idx="3"/>
              <a:endCxn id="63" idx="1"/>
            </p:cNvCxnSpPr>
            <p:nvPr/>
          </p:nvCxnSpPr>
          <p:spPr bwMode="auto">
            <a:xfrm>
              <a:off x="984" y="3421"/>
              <a:ext cx="554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0" name="Text Box 18"/>
            <p:cNvSpPr txBox="1">
              <a:spLocks noChangeArrowheads="1"/>
            </p:cNvSpPr>
            <p:nvPr/>
          </p:nvSpPr>
          <p:spPr bwMode="auto">
            <a:xfrm>
              <a:off x="1000" y="3240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61" name="Text Box 19"/>
            <p:cNvSpPr txBox="1">
              <a:spLocks noChangeArrowheads="1"/>
            </p:cNvSpPr>
            <p:nvPr/>
          </p:nvSpPr>
          <p:spPr bwMode="auto">
            <a:xfrm>
              <a:off x="1352" y="324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966732" y="3464515"/>
            <a:ext cx="2806700" cy="482600"/>
            <a:chOff x="4966732" y="3464515"/>
            <a:chExt cx="2806700" cy="482600"/>
          </a:xfrm>
        </p:grpSpPr>
        <p:grpSp>
          <p:nvGrpSpPr>
            <p:cNvPr id="10" name="Group 10"/>
            <p:cNvGrpSpPr>
              <a:grpSpLocks/>
            </p:cNvGrpSpPr>
            <p:nvPr/>
          </p:nvGrpSpPr>
          <p:grpSpPr bwMode="auto">
            <a:xfrm>
              <a:off x="4966732" y="3464515"/>
              <a:ext cx="2806700" cy="482600"/>
              <a:chOff x="298" y="3240"/>
              <a:chExt cx="1768" cy="304"/>
            </a:xfrm>
          </p:grpSpPr>
          <p:grpSp>
            <p:nvGrpSpPr>
              <p:cNvPr id="11" name="Group 11"/>
              <p:cNvGrpSpPr>
                <a:grpSpLocks/>
              </p:cNvGrpSpPr>
              <p:nvPr/>
            </p:nvGrpSpPr>
            <p:grpSpPr bwMode="auto">
              <a:xfrm>
                <a:off x="298" y="3288"/>
                <a:ext cx="688" cy="256"/>
                <a:chOff x="1498" y="2672"/>
                <a:chExt cx="688" cy="256"/>
              </a:xfrm>
            </p:grpSpPr>
            <p:sp>
              <p:nvSpPr>
                <p:cNvPr id="18" name="Rectangle 12"/>
                <p:cNvSpPr>
                  <a:spLocks noChangeArrowheads="1"/>
                </p:cNvSpPr>
                <p:nvPr/>
              </p:nvSpPr>
              <p:spPr bwMode="auto">
                <a:xfrm>
                  <a:off x="1504" y="2672"/>
                  <a:ext cx="682" cy="25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CA" altLang="en-US" dirty="0"/>
                </a:p>
              </p:txBody>
            </p:sp>
            <p:sp>
              <p:nvSpPr>
                <p:cNvPr id="19" name="Rectangle 13"/>
                <p:cNvSpPr>
                  <a:spLocks noChangeArrowheads="1"/>
                </p:cNvSpPr>
                <p:nvPr/>
              </p:nvSpPr>
              <p:spPr bwMode="auto">
                <a:xfrm>
                  <a:off x="1498" y="2689"/>
                  <a:ext cx="686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/>
                  <a:r>
                    <a:rPr lang="en-US" altLang="en-US" sz="1800" dirty="0"/>
                    <a:t>Person</a:t>
                  </a:r>
                </a:p>
              </p:txBody>
            </p:sp>
          </p:grpSp>
          <p:grpSp>
            <p:nvGrpSpPr>
              <p:cNvPr id="12" name="Group 14"/>
              <p:cNvGrpSpPr>
                <a:grpSpLocks/>
              </p:cNvGrpSpPr>
              <p:nvPr/>
            </p:nvGrpSpPr>
            <p:grpSpPr bwMode="auto">
              <a:xfrm>
                <a:off x="1538" y="3288"/>
                <a:ext cx="528" cy="256"/>
                <a:chOff x="3258" y="2656"/>
                <a:chExt cx="656" cy="256"/>
              </a:xfrm>
            </p:grpSpPr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3264" y="2656"/>
                  <a:ext cx="650" cy="25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CA" altLang="en-US" dirty="0"/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3258" y="2673"/>
                  <a:ext cx="654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/>
                  <a:r>
                    <a:rPr lang="en-US" altLang="en-US" sz="1800" dirty="0"/>
                    <a:t>Hairs</a:t>
                  </a:r>
                </a:p>
              </p:txBody>
            </p:sp>
          </p:grpSp>
          <p:cxnSp>
            <p:nvCxnSpPr>
              <p:cNvPr id="13" name="AutoShape 17"/>
              <p:cNvCxnSpPr>
                <a:cxnSpLocks noChangeShapeType="1"/>
                <a:stCxn id="19" idx="3"/>
                <a:endCxn id="17" idx="1"/>
              </p:cNvCxnSpPr>
              <p:nvPr/>
            </p:nvCxnSpPr>
            <p:spPr bwMode="auto">
              <a:xfrm>
                <a:off x="984" y="3421"/>
                <a:ext cx="554" cy="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" name="Text Box 18"/>
              <p:cNvSpPr txBox="1">
                <a:spLocks noChangeArrowheads="1"/>
              </p:cNvSpPr>
              <p:nvPr/>
            </p:nvSpPr>
            <p:spPr bwMode="auto">
              <a:xfrm>
                <a:off x="1000" y="3240"/>
                <a:ext cx="17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b="0" dirty="0"/>
                  <a:t>1</a:t>
                </a:r>
              </a:p>
            </p:txBody>
          </p:sp>
        </p:grpSp>
        <p:cxnSp>
          <p:nvCxnSpPr>
            <p:cNvPr id="31" name="Straight Connector 30"/>
            <p:cNvCxnSpPr/>
            <p:nvPr/>
          </p:nvCxnSpPr>
          <p:spPr>
            <a:xfrm flipV="1">
              <a:off x="6788666" y="3616915"/>
              <a:ext cx="152400" cy="13414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6788666" y="3751059"/>
              <a:ext cx="143391" cy="17462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4947682" y="4790181"/>
            <a:ext cx="3608934" cy="406400"/>
            <a:chOff x="4835106" y="4580190"/>
            <a:chExt cx="3608934" cy="406400"/>
          </a:xfrm>
        </p:grpSpPr>
        <p:cxnSp>
          <p:nvCxnSpPr>
            <p:cNvPr id="67" name="Straight Connector 66"/>
            <p:cNvCxnSpPr/>
            <p:nvPr/>
          </p:nvCxnSpPr>
          <p:spPr>
            <a:xfrm flipV="1">
              <a:off x="6712981" y="4640195"/>
              <a:ext cx="152400" cy="13414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6712337" y="4799804"/>
              <a:ext cx="143391" cy="17462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Group 20"/>
            <p:cNvGrpSpPr>
              <a:grpSpLocks/>
            </p:cNvGrpSpPr>
            <p:nvPr/>
          </p:nvGrpSpPr>
          <p:grpSpPr bwMode="auto">
            <a:xfrm>
              <a:off x="4835106" y="4580190"/>
              <a:ext cx="3608934" cy="406400"/>
              <a:chOff x="283" y="3824"/>
              <a:chExt cx="1999" cy="256"/>
            </a:xfrm>
          </p:grpSpPr>
          <p:grpSp>
            <p:nvGrpSpPr>
              <p:cNvPr id="70" name="Group 21"/>
              <p:cNvGrpSpPr>
                <a:grpSpLocks/>
              </p:cNvGrpSpPr>
              <p:nvPr/>
            </p:nvGrpSpPr>
            <p:grpSpPr bwMode="auto">
              <a:xfrm>
                <a:off x="283" y="3824"/>
                <a:ext cx="819" cy="256"/>
                <a:chOff x="1498" y="2672"/>
                <a:chExt cx="749" cy="256"/>
              </a:xfrm>
            </p:grpSpPr>
            <p:sp>
              <p:nvSpPr>
                <p:cNvPr id="77" name="Rectangle 22"/>
                <p:cNvSpPr>
                  <a:spLocks noChangeArrowheads="1"/>
                </p:cNvSpPr>
                <p:nvPr/>
              </p:nvSpPr>
              <p:spPr bwMode="auto">
                <a:xfrm>
                  <a:off x="1504" y="2672"/>
                  <a:ext cx="682" cy="25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CA" altLang="en-US" dirty="0"/>
                </a:p>
              </p:txBody>
            </p:sp>
            <p:sp>
              <p:nvSpPr>
                <p:cNvPr id="78" name="Rectangle 23"/>
                <p:cNvSpPr>
                  <a:spLocks noChangeArrowheads="1"/>
                </p:cNvSpPr>
                <p:nvPr/>
              </p:nvSpPr>
              <p:spPr bwMode="auto">
                <a:xfrm>
                  <a:off x="1498" y="2687"/>
                  <a:ext cx="749" cy="2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/>
                  <a:r>
                    <a:rPr lang="en-US" altLang="en-US" sz="1800" dirty="0" smtClean="0"/>
                    <a:t>Travelers</a:t>
                  </a:r>
                  <a:endParaRPr lang="en-US" altLang="en-US" sz="1800" dirty="0"/>
                </a:p>
              </p:txBody>
            </p:sp>
          </p:grpSp>
          <p:grpSp>
            <p:nvGrpSpPr>
              <p:cNvPr id="71" name="Group 24"/>
              <p:cNvGrpSpPr>
                <a:grpSpLocks/>
              </p:cNvGrpSpPr>
              <p:nvPr/>
            </p:nvGrpSpPr>
            <p:grpSpPr bwMode="auto">
              <a:xfrm>
                <a:off x="1408" y="3824"/>
                <a:ext cx="874" cy="256"/>
                <a:chOff x="3162" y="2656"/>
                <a:chExt cx="815" cy="256"/>
              </a:xfrm>
            </p:grpSpPr>
            <p:sp>
              <p:nvSpPr>
                <p:cNvPr id="75" name="Rectangle 74"/>
                <p:cNvSpPr>
                  <a:spLocks noChangeArrowheads="1"/>
                </p:cNvSpPr>
                <p:nvPr/>
              </p:nvSpPr>
              <p:spPr bwMode="auto">
                <a:xfrm>
                  <a:off x="3165" y="2656"/>
                  <a:ext cx="812" cy="25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CA" altLang="en-US" dirty="0"/>
                </a:p>
              </p:txBody>
            </p:sp>
            <p:sp>
              <p:nvSpPr>
                <p:cNvPr id="76" name="Rectangle 75"/>
                <p:cNvSpPr>
                  <a:spLocks noChangeArrowheads="1"/>
                </p:cNvSpPr>
                <p:nvPr/>
              </p:nvSpPr>
              <p:spPr bwMode="auto">
                <a:xfrm>
                  <a:off x="3162" y="2671"/>
                  <a:ext cx="815" cy="2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/>
                  <a:r>
                    <a:rPr lang="en-US" altLang="en-US" sz="1800" dirty="0" smtClean="0"/>
                    <a:t>Destinations</a:t>
                  </a:r>
                  <a:endParaRPr lang="en-US" altLang="en-US" sz="1800" dirty="0"/>
                </a:p>
              </p:txBody>
            </p:sp>
          </p:grpSp>
          <p:cxnSp>
            <p:nvCxnSpPr>
              <p:cNvPr id="72" name="AutoShape 27"/>
              <p:cNvCxnSpPr>
                <a:cxnSpLocks noChangeShapeType="1"/>
                <a:stCxn id="77" idx="3"/>
                <a:endCxn id="76" idx="1"/>
              </p:cNvCxnSpPr>
              <p:nvPr/>
            </p:nvCxnSpPr>
            <p:spPr bwMode="auto">
              <a:xfrm>
                <a:off x="1035" y="3952"/>
                <a:ext cx="375" cy="4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79" name="Straight Connector 78"/>
            <p:cNvCxnSpPr>
              <a:endCxn id="78" idx="3"/>
            </p:cNvCxnSpPr>
            <p:nvPr/>
          </p:nvCxnSpPr>
          <p:spPr>
            <a:xfrm flipV="1">
              <a:off x="6178345" y="4789741"/>
              <a:ext cx="135359" cy="15641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endCxn id="78" idx="3"/>
            </p:cNvCxnSpPr>
            <p:nvPr/>
          </p:nvCxnSpPr>
          <p:spPr>
            <a:xfrm>
              <a:off x="6205830" y="4640195"/>
              <a:ext cx="107874" cy="14954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804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ERD For The Example Database</a:t>
            </a:r>
            <a:endParaRPr lang="en-CA" dirty="0"/>
          </a:p>
        </p:txBody>
      </p:sp>
      <p:grpSp>
        <p:nvGrpSpPr>
          <p:cNvPr id="41" name="Group 40"/>
          <p:cNvGrpSpPr/>
          <p:nvPr/>
        </p:nvGrpSpPr>
        <p:grpSpPr>
          <a:xfrm>
            <a:off x="598415" y="1124732"/>
            <a:ext cx="2265701" cy="3113437"/>
            <a:chOff x="152400" y="1888667"/>
            <a:chExt cx="2265701" cy="3113437"/>
          </a:xfrm>
        </p:grpSpPr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152400" y="1888667"/>
              <a:ext cx="2243958" cy="3113437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no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5" name="Rectangle 5"/>
            <p:cNvSpPr>
              <a:spLocks noChangeArrowheads="1"/>
            </p:cNvSpPr>
            <p:nvPr/>
          </p:nvSpPr>
          <p:spPr bwMode="auto">
            <a:xfrm>
              <a:off x="161097" y="1997308"/>
              <a:ext cx="2257004" cy="371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1800" dirty="0" smtClean="0"/>
                <a:t>GAMERS</a:t>
              </a:r>
              <a:endParaRPr lang="en-US" altLang="en-US" sz="1800" dirty="0"/>
            </a:p>
          </p:txBody>
        </p:sp>
        <p:sp>
          <p:nvSpPr>
            <p:cNvPr id="16" name="Line 6"/>
            <p:cNvSpPr>
              <a:spLocks noChangeShapeType="1"/>
            </p:cNvSpPr>
            <p:nvPr/>
          </p:nvSpPr>
          <p:spPr bwMode="auto">
            <a:xfrm>
              <a:off x="161097" y="2418613"/>
              <a:ext cx="22265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152400" y="2445377"/>
              <a:ext cx="2087403" cy="2556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0" u="sng" dirty="0" smtClean="0"/>
                <a:t>CallSign</a:t>
              </a:r>
              <a:endParaRPr lang="en-US" altLang="en-US" sz="1600" b="0" u="sng" dirty="0"/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Email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Telephone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Income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LastName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FirstName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Level</a:t>
              </a:r>
              <a:endParaRPr lang="en-US" altLang="en-US" sz="1600" b="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429339" y="3350882"/>
            <a:ext cx="2265701" cy="2169159"/>
            <a:chOff x="3429000" y="3164841"/>
            <a:chExt cx="2265701" cy="2169159"/>
          </a:xfrm>
        </p:grpSpPr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3429000" y="3164841"/>
              <a:ext cx="2243958" cy="2169159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no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3437697" y="3273481"/>
              <a:ext cx="2257004" cy="371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1800" dirty="0" smtClean="0"/>
                <a:t>SESSIONS</a:t>
              </a:r>
              <a:endParaRPr lang="en-US" altLang="en-US" sz="1800" dirty="0"/>
            </a:p>
          </p:txBody>
        </p:sp>
        <p:sp>
          <p:nvSpPr>
            <p:cNvPr id="22" name="Line 6"/>
            <p:cNvSpPr>
              <a:spLocks noChangeShapeType="1"/>
            </p:cNvSpPr>
            <p:nvPr/>
          </p:nvSpPr>
          <p:spPr bwMode="auto">
            <a:xfrm>
              <a:off x="3437697" y="3694786"/>
              <a:ext cx="22265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3" name="Text Box 7"/>
            <p:cNvSpPr txBox="1">
              <a:spLocks noChangeArrowheads="1"/>
            </p:cNvSpPr>
            <p:nvPr/>
          </p:nvSpPr>
          <p:spPr bwMode="auto">
            <a:xfrm>
              <a:off x="3429000" y="3721550"/>
              <a:ext cx="2087403" cy="14487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0" u="sng" dirty="0" smtClean="0"/>
                <a:t>Title</a:t>
              </a:r>
              <a:endParaRPr lang="en-US" altLang="en-US" sz="1600" b="0" u="sng" dirty="0"/>
            </a:p>
            <a:p>
              <a:pPr>
                <a:spcBef>
                  <a:spcPct val="50000"/>
                </a:spcBef>
              </a:pPr>
              <a:r>
                <a:rPr lang="en-US" altLang="en-US" sz="1600" b="0" u="sng" dirty="0" smtClean="0"/>
                <a:t>CallSign</a:t>
              </a:r>
              <a:endParaRPr lang="en-US" altLang="en-US" sz="1600" b="0" u="sng" dirty="0"/>
            </a:p>
            <a:p>
              <a:pPr>
                <a:spcBef>
                  <a:spcPct val="50000"/>
                </a:spcBef>
              </a:pPr>
              <a:r>
                <a:rPr lang="en-US" altLang="en-US" sz="1600" b="0" u="sng" dirty="0" smtClean="0"/>
                <a:t>SessionDate</a:t>
              </a:r>
              <a:endParaRPr lang="en-US" altLang="en-US" sz="1600" b="0" dirty="0" smtClean="0"/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SessionDuration</a:t>
              </a:r>
              <a:endParaRPr lang="en-US" altLang="en-US" sz="1600" b="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048505" y="2330171"/>
            <a:ext cx="2265701" cy="1526479"/>
            <a:chOff x="6392544" y="2512121"/>
            <a:chExt cx="2265701" cy="1526479"/>
          </a:xfrm>
        </p:grpSpPr>
        <p:sp>
          <p:nvSpPr>
            <p:cNvPr id="25" name="Rectangle 4"/>
            <p:cNvSpPr>
              <a:spLocks noChangeArrowheads="1"/>
            </p:cNvSpPr>
            <p:nvPr/>
          </p:nvSpPr>
          <p:spPr bwMode="auto">
            <a:xfrm>
              <a:off x="6392544" y="2512121"/>
              <a:ext cx="2243958" cy="1526479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no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26" name="Rectangle 5"/>
            <p:cNvSpPr>
              <a:spLocks noChangeArrowheads="1"/>
            </p:cNvSpPr>
            <p:nvPr/>
          </p:nvSpPr>
          <p:spPr bwMode="auto">
            <a:xfrm>
              <a:off x="6401241" y="2620761"/>
              <a:ext cx="2257004" cy="371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1800" dirty="0" smtClean="0"/>
                <a:t>GAMES</a:t>
              </a:r>
              <a:endParaRPr lang="en-US" altLang="en-US" sz="1800" dirty="0"/>
            </a:p>
          </p:txBody>
        </p:sp>
        <p:sp>
          <p:nvSpPr>
            <p:cNvPr id="27" name="Line 6"/>
            <p:cNvSpPr>
              <a:spLocks noChangeShapeType="1"/>
            </p:cNvSpPr>
            <p:nvPr/>
          </p:nvSpPr>
          <p:spPr bwMode="auto">
            <a:xfrm>
              <a:off x="6401241" y="3042066"/>
              <a:ext cx="22265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8" name="Text Box 7"/>
            <p:cNvSpPr txBox="1">
              <a:spLocks noChangeArrowheads="1"/>
            </p:cNvSpPr>
            <p:nvPr/>
          </p:nvSpPr>
          <p:spPr bwMode="auto">
            <a:xfrm>
              <a:off x="6392544" y="3068830"/>
              <a:ext cx="2087403" cy="7100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0" u="sng" dirty="0" smtClean="0"/>
                <a:t>Title</a:t>
              </a:r>
              <a:endParaRPr lang="en-US" altLang="en-US" sz="1600" b="0" u="sng" dirty="0"/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HourlyRate</a:t>
              </a:r>
              <a:endParaRPr lang="en-US" altLang="en-US" sz="1600" b="0" dirty="0"/>
            </a:p>
          </p:txBody>
        </p:sp>
      </p:grpSp>
      <p:cxnSp>
        <p:nvCxnSpPr>
          <p:cNvPr id="32" name="Straight Connector 31"/>
          <p:cNvCxnSpPr/>
          <p:nvPr/>
        </p:nvCxnSpPr>
        <p:spPr>
          <a:xfrm flipV="1">
            <a:off x="3126086" y="3042066"/>
            <a:ext cx="0" cy="10810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67691" y="1825835"/>
            <a:ext cx="3577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701450" y="2722658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126086" y="3892562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7415" y="1524608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80504" y="4201703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260285" y="1825835"/>
            <a:ext cx="7406" cy="263539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45960" y="4480035"/>
            <a:ext cx="3173124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99170" y="4132532"/>
            <a:ext cx="308426" cy="32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099170" y="3017698"/>
            <a:ext cx="2958032" cy="10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158" y="6208536"/>
            <a:ext cx="9020642" cy="6094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dirty="0" smtClean="0"/>
              <a:t>Note: the line specifying relationships between tables goes from the primary key to the foreign key (e.g. ‘CallSign’ in ‘Gamers’ to ‘CallSign’ in ‘Sessions’</a:t>
            </a:r>
          </a:p>
        </p:txBody>
      </p:sp>
    </p:spTree>
    <p:extLst>
      <p:ext uri="{BB962C8B-B14F-4D97-AF65-F5344CB8AC3E}">
        <p14:creationId xmlns:p14="http://schemas.microsoft.com/office/powerpoint/2010/main" val="388808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Integrity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level description: prevent errors</a:t>
            </a:r>
          </a:p>
          <a:p>
            <a:r>
              <a:rPr lang="en-US" dirty="0" smtClean="0"/>
              <a:t>Some uses (there are others)</a:t>
            </a:r>
          </a:p>
          <a:p>
            <a:pPr lvl="1"/>
            <a:r>
              <a:rPr lang="en-US" b="1" dirty="0" smtClean="0"/>
              <a:t>Type checking</a:t>
            </a:r>
            <a:r>
              <a:rPr lang="en-US" dirty="0" smtClean="0"/>
              <a:t>: prevent the wrong type of information from being entered</a:t>
            </a:r>
            <a:r>
              <a:rPr lang="en-US" dirty="0"/>
              <a:t> </a:t>
            </a:r>
            <a:r>
              <a:rPr lang="en-US" dirty="0" smtClean="0"/>
              <a:t>e.g. alpha instead of numeric</a:t>
            </a:r>
          </a:p>
          <a:p>
            <a:pPr lvl="1"/>
            <a:r>
              <a:rPr lang="en-US" b="1" dirty="0" smtClean="0"/>
              <a:t>Range checking</a:t>
            </a:r>
            <a:r>
              <a:rPr lang="en-US" dirty="0" smtClean="0"/>
              <a:t>: prevent information outside the acceptable range from being entered (e.g. negative age)</a:t>
            </a:r>
          </a:p>
          <a:p>
            <a:pPr lvl="1"/>
            <a:r>
              <a:rPr lang="en-US" b="1" dirty="0" smtClean="0"/>
              <a:t>Format checking</a:t>
            </a:r>
            <a:r>
              <a:rPr lang="en-US" i="1" dirty="0" smtClean="0"/>
              <a:t>: </a:t>
            </a:r>
            <a:r>
              <a:rPr lang="en-US" dirty="0" smtClean="0"/>
              <a:t>prevent information in the wrong form from being entered (e.g. postal code </a:t>
            </a:r>
            <a:r>
              <a:rPr lang="en-US" dirty="0" smtClean="0">
                <a:latin typeface="Consolas" panose="020B0609020204030204" pitchFamily="49" charset="0"/>
              </a:rPr>
              <a:t>N0N0N0</a:t>
            </a:r>
            <a:r>
              <a:rPr lang="en-US" dirty="0"/>
              <a:t> </a:t>
            </a:r>
            <a:r>
              <a:rPr lang="en-US" dirty="0" smtClean="0"/>
              <a:t>vs. </a:t>
            </a:r>
            <a:r>
              <a:rPr lang="en-US" dirty="0" smtClean="0">
                <a:latin typeface="Consolas" panose="020B0609020204030204" pitchFamily="49" charset="0"/>
              </a:rPr>
              <a:t>N0N-0N0</a:t>
            </a:r>
            <a:r>
              <a:rPr lang="en-US" dirty="0"/>
              <a:t> </a:t>
            </a:r>
            <a:r>
              <a:rPr lang="en-US" dirty="0" smtClean="0"/>
              <a:t>vs. </a:t>
            </a:r>
            <a:r>
              <a:rPr lang="en-US" dirty="0" smtClean="0">
                <a:latin typeface="Consolas" panose="020B0609020204030204" pitchFamily="49" charset="0"/>
              </a:rPr>
              <a:t>N0N 0N0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83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Types Of Data Integrity In Databases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7315200" cy="5029200"/>
          </a:xfrm>
        </p:spPr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sz="2200" dirty="0" smtClean="0"/>
              <a:t>Table-level integrity (entity integrity):</a:t>
            </a:r>
          </a:p>
          <a:p>
            <a:pPr marL="685800" lvl="1" indent="-228600"/>
            <a:r>
              <a:rPr lang="en-US" altLang="en-US" sz="1800" dirty="0" smtClean="0"/>
              <a:t>Ensuring that no duplicate records exist.</a:t>
            </a:r>
          </a:p>
          <a:p>
            <a:pPr marL="685800" lvl="1" indent="-228600"/>
            <a:r>
              <a:rPr lang="en-US" altLang="en-US" sz="1800" dirty="0" smtClean="0"/>
              <a:t>Implementation: no primary keys are null: MS-Access (automatic) indexed – no duplicates.</a:t>
            </a:r>
          </a:p>
          <a:p>
            <a:pPr marL="457200" indent="-457200">
              <a:buFontTx/>
              <a:buAutoNum type="arabicPeriod"/>
            </a:pPr>
            <a:r>
              <a:rPr lang="en-US" altLang="en-US" sz="2200" dirty="0" smtClean="0"/>
              <a:t>Relationship-level integrity (referential integrity):</a:t>
            </a:r>
          </a:p>
          <a:p>
            <a:pPr marL="685800" lvl="1" indent="-228600"/>
            <a:r>
              <a:rPr lang="en-US" altLang="en-US" sz="1800" dirty="0" smtClean="0"/>
              <a:t>Ensuring that relationship between a pair of tables is sound and the records in the tables are synchronized when data is entered into, updated in or deleted from either table (MS-Access: only partially implemented).</a:t>
            </a:r>
          </a:p>
          <a:p>
            <a:pPr marL="685800" lvl="1" indent="-228600"/>
            <a:r>
              <a:rPr lang="en-US" altLang="en-US" sz="1800" dirty="0" smtClean="0"/>
              <a:t>Partial implementation in Access: use ‘lookup’ for the ‘data type’ of an attribute &amp; enforcing referential integrity.</a:t>
            </a:r>
          </a:p>
          <a:p>
            <a:pPr marL="457200" indent="-457200">
              <a:buFontTx/>
              <a:buAutoNum type="arabicPeriod"/>
            </a:pPr>
            <a:r>
              <a:rPr lang="en-US" altLang="en-US" sz="2200" dirty="0" smtClean="0"/>
              <a:t>Field/attribute -level integrity (domain integrity):</a:t>
            </a:r>
          </a:p>
          <a:p>
            <a:pPr marL="685800" lvl="1" indent="-228600"/>
            <a:r>
              <a:rPr lang="en-US" altLang="en-US" sz="1800" dirty="0" smtClean="0"/>
              <a:t>Ensuring that the attributes are valid and accurate (the previous slides 3 examples)</a:t>
            </a:r>
          </a:p>
          <a:p>
            <a:pPr marL="685800" lvl="1" indent="-228600"/>
            <a:r>
              <a:rPr lang="en-US" altLang="en-US" sz="1800" dirty="0" smtClean="0"/>
              <a:t>MS-Access implementation: input masks and validation rules.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524000"/>
            <a:ext cx="2447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4" t="44375" r="12348" b="45187"/>
          <a:stretch/>
        </p:blipFill>
        <p:spPr bwMode="auto">
          <a:xfrm>
            <a:off x="7366849" y="3233737"/>
            <a:ext cx="1777151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6400800" y="1828800"/>
            <a:ext cx="381000" cy="295275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31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899" grpId="0" uiExpand="1" build="p"/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CA" dirty="0" smtClean="0"/>
              <a:t>Relationship Level Integrity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 the foreign-primary key relationship (Design view)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3333" t="23770" r="44444" b="44992"/>
          <a:stretch/>
        </p:blipFill>
        <p:spPr>
          <a:xfrm>
            <a:off x="761999" y="1905000"/>
            <a:ext cx="381619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8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Relationship Level Integrity: Creating The Relationship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 the foreign-primary key relationship (Design view)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3333" t="23770" r="44444" b="44992"/>
          <a:stretch/>
        </p:blipFill>
        <p:spPr>
          <a:xfrm>
            <a:off x="761999" y="1905000"/>
            <a:ext cx="381619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3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Relationship Level Integrity: Creating The </a:t>
            </a:r>
            <a:r>
              <a:rPr lang="en-CA" dirty="0" smtClean="0"/>
              <a:t>Relationship (2)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1066800"/>
            <a:ext cx="4610100" cy="3895725"/>
            <a:chOff x="0" y="1066800"/>
            <a:chExt cx="4610100" cy="389572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676400"/>
              <a:ext cx="4610100" cy="328612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088" y="1066800"/>
              <a:ext cx="3807912" cy="7620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Specify that the lookup value will come from another table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057650" y="3200400"/>
            <a:ext cx="4629150" cy="3650974"/>
            <a:chOff x="4057650" y="3200400"/>
            <a:chExt cx="4629150" cy="365097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57650" y="3574774"/>
              <a:ext cx="4629150" cy="32766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181600" y="3200400"/>
              <a:ext cx="3449707" cy="762000"/>
            </a:xfrm>
            <a:prstGeom prst="rect">
              <a:avLst/>
            </a:prstGeom>
            <a:noFill/>
          </p:spPr>
          <p:txBody>
            <a:bodyPr wrap="square" lIns="0" rIns="0" rtlCol="0">
              <a:noAutofit/>
            </a:bodyPr>
            <a:lstStyle/>
            <a:p>
              <a:pPr algn="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Specify the table (for CPSC 203)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950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Relationship Level Integrity: Creating The </a:t>
            </a:r>
            <a:r>
              <a:rPr lang="en-CA" dirty="0" smtClean="0"/>
              <a:t>Relationship (3)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88" y="1066800"/>
            <a:ext cx="3503112" cy="7620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Specify the foreign-primary key (attribute being looked up).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144" y="1752600"/>
            <a:ext cx="4638675" cy="32385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410200" y="4800600"/>
            <a:ext cx="383951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Later sub-steps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 need to sort the results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Adjust column width if you wish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39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After Creating The Relationship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You may edit the relationship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/>
              <a:t>Strengthen the relationship: “</a:t>
            </a:r>
            <a:r>
              <a:rPr lang="en-CA" b="1" dirty="0">
                <a:solidFill>
                  <a:srgbClr val="FF0000"/>
                </a:solidFill>
              </a:rPr>
              <a:t>Enforce referential integrity</a:t>
            </a:r>
            <a:r>
              <a:rPr lang="en-CA" dirty="0"/>
              <a:t>”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3333" t="12069" r="31905" b="58979"/>
          <a:stretch/>
        </p:blipFill>
        <p:spPr>
          <a:xfrm>
            <a:off x="762000" y="1905000"/>
            <a:ext cx="5562600" cy="289560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4" t="44375" r="12348" b="45187"/>
          <a:stretch/>
        </p:blipFill>
        <p:spPr bwMode="auto">
          <a:xfrm>
            <a:off x="762000" y="5592418"/>
            <a:ext cx="1854417" cy="111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own Arrow 5"/>
          <p:cNvSpPr/>
          <p:nvPr/>
        </p:nvSpPr>
        <p:spPr>
          <a:xfrm rot="5400000">
            <a:off x="2719121" y="6172200"/>
            <a:ext cx="609600" cy="7620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06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Input Masks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Ensures the proper format for the data entered into the database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Example: SIN number must be entered as:</a:t>
            </a:r>
          </a:p>
          <a:p>
            <a:pPr marL="514350" lvl="1"/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&lt;space&gt;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&lt;space&gt;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50850" lvl="1" indent="-228600">
              <a:buFontTx/>
              <a:buChar char="•"/>
            </a:pPr>
            <a:r>
              <a:rPr lang="en-US" altLang="en-US" dirty="0" smtClean="0"/>
              <a:t>Invalid inputs:</a:t>
            </a:r>
          </a:p>
          <a:p>
            <a:pPr marL="631825" lvl="2"/>
            <a:r>
              <a:rPr lang="en-US" altLang="en-US" sz="2000" dirty="0" smtClean="0">
                <a:latin typeface="Comic Sans MS" panose="030F0702030302020204" pitchFamily="66" charset="0"/>
              </a:rPr>
              <a:t>Abc def ghi</a:t>
            </a:r>
          </a:p>
          <a:p>
            <a:pPr marL="631825" lvl="2"/>
            <a:r>
              <a:rPr lang="en-US" altLang="en-US" sz="2000" dirty="0" smtClean="0">
                <a:latin typeface="Comic Sans MS" panose="030F0702030302020204" pitchFamily="66" charset="0"/>
              </a:rPr>
              <a:t>321 22 4234</a:t>
            </a:r>
          </a:p>
          <a:p>
            <a:pPr marL="228600" indent="-228600"/>
            <a:r>
              <a:rPr lang="en-US" altLang="en-US" dirty="0" smtClean="0"/>
              <a:t>Online example: Telephone number format</a:t>
            </a:r>
          </a:p>
          <a:p>
            <a:pPr marL="450850" lvl="1" indent="-228600"/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area code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3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&gt;-&lt;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4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50850" lvl="1" indent="-228600"/>
            <a:r>
              <a:rPr lang="en-US" altLang="en-US" dirty="0" smtClean="0">
                <a:cs typeface="Consolas" panose="020B0609020204030204" pitchFamily="49" charset="0"/>
              </a:rPr>
              <a:t>Example:</a:t>
            </a:r>
          </a:p>
          <a:p>
            <a:pPr marL="568325" lvl="2" indent="-228600"/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(403)210-9455</a:t>
            </a:r>
          </a:p>
        </p:txBody>
      </p:sp>
    </p:spTree>
    <p:extLst>
      <p:ext uri="{BB962C8B-B14F-4D97-AF65-F5344CB8AC3E}">
        <p14:creationId xmlns:p14="http://schemas.microsoft.com/office/powerpoint/2010/main" val="173686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Input Masks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(The data type needs to be ‘short text’ which is the default)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Switch to ‘design view’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Specify the required format under the ‘Input mask’ property of the appropriate table attribute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70" t="35776" r="31201" b="51900"/>
          <a:stretch/>
        </p:blipFill>
        <p:spPr bwMode="auto">
          <a:xfrm>
            <a:off x="756577" y="3581400"/>
            <a:ext cx="1356851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77" y="5312402"/>
            <a:ext cx="1821085" cy="1621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594110" y="6308833"/>
            <a:ext cx="2146018" cy="3048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b="25878"/>
          <a:stretch/>
        </p:blipFill>
        <p:spPr>
          <a:xfrm>
            <a:off x="841847" y="1923749"/>
            <a:ext cx="2971800" cy="120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0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Input Masks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it works: Constrains input allowed</a:t>
            </a:r>
          </a:p>
          <a:p>
            <a:pPr lvl="1"/>
            <a:r>
              <a:rPr lang="en-US" dirty="0" smtClean="0"/>
              <a:t>Can only enter a single digit</a:t>
            </a:r>
          </a:p>
          <a:p>
            <a:pPr lvl="1"/>
            <a:r>
              <a:rPr lang="en-US" dirty="0" smtClean="0"/>
              <a:t>Can only enter a single character</a:t>
            </a:r>
          </a:p>
          <a:p>
            <a:pPr lvl="1"/>
            <a:r>
              <a:rPr lang="en-US" dirty="0" smtClean="0"/>
              <a:t>Can only enter 5 digits (zip code)</a:t>
            </a:r>
          </a:p>
          <a:p>
            <a:pPr lvl="1"/>
            <a:r>
              <a:rPr lang="en-US" dirty="0" smtClean="0"/>
              <a:t>Etc.</a:t>
            </a:r>
          </a:p>
          <a:p>
            <a:r>
              <a:rPr lang="en-US" dirty="0" smtClean="0"/>
              <a:t>Benefits:</a:t>
            </a:r>
          </a:p>
          <a:p>
            <a:pPr lvl="1"/>
            <a:r>
              <a:rPr lang="en-US" dirty="0" smtClean="0"/>
              <a:t>“Ignores” invalid inputs in real-time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Specifies the format of data to be entered (data entry cues)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91000"/>
            <a:ext cx="1377210" cy="100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39781"/>
            <a:ext cx="1624584" cy="1018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650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Characters That Define Input </a:t>
            </a:r>
            <a:r>
              <a:rPr lang="en-US" dirty="0"/>
              <a:t>Masks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(last accessed Sept 2015):</a:t>
            </a:r>
          </a:p>
          <a:p>
            <a:pPr lvl="1"/>
            <a:r>
              <a:rPr lang="en-US" dirty="0">
                <a:hlinkClick r:id="rId3"/>
              </a:rPr>
              <a:t>https://support.office.com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464360"/>
              </p:ext>
            </p:extLst>
          </p:nvPr>
        </p:nvGraphicFramePr>
        <p:xfrm>
          <a:off x="762000" y="2415657"/>
          <a:ext cx="7620000" cy="4416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5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4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Desired input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Character to enter as the input mask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 digit (0…9)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can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 digit (0…9)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must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Digits, space (default – data entry skipped), plus or minus sign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#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must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can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?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or digit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must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or digit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can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Converts characters that follow to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upper case</a:t>
                      </a:r>
                      <a:endParaRPr lang="en-CA" sz="18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&gt; 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Converts characters that follow to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lower case</a:t>
                      </a:r>
                      <a:endParaRPr lang="en-CA" sz="18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&lt; 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45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Characters That Are Displayed But Not Part Of The Table Attributes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Entering a slash ‘\’ into the input mask (design view) will display a character in the datasheet (data entry) view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This can be a helpful data entry/formatting cue </a:t>
            </a:r>
          </a:p>
          <a:p>
            <a:pPr lvl="2"/>
            <a:r>
              <a:rPr lang="en-US" dirty="0" smtClean="0"/>
              <a:t>e.g. phone </a:t>
            </a:r>
            <a:r>
              <a:rPr lang="en-US" sz="1600" dirty="0" smtClean="0">
                <a:latin typeface="Consolas" panose="020B0609020204030204" pitchFamily="49" charset="0"/>
              </a:rPr>
              <a:t>(</a:t>
            </a:r>
            <a:r>
              <a:rPr lang="en-US" sz="1600" i="1" dirty="0" smtClean="0">
                <a:latin typeface="Consolas" panose="020B0609020204030204" pitchFamily="49" charset="0"/>
              </a:rPr>
              <a:t>area code</a:t>
            </a:r>
            <a:r>
              <a:rPr lang="en-US" sz="1600" dirty="0" smtClean="0">
                <a:latin typeface="Consolas" panose="020B0609020204030204" pitchFamily="49" charset="0"/>
              </a:rPr>
              <a:t>)</a:t>
            </a:r>
            <a:r>
              <a:rPr lang="en-US" sz="1600" i="1" dirty="0" smtClean="0">
                <a:latin typeface="Consolas" panose="020B0609020204030204" pitchFamily="49" charset="0"/>
              </a:rPr>
              <a:t>digits</a:t>
            </a:r>
            <a:r>
              <a:rPr lang="en-US" sz="1600" dirty="0" smtClean="0">
                <a:latin typeface="Consolas" panose="020B0609020204030204" pitchFamily="49" charset="0"/>
              </a:rPr>
              <a:t>-</a:t>
            </a:r>
            <a:r>
              <a:rPr lang="en-US" sz="1600" i="1" dirty="0" smtClean="0">
                <a:latin typeface="Consolas" panose="020B0609020204030204" pitchFamily="49" charset="0"/>
              </a:rPr>
              <a:t>digits</a:t>
            </a:r>
          </a:p>
          <a:p>
            <a:endParaRPr lang="en-US" dirty="0"/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3" t="75814" r="80828" b="22620"/>
          <a:stretch/>
        </p:blipFill>
        <p:spPr bwMode="auto">
          <a:xfrm>
            <a:off x="833718" y="2322044"/>
            <a:ext cx="4446526" cy="43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622" y="2222637"/>
            <a:ext cx="980396" cy="59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86200"/>
            <a:ext cx="2081784" cy="130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5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59619" y="4808647"/>
            <a:ext cx="3595688" cy="1672130"/>
            <a:chOff x="4508406" y="2731705"/>
            <a:chExt cx="3595688" cy="167213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/>
            <a:srcRect b="71253"/>
            <a:stretch/>
          </p:blipFill>
          <p:spPr>
            <a:xfrm>
              <a:off x="4513169" y="2731705"/>
              <a:ext cx="3590925" cy="54489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/>
            <a:srcRect t="39196"/>
            <a:stretch/>
          </p:blipFill>
          <p:spPr>
            <a:xfrm>
              <a:off x="4508406" y="3251311"/>
              <a:ext cx="3590925" cy="115252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Characters That Are Displayed But Not Part Of The Table </a:t>
            </a:r>
            <a:r>
              <a:rPr lang="en-CA" dirty="0" smtClean="0"/>
              <a:t>Attributes (</a:t>
            </a:r>
            <a:r>
              <a:rPr lang="en-CA" dirty="0"/>
              <a:t>2</a:t>
            </a:r>
            <a:r>
              <a:rPr lang="en-CA" dirty="0" smtClean="0"/>
              <a:t>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Note: the characters followed by a slash are NOT saved into the field of the database table</a:t>
            </a:r>
          </a:p>
          <a:p>
            <a:r>
              <a:rPr lang="en-CA" dirty="0" smtClean="0"/>
              <a:t>Example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2819400"/>
            <a:ext cx="3552825" cy="1695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95512" y="4524374"/>
            <a:ext cx="685800" cy="4381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/>
              <a:t>Vs.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57725" y="2590800"/>
            <a:ext cx="4486275" cy="411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Note: the data for the ‘</a:t>
            </a:r>
            <a:r>
              <a:rPr lang="en-CA" sz="2000" dirty="0" smtClean="0">
                <a:latin typeface="Consolas" panose="020B0609020204030204" pitchFamily="49" charset="0"/>
              </a:rPr>
              <a:t>A</a:t>
            </a:r>
            <a:r>
              <a:rPr lang="en-CA" sz="2000" dirty="0" smtClean="0"/>
              <a:t>’ is saved for ‘</a:t>
            </a:r>
            <a:r>
              <a:rPr lang="en-CA" sz="2000" dirty="0" smtClean="0">
                <a:latin typeface="Consolas" panose="020B0609020204030204" pitchFamily="49" charset="0"/>
              </a:rPr>
              <a:t>Age1</a:t>
            </a:r>
            <a:r>
              <a:rPr lang="en-CA" sz="2000" dirty="0" smtClean="0"/>
              <a:t>’ but not for ‘</a:t>
            </a:r>
            <a:r>
              <a:rPr lang="en-CA" sz="2000" dirty="0" smtClean="0">
                <a:latin typeface="Consolas" panose="020B0609020204030204" pitchFamily="49" charset="0"/>
              </a:rPr>
              <a:t>Age2</a:t>
            </a:r>
            <a:r>
              <a:rPr lang="en-CA" sz="2000" dirty="0" smtClean="0"/>
              <a:t>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 smtClean="0"/>
          </a:p>
          <a:p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This can make a significant difference when later searching the database ‘queries’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‘</a:t>
            </a:r>
            <a:r>
              <a:rPr lang="en-CA" sz="2000" dirty="0" smtClean="0">
                <a:latin typeface="Consolas" panose="020B0609020204030204" pitchFamily="49" charset="0"/>
              </a:rPr>
              <a:t>A12</a:t>
            </a:r>
            <a:r>
              <a:rPr lang="en-CA" sz="2000" dirty="0" smtClean="0"/>
              <a:t>’ can show up as a result for ‘</a:t>
            </a:r>
            <a:r>
              <a:rPr lang="en-CA" sz="2000" dirty="0" smtClean="0">
                <a:latin typeface="Consolas" panose="020B0609020204030204" pitchFamily="49" charset="0"/>
              </a:rPr>
              <a:t>Age1</a:t>
            </a:r>
            <a:r>
              <a:rPr lang="en-CA" sz="2000" dirty="0" smtClean="0"/>
              <a:t>’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‘</a:t>
            </a:r>
            <a:r>
              <a:rPr lang="en-CA" sz="2000" dirty="0" smtClean="0">
                <a:latin typeface="Consolas" panose="020B0609020204030204" pitchFamily="49" charset="0"/>
              </a:rPr>
              <a:t>A23</a:t>
            </a:r>
            <a:r>
              <a:rPr lang="en-CA" sz="2000" dirty="0" smtClean="0"/>
              <a:t>’ will not show up as a result for ‘</a:t>
            </a:r>
            <a:r>
              <a:rPr lang="en-CA" sz="2000" dirty="0" smtClean="0">
                <a:latin typeface="Consolas" panose="020B0609020204030204" pitchFamily="49" charset="0"/>
              </a:rPr>
              <a:t>Age2</a:t>
            </a:r>
            <a:r>
              <a:rPr lang="en-CA" sz="2000" dirty="0" smtClean="0"/>
              <a:t>’</a:t>
            </a:r>
          </a:p>
          <a:p>
            <a:endParaRPr lang="en-CA" sz="20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3343275"/>
            <a:ext cx="1362075" cy="6477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997168" y="4207528"/>
            <a:ext cx="441232" cy="3333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2" name="Oval 11"/>
          <p:cNvSpPr/>
          <p:nvPr/>
        </p:nvSpPr>
        <p:spPr>
          <a:xfrm>
            <a:off x="2044628" y="6257926"/>
            <a:ext cx="441232" cy="3333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5830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uiExpand="1" build="p"/>
      <p:bldP spid="11" grpId="0" animBg="1"/>
      <p:bldP spid="1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Multiple Slashes = Quotes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If multiple “slash characters” (along with other characters) are used in immediate succession then Access will replace them with double quotes </a:t>
            </a:r>
          </a:p>
          <a:p>
            <a:pPr lvl="1"/>
            <a:r>
              <a:rPr lang="en-CA" dirty="0" smtClean="0"/>
              <a:t>This can be a handy shortcut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131" t="6277" b="26778"/>
          <a:stretch/>
        </p:blipFill>
        <p:spPr>
          <a:xfrm>
            <a:off x="914400" y="4114800"/>
            <a:ext cx="4715384" cy="76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8571" t="32119" r="39048" b="64968"/>
          <a:stretch/>
        </p:blipFill>
        <p:spPr>
          <a:xfrm>
            <a:off x="919655" y="3048000"/>
            <a:ext cx="51816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2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Masks: Include The Slashes Or Not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669" y="1423367"/>
            <a:ext cx="8229600" cy="5029200"/>
          </a:xfrm>
        </p:spPr>
        <p:txBody>
          <a:bodyPr/>
          <a:lstStyle/>
          <a:p>
            <a:r>
              <a:rPr lang="en-CA" sz="2200" dirty="0" smtClean="0"/>
              <a:t>AGAIN: the character after the slash (or within the double quotes) will be displayed when the record is entered in the datasheet view.</a:t>
            </a:r>
          </a:p>
          <a:p>
            <a:endParaRPr lang="en-CA" sz="2200" dirty="0"/>
          </a:p>
          <a:p>
            <a:endParaRPr lang="en-CA" sz="1800" dirty="0" smtClean="0"/>
          </a:p>
          <a:p>
            <a:r>
              <a:rPr lang="en-CA" sz="2200" dirty="0" smtClean="0"/>
              <a:t>Benefits</a:t>
            </a:r>
            <a:endParaRPr lang="en-CA" sz="1800" dirty="0" smtClean="0"/>
          </a:p>
          <a:p>
            <a:pPr lvl="1"/>
            <a:r>
              <a:rPr lang="en-CA" sz="1800" dirty="0" smtClean="0"/>
              <a:t>A handy reminder of the format and type of data being entered</a:t>
            </a:r>
          </a:p>
          <a:p>
            <a:pPr lvl="1"/>
            <a:r>
              <a:rPr lang="en-CA" sz="1800" dirty="0" smtClean="0"/>
              <a:t>Reduces the need for repetitive data entry (i.e. if always the same for each record why require that it’s entered each time) and reduces data entry errors (typos)</a:t>
            </a:r>
            <a:endParaRPr lang="en-CA" sz="1800" dirty="0"/>
          </a:p>
          <a:p>
            <a:pPr lvl="1"/>
            <a:endParaRPr lang="en-CA" sz="1800" dirty="0" smtClean="0"/>
          </a:p>
          <a:p>
            <a:r>
              <a:rPr lang="en-CA" sz="2200" dirty="0" smtClean="0"/>
              <a:t>Drawback:</a:t>
            </a:r>
          </a:p>
          <a:p>
            <a:pPr lvl="1"/>
            <a:r>
              <a:rPr lang="en-CA" sz="1800" dirty="0" smtClean="0"/>
              <a:t>AGAIN: the character after the slash (within the quotes) are not part of the attribute and cannot be entered or searched</a:t>
            </a:r>
          </a:p>
          <a:p>
            <a:pPr lvl="1"/>
            <a:r>
              <a:rPr lang="en-CA" sz="1800" dirty="0" smtClean="0"/>
              <a:t>E.g. all phone numbers in the above example must display with a 403 area code but you cannot search for 403 area codes.</a:t>
            </a:r>
            <a:endParaRPr lang="en-CA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220786"/>
            <a:ext cx="2133600" cy="9833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5559" t="26748" r="2708" b="29301"/>
          <a:stretch/>
        </p:blipFill>
        <p:spPr>
          <a:xfrm>
            <a:off x="685800" y="2286000"/>
            <a:ext cx="4603895" cy="41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4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Masks: Online Database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Gamers table, telephone number: bracketed 3 digit area code, 3 digits, dash, 4 digits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Gamers table, level: always displays with ‘L’ at the beginning and then followed by one or two digits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3680" b="4245"/>
          <a:stretch/>
        </p:blipFill>
        <p:spPr>
          <a:xfrm>
            <a:off x="762000" y="2311589"/>
            <a:ext cx="2390018" cy="8962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31" y="4419600"/>
            <a:ext cx="1447800" cy="120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Validation Rules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Validation rules check the data is in the valid range.</a:t>
            </a:r>
          </a:p>
          <a:p>
            <a:pPr marL="450850" lvl="1" indent="-228600">
              <a:buFontTx/>
              <a:buChar char="•"/>
            </a:pPr>
            <a:r>
              <a:rPr lang="en-US" altLang="en-US" dirty="0" smtClean="0"/>
              <a:t>E.g., from online database example: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dirty="0" smtClean="0"/>
              <a:t> must be a non-negative value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Can also be used to specify a data format (format of a “character string”</a:t>
            </a:r>
          </a:p>
          <a:p>
            <a:pPr marL="346075" lvl="2" indent="-228600">
              <a:buFontTx/>
              <a:buChar char="•"/>
            </a:pPr>
            <a:r>
              <a:rPr lang="en-US" altLang="en-US" sz="2000" dirty="0"/>
              <a:t>E.g., from online database example: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2000" dirty="0"/>
              <a:t> table</a:t>
            </a:r>
            <a:r>
              <a:rPr lang="en-US" altLang="en-US" sz="2000" dirty="0" smtClean="0"/>
              <a:t>, a valid 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 </a:t>
            </a:r>
            <a:r>
              <a:rPr lang="en-US" altLang="en-US" sz="2000" dirty="0" smtClean="0">
                <a:cs typeface="Consolas" panose="020B0609020204030204" pitchFamily="49" charset="0"/>
              </a:rPr>
              <a:t>must have an “at-sign”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altLang="en-US" sz="2000" dirty="0" smtClean="0">
                <a:cs typeface="Consolas" panose="020B0609020204030204" pitchFamily="49" charset="0"/>
              </a:rPr>
              <a:t>’ and end in one of the following suffixes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US" altLang="en-US" sz="2000" dirty="0" smtClean="0">
                <a:cs typeface="Consolas" panose="020B0609020204030204" pitchFamily="49" charset="0"/>
              </a:rPr>
              <a:t>’,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US" altLang="en-US" sz="2000" dirty="0" smtClean="0">
                <a:cs typeface="Consolas" panose="020B0609020204030204" pitchFamily="49" charset="0"/>
              </a:rPr>
              <a:t>’, “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US" altLang="en-US" sz="2000" dirty="0" smtClean="0">
                <a:cs typeface="Consolas" panose="020B0609020204030204" pitchFamily="49" charset="0"/>
              </a:rPr>
              <a:t>”</a:t>
            </a:r>
          </a:p>
          <a:p>
            <a:pPr marL="346075" lvl="2" indent="-228600">
              <a:buFontTx/>
              <a:buChar char="•"/>
            </a:pPr>
            <a:r>
              <a:rPr lang="en-US" altLang="en-US" sz="2000" dirty="0" smtClean="0">
                <a:cs typeface="Consolas" panose="020B0609020204030204" pitchFamily="49" charset="0"/>
              </a:rPr>
              <a:t>Unlike input masks validation rules allows useful error messages to be displayed</a:t>
            </a:r>
            <a:endParaRPr lang="en-US" altLang="en-US" dirty="0" smtClean="0"/>
          </a:p>
          <a:p>
            <a:pPr marL="514350" lvl="1"/>
            <a:endParaRPr lang="en-US" alt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4777802"/>
            <a:ext cx="1038225" cy="4191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990600" y="4777802"/>
            <a:ext cx="5476875" cy="1851598"/>
            <a:chOff x="914400" y="5029200"/>
            <a:chExt cx="5476875" cy="185159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33600" y="5452048"/>
              <a:ext cx="4257675" cy="1428750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1934043" y="5448300"/>
              <a:ext cx="199557" cy="4949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943334" y="5029200"/>
              <a:ext cx="4447941" cy="4191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914400" y="5448300"/>
              <a:ext cx="1219200" cy="12573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096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 Rules: Specifying Error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“Validation text” &amp; “default values”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1" t="16381" r="54444" b="56952"/>
          <a:stretch/>
        </p:blipFill>
        <p:spPr bwMode="auto">
          <a:xfrm>
            <a:off x="838200" y="1905001"/>
            <a:ext cx="397764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157663"/>
            <a:ext cx="4219575" cy="18954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Freeform 4"/>
          <p:cNvSpPr/>
          <p:nvPr/>
        </p:nvSpPr>
        <p:spPr>
          <a:xfrm>
            <a:off x="2644140" y="3200401"/>
            <a:ext cx="2385060" cy="1219200"/>
          </a:xfrm>
          <a:custGeom>
            <a:avLst/>
            <a:gdLst>
              <a:gd name="connsiteX0" fmla="*/ 0 w 2505487"/>
              <a:gd name="connsiteY0" fmla="*/ 82956 h 1486027"/>
              <a:gd name="connsiteX1" fmla="*/ 939800 w 2505487"/>
              <a:gd name="connsiteY1" fmla="*/ 6756 h 1486027"/>
              <a:gd name="connsiteX2" fmla="*/ 1701800 w 2505487"/>
              <a:gd name="connsiteY2" fmla="*/ 235356 h 1486027"/>
              <a:gd name="connsiteX3" fmla="*/ 2222500 w 2505487"/>
              <a:gd name="connsiteY3" fmla="*/ 883056 h 1486027"/>
              <a:gd name="connsiteX4" fmla="*/ 2476500 w 2505487"/>
              <a:gd name="connsiteY4" fmla="*/ 1429156 h 1486027"/>
              <a:gd name="connsiteX5" fmla="*/ 2489200 w 2505487"/>
              <a:gd name="connsiteY5" fmla="*/ 1441856 h 1486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05487" h="1486027">
                <a:moveTo>
                  <a:pt x="0" y="82956"/>
                </a:moveTo>
                <a:cubicBezTo>
                  <a:pt x="328083" y="32156"/>
                  <a:pt x="656167" y="-18644"/>
                  <a:pt x="939800" y="6756"/>
                </a:cubicBezTo>
                <a:cubicBezTo>
                  <a:pt x="1223433" y="32156"/>
                  <a:pt x="1488017" y="89306"/>
                  <a:pt x="1701800" y="235356"/>
                </a:cubicBezTo>
                <a:cubicBezTo>
                  <a:pt x="1915583" y="381406"/>
                  <a:pt x="2093383" y="684089"/>
                  <a:pt x="2222500" y="883056"/>
                </a:cubicBezTo>
                <a:cubicBezTo>
                  <a:pt x="2351617" y="1082023"/>
                  <a:pt x="2432050" y="1336023"/>
                  <a:pt x="2476500" y="1429156"/>
                </a:cubicBezTo>
                <a:cubicBezTo>
                  <a:pt x="2520950" y="1522289"/>
                  <a:pt x="2505075" y="1482072"/>
                  <a:pt x="2489200" y="1441856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2293063" y="3668358"/>
            <a:ext cx="3623643" cy="2259161"/>
          </a:xfrm>
          <a:custGeom>
            <a:avLst/>
            <a:gdLst>
              <a:gd name="connsiteX0" fmla="*/ 256499 w 3623643"/>
              <a:gd name="connsiteY0" fmla="*/ 0 h 2259161"/>
              <a:gd name="connsiteX1" fmla="*/ 19831 w 3623643"/>
              <a:gd name="connsiteY1" fmla="*/ 408790 h 2259161"/>
              <a:gd name="connsiteX2" fmla="*/ 41346 w 3623643"/>
              <a:gd name="connsiteY2" fmla="*/ 1129553 h 2259161"/>
              <a:gd name="connsiteX3" fmla="*/ 267257 w 3623643"/>
              <a:gd name="connsiteY3" fmla="*/ 1602889 h 2259161"/>
              <a:gd name="connsiteX4" fmla="*/ 901958 w 3623643"/>
              <a:gd name="connsiteY4" fmla="*/ 2108498 h 2259161"/>
              <a:gd name="connsiteX5" fmla="*/ 1644236 w 3623643"/>
              <a:gd name="connsiteY5" fmla="*/ 2259106 h 2259161"/>
              <a:gd name="connsiteX6" fmla="*/ 2601666 w 3623643"/>
              <a:gd name="connsiteY6" fmla="*/ 2119256 h 2259161"/>
              <a:gd name="connsiteX7" fmla="*/ 3623643 w 3623643"/>
              <a:gd name="connsiteY7" fmla="*/ 1656677 h 225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23643" h="2259161">
                <a:moveTo>
                  <a:pt x="256499" y="0"/>
                </a:moveTo>
                <a:cubicBezTo>
                  <a:pt x="156094" y="110265"/>
                  <a:pt x="55690" y="220531"/>
                  <a:pt x="19831" y="408790"/>
                </a:cubicBezTo>
                <a:cubicBezTo>
                  <a:pt x="-16028" y="597049"/>
                  <a:pt x="108" y="930537"/>
                  <a:pt x="41346" y="1129553"/>
                </a:cubicBezTo>
                <a:cubicBezTo>
                  <a:pt x="82584" y="1328569"/>
                  <a:pt x="123822" y="1439732"/>
                  <a:pt x="267257" y="1602889"/>
                </a:cubicBezTo>
                <a:cubicBezTo>
                  <a:pt x="410692" y="1766046"/>
                  <a:pt x="672462" y="1999129"/>
                  <a:pt x="901958" y="2108498"/>
                </a:cubicBezTo>
                <a:cubicBezTo>
                  <a:pt x="1131454" y="2217867"/>
                  <a:pt x="1360951" y="2257313"/>
                  <a:pt x="1644236" y="2259106"/>
                </a:cubicBezTo>
                <a:cubicBezTo>
                  <a:pt x="1927521" y="2260899"/>
                  <a:pt x="2271765" y="2219661"/>
                  <a:pt x="2601666" y="2119256"/>
                </a:cubicBezTo>
                <a:cubicBezTo>
                  <a:pt x="2931567" y="2018851"/>
                  <a:pt x="3277605" y="1837764"/>
                  <a:pt x="3623643" y="1656677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4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animBg="1"/>
      <p:bldP spid="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Example Database: Application Of The Validation Rules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CA" dirty="0" smtClean="0"/>
              <a:t> table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CA" dirty="0" smtClean="0"/>
              <a:t>: first character must be alphabetic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CA" dirty="0" smtClean="0"/>
              <a:t>: must include an ‘at-sign’ =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CA" dirty="0" smtClean="0"/>
              <a:t> and then end in: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CA" dirty="0" smtClean="0"/>
              <a:t>’,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CA" dirty="0" smtClean="0"/>
              <a:t>’ or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CA" dirty="0" smtClean="0"/>
              <a:t>’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CA" dirty="0" smtClean="0"/>
              <a:t>: no negative values</a:t>
            </a:r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CA" dirty="0" smtClean="0"/>
              <a:t> </a:t>
            </a:r>
            <a:r>
              <a:rPr lang="en-CA" dirty="0"/>
              <a:t>table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dirty="0" smtClean="0"/>
              <a:t>: a dollar value from $1 to $100.</a:t>
            </a:r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CA" dirty="0" smtClean="0"/>
              <a:t> </a:t>
            </a:r>
            <a:r>
              <a:rPr lang="en-CA" dirty="0"/>
              <a:t>table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SessionDate</a:t>
            </a:r>
            <a:r>
              <a:rPr lang="en-CA" dirty="0" smtClean="0"/>
              <a:t>: date must be from Sept 12 2015 onwards</a:t>
            </a:r>
            <a:endParaRPr lang="en-CA" dirty="0"/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SessionDuration</a:t>
            </a:r>
            <a:r>
              <a:rPr lang="en-CA" dirty="0" smtClean="0"/>
              <a:t>: specifies the number of seconds in the range of 0 – 86,400</a:t>
            </a:r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109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(Single Range)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dirty="0" smtClean="0">
                <a:latin typeface="+mj-lt"/>
                <a:cs typeface="Consolas" panose="020B0609020204030204" pitchFamily="49" charset="0"/>
              </a:rPr>
              <a:t> (non-negative only)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258" t="11765" r="3603" b="17240"/>
          <a:stretch/>
        </p:blipFill>
        <p:spPr>
          <a:xfrm>
            <a:off x="762000" y="1905000"/>
            <a:ext cx="2286000" cy="10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11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Validation Rules &amp; Logic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Logic can combine the conditions specified in validation rules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AND</a:t>
            </a:r>
            <a:r>
              <a:rPr lang="en-CA" u="sng" dirty="0" smtClean="0"/>
              <a:t> (common)</a:t>
            </a:r>
          </a:p>
          <a:p>
            <a:pPr lvl="1"/>
            <a:r>
              <a:rPr lang="en-CA" dirty="0" smtClean="0"/>
              <a:t>All conditions must be met before the data is deemed as valid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Format</a:t>
            </a:r>
            <a:r>
              <a:rPr lang="en-CA" sz="1800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(Condition1) And (Condition 2)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Example: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&gt;=0 And &lt;=118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OR</a:t>
            </a:r>
            <a:r>
              <a:rPr lang="en-CA" u="sng" dirty="0" smtClean="0"/>
              <a:t> (rare for numeric ranges more common for character strings)</a:t>
            </a:r>
          </a:p>
          <a:p>
            <a:pPr lvl="1"/>
            <a:r>
              <a:rPr lang="en-CA" dirty="0" smtClean="0"/>
              <a:t>At least one condition must be met before the data is deemed as valid</a:t>
            </a:r>
          </a:p>
          <a:p>
            <a:pPr marL="234950" lvl="1" indent="0">
              <a:buNone/>
            </a:pPr>
            <a:r>
              <a:rPr lang="en-CA" sz="1800" b="1" dirty="0">
                <a:latin typeface="Consolas" panose="020B0609020204030204" pitchFamily="49" charset="0"/>
              </a:rPr>
              <a:t>Format</a:t>
            </a:r>
            <a:r>
              <a:rPr lang="en-CA" sz="1800" dirty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(Condition1) </a:t>
            </a:r>
            <a:r>
              <a:rPr lang="en-CA" sz="1800" dirty="0" smtClean="0">
                <a:latin typeface="Consolas" panose="020B0609020204030204" pitchFamily="49" charset="0"/>
              </a:rPr>
              <a:t>Or </a:t>
            </a:r>
            <a:r>
              <a:rPr lang="en-CA" sz="1800" dirty="0">
                <a:latin typeface="Consolas" panose="020B0609020204030204" pitchFamily="49" charset="0"/>
              </a:rPr>
              <a:t>(Condition 2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NOT</a:t>
            </a:r>
            <a:r>
              <a:rPr lang="en-CA" u="sng" dirty="0" smtClean="0"/>
              <a:t> (rare in databases)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Format</a:t>
            </a:r>
            <a:r>
              <a:rPr lang="en-CA" sz="1800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Not (Condition)</a:t>
            </a:r>
            <a:endParaRPr lang="en-CA" sz="1800" dirty="0">
              <a:latin typeface="Consolas" panose="020B0609020204030204" pitchFamily="49" charset="0"/>
            </a:endParaRP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045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(Two Ranges)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</a:t>
            </a:r>
            <a:r>
              <a:rPr lang="en-US" dirty="0"/>
              <a:t>table: </a:t>
            </a:r>
            <a:r>
              <a:rPr lang="en-US" dirty="0">
                <a:latin typeface="Consolas" panose="020B0609020204030204" pitchFamily="49" charset="0"/>
              </a:rPr>
              <a:t>HourlyRate</a:t>
            </a:r>
            <a:r>
              <a:rPr lang="en-US" dirty="0"/>
              <a:t> (a dollar value $1 - $100)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06" y="2057400"/>
            <a:ext cx="3276600" cy="22569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94412" y="2057400"/>
            <a:ext cx="4572000" cy="9814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CA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 exercise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CA" dirty="0" smtClean="0">
                <a:latin typeface="Consolas" panose="020B0609020204030204" pitchFamily="49" charset="0"/>
                <a:ea typeface="Calibri" panose="020F0502020204030204" pitchFamily="34" charset="0"/>
                <a:cs typeface="Arial" panose="020B0604020202020204" pitchFamily="34" charset="0"/>
              </a:rPr>
              <a:t>Sessions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table, </a:t>
            </a:r>
            <a:r>
              <a:rPr lang="en-CA" dirty="0" smtClean="0">
                <a:latin typeface="Consolas" panose="020B0609020204030204" pitchFamily="49" charset="0"/>
                <a:ea typeface="Calibri" panose="020F0502020204030204" pitchFamily="34" charset="0"/>
                <a:cs typeface="Arial" panose="020B0604020202020204" pitchFamily="34" charset="0"/>
              </a:rPr>
              <a:t>SessionDuration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S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pecifies 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the number of seconds from 0 – 86,400</a:t>
            </a:r>
            <a:endParaRPr lang="en-C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51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(Date Ranges)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>
                <a:latin typeface="Consolas" panose="020B0609020204030204" pitchFamily="49" charset="0"/>
              </a:rPr>
              <a:t>Sessions</a:t>
            </a:r>
            <a:r>
              <a:rPr lang="en-CA" dirty="0"/>
              <a:t>: </a:t>
            </a:r>
            <a:r>
              <a:rPr lang="en-CA" dirty="0">
                <a:latin typeface="Consolas" panose="020B0609020204030204" pitchFamily="49" charset="0"/>
              </a:rPr>
              <a:t>SessionDate</a:t>
            </a:r>
            <a:r>
              <a:rPr lang="en-CA" dirty="0"/>
              <a:t>: date must be from Sept 12 2015 </a:t>
            </a:r>
            <a:r>
              <a:rPr lang="en-CA" dirty="0" smtClean="0"/>
              <a:t>onwards:</a:t>
            </a:r>
          </a:p>
          <a:p>
            <a:pPr lvl="1"/>
            <a:r>
              <a:rPr lang="en-CA" dirty="0" smtClean="0"/>
              <a:t>The date must be enclosed in a “number sign” pair </a:t>
            </a:r>
            <a:r>
              <a:rPr lang="en-CA" dirty="0" smtClean="0">
                <a:latin typeface="Consolas" panose="020B0609020204030204" pitchFamily="49" charset="0"/>
              </a:rPr>
              <a:t>#&lt;</a:t>
            </a:r>
            <a:r>
              <a:rPr lang="en-CA" i="1" dirty="0" smtClean="0">
                <a:latin typeface="Consolas" panose="020B0609020204030204" pitchFamily="49" charset="0"/>
              </a:rPr>
              <a:t>date</a:t>
            </a:r>
            <a:r>
              <a:rPr lang="en-CA" dirty="0" smtClean="0">
                <a:latin typeface="Consolas" panose="020B0609020204030204" pitchFamily="49" charset="0"/>
              </a:rPr>
              <a:t>&gt;#</a:t>
            </a:r>
            <a:endParaRPr lang="en-CA" dirty="0">
              <a:latin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6024"/>
          <a:stretch/>
        </p:blipFill>
        <p:spPr>
          <a:xfrm>
            <a:off x="762000" y="2666999"/>
            <a:ext cx="2971800" cy="197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Validation Rules: Specifying Character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Character string: A sequence of characters (alpha, numeric and other characters) e.g. </a:t>
            </a:r>
            <a:r>
              <a:rPr lang="en-CA" dirty="0" smtClean="0">
                <a:latin typeface="Consolas" panose="020B0609020204030204" pitchFamily="49" charset="0"/>
              </a:rPr>
              <a:t>NX-01</a:t>
            </a:r>
            <a:endParaRPr lang="en-CA" dirty="0">
              <a:latin typeface="Consolas" panose="020B0609020204030204" pitchFamily="49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4712143"/>
              </p:ext>
            </p:extLst>
          </p:nvPr>
        </p:nvGraphicFramePr>
        <p:xfrm>
          <a:off x="797859" y="2380129"/>
          <a:ext cx="8382000" cy="41129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8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1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2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94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Desired input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Value to enter into validation </a:t>
                      </a:r>
                      <a:r>
                        <a:rPr lang="en-US" sz="1800" dirty="0" smtClean="0">
                          <a:effectLst/>
                        </a:rPr>
                        <a:t>string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Example use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4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only (case insensitive)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[A-Z]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“[A-Z]” (single alpha)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“[A-Z][A-Z]” (two alpha)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28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Digit only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[0-9</a:t>
                      </a:r>
                      <a:r>
                        <a:rPr lang="en-US" sz="1800" dirty="0" smtClean="0">
                          <a:effectLst/>
                        </a:rPr>
                        <a:t>]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"[0-9]" (single digit)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"[0-9][0-9]" (two digits</a:t>
                      </a:r>
                      <a:r>
                        <a:rPr lang="en-US" sz="1800" dirty="0" smtClean="0"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Like </a:t>
                      </a:r>
                      <a:r>
                        <a:rPr lang="en-US" sz="1800" dirty="0" smtClean="0">
                          <a:effectLst/>
                        </a:rPr>
                        <a:t>“###” (three digits)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4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Wildcards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*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? 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“*” (anything)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Like </a:t>
                      </a:r>
                      <a:r>
                        <a:rPr lang="en-US" sz="1800" dirty="0">
                          <a:effectLst/>
                        </a:rPr>
                        <a:t>“?” (any </a:t>
                      </a:r>
                      <a:r>
                        <a:rPr lang="en-US" sz="1800" b="1" dirty="0">
                          <a:effectLst/>
                        </a:rPr>
                        <a:t>single</a:t>
                      </a:r>
                      <a:r>
                        <a:rPr lang="en-US" sz="1800" dirty="0">
                          <a:effectLst/>
                        </a:rPr>
                        <a:t> character)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52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b="1" dirty="0" smtClean="0">
                <a:solidFill>
                  <a:srgbClr val="FF0000"/>
                </a:solidFill>
              </a:rPr>
              <a:t>Wildcard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value that can be used in place of other values.</a:t>
            </a:r>
          </a:p>
          <a:p>
            <a:r>
              <a:rPr lang="en-CA" dirty="0" smtClean="0"/>
              <a:t>Example: “The joker is wild” option in card games </a:t>
            </a:r>
          </a:p>
          <a:p>
            <a:r>
              <a:rPr lang="en-CA" dirty="0" smtClean="0"/>
              <a:t>Example: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  <a:r>
              <a:rPr lang="en-CA" dirty="0" smtClean="0"/>
              <a:t>” only documents ending in the suffix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  <a:r>
              <a:rPr lang="en-CA" dirty="0" smtClean="0"/>
              <a:t>” with any name will be considered.</a:t>
            </a:r>
          </a:p>
          <a:p>
            <a:r>
              <a:rPr lang="en-CA" dirty="0" smtClean="0"/>
              <a:t>The start character ‘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dirty="0" smtClean="0"/>
              <a:t>’ is a wildcard because it can be substituted by zero or more characters</a:t>
            </a:r>
          </a:p>
          <a:p>
            <a:pPr lvl="1"/>
            <a:r>
              <a:rPr lang="en-CA" dirty="0" smtClean="0"/>
              <a:t>Example documents that will considered</a:t>
            </a:r>
          </a:p>
          <a:p>
            <a:pPr lvl="2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esume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</a:p>
          <a:p>
            <a:pPr lvl="2"/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  <a:r>
              <a:rPr lang="en-CA" b="1" dirty="0" smtClean="0">
                <a:cs typeface="Consolas" panose="020B0609020204030204" pitchFamily="49" charset="0"/>
              </a:rPr>
              <a:t> </a:t>
            </a:r>
            <a:r>
              <a:rPr lang="en-CA" dirty="0" smtClean="0">
                <a:cs typeface="Consolas" panose="020B0609020204030204" pitchFamily="49" charset="0"/>
              </a:rPr>
              <a:t>fulfills the wildcard requirement but is not a valid filename.</a:t>
            </a:r>
          </a:p>
          <a:p>
            <a:pPr lvl="1"/>
            <a:r>
              <a:rPr lang="en-CA" dirty="0" smtClean="0"/>
              <a:t>Example </a:t>
            </a:r>
            <a:r>
              <a:rPr lang="en-CA" dirty="0"/>
              <a:t>documents that </a:t>
            </a:r>
            <a:r>
              <a:rPr lang="en-CA" dirty="0" smtClean="0"/>
              <a:t>won’t be considered</a:t>
            </a: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resume.doc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Me.jpg</a:t>
            </a:r>
          </a:p>
          <a:p>
            <a:r>
              <a:rPr lang="en-CA" dirty="0" smtClean="0">
                <a:cs typeface="Consolas" panose="020B0609020204030204" pitchFamily="49" charset="0"/>
              </a:rPr>
              <a:t>The wildcard can be used in conjunction with validation rules</a:t>
            </a:r>
            <a:endParaRPr lang="en-CA" dirty="0">
              <a:cs typeface="Consolas" panose="020B0609020204030204" pitchFamily="49" charset="0"/>
            </a:endParaRPr>
          </a:p>
          <a:p>
            <a:pPr lvl="1"/>
            <a:endParaRPr lang="en-CA" dirty="0"/>
          </a:p>
          <a:p>
            <a:pPr lvl="2"/>
            <a:endParaRPr lang="en-CA" dirty="0" smtClean="0"/>
          </a:p>
          <a:p>
            <a:pPr lvl="2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66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(Simple Character String)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>
                <a:cs typeface="Consolas" panose="020B0609020204030204" pitchFamily="49" charset="0"/>
              </a:rPr>
              <a:t> (first character must be alphabetic)</a:t>
            </a:r>
          </a:p>
          <a:p>
            <a:pPr lvl="1"/>
            <a:r>
              <a:rPr lang="en-US" dirty="0">
                <a:cs typeface="Consolas" panose="020B0609020204030204" pitchFamily="49" charset="0"/>
              </a:rPr>
              <a:t>O.K.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Not O.K.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983" r="1387"/>
          <a:stretch/>
        </p:blipFill>
        <p:spPr>
          <a:xfrm>
            <a:off x="990600" y="2209800"/>
            <a:ext cx="1605588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21623" b="13513"/>
          <a:stretch/>
        </p:blipFill>
        <p:spPr>
          <a:xfrm>
            <a:off x="990600" y="3962400"/>
            <a:ext cx="1964668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1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Example </a:t>
            </a:r>
            <a:r>
              <a:rPr lang="en-US" dirty="0" smtClean="0"/>
              <a:t>(Complex </a:t>
            </a:r>
            <a:r>
              <a:rPr lang="en-US" dirty="0"/>
              <a:t>Character String)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US" dirty="0" smtClean="0">
                <a:cs typeface="Consolas" panose="020B0609020204030204" pitchFamily="49" charset="0"/>
              </a:rPr>
              <a:t> (must contain  an ‘at-sign’ in the string and the string ends with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US" dirty="0" smtClean="0">
                <a:cs typeface="Consolas" panose="020B0609020204030204" pitchFamily="49" charset="0"/>
              </a:rPr>
              <a:t>’,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US" dirty="0" smtClean="0">
                <a:cs typeface="Consolas" panose="020B0609020204030204" pitchFamily="49" charset="0"/>
              </a:rPr>
              <a:t>’,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US" dirty="0" smtClean="0">
                <a:cs typeface="Consolas" panose="020B0609020204030204" pitchFamily="49" charset="0"/>
              </a:rPr>
              <a:t>’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cs typeface="Consolas" panose="020B0609020204030204" pitchFamily="49" charset="0"/>
              </a:rPr>
              <a:t>O.K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pPr lvl="1"/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Not O.K.</a:t>
            </a:r>
          </a:p>
          <a:p>
            <a:pPr lvl="1"/>
            <a:endParaRPr lang="en-US" dirty="0"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70" y="2984938"/>
            <a:ext cx="3137338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701" r="-1"/>
          <a:stretch/>
        </p:blipFill>
        <p:spPr>
          <a:xfrm>
            <a:off x="1007670" y="4495800"/>
            <a:ext cx="1479337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8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 Vs. Validation Rules: Error Handling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Input masks</a:t>
            </a:r>
          </a:p>
          <a:p>
            <a:pPr lvl="1"/>
            <a:r>
              <a:rPr lang="en-CA" dirty="0"/>
              <a:t>Can specify desired input </a:t>
            </a:r>
            <a:r>
              <a:rPr lang="en-CA" dirty="0" smtClean="0"/>
              <a:t>beforehand, real-time error prevention</a:t>
            </a:r>
          </a:p>
          <a:p>
            <a:pPr marL="0" indent="0">
              <a:buNone/>
            </a:pP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Validation Rules</a:t>
            </a:r>
          </a:p>
          <a:p>
            <a:pPr lvl="1"/>
            <a:r>
              <a:rPr lang="en-CA" dirty="0" smtClean="0"/>
              <a:t>Default values can be specified</a:t>
            </a:r>
          </a:p>
          <a:p>
            <a:pPr lvl="1"/>
            <a:r>
              <a:rPr lang="en-CA" dirty="0" smtClean="0"/>
              <a:t>Customized and detailed error messages can be created</a:t>
            </a:r>
          </a:p>
          <a:p>
            <a:pPr lvl="2"/>
            <a:r>
              <a:rPr lang="en-CA" dirty="0" smtClean="0"/>
              <a:t>However, messages appear after erroneous data has been entered</a:t>
            </a:r>
            <a:endParaRPr lang="en-CA" dirty="0"/>
          </a:p>
        </p:txBody>
      </p:sp>
      <p:grpSp>
        <p:nvGrpSpPr>
          <p:cNvPr id="6" name="Group 5"/>
          <p:cNvGrpSpPr/>
          <p:nvPr/>
        </p:nvGrpSpPr>
        <p:grpSpPr>
          <a:xfrm>
            <a:off x="914400" y="2330557"/>
            <a:ext cx="4869018" cy="641243"/>
            <a:chOff x="914400" y="2330557"/>
            <a:chExt cx="5888453" cy="119100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83" t="75814" r="80828" b="22620"/>
            <a:stretch/>
          </p:blipFill>
          <p:spPr bwMode="auto">
            <a:xfrm>
              <a:off x="914400" y="2342895"/>
              <a:ext cx="3505200" cy="612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3693" y="2330557"/>
              <a:ext cx="1899160" cy="119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4795672"/>
            <a:ext cx="3222449" cy="208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8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Input Masks Vs. Validation Rules</a:t>
            </a:r>
            <a:r>
              <a:rPr lang="en-CA" dirty="0" smtClean="0"/>
              <a:t>: Error Handling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Range checking e.g. age &gt;= 0</a:t>
            </a:r>
          </a:p>
          <a:p>
            <a:pPr lvl="1"/>
            <a:r>
              <a:rPr lang="en-CA" dirty="0" smtClean="0"/>
              <a:t>Use a validation rule</a:t>
            </a:r>
          </a:p>
          <a:p>
            <a:r>
              <a:rPr lang="en-CA" dirty="0" smtClean="0"/>
              <a:t>In general both can be used to check the format of the data</a:t>
            </a:r>
          </a:p>
          <a:p>
            <a:pPr lvl="1"/>
            <a:r>
              <a:rPr lang="en-CA" dirty="0" smtClean="0"/>
              <a:t>E.g. &lt;digit&gt;&lt;digit&gt;&lt;alpha&gt;</a:t>
            </a:r>
          </a:p>
          <a:p>
            <a:r>
              <a:rPr lang="en-CA" dirty="0" smtClean="0"/>
              <a:t>Entering an arbitrary number of characters </a:t>
            </a:r>
          </a:p>
          <a:p>
            <a:pPr lvl="1"/>
            <a:r>
              <a:rPr lang="en-CA" dirty="0" smtClean="0"/>
              <a:t>Use a validation rule: Use of the multi-character wildcard (not possible using an input mask)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2256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Documenting A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Documentation: Provides information about the database to the other people who will be working on database.</a:t>
            </a:r>
          </a:p>
          <a:p>
            <a:r>
              <a:rPr lang="en-US" dirty="0" smtClean="0"/>
              <a:t>In MS-Access documentation can be entered in the “Description” column (under the Design view)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It can provide information about the type and format of the information to be stored.</a:t>
            </a:r>
          </a:p>
          <a:p>
            <a:pPr lvl="1"/>
            <a:r>
              <a:rPr lang="en-US" dirty="0" smtClean="0"/>
              <a:t>Can be used if errors are found. (Providing the original ‘intention’ if there is an error in the validation rules or the input mask can help others correct the error).</a:t>
            </a:r>
          </a:p>
          <a:p>
            <a:pPr lvl="1"/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0"/>
            <a:ext cx="797022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90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Database Forms And Normalization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database form: design requirement of a database </a:t>
            </a:r>
          </a:p>
          <a:p>
            <a:r>
              <a:rPr lang="en-US" dirty="0" smtClean="0"/>
              <a:t>Forms discussed in this class: </a:t>
            </a:r>
          </a:p>
          <a:p>
            <a:pPr lvl="1"/>
            <a:r>
              <a:rPr lang="en-US" dirty="0" smtClean="0"/>
              <a:t>First normal form (</a:t>
            </a:r>
            <a:r>
              <a:rPr lang="en-US" dirty="0"/>
              <a:t>1</a:t>
            </a:r>
            <a:r>
              <a:rPr lang="en-US" dirty="0" smtClean="0"/>
              <a:t>NF), Second normal form (2NF), Third normal form (3NF)</a:t>
            </a:r>
          </a:p>
          <a:p>
            <a:pPr lvl="1"/>
            <a:r>
              <a:rPr lang="en-US" dirty="0" smtClean="0"/>
              <a:t>Earlier forms (e.g. 1NF) are less strict than later forms (2NF)</a:t>
            </a:r>
          </a:p>
          <a:p>
            <a:pPr lvl="1"/>
            <a:r>
              <a:rPr lang="en-US" dirty="0" smtClean="0"/>
              <a:t>Later forms (3NF) fulfill the requirements of earlier forms (2NF)</a:t>
            </a:r>
          </a:p>
          <a:p>
            <a:r>
              <a:rPr lang="en-US" dirty="0" smtClean="0"/>
              <a:t>Database normalization: redesigning a database in order to bring it from a less strict form to one that is more strict.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00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Why Is Normalization Necessary?</a:t>
            </a: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77200" cy="5368925"/>
          </a:xfrm>
        </p:spPr>
        <p:txBody>
          <a:bodyPr>
            <a:normAutofit/>
          </a:bodyPr>
          <a:lstStyle/>
          <a:p>
            <a:pPr marL="114300" indent="-114300">
              <a:buFontTx/>
              <a:buChar char="•"/>
            </a:pPr>
            <a:r>
              <a:rPr lang="en-US" altLang="en-US" sz="2400" dirty="0" smtClean="0"/>
              <a:t>Normalization is regarded as good style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2400" dirty="0" smtClean="0"/>
              <a:t>My database ‘works’ that’s “good enough” why bother?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2400" dirty="0" smtClean="0"/>
              <a:t>It also helps to prevent errors or problems which are caused by how the database is designed: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sz="2000" dirty="0" smtClean="0"/>
              <a:t>e.g., insertion anomalies: difficulties when adding new information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sz="2000" dirty="0" smtClean="0"/>
              <a:t>e.g., deletion anomalies: deleting information may result in the inadvertent loss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154564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5" grpId="0" build="p" bldLvl="3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 Database Table: Projects</a:t>
            </a:r>
            <a:r>
              <a:rPr lang="en-US" altLang="en-US" baseline="30000" dirty="0" smtClean="0"/>
              <a:t>1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13700" cy="5368925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This table shows:</a:t>
            </a:r>
          </a:p>
          <a:p>
            <a:pPr lvl="1"/>
            <a:r>
              <a:rPr lang="en-US" altLang="en-US" dirty="0" smtClean="0"/>
              <a:t>ResearcherID: each professor working on a research project is given a computer generated login name.</a:t>
            </a:r>
          </a:p>
          <a:p>
            <a:pPr lvl="1"/>
            <a:r>
              <a:rPr lang="en-US" altLang="en-US" dirty="0" smtClean="0"/>
              <a:t>Research project: name of the projects worked on in a particular department. </a:t>
            </a:r>
          </a:p>
          <a:p>
            <a:pPr lvl="2"/>
            <a:r>
              <a:rPr lang="en-US" altLang="en-US" dirty="0" smtClean="0"/>
              <a:t>Professors can work on multiple projects</a:t>
            </a:r>
          </a:p>
          <a:p>
            <a:pPr lvl="2"/>
            <a:r>
              <a:rPr lang="en-US" altLang="en-US" dirty="0" smtClean="0"/>
              <a:t>Research projects can be initiated without a professor</a:t>
            </a:r>
          </a:p>
          <a:p>
            <a:pPr lvl="1"/>
            <a:r>
              <a:rPr lang="en-US" altLang="en-US" dirty="0" smtClean="0"/>
              <a:t>Location: room number of the research lab.</a:t>
            </a:r>
          </a:p>
        </p:txBody>
      </p:sp>
      <p:sp>
        <p:nvSpPr>
          <p:cNvPr id="433156" name="Text Box 4"/>
          <p:cNvSpPr txBox="1">
            <a:spLocks noChangeArrowheads="1"/>
          </p:cNvSpPr>
          <p:nvPr/>
        </p:nvSpPr>
        <p:spPr bwMode="auto">
          <a:xfrm>
            <a:off x="0" y="820510"/>
            <a:ext cx="6235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/>
              <a:t>1 From “Database Development for Dummies” by Allen G. Taylor</a:t>
            </a:r>
          </a:p>
        </p:txBody>
      </p:sp>
      <p:graphicFrame>
        <p:nvGraphicFramePr>
          <p:cNvPr id="433206" name="Group 5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89000" y="3876675"/>
          <a:ext cx="7493000" cy="2864982"/>
        </p:xfrm>
        <a:graphic>
          <a:graphicData uri="http://schemas.openxmlformats.org/drawingml/2006/table">
            <a:tbl>
              <a:tblPr/>
              <a:tblGrid>
                <a:gridCol w="1764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67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1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 (PK)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projects  (PK)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07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5" grpId="0" build="p" bldLvl="2" autoUpdateAnimBg="0"/>
      <p:bldP spid="433156" grpId="0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4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Problem: Some Cells Can Contain Multiple Entries</a:t>
            </a:r>
          </a:p>
        </p:txBody>
      </p:sp>
      <p:sp>
        <p:nvSpPr>
          <p:cNvPr id="425002" name="Rectangle 42"/>
          <p:cNvSpPr>
            <a:spLocks noChangeArrowheads="1"/>
          </p:cNvSpPr>
          <p:nvPr/>
        </p:nvSpPr>
        <p:spPr bwMode="auto">
          <a:xfrm>
            <a:off x="457200" y="1108075"/>
            <a:ext cx="8077200" cy="536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114300" indent="-114300">
              <a:lnSpc>
                <a:spcPct val="90000"/>
              </a:lnSpc>
              <a:spcBef>
                <a:spcPct val="9000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00050" indent="-171450">
              <a:spcBef>
                <a:spcPct val="1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685800" indent="-171450">
              <a:buSzPct val="100000"/>
              <a:buChar char="-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b="0" dirty="0">
                <a:latin typeface="+mn-lt"/>
              </a:rPr>
              <a:t>Queries can be awkward to form</a:t>
            </a:r>
          </a:p>
          <a:p>
            <a:pPr lvl="1"/>
            <a:r>
              <a:rPr lang="en-US" altLang="en-US" b="0" dirty="0">
                <a:latin typeface="+mn-lt"/>
              </a:rPr>
              <a:t>E.g., Using the ‘Like’ operator is difficult because it must deal with special cases (or more entries in each cell</a:t>
            </a:r>
            <a:r>
              <a:rPr lang="en-US" altLang="en-US" b="0" dirty="0" smtClean="0">
                <a:latin typeface="+mn-lt"/>
              </a:rPr>
              <a:t>).</a:t>
            </a:r>
          </a:p>
          <a:p>
            <a:pPr lvl="1"/>
            <a:r>
              <a:rPr lang="en-US" altLang="en-US" dirty="0" smtClean="0">
                <a:latin typeface="+mn-lt"/>
              </a:rPr>
              <a:t>Example:</a:t>
            </a:r>
            <a:endParaRPr lang="en-US" altLang="en-US" b="0" dirty="0">
              <a:latin typeface="+mn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990600" y="2590800"/>
          <a:ext cx="2386766" cy="2621142"/>
        </p:xfrm>
        <a:graphic>
          <a:graphicData uri="http://schemas.openxmlformats.org/drawingml/2006/table">
            <a:tbl>
              <a:tblPr/>
              <a:tblGrid>
                <a:gridCol w="2386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projects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ight Brace 2"/>
          <p:cNvSpPr/>
          <p:nvPr/>
        </p:nvSpPr>
        <p:spPr>
          <a:xfrm>
            <a:off x="3429000" y="2743200"/>
            <a:ext cx="609600" cy="2438400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3048000"/>
            <a:ext cx="2514600" cy="2286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With this format searching for projects under “Knapsack” won’t work correctly (some labs show up with others will not).</a:t>
            </a:r>
          </a:p>
        </p:txBody>
      </p:sp>
    </p:spTree>
    <p:extLst>
      <p:ext uri="{BB962C8B-B14F-4D97-AF65-F5344CB8AC3E}">
        <p14:creationId xmlns:p14="http://schemas.microsoft.com/office/powerpoint/2010/main" val="96535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Databases In First Normal Form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026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b="1" dirty="0" smtClean="0"/>
              <a:t>1NF.</a:t>
            </a:r>
            <a:r>
              <a:rPr lang="en-US" altLang="en-US" dirty="0" smtClean="0"/>
              <a:t>: Each cell can contain </a:t>
            </a:r>
            <a:r>
              <a:rPr lang="en-US" altLang="en-US" i="1" dirty="0" smtClean="0"/>
              <a:t>at most</a:t>
            </a:r>
            <a:r>
              <a:rPr lang="en-US" altLang="en-US" dirty="0" smtClean="0"/>
              <a:t> one element (one value or a null value, the latter for non-primary key fields).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previous table in first normal form:</a:t>
            </a:r>
          </a:p>
        </p:txBody>
      </p:sp>
      <p:graphicFrame>
        <p:nvGraphicFramePr>
          <p:cNvPr id="435204" name="Group 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736600" y="2466975"/>
          <a:ext cx="7607300" cy="3883026"/>
        </p:xfrm>
        <a:graphic>
          <a:graphicData uri="http://schemas.openxmlformats.org/drawingml/2006/table">
            <a:tbl>
              <a:tblPr/>
              <a:tblGrid>
                <a:gridCol w="2535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5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 (PK)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 (PK)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17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First Normal Form: Critique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645400" cy="5368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 smtClean="0"/>
              <a:t>Improvements: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Cells contain only one value which reduces some of the problems associated with forming queries.</a:t>
            </a:r>
          </a:p>
          <a:p>
            <a:pPr>
              <a:lnSpc>
                <a:spcPct val="80000"/>
              </a:lnSpc>
            </a:pPr>
            <a:r>
              <a:rPr lang="en-US" altLang="en-US" b="1" dirty="0" smtClean="0"/>
              <a:t>Further improvements needed: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There is redundancy in the table e.g., “aturing”</a:t>
            </a:r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marL="228600" lvl="1" indent="0">
              <a:lnSpc>
                <a:spcPct val="90000"/>
              </a:lnSpc>
              <a:buNone/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It may be subject to modification (addition and deletion) anomalies.</a:t>
            </a:r>
          </a:p>
        </p:txBody>
      </p:sp>
      <p:graphicFrame>
        <p:nvGraphicFramePr>
          <p:cNvPr id="437365" name="Group 117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89000" y="3076575"/>
          <a:ext cx="5422900" cy="2376489"/>
        </p:xfrm>
        <a:graphic>
          <a:graphicData uri="http://schemas.openxmlformats.org/drawingml/2006/table">
            <a:tbl>
              <a:tblPr/>
              <a:tblGrid>
                <a:gridCol w="180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675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51" grpId="0" uiExpand="1" build="p" bldLvl="3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Deletion Anomaly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Allan Turing (“aturing”) no longer works on the “Graph Coloring” project.</a:t>
            </a:r>
          </a:p>
        </p:txBody>
      </p:sp>
      <p:graphicFrame>
        <p:nvGraphicFramePr>
          <p:cNvPr id="427184" name="Group 176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4902200" y="2374900"/>
          <a:ext cx="4013200" cy="3251200"/>
        </p:xfrm>
        <a:graphic>
          <a:graphicData uri="http://schemas.openxmlformats.org/drawingml/2006/table">
            <a:tbl>
              <a:tblPr/>
              <a:tblGrid>
                <a:gridCol w="134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6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 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4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4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27171" name="Text Box 163"/>
          <p:cNvSpPr txBox="1">
            <a:spLocks noChangeArrowheads="1"/>
          </p:cNvSpPr>
          <p:nvPr/>
        </p:nvSpPr>
        <p:spPr bwMode="auto">
          <a:xfrm>
            <a:off x="4902200" y="1943100"/>
            <a:ext cx="139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After</a:t>
            </a:r>
          </a:p>
        </p:txBody>
      </p:sp>
      <p:graphicFrame>
        <p:nvGraphicFramePr>
          <p:cNvPr id="427176" name="Group 168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304800" y="2438400"/>
          <a:ext cx="3886200" cy="3529013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 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7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1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7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27170" name="Text Box 162"/>
          <p:cNvSpPr txBox="1">
            <a:spLocks noChangeArrowheads="1"/>
          </p:cNvSpPr>
          <p:nvPr/>
        </p:nvSpPr>
        <p:spPr bwMode="auto">
          <a:xfrm>
            <a:off x="177800" y="1990725"/>
            <a:ext cx="1474076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Before</a:t>
            </a:r>
          </a:p>
        </p:txBody>
      </p:sp>
    </p:spTree>
    <p:extLst>
      <p:ext uri="{BB962C8B-B14F-4D97-AF65-F5344CB8AC3E}">
        <p14:creationId xmlns:p14="http://schemas.microsoft.com/office/powerpoint/2010/main" val="170754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1" grpId="0" build="p" autoUpdateAnimBg="0"/>
      <p:bldP spid="427171" grpId="0" autoUpdateAnimBg="0"/>
      <p:bldP spid="427170" grpId="0" autoUpdateAnimBg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Insertion Anomalies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2169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 new research project ‘UFO’ is added to the department and room ‘Area-57’ is to be used as the research lab but a researcher has not been hired.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This is an incomplete record that cannot yet be properly added to the database (PK = researcher and project name)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</p:txBody>
      </p:sp>
      <p:graphicFrame>
        <p:nvGraphicFramePr>
          <p:cNvPr id="431108" name="Group 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85800" y="3200400"/>
          <a:ext cx="7239000" cy="3019426"/>
        </p:xfrm>
        <a:graphic>
          <a:graphicData uri="http://schemas.openxmlformats.org/drawingml/2006/table">
            <a:tbl>
              <a:tblPr/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2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2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73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With This Table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05800" cy="5368925"/>
          </a:xfrm>
        </p:spPr>
        <p:txBody>
          <a:bodyPr/>
          <a:lstStyle/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‘Projects’ table combines two related but separate concepts:</a:t>
            </a:r>
          </a:p>
          <a:p>
            <a:pPr marL="463550" lvl="1">
              <a:lnSpc>
                <a:spcPct val="70000"/>
              </a:lnSpc>
              <a:spcBef>
                <a:spcPct val="20000"/>
              </a:spcBef>
            </a:pPr>
            <a:r>
              <a:rPr lang="en-US" altLang="en-US" dirty="0" smtClean="0"/>
              <a:t>Which research project a particular researcher working on</a:t>
            </a:r>
          </a:p>
          <a:p>
            <a:pPr marL="463550" lvl="1">
              <a:lnSpc>
                <a:spcPct val="70000"/>
              </a:lnSpc>
              <a:spcBef>
                <a:spcPct val="20000"/>
              </a:spcBef>
            </a:pPr>
            <a:r>
              <a:rPr lang="en-US" altLang="en-US" dirty="0" smtClean="0"/>
              <a:t>What is the location of a particular project</a:t>
            </a:r>
          </a:p>
          <a:p>
            <a:pPr marL="463550" lvl="1">
              <a:spcBef>
                <a:spcPct val="30000"/>
              </a:spcBef>
            </a:pPr>
            <a:endParaRPr lang="en-US" altLang="en-US" dirty="0" smtClean="0"/>
          </a:p>
          <a:p>
            <a:pPr marL="463550" lvl="1">
              <a:spcBef>
                <a:spcPct val="30000"/>
              </a:spcBef>
            </a:pPr>
            <a:endParaRPr lang="en-US" altLang="en-US" sz="2400" dirty="0" smtClean="0"/>
          </a:p>
          <a:p>
            <a:pPr marL="295275" lvl="1" indent="0">
              <a:spcBef>
                <a:spcPct val="30000"/>
              </a:spcBef>
              <a:buNone/>
            </a:pPr>
            <a:endParaRPr lang="en-US" altLang="en-US" sz="2400" dirty="0" smtClean="0"/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It’s a sign that a single unique key cannot be assigned 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By itself this isn’t necessarily a problem (i.e., ‘ResearcherID’ and ‘Research project’ form a composite primary key).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But the non-primary key element “Location” depends only on a part of the primary key (“Research project”) which can lead to anomalies.</a:t>
            </a:r>
            <a:r>
              <a:rPr lang="en-US" altLang="en-US" sz="1800" dirty="0" smtClean="0"/>
              <a:t>	</a:t>
            </a:r>
          </a:p>
        </p:txBody>
      </p:sp>
      <p:graphicFrame>
        <p:nvGraphicFramePr>
          <p:cNvPr id="439335" name="Group 39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38200" y="2590800"/>
          <a:ext cx="7581900" cy="1157289"/>
        </p:xfrm>
        <a:graphic>
          <a:graphicData uri="http://schemas.openxmlformats.org/drawingml/2006/table">
            <a:tbl>
              <a:tblPr/>
              <a:tblGrid>
                <a:gridCol w="252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7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Graphic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90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299" grpId="0" build="p" bldLvl="3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Databases In Second Normal Form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312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Every non-primary key element must be dependent on the primary key (and the entire primary key if the key is composite).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previous table split into two tables that are each in second normal form.</a:t>
            </a:r>
          </a:p>
        </p:txBody>
      </p:sp>
      <p:graphicFrame>
        <p:nvGraphicFramePr>
          <p:cNvPr id="441394" name="Group 50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647700" y="3216275"/>
          <a:ext cx="4013200" cy="2730500"/>
        </p:xfrm>
        <a:graphic>
          <a:graphicData uri="http://schemas.openxmlformats.org/drawingml/2006/table">
            <a:tbl>
              <a:tblPr/>
              <a:tblGrid>
                <a:gridCol w="200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83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41396" name="Group 52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5105400" y="3221038"/>
          <a:ext cx="3644900" cy="2208212"/>
        </p:xfrm>
        <a:graphic>
          <a:graphicData uri="http://schemas.openxmlformats.org/drawingml/2006/table">
            <a:tbl>
              <a:tblPr/>
              <a:tblGrid>
                <a:gridCol w="182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4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86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4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44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41397" name="Text Box 53"/>
          <p:cNvSpPr txBox="1">
            <a:spLocks noChangeArrowheads="1"/>
          </p:cNvSpPr>
          <p:nvPr/>
        </p:nvSpPr>
        <p:spPr bwMode="auto">
          <a:xfrm>
            <a:off x="660400" y="2755900"/>
            <a:ext cx="2197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ResearchProject</a:t>
            </a:r>
          </a:p>
        </p:txBody>
      </p:sp>
      <p:sp>
        <p:nvSpPr>
          <p:cNvPr id="441398" name="Text Box 54"/>
          <p:cNvSpPr txBox="1">
            <a:spLocks noChangeArrowheads="1"/>
          </p:cNvSpPr>
          <p:nvPr/>
        </p:nvSpPr>
        <p:spPr bwMode="auto">
          <a:xfrm>
            <a:off x="5118100" y="2755900"/>
            <a:ext cx="243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ResearchLocation</a:t>
            </a:r>
          </a:p>
        </p:txBody>
      </p:sp>
    </p:spTree>
    <p:extLst>
      <p:ext uri="{BB962C8B-B14F-4D97-AF65-F5344CB8AC3E}">
        <p14:creationId xmlns:p14="http://schemas.microsoft.com/office/powerpoint/2010/main" val="411539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47" grpId="0" build="p" bldLvl="3"/>
      <p:bldP spid="441397" grpId="0"/>
      <p:bldP spid="441398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Critique Of Second Normal Form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407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Dependencies can still exist that affects the database but in a slightly more subtle fashion.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All non-key fields are dependent upon the primary key but some may be dependent in an indirect fashion.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20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9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</a:t>
            </a:r>
            <a:r>
              <a:rPr lang="en-US" altLang="en-US" baseline="30000" dirty="0" smtClean="0"/>
              <a:t>1</a:t>
            </a:r>
            <a:r>
              <a:rPr lang="en-US" altLang="en-US" dirty="0" smtClean="0"/>
              <a:t>: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SalaryRange</a:t>
            </a:r>
            <a:r>
              <a:rPr lang="en-US" altLang="en-US" dirty="0" smtClean="0"/>
              <a:t>” Table</a:t>
            </a:r>
          </a:p>
        </p:txBody>
      </p:sp>
      <p:graphicFrame>
        <p:nvGraphicFramePr>
          <p:cNvPr id="446567" name="Group 103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08000" y="1323975"/>
          <a:ext cx="6604000" cy="2208216"/>
        </p:xfrm>
        <a:graphic>
          <a:graphicData uri="http://schemas.openxmlformats.org/drawingml/2006/table">
            <a:tbl>
              <a:tblPr/>
              <a:tblGrid>
                <a:gridCol w="2201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1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8273" name="Text Box 100"/>
          <p:cNvSpPr txBox="1">
            <a:spLocks noChangeArrowheads="1"/>
          </p:cNvSpPr>
          <p:nvPr/>
        </p:nvSpPr>
        <p:spPr bwMode="auto">
          <a:xfrm>
            <a:off x="0" y="6583363"/>
            <a:ext cx="6235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/>
              <a:t>1 From “Database Development for Dummies” by Allen G. Taylor</a:t>
            </a:r>
          </a:p>
        </p:txBody>
      </p:sp>
      <p:grpSp>
        <p:nvGrpSpPr>
          <p:cNvPr id="446572" name="Group 108"/>
          <p:cNvGrpSpPr>
            <a:grpSpLocks/>
          </p:cNvGrpSpPr>
          <p:nvPr/>
        </p:nvGrpSpPr>
        <p:grpSpPr bwMode="auto">
          <a:xfrm>
            <a:off x="439738" y="3530601"/>
            <a:ext cx="1701800" cy="2416176"/>
            <a:chOff x="277" y="2224"/>
            <a:chExt cx="1072" cy="1522"/>
          </a:xfrm>
        </p:grpSpPr>
        <p:sp>
          <p:nvSpPr>
            <p:cNvPr id="138278" name="Line 104"/>
            <p:cNvSpPr>
              <a:spLocks noChangeShapeType="1"/>
            </p:cNvSpPr>
            <p:nvPr/>
          </p:nvSpPr>
          <p:spPr bwMode="auto">
            <a:xfrm flipV="1">
              <a:off x="560" y="2224"/>
              <a:ext cx="360" cy="132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38279" name="Text Box 105"/>
            <p:cNvSpPr txBox="1">
              <a:spLocks noChangeArrowheads="1"/>
            </p:cNvSpPr>
            <p:nvPr/>
          </p:nvSpPr>
          <p:spPr bwMode="auto">
            <a:xfrm>
              <a:off x="277" y="3493"/>
              <a:ext cx="1072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 dirty="0">
                  <a:solidFill>
                    <a:srgbClr val="FF0000"/>
                  </a:solidFill>
                </a:rPr>
                <a:t>Primary key</a:t>
              </a:r>
            </a:p>
          </p:txBody>
        </p:sp>
      </p:grpSp>
      <p:grpSp>
        <p:nvGrpSpPr>
          <p:cNvPr id="446573" name="Group 109"/>
          <p:cNvGrpSpPr>
            <a:grpSpLocks/>
          </p:cNvGrpSpPr>
          <p:nvPr/>
        </p:nvGrpSpPr>
        <p:grpSpPr bwMode="auto">
          <a:xfrm>
            <a:off x="2876550" y="3562351"/>
            <a:ext cx="3975100" cy="2336801"/>
            <a:chOff x="1812" y="2244"/>
            <a:chExt cx="2504" cy="1472"/>
          </a:xfrm>
        </p:grpSpPr>
        <p:sp>
          <p:nvSpPr>
            <p:cNvPr id="138276" name="AutoShape 106"/>
            <p:cNvSpPr>
              <a:spLocks/>
            </p:cNvSpPr>
            <p:nvPr/>
          </p:nvSpPr>
          <p:spPr bwMode="auto">
            <a:xfrm rot="5400000">
              <a:off x="2912" y="1144"/>
              <a:ext cx="304" cy="2504"/>
            </a:xfrm>
            <a:prstGeom prst="rightBrace">
              <a:avLst>
                <a:gd name="adj1" fmla="val 68640"/>
                <a:gd name="adj2" fmla="val 50000"/>
              </a:avLst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38277" name="Text Box 107"/>
            <p:cNvSpPr txBox="1">
              <a:spLocks noChangeArrowheads="1"/>
            </p:cNvSpPr>
            <p:nvPr/>
          </p:nvSpPr>
          <p:spPr bwMode="auto">
            <a:xfrm>
              <a:off x="2429" y="2493"/>
              <a:ext cx="1544" cy="1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 dirty="0">
                  <a:solidFill>
                    <a:srgbClr val="FF0000"/>
                  </a:solidFill>
                </a:rPr>
                <a:t>Non-key fields whose values are dependent on the primary key (second normal form)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967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Example In 2</a:t>
            </a:r>
            <a:r>
              <a:rPr lang="en-US" altLang="en-US" baseline="30000" dirty="0" smtClean="0"/>
              <a:t>nd</a:t>
            </a:r>
            <a:r>
              <a:rPr lang="en-US" altLang="en-US" dirty="0" smtClean="0"/>
              <a:t> Normal Form Are Still Subject To Some Anomalies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8994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Example Professor Dirac leaves the university.</a:t>
            </a:r>
          </a:p>
        </p:txBody>
      </p:sp>
      <p:graphicFrame>
        <p:nvGraphicFramePr>
          <p:cNvPr id="450630" name="Group 70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749300" y="1971675"/>
          <a:ext cx="7327900" cy="2076450"/>
        </p:xfrm>
        <a:graphic>
          <a:graphicData uri="http://schemas.openxmlformats.org/drawingml/2006/table">
            <a:tbl>
              <a:tblPr/>
              <a:tblGrid>
                <a:gridCol w="207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1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50634" name="Group 74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749300" y="4872038"/>
          <a:ext cx="7251700" cy="1702260"/>
        </p:xfrm>
        <a:graphic>
          <a:graphicData uri="http://schemas.openxmlformats.org/drawingml/2006/table">
            <a:tbl>
              <a:tblPr/>
              <a:tblGrid>
                <a:gridCol w="2092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4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50632" name="Text Box 72"/>
          <p:cNvSpPr txBox="1">
            <a:spLocks noChangeArrowheads="1"/>
          </p:cNvSpPr>
          <p:nvPr/>
        </p:nvSpPr>
        <p:spPr bwMode="auto">
          <a:xfrm>
            <a:off x="749300" y="1574800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Before</a:t>
            </a:r>
          </a:p>
        </p:txBody>
      </p:sp>
      <p:sp>
        <p:nvSpPr>
          <p:cNvPr id="450633" name="Text Box 73"/>
          <p:cNvSpPr txBox="1">
            <a:spLocks noChangeArrowheads="1"/>
          </p:cNvSpPr>
          <p:nvPr/>
        </p:nvSpPr>
        <p:spPr bwMode="auto">
          <a:xfrm>
            <a:off x="736600" y="4470400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326724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build="p" bldLvl="3"/>
      <p:bldP spid="450632" grpId="0"/>
      <p:bldP spid="45063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With The Database (2</a:t>
            </a:r>
            <a:r>
              <a:rPr lang="en-US" altLang="en-US" baseline="30000" dirty="0" smtClean="0"/>
              <a:t>nd</a:t>
            </a:r>
            <a:r>
              <a:rPr lang="en-US" altLang="en-US" dirty="0" smtClean="0"/>
              <a:t> Normal Form)</a:t>
            </a:r>
          </a:p>
        </p:txBody>
      </p:sp>
      <p:sp>
        <p:nvSpPr>
          <p:cNvPr id="454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64500" cy="53181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While both non-key elements are dependent upon the primary key, with “RangeCode” that dependency is indirect.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  <a:p>
            <a:pPr marL="0" indent="0">
              <a:spcBef>
                <a:spcPct val="30000"/>
              </a:spcBef>
              <a:buNone/>
            </a:pPr>
            <a:endParaRPr lang="en-US" altLang="en-US" dirty="0" smtClean="0"/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“RangeCode” is dependent upon “AcademicRank” which is in turn dependent upon “ResearcherID”.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This is referred to as a transitive dependency:</a:t>
            </a:r>
          </a:p>
        </p:txBody>
      </p:sp>
      <p:graphicFrame>
        <p:nvGraphicFramePr>
          <p:cNvPr id="454763" name="Group 107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76925" y="2057400"/>
          <a:ext cx="6324600" cy="1236663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1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27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54764" name="Group 108"/>
          <p:cNvGrpSpPr>
            <a:grpSpLocks/>
          </p:cNvGrpSpPr>
          <p:nvPr/>
        </p:nvGrpSpPr>
        <p:grpSpPr bwMode="auto">
          <a:xfrm>
            <a:off x="698500" y="4800600"/>
            <a:ext cx="7823200" cy="396875"/>
            <a:chOff x="456" y="1864"/>
            <a:chExt cx="4928" cy="250"/>
          </a:xfrm>
        </p:grpSpPr>
        <p:sp>
          <p:nvSpPr>
            <p:cNvPr id="142359" name="Text Box 109"/>
            <p:cNvSpPr txBox="1">
              <a:spLocks noChangeArrowheads="1"/>
            </p:cNvSpPr>
            <p:nvPr/>
          </p:nvSpPr>
          <p:spPr bwMode="auto">
            <a:xfrm>
              <a:off x="456" y="1864"/>
              <a:ext cx="10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RangeCode</a:t>
              </a:r>
            </a:p>
          </p:txBody>
        </p:sp>
        <p:sp>
          <p:nvSpPr>
            <p:cNvPr id="142360" name="Text Box 110"/>
            <p:cNvSpPr txBox="1">
              <a:spLocks noChangeArrowheads="1"/>
            </p:cNvSpPr>
            <p:nvPr/>
          </p:nvSpPr>
          <p:spPr bwMode="auto">
            <a:xfrm>
              <a:off x="2120" y="1864"/>
              <a:ext cx="13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AcademicRank</a:t>
              </a:r>
            </a:p>
          </p:txBody>
        </p:sp>
        <p:sp>
          <p:nvSpPr>
            <p:cNvPr id="142361" name="Text Box 111"/>
            <p:cNvSpPr txBox="1">
              <a:spLocks noChangeArrowheads="1"/>
            </p:cNvSpPr>
            <p:nvPr/>
          </p:nvSpPr>
          <p:spPr bwMode="auto">
            <a:xfrm>
              <a:off x="4080" y="1864"/>
              <a:ext cx="13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ResearcherID</a:t>
              </a:r>
            </a:p>
          </p:txBody>
        </p:sp>
        <p:cxnSp>
          <p:nvCxnSpPr>
            <p:cNvPr id="142362" name="AutoShape 112"/>
            <p:cNvCxnSpPr>
              <a:cxnSpLocks noChangeShapeType="1"/>
              <a:stCxn id="142359" idx="3"/>
              <a:endCxn id="142360" idx="1"/>
            </p:cNvCxnSpPr>
            <p:nvPr/>
          </p:nvCxnSpPr>
          <p:spPr bwMode="auto">
            <a:xfrm>
              <a:off x="1472" y="1989"/>
              <a:ext cx="64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363" name="AutoShape 113"/>
            <p:cNvCxnSpPr>
              <a:cxnSpLocks noChangeShapeType="1"/>
              <a:stCxn id="142360" idx="3"/>
              <a:endCxn id="142361" idx="1"/>
            </p:cNvCxnSpPr>
            <p:nvPr/>
          </p:nvCxnSpPr>
          <p:spPr bwMode="auto">
            <a:xfrm>
              <a:off x="3424" y="1989"/>
              <a:ext cx="656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0882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59" grpId="0" build="p" bldLvl="3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Third Normal Form</a:t>
            </a:r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2042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 database in third normal form fulfills the requirements of second normal form and has no transitive dependencies.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Previous example in third normal form:</a:t>
            </a:r>
          </a:p>
        </p:txBody>
      </p:sp>
      <p:graphicFrame>
        <p:nvGraphicFramePr>
          <p:cNvPr id="455854" name="Group 174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685800" y="2911475"/>
          <a:ext cx="3594100" cy="2783700"/>
        </p:xfrm>
        <a:graphic>
          <a:graphicData uri="http://schemas.openxmlformats.org/drawingml/2006/table">
            <a:tbl>
              <a:tblPr/>
              <a:tblGrid>
                <a:gridCol w="166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55852" name="Group 172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5359400" y="2889250"/>
          <a:ext cx="3175000" cy="2690044"/>
        </p:xfrm>
        <a:graphic>
          <a:graphicData uri="http://schemas.openxmlformats.org/drawingml/2006/table">
            <a:tbl>
              <a:tblPr/>
              <a:tblGrid>
                <a:gridCol w="195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49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 Code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49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55855" name="Text Box 175"/>
          <p:cNvSpPr txBox="1">
            <a:spLocks noChangeArrowheads="1"/>
          </p:cNvSpPr>
          <p:nvPr/>
        </p:nvSpPr>
        <p:spPr bwMode="auto">
          <a:xfrm>
            <a:off x="5346700" y="2400300"/>
            <a:ext cx="260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0" dirty="0"/>
              <a:t>RankRange</a:t>
            </a:r>
          </a:p>
        </p:txBody>
      </p:sp>
      <p:sp>
        <p:nvSpPr>
          <p:cNvPr id="455856" name="Text Box 176"/>
          <p:cNvSpPr txBox="1">
            <a:spLocks noChangeArrowheads="1"/>
          </p:cNvSpPr>
          <p:nvPr/>
        </p:nvSpPr>
        <p:spPr bwMode="auto">
          <a:xfrm>
            <a:off x="660400" y="2413000"/>
            <a:ext cx="260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0" dirty="0"/>
              <a:t>ResearcherRank</a:t>
            </a:r>
          </a:p>
        </p:txBody>
      </p:sp>
    </p:spTree>
    <p:extLst>
      <p:ext uri="{BB962C8B-B14F-4D97-AF65-F5344CB8AC3E}">
        <p14:creationId xmlns:p14="http://schemas.microsoft.com/office/powerpoint/2010/main" val="347518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3" grpId="0" build="p"/>
      <p:bldP spid="455855" grpId="0"/>
      <p:bldP spid="455856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How a database is broken down into tables and how tables are broken down into it's component parts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the type of tables and the purpose of each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the purpose of a primary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a foreign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When table are related what is the rule for determining which table contains the primary vs. foreign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a null value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forms of data integrity in databases</a:t>
            </a:r>
          </a:p>
          <a:p>
            <a:pPr marL="114300" indent="-114300">
              <a:lnSpc>
                <a:spcPct val="100000"/>
              </a:lnSpc>
              <a:buFontTx/>
              <a:buChar char="•"/>
            </a:pPr>
            <a:r>
              <a:rPr lang="en-CA" altLang="en-US" dirty="0"/>
              <a:t>Guidelines for naming tables and the </a:t>
            </a:r>
            <a:r>
              <a:rPr lang="en-CA" altLang="en-US" dirty="0" smtClean="0"/>
              <a:t>attributes </a:t>
            </a:r>
            <a:r>
              <a:rPr lang="en-CA" altLang="en-US" dirty="0"/>
              <a:t>of the tables</a:t>
            </a:r>
          </a:p>
          <a:p>
            <a:pPr marL="114300" indent="-114300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the three relationships that may exist between tables and how they differ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endParaRPr lang="en-CA" altLang="en-US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51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</a:t>
            </a:r>
            <a:r>
              <a:rPr lang="en-CA" altLang="en-US" dirty="0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CA" altLang="en-US" dirty="0"/>
              <a:t>How is a many-to-many relationship typically implemented in a database</a:t>
            </a:r>
          </a:p>
          <a:p>
            <a:pPr marL="114300" indent="-114300">
              <a:buFontTx/>
              <a:buChar char="•"/>
            </a:pPr>
            <a:r>
              <a:rPr lang="en-CA" altLang="en-US" dirty="0"/>
              <a:t>The ERD representation of databases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(If there is time): What are the characteristics of a database in: first normal form, second normal form, third normal form (if there is time)</a:t>
            </a:r>
          </a:p>
          <a:p>
            <a:pPr marL="114300" indent="-114300">
              <a:buFontTx/>
              <a:buChar char="•"/>
            </a:pPr>
            <a:endParaRPr lang="en-CA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04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marL="119063" indent="-119063">
          <a:buFont typeface="Arial" panose="020B0604020202020204" pitchFamily="34" charset="0"/>
          <a:buChar char="•"/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56765</TotalTime>
  <Words>5830</Words>
  <Application>Microsoft Office PowerPoint</Application>
  <PresentationFormat>On-screen Show (4:3)</PresentationFormat>
  <Paragraphs>1281</Paragraphs>
  <Slides>94</Slides>
  <Notes>89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100" baseType="lpstr">
      <vt:lpstr>Arial</vt:lpstr>
      <vt:lpstr>Calibri</vt:lpstr>
      <vt:lpstr>Comic Sans MS</vt:lpstr>
      <vt:lpstr>Consolas</vt:lpstr>
      <vt:lpstr>Times New Roman</vt:lpstr>
      <vt:lpstr>Office Theme</vt:lpstr>
      <vt:lpstr>Databases, Part I: Storing Information</vt:lpstr>
      <vt:lpstr>Purpose Of A Database</vt:lpstr>
      <vt:lpstr>Purpose Of A Database</vt:lpstr>
      <vt:lpstr>Databases: Storing / Retrieving Information</vt:lpstr>
      <vt:lpstr>Databases: Storing / Retrieving Information (2)</vt:lpstr>
      <vt:lpstr>With Bother With Databases?</vt:lpstr>
      <vt:lpstr>Storing Information In A Database</vt:lpstr>
      <vt:lpstr>Storing Information In A Database (2)</vt:lpstr>
      <vt:lpstr>Storing Information In A Database (3)</vt:lpstr>
      <vt:lpstr>Primary Key</vt:lpstr>
      <vt:lpstr>Choosing A Primary Key</vt:lpstr>
      <vt:lpstr>MS-Access: Views Of Your Database</vt:lpstr>
      <vt:lpstr>Example Problem: Online Games</vt:lpstr>
      <vt:lpstr>Online Gamers: Information To Be Tracked</vt:lpstr>
      <vt:lpstr>Online Games: Information To Be Tracked</vt:lpstr>
      <vt:lpstr>Gaming Sessions: Information To Be Tracked</vt:lpstr>
      <vt:lpstr>Picking Tables</vt:lpstr>
      <vt:lpstr>Guidelines For Naming Tables1</vt:lpstr>
      <vt:lpstr>Guidelines For Naming Attributes2</vt:lpstr>
      <vt:lpstr>Type Of Data For An Attribute1</vt:lpstr>
      <vt:lpstr>More Advanced Types (If There Is Time)</vt:lpstr>
      <vt:lpstr>Null Values</vt:lpstr>
      <vt:lpstr>Gamers Table: Attributes</vt:lpstr>
      <vt:lpstr>Games Table: Attributes</vt:lpstr>
      <vt:lpstr>Sessions Table: Attributes</vt:lpstr>
      <vt:lpstr>Refinements Needed: Gamers</vt:lpstr>
      <vt:lpstr>Modified Table: Gamers</vt:lpstr>
      <vt:lpstr>Refinements Needed: Games </vt:lpstr>
      <vt:lpstr>Modified Table: Games </vt:lpstr>
      <vt:lpstr>The Games Table Again</vt:lpstr>
      <vt:lpstr>The Sessions Table Revisited</vt:lpstr>
      <vt:lpstr>Foreign Key</vt:lpstr>
      <vt:lpstr>Purpose Of Foreign Keys</vt:lpstr>
      <vt:lpstr>Refinements Needed: Sessions</vt:lpstr>
      <vt:lpstr>Refinements Needed: Sessions</vt:lpstr>
      <vt:lpstr>Composite Key</vt:lpstr>
      <vt:lpstr>Modified Table: Sessions </vt:lpstr>
      <vt:lpstr>Relationships Between Tables</vt:lpstr>
      <vt:lpstr>Multiplicity</vt:lpstr>
      <vt:lpstr>Multiplicity (2)</vt:lpstr>
      <vt:lpstr>Multiplicity (3)</vt:lpstr>
      <vt:lpstr>Many To Many: Ignoring The Rule</vt:lpstr>
      <vt:lpstr>Many To Many: Ignoring The Rule (2)</vt:lpstr>
      <vt:lpstr>Primary-Foreign Keys Again</vt:lpstr>
      <vt:lpstr>Diagrammatically Representing Database Tables</vt:lpstr>
      <vt:lpstr>Diagrammatically Representing Relationships</vt:lpstr>
      <vt:lpstr>The ERD For The Example Database</vt:lpstr>
      <vt:lpstr>Data Integrity</vt:lpstr>
      <vt:lpstr>Types Of Data Integrity In Databases</vt:lpstr>
      <vt:lpstr>Relationship Level Integrity</vt:lpstr>
      <vt:lpstr>Relationship Level Integrity: Creating The Relationship</vt:lpstr>
      <vt:lpstr>Relationship Level Integrity: Creating The Relationship (2)</vt:lpstr>
      <vt:lpstr>Relationship Level Integrity: Creating The Relationship (3)</vt:lpstr>
      <vt:lpstr>After Creating The Relationship</vt:lpstr>
      <vt:lpstr>Input Masks</vt:lpstr>
      <vt:lpstr>Defining Input Masks</vt:lpstr>
      <vt:lpstr>Use Of Input Masks</vt:lpstr>
      <vt:lpstr>Some Characters That Define Input Masks</vt:lpstr>
      <vt:lpstr>Characters That Are Displayed But Not Part Of The Table Attributes</vt:lpstr>
      <vt:lpstr>Characters That Are Displayed But Not Part Of The Table Attributes (2)</vt:lpstr>
      <vt:lpstr>Multiple Slashes = Quotes</vt:lpstr>
      <vt:lpstr>Input Masks: Include The Slashes Or Not</vt:lpstr>
      <vt:lpstr>Input Masks: Online Database Example</vt:lpstr>
      <vt:lpstr>Validation Rules</vt:lpstr>
      <vt:lpstr>Validation Rules: Specifying Error Messages</vt:lpstr>
      <vt:lpstr>Example Database: Application Of The Validation Rules</vt:lpstr>
      <vt:lpstr>Validation Rules: Online Database Example (Single Range)</vt:lpstr>
      <vt:lpstr>Validation Rules &amp; Logic</vt:lpstr>
      <vt:lpstr>Validation Rules: Online Database Example (Two Ranges)</vt:lpstr>
      <vt:lpstr>Validation Rules: Online Database Example (Date Ranges)</vt:lpstr>
      <vt:lpstr>Validation Rules: Specifying Character Strings</vt:lpstr>
      <vt:lpstr>The Wildcard</vt:lpstr>
      <vt:lpstr>Validation Rules: Online Database Example (Simple Character String)</vt:lpstr>
      <vt:lpstr>Validation Rules: Online Database Example (Complex Character String)</vt:lpstr>
      <vt:lpstr>Input Masks Vs. Validation Rules: Error Handling</vt:lpstr>
      <vt:lpstr>Input Masks Vs. Validation Rules: Error Handling</vt:lpstr>
      <vt:lpstr>Documenting A Database</vt:lpstr>
      <vt:lpstr>Database Forms And Normalization (If There Is Time)</vt:lpstr>
      <vt:lpstr>Why Is Normalization Necessary?</vt:lpstr>
      <vt:lpstr>Example Database Table: Projects1</vt:lpstr>
      <vt:lpstr>Problem: Some Cells Can Contain Multiple Entries</vt:lpstr>
      <vt:lpstr>Databases In First Normal Form</vt:lpstr>
      <vt:lpstr>First Normal Form: Critique</vt:lpstr>
      <vt:lpstr>Deletion Anomaly</vt:lpstr>
      <vt:lpstr>Insertion Anomalies</vt:lpstr>
      <vt:lpstr>Problem With This Table</vt:lpstr>
      <vt:lpstr>Databases In Second Normal Form</vt:lpstr>
      <vt:lpstr>Critique Of Second Normal Form</vt:lpstr>
      <vt:lpstr>Example1: “SalaryRange” Table</vt:lpstr>
      <vt:lpstr>The Example In 2nd Normal Form Are Still Subject To Some Anomalies</vt:lpstr>
      <vt:lpstr>Problem With The Database (2nd Normal Form)</vt:lpstr>
      <vt:lpstr>Third Normal Form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Databases: storing and retrieving information</dc:title>
  <dc:creator>James Tam</dc:creator>
  <cp:keywords>databases;access</cp:keywords>
  <cp:lastModifiedBy>James Tam</cp:lastModifiedBy>
  <cp:revision>1844</cp:revision>
  <cp:lastPrinted>2017-03-02T18:33:10Z</cp:lastPrinted>
  <dcterms:created xsi:type="dcterms:W3CDTF">2014-05-13T22:22:53Z</dcterms:created>
  <dcterms:modified xsi:type="dcterms:W3CDTF">2017-08-29T23:57:22Z</dcterms:modified>
</cp:coreProperties>
</file>