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8" r:id="rId2"/>
    <p:sldId id="298" r:id="rId3"/>
    <p:sldId id="303" r:id="rId4"/>
    <p:sldId id="306" r:id="rId5"/>
    <p:sldId id="304" r:id="rId6"/>
    <p:sldId id="289" r:id="rId7"/>
    <p:sldId id="290" r:id="rId8"/>
    <p:sldId id="299" r:id="rId9"/>
    <p:sldId id="291" r:id="rId10"/>
    <p:sldId id="292" r:id="rId11"/>
    <p:sldId id="293" r:id="rId12"/>
    <p:sldId id="308" r:id="rId13"/>
    <p:sldId id="294" r:id="rId14"/>
    <p:sldId id="295" r:id="rId15"/>
    <p:sldId id="296" r:id="rId16"/>
    <p:sldId id="305" r:id="rId17"/>
    <p:sldId id="307" r:id="rId18"/>
    <p:sldId id="302" r:id="rId19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" clrIdx="0">
    <p:extLst>
      <p:ext uri="{19B8F6BF-5375-455C-9EA6-DF929625EA0E}">
        <p15:presenceInfo xmlns:p15="http://schemas.microsoft.com/office/powerpoint/2012/main" userId="S-1-5-21-3301140893-251976240-2502399031-226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33" autoAdjust="0"/>
    <p:restoredTop sz="96154" autoAdjust="0"/>
  </p:normalViewPr>
  <p:slideViewPr>
    <p:cSldViewPr>
      <p:cViewPr varScale="1">
        <p:scale>
          <a:sx n="104" d="100"/>
          <a:sy n="104" d="100"/>
        </p:scale>
        <p:origin x="426" y="10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78" d="100"/>
          <a:sy n="78" d="100"/>
        </p:scale>
        <p:origin x="1638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1C8F5F55-D563-4ECD-A54E-CB0576638D2A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 smtClean="0"/>
              <a:t>Logic: AND, OR, NOT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B07625-2B3F-429B-81FA-E1271FD8F1A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6728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3D3AB2D-9B2F-44A8-A39C-161117D20690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9B4E02C4-9896-428F-9970-3367E6A4601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0703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7542E0-C0EC-4549-8666-E57F7D52B487}" type="slidenum">
              <a:rPr lang="en-US" altLang="en-US"/>
              <a:pPr/>
              <a:t>8</a:t>
            </a:fld>
            <a:endParaRPr lang="en-US" altLang="en-US" dirty="0"/>
          </a:p>
        </p:txBody>
      </p:sp>
      <p:sp>
        <p:nvSpPr>
          <p:cNvPr id="291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55478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86094583-F523-414C-944E-6ACAB01FFF11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9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4268507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903BD7-B9F0-4650-A4ED-01AF813F88EE}" type="slidenum">
              <a:rPr lang="en-US" altLang="en-US"/>
              <a:pPr/>
              <a:t>12</a:t>
            </a:fld>
            <a:endParaRPr lang="en-US" altLang="en-US" dirty="0"/>
          </a:p>
        </p:txBody>
      </p:sp>
      <p:sp>
        <p:nvSpPr>
          <p:cNvPr id="295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547656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6921622E-2501-41EF-BE27-194B17551327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13</a:t>
            </a:fld>
            <a:endParaRPr lang="en-US" altLang="en-US" sz="1000" i="1" dirty="0">
              <a:latin typeface="Times New Roman" panose="02020603050405020304" pitchFamily="18" charset="0"/>
            </a:endParaRPr>
          </a:p>
        </p:txBody>
      </p:sp>
      <p:sp>
        <p:nvSpPr>
          <p:cNvPr id="1105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05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9696558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5"/>
          <p:cNvSpPr txBox="1">
            <a:spLocks noGrp="1" noChangeArrowheads="1"/>
          </p:cNvSpPr>
          <p:nvPr/>
        </p:nvSpPr>
        <p:spPr bwMode="auto">
          <a:xfrm>
            <a:off x="3886200" y="8686800"/>
            <a:ext cx="29718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725" tIns="0" rIns="18725" bIns="0" anchor="b"/>
          <a:lstStyle>
            <a:lvl1pPr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algn="l" defTabSz="935038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503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EB2AAE39-7A9C-4EFA-B7CA-D084BD02602C}" type="slidenum">
              <a:rPr lang="en-US" altLang="en-US" sz="1000" i="1">
                <a:latin typeface="Times New Roman" panose="02020603050405020304" pitchFamily="18" charset="0"/>
              </a:rPr>
              <a:pPr algn="r">
                <a:spcBef>
                  <a:spcPct val="0"/>
                </a:spcBef>
              </a:pPr>
              <a:t>15</a:t>
            </a:fld>
            <a:endParaRPr lang="en-US" altLang="en-US" sz="1000" i="1">
              <a:latin typeface="Times New Roman" panose="02020603050405020304" pitchFamily="18" charset="0"/>
            </a:endParaRPr>
          </a:p>
        </p:txBody>
      </p:sp>
      <p:sp>
        <p:nvSpPr>
          <p:cNvPr id="1116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55700" y="692150"/>
            <a:ext cx="4551363" cy="34147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16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1813"/>
            <a:ext cx="5029200" cy="4114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070" tIns="46816" rIns="92070" bIns="46816" numCol="1" anchor="t" anchorCtr="0" compatLnSpc="1">
            <a:prstTxWarp prst="textNoShape">
              <a:avLst/>
            </a:prstTxWarp>
          </a:bodyPr>
          <a:lstStyle/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True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True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False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False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smtClean="0"/>
              <a:t>True</a:t>
            </a:r>
            <a:endParaRPr lang="en-US" altLang="en-US" dirty="0" smtClean="0"/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False</a:t>
            </a:r>
          </a:p>
          <a:p>
            <a:pPr marL="171450" marR="0" indent="-171450" algn="l" defTabSz="914400" rtl="0" eaLnBrk="1" fontAlgn="base" latinLnBrk="0" hangingPunct="1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altLang="en-US" dirty="0" smtClean="0"/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4177011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CC2E759F-4072-4BFB-B27A-D6F21B6E9FD4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 dirty="0"/>
              <a:t>Lecture notes for CPSC 203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6E6DA8A3-4D99-442E-B427-E62712AFE53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3173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JT Default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/>
          <a:lstStyle>
            <a:lvl1pPr marL="234950" indent="-234950">
              <a:defRPr sz="2400"/>
            </a:lvl1pPr>
            <a:lvl2pPr marL="457200" indent="-222250">
              <a:defRPr sz="2000"/>
            </a:lvl2pPr>
            <a:lvl3pPr marL="574675" indent="-117475">
              <a:defRPr sz="1800"/>
            </a:lvl3pPr>
            <a:lvl4pPr marL="796925" indent="-104775">
              <a:defRPr sz="16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17570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8FCCB139-380D-4534-91A4-ADF6145E05ED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5C64F80-319D-403A-8D96-089B24B4C47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22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0"/>
          </p:nvPr>
        </p:nvSpPr>
        <p:spPr>
          <a:xfrm>
            <a:off x="4724400" y="1600200"/>
            <a:ext cx="3886200" cy="4876800"/>
          </a:xfrm>
        </p:spPr>
        <p:txBody>
          <a:bodyPr/>
          <a:lstStyle>
            <a:lvl1pPr marL="234950" indent="-234950">
              <a:defRPr sz="2400"/>
            </a:lvl1pPr>
            <a:lvl2pPr marL="404813" indent="-169863">
              <a:defRPr sz="2000"/>
            </a:lvl2pPr>
            <a:lvl3pPr marL="574675" indent="-117475">
              <a:defRPr sz="1800"/>
            </a:lvl3pPr>
            <a:lvl4pPr marL="692150" indent="-117475">
              <a:defRPr sz="16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04080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757CFE7-1502-4140-B567-DADD2AE6AB9A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52AA62E8-8E50-45E3-829D-A7DD03C5D56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5617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0E8D219-40AC-4219-9BA5-E507B4BD3CC6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D4C60446-AB74-482B-94FF-0452AC1673C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5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DEA38E2-7CEB-4353-825D-8594AB0D3952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F6EC17F-EC8E-4E68-9CBB-1841F8F6D4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913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D061546-5421-4572-805D-18520E3AD78E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D5179AA-C6E2-44EE-91AC-04B9430469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296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9F4A17A0-B459-4E22-88A0-7D3A99A920A9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6910DBF-A6D8-49A1-A62B-88D9F0E118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4647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575B726-F111-4CCD-93ED-7A80565E52CB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F987EA2C-5101-4EFF-9EC5-E785960973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819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A3854EE7-F009-4335-B6A3-EBA92AA66B12}" type="datetimeFigureOut">
              <a:rPr lang="en-US"/>
              <a:pPr>
                <a:defRPr/>
              </a:pPr>
              <a:t>7/25/2017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C8B70FF-9A41-4090-AA79-9B7A7E5CC8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91925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110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28600"/>
            <a:ext cx="8229600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524000"/>
            <a:ext cx="8229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1" r:id="rId1"/>
    <p:sldLayoutId id="2147483737" r:id="rId2"/>
    <p:sldLayoutId id="2147483742" r:id="rId3"/>
    <p:sldLayoutId id="2147483738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40" r:id="rId12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5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396875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168275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4725" indent="-169863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Logic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You will learn three common logical operations that will be applied in much of the course (spreadsheets, databases, web searches and both programming sections)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668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Logic: Not Just Theory (                    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7028621" cy="5029200"/>
          </a:xfrm>
        </p:spPr>
        <p:txBody>
          <a:bodyPr/>
          <a:lstStyle/>
          <a:p>
            <a:r>
              <a:rPr lang="en-CA" dirty="0" smtClean="0"/>
              <a:t>Example (an actual question from an computer science student):</a:t>
            </a:r>
          </a:p>
          <a:p>
            <a:pPr lvl="1"/>
            <a:r>
              <a:rPr lang="en-CA" dirty="0" smtClean="0"/>
              <a:t>“Why is when I type your full name [JT: “James Tam”] that I get fewer search results than just with your last name?”</a:t>
            </a:r>
          </a:p>
          <a:p>
            <a:pPr lvl="1"/>
            <a:r>
              <a:rPr lang="en-CA" dirty="0" smtClean="0"/>
              <a:t>This is an example of how you actually apply a logical operation in your day-to-day activities!</a:t>
            </a:r>
            <a:endParaRPr lang="en-CA" dirty="0"/>
          </a:p>
        </p:txBody>
      </p:sp>
      <p:pic>
        <p:nvPicPr>
          <p:cNvPr id="7" name="Content Placeholder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72" t="30303" r="35227"/>
          <a:stretch/>
        </p:blipFill>
        <p:spPr bwMode="auto">
          <a:xfrm>
            <a:off x="7485821" y="8562"/>
            <a:ext cx="1658179" cy="173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410200" y="417547"/>
            <a:ext cx="2133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i="1" dirty="0" smtClean="0"/>
              <a:t>Fascinating</a:t>
            </a:r>
            <a:endParaRPr lang="en-CA" sz="3200" i="1" dirty="0"/>
          </a:p>
        </p:txBody>
      </p:sp>
      <p:sp>
        <p:nvSpPr>
          <p:cNvPr id="9" name="TextBox 8"/>
          <p:cNvSpPr txBox="1"/>
          <p:nvPr/>
        </p:nvSpPr>
        <p:spPr>
          <a:xfrm>
            <a:off x="0" y="6477000"/>
            <a:ext cx="3505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 smtClean="0"/>
              <a:t>Image of James Tam courtesy of James Tam</a:t>
            </a:r>
            <a:endParaRPr lang="en-CA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7480442" y="1742112"/>
            <a:ext cx="1353379" cy="895630"/>
          </a:xfrm>
          <a:prstGeom prst="rect">
            <a:avLst/>
          </a:prstGeom>
          <a:noFill/>
        </p:spPr>
        <p:txBody>
          <a:bodyPr wrap="square" lIns="0" tIns="18288" rtlCol="0">
            <a:spAutoFit/>
          </a:bodyPr>
          <a:lstStyle/>
          <a:p>
            <a:r>
              <a:rPr lang="en-CA" dirty="0" smtClean="0"/>
              <a:t>Logic: not just ‘geeks’ who use it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22099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8" grpId="0"/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Logical Operators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Similar to mathematical operators they take one or two inputs and product an output.</a:t>
            </a:r>
          </a:p>
          <a:p>
            <a:r>
              <a:rPr lang="en-CA" dirty="0" smtClean="0"/>
              <a:t>Mathematical operators:</a:t>
            </a:r>
          </a:p>
          <a:p>
            <a:pPr lvl="1"/>
            <a:r>
              <a:rPr lang="en-CA" dirty="0" smtClean="0"/>
              <a:t>Take numbers as input, produce a number as output</a:t>
            </a:r>
          </a:p>
          <a:p>
            <a:pPr lvl="2"/>
            <a:r>
              <a:rPr lang="en-CA" dirty="0" smtClean="0"/>
              <a:t>Two input</a:t>
            </a:r>
          </a:p>
          <a:p>
            <a:pPr marL="352425" lvl="2" indent="0">
              <a:buNone/>
            </a:pPr>
            <a:r>
              <a:rPr lang="en-CA" dirty="0" smtClean="0"/>
              <a:t>     3 * 2</a:t>
            </a:r>
          </a:p>
          <a:p>
            <a:pPr lvl="2"/>
            <a:r>
              <a:rPr lang="en-CA" dirty="0" smtClean="0"/>
              <a:t>One input (negation)</a:t>
            </a:r>
          </a:p>
          <a:p>
            <a:pPr marL="352425" lvl="2" indent="0">
              <a:buNone/>
            </a:pPr>
            <a:r>
              <a:rPr lang="en-CA" dirty="0" smtClean="0"/>
              <a:t>    -(2)</a:t>
            </a:r>
          </a:p>
          <a:p>
            <a:r>
              <a:rPr lang="en-CA" dirty="0" smtClean="0"/>
              <a:t>Logical operators (in this section AND, OR, NOT):</a:t>
            </a:r>
          </a:p>
          <a:p>
            <a:pPr lvl="1"/>
            <a:r>
              <a:rPr lang="en-CA" dirty="0" smtClean="0"/>
              <a:t>Can only take </a:t>
            </a:r>
            <a:r>
              <a:rPr lang="en-CA" dirty="0" smtClean="0"/>
              <a:t>Boolean (true </a:t>
            </a:r>
            <a:r>
              <a:rPr lang="en-CA" dirty="0" smtClean="0"/>
              <a:t>or </a:t>
            </a:r>
            <a:r>
              <a:rPr lang="en-CA" dirty="0" smtClean="0"/>
              <a:t>false) </a:t>
            </a:r>
            <a:r>
              <a:rPr lang="en-CA" dirty="0" smtClean="0"/>
              <a:t>values as input</a:t>
            </a:r>
          </a:p>
          <a:p>
            <a:pPr lvl="1"/>
            <a:r>
              <a:rPr lang="en-CA" dirty="0" smtClean="0"/>
              <a:t>Can only produce a </a:t>
            </a:r>
            <a:r>
              <a:rPr lang="en-CA" dirty="0" smtClean="0"/>
              <a:t> Boolean (true </a:t>
            </a:r>
            <a:r>
              <a:rPr lang="en-CA" dirty="0" smtClean="0"/>
              <a:t>or </a:t>
            </a:r>
            <a:r>
              <a:rPr lang="en-CA" dirty="0" smtClean="0"/>
              <a:t>false) </a:t>
            </a:r>
            <a:r>
              <a:rPr lang="en-CA" dirty="0" smtClean="0"/>
              <a:t>value as output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13101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Truth </a:t>
            </a:r>
            <a:r>
              <a:rPr lang="en-CA" dirty="0" smtClean="0"/>
              <a:t>Tables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Examples </a:t>
            </a:r>
            <a:r>
              <a:rPr lang="en-CA" dirty="0"/>
              <a:t>(input columns specifying all possible combinations of TRUE, FALSE)</a:t>
            </a:r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5068060"/>
              </p:ext>
            </p:extLst>
          </p:nvPr>
        </p:nvGraphicFramePr>
        <p:xfrm>
          <a:off x="228600" y="2286000"/>
          <a:ext cx="1981200" cy="213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672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6328206"/>
              </p:ext>
            </p:extLst>
          </p:nvPr>
        </p:nvGraphicFramePr>
        <p:xfrm>
          <a:off x="2057400" y="3520440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1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 2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Column</a:t>
                      </a:r>
                      <a:r>
                        <a:rPr lang="en-CA" sz="1600" baseline="0" dirty="0" smtClean="0"/>
                        <a:t> 3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FALSE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sz="1600" dirty="0" smtClean="0"/>
                        <a:t>TRUE</a:t>
                      </a:r>
                      <a:endParaRPr lang="en-CA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5591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Truth Tables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Can be used for evaluating logical operations</a:t>
            </a:r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457419"/>
              </p:ext>
            </p:extLst>
          </p:nvPr>
        </p:nvGraphicFramePr>
        <p:xfrm>
          <a:off x="762000" y="2057400"/>
          <a:ext cx="6828692" cy="2346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26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83546">
                <a:tc>
                  <a:txBody>
                    <a:bodyPr/>
                    <a:lstStyle/>
                    <a:p>
                      <a:r>
                        <a:rPr lang="en-CA" dirty="0" smtClean="0"/>
                        <a:t>Column 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Column 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Result of (Column</a:t>
                      </a:r>
                      <a:r>
                        <a:rPr lang="en-CA" baseline="0" dirty="0" smtClean="0"/>
                        <a:t> 1) OPERATION (COLUMN 2)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327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OR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FALSE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650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</a:t>
            </a:r>
          </a:p>
        </p:txBody>
      </p:sp>
      <p:sp>
        <p:nvSpPr>
          <p:cNvPr id="148483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popular usage of the logical AND applies when </a:t>
            </a:r>
            <a:r>
              <a:rPr lang="en-US" altLang="en-US" sz="2400" i="1" dirty="0" smtClean="0"/>
              <a:t>ALL</a:t>
            </a:r>
            <a:r>
              <a:rPr lang="en-US" altLang="en-US" sz="2400" dirty="0" smtClean="0"/>
              <a:t> conditions must be met.</a:t>
            </a:r>
          </a:p>
          <a:p>
            <a:pPr eaLnBrk="1" hangingPunct="1"/>
            <a:r>
              <a:rPr lang="en-US" altLang="en-US" sz="2400" dirty="0" smtClean="0"/>
              <a:t>Example: 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Pick up your son AND pick up your daughter after school today.</a:t>
            </a:r>
          </a:p>
          <a:p>
            <a:pPr lvl="1" eaLnBrk="1" hangingPunct="1"/>
            <a:endParaRPr lang="en-US" altLang="en-US" sz="1800" dirty="0" smtClean="0"/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2400" dirty="0" smtClean="0"/>
              <a:t>Logical AND can be specified more formally in the form of a true table.</a:t>
            </a:r>
          </a:p>
        </p:txBody>
      </p:sp>
      <p:grpSp>
        <p:nvGrpSpPr>
          <p:cNvPr id="148484" name="Group 4"/>
          <p:cNvGrpSpPr>
            <a:grpSpLocks/>
          </p:cNvGrpSpPr>
          <p:nvPr/>
        </p:nvGrpSpPr>
        <p:grpSpPr bwMode="auto">
          <a:xfrm>
            <a:off x="1219200" y="3143250"/>
            <a:ext cx="4254500" cy="690563"/>
            <a:chOff x="604" y="1564"/>
            <a:chExt cx="2680" cy="435"/>
          </a:xfrm>
        </p:grpSpPr>
        <p:grpSp>
          <p:nvGrpSpPr>
            <p:cNvPr id="40993" name="Group 5"/>
            <p:cNvGrpSpPr>
              <a:grpSpLocks/>
            </p:cNvGrpSpPr>
            <p:nvPr/>
          </p:nvGrpSpPr>
          <p:grpSpPr bwMode="auto">
            <a:xfrm>
              <a:off x="604" y="1564"/>
              <a:ext cx="1004" cy="411"/>
              <a:chOff x="604" y="1564"/>
              <a:chExt cx="1004" cy="411"/>
            </a:xfrm>
          </p:grpSpPr>
          <p:sp>
            <p:nvSpPr>
              <p:cNvPr id="40997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8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0994" name="Group 8"/>
            <p:cNvGrpSpPr>
              <a:grpSpLocks/>
            </p:cNvGrpSpPr>
            <p:nvPr/>
          </p:nvGrpSpPr>
          <p:grpSpPr bwMode="auto">
            <a:xfrm>
              <a:off x="2036" y="1588"/>
              <a:ext cx="1248" cy="411"/>
              <a:chOff x="2036" y="1588"/>
              <a:chExt cx="1248" cy="411"/>
            </a:xfrm>
          </p:grpSpPr>
          <p:sp>
            <p:nvSpPr>
              <p:cNvPr id="40995" name="AutoShape 9"/>
              <p:cNvSpPr>
                <a:spLocks/>
              </p:cNvSpPr>
              <p:nvPr/>
            </p:nvSpPr>
            <p:spPr bwMode="auto">
              <a:xfrm rot="5400000">
                <a:off x="2552" y="1072"/>
                <a:ext cx="216" cy="1248"/>
              </a:xfrm>
              <a:prstGeom prst="rightBrace">
                <a:avLst>
                  <a:gd name="adj1" fmla="val 48148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0996" name="Text Box 10"/>
              <p:cNvSpPr txBox="1">
                <a:spLocks noChangeArrowheads="1"/>
              </p:cNvSpPr>
              <p:nvPr/>
            </p:nvSpPr>
            <p:spPr bwMode="auto">
              <a:xfrm>
                <a:off x="2216" y="1768"/>
                <a:ext cx="968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48521" name="Group 41"/>
          <p:cNvGraphicFramePr>
            <a:graphicFrameLocks noGrp="1"/>
          </p:cNvGraphicFramePr>
          <p:nvPr>
            <p:ph sz="half" idx="4294967295"/>
          </p:nvPr>
        </p:nvGraphicFramePr>
        <p:xfrm>
          <a:off x="685800" y="4667250"/>
          <a:ext cx="6018213" cy="2193948"/>
        </p:xfrm>
        <a:graphic>
          <a:graphicData uri="http://schemas.openxmlformats.org/drawingml/2006/table">
            <a:tbl>
              <a:tblPr/>
              <a:tblGrid>
                <a:gridCol w="20081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018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8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5654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 (AND)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6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32654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8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48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8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AND: Three Input Truth Table</a:t>
            </a:r>
          </a:p>
        </p:txBody>
      </p:sp>
      <p:graphicFrame>
        <p:nvGraphicFramePr>
          <p:cNvPr id="149507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9161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510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AND C2 AND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9855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AND: An Example</a:t>
            </a:r>
          </a:p>
        </p:txBody>
      </p:sp>
      <p:graphicFrame>
        <p:nvGraphicFramePr>
          <p:cNvPr id="272548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0065340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312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AND Expressions</a:t>
            </a:r>
          </a:p>
        </p:txBody>
      </p:sp>
      <p:sp>
        <p:nvSpPr>
          <p:cNvPr id="73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For ‘AND’, ‘OR’ the order of operation is left to right</a:t>
            </a:r>
          </a:p>
          <a:p>
            <a:pPr marL="111125" indent="-111125" eaLnBrk="1" hangingPunct="1"/>
            <a:endParaRPr lang="en-US" altLang="en-US" sz="2400" dirty="0" smtClean="0"/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/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001689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31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318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1020762"/>
          </a:xfrm>
        </p:spPr>
        <p:txBody>
          <a:bodyPr/>
          <a:lstStyle/>
          <a:p>
            <a:pPr eaLnBrk="1" hangingPunct="1"/>
            <a:r>
              <a:rPr lang="en-US" altLang="en-US" sz="3200" dirty="0" smtClean="0"/>
              <a:t>Logical OR</a:t>
            </a:r>
          </a:p>
        </p:txBody>
      </p:sp>
      <p:sp>
        <p:nvSpPr>
          <p:cNvPr id="152579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371600"/>
            <a:ext cx="8050213" cy="5105400"/>
          </a:xfrm>
        </p:spPr>
        <p:txBody>
          <a:bodyPr/>
          <a:lstStyle/>
          <a:p>
            <a:pPr eaLnBrk="1" hangingPunct="1"/>
            <a:r>
              <a:rPr lang="en-US" altLang="en-US" sz="2400" dirty="0" smtClean="0"/>
              <a:t>The correct everyday usage of the logical OR applies when </a:t>
            </a:r>
            <a:r>
              <a:rPr lang="en-US" altLang="en-US" sz="2400" i="1" dirty="0" smtClean="0"/>
              <a:t>ATLEAST</a:t>
            </a:r>
            <a:r>
              <a:rPr lang="en-US" altLang="en-US" sz="2400" dirty="0" smtClean="0"/>
              <a:t> one condition must be met.</a:t>
            </a:r>
          </a:p>
          <a:p>
            <a:pPr eaLnBrk="1" hangingPunct="1"/>
            <a:r>
              <a:rPr lang="en-US" altLang="en-US" sz="2400" dirty="0" smtClean="0"/>
              <a:t>Example:</a:t>
            </a:r>
          </a:p>
          <a:p>
            <a:pPr lvl="1" eaLnBrk="1" hangingPunct="1"/>
            <a:r>
              <a:rPr lang="en-US" altLang="en-US" sz="1800" dirty="0" smtClean="0">
                <a:latin typeface="Arial" panose="020B0604020202020204" pitchFamily="34" charset="0"/>
              </a:rPr>
              <a:t>You are using additional recommended resources for this course: the online textbook OR the paper textbook available in the bookstore.</a:t>
            </a:r>
          </a:p>
          <a:p>
            <a:pPr lvl="1" eaLnBrk="1" hangingPunct="1"/>
            <a:endParaRPr lang="en-US" altLang="en-US" sz="1800" dirty="0" smtClean="0">
              <a:latin typeface="Arial" panose="020B0604020202020204" pitchFamily="34" charset="0"/>
            </a:endParaRPr>
          </a:p>
          <a:p>
            <a:pPr lvl="1" eaLnBrk="1" hangingPunct="1"/>
            <a:endParaRPr lang="en-US" altLang="en-US" sz="1800" dirty="0" smtClean="0"/>
          </a:p>
          <a:p>
            <a:pPr eaLnBrk="1" hangingPunct="1"/>
            <a:r>
              <a:rPr lang="en-US" altLang="en-US" sz="1800" dirty="0" smtClean="0"/>
              <a:t>Similar to AND, logical OR can be specified more formally in the form of a truth table.</a:t>
            </a:r>
          </a:p>
          <a:p>
            <a:pPr eaLnBrk="1" hangingPunct="1"/>
            <a:endParaRPr lang="en-US" altLang="en-US" dirty="0" smtClean="0"/>
          </a:p>
          <a:p>
            <a:pPr eaLnBrk="1" hangingPunct="1"/>
            <a:endParaRPr lang="en-US" altLang="en-US" sz="2000" dirty="0" smtClean="0"/>
          </a:p>
        </p:txBody>
      </p:sp>
      <p:grpSp>
        <p:nvGrpSpPr>
          <p:cNvPr id="152580" name="Group 4"/>
          <p:cNvGrpSpPr>
            <a:grpSpLocks/>
          </p:cNvGrpSpPr>
          <p:nvPr/>
        </p:nvGrpSpPr>
        <p:grpSpPr bwMode="auto">
          <a:xfrm>
            <a:off x="1103313" y="3216275"/>
            <a:ext cx="3952875" cy="690563"/>
            <a:chOff x="540" y="1804"/>
            <a:chExt cx="2490" cy="435"/>
          </a:xfrm>
        </p:grpSpPr>
        <p:grpSp>
          <p:nvGrpSpPr>
            <p:cNvPr id="44065" name="Group 5"/>
            <p:cNvGrpSpPr>
              <a:grpSpLocks/>
            </p:cNvGrpSpPr>
            <p:nvPr/>
          </p:nvGrpSpPr>
          <p:grpSpPr bwMode="auto">
            <a:xfrm>
              <a:off x="540" y="1804"/>
              <a:ext cx="1004" cy="411"/>
              <a:chOff x="604" y="1564"/>
              <a:chExt cx="1004" cy="411"/>
            </a:xfrm>
          </p:grpSpPr>
          <p:sp>
            <p:nvSpPr>
              <p:cNvPr id="44069" name="AutoShape 6"/>
              <p:cNvSpPr>
                <a:spLocks/>
              </p:cNvSpPr>
              <p:nvPr/>
            </p:nvSpPr>
            <p:spPr bwMode="auto">
              <a:xfrm rot="5400000">
                <a:off x="988" y="1180"/>
                <a:ext cx="216" cy="984"/>
              </a:xfrm>
              <a:prstGeom prst="rightBrace">
                <a:avLst>
                  <a:gd name="adj1" fmla="val 37963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70" name="Text Box 7"/>
              <p:cNvSpPr txBox="1">
                <a:spLocks noChangeArrowheads="1"/>
              </p:cNvSpPr>
              <p:nvPr/>
            </p:nvSpPr>
            <p:spPr bwMode="auto">
              <a:xfrm>
                <a:off x="704" y="1744"/>
                <a:ext cx="904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</a:t>
                </a:r>
              </a:p>
            </p:txBody>
          </p:sp>
        </p:grpSp>
        <p:grpSp>
          <p:nvGrpSpPr>
            <p:cNvPr id="44066" name="Group 8"/>
            <p:cNvGrpSpPr>
              <a:grpSpLocks/>
            </p:cNvGrpSpPr>
            <p:nvPr/>
          </p:nvGrpSpPr>
          <p:grpSpPr bwMode="auto">
            <a:xfrm>
              <a:off x="2049" y="1828"/>
              <a:ext cx="981" cy="411"/>
              <a:chOff x="2049" y="1828"/>
              <a:chExt cx="981" cy="411"/>
            </a:xfrm>
          </p:grpSpPr>
          <p:sp>
            <p:nvSpPr>
              <p:cNvPr id="44067" name="AutoShape 9"/>
              <p:cNvSpPr>
                <a:spLocks/>
              </p:cNvSpPr>
              <p:nvPr/>
            </p:nvSpPr>
            <p:spPr bwMode="auto">
              <a:xfrm rot="5400000">
                <a:off x="2416" y="1472"/>
                <a:ext cx="216" cy="928"/>
              </a:xfrm>
              <a:prstGeom prst="rightBrace">
                <a:avLst>
                  <a:gd name="adj1" fmla="val 35802"/>
                  <a:gd name="adj2" fmla="val 50000"/>
                </a:avLst>
              </a:prstGeom>
              <a:noFill/>
              <a:ln w="38100">
                <a:solidFill>
                  <a:srgbClr val="FF0000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1800" dirty="0"/>
              </a:p>
            </p:txBody>
          </p:sp>
          <p:sp>
            <p:nvSpPr>
              <p:cNvPr id="44068" name="Text Box 10"/>
              <p:cNvSpPr txBox="1">
                <a:spLocks noChangeArrowheads="1"/>
              </p:cNvSpPr>
              <p:nvPr/>
            </p:nvSpPr>
            <p:spPr bwMode="auto">
              <a:xfrm>
                <a:off x="2049" y="2008"/>
                <a:ext cx="981" cy="231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32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1pPr>
                <a:lvl2pPr marL="742950" indent="-28575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8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2pPr>
                <a:lvl3pPr marL="11430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3pPr>
                <a:lvl4pPr marL="16002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–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4pPr>
                <a:lvl5pPr marL="2057400" indent="-228600" algn="l" eaLnBrk="0" hangingPunct="0">
                  <a:spcBef>
                    <a:spcPct val="20000"/>
                  </a:spcBef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panose="020B0604020202020204" pitchFamily="34" charset="0"/>
                  <a:buChar char="»"/>
                  <a:defRPr sz="2000">
                    <a:solidFill>
                      <a:schemeClr val="tx1"/>
                    </a:solidFill>
                    <a:latin typeface="Calibri" panose="020F050202020403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800" b="1" dirty="0">
                    <a:latin typeface="Arial" panose="020B0604020202020204" pitchFamily="34" charset="0"/>
                  </a:rPr>
                  <a:t>Condition II</a:t>
                </a:r>
              </a:p>
            </p:txBody>
          </p:sp>
        </p:grpSp>
      </p:grpSp>
      <p:graphicFrame>
        <p:nvGraphicFramePr>
          <p:cNvPr id="152587" name="Group 11"/>
          <p:cNvGraphicFramePr>
            <a:graphicFrameLocks noGrp="1"/>
          </p:cNvGraphicFramePr>
          <p:nvPr>
            <p:ph sz="half" idx="4294967295"/>
          </p:nvPr>
        </p:nvGraphicFramePr>
        <p:xfrm>
          <a:off x="788988" y="4495800"/>
          <a:ext cx="4267200" cy="2219325"/>
        </p:xfrm>
        <a:graphic>
          <a:graphicData uri="http://schemas.openxmlformats.org/drawingml/2006/table">
            <a:tbl>
              <a:tblPr/>
              <a:tblGrid>
                <a:gridCol w="142398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192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398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3850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05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0230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5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52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Logical OR: Three Input Truth Table</a:t>
            </a:r>
          </a:p>
        </p:txBody>
      </p:sp>
      <p:graphicFrame>
        <p:nvGraphicFramePr>
          <p:cNvPr id="153603" name="Group 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4876802"/>
        </p:xfrm>
        <a:graphic>
          <a:graphicData uri="http://schemas.openxmlformats.org/drawingml/2006/table">
            <a:tbl>
              <a:tblPr/>
              <a:tblGrid>
                <a:gridCol w="18018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3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558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71500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C1 OR C2 OR C3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762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94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78985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CA" altLang="en-US" dirty="0"/>
              <a:t>Logical </a:t>
            </a:r>
            <a:r>
              <a:rPr lang="en-CA" altLang="en-US" dirty="0" smtClean="0"/>
              <a:t>OR: </a:t>
            </a:r>
            <a:r>
              <a:rPr lang="en-CA" altLang="en-US" dirty="0"/>
              <a:t>An Example</a:t>
            </a:r>
          </a:p>
        </p:txBody>
      </p:sp>
      <p:graphicFrame>
        <p:nvGraphicFramePr>
          <p:cNvPr id="4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0704567"/>
              </p:ext>
            </p:extLst>
          </p:nvPr>
        </p:nvGraphicFramePr>
        <p:xfrm>
          <a:off x="1306513" y="1598613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OR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" name="Group 1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1080410"/>
              </p:ext>
            </p:extLst>
          </p:nvPr>
        </p:nvGraphicFramePr>
        <p:xfrm>
          <a:off x="1306512" y="4191000"/>
          <a:ext cx="6651625" cy="1887538"/>
        </p:xfrm>
        <a:graphic>
          <a:graphicData uri="http://schemas.openxmlformats.org/drawingml/2006/table">
            <a:tbl>
              <a:tblPr/>
              <a:tblGrid>
                <a:gridCol w="9509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5091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4932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5091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0238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</a:t>
                      </a: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CA" altLang="en-US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95250" marR="95250" anchor="ctr" horzOverflow="overflow">
                    <a:lnL cap="flat"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114300">
                        <a:spcBef>
                          <a:spcPct val="10000"/>
                        </a:spcBef>
                        <a:buSzPct val="100000"/>
                        <a:defRPr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400050">
                        <a:spcBef>
                          <a:spcPct val="0"/>
                        </a:spcBef>
                        <a:buSzPct val="100000"/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8001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028700">
                        <a:spcBef>
                          <a:spcPct val="10000"/>
                        </a:spcBef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14859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19431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24003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2857500" eaLnBrk="0" fontAlgn="base" hangingPunct="0">
                        <a:spcBef>
                          <a:spcPct val="10000"/>
                        </a:spcBef>
                        <a:spcAft>
                          <a:spcPct val="0"/>
                        </a:spcAft>
                        <a:defRPr sz="16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90000"/>
                        </a:lnSpc>
                        <a:spcBef>
                          <a:spcPct val="9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CA" altLang="en-US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</a:t>
                      </a:r>
                    </a:p>
                  </a:txBody>
                  <a:tcPr marL="95250" marR="95250" anchor="ctr" horzOverflow="overflow">
                    <a:lnL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3908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Logical OR Expressions</a:t>
            </a:r>
          </a:p>
        </p:txBody>
      </p:sp>
      <p:sp>
        <p:nvSpPr>
          <p:cNvPr id="7383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endParaRPr lang="en-US" alt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7909905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3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8307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z="3200" dirty="0" smtClean="0"/>
              <a:t>Logical NOT</a:t>
            </a:r>
          </a:p>
        </p:txBody>
      </p:sp>
      <p:sp>
        <p:nvSpPr>
          <p:cNvPr id="156675" name="Rectangle 3"/>
          <p:cNvSpPr>
            <a:spLocks noGrp="1"/>
          </p:cNvSpPr>
          <p:nvPr>
            <p:ph type="body" sz="half" idx="4294967295"/>
          </p:nvPr>
        </p:nvSpPr>
        <p:spPr>
          <a:xfrm>
            <a:off x="457200" y="1600200"/>
            <a:ext cx="8050213" cy="4876800"/>
          </a:xfrm>
        </p:spPr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everyday usage of logical NOT negates (or reverses) a statement.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Example:</a:t>
            </a:r>
          </a:p>
          <a:p>
            <a:pPr lvl="1" eaLnBrk="1" hangingPunct="1">
              <a:buFont typeface="Arial" charset="0"/>
              <a:buChar char="–"/>
              <a:defRPr/>
            </a:pPr>
            <a:r>
              <a:rPr lang="en-US" sz="2000" dirty="0" smtClean="0">
                <a:latin typeface="Arial" charset="0"/>
              </a:rPr>
              <a:t>I am finding this class quite stimulating and exciting</a:t>
            </a:r>
            <a:endParaRPr lang="en-US" sz="1800" dirty="0" smtClean="0">
              <a:latin typeface="Arial" charset="0"/>
            </a:endParaRPr>
          </a:p>
          <a:p>
            <a:pPr marL="0" indent="0" eaLnBrk="1" hangingPunct="1">
              <a:buFont typeface="Arial" charset="0"/>
              <a:buNone/>
              <a:defRPr/>
            </a:pPr>
            <a:endParaRPr lang="en-US" dirty="0" smtClean="0"/>
          </a:p>
          <a:p>
            <a:pPr eaLnBrk="1" hangingPunct="1">
              <a:buFont typeface="Arial" charset="0"/>
              <a:buChar char="•"/>
              <a:defRPr/>
            </a:pPr>
            <a:endParaRPr lang="en-US" sz="2400" dirty="0" smtClean="0"/>
          </a:p>
          <a:p>
            <a:pPr eaLnBrk="1" hangingPunct="1">
              <a:buFont typeface="Arial" charset="0"/>
              <a:buChar char="•"/>
              <a:defRPr/>
            </a:pPr>
            <a:r>
              <a:rPr lang="en-US" sz="2400" dirty="0" smtClean="0"/>
              <a:t>The truth table for logical NOT is quite simple: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sz="2000" dirty="0" smtClean="0"/>
          </a:p>
        </p:txBody>
      </p:sp>
      <p:graphicFrame>
        <p:nvGraphicFramePr>
          <p:cNvPr id="156698" name="Group 26"/>
          <p:cNvGraphicFramePr>
            <a:graphicFrameLocks noGrp="1"/>
          </p:cNvGraphicFramePr>
          <p:nvPr>
            <p:ph sz="half" idx="4294967295"/>
          </p:nvPr>
        </p:nvGraphicFramePr>
        <p:xfrm>
          <a:off x="836613" y="4800600"/>
          <a:ext cx="2289175" cy="1817688"/>
        </p:xfrm>
        <a:graphic>
          <a:graphicData uri="http://schemas.openxmlformats.org/drawingml/2006/table">
            <a:tbl>
              <a:tblPr/>
              <a:tblGrid>
                <a:gridCol w="1145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379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6574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Truth table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57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Not S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B2B2B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307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True</a:t>
                      </a:r>
                    </a:p>
                  </a:txBody>
                  <a:tcPr marL="91503" marR="91503" marT="45706" marB="45706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CA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False</a:t>
                      </a:r>
                    </a:p>
                  </a:txBody>
                  <a:tcPr marL="91503" marR="91503" marT="45706" marB="4570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pSp>
        <p:nvGrpSpPr>
          <p:cNvPr id="47124" name="Group 1"/>
          <p:cNvGrpSpPr>
            <a:grpSpLocks/>
          </p:cNvGrpSpPr>
          <p:nvPr/>
        </p:nvGrpSpPr>
        <p:grpSpPr bwMode="auto">
          <a:xfrm>
            <a:off x="1447800" y="3133725"/>
            <a:ext cx="4997450" cy="668338"/>
            <a:chOff x="1066800" y="3124200"/>
            <a:chExt cx="4997450" cy="667781"/>
          </a:xfrm>
        </p:grpSpPr>
        <p:sp>
          <p:nvSpPr>
            <p:cNvPr id="47129" name="AutoShape 21"/>
            <p:cNvSpPr>
              <a:spLocks/>
            </p:cNvSpPr>
            <p:nvPr/>
          </p:nvSpPr>
          <p:spPr bwMode="auto">
            <a:xfrm rot="5400000">
              <a:off x="3394075" y="796925"/>
              <a:ext cx="342900" cy="4997450"/>
            </a:xfrm>
            <a:prstGeom prst="rightBrace">
              <a:avLst>
                <a:gd name="adj1" fmla="val 121451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30" name="Text Box 22"/>
            <p:cNvSpPr txBox="1">
              <a:spLocks noChangeArrowheads="1"/>
            </p:cNvSpPr>
            <p:nvPr/>
          </p:nvSpPr>
          <p:spPr bwMode="auto">
            <a:xfrm>
              <a:off x="1600200" y="3422649"/>
              <a:ext cx="3810000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Statement (logical condition)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6324600" y="3124200"/>
            <a:ext cx="3122613" cy="989013"/>
            <a:chOff x="5720555" y="3124200"/>
            <a:chExt cx="3122613" cy="989231"/>
          </a:xfrm>
        </p:grpSpPr>
        <p:sp>
          <p:nvSpPr>
            <p:cNvPr id="47127" name="AutoShape 24"/>
            <p:cNvSpPr>
              <a:spLocks/>
            </p:cNvSpPr>
            <p:nvPr/>
          </p:nvSpPr>
          <p:spPr bwMode="auto">
            <a:xfrm rot="5400000">
              <a:off x="6780212" y="2965450"/>
              <a:ext cx="342900" cy="660400"/>
            </a:xfrm>
            <a:prstGeom prst="rightBrace">
              <a:avLst>
                <a:gd name="adj1" fmla="val 16049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7128" name="Text Box 25"/>
            <p:cNvSpPr txBox="1">
              <a:spLocks noChangeArrowheads="1"/>
            </p:cNvSpPr>
            <p:nvPr/>
          </p:nvSpPr>
          <p:spPr bwMode="auto">
            <a:xfrm>
              <a:off x="5720555" y="3467100"/>
              <a:ext cx="3122613" cy="646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 dirty="0">
                  <a:latin typeface="Arial" panose="020B0604020202020204" pitchFamily="34" charset="0"/>
                </a:rPr>
                <a:t>Negation of the statement/condition</a:t>
              </a:r>
            </a:p>
          </p:txBody>
        </p:sp>
      </p:grp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6350000" y="2870200"/>
            <a:ext cx="17526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l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lvl="1" eaLnBrk="1" hangingPunct="1"/>
            <a:r>
              <a:rPr lang="en-US" altLang="en-US" sz="2000" dirty="0">
                <a:latin typeface="Arial" panose="020B0604020202020204" pitchFamily="34" charset="0"/>
              </a:rPr>
              <a:t>.....</a:t>
            </a:r>
            <a:r>
              <a:rPr lang="en-US" altLang="en-US" sz="2000" i="1" dirty="0">
                <a:latin typeface="Arial" panose="020B0604020202020204" pitchFamily="34" charset="0"/>
              </a:rPr>
              <a:t>NOT!!!</a:t>
            </a:r>
          </a:p>
        </p:txBody>
      </p:sp>
    </p:spTree>
    <p:extLst>
      <p:ext uri="{BB962C8B-B14F-4D97-AF65-F5344CB8AC3E}">
        <p14:creationId xmlns:p14="http://schemas.microsoft.com/office/powerpoint/2010/main" val="684442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pPr eaLnBrk="1" hangingPunct="1"/>
            <a:r>
              <a:rPr lang="en-US" altLang="en-US" sz="3200" dirty="0" smtClean="0"/>
              <a:t>Evaluating More Complex Logical Expressions</a:t>
            </a:r>
          </a:p>
        </p:txBody>
      </p:sp>
      <p:sp>
        <p:nvSpPr>
          <p:cNvPr id="75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 eaLnBrk="1" hangingPunct="1"/>
            <a:r>
              <a:rPr lang="en-US" altLang="en-US" sz="2400" dirty="0" smtClean="0"/>
              <a:t>Order of operation (left to right evaluation if </a:t>
            </a:r>
            <a:r>
              <a:rPr lang="en-US" altLang="en-US" dirty="0" smtClean="0"/>
              <a:t>the </a:t>
            </a:r>
            <a:r>
              <a:rPr lang="en-US" altLang="en-US" sz="2400" dirty="0" smtClean="0"/>
              <a:t>‘level’ is equal)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Brackets (inner first)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Negation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sz="2000" dirty="0" smtClean="0"/>
              <a:t>AND </a:t>
            </a:r>
          </a:p>
          <a:p>
            <a:pPr marL="625475" lvl="1" indent="-457200" eaLnBrk="1" hangingPunct="1">
              <a:buFont typeface="+mj-lt"/>
              <a:buAutoNum type="arabicPeriod"/>
            </a:pPr>
            <a:r>
              <a:rPr lang="en-US" altLang="en-US" dirty="0" smtClean="0"/>
              <a:t>OR</a:t>
            </a:r>
          </a:p>
          <a:p>
            <a:pPr marL="279400" lvl="1" indent="-111125" eaLnBrk="1" hangingPunct="1"/>
            <a:endParaRPr lang="en-US" altLang="en-US" sz="2000" dirty="0" smtClean="0"/>
          </a:p>
          <a:p>
            <a:pPr marL="111125" indent="-111125" eaLnBrk="1" hangingPunct="1"/>
            <a:r>
              <a:rPr lang="en-US" altLang="en-US" dirty="0" smtClean="0"/>
              <a:t>True</a:t>
            </a:r>
            <a:r>
              <a:rPr lang="en-US" altLang="en-US" sz="2400" dirty="0" smtClean="0"/>
              <a:t> </a:t>
            </a:r>
            <a:r>
              <a:rPr lang="en-US" altLang="en-US" sz="2400" b="1" dirty="0" smtClean="0"/>
              <a:t>OR</a:t>
            </a:r>
            <a:r>
              <a:rPr lang="en-US" altLang="en-US" sz="2400" dirty="0" smtClean="0"/>
              <a:t> False </a:t>
            </a:r>
            <a:r>
              <a:rPr lang="en-US" altLang="en-US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</a:t>
            </a:r>
          </a:p>
          <a:p>
            <a:pPr marL="111125" indent="-111125" eaLnBrk="1" hangingPunct="1"/>
            <a:r>
              <a:rPr lang="en-US" altLang="en-US" sz="2400" dirty="0" smtClean="0"/>
              <a:t>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True)</a:t>
            </a:r>
          </a:p>
          <a:p>
            <a:pPr marL="111125" indent="-111125" eaLnBrk="1" hangingPunct="1"/>
            <a:r>
              <a:rPr lang="en-US" altLang="en-US" sz="2400" dirty="0" smtClean="0"/>
              <a:t>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(False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OR</a:t>
            </a:r>
            <a:r>
              <a:rPr lang="en-US" altLang="en-US" sz="2400" dirty="0" smtClean="0"/>
              <a:t> True) </a:t>
            </a:r>
            <a:r>
              <a:rPr lang="en-US" altLang="en-US" sz="2400" b="1" dirty="0" smtClean="0">
                <a:latin typeface="Arial" panose="020B0604020202020204" pitchFamily="34" charset="0"/>
              </a:rPr>
              <a:t>AND</a:t>
            </a:r>
            <a:r>
              <a:rPr lang="en-US" altLang="en-US" sz="2400" dirty="0" smtClean="0"/>
              <a:t> 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True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dirty="0" smtClean="0"/>
              <a:t>False</a:t>
            </a:r>
          </a:p>
          <a:p>
            <a:pPr marL="111125" indent="-111125" eaLnBrk="1" hangingPunct="1"/>
            <a:r>
              <a:rPr lang="en-US" altLang="en-US" sz="2400" b="1" dirty="0" smtClean="0">
                <a:latin typeface="Arial" panose="020B0604020202020204" pitchFamily="34" charset="0"/>
              </a:rPr>
              <a:t>NOT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b="1" dirty="0" smtClean="0">
                <a:latin typeface="Arial" panose="020B0604020202020204" pitchFamily="34" charset="0"/>
              </a:rPr>
              <a:t> </a:t>
            </a:r>
            <a:r>
              <a:rPr lang="en-US" altLang="en-US" sz="2400" b="1" dirty="0" err="1" smtClean="0">
                <a:latin typeface="Arial" panose="020B0604020202020204" pitchFamily="34" charset="0"/>
              </a:rPr>
              <a:t>NOT</a:t>
            </a:r>
            <a:r>
              <a:rPr lang="en-US" altLang="en-US" sz="2400" dirty="0" smtClean="0"/>
              <a:t> False</a:t>
            </a:r>
          </a:p>
        </p:txBody>
      </p:sp>
    </p:spTree>
    <p:extLst>
      <p:ext uri="{BB962C8B-B14F-4D97-AF65-F5344CB8AC3E}">
        <p14:creationId xmlns:p14="http://schemas.microsoft.com/office/powerpoint/2010/main" val="175690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059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0595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9393843"/>
              </p:ext>
            </p:extLst>
          </p:nvPr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71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Evaluating More Complex Logic: Truth Table</a:t>
            </a:r>
            <a:endParaRPr lang="en-CA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28599" y="1524000"/>
          <a:ext cx="8458200" cy="2130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04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30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43839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C1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C1 AND C2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NOT 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(C1 OR C2)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NOT(C1</a:t>
                      </a:r>
                      <a:r>
                        <a:rPr lang="en-CA" baseline="0" dirty="0" smtClean="0"/>
                        <a:t> AND C2)</a:t>
                      </a:r>
                      <a:endParaRPr lang="en-CA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dirty="0" smtClean="0"/>
                        <a:t>AND</a:t>
                      </a:r>
                      <a:r>
                        <a:rPr lang="en-CA" baseline="0" dirty="0" smtClean="0"/>
                        <a:t> </a:t>
                      </a:r>
                      <a:r>
                        <a:rPr lang="en-CA" dirty="0" smtClean="0"/>
                        <a:t>(C1 OR C2)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2533"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TRUE</a:t>
                      </a:r>
                      <a:endParaRPr lang="en-C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CA" dirty="0" smtClean="0"/>
                        <a:t>FALSE</a:t>
                      </a:r>
                      <a:endParaRPr lang="en-C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977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After This Section You Should Now Know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Three logical operators: AND, OR, NOT</a:t>
            </a:r>
          </a:p>
          <a:p>
            <a:r>
              <a:rPr lang="en-CA" dirty="0" smtClean="0"/>
              <a:t>How to evaluate logical expressions regardless the method of specification e.g., truth table</a:t>
            </a:r>
          </a:p>
        </p:txBody>
      </p:sp>
    </p:spTree>
    <p:extLst>
      <p:ext uri="{BB962C8B-B14F-4D97-AF65-F5344CB8AC3E}">
        <p14:creationId xmlns:p14="http://schemas.microsoft.com/office/powerpoint/2010/main" val="289290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10495</TotalTime>
  <Words>967</Words>
  <Application>Microsoft Office PowerPoint</Application>
  <PresentationFormat>On-screen Show (4:3)</PresentationFormat>
  <Paragraphs>370</Paragraphs>
  <Slides>18</Slides>
  <Notes>5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Times New Roman</vt:lpstr>
      <vt:lpstr>Office Theme</vt:lpstr>
      <vt:lpstr>Logic</vt:lpstr>
      <vt:lpstr>Logic: Not Just Theory (                    )</vt:lpstr>
      <vt:lpstr>Logical Operators</vt:lpstr>
      <vt:lpstr>Truth Tables</vt:lpstr>
      <vt:lpstr>Truth Tables (2)</vt:lpstr>
      <vt:lpstr>Logical AND</vt:lpstr>
      <vt:lpstr>Logical AND: Three Input Truth Table</vt:lpstr>
      <vt:lpstr>Logical AND: An Example</vt:lpstr>
      <vt:lpstr>Evaluating Logical AND Expressions</vt:lpstr>
      <vt:lpstr>Logical OR</vt:lpstr>
      <vt:lpstr>Logical OR: Three Input Truth Table</vt:lpstr>
      <vt:lpstr>Logical OR: An Example</vt:lpstr>
      <vt:lpstr>Evaluating Logical OR Expressions</vt:lpstr>
      <vt:lpstr>Logical NOT</vt:lpstr>
      <vt:lpstr>Evaluating More Complex Logical Expressions</vt:lpstr>
      <vt:lpstr>Evaluating More Complex Logic: Truth Table</vt:lpstr>
      <vt:lpstr>Evaluating More Complex Logic: Truth Table</vt:lpstr>
      <vt:lpstr>After This Section 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James Tam</dc:creator>
  <cp:keywords>logic;and;or;not;negation</cp:keywords>
  <cp:lastModifiedBy>James Tam</cp:lastModifiedBy>
  <cp:revision>309</cp:revision>
  <dcterms:created xsi:type="dcterms:W3CDTF">2014-05-13T22:22:53Z</dcterms:created>
  <dcterms:modified xsi:type="dcterms:W3CDTF">2017-07-27T00:13:45Z</dcterms:modified>
</cp:coreProperties>
</file>