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297" r:id="rId3"/>
    <p:sldId id="296" r:id="rId4"/>
    <p:sldId id="280" r:id="rId5"/>
    <p:sldId id="281" r:id="rId6"/>
    <p:sldId id="260" r:id="rId7"/>
    <p:sldId id="295" r:id="rId8"/>
    <p:sldId id="298" r:id="rId9"/>
    <p:sldId id="315" r:id="rId10"/>
    <p:sldId id="316" r:id="rId11"/>
    <p:sldId id="261" r:id="rId12"/>
    <p:sldId id="268" r:id="rId13"/>
    <p:sldId id="269" r:id="rId14"/>
    <p:sldId id="264" r:id="rId15"/>
    <p:sldId id="265" r:id="rId16"/>
    <p:sldId id="282" r:id="rId17"/>
    <p:sldId id="283" r:id="rId18"/>
    <p:sldId id="304" r:id="rId19"/>
    <p:sldId id="274" r:id="rId20"/>
    <p:sldId id="271" r:id="rId21"/>
    <p:sldId id="312" r:id="rId22"/>
    <p:sldId id="313" r:id="rId23"/>
    <p:sldId id="314" r:id="rId24"/>
    <p:sldId id="286" r:id="rId25"/>
    <p:sldId id="287" r:id="rId26"/>
    <p:sldId id="288" r:id="rId27"/>
    <p:sldId id="306" r:id="rId28"/>
    <p:sldId id="308" r:id="rId29"/>
    <p:sldId id="309" r:id="rId30"/>
    <p:sldId id="310" r:id="rId31"/>
    <p:sldId id="307" r:id="rId32"/>
    <p:sldId id="311" r:id="rId33"/>
    <p:sldId id="290" r:id="rId34"/>
    <p:sldId id="278"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7"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2372" autoAdjust="0"/>
  </p:normalViewPr>
  <p:slideViewPr>
    <p:cSldViewPr>
      <p:cViewPr varScale="1">
        <p:scale>
          <a:sx n="95" d="100"/>
          <a:sy n="95" d="100"/>
        </p:scale>
        <p:origin x="1164"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180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1/3/2017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1/3/2017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5121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77E37D52-F5CD-471A-AA53-546D93A7C3D2}" type="slidenum">
              <a:rPr lang="en-US" altLang="en-US" sz="1000" smtClean="0">
                <a:latin typeface="Times New Roman" pitchFamily="18" charset="0"/>
              </a:rPr>
              <a:pPr eaLnBrk="0" fontAlgn="base" hangingPunct="0">
                <a:spcBef>
                  <a:spcPct val="0"/>
                </a:spcBef>
                <a:spcAft>
                  <a:spcPct val="0"/>
                </a:spcAft>
                <a:defRPr/>
              </a:pPr>
              <a:t>3</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224265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847858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Tree>
    <p:extLst>
      <p:ext uri="{BB962C8B-B14F-4D97-AF65-F5344CB8AC3E}">
        <p14:creationId xmlns:p14="http://schemas.microsoft.com/office/powerpoint/2010/main" val="2483655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6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A9A69A-36F5-4E9A-92C5-67DE090565E1}" type="slidenum">
              <a:rPr lang="en-US" altLang="en-US" smtClean="0"/>
              <a:pPr fontAlgn="base">
                <a:spcBef>
                  <a:spcPct val="0"/>
                </a:spcBef>
                <a:spcAft>
                  <a:spcPct val="0"/>
                </a:spcAft>
                <a:defRPr/>
              </a:pPr>
              <a:t>12</a:t>
            </a:fld>
            <a:endParaRPr lang="en-US" altLang="en-US" dirty="0" smtClean="0"/>
          </a:p>
        </p:txBody>
      </p:sp>
    </p:spTree>
    <p:extLst>
      <p:ext uri="{BB962C8B-B14F-4D97-AF65-F5344CB8AC3E}">
        <p14:creationId xmlns:p14="http://schemas.microsoft.com/office/powerpoint/2010/main" val="1304182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8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F086D671-B146-4DDD-B41F-BDF540867992}" type="slidenum">
              <a:rPr lang="en-US" altLang="en-US" sz="1000" smtClean="0">
                <a:latin typeface="Times New Roman" pitchFamily="18" charset="0"/>
              </a:rPr>
              <a:pPr eaLnBrk="0" fontAlgn="base" hangingPunct="0">
                <a:spcBef>
                  <a:spcPct val="0"/>
                </a:spcBef>
                <a:spcAft>
                  <a:spcPct val="0"/>
                </a:spcAft>
                <a:defRPr/>
              </a:pPr>
              <a:t>19</a:t>
            </a:fld>
            <a:endParaRPr lang="en-US" altLang="en-US" sz="1000" dirty="0" smtClean="0">
              <a:latin typeface="Times New Roman" pitchFamily="18" charset="0"/>
            </a:endParaRPr>
          </a:p>
        </p:txBody>
      </p:sp>
    </p:spTree>
    <p:extLst>
      <p:ext uri="{BB962C8B-B14F-4D97-AF65-F5344CB8AC3E}">
        <p14:creationId xmlns:p14="http://schemas.microsoft.com/office/powerpoint/2010/main" val="247144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707490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230891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1533D9A4-477F-4BF4-A90F-7F7F3E511920}" type="slidenum">
              <a:rPr lang="en-US" altLang="en-US" sz="1000" smtClean="0">
                <a:latin typeface="Times New Roman" pitchFamily="18" charset="0"/>
              </a:rPr>
              <a:pPr>
                <a:lnSpc>
                  <a:spcPct val="100000"/>
                </a:lnSpc>
                <a:spcBef>
                  <a:spcPct val="0"/>
                </a:spcBef>
              </a:pPr>
              <a:t>33</a:t>
            </a:fld>
            <a:endParaRPr lang="en-US" altLang="en-US" sz="1000" dirty="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328459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1/3/2017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1/3/2017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1/3/2017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1/3/2017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1/3/2017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1/3/2017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1/3/2017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1/3/2017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1/3/2017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507561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39" r:id="rId12"/>
    <p:sldLayoutId id="2147483740"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mailto:tam@ucalgary.ca"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8.w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wmf"/><Relationship Id="rId5" Type="http://schemas.openxmlformats.org/officeDocument/2006/relationships/image" Target="../media/image26.png"/><Relationship Id="rId4" Type="http://schemas.openxmlformats.org/officeDocument/2006/relationships/image" Target="../media/image25.wmf"/></Relationships>
</file>

<file path=ppt/slides/_rels/slide13.xml.rels><?xml version="1.0" encoding="UTF-8" standalone="yes"?>
<Relationships xmlns="http://schemas.openxmlformats.org/package/2006/relationships"><Relationship Id="rId3" Type="http://schemas.openxmlformats.org/officeDocument/2006/relationships/hyperlink" Target="http://www.businessinsider.com/apple-interview-questions-2011-5#how-do-you-test-the-prototype-of-the-vending-machine-5" TargetMode="External"/><Relationship Id="rId2" Type="http://schemas.openxmlformats.org/officeDocument/2006/relationships/hyperlink" Target="http://www.businessinsider.com/15-google-interview-questions-that-will-make-you-feel-stupid-2009-11?op=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pages.cpsc.ucalgary.ca/~tamj/resources/Verifying%20D2L%20Submissions.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ucalgary.ca/it/office365/faq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office365.ucalgary.ca/" TargetMode="External"/><Relationship Id="rId4" Type="http://schemas.openxmlformats.org/officeDocument/2006/relationships/hyperlink" Target="http://www.ucalgary.ca/it/services/office-365"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7/203W/grade_calculator.xls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09600" y="3995738"/>
            <a:ext cx="7772400" cy="1470025"/>
          </a:xfrm>
        </p:spPr>
        <p:txBody>
          <a:bodyPr/>
          <a:lstStyle/>
          <a:p>
            <a:pPr eaLnBrk="1" hangingPunct="1"/>
            <a:r>
              <a:rPr lang="en-US" altLang="en-US" dirty="0" smtClean="0"/>
              <a:t>CPSC 203</a:t>
            </a:r>
          </a:p>
        </p:txBody>
      </p:sp>
      <p:sp>
        <p:nvSpPr>
          <p:cNvPr id="3" name="Subtitle 2"/>
          <p:cNvSpPr>
            <a:spLocks noGrp="1"/>
          </p:cNvSpPr>
          <p:nvPr>
            <p:ph type="subTitle" idx="1"/>
          </p:nvPr>
        </p:nvSpPr>
        <p:spPr>
          <a:xfrm>
            <a:off x="1371600" y="5410200"/>
            <a:ext cx="6400800" cy="1285875"/>
          </a:xfrm>
        </p:spPr>
        <p:txBody>
          <a:bodyPr rtlCol="0">
            <a:normAutofit/>
          </a:bodyPr>
          <a:lstStyle/>
          <a:p>
            <a:pPr eaLnBrk="1" fontAlgn="auto" hangingPunct="1">
              <a:spcAft>
                <a:spcPts val="0"/>
              </a:spcAft>
              <a:buFont typeface="Arial" panose="020B0604020202020204" pitchFamily="34" charset="0"/>
              <a:buNone/>
              <a:defRPr/>
            </a:pPr>
            <a:r>
              <a:rPr lang="en-US" dirty="0" smtClean="0">
                <a:solidFill>
                  <a:schemeClr val="tx1"/>
                </a:solidFill>
              </a:rPr>
              <a:t>Introduction to practical problem solving</a:t>
            </a:r>
          </a:p>
          <a:p>
            <a:pPr eaLnBrk="1" fontAlgn="auto" hangingPunct="1">
              <a:spcAft>
                <a:spcPts val="0"/>
              </a:spcAft>
              <a:buFont typeface="Arial" panose="020B0604020202020204" pitchFamily="34" charset="0"/>
              <a:buNone/>
              <a:defRPr/>
            </a:pPr>
            <a:r>
              <a:rPr lang="en-US" dirty="0" smtClean="0">
                <a:solidFill>
                  <a:schemeClr val="tx1"/>
                </a:solidFill>
              </a:rPr>
              <a:t>(James Tam)</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0"/>
            <a:ext cx="4572000" cy="1760608"/>
          </a:xfrm>
          <a:prstGeom prst="rect">
            <a:avLst/>
          </a:prstGeom>
        </p:spPr>
      </p:pic>
      <p:pic>
        <p:nvPicPr>
          <p:cNvPr id="1027" name="Picture 3" descr="C:\Users\tamj\Dropbox\PVT\colorbox\databa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3164" y="273414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Dropbox\PVT\colorbox\spreadshe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3521" y="2811663"/>
            <a:ext cx="2044958" cy="13689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7464" y="2534085"/>
            <a:ext cx="12954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Database</a:t>
            </a:r>
            <a:endParaRPr lang="en-US" sz="2000" b="1" dirty="0">
              <a:solidFill>
                <a:srgbClr val="FF0000"/>
              </a:solidFill>
              <a:latin typeface="Silent Hell of Cheryl" pitchFamily="2" charset="0"/>
            </a:endParaRPr>
          </a:p>
        </p:txBody>
      </p:sp>
      <p:sp>
        <p:nvSpPr>
          <p:cNvPr id="18" name="TextBox 17"/>
          <p:cNvSpPr txBox="1"/>
          <p:nvPr/>
        </p:nvSpPr>
        <p:spPr>
          <a:xfrm>
            <a:off x="1143000" y="2388386"/>
            <a:ext cx="2022411"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Spreadsheet</a:t>
            </a:r>
            <a:endParaRPr lang="en-US" sz="2000" b="1" dirty="0">
              <a:solidFill>
                <a:srgbClr val="FF0000"/>
              </a:solidFill>
              <a:latin typeface="Silent Hell of Cheryl" pitchFamily="2" charset="0"/>
            </a:endParaRPr>
          </a:p>
        </p:txBody>
      </p:sp>
      <p:sp>
        <p:nvSpPr>
          <p:cNvPr id="19" name="TextBox 18"/>
          <p:cNvSpPr txBox="1"/>
          <p:nvPr/>
        </p:nvSpPr>
        <p:spPr>
          <a:xfrm>
            <a:off x="3429000" y="1713248"/>
            <a:ext cx="27432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Computer programming</a:t>
            </a:r>
            <a:endParaRPr lang="en-US" sz="2000" b="1" dirty="0">
              <a:solidFill>
                <a:srgbClr val="FF0000"/>
              </a:solidFill>
              <a:latin typeface="Silent Hell of Cheryl" pitchFamily="2" charset="0"/>
            </a:endParaRPr>
          </a:p>
        </p:txBody>
      </p:sp>
      <p:sp>
        <p:nvSpPr>
          <p:cNvPr id="5" name="TextBox 4"/>
          <p:cNvSpPr txBox="1"/>
          <p:nvPr/>
        </p:nvSpPr>
        <p:spPr>
          <a:xfrm>
            <a:off x="0" y="6230034"/>
            <a:ext cx="2286000" cy="646331"/>
          </a:xfrm>
          <a:prstGeom prst="rect">
            <a:avLst/>
          </a:prstGeom>
          <a:noFill/>
        </p:spPr>
        <p:txBody>
          <a:bodyPr wrap="square" rtlCol="0">
            <a:spAutoFit/>
          </a:bodyPr>
          <a:lstStyle/>
          <a:p>
            <a:r>
              <a:rPr lang="en-US" dirty="0" smtClean="0"/>
              <a:t>Images: Colourbox.com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tam@ucalgary.ca</a:t>
            </a:r>
            <a:endParaRPr lang="en-US" altLang="en-US" sz="1800" dirty="0" smtClean="0"/>
          </a:p>
          <a:p>
            <a:pPr marL="568325" lvl="1" indent="-171450"/>
            <a:r>
              <a:rPr lang="en-US" altLang="en-US" sz="1800" dirty="0" smtClean="0"/>
              <a:t>Make sure you specify the course name and number in the subject line of the email ‘CPSC 203’</a:t>
            </a:r>
          </a:p>
          <a:p>
            <a:pPr marL="223838" indent="-223838"/>
            <a:r>
              <a:rPr lang="en-US" altLang="en-US" dirty="0" smtClean="0"/>
              <a:t>Office hours</a:t>
            </a:r>
          </a:p>
          <a:p>
            <a:pPr marL="568325" lvl="1" indent="-171450"/>
            <a:r>
              <a:rPr lang="en-US" altLang="en-US" sz="1800" dirty="0" smtClean="0"/>
              <a:t>Office hours: </a:t>
            </a:r>
          </a:p>
          <a:p>
            <a:pPr marL="857250" lvl="2" indent="-171450"/>
            <a:r>
              <a:rPr lang="en-GB" sz="1600" dirty="0" smtClean="0"/>
              <a:t>T</a:t>
            </a:r>
            <a:r>
              <a:rPr lang="en-GB" sz="1600" dirty="0"/>
              <a:t>: 14:00 - </a:t>
            </a:r>
            <a:r>
              <a:rPr lang="en-GB" sz="1600" dirty="0" smtClean="0"/>
              <a:t>14:50 (</a:t>
            </a:r>
            <a:r>
              <a:rPr lang="en-US" altLang="en-US" sz="1600" dirty="0"/>
              <a:t>If I’m not in my office give me a few minutes or check the lecture </a:t>
            </a:r>
            <a:r>
              <a:rPr lang="en-US" altLang="en-US" sz="1600" dirty="0" smtClean="0"/>
              <a:t>room).</a:t>
            </a:r>
          </a:p>
          <a:p>
            <a:pPr marL="857250" lvl="2" indent="-171450"/>
            <a:r>
              <a:rPr lang="en-US" altLang="en-US" sz="1600" dirty="0" smtClean="0"/>
              <a:t>W &amp; R: 15:00 – 15:30 </a:t>
            </a:r>
            <a:endParaRPr lang="en-US" altLang="en-US" sz="1600" dirty="0"/>
          </a:p>
        </p:txBody>
      </p:sp>
      <p:pic>
        <p:nvPicPr>
          <p:cNvPr id="4101"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29425" y="12509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295400" y="4495800"/>
            <a:ext cx="4699000" cy="1760538"/>
            <a:chOff x="1092200" y="4924425"/>
            <a:chExt cx="4699338" cy="1760538"/>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782680" y="5492576"/>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p>
        </p:txBody>
      </p:sp>
    </p:spTree>
    <p:extLst>
      <p:ext uri="{BB962C8B-B14F-4D97-AF65-F5344CB8AC3E}">
        <p14:creationId xmlns:p14="http://schemas.microsoft.com/office/powerpoint/2010/main" val="158814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smtClean="0"/>
              <a:t>Course Resources</a:t>
            </a:r>
          </a:p>
        </p:txBody>
      </p:sp>
      <p:sp>
        <p:nvSpPr>
          <p:cNvPr id="352259" name="Rectangle 3"/>
          <p:cNvSpPr>
            <a:spLocks noGrp="1" noChangeArrowheads="1"/>
          </p:cNvSpPr>
          <p:nvPr>
            <p:ph type="body" idx="1"/>
          </p:nvPr>
        </p:nvSpPr>
        <p:spPr/>
        <p:txBody>
          <a:bodyPr rtlCol="0">
            <a:normAutofit fontScale="92500"/>
          </a:bodyPr>
          <a:lstStyle/>
          <a:p>
            <a:pPr marL="182563" indent="-182563" eaLnBrk="1" fontAlgn="auto" hangingPunct="1">
              <a:spcAft>
                <a:spcPts val="0"/>
              </a:spcAft>
              <a:buFont typeface="Arial" panose="020B0604020202020204" pitchFamily="34" charset="0"/>
              <a:buChar char="•"/>
              <a:defRPr/>
            </a:pPr>
            <a:r>
              <a:rPr lang="en-US" altLang="en-US" dirty="0" smtClean="0"/>
              <a:t>Required resources:</a:t>
            </a:r>
          </a:p>
          <a:p>
            <a:pPr marL="417513" lvl="1" indent="-182563" eaLnBrk="1" fontAlgn="auto" hangingPunct="1">
              <a:spcAft>
                <a:spcPts val="0"/>
              </a:spcAft>
              <a:buFont typeface="Arial" panose="020B0604020202020204" pitchFamily="34" charset="0"/>
              <a:buChar char="–"/>
              <a:defRPr/>
            </a:pPr>
            <a:r>
              <a:rPr lang="en-US" altLang="en-US" dirty="0" smtClean="0"/>
              <a:t>Course website: </a:t>
            </a:r>
            <a:r>
              <a:rPr lang="en-US" altLang="en-US" dirty="0"/>
              <a:t>http</a:t>
            </a:r>
            <a:r>
              <a:rPr lang="en-US" altLang="en-US" dirty="0" smtClean="0"/>
              <a:t>://www.cpsc.ucalgary.ca</a:t>
            </a:r>
            <a:r>
              <a:rPr lang="en-US" altLang="en-US" dirty="0"/>
              <a:t>/~</a:t>
            </a:r>
            <a:r>
              <a:rPr lang="en-US" altLang="en-US" dirty="0" smtClean="0"/>
              <a:t>tamj/2017/203F (</a:t>
            </a:r>
            <a:r>
              <a:rPr lang="en-US" altLang="en-US" dirty="0"/>
              <a:t>You </a:t>
            </a:r>
            <a:r>
              <a:rPr lang="en-US" altLang="en-US" dirty="0" smtClean="0"/>
              <a:t>must get the slides off the course webpage before lecture so you don’t have to copy them down during class)</a:t>
            </a:r>
          </a:p>
          <a:p>
            <a:pPr marL="182563" indent="-182563" eaLnBrk="1" fontAlgn="auto" hangingPunct="1">
              <a:spcAft>
                <a:spcPts val="0"/>
              </a:spcAft>
              <a:buFont typeface="Arial" panose="020B0604020202020204" pitchFamily="34" charset="0"/>
              <a:buChar char="•"/>
              <a:defRPr/>
            </a:pPr>
            <a:r>
              <a:rPr lang="en-US" altLang="en-US" dirty="0" smtClean="0"/>
              <a:t>Course textbooks (recommended but not a mandatory purchases).</a:t>
            </a:r>
          </a:p>
          <a:p>
            <a:pPr marL="404813" lvl="1" indent="-182563" eaLnBrk="1" fontAlgn="auto" hangingPunct="1">
              <a:spcAft>
                <a:spcPts val="0"/>
              </a:spcAft>
              <a:buFont typeface="Arial" panose="020B0604020202020204" pitchFamily="34" charset="0"/>
              <a:buChar char="•"/>
              <a:defRPr/>
            </a:pPr>
            <a:r>
              <a:rPr lang="en-US" altLang="en-US" dirty="0" smtClean="0"/>
              <a:t>#1: For most course topics but especially helpful for the tougher ones (database, VBA program writing)</a:t>
            </a:r>
            <a:endParaRPr lang="en-US" altLang="en-US" dirty="0"/>
          </a:p>
          <a:p>
            <a:pPr marL="522288" lvl="2" indent="-182563" eaLnBrk="1" fontAlgn="auto" hangingPunct="1">
              <a:spcAft>
                <a:spcPts val="0"/>
              </a:spcAft>
              <a:buFont typeface="Arial" panose="020B0604020202020204" pitchFamily="34" charset="0"/>
              <a:buChar char="•"/>
              <a:defRPr/>
            </a:pPr>
            <a:r>
              <a:rPr lang="en-US" altLang="en-US" dirty="0" smtClean="0"/>
              <a:t> </a:t>
            </a:r>
            <a:r>
              <a:rPr lang="en-CA" dirty="0" smtClean="0"/>
              <a:t>“</a:t>
            </a:r>
            <a:r>
              <a:rPr lang="en-CA" b="1" dirty="0" smtClean="0"/>
              <a:t>Computer </a:t>
            </a:r>
            <a:r>
              <a:rPr lang="en-CA" b="1" dirty="0"/>
              <a:t>Science Chop Suey! Computer &amp; software fundamentals, practical problem </a:t>
            </a:r>
            <a:r>
              <a:rPr lang="en-CA" b="1" dirty="0" smtClean="0"/>
              <a:t>solving</a:t>
            </a:r>
            <a:r>
              <a:rPr lang="en-CA" dirty="0" smtClean="0"/>
              <a:t>” </a:t>
            </a:r>
            <a:r>
              <a:rPr lang="en-CA" dirty="0"/>
              <a:t>by James Tam (Published by Wiley</a:t>
            </a:r>
            <a:r>
              <a:rPr lang="en-CA" dirty="0" smtClean="0"/>
              <a:t>)</a:t>
            </a:r>
          </a:p>
          <a:p>
            <a:pPr marL="404813" lvl="1" indent="-182563" eaLnBrk="1" fontAlgn="auto" hangingPunct="1">
              <a:spcAft>
                <a:spcPts val="0"/>
              </a:spcAft>
              <a:buFont typeface="Arial" panose="020B0604020202020204" pitchFamily="34" charset="0"/>
              <a:buChar char="•"/>
              <a:defRPr/>
            </a:pPr>
            <a:r>
              <a:rPr lang="en-US" altLang="en-US" dirty="0" smtClean="0"/>
              <a:t>#2: Just for the VBA programming part of the course</a:t>
            </a:r>
          </a:p>
          <a:p>
            <a:pPr lvl="1"/>
            <a:r>
              <a:rPr lang="en-CA" sz="1800" dirty="0" smtClean="0"/>
              <a:t>“</a:t>
            </a:r>
            <a:r>
              <a:rPr lang="en-CA" sz="1800" b="1" dirty="0" smtClean="0"/>
              <a:t>Mastering </a:t>
            </a:r>
            <a:r>
              <a:rPr lang="en-CA" sz="1800" b="1" dirty="0"/>
              <a:t>VBA for Microsoft Office </a:t>
            </a:r>
            <a:r>
              <a:rPr lang="en-CA" sz="1800" b="1" dirty="0" smtClean="0"/>
              <a:t>2013</a:t>
            </a:r>
            <a:r>
              <a:rPr lang="en-CA" sz="1800" dirty="0" smtClean="0"/>
              <a:t>” </a:t>
            </a:r>
            <a:r>
              <a:rPr lang="en-CA" sz="1800" dirty="0"/>
              <a:t>by Richard Mansfield (Published by Wiley)</a:t>
            </a:r>
          </a:p>
          <a:p>
            <a:pPr marL="404813" lvl="1" indent="-182563" eaLnBrk="1" fontAlgn="auto" hangingPunct="1">
              <a:spcAft>
                <a:spcPts val="0"/>
              </a:spcAft>
              <a:buFont typeface="Arial" panose="020B0604020202020204" pitchFamily="34" charset="0"/>
              <a:buChar char="•"/>
              <a:defRPr/>
            </a:pPr>
            <a:endParaRPr lang="en-US" altLang="en-US" sz="1400" dirty="0" smtClean="0"/>
          </a:p>
          <a:p>
            <a:pPr marL="0" indent="0">
              <a:buNone/>
            </a:pPr>
            <a:r>
              <a:rPr lang="en-CA" dirty="0"/>
              <a:t/>
            </a:r>
            <a:br>
              <a:rPr lang="en-CA" dirty="0"/>
            </a:br>
            <a:endParaRPr lang="en-CA" dirty="0"/>
          </a:p>
          <a:p>
            <a:pPr marL="404813" lvl="1" indent="-182563" eaLnBrk="1" fontAlgn="auto" hangingPunct="1">
              <a:spcAft>
                <a:spcPts val="0"/>
              </a:spcAft>
              <a:buFont typeface="Arial" panose="020B0604020202020204" pitchFamily="34" charset="0"/>
              <a:buChar char="•"/>
              <a:defRPr/>
            </a:pPr>
            <a:endParaRPr lang="en-US" altLang="en-US" sz="1400" dirty="0" smtClean="0"/>
          </a:p>
        </p:txBody>
      </p:sp>
    </p:spTree>
    <p:extLst>
      <p:ext uri="{BB962C8B-B14F-4D97-AF65-F5344CB8AC3E}">
        <p14:creationId xmlns:p14="http://schemas.microsoft.com/office/powerpoint/2010/main" val="2374965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additional details (e.g., explanations) during lecture time</a:t>
            </a:r>
          </a:p>
          <a:p>
            <a:pPr lvl="2">
              <a:spcBef>
                <a:spcPts val="600"/>
              </a:spcBef>
            </a:pPr>
            <a:r>
              <a:rPr lang="en-CA" altLang="en-US" dirty="0" smtClean="0"/>
              <a:t>Take notes!</a:t>
            </a:r>
          </a:p>
          <a:p>
            <a:pPr lvl="2">
              <a:spcBef>
                <a:spcPts val="600"/>
              </a:spcBef>
            </a:pPr>
            <a:r>
              <a:rPr lang="en-CA" altLang="en-US" dirty="0" smtClean="0"/>
              <a:t>If you miss a lecture then get a copy of the in-class notes from another student (who takes detailed notes)</a:t>
            </a:r>
            <a:endParaRPr lang="en-US" altLang="en-US" dirty="0" smtClean="0"/>
          </a:p>
        </p:txBody>
      </p:sp>
    </p:spTree>
    <p:extLst>
      <p:ext uri="{BB962C8B-B14F-4D97-AF65-F5344CB8AC3E}">
        <p14:creationId xmlns:p14="http://schemas.microsoft.com/office/powerpoint/2010/main" val="3398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2" name="Group 1"/>
          <p:cNvGrpSpPr/>
          <p:nvPr/>
        </p:nvGrpSpPr>
        <p:grpSpPr>
          <a:xfrm>
            <a:off x="1" y="5692775"/>
            <a:ext cx="5090954" cy="1146175"/>
            <a:chOff x="1" y="5692775"/>
            <a:chExt cx="5090954" cy="1146175"/>
          </a:xfrm>
        </p:grpSpPr>
        <p:grpSp>
          <p:nvGrpSpPr>
            <p:cNvPr id="41" name="Group 40"/>
            <p:cNvGrpSpPr>
              <a:grpSpLocks/>
            </p:cNvGrpSpPr>
            <p:nvPr/>
          </p:nvGrpSpPr>
          <p:grpSpPr bwMode="auto">
            <a:xfrm>
              <a:off x="1" y="5692775"/>
              <a:ext cx="2079624" cy="1146175"/>
              <a:chOff x="-172" y="5692453"/>
              <a:chExt cx="2079534" cy="1146425"/>
            </a:xfrm>
          </p:grpSpPr>
          <p:sp>
            <p:nvSpPr>
              <p:cNvPr id="7186" name="Documents"/>
              <p:cNvSpPr>
                <a:spLocks noEditPoints="1" noChangeArrowheads="1"/>
              </p:cNvSpPr>
              <p:nvPr/>
            </p:nvSpPr>
            <p:spPr bwMode="auto">
              <a:xfrm>
                <a:off x="-172" y="5692453"/>
                <a:ext cx="1693928"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Create: </a:t>
                </a:r>
                <a:r>
                  <a:rPr lang="en-US" altLang="en-US" sz="1200" dirty="0" smtClean="0">
                    <a:latin typeface="Arial" charset="0"/>
                  </a:rPr>
                  <a:t>spreadsheets, databases</a:t>
                </a:r>
                <a:endParaRPr lang="en-US" altLang="en-US" sz="12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8" y="6186037"/>
                <a:ext cx="186203"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7178" name="Group 20"/>
            <p:cNvGrpSpPr>
              <a:grpSpLocks/>
            </p:cNvGrpSpPr>
            <p:nvPr/>
          </p:nvGrpSpPr>
          <p:grpSpPr bwMode="auto">
            <a:xfrm>
              <a:off x="2519363" y="5840413"/>
              <a:ext cx="2183512" cy="9286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Write:</a:t>
                </a:r>
              </a:p>
              <a:p>
                <a:pPr eaLnBrk="1" hangingPunct="1">
                  <a:spcBef>
                    <a:spcPct val="0"/>
                  </a:spcBef>
                  <a:buFontTx/>
                  <a:buNone/>
                </a:pPr>
                <a:r>
                  <a:rPr lang="en-US" altLang="en-US" sz="1200" dirty="0" smtClean="0">
                    <a:latin typeface="Arial" charset="0"/>
                  </a:rPr>
                  <a:t>Computer programs</a:t>
                </a:r>
                <a:endParaRPr lang="en-US" altLang="en-US" sz="1200" dirty="0">
                  <a:latin typeface="Arial" charset="0"/>
                </a:endParaRPr>
              </a:p>
            </p:txBody>
          </p:sp>
        </p:grpSp>
        <p:sp>
          <p:nvSpPr>
            <p:cNvPr id="32" name="Rectangle 45"/>
            <p:cNvSpPr>
              <a:spLocks noChangeArrowheads="1"/>
            </p:cNvSpPr>
            <p:nvPr/>
          </p:nvSpPr>
          <p:spPr bwMode="auto">
            <a:xfrm>
              <a:off x="4872783" y="6059645"/>
              <a:ext cx="218172" cy="749544"/>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3" name="Rectangle 46"/>
            <p:cNvSpPr>
              <a:spLocks noChangeArrowheads="1"/>
            </p:cNvSpPr>
            <p:nvPr/>
          </p:nvSpPr>
          <p:spPr bwMode="auto">
            <a:xfrm>
              <a:off x="4904743" y="6186251"/>
              <a:ext cx="186211" cy="60488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6" name="Group 5"/>
          <p:cNvGrpSpPr/>
          <p:nvPr/>
        </p:nvGrpSpPr>
        <p:grpSpPr>
          <a:xfrm>
            <a:off x="2480549" y="3873735"/>
            <a:ext cx="1504076" cy="1324196"/>
            <a:chOff x="2480549" y="3873735"/>
            <a:chExt cx="1504076" cy="1324196"/>
          </a:xfrm>
        </p:grpSpPr>
        <p:grpSp>
          <p:nvGrpSpPr>
            <p:cNvPr id="4" name="Group 3"/>
            <p:cNvGrpSpPr/>
            <p:nvPr/>
          </p:nvGrpSpPr>
          <p:grpSpPr>
            <a:xfrm>
              <a:off x="2480549" y="3873735"/>
              <a:ext cx="1504076" cy="1205140"/>
              <a:chOff x="2480549" y="3974299"/>
              <a:chExt cx="1504076" cy="1205140"/>
            </a:xfrm>
          </p:grpSpPr>
          <p:sp>
            <p:nvSpPr>
              <p:cNvPr id="7184"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5"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5" name="TextBox 4"/>
            <p:cNvSpPr txBox="1"/>
            <p:nvPr/>
          </p:nvSpPr>
          <p:spPr>
            <a:xfrm>
              <a:off x="2480549" y="4982487"/>
              <a:ext cx="914400" cy="215444"/>
            </a:xfrm>
            <a:prstGeom prst="rect">
              <a:avLst/>
            </a:prstGeom>
            <a:noFill/>
          </p:spPr>
          <p:txBody>
            <a:bodyPr wrap="square" rtlCol="0">
              <a:spAutoFit/>
            </a:bodyPr>
            <a:lstStyle/>
            <a:p>
              <a:r>
                <a:rPr lang="en-US" sz="800" dirty="0" smtClean="0"/>
                <a:t>colourbox.com</a:t>
              </a:r>
              <a:endParaRPr lang="en-US" sz="800" dirty="0"/>
            </a:p>
          </p:txBody>
        </p:sp>
      </p:grpSp>
    </p:spTree>
    <p:extLst>
      <p:ext uri="{BB962C8B-B14F-4D97-AF65-F5344CB8AC3E}">
        <p14:creationId xmlns:p14="http://schemas.microsoft.com/office/powerpoint/2010/main" val="4143896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25"/>
          <p:cNvSpPr>
            <a:spLocks noGrp="1"/>
          </p:cNvSpPr>
          <p:nvPr>
            <p:ph type="title"/>
          </p:nvPr>
        </p:nvSpPr>
        <p:spPr/>
        <p:txBody>
          <a:bodyPr/>
          <a:lstStyle/>
          <a:p>
            <a:pPr eaLnBrk="1" hangingPunct="1"/>
            <a:r>
              <a:rPr lang="en-US" altLang="en-US" dirty="0" smtClean="0"/>
              <a:t>Tam’s “House Rules”</a:t>
            </a:r>
          </a:p>
        </p:txBody>
      </p:sp>
      <p:sp>
        <p:nvSpPr>
          <p:cNvPr id="27" name="Content Placeholder 26"/>
          <p:cNvSpPr>
            <a:spLocks noGrp="1"/>
          </p:cNvSpPr>
          <p:nvPr>
            <p:ph idx="1"/>
          </p:nvPr>
        </p:nvSpPr>
        <p:spPr/>
        <p:txBody>
          <a:bodyPr/>
          <a:lstStyle/>
          <a:p>
            <a:pPr eaLnBrk="1" hangingPunct="1"/>
            <a:r>
              <a:rPr lang="en-US" altLang="en-US" dirty="0" smtClean="0"/>
              <a:t>I always endeavor to keep the lecture within the prescribed time boundaries</a:t>
            </a:r>
          </a:p>
          <a:p>
            <a:pPr eaLnBrk="1" hangingPunct="1"/>
            <a:r>
              <a:rPr lang="en-US" altLang="en-US" dirty="0" smtClean="0"/>
              <a:t>You won’t pack up and leave before time is up</a:t>
            </a:r>
          </a:p>
          <a:p>
            <a:pPr eaLnBrk="1" hangingPunct="1"/>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5672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30432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5672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t>Tam’s “House Rules”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No recordings/captures without permission during class please</a:t>
            </a:r>
          </a:p>
          <a:p>
            <a:pPr eaLnBrk="1" fontAlgn="auto" hangingPunct="1">
              <a:spcAft>
                <a:spcPts val="0"/>
              </a:spcAft>
              <a:buFont typeface="Arial" panose="020B0604020202020204" pitchFamily="34" charset="0"/>
              <a:buChar char="•"/>
              <a:defRPr/>
            </a:pPr>
            <a:endParaRPr lang="en-US" dirty="0" smtClean="0"/>
          </a:p>
          <a:p>
            <a:pPr marL="0" indent="0" eaLnBrk="1" fontAlgn="auto" hangingPunct="1">
              <a:spcAft>
                <a:spcPts val="0"/>
              </a:spcAft>
              <a:buFont typeface="Arial" panose="020B0604020202020204" pitchFamily="34" charset="0"/>
              <a:buNone/>
              <a:defRPr/>
            </a:pPr>
            <a:endParaRPr lang="en-US" dirty="0" smtClean="0"/>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55650" y="1828800"/>
            <a:ext cx="3892550" cy="1143000"/>
            <a:chOff x="755583" y="1828800"/>
            <a:chExt cx="3892617" cy="1143000"/>
          </a:xfrm>
        </p:grpSpPr>
        <p:pic>
          <p:nvPicPr>
            <p:cNvPr id="1741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p:cNvGrpSpPr/>
          <p:nvPr/>
        </p:nvGrpSpPr>
        <p:grpSpPr>
          <a:xfrm>
            <a:off x="573936" y="4492018"/>
            <a:ext cx="5326549" cy="1761474"/>
            <a:chOff x="573936" y="4492018"/>
            <a:chExt cx="5326549" cy="1761474"/>
          </a:xfrm>
        </p:grpSpPr>
        <p:grpSp>
          <p:nvGrpSpPr>
            <p:cNvPr id="13" name="Group 12"/>
            <p:cNvGrpSpPr/>
            <p:nvPr/>
          </p:nvGrpSpPr>
          <p:grpSpPr>
            <a:xfrm>
              <a:off x="693485" y="4492018"/>
              <a:ext cx="5207000" cy="1761474"/>
              <a:chOff x="693485" y="4492018"/>
              <a:chExt cx="5207000" cy="1761474"/>
            </a:xfrm>
          </p:grpSpPr>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6"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13"/>
            <p:cNvSpPr txBox="1"/>
            <p:nvPr/>
          </p:nvSpPr>
          <p:spPr>
            <a:xfrm>
              <a:off x="573936" y="5125627"/>
              <a:ext cx="839394" cy="185351"/>
            </a:xfrm>
            <a:prstGeom prst="rect">
              <a:avLst/>
            </a:prstGeom>
            <a:noFill/>
            <a:ln w="0">
              <a:noFill/>
            </a:ln>
          </p:spPr>
          <p:txBody>
            <a:bodyPr wrap="square" lIns="0" rtlCol="0">
              <a:noAutofit/>
            </a:bodyPr>
            <a:lstStyle/>
            <a:p>
              <a:r>
                <a:rPr lang="en-US" sz="800" dirty="0" smtClean="0"/>
                <a:t>Colourbox.com</a:t>
              </a:r>
            </a:p>
          </p:txBody>
        </p:sp>
      </p:grpSp>
    </p:spTree>
    <p:extLst>
      <p:ext uri="{BB962C8B-B14F-4D97-AF65-F5344CB8AC3E}">
        <p14:creationId xmlns:p14="http://schemas.microsoft.com/office/powerpoint/2010/main" val="2129939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p>
          <a:p>
            <a:endParaRPr lang="en-US" dirty="0"/>
          </a:p>
          <a:p>
            <a:endParaRPr lang="en-US" dirty="0" smtClean="0"/>
          </a:p>
          <a:p>
            <a:endParaRPr lang="en-US" dirty="0"/>
          </a:p>
          <a:p>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860620"/>
            <a:ext cx="1371600" cy="13716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8518"/>
          <a:stretch/>
        </p:blipFill>
        <p:spPr>
          <a:xfrm>
            <a:off x="457200" y="4800600"/>
            <a:ext cx="2467354" cy="1516966"/>
          </a:xfrm>
          <a:prstGeom prst="rect">
            <a:avLst/>
          </a:prstGeom>
        </p:spPr>
      </p:pic>
      <p:sp>
        <p:nvSpPr>
          <p:cNvPr id="6" name="TextBox 5"/>
          <p:cNvSpPr txBox="1"/>
          <p:nvPr/>
        </p:nvSpPr>
        <p:spPr>
          <a:xfrm>
            <a:off x="9659" y="6312120"/>
            <a:ext cx="2401556" cy="241161"/>
          </a:xfrm>
          <a:prstGeom prst="rect">
            <a:avLst/>
          </a:prstGeom>
          <a:noFill/>
          <a:ln w="0">
            <a:noFill/>
          </a:ln>
        </p:spPr>
        <p:txBody>
          <a:bodyPr wrap="square" lIns="0" rtlCol="0">
            <a:noAutofit/>
          </a:bodyPr>
          <a:lstStyle/>
          <a:p>
            <a:r>
              <a:rPr lang="en-US" dirty="0" smtClean="0"/>
              <a:t>Images from colourbox.com</a:t>
            </a:r>
          </a:p>
        </p:txBody>
      </p:sp>
    </p:spTree>
    <p:extLst>
      <p:ext uri="{BB962C8B-B14F-4D97-AF65-F5344CB8AC3E}">
        <p14:creationId xmlns:p14="http://schemas.microsoft.com/office/powerpoint/2010/main" val="61272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Windows Operating System: This Section</a:t>
            </a:r>
            <a:endParaRPr lang="en-CA" dirty="0"/>
          </a:p>
        </p:txBody>
      </p:sp>
      <p:sp>
        <p:nvSpPr>
          <p:cNvPr id="3" name="Content Placeholder 2"/>
          <p:cNvSpPr>
            <a:spLocks noGrp="1"/>
          </p:cNvSpPr>
          <p:nvPr>
            <p:ph idx="1"/>
          </p:nvPr>
        </p:nvSpPr>
        <p:spPr/>
        <p:txBody>
          <a:bodyPr/>
          <a:lstStyle/>
          <a:p>
            <a:pPr eaLnBrk="1" fontAlgn="auto" hangingPunct="1">
              <a:spcAft>
                <a:spcPts val="0"/>
              </a:spcAft>
              <a:buFont typeface="Arial" panose="020B0604020202020204" pitchFamily="34" charset="0"/>
              <a:buChar char="•"/>
              <a:defRPr/>
            </a:pPr>
            <a:r>
              <a:rPr lang="en-US" dirty="0"/>
              <a:t>Although </a:t>
            </a:r>
            <a:r>
              <a:rPr lang="en-US" dirty="0" smtClean="0"/>
              <a:t>assignments mostly </a:t>
            </a:r>
            <a:r>
              <a:rPr lang="en-US" dirty="0"/>
              <a:t>on MS-Office, this course will </a:t>
            </a:r>
            <a:r>
              <a:rPr lang="en-US" dirty="0" smtClean="0"/>
              <a:t>teach concepts using a version of MS-Windows.</a:t>
            </a:r>
          </a:p>
          <a:p>
            <a:pPr lvl="1" eaLnBrk="1" fontAlgn="auto" hangingPunct="1">
              <a:spcAft>
                <a:spcPts val="0"/>
              </a:spcAft>
              <a:buFont typeface="Arial" panose="020B0604020202020204" pitchFamily="34" charset="0"/>
              <a:buChar char="•"/>
              <a:defRPr/>
            </a:pPr>
            <a:r>
              <a:rPr lang="en-US" dirty="0" smtClean="0"/>
              <a:t>(The MAC-specific lecture is no longer run).</a:t>
            </a:r>
          </a:p>
          <a:p>
            <a:pPr eaLnBrk="1" fontAlgn="auto" hangingPunct="1">
              <a:spcAft>
                <a:spcPts val="0"/>
              </a:spcAft>
              <a:buFont typeface="Arial" panose="020B0604020202020204" pitchFamily="34" charset="0"/>
              <a:buChar char="•"/>
              <a:defRPr/>
            </a:pPr>
            <a:r>
              <a:rPr lang="en-US" dirty="0" smtClean="0"/>
              <a:t>You might be able to implement your work on a MAC but keep in mind available resources are for Windows.</a:t>
            </a:r>
          </a:p>
          <a:p>
            <a:pPr lvl="1" eaLnBrk="1" fontAlgn="auto" hangingPunct="1">
              <a:spcAft>
                <a:spcPts val="0"/>
              </a:spcAft>
              <a:buFont typeface="Arial" panose="020B0604020202020204" pitchFamily="34" charset="0"/>
              <a:buChar char="•"/>
              <a:defRPr/>
            </a:pPr>
            <a:r>
              <a:rPr lang="en-US" dirty="0" smtClean="0"/>
              <a:t>That means if you have an odd technical glitch you might be on your own.</a:t>
            </a:r>
          </a:p>
          <a:p>
            <a:pPr eaLnBrk="1" fontAlgn="auto" hangingPunct="1">
              <a:spcAft>
                <a:spcPts val="0"/>
              </a:spcAft>
              <a:buFont typeface="Arial" panose="020B0604020202020204" pitchFamily="34" charset="0"/>
              <a:buChar char="•"/>
              <a:defRPr/>
            </a:pPr>
            <a:r>
              <a:rPr lang="en-US" dirty="0" smtClean="0"/>
              <a:t>Generally you can not only work on assignments in the CPSC 203 computer labs but many of the labs on campus.</a:t>
            </a:r>
          </a:p>
          <a:p>
            <a:pPr lvl="1" eaLnBrk="1" fontAlgn="auto" hangingPunct="1">
              <a:spcAft>
                <a:spcPts val="0"/>
              </a:spcAft>
              <a:buFont typeface="Arial" panose="020B0604020202020204" pitchFamily="34" charset="0"/>
              <a:buChar char="•"/>
              <a:defRPr/>
            </a:pPr>
            <a:r>
              <a:rPr lang="en-US" dirty="0" smtClean="0"/>
              <a:t>Keep in mind some features of MS-Office may (for some reason) be disabled if you use a computer lab other than the 203 lab e.g. the library computers may have some of the ‘citation’ features required for A1 disabled.</a:t>
            </a:r>
          </a:p>
        </p:txBody>
      </p:sp>
    </p:spTree>
    <p:extLst>
      <p:ext uri="{BB962C8B-B14F-4D97-AF65-F5344CB8AC3E}">
        <p14:creationId xmlns:p14="http://schemas.microsoft.com/office/powerpoint/2010/main" val="1702323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smtClean="0"/>
              <a:t>Learning Objectives</a:t>
            </a:r>
          </a:p>
        </p:txBody>
      </p:sp>
      <p:sp>
        <p:nvSpPr>
          <p:cNvPr id="18435" name="Content Placeholder 2"/>
          <p:cNvSpPr>
            <a:spLocks noGrp="1"/>
          </p:cNvSpPr>
          <p:nvPr>
            <p:ph idx="1"/>
          </p:nvPr>
        </p:nvSpPr>
        <p:spPr/>
        <p:txBody>
          <a:bodyPr/>
          <a:lstStyle/>
          <a:p>
            <a:r>
              <a:rPr lang="en-CA" u="sng" dirty="0"/>
              <a:t>Main student outcomes</a:t>
            </a:r>
            <a:r>
              <a:rPr lang="en-CA" dirty="0"/>
              <a:t>:</a:t>
            </a:r>
          </a:p>
          <a:p>
            <a:pPr lvl="2"/>
            <a:r>
              <a:rPr lang="en-CA" dirty="0"/>
              <a:t>Look at an expression such as a spreadsheet formula, a database query or a computer program and determine the outcome or results derived.</a:t>
            </a:r>
          </a:p>
          <a:p>
            <a:pPr lvl="2"/>
            <a:r>
              <a:rPr lang="en-CA" dirty="0"/>
              <a:t>Write an expression in order to solve a problem that you have not encountered previously (although it may although it may be similar).</a:t>
            </a:r>
          </a:p>
          <a:p>
            <a:r>
              <a:rPr lang="en-CA" u="sng" dirty="0"/>
              <a:t>Secondary student outcomes</a:t>
            </a:r>
            <a:r>
              <a:rPr lang="en-CA" dirty="0"/>
              <a:t>:</a:t>
            </a:r>
          </a:p>
          <a:p>
            <a:pPr lvl="2"/>
            <a:r>
              <a:rPr lang="en-CA" dirty="0"/>
              <a:t>Apply logical and other operators employed by a search engine in order to narrow down search results in order to find the needed information.</a:t>
            </a:r>
          </a:p>
          <a:p>
            <a:pPr lvl="2"/>
            <a:r>
              <a:rPr lang="en-CA" dirty="0"/>
              <a:t>Understand the computer technical specifications taught in class in order to perform a rudimentary evaluation of a list of specifications that may be included in an actual computer advertisement.</a:t>
            </a:r>
          </a:p>
          <a:p>
            <a:pPr lvl="2"/>
            <a:r>
              <a:rPr lang="en-CA" dirty="0"/>
              <a:t>Describe common technical concepts so that students can demonstrate a rudimentary level of computer literacy</a:t>
            </a:r>
            <a:r>
              <a:rPr lang="en-CA" dirty="0" smtClean="0"/>
              <a:t>.</a:t>
            </a:r>
            <a:endParaRPr lang="en-CA" dirty="0"/>
          </a:p>
        </p:txBody>
      </p:sp>
    </p:spTree>
    <p:extLst>
      <p:ext uri="{BB962C8B-B14F-4D97-AF65-F5344CB8AC3E}">
        <p14:creationId xmlns:p14="http://schemas.microsoft.com/office/powerpoint/2010/main" val="25558585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dirty="0" smtClean="0"/>
              <a:t>Practical Course Outcomes</a:t>
            </a:r>
          </a:p>
        </p:txBody>
      </p:sp>
      <p:sp>
        <p:nvSpPr>
          <p:cNvPr id="3" name="Content Placeholder 2"/>
          <p:cNvSpPr>
            <a:spLocks noGrp="1"/>
          </p:cNvSpPr>
          <p:nvPr>
            <p:ph idx="1"/>
          </p:nvPr>
        </p:nvSpPr>
        <p:spPr/>
        <p:txBody>
          <a:bodyPr/>
          <a:lstStyle/>
          <a:p>
            <a:pPr eaLnBrk="1" hangingPunct="1"/>
            <a:r>
              <a:rPr lang="en-US" altLang="en-US" dirty="0" smtClean="0"/>
              <a:t>You get to learn 3! Count ‘em 3 commonly used software packages!</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But wait-there’s more!!!</a:t>
            </a:r>
          </a:p>
        </p:txBody>
      </p:sp>
      <p:pic>
        <p:nvPicPr>
          <p:cNvPr id="19460" name="Picture 2" descr="C:\Users\tamj\AppData\Local\Microsoft\Windows\Temporary Internet Files\Content.IE5\GG8X2L6I\MC90044131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xplosion 2 4"/>
          <p:cNvSpPr/>
          <p:nvPr/>
        </p:nvSpPr>
        <p:spPr>
          <a:xfrm>
            <a:off x="685799" y="2209799"/>
            <a:ext cx="2317237"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Spread-sheet</a:t>
            </a:r>
            <a:r>
              <a:rPr lang="en-US" dirty="0"/>
              <a:t>!!!</a:t>
            </a:r>
          </a:p>
        </p:txBody>
      </p:sp>
      <p:sp>
        <p:nvSpPr>
          <p:cNvPr id="7" name="Explosion 2 6"/>
          <p:cNvSpPr/>
          <p:nvPr/>
        </p:nvSpPr>
        <p:spPr>
          <a:xfrm>
            <a:off x="3132137" y="2051049"/>
            <a:ext cx="2049463" cy="166833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Data-base</a:t>
            </a:r>
            <a:r>
              <a:rPr lang="en-US" dirty="0"/>
              <a:t>!!!</a:t>
            </a:r>
          </a:p>
        </p:txBody>
      </p:sp>
      <p:sp>
        <p:nvSpPr>
          <p:cNvPr id="8" name="Explosion 2 7"/>
          <p:cNvSpPr/>
          <p:nvPr/>
        </p:nvSpPr>
        <p:spPr>
          <a:xfrm>
            <a:off x="5181600" y="2105024"/>
            <a:ext cx="3505200"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Advanced word processing!!!</a:t>
            </a:r>
            <a:endParaRPr lang="en-US" dirty="0"/>
          </a:p>
        </p:txBody>
      </p:sp>
      <p:pic>
        <p:nvPicPr>
          <p:cNvPr id="4099" name="Picture 3" descr="C:\Users\tamj\AppData\Local\Microsoft\Windows\Temporary Internet Files\Content.IE5\S73FJVX2\MC90029742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825" y="4495800"/>
            <a:ext cx="1628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16747" y="5257800"/>
            <a:ext cx="227773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SALE!!!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by="(-#ppt_w*2)" calcmode="lin" valueType="num">
                                      <p:cBhvr rctx="PPT">
                                        <p:cTn id="19" dur="500" autoRev="1" fill="hold">
                                          <p:stCondLst>
                                            <p:cond delay="0"/>
                                          </p:stCondLst>
                                        </p:cTn>
                                        <p:tgtEl>
                                          <p:spTgt spid="7"/>
                                        </p:tgtEl>
                                        <p:attrNameLst>
                                          <p:attrName>ppt_w</p:attrName>
                                        </p:attrNameLst>
                                      </p:cBhvr>
                                    </p:anim>
                                    <p:anim by="(#ppt_w*0.50)" calcmode="lin" valueType="num">
                                      <p:cBhvr>
                                        <p:cTn id="20" dur="500" decel="50000" autoRev="1" fill="hold">
                                          <p:stCondLst>
                                            <p:cond delay="0"/>
                                          </p:stCondLst>
                                        </p:cTn>
                                        <p:tgtEl>
                                          <p:spTgt spid="7"/>
                                        </p:tgtEl>
                                        <p:attrNameLst>
                                          <p:attrName>ppt_x</p:attrName>
                                        </p:attrNameLst>
                                      </p:cBhvr>
                                    </p:anim>
                                    <p:anim from="(-#ppt_h/2)" to="(#ppt_y)" calcmode="lin" valueType="num">
                                      <p:cBhvr>
                                        <p:cTn id="21" dur="1000" fill="hold">
                                          <p:stCondLst>
                                            <p:cond delay="0"/>
                                          </p:stCondLst>
                                        </p:cTn>
                                        <p:tgtEl>
                                          <p:spTgt spid="7"/>
                                        </p:tgtEl>
                                        <p:attrNameLst>
                                          <p:attrName>ppt_y</p:attrName>
                                        </p:attrNameLst>
                                      </p:cBhvr>
                                    </p:anim>
                                    <p:animRot by="21600000">
                                      <p:cBhvr>
                                        <p:cTn id="22" dur="1000" fill="hold">
                                          <p:stCondLst>
                                            <p:cond delay="0"/>
                                          </p:stCondLst>
                                        </p:cTn>
                                        <p:tgtEl>
                                          <p:spTgt spid="7"/>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500" autoRev="1" fill="hold">
                                          <p:stCondLst>
                                            <p:cond delay="0"/>
                                          </p:stCondLst>
                                        </p:cTn>
                                        <p:tgtEl>
                                          <p:spTgt spid="8"/>
                                        </p:tgtEl>
                                        <p:attrNameLst>
                                          <p:attrName>ppt_w</p:attrName>
                                        </p:attrNameLst>
                                      </p:cBhvr>
                                    </p:anim>
                                    <p:anim by="(#ppt_w*0.50)" calcmode="lin" valueType="num">
                                      <p:cBhvr>
                                        <p:cTn id="28" dur="500" decel="50000" autoRev="1" fill="hold">
                                          <p:stCondLst>
                                            <p:cond delay="0"/>
                                          </p:stCondLst>
                                        </p:cTn>
                                        <p:tgtEl>
                                          <p:spTgt spid="8"/>
                                        </p:tgtEl>
                                        <p:attrNameLst>
                                          <p:attrName>ppt_x</p:attrName>
                                        </p:attrNameLst>
                                      </p:cBhvr>
                                    </p:anim>
                                    <p:anim from="(-#ppt_h/2)" to="(#ppt_y)" calcmode="lin" valueType="num">
                                      <p:cBhvr>
                                        <p:cTn id="29" dur="1000" fill="hold">
                                          <p:stCondLst>
                                            <p:cond delay="0"/>
                                          </p:stCondLst>
                                        </p:cTn>
                                        <p:tgtEl>
                                          <p:spTgt spid="8"/>
                                        </p:tgtEl>
                                        <p:attrNameLst>
                                          <p:attrName>ppt_y</p:attrName>
                                        </p:attrNameLst>
                                      </p:cBhvr>
                                    </p:anim>
                                    <p:animRot by="21600000">
                                      <p:cBhvr>
                                        <p:cTn id="30" dur="1000" fill="hold">
                                          <p:stCondLst>
                                            <p:cond delay="0"/>
                                          </p:stCondLst>
                                        </p:cTn>
                                        <p:tgtEl>
                                          <p:spTgt spid="8"/>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4099"/>
                                        </p:tgtEl>
                                        <p:attrNameLst>
                                          <p:attrName>style.visibility</p:attrName>
                                        </p:attrNameLst>
                                      </p:cBhvr>
                                      <p:to>
                                        <p:strVal val="visible"/>
                                      </p:to>
                                    </p:set>
                                    <p:animEffect transition="in" filter="circle(in)">
                                      <p:cBhvr>
                                        <p:cTn id="46"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animBg="1"/>
      <p:bldP spid="7" grpId="0" uiExpand="1" animBg="1"/>
      <p:bldP spid="8" grpId="0" uiExpand="1"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a:t>Practical Course </a:t>
            </a:r>
            <a:r>
              <a:rPr lang="en-US" altLang="en-US" dirty="0" smtClean="0"/>
              <a:t>Outcomes (</a:t>
            </a:r>
            <a:r>
              <a:rPr lang="en-US" altLang="en-US" dirty="0"/>
              <a:t>2</a:t>
            </a:r>
            <a:r>
              <a:rPr lang="en-US" altLang="en-US" dirty="0" smtClean="0"/>
              <a:t>)</a:t>
            </a:r>
          </a:p>
        </p:txBody>
      </p:sp>
      <p:sp>
        <p:nvSpPr>
          <p:cNvPr id="3" name="Content Placeholder 2"/>
          <p:cNvSpPr>
            <a:spLocks noGrp="1"/>
          </p:cNvSpPr>
          <p:nvPr>
            <p:ph idx="1"/>
          </p:nvPr>
        </p:nvSpPr>
        <p:spPr/>
        <p:txBody>
          <a:bodyPr/>
          <a:lstStyle/>
          <a:p>
            <a:pPr marL="234950" lvl="1" indent="-234950" eaLnBrk="1" hangingPunct="1">
              <a:buFont typeface="Arial" charset="0"/>
              <a:buChar char="•"/>
            </a:pPr>
            <a:r>
              <a:rPr lang="en-US" altLang="en-US" sz="2400" dirty="0" smtClean="0"/>
              <a:t>Employer XYZ wants to hire an Access © database developer  or someone familiar with SQL queries now. </a:t>
            </a:r>
          </a:p>
          <a:p>
            <a:pPr marL="234950" lvl="1" indent="-234950" eaLnBrk="1" hangingPunct="1">
              <a:buFont typeface="Arial" charset="0"/>
              <a:buChar char="•"/>
            </a:pPr>
            <a:r>
              <a:rPr lang="en-US" altLang="en-US" sz="2400" dirty="0" smtClean="0"/>
              <a:t>This is what’s hot, hot, hot</a:t>
            </a:r>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r>
              <a:rPr lang="en-US" altLang="en-US" sz="2400" dirty="0" smtClean="0"/>
              <a:t>But what’s hot today may not look so good tomorrow</a:t>
            </a:r>
          </a:p>
          <a:p>
            <a:pPr marL="234950" lvl="1" indent="-234950" eaLnBrk="1" hangingPunct="1">
              <a:buFont typeface="Arial" charset="0"/>
              <a:buChar char="•"/>
            </a:pPr>
            <a:r>
              <a:rPr lang="en-US" altLang="en-US" sz="2400" dirty="0" smtClean="0"/>
              <a:t>Technology changes: get used to it</a:t>
            </a:r>
          </a:p>
          <a:p>
            <a:pPr eaLnBrk="1" hangingPunct="1"/>
            <a:endParaRPr lang="en-US" altLang="en-US" dirty="0" smtClean="0"/>
          </a:p>
        </p:txBody>
      </p:sp>
      <p:pic>
        <p:nvPicPr>
          <p:cNvPr id="5125" name="Picture 5" descr="C:\Users\tamj\AppData\Local\Microsoft\Windows\Temporary Internet Files\Content.IE5\ECKISJHA\MC9000836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819400"/>
            <a:ext cx="8382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C:\Users\tamj\AppData\Local\Microsoft\Windows\Temporary Internet Files\Content.IE5\RVJCT6TT\MC90035717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0606" y="4950619"/>
            <a:ext cx="757238"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C:\Users\tamj\AppData\Local\Microsoft\Windows\Temporary Internet Files\Content.IE5\2O9FXVIN\MP910216413[1].png"/>
          <p:cNvPicPr>
            <a:picLocks noChangeAspect="1" noChangeArrowheads="1"/>
          </p:cNvPicPr>
          <p:nvPr/>
        </p:nvPicPr>
        <p:blipFill>
          <a:blip r:embed="rId5">
            <a:extLst>
              <a:ext uri="{28A0092B-C50C-407E-A947-70E740481C1C}">
                <a14:useLocalDpi xmlns:a14="http://schemas.microsoft.com/office/drawing/2010/main" val="0"/>
              </a:ext>
            </a:extLst>
          </a:blip>
          <a:srcRect l="13374" r="13596" b="16379"/>
          <a:stretch>
            <a:fillRect/>
          </a:stretch>
        </p:blipFill>
        <p:spPr bwMode="auto">
          <a:xfrm>
            <a:off x="5861050" y="4887913"/>
            <a:ext cx="1063625"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C:\Users\tamj\AppData\Local\Microsoft\Windows\Temporary Internet Files\Content.IE5\QAZZMKA2\MC900364312[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 y="4950619"/>
            <a:ext cx="1371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129"/>
                                        </p:tgtEl>
                                        <p:attrNameLst>
                                          <p:attrName>style.visibility</p:attrName>
                                        </p:attrNameLst>
                                      </p:cBhvr>
                                      <p:to>
                                        <p:strVal val="visible"/>
                                      </p:to>
                                    </p:set>
                                    <p:animEffect transition="in" filter="randombar(horizontal)">
                                      <p:cBhvr>
                                        <p:cTn id="27" dur="500"/>
                                        <p:tgtEl>
                                          <p:spTgt spid="51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5127"/>
                                        </p:tgtEl>
                                        <p:attrNameLst>
                                          <p:attrName>style.visibility</p:attrName>
                                        </p:attrNameLst>
                                      </p:cBhvr>
                                      <p:to>
                                        <p:strVal val="visible"/>
                                      </p:to>
                                    </p:set>
                                    <p:animEffect transition="in" filter="randombar(horizontal)">
                                      <p:cBhvr>
                                        <p:cTn id="32" dur="500"/>
                                        <p:tgtEl>
                                          <p:spTgt spid="512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5128"/>
                                        </p:tgtEl>
                                        <p:attrNameLst>
                                          <p:attrName>style.visibility</p:attrName>
                                        </p:attrNameLst>
                                      </p:cBhvr>
                                      <p:to>
                                        <p:strVal val="visible"/>
                                      </p:to>
                                    </p:set>
                                    <p:animEffect transition="in" filter="randombar(horizontal)">
                                      <p:cBhvr>
                                        <p:cTn id="37"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dirty="0"/>
              <a:t>Practical Course </a:t>
            </a:r>
            <a:r>
              <a:rPr lang="en-US" altLang="en-US" dirty="0" smtClean="0"/>
              <a:t>Outcomes (</a:t>
            </a:r>
            <a:r>
              <a:rPr lang="en-US" altLang="en-US" dirty="0"/>
              <a:t>3</a:t>
            </a:r>
            <a:r>
              <a:rPr lang="en-US" altLang="en-US" dirty="0" smtClean="0"/>
              <a:t>)</a:t>
            </a:r>
          </a:p>
        </p:txBody>
      </p:sp>
      <p:sp>
        <p:nvSpPr>
          <p:cNvPr id="3" name="Content Placeholder 2"/>
          <p:cNvSpPr>
            <a:spLocks noGrp="1"/>
          </p:cNvSpPr>
          <p:nvPr>
            <p:ph idx="1"/>
          </p:nvPr>
        </p:nvSpPr>
        <p:spPr/>
        <p:txBody>
          <a:bodyPr/>
          <a:lstStyle/>
          <a:p>
            <a:pPr eaLnBrk="1" hangingPunct="1"/>
            <a:r>
              <a:rPr lang="en-US" altLang="en-US" dirty="0" smtClean="0"/>
              <a:t>You will not only learn how to use existing technologies (spreadsheet, database, word processor) but also how to problem solve and even create your own new software.</a:t>
            </a:r>
          </a:p>
          <a:p>
            <a:pPr eaLnBrk="1" hangingPunct="1"/>
            <a:r>
              <a:rPr lang="en-US" altLang="en-US" dirty="0" smtClean="0"/>
              <a:t>Problem solving is required in the programming component: writing VBA Word macros</a:t>
            </a:r>
          </a:p>
          <a:p>
            <a:pPr eaLnBrk="1" hangingPunct="1"/>
            <a:r>
              <a:rPr lang="en-US" altLang="en-US" dirty="0" smtClean="0"/>
              <a:t>Some corporations have recognized the relationship between problem solving skills and success in the work world:</a:t>
            </a:r>
          </a:p>
          <a:p>
            <a:pPr lvl="1" eaLnBrk="1" hangingPunct="1"/>
            <a:r>
              <a:rPr lang="en-US" altLang="en-US" dirty="0" smtClean="0"/>
              <a:t>E.g., “Killer” interview questions</a:t>
            </a:r>
          </a:p>
          <a:p>
            <a:pPr marL="461963" lvl="2" indent="-115888" eaLnBrk="1" hangingPunct="1"/>
            <a:r>
              <a:rPr lang="en-US" altLang="en-US" sz="1200" b="1" dirty="0" smtClean="0"/>
              <a:t>Google</a:t>
            </a:r>
            <a:endParaRPr lang="en-US" altLang="en-US" sz="1200" b="1" dirty="0" smtClean="0">
              <a:hlinkClick r:id="rId2"/>
            </a:endParaRPr>
          </a:p>
          <a:p>
            <a:pPr marL="461963" lvl="2" indent="-115888" eaLnBrk="1" hangingPunct="1"/>
            <a:r>
              <a:rPr lang="en-US" altLang="en-US" sz="1200" dirty="0" smtClean="0">
                <a:hlinkClick r:id="rId2"/>
              </a:rPr>
              <a:t>http://www.businessinsider.com/15-google-interview-questions-that-will-make-you-feel-stupid-2009-11?op=1</a:t>
            </a:r>
            <a:endParaRPr lang="en-US" altLang="en-US" sz="1200" dirty="0" smtClean="0"/>
          </a:p>
          <a:p>
            <a:pPr marL="461963" lvl="2" indent="-115888" eaLnBrk="1" hangingPunct="1"/>
            <a:r>
              <a:rPr lang="en-US" altLang="en-US" sz="1200" b="1" dirty="0" smtClean="0"/>
              <a:t>Apple</a:t>
            </a:r>
          </a:p>
          <a:p>
            <a:pPr marL="461963" lvl="2" indent="-115888" eaLnBrk="1" hangingPunct="1"/>
            <a:r>
              <a:rPr lang="en-US" altLang="en-US" sz="1200" dirty="0" smtClean="0">
                <a:hlinkClick r:id="rId3"/>
              </a:rPr>
              <a:t>http://www.businessinsider.com/apple-interview-questions-2011-5#how-do-you-test-the-prototype-of-the-vending-machine-5</a:t>
            </a:r>
            <a:endParaRPr lang="en-US" altLang="en-US" sz="1200" dirty="0" smtClean="0"/>
          </a:p>
          <a:p>
            <a:pPr marL="461963" lvl="2" indent="-115888" eaLnBrk="1" hangingPunct="1"/>
            <a:endParaRPr lang="en-US" altLang="en-US" sz="1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dirty="0" smtClean="0"/>
              <a:t>Evaluation Components</a:t>
            </a:r>
          </a:p>
        </p:txBody>
      </p:sp>
      <p:sp>
        <p:nvSpPr>
          <p:cNvPr id="23555" name="Content Placeholder 2"/>
          <p:cNvSpPr>
            <a:spLocks noGrp="1"/>
          </p:cNvSpPr>
          <p:nvPr>
            <p:ph idx="1"/>
          </p:nvPr>
        </p:nvSpPr>
        <p:spPr/>
        <p:txBody>
          <a:bodyPr/>
          <a:lstStyle/>
          <a:p>
            <a:pPr eaLnBrk="1" hangingPunct="1"/>
            <a:r>
              <a:rPr lang="en-US" altLang="en-US" dirty="0" smtClean="0"/>
              <a:t>Assignments</a:t>
            </a:r>
          </a:p>
          <a:p>
            <a:pPr eaLnBrk="1" hangingPunct="1"/>
            <a:r>
              <a:rPr lang="en-US" altLang="en-US" dirty="0" smtClean="0"/>
              <a:t>Examinations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dirty="0" smtClean="0"/>
              <a:t>Assignments (Proportion Of Term Grade 40/100)</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(Partial) A1: Advanced word processing features (Word): </a:t>
            </a:r>
            <a:r>
              <a:rPr lang="en-US" i="1" dirty="0" smtClean="0"/>
              <a:t>5% proportion </a:t>
            </a:r>
            <a:r>
              <a:rPr lang="en-US" i="1" dirty="0"/>
              <a:t>of term </a:t>
            </a:r>
            <a:r>
              <a:rPr lang="en-US" i="1" dirty="0" smtClean="0"/>
              <a:t>grade</a:t>
            </a:r>
          </a:p>
          <a:p>
            <a:pPr eaLnBrk="1" fontAlgn="auto" hangingPunct="1">
              <a:spcAft>
                <a:spcPts val="0"/>
              </a:spcAft>
              <a:buFont typeface="Arial" panose="020B0604020202020204" pitchFamily="34" charset="0"/>
              <a:buChar char="•"/>
              <a:defRPr/>
            </a:pPr>
            <a:r>
              <a:rPr lang="en-US" dirty="0" smtClean="0"/>
              <a:t>A2: Spreadsheet (Excel): </a:t>
            </a:r>
            <a:r>
              <a:rPr lang="en-US" i="1" dirty="0"/>
              <a:t> </a:t>
            </a:r>
            <a:r>
              <a:rPr lang="en-US" i="1" dirty="0" smtClean="0"/>
              <a:t>10% proportion of term grade</a:t>
            </a:r>
            <a:endParaRPr lang="en-US" i="1" dirty="0"/>
          </a:p>
          <a:p>
            <a:pPr eaLnBrk="1" fontAlgn="auto" hangingPunct="1">
              <a:spcAft>
                <a:spcPts val="0"/>
              </a:spcAft>
              <a:buFont typeface="Arial" panose="020B0604020202020204" pitchFamily="34" charset="0"/>
              <a:buChar char="•"/>
              <a:defRPr/>
            </a:pPr>
            <a:r>
              <a:rPr lang="en-US" dirty="0" smtClean="0"/>
              <a:t>A3: Database (Access): </a:t>
            </a:r>
            <a:r>
              <a:rPr lang="en-US" i="1" dirty="0" smtClean="0"/>
              <a:t>10% proportion of term grade</a:t>
            </a:r>
          </a:p>
          <a:p>
            <a:pPr eaLnBrk="1" fontAlgn="auto" hangingPunct="1">
              <a:spcAft>
                <a:spcPts val="0"/>
              </a:spcAft>
              <a:buFont typeface="Arial" panose="020B0604020202020204" pitchFamily="34" charset="0"/>
              <a:buChar char="•"/>
              <a:defRPr/>
            </a:pPr>
            <a:r>
              <a:rPr lang="en-US" dirty="0" smtClean="0"/>
              <a:t>A4: Program writing: </a:t>
            </a:r>
            <a:r>
              <a:rPr lang="en-US" i="1" dirty="0"/>
              <a:t>10% </a:t>
            </a:r>
            <a:r>
              <a:rPr lang="en-US" i="1" dirty="0" smtClean="0"/>
              <a:t>proportion of </a:t>
            </a:r>
            <a:r>
              <a:rPr lang="en-US" i="1" dirty="0"/>
              <a:t>term </a:t>
            </a:r>
            <a:r>
              <a:rPr lang="en-US" i="1" dirty="0" smtClean="0"/>
              <a:t>grade</a:t>
            </a:r>
            <a:endParaRPr lang="en-US" i="1" dirty="0"/>
          </a:p>
          <a:p>
            <a:pPr eaLnBrk="1" fontAlgn="auto" hangingPunct="1">
              <a:spcAft>
                <a:spcPts val="0"/>
              </a:spcAft>
              <a:buFont typeface="Arial" panose="020B0604020202020204" pitchFamily="34" charset="0"/>
              <a:buChar char="•"/>
              <a:defRPr/>
            </a:pPr>
            <a:r>
              <a:rPr lang="en-US" dirty="0" smtClean="0"/>
              <a:t>(</a:t>
            </a:r>
            <a:r>
              <a:rPr lang="en-US" dirty="0"/>
              <a:t>Partial) </a:t>
            </a:r>
            <a:r>
              <a:rPr lang="en-US" dirty="0" smtClean="0"/>
              <a:t>A5: Creating a webpage using html tags: </a:t>
            </a:r>
            <a:r>
              <a:rPr lang="en-US" i="1" dirty="0"/>
              <a:t>5% proportion of term </a:t>
            </a:r>
            <a:r>
              <a:rPr lang="en-US" i="1" dirty="0" smtClean="0"/>
              <a:t>grade</a:t>
            </a:r>
          </a:p>
          <a:p>
            <a:pPr eaLnBrk="1" fontAlgn="auto" hangingPunct="1">
              <a:spcAft>
                <a:spcPts val="0"/>
              </a:spcAft>
              <a:buFont typeface="Arial" panose="020B0604020202020204" pitchFamily="34" charset="0"/>
              <a:buChar char="•"/>
              <a:defRPr/>
            </a:pPr>
            <a:endParaRPr lang="en-US" i="1" dirty="0"/>
          </a:p>
          <a:p>
            <a:pPr eaLnBrk="1" fontAlgn="auto" hangingPunct="1">
              <a:spcAft>
                <a:spcPts val="0"/>
              </a:spcAft>
              <a:buFont typeface="Arial" panose="020B0604020202020204" pitchFamily="34" charset="0"/>
              <a:buChar char="•"/>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a:t>
            </a:r>
          </a:p>
        </p:txBody>
      </p:sp>
      <p:sp>
        <p:nvSpPr>
          <p:cNvPr id="19459" name="Content Placeholder 2"/>
          <p:cNvSpPr>
            <a:spLocks noGrp="1"/>
          </p:cNvSpPr>
          <p:nvPr>
            <p:ph idx="1"/>
          </p:nvPr>
        </p:nvSpPr>
        <p:spPr/>
        <p:txBody>
          <a:bodyPr/>
          <a:lstStyle/>
          <a:p>
            <a:r>
              <a:rPr lang="en-US" altLang="en-US" dirty="0" smtClean="0"/>
              <a:t>Assignments must be individually completed and individually submitted.</a:t>
            </a:r>
          </a:p>
          <a:p>
            <a:pPr lvl="1"/>
            <a:r>
              <a:rPr lang="en-US" altLang="en-US" dirty="0" smtClean="0"/>
              <a:t>There is no group work allowed for this class.</a:t>
            </a:r>
          </a:p>
          <a:p>
            <a:pPr lvl="1"/>
            <a:r>
              <a:rPr lang="en-US" altLang="en-US" dirty="0" smtClean="0"/>
              <a:t>Students </a:t>
            </a:r>
            <a:r>
              <a:rPr lang="en-US" altLang="en-US" b="1" dirty="0" smtClean="0"/>
              <a:t>should not </a:t>
            </a:r>
            <a:r>
              <a:rPr lang="en-US" altLang="en-US" dirty="0" smtClean="0"/>
              <a:t>see the assignment solutions produced by other students.</a:t>
            </a:r>
          </a:p>
          <a:p>
            <a:r>
              <a:rPr lang="en-US" altLang="en-US" dirty="0" smtClean="0"/>
              <a:t>Assignments will be marked by the tutorial instructor.</a:t>
            </a:r>
          </a:p>
          <a:p>
            <a:pPr lvl="1"/>
            <a:r>
              <a:rPr lang="en-US" altLang="en-US" dirty="0" smtClean="0"/>
              <a:t>Grades will be posted in D2L</a:t>
            </a:r>
          </a:p>
          <a:p>
            <a:pPr lvl="1"/>
            <a:r>
              <a:rPr lang="en-US" altLang="en-US" dirty="0" smtClean="0"/>
              <a:t>You can contact him/her for the grade and/or the completed marking sheet.</a:t>
            </a:r>
          </a:p>
          <a:p>
            <a:pPr lvl="1"/>
            <a:r>
              <a:rPr lang="en-US" altLang="en-US" dirty="0"/>
              <a:t>If you still have questions or issues after contacting your TA then feel free to contact your course instructor</a:t>
            </a:r>
            <a:r>
              <a:rPr lang="en-US" altLang="en-US" dirty="0" smtClean="0"/>
              <a:t>.</a:t>
            </a:r>
            <a:endParaRPr lang="en-US" altLang="en-US" dirty="0"/>
          </a:p>
        </p:txBody>
      </p:sp>
    </p:spTree>
    <p:extLst>
      <p:ext uri="{BB962C8B-B14F-4D97-AF65-F5344CB8AC3E}">
        <p14:creationId xmlns:p14="http://schemas.microsoft.com/office/powerpoint/2010/main" val="3614391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r>
              <a:rPr lang="en-US" altLang="en-US" dirty="0" smtClean="0"/>
              <a:t>(Further details will be available during the term).</a:t>
            </a:r>
          </a:p>
        </p:txBody>
      </p:sp>
      <p:grpSp>
        <p:nvGrpSpPr>
          <p:cNvPr id="6" name="Group 5"/>
          <p:cNvGrpSpPr>
            <a:grpSpLocks/>
          </p:cNvGrpSpPr>
          <p:nvPr/>
        </p:nvGrpSpPr>
        <p:grpSpPr bwMode="auto">
          <a:xfrm>
            <a:off x="990600" y="4191000"/>
            <a:ext cx="4787900" cy="1514475"/>
            <a:chOff x="774700" y="3273424"/>
            <a:chExt cx="4787900" cy="1514475"/>
          </a:xfrm>
        </p:grpSpPr>
        <p:pic>
          <p:nvPicPr>
            <p:cNvPr id="163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sz="1600" dirty="0">
                  <a:latin typeface="Comic Sans MS" pitchFamily="66" charset="0"/>
                </a:rPr>
                <a:t>I am the ‘course instructor’ person</a:t>
              </a:r>
            </a:p>
          </p:txBody>
        </p:sp>
      </p:grpSp>
    </p:spTree>
    <p:extLst>
      <p:ext uri="{BB962C8B-B14F-4D97-AF65-F5344CB8AC3E}">
        <p14:creationId xmlns:p14="http://schemas.microsoft.com/office/powerpoint/2010/main" val="3513607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Teaching Assistants will cover in conjunction with Assignment zero.</a:t>
            </a:r>
          </a:p>
          <a:p>
            <a:pPr lvl="1"/>
            <a:r>
              <a:rPr lang="en-CA" dirty="0" smtClean="0"/>
              <a:t>Not graded but important practice</a:t>
            </a:r>
          </a:p>
          <a:p>
            <a:r>
              <a:rPr lang="en-CA" dirty="0" smtClean="0"/>
              <a:t>Resource file</a:t>
            </a:r>
          </a:p>
          <a:p>
            <a:pPr lvl="1"/>
            <a:r>
              <a:rPr lang="en-CA" sz="1600" dirty="0">
                <a:hlinkClick r:id="rId2"/>
              </a:rPr>
              <a:t>http://pages.cpsc.ucalgary.ca/~</a:t>
            </a:r>
            <a:r>
              <a:rPr lang="en-CA" sz="1600" dirty="0" smtClean="0">
                <a:hlinkClick r:id="rId2"/>
              </a:rPr>
              <a:t>tamj/resources/Verifying%20D2L%20Submissions.pdf</a:t>
            </a:r>
            <a:endParaRPr lang="en-CA" sz="1600" dirty="0"/>
          </a:p>
        </p:txBody>
      </p:sp>
    </p:spTree>
    <p:extLst>
      <p:ext uri="{BB962C8B-B14F-4D97-AF65-F5344CB8AC3E}">
        <p14:creationId xmlns:p14="http://schemas.microsoft.com/office/powerpoint/2010/main" val="4017171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CA" altLang="en-US" dirty="0" smtClean="0"/>
              <a:t>Assignments: Software Version</a:t>
            </a:r>
            <a:r>
              <a:rPr lang="en-US" altLang="en-US" baseline="30000" dirty="0" smtClean="0"/>
              <a:t>1</a:t>
            </a:r>
            <a:endParaRPr lang="en-US" altLang="en-US" dirty="0" smtClean="0"/>
          </a:p>
        </p:txBody>
      </p:sp>
      <p:sp>
        <p:nvSpPr>
          <p:cNvPr id="25603" name="Content Placeholder 2"/>
          <p:cNvSpPr>
            <a:spLocks noGrp="1"/>
          </p:cNvSpPr>
          <p:nvPr>
            <p:ph idx="1"/>
          </p:nvPr>
        </p:nvSpPr>
        <p:spPr/>
        <p:txBody>
          <a:bodyPr/>
          <a:lstStyle/>
          <a:p>
            <a:pPr eaLnBrk="1" hangingPunct="1"/>
            <a:r>
              <a:rPr lang="en-US" altLang="en-US" dirty="0" smtClean="0"/>
              <a:t>It is your responsibility to ensure compatibility </a:t>
            </a:r>
          </a:p>
          <a:p>
            <a:pPr lvl="1" eaLnBrk="1" hangingPunct="1"/>
            <a:r>
              <a:rPr lang="en-US" altLang="en-US" dirty="0" smtClean="0"/>
              <a:t>A1 – A3 (MS-Office 2016 assignments)</a:t>
            </a:r>
          </a:p>
          <a:p>
            <a:pPr lvl="2" eaLnBrk="1" hangingPunct="1"/>
            <a:r>
              <a:rPr lang="en-US" altLang="en-US" dirty="0" smtClean="0"/>
              <a:t>TAs will </a:t>
            </a:r>
            <a:r>
              <a:rPr lang="en-US" altLang="en-US" dirty="0"/>
              <a:t>use a Windows machine to mark whatever you submit</a:t>
            </a:r>
          </a:p>
          <a:p>
            <a:pPr lvl="2" eaLnBrk="1" hangingPunct="1"/>
            <a:r>
              <a:rPr lang="en-US" altLang="en-US" dirty="0" smtClean="0"/>
              <a:t>U of C students should be able to access Office 365 “for free” (while they are current students)</a:t>
            </a:r>
          </a:p>
          <a:p>
            <a:pPr lvl="3" eaLnBrk="1" hangingPunct="1"/>
            <a:r>
              <a:rPr lang="en-US" altLang="en-US" dirty="0" smtClean="0"/>
              <a:t>Info: </a:t>
            </a:r>
            <a:r>
              <a:rPr lang="en-US" altLang="en-US" dirty="0" smtClean="0">
                <a:hlinkClick r:id="rId3"/>
              </a:rPr>
              <a:t>http</a:t>
            </a:r>
            <a:r>
              <a:rPr lang="en-US" altLang="en-US" dirty="0">
                <a:hlinkClick r:id="rId3"/>
              </a:rPr>
              <a:t>://</a:t>
            </a:r>
            <a:r>
              <a:rPr lang="en-US" altLang="en-US" dirty="0" smtClean="0">
                <a:hlinkClick r:id="rId3"/>
              </a:rPr>
              <a:t>www.ucalgary.ca/it/office365/faqs</a:t>
            </a:r>
            <a:endParaRPr lang="en-US" altLang="en-US" dirty="0" smtClean="0"/>
          </a:p>
          <a:p>
            <a:pPr lvl="3" eaLnBrk="1" hangingPunct="1"/>
            <a:r>
              <a:rPr lang="en-US" altLang="en-US" dirty="0" smtClean="0"/>
              <a:t>Accessing (need a UC account): </a:t>
            </a:r>
          </a:p>
          <a:p>
            <a:pPr marL="1255713" lvl="4" indent="-230188" eaLnBrk="1" hangingPunct="1"/>
            <a:r>
              <a:rPr lang="en-US" altLang="en-US" sz="1400" dirty="0">
                <a:hlinkClick r:id="rId4"/>
              </a:rPr>
              <a:t>http://</a:t>
            </a:r>
            <a:r>
              <a:rPr lang="en-US" altLang="en-US" sz="1400" dirty="0" smtClean="0">
                <a:hlinkClick r:id="rId4"/>
              </a:rPr>
              <a:t>www.ucalgary.ca/it/services/office-365 </a:t>
            </a:r>
            <a:r>
              <a:rPr lang="en-US" altLang="en-US" sz="1400" dirty="0" smtClean="0"/>
              <a:t>(click on the link “Access 0365 online”)</a:t>
            </a:r>
            <a:endParaRPr lang="en-US" altLang="en-US" sz="1400" dirty="0">
              <a:hlinkClick r:id="rId5"/>
            </a:endParaRPr>
          </a:p>
          <a:p>
            <a:pPr marL="1255713" lvl="4" indent="-230188" eaLnBrk="1" hangingPunct="1"/>
            <a:r>
              <a:rPr lang="en-US" altLang="en-US" sz="1400" dirty="0" smtClean="0">
                <a:hlinkClick r:id="rId5"/>
              </a:rPr>
              <a:t>http</a:t>
            </a:r>
            <a:r>
              <a:rPr lang="en-US" altLang="en-US" sz="1400" dirty="0">
                <a:hlinkClick r:id="rId5"/>
              </a:rPr>
              <a:t>://office365.ucalgary.ca</a:t>
            </a:r>
            <a:r>
              <a:rPr lang="en-US" altLang="en-US" sz="1400" dirty="0" smtClean="0">
                <a:hlinkClick r:id="rId5"/>
              </a:rPr>
              <a:t>/</a:t>
            </a:r>
            <a:endParaRPr lang="en-US" altLang="en-US" sz="1400" dirty="0"/>
          </a:p>
          <a:p>
            <a:pPr marL="1255713" lvl="4" indent="-230188" eaLnBrk="1" hangingPunct="1"/>
            <a:r>
              <a:rPr lang="en-US" altLang="en-US" sz="1400" dirty="0" smtClean="0"/>
              <a:t>If have trouble accessing: contact university UC-IT</a:t>
            </a:r>
          </a:p>
          <a:p>
            <a:pPr marL="1255713" lvl="4" indent="-230188" eaLnBrk="1" hangingPunct="1"/>
            <a:r>
              <a:rPr lang="en-US" altLang="en-US" sz="1400" dirty="0" smtClean="0"/>
              <a:t>A3 (Access) isn’t part of Office 365 but you should be able to run it from most campus labs</a:t>
            </a:r>
          </a:p>
          <a:p>
            <a:pPr lvl="1" eaLnBrk="1" hangingPunct="1"/>
            <a:r>
              <a:rPr lang="en-US" altLang="en-US" dirty="0" smtClean="0"/>
              <a:t>The program written for A4 must be executable on the lab computers using MS-Word</a:t>
            </a:r>
          </a:p>
          <a:p>
            <a:pPr lvl="1" eaLnBrk="1" hangingPunct="1"/>
            <a:r>
              <a:rPr lang="en-US" altLang="en-US" dirty="0" smtClean="0"/>
              <a:t>A5 needs to viewable using common web browsers</a:t>
            </a:r>
            <a:endParaRPr lang="en-CA" altLang="en-US"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dirty="0" smtClean="0"/>
              <a:t>Examinations (</a:t>
            </a:r>
            <a:r>
              <a:rPr lang="en-US" altLang="en-US" b="1" i="1" dirty="0" smtClean="0"/>
              <a:t>Proportion Of Term Grade: 60%</a:t>
            </a:r>
            <a:r>
              <a:rPr lang="en-US" altLang="en-US" dirty="0" smtClean="0"/>
              <a:t>)</a:t>
            </a:r>
          </a:p>
        </p:txBody>
      </p:sp>
      <p:sp>
        <p:nvSpPr>
          <p:cNvPr id="3" name="Content Placeholder 2"/>
          <p:cNvSpPr>
            <a:spLocks noGrp="1"/>
          </p:cNvSpPr>
          <p:nvPr>
            <p:ph idx="1"/>
          </p:nvPr>
        </p:nvSpPr>
        <p:spPr/>
        <p:txBody>
          <a:bodyPr/>
          <a:lstStyle/>
          <a:p>
            <a:pPr eaLnBrk="1" hangingPunct="1"/>
            <a:r>
              <a:rPr lang="en-US" altLang="en-US" dirty="0" smtClean="0"/>
              <a:t>A mix of short answer and multiple choice questions</a:t>
            </a:r>
          </a:p>
          <a:p>
            <a:pPr eaLnBrk="1" hangingPunct="1"/>
            <a:r>
              <a:rPr lang="en-US" altLang="en-US" dirty="0" smtClean="0"/>
              <a:t>Closed book (don’t bring anything into the exam: just yourself and writing implements)</a:t>
            </a:r>
          </a:p>
          <a:p>
            <a:pPr eaLnBrk="1" hangingPunct="1"/>
            <a:r>
              <a:rPr lang="en-US" altLang="en-US" dirty="0" smtClean="0"/>
              <a:t>Midterm examination (</a:t>
            </a:r>
            <a:r>
              <a:rPr lang="en-US" altLang="en-US" b="1" i="1" dirty="0" smtClean="0"/>
              <a:t>25% of term grade</a:t>
            </a:r>
            <a:r>
              <a:rPr lang="en-US" altLang="en-US" dirty="0" smtClean="0"/>
              <a:t>)</a:t>
            </a:r>
          </a:p>
          <a:p>
            <a:pPr lvl="1" eaLnBrk="1" hangingPunct="1"/>
            <a:r>
              <a:rPr lang="en-US" altLang="en-US" dirty="0" smtClean="0"/>
              <a:t>Scheduled by your course instructor and will occur during the semester</a:t>
            </a:r>
          </a:p>
          <a:p>
            <a:pPr lvl="2" eaLnBrk="1" hangingPunct="1"/>
            <a:r>
              <a:rPr lang="en-CA" b="1" dirty="0">
                <a:solidFill>
                  <a:srgbClr val="FF0000"/>
                </a:solidFill>
              </a:rPr>
              <a:t>Feb. 16 from 6:00 until 7:15 pm ST </a:t>
            </a:r>
            <a:r>
              <a:rPr lang="en-CA" b="1" dirty="0" smtClean="0">
                <a:solidFill>
                  <a:srgbClr val="FF0000"/>
                </a:solidFill>
              </a:rPr>
              <a:t>140</a:t>
            </a:r>
          </a:p>
          <a:p>
            <a:pPr lvl="1" eaLnBrk="1" hangingPunct="1"/>
            <a:r>
              <a:rPr lang="en-US" dirty="0" smtClean="0"/>
              <a:t>(Note that it is outside of normal lecture time)</a:t>
            </a:r>
            <a:endParaRPr lang="en-US" altLang="en-US" dirty="0" smtClean="0"/>
          </a:p>
          <a:p>
            <a:pPr eaLnBrk="1" hangingPunct="1"/>
            <a:r>
              <a:rPr lang="en-US" altLang="en-US" dirty="0" smtClean="0"/>
              <a:t>Final examination (</a:t>
            </a:r>
            <a:r>
              <a:rPr lang="en-US" altLang="en-US" b="1" i="1" dirty="0" smtClean="0"/>
              <a:t>35% of term grade</a:t>
            </a:r>
            <a:r>
              <a:rPr lang="en-US" altLang="en-US" dirty="0" smtClean="0"/>
              <a:t>)</a:t>
            </a:r>
          </a:p>
          <a:p>
            <a:pPr lvl="1" eaLnBrk="1" hangingPunct="1"/>
            <a:r>
              <a:rPr lang="en-US" altLang="en-US" dirty="0" smtClean="0"/>
              <a:t>Cumulative but with a focus on topics covered after the midterm</a:t>
            </a:r>
          </a:p>
          <a:p>
            <a:pPr lvl="1" eaLnBrk="1" hangingPunct="1"/>
            <a:r>
              <a:rPr lang="en-US" altLang="en-US" dirty="0" smtClean="0"/>
              <a:t>The exam occurs during the regular end of term examination period so it will be scheduled by the Office of the Registrar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r>
              <a:rPr lang="en-US" altLang="en-US" dirty="0"/>
              <a:t>each major component will be awarded a grade point (and not a percentage) </a:t>
            </a:r>
            <a:r>
              <a:rPr lang="en-US" altLang="en-US" dirty="0" smtClean="0"/>
              <a:t>and this is </a:t>
            </a:r>
            <a:r>
              <a:rPr lang="en-US" altLang="en-US" dirty="0"/>
              <a:t>the value used to determine the term grade</a:t>
            </a:r>
            <a:r>
              <a:rPr lang="en-US" altLang="en-US" dirty="0" smtClean="0"/>
              <a:t>.</a:t>
            </a:r>
            <a:endParaRPr lang="en-US" altLang="en-US" dirty="0"/>
          </a:p>
        </p:txBody>
      </p:sp>
    </p:spTree>
    <p:extLst>
      <p:ext uri="{BB962C8B-B14F-4D97-AF65-F5344CB8AC3E}">
        <p14:creationId xmlns:p14="http://schemas.microsoft.com/office/powerpoint/2010/main" val="39989806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Mapping Raw Scores To Grade Points: Assignments</a:t>
            </a:r>
            <a:endParaRPr lang="en-CA" dirty="0"/>
          </a:p>
        </p:txBody>
      </p:sp>
      <p:sp>
        <p:nvSpPr>
          <p:cNvPr id="3" name="Content Placeholder 2"/>
          <p:cNvSpPr>
            <a:spLocks noGrp="1"/>
          </p:cNvSpPr>
          <p:nvPr>
            <p:ph idx="1"/>
          </p:nvPr>
        </p:nvSpPr>
        <p:spPr/>
        <p:txBody>
          <a:bodyPr/>
          <a:lstStyle/>
          <a:p>
            <a:r>
              <a:rPr lang="en-CA" dirty="0" smtClean="0"/>
              <a:t>For simplicity assignment marking keys will specify grade points only</a:t>
            </a:r>
          </a:p>
          <a:p>
            <a:pPr lvl="1"/>
            <a:r>
              <a:rPr lang="en-CA" dirty="0" smtClean="0"/>
              <a:t>Example (purely for illustration purposes): spreadsheet computes average sales = 0.3 grade points, spreadsheet graphs results = 0.1 grade points</a:t>
            </a:r>
            <a:r>
              <a:rPr lang="en-CA" dirty="0"/>
              <a:t> </a:t>
            </a:r>
            <a:r>
              <a:rPr lang="en-CA" dirty="0" smtClean="0"/>
              <a:t>etc., a macro allows the user to re-run calculations with different data = 1.0 grade points.</a:t>
            </a:r>
          </a:p>
          <a:p>
            <a:pPr lvl="1"/>
            <a:r>
              <a:rPr lang="en-CA" dirty="0" smtClean="0"/>
              <a:t>Sum the grade points for each feature in order to yield the grade point awarded for the assignment e.g., 0.3 + 0.1 + 1.0 = 1.4 GPA earned </a:t>
            </a:r>
          </a:p>
        </p:txBody>
      </p:sp>
    </p:spTree>
    <p:extLst>
      <p:ext uri="{BB962C8B-B14F-4D97-AF65-F5344CB8AC3E}">
        <p14:creationId xmlns:p14="http://schemas.microsoft.com/office/powerpoint/2010/main" val="41951845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Mapping Raw Scores To Grade Points: </a:t>
            </a:r>
            <a:r>
              <a:rPr lang="en-CA" dirty="0" smtClean="0"/>
              <a:t>Exams</a:t>
            </a:r>
            <a:endParaRPr lang="en-CA" dirty="0"/>
          </a:p>
        </p:txBody>
      </p:sp>
      <p:sp>
        <p:nvSpPr>
          <p:cNvPr id="3" name="Content Placeholder 2"/>
          <p:cNvSpPr>
            <a:spLocks noGrp="1"/>
          </p:cNvSpPr>
          <p:nvPr>
            <p:ph idx="1"/>
          </p:nvPr>
        </p:nvSpPr>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C/2.0 does not mean that 50% was awarded 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spTree>
    <p:extLst>
      <p:ext uri="{BB962C8B-B14F-4D97-AF65-F5344CB8AC3E}">
        <p14:creationId xmlns:p14="http://schemas.microsoft.com/office/powerpoint/2010/main" val="2963238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Overall 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b="1" dirty="0" smtClean="0">
                <a:solidFill>
                  <a:srgbClr val="FF0000"/>
                </a:solidFill>
              </a:rPr>
              <a:t>Percentages won’t be used to determine the term grade</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Assignments: weight = 30%, example score = A</a:t>
            </a:r>
          </a:p>
          <a:p>
            <a:pPr lvl="2">
              <a:defRPr/>
            </a:pPr>
            <a:r>
              <a:rPr lang="en-US" dirty="0" smtClean="0">
                <a:latin typeface="Consolas" panose="020B0609020204030204" pitchFamily="49" charset="0"/>
                <a:cs typeface="Consolas" panose="020B0609020204030204" pitchFamily="49" charset="0"/>
              </a:rPr>
              <a:t>Midterm: weight = 30%, example score = B+</a:t>
            </a:r>
          </a:p>
          <a:p>
            <a:pPr lvl="2">
              <a:defRPr/>
            </a:pPr>
            <a:r>
              <a:rPr lang="en-US" dirty="0" smtClean="0">
                <a:latin typeface="Consolas" panose="020B0609020204030204" pitchFamily="49" charset="0"/>
                <a:cs typeface="Consolas" panose="020B0609020204030204" pitchFamily="49" charset="0"/>
              </a:rPr>
              <a:t>Final: weight = 40%, example score = C-</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assignments: 0.3 * 4.0 = 1.2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midterm: 0.3 * 3.3 = 0.99</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final: 0.4 * 1.7 = 0.68</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1.2 + 0.99 + 0.68 = 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325122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fontAlgn="auto">
              <a:spcBef>
                <a:spcPts val="0"/>
              </a:spcBef>
              <a:spcAft>
                <a:spcPts val="0"/>
              </a:spcAft>
              <a:defRPr/>
            </a:pPr>
            <a:r>
              <a:rPr lang="en-US" dirty="0">
                <a:hlinkClick r:id="rId2"/>
              </a:rPr>
              <a:t>http://pages.cpsc.ucalgary.ca/~</a:t>
            </a:r>
            <a:r>
              <a:rPr lang="en-US" dirty="0" smtClean="0">
                <a:hlinkClick r:id="rId2"/>
              </a:rPr>
              <a:t>tamj/2017/203W/grade_calculator.xlsx</a:t>
            </a:r>
            <a:endParaRPr lang="en-US" dirty="0"/>
          </a:p>
          <a:p>
            <a:pPr fontAlgn="auto">
              <a:spcBef>
                <a:spcPts val="0"/>
              </a:spcBef>
              <a:spcAft>
                <a:spcPts val="0"/>
              </a:spcAft>
              <a:defRPr/>
            </a:pPr>
            <a:r>
              <a:rPr lang="en-US" dirty="0" smtClean="0"/>
              <a:t>The </a:t>
            </a:r>
            <a:r>
              <a:rPr lang="en-US" dirty="0"/>
              <a:t>grade point to letter grade mapping employs the official university </a:t>
            </a:r>
            <a:r>
              <a:rPr lang="en-US" dirty="0" smtClean="0"/>
              <a:t>cutoffs:</a:t>
            </a:r>
          </a:p>
          <a:p>
            <a:pPr lvl="1" fontAlgn="auto">
              <a:spcBef>
                <a:spcPts val="0"/>
              </a:spcBef>
              <a:spcAft>
                <a:spcPts val="0"/>
              </a:spcAft>
              <a:defRPr/>
            </a:pPr>
            <a:r>
              <a:rPr lang="en-US" altLang="en-US" dirty="0" smtClean="0">
                <a:hlinkClick r:id="rId3"/>
              </a:rPr>
              <a:t>http</a:t>
            </a:r>
            <a:r>
              <a:rPr lang="en-US" altLang="en-US" dirty="0">
                <a:hlinkClick r:id="rId3"/>
              </a:rPr>
              <a:t>://</a:t>
            </a:r>
            <a:r>
              <a:rPr lang="en-US" altLang="en-US" dirty="0" smtClean="0">
                <a:hlinkClick r:id="rId3"/>
              </a:rPr>
              <a:t>www.ucalgary.ca/pubs/calendar/current/f-2.html</a:t>
            </a:r>
            <a:endParaRPr lang="en-US" altLang="en-US" dirty="0" smtClean="0"/>
          </a:p>
          <a:p>
            <a:pPr lvl="1" fontAlgn="auto">
              <a:spcBef>
                <a:spcPts val="0"/>
              </a:spcBef>
              <a:spcAft>
                <a:spcPts val="0"/>
              </a:spcAft>
              <a:defRPr/>
            </a:pPr>
            <a:r>
              <a:rPr lang="en-US" dirty="0" smtClean="0"/>
              <a:t>(I </a:t>
            </a:r>
            <a:r>
              <a:rPr lang="en-US" b="1" dirty="0"/>
              <a:t>may</a:t>
            </a:r>
            <a:r>
              <a:rPr lang="en-US" dirty="0"/>
              <a:t> employ a more lenient set of cutoffs at the end of term but the official cutoffs will provide you with a ‘worse case’ estimate of your grade).</a:t>
            </a:r>
          </a:p>
          <a:p>
            <a:pPr lvl="1"/>
            <a:r>
              <a:rPr lang="en-US" dirty="0" smtClean="0"/>
              <a:t>Also an “A+” doesn’t have a specified letter grade that is different from an “A” for term letter grades.</a:t>
            </a:r>
          </a:p>
          <a:p>
            <a:pPr lvl="2"/>
            <a:r>
              <a:rPr lang="en-US" dirty="0" smtClean="0"/>
              <a:t>I’ll likely extrapolate the pattern e.g. C+ = 2.3, B+ = 3.3 so an A+ will be higher than a 4.0 and a bit lower than 4.3 (because not all course components allow for an A+ to be awarded)</a:t>
            </a:r>
          </a:p>
          <a:p>
            <a:pPr lvl="1"/>
            <a:endParaRPr lang="en-US" dirty="0"/>
          </a:p>
        </p:txBody>
      </p:sp>
    </p:spTree>
    <p:extLst>
      <p:ext uri="{BB962C8B-B14F-4D97-AF65-F5344CB8AC3E}">
        <p14:creationId xmlns:p14="http://schemas.microsoft.com/office/powerpoint/2010/main" val="3061992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(possibly higher)</a:t>
            </a:r>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2960913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(Programming section): Make sure that you keep up with the material</a:t>
            </a:r>
          </a:p>
          <a:p>
            <a:pPr marL="457200" indent="-457200">
              <a:buFontTx/>
              <a:buAutoNum type="arabicPeriod"/>
            </a:pPr>
            <a:r>
              <a:rPr lang="en-US" altLang="en-US" dirty="0" smtClean="0"/>
              <a:t>Start assignments early</a:t>
            </a:r>
          </a:p>
          <a:p>
            <a:pPr marL="457200" indent="-457200">
              <a:buFontTx/>
              <a:buAutoNum type="arabicPeriod"/>
            </a:pPr>
            <a:r>
              <a:rPr lang="en-CA" altLang="en-US" dirty="0" smtClean="0"/>
              <a:t>Take good in-class notes, not just what I write but also what I say.</a:t>
            </a:r>
          </a:p>
        </p:txBody>
      </p:sp>
    </p:spTree>
    <p:extLst>
      <p:ext uri="{BB962C8B-B14F-4D97-AF65-F5344CB8AC3E}">
        <p14:creationId xmlns:p14="http://schemas.microsoft.com/office/powerpoint/2010/main" val="7808848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altLang="en-US" dirty="0" smtClean="0"/>
              <a:t>#1 </a:t>
            </a:r>
            <a:r>
              <a:rPr lang="en-US" altLang="en-US" dirty="0"/>
              <a:t>Practice </a:t>
            </a:r>
            <a:r>
              <a:rPr lang="en-US" altLang="en-US" dirty="0" smtClean="0"/>
              <a:t>Things Yourself</a:t>
            </a:r>
            <a:endParaRPr lang="en-US" altLang="en-US" dirty="0"/>
          </a:p>
        </p:txBody>
      </p:sp>
      <p:sp>
        <p:nvSpPr>
          <p:cNvPr id="3" name="Content Placeholder 2"/>
          <p:cNvSpPr>
            <a:spLocks noGrp="1"/>
          </p:cNvSpPr>
          <p:nvPr>
            <p:ph idx="1"/>
          </p:nvPr>
        </p:nvSpPr>
        <p:spPr/>
        <p:txBody>
          <a:bodyPr/>
          <a:lstStyle/>
          <a:p>
            <a:r>
              <a:rPr lang="en-CA" altLang="en-US" dirty="0" smtClean="0"/>
              <a:t>Recall</a:t>
            </a:r>
            <a:r>
              <a:rPr lang="en-CA" altLang="en-US" dirty="0"/>
              <a:t/>
            </a:r>
            <a:br>
              <a:rPr lang="en-CA" altLang="en-US" dirty="0"/>
            </a:br>
            <a:endParaRPr lang="en-CA" dirty="0"/>
          </a:p>
        </p:txBody>
      </p:sp>
      <p:pic>
        <p:nvPicPr>
          <p:cNvPr id="4" name="Picture 3"/>
          <p:cNvPicPr>
            <a:picLocks noChangeAspect="1"/>
          </p:cNvPicPr>
          <p:nvPr/>
        </p:nvPicPr>
        <p:blipFill>
          <a:blip r:embed="rId2"/>
          <a:stretch>
            <a:fillRect/>
          </a:stretch>
        </p:blipFill>
        <p:spPr>
          <a:xfrm>
            <a:off x="762000" y="1881187"/>
            <a:ext cx="5383077" cy="4162425"/>
          </a:xfrm>
          <a:prstGeom prst="rect">
            <a:avLst/>
          </a:prstGeom>
          <a:solidFill>
            <a:schemeClr val="bg1"/>
          </a:solidFill>
          <a:ln>
            <a:solidFill>
              <a:schemeClr val="tx1"/>
            </a:solidFill>
          </a:ln>
        </p:spPr>
      </p:pic>
    </p:spTree>
    <p:extLst>
      <p:ext uri="{BB962C8B-B14F-4D97-AF65-F5344CB8AC3E}">
        <p14:creationId xmlns:p14="http://schemas.microsoft.com/office/powerpoint/2010/main" val="3665110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#2 (Programming): Keep Up With The Material</a:t>
            </a:r>
            <a:endParaRPr lang="en-CA" dirty="0"/>
          </a:p>
        </p:txBody>
      </p:sp>
      <p:sp>
        <p:nvSpPr>
          <p:cNvPr id="3" name="Content Placeholder 2"/>
          <p:cNvSpPr>
            <a:spLocks noGrp="1"/>
          </p:cNvSpPr>
          <p:nvPr>
            <p:ph idx="1"/>
          </p:nvPr>
        </p:nvSpPr>
        <p:spPr>
          <a:xfrm>
            <a:off x="457200" y="1447799"/>
            <a:ext cx="8229600" cy="5104765"/>
          </a:xfrm>
        </p:spPr>
        <p:txBody>
          <a:bodyPr/>
          <a:lstStyle/>
          <a:p>
            <a:r>
              <a:rPr lang="en-CA" dirty="0" smtClean="0"/>
              <a:t>(This applies to all topics but is especially pertinent to the VBA program writing section – A4 material - of the course).</a:t>
            </a:r>
          </a:p>
          <a:p>
            <a:r>
              <a:rPr lang="en-CA" dirty="0" smtClean="0"/>
              <a:t>Concepts are cumulative and progressively more challenging</a:t>
            </a:r>
          </a:p>
          <a:p>
            <a:pPr marL="606425" lvl="1" indent="-381000"/>
            <a:r>
              <a:rPr lang="en-US" altLang="en-US" dirty="0" smtClean="0"/>
              <a:t>Many </a:t>
            </a:r>
            <a:r>
              <a:rPr lang="en-US" altLang="en-US" dirty="0"/>
              <a:t>of the concepts taught later depend upon your knowledge of earlier concepts</a:t>
            </a:r>
            <a:r>
              <a:rPr lang="en-US" altLang="en-US" dirty="0" smtClean="0"/>
              <a:t>.</a:t>
            </a:r>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r>
              <a:rPr lang="en-US" altLang="en-US" dirty="0" smtClean="0"/>
              <a:t>Don’t let yourself fall behind!</a:t>
            </a:r>
          </a:p>
          <a:p>
            <a:pPr marL="606425" lvl="1" indent="-381000"/>
            <a:r>
              <a:rPr lang="en-US" altLang="en-US" i="1" dirty="0" smtClean="0"/>
              <a:t>At least</a:t>
            </a:r>
            <a:r>
              <a:rPr lang="en-US" altLang="en-US" dirty="0" smtClean="0"/>
              <a:t> attempt the assignment.</a:t>
            </a:r>
          </a:p>
          <a:p>
            <a:endParaRPr lang="en-CA" dirty="0"/>
          </a:p>
        </p:txBody>
      </p:sp>
      <p:grpSp>
        <p:nvGrpSpPr>
          <p:cNvPr id="25" name="Group 17"/>
          <p:cNvGrpSpPr>
            <a:grpSpLocks/>
          </p:cNvGrpSpPr>
          <p:nvPr/>
        </p:nvGrpSpPr>
        <p:grpSpPr bwMode="auto">
          <a:xfrm>
            <a:off x="806450" y="3352800"/>
            <a:ext cx="7531100" cy="2343765"/>
            <a:chOff x="480" y="1907"/>
            <a:chExt cx="4744" cy="1907"/>
          </a:xfrm>
        </p:grpSpPr>
        <p:sp>
          <p:nvSpPr>
            <p:cNvPr id="26" name="AutoShape 5"/>
            <p:cNvSpPr>
              <a:spLocks noChangeArrowheads="1"/>
            </p:cNvSpPr>
            <p:nvPr/>
          </p:nvSpPr>
          <p:spPr bwMode="auto">
            <a:xfrm>
              <a:off x="480" y="1907"/>
              <a:ext cx="4744" cy="1907"/>
            </a:xfrm>
            <a:prstGeom prst="triangle">
              <a:avLst>
                <a:gd name="adj" fmla="val 49807"/>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dirty="0">
                <a:latin typeface="Arial" panose="020B0604020202020204" pitchFamily="34" charset="0"/>
              </a:endParaRPr>
            </a:p>
          </p:txBody>
        </p:sp>
        <p:sp>
          <p:nvSpPr>
            <p:cNvPr id="27" name="Text Box 6"/>
            <p:cNvSpPr txBox="1">
              <a:spLocks noChangeArrowheads="1"/>
            </p:cNvSpPr>
            <p:nvPr/>
          </p:nvSpPr>
          <p:spPr bwMode="auto">
            <a:xfrm>
              <a:off x="2586" y="3213"/>
              <a:ext cx="66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Logic</a:t>
              </a:r>
              <a:endParaRPr lang="en-US" altLang="en-US" sz="1800" dirty="0">
                <a:latin typeface="Consolas" panose="020B0609020204030204" pitchFamily="49" charset="0"/>
                <a:cs typeface="Consolas" panose="020B0609020204030204" pitchFamily="49" charset="0"/>
              </a:endParaRPr>
            </a:p>
          </p:txBody>
        </p:sp>
        <p:sp>
          <p:nvSpPr>
            <p:cNvPr id="28" name="Text Box 7"/>
            <p:cNvSpPr txBox="1">
              <a:spLocks noChangeArrowheads="1"/>
            </p:cNvSpPr>
            <p:nvPr/>
          </p:nvSpPr>
          <p:spPr bwMode="auto">
            <a:xfrm>
              <a:off x="2586" y="2622"/>
              <a:ext cx="536"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dirty="0" smtClean="0">
                  <a:latin typeface="Arial" panose="020B0604020202020204" pitchFamily="34" charset="0"/>
                </a:rPr>
                <a:t>Loops</a:t>
              </a:r>
              <a:endParaRPr lang="en-US" altLang="en-US" sz="1800" dirty="0">
                <a:latin typeface="Consolas" panose="020B0609020204030204" pitchFamily="49" charset="0"/>
                <a:cs typeface="Consolas" panose="020B0609020204030204" pitchFamily="49" charset="0"/>
              </a:endParaRPr>
            </a:p>
          </p:txBody>
        </p:sp>
        <p:sp>
          <p:nvSpPr>
            <p:cNvPr id="29" name="Text Box 8"/>
            <p:cNvSpPr txBox="1">
              <a:spLocks noChangeArrowheads="1"/>
            </p:cNvSpPr>
            <p:nvPr/>
          </p:nvSpPr>
          <p:spPr bwMode="auto">
            <a:xfrm>
              <a:off x="2432" y="2923"/>
              <a:ext cx="8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Branching</a:t>
              </a:r>
              <a:endParaRPr lang="en-US" altLang="en-US" sz="1800" dirty="0">
                <a:latin typeface="Consolas" panose="020B0609020204030204" pitchFamily="49" charset="0"/>
                <a:cs typeface="Consolas" panose="020B0609020204030204" pitchFamily="49" charset="0"/>
              </a:endParaRPr>
            </a:p>
          </p:txBody>
        </p:sp>
        <p:sp>
          <p:nvSpPr>
            <p:cNvPr id="30" name="Line 10"/>
            <p:cNvSpPr>
              <a:spLocks noChangeShapeType="1"/>
            </p:cNvSpPr>
            <p:nvPr/>
          </p:nvSpPr>
          <p:spPr bwMode="auto">
            <a:xfrm flipV="1">
              <a:off x="892" y="3503"/>
              <a:ext cx="392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dirty="0"/>
            </a:p>
          </p:txBody>
        </p:sp>
        <p:sp>
          <p:nvSpPr>
            <p:cNvPr id="31" name="Line 11"/>
            <p:cNvSpPr>
              <a:spLocks noChangeShapeType="1"/>
            </p:cNvSpPr>
            <p:nvPr/>
          </p:nvSpPr>
          <p:spPr bwMode="auto">
            <a:xfrm flipV="1">
              <a:off x="1196" y="3213"/>
              <a:ext cx="3288" cy="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dirty="0"/>
            </a:p>
          </p:txBody>
        </p:sp>
        <p:sp>
          <p:nvSpPr>
            <p:cNvPr id="32" name="Text Box 12"/>
            <p:cNvSpPr txBox="1">
              <a:spLocks noChangeArrowheads="1"/>
            </p:cNvSpPr>
            <p:nvPr/>
          </p:nvSpPr>
          <p:spPr bwMode="auto">
            <a:xfrm>
              <a:off x="2416" y="2193"/>
              <a:ext cx="91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Libraries</a:t>
              </a:r>
              <a:endParaRPr lang="en-US" altLang="en-US" sz="1800" dirty="0">
                <a:latin typeface="Consolas" panose="020B0609020204030204" pitchFamily="49" charset="0"/>
                <a:cs typeface="Consolas" panose="020B0609020204030204" pitchFamily="49" charset="0"/>
              </a:endParaRPr>
            </a:p>
          </p:txBody>
        </p:sp>
        <p:sp>
          <p:nvSpPr>
            <p:cNvPr id="33" name="Text Box 14"/>
            <p:cNvSpPr txBox="1">
              <a:spLocks noChangeArrowheads="1"/>
            </p:cNvSpPr>
            <p:nvPr/>
          </p:nvSpPr>
          <p:spPr bwMode="auto">
            <a:xfrm>
              <a:off x="1842" y="3514"/>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Introduction to programming</a:t>
              </a:r>
            </a:p>
          </p:txBody>
        </p:sp>
        <p:sp>
          <p:nvSpPr>
            <p:cNvPr id="34" name="Line 15"/>
            <p:cNvSpPr>
              <a:spLocks noChangeShapeType="1"/>
            </p:cNvSpPr>
            <p:nvPr/>
          </p:nvSpPr>
          <p:spPr bwMode="auto">
            <a:xfrm flipV="1">
              <a:off x="1600" y="2914"/>
              <a:ext cx="2452" cy="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dirty="0"/>
            </a:p>
          </p:txBody>
        </p:sp>
        <p:sp>
          <p:nvSpPr>
            <p:cNvPr id="35" name="Line 16"/>
            <p:cNvSpPr>
              <a:spLocks noChangeShapeType="1"/>
            </p:cNvSpPr>
            <p:nvPr/>
          </p:nvSpPr>
          <p:spPr bwMode="auto">
            <a:xfrm flipV="1">
              <a:off x="1985" y="2556"/>
              <a:ext cx="1683" cy="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dirty="0"/>
            </a:p>
          </p:txBody>
        </p:sp>
      </p:grpSp>
      <p:grpSp>
        <p:nvGrpSpPr>
          <p:cNvPr id="36" name="Group 35"/>
          <p:cNvGrpSpPr>
            <a:grpSpLocks/>
          </p:cNvGrpSpPr>
          <p:nvPr/>
        </p:nvGrpSpPr>
        <p:grpSpPr bwMode="auto">
          <a:xfrm>
            <a:off x="7233556" y="3141401"/>
            <a:ext cx="1848304" cy="2558794"/>
            <a:chOff x="7004049" y="2678579"/>
            <a:chExt cx="1848304" cy="2558794"/>
          </a:xfrm>
        </p:grpSpPr>
        <p:sp>
          <p:nvSpPr>
            <p:cNvPr id="37" name="Rounded Rectangle 1"/>
            <p:cNvSpPr>
              <a:spLocks noChangeArrowheads="1"/>
            </p:cNvSpPr>
            <p:nvPr/>
          </p:nvSpPr>
          <p:spPr bwMode="auto">
            <a:xfrm>
              <a:off x="7188653" y="3010465"/>
              <a:ext cx="1663700" cy="968732"/>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400" b="1" dirty="0">
                  <a:latin typeface="Arial" panose="020B0604020202020204" pitchFamily="34" charset="0"/>
                </a:rPr>
                <a:t>Rule of thumb: don’t fall behind more than 1 week</a:t>
              </a:r>
            </a:p>
          </p:txBody>
        </p:sp>
        <p:cxnSp>
          <p:nvCxnSpPr>
            <p:cNvPr id="38" name="Straight Connector 3"/>
            <p:cNvCxnSpPr>
              <a:cxnSpLocks noChangeShapeType="1"/>
              <a:stCxn id="39" idx="4"/>
            </p:cNvCxnSpPr>
            <p:nvPr/>
          </p:nvCxnSpPr>
          <p:spPr bwMode="auto">
            <a:xfrm>
              <a:off x="7175499" y="2929404"/>
              <a:ext cx="1" cy="2307969"/>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39" name="Oval 5"/>
            <p:cNvSpPr>
              <a:spLocks noChangeArrowheads="1"/>
            </p:cNvSpPr>
            <p:nvPr/>
          </p:nvSpPr>
          <p:spPr bwMode="auto">
            <a:xfrm>
              <a:off x="7004049" y="2678579"/>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extLst>
      <p:ext uri="{BB962C8B-B14F-4D97-AF65-F5344CB8AC3E}">
        <p14:creationId xmlns:p14="http://schemas.microsoft.com/office/powerpoint/2010/main" val="336171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smtClean="0"/>
              <a:t>#3 Start </a:t>
            </a:r>
            <a:r>
              <a:rPr lang="en-US" altLang="en-US" dirty="0"/>
              <a:t>A</a:t>
            </a:r>
            <a:r>
              <a:rPr lang="en-US" altLang="en-US" dirty="0" smtClean="0"/>
              <a:t>ssignments Early</a:t>
            </a:r>
            <a:endParaRPr lang="en-CA" dirty="0"/>
          </a:p>
        </p:txBody>
      </p:sp>
      <p:sp>
        <p:nvSpPr>
          <p:cNvPr id="3" name="Content Placeholder 2"/>
          <p:cNvSpPr>
            <a:spLocks noGrp="1"/>
          </p:cNvSpPr>
          <p:nvPr>
            <p:ph idx="1"/>
          </p:nvPr>
        </p:nvSpPr>
        <p:spPr/>
        <p:txBody>
          <a:bodyPr/>
          <a:lstStyle/>
          <a:p>
            <a:pPr marL="384175" indent="-381000"/>
            <a:r>
              <a:rPr lang="en-US" altLang="en-US" dirty="0" smtClean="0"/>
              <a:t>Don't look at the </a:t>
            </a:r>
            <a:r>
              <a:rPr lang="en-US" altLang="en-US" dirty="0"/>
              <a:t>material just before the </a:t>
            </a:r>
            <a:r>
              <a:rPr lang="en-US" altLang="en-US" dirty="0" smtClean="0"/>
              <a:t>due date</a:t>
            </a:r>
          </a:p>
          <a:p>
            <a:pPr marL="606425" lvl="1" indent="-381000"/>
            <a:r>
              <a:rPr lang="en-US" altLang="en-US" dirty="0"/>
              <a:t>S</a:t>
            </a:r>
            <a:r>
              <a:rPr lang="en-US" altLang="en-US" dirty="0" smtClean="0"/>
              <a:t>tudying </a:t>
            </a:r>
            <a:r>
              <a:rPr lang="en-US" altLang="en-US" dirty="0"/>
              <a:t>the concepts as you learn them throughout the term</a:t>
            </a:r>
            <a:r>
              <a:rPr lang="en-US" altLang="en-US" dirty="0" smtClean="0"/>
              <a:t>.</a:t>
            </a:r>
          </a:p>
          <a:p>
            <a:pPr marL="606425" lvl="1" indent="-381000"/>
            <a:r>
              <a:rPr lang="en-US" altLang="en-US" dirty="0" smtClean="0"/>
              <a:t>Programming section (A4) &amp; to a large extent the database section (Assign 3): It’s </a:t>
            </a:r>
            <a:r>
              <a:rPr lang="en-US" altLang="en-US" dirty="0"/>
              <a:t>important to work through and understand concepts *before* you </a:t>
            </a:r>
            <a:r>
              <a:rPr lang="en-US" altLang="en-US" dirty="0" smtClean="0"/>
              <a:t>start</a:t>
            </a:r>
            <a:r>
              <a:rPr lang="en-US" altLang="en-US" dirty="0"/>
              <a:t> </a:t>
            </a:r>
            <a:r>
              <a:rPr lang="en-US" altLang="en-US" dirty="0" smtClean="0"/>
              <a:t>work on the assignment.</a:t>
            </a:r>
            <a:endParaRPr lang="en-US" altLang="en-US" dirty="0"/>
          </a:p>
          <a:p>
            <a:pPr marL="606425" lvl="1" indent="-381000"/>
            <a:r>
              <a:rPr lang="en-US" altLang="en-US" dirty="0"/>
              <a:t>If you try to learn a new concept </a:t>
            </a:r>
            <a:r>
              <a:rPr lang="en-US" altLang="en-US" i="1" dirty="0"/>
              <a:t>and</a:t>
            </a:r>
            <a:r>
              <a:rPr lang="en-US" altLang="en-US" dirty="0"/>
              <a:t> work out a solution for the assignment at the same time then you may become overwhelmed.</a:t>
            </a:r>
          </a:p>
          <a:p>
            <a:pPr marL="384175" indent="-381000"/>
            <a:r>
              <a:rPr lang="en-US" altLang="en-US" dirty="0"/>
              <a:t>Don’t start assignments the night (or day!) that they are due, they may take more time than you first thought </a:t>
            </a:r>
            <a:endParaRPr lang="en-US" altLang="en-US" dirty="0" smtClean="0"/>
          </a:p>
          <a:p>
            <a:pPr marL="606425" lvl="1" indent="-381000"/>
            <a:r>
              <a:rPr lang="en-US" altLang="en-US" dirty="0" smtClean="0"/>
              <a:t>Assignments </a:t>
            </a:r>
            <a:r>
              <a:rPr lang="en-US" altLang="en-US" dirty="0"/>
              <a:t>start getting much challenging later in the course (A3 &amp; A4</a:t>
            </a:r>
            <a:r>
              <a:rPr lang="en-US" altLang="en-US" dirty="0" smtClean="0"/>
              <a:t>)</a:t>
            </a:r>
            <a:endParaRPr lang="en-US" altLang="en-US" dirty="0"/>
          </a:p>
          <a:p>
            <a:pPr marL="384175" indent="-381000"/>
            <a:r>
              <a:rPr lang="en-US" altLang="en-US" dirty="0"/>
              <a:t>Some assignments may require the application of multiple concepts, not all the concepts have to be completely covered before you start working on an assignment.</a:t>
            </a:r>
          </a:p>
          <a:p>
            <a:pPr marL="711200" lvl="1" indent="-381000"/>
            <a:r>
              <a:rPr lang="en-US" altLang="en-US" dirty="0"/>
              <a:t>Start working based on what’s currently been </a:t>
            </a:r>
            <a:r>
              <a:rPr lang="en-US" altLang="en-US" dirty="0" smtClean="0"/>
              <a:t>covered</a:t>
            </a:r>
            <a:endParaRPr lang="en-US" altLang="en-US" dirty="0"/>
          </a:p>
        </p:txBody>
      </p:sp>
    </p:spTree>
    <p:extLst>
      <p:ext uri="{BB962C8B-B14F-4D97-AF65-F5344CB8AC3E}">
        <p14:creationId xmlns:p14="http://schemas.microsoft.com/office/powerpoint/2010/main" val="29086629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altLang="en-US" dirty="0" smtClean="0"/>
              <a:t>#4 Take Good In-Class </a:t>
            </a:r>
            <a:r>
              <a:rPr lang="en-CA" altLang="en-US" dirty="0"/>
              <a:t>N</a:t>
            </a:r>
            <a:r>
              <a:rPr lang="en-CA" altLang="en-US" dirty="0" smtClean="0"/>
              <a:t>otes</a:t>
            </a:r>
            <a:endParaRPr lang="en-CA" dirty="0"/>
          </a:p>
        </p:txBody>
      </p:sp>
      <p:sp>
        <p:nvSpPr>
          <p:cNvPr id="3" name="Content Placeholder 2"/>
          <p:cNvSpPr>
            <a:spLocks noGrp="1"/>
          </p:cNvSpPr>
          <p:nvPr>
            <p:ph idx="1"/>
          </p:nvPr>
        </p:nvSpPr>
        <p:spPr/>
        <p:txBody>
          <a:bodyPr/>
          <a:lstStyle/>
          <a:p>
            <a:r>
              <a:rPr lang="en-CA" altLang="en-US" dirty="0" smtClean="0"/>
              <a:t>Hierarchy of note taking</a:t>
            </a:r>
          </a:p>
          <a:p>
            <a:pPr lvl="1"/>
            <a:r>
              <a:rPr lang="en-CA" altLang="en-US" dirty="0" smtClean="0"/>
              <a:t>None: just memorize course slides/notes.</a:t>
            </a:r>
          </a:p>
          <a:p>
            <a:pPr lvl="1"/>
            <a:r>
              <a:rPr lang="en-CA" altLang="en-US" dirty="0" smtClean="0"/>
              <a:t>Moderate: write notes when the instructor writes things out (“must be important”).</a:t>
            </a:r>
          </a:p>
          <a:p>
            <a:pPr lvl="1"/>
            <a:r>
              <a:rPr lang="en-CA" altLang="en-US" dirty="0" smtClean="0"/>
              <a:t>Extensive: write notes when the instruction writes things out but also when that person verbally describes things.</a:t>
            </a:r>
          </a:p>
          <a:p>
            <a:r>
              <a:rPr lang="en-CA" altLang="en-US" dirty="0" smtClean="0"/>
              <a:t>This is essential when complex technical concepts (e.g. A3 &amp; A4 material) are covered.</a:t>
            </a:r>
            <a:r>
              <a:rPr lang="en-CA" altLang="en-US" dirty="0"/>
              <a:t/>
            </a:r>
            <a:br>
              <a:rPr lang="en-CA" altLang="en-US" dirty="0"/>
            </a:br>
            <a:endParaRPr lang="en-CA" dirty="0"/>
          </a:p>
        </p:txBody>
      </p:sp>
    </p:spTree>
    <p:extLst>
      <p:ext uri="{BB962C8B-B14F-4D97-AF65-F5344CB8AC3E}">
        <p14:creationId xmlns:p14="http://schemas.microsoft.com/office/powerpoint/2010/main" val="26658392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(Programming section): Make sure that you keep up with the material</a:t>
            </a:r>
          </a:p>
          <a:p>
            <a:pPr marL="457200" indent="-457200">
              <a:buFontTx/>
              <a:buAutoNum type="arabicPeriod"/>
            </a:pPr>
            <a:r>
              <a:rPr lang="en-US" altLang="en-US" dirty="0" smtClean="0"/>
              <a:t>Start assignments early</a:t>
            </a:r>
          </a:p>
          <a:p>
            <a:pPr marL="457200" indent="-457200">
              <a:buFontTx/>
              <a:buAutoNum type="arabicPeriod"/>
            </a:pPr>
            <a:r>
              <a:rPr lang="en-CA" altLang="en-US" dirty="0" smtClean="0"/>
              <a:t>Take good in-class notes, not just what I write but also what I say.</a:t>
            </a:r>
          </a:p>
        </p:txBody>
      </p:sp>
    </p:spTree>
    <p:extLst>
      <p:ext uri="{BB962C8B-B14F-4D97-AF65-F5344CB8AC3E}">
        <p14:creationId xmlns:p14="http://schemas.microsoft.com/office/powerpoint/2010/main" val="490343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419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41993"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4"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5"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CA" altLang="en-US" dirty="0">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41990"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dirty="0">
                  <a:latin typeface="Comic Sans MS" pitchFamily="66" charset="0"/>
                </a:rPr>
                <a:t>Wow I am the greatest speaker in the world!</a:t>
              </a:r>
            </a:p>
          </p:txBody>
        </p:sp>
        <p:pic>
          <p:nvPicPr>
            <p:cNvPr id="41991"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indent="-2286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Let me know how things are going in the course:</a:t>
            </a:r>
          </a:p>
          <a:p>
            <a:pPr lvl="1" eaLnBrk="1" hangingPunct="1">
              <a:lnSpc>
                <a:spcPct val="90000"/>
              </a:lnSpc>
              <a:spcBef>
                <a:spcPct val="30000"/>
              </a:spcBef>
              <a:buSzTx/>
              <a:buFontTx/>
              <a:buChar char="•"/>
            </a:pPr>
            <a:r>
              <a:rPr lang="en-US" altLang="en-US" sz="1600" dirty="0">
                <a:latin typeface="Arial" charset="0"/>
              </a:rPr>
              <a:t>Am I covering the material too slowly or too quickly.</a:t>
            </a:r>
          </a:p>
          <a:p>
            <a:pPr lvl="1" eaLnBrk="1" hangingPunct="1">
              <a:lnSpc>
                <a:spcPct val="90000"/>
              </a:lnSpc>
              <a:spcBef>
                <a:spcPct val="30000"/>
              </a:spcBef>
              <a:buSzTx/>
              <a:buFontTx/>
              <a:buChar char="•"/>
            </a:pPr>
            <a:r>
              <a:rPr lang="en-US" altLang="en-US" sz="1600" dirty="0">
                <a:latin typeface="Arial" charset="0"/>
              </a:rPr>
              <a:t>Can you read the slides and my hand writing.</a:t>
            </a:r>
          </a:p>
          <a:p>
            <a:pPr lvl="1" eaLnBrk="1" hangingPunct="1">
              <a:lnSpc>
                <a:spcPct val="90000"/>
              </a:lnSpc>
              <a:spcBef>
                <a:spcPct val="30000"/>
              </a:spcBef>
              <a:buSzTx/>
              <a:buFontTx/>
              <a:buChar char="•"/>
            </a:pPr>
            <a:r>
              <a:rPr lang="en-US" altLang="en-US" sz="1600" dirty="0">
                <a:latin typeface="Arial" charset="0"/>
              </a:rPr>
              <a:t>Can you hear me in the class.</a:t>
            </a:r>
          </a:p>
          <a:p>
            <a:pPr lvl="1" eaLnBrk="1" hangingPunct="1">
              <a:lnSpc>
                <a:spcPct val="90000"/>
              </a:lnSpc>
              <a:spcBef>
                <a:spcPct val="30000"/>
              </a:spcBef>
              <a:buSzTx/>
              <a:buFontTx/>
              <a:buChar char="•"/>
            </a:pPr>
            <a:r>
              <a:rPr lang="en-US" altLang="en-US" sz="1600" dirty="0">
                <a:latin typeface="Arial" charset="0"/>
              </a:rPr>
              <a:t>Etc.</a:t>
            </a:r>
          </a:p>
        </p:txBody>
      </p:sp>
      <p:sp>
        <p:nvSpPr>
          <p:cNvPr id="12" name="TextBox 11"/>
          <p:cNvSpPr txBox="1">
            <a:spLocks noChangeArrowheads="1"/>
          </p:cNvSpPr>
          <p:nvPr/>
        </p:nvSpPr>
        <p:spPr bwMode="auto">
          <a:xfrm>
            <a:off x="134470" y="6481575"/>
            <a:ext cx="2898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400" dirty="0">
                <a:latin typeface="Arial" charset="0"/>
              </a:rPr>
              <a:t>(Image copyrights unknown)</a:t>
            </a:r>
          </a:p>
        </p:txBody>
      </p:sp>
    </p:spTree>
    <p:extLst>
      <p:ext uri="{BB962C8B-B14F-4D97-AF65-F5344CB8AC3E}">
        <p14:creationId xmlns:p14="http://schemas.microsoft.com/office/powerpoint/2010/main" val="3927119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34</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7652</TotalTime>
  <Words>2743</Words>
  <Application>Microsoft Office PowerPoint</Application>
  <PresentationFormat>On-screen Show (4:3)</PresentationFormat>
  <Paragraphs>279</Paragraphs>
  <Slides>34</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ＭＳ Ｐゴシック</vt:lpstr>
      <vt:lpstr>Arial</vt:lpstr>
      <vt:lpstr>Calibri</vt:lpstr>
      <vt:lpstr>Comic Sans MS</vt:lpstr>
      <vt:lpstr>Consolas</vt:lpstr>
      <vt:lpstr>Silent Hell of Cheryl</vt:lpstr>
      <vt:lpstr>Times New Roman</vt:lpstr>
      <vt:lpstr>Office Theme</vt:lpstr>
      <vt:lpstr>CPSC 203</vt:lpstr>
      <vt:lpstr>Administrative (James Tam)</vt:lpstr>
      <vt:lpstr>Course Resources</vt:lpstr>
      <vt:lpstr>How To Use The Course Resources</vt:lpstr>
      <vt:lpstr>Your Engagement Level ---&gt; Your Learning</vt:lpstr>
      <vt:lpstr>Tam’s “House Rules”</vt:lpstr>
      <vt:lpstr>Tam’s “House Rules”</vt:lpstr>
      <vt:lpstr>Tam’s “House Rules”</vt:lpstr>
      <vt:lpstr>Windows Operating System: This Section</vt:lpstr>
      <vt:lpstr>Learning Objectives</vt:lpstr>
      <vt:lpstr>Practical Course Outcomes</vt:lpstr>
      <vt:lpstr>Practical Course Outcomes (2)</vt:lpstr>
      <vt:lpstr>Practical Course Outcomes (3)</vt:lpstr>
      <vt:lpstr>Evaluation Components</vt:lpstr>
      <vt:lpstr>Assignments (Proportion Of Term Grade 40/100)</vt:lpstr>
      <vt:lpstr>Assignments</vt:lpstr>
      <vt:lpstr>Submitting Assignments</vt:lpstr>
      <vt:lpstr>How To Verify Submissions In DropBox</vt:lpstr>
      <vt:lpstr>Assignments: Software Version1</vt:lpstr>
      <vt:lpstr>Examinations (Proportion Of Term Grade: 60%)</vt:lpstr>
      <vt:lpstr>Grades For Each Component</vt:lpstr>
      <vt:lpstr>Mapping Raw Scores To Grade Points: Assignments</vt:lpstr>
      <vt:lpstr>Mapping Raw Scores To Grade Points: Exams</vt:lpstr>
      <vt:lpstr>Estimating Your Overall Term Grade Point</vt:lpstr>
      <vt:lpstr>Estimating Your Overall Term Grade Point (2)</vt:lpstr>
      <vt:lpstr>Why Grade Points?</vt:lpstr>
      <vt:lpstr>How To Succeed In This Course: A Summary</vt:lpstr>
      <vt:lpstr>#1 Practice Things Yourself</vt:lpstr>
      <vt:lpstr>#2 (Programming): Keep Up With The Material</vt:lpstr>
      <vt:lpstr>#3 Start Assignments Early</vt:lpstr>
      <vt:lpstr>#4 Take Good In-Class Notes</vt:lpstr>
      <vt:lpstr>How To Succeed In This Course: A Summary</vt:lpstr>
      <vt:lpstr>Feedback</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CPSC 203: Administration and course introduction</dc:title>
  <dc:creator>James Tam</dc:creator>
  <cp:lastModifiedBy>James Tam</cp:lastModifiedBy>
  <cp:revision>285</cp:revision>
  <dcterms:created xsi:type="dcterms:W3CDTF">2014-05-13T22:22:53Z</dcterms:created>
  <dcterms:modified xsi:type="dcterms:W3CDTF">2017-01-04T02:14:39Z</dcterms:modified>
</cp:coreProperties>
</file>