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4"/>
  </p:notesMasterIdLst>
  <p:handoutMasterIdLst>
    <p:handoutMasterId r:id="rId135"/>
  </p:handoutMasterIdLst>
  <p:sldIdLst>
    <p:sldId id="279" r:id="rId2"/>
    <p:sldId id="280" r:id="rId3"/>
    <p:sldId id="281" r:id="rId4"/>
    <p:sldId id="282" r:id="rId5"/>
    <p:sldId id="283" r:id="rId6"/>
    <p:sldId id="284" r:id="rId7"/>
    <p:sldId id="328" r:id="rId8"/>
    <p:sldId id="285" r:id="rId9"/>
    <p:sldId id="457" r:id="rId10"/>
    <p:sldId id="458" r:id="rId11"/>
    <p:sldId id="286" r:id="rId12"/>
    <p:sldId id="287" r:id="rId13"/>
    <p:sldId id="288" r:id="rId14"/>
    <p:sldId id="289" r:id="rId15"/>
    <p:sldId id="290" r:id="rId16"/>
    <p:sldId id="291" r:id="rId17"/>
    <p:sldId id="440" r:id="rId18"/>
    <p:sldId id="292" r:id="rId19"/>
    <p:sldId id="293" r:id="rId20"/>
    <p:sldId id="294" r:id="rId21"/>
    <p:sldId id="295" r:id="rId22"/>
    <p:sldId id="296" r:id="rId23"/>
    <p:sldId id="297" r:id="rId24"/>
    <p:sldId id="298" r:id="rId25"/>
    <p:sldId id="299" r:id="rId26"/>
    <p:sldId id="300" r:id="rId27"/>
    <p:sldId id="329" r:id="rId28"/>
    <p:sldId id="330" r:id="rId29"/>
    <p:sldId id="333" r:id="rId30"/>
    <p:sldId id="345" r:id="rId31"/>
    <p:sldId id="432" r:id="rId32"/>
    <p:sldId id="434" r:id="rId33"/>
    <p:sldId id="459" r:id="rId34"/>
    <p:sldId id="460" r:id="rId35"/>
    <p:sldId id="331" r:id="rId36"/>
    <p:sldId id="332" r:id="rId37"/>
    <p:sldId id="334" r:id="rId38"/>
    <p:sldId id="341" r:id="rId39"/>
    <p:sldId id="343" r:id="rId40"/>
    <p:sldId id="344" r:id="rId41"/>
    <p:sldId id="335" r:id="rId42"/>
    <p:sldId id="336" r:id="rId43"/>
    <p:sldId id="309" r:id="rId44"/>
    <p:sldId id="462" r:id="rId45"/>
    <p:sldId id="461" r:id="rId46"/>
    <p:sldId id="464" r:id="rId47"/>
    <p:sldId id="463" r:id="rId48"/>
    <p:sldId id="314" r:id="rId49"/>
    <p:sldId id="315" r:id="rId50"/>
    <p:sldId id="453" r:id="rId51"/>
    <p:sldId id="456" r:id="rId52"/>
    <p:sldId id="338" r:id="rId53"/>
    <p:sldId id="347" r:id="rId54"/>
    <p:sldId id="348" r:id="rId55"/>
    <p:sldId id="349" r:id="rId56"/>
    <p:sldId id="465" r:id="rId57"/>
    <p:sldId id="360" r:id="rId58"/>
    <p:sldId id="361" r:id="rId59"/>
    <p:sldId id="377" r:id="rId60"/>
    <p:sldId id="376" r:id="rId61"/>
    <p:sldId id="509" r:id="rId62"/>
    <p:sldId id="372" r:id="rId63"/>
    <p:sldId id="510" r:id="rId64"/>
    <p:sldId id="373" r:id="rId65"/>
    <p:sldId id="375" r:id="rId66"/>
    <p:sldId id="511" r:id="rId67"/>
    <p:sldId id="466" r:id="rId68"/>
    <p:sldId id="451" r:id="rId69"/>
    <p:sldId id="364" r:id="rId70"/>
    <p:sldId id="365" r:id="rId71"/>
    <p:sldId id="433" r:id="rId72"/>
    <p:sldId id="366" r:id="rId73"/>
    <p:sldId id="378" r:id="rId74"/>
    <p:sldId id="367" r:id="rId75"/>
    <p:sldId id="368" r:id="rId76"/>
    <p:sldId id="369" r:id="rId77"/>
    <p:sldId id="370" r:id="rId78"/>
    <p:sldId id="383" r:id="rId79"/>
    <p:sldId id="384" r:id="rId80"/>
    <p:sldId id="385" r:id="rId81"/>
    <p:sldId id="418" r:id="rId82"/>
    <p:sldId id="419" r:id="rId83"/>
    <p:sldId id="420" r:id="rId84"/>
    <p:sldId id="421" r:id="rId85"/>
    <p:sldId id="467" r:id="rId86"/>
    <p:sldId id="468" r:id="rId87"/>
    <p:sldId id="469" r:id="rId88"/>
    <p:sldId id="470" r:id="rId89"/>
    <p:sldId id="471" r:id="rId90"/>
    <p:sldId id="472" r:id="rId91"/>
    <p:sldId id="473" r:id="rId92"/>
    <p:sldId id="474" r:id="rId93"/>
    <p:sldId id="475" r:id="rId94"/>
    <p:sldId id="476" r:id="rId95"/>
    <p:sldId id="477" r:id="rId96"/>
    <p:sldId id="478" r:id="rId97"/>
    <p:sldId id="479" r:id="rId98"/>
    <p:sldId id="480" r:id="rId99"/>
    <p:sldId id="481" r:id="rId100"/>
    <p:sldId id="482" r:id="rId101"/>
    <p:sldId id="483" r:id="rId102"/>
    <p:sldId id="484" r:id="rId103"/>
    <p:sldId id="485" r:id="rId104"/>
    <p:sldId id="486" r:id="rId105"/>
    <p:sldId id="487" r:id="rId106"/>
    <p:sldId id="488" r:id="rId107"/>
    <p:sldId id="489" r:id="rId108"/>
    <p:sldId id="490" r:id="rId109"/>
    <p:sldId id="491" r:id="rId110"/>
    <p:sldId id="492" r:id="rId111"/>
    <p:sldId id="493" r:id="rId112"/>
    <p:sldId id="494" r:id="rId113"/>
    <p:sldId id="495" r:id="rId114"/>
    <p:sldId id="496" r:id="rId115"/>
    <p:sldId id="497" r:id="rId116"/>
    <p:sldId id="498" r:id="rId117"/>
    <p:sldId id="499" r:id="rId118"/>
    <p:sldId id="500" r:id="rId119"/>
    <p:sldId id="501" r:id="rId120"/>
    <p:sldId id="502" r:id="rId121"/>
    <p:sldId id="503" r:id="rId122"/>
    <p:sldId id="504" r:id="rId123"/>
    <p:sldId id="505" r:id="rId124"/>
    <p:sldId id="506" r:id="rId125"/>
    <p:sldId id="507" r:id="rId126"/>
    <p:sldId id="508" r:id="rId127"/>
    <p:sldId id="512" r:id="rId128"/>
    <p:sldId id="513" r:id="rId129"/>
    <p:sldId id="422" r:id="rId130"/>
    <p:sldId id="423" r:id="rId131"/>
    <p:sldId id="424" r:id="rId132"/>
    <p:sldId id="449" r:id="rId133"/>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4844" autoAdjust="0"/>
  </p:normalViewPr>
  <p:slideViewPr>
    <p:cSldViewPr>
      <p:cViewPr varScale="1">
        <p:scale>
          <a:sx n="77" d="100"/>
          <a:sy n="77" d="100"/>
        </p:scale>
        <p:origin x="210" y="78"/>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3/9/2017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3/9/2017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52531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3</a:t>
            </a:fld>
            <a:endParaRPr lang="en-US" dirty="0">
              <a:cs typeface="Arial" charset="0"/>
            </a:endParaRPr>
          </a:p>
        </p:txBody>
      </p:sp>
    </p:spTree>
    <p:extLst>
      <p:ext uri="{BB962C8B-B14F-4D97-AF65-F5344CB8AC3E}">
        <p14:creationId xmlns:p14="http://schemas.microsoft.com/office/powerpoint/2010/main" val="393266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61746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319862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12</a:t>
            </a:fld>
            <a:endParaRPr lang="en-US" dirty="0"/>
          </a:p>
        </p:txBody>
      </p:sp>
    </p:spTree>
    <p:extLst>
      <p:ext uri="{BB962C8B-B14F-4D97-AF65-F5344CB8AC3E}">
        <p14:creationId xmlns:p14="http://schemas.microsoft.com/office/powerpoint/2010/main" val="217837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13</a:t>
            </a:fld>
            <a:endParaRPr lang="en-US" dirty="0"/>
          </a:p>
        </p:txBody>
      </p:sp>
    </p:spTree>
    <p:extLst>
      <p:ext uri="{BB962C8B-B14F-4D97-AF65-F5344CB8AC3E}">
        <p14:creationId xmlns:p14="http://schemas.microsoft.com/office/powerpoint/2010/main" val="1806411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532489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22</a:t>
            </a:fld>
            <a:endParaRPr lang="en-US" dirty="0"/>
          </a:p>
        </p:txBody>
      </p:sp>
    </p:spTree>
    <p:extLst>
      <p:ext uri="{BB962C8B-B14F-4D97-AF65-F5344CB8AC3E}">
        <p14:creationId xmlns:p14="http://schemas.microsoft.com/office/powerpoint/2010/main" val="3593150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25</a:t>
            </a:fld>
            <a:endParaRPr lang="en-US" dirty="0">
              <a:cs typeface="Arial" charset="0"/>
            </a:endParaRPr>
          </a:p>
        </p:txBody>
      </p:sp>
    </p:spTree>
    <p:extLst>
      <p:ext uri="{BB962C8B-B14F-4D97-AF65-F5344CB8AC3E}">
        <p14:creationId xmlns:p14="http://schemas.microsoft.com/office/powerpoint/2010/main" val="3094999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30</a:t>
            </a:fld>
            <a:endParaRPr lang="en-US" dirty="0"/>
          </a:p>
        </p:txBody>
      </p:sp>
    </p:spTree>
    <p:extLst>
      <p:ext uri="{BB962C8B-B14F-4D97-AF65-F5344CB8AC3E}">
        <p14:creationId xmlns:p14="http://schemas.microsoft.com/office/powerpoint/2010/main" val="2926936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37</a:t>
            </a:fld>
            <a:endParaRPr lang="en-US" dirty="0"/>
          </a:p>
        </p:txBody>
      </p:sp>
    </p:spTree>
    <p:extLst>
      <p:ext uri="{BB962C8B-B14F-4D97-AF65-F5344CB8AC3E}">
        <p14:creationId xmlns:p14="http://schemas.microsoft.com/office/powerpoint/2010/main" val="234381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4289282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46</a:t>
            </a:fld>
            <a:endParaRPr lang="en-US" dirty="0"/>
          </a:p>
        </p:txBody>
      </p:sp>
    </p:spTree>
    <p:extLst>
      <p:ext uri="{BB962C8B-B14F-4D97-AF65-F5344CB8AC3E}">
        <p14:creationId xmlns:p14="http://schemas.microsoft.com/office/powerpoint/2010/main" val="3630520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51</a:t>
            </a:fld>
            <a:endParaRPr lang="en-US" dirty="0"/>
          </a:p>
        </p:txBody>
      </p:sp>
    </p:spTree>
    <p:extLst>
      <p:ext uri="{BB962C8B-B14F-4D97-AF65-F5344CB8AC3E}">
        <p14:creationId xmlns:p14="http://schemas.microsoft.com/office/powerpoint/2010/main" val="2087240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54</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58</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59</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60</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2744087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352452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70</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71</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72</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74</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76</a:t>
            </a:fld>
            <a:endParaRPr lang="en-US" sz="1200" dirty="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a:p>
            <a:r>
              <a:rPr lang="en-CA" dirty="0" smtClean="0"/>
              <a:t>indicate the full details to follow on next slide if you can't fit it here</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3924292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383316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01956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227389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2396893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1182688" y="703263"/>
            <a:ext cx="4624387"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19045855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xfrm>
            <a:off x="1181100" y="701675"/>
            <a:ext cx="4624388" cy="3468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7796645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15767861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196620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8607346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895094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6769404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5277329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endParaRPr lang="en-US" altLang="en-US" dirty="0" smtClean="0"/>
          </a:p>
        </p:txBody>
      </p:sp>
    </p:spTree>
    <p:extLst>
      <p:ext uri="{BB962C8B-B14F-4D97-AF65-F5344CB8AC3E}">
        <p14:creationId xmlns:p14="http://schemas.microsoft.com/office/powerpoint/2010/main" val="3252710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5669434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123</a:t>
            </a:fld>
            <a:endParaRPr lang="en-US" dirty="0"/>
          </a:p>
        </p:txBody>
      </p:sp>
    </p:spTree>
    <p:extLst>
      <p:ext uri="{BB962C8B-B14F-4D97-AF65-F5344CB8AC3E}">
        <p14:creationId xmlns:p14="http://schemas.microsoft.com/office/powerpoint/2010/main" val="9838956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66554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3/9/2017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3/9/2017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3/9/2017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3/9/2017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3/9/2017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3/9/2017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3/9/2017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3/9/2017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3/9/2017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upport.office.com/en-us/article/Differences-between-using-a-workbook-in-the-browser-and-in-Excel-f0dc28ed-b85d-4e1d-be6d-5878005db3b6?CorrelationId=917b1609-97e9-4cc7-9eeb-d188939ad740&amp;ui=en-US&amp;rs=en-US&amp;ad=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Programming Fundamentals In VBA (Visual Basic For Applications)</a:t>
            </a:r>
          </a:p>
        </p:txBody>
      </p:sp>
      <p:sp>
        <p:nvSpPr>
          <p:cNvPr id="15362" name="Subtitle 2"/>
          <p:cNvSpPr>
            <a:spLocks noGrp="1"/>
          </p:cNvSpPr>
          <p:nvPr>
            <p:ph type="subTitle" idx="1"/>
          </p:nvPr>
        </p:nvSpPr>
        <p:spPr>
          <a:xfrm>
            <a:off x="1371600" y="3657600"/>
            <a:ext cx="6629400" cy="3200400"/>
          </a:xfrm>
        </p:spPr>
        <p:txBody>
          <a:bodyPr/>
          <a:lstStyle/>
          <a:p>
            <a:pPr algn="l" eaLnBrk="1" hangingPunct="1"/>
            <a:r>
              <a:rPr lang="en-CA" sz="1800" dirty="0" smtClean="0">
                <a:solidFill>
                  <a:schemeClr val="tx1"/>
                </a:solidFill>
              </a:rPr>
              <a:t>You will learn about basic program writing tools such as input-output, variables, branching and looping mechanisms.</a:t>
            </a:r>
          </a:p>
          <a:p>
            <a:pPr marL="342900" indent="-342900" algn="l" eaLnBrk="1" hangingPunct="1">
              <a:buFont typeface="Arial" panose="020B0604020202020204" pitchFamily="34" charset="0"/>
              <a:buChar char="•"/>
            </a:pPr>
            <a:endParaRPr lang="en-CA" sz="1800" dirty="0" smtClean="0">
              <a:solidFill>
                <a:schemeClr val="tx1"/>
              </a:solidFill>
            </a:endParaRPr>
          </a:p>
        </p:txBody>
      </p:sp>
      <p:sp>
        <p:nvSpPr>
          <p:cNvPr id="3" name="Rectangle 2"/>
          <p:cNvSpPr/>
          <p:nvPr/>
        </p:nvSpPr>
        <p:spPr>
          <a:xfrm>
            <a:off x="0" y="6182361"/>
            <a:ext cx="8839200" cy="646331"/>
          </a:xfrm>
          <a:prstGeom prst="rect">
            <a:avLst/>
          </a:prstGeom>
        </p:spPr>
        <p:txBody>
          <a:bodyPr wrap="square">
            <a:spAutoFit/>
          </a:bodyPr>
          <a:lstStyle/>
          <a:p>
            <a:r>
              <a:rPr lang="en-CA" u="sng" dirty="0"/>
              <a:t>Online support: </a:t>
            </a:r>
            <a:r>
              <a:rPr lang="en-CA" u="sng" dirty="0">
                <a:hlinkClick r:id="rId2"/>
              </a:rPr>
              <a:t>https://support.office.com/en-US/article/create-or-run-a-macro-c6b99036-905c-49a6-818a-dfb98b7c3c9c</a:t>
            </a:r>
            <a:endParaRPr lang="en-CA" dirty="0"/>
          </a:p>
        </p:txBody>
      </p:sp>
    </p:spTree>
    <p:extLst>
      <p:ext uri="{BB962C8B-B14F-4D97-AF65-F5344CB8AC3E}">
        <p14:creationId xmlns:p14="http://schemas.microsoft.com/office/powerpoint/2010/main" val="358183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spTree>
    <p:extLst>
      <p:ext uri="{BB962C8B-B14F-4D97-AF65-F5344CB8AC3E}">
        <p14:creationId xmlns:p14="http://schemas.microsoft.com/office/powerpoint/2010/main" val="55653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extLst>
      <p:ext uri="{BB962C8B-B14F-4D97-AF65-F5344CB8AC3E}">
        <p14:creationId xmlns:p14="http://schemas.microsoft.com/office/powerpoint/2010/main" val="2320092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lvl="1" eaLnBrk="1" hangingPunct="1"/>
            <a:r>
              <a:rPr lang="en-US" dirty="0" smtClean="0"/>
              <a:t>Statements ‘look’ similar</a:t>
            </a:r>
          </a:p>
          <a:p>
            <a:pPr eaLnBrk="1" hangingPunct="1"/>
            <a:r>
              <a:rPr lang="en-US" dirty="0" smtClean="0"/>
              <a:t>Unlike Visual Basic,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extLst>
      <p:ext uri="{BB962C8B-B14F-4D97-AF65-F5344CB8AC3E}">
        <p14:creationId xmlns:p14="http://schemas.microsoft.com/office/powerpoint/2010/main" val="3169418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3639397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9325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Macros And The Web-Based Office</a:t>
            </a:r>
            <a:endParaRPr lang="en-CA" dirty="0"/>
          </a:p>
        </p:txBody>
      </p:sp>
      <p:sp>
        <p:nvSpPr>
          <p:cNvPr id="3" name="Content Placeholder 2"/>
          <p:cNvSpPr>
            <a:spLocks noGrp="1"/>
          </p:cNvSpPr>
          <p:nvPr>
            <p:ph idx="1"/>
          </p:nvPr>
        </p:nvSpPr>
        <p:spPr/>
        <p:txBody>
          <a:bodyPr/>
          <a:lstStyle/>
          <a:p>
            <a:r>
              <a:rPr lang="en-CA" dirty="0" smtClean="0"/>
              <a:t>According to Microsoft macros are not accessible via their online Office products:</a:t>
            </a:r>
          </a:p>
          <a:p>
            <a:pPr lvl="3"/>
            <a:r>
              <a:rPr lang="en-CA" dirty="0">
                <a:hlinkClick r:id="rId2"/>
              </a:rPr>
              <a:t>https://</a:t>
            </a:r>
            <a:r>
              <a:rPr lang="en-CA" dirty="0" smtClean="0">
                <a:hlinkClick r:id="rId2"/>
              </a:rPr>
              <a:t>support.office.com/en-us/article/Differences-between-using-a-workbook-in-the-browser-and-in-Excel-f0dc28ed-b85d-4e1d-be6d-5878005db3b6?CorrelationId=917b1609-97e9-4cc7-9eeb-d188939ad740&amp;ui=en-US&amp;rs=en-US&amp;ad=US</a:t>
            </a:r>
            <a:endParaRPr lang="en-CA" dirty="0" smtClean="0"/>
          </a:p>
          <a:p>
            <a:r>
              <a:rPr lang="en-CA" dirty="0" smtClean="0"/>
              <a:t>Result: use a computer with the desktop version of Office installed.</a:t>
            </a:r>
          </a:p>
          <a:p>
            <a:pPr lvl="1"/>
            <a:r>
              <a:rPr lang="en-CA" dirty="0" smtClean="0"/>
              <a:t>203 lab</a:t>
            </a:r>
          </a:p>
          <a:p>
            <a:pPr lvl="1"/>
            <a:r>
              <a:rPr lang="en-CA" dirty="0" smtClean="0"/>
              <a:t>Other </a:t>
            </a:r>
            <a:r>
              <a:rPr lang="en-CA" smtClean="0"/>
              <a:t>campus computers</a:t>
            </a:r>
          </a:p>
          <a:p>
            <a:pPr lvl="2"/>
            <a:r>
              <a:rPr lang="en-CA" smtClean="0"/>
              <a:t>Some ‘labs’ may have open access hours</a:t>
            </a:r>
            <a:endParaRPr lang="en-CA" dirty="0" smtClean="0"/>
          </a:p>
          <a:p>
            <a:pPr lvl="1"/>
            <a:r>
              <a:rPr lang="en-CA" dirty="0" smtClean="0"/>
              <a:t>It is CRUICIAL that you test your program on the computers in the </a:t>
            </a:r>
            <a:r>
              <a:rPr lang="en-CA" smtClean="0"/>
              <a:t>203 lab because your assignment must work on the lab machines in order to receive credit.</a:t>
            </a:r>
            <a:endParaRPr lang="en-CA" dirty="0"/>
          </a:p>
        </p:txBody>
      </p:sp>
    </p:spTree>
    <p:extLst>
      <p:ext uri="{BB962C8B-B14F-4D97-AF65-F5344CB8AC3E}">
        <p14:creationId xmlns:p14="http://schemas.microsoft.com/office/powerpoint/2010/main" val="1138280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extLst>
      <p:ext uri="{BB962C8B-B14F-4D97-AF65-F5344CB8AC3E}">
        <p14:creationId xmlns:p14="http://schemas.microsoft.com/office/powerpoint/2010/main" val="873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56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t>
            </a:r>
            <a:r>
              <a:rPr lang="en-US" b="1" dirty="0" smtClean="0"/>
              <a:t>absolute minimum </a:t>
            </a:r>
            <a:r>
              <a:rPr lang="en-US" dirty="0" smtClean="0"/>
              <a:t>workload is to complete the assignment</a:t>
            </a:r>
          </a:p>
          <a:p>
            <a:pPr lvl="2"/>
            <a:r>
              <a:rPr lang="en-US" dirty="0" smtClean="0"/>
              <a:t>Write and trace as many programs as you have time for</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144797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with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extLst>
      <p:ext uri="{BB962C8B-B14F-4D97-AF65-F5344CB8AC3E}">
        <p14:creationId xmlns:p14="http://schemas.microsoft.com/office/powerpoint/2010/main" val="41144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extLst>
      <p:ext uri="{BB962C8B-B14F-4D97-AF65-F5344CB8AC3E}">
        <p14:creationId xmlns:p14="http://schemas.microsoft.com/office/powerpoint/2010/main" val="3319145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extLst>
      <p:ext uri="{BB962C8B-B14F-4D97-AF65-F5344CB8AC3E}">
        <p14:creationId xmlns:p14="http://schemas.microsoft.com/office/powerpoint/2010/main" val="2107459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15" name="Group 14"/>
          <p:cNvGrpSpPr/>
          <p:nvPr/>
        </p:nvGrpSpPr>
        <p:grpSpPr>
          <a:xfrm>
            <a:off x="767242" y="2795144"/>
            <a:ext cx="2800368" cy="2014643"/>
            <a:chOff x="767242" y="2795144"/>
            <a:chExt cx="2800368" cy="2014643"/>
          </a:xfrm>
        </p:grpSpPr>
        <p:pic>
          <p:nvPicPr>
            <p:cNvPr id="5" name="Picture 4"/>
            <p:cNvPicPr>
              <a:picLocks noChangeAspect="1"/>
            </p:cNvPicPr>
            <p:nvPr/>
          </p:nvPicPr>
          <p:blipFill>
            <a:blip r:embed="rId3"/>
            <a:stretch>
              <a:fillRect/>
            </a:stretch>
          </p:blipFill>
          <p:spPr>
            <a:xfrm>
              <a:off x="864118" y="3219112"/>
              <a:ext cx="1924050" cy="1590675"/>
            </a:xfrm>
            <a:prstGeom prst="rect">
              <a:avLst/>
            </a:prstGeom>
          </p:spPr>
        </p:pic>
        <p:grpSp>
          <p:nvGrpSpPr>
            <p:cNvPr id="4" name="Group 3"/>
            <p:cNvGrpSpPr/>
            <p:nvPr/>
          </p:nvGrpSpPr>
          <p:grpSpPr>
            <a:xfrm>
              <a:off x="767242" y="2795144"/>
              <a:ext cx="2800368" cy="1145278"/>
              <a:chOff x="800100" y="2778125"/>
              <a:chExt cx="2805278" cy="1220337"/>
            </a:xfrm>
          </p:grpSpPr>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210543" y="37317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6" name="Group 15"/>
          <p:cNvGrpSpPr/>
          <p:nvPr/>
        </p:nvGrpSpPr>
        <p:grpSpPr>
          <a:xfrm>
            <a:off x="5331074" y="2836708"/>
            <a:ext cx="2514563" cy="4004626"/>
            <a:chOff x="5331074" y="2836708"/>
            <a:chExt cx="2514563" cy="4004626"/>
          </a:xfrm>
        </p:grpSpPr>
        <p:pic>
          <p:nvPicPr>
            <p:cNvPr id="14" name="Picture 13"/>
            <p:cNvPicPr>
              <a:picLocks noChangeAspect="1"/>
            </p:cNvPicPr>
            <p:nvPr/>
          </p:nvPicPr>
          <p:blipFill rotWithShape="1">
            <a:blip r:embed="rId4"/>
            <a:srcRect r="78452" b="48722"/>
            <a:stretch/>
          </p:blipFill>
          <p:spPr>
            <a:xfrm>
              <a:off x="5410200" y="3219112"/>
              <a:ext cx="2435437" cy="3622222"/>
            </a:xfrm>
            <a:prstGeom prst="rect">
              <a:avLst/>
            </a:prstGeom>
          </p:spPr>
        </p:pic>
        <p:sp>
          <p:nvSpPr>
            <p:cNvPr id="27655" name="Rectangle 6"/>
            <p:cNvSpPr>
              <a:spLocks noChangeArrowheads="1"/>
            </p:cNvSpPr>
            <p:nvPr/>
          </p:nvSpPr>
          <p:spPr bwMode="auto">
            <a:xfrm>
              <a:off x="5331074" y="2836708"/>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11" name="Right Arrow 10"/>
            <p:cNvSpPr/>
            <p:nvPr/>
          </p:nvSpPr>
          <p:spPr>
            <a:xfrm rot="12410116">
              <a:off x="5857451" y="65110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79736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952" t="18285" r="19615" b="16857"/>
          <a:stretch/>
        </p:blipFill>
        <p:spPr>
          <a:xfrm>
            <a:off x="1371600" y="1676400"/>
            <a:ext cx="6081712" cy="4986931"/>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1630"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773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981200"/>
            <a:ext cx="7628194" cy="1066800"/>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3</a:t>
            </a:r>
            <a:endParaRPr lang="en-US" dirty="0"/>
          </a:p>
        </p:txBody>
      </p:sp>
      <p:sp>
        <p:nvSpPr>
          <p:cNvPr id="29698" name="Content Placeholder 2"/>
          <p:cNvSpPr>
            <a:spLocks noGrp="1"/>
          </p:cNvSpPr>
          <p:nvPr>
            <p:ph idx="1"/>
          </p:nvPr>
        </p:nvSpPr>
        <p:spPr>
          <a:xfrm>
            <a:off x="457200" y="1447800"/>
            <a:ext cx="8229600" cy="457200"/>
          </a:xfrm>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sp>
        <p:nvSpPr>
          <p:cNvPr id="3" name="Freeform 2"/>
          <p:cNvSpPr/>
          <p:nvPr/>
        </p:nvSpPr>
        <p:spPr>
          <a:xfrm>
            <a:off x="7638491" y="22921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66762" y="3143250"/>
            <a:ext cx="7610475" cy="1638300"/>
          </a:xfrm>
          <a:prstGeom prst="rect">
            <a:avLst/>
          </a:prstGeom>
        </p:spPr>
      </p:pic>
      <p:sp>
        <p:nvSpPr>
          <p:cNvPr id="2" name="Title 1"/>
          <p:cNvSpPr>
            <a:spLocks noGrp="1"/>
          </p:cNvSpPr>
          <p:nvPr>
            <p:ph type="title"/>
          </p:nvPr>
        </p:nvSpPr>
        <p:spPr/>
        <p:txBody>
          <a:bodyPr/>
          <a:lstStyle/>
          <a:p>
            <a:r>
              <a:rPr lang="en-US" smtClean="0"/>
              <a:t>Alternate: View And Run Macros</a:t>
            </a:r>
            <a:endParaRPr lang="en-US"/>
          </a:p>
        </p:txBody>
      </p:sp>
      <p:sp>
        <p:nvSpPr>
          <p:cNvPr id="3" name="Content Placeholder 2"/>
          <p:cNvSpPr>
            <a:spLocks noGrp="1"/>
          </p:cNvSpPr>
          <p:nvPr>
            <p:ph idx="1"/>
          </p:nvPr>
        </p:nvSpPr>
        <p:spPr/>
        <p:txBody>
          <a:bodyPr/>
          <a:lstStyle/>
          <a:p>
            <a:r>
              <a:rPr lang="en-US" smtClean="0"/>
              <a:t>You may or may not be able to edit the MS-Word ribbon with some computer labs.</a:t>
            </a:r>
          </a:p>
          <a:p>
            <a:r>
              <a:rPr lang="en-US" smtClean="0"/>
              <a:t>You can see view macros via the ‘view’ tab on the ribbon (albeit with fewer options)</a:t>
            </a:r>
            <a:endParaRPr lang="en-US"/>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114" y="4372429"/>
            <a:ext cx="421005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37609">
            <a:off x="8093809" y="3856978"/>
            <a:ext cx="381000" cy="3244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7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extLst>
      <p:ext uri="{BB962C8B-B14F-4D97-AF65-F5344CB8AC3E}">
        <p14:creationId xmlns:p14="http://schemas.microsoft.com/office/powerpoint/2010/main" val="1613876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1" eaLnBrk="1" hangingPunct="1"/>
            <a:r>
              <a:rPr lang="en-US" sz="1600" dirty="0" smtClean="0">
                <a:hlinkClick r:id="rId4"/>
              </a:rPr>
              <a:t>http</a:t>
            </a:r>
            <a:r>
              <a:rPr lang="en-US" sz="1600" dirty="0">
                <a:hlinkClick r:id="rId4"/>
              </a:rPr>
              <a:t>://</a:t>
            </a:r>
            <a:r>
              <a:rPr lang="en-US" sz="1600" dirty="0" smtClean="0">
                <a:hlinkClick r:id="rId4"/>
              </a:rPr>
              <a:t>www.symantec.com/avcenter/macro.html</a:t>
            </a:r>
            <a:endParaRPr lang="en-US" sz="1600" dirty="0"/>
          </a:p>
          <a:p>
            <a:pPr lvl="1" eaLnBrk="1" hangingPunct="1"/>
            <a:r>
              <a:rPr lang="en-US" sz="1600" dirty="0" smtClean="0">
                <a:hlinkClick r:id="rId5"/>
              </a:rPr>
              <a:t>http</a:t>
            </a:r>
            <a:r>
              <a:rPr lang="en-US" sz="1600" dirty="0">
                <a:hlinkClick r:id="rId5"/>
              </a:rPr>
              <a:t>://</a:t>
            </a:r>
            <a:r>
              <a:rPr lang="en-US" sz="1600" dirty="0" smtClean="0">
                <a:hlinkClick r:id="rId5"/>
              </a:rPr>
              <a:t>www.microsoft.com/security/portal/threat/encyclopedia/search.aspx?query=Virus</a:t>
            </a:r>
            <a:endParaRPr lang="en-US" sz="1600" dirty="0"/>
          </a:p>
          <a:p>
            <a:pPr lvl="1" eaLnBrk="1" hangingPunct="1"/>
            <a:r>
              <a:rPr lang="en-US" sz="1600" dirty="0" smtClean="0">
                <a:hlinkClick r:id="rId6"/>
              </a:rPr>
              <a:t>http</a:t>
            </a:r>
            <a:r>
              <a:rPr lang="en-US" sz="1600" dirty="0">
                <a:hlinkClick r:id="rId6"/>
              </a:rPr>
              <a:t>://</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77943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99866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4936" y="1674812"/>
            <a:ext cx="7877175" cy="3705225"/>
          </a:xfrm>
          <a:prstGeom prst="rect">
            <a:avLst/>
          </a:prstGeom>
        </p:spPr>
      </p:pic>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031"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733831" y="396643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80898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9614" y="1549285"/>
            <a:ext cx="7147829" cy="2733619"/>
          </a:xfrm>
          <a:prstGeom prst="rect">
            <a:avLst/>
          </a:prstGeom>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332382" y="38319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894482" y="279737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172633" y="4652175"/>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21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The default setting for MS-Word should already be set to “disable macros with notification” but these steps will allow you to use machines that aren’t set to default values.</a:t>
            </a:r>
            <a:endParaRPr lang="en-US" dirty="0"/>
          </a:p>
        </p:txBody>
      </p:sp>
    </p:spTree>
    <p:extLst>
      <p:ext uri="{BB962C8B-B14F-4D97-AF65-F5344CB8AC3E}">
        <p14:creationId xmlns:p14="http://schemas.microsoft.com/office/powerpoint/2010/main" val="30144396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637502"/>
            <a:ext cx="4943475" cy="1943100"/>
          </a:xfrm>
          <a:prstGeom prst="rect">
            <a:avLst/>
          </a:prstGeom>
        </p:spPr>
      </p:pic>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the default setting will disable all macros by default (safer approach) but you can still enable the macros as the document is opened.</a:t>
            </a:r>
          </a:p>
          <a:p>
            <a:pPr eaLnBrk="1" hangingPunct="1"/>
            <a:endParaRPr lang="en-US" dirty="0" smtClean="0"/>
          </a:p>
        </p:txBody>
      </p:sp>
      <p:grpSp>
        <p:nvGrpSpPr>
          <p:cNvPr id="10" name="Group 9"/>
          <p:cNvGrpSpPr>
            <a:grpSpLocks/>
          </p:cNvGrpSpPr>
          <p:nvPr/>
        </p:nvGrpSpPr>
        <p:grpSpPr bwMode="auto">
          <a:xfrm>
            <a:off x="4603750" y="3962400"/>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a:t>
              </a:r>
              <a:r>
                <a:rPr lang="en-US" sz="2000" dirty="0" smtClean="0">
                  <a:solidFill>
                    <a:srgbClr val="FF0000"/>
                  </a:solidFill>
                  <a:latin typeface="+mn-lt"/>
                  <a:cs typeface="+mn-cs"/>
                </a:rPr>
                <a:t>NOT </a:t>
              </a:r>
              <a:r>
                <a:rPr lang="en-US" sz="2000" dirty="0">
                  <a:solidFill>
                    <a:srgbClr val="FF0000"/>
                  </a:solidFill>
                  <a:latin typeface="+mn-lt"/>
                  <a:cs typeface="+mn-cs"/>
                </a:rPr>
                <a:t>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enable macros </a:t>
              </a:r>
              <a:r>
                <a:rPr lang="en-US" sz="2000" dirty="0">
                  <a:solidFill>
                    <a:srgbClr val="FF0000"/>
                  </a:solidFill>
                  <a:latin typeface="+mn-lt"/>
                  <a:cs typeface="+mn-cs"/>
                </a:rPr>
                <a:t>you have </a:t>
              </a:r>
              <a:r>
                <a:rPr lang="en-US" sz="2000" dirty="0" smtClean="0">
                  <a:solidFill>
                    <a:srgbClr val="FF0000"/>
                  </a:solidFill>
                  <a:latin typeface="+mn-lt"/>
                  <a:cs typeface="+mn-cs"/>
                </a:rPr>
                <a:t>created (or the lecture examples)</a:t>
              </a:r>
              <a:endParaRPr lang="en-US" sz="2000" dirty="0">
                <a:solidFill>
                  <a:srgbClr val="FF0000"/>
                </a:solidFill>
                <a:latin typeface="+mn-lt"/>
                <a:cs typeface="+mn-cs"/>
              </a:endParaRPr>
            </a:p>
          </p:txBody>
        </p:sp>
      </p:grpSp>
    </p:spTree>
    <p:extLst>
      <p:ext uri="{BB962C8B-B14F-4D97-AF65-F5344CB8AC3E}">
        <p14:creationId xmlns:p14="http://schemas.microsoft.com/office/powerpoint/2010/main" val="3127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92369" y="1900246"/>
            <a:ext cx="6562725" cy="2486025"/>
          </a:xfrm>
          <a:prstGeom prst="rect">
            <a:avLst/>
          </a:prstGeom>
        </p:spPr>
      </p:pic>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sp>
        <p:nvSpPr>
          <p:cNvPr id="2" name="Multiply 1"/>
          <p:cNvSpPr/>
          <p:nvPr/>
        </p:nvSpPr>
        <p:spPr>
          <a:xfrm>
            <a:off x="2783131" y="2984312"/>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7358574" y="2089213"/>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4"/>
            </a:endParaRPr>
          </a:p>
          <a:p>
            <a:r>
              <a:rPr lang="en-US" sz="1200" dirty="0" smtClean="0">
                <a:hlinkClick r:id="rId4"/>
              </a:rPr>
              <a:t>http</a:t>
            </a:r>
            <a:r>
              <a:rPr lang="en-US" sz="1200" dirty="0">
                <a:hlinkClick r:id="rId4"/>
              </a:rPr>
              <a:t>://</a:t>
            </a:r>
            <a:r>
              <a:rPr lang="en-US" sz="1200" dirty="0" smtClean="0">
                <a:hlinkClick r:id="rId4"/>
              </a:rPr>
              <a:t>www.office.microsoft.com/en-us/help/enable-or-disable-macros-in-office-documents-HA010031071.aspx</a:t>
            </a:r>
            <a:endParaRPr lang="en-US" sz="1200" dirty="0"/>
          </a:p>
        </p:txBody>
      </p:sp>
    </p:spTree>
    <p:extLst>
      <p:ext uri="{BB962C8B-B14F-4D97-AF65-F5344CB8AC3E}">
        <p14:creationId xmlns:p14="http://schemas.microsoft.com/office/powerpoint/2010/main" val="27591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 (you will be briefly shown how to do this in tutorial)</a:t>
            </a:r>
          </a:p>
          <a:p>
            <a:pPr marL="457200" indent="-457200" eaLnBrk="1" hangingPunct="1">
              <a:buFont typeface="Calibri" pitchFamily="34" charset="0"/>
              <a:buAutoNum type="arabicPeriod"/>
            </a:pPr>
            <a:r>
              <a:rPr lang="en-US" b="1" dirty="0" smtClean="0"/>
              <a:t>Manually enter the Macro </a:t>
            </a:r>
            <a:r>
              <a:rPr lang="en-US" dirty="0" smtClean="0"/>
              <a:t>(type it in yourself into the VBA editor)</a:t>
            </a:r>
          </a:p>
          <a:p>
            <a:pPr marL="679450" lvl="1" indent="-215900" eaLnBrk="1" hangingPunct="1">
              <a:buFont typeface="Arial" panose="020B0604020202020204" pitchFamily="34" charset="0"/>
              <a:buChar char="•"/>
            </a:pPr>
            <a:r>
              <a:rPr lang="en-US" dirty="0" smtClean="0"/>
              <a:t>This is how you are to complete your assignment and is how many VBA programs are created.</a:t>
            </a:r>
          </a:p>
        </p:txBody>
      </p:sp>
    </p:spTree>
    <p:extLst>
      <p:ext uri="{BB962C8B-B14F-4D97-AF65-F5344CB8AC3E}">
        <p14:creationId xmlns:p14="http://schemas.microsoft.com/office/powerpoint/2010/main" val="3979226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4" name="Group 3"/>
          <p:cNvGrpSpPr/>
          <p:nvPr/>
        </p:nvGrpSpPr>
        <p:grpSpPr>
          <a:xfrm>
            <a:off x="838200" y="4343400"/>
            <a:ext cx="6705600" cy="1981200"/>
            <a:chOff x="4953000" y="5180398"/>
            <a:chExt cx="3961931" cy="1304623"/>
          </a:xfrm>
        </p:grpSpPr>
        <p:pic>
          <p:nvPicPr>
            <p:cNvPr id="3" name="Picture 2"/>
            <p:cNvPicPr>
              <a:picLocks noChangeAspect="1"/>
            </p:cNvPicPr>
            <p:nvPr/>
          </p:nvPicPr>
          <p:blipFill rotWithShape="1">
            <a:blip r:embed="rId2"/>
            <a:srcRect r="59380" b="78599"/>
            <a:stretch/>
          </p:blipFill>
          <p:spPr>
            <a:xfrm>
              <a:off x="4953000" y="5180398"/>
              <a:ext cx="3961931" cy="1304623"/>
            </a:xfrm>
            <a:prstGeom prst="rect">
              <a:avLst/>
            </a:prstGeom>
          </p:spPr>
        </p:pic>
        <p:sp>
          <p:nvSpPr>
            <p:cNvPr id="7" name="Right Arrow 6"/>
            <p:cNvSpPr>
              <a:spLocks noChangeArrowheads="1"/>
            </p:cNvSpPr>
            <p:nvPr/>
          </p:nvSpPr>
          <p:spPr bwMode="auto">
            <a:xfrm rot="12410116">
              <a:off x="5069097" y="5674343"/>
              <a:ext cx="267947" cy="240685"/>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524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Find, replace</a:t>
            </a:r>
          </a:p>
        </p:txBody>
      </p:sp>
      <p:sp>
        <p:nvSpPr>
          <p:cNvPr id="59401" name="Text Box 14"/>
          <p:cNvSpPr txBox="1">
            <a:spLocks noChangeArrowheads="1"/>
          </p:cNvSpPr>
          <p:nvPr/>
        </p:nvSpPr>
        <p:spPr bwMode="auto">
          <a:xfrm>
            <a:off x="1676400" y="48768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Run, pause, stop (VBA </a:t>
            </a:r>
            <a:r>
              <a:rPr lang="en-CA" sz="1600" b="1" dirty="0" smtClean="0">
                <a:solidFill>
                  <a:srgbClr val="CC0000"/>
                </a:solidFill>
              </a:rPr>
              <a:t>subroutine program)</a:t>
            </a:r>
            <a:endParaRPr lang="en-CA" sz="1600" b="1" dirty="0">
              <a:solidFill>
                <a:srgbClr val="CC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Current location</a:t>
            </a:r>
          </a:p>
        </p:txBody>
      </p:sp>
      <p:sp>
        <p:nvSpPr>
          <p:cNvPr id="59405" name="Text Box 19"/>
          <p:cNvSpPr txBox="1">
            <a:spLocks noChangeArrowheads="1"/>
          </p:cNvSpPr>
          <p:nvPr/>
        </p:nvSpPr>
        <p:spPr bwMode="auto">
          <a:xfrm>
            <a:off x="7772400" y="3733800"/>
            <a:ext cx="10668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74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3" name="Picture 2"/>
          <p:cNvPicPr>
            <a:picLocks noChangeAspect="1"/>
          </p:cNvPicPr>
          <p:nvPr/>
        </p:nvPicPr>
        <p:blipFill rotWithShape="1">
          <a:blip r:embed="rId3"/>
          <a:srcRect l="963"/>
          <a:stretch/>
        </p:blipFill>
        <p:spPr>
          <a:xfrm>
            <a:off x="1066800" y="4038600"/>
            <a:ext cx="8077200" cy="2286000"/>
          </a:xfrm>
          <a:prstGeom prst="rect">
            <a:avLst/>
          </a:prstGeom>
        </p:spPr>
      </p:pic>
      <p:sp>
        <p:nvSpPr>
          <p:cNvPr id="5" name="Freeform 4"/>
          <p:cNvSpPr/>
          <p:nvPr/>
        </p:nvSpPr>
        <p:spPr>
          <a:xfrm>
            <a:off x="-1" y="1237860"/>
            <a:ext cx="2501900" cy="546100"/>
          </a:xfrm>
          <a:custGeom>
            <a:avLst/>
            <a:gdLst>
              <a:gd name="connsiteX0" fmla="*/ 2501900 w 2501900"/>
              <a:gd name="connsiteY0" fmla="*/ 165100 h 546100"/>
              <a:gd name="connsiteX1" fmla="*/ 2425700 w 2501900"/>
              <a:gd name="connsiteY1" fmla="*/ 152400 h 546100"/>
              <a:gd name="connsiteX2" fmla="*/ 2362200 w 2501900"/>
              <a:gd name="connsiteY2" fmla="*/ 139700 h 546100"/>
              <a:gd name="connsiteX3" fmla="*/ 2184400 w 2501900"/>
              <a:gd name="connsiteY3" fmla="*/ 114300 h 546100"/>
              <a:gd name="connsiteX4" fmla="*/ 2095500 w 2501900"/>
              <a:gd name="connsiteY4" fmla="*/ 88900 h 546100"/>
              <a:gd name="connsiteX5" fmla="*/ 2057400 w 2501900"/>
              <a:gd name="connsiteY5" fmla="*/ 76200 h 546100"/>
              <a:gd name="connsiteX6" fmla="*/ 1701800 w 2501900"/>
              <a:gd name="connsiteY6" fmla="*/ 50800 h 546100"/>
              <a:gd name="connsiteX7" fmla="*/ 1244600 w 2501900"/>
              <a:gd name="connsiteY7" fmla="*/ 25400 h 546100"/>
              <a:gd name="connsiteX8" fmla="*/ 1193800 w 2501900"/>
              <a:gd name="connsiteY8" fmla="*/ 12700 h 546100"/>
              <a:gd name="connsiteX9" fmla="*/ 889000 w 2501900"/>
              <a:gd name="connsiteY9" fmla="*/ 0 h 546100"/>
              <a:gd name="connsiteX10" fmla="*/ 698500 w 2501900"/>
              <a:gd name="connsiteY10" fmla="*/ 25400 h 546100"/>
              <a:gd name="connsiteX11" fmla="*/ 342900 w 2501900"/>
              <a:gd name="connsiteY11" fmla="*/ 50800 h 546100"/>
              <a:gd name="connsiteX12" fmla="*/ 304800 w 2501900"/>
              <a:gd name="connsiteY12" fmla="*/ 76200 h 546100"/>
              <a:gd name="connsiteX13" fmla="*/ 215900 w 2501900"/>
              <a:gd name="connsiteY13" fmla="*/ 101600 h 546100"/>
              <a:gd name="connsiteX14" fmla="*/ 88900 w 2501900"/>
              <a:gd name="connsiteY14" fmla="*/ 127000 h 546100"/>
              <a:gd name="connsiteX15" fmla="*/ 38100 w 2501900"/>
              <a:gd name="connsiteY15" fmla="*/ 165100 h 546100"/>
              <a:gd name="connsiteX16" fmla="*/ 0 w 2501900"/>
              <a:gd name="connsiteY16" fmla="*/ 241300 h 546100"/>
              <a:gd name="connsiteX17" fmla="*/ 50800 w 2501900"/>
              <a:gd name="connsiteY17" fmla="*/ 355600 h 546100"/>
              <a:gd name="connsiteX18" fmla="*/ 127000 w 2501900"/>
              <a:gd name="connsiteY18" fmla="*/ 406400 h 546100"/>
              <a:gd name="connsiteX19" fmla="*/ 165100 w 2501900"/>
              <a:gd name="connsiteY19" fmla="*/ 419100 h 546100"/>
              <a:gd name="connsiteX20" fmla="*/ 266700 w 2501900"/>
              <a:gd name="connsiteY20" fmla="*/ 444500 h 546100"/>
              <a:gd name="connsiteX21" fmla="*/ 406400 w 2501900"/>
              <a:gd name="connsiteY21" fmla="*/ 482600 h 546100"/>
              <a:gd name="connsiteX22" fmla="*/ 482600 w 2501900"/>
              <a:gd name="connsiteY22" fmla="*/ 508000 h 546100"/>
              <a:gd name="connsiteX23" fmla="*/ 520700 w 2501900"/>
              <a:gd name="connsiteY23" fmla="*/ 520700 h 546100"/>
              <a:gd name="connsiteX24" fmla="*/ 812800 w 2501900"/>
              <a:gd name="connsiteY24" fmla="*/ 533400 h 546100"/>
              <a:gd name="connsiteX25" fmla="*/ 1663700 w 2501900"/>
              <a:gd name="connsiteY25" fmla="*/ 546100 h 546100"/>
              <a:gd name="connsiteX26" fmla="*/ 2044700 w 2501900"/>
              <a:gd name="connsiteY26" fmla="*/ 533400 h 546100"/>
              <a:gd name="connsiteX27" fmla="*/ 2159000 w 2501900"/>
              <a:gd name="connsiteY27" fmla="*/ 520700 h 546100"/>
              <a:gd name="connsiteX28" fmla="*/ 2197100 w 2501900"/>
              <a:gd name="connsiteY28" fmla="*/ 495300 h 546100"/>
              <a:gd name="connsiteX29" fmla="*/ 2235200 w 2501900"/>
              <a:gd name="connsiteY29" fmla="*/ 482600 h 546100"/>
              <a:gd name="connsiteX30" fmla="*/ 2260600 w 2501900"/>
              <a:gd name="connsiteY30" fmla="*/ 444500 h 546100"/>
              <a:gd name="connsiteX31" fmla="*/ 2311400 w 2501900"/>
              <a:gd name="connsiteY31" fmla="*/ 431800 h 546100"/>
              <a:gd name="connsiteX32" fmla="*/ 2349500 w 2501900"/>
              <a:gd name="connsiteY32" fmla="*/ 419100 h 546100"/>
              <a:gd name="connsiteX33" fmla="*/ 2425700 w 2501900"/>
              <a:gd name="connsiteY33" fmla="*/ 368300 h 546100"/>
              <a:gd name="connsiteX34" fmla="*/ 2438400 w 2501900"/>
              <a:gd name="connsiteY34" fmla="*/ 330200 h 546100"/>
              <a:gd name="connsiteX35" fmla="*/ 2463800 w 2501900"/>
              <a:gd name="connsiteY35" fmla="*/ 292100 h 546100"/>
              <a:gd name="connsiteX36" fmla="*/ 2438400 w 2501900"/>
              <a:gd name="connsiteY36" fmla="*/ 190500 h 546100"/>
              <a:gd name="connsiteX37" fmla="*/ 2425700 w 2501900"/>
              <a:gd name="connsiteY37" fmla="*/ 139700 h 546100"/>
              <a:gd name="connsiteX38" fmla="*/ 2400300 w 2501900"/>
              <a:gd name="connsiteY38" fmla="*/ 1016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1900" h="546100">
                <a:moveTo>
                  <a:pt x="2501900" y="165100"/>
                </a:moveTo>
                <a:lnTo>
                  <a:pt x="2425700" y="152400"/>
                </a:lnTo>
                <a:cubicBezTo>
                  <a:pt x="2404462" y="148539"/>
                  <a:pt x="2383522" y="143067"/>
                  <a:pt x="2362200" y="139700"/>
                </a:cubicBezTo>
                <a:cubicBezTo>
                  <a:pt x="2303064" y="130363"/>
                  <a:pt x="2243211" y="125502"/>
                  <a:pt x="2184400" y="114300"/>
                </a:cubicBezTo>
                <a:cubicBezTo>
                  <a:pt x="2154125" y="108533"/>
                  <a:pt x="2125019" y="97756"/>
                  <a:pt x="2095500" y="88900"/>
                </a:cubicBezTo>
                <a:cubicBezTo>
                  <a:pt x="2082678" y="85053"/>
                  <a:pt x="2070684" y="77860"/>
                  <a:pt x="2057400" y="76200"/>
                </a:cubicBezTo>
                <a:cubicBezTo>
                  <a:pt x="2017215" y="71177"/>
                  <a:pt x="1730185" y="52692"/>
                  <a:pt x="1701800" y="50800"/>
                </a:cubicBezTo>
                <a:cubicBezTo>
                  <a:pt x="1527585" y="-7272"/>
                  <a:pt x="1713861" y="50765"/>
                  <a:pt x="1244600" y="25400"/>
                </a:cubicBezTo>
                <a:cubicBezTo>
                  <a:pt x="1227171" y="24458"/>
                  <a:pt x="1211210" y="13944"/>
                  <a:pt x="1193800" y="12700"/>
                </a:cubicBezTo>
                <a:cubicBezTo>
                  <a:pt x="1092370" y="5455"/>
                  <a:pt x="990600" y="4233"/>
                  <a:pt x="889000" y="0"/>
                </a:cubicBezTo>
                <a:cubicBezTo>
                  <a:pt x="825500" y="8467"/>
                  <a:pt x="762352" y="20223"/>
                  <a:pt x="698500" y="25400"/>
                </a:cubicBezTo>
                <a:cubicBezTo>
                  <a:pt x="266363" y="60438"/>
                  <a:pt x="546143" y="16926"/>
                  <a:pt x="342900" y="50800"/>
                </a:cubicBezTo>
                <a:cubicBezTo>
                  <a:pt x="330200" y="59267"/>
                  <a:pt x="318452" y="69374"/>
                  <a:pt x="304800" y="76200"/>
                </a:cubicBezTo>
                <a:cubicBezTo>
                  <a:pt x="288661" y="84270"/>
                  <a:pt x="229464" y="98887"/>
                  <a:pt x="215900" y="101600"/>
                </a:cubicBezTo>
                <a:cubicBezTo>
                  <a:pt x="60205" y="132739"/>
                  <a:pt x="206896" y="97501"/>
                  <a:pt x="88900" y="127000"/>
                </a:cubicBezTo>
                <a:cubicBezTo>
                  <a:pt x="71967" y="139700"/>
                  <a:pt x="53067" y="150133"/>
                  <a:pt x="38100" y="165100"/>
                </a:cubicBezTo>
                <a:cubicBezTo>
                  <a:pt x="13481" y="189719"/>
                  <a:pt x="10329" y="210312"/>
                  <a:pt x="0" y="241300"/>
                </a:cubicBezTo>
                <a:cubicBezTo>
                  <a:pt x="9460" y="269681"/>
                  <a:pt x="22387" y="330739"/>
                  <a:pt x="50800" y="355600"/>
                </a:cubicBezTo>
                <a:cubicBezTo>
                  <a:pt x="73774" y="375702"/>
                  <a:pt x="98040" y="396747"/>
                  <a:pt x="127000" y="406400"/>
                </a:cubicBezTo>
                <a:cubicBezTo>
                  <a:pt x="139700" y="410633"/>
                  <a:pt x="152113" y="415853"/>
                  <a:pt x="165100" y="419100"/>
                </a:cubicBezTo>
                <a:cubicBezTo>
                  <a:pt x="240893" y="438048"/>
                  <a:pt x="208639" y="422727"/>
                  <a:pt x="266700" y="444500"/>
                </a:cubicBezTo>
                <a:cubicBezTo>
                  <a:pt x="429836" y="505676"/>
                  <a:pt x="222175" y="436544"/>
                  <a:pt x="406400" y="482600"/>
                </a:cubicBezTo>
                <a:cubicBezTo>
                  <a:pt x="432375" y="489094"/>
                  <a:pt x="457200" y="499533"/>
                  <a:pt x="482600" y="508000"/>
                </a:cubicBezTo>
                <a:cubicBezTo>
                  <a:pt x="495300" y="512233"/>
                  <a:pt x="507326" y="520119"/>
                  <a:pt x="520700" y="520700"/>
                </a:cubicBezTo>
                <a:cubicBezTo>
                  <a:pt x="618067" y="524933"/>
                  <a:pt x="715365" y="531235"/>
                  <a:pt x="812800" y="533400"/>
                </a:cubicBezTo>
                <a:lnTo>
                  <a:pt x="1663700" y="546100"/>
                </a:lnTo>
                <a:lnTo>
                  <a:pt x="2044700" y="533400"/>
                </a:lnTo>
                <a:cubicBezTo>
                  <a:pt x="2082984" y="531437"/>
                  <a:pt x="2121810" y="529997"/>
                  <a:pt x="2159000" y="520700"/>
                </a:cubicBezTo>
                <a:cubicBezTo>
                  <a:pt x="2173808" y="516998"/>
                  <a:pt x="2183448" y="502126"/>
                  <a:pt x="2197100" y="495300"/>
                </a:cubicBezTo>
                <a:cubicBezTo>
                  <a:pt x="2209074" y="489313"/>
                  <a:pt x="2222500" y="486833"/>
                  <a:pt x="2235200" y="482600"/>
                </a:cubicBezTo>
                <a:cubicBezTo>
                  <a:pt x="2243667" y="469900"/>
                  <a:pt x="2247900" y="452967"/>
                  <a:pt x="2260600" y="444500"/>
                </a:cubicBezTo>
                <a:cubicBezTo>
                  <a:pt x="2275123" y="434818"/>
                  <a:pt x="2294617" y="436595"/>
                  <a:pt x="2311400" y="431800"/>
                </a:cubicBezTo>
                <a:cubicBezTo>
                  <a:pt x="2324272" y="428122"/>
                  <a:pt x="2337798" y="425601"/>
                  <a:pt x="2349500" y="419100"/>
                </a:cubicBezTo>
                <a:cubicBezTo>
                  <a:pt x="2376185" y="404275"/>
                  <a:pt x="2425700" y="368300"/>
                  <a:pt x="2425700" y="368300"/>
                </a:cubicBezTo>
                <a:cubicBezTo>
                  <a:pt x="2429933" y="355600"/>
                  <a:pt x="2432413" y="342174"/>
                  <a:pt x="2438400" y="330200"/>
                </a:cubicBezTo>
                <a:cubicBezTo>
                  <a:pt x="2445226" y="316548"/>
                  <a:pt x="2461907" y="307246"/>
                  <a:pt x="2463800" y="292100"/>
                </a:cubicBezTo>
                <a:cubicBezTo>
                  <a:pt x="2467168" y="265157"/>
                  <a:pt x="2446333" y="218265"/>
                  <a:pt x="2438400" y="190500"/>
                </a:cubicBezTo>
                <a:cubicBezTo>
                  <a:pt x="2433605" y="173717"/>
                  <a:pt x="2432576" y="155743"/>
                  <a:pt x="2425700" y="139700"/>
                </a:cubicBezTo>
                <a:cubicBezTo>
                  <a:pt x="2419687" y="125671"/>
                  <a:pt x="2400300" y="101600"/>
                  <a:pt x="2400300" y="1016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09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Program In The VBA Editor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b="1" dirty="0" smtClean="0">
                <a:solidFill>
                  <a:srgbClr val="FF0000"/>
                </a:solidFill>
                <a:latin typeface="Consolas" panose="020B0609020204030204" pitchFamily="49" charset="0"/>
                <a:cs typeface="Consolas" panose="020B0609020204030204" pitchFamily="49" charset="0"/>
              </a:rPr>
              <a:t>' Program documentation goes here (more on this later)</a:t>
            </a:r>
            <a:endParaRPr lang="en-US" b="1" dirty="0">
              <a:solidFill>
                <a:srgbClr val="FF0000"/>
              </a:solidFill>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sub &lt;</a:t>
            </a:r>
            <a:r>
              <a:rPr lang="en-US" i="1" dirty="0" smtClean="0">
                <a:latin typeface="Consolas" panose="020B0609020204030204" pitchFamily="49" charset="0"/>
                <a:cs typeface="Consolas" panose="020B0609020204030204" pitchFamily="49" charset="0"/>
              </a:rPr>
              <a:t>sub-program name</a:t>
            </a:r>
            <a:r>
              <a:rPr lang="en-US" dirty="0" smtClean="0">
                <a:latin typeface="Consolas" panose="020B0609020204030204" pitchFamily="49" charset="0"/>
                <a:cs typeface="Consolas" panose="020B0609020204030204" pitchFamily="49" charset="0"/>
              </a:rPr>
              <a:t>&gt;()</a:t>
            </a:r>
          </a:p>
          <a:p>
            <a:pPr marL="339725" lvl="1" indent="0">
              <a:buNone/>
            </a:pPr>
            <a:endParaRPr lang="en-US" dirty="0" smtClean="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Sub</a:t>
            </a:r>
            <a:endParaRPr lang="en-US"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endParaRPr lang="en-US" dirty="0"/>
          </a:p>
          <a:p>
            <a:pPr marL="234950" lvl="1" indent="0" eaLnBrk="1" hangingPunct="1">
              <a:spcBef>
                <a:spcPts val="0"/>
              </a:spcBef>
              <a:buNone/>
            </a:pPr>
            <a:r>
              <a:rPr lang="en-CA" sz="1800" b="1" dirty="0">
                <a:solidFill>
                  <a:srgbClr val="FF0000"/>
                </a:solidFill>
                <a:latin typeface="Consolas" panose="020B0609020204030204" pitchFamily="49" charset="0"/>
                <a:cs typeface="Consolas" panose="020B0609020204030204" pitchFamily="49" charset="0"/>
              </a:rPr>
              <a:t>' </a:t>
            </a:r>
            <a:r>
              <a:rPr lang="en-CA" sz="1800" b="1" dirty="0" smtClean="0">
                <a:solidFill>
                  <a:srgbClr val="FF0000"/>
                </a:solidFill>
                <a:latin typeface="Consolas" panose="020B0609020204030204" pitchFamily="49" charset="0"/>
                <a:cs typeface="Consolas" panose="020B0609020204030204" pitchFamily="49" charset="0"/>
              </a:rPr>
              <a:t>Author, version, features etc.</a:t>
            </a:r>
            <a:endParaRPr lang="en-CA" sz="1800" b="1" dirty="0">
              <a:solidFill>
                <a:srgbClr val="FF0000"/>
              </a:solidFill>
              <a:latin typeface="Consolas" panose="020B0609020204030204" pitchFamily="49" charset="0"/>
              <a:cs typeface="Consolas" panose="020B0609020204030204" pitchFamily="49" charset="0"/>
            </a:endParaRP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    </a:t>
            </a:r>
            <a:r>
              <a:rPr lang="en-CA" sz="1800" dirty="0" err="1" smtClean="0">
                <a:latin typeface="Consolas" panose="020B0609020204030204" pitchFamily="49" charset="0"/>
                <a:cs typeface="Consolas" panose="020B0609020204030204" pitchFamily="49" charset="0"/>
              </a:rPr>
              <a:t>MsgBox</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("Congratulations! This your first computer </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smtClean="0"/>
          </a:p>
          <a:p>
            <a:r>
              <a:rPr lang="en-US" dirty="0" smtClean="0"/>
              <a:t>Note: large VBA programs have multiple (sub) parts but for this class you only need to define a single ‘sub’.</a:t>
            </a:r>
            <a:endParaRPr lang="en-US" dirty="0"/>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smtClean="0">
                <a:latin typeface="Consolas" panose="020B0609020204030204" pitchFamily="49" charset="0"/>
                <a:cs typeface="Consolas" panose="020B0609020204030204" pitchFamily="49" charset="0"/>
              </a:rPr>
              <a:t>Instructions </a:t>
            </a:r>
            <a:r>
              <a:rPr lang="en-US" sz="1800" smtClean="0">
                <a:latin typeface="Consolas" panose="020B0609020204030204" pitchFamily="49" charset="0"/>
                <a:cs typeface="Consolas" panose="020B0609020204030204" pitchFamily="49" charset="0"/>
              </a:rPr>
              <a:t>in the body of program </a:t>
            </a:r>
            <a:r>
              <a:rPr lang="en-US" sz="1800" dirty="0" smtClean="0">
                <a:latin typeface="Consolas" panose="020B0609020204030204" pitchFamily="49" charset="0"/>
                <a:cs typeface="Consolas" panose="020B0609020204030204" pitchFamily="49" charset="0"/>
              </a:rPr>
              <a:t>(indent 4 spaces)</a:t>
            </a:r>
          </a:p>
        </p:txBody>
      </p:sp>
      <p:sp>
        <p:nvSpPr>
          <p:cNvPr id="5" name="Freeform 4"/>
          <p:cNvSpPr/>
          <p:nvPr/>
        </p:nvSpPr>
        <p:spPr>
          <a:xfrm>
            <a:off x="2192048" y="4856992"/>
            <a:ext cx="5849974" cy="880823"/>
          </a:xfrm>
          <a:custGeom>
            <a:avLst/>
            <a:gdLst>
              <a:gd name="connsiteX0" fmla="*/ 150319 w 5849974"/>
              <a:gd name="connsiteY0" fmla="*/ 391413 h 880823"/>
              <a:gd name="connsiteX1" fmla="*/ 87689 w 5849974"/>
              <a:gd name="connsiteY1" fmla="*/ 403940 h 880823"/>
              <a:gd name="connsiteX2" fmla="*/ 62637 w 5849974"/>
              <a:gd name="connsiteY2" fmla="*/ 441518 h 880823"/>
              <a:gd name="connsiteX3" fmla="*/ 25059 w 5849974"/>
              <a:gd name="connsiteY3" fmla="*/ 466570 h 880823"/>
              <a:gd name="connsiteX4" fmla="*/ 7 w 5849974"/>
              <a:gd name="connsiteY4" fmla="*/ 554252 h 880823"/>
              <a:gd name="connsiteX5" fmla="*/ 12533 w 5849974"/>
              <a:gd name="connsiteY5" fmla="*/ 679512 h 880823"/>
              <a:gd name="connsiteX6" fmla="*/ 50111 w 5849974"/>
              <a:gd name="connsiteY6" fmla="*/ 704564 h 880823"/>
              <a:gd name="connsiteX7" fmla="*/ 150319 w 5849974"/>
              <a:gd name="connsiteY7" fmla="*/ 742142 h 880823"/>
              <a:gd name="connsiteX8" fmla="*/ 413366 w 5849974"/>
              <a:gd name="connsiteY8" fmla="*/ 767194 h 880823"/>
              <a:gd name="connsiteX9" fmla="*/ 601256 w 5849974"/>
              <a:gd name="connsiteY9" fmla="*/ 779720 h 880823"/>
              <a:gd name="connsiteX10" fmla="*/ 876829 w 5849974"/>
              <a:gd name="connsiteY10" fmla="*/ 804772 h 880823"/>
              <a:gd name="connsiteX11" fmla="*/ 2317322 w 5849974"/>
              <a:gd name="connsiteY11" fmla="*/ 792246 h 880823"/>
              <a:gd name="connsiteX12" fmla="*/ 2855941 w 5849974"/>
              <a:gd name="connsiteY12" fmla="*/ 767194 h 880823"/>
              <a:gd name="connsiteX13" fmla="*/ 3394560 w 5849974"/>
              <a:gd name="connsiteY13" fmla="*/ 754668 h 880823"/>
              <a:gd name="connsiteX14" fmla="*/ 4321486 w 5849974"/>
              <a:gd name="connsiteY14" fmla="*/ 729616 h 880823"/>
              <a:gd name="connsiteX15" fmla="*/ 4872631 w 5849974"/>
              <a:gd name="connsiteY15" fmla="*/ 717090 h 880823"/>
              <a:gd name="connsiteX16" fmla="*/ 4997892 w 5849974"/>
              <a:gd name="connsiteY16" fmla="*/ 679512 h 880823"/>
              <a:gd name="connsiteX17" fmla="*/ 5035470 w 5849974"/>
              <a:gd name="connsiteY17" fmla="*/ 654460 h 880823"/>
              <a:gd name="connsiteX18" fmla="*/ 5123152 w 5849974"/>
              <a:gd name="connsiteY18" fmla="*/ 629408 h 880823"/>
              <a:gd name="connsiteX19" fmla="*/ 5198308 w 5849974"/>
              <a:gd name="connsiteY19" fmla="*/ 604356 h 880823"/>
              <a:gd name="connsiteX20" fmla="*/ 5311042 w 5849974"/>
              <a:gd name="connsiteY20" fmla="*/ 579304 h 880823"/>
              <a:gd name="connsiteX21" fmla="*/ 5361147 w 5849974"/>
              <a:gd name="connsiteY21" fmla="*/ 554252 h 880823"/>
              <a:gd name="connsiteX22" fmla="*/ 5398725 w 5849974"/>
              <a:gd name="connsiteY22" fmla="*/ 541726 h 880823"/>
              <a:gd name="connsiteX23" fmla="*/ 5523985 w 5849974"/>
              <a:gd name="connsiteY23" fmla="*/ 479096 h 880823"/>
              <a:gd name="connsiteX24" fmla="*/ 5599141 w 5849974"/>
              <a:gd name="connsiteY24" fmla="*/ 416466 h 880823"/>
              <a:gd name="connsiteX25" fmla="*/ 5661771 w 5849974"/>
              <a:gd name="connsiteY25" fmla="*/ 366361 h 880823"/>
              <a:gd name="connsiteX26" fmla="*/ 5736927 w 5849974"/>
              <a:gd name="connsiteY26" fmla="*/ 328783 h 880823"/>
              <a:gd name="connsiteX27" fmla="*/ 5761979 w 5849974"/>
              <a:gd name="connsiteY27" fmla="*/ 291205 h 880823"/>
              <a:gd name="connsiteX28" fmla="*/ 5837136 w 5849974"/>
              <a:gd name="connsiteY28" fmla="*/ 253627 h 880823"/>
              <a:gd name="connsiteX29" fmla="*/ 5849662 w 5849974"/>
              <a:gd name="connsiteY29" fmla="*/ 216049 h 880823"/>
              <a:gd name="connsiteX30" fmla="*/ 5799557 w 5849974"/>
              <a:gd name="connsiteY30" fmla="*/ 65737 h 880823"/>
              <a:gd name="connsiteX31" fmla="*/ 5761979 w 5849974"/>
              <a:gd name="connsiteY31" fmla="*/ 53211 h 880823"/>
              <a:gd name="connsiteX32" fmla="*/ 5674297 w 5849974"/>
              <a:gd name="connsiteY32" fmla="*/ 3107 h 880823"/>
              <a:gd name="connsiteX33" fmla="*/ 5411251 w 5849974"/>
              <a:gd name="connsiteY33" fmla="*/ 3107 h 880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49974" h="880823">
                <a:moveTo>
                  <a:pt x="150319" y="391413"/>
                </a:moveTo>
                <a:cubicBezTo>
                  <a:pt x="129442" y="395589"/>
                  <a:pt x="106174" y="393377"/>
                  <a:pt x="87689" y="403940"/>
                </a:cubicBezTo>
                <a:cubicBezTo>
                  <a:pt x="74618" y="411409"/>
                  <a:pt x="73282" y="430873"/>
                  <a:pt x="62637" y="441518"/>
                </a:cubicBezTo>
                <a:cubicBezTo>
                  <a:pt x="51992" y="452163"/>
                  <a:pt x="37585" y="458219"/>
                  <a:pt x="25059" y="466570"/>
                </a:cubicBezTo>
                <a:cubicBezTo>
                  <a:pt x="19152" y="484291"/>
                  <a:pt x="7" y="538524"/>
                  <a:pt x="7" y="554252"/>
                </a:cubicBezTo>
                <a:cubicBezTo>
                  <a:pt x="7" y="596214"/>
                  <a:pt x="-736" y="639704"/>
                  <a:pt x="12533" y="679512"/>
                </a:cubicBezTo>
                <a:cubicBezTo>
                  <a:pt x="17294" y="693794"/>
                  <a:pt x="37040" y="697095"/>
                  <a:pt x="50111" y="704564"/>
                </a:cubicBezTo>
                <a:cubicBezTo>
                  <a:pt x="83940" y="723895"/>
                  <a:pt x="111301" y="737460"/>
                  <a:pt x="150319" y="742142"/>
                </a:cubicBezTo>
                <a:cubicBezTo>
                  <a:pt x="237771" y="752636"/>
                  <a:pt x="325482" y="761335"/>
                  <a:pt x="413366" y="767194"/>
                </a:cubicBezTo>
                <a:lnTo>
                  <a:pt x="601256" y="779720"/>
                </a:lnTo>
                <a:cubicBezTo>
                  <a:pt x="724765" y="788869"/>
                  <a:pt x="758810" y="792970"/>
                  <a:pt x="876829" y="804772"/>
                </a:cubicBezTo>
                <a:cubicBezTo>
                  <a:pt x="1357234" y="964907"/>
                  <a:pt x="932550" y="827982"/>
                  <a:pt x="2317322" y="792246"/>
                </a:cubicBezTo>
                <a:cubicBezTo>
                  <a:pt x="2496996" y="787609"/>
                  <a:pt x="2676316" y="773460"/>
                  <a:pt x="2855941" y="767194"/>
                </a:cubicBezTo>
                <a:cubicBezTo>
                  <a:pt x="3035420" y="760933"/>
                  <a:pt x="3215020" y="758843"/>
                  <a:pt x="3394560" y="754668"/>
                </a:cubicBezTo>
                <a:cubicBezTo>
                  <a:pt x="3740875" y="685405"/>
                  <a:pt x="3420326" y="745566"/>
                  <a:pt x="4321486" y="729616"/>
                </a:cubicBezTo>
                <a:lnTo>
                  <a:pt x="4872631" y="717090"/>
                </a:lnTo>
                <a:cubicBezTo>
                  <a:pt x="4964120" y="686594"/>
                  <a:pt x="4922169" y="698443"/>
                  <a:pt x="4997892" y="679512"/>
                </a:cubicBezTo>
                <a:cubicBezTo>
                  <a:pt x="5010418" y="671161"/>
                  <a:pt x="5022005" y="661193"/>
                  <a:pt x="5035470" y="654460"/>
                </a:cubicBezTo>
                <a:cubicBezTo>
                  <a:pt x="5056518" y="643936"/>
                  <a:pt x="5103085" y="635428"/>
                  <a:pt x="5123152" y="629408"/>
                </a:cubicBezTo>
                <a:cubicBezTo>
                  <a:pt x="5148445" y="621820"/>
                  <a:pt x="5172260" y="608697"/>
                  <a:pt x="5198308" y="604356"/>
                </a:cubicBezTo>
                <a:cubicBezTo>
                  <a:pt x="5243352" y="596849"/>
                  <a:pt x="5271795" y="596124"/>
                  <a:pt x="5311042" y="579304"/>
                </a:cubicBezTo>
                <a:cubicBezTo>
                  <a:pt x="5328205" y="571948"/>
                  <a:pt x="5343984" y="561608"/>
                  <a:pt x="5361147" y="554252"/>
                </a:cubicBezTo>
                <a:cubicBezTo>
                  <a:pt x="5373283" y="549051"/>
                  <a:pt x="5387183" y="548138"/>
                  <a:pt x="5398725" y="541726"/>
                </a:cubicBezTo>
                <a:cubicBezTo>
                  <a:pt x="5520743" y="473938"/>
                  <a:pt x="5426067" y="503576"/>
                  <a:pt x="5523985" y="479096"/>
                </a:cubicBezTo>
                <a:cubicBezTo>
                  <a:pt x="5613257" y="389824"/>
                  <a:pt x="5511939" y="486229"/>
                  <a:pt x="5599141" y="416466"/>
                </a:cubicBezTo>
                <a:cubicBezTo>
                  <a:pt x="5637979" y="385395"/>
                  <a:pt x="5610363" y="392065"/>
                  <a:pt x="5661771" y="366361"/>
                </a:cubicBezTo>
                <a:cubicBezTo>
                  <a:pt x="5765491" y="314501"/>
                  <a:pt x="5629234" y="400579"/>
                  <a:pt x="5736927" y="328783"/>
                </a:cubicBezTo>
                <a:cubicBezTo>
                  <a:pt x="5745278" y="316257"/>
                  <a:pt x="5751334" y="301850"/>
                  <a:pt x="5761979" y="291205"/>
                </a:cubicBezTo>
                <a:cubicBezTo>
                  <a:pt x="5786261" y="266923"/>
                  <a:pt x="5806572" y="263815"/>
                  <a:pt x="5837136" y="253627"/>
                </a:cubicBezTo>
                <a:cubicBezTo>
                  <a:pt x="5841311" y="241101"/>
                  <a:pt x="5849662" y="229253"/>
                  <a:pt x="5849662" y="216049"/>
                </a:cubicBezTo>
                <a:cubicBezTo>
                  <a:pt x="5849662" y="141117"/>
                  <a:pt x="5857086" y="104089"/>
                  <a:pt x="5799557" y="65737"/>
                </a:cubicBezTo>
                <a:cubicBezTo>
                  <a:pt x="5788571" y="58413"/>
                  <a:pt x="5773789" y="59116"/>
                  <a:pt x="5761979" y="53211"/>
                </a:cubicBezTo>
                <a:cubicBezTo>
                  <a:pt x="5739038" y="41741"/>
                  <a:pt x="5700440" y="5198"/>
                  <a:pt x="5674297" y="3107"/>
                </a:cubicBezTo>
                <a:cubicBezTo>
                  <a:pt x="5586894" y="-3885"/>
                  <a:pt x="5498933" y="3107"/>
                  <a:pt x="5411251" y="3107"/>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418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a:solidFill>
            <a:schemeClr val="bg1"/>
          </a:solidFill>
        </p:spPr>
        <p:txBody>
          <a:bodyPr/>
          <a:lstStyle/>
          <a:p>
            <a:pPr eaLnBrk="1" hangingPunct="1"/>
            <a:r>
              <a:rPr lang="en-US" dirty="0" smtClean="0"/>
              <a:t>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Unless otherwise told all VBA program statements must be inside the subroutine</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342900" indent="-342900">
                <a:buFont typeface="+mj-lt"/>
                <a:buAutoNum type="arabicPeriod"/>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342900" indent="-342900">
                <a:buFont typeface="+mj-lt"/>
                <a:buAutoNum type="arabicPeriod"/>
                <a:defRPr/>
              </a:pPr>
              <a:r>
                <a:rPr lang="en-US" dirty="0">
                  <a:solidFill>
                    <a:srgbClr val="FF0000"/>
                  </a:solidFill>
                </a:rPr>
                <a:t>Name of subroutine</a:t>
              </a:r>
            </a:p>
            <a:p>
              <a:pPr marL="342900" indent="-342900">
                <a:buFont typeface="+mj-lt"/>
                <a:buAutoNum type="arabicPeriod"/>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752600" y="3317082"/>
            <a:ext cx="7460640" cy="1567672"/>
            <a:chOff x="1559794" y="3780649"/>
            <a:chExt cx="7460638" cy="1567934"/>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559794" y="3780649"/>
              <a:ext cx="4184039" cy="12297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100137"/>
            <a:chOff x="3276600" y="2971801"/>
            <a:chExt cx="5715000" cy="1100137"/>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73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a:t>
            </a:r>
            <a:r>
              <a:rPr lang="en-US" smtClean="0"/>
              <a:t>Keyword: 2</a:t>
            </a:r>
            <a:endParaRPr lang="en-US"/>
          </a:p>
        </p:txBody>
      </p:sp>
      <p:sp>
        <p:nvSpPr>
          <p:cNvPr id="3" name="Content Placeholder 2"/>
          <p:cNvSpPr>
            <a:spLocks noGrp="1"/>
          </p:cNvSpPr>
          <p:nvPr>
            <p:ph idx="1"/>
          </p:nvPr>
        </p:nvSpPr>
        <p:spPr/>
        <p:txBody>
          <a:bodyPr/>
          <a:lstStyle/>
          <a:p>
            <a:r>
              <a:rPr lang="en-US" dirty="0" smtClean="0"/>
              <a:t>Real world VBA programs will be broken down into multiple ‘subs’ (subroutines or program parts)</a:t>
            </a:r>
          </a:p>
          <a:p>
            <a:r>
              <a:rPr lang="en-US" dirty="0" smtClean="0"/>
              <a:t>Again: Because this is only brief introduction into writing VBA programs you will only have to define one subroutine for your assignment.</a:t>
            </a:r>
            <a:endParaRPr lang="en-US" dirty="0"/>
          </a:p>
        </p:txBody>
      </p:sp>
    </p:spTree>
    <p:extLst>
      <p:ext uri="{BB962C8B-B14F-4D97-AF65-F5344CB8AC3E}">
        <p14:creationId xmlns:p14="http://schemas.microsoft.com/office/powerpoint/2010/main" val="38343129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Naming</a:t>
            </a:r>
            <a:r>
              <a:rPr lang="en-US" dirty="0" smtClean="0"/>
              <a:t> The Subroutine</a:t>
            </a:r>
            <a:endParaRPr lang="en-US" dirty="0"/>
          </a:p>
        </p:txBody>
      </p:sp>
      <p:sp>
        <p:nvSpPr>
          <p:cNvPr id="3" name="Content Placeholder 2"/>
          <p:cNvSpPr>
            <a:spLocks noGrp="1"/>
          </p:cNvSpPr>
          <p:nvPr>
            <p:ph idx="1"/>
          </p:nvPr>
        </p:nvSpPr>
        <p:spPr/>
        <p:txBody>
          <a:bodyPr/>
          <a:lstStyle/>
          <a:p>
            <a:r>
              <a:rPr lang="en-US" dirty="0" smtClean="0"/>
              <a:t>This is what follows the ‘sub’ keyword.</a:t>
            </a:r>
          </a:p>
          <a:p>
            <a:r>
              <a:rPr lang="en-US" dirty="0" smtClean="0"/>
              <a:t>Example</a:t>
            </a:r>
          </a:p>
          <a:p>
            <a:pPr marL="234950" lvl="1" indent="0">
              <a:buNone/>
            </a:pPr>
            <a:r>
              <a:rPr lang="en-US" dirty="0" smtClean="0">
                <a:latin typeface="Consolas" panose="020B0609020204030204" pitchFamily="49" charset="0"/>
              </a:rPr>
              <a:t>Sub </a:t>
            </a:r>
            <a:r>
              <a:rPr lang="en-US" b="1" dirty="0" err="1" smtClean="0">
                <a:solidFill>
                  <a:srgbClr val="FF0000"/>
                </a:solidFill>
                <a:latin typeface="Consolas" panose="020B0609020204030204" pitchFamily="49" charset="0"/>
              </a:rPr>
              <a:t>formattingResume</a:t>
            </a:r>
            <a:endParaRPr lang="en-US" b="1" dirty="0" smtClean="0">
              <a:solidFill>
                <a:srgbClr val="FF0000"/>
              </a:solidFill>
              <a:latin typeface="Consolas" panose="020B0609020204030204" pitchFamily="49" charset="0"/>
            </a:endParaRPr>
          </a:p>
          <a:p>
            <a:pPr marL="234950" lvl="1" indent="0">
              <a:buNone/>
            </a:pPr>
            <a:r>
              <a:rPr lang="en-US" dirty="0" smtClean="0">
                <a:latin typeface="Consolas" panose="020B0609020204030204" pitchFamily="49" charset="0"/>
              </a:rPr>
              <a:t>End Sub</a:t>
            </a:r>
          </a:p>
          <a:p>
            <a:pPr marL="355600" indent="-342900"/>
            <a:r>
              <a:rPr lang="en-US" dirty="0" smtClean="0"/>
              <a:t>Naming standards: </a:t>
            </a:r>
          </a:p>
          <a:p>
            <a:pPr marL="577850" lvl="1" indent="-342900"/>
            <a:r>
              <a:rPr lang="en-US" dirty="0" smtClean="0"/>
              <a:t>The name chosen should summarize what the program is supposed to do.</a:t>
            </a:r>
          </a:p>
          <a:p>
            <a:pPr marL="577850" lvl="1" indent="-342900"/>
            <a:r>
              <a:rPr lang="en-US" dirty="0" smtClean="0"/>
              <a:t>It will play a role in determining your assignment grade.</a:t>
            </a:r>
          </a:p>
        </p:txBody>
      </p:sp>
    </p:spTree>
    <p:extLst>
      <p:ext uri="{BB962C8B-B14F-4D97-AF65-F5344CB8AC3E}">
        <p14:creationId xmlns:p14="http://schemas.microsoft.com/office/powerpoint/2010/main" val="1318153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Choosing A Name: Technical Requirements</a:t>
            </a:r>
            <a:endParaRPr lang="en-US" dirty="0"/>
          </a:p>
        </p:txBody>
      </p:sp>
      <p:sp>
        <p:nvSpPr>
          <p:cNvPr id="3" name="Content Placeholder 2"/>
          <p:cNvSpPr>
            <a:spLocks noGrp="1"/>
          </p:cNvSpPr>
          <p:nvPr>
            <p:ph idx="1"/>
          </p:nvPr>
        </p:nvSpPr>
        <p:spPr/>
        <p:txBody>
          <a:bodyPr/>
          <a:lstStyle/>
          <a:p>
            <a:pPr>
              <a:defRPr/>
            </a:pPr>
            <a:r>
              <a:rPr lang="en-US" dirty="0"/>
              <a:t>Must start with an alphabetic letter, after than any combination of letters and numbers may be used </a:t>
            </a:r>
          </a:p>
          <a:p>
            <a:pPr lvl="1">
              <a:defRPr/>
            </a:pPr>
            <a:r>
              <a:rPr lang="en-US" dirty="0"/>
              <a:t>OK: “</a:t>
            </a:r>
            <a:r>
              <a:rPr lang="en-US" dirty="0">
                <a:latin typeface="Consolas" panose="020B0609020204030204" pitchFamily="49" charset="0"/>
                <a:cs typeface="Consolas" panose="020B0609020204030204" pitchFamily="49" charset="0"/>
              </a:rPr>
              <a:t>assigment1</a:t>
            </a:r>
            <a:r>
              <a:rPr lang="en-US" dirty="0"/>
              <a:t>”, “</a:t>
            </a:r>
            <a:r>
              <a:rPr lang="en-US" dirty="0">
                <a:latin typeface="Consolas" panose="020B0609020204030204" pitchFamily="49" charset="0"/>
                <a:cs typeface="Consolas" panose="020B0609020204030204" pitchFamily="49" charset="0"/>
              </a:rPr>
              <a:t>a2939</a:t>
            </a:r>
            <a:r>
              <a:rPr lang="en-US" dirty="0"/>
              <a:t>”     Not OK: “</a:t>
            </a:r>
            <a:r>
              <a:rPr lang="en-US" dirty="0">
                <a:latin typeface="Consolas" panose="020B0609020204030204" pitchFamily="49" charset="0"/>
                <a:cs typeface="Consolas" panose="020B0609020204030204" pitchFamily="49" charset="0"/>
              </a:rPr>
              <a:t>1assignment</a:t>
            </a:r>
            <a:r>
              <a:rPr lang="en-US" dirty="0"/>
              <a:t>”, “</a:t>
            </a:r>
            <a:r>
              <a:rPr lang="en-US" dirty="0">
                <a:latin typeface="Consolas" panose="020B0609020204030204" pitchFamily="49" charset="0"/>
                <a:cs typeface="Consolas" panose="020B0609020204030204" pitchFamily="49" charset="0"/>
              </a:rPr>
              <a:t>*assignment</a:t>
            </a:r>
            <a:r>
              <a:rPr lang="en-US" dirty="0"/>
              <a:t>”</a:t>
            </a:r>
          </a:p>
          <a:p>
            <a:pPr>
              <a:defRPr/>
            </a:pPr>
            <a:r>
              <a:rPr lang="en-US" dirty="0"/>
              <a:t>Maximum length of 80 characters</a:t>
            </a:r>
          </a:p>
          <a:p>
            <a:pPr>
              <a:defRPr/>
            </a:pPr>
            <a:r>
              <a:rPr lang="en-US" dirty="0"/>
              <a:t>It cannot contain spaces, punctuation or special characters such as # or !</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resume headings</a:t>
            </a:r>
            <a:r>
              <a:rPr lang="en-US" dirty="0"/>
              <a:t>’ (Not Allowed: space character)</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macros!</a:t>
            </a:r>
            <a:r>
              <a:rPr lang="en-US" dirty="0"/>
              <a:t>’ (Not Allowed: special character)</a:t>
            </a:r>
          </a:p>
          <a:p>
            <a:pPr>
              <a:defRPr/>
            </a:pPr>
            <a:r>
              <a:rPr lang="en-US" dirty="0"/>
              <a:t>Can contain underscores (separate long names)</a:t>
            </a:r>
          </a:p>
          <a:p>
            <a:pPr marL="577850" lvl="1" indent="-342900"/>
            <a:endParaRPr lang="en-US" dirty="0"/>
          </a:p>
          <a:p>
            <a:endParaRPr lang="en-US" dirty="0"/>
          </a:p>
        </p:txBody>
      </p:sp>
    </p:spTree>
    <p:extLst>
      <p:ext uri="{BB962C8B-B14F-4D97-AF65-F5344CB8AC3E}">
        <p14:creationId xmlns:p14="http://schemas.microsoft.com/office/powerpoint/2010/main" val="829268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Programming: How To Study</a:t>
            </a:r>
          </a:p>
        </p:txBody>
      </p:sp>
      <p:sp>
        <p:nvSpPr>
          <p:cNvPr id="61442" name="Content Placeholder 2"/>
          <p:cNvSpPr>
            <a:spLocks noGrp="1"/>
          </p:cNvSpPr>
          <p:nvPr>
            <p:ph idx="1"/>
          </p:nvPr>
        </p:nvSpPr>
        <p:spPr/>
        <p:txBody>
          <a:bodyPr/>
          <a:lstStyle/>
          <a:p>
            <a:pPr eaLnBrk="1" hangingPunct="1"/>
            <a:r>
              <a:rPr lang="en-US" dirty="0" smtClean="0"/>
              <a:t>At the very least: </a:t>
            </a:r>
            <a:r>
              <a:rPr lang="en-US" dirty="0"/>
              <a:t>t</a:t>
            </a:r>
            <a:r>
              <a:rPr lang="en-US" dirty="0" smtClean="0"/>
              <a:t>ry typing the programs into the VBA editor or cutting and pasting them yourself (watch for altered characters such as quotes)</a:t>
            </a:r>
          </a:p>
          <a:p>
            <a:pPr eaLnBrk="1" hangingPunct="1"/>
            <a:endParaRPr lang="en-US" dirty="0" smtClean="0"/>
          </a:p>
          <a:p>
            <a:pPr eaLnBrk="1" hangingPunct="1"/>
            <a:endParaRPr lang="en-US" dirty="0"/>
          </a:p>
          <a:p>
            <a:pPr eaLnBrk="1" hangingPunct="1"/>
            <a:endParaRPr lang="en-US" dirty="0" smtClean="0"/>
          </a:p>
          <a:p>
            <a:pPr eaLnBrk="1" hangingPunct="1"/>
            <a:r>
              <a:rPr lang="en-US" dirty="0" smtClean="0"/>
              <a:t>For the more complex programs (end of this section as well as the next section) try re-creating the programs on your own:</a:t>
            </a:r>
          </a:p>
          <a:p>
            <a:pPr lvl="1" eaLnBrk="1" hangingPunct="1"/>
            <a:r>
              <a:rPr lang="en-US" dirty="0" smtClean="0"/>
              <a:t>Think about what tasks are accomplished by my solution program</a:t>
            </a:r>
          </a:p>
          <a:p>
            <a:pPr lvl="1" eaLnBrk="1" hangingPunct="1"/>
            <a:r>
              <a:rPr lang="en-US" dirty="0" smtClean="0"/>
              <a:t>Without looking at my solution try entering into the program into the VBA editor to accomplish these same tasks</a:t>
            </a:r>
          </a:p>
          <a:p>
            <a:pPr eaLnBrk="1" hangingPunct="1"/>
            <a:r>
              <a:rPr lang="en-US" dirty="0" smtClean="0"/>
              <a:t>With programming you learn by “doing yourself” rather than by watching someone else ‘do’</a:t>
            </a:r>
          </a:p>
          <a:p>
            <a:pPr lvl="1" eaLnBrk="1" hangingPunct="1"/>
            <a:endParaRPr lang="en-US" dirty="0" smtClean="0"/>
          </a:p>
          <a:p>
            <a:pPr lvl="1" eaLnBrk="1" hangingPunct="1"/>
            <a:endParaRPr lang="en-US" dirty="0" smtClean="0"/>
          </a:p>
        </p:txBody>
      </p:sp>
      <p:grpSp>
        <p:nvGrpSpPr>
          <p:cNvPr id="4" name="Group 3"/>
          <p:cNvGrpSpPr/>
          <p:nvPr/>
        </p:nvGrpSpPr>
        <p:grpSpPr>
          <a:xfrm>
            <a:off x="761999" y="2667000"/>
            <a:ext cx="6096001" cy="990600"/>
            <a:chOff x="761999" y="2667000"/>
            <a:chExt cx="6096001" cy="990600"/>
          </a:xfrm>
        </p:grpSpPr>
        <p:pic>
          <p:nvPicPr>
            <p:cNvPr id="2" name="Picture 1"/>
            <p:cNvPicPr>
              <a:picLocks noChangeAspect="1"/>
            </p:cNvPicPr>
            <p:nvPr/>
          </p:nvPicPr>
          <p:blipFill>
            <a:blip r:embed="rId2"/>
            <a:stretch>
              <a:fillRect/>
            </a:stretch>
          </p:blipFill>
          <p:spPr>
            <a:xfrm>
              <a:off x="761999" y="2667000"/>
              <a:ext cx="2881745" cy="990600"/>
            </a:xfrm>
            <a:prstGeom prst="rect">
              <a:avLst/>
            </a:prstGeom>
          </p:spPr>
        </p:pic>
        <p:sp>
          <p:nvSpPr>
            <p:cNvPr id="3" name="TextBox 2"/>
            <p:cNvSpPr txBox="1"/>
            <p:nvPr/>
          </p:nvSpPr>
          <p:spPr>
            <a:xfrm>
              <a:off x="4191000" y="2667000"/>
              <a:ext cx="2667000" cy="707886"/>
            </a:xfrm>
            <a:prstGeom prst="rect">
              <a:avLst/>
            </a:prstGeom>
            <a:noFill/>
          </p:spPr>
          <p:txBody>
            <a:bodyPr wrap="square" rtlCol="0">
              <a:spAutoFit/>
            </a:bodyPr>
            <a:lstStyle/>
            <a:p>
              <a:r>
                <a:rPr lang="en-US" sz="2000" dirty="0" smtClean="0">
                  <a:latin typeface="Consolas" panose="020B0609020204030204" pitchFamily="49" charset="0"/>
                </a:rPr>
                <a:t>Sub </a:t>
              </a:r>
              <a:r>
                <a:rPr lang="en-US" sz="2000" dirty="0" err="1" smtClean="0">
                  <a:latin typeface="Consolas" panose="020B0609020204030204" pitchFamily="49" charset="0"/>
                </a:rPr>
                <a:t>first_example</a:t>
              </a:r>
              <a:endParaRPr lang="en-US" sz="2000" dirty="0" smtClean="0">
                <a:latin typeface="Consolas" panose="020B0609020204030204" pitchFamily="49" charset="0"/>
              </a:endParaRPr>
            </a:p>
            <a:p>
              <a:r>
                <a:rPr lang="en-US" sz="2000" dirty="0">
                  <a:latin typeface="Consolas" panose="020B0609020204030204" pitchFamily="49" charset="0"/>
                </a:rPr>
                <a:t> </a:t>
              </a:r>
              <a:r>
                <a:rPr lang="en-US" sz="2000" dirty="0" smtClean="0">
                  <a:latin typeface="Consolas" panose="020B0609020204030204" pitchFamily="49" charset="0"/>
                </a:rPr>
                <a:t>   </a:t>
              </a:r>
              <a:r>
                <a:rPr lang="en-US" sz="2000" dirty="0" err="1" smtClean="0">
                  <a:latin typeface="Consolas" panose="020B0609020204030204" pitchFamily="49" charset="0"/>
                </a:rPr>
                <a:t>MsgBox</a:t>
              </a:r>
              <a:r>
                <a:rPr lang="en-US" sz="2000" dirty="0" smtClean="0">
                  <a:latin typeface="Consolas" panose="020B0609020204030204" pitchFamily="49" charset="0"/>
                </a:rPr>
                <a:t>(“This</a:t>
              </a:r>
              <a:endParaRPr lang="en-US" sz="2000" dirty="0">
                <a:latin typeface="Consolas" panose="020B0609020204030204" pitchFamily="49" charset="0"/>
              </a:endParaRPr>
            </a:p>
          </p:txBody>
        </p:sp>
      </p:grpSp>
    </p:spTree>
    <p:extLst>
      <p:ext uri="{BB962C8B-B14F-4D97-AF65-F5344CB8AC3E}">
        <p14:creationId xmlns:p14="http://schemas.microsoft.com/office/powerpoint/2010/main" val="293374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uiExpand="1"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838199" y="5589108"/>
            <a:ext cx="3657600" cy="1367307"/>
          </a:xfrm>
          <a:prstGeom prst="rect">
            <a:avLst/>
          </a:prstGeom>
          <a:noFill/>
          <a:ln w="9525">
            <a:noFill/>
            <a:miter lim="800000"/>
            <a:headEnd/>
            <a:tailEnd/>
          </a:ln>
        </p:spPr>
      </p:pic>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grpSp>
        <p:nvGrpSpPr>
          <p:cNvPr id="11" name="Group 10"/>
          <p:cNvGrpSpPr/>
          <p:nvPr/>
        </p:nvGrpSpPr>
        <p:grpSpPr>
          <a:xfrm>
            <a:off x="838199" y="3904714"/>
            <a:ext cx="5715000" cy="1153199"/>
            <a:chOff x="4953000" y="5180398"/>
            <a:chExt cx="3376646" cy="759383"/>
          </a:xfrm>
        </p:grpSpPr>
        <p:pic>
          <p:nvPicPr>
            <p:cNvPr id="12" name="Picture 11"/>
            <p:cNvPicPr>
              <a:picLocks noChangeAspect="1"/>
            </p:cNvPicPr>
            <p:nvPr/>
          </p:nvPicPr>
          <p:blipFill rotWithShape="1">
            <a:blip r:embed="rId3"/>
            <a:srcRect r="59380" b="85384"/>
            <a:stretch/>
          </p:blipFill>
          <p:spPr>
            <a:xfrm>
              <a:off x="4953000" y="5180398"/>
              <a:ext cx="3376646" cy="759383"/>
            </a:xfrm>
            <a:prstGeom prst="rect">
              <a:avLst/>
            </a:prstGeom>
          </p:spPr>
        </p:pic>
        <p:sp>
          <p:nvSpPr>
            <p:cNvPr id="13" name="Right Arrow 12"/>
            <p:cNvSpPr>
              <a:spLocks noChangeArrowheads="1"/>
            </p:cNvSpPr>
            <p:nvPr/>
          </p:nvSpPr>
          <p:spPr bwMode="auto">
            <a:xfrm rot="12410116">
              <a:off x="5115559" y="5612768"/>
              <a:ext cx="312635" cy="2625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29775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p>
          <a:p>
            <a:pPr lvl="1" eaLnBrk="1" hangingPunct="1"/>
            <a:r>
              <a:rPr lang="en-US" b="1" dirty="0"/>
              <a:t>Word document containing </a:t>
            </a:r>
            <a:r>
              <a:rPr lang="en-US" b="1" dirty="0" smtClean="0"/>
              <a:t>the macro (</a:t>
            </a:r>
            <a:r>
              <a:rPr lang="en-CA" altLang="en-US" b="1" dirty="0" smtClean="0"/>
              <a:t>empty document see </a:t>
            </a:r>
            <a:r>
              <a:rPr lang="en-CA" altLang="en-US" b="1" dirty="0"/>
              <a:t>the macro editor for the important details)</a:t>
            </a:r>
            <a:r>
              <a:rPr lang="en-US" dirty="0" smtClean="0"/>
              <a:t>: </a:t>
            </a:r>
            <a:r>
              <a:rPr lang="en-US" dirty="0" smtClean="0">
                <a:latin typeface="Consolas" panose="020B0609020204030204" pitchFamily="49" charset="0"/>
                <a:cs typeface="Consolas" panose="020B0609020204030204" pitchFamily="49" charset="0"/>
              </a:rPr>
              <a:t>1firstExampleMacro.docm</a:t>
            </a:r>
          </a:p>
          <a:p>
            <a:pPr eaLnBrk="1" hangingPunct="1"/>
            <a:endParaRPr lang="en-US" dirty="0" smtClean="0"/>
          </a:p>
        </p:txBody>
      </p:sp>
      <p:sp>
        <p:nvSpPr>
          <p:cNvPr id="5" name="Rectangle 4"/>
          <p:cNvSpPr/>
          <p:nvPr/>
        </p:nvSpPr>
        <p:spPr>
          <a:xfrm>
            <a:off x="885701" y="3373141"/>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dirty="0">
                <a:latin typeface="Consolas" panose="020B0609020204030204" pitchFamily="49" charset="0"/>
                <a:cs typeface="Consolas" panose="020B0609020204030204" pitchFamily="49" charset="0"/>
              </a:rPr>
              <a:t>Sub </a:t>
            </a:r>
            <a:r>
              <a:rPr lang="en-CA" b="1" dirty="0" err="1">
                <a:latin typeface="Consolas" panose="020B0609020204030204" pitchFamily="49" charset="0"/>
                <a:cs typeface="Consolas" panose="020B0609020204030204" pitchFamily="49" charset="0"/>
              </a:rPr>
              <a:t>first_example_macro_info</a:t>
            </a:r>
            <a:r>
              <a:rPr lang="en-CA" b="1" dirty="0">
                <a:latin typeface="Consolas" panose="020B0609020204030204" pitchFamily="49" charset="0"/>
                <a:cs typeface="Consolas" panose="020B0609020204030204" pitchFamily="49" charset="0"/>
              </a:rPr>
              <a:t>()</a:t>
            </a:r>
          </a:p>
          <a:p>
            <a:pPr marL="234950" lvl="1"/>
            <a:r>
              <a:rPr lang="en-CA" b="1" dirty="0" smtClean="0">
                <a:latin typeface="Consolas" panose="020B0609020204030204" pitchFamily="49" charset="0"/>
                <a:cs typeface="Consolas" panose="020B0609020204030204" pitchFamily="49" charset="0"/>
              </a:rPr>
              <a:t>    </a:t>
            </a:r>
            <a:r>
              <a:rPr lang="en-CA" b="1" dirty="0" err="1" smtClean="0">
                <a:latin typeface="Consolas" panose="020B0609020204030204" pitchFamily="49" charset="0"/>
                <a:cs typeface="Consolas" panose="020B0609020204030204" pitchFamily="49" charset="0"/>
              </a:rPr>
              <a:t>MsgBox</a:t>
            </a:r>
            <a:r>
              <a:rPr lang="en-CA" b="1" dirty="0" smtClean="0">
                <a:latin typeface="Consolas" panose="020B0609020204030204" pitchFamily="49" charset="0"/>
                <a:cs typeface="Consolas" panose="020B0609020204030204" pitchFamily="49" charset="0"/>
              </a:rPr>
              <a:t> ("This is your </a:t>
            </a:r>
            <a:r>
              <a:rPr lang="en-CA" b="1" dirty="0">
                <a:latin typeface="Consolas" panose="020B0609020204030204" pitchFamily="49" charset="0"/>
                <a:cs typeface="Consolas" panose="020B0609020204030204" pitchFamily="49" charset="0"/>
              </a:rPr>
              <a:t>first computer </a:t>
            </a:r>
            <a:r>
              <a:rPr lang="en-CA" b="1" dirty="0" smtClean="0">
                <a:latin typeface="Consolas" panose="020B0609020204030204" pitchFamily="49" charset="0"/>
                <a:cs typeface="Consolas" panose="020B0609020204030204" pitchFamily="49" charset="0"/>
              </a:rPr>
              <a:t>program</a:t>
            </a:r>
            <a:r>
              <a:rPr lang="en-CA" b="1" dirty="0">
                <a:latin typeface="Consolas" panose="020B0609020204030204" pitchFamily="49" charset="0"/>
                <a:cs typeface="Consolas" panose="020B0609020204030204" pitchFamily="49" charset="0"/>
              </a:rPr>
              <a:t>")</a:t>
            </a:r>
          </a:p>
          <a:p>
            <a:pPr marL="234950" lvl="1"/>
            <a:r>
              <a:rPr lang="en-CA"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rotWithShape="1">
          <a:blip r:embed="rId3"/>
          <a:srcRect l="1050" t="1636" r="254"/>
          <a:stretch/>
        </p:blipFill>
        <p:spPr>
          <a:xfrm>
            <a:off x="6096000" y="4800600"/>
            <a:ext cx="2819400" cy="1757659"/>
          </a:xfrm>
          <a:prstGeom prst="rect">
            <a:avLst/>
          </a:prstGeom>
        </p:spPr>
      </p:pic>
    </p:spTree>
    <p:extLst>
      <p:ext uri="{BB962C8B-B14F-4D97-AF65-F5344CB8AC3E}">
        <p14:creationId xmlns:p14="http://schemas.microsoft.com/office/powerpoint/2010/main" val="321650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5" name="Group 4"/>
          <p:cNvGrpSpPr/>
          <p:nvPr/>
        </p:nvGrpSpPr>
        <p:grpSpPr>
          <a:xfrm>
            <a:off x="815686" y="2362200"/>
            <a:ext cx="5715000" cy="1153199"/>
            <a:chOff x="815686" y="2362200"/>
            <a:chExt cx="5715000" cy="1153199"/>
          </a:xfrm>
        </p:grpSpPr>
        <p:pic>
          <p:nvPicPr>
            <p:cNvPr id="10" name="Picture 9"/>
            <p:cNvPicPr>
              <a:picLocks noChangeAspect="1"/>
            </p:cNvPicPr>
            <p:nvPr/>
          </p:nvPicPr>
          <p:blipFill rotWithShape="1">
            <a:blip r:embed="rId2"/>
            <a:srcRect r="59380" b="85384"/>
            <a:stretch/>
          </p:blipFill>
          <p:spPr>
            <a:xfrm>
              <a:off x="815686" y="2362200"/>
              <a:ext cx="5715000" cy="1153199"/>
            </a:xfrm>
            <a:prstGeom prst="rect">
              <a:avLst/>
            </a:prstGeom>
          </p:spPr>
        </p:pic>
        <p:sp>
          <p:nvSpPr>
            <p:cNvPr id="14" name="Right Arrow 13"/>
            <p:cNvSpPr>
              <a:spLocks noChangeArrowheads="1"/>
            </p:cNvSpPr>
            <p:nvPr/>
          </p:nvSpPr>
          <p:spPr bwMode="auto">
            <a:xfrm rot="12410116">
              <a:off x="1433085" y="3018798"/>
              <a:ext cx="529137"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7" name="Group 6"/>
          <p:cNvGrpSpPr/>
          <p:nvPr/>
        </p:nvGrpSpPr>
        <p:grpSpPr>
          <a:xfrm>
            <a:off x="815686" y="4572000"/>
            <a:ext cx="5523976" cy="1676400"/>
            <a:chOff x="815686" y="4572000"/>
            <a:chExt cx="5523976" cy="1676400"/>
          </a:xfrm>
        </p:grpSpPr>
        <p:pic>
          <p:nvPicPr>
            <p:cNvPr id="17" name="Picture 16"/>
            <p:cNvPicPr>
              <a:picLocks noChangeAspect="1"/>
            </p:cNvPicPr>
            <p:nvPr/>
          </p:nvPicPr>
          <p:blipFill rotWithShape="1">
            <a:blip r:embed="rId3"/>
            <a:srcRect l="36472" t="28575" r="36675" b="57820"/>
            <a:stretch/>
          </p:blipFill>
          <p:spPr>
            <a:xfrm>
              <a:off x="815686" y="4572000"/>
              <a:ext cx="5294242" cy="1676400"/>
            </a:xfrm>
            <a:prstGeom prst="rect">
              <a:avLst/>
            </a:prstGeom>
          </p:spPr>
        </p:pic>
        <p:sp>
          <p:nvSpPr>
            <p:cNvPr id="18" name="Right Arrow 17"/>
            <p:cNvSpPr>
              <a:spLocks noChangeArrowheads="1"/>
            </p:cNvSpPr>
            <p:nvPr/>
          </p:nvSpPr>
          <p:spPr bwMode="auto">
            <a:xfrm rot="12410116">
              <a:off x="5814467" y="5354879"/>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6920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pic>
        <p:nvPicPr>
          <p:cNvPr id="11" name="Picture 10"/>
          <p:cNvPicPr>
            <a:picLocks noChangeAspect="1"/>
          </p:cNvPicPr>
          <p:nvPr/>
        </p:nvPicPr>
        <p:blipFill>
          <a:blip r:embed="rId2"/>
          <a:stretch>
            <a:fillRect/>
          </a:stretch>
        </p:blipFill>
        <p:spPr>
          <a:xfrm>
            <a:off x="820789" y="2286000"/>
            <a:ext cx="6048375" cy="2695575"/>
          </a:xfrm>
          <a:prstGeom prst="rect">
            <a:avLst/>
          </a:prstGeom>
        </p:spPr>
      </p:pic>
      <p:grpSp>
        <p:nvGrpSpPr>
          <p:cNvPr id="14" name="Group 13"/>
          <p:cNvGrpSpPr/>
          <p:nvPr/>
        </p:nvGrpSpPr>
        <p:grpSpPr>
          <a:xfrm>
            <a:off x="1569073" y="3788079"/>
            <a:ext cx="2178436" cy="2547178"/>
            <a:chOff x="1569073" y="3788079"/>
            <a:chExt cx="2178436" cy="2547178"/>
          </a:xfrm>
        </p:grpSpPr>
        <p:sp>
          <p:nvSpPr>
            <p:cNvPr id="5" name="TextBox 4"/>
            <p:cNvSpPr txBox="1"/>
            <p:nvPr/>
          </p:nvSpPr>
          <p:spPr>
            <a:xfrm>
              <a:off x="1569073" y="5134928"/>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sp>
          <p:nvSpPr>
            <p:cNvPr id="12" name="Right Arrow 11"/>
            <p:cNvSpPr/>
            <p:nvPr/>
          </p:nvSpPr>
          <p:spPr>
            <a:xfrm rot="12095233">
              <a:off x="1665726" y="3788079"/>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 name="Group 14"/>
          <p:cNvGrpSpPr/>
          <p:nvPr/>
        </p:nvGrpSpPr>
        <p:grpSpPr>
          <a:xfrm>
            <a:off x="3312392" y="2931008"/>
            <a:ext cx="2680540" cy="3127250"/>
            <a:chOff x="3312392" y="2931008"/>
            <a:chExt cx="2680540" cy="3127250"/>
          </a:xfrm>
        </p:grpSpPr>
        <p:sp>
          <p:nvSpPr>
            <p:cNvPr id="8" name="TextBox 7"/>
            <p:cNvSpPr txBox="1"/>
            <p:nvPr/>
          </p:nvSpPr>
          <p:spPr>
            <a:xfrm>
              <a:off x="3814496" y="5134928"/>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sp>
          <p:nvSpPr>
            <p:cNvPr id="13" name="Right Arrow 12"/>
            <p:cNvSpPr/>
            <p:nvPr/>
          </p:nvSpPr>
          <p:spPr>
            <a:xfrm rot="12095233">
              <a:off x="3312392" y="2931008"/>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36070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 Of VBA Programs: Reminder Of Important Points</a:t>
            </a:r>
            <a:endParaRPr lang="en-CA" dirty="0"/>
          </a:p>
        </p:txBody>
      </p:sp>
      <p:sp>
        <p:nvSpPr>
          <p:cNvPr id="3" name="Content Placeholder 2"/>
          <p:cNvSpPr>
            <a:spLocks noGrp="1"/>
          </p:cNvSpPr>
          <p:nvPr>
            <p:ph idx="1"/>
          </p:nvPr>
        </p:nvSpPr>
        <p:spPr>
          <a:xfrm>
            <a:off x="457200" y="1447800"/>
            <a:ext cx="5105400" cy="5029200"/>
          </a:xfrm>
        </p:spPr>
        <p:txBody>
          <a:bodyPr/>
          <a:lstStyle/>
          <a:p>
            <a:r>
              <a:rPr lang="en-US" dirty="0" smtClean="0"/>
              <a:t>As you just saw a program must begin with the “</a:t>
            </a:r>
            <a:r>
              <a:rPr lang="en-US" dirty="0" smtClean="0">
                <a:latin typeface="Consolas" panose="020B0609020204030204" pitchFamily="49" charset="0"/>
                <a:cs typeface="Consolas" panose="020B0609020204030204" pitchFamily="49" charset="0"/>
              </a:rPr>
              <a:t>sub</a:t>
            </a:r>
            <a:r>
              <a:rPr lang="en-US" dirty="0" smtClean="0"/>
              <a:t>” keyword followed by the name of the “subroutine” (sub-part of the program).</a:t>
            </a:r>
          </a:p>
          <a:p>
            <a:r>
              <a:rPr lang="en-US" dirty="0" smtClean="0"/>
              <a:t>It also ends with end “</a:t>
            </a:r>
            <a:r>
              <a:rPr lang="en-US" dirty="0" smtClean="0">
                <a:latin typeface="Consolas" panose="020B0609020204030204" pitchFamily="49" charset="0"/>
                <a:cs typeface="Consolas" panose="020B0609020204030204" pitchFamily="49" charset="0"/>
              </a:rPr>
              <a:t>end sub</a:t>
            </a:r>
            <a:r>
              <a:rPr lang="en-US" dirty="0" smtClean="0"/>
              <a:t>”</a:t>
            </a:r>
          </a:p>
          <a:p>
            <a:r>
              <a:rPr lang="en-US" dirty="0" smtClean="0"/>
              <a:t>Important style requirement: The part between the ‘sub’ and ‘end sub’ must be indented by 4 spaces (8 spaces if sub-indenting is used – next set of notes).</a:t>
            </a:r>
            <a:endParaRPr lang="en-CA" dirty="0"/>
          </a:p>
        </p:txBody>
      </p:sp>
      <p:sp>
        <p:nvSpPr>
          <p:cNvPr id="4" name="Rectangle 3"/>
          <p:cNvSpPr/>
          <p:nvPr/>
        </p:nvSpPr>
        <p:spPr>
          <a:xfrm>
            <a:off x="5791200" y="1447800"/>
            <a:ext cx="3048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sub </a:t>
            </a:r>
            <a:r>
              <a:rPr lang="en-US" sz="1600" dirty="0" err="1">
                <a:latin typeface="Consolas" panose="020B0609020204030204" pitchFamily="49" charset="0"/>
                <a:cs typeface="Consolas" panose="020B0609020204030204" pitchFamily="49" charset="0"/>
              </a:rPr>
              <a:t>first_example_macro</a:t>
            </a:r>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a:t>
            </a:r>
            <a:r>
              <a:rPr lang="en-US" sz="1600" dirty="0" smtClean="0">
                <a:latin typeface="Consolas" panose="020B0609020204030204" pitchFamily="49" charset="0"/>
                <a:cs typeface="Consolas" panose="020B0609020204030204" pitchFamily="49" charset="0"/>
              </a:rPr>
              <a:t>nd Sub </a:t>
            </a:r>
            <a:endParaRPr lang="en-CA" sz="1600" dirty="0">
              <a:latin typeface="Consolas" panose="020B0609020204030204" pitchFamily="49" charset="0"/>
              <a:cs typeface="Consolas" panose="020B0609020204030204" pitchFamily="49" charset="0"/>
            </a:endParaRPr>
          </a:p>
        </p:txBody>
      </p:sp>
      <p:sp>
        <p:nvSpPr>
          <p:cNvPr id="6" name="Rectangle 5"/>
          <p:cNvSpPr/>
          <p:nvPr/>
        </p:nvSpPr>
        <p:spPr>
          <a:xfrm>
            <a:off x="5791200" y="2133600"/>
            <a:ext cx="3048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MsgBox</a:t>
            </a:r>
            <a:r>
              <a:rPr lang="en-US" sz="1600" dirty="0">
                <a:latin typeface="Consolas" panose="020B0609020204030204" pitchFamily="49" charset="0"/>
                <a:cs typeface="Consolas" panose="020B0609020204030204" pitchFamily="49" charset="0"/>
              </a:rPr>
              <a:t>("Congrats</a:t>
            </a:r>
            <a:r>
              <a:rPr lang="en-US"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03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Your Macro</a:t>
            </a:r>
            <a:endParaRPr lang="en-CA" dirty="0"/>
          </a:p>
        </p:txBody>
      </p:sp>
      <p:sp>
        <p:nvSpPr>
          <p:cNvPr id="3" name="Content Placeholder 2"/>
          <p:cNvSpPr>
            <a:spLocks noGrp="1"/>
          </p:cNvSpPr>
          <p:nvPr>
            <p:ph idx="1"/>
          </p:nvPr>
        </p:nvSpPr>
        <p:spPr/>
        <p:txBody>
          <a:bodyPr/>
          <a:lstStyle/>
          <a:p>
            <a:pPr marL="0" indent="0">
              <a:buNone/>
            </a:pPr>
            <a:r>
              <a:rPr lang="en-US" dirty="0" smtClean="0"/>
              <a:t>You can save your macro into a Word document:</a:t>
            </a:r>
          </a:p>
          <a:p>
            <a:pPr marL="336550" indent="-336550">
              <a:buFont typeface="+mj-lt"/>
              <a:buAutoNum type="arabicPeriod"/>
            </a:pPr>
            <a:r>
              <a:rPr lang="en-US" dirty="0" smtClean="0"/>
              <a:t>Create a new Word document</a:t>
            </a:r>
          </a:p>
          <a:p>
            <a:pPr marL="336550" indent="-336550">
              <a:buFont typeface="+mj-lt"/>
              <a:buAutoNum type="arabicPeriod"/>
            </a:pPr>
            <a:r>
              <a:rPr lang="en-US" dirty="0" smtClean="0"/>
              <a:t>Save the document as a macro-enable document (Word document that has a macro computer program embedded within it).</a:t>
            </a:r>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38" t="76929" r="60789"/>
          <a:stretch/>
        </p:blipFill>
        <p:spPr>
          <a:xfrm>
            <a:off x="838200" y="3581400"/>
            <a:ext cx="5175753" cy="1828800"/>
          </a:xfrm>
          <a:prstGeom prst="rect">
            <a:avLst/>
          </a:prstGeom>
        </p:spPr>
      </p:pic>
    </p:spTree>
    <p:extLst>
      <p:ext uri="{BB962C8B-B14F-4D97-AF65-F5344CB8AC3E}">
        <p14:creationId xmlns:p14="http://schemas.microsoft.com/office/powerpoint/2010/main" val="2460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(2)</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Next you have tell Word that you want to save your macro program inside this macro-enabled document.</a:t>
            </a:r>
            <a:endParaRPr lang="en-US" dirty="0"/>
          </a:p>
          <a:p>
            <a:pPr lvl="1"/>
            <a:r>
              <a:rPr lang="en-CA" dirty="0"/>
              <a:t>By default when you save your macros Word will select “</a:t>
            </a:r>
            <a:r>
              <a:rPr lang="en-CA" dirty="0">
                <a:latin typeface="Consolas" panose="020B0609020204030204" pitchFamily="49" charset="0"/>
                <a:cs typeface="Consolas" panose="020B0609020204030204" pitchFamily="49" charset="0"/>
              </a:rPr>
              <a:t>Normal.dotm</a:t>
            </a:r>
            <a:r>
              <a:rPr lang="en-CA" dirty="0"/>
              <a:t>” </a:t>
            </a:r>
            <a:r>
              <a:rPr lang="en-CA" dirty="0" smtClean="0"/>
              <a:t> (All documents) as </a:t>
            </a:r>
            <a:r>
              <a:rPr lang="en-CA" dirty="0"/>
              <a:t>the location.</a:t>
            </a:r>
          </a:p>
          <a:p>
            <a:pPr lvl="2"/>
            <a:r>
              <a:rPr lang="en-CA" dirty="0"/>
              <a:t>DO NOT save your macro in this document:</a:t>
            </a:r>
          </a:p>
          <a:p>
            <a:pPr lvl="3"/>
            <a:r>
              <a:rPr lang="en-CA" dirty="0"/>
              <a:t>You will have trouble transferring your macro to other computers</a:t>
            </a:r>
          </a:p>
          <a:p>
            <a:pPr lvl="3"/>
            <a:r>
              <a:rPr lang="en-CA" dirty="0"/>
              <a:t>Because “</a:t>
            </a:r>
            <a:r>
              <a:rPr lang="en-CA" dirty="0">
                <a:latin typeface="Consolas" panose="020B0609020204030204" pitchFamily="49" charset="0"/>
                <a:cs typeface="Consolas" panose="020B0609020204030204" pitchFamily="49" charset="0"/>
              </a:rPr>
              <a:t>Normal.dotm</a:t>
            </a:r>
            <a:r>
              <a:rPr lang="en-CA" dirty="0"/>
              <a:t>” is the default template used to create some Word documents it may result in security warnings.</a:t>
            </a:r>
          </a:p>
          <a:p>
            <a:pPr marL="457200" indent="-457200">
              <a:buFont typeface="+mj-lt"/>
              <a:buAutoNum type="arabicPeriod" startAt="3"/>
            </a:pPr>
            <a:endParaRPr lang="en-CA" dirty="0"/>
          </a:p>
        </p:txBody>
      </p:sp>
      <p:pic>
        <p:nvPicPr>
          <p:cNvPr id="5" name="Picture 4"/>
          <p:cNvPicPr>
            <a:picLocks noChangeAspect="1"/>
          </p:cNvPicPr>
          <p:nvPr/>
        </p:nvPicPr>
        <p:blipFill rotWithShape="1">
          <a:blip r:embed="rId2"/>
          <a:srcRect b="28840"/>
          <a:stretch/>
        </p:blipFill>
        <p:spPr>
          <a:xfrm>
            <a:off x="1066800" y="4190999"/>
            <a:ext cx="4267200" cy="2504661"/>
          </a:xfrm>
          <a:prstGeom prst="rect">
            <a:avLst/>
          </a:prstGeom>
        </p:spPr>
      </p:pic>
      <p:grpSp>
        <p:nvGrpSpPr>
          <p:cNvPr id="10" name="Group 9"/>
          <p:cNvGrpSpPr/>
          <p:nvPr/>
        </p:nvGrpSpPr>
        <p:grpSpPr>
          <a:xfrm>
            <a:off x="1295400" y="6362700"/>
            <a:ext cx="2667000" cy="447260"/>
            <a:chOff x="914400" y="6248400"/>
            <a:chExt cx="2667000" cy="447260"/>
          </a:xfrm>
        </p:grpSpPr>
        <p:cxnSp>
          <p:nvCxnSpPr>
            <p:cNvPr id="6" name="Straight Connector 5"/>
            <p:cNvCxnSpPr/>
            <p:nvPr/>
          </p:nvCxnSpPr>
          <p:spPr>
            <a:xfrm>
              <a:off x="914400" y="6248400"/>
              <a:ext cx="2667000" cy="4472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14400" y="6362700"/>
              <a:ext cx="2667000" cy="228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06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2514600"/>
            <a:ext cx="4230991" cy="3481118"/>
          </a:xfrm>
          <a:prstGeom prst="rect">
            <a:avLst/>
          </a:prstGeom>
        </p:spPr>
      </p:pic>
      <p:sp>
        <p:nvSpPr>
          <p:cNvPr id="2" name="Title 1"/>
          <p:cNvSpPr>
            <a:spLocks noGrp="1"/>
          </p:cNvSpPr>
          <p:nvPr>
            <p:ph type="title"/>
          </p:nvPr>
        </p:nvSpPr>
        <p:spPr/>
        <p:txBody>
          <a:bodyPr/>
          <a:lstStyle/>
          <a:p>
            <a:r>
              <a:rPr lang="en-US" dirty="0"/>
              <a:t>Saving Your Macro </a:t>
            </a:r>
            <a:r>
              <a:rPr lang="en-US" dirty="0" smtClean="0"/>
              <a:t>(3)</a:t>
            </a:r>
            <a:endParaRPr lang="en-CA" dirty="0"/>
          </a:p>
        </p:txBody>
      </p:sp>
      <p:sp>
        <p:nvSpPr>
          <p:cNvPr id="3" name="Content Placeholder 2"/>
          <p:cNvSpPr>
            <a:spLocks noGrp="1"/>
          </p:cNvSpPr>
          <p:nvPr>
            <p:ph idx="1"/>
          </p:nvPr>
        </p:nvSpPr>
        <p:spPr/>
        <p:txBody>
          <a:bodyPr/>
          <a:lstStyle/>
          <a:p>
            <a:pPr lvl="1"/>
            <a:r>
              <a:rPr lang="en-CA" dirty="0"/>
              <a:t>Instead: Save your macro in your current document (in the example below it’s “</a:t>
            </a:r>
            <a:r>
              <a:rPr lang="en-CA" dirty="0">
                <a:latin typeface="Consolas" panose="020B0609020204030204" pitchFamily="49" charset="0"/>
                <a:cs typeface="Consolas" panose="020B0609020204030204" pitchFamily="49" charset="0"/>
              </a:rPr>
              <a:t>Assignment4.docm</a:t>
            </a:r>
            <a:r>
              <a:rPr lang="en-CA" dirty="0"/>
              <a:t>”.</a:t>
            </a:r>
          </a:p>
          <a:p>
            <a:pPr lvl="2"/>
            <a:r>
              <a:rPr lang="en-CA" dirty="0"/>
              <a:t>Transferring this document will allow the macros to be transferred as well.</a:t>
            </a:r>
          </a:p>
        </p:txBody>
      </p:sp>
      <p:sp>
        <p:nvSpPr>
          <p:cNvPr id="5" name="Oval 4"/>
          <p:cNvSpPr/>
          <p:nvPr/>
        </p:nvSpPr>
        <p:spPr>
          <a:xfrm>
            <a:off x="1600200" y="5181600"/>
            <a:ext cx="2819400" cy="4010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602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the VBA macro editor:</a:t>
            </a:r>
          </a:p>
          <a:p>
            <a:pPr lvl="1" eaLnBrk="1" hangingPunct="1"/>
            <a:r>
              <a:rPr lang="en-US" dirty="0" smtClean="0"/>
              <a:t>Macros manually entered in the editor (Message Box example)</a:t>
            </a:r>
          </a:p>
          <a:p>
            <a:pPr lvl="1" eaLnBrk="1" hangingPunct="1"/>
            <a:r>
              <a:rPr lang="en-US" dirty="0" smtClean="0"/>
              <a:t>Macros automatically recorded (not covered in lecture but in tutorial)</a:t>
            </a:r>
          </a:p>
        </p:txBody>
      </p:sp>
    </p:spTree>
    <p:extLst>
      <p:ext uri="{BB962C8B-B14F-4D97-AF65-F5344CB8AC3E}">
        <p14:creationId xmlns:p14="http://schemas.microsoft.com/office/powerpoint/2010/main" val="38845435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13639756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2309534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Documents That Can Contain Macros</a:t>
            </a:r>
            <a:endParaRPr lang="en-US"/>
          </a:p>
        </p:txBody>
      </p:sp>
      <p:sp>
        <p:nvSpPr>
          <p:cNvPr id="3" name="Content Placeholder 2"/>
          <p:cNvSpPr>
            <a:spLocks noGrp="1"/>
          </p:cNvSpPr>
          <p:nvPr>
            <p:ph idx="1"/>
          </p:nvPr>
        </p:nvSpPr>
        <p:spPr/>
        <p:txBody>
          <a:bodyPr/>
          <a:lstStyle/>
          <a:p>
            <a:r>
              <a:rPr lang="en-US" dirty="0" smtClean="0"/>
              <a:t>You store </a:t>
            </a:r>
            <a:r>
              <a:rPr lang="en-US" dirty="0"/>
              <a:t>the macros that you write for this class this way</a:t>
            </a:r>
          </a:p>
          <a:p>
            <a:pPr lvl="1"/>
            <a:r>
              <a:rPr lang="en-US" dirty="0"/>
              <a:t>In a single document ‘</a:t>
            </a:r>
            <a:r>
              <a:rPr lang="en-US" dirty="0">
                <a:latin typeface="Consolas" panose="020B0609020204030204" pitchFamily="49" charset="0"/>
                <a:cs typeface="Consolas" panose="020B0609020204030204" pitchFamily="49" charset="0"/>
              </a:rPr>
              <a:t>doc-m</a:t>
            </a:r>
            <a:r>
              <a:rPr lang="en-US" dirty="0"/>
              <a:t>’ document</a:t>
            </a:r>
          </a:p>
          <a:p>
            <a:r>
              <a:rPr lang="en-US" dirty="0"/>
              <a:t>You can also store macros in these documents (not for this class but important to be aware in terms of computer security).</a:t>
            </a:r>
          </a:p>
          <a:p>
            <a:pPr lvl="1"/>
            <a:r>
              <a:rPr lang="en-US" dirty="0"/>
              <a:t>Normal ‘</a:t>
            </a:r>
            <a:r>
              <a:rPr lang="en-US" dirty="0">
                <a:latin typeface="Consolas" panose="020B0609020204030204" pitchFamily="49" charset="0"/>
                <a:cs typeface="Consolas" panose="020B0609020204030204" pitchFamily="49" charset="0"/>
              </a:rPr>
              <a:t>dot-m</a:t>
            </a:r>
            <a:r>
              <a:rPr lang="en-US" dirty="0"/>
              <a:t>’ </a:t>
            </a:r>
            <a:r>
              <a:rPr lang="en-US" dirty="0" smtClean="0"/>
              <a:t>template</a:t>
            </a:r>
          </a:p>
          <a:p>
            <a:pPr lvl="2"/>
            <a:r>
              <a:rPr lang="en-US" dirty="0" smtClean="0"/>
              <a:t>Default template used to produce all Word documents (formatting, layout etc.)</a:t>
            </a:r>
            <a:endParaRPr lang="en-US" dirty="0"/>
          </a:p>
          <a:p>
            <a:pPr lvl="1"/>
            <a:r>
              <a:rPr lang="en-US" dirty="0"/>
              <a:t>Custom ‘</a:t>
            </a:r>
            <a:r>
              <a:rPr lang="en-US" dirty="0">
                <a:latin typeface="Consolas" panose="020B0609020204030204" pitchFamily="49" charset="0"/>
                <a:cs typeface="Consolas" panose="020B0609020204030204" pitchFamily="49" charset="0"/>
              </a:rPr>
              <a:t>dot-m</a:t>
            </a:r>
            <a:r>
              <a:rPr lang="en-US" dirty="0"/>
              <a:t>’ </a:t>
            </a:r>
            <a:r>
              <a:rPr lang="en-US" dirty="0" smtClean="0"/>
              <a:t>template</a:t>
            </a:r>
          </a:p>
          <a:p>
            <a:pPr lvl="2"/>
            <a:r>
              <a:rPr lang="en-US" dirty="0" smtClean="0"/>
              <a:t>You can override the default by creating your own template documents</a:t>
            </a:r>
          </a:p>
          <a:p>
            <a:pPr lvl="1"/>
            <a:endParaRPr lang="en-US" dirty="0"/>
          </a:p>
          <a:p>
            <a:endParaRPr lang="en-US" dirty="0"/>
          </a:p>
        </p:txBody>
      </p:sp>
    </p:spTree>
    <p:extLst>
      <p:ext uri="{BB962C8B-B14F-4D97-AF65-F5344CB8AC3E}">
        <p14:creationId xmlns:p14="http://schemas.microsoft.com/office/powerpoint/2010/main" val="35308115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normAutofit fontScale="90000"/>
          </a:bodyPr>
          <a:lstStyle/>
          <a:p>
            <a:r>
              <a:rPr lang="en-US" dirty="0" smtClean="0"/>
              <a:t>Viewing File Information: Learning What Type Of File Is That Word Document</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426064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Viewing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83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About Macro Security</a:t>
            </a:r>
            <a:endParaRPr lang="en-US" dirty="0"/>
          </a:p>
        </p:txBody>
      </p:sp>
      <p:sp>
        <p:nvSpPr>
          <p:cNvPr id="3" name="Content Placeholder 2"/>
          <p:cNvSpPr>
            <a:spLocks noGrp="1"/>
          </p:cNvSpPr>
          <p:nvPr>
            <p:ph idx="1"/>
          </p:nvPr>
        </p:nvSpPr>
        <p:spPr/>
        <p:txBody>
          <a:bodyPr/>
          <a:lstStyle/>
          <a:p>
            <a:r>
              <a:rPr lang="en-US" dirty="0"/>
              <a:t>A macro is a computer program that is attached to another program’s documents (e.g., MS-Word documents)</a:t>
            </a:r>
          </a:p>
          <a:p>
            <a:r>
              <a:rPr lang="en-US" dirty="0"/>
              <a:t>It can supplement the program’s features by automating repetitive tasks</a:t>
            </a:r>
          </a:p>
          <a:p>
            <a:r>
              <a:rPr lang="en-US" dirty="0"/>
              <a:t>But like another computer program the instructions can either be useful or malicious</a:t>
            </a:r>
          </a:p>
          <a:p>
            <a:pPr marL="234950" lvl="1" indent="-234950">
              <a:buFont typeface="Arial" charset="0"/>
              <a:buChar char="•"/>
            </a:pPr>
            <a:r>
              <a:rPr lang="en-US" dirty="0" smtClean="0"/>
              <a:t>Do not forget the security </a:t>
            </a:r>
            <a:r>
              <a:rPr lang="en-US" dirty="0"/>
              <a:t>setting </a:t>
            </a:r>
            <a:r>
              <a:rPr lang="en-US" dirty="0" smtClean="0"/>
              <a:t>are specified in the MS-Office “</a:t>
            </a:r>
            <a:r>
              <a:rPr lang="en-US" dirty="0"/>
              <a:t>Trust Centre</a:t>
            </a:r>
            <a:r>
              <a:rPr lang="en-US" dirty="0" smtClean="0"/>
              <a:t>”</a:t>
            </a:r>
            <a:endParaRPr lang="en-US" dirty="0"/>
          </a:p>
          <a:p>
            <a:endParaRPr lang="en-US" dirty="0"/>
          </a:p>
        </p:txBody>
      </p:sp>
      <p:pic>
        <p:nvPicPr>
          <p:cNvPr id="5" name="Picture 4"/>
          <p:cNvPicPr>
            <a:picLocks noChangeAspect="1"/>
          </p:cNvPicPr>
          <p:nvPr/>
        </p:nvPicPr>
        <p:blipFill>
          <a:blip r:embed="rId2"/>
          <a:stretch>
            <a:fillRect/>
          </a:stretch>
        </p:blipFill>
        <p:spPr>
          <a:xfrm>
            <a:off x="762000" y="4225671"/>
            <a:ext cx="6562725" cy="2486025"/>
          </a:xfrm>
          <a:prstGeom prst="rect">
            <a:avLst/>
          </a:prstGeom>
        </p:spPr>
      </p:pic>
    </p:spTree>
    <p:extLst>
      <p:ext uri="{BB962C8B-B14F-4D97-AF65-F5344CB8AC3E}">
        <p14:creationId xmlns:p14="http://schemas.microsoft.com/office/powerpoint/2010/main" val="383329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As mentioned these types 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grpSp>
        <p:nvGrpSpPr>
          <p:cNvPr id="7" name="Group 6"/>
          <p:cNvGrpSpPr/>
          <p:nvPr/>
        </p:nvGrpSpPr>
        <p:grpSpPr>
          <a:xfrm>
            <a:off x="838200" y="3304194"/>
            <a:ext cx="6722169" cy="646331"/>
            <a:chOff x="762000" y="3382911"/>
            <a:chExt cx="6722169" cy="646331"/>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82911"/>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426769" y="3382911"/>
              <a:ext cx="2057400" cy="646331"/>
            </a:xfrm>
            <a:prstGeom prst="rect">
              <a:avLst/>
            </a:prstGeom>
            <a:noFill/>
          </p:spPr>
          <p:txBody>
            <a:bodyPr wrap="square" rtlCol="0">
              <a:spAutoFit/>
            </a:bodyPr>
            <a:lstStyle/>
            <a:p>
              <a:r>
                <a:rPr lang="en-US" dirty="0" smtClean="0"/>
                <a:t>File name extensions hidden</a:t>
              </a:r>
              <a:endParaRPr lang="en-US" dirty="0"/>
            </a:p>
          </p:txBody>
        </p:sp>
      </p:grpSp>
      <p:grpSp>
        <p:nvGrpSpPr>
          <p:cNvPr id="8" name="Group 7"/>
          <p:cNvGrpSpPr/>
          <p:nvPr/>
        </p:nvGrpSpPr>
        <p:grpSpPr>
          <a:xfrm>
            <a:off x="922684" y="4343400"/>
            <a:ext cx="7298632" cy="646331"/>
            <a:chOff x="702367" y="5255606"/>
            <a:chExt cx="7298632" cy="646331"/>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367" y="5318022"/>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26768" y="5255606"/>
              <a:ext cx="2574231" cy="646331"/>
            </a:xfrm>
            <a:prstGeom prst="rect">
              <a:avLst/>
            </a:prstGeom>
            <a:noFill/>
          </p:spPr>
          <p:txBody>
            <a:bodyPr wrap="square" rtlCol="0">
              <a:spAutoFit/>
            </a:bodyPr>
            <a:lstStyle/>
            <a:p>
              <a:r>
                <a:rPr lang="en-US" dirty="0" smtClean="0"/>
                <a:t>Enabling the display of file name extensions</a:t>
              </a:r>
              <a:endParaRPr lang="en-US" dirty="0"/>
            </a:p>
          </p:txBody>
        </p:sp>
      </p:grpSp>
    </p:spTree>
    <p:extLst>
      <p:ext uri="{BB962C8B-B14F-4D97-AF65-F5344CB8AC3E}">
        <p14:creationId xmlns:p14="http://schemas.microsoft.com/office/powerpoint/2010/main" val="27255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p>
          <a:p>
            <a:endParaRPr lang="en-US" dirty="0"/>
          </a:p>
          <a:p>
            <a:endParaRPr lang="en-US" dirty="0" smtClean="0"/>
          </a:p>
          <a:p>
            <a:endParaRPr lang="en-US" dirty="0"/>
          </a:p>
          <a:p>
            <a:r>
              <a:rPr lang="en-US" dirty="0"/>
              <a:t>Save the macro enabled word document to your portable USB flash drive</a:t>
            </a:r>
          </a:p>
          <a:p>
            <a:r>
              <a:rPr lang="en-US" dirty="0"/>
              <a:t>OR</a:t>
            </a:r>
          </a:p>
          <a:p>
            <a:r>
              <a:rPr lang="en-US" dirty="0"/>
              <a:t>Save the template document on your web disk </a:t>
            </a:r>
            <a:r>
              <a:rPr lang="en-US" dirty="0" smtClean="0"/>
              <a:t>drive (or any other ‘cloud’ storage system such as Dropbox.com)</a:t>
            </a:r>
          </a:p>
          <a:p>
            <a:pPr lvl="1"/>
            <a:r>
              <a:rPr lang="en-US" dirty="0"/>
              <a:t>To download files stored on web disk onto another computer: https://webdisk.ucalgary.ca/</a:t>
            </a:r>
          </a:p>
          <a:p>
            <a:endParaRPr lang="en-US" dirty="0"/>
          </a:p>
          <a:p>
            <a:endParaRPr lang="en-US" dirty="0"/>
          </a:p>
        </p:txBody>
      </p:sp>
      <p:pic>
        <p:nvPicPr>
          <p:cNvPr id="5" name="Picture 2"/>
          <p:cNvPicPr>
            <a:picLocks noChangeAspect="1" noChangeArrowheads="1"/>
          </p:cNvPicPr>
          <p:nvPr/>
        </p:nvPicPr>
        <p:blipFill rotWithShape="1">
          <a:blip r:embed="rId2"/>
          <a:srcRect l="37479" t="61391" r="25075" b="29311"/>
          <a:stretch/>
        </p:blipFill>
        <p:spPr bwMode="auto">
          <a:xfrm>
            <a:off x="609600" y="2514600"/>
            <a:ext cx="4851400" cy="869373"/>
          </a:xfrm>
          <a:prstGeom prst="rect">
            <a:avLst/>
          </a:prstGeom>
          <a:noFill/>
          <a:ln w="9525">
            <a:noFill/>
            <a:miter lim="800000"/>
            <a:headEnd/>
            <a:tailEnd/>
          </a:ln>
        </p:spPr>
      </p:pic>
    </p:spTree>
    <p:extLst>
      <p:ext uri="{BB962C8B-B14F-4D97-AF65-F5344CB8AC3E}">
        <p14:creationId xmlns:p14="http://schemas.microsoft.com/office/powerpoint/2010/main" val="114771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 to output information from your program</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6" name="Picture 5"/>
          <p:cNvPicPr>
            <a:picLocks noChangeAspect="1"/>
          </p:cNvPicPr>
          <p:nvPr/>
        </p:nvPicPr>
        <p:blipFill>
          <a:blip r:embed="rId2"/>
          <a:stretch>
            <a:fillRect/>
          </a:stretch>
        </p:blipFill>
        <p:spPr>
          <a:xfrm>
            <a:off x="5757556" y="0"/>
            <a:ext cx="3401683" cy="1600200"/>
          </a:xfrm>
          <a:prstGeom prst="rect">
            <a:avLst/>
          </a:prstGeom>
        </p:spPr>
      </p:pic>
    </p:spTree>
    <p:extLst>
      <p:ext uri="{BB962C8B-B14F-4D97-AF65-F5344CB8AC3E}">
        <p14:creationId xmlns:p14="http://schemas.microsoft.com/office/powerpoint/2010/main" val="3422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None/>
            </a:pPr>
            <a:r>
              <a:rPr lang="en-CA" b="1" dirty="0" err="1" smtClean="0">
                <a:solidFill>
                  <a:srgbClr val="FF0000"/>
                </a:solidFill>
                <a:latin typeface="Consolas" pitchFamily="49" charset="0"/>
              </a:rPr>
              <a:t>MsgBox</a:t>
            </a:r>
            <a:r>
              <a:rPr lang="en-CA" b="1" dirty="0" smtClean="0">
                <a:solidFill>
                  <a:srgbClr val="FF0000"/>
                </a:solidFill>
                <a:latin typeface="Consolas" pitchFamily="49" charset="0"/>
              </a:rPr>
              <a:t> ("</a:t>
            </a:r>
            <a:r>
              <a:rPr lang="en-US" dirty="0" smtClean="0">
                <a:latin typeface="Consolas" pitchFamily="49" charset="0"/>
              </a:rPr>
              <a:t>This </a:t>
            </a:r>
            <a:r>
              <a:rPr lang="en-US" dirty="0">
                <a:latin typeface="Consolas" pitchFamily="49" charset="0"/>
              </a:rPr>
              <a:t>your first computer program</a:t>
            </a:r>
            <a:r>
              <a:rPr lang="en-US" b="1" dirty="0">
                <a:solidFill>
                  <a:srgbClr val="FF0000"/>
                </a:solidFill>
                <a:latin typeface="Consolas" pitchFamily="49" charset="0"/>
              </a:rPr>
              <a:t>")</a:t>
            </a:r>
            <a:endParaRPr lang="en-CA" b="1" dirty="0" smtClean="0">
              <a:solidFill>
                <a:srgbClr val="FF0000"/>
              </a:solidFill>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dirty="0" smtClean="0">
                <a:latin typeface="Consolas" pitchFamily="49" charset="0"/>
              </a:rPr>
              <a:t>  </a:t>
            </a:r>
            <a:endParaRPr lang="en-CA" b="1" dirty="0" smtClean="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293835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pPr lvl="1"/>
            <a:r>
              <a:rPr lang="en-US" dirty="0" smtClean="0"/>
              <a:t>Enter the function name and then a space</a:t>
            </a:r>
          </a:p>
        </p:txBody>
      </p:sp>
      <p:pic>
        <p:nvPicPr>
          <p:cNvPr id="69635" name="Picture 2"/>
          <p:cNvPicPr>
            <a:picLocks noChangeAspect="1" noChangeArrowheads="1"/>
          </p:cNvPicPr>
          <p:nvPr/>
        </p:nvPicPr>
        <p:blipFill>
          <a:blip r:embed="rId2"/>
          <a:srcRect l="29811" t="90135" r="34200" b="4915"/>
          <a:stretch>
            <a:fillRect/>
          </a:stretch>
        </p:blipFill>
        <p:spPr bwMode="auto">
          <a:xfrm>
            <a:off x="563545" y="2681646"/>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706545" y="3270608"/>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538145" y="3270608"/>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98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Visual Aids: </a:t>
            </a:r>
            <a:r>
              <a:rPr lang="en-US" b="1" dirty="0">
                <a:solidFill>
                  <a:srgbClr val="FF0000"/>
                </a:solidFill>
              </a:rPr>
              <a:t>Error Information</a:t>
            </a:r>
            <a:endParaRPr lang="en-US" dirty="0"/>
          </a:p>
        </p:txBody>
      </p:sp>
      <p:sp>
        <p:nvSpPr>
          <p:cNvPr id="3" name="Content Placeholder 2"/>
          <p:cNvSpPr>
            <a:spLocks noGrp="1"/>
          </p:cNvSpPr>
          <p:nvPr>
            <p:ph idx="1"/>
          </p:nvPr>
        </p:nvSpPr>
        <p:spPr/>
        <p:txBody>
          <a:bodyPr/>
          <a:lstStyle/>
          <a:p>
            <a:r>
              <a:rPr lang="en-US" dirty="0" smtClean="0"/>
              <a:t>The requirements for forming VBA programming instructions are referred to as the ‘syntax’ (grammar/rules) of the language.</a:t>
            </a:r>
          </a:p>
          <a:p>
            <a:r>
              <a:rPr lang="en-US" dirty="0" smtClean="0"/>
              <a:t>Syntax violations are visually highlighted in VBA:</a:t>
            </a:r>
            <a:endParaRPr lang="en-US" dirty="0"/>
          </a:p>
        </p:txBody>
      </p:sp>
      <p:grpSp>
        <p:nvGrpSpPr>
          <p:cNvPr id="5" name="Group 4"/>
          <p:cNvGrpSpPr>
            <a:grpSpLocks/>
          </p:cNvGrpSpPr>
          <p:nvPr/>
        </p:nvGrpSpPr>
        <p:grpSpPr bwMode="auto">
          <a:xfrm>
            <a:off x="857772" y="2906745"/>
            <a:ext cx="4531092" cy="2041706"/>
            <a:chOff x="377771" y="2296190"/>
            <a:chExt cx="4531092" cy="2041197"/>
          </a:xfrm>
        </p:grpSpPr>
        <p:sp>
          <p:nvSpPr>
            <p:cNvPr id="6" name="TextBox 5"/>
            <p:cNvSpPr txBox="1">
              <a:spLocks noChangeArrowheads="1"/>
            </p:cNvSpPr>
            <p:nvPr/>
          </p:nvSpPr>
          <p:spPr bwMode="auto">
            <a:xfrm>
              <a:off x="377771" y="3968055"/>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 name="Picture 4"/>
            <p:cNvPicPr>
              <a:picLocks noChangeAspect="1" noChangeArrowheads="1"/>
            </p:cNvPicPr>
            <p:nvPr/>
          </p:nvPicPr>
          <p:blipFill rotWithShape="1">
            <a:blip r:embed="rId2"/>
            <a:srcRect t="9112"/>
            <a:stretch/>
          </p:blipFill>
          <p:spPr bwMode="auto">
            <a:xfrm>
              <a:off x="413063" y="2296190"/>
              <a:ext cx="4495800" cy="1688120"/>
            </a:xfrm>
            <a:prstGeom prst="rect">
              <a:avLst/>
            </a:prstGeom>
            <a:noFill/>
            <a:ln w="9525">
              <a:solidFill>
                <a:schemeClr val="tx1"/>
              </a:solidFill>
              <a:miter lim="800000"/>
              <a:headEnd/>
              <a:tailEnd/>
            </a:ln>
          </p:spPr>
        </p:pic>
      </p:grpSp>
      <p:grpSp>
        <p:nvGrpSpPr>
          <p:cNvPr id="8" name="Group 7"/>
          <p:cNvGrpSpPr/>
          <p:nvPr/>
        </p:nvGrpSpPr>
        <p:grpSpPr>
          <a:xfrm>
            <a:off x="730646" y="5162467"/>
            <a:ext cx="7793736" cy="1914633"/>
            <a:chOff x="1355486" y="4454442"/>
            <a:chExt cx="7793736" cy="1914633"/>
          </a:xfrm>
        </p:grpSpPr>
        <p:pic>
          <p:nvPicPr>
            <p:cNvPr id="9" name="Picture 5"/>
            <p:cNvPicPr>
              <a:picLocks noChangeAspect="1" noChangeArrowheads="1"/>
            </p:cNvPicPr>
            <p:nvPr/>
          </p:nvPicPr>
          <p:blipFill>
            <a:blip r:embed="rId3"/>
            <a:srcRect/>
            <a:stretch>
              <a:fillRect/>
            </a:stretch>
          </p:blipFill>
          <p:spPr bwMode="auto">
            <a:xfrm>
              <a:off x="1355486" y="4730552"/>
              <a:ext cx="3352741" cy="1231309"/>
            </a:xfrm>
            <a:prstGeom prst="rect">
              <a:avLst/>
            </a:prstGeom>
            <a:noFill/>
            <a:ln w="9525">
              <a:solidFill>
                <a:schemeClr val="tx1"/>
              </a:solidFill>
              <a:miter lim="800000"/>
              <a:headEnd/>
              <a:tailEnd/>
            </a:ln>
          </p:spPr>
        </p:pic>
        <p:cxnSp>
          <p:nvCxnSpPr>
            <p:cNvPr id="10" name="Straight Arrow Connector 9"/>
            <p:cNvCxnSpPr/>
            <p:nvPr/>
          </p:nvCxnSpPr>
          <p:spPr bwMode="auto">
            <a:xfrm flipH="1">
              <a:off x="4479340" y="4904858"/>
              <a:ext cx="1555700" cy="149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5104467" y="5168746"/>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2" name="Straight Arrow Connector 11"/>
            <p:cNvCxnSpPr/>
            <p:nvPr/>
          </p:nvCxnSpPr>
          <p:spPr bwMode="auto">
            <a:xfrm flipH="1" flipV="1">
              <a:off x="3089037" y="5575711"/>
              <a:ext cx="2015430" cy="476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7"/>
            <p:cNvSpPr txBox="1">
              <a:spLocks noChangeArrowheads="1"/>
            </p:cNvSpPr>
            <p:nvPr/>
          </p:nvSpPr>
          <p:spPr bwMode="auto">
            <a:xfrm>
              <a:off x="6035040" y="4454442"/>
              <a:ext cx="3114182" cy="646331"/>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extLst>
      <p:ext uri="{BB962C8B-B14F-4D97-AF65-F5344CB8AC3E}">
        <p14:creationId xmlns:p14="http://schemas.microsoft.com/office/powerpoint/2010/main" val="137953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b="1"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7910393"/>
              </p:ext>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a:t>
                      </a:r>
                      <a:r>
                        <a:rPr lang="en-US" sz="2000" b="1" baseline="0" dirty="0" smtClean="0">
                          <a:solidFill>
                            <a:srgbClr val="FF0000"/>
                          </a:solidFill>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10</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US" sz="2000" smtClean="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smtClean="0">
                          <a:latin typeface="Arial" panose="020B0604020202020204" pitchFamily="34" charset="0"/>
                          <a:cs typeface="Arial" panose="020B0604020202020204" pitchFamily="34" charset="0"/>
                        </a:rPr>
                        <a:t>2 </a:t>
                      </a:r>
                      <a:r>
                        <a:rPr lang="en-US" sz="2000" b="1" smtClean="0">
                          <a:solidFill>
                            <a:srgbClr val="FF0000"/>
                          </a:solidFill>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726613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grpSp>
        <p:nvGrpSpPr>
          <p:cNvPr id="5" name="Group 4"/>
          <p:cNvGrpSpPr/>
          <p:nvPr/>
        </p:nvGrpSpPr>
        <p:grpSpPr>
          <a:xfrm>
            <a:off x="6858000" y="1371600"/>
            <a:ext cx="2057400" cy="1752600"/>
            <a:chOff x="6858000" y="1371600"/>
            <a:chExt cx="2057400" cy="1752600"/>
          </a:xfrm>
        </p:grpSpPr>
        <p:sp>
          <p:nvSpPr>
            <p:cNvPr id="2" name="Rectangle 1"/>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4" name="Rectangle 3"/>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010400" y="1796534"/>
            <a:ext cx="685800" cy="369332"/>
          </a:xfrm>
          <a:prstGeom prst="rect">
            <a:avLst/>
          </a:prstGeom>
          <a:noFill/>
        </p:spPr>
        <p:txBody>
          <a:bodyPr wrap="square" rtlCol="0">
            <a:spAutoFit/>
          </a:bodyPr>
          <a:lstStyle/>
          <a:p>
            <a:r>
              <a:rPr lang="en-US" b="1" dirty="0" smtClean="0"/>
              <a:t>TAM</a:t>
            </a:r>
            <a:endParaRPr lang="en-US" b="1" dirty="0"/>
          </a:p>
        </p:txBody>
      </p:sp>
    </p:spTree>
    <p:extLst>
      <p:ext uri="{BB962C8B-B14F-4D97-AF65-F5344CB8AC3E}">
        <p14:creationId xmlns:p14="http://schemas.microsoft.com/office/powerpoint/2010/main" val="66226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100"/>
                                  </p:stCondLst>
                                  <p:childTnLst>
                                    <p:set>
                                      <p:cBhvr>
                                        <p:cTn id="23"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Common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471781"/>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extLst>
                  <a:ext uri="{0D108BD9-81ED-4DB2-BD59-A6C34878D82A}">
                    <a16:rowId xmlns:a16="http://schemas.microsoft.com/office/drawing/2014/main" val="10000"/>
                  </a:ext>
                </a:extLst>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2"/>
                  </a:ext>
                </a:extLst>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extLst>
                  <a:ext uri="{0D108BD9-81ED-4DB2-BD59-A6C34878D82A}">
                    <a16:rowId xmlns:a16="http://schemas.microsoft.com/office/drawing/2014/main" val="10003"/>
                  </a:ext>
                </a:extLst>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extLst>
                  <a:ext uri="{0D108BD9-81ED-4DB2-BD59-A6C34878D82A}">
                    <a16:rowId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extLst>
      <p:ext uri="{BB962C8B-B14F-4D97-AF65-F5344CB8AC3E}">
        <p14:creationId xmlns:p14="http://schemas.microsoft.com/office/powerpoint/2010/main" val="400130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81600" cy="944562"/>
          </a:xfrm>
        </p:spPr>
        <p:txBody>
          <a:bodyPr>
            <a:normAutofit fontScale="90000"/>
          </a:bodyPr>
          <a:lstStyle/>
          <a:p>
            <a:r>
              <a:rPr lang="en-US" dirty="0" smtClean="0"/>
              <a:t>Examples Of Assigning Values To Variables</a:t>
            </a:r>
            <a:endParaRPr lang="en-US" dirty="0"/>
          </a:p>
        </p:txBody>
      </p:sp>
      <p:sp>
        <p:nvSpPr>
          <p:cNvPr id="3" name="Content Placeholder 2"/>
          <p:cNvSpPr>
            <a:spLocks noGrp="1"/>
          </p:cNvSpPr>
          <p:nvPr>
            <p:ph idx="1"/>
          </p:nvPr>
        </p:nvSpPr>
        <p:spPr>
          <a:xfrm>
            <a:off x="457200" y="1447800"/>
            <a:ext cx="7086600" cy="5029200"/>
          </a:xfrm>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dirty="0" err="1" smtClean="0">
                <a:latin typeface="Consolas" panose="020B0609020204030204" pitchFamily="49" charset="0"/>
                <a:cs typeface="Consolas" panose="020B0609020204030204" pitchFamily="49" charset="0"/>
              </a:rPr>
              <a:t>LuckyNumber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grpSp>
        <p:nvGrpSpPr>
          <p:cNvPr id="11" name="Group 10"/>
          <p:cNvGrpSpPr/>
          <p:nvPr/>
        </p:nvGrpSpPr>
        <p:grpSpPr>
          <a:xfrm>
            <a:off x="7086600" y="0"/>
            <a:ext cx="2057400" cy="1752600"/>
            <a:chOff x="6934200" y="3276600"/>
            <a:chExt cx="2057400" cy="1752600"/>
          </a:xfrm>
        </p:grpSpPr>
        <p:grpSp>
          <p:nvGrpSpPr>
            <p:cNvPr id="4" name="Group 3"/>
            <p:cNvGrpSpPr/>
            <p:nvPr/>
          </p:nvGrpSpPr>
          <p:grpSpPr>
            <a:xfrm>
              <a:off x="6934200" y="3276600"/>
              <a:ext cx="2057400" cy="1752600"/>
              <a:chOff x="6858000" y="1371600"/>
              <a:chExt cx="2057400" cy="1752600"/>
            </a:xfrm>
          </p:grpSpPr>
          <p:sp>
            <p:nvSpPr>
              <p:cNvPr id="5" name="Rectangle 4"/>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6" name="Rectangle 5"/>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7086600" y="3701534"/>
              <a:ext cx="685800" cy="369332"/>
            </a:xfrm>
            <a:prstGeom prst="rect">
              <a:avLst/>
            </a:prstGeom>
            <a:noFill/>
          </p:spPr>
          <p:txBody>
            <a:bodyPr wrap="square" rtlCol="0">
              <a:spAutoFit/>
            </a:bodyPr>
            <a:lstStyle/>
            <a:p>
              <a:r>
                <a:rPr lang="en-US" b="1" dirty="0" smtClean="0"/>
                <a:t>TAM</a:t>
              </a:r>
              <a:endParaRPr lang="en-US" b="1" dirty="0"/>
            </a:p>
          </p:txBody>
        </p:sp>
      </p:grpSp>
      <p:grpSp>
        <p:nvGrpSpPr>
          <p:cNvPr id="14" name="Group 13"/>
          <p:cNvGrpSpPr/>
          <p:nvPr/>
        </p:nvGrpSpPr>
        <p:grpSpPr>
          <a:xfrm>
            <a:off x="7315200" y="800100"/>
            <a:ext cx="533400" cy="266700"/>
            <a:chOff x="7543800" y="3675888"/>
            <a:chExt cx="609600" cy="304800"/>
          </a:xfrm>
        </p:grpSpPr>
        <p:sp>
          <p:nvSpPr>
            <p:cNvPr id="12" name="Rectangle 11"/>
            <p:cNvSpPr/>
            <p:nvPr/>
          </p:nvSpPr>
          <p:spPr>
            <a:xfrm>
              <a:off x="7543800" y="3675888"/>
              <a:ext cx="609600" cy="304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mail</a:t>
              </a:r>
              <a:endParaRPr lang="en-US" sz="1200" dirty="0"/>
            </a:p>
          </p:txBody>
        </p:sp>
        <p:sp>
          <p:nvSpPr>
            <p:cNvPr id="13" name="Isosceles Triangle 12"/>
            <p:cNvSpPr/>
            <p:nvPr/>
          </p:nvSpPr>
          <p:spPr>
            <a:xfrm rot="10800000">
              <a:off x="7658100" y="3675888"/>
              <a:ext cx="381000" cy="134112"/>
            </a:xfrm>
            <a:prstGeom prst="triangl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33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#1</a:t>
            </a:r>
            <a:endParaRPr lang="en-US" dirty="0"/>
          </a:p>
        </p:txBody>
      </p:sp>
      <p:sp>
        <p:nvSpPr>
          <p:cNvPr id="3" name="Content Placeholder 2"/>
          <p:cNvSpPr>
            <a:spLocks noGrp="1"/>
          </p:cNvSpPr>
          <p:nvPr>
            <p:ph idx="1"/>
          </p:nvPr>
        </p:nvSpPr>
        <p:spPr/>
        <p:txBody>
          <a:bodyPr/>
          <a:lstStyle/>
          <a:p>
            <a:r>
              <a:rPr lang="en-US" dirty="0"/>
              <a:t>A variable is just that – it can change as a program runs</a:t>
            </a:r>
            <a:r>
              <a:rPr lang="en-US" dirty="0" smtClean="0"/>
              <a:t>.</a:t>
            </a:r>
          </a:p>
          <a:p>
            <a:r>
              <a:rPr lang="en-US" dirty="0" smtClean="0"/>
              <a:t>Approach #1: variable not used (lacks flexibility)</a:t>
            </a:r>
          </a:p>
          <a:p>
            <a:pPr marL="234950"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34950" lvl="1" indent="0">
              <a:buNone/>
            </a:pP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("...37</a:t>
            </a:r>
            <a:r>
              <a:rPr lang="en-CA" dirty="0" smtClean="0">
                <a:latin typeface="Consolas" panose="020B0609020204030204" pitchFamily="49" charset="0"/>
              </a:rPr>
              <a:t>")</a:t>
            </a:r>
          </a:p>
          <a:p>
            <a:pPr marL="234950" lvl="1" indent="0">
              <a:buNone/>
            </a:pPr>
            <a:endParaRPr lang="en-US" dirty="0">
              <a:latin typeface="Consolas" panose="020B0609020204030204" pitchFamily="49" charset="0"/>
            </a:endParaRPr>
          </a:p>
          <a:p>
            <a:r>
              <a:rPr lang="en-US" dirty="0" smtClean="0"/>
              <a:t>Approach #2: variable employed (</a:t>
            </a:r>
            <a:r>
              <a:rPr lang="en-US" dirty="0" smtClean="0">
                <a:solidFill>
                  <a:srgbClr val="FF0000"/>
                </a:solidFill>
              </a:rPr>
              <a:t>age can be changed</a:t>
            </a:r>
            <a:r>
              <a:rPr lang="en-US" dirty="0" smtClean="0"/>
              <a:t> with any mathematical expression)</a:t>
            </a:r>
          </a:p>
          <a:p>
            <a:pPr marL="222250" lvl="1" indent="0">
              <a:buNone/>
            </a:pPr>
            <a:r>
              <a:rPr lang="en-CA" dirty="0">
                <a:latin typeface="Consolas" panose="020B0609020204030204" pitchFamily="49" charset="0"/>
              </a:rPr>
              <a:t> </a:t>
            </a:r>
            <a:r>
              <a:rPr lang="en-CA" dirty="0" smtClean="0">
                <a:latin typeface="Consolas" panose="020B0609020204030204" pitchFamily="49" charset="0"/>
              </a:rPr>
              <a:t>  Dim </a:t>
            </a:r>
            <a:r>
              <a:rPr lang="en-CA" dirty="0">
                <a:latin typeface="Consolas" panose="020B0609020204030204" pitchFamily="49" charset="0"/>
              </a:rPr>
              <a:t>age As Long</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37</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38</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endParaRPr lang="en-US" dirty="0">
              <a:latin typeface="Consolas" panose="020B0609020204030204" pitchFamily="49" charset="0"/>
            </a:endParaRPr>
          </a:p>
          <a:p>
            <a:endParaRPr lang="en-US" dirty="0"/>
          </a:p>
        </p:txBody>
      </p:sp>
    </p:spTree>
    <p:extLst>
      <p:ext uri="{BB962C8B-B14F-4D97-AF65-F5344CB8AC3E}">
        <p14:creationId xmlns:p14="http://schemas.microsoft.com/office/powerpoint/2010/main" val="311256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Variables: Metaphor To Use</a:t>
            </a:r>
            <a:endParaRPr lang="en-US"/>
          </a:p>
        </p:txBody>
      </p:sp>
      <p:sp>
        <p:nvSpPr>
          <p:cNvPr id="3" name="Content Placeholder 2"/>
          <p:cNvSpPr>
            <a:spLocks noGrp="1"/>
          </p:cNvSpPr>
          <p:nvPr>
            <p:ph idx="1"/>
          </p:nvPr>
        </p:nvSpPr>
        <p:spPr/>
        <p:txBody>
          <a:bodyPr/>
          <a:lstStyle/>
          <a:p>
            <a:r>
              <a:rPr lang="en-US" smtClean="0"/>
              <a:t>Think of VBA variables like a “mailslot in memory”</a:t>
            </a:r>
          </a:p>
          <a:p>
            <a:r>
              <a:rPr lang="en-US" smtClean="0"/>
              <a:t>Unlike an actual mailslot computer variables can only hold one piece of information</a:t>
            </a:r>
          </a:p>
          <a:p>
            <a:pPr lvl="1"/>
            <a:r>
              <a:rPr lang="en-US" smtClean="0"/>
              <a:t>Adding new information results in the old information being replaced by the new information</a:t>
            </a:r>
          </a:p>
          <a:p>
            <a:pPr lvl="1"/>
            <a:endParaRPr lang="en-US"/>
          </a:p>
          <a:p>
            <a:pPr lvl="1"/>
            <a:endParaRPr lang="en-US" smtClean="0"/>
          </a:p>
          <a:p>
            <a:pPr lvl="1"/>
            <a:endParaRPr lang="en-US"/>
          </a:p>
          <a:p>
            <a:pPr lvl="1"/>
            <a:endParaRPr lang="en-US"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Dim num as Long</a:t>
            </a:r>
            <a:endParaRPr lang="en-US">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a:t>
              </a:r>
              <a:endParaRPr lang="en-US">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a:t>
            </a:r>
            <a:endParaRPr lang="en-US">
              <a:latin typeface="Consolas" panose="020B0609020204030204" pitchFamily="49" charset="0"/>
              <a:cs typeface="Consolas" panose="020B0609020204030204" pitchFamily="49" charset="0"/>
            </a:endParaRP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17</a:t>
            </a:r>
            <a:endParaRPr lang="en-US">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17</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278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#2</a:t>
            </a:r>
            <a:endParaRPr lang="en-US" dirty="0"/>
          </a:p>
        </p:txBody>
      </p:sp>
      <p:sp>
        <p:nvSpPr>
          <p:cNvPr id="3" name="Content Placeholder 2"/>
          <p:cNvSpPr>
            <a:spLocks noGrp="1"/>
          </p:cNvSpPr>
          <p:nvPr>
            <p:ph idx="1"/>
          </p:nvPr>
        </p:nvSpPr>
        <p:spPr/>
        <p:txBody>
          <a:bodyPr/>
          <a:lstStyle/>
          <a:p>
            <a:r>
              <a:rPr lang="en-US" dirty="0" smtClean="0"/>
              <a:t>Assigning values from one variable does not ‘link’ them</a:t>
            </a:r>
          </a:p>
        </p:txBody>
      </p:sp>
      <p:sp>
        <p:nvSpPr>
          <p:cNvPr id="4" name="Rectangle 3"/>
          <p:cNvSpPr/>
          <p:nvPr/>
        </p:nvSpPr>
        <p:spPr>
          <a:xfrm>
            <a:off x="762000" y="2057400"/>
            <a:ext cx="3733800" cy="10668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lvl="1"/>
            <a:r>
              <a:rPr lang="en-US" sz="2000" b="1" dirty="0">
                <a:latin typeface="Consolas" panose="020B0609020204030204" pitchFamily="49" charset="0"/>
              </a:rPr>
              <a:t>num1 = 1</a:t>
            </a:r>
          </a:p>
          <a:p>
            <a:pPr marL="119063" lvl="1"/>
            <a:r>
              <a:rPr lang="en-US" sz="2000" b="1" dirty="0">
                <a:latin typeface="Consolas" panose="020B0609020204030204" pitchFamily="49" charset="0"/>
              </a:rPr>
              <a:t>num2 = num1</a:t>
            </a:r>
          </a:p>
          <a:p>
            <a:pPr marL="119063" lvl="1"/>
            <a:r>
              <a:rPr lang="en-US" sz="2000" b="1" dirty="0">
                <a:latin typeface="Consolas" panose="020B0609020204030204" pitchFamily="49" charset="0"/>
              </a:rPr>
              <a:t>num1 = </a:t>
            </a:r>
            <a:r>
              <a:rPr lang="en-US" sz="2000" b="1" dirty="0" smtClean="0">
                <a:latin typeface="Consolas" panose="020B0609020204030204" pitchFamily="49" charset="0"/>
              </a:rPr>
              <a:t>2</a:t>
            </a:r>
            <a:endParaRPr lang="en-US" sz="2000" b="1" dirty="0">
              <a:latin typeface="Consolas" panose="020B0609020204030204" pitchFamily="49" charset="0"/>
            </a:endParaRPr>
          </a:p>
        </p:txBody>
      </p:sp>
    </p:spTree>
    <p:extLst>
      <p:ext uri="{BB962C8B-B14F-4D97-AF65-F5344CB8AC3E}">
        <p14:creationId xmlns:p14="http://schemas.microsoft.com/office/powerpoint/2010/main" val="187202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a:t>
            </a:r>
            <a:r>
              <a:rPr lang="en-US" smtClean="0"/>
              <a:t>Use (2)</a:t>
            </a:r>
            <a:endParaRPr lang="en-US"/>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a:t>
            </a:r>
            <a:r>
              <a:rPr lang="en-US" sz="2400" dirty="0" smtClean="0"/>
              <a:t>separate </a:t>
            </a:r>
            <a:r>
              <a:rPr lang="en-US" sz="2400" dirty="0"/>
              <a:t>location in memory</a:t>
            </a:r>
            <a:r>
              <a:rPr lang="en-US" sz="2400" dirty="0" smtClean="0"/>
              <a:t>.</a:t>
            </a:r>
          </a:p>
          <a:p>
            <a:pPr marL="234950" lvl="1" indent="-234950">
              <a:buFont typeface="Arial" charset="0"/>
              <a:buChar char="•"/>
            </a:pPr>
            <a:r>
              <a:rPr lang="en-US" sz="2400" dirty="0" smtClean="0"/>
              <a:t>Each location can hold information independently of other locations.</a:t>
            </a:r>
          </a:p>
          <a:p>
            <a:pPr marL="352425" lvl="2" indent="-234950"/>
            <a:r>
              <a:rPr lang="en-US" sz="2200" dirty="0" smtClean="0"/>
              <a:t>Note: This works differently than mathematical variables!</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a:p>
          <a:p>
            <a:pPr marL="352425" lvl="2" indent="-234950"/>
            <a:r>
              <a:rPr lang="en-US" sz="2200" dirty="0" smtClean="0"/>
              <a:t>What is the result?</a:t>
            </a:r>
            <a:endParaRPr lang="en-US" sz="2200" dirty="0"/>
          </a:p>
          <a:p>
            <a:endParaRPr lang="en-US" dirty="0"/>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latin typeface="Consolas" panose="020B0609020204030204" pitchFamily="49" charset="0"/>
                <a:cs typeface="Consolas" panose="020B0609020204030204" pitchFamily="49" charset="0"/>
              </a:rPr>
              <a:t>Dim num1 as Long</a:t>
            </a:r>
          </a:p>
          <a:p>
            <a:r>
              <a:rPr lang="en-US" smtClean="0">
                <a:latin typeface="Consolas" panose="020B0609020204030204" pitchFamily="49" charset="0"/>
                <a:cs typeface="Consolas" panose="020B0609020204030204" pitchFamily="49" charset="0"/>
              </a:rPr>
              <a:t>Dim num2 </a:t>
            </a:r>
            <a:r>
              <a:rPr lang="en-US">
                <a:latin typeface="Consolas" panose="020B0609020204030204" pitchFamily="49" charset="0"/>
                <a:cs typeface="Consolas" panose="020B0609020204030204" pitchFamily="49" charset="0"/>
              </a:rPr>
              <a:t>as </a:t>
            </a:r>
            <a:r>
              <a:rPr lang="en-US" smtClean="0">
                <a:latin typeface="Consolas" panose="020B0609020204030204" pitchFamily="49" charset="0"/>
                <a:cs typeface="Consolas" panose="020B0609020204030204" pitchFamily="49" charset="0"/>
              </a:rPr>
              <a:t>Long</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um2 = num1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2</a:t>
            </a:r>
          </a:p>
          <a:p>
            <a:endParaRPr lang="en-US"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091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MsgBox: Dislaying Mixes Of Strings And Variables</a:t>
            </a:r>
            <a:endParaRPr lang="en-US"/>
          </a:p>
        </p:txBody>
      </p:sp>
      <p:sp>
        <p:nvSpPr>
          <p:cNvPr id="3" name="Content Placeholder 2"/>
          <p:cNvSpPr>
            <a:spLocks noGrp="1"/>
          </p:cNvSpPr>
          <p:nvPr>
            <p:ph idx="1"/>
          </p:nvPr>
        </p:nvSpPr>
        <p:spPr/>
        <p:txBody>
          <a:bodyPr/>
          <a:lstStyle/>
          <a:p>
            <a:pPr eaLnBrk="1" hangingPunct="1"/>
            <a:r>
              <a:rPr lang="en-CA" b="1" dirty="0" smtClean="0"/>
              <a:t>Format</a:t>
            </a:r>
            <a:r>
              <a:rPr lang="en-CA" dirty="0" smtClean="0"/>
              <a:t>:</a:t>
            </a:r>
          </a:p>
          <a:p>
            <a:pPr marL="234950" lvl="1" indent="0" eaLnBrk="1" hangingPunct="1">
              <a:buNone/>
            </a:pPr>
            <a:r>
              <a:rPr lang="en-CA" dirty="0" err="1" smtClean="0">
                <a:latin typeface="Consolas" pitchFamily="49" charset="0"/>
              </a:rPr>
              <a:t>MsgBox</a:t>
            </a:r>
            <a:r>
              <a:rPr lang="en-CA" dirty="0" smtClean="0">
                <a:latin typeface="Consolas" pitchFamily="49" charset="0"/>
              </a:rPr>
              <a:t> </a:t>
            </a:r>
            <a:r>
              <a:rPr lang="en-CA" dirty="0">
                <a:latin typeface="Consolas" pitchFamily="49" charset="0"/>
              </a:rPr>
              <a:t>("&lt;</a:t>
            </a:r>
            <a:r>
              <a:rPr lang="en-CA" i="1" dirty="0" smtClean="0">
                <a:latin typeface="Consolas" pitchFamily="49" charset="0"/>
              </a:rPr>
              <a:t>Message1</a:t>
            </a:r>
            <a:r>
              <a:rPr lang="en-CA" dirty="0" smtClean="0">
                <a:latin typeface="Consolas" pitchFamily="49" charset="0"/>
              </a:rPr>
              <a:t>&gt;</a:t>
            </a:r>
            <a:r>
              <a:rPr lang="en-CA" dirty="0">
                <a:latin typeface="Consolas" pitchFamily="49" charset="0"/>
              </a:rPr>
              <a:t>"</a:t>
            </a:r>
            <a:r>
              <a:rPr lang="en-CA" dirty="0" smtClean="0">
                <a:latin typeface="Consolas" pitchFamily="49" charset="0"/>
              </a:rPr>
              <a:t> &amp; &lt;variable name&gt;)</a:t>
            </a:r>
            <a:endParaRPr lang="en-CA" dirty="0">
              <a:latin typeface="Consolas" pitchFamily="49" charset="0"/>
            </a:endParaRPr>
          </a:p>
          <a:p>
            <a:pPr lvl="1" eaLnBrk="1" hangingPunct="1"/>
            <a:endParaRPr lang="en-CA" dirty="0"/>
          </a:p>
          <a:p>
            <a:r>
              <a:rPr lang="en-US" dirty="0"/>
              <a:t>Name of the online example: </a:t>
            </a:r>
            <a:r>
              <a:rPr lang="en-US" sz="2000" dirty="0" smtClean="0">
                <a:latin typeface="Consolas" panose="020B0609020204030204" pitchFamily="49" charset="0"/>
                <a:cs typeface="Consolas" panose="020B0609020204030204" pitchFamily="49" charset="0"/>
              </a:rPr>
              <a:t>2variablesMixedOutput.docm</a:t>
            </a:r>
            <a:endParaRPr lang="en-US" dirty="0"/>
          </a:p>
          <a:p>
            <a:pPr marL="234950" lvl="1" indent="0" eaLnBrk="1" hangingPunct="1">
              <a:buNone/>
            </a:pPr>
            <a:r>
              <a:rPr lang="en-CA" dirty="0" smtClean="0">
                <a:latin typeface="Consolas" panose="020B0609020204030204" pitchFamily="49" charset="0"/>
                <a:cs typeface="Consolas" panose="020B0609020204030204" pitchFamily="49" charset="0"/>
              </a:rPr>
              <a:t>Dim </a:t>
            </a: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as Long</a:t>
            </a:r>
          </a:p>
          <a:p>
            <a:pPr marL="234950" lvl="1" indent="0" eaLnBrk="1" hangingPunct="1">
              <a:buNone/>
            </a:pP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 7</a:t>
            </a:r>
          </a:p>
          <a:p>
            <a:pPr marL="234950" lvl="1" indent="0" eaLnBrk="1" hangingPunct="1">
              <a:buNone/>
            </a:pPr>
            <a:r>
              <a:rPr lang="en-CA" dirty="0" err="1" smtClean="0">
                <a:latin typeface="Consolas" panose="020B0609020204030204" pitchFamily="49" charset="0"/>
                <a:cs typeface="Consolas" panose="020B0609020204030204" pitchFamily="49" charset="0"/>
              </a:rPr>
              <a:t>MsgBox</a:t>
            </a:r>
            <a:r>
              <a:rPr lang="en-CA" dirty="0" smtClean="0">
                <a:latin typeface="Consolas" panose="020B0609020204030204" pitchFamily="49" charset="0"/>
                <a:cs typeface="Consolas" panose="020B0609020204030204" pitchFamily="49" charset="0"/>
              </a:rPr>
              <a:t> </a:t>
            </a:r>
            <a:r>
              <a:rPr lang="en-CA" dirty="0">
                <a:latin typeface="Consolas" pitchFamily="49" charset="0"/>
                <a:cs typeface="Consolas" panose="020B0609020204030204" pitchFamily="49" charset="0"/>
              </a:rPr>
              <a:t>("</a:t>
            </a:r>
            <a:r>
              <a:rPr lang="en-CA" dirty="0" err="1">
                <a:latin typeface="Consolas" pitchFamily="49" charset="0"/>
                <a:cs typeface="Consolas" panose="020B0609020204030204" pitchFamily="49" charset="0"/>
              </a:rPr>
              <a:t>num</a:t>
            </a:r>
            <a:r>
              <a:rPr lang="en-CA" dirty="0">
                <a:latin typeface="Consolas" pitchFamily="49" charset="0"/>
                <a:cs typeface="Consolas" panose="020B0609020204030204" pitchFamily="49" charset="0"/>
              </a:rPr>
              <a:t>="</a:t>
            </a:r>
            <a:r>
              <a:rPr lang="en-US" dirty="0" smtClean="0">
                <a:latin typeface="Consolas" pitchFamily="49" charset="0"/>
                <a:cs typeface="Consolas" panose="020B0609020204030204" pitchFamily="49" charset="0"/>
              </a:rPr>
              <a:t> &amp; </a:t>
            </a:r>
            <a:r>
              <a:rPr lang="en-US" dirty="0" err="1" smtClean="0">
                <a:latin typeface="Consolas" pitchFamily="49" charset="0"/>
                <a:cs typeface="Consolas" panose="020B0609020204030204" pitchFamily="49" charset="0"/>
              </a:rPr>
              <a:t>num</a:t>
            </a:r>
            <a:r>
              <a:rPr lang="en-US" dirty="0" smtClean="0">
                <a:latin typeface="Consolas" pitchFamily="49" charset="0"/>
                <a:cs typeface="Consolas" panose="020B0609020204030204" pitchFamily="49" charset="0"/>
              </a:rPr>
              <a:t>)</a:t>
            </a:r>
            <a:endParaRPr lang="en-CA" dirty="0">
              <a:latin typeface="Consolas" pitchFamily="49" charset="0"/>
              <a:cs typeface="Consolas" panose="020B0609020204030204" pitchFamily="49" charset="0"/>
            </a:endParaRPr>
          </a:p>
          <a:p>
            <a:endParaRPr lang="en-US" dirty="0"/>
          </a:p>
        </p:txBody>
      </p:sp>
      <p:sp>
        <p:nvSpPr>
          <p:cNvPr id="4" name="TextBox 3"/>
          <p:cNvSpPr txBox="1"/>
          <p:nvPr/>
        </p:nvSpPr>
        <p:spPr>
          <a:xfrm>
            <a:off x="457200" y="4343400"/>
            <a:ext cx="7086600" cy="646331"/>
          </a:xfrm>
          <a:prstGeom prst="rect">
            <a:avLst/>
          </a:prstGeom>
          <a:noFill/>
        </p:spPr>
        <p:txBody>
          <a:bodyPr wrap="square" rtlCol="0">
            <a:spAutoFit/>
          </a:bodyPr>
          <a:lstStyle/>
          <a:p>
            <a:r>
              <a:rPr lang="en-CA" b="1" dirty="0" smtClean="0">
                <a:solidFill>
                  <a:srgbClr val="FF0000"/>
                </a:solidFill>
                <a:latin typeface="Consolas" pitchFamily="49" charset="0"/>
                <a:cs typeface="Consolas" panose="020B0609020204030204" pitchFamily="49" charset="0"/>
              </a:rPr>
              <a:t>"</a:t>
            </a:r>
            <a:r>
              <a:rPr lang="en-CA" b="1" dirty="0" err="1" smtClean="0">
                <a:solidFill>
                  <a:srgbClr val="FF0000"/>
                </a:solidFill>
                <a:latin typeface="Consolas" pitchFamily="49" charset="0"/>
                <a:cs typeface="Consolas" panose="020B0609020204030204" pitchFamily="49" charset="0"/>
              </a:rPr>
              <a:t>num</a:t>
            </a:r>
            <a:r>
              <a:rPr lang="en-CA" b="1" dirty="0" smtClean="0">
                <a:solidFill>
                  <a:srgbClr val="FF0000"/>
                </a:solidFill>
                <a:latin typeface="Consolas" pitchFamily="49" charset="0"/>
                <a:cs typeface="Consolas" panose="020B0609020204030204" pitchFamily="49" charset="0"/>
              </a:rPr>
              <a:t>="</a:t>
            </a:r>
            <a:r>
              <a:rPr lang="en-US" b="1" dirty="0" smtClean="0">
                <a:solidFill>
                  <a:srgbClr val="FF0000"/>
                </a:solidFill>
                <a:latin typeface="Consolas" pitchFamily="49" charset="0"/>
                <a:cs typeface="Consolas" panose="020B0609020204030204" pitchFamily="49" charset="0"/>
              </a:rPr>
              <a:t>     : A literal string</a:t>
            </a:r>
          </a:p>
          <a:p>
            <a:r>
              <a:rPr lang="en-US" b="1" dirty="0" err="1" smtClean="0">
                <a:solidFill>
                  <a:srgbClr val="FF0000"/>
                </a:solidFill>
                <a:latin typeface="Consolas" pitchFamily="49" charset="0"/>
                <a:cs typeface="Consolas" panose="020B0609020204030204" pitchFamily="49" charset="0"/>
              </a:rPr>
              <a:t>num</a:t>
            </a:r>
            <a:r>
              <a:rPr lang="en-US" b="1" dirty="0" smtClean="0">
                <a:solidFill>
                  <a:srgbClr val="FF0000"/>
                </a:solidFill>
                <a:latin typeface="Consolas" pitchFamily="49" charset="0"/>
                <a:cs typeface="Consolas" panose="020B0609020204030204" pitchFamily="49" charset="0"/>
              </a:rPr>
              <a:t>:       : contents of a variable (slot in memory)</a:t>
            </a: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Mix The Display Of Strings &amp; Variables</a:t>
            </a:r>
            <a:endParaRPr lang="en-US" dirty="0"/>
          </a:p>
        </p:txBody>
      </p:sp>
      <p:sp>
        <p:nvSpPr>
          <p:cNvPr id="3" name="Content Placeholder 2"/>
          <p:cNvSpPr>
            <a:spLocks noGrp="1"/>
          </p:cNvSpPr>
          <p:nvPr>
            <p:ph idx="1"/>
          </p:nvPr>
        </p:nvSpPr>
        <p:spPr>
          <a:xfrm>
            <a:off x="457200" y="1447800"/>
            <a:ext cx="8229600" cy="457200"/>
          </a:xfrm>
        </p:spPr>
        <p:txBody>
          <a:bodyPr/>
          <a:lstStyle/>
          <a:p>
            <a:r>
              <a:rPr lang="en-US" dirty="0" smtClean="0"/>
              <a:t>Labeling variables as they appear makes your program easier to understand</a:t>
            </a:r>
            <a:endParaRPr lang="en-US" dirty="0"/>
          </a:p>
        </p:txBody>
      </p:sp>
      <p:sp>
        <p:nvSpPr>
          <p:cNvPr id="4" name="Rectangle 3"/>
          <p:cNvSpPr/>
          <p:nvPr/>
        </p:nvSpPr>
        <p:spPr>
          <a:xfrm>
            <a:off x="7620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4.3</a:t>
            </a:r>
          </a:p>
          <a:p>
            <a:r>
              <a:rPr lang="en-US" dirty="0" smtClean="0"/>
              <a:t>3.3</a:t>
            </a:r>
          </a:p>
          <a:p>
            <a:r>
              <a:rPr lang="en-US" dirty="0" smtClean="0"/>
              <a:t>3.7</a:t>
            </a:r>
          </a:p>
          <a:p>
            <a:r>
              <a:rPr lang="en-US" dirty="0" smtClean="0"/>
              <a:t>2.0</a:t>
            </a:r>
          </a:p>
          <a:p>
            <a:r>
              <a:rPr lang="en-US" dirty="0" smtClean="0"/>
              <a:t>4.0</a:t>
            </a:r>
          </a:p>
          <a:p>
            <a:r>
              <a:rPr lang="en-US" dirty="0" smtClean="0"/>
              <a:t>4.0</a:t>
            </a:r>
          </a:p>
          <a:p>
            <a:r>
              <a:rPr lang="en-US" dirty="0" smtClean="0"/>
              <a:t>3.9</a:t>
            </a:r>
          </a:p>
          <a:p>
            <a:r>
              <a:rPr lang="en-US" dirty="0" smtClean="0"/>
              <a:t>1.0</a:t>
            </a:r>
          </a:p>
        </p:txBody>
      </p:sp>
      <p:sp>
        <p:nvSpPr>
          <p:cNvPr id="5" name="TextBox 4"/>
          <p:cNvSpPr txBox="1"/>
          <p:nvPr/>
        </p:nvSpPr>
        <p:spPr>
          <a:xfrm>
            <a:off x="3456039" y="3352800"/>
            <a:ext cx="457200" cy="369332"/>
          </a:xfrm>
          <a:prstGeom prst="rect">
            <a:avLst/>
          </a:prstGeom>
          <a:noFill/>
        </p:spPr>
        <p:txBody>
          <a:bodyPr wrap="square" rtlCol="0">
            <a:spAutoFit/>
          </a:bodyPr>
          <a:lstStyle/>
          <a:p>
            <a:r>
              <a:rPr lang="en-US" dirty="0" smtClean="0"/>
              <a:t>Vs.</a:t>
            </a:r>
            <a:endParaRPr lang="en-US" dirty="0"/>
          </a:p>
        </p:txBody>
      </p:sp>
      <p:sp>
        <p:nvSpPr>
          <p:cNvPr id="6" name="Rectangle 5"/>
          <p:cNvSpPr/>
          <p:nvPr/>
        </p:nvSpPr>
        <p:spPr>
          <a:xfrm>
            <a:off x="41148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Student 1:   4.3</a:t>
            </a:r>
          </a:p>
          <a:p>
            <a:r>
              <a:rPr lang="en-US" dirty="0" smtClean="0"/>
              <a:t>Student 2:   3.3</a:t>
            </a:r>
          </a:p>
          <a:p>
            <a:r>
              <a:rPr lang="en-US" dirty="0" smtClean="0"/>
              <a:t>Student 3:   3.7</a:t>
            </a:r>
          </a:p>
          <a:p>
            <a:r>
              <a:rPr lang="en-US" dirty="0" smtClean="0"/>
              <a:t>Student 4:   2.0</a:t>
            </a:r>
          </a:p>
          <a:p>
            <a:r>
              <a:rPr lang="en-US" dirty="0" smtClean="0"/>
              <a:t>Student 5:   4.0</a:t>
            </a:r>
          </a:p>
          <a:p>
            <a:r>
              <a:rPr lang="en-US" dirty="0" smtClean="0"/>
              <a:t>Student 6:   4.0</a:t>
            </a:r>
          </a:p>
          <a:p>
            <a:r>
              <a:rPr lang="en-US" dirty="0" smtClean="0"/>
              <a:t>Student 7:   3.9</a:t>
            </a:r>
          </a:p>
          <a:p>
            <a:r>
              <a:rPr lang="en-US" dirty="0" smtClean="0"/>
              <a:t>Student 8:   1.0</a:t>
            </a:r>
          </a:p>
        </p:txBody>
      </p:sp>
    </p:spTree>
    <p:extLst>
      <p:ext uri="{BB962C8B-B14F-4D97-AF65-F5344CB8AC3E}">
        <p14:creationId xmlns:p14="http://schemas.microsoft.com/office/powerpoint/2010/main" val="130140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1: Mixed Output</a:t>
            </a:r>
            <a:endParaRPr lang="en-US" dirty="0"/>
          </a:p>
        </p:txBody>
      </p:sp>
      <p:sp>
        <p:nvSpPr>
          <p:cNvPr id="3" name="Content Placeholder 2"/>
          <p:cNvSpPr>
            <a:spLocks noGrp="1"/>
          </p:cNvSpPr>
          <p:nvPr>
            <p:ph idx="1"/>
          </p:nvPr>
        </p:nvSpPr>
        <p:spPr/>
        <p:txBody>
          <a:bodyPr/>
          <a:lstStyle/>
          <a:p>
            <a:r>
              <a:rPr lang="en-US" dirty="0" smtClean="0"/>
              <a:t>What is the output of the following </a:t>
            </a:r>
            <a:r>
              <a:rPr lang="en-US" dirty="0" err="1" smtClean="0">
                <a:latin typeface="Consolas" panose="020B0609020204030204" pitchFamily="49" charset="0"/>
              </a:rPr>
              <a:t>MsgBox</a:t>
            </a:r>
            <a:r>
              <a:rPr lang="en-US" dirty="0" smtClean="0"/>
              <a:t>:</a:t>
            </a:r>
          </a:p>
          <a:p>
            <a:endParaRPr lang="en-US" dirty="0" smtClean="0"/>
          </a:p>
        </p:txBody>
      </p:sp>
      <p:sp>
        <p:nvSpPr>
          <p:cNvPr id="4" name="Rectangle 3"/>
          <p:cNvSpPr/>
          <p:nvPr/>
        </p:nvSpPr>
        <p:spPr>
          <a:xfrm>
            <a:off x="762000" y="2057400"/>
            <a:ext cx="3505200" cy="15240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exercise1()</a:t>
            </a:r>
            <a:endParaRPr lang="pt-BR" b="1" dirty="0">
              <a:solidFill>
                <a:schemeClr val="bg1"/>
              </a:solidFill>
              <a:latin typeface="Consolas" panose="020B0609020204030204" pitchFamily="49" charset="0"/>
              <a:cs typeface="Consolas" panose="020B0609020204030204" pitchFamily="49" charset="0"/>
            </a:endParaRPr>
          </a:p>
          <a:p>
            <a:r>
              <a:rPr lang="pt-BR" b="1" dirty="0">
                <a:solidFill>
                  <a:schemeClr val="bg1"/>
                </a:solidFill>
                <a:latin typeface="Consolas" panose="020B0609020204030204" pitchFamily="49" charset="0"/>
                <a:cs typeface="Consolas" panose="020B0609020204030204" pitchFamily="49" charset="0"/>
              </a:rPr>
              <a:t>    Dim num As Long</a:t>
            </a:r>
          </a:p>
          <a:p>
            <a:r>
              <a:rPr lang="pt-BR" b="1" dirty="0">
                <a:solidFill>
                  <a:schemeClr val="bg1"/>
                </a:solidFill>
                <a:latin typeface="Consolas" panose="020B0609020204030204" pitchFamily="49" charset="0"/>
                <a:cs typeface="Consolas" panose="020B0609020204030204" pitchFamily="49" charset="0"/>
              </a:rPr>
              <a:t>    num = 12</a:t>
            </a:r>
          </a:p>
          <a:p>
            <a:r>
              <a:rPr lang="pt-BR" b="1" dirty="0">
                <a:solidFill>
                  <a:schemeClr val="bg1"/>
                </a:solidFill>
                <a:latin typeface="Consolas" panose="020B0609020204030204" pitchFamily="49" charset="0"/>
                <a:cs typeface="Consolas" panose="020B0609020204030204" pitchFamily="49" charset="0"/>
              </a:rPr>
              <a:t>    MsgBox ("num=" &amp; num)</a:t>
            </a:r>
          </a:p>
          <a:p>
            <a:r>
              <a:rPr lang="pt-BR"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518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Option Explicit</a:t>
            </a:r>
            <a:endParaRPr lang="en-CA" dirty="0"/>
          </a:p>
        </p:txBody>
      </p:sp>
      <p:sp>
        <p:nvSpPr>
          <p:cNvPr id="3" name="Content Placeholder 2"/>
          <p:cNvSpPr>
            <a:spLocks noGrp="1"/>
          </p:cNvSpPr>
          <p:nvPr>
            <p:ph idx="1"/>
          </p:nvPr>
        </p:nvSpPr>
        <p:spPr/>
        <p:txBody>
          <a:bodyPr/>
          <a:lstStyle/>
          <a:p>
            <a:r>
              <a:rPr lang="en-CA" dirty="0" smtClean="0"/>
              <a:t>It’s not mandatory to include for your program “to work”.</a:t>
            </a:r>
          </a:p>
          <a:p>
            <a:r>
              <a:rPr lang="en-CA" dirty="0" smtClean="0"/>
              <a:t>But including it at the very start of your program before the ‘sub’ and subroutine name will save you many headaches!</a:t>
            </a:r>
          </a:p>
          <a:p>
            <a:r>
              <a:rPr lang="en-CA" dirty="0" smtClean="0"/>
              <a:t>More details will be provided in tutorial.</a:t>
            </a:r>
            <a:endParaRPr lang="en-CA" dirty="0"/>
          </a:p>
        </p:txBody>
      </p:sp>
      <p:pic>
        <p:nvPicPr>
          <p:cNvPr id="5" name="Picture 4"/>
          <p:cNvPicPr>
            <a:picLocks noChangeAspect="1"/>
          </p:cNvPicPr>
          <p:nvPr/>
        </p:nvPicPr>
        <p:blipFill>
          <a:blip r:embed="rId2"/>
          <a:stretch>
            <a:fillRect/>
          </a:stretch>
        </p:blipFill>
        <p:spPr>
          <a:xfrm>
            <a:off x="609600" y="3206344"/>
            <a:ext cx="6934200" cy="3480968"/>
          </a:xfrm>
          <a:prstGeom prst="rect">
            <a:avLst/>
          </a:prstGeom>
        </p:spPr>
      </p:pic>
    </p:spTree>
    <p:extLst>
      <p:ext uri="{BB962C8B-B14F-4D97-AF65-F5344CB8AC3E}">
        <p14:creationId xmlns:p14="http://schemas.microsoft.com/office/powerpoint/2010/main" val="36150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Third VBA </a:t>
            </a:r>
            <a:r>
              <a:rPr lang="en-US" dirty="0" smtClean="0"/>
              <a:t>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extLst>
      <p:ext uri="{BB962C8B-B14F-4D97-AF65-F5344CB8AC3E}">
        <p14:creationId xmlns:p14="http://schemas.microsoft.com/office/powerpoint/2010/main" val="15402331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Third </a:t>
            </a:r>
            <a:r>
              <a:rPr lang="en-US" dirty="0" smtClean="0"/>
              <a:t>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dirty="0">
                <a:cs typeface="Consolas" pitchFamily="49" charset="0"/>
              </a:rPr>
              <a:t>: </a:t>
            </a:r>
            <a:r>
              <a:rPr lang="en-US" sz="1800" dirty="0" smtClean="0">
                <a:latin typeface="Consolas" pitchFamily="49" charset="0"/>
                <a:cs typeface="Consolas" pitchFamily="49" charset="0"/>
              </a:rPr>
              <a:t>3</a:t>
            </a:r>
            <a:r>
              <a:rPr lang="en-US" sz="1800" dirty="0">
                <a:latin typeface="Consolas" pitchFamily="49" charset="0"/>
                <a:cs typeface="Consolas" pitchFamily="49" charset="0"/>
              </a:rPr>
              <a:t>t</a:t>
            </a:r>
            <a:r>
              <a:rPr lang="en-US" sz="1800" dirty="0" smtClean="0">
                <a:latin typeface="Consolas" pitchFamily="49" charset="0"/>
                <a:cs typeface="Consolas" pitchFamily="49" charset="0"/>
              </a:rPr>
              <a:t>ypes.docm</a:t>
            </a: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Sub </a:t>
            </a:r>
            <a:r>
              <a:rPr lang="en-US" sz="1800" dirty="0" err="1" smtClean="0">
                <a:latin typeface="Consolas" pitchFamily="49" charset="0"/>
                <a:cs typeface="Consolas" pitchFamily="49" charset="0"/>
              </a:rPr>
              <a:t>thirdExample</a:t>
            </a: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Long</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18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806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806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88066">
                                            <p:txEl>
                                              <p:pRg st="8" end="8"/>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51"/>
                                        </p:tgtEl>
                                        <p:attrNameLst>
                                          <p:attrName>style.visibility</p:attrName>
                                        </p:attrNameLst>
                                      </p:cBhvr>
                                      <p:to>
                                        <p:strVal val="visible"/>
                                      </p:to>
                                    </p:set>
                                    <p:animEffect transition="in" filter="randombar(horizontal)">
                                      <p:cBhvr>
                                        <p:cTn id="36"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8066">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animEffect transition="in" filter="randombar(horizontal)">
                                      <p:cBhvr>
                                        <p:cTn id="47" dur="500"/>
                                        <p:tgtEl>
                                          <p:spTgt spid="205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#2</a:t>
            </a:r>
            <a:endParaRPr lang="en-US" dirty="0"/>
          </a:p>
        </p:txBody>
      </p:sp>
      <p:sp>
        <p:nvSpPr>
          <p:cNvPr id="3" name="Content Placeholder 2"/>
          <p:cNvSpPr>
            <a:spLocks noGrp="1"/>
          </p:cNvSpPr>
          <p:nvPr>
            <p:ph idx="1"/>
          </p:nvPr>
        </p:nvSpPr>
        <p:spPr/>
        <p:txBody>
          <a:bodyPr/>
          <a:lstStyle/>
          <a:p>
            <a:r>
              <a:rPr lang="en-US" smtClean="0"/>
              <a:t>What would appear as output (MsgBox) when the following VBA macro program was executed</a:t>
            </a:r>
            <a:endParaRPr lang="en-US" dirty="0"/>
          </a:p>
        </p:txBody>
      </p:sp>
      <p:sp>
        <p:nvSpPr>
          <p:cNvPr id="4" name="Rectangle 3"/>
          <p:cNvSpPr/>
          <p:nvPr/>
        </p:nvSpPr>
        <p:spPr>
          <a:xfrm>
            <a:off x="762000" y="2286000"/>
            <a:ext cx="66294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exercise2()</a:t>
            </a:r>
            <a:endParaRPr lang="pt-BR" b="1" dirty="0">
              <a:solidFill>
                <a:schemeClr val="bg1"/>
              </a:solidFill>
              <a:latin typeface="Consolas" panose="020B0609020204030204" pitchFamily="49" charset="0"/>
              <a:cs typeface="Consolas" panose="020B0609020204030204" pitchFamily="49" charset="0"/>
            </a:endParaRPr>
          </a:p>
          <a:p>
            <a:r>
              <a:rPr lang="pt-BR" b="1" dirty="0">
                <a:solidFill>
                  <a:schemeClr val="bg1"/>
                </a:solidFill>
                <a:latin typeface="Consolas" panose="020B0609020204030204" pitchFamily="49" charset="0"/>
                <a:cs typeface="Consolas" panose="020B0609020204030204" pitchFamily="49" charset="0"/>
              </a:rPr>
              <a:t>    Dim num1 As Long</a:t>
            </a:r>
          </a:p>
          <a:p>
            <a:r>
              <a:rPr lang="pt-BR" b="1" dirty="0">
                <a:solidFill>
                  <a:schemeClr val="bg1"/>
                </a:solidFill>
                <a:latin typeface="Consolas" panose="020B0609020204030204" pitchFamily="49" charset="0"/>
                <a:cs typeface="Consolas" panose="020B0609020204030204" pitchFamily="49" charset="0"/>
              </a:rPr>
              <a:t>    num1 = 1</a:t>
            </a:r>
          </a:p>
          <a:p>
            <a:r>
              <a:rPr lang="pt-BR" b="1" dirty="0">
                <a:solidFill>
                  <a:schemeClr val="bg1"/>
                </a:solidFill>
                <a:latin typeface="Consolas" panose="020B0609020204030204" pitchFamily="49" charset="0"/>
                <a:cs typeface="Consolas" panose="020B0609020204030204" pitchFamily="49" charset="0"/>
              </a:rPr>
              <a:t>    MsgBox (num1)</a:t>
            </a:r>
          </a:p>
          <a:p>
            <a:r>
              <a:rPr lang="pt-BR" b="1" dirty="0">
                <a:solidFill>
                  <a:schemeClr val="bg1"/>
                </a:solidFill>
                <a:latin typeface="Consolas" panose="020B0609020204030204" pitchFamily="49" charset="0"/>
                <a:cs typeface="Consolas" panose="020B0609020204030204" pitchFamily="49" charset="0"/>
              </a:rPr>
              <a:t>    num1 = num1 + 1</a:t>
            </a:r>
          </a:p>
          <a:p>
            <a:r>
              <a:rPr lang="pt-BR" b="1" dirty="0">
                <a:solidFill>
                  <a:schemeClr val="bg1"/>
                </a:solidFill>
                <a:latin typeface="Consolas" panose="020B0609020204030204" pitchFamily="49" charset="0"/>
                <a:cs typeface="Consolas" panose="020B0609020204030204" pitchFamily="49" charset="0"/>
              </a:rPr>
              <a:t>    MsgBox (num1)</a:t>
            </a:r>
          </a:p>
          <a:p>
            <a:r>
              <a:rPr lang="pt-BR" b="1" dirty="0">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3940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1135172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Naming Variables: VBA Language Requirements</a:t>
            </a:r>
            <a:endParaRPr lang="en-US"/>
          </a:p>
        </p:txBody>
      </p:sp>
      <p:sp>
        <p:nvSpPr>
          <p:cNvPr id="3" name="Content Placeholder 2"/>
          <p:cNvSpPr>
            <a:spLocks noGrp="1"/>
          </p:cNvSpPr>
          <p:nvPr>
            <p:ph idx="1"/>
          </p:nvPr>
        </p:nvSpPr>
        <p:spPr/>
        <p:txBody>
          <a:bodyPr/>
          <a:lstStyle/>
          <a:p>
            <a:r>
              <a:rPr lang="en-US" smtClean="0"/>
              <a:t>Names </a:t>
            </a:r>
            <a:r>
              <a:rPr lang="en-US" b="1" smtClean="0"/>
              <a:t>must</a:t>
            </a:r>
            <a:r>
              <a:rPr lang="en-US" smtClean="0"/>
              <a:t> begin with an alphabetic character</a:t>
            </a:r>
          </a:p>
          <a:p>
            <a:pPr lvl="1"/>
            <a:r>
              <a:rPr lang="en-US" smtClean="0"/>
              <a:t>OK: </a:t>
            </a:r>
            <a:r>
              <a:rPr lang="en-US" smtClean="0">
                <a:latin typeface="Consolas" panose="020B0609020204030204" pitchFamily="49" charset="0"/>
                <a:cs typeface="Consolas" panose="020B0609020204030204" pitchFamily="49" charset="0"/>
              </a:rPr>
              <a:t>name1</a:t>
            </a:r>
            <a:r>
              <a:rPr lang="en-US" smtClean="0"/>
              <a:t>      Not OK: </a:t>
            </a:r>
            <a:r>
              <a:rPr lang="en-US" smtClean="0">
                <a:latin typeface="Consolas" panose="020B0609020204030204" pitchFamily="49" charset="0"/>
                <a:cs typeface="Consolas" panose="020B0609020204030204" pitchFamily="49" charset="0"/>
              </a:rPr>
              <a:t>1name</a:t>
            </a:r>
          </a:p>
          <a:p>
            <a:r>
              <a:rPr lang="en-US" smtClean="0"/>
              <a:t>Names </a:t>
            </a:r>
            <a:r>
              <a:rPr lang="en-US" b="1" smtClean="0"/>
              <a:t>cannot</a:t>
            </a:r>
            <a:r>
              <a:rPr lang="en-US" smtClean="0"/>
              <a:t> contain a space</a:t>
            </a:r>
          </a:p>
          <a:p>
            <a:pPr lvl="1"/>
            <a:r>
              <a:rPr lang="en-US" smtClean="0"/>
              <a:t>OK: </a:t>
            </a:r>
            <a:r>
              <a:rPr lang="en-US" smtClean="0">
                <a:latin typeface="Consolas" panose="020B0609020204030204" pitchFamily="49" charset="0"/>
                <a:cs typeface="Consolas" panose="020B0609020204030204" pitchFamily="49" charset="0"/>
              </a:rPr>
              <a:t>firstName</a:t>
            </a:r>
            <a:r>
              <a:rPr lang="en-US" smtClean="0"/>
              <a:t>    Not OK: </a:t>
            </a:r>
            <a:r>
              <a:rPr lang="en-US" smtClean="0">
                <a:latin typeface="Consolas" panose="020B0609020204030204" pitchFamily="49" charset="0"/>
                <a:cs typeface="Consolas" panose="020B0609020204030204" pitchFamily="49" charset="0"/>
              </a:rPr>
              <a:t>first name</a:t>
            </a:r>
          </a:p>
          <a:p>
            <a:r>
              <a:rPr lang="en-US" smtClean="0"/>
              <a:t>Names </a:t>
            </a:r>
            <a:r>
              <a:rPr lang="en-US" b="1" smtClean="0"/>
              <a:t>cannot</a:t>
            </a:r>
            <a:r>
              <a:rPr lang="en-US" smtClean="0"/>
              <a:t> use special characters anywhere in the name</a:t>
            </a:r>
          </a:p>
          <a:p>
            <a:pPr lvl="1"/>
            <a:r>
              <a:rPr lang="en-US" smtClean="0"/>
              <a:t>Punctuation: </a:t>
            </a:r>
            <a:r>
              <a:rPr lang="en-US" smtClean="0">
                <a:latin typeface="Consolas" panose="020B0609020204030204" pitchFamily="49" charset="0"/>
                <a:cs typeface="Consolas" panose="020B0609020204030204" pitchFamily="49" charset="0"/>
              </a:rPr>
              <a:t>!  ? .</a:t>
            </a:r>
          </a:p>
          <a:p>
            <a:pPr lvl="1"/>
            <a:r>
              <a:rPr lang="en-US" smtClean="0"/>
              <a:t>Mathematical operators: </a:t>
            </a:r>
            <a:r>
              <a:rPr lang="en-US" smtClean="0">
                <a:latin typeface="Consolas" panose="020B0609020204030204" pitchFamily="49" charset="0"/>
                <a:cs typeface="Consolas" panose="020B0609020204030204" pitchFamily="49" charset="0"/>
              </a:rPr>
              <a:t>+ - * / ^</a:t>
            </a:r>
          </a:p>
          <a:p>
            <a:pPr lvl="1"/>
            <a:r>
              <a:rPr lang="en-US" smtClean="0"/>
              <a:t>Comparison operators: </a:t>
            </a:r>
            <a:r>
              <a:rPr lang="en-US" smtClean="0">
                <a:latin typeface="Consolas" panose="020B0609020204030204" pitchFamily="49" charset="0"/>
                <a:cs typeface="Consolas" panose="020B0609020204030204" pitchFamily="49" charset="0"/>
              </a:rPr>
              <a:t>&lt;   &lt;=   &gt;   &gt;=   &lt;&gt;   = </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4361040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smtClean="0"/>
              <a:t>Naming Variables: Style Conventions</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920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a:t>
            </a:r>
            <a:r>
              <a:rPr lang="en-CA" smtClean="0"/>
              <a:t>Conventions (2)</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smtClean="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1289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397833617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0208990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name</a:t>
            </a:r>
            <a:r>
              <a:rPr lang="en-US" sz="1800" b="1" dirty="0" smtClean="0">
                <a:solidFill>
                  <a:srgbClr val="FF0000"/>
                </a:solidFill>
                <a:latin typeface="Consolas" pitchFamily="49" charset="0"/>
                <a:cs typeface="Consolas" pitchFamily="49" charset="0"/>
              </a:rPr>
              <a:t>"</a:t>
            </a:r>
            <a:r>
              <a:rPr lang="en-US" sz="1800" dirty="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(first)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
        <p:nvSpPr>
          <p:cNvPr id="2" name="Freeform 1"/>
          <p:cNvSpPr/>
          <p:nvPr/>
        </p:nvSpPr>
        <p:spPr>
          <a:xfrm>
            <a:off x="3185652" y="3731342"/>
            <a:ext cx="2271251" cy="1917291"/>
          </a:xfrm>
          <a:custGeom>
            <a:avLst/>
            <a:gdLst>
              <a:gd name="connsiteX0" fmla="*/ 781664 w 2271251"/>
              <a:gd name="connsiteY0" fmla="*/ 0 h 1917291"/>
              <a:gd name="connsiteX1" fmla="*/ 634180 w 2271251"/>
              <a:gd name="connsiteY1" fmla="*/ 88490 h 1917291"/>
              <a:gd name="connsiteX2" fmla="*/ 486696 w 2271251"/>
              <a:gd name="connsiteY2" fmla="*/ 147484 h 1917291"/>
              <a:gd name="connsiteX3" fmla="*/ 427703 w 2271251"/>
              <a:gd name="connsiteY3" fmla="*/ 191729 h 1917291"/>
              <a:gd name="connsiteX4" fmla="*/ 339213 w 2271251"/>
              <a:gd name="connsiteY4" fmla="*/ 250723 h 1917291"/>
              <a:gd name="connsiteX5" fmla="*/ 265471 w 2271251"/>
              <a:gd name="connsiteY5" fmla="*/ 324464 h 1917291"/>
              <a:gd name="connsiteX6" fmla="*/ 221225 w 2271251"/>
              <a:gd name="connsiteY6" fmla="*/ 383458 h 1917291"/>
              <a:gd name="connsiteX7" fmla="*/ 117987 w 2271251"/>
              <a:gd name="connsiteY7" fmla="*/ 486697 h 1917291"/>
              <a:gd name="connsiteX8" fmla="*/ 73742 w 2271251"/>
              <a:gd name="connsiteY8" fmla="*/ 530942 h 1917291"/>
              <a:gd name="connsiteX9" fmla="*/ 44245 w 2271251"/>
              <a:gd name="connsiteY9" fmla="*/ 575187 h 1917291"/>
              <a:gd name="connsiteX10" fmla="*/ 14748 w 2271251"/>
              <a:gd name="connsiteY10" fmla="*/ 678426 h 1917291"/>
              <a:gd name="connsiteX11" fmla="*/ 0 w 2271251"/>
              <a:gd name="connsiteY11" fmla="*/ 722671 h 1917291"/>
              <a:gd name="connsiteX12" fmla="*/ 29496 w 2271251"/>
              <a:gd name="connsiteY12" fmla="*/ 1135626 h 1917291"/>
              <a:gd name="connsiteX13" fmla="*/ 58993 w 2271251"/>
              <a:gd name="connsiteY13" fmla="*/ 1268361 h 1917291"/>
              <a:gd name="connsiteX14" fmla="*/ 103238 w 2271251"/>
              <a:gd name="connsiteY14" fmla="*/ 1297858 h 1917291"/>
              <a:gd name="connsiteX15" fmla="*/ 147483 w 2271251"/>
              <a:gd name="connsiteY15" fmla="*/ 1342103 h 1917291"/>
              <a:gd name="connsiteX16" fmla="*/ 191729 w 2271251"/>
              <a:gd name="connsiteY16" fmla="*/ 1371600 h 1917291"/>
              <a:gd name="connsiteX17" fmla="*/ 265471 w 2271251"/>
              <a:gd name="connsiteY17" fmla="*/ 1445342 h 1917291"/>
              <a:gd name="connsiteX18" fmla="*/ 339213 w 2271251"/>
              <a:gd name="connsiteY18" fmla="*/ 1474839 h 1917291"/>
              <a:gd name="connsiteX19" fmla="*/ 383458 w 2271251"/>
              <a:gd name="connsiteY19" fmla="*/ 1504335 h 1917291"/>
              <a:gd name="connsiteX20" fmla="*/ 427703 w 2271251"/>
              <a:gd name="connsiteY20" fmla="*/ 1519084 h 1917291"/>
              <a:gd name="connsiteX21" fmla="*/ 471948 w 2271251"/>
              <a:gd name="connsiteY21" fmla="*/ 1548581 h 1917291"/>
              <a:gd name="connsiteX22" fmla="*/ 560438 w 2271251"/>
              <a:gd name="connsiteY22" fmla="*/ 1578077 h 1917291"/>
              <a:gd name="connsiteX23" fmla="*/ 604683 w 2271251"/>
              <a:gd name="connsiteY23" fmla="*/ 1592826 h 1917291"/>
              <a:gd name="connsiteX24" fmla="*/ 648929 w 2271251"/>
              <a:gd name="connsiteY24" fmla="*/ 1622323 h 1917291"/>
              <a:gd name="connsiteX25" fmla="*/ 781664 w 2271251"/>
              <a:gd name="connsiteY25" fmla="*/ 1651819 h 1917291"/>
              <a:gd name="connsiteX26" fmla="*/ 914400 w 2271251"/>
              <a:gd name="connsiteY26" fmla="*/ 1681316 h 1917291"/>
              <a:gd name="connsiteX27" fmla="*/ 1312606 w 2271251"/>
              <a:gd name="connsiteY27" fmla="*/ 1696064 h 1917291"/>
              <a:gd name="connsiteX28" fmla="*/ 1651819 w 2271251"/>
              <a:gd name="connsiteY28" fmla="*/ 1710813 h 1917291"/>
              <a:gd name="connsiteX29" fmla="*/ 1696064 w 2271251"/>
              <a:gd name="connsiteY29" fmla="*/ 1725561 h 1917291"/>
              <a:gd name="connsiteX30" fmla="*/ 1814051 w 2271251"/>
              <a:gd name="connsiteY30" fmla="*/ 1740310 h 1917291"/>
              <a:gd name="connsiteX31" fmla="*/ 1843548 w 2271251"/>
              <a:gd name="connsiteY31" fmla="*/ 1784555 h 1917291"/>
              <a:gd name="connsiteX32" fmla="*/ 1902542 w 2271251"/>
              <a:gd name="connsiteY32" fmla="*/ 1799303 h 1917291"/>
              <a:gd name="connsiteX33" fmla="*/ 1946787 w 2271251"/>
              <a:gd name="connsiteY33" fmla="*/ 1828800 h 1917291"/>
              <a:gd name="connsiteX34" fmla="*/ 1991032 w 2271251"/>
              <a:gd name="connsiteY34" fmla="*/ 1873045 h 1917291"/>
              <a:gd name="connsiteX35" fmla="*/ 2064774 w 2271251"/>
              <a:gd name="connsiteY35" fmla="*/ 1887793 h 1917291"/>
              <a:gd name="connsiteX36" fmla="*/ 2271251 w 2271251"/>
              <a:gd name="connsiteY36" fmla="*/ 1917290 h 191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71251" h="1917291">
                <a:moveTo>
                  <a:pt x="781664" y="0"/>
                </a:moveTo>
                <a:cubicBezTo>
                  <a:pt x="732503" y="29497"/>
                  <a:pt x="688569" y="70360"/>
                  <a:pt x="634180" y="88490"/>
                </a:cubicBezTo>
                <a:cubicBezTo>
                  <a:pt x="577444" y="107402"/>
                  <a:pt x="536297" y="116483"/>
                  <a:pt x="486696" y="147484"/>
                </a:cubicBezTo>
                <a:cubicBezTo>
                  <a:pt x="465852" y="160512"/>
                  <a:pt x="447840" y="177633"/>
                  <a:pt x="427703" y="191729"/>
                </a:cubicBezTo>
                <a:cubicBezTo>
                  <a:pt x="398661" y="212059"/>
                  <a:pt x="339213" y="250723"/>
                  <a:pt x="339213" y="250723"/>
                </a:cubicBezTo>
                <a:cubicBezTo>
                  <a:pt x="260553" y="368711"/>
                  <a:pt x="363794" y="226142"/>
                  <a:pt x="265471" y="324464"/>
                </a:cubicBezTo>
                <a:cubicBezTo>
                  <a:pt x="248090" y="341845"/>
                  <a:pt x="237760" y="365270"/>
                  <a:pt x="221225" y="383458"/>
                </a:cubicBezTo>
                <a:cubicBezTo>
                  <a:pt x="188488" y="419469"/>
                  <a:pt x="152400" y="452284"/>
                  <a:pt x="117987" y="486697"/>
                </a:cubicBezTo>
                <a:cubicBezTo>
                  <a:pt x="103239" y="501445"/>
                  <a:pt x="85312" y="513588"/>
                  <a:pt x="73742" y="530942"/>
                </a:cubicBezTo>
                <a:cubicBezTo>
                  <a:pt x="63910" y="545690"/>
                  <a:pt x="52172" y="559333"/>
                  <a:pt x="44245" y="575187"/>
                </a:cubicBezTo>
                <a:cubicBezTo>
                  <a:pt x="32455" y="598766"/>
                  <a:pt x="21050" y="656367"/>
                  <a:pt x="14748" y="678426"/>
                </a:cubicBezTo>
                <a:cubicBezTo>
                  <a:pt x="10477" y="693374"/>
                  <a:pt x="4916" y="707923"/>
                  <a:pt x="0" y="722671"/>
                </a:cubicBezTo>
                <a:cubicBezTo>
                  <a:pt x="40451" y="924934"/>
                  <a:pt x="-2179" y="692175"/>
                  <a:pt x="29496" y="1135626"/>
                </a:cubicBezTo>
                <a:cubicBezTo>
                  <a:pt x="29587" y="1136897"/>
                  <a:pt x="53232" y="1259720"/>
                  <a:pt x="58993" y="1268361"/>
                </a:cubicBezTo>
                <a:cubicBezTo>
                  <a:pt x="68825" y="1283109"/>
                  <a:pt x="89621" y="1286510"/>
                  <a:pt x="103238" y="1297858"/>
                </a:cubicBezTo>
                <a:cubicBezTo>
                  <a:pt x="119261" y="1311211"/>
                  <a:pt x="131460" y="1328751"/>
                  <a:pt x="147483" y="1342103"/>
                </a:cubicBezTo>
                <a:cubicBezTo>
                  <a:pt x="161100" y="1353451"/>
                  <a:pt x="178389" y="1359928"/>
                  <a:pt x="191729" y="1371600"/>
                </a:cubicBezTo>
                <a:cubicBezTo>
                  <a:pt x="217890" y="1394491"/>
                  <a:pt x="236993" y="1425407"/>
                  <a:pt x="265471" y="1445342"/>
                </a:cubicBezTo>
                <a:cubicBezTo>
                  <a:pt x="287160" y="1460524"/>
                  <a:pt x="315534" y="1462999"/>
                  <a:pt x="339213" y="1474839"/>
                </a:cubicBezTo>
                <a:cubicBezTo>
                  <a:pt x="355067" y="1482766"/>
                  <a:pt x="367604" y="1496408"/>
                  <a:pt x="383458" y="1504335"/>
                </a:cubicBezTo>
                <a:cubicBezTo>
                  <a:pt x="397363" y="1511287"/>
                  <a:pt x="413798" y="1512131"/>
                  <a:pt x="427703" y="1519084"/>
                </a:cubicBezTo>
                <a:cubicBezTo>
                  <a:pt x="443557" y="1527011"/>
                  <a:pt x="455750" y="1541382"/>
                  <a:pt x="471948" y="1548581"/>
                </a:cubicBezTo>
                <a:cubicBezTo>
                  <a:pt x="500360" y="1561209"/>
                  <a:pt x="530941" y="1568245"/>
                  <a:pt x="560438" y="1578077"/>
                </a:cubicBezTo>
                <a:cubicBezTo>
                  <a:pt x="575186" y="1582993"/>
                  <a:pt x="591748" y="1584203"/>
                  <a:pt x="604683" y="1592826"/>
                </a:cubicBezTo>
                <a:cubicBezTo>
                  <a:pt x="619432" y="1602658"/>
                  <a:pt x="632637" y="1615341"/>
                  <a:pt x="648929" y="1622323"/>
                </a:cubicBezTo>
                <a:cubicBezTo>
                  <a:pt x="670126" y="1631407"/>
                  <a:pt x="764865" y="1647619"/>
                  <a:pt x="781664" y="1651819"/>
                </a:cubicBezTo>
                <a:cubicBezTo>
                  <a:pt x="856008" y="1670405"/>
                  <a:pt x="807247" y="1674822"/>
                  <a:pt x="914400" y="1681316"/>
                </a:cubicBezTo>
                <a:cubicBezTo>
                  <a:pt x="1046983" y="1689351"/>
                  <a:pt x="1179886" y="1690755"/>
                  <a:pt x="1312606" y="1696064"/>
                </a:cubicBezTo>
                <a:lnTo>
                  <a:pt x="1651819" y="1710813"/>
                </a:lnTo>
                <a:cubicBezTo>
                  <a:pt x="1666567" y="1715729"/>
                  <a:pt x="1680769" y="1722780"/>
                  <a:pt x="1696064" y="1725561"/>
                </a:cubicBezTo>
                <a:cubicBezTo>
                  <a:pt x="1735060" y="1732651"/>
                  <a:pt x="1777251" y="1725590"/>
                  <a:pt x="1814051" y="1740310"/>
                </a:cubicBezTo>
                <a:cubicBezTo>
                  <a:pt x="1830509" y="1746893"/>
                  <a:pt x="1828800" y="1774723"/>
                  <a:pt x="1843548" y="1784555"/>
                </a:cubicBezTo>
                <a:cubicBezTo>
                  <a:pt x="1860414" y="1795799"/>
                  <a:pt x="1882877" y="1794387"/>
                  <a:pt x="1902542" y="1799303"/>
                </a:cubicBezTo>
                <a:cubicBezTo>
                  <a:pt x="1917290" y="1809135"/>
                  <a:pt x="1933170" y="1817452"/>
                  <a:pt x="1946787" y="1828800"/>
                </a:cubicBezTo>
                <a:cubicBezTo>
                  <a:pt x="1962810" y="1842153"/>
                  <a:pt x="1972377" y="1863717"/>
                  <a:pt x="1991032" y="1873045"/>
                </a:cubicBezTo>
                <a:cubicBezTo>
                  <a:pt x="2013453" y="1884255"/>
                  <a:pt x="2040048" y="1883672"/>
                  <a:pt x="2064774" y="1887793"/>
                </a:cubicBezTo>
                <a:cubicBezTo>
                  <a:pt x="2246242" y="1918038"/>
                  <a:pt x="2192991" y="1917290"/>
                  <a:pt x="2271251" y="1917290"/>
                </a:cubicBezTo>
              </a:path>
            </a:pathLst>
          </a:custGeom>
          <a:noFill/>
          <a:ln>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6356555" y="3657600"/>
            <a:ext cx="2109019" cy="1769806"/>
          </a:xfrm>
          <a:custGeom>
            <a:avLst/>
            <a:gdLst>
              <a:gd name="connsiteX0" fmla="*/ 1622322 w 2109019"/>
              <a:gd name="connsiteY0" fmla="*/ 0 h 1769806"/>
              <a:gd name="connsiteX1" fmla="*/ 1961535 w 2109019"/>
              <a:gd name="connsiteY1" fmla="*/ 44245 h 1769806"/>
              <a:gd name="connsiteX2" fmla="*/ 2005780 w 2109019"/>
              <a:gd name="connsiteY2" fmla="*/ 73742 h 1769806"/>
              <a:gd name="connsiteX3" fmla="*/ 2035277 w 2109019"/>
              <a:gd name="connsiteY3" fmla="*/ 162232 h 1769806"/>
              <a:gd name="connsiteX4" fmla="*/ 2064774 w 2109019"/>
              <a:gd name="connsiteY4" fmla="*/ 206477 h 1769806"/>
              <a:gd name="connsiteX5" fmla="*/ 2079522 w 2109019"/>
              <a:gd name="connsiteY5" fmla="*/ 265471 h 1769806"/>
              <a:gd name="connsiteX6" fmla="*/ 2094271 w 2109019"/>
              <a:gd name="connsiteY6" fmla="*/ 309716 h 1769806"/>
              <a:gd name="connsiteX7" fmla="*/ 2109019 w 2109019"/>
              <a:gd name="connsiteY7" fmla="*/ 383458 h 1769806"/>
              <a:gd name="connsiteX8" fmla="*/ 2079522 w 2109019"/>
              <a:gd name="connsiteY8" fmla="*/ 693174 h 1769806"/>
              <a:gd name="connsiteX9" fmla="*/ 2050026 w 2109019"/>
              <a:gd name="connsiteY9" fmla="*/ 1091381 h 1769806"/>
              <a:gd name="connsiteX10" fmla="*/ 2005780 w 2109019"/>
              <a:gd name="connsiteY10" fmla="*/ 1179871 h 1769806"/>
              <a:gd name="connsiteX11" fmla="*/ 1961535 w 2109019"/>
              <a:gd name="connsiteY11" fmla="*/ 1209368 h 1769806"/>
              <a:gd name="connsiteX12" fmla="*/ 1843548 w 2109019"/>
              <a:gd name="connsiteY12" fmla="*/ 1312606 h 1769806"/>
              <a:gd name="connsiteX13" fmla="*/ 1755058 w 2109019"/>
              <a:gd name="connsiteY13" fmla="*/ 1371600 h 1769806"/>
              <a:gd name="connsiteX14" fmla="*/ 1622322 w 2109019"/>
              <a:gd name="connsiteY14" fmla="*/ 1445342 h 1769806"/>
              <a:gd name="connsiteX15" fmla="*/ 1519084 w 2109019"/>
              <a:gd name="connsiteY15" fmla="*/ 1460090 h 1769806"/>
              <a:gd name="connsiteX16" fmla="*/ 1401097 w 2109019"/>
              <a:gd name="connsiteY16" fmla="*/ 1504335 h 1769806"/>
              <a:gd name="connsiteX17" fmla="*/ 1312606 w 2109019"/>
              <a:gd name="connsiteY17" fmla="*/ 1533832 h 1769806"/>
              <a:gd name="connsiteX18" fmla="*/ 1194619 w 2109019"/>
              <a:gd name="connsiteY18" fmla="*/ 1563329 h 1769806"/>
              <a:gd name="connsiteX19" fmla="*/ 1120877 w 2109019"/>
              <a:gd name="connsiteY19" fmla="*/ 1578077 h 1769806"/>
              <a:gd name="connsiteX20" fmla="*/ 1002890 w 2109019"/>
              <a:gd name="connsiteY20" fmla="*/ 1607574 h 1769806"/>
              <a:gd name="connsiteX21" fmla="*/ 840658 w 2109019"/>
              <a:gd name="connsiteY21" fmla="*/ 1637071 h 1769806"/>
              <a:gd name="connsiteX22" fmla="*/ 752168 w 2109019"/>
              <a:gd name="connsiteY22" fmla="*/ 1666568 h 1769806"/>
              <a:gd name="connsiteX23" fmla="*/ 486697 w 2109019"/>
              <a:gd name="connsiteY23" fmla="*/ 1681316 h 1769806"/>
              <a:gd name="connsiteX24" fmla="*/ 324464 w 2109019"/>
              <a:gd name="connsiteY24" fmla="*/ 1710813 h 1769806"/>
              <a:gd name="connsiteX25" fmla="*/ 58993 w 2109019"/>
              <a:gd name="connsiteY25" fmla="*/ 1725561 h 1769806"/>
              <a:gd name="connsiteX26" fmla="*/ 0 w 2109019"/>
              <a:gd name="connsiteY26" fmla="*/ 1769806 h 176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09019" h="1769806">
                <a:moveTo>
                  <a:pt x="1622322" y="0"/>
                </a:moveTo>
                <a:cubicBezTo>
                  <a:pt x="1735393" y="14748"/>
                  <a:pt x="1849558" y="22711"/>
                  <a:pt x="1961535" y="44245"/>
                </a:cubicBezTo>
                <a:cubicBezTo>
                  <a:pt x="1978941" y="47592"/>
                  <a:pt x="1996386" y="58711"/>
                  <a:pt x="2005780" y="73742"/>
                </a:cubicBezTo>
                <a:cubicBezTo>
                  <a:pt x="2022259" y="100108"/>
                  <a:pt x="2025445" y="132735"/>
                  <a:pt x="2035277" y="162232"/>
                </a:cubicBezTo>
                <a:cubicBezTo>
                  <a:pt x="2040882" y="179048"/>
                  <a:pt x="2054942" y="191729"/>
                  <a:pt x="2064774" y="206477"/>
                </a:cubicBezTo>
                <a:cubicBezTo>
                  <a:pt x="2069690" y="226142"/>
                  <a:pt x="2073953" y="245981"/>
                  <a:pt x="2079522" y="265471"/>
                </a:cubicBezTo>
                <a:cubicBezTo>
                  <a:pt x="2083793" y="280419"/>
                  <a:pt x="2090500" y="294634"/>
                  <a:pt x="2094271" y="309716"/>
                </a:cubicBezTo>
                <a:cubicBezTo>
                  <a:pt x="2100351" y="334035"/>
                  <a:pt x="2104103" y="358877"/>
                  <a:pt x="2109019" y="383458"/>
                </a:cubicBezTo>
                <a:cubicBezTo>
                  <a:pt x="2099187" y="486697"/>
                  <a:pt x="2086740" y="589720"/>
                  <a:pt x="2079522" y="693174"/>
                </a:cubicBezTo>
                <a:cubicBezTo>
                  <a:pt x="2066890" y="874240"/>
                  <a:pt x="2085253" y="950474"/>
                  <a:pt x="2050026" y="1091381"/>
                </a:cubicBezTo>
                <a:cubicBezTo>
                  <a:pt x="2042029" y="1123367"/>
                  <a:pt x="2029810" y="1155841"/>
                  <a:pt x="2005780" y="1179871"/>
                </a:cubicBezTo>
                <a:cubicBezTo>
                  <a:pt x="1993246" y="1192405"/>
                  <a:pt x="1976283" y="1199536"/>
                  <a:pt x="1961535" y="1209368"/>
                </a:cubicBezTo>
                <a:cubicBezTo>
                  <a:pt x="1877959" y="1334734"/>
                  <a:pt x="2015619" y="1140531"/>
                  <a:pt x="1843548" y="1312606"/>
                </a:cubicBezTo>
                <a:cubicBezTo>
                  <a:pt x="1788310" y="1367845"/>
                  <a:pt x="1819090" y="1350256"/>
                  <a:pt x="1755058" y="1371600"/>
                </a:cubicBezTo>
                <a:cubicBezTo>
                  <a:pt x="1704366" y="1405395"/>
                  <a:pt x="1677951" y="1434216"/>
                  <a:pt x="1622322" y="1445342"/>
                </a:cubicBezTo>
                <a:cubicBezTo>
                  <a:pt x="1588235" y="1452159"/>
                  <a:pt x="1553497" y="1455174"/>
                  <a:pt x="1519084" y="1460090"/>
                </a:cubicBezTo>
                <a:cubicBezTo>
                  <a:pt x="1442086" y="1511423"/>
                  <a:pt x="1509043" y="1474895"/>
                  <a:pt x="1401097" y="1504335"/>
                </a:cubicBezTo>
                <a:cubicBezTo>
                  <a:pt x="1371100" y="1512516"/>
                  <a:pt x="1342770" y="1526291"/>
                  <a:pt x="1312606" y="1533832"/>
                </a:cubicBezTo>
                <a:cubicBezTo>
                  <a:pt x="1273277" y="1543664"/>
                  <a:pt x="1234371" y="1555379"/>
                  <a:pt x="1194619" y="1563329"/>
                </a:cubicBezTo>
                <a:cubicBezTo>
                  <a:pt x="1170038" y="1568245"/>
                  <a:pt x="1145196" y="1571997"/>
                  <a:pt x="1120877" y="1578077"/>
                </a:cubicBezTo>
                <a:cubicBezTo>
                  <a:pt x="984407" y="1612195"/>
                  <a:pt x="1202240" y="1571328"/>
                  <a:pt x="1002890" y="1607574"/>
                </a:cubicBezTo>
                <a:cubicBezTo>
                  <a:pt x="969179" y="1613703"/>
                  <a:pt x="877075" y="1627139"/>
                  <a:pt x="840658" y="1637071"/>
                </a:cubicBezTo>
                <a:cubicBezTo>
                  <a:pt x="810661" y="1645252"/>
                  <a:pt x="783212" y="1664843"/>
                  <a:pt x="752168" y="1666568"/>
                </a:cubicBezTo>
                <a:lnTo>
                  <a:pt x="486697" y="1681316"/>
                </a:lnTo>
                <a:cubicBezTo>
                  <a:pt x="451414" y="1688373"/>
                  <a:pt x="356822" y="1708117"/>
                  <a:pt x="324464" y="1710813"/>
                </a:cubicBezTo>
                <a:cubicBezTo>
                  <a:pt x="236143" y="1718173"/>
                  <a:pt x="147483" y="1720645"/>
                  <a:pt x="58993" y="1725561"/>
                </a:cubicBezTo>
                <a:cubicBezTo>
                  <a:pt x="8963" y="1758914"/>
                  <a:pt x="27282" y="1742524"/>
                  <a:pt x="0" y="1769806"/>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4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2" grpId="0" animBg="1"/>
      <p:bldP spid="4" grpId="0" animBg="1"/>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smtClean="0"/>
              <a:t>Example: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dirty="0" smtClean="0">
                <a:latin typeface="Consolas" pitchFamily="49" charset="0"/>
                <a:cs typeface="Consolas" pitchFamily="49" charset="0"/>
              </a:rPr>
              <a:t>:  4inputBox.docm</a:t>
            </a: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Long</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DogAge As Long</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Name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Age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DogAge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DogAge)</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844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3454" y="4596017"/>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4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Debugger </a:t>
            </a:r>
          </a:p>
        </p:txBody>
      </p:sp>
      <p:sp>
        <p:nvSpPr>
          <p:cNvPr id="115715" name="Content Placeholder 2"/>
          <p:cNvSpPr>
            <a:spLocks noGrp="1"/>
          </p:cNvSpPr>
          <p:nvPr>
            <p:ph idx="4294967295"/>
          </p:nvPr>
        </p:nvSpPr>
        <p:spPr>
          <a:xfrm>
            <a:off x="457200" y="1295400"/>
            <a:ext cx="8229600" cy="5105400"/>
          </a:xfrm>
        </p:spPr>
        <p:txBody>
          <a:bodyPr/>
          <a:lstStyle/>
          <a:p>
            <a:r>
              <a:rPr lang="en-US" dirty="0" smtClean="0"/>
              <a:t>‘Bug’: </a:t>
            </a:r>
          </a:p>
          <a:p>
            <a:pPr lvl="1"/>
            <a:r>
              <a:rPr lang="en-US" dirty="0" smtClean="0"/>
              <a:t>An error in the logic of your program.</a:t>
            </a:r>
          </a:p>
          <a:p>
            <a:pPr lvl="1"/>
            <a:r>
              <a:rPr lang="en-US" dirty="0" smtClean="0"/>
              <a:t>The program “doesn’t do what it is supposed to do”</a:t>
            </a:r>
          </a:p>
          <a:p>
            <a:pPr lvl="1"/>
            <a:r>
              <a:rPr lang="en-US" dirty="0" smtClean="0"/>
              <a:t>Example: an erroneous formula for calculating an area of a rectangle</a:t>
            </a:r>
          </a:p>
          <a:p>
            <a:pPr marL="228600" lvl="1" indent="0">
              <a:buNone/>
            </a:pPr>
            <a:r>
              <a:rPr lang="en-US" dirty="0">
                <a:latin typeface="Consolas" panose="020B0609020204030204" pitchFamily="49" charset="0"/>
              </a:rPr>
              <a:t>a</a:t>
            </a:r>
            <a:r>
              <a:rPr lang="en-US" dirty="0" smtClean="0">
                <a:latin typeface="Consolas" panose="020B0609020204030204" pitchFamily="49" charset="0"/>
              </a:rPr>
              <a:t>rea = length </a:t>
            </a:r>
            <a:r>
              <a:rPr lang="en-US" dirty="0" smtClean="0">
                <a:solidFill>
                  <a:srgbClr val="FF0000"/>
                </a:solidFill>
                <a:latin typeface="Consolas" panose="020B0609020204030204" pitchFamily="49" charset="0"/>
              </a:rPr>
              <a:t>+</a:t>
            </a:r>
            <a:r>
              <a:rPr lang="en-US" dirty="0" smtClean="0">
                <a:latin typeface="Consolas" panose="020B0609020204030204" pitchFamily="49" charset="0"/>
              </a:rPr>
              <a:t> width </a:t>
            </a:r>
          </a:p>
          <a:p>
            <a:pPr lvl="1"/>
            <a:r>
              <a:rPr lang="en-US" dirty="0" smtClean="0"/>
              <a:t>Bugs will seldom be this obvious</a:t>
            </a:r>
          </a:p>
          <a:p>
            <a:r>
              <a:rPr lang="en-US" dirty="0" smtClean="0"/>
              <a:t>Debuggers can be used to help find errors in your program</a:t>
            </a:r>
          </a:p>
          <a:p>
            <a:r>
              <a:rPr lang="en-US" dirty="0" smtClean="0"/>
              <a:t>More information on using the VBA debugger will be provided in tutorial</a:t>
            </a:r>
          </a:p>
          <a:p>
            <a:pPr marL="0" indent="0">
              <a:buNone/>
            </a:pPr>
            <a:endParaRPr lang="en-US" dirty="0" smtClean="0"/>
          </a:p>
        </p:txBody>
      </p:sp>
      <p:grpSp>
        <p:nvGrpSpPr>
          <p:cNvPr id="4" name="Group 3"/>
          <p:cNvGrpSpPr/>
          <p:nvPr/>
        </p:nvGrpSpPr>
        <p:grpSpPr>
          <a:xfrm>
            <a:off x="2905372" y="4662549"/>
            <a:ext cx="6219825" cy="1911042"/>
            <a:chOff x="2905372" y="4662549"/>
            <a:chExt cx="6219825" cy="1911042"/>
          </a:xfrm>
        </p:grpSpPr>
        <p:pic>
          <p:nvPicPr>
            <p:cNvPr id="2" name="Picture 1"/>
            <p:cNvPicPr>
              <a:picLocks noChangeAspect="1"/>
            </p:cNvPicPr>
            <p:nvPr/>
          </p:nvPicPr>
          <p:blipFill>
            <a:blip r:embed="rId2"/>
            <a:stretch>
              <a:fillRect/>
            </a:stretch>
          </p:blipFill>
          <p:spPr>
            <a:xfrm>
              <a:off x="2905372" y="4662549"/>
              <a:ext cx="6219825" cy="1714500"/>
            </a:xfrm>
            <a:prstGeom prst="rect">
              <a:avLst/>
            </a:prstGeom>
          </p:spPr>
        </p:pic>
        <p:sp>
          <p:nvSpPr>
            <p:cNvPr id="3" name="Rectangle 2"/>
            <p:cNvSpPr/>
            <p:nvPr/>
          </p:nvSpPr>
          <p:spPr>
            <a:xfrm>
              <a:off x="2905372" y="6204259"/>
              <a:ext cx="3793924" cy="369332"/>
            </a:xfrm>
            <a:prstGeom prst="rect">
              <a:avLst/>
            </a:prstGeom>
          </p:spPr>
          <p:txBody>
            <a:bodyPr wrap="none">
              <a:spAutoFit/>
            </a:bodyPr>
            <a:lstStyle/>
            <a:p>
              <a:r>
                <a:rPr lang="en-US" dirty="0" smtClean="0"/>
                <a:t>Screenshot: www.computerhistory.org</a:t>
              </a:r>
              <a:endParaRPr lang="en-US" dirty="0"/>
            </a:p>
          </p:txBody>
        </p:sp>
      </p:grpSp>
    </p:spTree>
    <p:extLst>
      <p:ext uri="{BB962C8B-B14F-4D97-AF65-F5344CB8AC3E}">
        <p14:creationId xmlns:p14="http://schemas.microsoft.com/office/powerpoint/2010/main" val="982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noFill/>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about you and information the features of your program</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dirty="0"/>
              <a:t>T</a:t>
            </a:r>
            <a:r>
              <a:rPr lang="en-US" dirty="0" smtClean="0"/>
              <a:t>utorial number</a:t>
            </a:r>
          </a:p>
          <a:p>
            <a:pPr lvl="1" eaLnBrk="1" hangingPunct="1">
              <a:tabLst>
                <a:tab pos="1254125" algn="l"/>
              </a:tabLst>
            </a:pPr>
            <a:r>
              <a:rPr lang="en-US" dirty="0" smtClean="0"/>
              <a:t>List the program features (from the assignment description) and clearly indicate if the feature was completed or not completed.</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8" y="490567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353629" y="4940685"/>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391229" y="5521833"/>
            <a:ext cx="3762632" cy="1262152"/>
            <a:chOff x="2362200" y="4578559"/>
            <a:chExt cx="3762632" cy="1262152"/>
          </a:xfrm>
        </p:grpSpPr>
        <p:sp>
          <p:nvSpPr>
            <p:cNvPr id="5" name="TextBox 4"/>
            <p:cNvSpPr txBox="1"/>
            <p:nvPr/>
          </p:nvSpPr>
          <p:spPr>
            <a:xfrm>
              <a:off x="3048000" y="5194380"/>
              <a:ext cx="3076832" cy="646331"/>
            </a:xfrm>
            <a:prstGeom prst="rect">
              <a:avLst/>
            </a:prstGeom>
            <a:noFill/>
          </p:spPr>
          <p:txBody>
            <a:bodyPr wrap="square" rtlCol="0">
              <a:spAutoFit/>
            </a:bodyPr>
            <a:lstStyle/>
            <a:p>
              <a:r>
                <a:rPr lang="en-US" i="1" dirty="0" smtClean="0">
                  <a:solidFill>
                    <a:srgbClr val="FF0000"/>
                  </a:solidFill>
                </a:rPr>
                <a:t>(Computer): problem, I don’t know how to “James Tam”</a:t>
              </a:r>
              <a:endParaRPr lang="en-US" i="1" dirty="0">
                <a:solidFill>
                  <a:srgbClr val="FF0000"/>
                </a:solidFill>
              </a:endParaRPr>
            </a:p>
          </p:txBody>
        </p:sp>
        <p:cxnSp>
          <p:nvCxnSpPr>
            <p:cNvPr id="7" name="Straight Arrow Connector 6"/>
            <p:cNvCxnSpPr/>
            <p:nvPr/>
          </p:nvCxnSpPr>
          <p:spPr>
            <a:xfrm flipH="1" flipV="1">
              <a:off x="2362200" y="4578559"/>
              <a:ext cx="897924" cy="6792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92D05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a:t>
            </a:r>
            <a:r>
              <a:rPr lang="en-US" b="1">
                <a:solidFill>
                  <a:srgbClr val="FF0000"/>
                </a:solidFill>
                <a:latin typeface="Consolas" panose="020B0609020204030204" pitchFamily="49" charset="0"/>
                <a:cs typeface="Consolas" panose="020B0609020204030204" pitchFamily="49" charset="0"/>
              </a:rPr>
              <a:t>James </a:t>
            </a:r>
            <a:r>
              <a:rPr lang="en-US" b="1" smtClean="0">
                <a:solidFill>
                  <a:srgbClr val="FF0000"/>
                </a:solidFill>
                <a:latin typeface="Consolas" panose="020B0609020204030204" pitchFamily="49" charset="0"/>
                <a:cs typeface="Consolas" panose="020B0609020204030204" pitchFamily="49" charset="0"/>
              </a:rPr>
              <a:t>Tam</a:t>
            </a:r>
            <a:endParaRPr lang="en-US" b="1" dirty="0" smtClean="0">
              <a:solidFill>
                <a:srgbClr val="FF0000"/>
              </a:solidFill>
              <a:latin typeface="Consolas" panose="020B0609020204030204" pitchFamily="49" charset="0"/>
              <a:cs typeface="Consolas" panose="020B0609020204030204" pitchFamily="49" charset="0"/>
            </a:endParaRP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306755891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a:t>
            </a:r>
            <a:r>
              <a:rPr lang="en-US" dirty="0" smtClean="0">
                <a:cs typeface="Consolas" panose="020B0609020204030204" pitchFamily="49" charset="0"/>
              </a:rPr>
              <a:t>keyword</a:t>
            </a:r>
          </a:p>
          <a:p>
            <a:pPr marL="617538" lvl="1" indent="-342900"/>
            <a:r>
              <a:rPr lang="en-US" dirty="0" smtClean="0">
                <a:cs typeface="Consolas" panose="020B0609020204030204" pitchFamily="49" charset="0"/>
              </a:rPr>
              <a:t>Before ‘Option explicit’ if included</a:t>
            </a:r>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grpSp>
        <p:nvGrpSpPr>
          <p:cNvPr id="7" name="Group 6"/>
          <p:cNvGrpSpPr/>
          <p:nvPr/>
        </p:nvGrpSpPr>
        <p:grpSpPr>
          <a:xfrm>
            <a:off x="5486400" y="4191000"/>
            <a:ext cx="2244254" cy="990600"/>
            <a:chOff x="6364199" y="2286000"/>
            <a:chExt cx="2244254" cy="990600"/>
          </a:xfrm>
        </p:grpSpPr>
        <p:sp>
          <p:nvSpPr>
            <p:cNvPr id="5" name="Right Brace 4"/>
            <p:cNvSpPr/>
            <p:nvPr/>
          </p:nvSpPr>
          <p:spPr>
            <a:xfrm>
              <a:off x="6364199" y="2286000"/>
              <a:ext cx="329326"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27253" y="2458134"/>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pic>
        <p:nvPicPr>
          <p:cNvPr id="8" name="Picture 7"/>
          <p:cNvPicPr>
            <a:picLocks noChangeAspect="1"/>
          </p:cNvPicPr>
          <p:nvPr/>
        </p:nvPicPr>
        <p:blipFill>
          <a:blip r:embed="rId3"/>
          <a:stretch>
            <a:fillRect/>
          </a:stretch>
        </p:blipFill>
        <p:spPr>
          <a:xfrm>
            <a:off x="761999" y="2831502"/>
            <a:ext cx="4618917" cy="3264498"/>
          </a:xfrm>
          <a:prstGeom prst="rect">
            <a:avLst/>
          </a:prstGeom>
        </p:spPr>
      </p:pic>
    </p:spTree>
    <p:extLst>
      <p:ext uri="{BB962C8B-B14F-4D97-AF65-F5344CB8AC3E}">
        <p14:creationId xmlns:p14="http://schemas.microsoft.com/office/powerpoint/2010/main" val="9682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(4)</a:t>
            </a:r>
            <a:endParaRPr lang="en-US" dirty="0"/>
          </a:p>
        </p:txBody>
      </p:sp>
      <p:sp>
        <p:nvSpPr>
          <p:cNvPr id="3" name="Content Placeholder 2"/>
          <p:cNvSpPr>
            <a:spLocks noGrp="1"/>
          </p:cNvSpPr>
          <p:nvPr>
            <p:ph idx="1"/>
          </p:nvPr>
        </p:nvSpPr>
        <p:spPr/>
        <p:txBody>
          <a:bodyPr/>
          <a:lstStyle/>
          <a:p>
            <a:r>
              <a:rPr lang="en-US" dirty="0" smtClean="0"/>
              <a:t>Program features (this will be worth many marks)</a:t>
            </a:r>
          </a:p>
          <a:p>
            <a:r>
              <a:rPr lang="en-US" dirty="0" smtClean="0"/>
              <a:t>Example assignment description</a:t>
            </a:r>
          </a:p>
          <a:p>
            <a:endParaRPr lang="en-US" dirty="0" smtClean="0"/>
          </a:p>
          <a:p>
            <a:endParaRPr lang="en-US" dirty="0"/>
          </a:p>
          <a:p>
            <a:endParaRPr lang="en-US" dirty="0" smtClean="0"/>
          </a:p>
          <a:p>
            <a:endParaRPr lang="en-US" dirty="0"/>
          </a:p>
          <a:p>
            <a:pPr marL="0" indent="0">
              <a:buNone/>
            </a:pPr>
            <a:endParaRPr lang="en-US" dirty="0"/>
          </a:p>
          <a:p>
            <a:r>
              <a:rPr lang="en-US" dirty="0" smtClean="0"/>
              <a:t>Program documentation</a:t>
            </a:r>
          </a:p>
          <a:p>
            <a:pPr lvl="1">
              <a:spcBef>
                <a:spcPts val="0"/>
              </a:spcBef>
            </a:pPr>
            <a:r>
              <a:rPr lang="en-US" sz="1600" dirty="0">
                <a:solidFill>
                  <a:srgbClr val="FF0000"/>
                </a:solidFill>
              </a:rPr>
              <a:t>' Author:   James </a:t>
            </a:r>
            <a:r>
              <a:rPr lang="en-US" sz="1600" dirty="0" smtClean="0">
                <a:solidFill>
                  <a:srgbClr val="FF0000"/>
                </a:solidFill>
              </a:rPr>
              <a:t>Tam      ID: 123456</a:t>
            </a:r>
            <a:endParaRPr lang="en-US" sz="1600" dirty="0">
              <a:solidFill>
                <a:srgbClr val="FF0000"/>
              </a:solidFill>
            </a:endParaRPr>
          </a:p>
          <a:p>
            <a:pPr lvl="1">
              <a:spcBef>
                <a:spcPts val="0"/>
              </a:spcBef>
            </a:pPr>
            <a:r>
              <a:rPr lang="en-US" sz="1600" dirty="0">
                <a:solidFill>
                  <a:srgbClr val="FF0000"/>
                </a:solidFill>
              </a:rPr>
              <a:t>' Version:  Nov 2, 2015</a:t>
            </a:r>
          </a:p>
          <a:p>
            <a:pPr lvl="1">
              <a:spcBef>
                <a:spcPts val="0"/>
              </a:spcBef>
            </a:pPr>
            <a:r>
              <a:rPr lang="en-US" sz="1600" dirty="0">
                <a:solidFill>
                  <a:srgbClr val="FF0000"/>
                </a:solidFill>
              </a:rPr>
              <a:t>' Tutorial: 99</a:t>
            </a:r>
          </a:p>
          <a:p>
            <a:pPr lvl="1">
              <a:spcBef>
                <a:spcPts val="0"/>
              </a:spcBef>
            </a:pPr>
            <a:r>
              <a:rPr lang="en-US" sz="1600" dirty="0">
                <a:solidFill>
                  <a:srgbClr val="FF0000"/>
                </a:solidFill>
              </a:rPr>
              <a:t>' PROGRAM FEATURES</a:t>
            </a:r>
          </a:p>
          <a:p>
            <a:pPr lvl="1">
              <a:spcBef>
                <a:spcPts val="0"/>
              </a:spcBef>
            </a:pPr>
            <a:r>
              <a:rPr lang="en-US" sz="1600" dirty="0">
                <a:solidFill>
                  <a:srgbClr val="FF0000"/>
                </a:solidFill>
              </a:rPr>
              <a:t>' Word search and replace: completed</a:t>
            </a:r>
          </a:p>
          <a:p>
            <a:pPr lvl="1">
              <a:spcBef>
                <a:spcPts val="0"/>
              </a:spcBef>
            </a:pPr>
            <a:r>
              <a:rPr lang="en-US" sz="1600" dirty="0">
                <a:solidFill>
                  <a:srgbClr val="FF0000"/>
                </a:solidFill>
              </a:rPr>
              <a:t>' Style search and replace: not </a:t>
            </a:r>
            <a:r>
              <a:rPr lang="en-US" sz="1600" dirty="0" smtClean="0">
                <a:solidFill>
                  <a:srgbClr val="FF0000"/>
                </a:solidFill>
              </a:rPr>
              <a:t>completed</a:t>
            </a:r>
          </a:p>
          <a:p>
            <a:pPr lvl="1">
              <a:spcBef>
                <a:spcPts val="0"/>
              </a:spcBef>
            </a:pPr>
            <a:r>
              <a:rPr lang="en-US" sz="1600" dirty="0" err="1" smtClean="0"/>
              <a:t>etc</a:t>
            </a:r>
            <a:endParaRPr lang="en-US" sz="1600" dirty="0"/>
          </a:p>
        </p:txBody>
      </p:sp>
      <p:pic>
        <p:nvPicPr>
          <p:cNvPr id="4" name="Picture 3"/>
          <p:cNvPicPr>
            <a:picLocks noChangeAspect="1"/>
          </p:cNvPicPr>
          <p:nvPr/>
        </p:nvPicPr>
        <p:blipFill rotWithShape="1">
          <a:blip r:embed="rId2"/>
          <a:srcRect r="11484" b="35653"/>
          <a:stretch/>
        </p:blipFill>
        <p:spPr>
          <a:xfrm>
            <a:off x="685800" y="2369023"/>
            <a:ext cx="6019800" cy="2050577"/>
          </a:xfrm>
          <a:prstGeom prst="rect">
            <a:avLst/>
          </a:prstGeom>
        </p:spPr>
      </p:pic>
    </p:spTree>
    <p:extLst>
      <p:ext uri="{BB962C8B-B14F-4D97-AF65-F5344CB8AC3E}">
        <p14:creationId xmlns:p14="http://schemas.microsoft.com/office/powerpoint/2010/main" val="41288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332" b="3342"/>
          <a:stretch/>
        </p:blipFill>
        <p:spPr bwMode="auto">
          <a:xfrm>
            <a:off x="762000" y="2395167"/>
            <a:ext cx="7391400" cy="188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smtClean="0"/>
              <a:t>Recap: Programs You’ve Seen So Far Produces Sequential Execution</a:t>
            </a:r>
            <a:endParaRPr lang="en-US" dirty="0"/>
          </a:p>
        </p:txBody>
      </p:sp>
      <p:sp>
        <p:nvSpPr>
          <p:cNvPr id="3" name="Content Placeholder 2"/>
          <p:cNvSpPr>
            <a:spLocks noGrp="1"/>
          </p:cNvSpPr>
          <p:nvPr>
            <p:ph idx="1"/>
          </p:nvPr>
        </p:nvSpPr>
        <p:spPr/>
        <p:txBody>
          <a:bodyPr/>
          <a:lstStyle/>
          <a:p>
            <a:r>
              <a:rPr lang="en-US" dirty="0" smtClean="0"/>
              <a:t>Each instruction executes from beginning to end, one after the other</a:t>
            </a:r>
          </a:p>
          <a:p>
            <a:endParaRPr lang="en-US" dirty="0"/>
          </a:p>
          <a:p>
            <a:endParaRPr lang="en-US" dirty="0" smtClean="0"/>
          </a:p>
          <a:p>
            <a:endParaRPr lang="en-US" dirty="0"/>
          </a:p>
          <a:p>
            <a:endParaRPr lang="en-US" dirty="0" smtClean="0"/>
          </a:p>
          <a:p>
            <a:endParaRPr lang="en-US" dirty="0" smtClean="0"/>
          </a:p>
          <a:p>
            <a:endParaRPr lang="en-US" dirty="0" smtClean="0"/>
          </a:p>
          <a:p>
            <a:r>
              <a:rPr lang="en-US" dirty="0" smtClean="0"/>
              <a:t>When the last instruction is reached then the program ends</a:t>
            </a:r>
          </a:p>
        </p:txBody>
      </p:sp>
      <p:grpSp>
        <p:nvGrpSpPr>
          <p:cNvPr id="28" name="Group 27"/>
          <p:cNvGrpSpPr/>
          <p:nvPr/>
        </p:nvGrpSpPr>
        <p:grpSpPr>
          <a:xfrm>
            <a:off x="2743201" y="202124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41370" y="2164919"/>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8" name="Freeform 7"/>
          <p:cNvSpPr/>
          <p:nvPr/>
        </p:nvSpPr>
        <p:spPr>
          <a:xfrm>
            <a:off x="3148940" y="243118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3554680" y="259843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p:nvSpPr>
        <p:spPr>
          <a:xfrm>
            <a:off x="3662868" y="2875982"/>
            <a:ext cx="239275" cy="216388"/>
          </a:xfrm>
          <a:custGeom>
            <a:avLst/>
            <a:gdLst>
              <a:gd name="connsiteX0" fmla="*/ 130629 w 239275"/>
              <a:gd name="connsiteY0" fmla="*/ 0 h 216388"/>
              <a:gd name="connsiteX1" fmla="*/ 225632 w 239275"/>
              <a:gd name="connsiteY1" fmla="*/ 23751 h 216388"/>
              <a:gd name="connsiteX2" fmla="*/ 237507 w 239275"/>
              <a:gd name="connsiteY2" fmla="*/ 59377 h 216388"/>
              <a:gd name="connsiteX3" fmla="*/ 225632 w 239275"/>
              <a:gd name="connsiteY3" fmla="*/ 166255 h 216388"/>
              <a:gd name="connsiteX4" fmla="*/ 0 w 239275"/>
              <a:gd name="connsiteY4" fmla="*/ 213756 h 21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75" h="216388">
                <a:moveTo>
                  <a:pt x="130629" y="0"/>
                </a:moveTo>
                <a:cubicBezTo>
                  <a:pt x="162297" y="7917"/>
                  <a:pt x="197098" y="7898"/>
                  <a:pt x="225632" y="23751"/>
                </a:cubicBezTo>
                <a:cubicBezTo>
                  <a:pt x="236574" y="29830"/>
                  <a:pt x="237507" y="46859"/>
                  <a:pt x="237507" y="59377"/>
                </a:cubicBezTo>
                <a:cubicBezTo>
                  <a:pt x="237507" y="95222"/>
                  <a:pt x="246035" y="136783"/>
                  <a:pt x="225632" y="166255"/>
                </a:cubicBezTo>
                <a:cubicBezTo>
                  <a:pt x="179265" y="233229"/>
                  <a:pt x="58322" y="213756"/>
                  <a:pt x="0" y="21375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3681351" y="3117591"/>
            <a:ext cx="202310" cy="154617"/>
          </a:xfrm>
          <a:custGeom>
            <a:avLst/>
            <a:gdLst>
              <a:gd name="connsiteX0" fmla="*/ 0 w 202310"/>
              <a:gd name="connsiteY0" fmla="*/ 0 h 154617"/>
              <a:gd name="connsiteX1" fmla="*/ 59376 w 202310"/>
              <a:gd name="connsiteY1" fmla="*/ 11875 h 154617"/>
              <a:gd name="connsiteX2" fmla="*/ 166254 w 202310"/>
              <a:gd name="connsiteY2" fmla="*/ 23750 h 154617"/>
              <a:gd name="connsiteX3" fmla="*/ 201880 w 202310"/>
              <a:gd name="connsiteY3" fmla="*/ 59376 h 154617"/>
              <a:gd name="connsiteX4" fmla="*/ 190005 w 202310"/>
              <a:gd name="connsiteY4" fmla="*/ 142503 h 154617"/>
              <a:gd name="connsiteX5" fmla="*/ 23750 w 202310"/>
              <a:gd name="connsiteY5" fmla="*/ 154379 h 15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0" h="154617">
                <a:moveTo>
                  <a:pt x="0" y="0"/>
                </a:moveTo>
                <a:cubicBezTo>
                  <a:pt x="19792" y="3958"/>
                  <a:pt x="39395" y="9021"/>
                  <a:pt x="59376" y="11875"/>
                </a:cubicBezTo>
                <a:cubicBezTo>
                  <a:pt x="94861" y="16944"/>
                  <a:pt x="132248" y="12415"/>
                  <a:pt x="166254" y="23750"/>
                </a:cubicBezTo>
                <a:cubicBezTo>
                  <a:pt x="182186" y="29061"/>
                  <a:pt x="190005" y="47501"/>
                  <a:pt x="201880" y="59376"/>
                </a:cubicBezTo>
                <a:cubicBezTo>
                  <a:pt x="197922" y="87085"/>
                  <a:pt x="210925" y="123907"/>
                  <a:pt x="190005" y="142503"/>
                </a:cubicBezTo>
                <a:cubicBezTo>
                  <a:pt x="173330" y="157325"/>
                  <a:pt x="51085" y="154379"/>
                  <a:pt x="23750"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7"/>
          <p:cNvSpPr/>
          <p:nvPr/>
        </p:nvSpPr>
        <p:spPr>
          <a:xfrm>
            <a:off x="3942608" y="3299382"/>
            <a:ext cx="1852550" cy="167054"/>
          </a:xfrm>
          <a:custGeom>
            <a:avLst/>
            <a:gdLst>
              <a:gd name="connsiteX0" fmla="*/ 0 w 1852550"/>
              <a:gd name="connsiteY0" fmla="*/ 36409 h 167054"/>
              <a:gd name="connsiteX1" fmla="*/ 1140031 w 1852550"/>
              <a:gd name="connsiteY1" fmla="*/ 12658 h 167054"/>
              <a:gd name="connsiteX2" fmla="*/ 1674421 w 1852550"/>
              <a:gd name="connsiteY2" fmla="*/ 783 h 167054"/>
              <a:gd name="connsiteX3" fmla="*/ 1828800 w 1852550"/>
              <a:gd name="connsiteY3" fmla="*/ 12658 h 167054"/>
              <a:gd name="connsiteX4" fmla="*/ 1852550 w 1852550"/>
              <a:gd name="connsiteY4" fmla="*/ 83910 h 167054"/>
              <a:gd name="connsiteX5" fmla="*/ 1840675 w 1852550"/>
              <a:gd name="connsiteY5" fmla="*/ 131412 h 167054"/>
              <a:gd name="connsiteX6" fmla="*/ 1805049 w 1852550"/>
              <a:gd name="connsiteY6" fmla="*/ 155162 h 167054"/>
              <a:gd name="connsiteX7" fmla="*/ 1745673 w 1852550"/>
              <a:gd name="connsiteY7" fmla="*/ 167038 h 16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2550" h="167054">
                <a:moveTo>
                  <a:pt x="0" y="36409"/>
                </a:moveTo>
                <a:cubicBezTo>
                  <a:pt x="424488" y="-34337"/>
                  <a:pt x="20522" y="29244"/>
                  <a:pt x="1140031" y="12658"/>
                </a:cubicBezTo>
                <a:lnTo>
                  <a:pt x="1674421" y="783"/>
                </a:lnTo>
                <a:cubicBezTo>
                  <a:pt x="1725881" y="4741"/>
                  <a:pt x="1782030" y="-9168"/>
                  <a:pt x="1828800" y="12658"/>
                </a:cubicBezTo>
                <a:cubicBezTo>
                  <a:pt x="1851487" y="23245"/>
                  <a:pt x="1852550" y="83910"/>
                  <a:pt x="1852550" y="83910"/>
                </a:cubicBezTo>
                <a:cubicBezTo>
                  <a:pt x="1848592" y="99744"/>
                  <a:pt x="1849728" y="117832"/>
                  <a:pt x="1840675" y="131412"/>
                </a:cubicBezTo>
                <a:cubicBezTo>
                  <a:pt x="1832758" y="143287"/>
                  <a:pt x="1818167" y="149540"/>
                  <a:pt x="1805049" y="155162"/>
                </a:cubicBezTo>
                <a:cubicBezTo>
                  <a:pt x="1775098" y="167998"/>
                  <a:pt x="1768681" y="167038"/>
                  <a:pt x="1745673" y="16703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4037610" y="3496108"/>
            <a:ext cx="1668484" cy="176948"/>
          </a:xfrm>
          <a:custGeom>
            <a:avLst/>
            <a:gdLst>
              <a:gd name="connsiteX0" fmla="*/ 1585356 w 1668484"/>
              <a:gd name="connsiteY0" fmla="*/ 0 h 176948"/>
              <a:gd name="connsiteX1" fmla="*/ 1656608 w 1668484"/>
              <a:gd name="connsiteY1" fmla="*/ 5938 h 176948"/>
              <a:gd name="connsiteX2" fmla="*/ 1668484 w 1668484"/>
              <a:gd name="connsiteY2" fmla="*/ 23751 h 176948"/>
              <a:gd name="connsiteX3" fmla="*/ 1656608 w 1668484"/>
              <a:gd name="connsiteY3" fmla="*/ 77190 h 176948"/>
              <a:gd name="connsiteX4" fmla="*/ 1644733 w 1668484"/>
              <a:gd name="connsiteY4" fmla="*/ 95003 h 176948"/>
              <a:gd name="connsiteX5" fmla="*/ 1585356 w 1668484"/>
              <a:gd name="connsiteY5" fmla="*/ 112816 h 176948"/>
              <a:gd name="connsiteX6" fmla="*/ 1555668 w 1668484"/>
              <a:gd name="connsiteY6" fmla="*/ 124691 h 176948"/>
              <a:gd name="connsiteX7" fmla="*/ 1430977 w 1668484"/>
              <a:gd name="connsiteY7" fmla="*/ 136566 h 176948"/>
              <a:gd name="connsiteX8" fmla="*/ 1288473 w 1668484"/>
              <a:gd name="connsiteY8" fmla="*/ 148442 h 176948"/>
              <a:gd name="connsiteX9" fmla="*/ 950026 w 1668484"/>
              <a:gd name="connsiteY9" fmla="*/ 154379 h 176948"/>
              <a:gd name="connsiteX10" fmla="*/ 581891 w 1668484"/>
              <a:gd name="connsiteY10" fmla="*/ 166255 h 176948"/>
              <a:gd name="connsiteX11" fmla="*/ 498764 w 1668484"/>
              <a:gd name="connsiteY11" fmla="*/ 160317 h 176948"/>
              <a:gd name="connsiteX12" fmla="*/ 385948 w 1668484"/>
              <a:gd name="connsiteY12" fmla="*/ 154379 h 176948"/>
              <a:gd name="connsiteX13" fmla="*/ 344385 w 1668484"/>
              <a:gd name="connsiteY13" fmla="*/ 148442 h 176948"/>
              <a:gd name="connsiteX14" fmla="*/ 326572 w 1668484"/>
              <a:gd name="connsiteY14" fmla="*/ 142504 h 176948"/>
              <a:gd name="connsiteX15" fmla="*/ 0 w 1668484"/>
              <a:gd name="connsiteY15" fmla="*/ 142504 h 17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8484" h="176948">
                <a:moveTo>
                  <a:pt x="1585356" y="0"/>
                </a:moveTo>
                <a:cubicBezTo>
                  <a:pt x="1609107" y="1979"/>
                  <a:pt x="1633692" y="-609"/>
                  <a:pt x="1656608" y="5938"/>
                </a:cubicBezTo>
                <a:cubicBezTo>
                  <a:pt x="1663470" y="7899"/>
                  <a:pt x="1668484" y="16615"/>
                  <a:pt x="1668484" y="23751"/>
                </a:cubicBezTo>
                <a:cubicBezTo>
                  <a:pt x="1668484" y="41999"/>
                  <a:pt x="1662378" y="59879"/>
                  <a:pt x="1656608" y="77190"/>
                </a:cubicBezTo>
                <a:cubicBezTo>
                  <a:pt x="1654351" y="83960"/>
                  <a:pt x="1650784" y="91221"/>
                  <a:pt x="1644733" y="95003"/>
                </a:cubicBezTo>
                <a:cubicBezTo>
                  <a:pt x="1629005" y="104833"/>
                  <a:pt x="1603231" y="106858"/>
                  <a:pt x="1585356" y="112816"/>
                </a:cubicBezTo>
                <a:cubicBezTo>
                  <a:pt x="1575245" y="116186"/>
                  <a:pt x="1566053" y="122294"/>
                  <a:pt x="1555668" y="124691"/>
                </a:cubicBezTo>
                <a:cubicBezTo>
                  <a:pt x="1532815" y="129965"/>
                  <a:pt x="1442803" y="135656"/>
                  <a:pt x="1430977" y="136566"/>
                </a:cubicBezTo>
                <a:cubicBezTo>
                  <a:pt x="1375096" y="155194"/>
                  <a:pt x="1410062" y="145324"/>
                  <a:pt x="1288473" y="148442"/>
                </a:cubicBezTo>
                <a:lnTo>
                  <a:pt x="950026" y="154379"/>
                </a:lnTo>
                <a:cubicBezTo>
                  <a:pt x="822388" y="196927"/>
                  <a:pt x="920340" y="166255"/>
                  <a:pt x="581891" y="166255"/>
                </a:cubicBezTo>
                <a:cubicBezTo>
                  <a:pt x="554111" y="166255"/>
                  <a:pt x="526493" y="161998"/>
                  <a:pt x="498764" y="160317"/>
                </a:cubicBezTo>
                <a:lnTo>
                  <a:pt x="385948" y="154379"/>
                </a:lnTo>
                <a:cubicBezTo>
                  <a:pt x="372094" y="152400"/>
                  <a:pt x="358108" y="151187"/>
                  <a:pt x="344385" y="148442"/>
                </a:cubicBezTo>
                <a:cubicBezTo>
                  <a:pt x="338248" y="147215"/>
                  <a:pt x="332830" y="142612"/>
                  <a:pt x="326572" y="142504"/>
                </a:cubicBezTo>
                <a:cubicBezTo>
                  <a:pt x="217731" y="140627"/>
                  <a:pt x="108857" y="142504"/>
                  <a:pt x="0" y="14250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20"/>
          <p:cNvSpPr/>
          <p:nvPr/>
        </p:nvSpPr>
        <p:spPr>
          <a:xfrm>
            <a:off x="4085112" y="3686113"/>
            <a:ext cx="160317" cy="156617"/>
          </a:xfrm>
          <a:custGeom>
            <a:avLst/>
            <a:gdLst>
              <a:gd name="connsiteX0" fmla="*/ 0 w 160317"/>
              <a:gd name="connsiteY0" fmla="*/ 0 h 156617"/>
              <a:gd name="connsiteX1" fmla="*/ 29688 w 160317"/>
              <a:gd name="connsiteY1" fmla="*/ 5938 h 156617"/>
              <a:gd name="connsiteX2" fmla="*/ 118753 w 160317"/>
              <a:gd name="connsiteY2" fmla="*/ 23751 h 156617"/>
              <a:gd name="connsiteX3" fmla="*/ 148441 w 160317"/>
              <a:gd name="connsiteY3" fmla="*/ 59377 h 156617"/>
              <a:gd name="connsiteX4" fmla="*/ 160317 w 160317"/>
              <a:gd name="connsiteY4" fmla="*/ 95003 h 156617"/>
              <a:gd name="connsiteX5" fmla="*/ 154379 w 160317"/>
              <a:gd name="connsiteY5" fmla="*/ 130629 h 156617"/>
              <a:gd name="connsiteX6" fmla="*/ 130628 w 160317"/>
              <a:gd name="connsiteY6" fmla="*/ 142504 h 156617"/>
              <a:gd name="connsiteX7" fmla="*/ 59376 w 160317"/>
              <a:gd name="connsiteY7" fmla="*/ 154379 h 1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317" h="156617">
                <a:moveTo>
                  <a:pt x="0" y="0"/>
                </a:moveTo>
                <a:cubicBezTo>
                  <a:pt x="9896" y="1979"/>
                  <a:pt x="19665" y="4759"/>
                  <a:pt x="29688" y="5938"/>
                </a:cubicBezTo>
                <a:cubicBezTo>
                  <a:pt x="82529" y="12155"/>
                  <a:pt x="88751" y="-1250"/>
                  <a:pt x="118753" y="23751"/>
                </a:cubicBezTo>
                <a:cubicBezTo>
                  <a:pt x="128624" y="31977"/>
                  <a:pt x="142946" y="47013"/>
                  <a:pt x="148441" y="59377"/>
                </a:cubicBezTo>
                <a:cubicBezTo>
                  <a:pt x="153525" y="70816"/>
                  <a:pt x="160317" y="95003"/>
                  <a:pt x="160317" y="95003"/>
                </a:cubicBezTo>
                <a:cubicBezTo>
                  <a:pt x="158338" y="106878"/>
                  <a:pt x="160760" y="120420"/>
                  <a:pt x="154379" y="130629"/>
                </a:cubicBezTo>
                <a:cubicBezTo>
                  <a:pt x="149688" y="138135"/>
                  <a:pt x="138313" y="138113"/>
                  <a:pt x="130628" y="142504"/>
                </a:cubicBezTo>
                <a:cubicBezTo>
                  <a:pt x="92554" y="164260"/>
                  <a:pt x="133529" y="154379"/>
                  <a:pt x="59376"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p:cNvSpPr/>
          <p:nvPr/>
        </p:nvSpPr>
        <p:spPr>
          <a:xfrm>
            <a:off x="4304805" y="3794851"/>
            <a:ext cx="3841668" cy="217834"/>
          </a:xfrm>
          <a:custGeom>
            <a:avLst/>
            <a:gdLst>
              <a:gd name="connsiteX0" fmla="*/ 0 w 3841668"/>
              <a:gd name="connsiteY0" fmla="*/ 63454 h 217834"/>
              <a:gd name="connsiteX1" fmla="*/ 1056904 w 3841668"/>
              <a:gd name="connsiteY1" fmla="*/ 57517 h 217834"/>
              <a:gd name="connsiteX2" fmla="*/ 1377538 w 3841668"/>
              <a:gd name="connsiteY2" fmla="*/ 51579 h 217834"/>
              <a:gd name="connsiteX3" fmla="*/ 2375065 w 3841668"/>
              <a:gd name="connsiteY3" fmla="*/ 45641 h 217834"/>
              <a:gd name="connsiteX4" fmla="*/ 2701637 w 3841668"/>
              <a:gd name="connsiteY4" fmla="*/ 39704 h 217834"/>
              <a:gd name="connsiteX5" fmla="*/ 3271652 w 3841668"/>
              <a:gd name="connsiteY5" fmla="*/ 21891 h 217834"/>
              <a:gd name="connsiteX6" fmla="*/ 3503221 w 3841668"/>
              <a:gd name="connsiteY6" fmla="*/ 15953 h 217834"/>
              <a:gd name="connsiteX7" fmla="*/ 3752603 w 3841668"/>
              <a:gd name="connsiteY7" fmla="*/ 21891 h 217834"/>
              <a:gd name="connsiteX8" fmla="*/ 3782291 w 3841668"/>
              <a:gd name="connsiteY8" fmla="*/ 27828 h 217834"/>
              <a:gd name="connsiteX9" fmla="*/ 3788229 w 3841668"/>
              <a:gd name="connsiteY9" fmla="*/ 45641 h 217834"/>
              <a:gd name="connsiteX10" fmla="*/ 3817917 w 3841668"/>
              <a:gd name="connsiteY10" fmla="*/ 63454 h 217834"/>
              <a:gd name="connsiteX11" fmla="*/ 3829792 w 3841668"/>
              <a:gd name="connsiteY11" fmla="*/ 81267 h 217834"/>
              <a:gd name="connsiteX12" fmla="*/ 3841668 w 3841668"/>
              <a:gd name="connsiteY12" fmla="*/ 116893 h 217834"/>
              <a:gd name="connsiteX13" fmla="*/ 3835730 w 3841668"/>
              <a:gd name="connsiteY13" fmla="*/ 158457 h 217834"/>
              <a:gd name="connsiteX14" fmla="*/ 3823855 w 3841668"/>
              <a:gd name="connsiteY14" fmla="*/ 176270 h 217834"/>
              <a:gd name="connsiteX15" fmla="*/ 3811979 w 3841668"/>
              <a:gd name="connsiteY15" fmla="*/ 188145 h 217834"/>
              <a:gd name="connsiteX16" fmla="*/ 3794166 w 3841668"/>
              <a:gd name="connsiteY16" fmla="*/ 194083 h 217834"/>
              <a:gd name="connsiteX17" fmla="*/ 3752603 w 3841668"/>
              <a:gd name="connsiteY17" fmla="*/ 205958 h 217834"/>
              <a:gd name="connsiteX18" fmla="*/ 3740727 w 3841668"/>
              <a:gd name="connsiteY18" fmla="*/ 217834 h 21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41668" h="217834">
                <a:moveTo>
                  <a:pt x="0" y="63454"/>
                </a:moveTo>
                <a:cubicBezTo>
                  <a:pt x="348079" y="-75770"/>
                  <a:pt x="4031" y="57517"/>
                  <a:pt x="1056904" y="57517"/>
                </a:cubicBezTo>
                <a:cubicBezTo>
                  <a:pt x="1163800" y="57517"/>
                  <a:pt x="1270646" y="52542"/>
                  <a:pt x="1377538" y="51579"/>
                </a:cubicBezTo>
                <a:lnTo>
                  <a:pt x="2375065" y="45641"/>
                </a:lnTo>
                <a:lnTo>
                  <a:pt x="2701637" y="39704"/>
                </a:lnTo>
                <a:cubicBezTo>
                  <a:pt x="3656088" y="11904"/>
                  <a:pt x="2317448" y="41768"/>
                  <a:pt x="3271652" y="21891"/>
                </a:cubicBezTo>
                <a:cubicBezTo>
                  <a:pt x="3384426" y="-3171"/>
                  <a:pt x="3302490" y="10377"/>
                  <a:pt x="3503221" y="15953"/>
                </a:cubicBezTo>
                <a:lnTo>
                  <a:pt x="3752603" y="21891"/>
                </a:lnTo>
                <a:cubicBezTo>
                  <a:pt x="3762499" y="23870"/>
                  <a:pt x="3773894" y="22230"/>
                  <a:pt x="3782291" y="27828"/>
                </a:cubicBezTo>
                <a:cubicBezTo>
                  <a:pt x="3787499" y="31300"/>
                  <a:pt x="3785009" y="40274"/>
                  <a:pt x="3788229" y="45641"/>
                </a:cubicBezTo>
                <a:cubicBezTo>
                  <a:pt x="3796380" y="59227"/>
                  <a:pt x="3803904" y="58783"/>
                  <a:pt x="3817917" y="63454"/>
                </a:cubicBezTo>
                <a:cubicBezTo>
                  <a:pt x="3821875" y="69392"/>
                  <a:pt x="3826894" y="74746"/>
                  <a:pt x="3829792" y="81267"/>
                </a:cubicBezTo>
                <a:cubicBezTo>
                  <a:pt x="3834876" y="92706"/>
                  <a:pt x="3841668" y="116893"/>
                  <a:pt x="3841668" y="116893"/>
                </a:cubicBezTo>
                <a:cubicBezTo>
                  <a:pt x="3839689" y="130748"/>
                  <a:pt x="3839752" y="145052"/>
                  <a:pt x="3835730" y="158457"/>
                </a:cubicBezTo>
                <a:cubicBezTo>
                  <a:pt x="3833679" y="165292"/>
                  <a:pt x="3828313" y="170698"/>
                  <a:pt x="3823855" y="176270"/>
                </a:cubicBezTo>
                <a:cubicBezTo>
                  <a:pt x="3820358" y="180641"/>
                  <a:pt x="3816779" y="185265"/>
                  <a:pt x="3811979" y="188145"/>
                </a:cubicBezTo>
                <a:cubicBezTo>
                  <a:pt x="3806612" y="191365"/>
                  <a:pt x="3800184" y="192363"/>
                  <a:pt x="3794166" y="194083"/>
                </a:cubicBezTo>
                <a:cubicBezTo>
                  <a:pt x="3741951" y="209003"/>
                  <a:pt x="3795333" y="191716"/>
                  <a:pt x="3752603" y="205958"/>
                </a:cubicBezTo>
                <a:lnTo>
                  <a:pt x="3740727" y="21783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1452748" y="4281989"/>
            <a:ext cx="2957560" cy="369332"/>
            <a:chOff x="1452748" y="4425668"/>
            <a:chExt cx="2957560" cy="369332"/>
          </a:xfrm>
        </p:grpSpPr>
        <p:cxnSp>
          <p:nvCxnSpPr>
            <p:cNvPr id="26" name="Straight Arrow Connector 25"/>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393978" y="4425668"/>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19308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par>
                          <p:cTn id="12" fill="hold">
                            <p:stCondLst>
                              <p:cond delay="500"/>
                            </p:stCondLst>
                            <p:childTnLst>
                              <p:par>
                                <p:cTn id="13" presetID="1" presetClass="entr" presetSubtype="0" fill="hold" nodeType="afterEffect">
                                  <p:stCondLst>
                                    <p:cond delay="100"/>
                                  </p:stCondLst>
                                  <p:childTnLst>
                                    <p:set>
                                      <p:cBhvr>
                                        <p:cTn id="14" dur="1" fill="hold">
                                          <p:stCondLst>
                                            <p:cond delay="0"/>
                                          </p:stCondLst>
                                        </p:cTn>
                                        <p:tgtEl>
                                          <p:spTgt spid="1026"/>
                                        </p:tgtEl>
                                        <p:attrNameLst>
                                          <p:attrName>style.visibility</p:attrName>
                                        </p:attrNameLst>
                                      </p:cBhvr>
                                      <p:to>
                                        <p:strVal val="visible"/>
                                      </p:to>
                                    </p:set>
                                  </p:childTnLst>
                                </p:cTn>
                              </p:par>
                            </p:childTnLst>
                          </p:cTn>
                        </p:par>
                        <p:par>
                          <p:cTn id="15" fill="hold">
                            <p:stCondLst>
                              <p:cond delay="600"/>
                            </p:stCondLst>
                            <p:childTnLst>
                              <p:par>
                                <p:cTn id="16" presetID="22" presetClass="entr" presetSubtype="1" fill="hold" grpId="0" nodeType="afterEffect">
                                  <p:stCondLst>
                                    <p:cond delay="1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200"/>
                            </p:stCondLst>
                            <p:childTnLst>
                              <p:par>
                                <p:cTn id="20" presetID="22" presetClass="entr" presetSubtype="1" fill="hold" grpId="0" nodeType="afterEffect">
                                  <p:stCondLst>
                                    <p:cond delay="10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1800"/>
                            </p:stCondLst>
                            <p:childTnLst>
                              <p:par>
                                <p:cTn id="24" presetID="22" presetClass="entr" presetSubtype="1" fill="hold" grpId="0" nodeType="afterEffect">
                                  <p:stCondLst>
                                    <p:cond delay="1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2400"/>
                            </p:stCondLst>
                            <p:childTnLst>
                              <p:par>
                                <p:cTn id="28" presetID="22" presetClass="entr" presetSubtype="1" fill="hold" grpId="0" nodeType="afterEffect">
                                  <p:stCondLst>
                                    <p:cond delay="1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par>
                          <p:cTn id="31" fill="hold">
                            <p:stCondLst>
                              <p:cond delay="3000"/>
                            </p:stCondLst>
                            <p:childTnLst>
                              <p:par>
                                <p:cTn id="32" presetID="22" presetClass="entr" presetSubtype="1" fill="hold" grpId="0" nodeType="afterEffect">
                                  <p:stCondLst>
                                    <p:cond delay="10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3600"/>
                            </p:stCondLst>
                            <p:childTnLst>
                              <p:par>
                                <p:cTn id="36" presetID="22" presetClass="entr" presetSubtype="1" fill="hold" grpId="0" nodeType="afterEffect">
                                  <p:stCondLst>
                                    <p:cond delay="10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childTnLst>
                          </p:cTn>
                        </p:par>
                        <p:par>
                          <p:cTn id="39" fill="hold">
                            <p:stCondLst>
                              <p:cond delay="4200"/>
                            </p:stCondLst>
                            <p:childTnLst>
                              <p:par>
                                <p:cTn id="40" presetID="22" presetClass="entr" presetSubtype="1" fill="hold" grpId="0" nodeType="afterEffect">
                                  <p:stCondLst>
                                    <p:cond delay="10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childTnLst>
                          </p:cTn>
                        </p:par>
                        <p:par>
                          <p:cTn id="43" fill="hold">
                            <p:stCondLst>
                              <p:cond delay="4800"/>
                            </p:stCondLst>
                            <p:childTnLst>
                              <p:par>
                                <p:cTn id="44" presetID="22" presetClass="entr" presetSubtype="1" fill="hold" grpId="0" nodeType="afterEffect">
                                  <p:stCondLst>
                                    <p:cond delay="10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par>
                          <p:cTn id="47" fill="hold">
                            <p:stCondLst>
                              <p:cond delay="5400"/>
                            </p:stCondLst>
                            <p:childTnLst>
                              <p:par>
                                <p:cTn id="48" presetID="22" presetClass="entr" presetSubtype="8" fill="hold" nodeType="afterEffect">
                                  <p:stCondLst>
                                    <p:cond delay="10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par>
                          <p:cTn id="51" fill="hold">
                            <p:stCondLst>
                              <p:cond delay="6000"/>
                            </p:stCondLst>
                            <p:childTnLst>
                              <p:par>
                                <p:cTn id="52" presetID="1" presetClass="entr" presetSubtype="0" fill="hold" grpId="0" nodeType="afterEffect">
                                  <p:stCondLst>
                                    <p:cond delay="500"/>
                                  </p:stCondLst>
                                  <p:childTnLst>
                                    <p:set>
                                      <p:cBhvr>
                                        <p:cTn id="53"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8" grpId="0" uiExpand="1" animBg="1"/>
      <p:bldP spid="10" grpId="0" uiExpand="1" animBg="1"/>
      <p:bldP spid="12" grpId="0" uiExpand="1" animBg="1"/>
      <p:bldP spid="13" grpId="0" uiExpand="1" animBg="1"/>
      <p:bldP spid="18" grpId="0" uiExpand="1" animBg="1"/>
      <p:bldP spid="20" grpId="0" uiExpand="1" animBg="1"/>
      <p:bldP spid="21" grpId="0" uiExpand="1" animBg="1"/>
      <p:bldP spid="22" grpId="0" uiExpand="1" animBg="1"/>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lstStyle/>
          <a:p>
            <a:r>
              <a:rPr lang="en-US" dirty="0" smtClean="0"/>
              <a:t>Making decisions (branching)</a:t>
            </a:r>
          </a:p>
          <a:p>
            <a:endParaRPr lang="en-US" dirty="0"/>
          </a:p>
          <a:p>
            <a:endParaRPr lang="en-US" dirty="0" smtClean="0"/>
          </a:p>
          <a:p>
            <a:endParaRPr lang="en-US" dirty="0" smtClean="0"/>
          </a:p>
          <a:p>
            <a:pPr marL="0" indent="0">
              <a:buNone/>
            </a:pPr>
            <a:endParaRPr lang="en-US" dirty="0" smtClean="0"/>
          </a:p>
          <a:p>
            <a:pPr marL="0" indent="0">
              <a:buNone/>
            </a:pPr>
            <a:endParaRPr lang="en-US" dirty="0"/>
          </a:p>
          <a:p>
            <a:r>
              <a:rPr lang="en-US" dirty="0" smtClean="0"/>
              <a:t>Looping (repetition)</a:t>
            </a:r>
            <a:endParaRPr lang="en-US" dirty="0"/>
          </a:p>
        </p:txBody>
      </p:sp>
      <p:sp>
        <p:nvSpPr>
          <p:cNvPr id="2" name="Title 1"/>
          <p:cNvSpPr>
            <a:spLocks noGrp="1"/>
          </p:cNvSpPr>
          <p:nvPr>
            <p:ph type="title"/>
          </p:nvPr>
        </p:nvSpPr>
        <p:spPr/>
        <p:txBody>
          <a:bodyPr>
            <a:normAutofit fontScale="90000"/>
          </a:bodyPr>
          <a:lstStyle/>
          <a:p>
            <a:r>
              <a:rPr lang="en-US" dirty="0" smtClean="0"/>
              <a:t>New Program Writing Concepts (Non-Sequential)</a:t>
            </a:r>
            <a:endParaRPr lang="en-US" dirty="0"/>
          </a:p>
        </p:txBody>
      </p:sp>
      <p:grpSp>
        <p:nvGrpSpPr>
          <p:cNvPr id="16" name="Group 15"/>
          <p:cNvGrpSpPr/>
          <p:nvPr/>
        </p:nvGrpSpPr>
        <p:grpSpPr>
          <a:xfrm>
            <a:off x="3607845" y="1496655"/>
            <a:ext cx="4691094" cy="1694666"/>
            <a:chOff x="1181318" y="1960732"/>
            <a:chExt cx="4691094" cy="1694666"/>
          </a:xfrm>
        </p:grpSpPr>
        <p:sp>
          <p:nvSpPr>
            <p:cNvPr id="4" name="Diamond 3"/>
            <p:cNvSpPr/>
            <p:nvPr/>
          </p:nvSpPr>
          <p:spPr>
            <a:xfrm>
              <a:off x="2245549" y="1960732"/>
              <a:ext cx="2276475" cy="990600"/>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Grade point &gt;= 1.0 </a:t>
              </a:r>
              <a:endParaRPr lang="en-US" sz="1400" dirty="0">
                <a:solidFill>
                  <a:schemeClr val="tx1"/>
                </a:solidFill>
                <a:latin typeface="Comic Sans MS" panose="030F0702030302020204" pitchFamily="66" charset="0"/>
              </a:endParaRPr>
            </a:p>
          </p:txBody>
        </p:sp>
        <p:grpSp>
          <p:nvGrpSpPr>
            <p:cNvPr id="5" name="Group 4"/>
            <p:cNvGrpSpPr/>
            <p:nvPr/>
          </p:nvGrpSpPr>
          <p:grpSpPr>
            <a:xfrm>
              <a:off x="1181318" y="2649580"/>
              <a:ext cx="1760903" cy="977812"/>
              <a:chOff x="1896698" y="4625457"/>
              <a:chExt cx="1760903" cy="977812"/>
            </a:xfrm>
          </p:grpSpPr>
          <p:sp>
            <p:nvSpPr>
              <p:cNvPr id="6" name="Rectangle 5"/>
              <p:cNvSpPr/>
              <p:nvPr/>
            </p:nvSpPr>
            <p:spPr>
              <a:xfrm>
                <a:off x="1896698" y="5076104"/>
                <a:ext cx="1760903" cy="5271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MsgBox(“Passed”)</a:t>
                </a:r>
                <a:endParaRPr lang="en-US" sz="1400" dirty="0">
                  <a:solidFill>
                    <a:schemeClr val="tx1"/>
                  </a:solidFill>
                  <a:latin typeface="Comic Sans MS" panose="030F0702030302020204" pitchFamily="66" charset="0"/>
                </a:endParaRPr>
              </a:p>
            </p:txBody>
          </p:sp>
          <p:cxnSp>
            <p:nvCxnSpPr>
              <p:cNvPr id="7" name="Straight Arrow Connector 6"/>
              <p:cNvCxnSpPr/>
              <p:nvPr/>
            </p:nvCxnSpPr>
            <p:spPr>
              <a:xfrm flipH="1">
                <a:off x="2728242" y="4724400"/>
                <a:ext cx="929359" cy="35170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92404" y="4625457"/>
                <a:ext cx="740103" cy="307777"/>
              </a:xfrm>
              <a:prstGeom prst="rect">
                <a:avLst/>
              </a:prstGeom>
              <a:noFill/>
            </p:spPr>
            <p:txBody>
              <a:bodyPr wrap="square" rtlCol="0">
                <a:spAutoFit/>
              </a:bodyPr>
              <a:lstStyle/>
              <a:p>
                <a:r>
                  <a:rPr lang="en-US" sz="1400" dirty="0" smtClean="0">
                    <a:latin typeface="Comic Sans MS" panose="030F0702030302020204" pitchFamily="66" charset="0"/>
                  </a:rPr>
                  <a:t>True</a:t>
                </a:r>
                <a:endParaRPr lang="en-US" sz="1400" dirty="0">
                  <a:latin typeface="Comic Sans MS" panose="030F0702030302020204" pitchFamily="66" charset="0"/>
                </a:endParaRPr>
              </a:p>
            </p:txBody>
          </p:sp>
        </p:grpSp>
        <p:grpSp>
          <p:nvGrpSpPr>
            <p:cNvPr id="9" name="Group 8"/>
            <p:cNvGrpSpPr/>
            <p:nvPr/>
          </p:nvGrpSpPr>
          <p:grpSpPr>
            <a:xfrm>
              <a:off x="3985929" y="2679815"/>
              <a:ext cx="1886483" cy="975583"/>
              <a:chOff x="4626855" y="4732663"/>
              <a:chExt cx="1886483" cy="975583"/>
            </a:xfrm>
          </p:grpSpPr>
          <p:sp>
            <p:nvSpPr>
              <p:cNvPr id="10" name="Rectangle 9"/>
              <p:cNvSpPr/>
              <p:nvPr/>
            </p:nvSpPr>
            <p:spPr>
              <a:xfrm>
                <a:off x="4811977" y="5153075"/>
                <a:ext cx="1701361" cy="55517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mic Sans MS" panose="030F0702030302020204" pitchFamily="66" charset="0"/>
                  </a:rPr>
                  <a:t>MsgBox</a:t>
                </a:r>
                <a:r>
                  <a:rPr lang="en-US" sz="1400" dirty="0" smtClean="0">
                    <a:solidFill>
                      <a:schemeClr val="tx1"/>
                    </a:solidFill>
                    <a:latin typeface="Comic Sans MS" panose="030F0702030302020204" pitchFamily="66" charset="0"/>
                  </a:rPr>
                  <a:t>(“Failed”)</a:t>
                </a:r>
                <a:endParaRPr lang="en-US" sz="1400" dirty="0">
                  <a:solidFill>
                    <a:schemeClr val="tx1"/>
                  </a:solidFill>
                  <a:latin typeface="Comic Sans MS" panose="030F0702030302020204" pitchFamily="66" charset="0"/>
                </a:endParaRPr>
              </a:p>
            </p:txBody>
          </p:sp>
          <p:cxnSp>
            <p:nvCxnSpPr>
              <p:cNvPr id="11" name="Straight Arrow Connector 10"/>
              <p:cNvCxnSpPr/>
              <p:nvPr/>
            </p:nvCxnSpPr>
            <p:spPr>
              <a:xfrm>
                <a:off x="4626855" y="4732663"/>
                <a:ext cx="634560" cy="420412"/>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25390" y="4732663"/>
                <a:ext cx="737267" cy="307777"/>
              </a:xfrm>
              <a:prstGeom prst="rect">
                <a:avLst/>
              </a:prstGeom>
              <a:noFill/>
            </p:spPr>
            <p:txBody>
              <a:bodyPr wrap="square" rtlCol="0">
                <a:spAutoFit/>
              </a:bodyPr>
              <a:lstStyle/>
              <a:p>
                <a:r>
                  <a:rPr lang="en-US" sz="1400" dirty="0" smtClean="0">
                    <a:latin typeface="Comic Sans MS" panose="030F0702030302020204" pitchFamily="66" charset="0"/>
                  </a:rPr>
                  <a:t>False</a:t>
                </a:r>
                <a:endParaRPr lang="en-US" sz="1400" dirty="0">
                  <a:latin typeface="Comic Sans MS" panose="030F0702030302020204" pitchFamily="66" charset="0"/>
                </a:endParaRPr>
              </a:p>
            </p:txBody>
          </p:sp>
        </p:grpSp>
      </p:grpSp>
      <p:grpSp>
        <p:nvGrpSpPr>
          <p:cNvPr id="34" name="Group 33"/>
          <p:cNvGrpSpPr/>
          <p:nvPr/>
        </p:nvGrpSpPr>
        <p:grpSpPr>
          <a:xfrm>
            <a:off x="4572000" y="4103636"/>
            <a:ext cx="3229284" cy="2725068"/>
            <a:chOff x="4218266" y="4114800"/>
            <a:chExt cx="3229284" cy="2725068"/>
          </a:xfrm>
        </p:grpSpPr>
        <p:sp>
          <p:nvSpPr>
            <p:cNvPr id="35"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36"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37"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38" name="Group 37"/>
            <p:cNvGrpSpPr>
              <a:grpSpLocks/>
            </p:cNvGrpSpPr>
            <p:nvPr/>
          </p:nvGrpSpPr>
          <p:grpSpPr bwMode="auto">
            <a:xfrm>
              <a:off x="4218266" y="5099995"/>
              <a:ext cx="774052" cy="836911"/>
              <a:chOff x="4057244" y="2971801"/>
              <a:chExt cx="800505" cy="990600"/>
            </a:xfrm>
          </p:grpSpPr>
          <p:sp>
            <p:nvSpPr>
              <p:cNvPr id="55"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6"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7"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39" name="Group 38"/>
            <p:cNvGrpSpPr>
              <a:grpSpLocks/>
            </p:cNvGrpSpPr>
            <p:nvPr/>
          </p:nvGrpSpPr>
          <p:grpSpPr bwMode="auto">
            <a:xfrm>
              <a:off x="5056465" y="5928940"/>
              <a:ext cx="2391085" cy="910928"/>
              <a:chOff x="4790765" y="4071578"/>
              <a:chExt cx="2391085" cy="911123"/>
            </a:xfrm>
          </p:grpSpPr>
          <p:sp>
            <p:nvSpPr>
              <p:cNvPr id="43"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44"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45"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6"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7"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40"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1"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42"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Tree>
    <p:extLst>
      <p:ext uri="{BB962C8B-B14F-4D97-AF65-F5344CB8AC3E}">
        <p14:creationId xmlns:p14="http://schemas.microsoft.com/office/powerpoint/2010/main" val="357222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What you know</a:t>
            </a:r>
            <a:r>
              <a:rPr lang="en-US" b="1" dirty="0"/>
              <a:t>;</a:t>
            </a:r>
            <a:r>
              <a:rPr lang="en-US" b="1" dirty="0" smtClean="0"/>
              <a:t> </a:t>
            </a:r>
            <a:r>
              <a:rPr lang="en-US" b="1" dirty="0"/>
              <a:t>B</a:t>
            </a:r>
            <a:r>
              <a:rPr lang="en-US" b="1" dirty="0" smtClean="0"/>
              <a:t>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a Boolean is 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pPr lvl="2"/>
            <a:r>
              <a:rPr lang="en-US" dirty="0"/>
              <a:t>A</a:t>
            </a:r>
            <a:r>
              <a:rPr lang="en-US" dirty="0" smtClean="0"/>
              <a:t> “sub-body” (</a:t>
            </a:r>
            <a:r>
              <a:rPr lang="en-US" dirty="0" smtClean="0">
                <a:latin typeface="Consolas" panose="020B0609020204030204" pitchFamily="49" charset="0"/>
              </a:rPr>
              <a:t>IF</a:t>
            </a:r>
            <a:r>
              <a:rPr lang="en-US" dirty="0" smtClean="0"/>
              <a:t>-branch) is indented by an additional 4 spaces (8 or more spaces) </a:t>
            </a:r>
            <a:endParaRPr lang="en-US" dirty="0"/>
          </a:p>
          <a:p>
            <a:endParaRPr lang="en-US" dirty="0"/>
          </a:p>
        </p:txBody>
      </p:sp>
      <p:grpSp>
        <p:nvGrpSpPr>
          <p:cNvPr id="8" name="Group 7"/>
          <p:cNvGrpSpPr/>
          <p:nvPr/>
        </p:nvGrpSpPr>
        <p:grpSpPr>
          <a:xfrm>
            <a:off x="838200" y="4114800"/>
            <a:ext cx="8153400" cy="1200329"/>
            <a:chOff x="762000" y="3925328"/>
            <a:chExt cx="8153400" cy="1200329"/>
          </a:xfrm>
        </p:grpSpPr>
        <p:sp>
          <p:nvSpPr>
            <p:cNvPr id="4" name="Rectangle 3"/>
            <p:cNvSpPr/>
            <p:nvPr/>
          </p:nvSpPr>
          <p:spPr>
            <a:xfrm>
              <a:off x="762000" y="4038600"/>
              <a:ext cx="3657600" cy="10668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latin typeface="Consolas" panose="020B0609020204030204" pitchFamily="49" charset="0"/>
                  <a:cs typeface="Consolas" panose="020B0609020204030204" pitchFamily="49" charset="0"/>
                </a:rPr>
                <a:t>Sub </a:t>
              </a:r>
              <a:r>
                <a:rPr lang="en-US" b="1" dirty="0">
                  <a:latin typeface="Consolas" panose="020B0609020204030204" pitchFamily="49" charset="0"/>
                  <a:cs typeface="Consolas" panose="020B0609020204030204" pitchFamily="49" charset="0"/>
                </a:rPr>
                <a:t>Document_Open()</a:t>
              </a:r>
            </a:p>
            <a:p>
              <a:r>
                <a:rPr lang="en-US" b="1" dirty="0" smtClean="0">
                  <a:latin typeface="Consolas" panose="020B0609020204030204" pitchFamily="49" charset="0"/>
                  <a:cs typeface="Consolas" panose="020B0609020204030204" pitchFamily="49" charset="0"/>
                </a:rPr>
                <a:t>    MsgBox </a:t>
              </a:r>
              <a:r>
                <a:rPr lang="en-US" b="1" dirty="0">
                  <a:latin typeface="Consolas" panose="020B0609020204030204" pitchFamily="49" charset="0"/>
                  <a:cs typeface="Consolas" panose="020B0609020204030204" pitchFamily="49" charset="0"/>
                </a:rPr>
                <a:t>("Fake virus</a:t>
              </a:r>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r>
                <a:rPr lang="en-US" b="1" dirty="0">
                  <a:latin typeface="Consolas" panose="020B0609020204030204" pitchFamily="49" charset="0"/>
                  <a:cs typeface="Consolas" panose="020B0609020204030204" pitchFamily="49" charset="0"/>
                </a:rPr>
                <a:t>End Sub</a:t>
              </a: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55096" y="3925328"/>
              <a:ext cx="4060304" cy="1200329"/>
            </a:xfrm>
            <a:prstGeom prst="rect">
              <a:avLst/>
            </a:prstGeom>
            <a:noFill/>
          </p:spPr>
          <p:txBody>
            <a:bodyPr wrap="square" rtlCol="0">
              <a:spAutoFit/>
            </a:bodyPr>
            <a:lstStyle/>
            <a:p>
              <a:r>
                <a:rPr lang="en-US" b="1" dirty="0" smtClean="0">
                  <a:solidFill>
                    <a:srgbClr val="FF0000"/>
                  </a:solidFill>
                </a:rPr>
                <a:t>This/these instruction/instructions run when you tell VBA to run the macro, the ‘body’ of the macro program</a:t>
              </a:r>
              <a:endParaRPr lang="en-US" b="1" dirty="0">
                <a:solidFill>
                  <a:srgbClr val="FF0000"/>
                </a:solidFill>
              </a:endParaRPr>
            </a:p>
          </p:txBody>
        </p:sp>
      </p:grpSp>
    </p:spTree>
    <p:extLst>
      <p:ext uri="{BB962C8B-B14F-4D97-AF65-F5344CB8AC3E}">
        <p14:creationId xmlns:p14="http://schemas.microsoft.com/office/powerpoint/2010/main" val="234786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Making Decisions In A Program</a:t>
            </a:r>
            <a:endParaRPr lang="en-US" dirty="0"/>
          </a:p>
        </p:txBody>
      </p:sp>
      <p:sp>
        <p:nvSpPr>
          <p:cNvPr id="3" name="Content Placeholder 2"/>
          <p:cNvSpPr>
            <a:spLocks noGrp="1"/>
          </p:cNvSpPr>
          <p:nvPr>
            <p:ph idx="1"/>
          </p:nvPr>
        </p:nvSpPr>
        <p:spPr/>
        <p:txBody>
          <a:bodyPr/>
          <a:lstStyle/>
          <a:p>
            <a:r>
              <a:rPr lang="en-US" dirty="0" smtClean="0">
                <a:cs typeface="Consolas" panose="020B0609020204030204" pitchFamily="49" charset="0"/>
              </a:rPr>
              <a:t>Similar to the Excel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-Function): Check </a:t>
            </a:r>
            <a:r>
              <a:rPr lang="en-US" dirty="0">
                <a:cs typeface="Consolas" panose="020B0609020204030204" pitchFamily="49" charset="0"/>
              </a:rPr>
              <a:t>if some condition has been met (e.g., password for the document correctly entered</a:t>
            </a:r>
            <a:r>
              <a:rPr lang="en-US" dirty="0" smtClean="0">
                <a:cs typeface="Consolas" panose="020B0609020204030204" pitchFamily="49" charset="0"/>
              </a:rPr>
              <a:t>): Boolean expression </a:t>
            </a:r>
          </a:p>
          <a:p>
            <a:r>
              <a:rPr lang="en-US" dirty="0" smtClean="0">
                <a:cs typeface="Consolas" panose="020B0609020204030204" pitchFamily="49" charset="0"/>
              </a:rPr>
              <a:t>But the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-Construct employed with programming languages is not just a function that returns a value for the true or false cases.</a:t>
            </a:r>
          </a:p>
          <a:p>
            <a:pPr lvl="1"/>
            <a:r>
              <a:rPr lang="en-US" dirty="0" smtClean="0">
                <a:cs typeface="Consolas" panose="020B0609020204030204" pitchFamily="49" charset="0"/>
              </a:rPr>
              <a:t>For each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 a statement or a collection of statements can be executed (this is referred to as “the body” of the if or else case. </a:t>
            </a:r>
            <a:endParaRPr lang="en-US" dirty="0">
              <a:cs typeface="Consolas" panose="020B0609020204030204" pitchFamily="49" charset="0"/>
            </a:endParaRPr>
          </a:p>
          <a:p>
            <a:pPr lvl="1"/>
            <a:r>
              <a:rPr lang="en-US" dirty="0" smtClean="0">
                <a:cs typeface="Consolas" panose="020B0609020204030204" pitchFamily="49" charset="0"/>
              </a:rPr>
              <a:t>Example: entering a password</a:t>
            </a:r>
          </a:p>
          <a:p>
            <a:pPr lvl="2"/>
            <a:r>
              <a:rPr lang="en-US" dirty="0" smtClean="0">
                <a:cs typeface="Consolas" panose="020B0609020204030204" pitchFamily="49" charset="0"/>
              </a:rPr>
              <a:t>Boolean expression true, password </a:t>
            </a:r>
            <a:r>
              <a:rPr lang="en-US" dirty="0">
                <a:cs typeface="Consolas" panose="020B0609020204030204" pitchFamily="49" charset="0"/>
              </a:rPr>
              <a:t>matches: </a:t>
            </a:r>
            <a:endParaRPr lang="en-US" dirty="0" smtClean="0">
              <a:cs typeface="Consolas" panose="020B0609020204030204" pitchFamily="49" charset="0"/>
            </a:endParaRPr>
          </a:p>
          <a:p>
            <a:pPr lvl="3"/>
            <a:r>
              <a:rPr lang="en-US" dirty="0" smtClean="0">
                <a:latin typeface="Consolas" panose="020B0609020204030204" pitchFamily="49" charset="0"/>
                <a:cs typeface="Consolas" panose="020B0609020204030204" pitchFamily="49" charset="0"/>
              </a:rPr>
              <a:t>True case body: display </a:t>
            </a:r>
            <a:r>
              <a:rPr lang="en-US" dirty="0">
                <a:latin typeface="Consolas" panose="020B0609020204030204" pitchFamily="49" charset="0"/>
                <a:cs typeface="Consolas" panose="020B0609020204030204" pitchFamily="49" charset="0"/>
              </a:rPr>
              <a:t>confirmation </a:t>
            </a:r>
            <a:r>
              <a:rPr lang="en-US" dirty="0" smtClean="0">
                <a:latin typeface="Consolas" panose="020B0609020204030204" pitchFamily="49" charset="0"/>
                <a:cs typeface="Consolas" panose="020B0609020204030204" pitchFamily="49" charset="0"/>
              </a:rPr>
              <a:t>message and run program</a:t>
            </a:r>
            <a:endParaRPr lang="en-US" dirty="0">
              <a:cs typeface="Consolas" panose="020B0609020204030204" pitchFamily="49" charset="0"/>
            </a:endParaRPr>
          </a:p>
          <a:p>
            <a:pPr lvl="2"/>
            <a:r>
              <a:rPr lang="en-US" dirty="0" smtClean="0">
                <a:cs typeface="Consolas" panose="020B0609020204030204" pitchFamily="49" charset="0"/>
              </a:rPr>
              <a:t>Boolean expression false, </a:t>
            </a:r>
            <a:r>
              <a:rPr lang="en-US" dirty="0">
                <a:cs typeface="Consolas" panose="020B0609020204030204" pitchFamily="49" charset="0"/>
              </a:rPr>
              <a:t>password doesn’t match: </a:t>
            </a:r>
            <a:endParaRPr lang="en-US" dirty="0" smtClean="0">
              <a:cs typeface="Consolas" panose="020B0609020204030204" pitchFamily="49" charset="0"/>
            </a:endParaRPr>
          </a:p>
          <a:p>
            <a:pPr lvl="3"/>
            <a:r>
              <a:rPr lang="en-US" dirty="0" smtClean="0">
                <a:latin typeface="Consolas" panose="020B0609020204030204" pitchFamily="49" charset="0"/>
                <a:cs typeface="Consolas" panose="020B0609020204030204" pitchFamily="49" charset="0"/>
              </a:rPr>
              <a:t>False case body: display </a:t>
            </a:r>
            <a:r>
              <a:rPr lang="en-US" dirty="0">
                <a:latin typeface="Consolas" panose="020B0609020204030204" pitchFamily="49" charset="0"/>
                <a:cs typeface="Consolas" panose="020B0609020204030204" pitchFamily="49" charset="0"/>
              </a:rPr>
              <a:t>error </a:t>
            </a:r>
            <a:r>
              <a:rPr lang="en-US" dirty="0" smtClean="0">
                <a:latin typeface="Consolas" panose="020B0609020204030204" pitchFamily="49" charset="0"/>
                <a:cs typeface="Consolas" panose="020B0609020204030204" pitchFamily="49" charset="0"/>
              </a:rPr>
              <a:t>message</a:t>
            </a:r>
            <a:r>
              <a:rPr lang="en-US" dirty="0" smtClean="0">
                <a:cs typeface="Consolas" panose="020B0609020204030204" pitchFamily="49" charset="0"/>
              </a:rPr>
              <a:t> </a:t>
            </a:r>
            <a:endParaRPr lang="en-US" dirty="0">
              <a:cs typeface="Consolas" panose="020B0609020204030204" pitchFamily="49" charset="0"/>
            </a:endParaRPr>
          </a:p>
          <a:p>
            <a:endParaRPr lang="en-US" dirty="0"/>
          </a:p>
        </p:txBody>
      </p:sp>
    </p:spTree>
    <p:extLst>
      <p:ext uri="{BB962C8B-B14F-4D97-AF65-F5344CB8AC3E}">
        <p14:creationId xmlns:p14="http://schemas.microsoft.com/office/powerpoint/2010/main" val="296687948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Branching/Decision Making Mechanisms</a:t>
            </a:r>
            <a:endParaRPr lang="en-US" dirty="0"/>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if-then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nested ifs</a:t>
            </a:r>
            <a:endParaRPr lang="en-US" b="1" dirty="0">
              <a:solidFill>
                <a:srgbClr val="FF0000"/>
              </a:solidFill>
              <a:cs typeface="Consolas" panose="020B0609020204030204" pitchFamily="49" charset="0"/>
            </a:endParaRPr>
          </a:p>
        </p:txBody>
      </p:sp>
    </p:spTree>
    <p:extLst>
      <p:ext uri="{BB962C8B-B14F-4D97-AF65-F5344CB8AC3E}">
        <p14:creationId xmlns:p14="http://schemas.microsoft.com/office/powerpoint/2010/main" val="370298053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Allowable </a:t>
            </a:r>
            <a:r>
              <a:rPr lang="en-CA" altLang="en-US" sz="3200" b="1" dirty="0" smtClean="0">
                <a:solidFill>
                  <a:srgbClr val="FF0000"/>
                </a:solidFill>
              </a:rPr>
              <a:t>Operators</a:t>
            </a:r>
            <a:r>
              <a:rPr lang="en-CA" altLang="en-US" sz="3200" dirty="0" smtClean="0"/>
              <a:t> For Boolean Expressions</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charset="0"/>
              <a:buNone/>
              <a:tabLst>
                <a:tab pos="6629400" algn="l"/>
              </a:tabLst>
            </a:pPr>
            <a:r>
              <a:rPr lang="en-CA" altLang="en-US" sz="2000" dirty="0" smtClean="0">
                <a:latin typeface="Consolas" pitchFamily="49" charset="0"/>
                <a:cs typeface="Consolas" pitchFamily="49" charset="0"/>
              </a:rPr>
              <a:t>if (value </a:t>
            </a:r>
            <a:r>
              <a:rPr lang="en-CA" altLang="en-US" sz="2000" b="1" dirty="0" smtClean="0">
                <a:solidFill>
                  <a:srgbClr val="FF0000"/>
                </a:solidFill>
                <a:latin typeface="Consolas" pitchFamily="49" charset="0"/>
                <a:cs typeface="Consolas" pitchFamily="49" charset="0"/>
              </a:rPr>
              <a:t>operator</a:t>
            </a:r>
            <a:r>
              <a:rPr lang="en-CA" altLang="en-US" sz="2000" dirty="0" smtClean="0">
                <a:latin typeface="Consolas" pitchFamily="49" charset="0"/>
                <a:cs typeface="Consolas" pitchFamily="49" charset="0"/>
              </a:rPr>
              <a:t> value) then</a:t>
            </a:r>
          </a:p>
          <a:p>
            <a:pPr marL="111125" indent="-111125" eaLnBrk="1" hangingPunct="1">
              <a:lnSpc>
                <a:spcPct val="75000"/>
              </a:lnSpc>
              <a:spcBef>
                <a:spcPct val="80000"/>
              </a:spcBef>
              <a:tabLst>
                <a:tab pos="6629400" algn="l"/>
              </a:tabLst>
            </a:pPr>
            <a:endParaRPr lang="en-CA" altLang="en-US" sz="2000" dirty="0" smtClean="0">
              <a:latin typeface="Arial" charset="0"/>
            </a:endParaRPr>
          </a:p>
          <a:p>
            <a:pPr marL="111125" indent="-111125" eaLnBrk="1" hangingPunct="1">
              <a:spcBef>
                <a:spcPct val="50000"/>
              </a:spcBef>
              <a:buFont typeface="Arial" charset="0"/>
              <a:buNone/>
              <a:tabLst>
                <a:tab pos="6629400" algn="l"/>
              </a:tabLst>
            </a:pPr>
            <a:r>
              <a:rPr lang="en-CA" altLang="en-US" sz="1800" dirty="0" smtClean="0">
                <a:latin typeface="Arial" charset="0"/>
              </a:rPr>
              <a:t>VBA                      Mathematical               </a:t>
            </a:r>
          </a:p>
          <a:p>
            <a:pPr marL="111125" indent="-111125" eaLnBrk="1" hangingPunct="1">
              <a:spcBef>
                <a:spcPct val="50000"/>
              </a:spcBef>
              <a:buFont typeface="Arial" charset="0"/>
              <a:buNone/>
              <a:tabLst>
                <a:tab pos="6629400" algn="l"/>
              </a:tabLst>
            </a:pPr>
            <a:r>
              <a:rPr lang="en-CA" altLang="en-US" sz="1800" u="sng" dirty="0" smtClean="0">
                <a:latin typeface="Arial" charset="0"/>
              </a:rPr>
              <a:t>operator               equivalent              Meaning                               Example                                      </a:t>
            </a:r>
          </a:p>
          <a:p>
            <a:pPr marL="111125" indent="-111125" eaLnBrk="1" hangingPunct="1">
              <a:lnSpc>
                <a:spcPct val="70000"/>
              </a:lnSpc>
              <a:spcBef>
                <a:spcPct val="70000"/>
              </a:spcBef>
              <a:buFont typeface="Arial" charset="0"/>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&lt;                Less than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&gt;                Greater than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   </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Equal to	5 </a:t>
            </a:r>
            <a:r>
              <a:rPr lang="en-CA" altLang="en-US" sz="1600" b="1" dirty="0" smtClean="0">
                <a:solidFill>
                  <a:srgbClr val="FF0000"/>
                </a:solidFill>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                Less than or equal to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5</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Greater than or equal to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4</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Not equal to	x </a:t>
            </a: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latin typeface="Consolas" panose="020B0609020204030204" pitchFamily="49" charset="0"/>
                <a:cs typeface="Consolas" panose="020B0609020204030204" pitchFamily="49" charset="0"/>
              </a:rPr>
              <a:t> 5</a:t>
            </a:r>
          </a:p>
        </p:txBody>
      </p:sp>
    </p:spTree>
    <p:extLst>
      <p:ext uri="{BB962C8B-B14F-4D97-AF65-F5344CB8AC3E}">
        <p14:creationId xmlns:p14="http://schemas.microsoft.com/office/powerpoint/2010/main" val="257365932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If-Then</a:t>
            </a:r>
            <a:r>
              <a:rPr lang="en-US" altLang="en-US" sz="3200" dirty="0" smtClean="0"/>
              <a:t>’</a:t>
            </a:r>
          </a:p>
        </p:txBody>
      </p:sp>
      <p:sp>
        <p:nvSpPr>
          <p:cNvPr id="115715" name="AutoShape 3"/>
          <p:cNvSpPr>
            <a:spLocks noChangeArrowheads="1"/>
          </p:cNvSpPr>
          <p:nvPr/>
        </p:nvSpPr>
        <p:spPr bwMode="auto">
          <a:xfrm>
            <a:off x="1098660" y="1675702"/>
            <a:ext cx="218418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Boolean</a:t>
            </a:r>
            <a:endParaRPr lang="en-US" altLang="en-US" sz="1800" b="1" dirty="0">
              <a:solidFill>
                <a:srgbClr val="FF0000"/>
              </a:solidFill>
              <a:latin typeface="Arial" charset="0"/>
            </a:endParaRPr>
          </a:p>
        </p:txBody>
      </p:sp>
      <p:grpSp>
        <p:nvGrpSpPr>
          <p:cNvPr id="5" name="Group 4"/>
          <p:cNvGrpSpPr>
            <a:grpSpLocks/>
          </p:cNvGrpSpPr>
          <p:nvPr/>
        </p:nvGrpSpPr>
        <p:grpSpPr bwMode="auto">
          <a:xfrm>
            <a:off x="3286959" y="1675702"/>
            <a:ext cx="4256840" cy="773811"/>
            <a:chOff x="3286405" y="1675702"/>
            <a:chExt cx="4256840" cy="773811"/>
          </a:xfrm>
        </p:grpSpPr>
        <p:sp>
          <p:nvSpPr>
            <p:cNvPr id="18445" name="Line 5"/>
            <p:cNvSpPr>
              <a:spLocks noChangeShapeType="1"/>
            </p:cNvSpPr>
            <p:nvPr/>
          </p:nvSpPr>
          <p:spPr bwMode="auto">
            <a:xfrm>
              <a:off x="3286405" y="2052418"/>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6" name="Rectangle 6"/>
            <p:cNvSpPr>
              <a:spLocks noChangeArrowheads="1"/>
            </p:cNvSpPr>
            <p:nvPr/>
          </p:nvSpPr>
          <p:spPr bwMode="auto">
            <a:xfrm>
              <a:off x="4769386" y="1675702"/>
              <a:ext cx="2773859" cy="77381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b="1" dirty="0" smtClean="0">
                  <a:solidFill>
                    <a:srgbClr val="FF0000"/>
                  </a:solidFill>
                  <a:latin typeface="Arial" charset="0"/>
                </a:rPr>
                <a:t>Then </a:t>
              </a:r>
              <a:r>
                <a:rPr lang="en-US" altLang="en-US" sz="1800" dirty="0" smtClean="0">
                  <a:latin typeface="Arial" charset="0"/>
                </a:rPr>
                <a:t>execute an </a:t>
              </a:r>
            </a:p>
            <a:p>
              <a:pPr>
                <a:spcBef>
                  <a:spcPct val="0"/>
                </a:spcBef>
                <a:buFontTx/>
                <a:buNone/>
              </a:pPr>
              <a:r>
                <a:rPr lang="en-US" altLang="en-US" sz="1800" dirty="0" smtClean="0">
                  <a:latin typeface="Arial" charset="0"/>
                </a:rPr>
                <a:t>instruction or instructions</a:t>
              </a:r>
              <a:endParaRPr lang="en-US" altLang="en-US" sz="1800" dirty="0">
                <a:latin typeface="Arial" charset="0"/>
              </a:endParaRPr>
            </a:p>
          </p:txBody>
        </p:sp>
        <p:sp>
          <p:nvSpPr>
            <p:cNvPr id="18447" name="Text Box 7"/>
            <p:cNvSpPr txBox="1">
              <a:spLocks noChangeArrowheads="1"/>
            </p:cNvSpPr>
            <p:nvPr/>
          </p:nvSpPr>
          <p:spPr bwMode="auto">
            <a:xfrm>
              <a:off x="3712648" y="1783427"/>
              <a:ext cx="60166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b="1" dirty="0">
                  <a:solidFill>
                    <a:srgbClr val="FF0000"/>
                  </a:solidFill>
                  <a:latin typeface="Arial"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18443"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4"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grpSp>
        <p:nvGrpSpPr>
          <p:cNvPr id="6" name="Group 5"/>
          <p:cNvGrpSpPr>
            <a:grpSpLocks/>
          </p:cNvGrpSpPr>
          <p:nvPr/>
        </p:nvGrpSpPr>
        <p:grpSpPr bwMode="auto">
          <a:xfrm>
            <a:off x="1327150" y="2449513"/>
            <a:ext cx="4535488" cy="1564093"/>
            <a:chOff x="1327150" y="2449513"/>
            <a:chExt cx="4535488" cy="1564093"/>
          </a:xfrm>
        </p:grpSpPr>
        <p:sp>
          <p:nvSpPr>
            <p:cNvPr id="18439" name="Rectangle 12"/>
            <p:cNvSpPr>
              <a:spLocks noChangeArrowheads="1"/>
            </p:cNvSpPr>
            <p:nvPr/>
          </p:nvSpPr>
          <p:spPr bwMode="auto">
            <a:xfrm>
              <a:off x="1327150" y="3365094"/>
              <a:ext cx="1638143"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Remainder of </a:t>
              </a:r>
            </a:p>
            <a:p>
              <a:pPr>
                <a:spcBef>
                  <a:spcPct val="0"/>
                </a:spcBef>
                <a:buFontTx/>
                <a:buNone/>
              </a:pPr>
              <a:r>
                <a:rPr lang="en-US" altLang="en-US" sz="1800" dirty="0">
                  <a:latin typeface="Arial" charset="0"/>
                </a:rPr>
                <a:t>the program</a:t>
              </a:r>
            </a:p>
          </p:txBody>
        </p:sp>
        <p:grpSp>
          <p:nvGrpSpPr>
            <p:cNvPr id="18440" name="Group 13"/>
            <p:cNvGrpSpPr>
              <a:grpSpLocks/>
            </p:cNvGrpSpPr>
            <p:nvPr/>
          </p:nvGrpSpPr>
          <p:grpSpPr bwMode="auto">
            <a:xfrm>
              <a:off x="2979738" y="2449513"/>
              <a:ext cx="2882900" cy="1257300"/>
              <a:chOff x="1920" y="1544"/>
              <a:chExt cx="1816" cy="792"/>
            </a:xfrm>
          </p:grpSpPr>
          <p:sp>
            <p:nvSpPr>
              <p:cNvPr id="18441"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2"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spTree>
    <p:extLst>
      <p:ext uri="{BB962C8B-B14F-4D97-AF65-F5344CB8AC3E}">
        <p14:creationId xmlns:p14="http://schemas.microsoft.com/office/powerpoint/2010/main" val="1335706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If-Body</a:t>
            </a:r>
            <a:endParaRPr lang="en-US" sz="1800" i="1"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("Document too short, total words " &amp; </a:t>
            </a:r>
            <a:r>
              <a:rPr lang="en-US" sz="1800" dirty="0" err="1" smtClean="0">
                <a:latin typeface="Consolas" panose="020B0609020204030204" pitchFamily="49" charset="0"/>
                <a:cs typeface="Consolas" panose="020B0609020204030204" pitchFamily="49" charset="0"/>
              </a:rPr>
              <a:t>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13224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If-Then: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5</a:t>
            </a:r>
            <a:r>
              <a:rPr lang="en-US" dirty="0" smtClean="0">
                <a:latin typeface="Consolas" panose="020B0609020204030204" pitchFamily="49" charset="0"/>
                <a:cs typeface="Consolas" panose="020B0609020204030204" pitchFamily="49" charset="0"/>
              </a:rPr>
              <a:t>wordCount.docm</a:t>
            </a:r>
            <a:endParaRPr lang="en-US" dirty="0" smtClean="0"/>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Try deleting all the words in the Word doc and run the </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macro again</a:t>
            </a:r>
            <a:endParaRPr lang="en-US" sz="1800" b="1" dirty="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a:t>
            </a:r>
            <a:r>
              <a:rPr lang="en-US" sz="1800" dirty="0">
                <a:latin typeface="Consolas" panose="020B0609020204030204" pitchFamily="49" charset="0"/>
                <a:cs typeface="Consolas" panose="020B0609020204030204" pitchFamily="49" charset="0"/>
              </a:rPr>
              <a:t>wordCount()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Const</a:t>
            </a:r>
            <a:r>
              <a:rPr lang="en-US" sz="1800" dirty="0" smtClean="0">
                <a:latin typeface="Consolas" panose="020B0609020204030204" pitchFamily="49" charset="0"/>
                <a:cs typeface="Consolas" panose="020B0609020204030204" pitchFamily="49" charset="0"/>
              </a:rPr>
              <a:t> MIN_SIZE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100</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Sub</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904" y="5943554"/>
            <a:ext cx="5511262" cy="1066892"/>
          </a:xfrm>
          <a:prstGeom prst="rect">
            <a:avLst/>
          </a:prstGeom>
        </p:spPr>
      </p:pic>
    </p:spTree>
    <p:extLst>
      <p:ext uri="{BB962C8B-B14F-4D97-AF65-F5344CB8AC3E}">
        <p14:creationId xmlns:p14="http://schemas.microsoft.com/office/powerpoint/2010/main" val="219805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Decision Making With An ‘</a:t>
            </a:r>
            <a:r>
              <a:rPr lang="en-US" altLang="en-US" sz="2800" b="1" dirty="0">
                <a:solidFill>
                  <a:srgbClr val="FF0000"/>
                </a:solidFill>
                <a:latin typeface="Consolas" pitchFamily="49" charset="0"/>
                <a:cs typeface="Consolas" pitchFamily="49" charset="0"/>
              </a:rPr>
              <a:t>If</a:t>
            </a:r>
            <a:r>
              <a:rPr lang="en-US" altLang="en-US" sz="2800" dirty="0">
                <a:latin typeface="Consolas" pitchFamily="49" charset="0"/>
                <a:cs typeface="Consolas" pitchFamily="49" charset="0"/>
              </a:rPr>
              <a:t>, </a:t>
            </a:r>
            <a:r>
              <a:rPr lang="en-US" altLang="en-US" sz="2800" b="1" dirty="0">
                <a:solidFill>
                  <a:srgbClr val="92D050"/>
                </a:solidFill>
                <a:latin typeface="Consolas" pitchFamily="49" charset="0"/>
                <a:cs typeface="Consolas" pitchFamily="49" charset="0"/>
              </a:rPr>
              <a:t>Else</a:t>
            </a:r>
            <a:r>
              <a:rPr lang="en-US" altLang="en-US" dirty="0"/>
              <a:t>’</a:t>
            </a:r>
            <a:endParaRPr lang="en-US" dirty="0"/>
          </a:p>
        </p:txBody>
      </p:sp>
      <p:sp>
        <p:nvSpPr>
          <p:cNvPr id="3" name="Content Placeholder 2"/>
          <p:cNvSpPr>
            <a:spLocks noGrp="1"/>
          </p:cNvSpPr>
          <p:nvPr>
            <p:ph idx="1"/>
          </p:nvPr>
        </p:nvSpPr>
        <p:spPr/>
        <p:txBody>
          <a:bodyPr/>
          <a:lstStyle/>
          <a:p>
            <a:r>
              <a:rPr lang="en-US" dirty="0" smtClean="0"/>
              <a:t>Used when different </a:t>
            </a:r>
            <a:r>
              <a:rPr lang="en-US" dirty="0"/>
              <a:t>Actions </a:t>
            </a:r>
            <a:r>
              <a:rPr lang="en-US" dirty="0" smtClean="0"/>
              <a:t>(separate bodies) are required for the true result (</a:t>
            </a:r>
            <a:r>
              <a:rPr lang="en-US" dirty="0" smtClean="0">
                <a:latin typeface="Consolas" panose="020B0609020204030204" pitchFamily="49" charset="0"/>
                <a:cs typeface="Consolas" panose="020B0609020204030204" pitchFamily="49" charset="0"/>
              </a:rPr>
              <a:t>IF</a:t>
            </a:r>
            <a:r>
              <a:rPr lang="en-US" dirty="0" smtClean="0"/>
              <a:t>-case) vs. the false result (</a:t>
            </a:r>
            <a:r>
              <a:rPr lang="en-US" dirty="0" smtClean="0">
                <a:latin typeface="Consolas" panose="020B0609020204030204" pitchFamily="49" charset="0"/>
                <a:cs typeface="Consolas" panose="020B0609020204030204" pitchFamily="49" charset="0"/>
              </a:rPr>
              <a:t>ELSE</a:t>
            </a:r>
            <a:r>
              <a:rPr lang="en-US" dirty="0" smtClean="0"/>
              <a:t>-case)</a:t>
            </a:r>
            <a:endParaRPr lang="en-US" dirty="0"/>
          </a:p>
        </p:txBody>
      </p:sp>
    </p:spTree>
    <p:extLst>
      <p:ext uri="{BB962C8B-B14F-4D97-AF65-F5344CB8AC3E}">
        <p14:creationId xmlns:p14="http://schemas.microsoft.com/office/powerpoint/2010/main" val="317304914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sz="3200" dirty="0" smtClean="0"/>
              <a:t>Decision Making With An ‘</a:t>
            </a:r>
            <a:r>
              <a:rPr lang="en-US" altLang="en-US" sz="2800" b="1" dirty="0" smtClean="0">
                <a:solidFill>
                  <a:srgbClr val="FF0000"/>
                </a:solidFill>
                <a:latin typeface="Consolas" pitchFamily="49" charset="0"/>
                <a:cs typeface="Consolas" pitchFamily="49" charset="0"/>
              </a:rPr>
              <a:t>If</a:t>
            </a:r>
            <a:r>
              <a:rPr lang="en-US" altLang="en-US" sz="2800" dirty="0" smtClean="0">
                <a:latin typeface="Consolas" pitchFamily="49" charset="0"/>
                <a:cs typeface="Consolas" pitchFamily="49" charset="0"/>
              </a:rPr>
              <a:t>, </a:t>
            </a:r>
            <a:r>
              <a:rPr lang="en-US" altLang="en-US" sz="2800" b="1" dirty="0" smtClean="0">
                <a:solidFill>
                  <a:srgbClr val="92D050"/>
                </a:solidFill>
                <a:latin typeface="Consolas" pitchFamily="49" charset="0"/>
                <a:cs typeface="Consolas" pitchFamily="49" charset="0"/>
              </a:rPr>
              <a:t>Else</a:t>
            </a:r>
            <a:r>
              <a:rPr lang="en-US" altLang="en-US" sz="3200" dirty="0" smtClean="0"/>
              <a:t>’</a:t>
            </a:r>
          </a:p>
        </p:txBody>
      </p:sp>
      <p:sp>
        <p:nvSpPr>
          <p:cNvPr id="132099" name="AutoShape 3"/>
          <p:cNvSpPr>
            <a:spLocks noChangeArrowheads="1"/>
          </p:cNvSpPr>
          <p:nvPr/>
        </p:nvSpPr>
        <p:spPr bwMode="auto">
          <a:xfrm>
            <a:off x="1162345" y="1675702"/>
            <a:ext cx="205681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4" name="Group 3"/>
          <p:cNvGrpSpPr>
            <a:grpSpLocks/>
          </p:cNvGrpSpPr>
          <p:nvPr/>
        </p:nvGrpSpPr>
        <p:grpSpPr bwMode="auto">
          <a:xfrm>
            <a:off x="3219154" y="1765300"/>
            <a:ext cx="4088108" cy="661988"/>
            <a:chOff x="3219259" y="1765300"/>
            <a:chExt cx="4088004" cy="661988"/>
          </a:xfrm>
        </p:grpSpPr>
        <p:sp>
          <p:nvSpPr>
            <p:cNvPr id="31759" name="Line 5"/>
            <p:cNvSpPr>
              <a:spLocks noChangeShapeType="1"/>
            </p:cNvSpPr>
            <p:nvPr/>
          </p:nvSpPr>
          <p:spPr bwMode="auto">
            <a:xfrm>
              <a:off x="3219259" y="2038130"/>
              <a:ext cx="1603954"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60"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t>
              </a:r>
              <a:r>
                <a:rPr lang="en-US" altLang="en-US" sz="1800" dirty="0" smtClean="0">
                  <a:latin typeface="Arial" charset="0"/>
                </a:rPr>
                <a:t>an instruction</a:t>
              </a:r>
            </a:p>
            <a:p>
              <a:pPr>
                <a:spcBef>
                  <a:spcPct val="0"/>
                </a:spcBef>
                <a:buFontTx/>
                <a:buNone/>
              </a:pPr>
              <a:r>
                <a:rPr lang="en-US" altLang="en-US" sz="1800" dirty="0" smtClean="0">
                  <a:latin typeface="Arial" charset="0"/>
                </a:rPr>
                <a:t>or instructions </a:t>
              </a:r>
              <a:r>
                <a:rPr lang="en-US" altLang="en-US" sz="1800" dirty="0">
                  <a:latin typeface="Arial" charset="0"/>
                </a:rPr>
                <a:t>(</a:t>
              </a:r>
              <a:r>
                <a:rPr lang="en-US" altLang="en-US" sz="1800" dirty="0" smtClean="0">
                  <a:latin typeface="Arial" charset="0"/>
                </a:rPr>
                <a:t>if-body</a:t>
              </a:r>
              <a:r>
                <a:rPr lang="en-US" altLang="en-US" sz="1800" dirty="0">
                  <a:latin typeface="Arial" charset="0"/>
                </a:rPr>
                <a:t>)</a:t>
              </a:r>
            </a:p>
          </p:txBody>
        </p:sp>
        <p:sp>
          <p:nvSpPr>
            <p:cNvPr id="31761"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FF0000"/>
                  </a:solidFill>
                  <a:latin typeface="Arial"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31755" name="Group 5"/>
            <p:cNvGrpSpPr>
              <a:grpSpLocks/>
            </p:cNvGrpSpPr>
            <p:nvPr/>
          </p:nvGrpSpPr>
          <p:grpSpPr bwMode="auto">
            <a:xfrm>
              <a:off x="1525587" y="2381250"/>
              <a:ext cx="671513" cy="1162050"/>
              <a:chOff x="1525587" y="2381250"/>
              <a:chExt cx="671513" cy="1162050"/>
            </a:xfrm>
          </p:grpSpPr>
          <p:sp>
            <p:nvSpPr>
              <p:cNvPr id="31757" name="Line 10"/>
              <p:cNvSpPr>
                <a:spLocks noChangeShapeType="1"/>
              </p:cNvSpPr>
              <p:nvPr/>
            </p:nvSpPr>
            <p:spPr bwMode="auto">
              <a:xfrm flipH="1">
                <a:off x="2178050" y="2381250"/>
                <a:ext cx="19050" cy="1162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58" name="Text Box 11"/>
              <p:cNvSpPr txBox="1">
                <a:spLocks noChangeArrowheads="1"/>
              </p:cNvSpPr>
              <p:nvPr/>
            </p:nvSpPr>
            <p:spPr bwMode="auto">
              <a:xfrm>
                <a:off x="1525587" y="278233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92D050"/>
                    </a:solidFill>
                    <a:latin typeface="Arial" charset="0"/>
                  </a:rPr>
                  <a:t>False</a:t>
                </a:r>
              </a:p>
            </p:txBody>
          </p:sp>
        </p:grpSp>
        <p:sp>
          <p:nvSpPr>
            <p:cNvPr id="31756"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an instruction</a:t>
              </a:r>
            </a:p>
            <a:p>
              <a:pPr>
                <a:spcBef>
                  <a:spcPct val="0"/>
                </a:spcBef>
                <a:buFontTx/>
                <a:buNone/>
              </a:pPr>
              <a:r>
                <a:rPr lang="en-US" altLang="en-US" sz="1800" dirty="0">
                  <a:latin typeface="Arial" charset="0"/>
                </a:rPr>
                <a:t>or instructions </a:t>
              </a:r>
              <a:r>
                <a:rPr lang="en-US" altLang="en-US" sz="1800" dirty="0" smtClean="0">
                  <a:latin typeface="Arial" charset="0"/>
                </a:rPr>
                <a:t>(else-body</a:t>
              </a:r>
              <a:r>
                <a:rPr lang="en-US" altLang="en-US" sz="1800" dirty="0">
                  <a:latin typeface="Arial" charset="0"/>
                </a:rPr>
                <a:t>)</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31751"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31752"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31753"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31754"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Tree>
    <p:extLst>
      <p:ext uri="{BB962C8B-B14F-4D97-AF65-F5344CB8AC3E}">
        <p14:creationId xmlns:p14="http://schemas.microsoft.com/office/powerpoint/2010/main" val="2248145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Consolas" panose="020B0609020204030204" pitchFamily="49" charset="0"/>
                <a:cs typeface="Consolas" panose="020B0609020204030204" pitchFamily="49" charset="0"/>
              </a:rPr>
              <a:t>If-Then</a:t>
            </a:r>
            <a:r>
              <a:rPr lang="en-US" b="1" dirty="0" smtClean="0">
                <a:solidFill>
                  <a:srgbClr val="FF0000"/>
                </a:solidFill>
                <a:latin typeface="+mn-lt"/>
                <a:cs typeface="Consolas" panose="020B0609020204030204" pitchFamily="49" charset="0"/>
              </a:rPr>
              <a:t> (True)</a:t>
            </a:r>
            <a:r>
              <a:rPr lang="en-US" dirty="0" smtClean="0">
                <a:latin typeface="+mn-lt"/>
                <a:cs typeface="Consolas" panose="020B0609020204030204" pitchFamily="49" charset="0"/>
              </a:rPr>
              <a:t>, </a:t>
            </a:r>
            <a:r>
              <a:rPr lang="en-US" b="1" dirty="0" smtClean="0">
                <a:solidFill>
                  <a:srgbClr val="FFC000"/>
                </a:solidFill>
                <a:latin typeface="Consolas" panose="020B0609020204030204" pitchFamily="49" charset="0"/>
                <a:cs typeface="Consolas" panose="020B0609020204030204" pitchFamily="49" charset="0"/>
              </a:rPr>
              <a:t>Else (False)</a:t>
            </a:r>
            <a:endParaRPr lang="en-US" b="1" dirty="0">
              <a:solidFill>
                <a:srgbClr val="FFC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If (</a:t>
            </a:r>
            <a:r>
              <a:rPr lang="en-US" sz="1800" b="1" i="1" dirty="0" smtClean="0">
                <a:solidFill>
                  <a:srgbClr val="FF0000"/>
                </a:solidFill>
                <a:latin typeface="Consolas" panose="020B0609020204030204" pitchFamily="49" charset="0"/>
                <a:cs typeface="Consolas" panose="020B0609020204030204" pitchFamily="49" charset="0"/>
              </a:rPr>
              <a:t>Boolean expression</a:t>
            </a:r>
            <a:r>
              <a:rPr lang="en-US" sz="1800" b="1" dirty="0" smtClean="0">
                <a:solidFill>
                  <a:srgbClr val="FF0000"/>
                </a:solidFill>
                <a:latin typeface="Consolas" panose="020B0609020204030204" pitchFamily="49" charset="0"/>
                <a:cs typeface="Consolas" panose="020B0609020204030204" pitchFamily="49" charset="0"/>
              </a:rPr>
              <a:t>) Then</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a:t>
            </a:r>
            <a:r>
              <a:rPr lang="en-US" sz="1800" b="1" i="1" dirty="0" smtClean="0">
                <a:solidFill>
                  <a:srgbClr val="FF0000"/>
                </a:solidFill>
                <a:latin typeface="Consolas" panose="020B0609020204030204" pitchFamily="49" charset="0"/>
                <a:cs typeface="Consolas" panose="020B0609020204030204" pitchFamily="49" charset="0"/>
              </a:rPr>
              <a:t>If-Body</a:t>
            </a:r>
          </a:p>
          <a:p>
            <a:pPr marL="339725" lvl="1" indent="0">
              <a:buNone/>
            </a:pPr>
            <a:r>
              <a:rPr lang="en-US" sz="1800" b="1" dirty="0" smtClean="0">
                <a:solidFill>
                  <a:srgbClr val="FFC000"/>
                </a:solidFill>
                <a:latin typeface="Consolas" panose="020B0609020204030204" pitchFamily="49" charset="0"/>
                <a:cs typeface="Consolas" panose="020B0609020204030204" pitchFamily="49" charset="0"/>
              </a:rPr>
              <a:t>Else</a:t>
            </a:r>
          </a:p>
          <a:p>
            <a:pPr marL="339725" lvl="1" indent="0">
              <a:buNone/>
            </a:pPr>
            <a:r>
              <a:rPr lang="en-US" sz="1800" b="1" dirty="0">
                <a:solidFill>
                  <a:srgbClr val="FFC000"/>
                </a:solidFill>
                <a:latin typeface="Consolas" panose="020B0609020204030204" pitchFamily="49" charset="0"/>
                <a:cs typeface="Consolas" panose="020B0609020204030204" pitchFamily="49" charset="0"/>
              </a:rPr>
              <a:t> </a:t>
            </a:r>
            <a:r>
              <a:rPr lang="en-US" sz="1800" b="1" dirty="0" smtClean="0">
                <a:solidFill>
                  <a:srgbClr val="FFC000"/>
                </a:solidFill>
                <a:latin typeface="Consolas" panose="020B0609020204030204" pitchFamily="49" charset="0"/>
                <a:cs typeface="Consolas" panose="020B0609020204030204" pitchFamily="49" charset="0"/>
              </a:rPr>
              <a:t>   </a:t>
            </a:r>
            <a:r>
              <a:rPr lang="en-US" sz="1800" b="1" i="1" dirty="0" smtClean="0">
                <a:solidFill>
                  <a:srgbClr val="FFC000"/>
                </a:solidFill>
                <a:latin typeface="Consolas" panose="020B0609020204030204" pitchFamily="49" charset="0"/>
                <a:cs typeface="Consolas" panose="020B0609020204030204" pitchFamily="49" charset="0"/>
              </a:rPr>
              <a:t>Else-Body</a:t>
            </a:r>
            <a:endParaRPr lang="en-US" sz="1800" b="1" i="1" dirty="0">
              <a:solidFill>
                <a:srgbClr val="FFC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If (totalWords &lt; MIN_SIZE) Then</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    </a:t>
            </a:r>
            <a:r>
              <a:rPr lang="en-US" sz="1800" b="1" dirty="0">
                <a:solidFill>
                  <a:srgbClr val="FF0000"/>
                </a:solidFill>
                <a:latin typeface="Consolas" panose="020B0609020204030204" pitchFamily="49" charset="0"/>
                <a:cs typeface="Consolas" panose="020B0609020204030204" pitchFamily="49" charset="0"/>
              </a:rPr>
              <a:t>MsgBox ("Document too short, total words " &amp; totalWords)</a:t>
            </a:r>
          </a:p>
          <a:p>
            <a:pPr marL="339725" lvl="1" indent="0">
              <a:buNone/>
            </a:pPr>
            <a:r>
              <a:rPr lang="en-US" sz="1800" dirty="0">
                <a:latin typeface="Consolas" panose="020B0609020204030204" pitchFamily="49" charset="0"/>
                <a:cs typeface="Consolas" panose="020B0609020204030204" pitchFamily="49" charset="0"/>
              </a:rPr>
              <a:t> </a:t>
            </a:r>
            <a:r>
              <a:rPr lang="en-US" sz="1800" b="1" dirty="0" smtClean="0">
                <a:solidFill>
                  <a:srgbClr val="FFC000"/>
                </a:solidFill>
                <a:latin typeface="Consolas" panose="020B0609020204030204" pitchFamily="49" charset="0"/>
                <a:cs typeface="Consolas" panose="020B0609020204030204" pitchFamily="49" charset="0"/>
              </a:rPr>
              <a:t>Else</a:t>
            </a:r>
            <a:endParaRPr lang="en-US" sz="1800" b="1" dirty="0">
              <a:solidFill>
                <a:srgbClr val="FFC000"/>
              </a:solidFill>
              <a:latin typeface="Consolas" panose="020B0609020204030204" pitchFamily="49" charset="0"/>
              <a:cs typeface="Consolas" panose="020B0609020204030204" pitchFamily="49" charset="0"/>
            </a:endParaRPr>
          </a:p>
          <a:p>
            <a:pPr marL="339725" lvl="1" indent="0">
              <a:buNone/>
            </a:pPr>
            <a:r>
              <a:rPr lang="en-US" sz="1800" b="1" dirty="0">
                <a:solidFill>
                  <a:srgbClr val="FFC000"/>
                </a:solidFill>
                <a:latin typeface="Consolas" panose="020B0609020204030204" pitchFamily="49" charset="0"/>
                <a:cs typeface="Consolas" panose="020B0609020204030204" pitchFamily="49" charset="0"/>
              </a:rPr>
              <a:t>     </a:t>
            </a:r>
            <a:r>
              <a:rPr lang="en-US" sz="1800" b="1" dirty="0" smtClean="0">
                <a:solidFill>
                  <a:srgbClr val="FFC000"/>
                </a:solidFill>
                <a:latin typeface="Consolas" panose="020B0609020204030204" pitchFamily="49" charset="0"/>
                <a:cs typeface="Consolas" panose="020B0609020204030204" pitchFamily="49" charset="0"/>
              </a:rPr>
              <a:t>MsgBox </a:t>
            </a:r>
            <a:r>
              <a:rPr lang="en-US" sz="1800" b="1" dirty="0">
                <a:solidFill>
                  <a:srgbClr val="FFC000"/>
                </a:solidFill>
                <a:latin typeface="Consolas" panose="020B0609020204030204" pitchFamily="49" charset="0"/>
                <a:cs typeface="Consolas" panose="020B0609020204030204" pitchFamily="49" charset="0"/>
              </a:rPr>
              <a:t>("Document meets min. length requirements")</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3841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6</a:t>
            </a:r>
            <a:r>
              <a:rPr lang="en-US" dirty="0" smtClean="0">
                <a:latin typeface="Consolas" panose="020B0609020204030204" pitchFamily="49" charset="0"/>
                <a:cs typeface="Consolas" panose="020B0609020204030204" pitchFamily="49" charset="0"/>
              </a:rPr>
              <a:t>wordCountV2.docm</a:t>
            </a:r>
            <a:endParaRPr lang="en-US" dirty="0" smtClean="0"/>
          </a:p>
          <a:p>
            <a:pPr marL="339725" lvl="1" indent="0">
              <a:buNone/>
            </a:pPr>
            <a:r>
              <a:rPr lang="en-US" sz="1800" b="1" dirty="0">
                <a:solidFill>
                  <a:srgbClr val="FF0000"/>
                </a:solidFill>
                <a:latin typeface="Consolas" panose="020B0609020204030204" pitchFamily="49" charset="0"/>
                <a:cs typeface="Consolas" panose="020B0609020204030204" pitchFamily="49" charset="0"/>
              </a:rPr>
              <a:t>' Try deleting words or changing the minimum size and observe ' the effect on the program</a:t>
            </a:r>
            <a:r>
              <a:rPr lang="en-US" sz="1800" b="1" dirty="0" smtClean="0">
                <a:solidFill>
                  <a:srgbClr val="FF0000"/>
                </a:solidFill>
                <a:latin typeface="Consolas" panose="020B0609020204030204" pitchFamily="49" charset="0"/>
                <a:cs typeface="Consolas" panose="020B0609020204030204" pitchFamily="49" charset="0"/>
              </a:rPr>
              <a:t>.</a:t>
            </a:r>
            <a:endParaRPr lang="en-US" sz="1800" dirty="0" smtClean="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wordCountV2</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MIN_SIZE = 1000</a:t>
            </a: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Else</a:t>
            </a:r>
          </a:p>
          <a:p>
            <a:pPr marL="339725" lvl="1" indent="0">
              <a:buNone/>
            </a:pPr>
            <a:r>
              <a:rPr lang="en-US" sz="1800" dirty="0">
                <a:latin typeface="Consolas" panose="020B0609020204030204" pitchFamily="49" charset="0"/>
                <a:cs typeface="Consolas" panose="020B0609020204030204" pitchFamily="49" charset="0"/>
              </a:rPr>
              <a:t>        MsgBox ("Document meets min. length requirements")</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a:t>
            </a:r>
            <a:r>
              <a:rPr lang="en-US" sz="1800" dirty="0" smtClean="0">
                <a:latin typeface="Consolas" panose="020B0609020204030204" pitchFamily="49" charset="0"/>
                <a:cs typeface="Consolas" panose="020B0609020204030204" pitchFamily="49" charset="0"/>
              </a:rPr>
              <a:t>Sub</a:t>
            </a:r>
          </a:p>
        </p:txBody>
      </p:sp>
    </p:spTree>
    <p:extLst>
      <p:ext uri="{BB962C8B-B14F-4D97-AF65-F5344CB8AC3E}">
        <p14:creationId xmlns:p14="http://schemas.microsoft.com/office/powerpoint/2010/main" val="120035184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sz="3200" dirty="0" smtClean="0"/>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sz="2400" dirty="0" smtClean="0"/>
              <a:t>Typically the logical operators </a:t>
            </a:r>
            <a:r>
              <a:rPr lang="en-US" altLang="en-US" sz="2400" dirty="0" smtClean="0">
                <a:latin typeface="Consolas" panose="020B0609020204030204" pitchFamily="49" charset="0"/>
                <a:cs typeface="Consolas" panose="020B0609020204030204" pitchFamily="49" charset="0"/>
              </a:rPr>
              <a:t>AND</a:t>
            </a:r>
            <a:r>
              <a:rPr lang="en-US" altLang="en-US" sz="2400" dirty="0" smtClean="0"/>
              <a:t>, </a:t>
            </a:r>
            <a:r>
              <a:rPr lang="en-US" altLang="en-US" sz="2400" dirty="0" smtClean="0">
                <a:latin typeface="Consolas" panose="020B0609020204030204" pitchFamily="49" charset="0"/>
                <a:cs typeface="Consolas" panose="020B0609020204030204" pitchFamily="49" charset="0"/>
              </a:rPr>
              <a:t>OR</a:t>
            </a:r>
            <a:r>
              <a:rPr lang="en-US" altLang="en-US" sz="2400" dirty="0" smtClean="0"/>
              <a:t> are used with multiple conditions/Boolean expressions:</a:t>
            </a:r>
          </a:p>
          <a:p>
            <a:pPr lvl="1" eaLnBrk="1" hangingPunct="1"/>
            <a:r>
              <a:rPr lang="en-US" altLang="en-US" sz="2000" dirty="0" smtClean="0"/>
              <a:t>If multiple conditions </a:t>
            </a:r>
            <a:r>
              <a:rPr lang="en-US" altLang="en-US" sz="2000" i="1" dirty="0" smtClean="0"/>
              <a:t>must all be met</a:t>
            </a:r>
            <a:r>
              <a:rPr lang="en-US" altLang="en-US" sz="2000" dirty="0" smtClean="0"/>
              <a:t> before the body will execute. (</a:t>
            </a:r>
            <a:r>
              <a:rPr lang="en-US" altLang="en-US" sz="2000" dirty="0" smtClean="0">
                <a:latin typeface="Consolas" panose="020B0609020204030204" pitchFamily="49" charset="0"/>
                <a:cs typeface="Consolas" panose="020B0609020204030204" pitchFamily="49" charset="0"/>
              </a:rPr>
              <a:t>And</a:t>
            </a:r>
            <a:r>
              <a:rPr lang="en-US" altLang="en-US" sz="2000" dirty="0" smtClean="0"/>
              <a:t>)</a:t>
            </a:r>
          </a:p>
          <a:p>
            <a:pPr lvl="1" eaLnBrk="1" hangingPunct="1"/>
            <a:r>
              <a:rPr lang="en-US" altLang="en-US" sz="2000" dirty="0" smtClean="0"/>
              <a:t>If </a:t>
            </a:r>
            <a:r>
              <a:rPr lang="en-US" altLang="en-US" sz="2000" i="1" dirty="0" smtClean="0"/>
              <a:t>at least one condition</a:t>
            </a:r>
            <a:r>
              <a:rPr lang="en-US" altLang="en-US" sz="2000" dirty="0" smtClean="0"/>
              <a:t> must be met before the body will execute. (</a:t>
            </a:r>
            <a:r>
              <a:rPr lang="en-US" altLang="en-US" sz="2000" dirty="0" smtClean="0">
                <a:latin typeface="Consolas" panose="020B0609020204030204" pitchFamily="49" charset="0"/>
                <a:cs typeface="Consolas" panose="020B0609020204030204" pitchFamily="49" charset="0"/>
              </a:rPr>
              <a:t>Or</a:t>
            </a:r>
            <a:r>
              <a:rPr lang="en-US" altLang="en-US" sz="2000" dirty="0" smtClean="0"/>
              <a:t>)</a:t>
            </a:r>
          </a:p>
          <a:p>
            <a:pPr eaLnBrk="1" hangingPunct="1"/>
            <a:r>
              <a:rPr lang="en-US" altLang="en-US" sz="2400" dirty="0" smtClean="0"/>
              <a:t>The logical </a:t>
            </a:r>
            <a:r>
              <a:rPr lang="en-US" altLang="en-US" dirty="0" smtClean="0">
                <a:latin typeface="Consolas" panose="020B0609020204030204" pitchFamily="49" charset="0"/>
                <a:cs typeface="Consolas" panose="020B0609020204030204" pitchFamily="49" charset="0"/>
              </a:rPr>
              <a:t>NOT</a:t>
            </a:r>
            <a:r>
              <a:rPr lang="en-US" altLang="en-US" sz="2400" dirty="0" smtClean="0"/>
              <a:t> operator can be used to check if something has ‘not’ occurred yet </a:t>
            </a:r>
          </a:p>
          <a:p>
            <a:pPr lvl="1"/>
            <a:r>
              <a:rPr lang="en-US" altLang="en-US" sz="1600" dirty="0" smtClean="0"/>
              <a:t>E.g., If it’s true that the user </a:t>
            </a:r>
            <a:r>
              <a:rPr lang="en-US" altLang="en-US" sz="1600" i="1" dirty="0" smtClean="0"/>
              <a:t>did not</a:t>
            </a:r>
            <a:r>
              <a:rPr lang="en-US" altLang="en-US" sz="1600" dirty="0" smtClean="0"/>
              <a:t> enter the correct password then the program will end.</a:t>
            </a:r>
          </a:p>
          <a:p>
            <a:pPr eaLnBrk="1" hangingPunct="1"/>
            <a:endParaRPr lang="en-US" altLang="en-US" dirty="0" smtClean="0"/>
          </a:p>
        </p:txBody>
      </p:sp>
    </p:spTree>
    <p:extLst>
      <p:ext uri="{BB962C8B-B14F-4D97-AF65-F5344CB8AC3E}">
        <p14:creationId xmlns:p14="http://schemas.microsoft.com/office/powerpoint/2010/main" val="234616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US" altLang="en-US" sz="3200" dirty="0" smtClean="0"/>
              <a:t>Logic: The “</a:t>
            </a:r>
            <a:r>
              <a:rPr lang="en-US" altLang="en-US" sz="3200" b="1" dirty="0" smtClean="0">
                <a:solidFill>
                  <a:srgbClr val="FF0000"/>
                </a:solidFill>
              </a:rPr>
              <a:t>OR</a:t>
            </a:r>
            <a:r>
              <a:rPr lang="en-US" altLang="en-US" sz="3200" dirty="0" smtClean="0"/>
              <a:t>” Operator</a:t>
            </a:r>
          </a:p>
        </p:txBody>
      </p:sp>
      <p:sp>
        <p:nvSpPr>
          <p:cNvPr id="52227" name="Rectangle 3"/>
          <p:cNvSpPr>
            <a:spLocks noGrp="1"/>
          </p:cNvSpPr>
          <p:nvPr>
            <p:ph type="body" idx="4294967295"/>
          </p:nvPr>
        </p:nvSpPr>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OR</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i="1" dirty="0" smtClean="0">
                <a:latin typeface="Consolas" pitchFamily="49" charset="0"/>
                <a:cs typeface="Consolas" pitchFamily="49" charset="0"/>
              </a:rPr>
              <a:t>         body</a:t>
            </a:r>
          </a:p>
          <a:p>
            <a:pPr eaLnBrk="1" hangingPunct="1">
              <a:buFont typeface="Arial" charset="0"/>
              <a:buNone/>
            </a:pPr>
            <a:r>
              <a:rPr lang="en-US" altLang="en-US" sz="1800" b="1" i="1" dirty="0">
                <a:latin typeface="Consolas" pitchFamily="49" charset="0"/>
                <a:cs typeface="Consolas" pitchFamily="49" charset="0"/>
              </a:rPr>
              <a:t> </a:t>
            </a:r>
            <a:r>
              <a:rPr lang="en-US" altLang="en-US" sz="1800" b="1" i="1" dirty="0" smtClean="0">
                <a:latin typeface="Consolas" pitchFamily="49" charset="0"/>
                <a:cs typeface="Consolas" pitchFamily="49" charset="0"/>
              </a:rPr>
              <a:t>    </a:t>
            </a:r>
            <a:r>
              <a:rPr lang="en-US" altLang="en-US" sz="1800" dirty="0" smtClean="0">
                <a:latin typeface="Consolas" pitchFamily="49" charset="0"/>
                <a:cs typeface="Consolas" pitchFamily="49" charset="0"/>
              </a:rPr>
              <a:t>End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7</a:t>
            </a:r>
            <a:r>
              <a:rPr lang="en-US" altLang="en-US" sz="2000" dirty="0" smtClean="0">
                <a:latin typeface="Consolas" panose="020B0609020204030204" pitchFamily="49" charset="0"/>
                <a:cs typeface="Consolas" pitchFamily="49" charset="0"/>
              </a:rPr>
              <a:t>if_or_hiring.docm</a:t>
            </a:r>
          </a:p>
          <a:p>
            <a:pPr lvl="1">
              <a:buNone/>
            </a:pPr>
            <a:r>
              <a:rPr lang="en-US" altLang="en-US" sz="1800" dirty="0">
                <a:latin typeface="Consolas" pitchFamily="49" charset="0"/>
                <a:cs typeface="Consolas" pitchFamily="49" charset="0"/>
              </a:rPr>
              <a:t> gpa = InputBox("Grade point: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experience </a:t>
            </a:r>
            <a:r>
              <a:rPr lang="en-US" altLang="en-US" sz="1800" dirty="0">
                <a:latin typeface="Consolas" pitchFamily="49" charset="0"/>
                <a:cs typeface="Consolas" pitchFamily="49" charset="0"/>
              </a:rPr>
              <a:t>= InputBox("Years of job experience: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(gpa &gt; 3.7) </a:t>
            </a:r>
            <a:r>
              <a:rPr lang="en-US" altLang="en-US" sz="1800" b="1" dirty="0">
                <a:solidFill>
                  <a:srgbClr val="FF0000"/>
                </a:solidFill>
                <a:latin typeface="Consolas" pitchFamily="49" charset="0"/>
                <a:cs typeface="Consolas" pitchFamily="49" charset="0"/>
              </a:rPr>
              <a:t>Or</a:t>
            </a:r>
            <a:r>
              <a:rPr lang="en-US" altLang="en-US" sz="1800" dirty="0">
                <a:latin typeface="Consolas" pitchFamily="49" charset="0"/>
                <a:cs typeface="Consolas" pitchFamily="49" charset="0"/>
              </a:rPr>
              <a:t> (experience &gt; 5) Then</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result </a:t>
            </a:r>
            <a:r>
              <a:rPr lang="en-US" altLang="en-US" sz="1800" dirty="0">
                <a:latin typeface="Consolas" pitchFamily="49" charset="0"/>
                <a:cs typeface="Consolas" pitchFamily="49" charset="0"/>
              </a:rPr>
              <a:t>= "Hire applicant"</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"Insufficient qualifications"</a:t>
            </a:r>
            <a:endParaRPr lang="en-US" altLang="en-US" sz="1800" dirty="0" smtClean="0">
              <a:latin typeface="Arial" charset="0"/>
            </a:endParaRPr>
          </a:p>
          <a:p>
            <a:pPr eaLnBrk="1" hangingPunct="1"/>
            <a:endParaRPr lang="en-US" altLang="en-US" sz="1800" dirty="0" smtClean="0">
              <a:latin typeface="Arial"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60553"/>
            <a:ext cx="2865349" cy="118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638782"/>
            <a:ext cx="2841863" cy="1158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638782"/>
            <a:ext cx="1143008" cy="115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496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GPA</a:t>
                      </a:r>
                      <a:endParaRPr lang="en-US" dirty="0"/>
                    </a:p>
                  </a:txBody>
                  <a:tcPr/>
                </a:tc>
                <a:tc>
                  <a:txBody>
                    <a:bodyPr/>
                    <a:lstStyle/>
                    <a:p>
                      <a:r>
                        <a:rPr lang="en-US" dirty="0" smtClean="0"/>
                        <a:t>Years</a:t>
                      </a:r>
                      <a:r>
                        <a:rPr lang="en-US" baseline="0" dirty="0" smtClean="0"/>
                        <a:t> job experience</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i="1" dirty="0" smtClean="0"/>
                        <a:t>2</a:t>
                      </a:r>
                      <a:endParaRPr lang="en-US" i="1" dirty="0"/>
                    </a:p>
                  </a:txBody>
                  <a:tcPr/>
                </a:tc>
                <a:tc>
                  <a:txBody>
                    <a:bodyPr/>
                    <a:lstStyle/>
                    <a:p>
                      <a:r>
                        <a:rPr lang="en-US" i="1" dirty="0" smtClean="0"/>
                        <a:t>0</a:t>
                      </a:r>
                      <a:endParaRPr lang="en-US" i="1" dirty="0"/>
                    </a:p>
                  </a:txBody>
                  <a:tcPr/>
                </a:tc>
                <a:tc>
                  <a:txBody>
                    <a:bodyPr/>
                    <a:lstStyle/>
                    <a:p>
                      <a:r>
                        <a:rPr lang="en-US" i="1" dirty="0" smtClean="0"/>
                        <a:t>Insufficient</a:t>
                      </a:r>
                      <a:r>
                        <a:rPr lang="en-US" i="1" baseline="0" dirty="0" smtClean="0"/>
                        <a:t> qualifications</a:t>
                      </a:r>
                      <a:endParaRPr lang="en-US" i="1" dirty="0"/>
                    </a:p>
                  </a:txBody>
                  <a:tcPr/>
                </a:tc>
                <a:extLst>
                  <a:ext uri="{0D108BD9-81ED-4DB2-BD59-A6C34878D82A}">
                    <a16:rowId xmlns:a16="http://schemas.microsoft.com/office/drawing/2014/main" val="10001"/>
                  </a:ext>
                </a:extLst>
              </a:tr>
              <a:tr h="370840">
                <a:tc>
                  <a:txBody>
                    <a:bodyPr/>
                    <a:lstStyle/>
                    <a:p>
                      <a:r>
                        <a:rPr lang="en-US" dirty="0" smtClean="0"/>
                        <a:t>1</a:t>
                      </a:r>
                      <a:endParaRPr lang="en-US" dirty="0"/>
                    </a:p>
                  </a:txBody>
                  <a:tcPr/>
                </a:tc>
                <a:tc>
                  <a:txBody>
                    <a:bodyPr/>
                    <a:lstStyle/>
                    <a:p>
                      <a:r>
                        <a:rPr lang="en-US" dirty="0" smtClean="0"/>
                        <a:t>10</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2"/>
                  </a:ext>
                </a:extLst>
              </a:tr>
              <a:tr h="370840">
                <a:tc>
                  <a:txBody>
                    <a:bodyPr/>
                    <a:lstStyle/>
                    <a:p>
                      <a:r>
                        <a:rPr lang="en-US" dirty="0" smtClean="0"/>
                        <a:t>4</a:t>
                      </a:r>
                      <a:endParaRPr lang="en-US" dirty="0"/>
                    </a:p>
                  </a:txBody>
                  <a:tcPr/>
                </a:tc>
                <a:tc>
                  <a:txBody>
                    <a:bodyPr/>
                    <a:lstStyle/>
                    <a:p>
                      <a:r>
                        <a:rPr lang="en-US" dirty="0" smtClean="0"/>
                        <a:t>1</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3"/>
                  </a:ext>
                </a:extLst>
              </a:tr>
              <a:tr h="370840">
                <a:tc>
                  <a:txBody>
                    <a:bodyPr/>
                    <a:lstStyle/>
                    <a:p>
                      <a:r>
                        <a:rPr lang="en-US" dirty="0" smtClean="0"/>
                        <a:t>4</a:t>
                      </a:r>
                      <a:endParaRPr lang="en-US" dirty="0"/>
                    </a:p>
                  </a:txBody>
                  <a:tcPr/>
                </a:tc>
                <a:tc>
                  <a:txBody>
                    <a:bodyPr/>
                    <a:lstStyle/>
                    <a:p>
                      <a:r>
                        <a:rPr lang="en-US" dirty="0" smtClean="0"/>
                        <a:t>7</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(gpa &gt; 3.7) </a:t>
            </a:r>
            <a:r>
              <a:rPr lang="en-US" altLang="en-US" sz="2000" dirty="0" smtClean="0">
                <a:latin typeface="Consolas" pitchFamily="49" charset="0"/>
                <a:cs typeface="Consolas" pitchFamily="49" charset="0"/>
              </a:rPr>
              <a:t>Or </a:t>
            </a:r>
            <a:r>
              <a:rPr lang="en-US" altLang="en-US" sz="2000" dirty="0">
                <a:latin typeface="Consolas" pitchFamily="49" charset="0"/>
                <a:cs typeface="Consolas" pitchFamily="49" charset="0"/>
              </a:rPr>
              <a:t>(experience &gt; 5</a:t>
            </a:r>
            <a:r>
              <a:rPr lang="en-US" altLang="en-US" sz="2000" dirty="0" smtClean="0">
                <a:latin typeface="Consolas" pitchFamily="49" charset="0"/>
                <a:cs typeface="Consolas" pitchFamily="49" charset="0"/>
              </a:rPr>
              <a:t>) then </a:t>
            </a:r>
            <a:endParaRPr lang="en-US" sz="2000" dirty="0"/>
          </a:p>
        </p:txBody>
      </p:sp>
    </p:spTree>
    <p:extLst>
      <p:ext uri="{BB962C8B-B14F-4D97-AF65-F5344CB8AC3E}">
        <p14:creationId xmlns:p14="http://schemas.microsoft.com/office/powerpoint/2010/main" val="188418270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a:xfrm>
            <a:off x="457200" y="152400"/>
            <a:ext cx="8229600" cy="944563"/>
          </a:xfrm>
        </p:spPr>
        <p:txBody>
          <a:bodyPr/>
          <a:lstStyle/>
          <a:p>
            <a:pPr eaLnBrk="1" hangingPunct="1"/>
            <a:r>
              <a:rPr lang="en-US" altLang="en-US" sz="3200" dirty="0" smtClean="0"/>
              <a:t>Logic: The “</a:t>
            </a:r>
            <a:r>
              <a:rPr lang="en-US" altLang="en-US" sz="3200" b="1" dirty="0" smtClean="0">
                <a:solidFill>
                  <a:srgbClr val="FF0000"/>
                </a:solidFill>
              </a:rPr>
              <a:t>AND</a:t>
            </a:r>
            <a:r>
              <a:rPr lang="en-US" altLang="en-US" sz="3200" dirty="0" smtClean="0"/>
              <a:t>” Operator</a:t>
            </a:r>
          </a:p>
        </p:txBody>
      </p:sp>
      <p:sp>
        <p:nvSpPr>
          <p:cNvPr id="53251" name="Rectangle 3"/>
          <p:cNvSpPr>
            <a:spLocks noGrp="1"/>
          </p:cNvSpPr>
          <p:nvPr>
            <p:ph type="body" idx="4294967295"/>
          </p:nvPr>
        </p:nvSpPr>
        <p:spPr>
          <a:xfrm>
            <a:off x="457200" y="1219200"/>
            <a:ext cx="8229600" cy="5029200"/>
          </a:xfrm>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And</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body</a:t>
            </a:r>
          </a:p>
          <a:p>
            <a:pPr eaLnBrk="1" hangingPunct="1">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E</a:t>
            </a:r>
            <a:r>
              <a:rPr lang="en-US" altLang="en-US" sz="1800" dirty="0" smtClean="0">
                <a:latin typeface="Consolas" pitchFamily="49" charset="0"/>
                <a:cs typeface="Consolas" pitchFamily="49" charset="0"/>
              </a:rPr>
              <a:t>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8</a:t>
            </a:r>
            <a:r>
              <a:rPr lang="en-US" altLang="en-US" sz="2000" dirty="0" smtClean="0">
                <a:latin typeface="Consolas" pitchFamily="49" charset="0"/>
                <a:cs typeface="Consolas" pitchFamily="49" charset="0"/>
              </a:rPr>
              <a:t>if_and_firing.docm</a:t>
            </a:r>
            <a:endParaRPr lang="en-US" altLang="en-US" sz="2000" b="1" dirty="0" smtClean="0">
              <a:latin typeface="Consolas" panose="020B0609020204030204" pitchFamily="49" charset="0"/>
              <a:cs typeface="Consolas" panose="020B0609020204030204" pitchFamily="49" charset="0"/>
            </a:endParaRPr>
          </a:p>
          <a:p>
            <a:pPr marL="349250" lvl="1" indent="0">
              <a:buNone/>
            </a:pPr>
            <a:r>
              <a:rPr lang="en-US" altLang="en-US" sz="1800" dirty="0">
                <a:latin typeface="Consolas" pitchFamily="49" charset="0"/>
                <a:cs typeface="Consolas" pitchFamily="49" charset="0"/>
              </a:rPr>
              <a:t> salary = InputBox("Salary: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years </a:t>
            </a:r>
            <a:r>
              <a:rPr lang="en-US" altLang="en-US" sz="1800" dirty="0">
                <a:latin typeface="Consolas" pitchFamily="49" charset="0"/>
                <a:cs typeface="Consolas" pitchFamily="49" charset="0"/>
              </a:rPr>
              <a:t>= InputBox("Years of employment: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(salary &gt;= 100000) </a:t>
            </a:r>
            <a:r>
              <a:rPr lang="en-US" altLang="en-US" sz="1800" b="1" dirty="0">
                <a:solidFill>
                  <a:srgbClr val="FF0000"/>
                </a:solidFill>
                <a:latin typeface="Consolas" pitchFamily="49" charset="0"/>
                <a:cs typeface="Consolas" pitchFamily="49" charset="0"/>
              </a:rPr>
              <a:t>And</a:t>
            </a:r>
            <a:r>
              <a:rPr lang="en-US" altLang="en-US" sz="1800" dirty="0">
                <a:latin typeface="Consolas" pitchFamily="49" charset="0"/>
                <a:cs typeface="Consolas" pitchFamily="49" charset="0"/>
              </a:rPr>
              <a:t> (years &lt; 2) Then</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"Fired!"</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"Retained"</a:t>
            </a:r>
            <a:endParaRPr lang="en-US" altLang="en-US" dirty="0" smtClean="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22" y="5486400"/>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5795983"/>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5257800"/>
            <a:ext cx="1089025"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49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Salary</a:t>
                      </a:r>
                      <a:endParaRPr lang="en-US" dirty="0"/>
                    </a:p>
                  </a:txBody>
                  <a:tcPr/>
                </a:tc>
                <a:tc>
                  <a:txBody>
                    <a:bodyPr/>
                    <a:lstStyle/>
                    <a:p>
                      <a:r>
                        <a:rPr lang="en-US" dirty="0" smtClean="0"/>
                        <a:t>Years</a:t>
                      </a:r>
                      <a:r>
                        <a:rPr lang="en-US" baseline="0" dirty="0" smtClean="0"/>
                        <a:t> on job</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dirty="0" smtClean="0"/>
                        <a:t>1</a:t>
                      </a:r>
                      <a:endParaRPr lang="en-US" dirty="0"/>
                    </a:p>
                  </a:txBody>
                  <a:tcPr/>
                </a:tc>
                <a:tc>
                  <a:txBody>
                    <a:bodyPr/>
                    <a:lstStyle/>
                    <a:p>
                      <a:r>
                        <a:rPr lang="en-US" dirty="0" smtClean="0"/>
                        <a:t>100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1"/>
                  </a:ext>
                </a:extLst>
              </a:tr>
              <a:tr h="370840">
                <a:tc>
                  <a:txBody>
                    <a:bodyPr/>
                    <a:lstStyle/>
                    <a:p>
                      <a:r>
                        <a:rPr lang="en-US" dirty="0" smtClean="0"/>
                        <a:t>50000</a:t>
                      </a:r>
                      <a:endParaRPr lang="en-US" dirty="0"/>
                    </a:p>
                  </a:txBody>
                  <a:tcPr/>
                </a:tc>
                <a:tc>
                  <a:txBody>
                    <a:bodyPr/>
                    <a:lstStyle/>
                    <a:p>
                      <a:r>
                        <a:rPr lang="en-US" dirty="0" smtClean="0"/>
                        <a:t>1</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123456</a:t>
                      </a:r>
                    </a:p>
                  </a:txBody>
                  <a:tcPr/>
                </a:tc>
                <a:tc>
                  <a:txBody>
                    <a:bodyPr/>
                    <a:lstStyle/>
                    <a:p>
                      <a:r>
                        <a:rPr lang="en-US" dirty="0" smtClean="0"/>
                        <a:t>20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3"/>
                  </a:ext>
                </a:extLst>
              </a:tr>
              <a:tr h="370840">
                <a:tc>
                  <a:txBody>
                    <a:bodyPr/>
                    <a:lstStyle/>
                    <a:p>
                      <a:r>
                        <a:rPr lang="en-US" i="1" dirty="0" smtClean="0"/>
                        <a:t>1000000</a:t>
                      </a:r>
                      <a:endParaRPr lang="en-US" i="1" dirty="0"/>
                    </a:p>
                  </a:txBody>
                  <a:tcPr/>
                </a:tc>
                <a:tc>
                  <a:txBody>
                    <a:bodyPr/>
                    <a:lstStyle/>
                    <a:p>
                      <a:r>
                        <a:rPr lang="en-US" i="1" dirty="0" smtClean="0"/>
                        <a:t>0</a:t>
                      </a:r>
                      <a:endParaRPr lang="en-US" i="1" dirty="0"/>
                    </a:p>
                  </a:txBody>
                  <a:tcPr/>
                </a:tc>
                <a:tc>
                  <a:txBody>
                    <a:bodyPr/>
                    <a:lstStyle/>
                    <a:p>
                      <a:r>
                        <a:rPr lang="en-US" i="1" dirty="0" smtClean="0"/>
                        <a:t>Fired!</a:t>
                      </a:r>
                      <a:endParaRPr lang="en-US" i="1"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(salary &gt;= </a:t>
            </a:r>
            <a:r>
              <a:rPr lang="en-US" altLang="en-US" sz="2000" dirty="0" smtClean="0">
                <a:latin typeface="Consolas" pitchFamily="49" charset="0"/>
                <a:cs typeface="Consolas" pitchFamily="49" charset="0"/>
              </a:rPr>
              <a:t>100000</a:t>
            </a:r>
            <a:r>
              <a:rPr lang="en-US" altLang="en-US" sz="2000" dirty="0">
                <a:latin typeface="Consolas" pitchFamily="49" charset="0"/>
                <a:cs typeface="Consolas" pitchFamily="49" charset="0"/>
              </a:rPr>
              <a:t>) And (years &lt; 2) </a:t>
            </a:r>
            <a:r>
              <a:rPr lang="en-US" altLang="en-US" sz="2000" dirty="0" smtClean="0">
                <a:latin typeface="Consolas" pitchFamily="49" charset="0"/>
                <a:cs typeface="Consolas" pitchFamily="49" charset="0"/>
              </a:rPr>
              <a:t>Then </a:t>
            </a:r>
            <a:endParaRPr lang="en-US" sz="2000" dirty="0"/>
          </a:p>
        </p:txBody>
      </p:sp>
    </p:spTree>
    <p:extLst>
      <p:ext uri="{BB962C8B-B14F-4D97-AF65-F5344CB8AC3E}">
        <p14:creationId xmlns:p14="http://schemas.microsoft.com/office/powerpoint/2010/main" val="285963522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Logic: The </a:t>
            </a:r>
            <a:r>
              <a:rPr lang="en-US" altLang="en-US" dirty="0" smtClean="0"/>
              <a:t>“</a:t>
            </a:r>
            <a:r>
              <a:rPr lang="en-US" altLang="en-US" b="1" dirty="0" smtClean="0">
                <a:solidFill>
                  <a:srgbClr val="FF0000"/>
                </a:solidFill>
              </a:rPr>
              <a:t>NOT</a:t>
            </a:r>
            <a:r>
              <a:rPr lang="en-US" altLang="en-US" dirty="0" smtClean="0"/>
              <a:t>” </a:t>
            </a:r>
            <a:r>
              <a:rPr lang="en-US" altLang="en-US" dirty="0"/>
              <a:t>Operator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b="1" dirty="0" smtClean="0">
                <a:solidFill>
                  <a:srgbClr val="FF0000"/>
                </a:solidFill>
                <a:latin typeface="Consolas" panose="020B0609020204030204" pitchFamily="49" charset="0"/>
                <a:cs typeface="Consolas" panose="020B0609020204030204" pitchFamily="49" charset="0"/>
              </a:rPr>
              <a:t>Not</a:t>
            </a: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i="1" dirty="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   body</a:t>
            </a:r>
          </a:p>
          <a:p>
            <a:pPr marL="339725" lvl="1" indent="0">
              <a:buNone/>
            </a:pPr>
            <a:r>
              <a:rPr lang="en-US" sz="1800" dirty="0" smtClean="0">
                <a:latin typeface="Consolas" panose="020B0609020204030204" pitchFamily="49" charset="0"/>
                <a:cs typeface="Consolas" panose="020B0609020204030204" pitchFamily="49" charset="0"/>
              </a:rPr>
              <a:t>End if</a:t>
            </a:r>
          </a:p>
          <a:p>
            <a:endParaRPr lang="en-US" dirty="0"/>
          </a:p>
          <a:p>
            <a:r>
              <a:rPr lang="en-US" b="1" dirty="0" smtClean="0"/>
              <a:t>Word document containing the macro example</a:t>
            </a:r>
            <a:r>
              <a:rPr lang="en-US" dirty="0" smtClean="0"/>
              <a:t>: </a:t>
            </a:r>
            <a:r>
              <a:rPr lang="en-US" sz="2000" dirty="0">
                <a:latin typeface="Consolas" panose="020B0609020204030204" pitchFamily="49" charset="0"/>
              </a:rPr>
              <a:t>9</a:t>
            </a:r>
            <a:r>
              <a:rPr lang="en-US" sz="2000" dirty="0" smtClean="0">
                <a:latin typeface="Consolas" panose="020B0609020204030204" pitchFamily="49" charset="0"/>
                <a:cs typeface="Consolas" panose="020B0609020204030204" pitchFamily="49" charset="0"/>
              </a:rPr>
              <a:t>checkSave.docm</a:t>
            </a:r>
          </a:p>
          <a:p>
            <a:pPr marL="339725" lvl="1" indent="0">
              <a:buNone/>
            </a:pPr>
            <a:r>
              <a:rPr lang="en-US" sz="1800" dirty="0">
                <a:latin typeface="Consolas" panose="020B0609020204030204" pitchFamily="49" charset="0"/>
                <a:cs typeface="Consolas" panose="020B0609020204030204" pitchFamily="49" charset="0"/>
              </a:rPr>
              <a:t> If </a:t>
            </a:r>
            <a:r>
              <a:rPr lang="en-US" sz="1800" b="1" dirty="0">
                <a:solidFill>
                  <a:srgbClr val="FF0000"/>
                </a:solidFill>
                <a:latin typeface="Consolas" panose="020B0609020204030204" pitchFamily="49" charset="0"/>
                <a:cs typeface="Consolas" panose="020B0609020204030204" pitchFamily="49" charset="0"/>
              </a:rPr>
              <a:t>Not</a:t>
            </a:r>
            <a:r>
              <a:rPr lang="en-US" sz="1800" dirty="0">
                <a:latin typeface="Consolas" panose="020B0609020204030204" pitchFamily="49" charset="0"/>
                <a:cs typeface="Consolas" panose="020B0609020204030204" pitchFamily="49" charset="0"/>
              </a:rPr>
              <a:t> (ActiveDocument.Saved)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MsgBox </a:t>
            </a:r>
            <a:r>
              <a:rPr lang="en-US" sz="1800" dirty="0">
                <a:latin typeface="Consolas" panose="020B0609020204030204" pitchFamily="49" charset="0"/>
                <a:cs typeface="Consolas" panose="020B0609020204030204" pitchFamily="49" charset="0"/>
              </a:rPr>
              <a:t>("You haven't saved " &amp; ActiveDocument.Name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&amp; </a:t>
            </a:r>
            <a:r>
              <a:rPr lang="en-US" sz="1800" dirty="0">
                <a:latin typeface="Consolas" panose="020B0609020204030204" pitchFamily="49" charset="0"/>
                <a:cs typeface="Consolas" panose="020B0609020204030204" pitchFamily="49" charset="0"/>
              </a:rPr>
              <a:t>" yet")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27438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Line </a:t>
            </a:r>
            <a:r>
              <a:rPr lang="en-US" b="1" dirty="0" smtClean="0">
                <a:solidFill>
                  <a:srgbClr val="FF0000"/>
                </a:solidFill>
              </a:rPr>
              <a:t>Continuation Character</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To increase readability long statements can be split over multiple lines.</a:t>
            </a:r>
          </a:p>
          <a:p>
            <a:pPr marL="339725" lvl="1" indent="0">
              <a:buNone/>
            </a:pPr>
            <a:r>
              <a:rPr lang="en-US" dirty="0" smtClean="0">
                <a:latin typeface="Consolas" panose="020B0609020204030204" pitchFamily="49" charset="0"/>
                <a:cs typeface="Consolas" panose="020B0609020204030204" pitchFamily="49" charset="0"/>
              </a:rPr>
              <a:t>If (income  </a:t>
            </a:r>
            <a:r>
              <a:rPr lang="en-US" dirty="0">
                <a:latin typeface="Consolas" panose="020B0609020204030204" pitchFamily="49" charset="0"/>
                <a:cs typeface="Consolas" panose="020B0609020204030204" pitchFamily="49" charset="0"/>
              </a:rPr>
              <a:t>&gt; </a:t>
            </a:r>
            <a:r>
              <a:rPr lang="en-US" dirty="0" smtClean="0">
                <a:latin typeface="Consolas" panose="020B0609020204030204" pitchFamily="49" charset="0"/>
                <a:cs typeface="Consolas" panose="020B0609020204030204" pitchFamily="49" charset="0"/>
              </a:rPr>
              <a:t>99999) </a:t>
            </a:r>
            <a:r>
              <a:rPr lang="en-US" dirty="0">
                <a:latin typeface="Consolas" panose="020B0609020204030204" pitchFamily="49" charset="0"/>
                <a:cs typeface="Consolas" panose="020B0609020204030204" pitchFamily="49" charset="0"/>
              </a:rPr>
              <a:t>And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(experience &lt;=  2) And </a:t>
            </a:r>
            <a:r>
              <a:rPr lang="en-US" b="1" dirty="0" smtClean="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(numRepramands &gt; 0) Then</a:t>
            </a: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MsgBox (</a:t>
            </a:r>
            <a:r>
              <a:rPr lang="en-US" dirty="0">
                <a:latin typeface="Consolas" panose="020B0609020204030204" pitchFamily="49" charset="0"/>
                <a:cs typeface="Consolas" panose="020B0609020204030204" pitchFamily="49" charset="0"/>
              </a:rPr>
              <a:t>"You're </a:t>
            </a:r>
            <a:r>
              <a:rPr lang="en-US" dirty="0" smtClean="0">
                <a:latin typeface="Consolas" panose="020B0609020204030204" pitchFamily="49" charset="0"/>
                <a:cs typeface="Consolas" panose="020B0609020204030204" pitchFamily="49" charset="0"/>
              </a:rPr>
              <a:t>fired!")</a:t>
            </a:r>
            <a:endParaRPr lang="en-US" dirty="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If</a:t>
            </a:r>
            <a:endParaRPr lang="en-US" dirty="0"/>
          </a:p>
          <a:p>
            <a:pPr marL="395288" indent="-342900"/>
            <a:r>
              <a:rPr lang="en-US" dirty="0" smtClean="0"/>
              <a:t>To split the line the line continuation character (underscore) must be preceded by a space.</a:t>
            </a:r>
          </a:p>
          <a:p>
            <a:pPr marL="395288" indent="-342900"/>
            <a:r>
              <a:rPr lang="en-US" dirty="0" smtClean="0"/>
              <a:t>Keywords cannot be split between lines e.g.</a:t>
            </a:r>
          </a:p>
          <a:p>
            <a:pPr marL="457200" lvl="2" indent="0">
              <a:buNone/>
            </a:pPr>
            <a:r>
              <a:rPr lang="en-US" dirty="0" smtClean="0">
                <a:latin typeface="Consolas" panose="020B0609020204030204" pitchFamily="49" charset="0"/>
                <a:cs typeface="Consolas" panose="020B0609020204030204" pitchFamily="49" charset="0"/>
              </a:rPr>
              <a:t>Msg _</a:t>
            </a:r>
          </a:p>
          <a:p>
            <a:pPr marL="457200" lvl="2" indent="0">
              <a:buNone/>
            </a:pPr>
            <a:r>
              <a:rPr lang="en-US" dirty="0" smtClean="0">
                <a:latin typeface="Consolas" panose="020B0609020204030204" pitchFamily="49" charset="0"/>
                <a:cs typeface="Consolas" panose="020B0609020204030204" pitchFamily="49" charset="0"/>
              </a:rPr>
              <a:t>Box</a:t>
            </a:r>
          </a:p>
        </p:txBody>
      </p:sp>
      <p:sp>
        <p:nvSpPr>
          <p:cNvPr id="4" name="Rectangle 3"/>
          <p:cNvSpPr/>
          <p:nvPr/>
        </p:nvSpPr>
        <p:spPr>
          <a:xfrm>
            <a:off x="87775" y="6518035"/>
            <a:ext cx="5006499" cy="307777"/>
          </a:xfrm>
          <a:prstGeom prst="rect">
            <a:avLst/>
          </a:prstGeom>
        </p:spPr>
        <p:txBody>
          <a:bodyPr wrap="none">
            <a:spAutoFit/>
          </a:bodyPr>
          <a:lstStyle/>
          <a:p>
            <a:r>
              <a:rPr lang="en-US" sz="1400" dirty="0" smtClean="0"/>
              <a:t>For more details see: http</a:t>
            </a:r>
            <a:r>
              <a:rPr lang="en-US" sz="1400" dirty="0"/>
              <a:t>://support.microsoft.com/kb/141513</a:t>
            </a:r>
          </a:p>
        </p:txBody>
      </p:sp>
    </p:spTree>
    <p:extLst>
      <p:ext uri="{BB962C8B-B14F-4D97-AF65-F5344CB8AC3E}">
        <p14:creationId xmlns:p14="http://schemas.microsoft.com/office/powerpoint/2010/main" val="20805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Continuation </a:t>
            </a:r>
            <a:r>
              <a:rPr lang="en-US" dirty="0" smtClean="0"/>
              <a:t>Character (2)</a:t>
            </a:r>
            <a:endParaRPr lang="en-US" dirty="0"/>
          </a:p>
        </p:txBody>
      </p:sp>
      <p:sp>
        <p:nvSpPr>
          <p:cNvPr id="3" name="Content Placeholder 2"/>
          <p:cNvSpPr>
            <a:spLocks noGrp="1"/>
          </p:cNvSpPr>
          <p:nvPr>
            <p:ph idx="1"/>
          </p:nvPr>
        </p:nvSpPr>
        <p:spPr/>
        <p:txBody>
          <a:bodyPr/>
          <a:lstStyle/>
          <a:p>
            <a:r>
              <a:rPr lang="en-US" dirty="0" smtClean="0"/>
              <a:t>Strings split over multiple lines require a combination of the proper use of the </a:t>
            </a:r>
            <a:r>
              <a:rPr lang="en-US" b="1" dirty="0" smtClean="0">
                <a:solidFill>
                  <a:srgbClr val="FF0000"/>
                </a:solidFill>
              </a:rPr>
              <a:t>line continuation </a:t>
            </a:r>
            <a:r>
              <a:rPr lang="en-US" b="1" dirty="0">
                <a:solidFill>
                  <a:srgbClr val="FF0000"/>
                </a:solidFill>
              </a:rPr>
              <a:t>character</a:t>
            </a:r>
            <a:r>
              <a:rPr lang="en-US" dirty="0"/>
              <a:t> '</a:t>
            </a:r>
            <a:r>
              <a:rPr lang="en-US" b="1" dirty="0">
                <a:solidFill>
                  <a:srgbClr val="FF0000"/>
                </a:solidFill>
              </a:rPr>
              <a:t>_</a:t>
            </a:r>
            <a:r>
              <a:rPr lang="en-US" dirty="0"/>
              <a:t>' and </a:t>
            </a:r>
            <a:r>
              <a:rPr lang="en-US" dirty="0" smtClean="0"/>
              <a:t>the </a:t>
            </a:r>
            <a:r>
              <a:rPr lang="en-US" b="1" dirty="0" smtClean="0">
                <a:solidFill>
                  <a:srgbClr val="CC0000"/>
                </a:solidFill>
              </a:rPr>
              <a:t>concatenation </a:t>
            </a:r>
            <a:r>
              <a:rPr lang="en-US" b="1" dirty="0">
                <a:solidFill>
                  <a:srgbClr val="CC0000"/>
                </a:solidFill>
              </a:rPr>
              <a:t>operator </a:t>
            </a:r>
            <a:r>
              <a:rPr lang="en-US" dirty="0" smtClean="0"/>
              <a:t>'</a:t>
            </a:r>
            <a:r>
              <a:rPr lang="en-US" b="1" dirty="0" smtClean="0">
                <a:solidFill>
                  <a:srgbClr val="CC0000"/>
                </a:solidFill>
              </a:rPr>
              <a:t>&amp;</a:t>
            </a:r>
            <a:r>
              <a:rPr lang="en-US" dirty="0" smtClean="0"/>
              <a:t>‘:</a:t>
            </a:r>
          </a:p>
          <a:p>
            <a:pPr marL="339725" lvl="1" indent="0">
              <a:buNone/>
            </a:pPr>
            <a:r>
              <a:rPr lang="en-US" dirty="0">
                <a:latin typeface="Consolas" panose="020B0609020204030204" pitchFamily="49" charset="0"/>
                <a:cs typeface="Consolas" panose="020B0609020204030204" pitchFamily="49" charset="0"/>
              </a:rPr>
              <a:t> MsgBox ("Your "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b="1" dirty="0" smtClean="0">
                <a:solidFill>
                  <a:srgbClr val="CC0000"/>
                </a:solidFill>
                <a:latin typeface="Consolas" panose="020B0609020204030204" pitchFamily="49" charset="0"/>
                <a:cs typeface="Consolas" panose="020B0609020204030204" pitchFamily="49" charset="0"/>
              </a:rPr>
              <a:t>&amp;</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"name")</a:t>
            </a:r>
          </a:p>
        </p:txBody>
      </p:sp>
    </p:spTree>
    <p:extLst>
      <p:ext uri="{BB962C8B-B14F-4D97-AF65-F5344CB8AC3E}">
        <p14:creationId xmlns:p14="http://schemas.microsoft.com/office/powerpoint/2010/main" val="378480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To Do When Multiple Conditions Must Be Checked</a:t>
            </a:r>
            <a:endParaRPr lang="en-US" dirty="0"/>
          </a:p>
        </p:txBody>
      </p:sp>
      <p:sp>
        <p:nvSpPr>
          <p:cNvPr id="3" name="Content Placeholder 2"/>
          <p:cNvSpPr>
            <a:spLocks noGrp="1"/>
          </p:cNvSpPr>
          <p:nvPr>
            <p:ph idx="1"/>
          </p:nvPr>
        </p:nvSpPr>
        <p:spPr/>
        <p:txBody>
          <a:bodyPr/>
          <a:lstStyle/>
          <a:p>
            <a:r>
              <a:rPr lang="en-US" b="1" dirty="0" smtClean="0"/>
              <a:t>Case 1</a:t>
            </a:r>
            <a:r>
              <a:rPr lang="en-US" dirty="0" smtClean="0"/>
              <a:t>: If each condition is independent of other questions</a:t>
            </a:r>
          </a:p>
          <a:p>
            <a:pPr lvl="1"/>
            <a:r>
              <a:rPr lang="en-US" dirty="0" smtClean="0"/>
              <a:t>Multiple </a:t>
            </a:r>
            <a:r>
              <a:rPr lang="en-US" dirty="0" smtClean="0">
                <a:latin typeface="Consolas" panose="020B0609020204030204" pitchFamily="49" charset="0"/>
                <a:cs typeface="Consolas" panose="020B0609020204030204" pitchFamily="49" charset="0"/>
              </a:rPr>
              <a:t>if-then</a:t>
            </a:r>
            <a:r>
              <a:rPr lang="en-US" dirty="0" smtClean="0"/>
              <a:t> expressions can be used</a:t>
            </a:r>
          </a:p>
          <a:p>
            <a:pPr lvl="1"/>
            <a:r>
              <a:rPr lang="en-US" dirty="0" smtClean="0"/>
              <a:t>Example: </a:t>
            </a:r>
          </a:p>
          <a:p>
            <a:pPr lvl="1"/>
            <a:r>
              <a:rPr lang="en-US" dirty="0" smtClean="0"/>
              <a:t>Q1: Are you an adult?</a:t>
            </a:r>
          </a:p>
          <a:p>
            <a:pPr lvl="1"/>
            <a:r>
              <a:rPr lang="en-US" dirty="0" smtClean="0"/>
              <a:t>Q2: Are you a Canadian citizen?</a:t>
            </a:r>
          </a:p>
          <a:p>
            <a:pPr lvl="1"/>
            <a:r>
              <a:rPr lang="en-US" dirty="0" smtClean="0"/>
              <a:t>Q3: Are you currently employed?</a:t>
            </a:r>
          </a:p>
        </p:txBody>
      </p:sp>
    </p:spTree>
    <p:extLst>
      <p:ext uri="{BB962C8B-B14F-4D97-AF65-F5344CB8AC3E}">
        <p14:creationId xmlns:p14="http://schemas.microsoft.com/office/powerpoint/2010/main" val="299317054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To Do When Multiple Conditions Must Be </a:t>
            </a:r>
            <a:r>
              <a:rPr lang="en-US" dirty="0" smtClean="0"/>
              <a:t>Checked (2)</a:t>
            </a:r>
            <a:endParaRPr lang="en-US" dirty="0"/>
          </a:p>
        </p:txBody>
      </p:sp>
      <p:sp>
        <p:nvSpPr>
          <p:cNvPr id="3" name="Content Placeholder 2"/>
          <p:cNvSpPr>
            <a:spLocks noGrp="1"/>
          </p:cNvSpPr>
          <p:nvPr>
            <p:ph idx="1"/>
          </p:nvPr>
        </p:nvSpPr>
        <p:spPr/>
        <p:txBody>
          <a:bodyPr/>
          <a:lstStyle/>
          <a:p>
            <a:r>
              <a:rPr lang="en-US" b="1" dirty="0" smtClean="0"/>
              <a:t>Case 2 (mutually exclusive)</a:t>
            </a:r>
            <a:r>
              <a:rPr lang="en-US" dirty="0" smtClean="0"/>
              <a:t>: If </a:t>
            </a:r>
            <a:r>
              <a:rPr lang="en-US" dirty="0"/>
              <a:t>the result of one condition affects other conditions (when one condition is true then the other </a:t>
            </a:r>
            <a:r>
              <a:rPr lang="en-US" dirty="0" smtClean="0"/>
              <a:t>conditions cannot be true)</a:t>
            </a:r>
            <a:endParaRPr lang="en-US" dirty="0"/>
          </a:p>
          <a:p>
            <a:pPr lvl="1"/>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should be used</a:t>
            </a:r>
          </a:p>
          <a:p>
            <a:pPr lvl="1"/>
            <a:r>
              <a:rPr lang="en-US" dirty="0" smtClean="0"/>
              <a:t>Which </a:t>
            </a:r>
            <a:r>
              <a:rPr lang="en-US" dirty="0"/>
              <a:t>of the following is your place of birth</a:t>
            </a:r>
            <a:r>
              <a:rPr lang="en-US" dirty="0" smtClean="0"/>
              <a:t>?  (Answering true to one option makes the options false)</a:t>
            </a:r>
            <a:endParaRPr lang="en-US" dirty="0"/>
          </a:p>
          <a:p>
            <a:pPr marL="857250" lvl="2" indent="-342900">
              <a:buFont typeface="+mj-lt"/>
              <a:buAutoNum type="alphaLcParenR"/>
            </a:pPr>
            <a:r>
              <a:rPr lang="en-US" dirty="0"/>
              <a:t>Calgary</a:t>
            </a:r>
          </a:p>
          <a:p>
            <a:pPr marL="857250" lvl="2" indent="-342900">
              <a:buFont typeface="+mj-lt"/>
              <a:buAutoNum type="alphaLcParenR"/>
            </a:pPr>
            <a:r>
              <a:rPr lang="en-US" dirty="0"/>
              <a:t>Edmonton</a:t>
            </a:r>
          </a:p>
          <a:p>
            <a:pPr marL="857250" lvl="2" indent="-342900">
              <a:buFont typeface="+mj-lt"/>
              <a:buAutoNum type="alphaLcParenR"/>
            </a:pPr>
            <a:r>
              <a:rPr lang="en-US" dirty="0"/>
              <a:t>Lethbridge</a:t>
            </a:r>
          </a:p>
          <a:p>
            <a:pPr marL="857250" lvl="2" indent="-342900">
              <a:buFont typeface="+mj-lt"/>
              <a:buAutoNum type="alphaLcParenR"/>
            </a:pPr>
            <a:r>
              <a:rPr lang="en-US" dirty="0"/>
              <a:t>Red Deer</a:t>
            </a:r>
          </a:p>
          <a:p>
            <a:pPr marL="857250" lvl="2" indent="-342900">
              <a:buFont typeface="+mj-lt"/>
              <a:buAutoNum type="alphaLcParenR"/>
            </a:pPr>
            <a:r>
              <a:rPr lang="en-US" dirty="0"/>
              <a:t>None of the above </a:t>
            </a:r>
          </a:p>
          <a:p>
            <a:endParaRPr lang="en-US" dirty="0"/>
          </a:p>
        </p:txBody>
      </p:sp>
    </p:spTree>
    <p:extLst>
      <p:ext uri="{BB962C8B-B14F-4D97-AF65-F5344CB8AC3E}">
        <p14:creationId xmlns:p14="http://schemas.microsoft.com/office/powerpoint/2010/main" val="302010274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Multiple </a:t>
            </a:r>
            <a:r>
              <a:rPr lang="en-US" altLang="en-US" sz="2800" b="1" dirty="0" smtClean="0">
                <a:solidFill>
                  <a:srgbClr val="FF0000"/>
                </a:solidFill>
                <a:latin typeface="Consolas" panose="020B0609020204030204" pitchFamily="49" charset="0"/>
                <a:cs typeface="Consolas" pitchFamily="49" charset="0"/>
              </a:rPr>
              <a:t>If-Then’s</a:t>
            </a:r>
          </a:p>
        </p:txBody>
      </p:sp>
      <p:grpSp>
        <p:nvGrpSpPr>
          <p:cNvPr id="3" name="Group 2"/>
          <p:cNvGrpSpPr>
            <a:grpSpLocks/>
          </p:cNvGrpSpPr>
          <p:nvPr/>
        </p:nvGrpSpPr>
        <p:grpSpPr bwMode="auto">
          <a:xfrm>
            <a:off x="1039813" y="1841500"/>
            <a:ext cx="1522413" cy="1131889"/>
            <a:chOff x="1039813" y="1841500"/>
            <a:chExt cx="1522413" cy="1131889"/>
          </a:xfrm>
        </p:grpSpPr>
        <p:sp>
          <p:nvSpPr>
            <p:cNvPr id="60441"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0442" name="Group 6"/>
            <p:cNvGrpSpPr>
              <a:grpSpLocks/>
            </p:cNvGrpSpPr>
            <p:nvPr/>
          </p:nvGrpSpPr>
          <p:grpSpPr bwMode="auto">
            <a:xfrm>
              <a:off x="1039813" y="1892301"/>
              <a:ext cx="1522413" cy="1081088"/>
              <a:chOff x="655" y="1192"/>
              <a:chExt cx="959" cy="681"/>
            </a:xfrm>
          </p:grpSpPr>
          <p:sp>
            <p:nvSpPr>
              <p:cNvPr id="60443" name="Text Box 7"/>
              <p:cNvSpPr txBox="1">
                <a:spLocks noChangeArrowheads="1"/>
              </p:cNvSpPr>
              <p:nvPr/>
            </p:nvSpPr>
            <p:spPr bwMode="auto">
              <a:xfrm>
                <a:off x="760" y="1192"/>
                <a:ext cx="35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4" name="Rectangle 8"/>
              <p:cNvSpPr>
                <a:spLocks noChangeArrowheads="1"/>
              </p:cNvSpPr>
              <p:nvPr/>
            </p:nvSpPr>
            <p:spPr bwMode="auto">
              <a:xfrm>
                <a:off x="655" y="1464"/>
                <a:ext cx="959" cy="409"/>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grpSp>
        <p:nvGrpSpPr>
          <p:cNvPr id="11" name="Group 10"/>
          <p:cNvGrpSpPr>
            <a:grpSpLocks/>
          </p:cNvGrpSpPr>
          <p:nvPr/>
        </p:nvGrpSpPr>
        <p:grpSpPr bwMode="auto">
          <a:xfrm>
            <a:off x="1002349" y="4254500"/>
            <a:ext cx="1522727" cy="1143406"/>
            <a:chOff x="1002349" y="4254500"/>
            <a:chExt cx="1522727" cy="1143406"/>
          </a:xfrm>
        </p:grpSpPr>
        <p:sp>
          <p:nvSpPr>
            <p:cNvPr id="60438"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39" name="Text Box 11"/>
            <p:cNvSpPr txBox="1">
              <a:spLocks noChangeArrowheads="1"/>
            </p:cNvSpPr>
            <p:nvPr/>
          </p:nvSpPr>
          <p:spPr bwMode="auto">
            <a:xfrm>
              <a:off x="1206501" y="4318000"/>
              <a:ext cx="595311"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0" name="Rectangle 12"/>
            <p:cNvSpPr>
              <a:spLocks noChangeArrowheads="1"/>
            </p:cNvSpPr>
            <p:nvPr/>
          </p:nvSpPr>
          <p:spPr bwMode="auto">
            <a:xfrm>
              <a:off x="1002349" y="47493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60436"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Q2: Boolean 2</a:t>
              </a:r>
              <a:endParaRPr lang="en-US" altLang="en-US" sz="1800" b="1" dirty="0">
                <a:solidFill>
                  <a:srgbClr val="FF0000"/>
                </a:solidFill>
                <a:latin typeface="Arial" charset="0"/>
              </a:endParaRPr>
            </a:p>
          </p:txBody>
        </p:sp>
        <p:sp>
          <p:nvSpPr>
            <p:cNvPr id="60437"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60434"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0435"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0" name="Group 9"/>
          <p:cNvGrpSpPr>
            <a:grpSpLocks/>
          </p:cNvGrpSpPr>
          <p:nvPr/>
        </p:nvGrpSpPr>
        <p:grpSpPr bwMode="auto">
          <a:xfrm>
            <a:off x="2971800" y="1360691"/>
            <a:ext cx="1800225" cy="2282825"/>
            <a:chOff x="2971799" y="1466850"/>
            <a:chExt cx="1800226" cy="2282824"/>
          </a:xfrm>
        </p:grpSpPr>
        <p:sp>
          <p:nvSpPr>
            <p:cNvPr id="60430"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1" name="Text Box 21"/>
            <p:cNvSpPr txBox="1">
              <a:spLocks noChangeArrowheads="1"/>
            </p:cNvSpPr>
            <p:nvPr/>
          </p:nvSpPr>
          <p:spPr bwMode="auto">
            <a:xfrm>
              <a:off x="3617911" y="1473200"/>
              <a:ext cx="713532"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sp>
          <p:nvSpPr>
            <p:cNvPr id="60432"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3"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60426"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7"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8"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9" name="Text Box 28"/>
            <p:cNvSpPr txBox="1">
              <a:spLocks noChangeArrowheads="1"/>
            </p:cNvSpPr>
            <p:nvPr/>
          </p:nvSpPr>
          <p:spPr bwMode="auto">
            <a:xfrm>
              <a:off x="3263900" y="3959225"/>
              <a:ext cx="708794"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grpSp>
      <p:sp>
        <p:nvSpPr>
          <p:cNvPr id="13" name="Rectangle 12"/>
          <p:cNvSpPr/>
          <p:nvPr/>
        </p:nvSpPr>
        <p:spPr>
          <a:xfrm>
            <a:off x="5029200" y="1466850"/>
            <a:ext cx="3886200" cy="1569660"/>
          </a:xfrm>
          <a:prstGeom prst="rect">
            <a:avLst/>
          </a:prstGeom>
          <a:solidFill>
            <a:schemeClr val="bg1">
              <a:lumMod val="75000"/>
            </a:schemeClr>
          </a:solidFill>
        </p:spPr>
        <p:txBody>
          <a:bodyPr wrap="square">
            <a:spAutoFit/>
          </a:bodyPr>
          <a:lstStyle/>
          <a:p>
            <a:pPr marL="176213" lvl="1"/>
            <a:r>
              <a:rPr lang="en-US" sz="1600" b="1" dirty="0" smtClean="0">
                <a:solidFill>
                  <a:schemeClr val="bg1"/>
                </a:solidFill>
              </a:rPr>
              <a:t>Each question is independent (previous answers have no effect on later questions because all questions will be asked).</a:t>
            </a:r>
          </a:p>
          <a:p>
            <a:pPr lvl="1"/>
            <a:r>
              <a:rPr lang="en-US" sz="1600" b="1" dirty="0" smtClean="0">
                <a:solidFill>
                  <a:schemeClr val="bg1"/>
                </a:solidFill>
              </a:rPr>
              <a:t>Q1</a:t>
            </a:r>
            <a:r>
              <a:rPr lang="en-US" sz="1600" b="1" dirty="0">
                <a:solidFill>
                  <a:schemeClr val="bg1"/>
                </a:solidFill>
              </a:rPr>
              <a:t>: Are you an adult?</a:t>
            </a:r>
          </a:p>
          <a:p>
            <a:pPr lvl="1"/>
            <a:r>
              <a:rPr lang="en-US" sz="1600" b="1" dirty="0">
                <a:solidFill>
                  <a:schemeClr val="bg1"/>
                </a:solidFill>
              </a:rPr>
              <a:t>Q2: Are you a Canadian citizen?</a:t>
            </a:r>
          </a:p>
          <a:p>
            <a:pPr lvl="1"/>
            <a:r>
              <a:rPr lang="en-US" sz="1600" b="1" dirty="0">
                <a:solidFill>
                  <a:schemeClr val="bg1"/>
                </a:solidFill>
              </a:rPr>
              <a:t>Q3: Are you currently employed?</a:t>
            </a:r>
          </a:p>
        </p:txBody>
      </p:sp>
      <p:sp>
        <p:nvSpPr>
          <p:cNvPr id="179203" name="AutoShape 3"/>
          <p:cNvSpPr>
            <a:spLocks noChangeArrowheads="1"/>
          </p:cNvSpPr>
          <p:nvPr/>
        </p:nvSpPr>
        <p:spPr bwMode="auto">
          <a:xfrm>
            <a:off x="311968" y="829080"/>
            <a:ext cx="2944763" cy="1063222"/>
          </a:xfrm>
          <a:prstGeom prst="diamond">
            <a:avLst/>
          </a:prstGeom>
          <a:solidFill>
            <a:schemeClr val="bg1"/>
          </a:solidFill>
          <a:ln w="38100">
            <a:solidFill>
              <a:schemeClr val="tx1"/>
            </a:solidFill>
            <a:miter lim="800000"/>
            <a:headEnd type="none" w="sm" len="sm"/>
            <a:tailEnd type="none" w="sm" len="sm"/>
          </a:ln>
          <a:extLst/>
        </p:spPr>
        <p:txBody>
          <a:bodyPr wrap="squar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Q1: Boolean 1</a:t>
            </a:r>
            <a:endParaRPr lang="en-US" altLang="en-US" sz="1800" b="1" dirty="0">
              <a:solidFill>
                <a:srgbClr val="FF0000"/>
              </a:solidFill>
              <a:latin typeface="Arial" charset="0"/>
            </a:endParaRPr>
          </a:p>
        </p:txBody>
      </p:sp>
    </p:spTree>
    <p:extLst>
      <p:ext uri="{BB962C8B-B14F-4D97-AF65-F5344CB8AC3E}">
        <p14:creationId xmlns:p14="http://schemas.microsoft.com/office/powerpoint/2010/main" val="1617919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920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9203"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a:t>
            </a:r>
            <a:endParaRPr lang="en-CA" altLang="en-US" sz="3200" dirty="0" smtClean="0"/>
          </a:p>
        </p:txBody>
      </p:sp>
      <p:sp>
        <p:nvSpPr>
          <p:cNvPr id="61443" name="Rectangle 3"/>
          <p:cNvSpPr>
            <a:spLocks noGrp="1"/>
          </p:cNvSpPr>
          <p:nvPr>
            <p:ph type="body" idx="4294967295"/>
          </p:nvPr>
        </p:nvSpPr>
        <p:spPr/>
        <p:txBody>
          <a:bodyPr/>
          <a:lstStyle/>
          <a:p>
            <a:pPr eaLnBrk="1" hangingPunct="1"/>
            <a:r>
              <a:rPr lang="en-CA" altLang="en-US" sz="2400" dirty="0" smtClean="0"/>
              <a:t>Any, all or none of the conditions may be true</a:t>
            </a:r>
          </a:p>
          <a:p>
            <a:pPr eaLnBrk="1" hangingPunct="1"/>
            <a:r>
              <a:rPr lang="en-CA" altLang="en-US" sz="2400" dirty="0" smtClean="0"/>
              <a:t>Employ when a series of independent questions will be asked</a:t>
            </a:r>
          </a:p>
          <a:p>
            <a:pPr eaLnBrk="1" hangingPunct="1"/>
            <a:r>
              <a:rPr lang="en-CA" altLang="en-US" sz="2400"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b="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2</a:t>
            </a:r>
          </a:p>
          <a:p>
            <a:pPr eaLnBrk="1" hangingPunct="1">
              <a:buFont typeface="Arial" charset="0"/>
              <a:buNone/>
            </a:pPr>
            <a:r>
              <a:rPr lang="en-CA" altLang="en-US" sz="1800" b="1" i="1" dirty="0">
                <a:latin typeface="Consolas" pitchFamily="49" charset="0"/>
                <a:cs typeface="Consolas" pitchFamily="49" charset="0"/>
              </a:rPr>
              <a:t> </a:t>
            </a:r>
            <a:r>
              <a:rPr lang="en-CA" altLang="en-US" sz="1800" b="1" i="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statements after the conditions</a:t>
            </a:r>
            <a:endParaRPr lang="en-CA" altLang="en-US" sz="1800" b="1" i="1" dirty="0" smtClean="0">
              <a:latin typeface="Consolas" pitchFamily="49" charset="0"/>
              <a:cs typeface="Consolas" pitchFamily="49" charset="0"/>
            </a:endParaRPr>
          </a:p>
        </p:txBody>
      </p:sp>
    </p:spTree>
    <p:extLst>
      <p:ext uri="{BB962C8B-B14F-4D97-AF65-F5344CB8AC3E}">
        <p14:creationId xmlns:p14="http://schemas.microsoft.com/office/powerpoint/2010/main" val="12080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4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44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443">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61443">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bldLvl="3"/>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 </a:t>
            </a:r>
            <a:r>
              <a:rPr lang="en-CA" altLang="en-US" sz="3200" dirty="0" smtClean="0"/>
              <a:t>(2)</a:t>
            </a:r>
          </a:p>
        </p:txBody>
      </p:sp>
      <p:sp>
        <p:nvSpPr>
          <p:cNvPr id="61443" name="Rectangle 3"/>
          <p:cNvSpPr>
            <a:spLocks noGrp="1"/>
          </p:cNvSpPr>
          <p:nvPr>
            <p:ph type="body" idx="4294967295"/>
          </p:nvPr>
        </p:nvSpPr>
        <p:spPr/>
        <p:txBody>
          <a:bodyPr/>
          <a:lstStyle/>
          <a:p>
            <a:pPr eaLnBrk="1" hangingPunct="1"/>
            <a:r>
              <a:rPr lang="en-CA" altLang="en-US" sz="2400" b="1" dirty="0" smtClean="0"/>
              <a:t>Word document containing the macro: </a:t>
            </a:r>
            <a:r>
              <a:rPr lang="en-CA" altLang="en-US" dirty="0" smtClean="0"/>
              <a:t>10</a:t>
            </a:r>
            <a:r>
              <a:rPr lang="en-CA" altLang="en-US" sz="2400" dirty="0" smtClean="0">
                <a:latin typeface="Consolas" panose="020B0609020204030204" pitchFamily="49" charset="0"/>
                <a:cs typeface="Consolas" panose="020B0609020204030204" pitchFamily="49" charset="0"/>
              </a:rPr>
              <a:t>multipleIfs.docm</a:t>
            </a:r>
          </a:p>
          <a:p>
            <a:pPr lvl="1">
              <a:buNone/>
            </a:pPr>
            <a:r>
              <a:rPr lang="en-US" altLang="en-US" sz="1800" dirty="0">
                <a:latin typeface="Consolas" pitchFamily="49" charset="0"/>
                <a:cs typeface="Consolas" pitchFamily="49" charset="0"/>
              </a:rPr>
              <a:t>Sub multipleIf</a:t>
            </a:r>
            <a:r>
              <a:rPr lang="en-US" altLang="en-US" sz="1800" dirty="0" smtClean="0">
                <a:latin typeface="Consolas" pitchFamily="49" charset="0"/>
                <a:cs typeface="Consolas" pitchFamily="49" charset="0"/>
              </a:rPr>
              <a:t>()</a:t>
            </a:r>
          </a:p>
          <a:p>
            <a:pPr lvl="1">
              <a:buNone/>
            </a:pPr>
            <a:r>
              <a:rPr lang="en-US" altLang="en-US" sz="1800" b="1" dirty="0">
                <a:solidFill>
                  <a:srgbClr val="FF0000"/>
                </a:solidFill>
                <a:latin typeface="Consolas" pitchFamily="49" charset="0"/>
                <a:cs typeface="Consolas" pitchFamily="49" charset="0"/>
              </a:rPr>
              <a:t> ' Check if there were any 'comments' added to the </a:t>
            </a:r>
            <a:r>
              <a:rPr lang="en-US" altLang="en-US" sz="1800" b="1" dirty="0" smtClean="0">
                <a:solidFill>
                  <a:srgbClr val="FF0000"/>
                </a:solidFill>
                <a:latin typeface="Consolas" pitchFamily="49" charset="0"/>
                <a:cs typeface="Consolas" pitchFamily="49" charset="0"/>
              </a:rPr>
              <a:t>document.</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(ActiveDocument.Comments.Count &gt; 0) Then</a:t>
            </a:r>
          </a:p>
          <a:p>
            <a:pPr lvl="1">
              <a:buNone/>
            </a:pPr>
            <a:r>
              <a:rPr lang="en-US" altLang="en-US" sz="1800" dirty="0">
                <a:latin typeface="Consolas" pitchFamily="49" charset="0"/>
                <a:cs typeface="Consolas" pitchFamily="49" charset="0"/>
              </a:rPr>
              <a:t>        MsgBox ("Annotations were made in this document")</a:t>
            </a:r>
          </a:p>
          <a:p>
            <a:pPr lvl="1">
              <a:buNone/>
            </a:pPr>
            <a:r>
              <a:rPr lang="en-US" altLang="en-US" sz="1800" dirty="0">
                <a:latin typeface="Consolas" pitchFamily="49" charset="0"/>
                <a:cs typeface="Consolas" pitchFamily="49" charset="0"/>
              </a:rPr>
              <a:t>    End </a:t>
            </a:r>
            <a:r>
              <a:rPr lang="en-US" altLang="en-US" sz="1800" dirty="0" smtClean="0">
                <a:latin typeface="Consolas" pitchFamily="49" charset="0"/>
                <a:cs typeface="Consolas" pitchFamily="49" charset="0"/>
              </a:rPr>
              <a:t>If</a:t>
            </a:r>
          </a:p>
          <a:p>
            <a:pPr lvl="1">
              <a:buNone/>
            </a:pPr>
            <a:r>
              <a:rPr lang="en-US" altLang="en-US" sz="1800" b="1" dirty="0">
                <a:solidFill>
                  <a:srgbClr val="FF0000"/>
                </a:solidFill>
                <a:latin typeface="Consolas" pitchFamily="49" charset="0"/>
                <a:cs typeface="Consolas" pitchFamily="49" charset="0"/>
              </a:rPr>
              <a:t> ' A numbered item includes numbered and bulleted </a:t>
            </a:r>
            <a:r>
              <a:rPr lang="en-US" altLang="en-US" sz="1800" b="1" dirty="0" smtClean="0">
                <a:solidFill>
                  <a:srgbClr val="FF0000"/>
                </a:solidFill>
                <a:latin typeface="Consolas" pitchFamily="49" charset="0"/>
                <a:cs typeface="Consolas" pitchFamily="49" charset="0"/>
              </a:rPr>
              <a:t>lists.</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(ActiveDocument.CountNumberedItems() &gt; 0) Then</a:t>
            </a:r>
          </a:p>
          <a:p>
            <a:pPr lvl="1">
              <a:buNone/>
            </a:pPr>
            <a:r>
              <a:rPr lang="en-US" altLang="en-US" sz="1800" dirty="0">
                <a:latin typeface="Consolas" pitchFamily="49" charset="0"/>
                <a:cs typeface="Consolas" pitchFamily="49" charset="0"/>
              </a:rPr>
              <a:t>        MsgBox ("Bullet points or numbered lists </a:t>
            </a:r>
            <a:r>
              <a:rPr lang="en-US" altLang="en-US" sz="1800" dirty="0" smtClean="0">
                <a:latin typeface="Consolas" pitchFamily="49" charset="0"/>
                <a:cs typeface="Consolas" pitchFamily="49" charset="0"/>
              </a:rPr>
              <a:t>used")</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End If</a:t>
            </a:r>
          </a:p>
          <a:p>
            <a:pPr lvl="1">
              <a:buNone/>
            </a:pPr>
            <a:r>
              <a:rPr lang="en-US" altLang="en-US" sz="1800" dirty="0">
                <a:latin typeface="Consolas" pitchFamily="49" charset="0"/>
                <a:cs typeface="Consolas" pitchFamily="49" charset="0"/>
              </a:rPr>
              <a:t>End Sub</a:t>
            </a:r>
            <a:endParaRPr lang="en-CA" altLang="en-US" sz="1800" b="1" i="1" dirty="0" smtClean="0">
              <a:latin typeface="Consolas" pitchFamily="49" charset="0"/>
              <a:cs typeface="Consolas" pitchFamily="49"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0"/>
            <a:ext cx="8458200" cy="701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a:srcRect b="66783"/>
          <a:stretch/>
        </p:blipFill>
        <p:spPr>
          <a:xfrm>
            <a:off x="7772400" y="3586162"/>
            <a:ext cx="762000" cy="452438"/>
          </a:xfrm>
          <a:prstGeom prst="rect">
            <a:avLst/>
          </a:prstGeom>
        </p:spPr>
      </p:pic>
    </p:spTree>
    <p:extLst>
      <p:ext uri="{BB962C8B-B14F-4D97-AF65-F5344CB8AC3E}">
        <p14:creationId xmlns:p14="http://schemas.microsoft.com/office/powerpoint/2010/main" val="250074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4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051"/>
                                        </p:tgtEl>
                                        <p:attrNameLst>
                                          <p:attrName>style.visibility</p:attrName>
                                        </p:attrNameLst>
                                      </p:cBhvr>
                                      <p:to>
                                        <p:strVal val="visible"/>
                                      </p:to>
                                    </p:set>
                                    <p:animEffect transition="in" filter="randombar(horizontal)">
                                      <p:cBhvr>
                                        <p:cTn id="16" dur="500"/>
                                        <p:tgtEl>
                                          <p:spTgt spid="205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61443">
                                            <p:txEl>
                                              <p:pRg st="3" end="3"/>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1443">
                                            <p:txEl>
                                              <p:pRg st="6" end="6"/>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1443">
                                            <p:txEl>
                                              <p:pRg st="7" end="7"/>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1443">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1443">
                                            <p:txEl>
                                              <p:pRg st="9" end="9"/>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a:t>
            </a:r>
            <a:r>
              <a:rPr lang="en-CA" altLang="en-US" sz="3200" b="1" dirty="0" smtClean="0">
                <a:solidFill>
                  <a:srgbClr val="FF0000"/>
                </a:solidFill>
              </a:rPr>
              <a:t>'s</a:t>
            </a:r>
            <a:r>
              <a:rPr lang="en-CA" altLang="en-US" sz="3200" dirty="0" smtClean="0"/>
              <a:t>:</a:t>
            </a:r>
            <a:r>
              <a:rPr lang="en-CA" altLang="en-US" sz="3200" dirty="0" smtClean="0">
                <a:solidFill>
                  <a:srgbClr val="FF0000"/>
                </a:solidFill>
              </a:rPr>
              <a:t> </a:t>
            </a:r>
            <a:r>
              <a:rPr lang="en-CA" altLang="en-US" sz="3200" dirty="0" smtClean="0"/>
              <a:t>Mutually Exclusive Conditions</a:t>
            </a:r>
          </a:p>
        </p:txBody>
      </p:sp>
      <p:sp>
        <p:nvSpPr>
          <p:cNvPr id="63491" name="Rectangle 3"/>
          <p:cNvSpPr>
            <a:spLocks noGrp="1"/>
          </p:cNvSpPr>
          <p:nvPr>
            <p:ph type="body" idx="4294967295"/>
          </p:nvPr>
        </p:nvSpPr>
        <p:spPr>
          <a:xfrm>
            <a:off x="457200" y="1295400"/>
            <a:ext cx="8229600" cy="1371600"/>
          </a:xfrm>
        </p:spPr>
        <p:txBody>
          <a:bodyPr/>
          <a:lstStyle/>
          <a:p>
            <a:pPr eaLnBrk="1" hangingPunct="1">
              <a:lnSpc>
                <a:spcPct val="80000"/>
              </a:lnSpc>
            </a:pPr>
            <a:r>
              <a:rPr lang="en-CA" altLang="en-US" sz="2000" dirty="0" smtClean="0"/>
              <a:t>At most </a:t>
            </a:r>
            <a:r>
              <a:rPr lang="en-CA" altLang="en-US" sz="2000" i="1" dirty="0" smtClean="0"/>
              <a:t>only one</a:t>
            </a:r>
            <a:r>
              <a:rPr lang="en-CA" altLang="en-US" sz="2000" dirty="0" smtClean="0"/>
              <a:t> of many conditions can be true</a:t>
            </a:r>
          </a:p>
          <a:p>
            <a:pPr eaLnBrk="1" hangingPunct="1">
              <a:lnSpc>
                <a:spcPct val="80000"/>
              </a:lnSpc>
            </a:pPr>
            <a:r>
              <a:rPr lang="en-CA" altLang="en-US" sz="2000" dirty="0" smtClean="0"/>
              <a:t>Can be implemented through multiple </a:t>
            </a:r>
            <a:r>
              <a:rPr lang="en-CA" altLang="en-US" sz="1800" dirty="0" smtClean="0">
                <a:latin typeface="Consolas" pitchFamily="49" charset="0"/>
                <a:cs typeface="Consolas" pitchFamily="49" charset="0"/>
              </a:rPr>
              <a:t>if</a:t>
            </a:r>
            <a:r>
              <a:rPr lang="en-CA" altLang="en-US" sz="2000" dirty="0" smtClean="0"/>
              <a:t>'s</a:t>
            </a:r>
          </a:p>
          <a:p>
            <a:pPr eaLnBrk="1" hangingPunct="1"/>
            <a:r>
              <a:rPr lang="en-CA" altLang="en-US" sz="2000" b="1" dirty="0" smtClean="0"/>
              <a:t>Word document containing the macro</a:t>
            </a:r>
            <a:r>
              <a:rPr lang="en-CA" altLang="en-US" sz="2000" dirty="0" smtClean="0"/>
              <a:t>: “</a:t>
            </a:r>
            <a:r>
              <a:rPr lang="en-CA" altLang="en-US" sz="2000" dirty="0" smtClean="0">
                <a:latin typeface="Consolas" panose="020B0609020204030204" pitchFamily="49" charset="0"/>
                <a:cs typeface="Consolas" panose="020B0609020204030204" pitchFamily="49" charset="0"/>
              </a:rPr>
              <a:t>11gradesInefficient.docm</a:t>
            </a:r>
            <a:r>
              <a:rPr lang="en-CA" altLang="en-US" sz="2000" dirty="0" smtClean="0"/>
              <a:t>”</a:t>
            </a:r>
          </a:p>
        </p:txBody>
      </p:sp>
      <p:grpSp>
        <p:nvGrpSpPr>
          <p:cNvPr id="3" name="Group 2"/>
          <p:cNvGrpSpPr>
            <a:grpSpLocks/>
          </p:cNvGrpSpPr>
          <p:nvPr/>
        </p:nvGrpSpPr>
        <p:grpSpPr bwMode="auto">
          <a:xfrm>
            <a:off x="5255305" y="1357086"/>
            <a:ext cx="3856038" cy="587375"/>
            <a:chOff x="5257800" y="1711324"/>
            <a:chExt cx="3856036" cy="587375"/>
          </a:xfrm>
        </p:grpSpPr>
        <p:sp>
          <p:nvSpPr>
            <p:cNvPr id="63493"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4"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5"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solidFill>
                    <a:srgbClr val="FF0000"/>
                  </a:solidFill>
                  <a:latin typeface="Arial" charset="0"/>
                </a:rPr>
                <a:t>Inefficient combination!</a:t>
              </a:r>
            </a:p>
          </p:txBody>
        </p:sp>
      </p:grpSp>
      <p:sp>
        <p:nvSpPr>
          <p:cNvPr id="2" name="TextBox 1"/>
          <p:cNvSpPr txBox="1"/>
          <p:nvPr/>
        </p:nvSpPr>
        <p:spPr>
          <a:xfrm>
            <a:off x="730168" y="2941897"/>
            <a:ext cx="3499413" cy="3388620"/>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"A")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4</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"B")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3</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"C")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2</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dirty="0">
              <a:latin typeface="Consolas" panose="020B0609020204030204" pitchFamily="49" charset="0"/>
              <a:cs typeface="Consolas" panose="020B0609020204030204" pitchFamily="49" charset="0"/>
            </a:endParaRPr>
          </a:p>
        </p:txBody>
      </p:sp>
      <p:sp>
        <p:nvSpPr>
          <p:cNvPr id="9" name="TextBox 8"/>
          <p:cNvSpPr txBox="1"/>
          <p:nvPr/>
        </p:nvSpPr>
        <p:spPr>
          <a:xfrm>
            <a:off x="4991582" y="2932250"/>
            <a:ext cx="3499413" cy="2236125"/>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"D")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1</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"F")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0</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b="1" dirty="0">
              <a:latin typeface="Consolas" pitchFamily="49" charset="0"/>
              <a:cs typeface="Consolas" pitchFamily="49" charset="0"/>
            </a:endParaRPr>
          </a:p>
        </p:txBody>
      </p:sp>
      <p:sp>
        <p:nvSpPr>
          <p:cNvPr id="5" name="Freeform 4"/>
          <p:cNvSpPr/>
          <p:nvPr/>
        </p:nvSpPr>
        <p:spPr>
          <a:xfrm>
            <a:off x="1305045" y="2721978"/>
            <a:ext cx="3900837" cy="3912243"/>
          </a:xfrm>
          <a:custGeom>
            <a:avLst/>
            <a:gdLst>
              <a:gd name="connsiteX0" fmla="*/ 0 w 3900837"/>
              <a:gd name="connsiteY0" fmla="*/ 3507129 h 3912243"/>
              <a:gd name="connsiteX1" fmla="*/ 11575 w 3900837"/>
              <a:gd name="connsiteY1" fmla="*/ 3727048 h 3912243"/>
              <a:gd name="connsiteX2" fmla="*/ 34724 w 3900837"/>
              <a:gd name="connsiteY2" fmla="*/ 3761772 h 3912243"/>
              <a:gd name="connsiteX3" fmla="*/ 92598 w 3900837"/>
              <a:gd name="connsiteY3" fmla="*/ 3819646 h 3912243"/>
              <a:gd name="connsiteX4" fmla="*/ 196770 w 3900837"/>
              <a:gd name="connsiteY4" fmla="*/ 3854370 h 3912243"/>
              <a:gd name="connsiteX5" fmla="*/ 266218 w 3900837"/>
              <a:gd name="connsiteY5" fmla="*/ 3877519 h 3912243"/>
              <a:gd name="connsiteX6" fmla="*/ 312517 w 3900837"/>
              <a:gd name="connsiteY6" fmla="*/ 3889094 h 3912243"/>
              <a:gd name="connsiteX7" fmla="*/ 347241 w 3900837"/>
              <a:gd name="connsiteY7" fmla="*/ 3900668 h 3912243"/>
              <a:gd name="connsiteX8" fmla="*/ 451413 w 3900837"/>
              <a:gd name="connsiteY8" fmla="*/ 3912243 h 3912243"/>
              <a:gd name="connsiteX9" fmla="*/ 671332 w 3900837"/>
              <a:gd name="connsiteY9" fmla="*/ 3889094 h 3912243"/>
              <a:gd name="connsiteX10" fmla="*/ 798653 w 3900837"/>
              <a:gd name="connsiteY10" fmla="*/ 3877519 h 3912243"/>
              <a:gd name="connsiteX11" fmla="*/ 833378 w 3900837"/>
              <a:gd name="connsiteY11" fmla="*/ 3865944 h 3912243"/>
              <a:gd name="connsiteX12" fmla="*/ 925975 w 3900837"/>
              <a:gd name="connsiteY12" fmla="*/ 3842795 h 3912243"/>
              <a:gd name="connsiteX13" fmla="*/ 1018572 w 3900837"/>
              <a:gd name="connsiteY13" fmla="*/ 3808071 h 3912243"/>
              <a:gd name="connsiteX14" fmla="*/ 1053296 w 3900837"/>
              <a:gd name="connsiteY14" fmla="*/ 3784922 h 3912243"/>
              <a:gd name="connsiteX15" fmla="*/ 1169043 w 3900837"/>
              <a:gd name="connsiteY15" fmla="*/ 3750197 h 3912243"/>
              <a:gd name="connsiteX16" fmla="*/ 1284790 w 3900837"/>
              <a:gd name="connsiteY16" fmla="*/ 3680749 h 3912243"/>
              <a:gd name="connsiteX17" fmla="*/ 1354238 w 3900837"/>
              <a:gd name="connsiteY17" fmla="*/ 3646025 h 3912243"/>
              <a:gd name="connsiteX18" fmla="*/ 1388962 w 3900837"/>
              <a:gd name="connsiteY18" fmla="*/ 3611301 h 3912243"/>
              <a:gd name="connsiteX19" fmla="*/ 1423686 w 3900837"/>
              <a:gd name="connsiteY19" fmla="*/ 3599727 h 3912243"/>
              <a:gd name="connsiteX20" fmla="*/ 1608881 w 3900837"/>
              <a:gd name="connsiteY20" fmla="*/ 3507129 h 3912243"/>
              <a:gd name="connsiteX21" fmla="*/ 1875099 w 3900837"/>
              <a:gd name="connsiteY21" fmla="*/ 3356658 h 3912243"/>
              <a:gd name="connsiteX22" fmla="*/ 2083443 w 3900837"/>
              <a:gd name="connsiteY22" fmla="*/ 3252486 h 3912243"/>
              <a:gd name="connsiteX23" fmla="*/ 2222340 w 3900837"/>
              <a:gd name="connsiteY23" fmla="*/ 3194613 h 3912243"/>
              <a:gd name="connsiteX24" fmla="*/ 2384385 w 3900837"/>
              <a:gd name="connsiteY24" fmla="*/ 3113590 h 3912243"/>
              <a:gd name="connsiteX25" fmla="*/ 2465408 w 3900837"/>
              <a:gd name="connsiteY25" fmla="*/ 3055716 h 3912243"/>
              <a:gd name="connsiteX26" fmla="*/ 2523281 w 3900837"/>
              <a:gd name="connsiteY26" fmla="*/ 3020992 h 3912243"/>
              <a:gd name="connsiteX27" fmla="*/ 2558005 w 3900837"/>
              <a:gd name="connsiteY27" fmla="*/ 2997843 h 3912243"/>
              <a:gd name="connsiteX28" fmla="*/ 2569580 w 3900837"/>
              <a:gd name="connsiteY28" fmla="*/ 2882096 h 3912243"/>
              <a:gd name="connsiteX29" fmla="*/ 2581155 w 3900837"/>
              <a:gd name="connsiteY29" fmla="*/ 2835797 h 3912243"/>
              <a:gd name="connsiteX30" fmla="*/ 2592729 w 3900837"/>
              <a:gd name="connsiteY30" fmla="*/ 2777924 h 3912243"/>
              <a:gd name="connsiteX31" fmla="*/ 2604304 w 3900837"/>
              <a:gd name="connsiteY31" fmla="*/ 2685327 h 3912243"/>
              <a:gd name="connsiteX32" fmla="*/ 2615879 w 3900837"/>
              <a:gd name="connsiteY32" fmla="*/ 2627453 h 3912243"/>
              <a:gd name="connsiteX33" fmla="*/ 2639028 w 3900837"/>
              <a:gd name="connsiteY33" fmla="*/ 2511706 h 3912243"/>
              <a:gd name="connsiteX34" fmla="*/ 2662178 w 3900837"/>
              <a:gd name="connsiteY34" fmla="*/ 2488557 h 3912243"/>
              <a:gd name="connsiteX35" fmla="*/ 2685327 w 3900837"/>
              <a:gd name="connsiteY35" fmla="*/ 2314937 h 3912243"/>
              <a:gd name="connsiteX36" fmla="*/ 2743200 w 3900837"/>
              <a:gd name="connsiteY36" fmla="*/ 2095018 h 3912243"/>
              <a:gd name="connsiteX37" fmla="*/ 2766350 w 3900837"/>
              <a:gd name="connsiteY37" fmla="*/ 2025570 h 3912243"/>
              <a:gd name="connsiteX38" fmla="*/ 2789499 w 3900837"/>
              <a:gd name="connsiteY38" fmla="*/ 1932972 h 3912243"/>
              <a:gd name="connsiteX39" fmla="*/ 2801074 w 3900837"/>
              <a:gd name="connsiteY39" fmla="*/ 1863524 h 3912243"/>
              <a:gd name="connsiteX40" fmla="*/ 2870522 w 3900837"/>
              <a:gd name="connsiteY40" fmla="*/ 1666754 h 3912243"/>
              <a:gd name="connsiteX41" fmla="*/ 2893671 w 3900837"/>
              <a:gd name="connsiteY41" fmla="*/ 1620456 h 3912243"/>
              <a:gd name="connsiteX42" fmla="*/ 2928395 w 3900837"/>
              <a:gd name="connsiteY42" fmla="*/ 1307939 h 3912243"/>
              <a:gd name="connsiteX43" fmla="*/ 2939970 w 3900837"/>
              <a:gd name="connsiteY43" fmla="*/ 1238491 h 3912243"/>
              <a:gd name="connsiteX44" fmla="*/ 2963119 w 3900837"/>
              <a:gd name="connsiteY44" fmla="*/ 1134319 h 3912243"/>
              <a:gd name="connsiteX45" fmla="*/ 2974694 w 3900837"/>
              <a:gd name="connsiteY45" fmla="*/ 1018572 h 3912243"/>
              <a:gd name="connsiteX46" fmla="*/ 3009418 w 3900837"/>
              <a:gd name="connsiteY46" fmla="*/ 937549 h 3912243"/>
              <a:gd name="connsiteX47" fmla="*/ 3032567 w 3900837"/>
              <a:gd name="connsiteY47" fmla="*/ 775504 h 3912243"/>
              <a:gd name="connsiteX48" fmla="*/ 3090441 w 3900837"/>
              <a:gd name="connsiteY48" fmla="*/ 636608 h 3912243"/>
              <a:gd name="connsiteX49" fmla="*/ 3102015 w 3900837"/>
              <a:gd name="connsiteY49" fmla="*/ 544010 h 3912243"/>
              <a:gd name="connsiteX50" fmla="*/ 3125165 w 3900837"/>
              <a:gd name="connsiteY50" fmla="*/ 474562 h 3912243"/>
              <a:gd name="connsiteX51" fmla="*/ 3159889 w 3900837"/>
              <a:gd name="connsiteY51" fmla="*/ 347241 h 3912243"/>
              <a:gd name="connsiteX52" fmla="*/ 3171464 w 3900837"/>
              <a:gd name="connsiteY52" fmla="*/ 289367 h 3912243"/>
              <a:gd name="connsiteX53" fmla="*/ 3206188 w 3900837"/>
              <a:gd name="connsiteY53" fmla="*/ 208344 h 3912243"/>
              <a:gd name="connsiteX54" fmla="*/ 3217762 w 3900837"/>
              <a:gd name="connsiteY54" fmla="*/ 173620 h 3912243"/>
              <a:gd name="connsiteX55" fmla="*/ 3310360 w 3900837"/>
              <a:gd name="connsiteY55" fmla="*/ 92597 h 3912243"/>
              <a:gd name="connsiteX56" fmla="*/ 3391383 w 3900837"/>
              <a:gd name="connsiteY56" fmla="*/ 46299 h 3912243"/>
              <a:gd name="connsiteX57" fmla="*/ 3414532 w 3900837"/>
              <a:gd name="connsiteY57" fmla="*/ 23149 h 3912243"/>
              <a:gd name="connsiteX58" fmla="*/ 3576578 w 3900837"/>
              <a:gd name="connsiteY58" fmla="*/ 0 h 3912243"/>
              <a:gd name="connsiteX59" fmla="*/ 3796496 w 3900837"/>
              <a:gd name="connsiteY59" fmla="*/ 11575 h 3912243"/>
              <a:gd name="connsiteX60" fmla="*/ 3854370 w 3900837"/>
              <a:gd name="connsiteY60" fmla="*/ 81023 h 3912243"/>
              <a:gd name="connsiteX61" fmla="*/ 3877519 w 3900837"/>
              <a:gd name="connsiteY61" fmla="*/ 115747 h 3912243"/>
              <a:gd name="connsiteX62" fmla="*/ 3900669 w 3900837"/>
              <a:gd name="connsiteY62" fmla="*/ 219919 h 391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00837" h="3912243">
                <a:moveTo>
                  <a:pt x="0" y="3507129"/>
                </a:moveTo>
                <a:cubicBezTo>
                  <a:pt x="3858" y="3580435"/>
                  <a:pt x="1657" y="3654313"/>
                  <a:pt x="11575" y="3727048"/>
                </a:cubicBezTo>
                <a:cubicBezTo>
                  <a:pt x="13455" y="3740831"/>
                  <a:pt x="25564" y="3751303"/>
                  <a:pt x="34724" y="3761772"/>
                </a:cubicBezTo>
                <a:cubicBezTo>
                  <a:pt x="52689" y="3782304"/>
                  <a:pt x="66716" y="3811019"/>
                  <a:pt x="92598" y="3819646"/>
                </a:cubicBezTo>
                <a:lnTo>
                  <a:pt x="196770" y="3854370"/>
                </a:lnTo>
                <a:cubicBezTo>
                  <a:pt x="219919" y="3862086"/>
                  <a:pt x="242545" y="3871601"/>
                  <a:pt x="266218" y="3877519"/>
                </a:cubicBezTo>
                <a:cubicBezTo>
                  <a:pt x="281651" y="3881377"/>
                  <a:pt x="297221" y="3884724"/>
                  <a:pt x="312517" y="3889094"/>
                </a:cubicBezTo>
                <a:cubicBezTo>
                  <a:pt x="324248" y="3892446"/>
                  <a:pt x="335206" y="3898662"/>
                  <a:pt x="347241" y="3900668"/>
                </a:cubicBezTo>
                <a:cubicBezTo>
                  <a:pt x="381703" y="3906412"/>
                  <a:pt x="416689" y="3908385"/>
                  <a:pt x="451413" y="3912243"/>
                </a:cubicBezTo>
                <a:lnTo>
                  <a:pt x="671332" y="3889094"/>
                </a:lnTo>
                <a:cubicBezTo>
                  <a:pt x="713736" y="3884854"/>
                  <a:pt x="756466" y="3883546"/>
                  <a:pt x="798653" y="3877519"/>
                </a:cubicBezTo>
                <a:cubicBezTo>
                  <a:pt x="810731" y="3875793"/>
                  <a:pt x="821607" y="3869154"/>
                  <a:pt x="833378" y="3865944"/>
                </a:cubicBezTo>
                <a:cubicBezTo>
                  <a:pt x="864073" y="3857573"/>
                  <a:pt x="897518" y="3857023"/>
                  <a:pt x="925975" y="3842795"/>
                </a:cubicBezTo>
                <a:cubicBezTo>
                  <a:pt x="986502" y="3812532"/>
                  <a:pt x="955535" y="3823831"/>
                  <a:pt x="1018572" y="3808071"/>
                </a:cubicBezTo>
                <a:cubicBezTo>
                  <a:pt x="1030147" y="3800355"/>
                  <a:pt x="1040510" y="3790402"/>
                  <a:pt x="1053296" y="3784922"/>
                </a:cubicBezTo>
                <a:cubicBezTo>
                  <a:pt x="1098590" y="3765510"/>
                  <a:pt x="1122358" y="3781320"/>
                  <a:pt x="1169043" y="3750197"/>
                </a:cubicBezTo>
                <a:cubicBezTo>
                  <a:pt x="1338931" y="3636940"/>
                  <a:pt x="1160219" y="3751933"/>
                  <a:pt x="1284790" y="3680749"/>
                </a:cubicBezTo>
                <a:cubicBezTo>
                  <a:pt x="1347614" y="3644849"/>
                  <a:pt x="1290575" y="3667247"/>
                  <a:pt x="1354238" y="3646025"/>
                </a:cubicBezTo>
                <a:cubicBezTo>
                  <a:pt x="1365813" y="3634450"/>
                  <a:pt x="1375342" y="3620381"/>
                  <a:pt x="1388962" y="3611301"/>
                </a:cubicBezTo>
                <a:cubicBezTo>
                  <a:pt x="1399114" y="3604533"/>
                  <a:pt x="1412660" y="3604950"/>
                  <a:pt x="1423686" y="3599727"/>
                </a:cubicBezTo>
                <a:cubicBezTo>
                  <a:pt x="1486060" y="3570181"/>
                  <a:pt x="1548956" y="3541371"/>
                  <a:pt x="1608881" y="3507129"/>
                </a:cubicBezTo>
                <a:lnTo>
                  <a:pt x="1875099" y="3356658"/>
                </a:lnTo>
                <a:cubicBezTo>
                  <a:pt x="1944547" y="3321934"/>
                  <a:pt x="2009782" y="3277040"/>
                  <a:pt x="2083443" y="3252486"/>
                </a:cubicBezTo>
                <a:cubicBezTo>
                  <a:pt x="2145574" y="3231775"/>
                  <a:pt x="2133935" y="3236893"/>
                  <a:pt x="2222340" y="3194613"/>
                </a:cubicBezTo>
                <a:cubicBezTo>
                  <a:pt x="2276821" y="3168557"/>
                  <a:pt x="2335243" y="3148692"/>
                  <a:pt x="2384385" y="3113590"/>
                </a:cubicBezTo>
                <a:cubicBezTo>
                  <a:pt x="2411393" y="3094299"/>
                  <a:pt x="2437792" y="3074127"/>
                  <a:pt x="2465408" y="3055716"/>
                </a:cubicBezTo>
                <a:cubicBezTo>
                  <a:pt x="2484127" y="3043237"/>
                  <a:pt x="2504204" y="3032915"/>
                  <a:pt x="2523281" y="3020992"/>
                </a:cubicBezTo>
                <a:cubicBezTo>
                  <a:pt x="2535077" y="3013619"/>
                  <a:pt x="2546430" y="3005559"/>
                  <a:pt x="2558005" y="2997843"/>
                </a:cubicBezTo>
                <a:cubicBezTo>
                  <a:pt x="2561863" y="2959261"/>
                  <a:pt x="2564096" y="2920481"/>
                  <a:pt x="2569580" y="2882096"/>
                </a:cubicBezTo>
                <a:cubicBezTo>
                  <a:pt x="2571830" y="2866348"/>
                  <a:pt x="2577704" y="2851326"/>
                  <a:pt x="2581155" y="2835797"/>
                </a:cubicBezTo>
                <a:cubicBezTo>
                  <a:pt x="2585423" y="2816592"/>
                  <a:pt x="2589738" y="2797368"/>
                  <a:pt x="2592729" y="2777924"/>
                </a:cubicBezTo>
                <a:cubicBezTo>
                  <a:pt x="2597459" y="2747180"/>
                  <a:pt x="2599574" y="2716071"/>
                  <a:pt x="2604304" y="2685327"/>
                </a:cubicBezTo>
                <a:cubicBezTo>
                  <a:pt x="2607296" y="2665882"/>
                  <a:pt x="2612645" y="2646859"/>
                  <a:pt x="2615879" y="2627453"/>
                </a:cubicBezTo>
                <a:cubicBezTo>
                  <a:pt x="2618349" y="2612630"/>
                  <a:pt x="2623668" y="2537305"/>
                  <a:pt x="2639028" y="2511706"/>
                </a:cubicBezTo>
                <a:cubicBezTo>
                  <a:pt x="2644643" y="2502348"/>
                  <a:pt x="2654461" y="2496273"/>
                  <a:pt x="2662178" y="2488557"/>
                </a:cubicBezTo>
                <a:cubicBezTo>
                  <a:pt x="2669894" y="2430684"/>
                  <a:pt x="2674696" y="2372346"/>
                  <a:pt x="2685327" y="2314937"/>
                </a:cubicBezTo>
                <a:cubicBezTo>
                  <a:pt x="2692651" y="2275389"/>
                  <a:pt x="2727077" y="2147418"/>
                  <a:pt x="2743200" y="2095018"/>
                </a:cubicBezTo>
                <a:cubicBezTo>
                  <a:pt x="2750376" y="2071695"/>
                  <a:pt x="2759646" y="2049033"/>
                  <a:pt x="2766350" y="2025570"/>
                </a:cubicBezTo>
                <a:cubicBezTo>
                  <a:pt x="2775091" y="1994978"/>
                  <a:pt x="2782833" y="1964082"/>
                  <a:pt x="2789499" y="1932972"/>
                </a:cubicBezTo>
                <a:cubicBezTo>
                  <a:pt x="2794416" y="1910024"/>
                  <a:pt x="2794793" y="1886136"/>
                  <a:pt x="2801074" y="1863524"/>
                </a:cubicBezTo>
                <a:cubicBezTo>
                  <a:pt x="2812496" y="1822406"/>
                  <a:pt x="2846892" y="1719920"/>
                  <a:pt x="2870522" y="1666754"/>
                </a:cubicBezTo>
                <a:cubicBezTo>
                  <a:pt x="2877530" y="1650987"/>
                  <a:pt x="2885955" y="1635889"/>
                  <a:pt x="2893671" y="1620456"/>
                </a:cubicBezTo>
                <a:cubicBezTo>
                  <a:pt x="2905246" y="1516284"/>
                  <a:pt x="2911163" y="1411326"/>
                  <a:pt x="2928395" y="1307939"/>
                </a:cubicBezTo>
                <a:cubicBezTo>
                  <a:pt x="2932253" y="1284790"/>
                  <a:pt x="2935367" y="1261504"/>
                  <a:pt x="2939970" y="1238491"/>
                </a:cubicBezTo>
                <a:cubicBezTo>
                  <a:pt x="2950974" y="1183470"/>
                  <a:pt x="2955032" y="1194974"/>
                  <a:pt x="2963119" y="1134319"/>
                </a:cubicBezTo>
                <a:cubicBezTo>
                  <a:pt x="2968244" y="1095884"/>
                  <a:pt x="2968798" y="1056896"/>
                  <a:pt x="2974694" y="1018572"/>
                </a:cubicBezTo>
                <a:cubicBezTo>
                  <a:pt x="2978478" y="993974"/>
                  <a:pt x="2999547" y="957292"/>
                  <a:pt x="3009418" y="937549"/>
                </a:cubicBezTo>
                <a:cubicBezTo>
                  <a:pt x="3012348" y="908254"/>
                  <a:pt x="3015786" y="817458"/>
                  <a:pt x="3032567" y="775504"/>
                </a:cubicBezTo>
                <a:cubicBezTo>
                  <a:pt x="3123856" y="547277"/>
                  <a:pt x="3016065" y="859731"/>
                  <a:pt x="3090441" y="636608"/>
                </a:cubicBezTo>
                <a:cubicBezTo>
                  <a:pt x="3094299" y="605742"/>
                  <a:pt x="3095497" y="574426"/>
                  <a:pt x="3102015" y="544010"/>
                </a:cubicBezTo>
                <a:cubicBezTo>
                  <a:pt x="3107128" y="520150"/>
                  <a:pt x="3125165" y="474562"/>
                  <a:pt x="3125165" y="474562"/>
                </a:cubicBezTo>
                <a:cubicBezTo>
                  <a:pt x="3153154" y="278642"/>
                  <a:pt x="3115701" y="479804"/>
                  <a:pt x="3159889" y="347241"/>
                </a:cubicBezTo>
                <a:cubicBezTo>
                  <a:pt x="3166110" y="328577"/>
                  <a:pt x="3166693" y="308453"/>
                  <a:pt x="3171464" y="289367"/>
                </a:cubicBezTo>
                <a:cubicBezTo>
                  <a:pt x="3182323" y="245929"/>
                  <a:pt x="3186309" y="254730"/>
                  <a:pt x="3206188" y="208344"/>
                </a:cubicBezTo>
                <a:cubicBezTo>
                  <a:pt x="3210994" y="197130"/>
                  <a:pt x="3210442" y="183381"/>
                  <a:pt x="3217762" y="173620"/>
                </a:cubicBezTo>
                <a:cubicBezTo>
                  <a:pt x="3251615" y="128483"/>
                  <a:pt x="3270201" y="119371"/>
                  <a:pt x="3310360" y="92597"/>
                </a:cubicBezTo>
                <a:cubicBezTo>
                  <a:pt x="3355210" y="25321"/>
                  <a:pt x="3304611" y="83487"/>
                  <a:pt x="3391383" y="46299"/>
                </a:cubicBezTo>
                <a:cubicBezTo>
                  <a:pt x="3401413" y="42000"/>
                  <a:pt x="3405174" y="28764"/>
                  <a:pt x="3414532" y="23149"/>
                </a:cubicBezTo>
                <a:cubicBezTo>
                  <a:pt x="3450316" y="1679"/>
                  <a:pt x="3574617" y="178"/>
                  <a:pt x="3576578" y="0"/>
                </a:cubicBezTo>
                <a:cubicBezTo>
                  <a:pt x="3649884" y="3858"/>
                  <a:pt x="3723762" y="1657"/>
                  <a:pt x="3796496" y="11575"/>
                </a:cubicBezTo>
                <a:cubicBezTo>
                  <a:pt x="3833118" y="16569"/>
                  <a:pt x="3840455" y="56671"/>
                  <a:pt x="3854370" y="81023"/>
                </a:cubicBezTo>
                <a:cubicBezTo>
                  <a:pt x="3861272" y="93101"/>
                  <a:pt x="3871869" y="103035"/>
                  <a:pt x="3877519" y="115747"/>
                </a:cubicBezTo>
                <a:cubicBezTo>
                  <a:pt x="3904329" y="176070"/>
                  <a:pt x="3900669" y="170330"/>
                  <a:pt x="3900669" y="21991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97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P spid="2" grpId="0"/>
      <p:bldP spid="9" grpId="0"/>
      <p:bldP spid="5" grpId="0" animBg="1"/>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sz="3200" dirty="0" smtClean="0"/>
              <a:t>Decision Making With </a:t>
            </a:r>
            <a:r>
              <a:rPr lang="en-US" altLang="en-US" sz="2800" dirty="0" smtClean="0">
                <a:latin typeface="Consolas" pitchFamily="49" charset="0"/>
                <a:cs typeface="Consolas" pitchFamily="49" charset="0"/>
              </a:rPr>
              <a:t>If-Then, Elseif, 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8" name="Group 7"/>
          <p:cNvGrpSpPr>
            <a:grpSpLocks/>
          </p:cNvGrpSpPr>
          <p:nvPr/>
        </p:nvGrpSpPr>
        <p:grpSpPr bwMode="auto">
          <a:xfrm>
            <a:off x="3035300" y="1180694"/>
            <a:ext cx="2867976" cy="648512"/>
            <a:chOff x="3035300" y="1180694"/>
            <a:chExt cx="2867976" cy="648512"/>
          </a:xfrm>
        </p:grpSpPr>
        <p:sp>
          <p:nvSpPr>
            <p:cNvPr id="64540"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41"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42" name="Rectangle 7"/>
            <p:cNvSpPr>
              <a:spLocks noChangeArrowheads="1"/>
            </p:cNvSpPr>
            <p:nvPr/>
          </p:nvSpPr>
          <p:spPr bwMode="auto">
            <a:xfrm>
              <a:off x="4380549" y="11806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nvGrpSpPr>
          <p:cNvPr id="11" name="Group 10"/>
          <p:cNvGrpSpPr>
            <a:grpSpLocks/>
          </p:cNvGrpSpPr>
          <p:nvPr/>
        </p:nvGrpSpPr>
        <p:grpSpPr bwMode="auto">
          <a:xfrm>
            <a:off x="228600" y="1812925"/>
            <a:ext cx="2667000" cy="1644650"/>
            <a:chOff x="228600" y="1812249"/>
            <a:chExt cx="2667000" cy="1645523"/>
          </a:xfrm>
        </p:grpSpPr>
        <p:grpSp>
          <p:nvGrpSpPr>
            <p:cNvPr id="64536" name="Group 9"/>
            <p:cNvGrpSpPr>
              <a:grpSpLocks/>
            </p:cNvGrpSpPr>
            <p:nvPr/>
          </p:nvGrpSpPr>
          <p:grpSpPr bwMode="auto">
            <a:xfrm>
              <a:off x="228600" y="2149475"/>
              <a:ext cx="2667000" cy="1308297"/>
              <a:chOff x="228600" y="2149475"/>
              <a:chExt cx="2667000" cy="1308297"/>
            </a:xfrm>
          </p:grpSpPr>
          <p:sp>
            <p:nvSpPr>
              <p:cNvPr id="64538"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sp>
            <p:nvSpPr>
              <p:cNvPr id="64539" name="AutoShape 11"/>
              <p:cNvSpPr>
                <a:spLocks noChangeArrowheads="1"/>
              </p:cNvSpPr>
              <p:nvPr/>
            </p:nvSpPr>
            <p:spPr bwMode="auto">
              <a:xfrm>
                <a:off x="228600" y="2719776"/>
                <a:ext cx="266700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sp>
          <p:nvSpPr>
            <p:cNvPr id="64537"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64532"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4533"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4"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5"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4" name="Group 13"/>
          <p:cNvGrpSpPr>
            <a:grpSpLocks/>
          </p:cNvGrpSpPr>
          <p:nvPr/>
        </p:nvGrpSpPr>
        <p:grpSpPr bwMode="auto">
          <a:xfrm>
            <a:off x="834074" y="3441701"/>
            <a:ext cx="1522727" cy="1482906"/>
            <a:chOff x="833550" y="3442021"/>
            <a:chExt cx="1522727" cy="1481919"/>
          </a:xfrm>
        </p:grpSpPr>
        <p:sp>
          <p:nvSpPr>
            <p:cNvPr id="64529"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4530" name="Rectangle 20"/>
            <p:cNvSpPr>
              <a:spLocks noChangeArrowheads="1"/>
            </p:cNvSpPr>
            <p:nvPr/>
          </p:nvSpPr>
          <p:spPr bwMode="auto">
            <a:xfrm>
              <a:off x="833550" y="4275859"/>
              <a:ext cx="1522727" cy="64808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sp>
          <p:nvSpPr>
            <p:cNvPr id="64531"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12" name="Group 11"/>
          <p:cNvGrpSpPr>
            <a:grpSpLocks/>
          </p:cNvGrpSpPr>
          <p:nvPr/>
        </p:nvGrpSpPr>
        <p:grpSpPr bwMode="auto">
          <a:xfrm>
            <a:off x="2965450" y="2755494"/>
            <a:ext cx="2874326" cy="648512"/>
            <a:chOff x="2965450" y="2755494"/>
            <a:chExt cx="2874326" cy="648512"/>
          </a:xfrm>
        </p:grpSpPr>
        <p:sp>
          <p:nvSpPr>
            <p:cNvPr id="64526"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7"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28" name="Rectangle 26"/>
            <p:cNvSpPr>
              <a:spLocks noChangeArrowheads="1"/>
            </p:cNvSpPr>
            <p:nvPr/>
          </p:nvSpPr>
          <p:spPr bwMode="auto">
            <a:xfrm>
              <a:off x="4317049" y="27554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64523"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4"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5"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2" name="Rectangle 1"/>
          <p:cNvSpPr/>
          <p:nvPr/>
        </p:nvSpPr>
        <p:spPr>
          <a:xfrm>
            <a:off x="3246437" y="3943593"/>
            <a:ext cx="3724275" cy="128650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JT’s note: once the first ‘true’ case is encountered all remaining  and related Boolean expressions (using ‘</a:t>
            </a:r>
            <a:r>
              <a:rPr lang="en-US" dirty="0" smtClean="0">
                <a:solidFill>
                  <a:schemeClr val="tx1"/>
                </a:solidFill>
                <a:latin typeface="Consolas" panose="020B0609020204030204" pitchFamily="49" charset="0"/>
                <a:cs typeface="Consolas" panose="020B0609020204030204" pitchFamily="49" charset="0"/>
              </a:rPr>
              <a:t>Elseif</a:t>
            </a:r>
            <a:r>
              <a:rPr lang="en-US" dirty="0" smtClean="0">
                <a:solidFill>
                  <a:schemeClr val="tx1"/>
                </a:solidFill>
              </a:rPr>
              <a:t>’) are skipped</a:t>
            </a:r>
            <a:endParaRPr lang="en-US" dirty="0">
              <a:solidFill>
                <a:schemeClr val="tx1"/>
              </a:solidFill>
            </a:endParaRPr>
          </a:p>
        </p:txBody>
      </p:sp>
    </p:spTree>
    <p:extLst>
      <p:ext uri="{BB962C8B-B14F-4D97-AF65-F5344CB8AC3E}">
        <p14:creationId xmlns:p14="http://schemas.microsoft.com/office/powerpoint/2010/main" val="2309194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P spid="2" grpId="0" animBg="1"/>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CA" altLang="en-US" sz="3200" dirty="0" smtClean="0"/>
              <a:t>Multiple </a:t>
            </a:r>
            <a:r>
              <a:rPr lang="en-CA" altLang="en-US" sz="2800" b="1" dirty="0" smtClean="0">
                <a:solidFill>
                  <a:schemeClr val="accent3">
                    <a:lumMod val="50000"/>
                  </a:schemeClr>
                </a:solidFill>
                <a:latin typeface="Consolas" pitchFamily="49" charset="0"/>
                <a:cs typeface="Consolas" pitchFamily="49" charset="0"/>
              </a:rPr>
              <a:t>If-Elif-Else</a:t>
            </a:r>
            <a:r>
              <a:rPr lang="en-CA" altLang="en-US" sz="3200" dirty="0" smtClean="0"/>
              <a:t>: Use With Mutually Exclusive Conditions</a:t>
            </a:r>
          </a:p>
        </p:txBody>
      </p:sp>
      <p:sp>
        <p:nvSpPr>
          <p:cNvPr id="65539" name="Rectangle 3"/>
          <p:cNvSpPr>
            <a:spLocks noGrp="1"/>
          </p:cNvSpPr>
          <p:nvPr>
            <p:ph type="body" idx="4294967295"/>
          </p:nvPr>
        </p:nvSpPr>
        <p:spPr/>
        <p:txBody>
          <a:bodyPr/>
          <a:lstStyle/>
          <a:p>
            <a:pPr eaLnBrk="1" hangingPunct="1"/>
            <a:r>
              <a:rPr lang="en-CA" altLang="en-US"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dirty="0" smtClean="0">
                <a:latin typeface="Consolas" pitchFamily="49" charset="0"/>
                <a:cs typeface="Consolas" pitchFamily="49" charset="0"/>
              </a:rPr>
              <a:t>    </a:t>
            </a:r>
            <a:r>
              <a:rPr lang="en-CA" altLang="en-US" sz="1800" dirty="0" smtClean="0">
                <a:solidFill>
                  <a:schemeClr val="accent3">
                    <a:lumMod val="50000"/>
                  </a:schemeClr>
                </a:solidFill>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elseif</a:t>
            </a:r>
            <a:r>
              <a:rPr lang="en-CA" altLang="en-US" sz="1800" dirty="0" smtClean="0">
                <a:solidFill>
                  <a:schemeClr val="accent3">
                    <a:lumMod val="50000"/>
                  </a:schemeClr>
                </a:solidFill>
                <a:latin typeface="Consolas" pitchFamily="49" charset="0"/>
                <a:cs typeface="Consolas" pitchFamily="49" charset="0"/>
              </a:rPr>
              <a:t> </a:t>
            </a:r>
            <a:r>
              <a:rPr lang="en-CA" altLang="en-US" sz="1800" dirty="0" smtClean="0">
                <a:latin typeface="Consolas" pitchFamily="49" charset="0"/>
                <a:cs typeface="Consolas" pitchFamily="49" charset="0"/>
              </a:rPr>
              <a:t>(</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i="1" dirty="0" smtClean="0">
                <a:latin typeface="Consolas" pitchFamily="49" charset="0"/>
                <a:cs typeface="Consolas" pitchFamily="49" charset="0"/>
              </a:rPr>
              <a:t>          body 2</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solidFill>
                  <a:schemeClr val="accent3">
                    <a:lumMod val="50000"/>
                  </a:schemeClr>
                </a:solidFill>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else</a:t>
            </a:r>
          </a:p>
          <a:p>
            <a:pPr eaLnBrk="1" hangingPunct="1">
              <a:buFont typeface="Arial" charset="0"/>
              <a:buNone/>
            </a:pPr>
            <a:r>
              <a:rPr lang="en-CA" altLang="en-US" sz="1800" i="1" dirty="0" smtClean="0">
                <a:latin typeface="Consolas" pitchFamily="49" charset="0"/>
                <a:cs typeface="Consolas" pitchFamily="49" charset="0"/>
              </a:rPr>
              <a:t>          body n</a:t>
            </a:r>
          </a:p>
          <a:p>
            <a:pPr>
              <a:buNone/>
            </a:pPr>
            <a:r>
              <a:rPr lang="en-CA" altLang="en-US" sz="1800" b="1" dirty="0" smtClean="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a:t>
            </a:r>
            <a:r>
              <a:rPr lang="en-US" altLang="en-US" sz="1800" b="1" dirty="0">
                <a:solidFill>
                  <a:srgbClr val="FF0000"/>
                </a:solidFill>
                <a:latin typeface="Consolas" pitchFamily="49" charset="0"/>
                <a:cs typeface="Consolas" pitchFamily="49" charset="0"/>
              </a:rPr>
              <a:t>Only one ‘end-if’ at </a:t>
            </a:r>
            <a:r>
              <a:rPr lang="en-US" altLang="en-US" sz="1800" b="1" dirty="0" smtClean="0">
                <a:solidFill>
                  <a:srgbClr val="FF0000"/>
                </a:solidFill>
                <a:latin typeface="Consolas" pitchFamily="49" charset="0"/>
                <a:cs typeface="Consolas" pitchFamily="49" charset="0"/>
              </a:rPr>
              <a:t>very </a:t>
            </a:r>
            <a:r>
              <a:rPr lang="en-US" altLang="en-US" sz="1800" b="1" dirty="0">
                <a:solidFill>
                  <a:srgbClr val="FF0000"/>
                </a:solidFill>
                <a:latin typeface="Consolas" pitchFamily="49" charset="0"/>
                <a:cs typeface="Consolas" pitchFamily="49" charset="0"/>
              </a:rPr>
              <a:t>end</a:t>
            </a:r>
            <a:endParaRPr lang="en-CA" altLang="en-US" sz="1800" b="1" dirty="0" smtClean="0">
              <a:solidFill>
                <a:srgbClr val="FF0000"/>
              </a:solidFill>
              <a:latin typeface="Consolas" pitchFamily="49" charset="0"/>
              <a:cs typeface="Consolas" pitchFamily="49" charset="0"/>
            </a:endParaRPr>
          </a:p>
          <a:p>
            <a:pPr eaLnBrk="1" hangingPunct="1">
              <a:buFont typeface="Arial" charset="0"/>
              <a:buNone/>
            </a:pPr>
            <a:r>
              <a:rPr lang="en-CA" altLang="en-US" sz="1800" dirty="0" smtClean="0">
                <a:latin typeface="Consolas" pitchFamily="49" charset="0"/>
                <a:cs typeface="Consolas" pitchFamily="49" charset="0"/>
              </a:rPr>
              <a:t>     end if</a:t>
            </a:r>
          </a:p>
          <a:p>
            <a:pPr eaLnBrk="1" hangingPunct="1">
              <a:buFont typeface="Arial" charset="0"/>
              <a:buNone/>
            </a:pPr>
            <a:r>
              <a:rPr lang="en-CA" altLang="en-US" sz="1800" i="1" dirty="0" smtClean="0">
                <a:latin typeface="Consolas" pitchFamily="49" charset="0"/>
                <a:cs typeface="Consolas" pitchFamily="49" charset="0"/>
              </a:rPr>
              <a:t>     statements after the conditions</a:t>
            </a:r>
            <a:endParaRPr lang="en-CA" altLang="en-US" sz="1800" b="1" i="1" dirty="0" smtClean="0">
              <a:latin typeface="Consolas" pitchFamily="49" charset="0"/>
              <a:cs typeface="Consolas" pitchFamily="49" charset="0"/>
            </a:endParaRPr>
          </a:p>
        </p:txBody>
      </p:sp>
      <p:sp>
        <p:nvSpPr>
          <p:cNvPr id="2" name="TextBox 1"/>
          <p:cNvSpPr txBox="1"/>
          <p:nvPr/>
        </p:nvSpPr>
        <p:spPr>
          <a:xfrm>
            <a:off x="5486400" y="2286000"/>
            <a:ext cx="3505200" cy="2924175"/>
          </a:xfrm>
          <a:prstGeom prst="rect">
            <a:avLst/>
          </a:prstGeom>
          <a:noFill/>
        </p:spPr>
        <p:txBody>
          <a:bodyPr>
            <a:spAutoFit/>
          </a:bodyPr>
          <a:lstStyle/>
          <a:p>
            <a:pPr algn="l">
              <a:defRPr/>
            </a:pPr>
            <a:r>
              <a:rPr lang="en-US" sz="2400" b="1" dirty="0"/>
              <a:t>Mutually exclusive</a:t>
            </a:r>
          </a:p>
          <a:p>
            <a:pPr marL="285750" indent="-285750" algn="l">
              <a:buFont typeface="Arial" panose="020B0604020202020204" pitchFamily="34" charset="0"/>
              <a:buChar char="•"/>
              <a:defRPr/>
            </a:pPr>
            <a:r>
              <a:rPr lang="en-US" sz="2000" dirty="0"/>
              <a:t>One condition evaluating to true excludes other conditions from being true</a:t>
            </a:r>
          </a:p>
          <a:p>
            <a:pPr marL="285750" indent="-285750" algn="l">
              <a:buFont typeface="Arial" panose="020B0604020202020204" pitchFamily="34" charset="0"/>
              <a:buChar char="•"/>
              <a:defRPr/>
            </a:pPr>
            <a:r>
              <a:rPr lang="en-US" sz="2000" dirty="0"/>
              <a:t>Example: having your current location as ‘Calgary’ excludes the possibility of the current location as ‘Edmonton’, ‘Toronto’, ‘Medicine Hat’</a:t>
            </a:r>
          </a:p>
        </p:txBody>
      </p:sp>
    </p:spTree>
    <p:extLst>
      <p:ext uri="{BB962C8B-B14F-4D97-AF65-F5344CB8AC3E}">
        <p14:creationId xmlns:p14="http://schemas.microsoft.com/office/powerpoint/2010/main" val="809730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53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53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5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5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p:bldP spid="2" grpId="0" build="p"/>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a:xfrm>
            <a:off x="457200" y="274638"/>
            <a:ext cx="8229600" cy="792162"/>
          </a:xfrm>
        </p:spPr>
        <p:txBody>
          <a:bodyPr/>
          <a:lstStyle/>
          <a:p>
            <a:pPr eaLnBrk="1" hangingPunct="1"/>
            <a:r>
              <a:rPr lang="en-CA" altLang="en-US" sz="2800" b="1" dirty="0" smtClean="0">
                <a:solidFill>
                  <a:srgbClr val="FF0000"/>
                </a:solidFill>
                <a:latin typeface="Consolas" pitchFamily="49" charset="0"/>
                <a:cs typeface="Consolas" pitchFamily="49" charset="0"/>
              </a:rPr>
              <a:t>If-Elseif-Else</a:t>
            </a:r>
            <a:r>
              <a:rPr lang="en-CA" altLang="en-US" sz="2800" dirty="0" smtClean="0"/>
              <a:t>: Mutually Exclusive  Conditions (Example)</a:t>
            </a:r>
          </a:p>
        </p:txBody>
      </p:sp>
      <p:sp>
        <p:nvSpPr>
          <p:cNvPr id="66563" name="Rectangle 3"/>
          <p:cNvSpPr>
            <a:spLocks noGrp="1"/>
          </p:cNvSpPr>
          <p:nvPr>
            <p:ph type="body" idx="4294967295"/>
          </p:nvPr>
        </p:nvSpPr>
        <p:spPr>
          <a:xfrm>
            <a:off x="482600" y="1219200"/>
            <a:ext cx="8178800" cy="5562600"/>
          </a:xfrm>
        </p:spPr>
        <p:txBody>
          <a:bodyPr/>
          <a:lstStyle/>
          <a:p>
            <a:r>
              <a:rPr lang="en-CA" altLang="en-US" sz="2000" b="1" dirty="0"/>
              <a:t>Word document containing the macro (empty document, see macro editor for the important details)</a:t>
            </a:r>
            <a:r>
              <a:rPr lang="en-CA" altLang="en-US" sz="2000" dirty="0"/>
              <a:t>: </a:t>
            </a:r>
            <a:r>
              <a:rPr lang="en-CA" altLang="en-US" sz="2000" dirty="0" smtClean="0"/>
              <a:t>“</a:t>
            </a:r>
            <a:r>
              <a:rPr lang="en-CA" altLang="en-US" sz="1800" dirty="0" smtClean="0">
                <a:latin typeface="Consolas" panose="020B0609020204030204" pitchFamily="49" charset="0"/>
                <a:cs typeface="Consolas" panose="020B0609020204030204" pitchFamily="49" charset="0"/>
              </a:rPr>
              <a:t>12gradesEfficient.docm</a:t>
            </a:r>
            <a:r>
              <a:rPr lang="en-CA" altLang="en-US" sz="2000" dirty="0" smtClean="0"/>
              <a:t>”</a:t>
            </a:r>
            <a:endParaRPr lang="en-CA" altLang="en-US" sz="1600" dirty="0" smtClean="0"/>
          </a:p>
          <a:p>
            <a:pPr lvl="1">
              <a:buNone/>
            </a:pPr>
            <a:r>
              <a:rPr lang="en-CA" altLang="en-US" sz="1600" b="1" dirty="0">
                <a:solidFill>
                  <a:srgbClr val="FF0000"/>
                </a:solidFill>
                <a:latin typeface="Consolas" pitchFamily="49" charset="0"/>
                <a:cs typeface="Consolas" pitchFamily="49" charset="0"/>
              </a:rPr>
              <a:t> If </a:t>
            </a:r>
            <a:r>
              <a:rPr lang="en-CA" altLang="en-US" sz="1600" dirty="0">
                <a:latin typeface="Consolas" pitchFamily="49" charset="0"/>
                <a:cs typeface="Consolas" pitchFamily="49" charset="0"/>
              </a:rPr>
              <a:t>(letter = "A")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grade </a:t>
            </a:r>
            <a:r>
              <a:rPr lang="en-CA" altLang="en-US" sz="1600" dirty="0">
                <a:latin typeface="Consolas" pitchFamily="49" charset="0"/>
                <a:cs typeface="Consolas" pitchFamily="49" charset="0"/>
              </a:rPr>
              <a:t>= 4</a:t>
            </a:r>
          </a:p>
          <a:p>
            <a:pPr lvl="1">
              <a:buNone/>
            </a:pPr>
            <a:r>
              <a:rPr lang="en-CA" altLang="en-US" sz="1600" b="1" dirty="0" smtClean="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"B")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3</a:t>
            </a:r>
          </a:p>
          <a:p>
            <a:pPr lvl="1">
              <a:buNone/>
            </a:pPr>
            <a:r>
              <a:rPr lang="en-CA" altLang="en-US" sz="1600" b="1" dirty="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"C")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2</a:t>
            </a:r>
          </a:p>
          <a:p>
            <a:pPr lvl="1">
              <a:buNone/>
            </a:pPr>
            <a:r>
              <a:rPr lang="en-CA" altLang="en-US" sz="1600" dirty="0">
                <a:solidFill>
                  <a:srgbClr val="FF0000"/>
                </a:solidFill>
                <a:latin typeface="Consolas" pitchFamily="49" charset="0"/>
                <a:cs typeface="Consolas" pitchFamily="49" charset="0"/>
              </a:rPr>
              <a:t> </a:t>
            </a:r>
            <a:r>
              <a:rPr lang="en-CA" altLang="en-US" sz="1600" dirty="0" err="1" smtClean="0">
                <a:solidFill>
                  <a:srgbClr val="FF0000"/>
                </a:solidFill>
                <a:latin typeface="Consolas" pitchFamily="49" charset="0"/>
                <a:cs typeface="Consolas" pitchFamily="49" charset="0"/>
              </a:rPr>
              <a:t>ElseIf</a:t>
            </a:r>
            <a:r>
              <a:rPr lang="en-CA" altLang="en-US" sz="1600"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"D")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1</a:t>
            </a:r>
          </a:p>
          <a:p>
            <a:pPr lvl="1">
              <a:buNone/>
            </a:pPr>
            <a:r>
              <a:rPr lang="en-CA" altLang="en-US" sz="1600" dirty="0">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(letter = "F")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0</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Else</a:t>
            </a:r>
            <a:endParaRPr lang="en-CA" altLang="en-US" sz="1600" b="1" dirty="0">
              <a:solidFill>
                <a:srgbClr val="FF0000"/>
              </a:solidFill>
              <a:latin typeface="Consolas" pitchFamily="49" charset="0"/>
              <a:cs typeface="Consolas" pitchFamily="49" charset="0"/>
            </a:endParaRP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-1 'A signal that letter was invalid</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End </a:t>
            </a:r>
            <a:r>
              <a:rPr lang="en-CA" altLang="en-US" sz="1600" dirty="0">
                <a:latin typeface="Consolas" pitchFamily="49" charset="0"/>
                <a:cs typeface="Consolas" pitchFamily="49" charset="0"/>
              </a:rPr>
              <a:t>If</a:t>
            </a:r>
            <a:endParaRPr lang="en-CA" altLang="en-US" sz="1600" dirty="0" smtClean="0">
              <a:latin typeface="Arial" charset="0"/>
            </a:endParaRPr>
          </a:p>
        </p:txBody>
      </p:sp>
      <p:grpSp>
        <p:nvGrpSpPr>
          <p:cNvPr id="2" name="Group 1"/>
          <p:cNvGrpSpPr/>
          <p:nvPr/>
        </p:nvGrpSpPr>
        <p:grpSpPr>
          <a:xfrm>
            <a:off x="3614738" y="1952263"/>
            <a:ext cx="4360501" cy="3055835"/>
            <a:chOff x="3614738" y="1952263"/>
            <a:chExt cx="4360501" cy="3381737"/>
          </a:xfrm>
        </p:grpSpPr>
        <p:sp>
          <p:nvSpPr>
            <p:cNvPr id="66568" name="AutoShape 5"/>
            <p:cNvSpPr>
              <a:spLocks/>
            </p:cNvSpPr>
            <p:nvPr/>
          </p:nvSpPr>
          <p:spPr bwMode="auto">
            <a:xfrm>
              <a:off x="3614738" y="1952263"/>
              <a:ext cx="1401401" cy="3381737"/>
            </a:xfrm>
            <a:prstGeom prst="rightBrace">
              <a:avLst>
                <a:gd name="adj1" fmla="val 21610"/>
                <a:gd name="adj2" fmla="val 50000"/>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dirty="0"/>
            </a:p>
          </p:txBody>
        </p:sp>
        <p:sp>
          <p:nvSpPr>
            <p:cNvPr id="66569" name="Text Box 6"/>
            <p:cNvSpPr txBox="1">
              <a:spLocks noChangeArrowheads="1"/>
            </p:cNvSpPr>
            <p:nvPr/>
          </p:nvSpPr>
          <p:spPr bwMode="auto">
            <a:xfrm>
              <a:off x="5016139" y="3042262"/>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dirty="0">
                  <a:solidFill>
                    <a:srgbClr val="FF0000"/>
                  </a:solidFill>
                  <a:latin typeface="Arial" charset="0"/>
                </a:rPr>
                <a:t>This approach is more efficient when at most only one condition can be true.</a:t>
              </a:r>
            </a:p>
          </p:txBody>
        </p:sp>
      </p:grpSp>
      <p:grpSp>
        <p:nvGrpSpPr>
          <p:cNvPr id="3" name="Group 2"/>
          <p:cNvGrpSpPr/>
          <p:nvPr/>
        </p:nvGrpSpPr>
        <p:grpSpPr>
          <a:xfrm>
            <a:off x="3324950" y="5372383"/>
            <a:ext cx="5438050" cy="1482683"/>
            <a:chOff x="3324950" y="5372383"/>
            <a:chExt cx="5438050" cy="1482683"/>
          </a:xfrm>
        </p:grpSpPr>
        <p:sp>
          <p:nvSpPr>
            <p:cNvPr id="66566" name="Line 8"/>
            <p:cNvSpPr>
              <a:spLocks noChangeShapeType="1"/>
            </p:cNvSpPr>
            <p:nvPr/>
          </p:nvSpPr>
          <p:spPr bwMode="auto">
            <a:xfrm flipH="1" flipV="1">
              <a:off x="3324950" y="5372383"/>
              <a:ext cx="1780449" cy="952217"/>
            </a:xfrm>
            <a:prstGeom prst="line">
              <a:avLst/>
            </a:prstGeom>
            <a:noFill/>
            <a:ln w="508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6567" name="Text Box 9"/>
            <p:cNvSpPr txBox="1">
              <a:spLocks noChangeArrowheads="1"/>
            </p:cNvSpPr>
            <p:nvPr/>
          </p:nvSpPr>
          <p:spPr bwMode="auto">
            <a:xfrm>
              <a:off x="5105399" y="5372383"/>
              <a:ext cx="3657601" cy="148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u="sng" dirty="0">
                  <a:solidFill>
                    <a:srgbClr val="FF0000"/>
                  </a:solidFill>
                  <a:latin typeface="Arial" charset="0"/>
                </a:rPr>
                <a:t>Extra benefit:</a:t>
              </a:r>
            </a:p>
            <a:p>
              <a:pPr>
                <a:spcBef>
                  <a:spcPct val="50000"/>
                </a:spcBef>
                <a:buFontTx/>
                <a:buNone/>
              </a:pPr>
              <a:r>
                <a:rPr lang="en-US" altLang="en-US" sz="1800" b="1" dirty="0">
                  <a:solidFill>
                    <a:srgbClr val="FF0000"/>
                  </a:solidFill>
                  <a:latin typeface="Arial" charset="0"/>
                </a:rPr>
                <a:t>The body of the else executes only when all the Boolean expressions are false. (Useful for error checking/handling).</a:t>
              </a:r>
            </a:p>
          </p:txBody>
        </p:sp>
      </p:grpSp>
    </p:spTree>
    <p:extLst>
      <p:ext uri="{BB962C8B-B14F-4D97-AF65-F5344CB8AC3E}">
        <p14:creationId xmlns:p14="http://schemas.microsoft.com/office/powerpoint/2010/main" val="326586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90599" y="2627518"/>
            <a:ext cx="4833539" cy="3697082"/>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Multiple </a:t>
            </a:r>
            <a:r>
              <a:rPr lang="en-US" dirty="0" smtClean="0">
                <a:latin typeface="Consolas" panose="020B0609020204030204" pitchFamily="49" charset="0"/>
                <a:cs typeface="Consolas" panose="020B0609020204030204" pitchFamily="49" charset="0"/>
              </a:rPr>
              <a:t>If</a:t>
            </a:r>
            <a:r>
              <a:rPr lang="en-US" dirty="0" smtClean="0"/>
              <a:t>’s</a:t>
            </a:r>
            <a:endParaRPr lang="en-US" dirty="0"/>
          </a:p>
        </p:txBody>
      </p:sp>
      <p:sp>
        <p:nvSpPr>
          <p:cNvPr id="3" name="Content Placeholder 2"/>
          <p:cNvSpPr>
            <a:spLocks noGrp="1"/>
          </p:cNvSpPr>
          <p:nvPr>
            <p:ph idx="1"/>
          </p:nvPr>
        </p:nvSpPr>
        <p:spPr/>
        <p:txBody>
          <a:bodyPr/>
          <a:lstStyle/>
          <a:p>
            <a:r>
              <a:rPr lang="en-US" dirty="0" smtClean="0"/>
              <a:t>Independent </a:t>
            </a:r>
            <a:r>
              <a:rPr lang="en-US" dirty="0" smtClean="0">
                <a:latin typeface="Consolas" panose="020B0609020204030204" pitchFamily="49" charset="0"/>
                <a:cs typeface="Consolas" panose="020B0609020204030204" pitchFamily="49" charset="0"/>
              </a:rPr>
              <a:t>If-then</a:t>
            </a:r>
            <a:r>
              <a:rPr lang="en-US" dirty="0" smtClean="0"/>
              <a:t>’s:</a:t>
            </a:r>
          </a:p>
          <a:p>
            <a:pPr lvl="1"/>
            <a:r>
              <a:rPr lang="en-US" dirty="0" smtClean="0"/>
              <a:t>Since each ‘</a:t>
            </a:r>
            <a:r>
              <a:rPr lang="en-US" dirty="0" smtClean="0">
                <a:latin typeface="Consolas" panose="020B0609020204030204" pitchFamily="49" charset="0"/>
                <a:cs typeface="Consolas" panose="020B0609020204030204" pitchFamily="49" charset="0"/>
              </a:rPr>
              <a:t>if</a:t>
            </a:r>
            <a:r>
              <a:rPr lang="en-US" dirty="0" smtClean="0"/>
              <a:t>’ is independent each body must be followed by it’s own separate ‘</a:t>
            </a:r>
            <a:r>
              <a:rPr lang="en-US" dirty="0" smtClean="0">
                <a:latin typeface="Consolas" panose="020B0609020204030204" pitchFamily="49" charset="0"/>
                <a:cs typeface="Consolas" panose="020B0609020204030204" pitchFamily="49" charset="0"/>
              </a:rPr>
              <a:t>end if</a:t>
            </a:r>
            <a:r>
              <a:rPr lang="en-US" dirty="0" smtClean="0"/>
              <a:t>’</a:t>
            </a:r>
            <a:endParaRPr lang="en-US" dirty="0"/>
          </a:p>
        </p:txBody>
      </p:sp>
      <p:grpSp>
        <p:nvGrpSpPr>
          <p:cNvPr id="10" name="Group 9"/>
          <p:cNvGrpSpPr/>
          <p:nvPr/>
        </p:nvGrpSpPr>
        <p:grpSpPr>
          <a:xfrm>
            <a:off x="990599" y="3227724"/>
            <a:ext cx="838200" cy="3142224"/>
            <a:chOff x="990599" y="3227724"/>
            <a:chExt cx="838200" cy="3142224"/>
          </a:xfrm>
        </p:grpSpPr>
        <p:grpSp>
          <p:nvGrpSpPr>
            <p:cNvPr id="5" name="Group 4"/>
            <p:cNvGrpSpPr/>
            <p:nvPr/>
          </p:nvGrpSpPr>
          <p:grpSpPr>
            <a:xfrm>
              <a:off x="990599" y="3227724"/>
              <a:ext cx="838200" cy="2396580"/>
              <a:chOff x="990600" y="3048000"/>
              <a:chExt cx="838200" cy="2396580"/>
            </a:xfrm>
          </p:grpSpPr>
          <p:sp>
            <p:nvSpPr>
              <p:cNvPr id="4" name="Oval 3"/>
              <p:cNvSpPr/>
              <p:nvPr/>
            </p:nvSpPr>
            <p:spPr>
              <a:xfrm>
                <a:off x="990600" y="30480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990600" y="3782676"/>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990600" y="513978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990600" y="4439484"/>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Oval 10"/>
            <p:cNvSpPr/>
            <p:nvPr/>
          </p:nvSpPr>
          <p:spPr>
            <a:xfrm>
              <a:off x="990599" y="6065148"/>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7874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a:t>
            </a:r>
          </a:p>
          <a:p>
            <a:pPr lvl="1"/>
            <a:r>
              <a:rPr lang="en-US" dirty="0" smtClean="0"/>
              <a:t>Since the ‘</a:t>
            </a:r>
            <a:r>
              <a:rPr lang="en-US" dirty="0" smtClean="0">
                <a:latin typeface="Consolas" panose="020B0609020204030204" pitchFamily="49" charset="0"/>
                <a:cs typeface="Consolas" panose="020B0609020204030204" pitchFamily="49" charset="0"/>
              </a:rPr>
              <a:t>if-then</a:t>
            </a:r>
            <a:r>
              <a:rPr lang="en-US" dirty="0" smtClean="0"/>
              <a:t>’ and the ‘</a:t>
            </a:r>
            <a:r>
              <a:rPr lang="en-US" dirty="0" smtClean="0">
                <a:latin typeface="Consolas" panose="020B0609020204030204" pitchFamily="49" charset="0"/>
                <a:cs typeface="Consolas" panose="020B0609020204030204" pitchFamily="49" charset="0"/>
              </a:rPr>
              <a:t>else</a:t>
            </a:r>
            <a:r>
              <a:rPr lang="en-US" dirty="0" smtClean="0"/>
              <a:t>’ are dependent (either one body or the other must execute) the ‘</a:t>
            </a:r>
            <a:r>
              <a:rPr lang="en-US" dirty="0" smtClean="0">
                <a:latin typeface="Consolas" panose="020B0609020204030204" pitchFamily="49" charset="0"/>
                <a:cs typeface="Consolas" panose="020B0609020204030204" pitchFamily="49" charset="0"/>
              </a:rPr>
              <a:t>end if</a:t>
            </a:r>
            <a:r>
              <a:rPr lang="en-US" dirty="0" smtClean="0"/>
              <a:t>’ must follow the body of the ‘else- body’ (last dependent “if-branch”)</a:t>
            </a:r>
            <a:endParaRPr lang="en-US"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427"/>
          <a:stretch/>
        </p:blipFill>
        <p:spPr bwMode="auto">
          <a:xfrm>
            <a:off x="838200" y="3048000"/>
            <a:ext cx="4419600" cy="1157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838200" y="3962400"/>
            <a:ext cx="914399" cy="243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5296382" y="3111261"/>
            <a:ext cx="3771418" cy="2308324"/>
            <a:chOff x="5410200" y="2837320"/>
            <a:chExt cx="2400782" cy="2308324"/>
          </a:xfrm>
        </p:grpSpPr>
        <p:sp>
          <p:nvSpPr>
            <p:cNvPr id="10" name="Right Brace 9"/>
            <p:cNvSpPr/>
            <p:nvPr/>
          </p:nvSpPr>
          <p:spPr>
            <a:xfrm>
              <a:off x="5410200" y="2895600"/>
              <a:ext cx="533400" cy="9144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p:cNvSpPr txBox="1"/>
            <p:nvPr/>
          </p:nvSpPr>
          <p:spPr>
            <a:xfrm>
              <a:off x="5905982" y="2837320"/>
              <a:ext cx="1905000" cy="2308324"/>
            </a:xfrm>
            <a:prstGeom prst="rect">
              <a:avLst/>
            </a:prstGeom>
            <a:noFill/>
          </p:spPr>
          <p:txBody>
            <a:bodyPr wrap="square" rtlCol="0">
              <a:spAutoFit/>
            </a:bodyPr>
            <a:lstStyle/>
            <a:p>
              <a:r>
                <a:rPr lang="en-US" b="1" dirty="0" smtClean="0">
                  <a:solidFill>
                    <a:srgbClr val="FF0000"/>
                  </a:solidFill>
                </a:rPr>
                <a:t>Document either does or does not have enough words (one option </a:t>
              </a:r>
              <a:r>
                <a:rPr lang="en-US" b="1" dirty="0" smtClean="0">
                  <a:solidFill>
                    <a:srgbClr val="FF0000"/>
                  </a:solidFill>
                  <a:latin typeface="Consolas" panose="020B0609020204030204" pitchFamily="49" charset="0"/>
                </a:rPr>
                <a:t>IF</a:t>
              </a:r>
              <a:r>
                <a:rPr lang="en-US" b="1" dirty="0" smtClean="0">
                  <a:solidFill>
                    <a:srgbClr val="FF0000"/>
                  </a:solidFill>
                </a:rPr>
                <a:t> or the other option </a:t>
              </a:r>
              <a:r>
                <a:rPr lang="en-US" b="1" dirty="0" smtClean="0">
                  <a:solidFill>
                    <a:srgbClr val="FF0000"/>
                  </a:solidFill>
                  <a:latin typeface="Consolas" panose="020B0609020204030204" pitchFamily="49" charset="0"/>
                </a:rPr>
                <a:t>ELSE</a:t>
              </a:r>
              <a:r>
                <a:rPr lang="en-US" b="1" dirty="0" smtClean="0">
                  <a:solidFill>
                    <a:srgbClr val="FF0000"/>
                  </a:solidFill>
                </a:rPr>
                <a:t> must be applied)</a:t>
              </a:r>
              <a:endParaRPr lang="en-US" b="1" dirty="0">
                <a:solidFill>
                  <a:srgbClr val="FF0000"/>
                </a:solidFill>
              </a:endParaRPr>
            </a:p>
          </p:txBody>
        </p:sp>
      </p:grpSp>
    </p:spTree>
    <p:extLst>
      <p:ext uri="{BB962C8B-B14F-4D97-AF65-F5344CB8AC3E}">
        <p14:creationId xmlns:p14="http://schemas.microsoft.com/office/powerpoint/2010/main" val="397707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3581400"/>
            <a:ext cx="5920874" cy="3276600"/>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t>Dependent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a:t>
            </a:r>
          </a:p>
          <a:p>
            <a:pPr lvl="1"/>
            <a:r>
              <a:rPr lang="en-US" dirty="0" smtClean="0"/>
              <a:t>Since the results of earlier Boolean expressions determine whether later ones can be true (reminder: because at most only one can be true) all of the </a:t>
            </a:r>
            <a:r>
              <a:rPr lang="en-US" dirty="0" smtClean="0">
                <a:latin typeface="Consolas" panose="020B0609020204030204" pitchFamily="49" charset="0"/>
                <a:cs typeface="Consolas" panose="020B0609020204030204" pitchFamily="49" charset="0"/>
              </a:rPr>
              <a:t>if-then</a:t>
            </a:r>
            <a:r>
              <a:rPr lang="en-US" dirty="0" smtClean="0"/>
              <a:t> and </a:t>
            </a:r>
            <a:r>
              <a:rPr lang="en-US" dirty="0" smtClean="0">
                <a:latin typeface="Consolas" panose="020B0609020204030204" pitchFamily="49" charset="0"/>
                <a:cs typeface="Consolas" panose="020B0609020204030204" pitchFamily="49" charset="0"/>
              </a:rPr>
              <a:t>Elseif</a:t>
            </a:r>
            <a:r>
              <a:rPr lang="en-US" dirty="0" smtClean="0"/>
              <a:t> expressions are dependent (one related block).</a:t>
            </a:r>
          </a:p>
          <a:p>
            <a:pPr lvl="1"/>
            <a:r>
              <a:rPr lang="en-US" dirty="0" smtClean="0"/>
              <a:t>The “</a:t>
            </a:r>
            <a:r>
              <a:rPr lang="en-US" dirty="0" smtClean="0">
                <a:latin typeface="Consolas" panose="020B0609020204030204" pitchFamily="49" charset="0"/>
                <a:cs typeface="Consolas" panose="020B0609020204030204" pitchFamily="49" charset="0"/>
              </a:rPr>
              <a:t>end if</a:t>
            </a:r>
            <a:r>
              <a:rPr lang="en-US" dirty="0" smtClean="0"/>
              <a:t>” belongs at the very end of the block</a:t>
            </a:r>
            <a:endParaRPr lang="en-US" dirty="0"/>
          </a:p>
        </p:txBody>
      </p:sp>
      <p:sp>
        <p:nvSpPr>
          <p:cNvPr id="8" name="Oval 7"/>
          <p:cNvSpPr/>
          <p:nvPr/>
        </p:nvSpPr>
        <p:spPr>
          <a:xfrm>
            <a:off x="1066800" y="6324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822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VBA</a:t>
            </a:r>
            <a:r>
              <a:rPr lang="en-CA" dirty="0" smtClean="0"/>
              <a:t>: </a:t>
            </a:r>
            <a:r>
              <a:rPr lang="en-CA" dirty="0" smtClean="0">
                <a:latin typeface="Consolas" panose="020B0609020204030204" pitchFamily="49" charset="0"/>
                <a:cs typeface="Consolas" panose="020B0609020204030204" pitchFamily="49" charset="0"/>
              </a:rPr>
              <a:t>If, Else-If</a:t>
            </a:r>
            <a:r>
              <a:rPr lang="en-CA" dirty="0" smtClean="0"/>
              <a:t> And </a:t>
            </a:r>
            <a:r>
              <a:rPr lang="en-CA" b="1" dirty="0" smtClean="0"/>
              <a:t>Excel</a:t>
            </a:r>
            <a:r>
              <a:rPr lang="en-CA" dirty="0" smtClean="0"/>
              <a:t>: </a:t>
            </a:r>
            <a:r>
              <a:rPr lang="en-CA" dirty="0" smtClean="0">
                <a:latin typeface="Consolas" panose="020B0609020204030204" pitchFamily="49" charset="0"/>
                <a:cs typeface="Consolas" panose="020B0609020204030204" pitchFamily="49" charset="0"/>
              </a:rPr>
              <a:t>Nested-Ifs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229600" cy="533400"/>
          </a:xfrm>
        </p:spPr>
        <p:txBody>
          <a:bodyPr/>
          <a:lstStyle/>
          <a:p>
            <a:r>
              <a:rPr lang="en-CA" dirty="0" smtClean="0"/>
              <a:t>These two concepts are comparable:</a:t>
            </a:r>
          </a:p>
          <a:p>
            <a:endParaRPr lang="en-CA" dirty="0"/>
          </a:p>
        </p:txBody>
      </p:sp>
      <p:sp>
        <p:nvSpPr>
          <p:cNvPr id="4" name="TextBox 3"/>
          <p:cNvSpPr txBox="1"/>
          <p:nvPr/>
        </p:nvSpPr>
        <p:spPr>
          <a:xfrm>
            <a:off x="762000" y="2019301"/>
            <a:ext cx="3429000" cy="3847207"/>
          </a:xfrm>
          <a:prstGeom prst="rect">
            <a:avLst/>
          </a:prstGeom>
          <a:noFill/>
        </p:spPr>
        <p:txBody>
          <a:bodyPr wrap="square" rtlCol="0">
            <a:spAutoFit/>
          </a:bodyPr>
          <a:lstStyle/>
          <a:p>
            <a:r>
              <a:rPr lang="en-CA" b="1" dirty="0"/>
              <a:t>VBA</a:t>
            </a:r>
            <a:r>
              <a:rPr lang="en-CA" dirty="0"/>
              <a:t>:</a:t>
            </a:r>
          </a:p>
          <a:p>
            <a:pPr marL="179388" lvl="1">
              <a:buNone/>
            </a:pPr>
            <a:r>
              <a:rPr lang="en-CA" altLang="en-US" sz="1600" b="1" dirty="0">
                <a:latin typeface="Consolas" pitchFamily="49" charset="0"/>
                <a:cs typeface="Consolas" pitchFamily="49" charset="0"/>
              </a:rPr>
              <a:t> If </a:t>
            </a:r>
            <a:r>
              <a:rPr lang="en-CA" altLang="en-US" sz="1600" dirty="0">
                <a:latin typeface="Consolas" panose="020B0609020204030204" pitchFamily="49" charset="0"/>
                <a:cs typeface="Consolas" pitchFamily="49" charset="0"/>
              </a:rPr>
              <a:t>(letter = "A") Then</a:t>
            </a:r>
          </a:p>
          <a:p>
            <a:pPr marL="179388" lvl="1">
              <a:buNone/>
            </a:pPr>
            <a:r>
              <a:rPr lang="en-CA" altLang="en-US" sz="1600" dirty="0">
                <a:latin typeface="Consolas" panose="020B0609020204030204" pitchFamily="49" charset="0"/>
                <a:cs typeface="Consolas" pitchFamily="49" charset="0"/>
              </a:rPr>
              <a:t>     grade = 4</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"B") Then</a:t>
            </a:r>
          </a:p>
          <a:p>
            <a:pPr marL="179388" lvl="1">
              <a:buNone/>
            </a:pPr>
            <a:r>
              <a:rPr lang="en-CA" altLang="en-US" sz="1600" dirty="0">
                <a:latin typeface="Consolas" panose="020B0609020204030204" pitchFamily="49" charset="0"/>
                <a:cs typeface="Consolas" pitchFamily="49" charset="0"/>
              </a:rPr>
              <a:t>     grade = 3</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"C") Then</a:t>
            </a:r>
          </a:p>
          <a:p>
            <a:pPr marL="179388" lvl="1">
              <a:buNone/>
            </a:pPr>
            <a:r>
              <a:rPr lang="en-CA" altLang="en-US" sz="1600" dirty="0">
                <a:latin typeface="Consolas" panose="020B0609020204030204" pitchFamily="49" charset="0"/>
                <a:cs typeface="Consolas" pitchFamily="49" charset="0"/>
              </a:rPr>
              <a:t>     grade = 2</a:t>
            </a:r>
          </a:p>
          <a:p>
            <a:pPr marL="179388" lvl="1">
              <a:buNone/>
            </a:pPr>
            <a:r>
              <a:rPr lang="en-CA" altLang="en-US" sz="1600" dirty="0">
                <a:latin typeface="Consolas" panose="020B0609020204030204" pitchFamily="49" charset="0"/>
                <a:cs typeface="Consolas" pitchFamily="49" charset="0"/>
              </a:rPr>
              <a:t> </a:t>
            </a:r>
            <a:r>
              <a:rPr lang="en-CA" altLang="en-US" sz="1600" dirty="0" err="1">
                <a:latin typeface="Consolas" pitchFamily="49" charset="0"/>
                <a:cs typeface="Consolas" pitchFamily="49" charset="0"/>
              </a:rPr>
              <a:t>ElseIf</a:t>
            </a:r>
            <a:r>
              <a:rPr lang="en-CA" altLang="en-US" sz="1600" dirty="0">
                <a:latin typeface="Consolas" panose="020B0609020204030204" pitchFamily="49" charset="0"/>
                <a:cs typeface="Consolas" pitchFamily="49" charset="0"/>
              </a:rPr>
              <a:t> (letter = "D") Then</a:t>
            </a:r>
          </a:p>
          <a:p>
            <a:pPr marL="179388" lvl="1">
              <a:buNone/>
            </a:pPr>
            <a:r>
              <a:rPr lang="en-CA" altLang="en-US" sz="1600" dirty="0">
                <a:latin typeface="Consolas" panose="020B0609020204030204" pitchFamily="49" charset="0"/>
                <a:cs typeface="Consolas" pitchFamily="49" charset="0"/>
              </a:rPr>
              <a:t>     grade = 1</a:t>
            </a:r>
          </a:p>
          <a:p>
            <a:pPr marL="179388" lvl="1">
              <a:buNone/>
            </a:pPr>
            <a:r>
              <a:rPr lang="en-CA" altLang="en-US" sz="1600" dirty="0">
                <a:latin typeface="Consolas" panose="020B0609020204030204" pitchFamily="49" charset="0"/>
                <a:cs typeface="Consolas" pitchFamily="49" charset="0"/>
              </a:rPr>
              <a:t> </a:t>
            </a:r>
            <a:r>
              <a:rPr lang="en-CA" altLang="en-US" sz="1600" b="1" dirty="0" err="1">
                <a:latin typeface="Consolas" pitchFamily="49" charset="0"/>
                <a:cs typeface="Consolas" pitchFamily="49" charset="0"/>
              </a:rPr>
              <a:t>ElseIf</a:t>
            </a:r>
            <a:r>
              <a:rPr lang="en-CA" altLang="en-US" sz="1600" dirty="0">
                <a:latin typeface="Consolas" pitchFamily="49" charset="0"/>
                <a:cs typeface="Consolas" pitchFamily="49" charset="0"/>
              </a:rPr>
              <a:t> (letter = "F") Then</a:t>
            </a:r>
          </a:p>
          <a:p>
            <a:pPr marL="179388" lvl="1">
              <a:buNone/>
            </a:pPr>
            <a:r>
              <a:rPr lang="en-CA" altLang="en-US" sz="1600" dirty="0">
                <a:latin typeface="Consolas" pitchFamily="49" charset="0"/>
                <a:cs typeface="Consolas" pitchFamily="49" charset="0"/>
              </a:rPr>
              <a:t>     grade = 0</a:t>
            </a:r>
          </a:p>
          <a:p>
            <a:pPr marL="179388" lvl="1">
              <a:buNone/>
            </a:pPr>
            <a:r>
              <a:rPr lang="en-CA" altLang="en-US" sz="1600" b="1" dirty="0">
                <a:latin typeface="Consolas" pitchFamily="49" charset="0"/>
                <a:cs typeface="Consolas" pitchFamily="49" charset="0"/>
              </a:rPr>
              <a:t> Else</a:t>
            </a:r>
          </a:p>
          <a:p>
            <a:pPr marL="179388" lvl="1">
              <a:buNone/>
            </a:pPr>
            <a:r>
              <a:rPr lang="en-CA" altLang="en-US" sz="1600" dirty="0">
                <a:latin typeface="Consolas" panose="020B0609020204030204" pitchFamily="49" charset="0"/>
                <a:cs typeface="Consolas" pitchFamily="49" charset="0"/>
              </a:rPr>
              <a:t>    grade = -1 </a:t>
            </a:r>
            <a:endParaRPr lang="en-CA" altLang="en-US" sz="1600" dirty="0" smtClean="0">
              <a:latin typeface="Consolas" panose="020B0609020204030204" pitchFamily="49" charset="0"/>
              <a:cs typeface="Consolas" pitchFamily="49" charset="0"/>
            </a:endParaRPr>
          </a:p>
          <a:p>
            <a:pPr marL="179388" lvl="1">
              <a:buNone/>
            </a:pPr>
            <a:r>
              <a:rPr lang="en-CA" altLang="en-US" sz="1600" dirty="0">
                <a:latin typeface="Consolas" panose="020B0609020204030204" pitchFamily="49" charset="0"/>
                <a:cs typeface="Consolas" pitchFamily="49" charset="0"/>
              </a:rPr>
              <a:t> </a:t>
            </a:r>
            <a:r>
              <a:rPr lang="en-CA" altLang="en-US" sz="1600" dirty="0" smtClean="0">
                <a:latin typeface="Consolas" panose="020B0609020204030204" pitchFamily="49" charset="0"/>
                <a:cs typeface="Consolas" pitchFamily="49" charset="0"/>
              </a:rPr>
              <a:t>End </a:t>
            </a:r>
            <a:r>
              <a:rPr lang="en-CA" altLang="en-US" sz="1600" dirty="0">
                <a:latin typeface="Consolas" panose="020B0609020204030204" pitchFamily="49" charset="0"/>
                <a:cs typeface="Consolas" pitchFamily="49" charset="0"/>
              </a:rPr>
              <a:t>If</a:t>
            </a:r>
            <a:endParaRPr lang="en-CA" altLang="en-US" sz="1600" dirty="0">
              <a:latin typeface="Arial" charset="0"/>
            </a:endParaRPr>
          </a:p>
          <a:p>
            <a:endParaRPr lang="en-CA" dirty="0"/>
          </a:p>
        </p:txBody>
      </p:sp>
      <p:sp>
        <p:nvSpPr>
          <p:cNvPr id="5" name="Rectangle 4"/>
          <p:cNvSpPr/>
          <p:nvPr/>
        </p:nvSpPr>
        <p:spPr>
          <a:xfrm>
            <a:off x="4419600" y="2026389"/>
            <a:ext cx="4572000" cy="3185487"/>
          </a:xfrm>
          <a:prstGeom prst="rect">
            <a:avLst/>
          </a:prstGeom>
        </p:spPr>
        <p:txBody>
          <a:bodyPr>
            <a:spAutoFit/>
          </a:bodyPr>
          <a:lstStyle/>
          <a:p>
            <a:pPr marL="0" lvl="1"/>
            <a:r>
              <a:rPr lang="en-CA" b="1" dirty="0" smtClean="0"/>
              <a:t>Excel</a:t>
            </a:r>
            <a:r>
              <a:rPr lang="en-CA" dirty="0" smtClean="0"/>
              <a:t> (display different messages for different grade points e.g. </a:t>
            </a:r>
            <a:r>
              <a:rPr lang="en-CA" dirty="0"/>
              <a:t>Display “Perfect” if grade point is 4.0 or </a:t>
            </a:r>
            <a:r>
              <a:rPr lang="en-CA" dirty="0" smtClean="0"/>
              <a:t>greater):</a:t>
            </a:r>
          </a:p>
          <a:p>
            <a:pPr marL="233363">
              <a:spcAft>
                <a:spcPts val="300"/>
              </a:spcAft>
            </a:pPr>
            <a:r>
              <a:rPr lang="en-CA" sz="1600" dirty="0">
                <a:latin typeface="Consolas" panose="020B0609020204030204" pitchFamily="49" charset="0"/>
                <a:cs typeface="Consolas" panose="020B0609020204030204" pitchFamily="49" charset="0"/>
              </a:rPr>
              <a:t>=IF(D2="</a:t>
            </a:r>
            <a:r>
              <a:rPr lang="en-CA" sz="1600" dirty="0" smtClean="0">
                <a:latin typeface="Consolas" panose="020B0609020204030204" pitchFamily="49" charset="0"/>
                <a:cs typeface="Consolas" panose="020B0609020204030204" pitchFamily="49" charset="0"/>
              </a:rPr>
              <a:t>A</a:t>
            </a:r>
            <a:r>
              <a:rPr lang="en-CA" sz="1600" dirty="0">
                <a:latin typeface="Consolas" panose="020B0609020204030204" pitchFamily="49" charset="0"/>
                <a:cs typeface="Consolas" panose="020B0609020204030204" pitchFamily="49" charset="0"/>
              </a:rPr>
              <a:t>",4</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B</a:t>
            </a:r>
            <a:r>
              <a:rPr lang="en-CA" sz="1600" dirty="0">
                <a:latin typeface="Consolas" panose="020B0609020204030204" pitchFamily="49" charset="0"/>
                <a:cs typeface="Consolas" panose="020B0609020204030204" pitchFamily="49" charset="0"/>
              </a:rPr>
              <a:t>",3</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IF(D2="</a:t>
            </a:r>
            <a:r>
              <a:rPr lang="en-CA" sz="1600" dirty="0" smtClean="0">
                <a:latin typeface="Consolas" panose="020B0609020204030204" pitchFamily="49" charset="0"/>
                <a:cs typeface="Consolas" panose="020B0609020204030204" pitchFamily="49" charset="0"/>
              </a:rPr>
              <a:t>C</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a:t>
            </a:r>
            <a:r>
              <a:rPr lang="en-CA" sz="1600" dirty="0">
                <a:latin typeface="Consolas" panose="020B0609020204030204" pitchFamily="49" charset="0"/>
                <a:cs typeface="Consolas" panose="020B0609020204030204" pitchFamily="49" charset="0"/>
              </a:rPr>
              <a:t>2</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D",1,    </a:t>
            </a: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F",0,                 </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-1)))))</a:t>
            </a:r>
            <a:endParaRPr lang="en-CA" sz="1600" dirty="0">
              <a:latin typeface="Consolas" panose="020B0609020204030204" pitchFamily="49" charset="0"/>
              <a:cs typeface="Consolas" panose="020B0609020204030204" pitchFamily="49" charset="0"/>
            </a:endParaRPr>
          </a:p>
          <a:p>
            <a:pPr marL="0" lvl="1"/>
            <a:endParaRPr lang="en-CA" dirty="0"/>
          </a:p>
          <a:p>
            <a:pPr marL="0" lvl="1"/>
            <a:endParaRPr lang="en-CA" dirty="0"/>
          </a:p>
        </p:txBody>
      </p:sp>
    </p:spTree>
    <p:extLst>
      <p:ext uri="{BB962C8B-B14F-4D97-AF65-F5344CB8AC3E}">
        <p14:creationId xmlns:p14="http://schemas.microsoft.com/office/powerpoint/2010/main" val="202319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97425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Looping/Repetition (2)</a:t>
            </a:r>
            <a:endParaRPr lang="en-CA" dirty="0"/>
          </a:p>
        </p:txBody>
      </p:sp>
      <p:sp>
        <p:nvSpPr>
          <p:cNvPr id="3" name="Content Placeholder 2"/>
          <p:cNvSpPr>
            <a:spLocks noGrp="1"/>
          </p:cNvSpPr>
          <p:nvPr>
            <p:ph sz="half" idx="1"/>
          </p:nvPr>
        </p:nvSpPr>
        <p:spPr>
          <a:xfrm>
            <a:off x="457200" y="1600200"/>
            <a:ext cx="7924800" cy="4876800"/>
          </a:xfrm>
        </p:spPr>
        <p:txBody>
          <a:bodyPr/>
          <a:lstStyle/>
          <a:p>
            <a:r>
              <a:rPr lang="en-CA" dirty="0" smtClean="0"/>
              <a:t>The entire program repeats</a:t>
            </a:r>
            <a:endParaRPr lang="en-CA" dirty="0"/>
          </a:p>
        </p:txBody>
      </p:sp>
      <p:grpSp>
        <p:nvGrpSpPr>
          <p:cNvPr id="10" name="Group 9"/>
          <p:cNvGrpSpPr/>
          <p:nvPr/>
        </p:nvGrpSpPr>
        <p:grpSpPr>
          <a:xfrm>
            <a:off x="5029200" y="2324723"/>
            <a:ext cx="3229284" cy="2725068"/>
            <a:chOff x="4218266" y="4114800"/>
            <a:chExt cx="3229284" cy="2725068"/>
          </a:xfrm>
        </p:grpSpPr>
        <p:sp>
          <p:nvSpPr>
            <p:cNvPr id="11"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12"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13"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14" name="Group 13"/>
            <p:cNvGrpSpPr>
              <a:grpSpLocks/>
            </p:cNvGrpSpPr>
            <p:nvPr/>
          </p:nvGrpSpPr>
          <p:grpSpPr bwMode="auto">
            <a:xfrm>
              <a:off x="4218266" y="5099995"/>
              <a:ext cx="774052" cy="836911"/>
              <a:chOff x="4057244" y="2971801"/>
              <a:chExt cx="800505" cy="990600"/>
            </a:xfrm>
          </p:grpSpPr>
          <p:sp>
            <p:nvSpPr>
              <p:cNvPr id="24"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5"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6"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15" name="Group 14"/>
            <p:cNvGrpSpPr>
              <a:grpSpLocks/>
            </p:cNvGrpSpPr>
            <p:nvPr/>
          </p:nvGrpSpPr>
          <p:grpSpPr bwMode="auto">
            <a:xfrm>
              <a:off x="5056465" y="5928940"/>
              <a:ext cx="2391085" cy="910928"/>
              <a:chOff x="4790765" y="4071578"/>
              <a:chExt cx="2391085" cy="911123"/>
            </a:xfrm>
          </p:grpSpPr>
          <p:sp>
            <p:nvSpPr>
              <p:cNvPr id="19"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20"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21"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2"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3"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16"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7"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18"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29" name="Group 28"/>
          <p:cNvGrpSpPr/>
          <p:nvPr/>
        </p:nvGrpSpPr>
        <p:grpSpPr>
          <a:xfrm>
            <a:off x="715646" y="2324723"/>
            <a:ext cx="3465096" cy="2628952"/>
            <a:chOff x="489284" y="2789269"/>
            <a:chExt cx="3465096" cy="2628952"/>
          </a:xfrm>
        </p:grpSpPr>
        <p:grpSp>
          <p:nvGrpSpPr>
            <p:cNvPr id="9" name="Group 8"/>
            <p:cNvGrpSpPr/>
            <p:nvPr/>
          </p:nvGrpSpPr>
          <p:grpSpPr>
            <a:xfrm>
              <a:off x="489284" y="2789269"/>
              <a:ext cx="3465096" cy="2628952"/>
              <a:chOff x="489284" y="2789269"/>
              <a:chExt cx="3465096" cy="2628952"/>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486" y="2789269"/>
                <a:ext cx="3333894" cy="2620931"/>
              </a:xfrm>
              <a:prstGeom prst="rect">
                <a:avLst/>
              </a:prstGeom>
            </p:spPr>
          </p:pic>
          <p:sp>
            <p:nvSpPr>
              <p:cNvPr id="8" name="TextBox 7"/>
              <p:cNvSpPr txBox="1"/>
              <p:nvPr/>
            </p:nvSpPr>
            <p:spPr>
              <a:xfrm>
                <a:off x="489284" y="5110444"/>
                <a:ext cx="1676400" cy="307777"/>
              </a:xfrm>
              <a:prstGeom prst="rect">
                <a:avLst/>
              </a:prstGeom>
              <a:noFill/>
            </p:spPr>
            <p:txBody>
              <a:bodyPr wrap="square" rtlCol="0">
                <a:spAutoFit/>
              </a:bodyPr>
              <a:lstStyle/>
              <a:p>
                <a:r>
                  <a:rPr lang="en-CA" sz="1400" dirty="0" smtClean="0"/>
                  <a:t>www.colourbox.com</a:t>
                </a:r>
                <a:endParaRPr lang="en-CA" sz="1400" dirty="0"/>
              </a:p>
            </p:txBody>
          </p:sp>
        </p:grpSp>
        <p:sp>
          <p:nvSpPr>
            <p:cNvPr id="28" name="Rectangle 27"/>
            <p:cNvSpPr/>
            <p:nvPr/>
          </p:nvSpPr>
          <p:spPr>
            <a:xfrm>
              <a:off x="1066800" y="3314758"/>
              <a:ext cx="1524000" cy="56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Play game again?</a:t>
              </a:r>
              <a:endParaRPr lang="en-CA" dirty="0"/>
            </a:p>
          </p:txBody>
        </p:sp>
      </p:grpSp>
    </p:spTree>
    <p:extLst>
      <p:ext uri="{BB962C8B-B14F-4D97-AF65-F5344CB8AC3E}">
        <p14:creationId xmlns:p14="http://schemas.microsoft.com/office/powerpoint/2010/main" val="149016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Looping/Repetition </a:t>
            </a:r>
            <a:r>
              <a:rPr lang="en-CA" dirty="0" smtClean="0"/>
              <a:t>(3)</a:t>
            </a:r>
            <a:endParaRPr lang="en-CA" dirty="0"/>
          </a:p>
        </p:txBody>
      </p:sp>
      <p:sp>
        <p:nvSpPr>
          <p:cNvPr id="3" name="Content Placeholder 2"/>
          <p:cNvSpPr>
            <a:spLocks noGrp="1"/>
          </p:cNvSpPr>
          <p:nvPr>
            <p:ph idx="1"/>
          </p:nvPr>
        </p:nvSpPr>
        <p:spPr/>
        <p:txBody>
          <a:bodyPr/>
          <a:lstStyle/>
          <a:p>
            <a:r>
              <a:rPr lang="en-CA" dirty="0" smtClean="0"/>
              <a:t>Only a specific part of the program repeats</a:t>
            </a:r>
            <a:endParaRPr lang="en-CA" dirty="0"/>
          </a:p>
        </p:txBody>
      </p:sp>
      <p:grpSp>
        <p:nvGrpSpPr>
          <p:cNvPr id="5" name="Group 22"/>
          <p:cNvGrpSpPr>
            <a:grpSpLocks/>
          </p:cNvGrpSpPr>
          <p:nvPr/>
        </p:nvGrpSpPr>
        <p:grpSpPr bwMode="auto">
          <a:xfrm>
            <a:off x="838200" y="2057400"/>
            <a:ext cx="4305300" cy="1052513"/>
            <a:chOff x="528" y="1296"/>
            <a:chExt cx="2712" cy="663"/>
          </a:xfrm>
        </p:grpSpPr>
        <p:pic>
          <p:nvPicPr>
            <p:cNvPr id="6" name="Picture 21"/>
            <p:cNvPicPr>
              <a:picLocks noChangeAspect="1" noChangeArrowheads="1"/>
            </p:cNvPicPr>
            <p:nvPr/>
          </p:nvPicPr>
          <p:blipFill>
            <a:blip r:embed="rId2">
              <a:extLst>
                <a:ext uri="{28A0092B-C50C-407E-A947-70E740481C1C}">
                  <a14:useLocalDpi xmlns:a14="http://schemas.microsoft.com/office/drawing/2010/main" val="0"/>
                </a:ext>
              </a:extLst>
            </a:blip>
            <a:srcRect l="38333" t="76172" r="38020" b="18750"/>
            <a:stretch>
              <a:fillRect/>
            </a:stretch>
          </p:blipFill>
          <p:spPr bwMode="auto">
            <a:xfrm>
              <a:off x="528" y="1296"/>
              <a:ext cx="2640"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2"/>
            <p:cNvSpPr txBox="1">
              <a:spLocks noChangeArrowheads="1"/>
            </p:cNvSpPr>
            <p:nvPr/>
          </p:nvSpPr>
          <p:spPr bwMode="auto">
            <a:xfrm>
              <a:off x="528" y="1728"/>
              <a:ext cx="2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Re-running specific parts of the program</a:t>
              </a:r>
            </a:p>
          </p:txBody>
        </p:sp>
      </p:grpSp>
      <p:sp>
        <p:nvSpPr>
          <p:cNvPr id="8" name="AutoShape 7"/>
          <p:cNvSpPr>
            <a:spLocks noChangeArrowheads="1"/>
          </p:cNvSpPr>
          <p:nvPr/>
        </p:nvSpPr>
        <p:spPr bwMode="auto">
          <a:xfrm>
            <a:off x="1487488" y="4040188"/>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Invalid input?</a:t>
            </a:r>
          </a:p>
        </p:txBody>
      </p:sp>
      <p:sp>
        <p:nvSpPr>
          <p:cNvPr id="9" name="Rectangle 8"/>
          <p:cNvSpPr>
            <a:spLocks noChangeArrowheads="1"/>
          </p:cNvSpPr>
          <p:nvPr/>
        </p:nvSpPr>
        <p:spPr bwMode="auto">
          <a:xfrm>
            <a:off x="1563688" y="5259388"/>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Ask for input again</a:t>
            </a:r>
          </a:p>
        </p:txBody>
      </p:sp>
      <p:grpSp>
        <p:nvGrpSpPr>
          <p:cNvPr id="10" name="Group 9"/>
          <p:cNvGrpSpPr>
            <a:grpSpLocks/>
          </p:cNvGrpSpPr>
          <p:nvPr/>
        </p:nvGrpSpPr>
        <p:grpSpPr bwMode="auto">
          <a:xfrm>
            <a:off x="2349500" y="4922838"/>
            <a:ext cx="317500" cy="365125"/>
            <a:chOff x="2386806" y="4739480"/>
            <a:chExt cx="317500" cy="366713"/>
          </a:xfrm>
        </p:grpSpPr>
        <p:cxnSp>
          <p:nvCxnSpPr>
            <p:cNvPr id="11"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Y</a:t>
              </a:r>
            </a:p>
          </p:txBody>
        </p:sp>
      </p:grpSp>
      <p:grpSp>
        <p:nvGrpSpPr>
          <p:cNvPr id="13" name="Group 12"/>
          <p:cNvGrpSpPr>
            <a:grpSpLocks/>
          </p:cNvGrpSpPr>
          <p:nvPr/>
        </p:nvGrpSpPr>
        <p:grpSpPr bwMode="auto">
          <a:xfrm>
            <a:off x="877888" y="4497388"/>
            <a:ext cx="685800" cy="990600"/>
            <a:chOff x="2640" y="1728"/>
            <a:chExt cx="432" cy="624"/>
          </a:xfrm>
        </p:grpSpPr>
        <p:sp>
          <p:nvSpPr>
            <p:cNvPr id="1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grpSp>
        <p:nvGrpSpPr>
          <p:cNvPr id="17" name="Group 25"/>
          <p:cNvGrpSpPr>
            <a:grpSpLocks/>
          </p:cNvGrpSpPr>
          <p:nvPr/>
        </p:nvGrpSpPr>
        <p:grpSpPr bwMode="auto">
          <a:xfrm>
            <a:off x="2173288" y="4116388"/>
            <a:ext cx="2590800" cy="2759075"/>
            <a:chOff x="1392" y="2256"/>
            <a:chExt cx="1632" cy="1738"/>
          </a:xfrm>
        </p:grpSpPr>
        <p:sp>
          <p:nvSpPr>
            <p:cNvPr id="18"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a:t>
              </a:r>
            </a:p>
          </p:txBody>
        </p:sp>
        <p:sp>
          <p:nvSpPr>
            <p:cNvPr id="19"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0"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1"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2"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Arial" panose="020B0604020202020204" pitchFamily="34" charset="0"/>
                </a:rPr>
                <a:t>…rest of program</a:t>
              </a:r>
            </a:p>
          </p:txBody>
        </p:sp>
      </p:grpSp>
      <p:sp>
        <p:nvSpPr>
          <p:cNvPr id="23" name="TextBox 22"/>
          <p:cNvSpPr txBox="1">
            <a:spLocks noChangeArrowheads="1"/>
          </p:cNvSpPr>
          <p:nvPr/>
        </p:nvSpPr>
        <p:spPr bwMode="auto">
          <a:xfrm>
            <a:off x="838200" y="3530600"/>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Flowchart</a:t>
            </a:r>
          </a:p>
        </p:txBody>
      </p:sp>
    </p:spTree>
    <p:extLst>
      <p:ext uri="{BB962C8B-B14F-4D97-AF65-F5344CB8AC3E}">
        <p14:creationId xmlns:p14="http://schemas.microsoft.com/office/powerpoint/2010/main" val="403497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P spid="9" grpId="0" animBg="1"/>
      <p:bldP spid="23" grpId="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t>
            </a:r>
            <a:r>
              <a:rPr lang="en-US" dirty="0" smtClean="0">
                <a:latin typeface="Consolas" panose="020B0609020204030204" pitchFamily="49" charset="0"/>
              </a:rPr>
              <a:t>Do</a:t>
            </a:r>
            <a:r>
              <a:rPr lang="en-US" dirty="0" smtClean="0"/>
              <a:t>-</a:t>
            </a:r>
            <a:r>
              <a:rPr lang="en-US" dirty="0" smtClean="0">
                <a:latin typeface="Consolas" panose="020B0609020204030204" pitchFamily="49" charset="0"/>
              </a:rPr>
              <a:t>While</a:t>
            </a:r>
            <a:r>
              <a:rPr lang="en-US" dirty="0" smtClean="0"/>
              <a:t> Loops</a:t>
            </a:r>
            <a:endParaRPr lang="en-US" dirty="0"/>
          </a:p>
        </p:txBody>
      </p:sp>
      <p:sp>
        <p:nvSpPr>
          <p:cNvPr id="3" name="Content Placeholder 2"/>
          <p:cNvSpPr>
            <a:spLocks noGrp="1"/>
          </p:cNvSpPr>
          <p:nvPr>
            <p:ph idx="1"/>
          </p:nvPr>
        </p:nvSpPr>
        <p:spPr/>
        <p:txBody>
          <a:bodyPr/>
          <a:lstStyle/>
          <a:p>
            <a:r>
              <a:rPr lang="en-US" dirty="0" smtClean="0"/>
              <a:t>Described as variable repetition loops: runs as long as some condition holds true (number of times that the loop repeats is variable)</a:t>
            </a:r>
          </a:p>
          <a:p>
            <a:pPr lvl="1"/>
            <a:r>
              <a:rPr lang="en-US" dirty="0" smtClean="0"/>
              <a:t>e.g., while the user doesn’t quit the program re-run the program</a:t>
            </a:r>
          </a:p>
          <a:p>
            <a:pPr lvl="1"/>
            <a:r>
              <a:rPr lang="en-US" dirty="0"/>
              <a:t>e</a:t>
            </a:r>
            <a:r>
              <a:rPr lang="en-US" dirty="0" smtClean="0"/>
              <a:t>.g., while the user enters an erroneous value ask the user for input.</a:t>
            </a:r>
          </a:p>
          <a:p>
            <a:endParaRPr lang="en-US" dirty="0"/>
          </a:p>
        </p:txBody>
      </p:sp>
    </p:spTree>
    <p:extLst>
      <p:ext uri="{BB962C8B-B14F-4D97-AF65-F5344CB8AC3E}">
        <p14:creationId xmlns:p14="http://schemas.microsoft.com/office/powerpoint/2010/main" val="395534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Do-While</a:t>
            </a:r>
            <a:r>
              <a:rPr lang="en-US" dirty="0" smtClean="0"/>
              <a:t> Loop</a:t>
            </a:r>
            <a:endParaRPr lang="en-US" dirty="0"/>
          </a:p>
        </p:txBody>
      </p:sp>
      <p:sp>
        <p:nvSpPr>
          <p:cNvPr id="3" name="Content Placeholder 2"/>
          <p:cNvSpPr>
            <a:spLocks noGrp="1"/>
          </p:cNvSpPr>
          <p:nvPr>
            <p:ph idx="1"/>
          </p:nvPr>
        </p:nvSpPr>
        <p:spPr/>
        <p:txBody>
          <a:bodyPr/>
          <a:lstStyle/>
          <a:p>
            <a:r>
              <a:rPr lang="en-US" b="1" dirty="0"/>
              <a:t>Format</a:t>
            </a:r>
            <a:r>
              <a:rPr lang="en-US" dirty="0"/>
              <a:t>:</a:t>
            </a:r>
          </a:p>
          <a:p>
            <a:pPr marL="339725" lvl="1" indent="0">
              <a:buNone/>
            </a:pPr>
            <a:r>
              <a:rPr lang="en-US" sz="1800" dirty="0" smtClean="0">
                <a:latin typeface="Consolas" panose="020B0609020204030204" pitchFamily="49" charset="0"/>
                <a:cs typeface="Consolas" panose="020B0609020204030204" pitchFamily="49" charset="0"/>
              </a:rPr>
              <a:t>Do While &lt;</a:t>
            </a:r>
            <a:r>
              <a:rPr lang="en-US" sz="1800" i="1" dirty="0" smtClean="0">
                <a:latin typeface="Consolas" panose="020B0609020204030204" pitchFamily="49" charset="0"/>
                <a:cs typeface="Consolas" panose="020B0609020204030204" pitchFamily="49" charset="0"/>
              </a:rPr>
              <a:t>Condition</a:t>
            </a:r>
            <a:r>
              <a:rPr lang="en-US" sz="1800" dirty="0" smtClean="0">
                <a:latin typeface="Consolas" panose="020B0609020204030204" pitchFamily="49" charset="0"/>
                <a:cs typeface="Consolas" panose="020B0609020204030204" pitchFamily="49" charset="0"/>
              </a:rPr>
              <a:t>&gt;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&lt;</a:t>
            </a:r>
            <a:r>
              <a:rPr lang="en-US" sz="1800" i="1" dirty="0">
                <a:latin typeface="Consolas" panose="020B0609020204030204" pitchFamily="49" charset="0"/>
                <a:cs typeface="Consolas" panose="020B0609020204030204" pitchFamily="49" charset="0"/>
              </a:rPr>
              <a:t>Statement(s)</a:t>
            </a:r>
            <a:r>
              <a:rPr lang="en-US" sz="1800" dirty="0">
                <a:latin typeface="Consolas" panose="020B0609020204030204" pitchFamily="49" charset="0"/>
                <a:cs typeface="Consolas" panose="020B0609020204030204" pitchFamily="49" charset="0"/>
              </a:rPr>
              <a:t>&gt; </a:t>
            </a:r>
          </a:p>
          <a:p>
            <a:pPr marL="339725" lvl="1" indent="0">
              <a:buNone/>
            </a:pPr>
            <a:r>
              <a:rPr lang="en-US" sz="1800" dirty="0" smtClean="0">
                <a:latin typeface="Consolas" panose="020B0609020204030204" pitchFamily="49" charset="0"/>
                <a:cs typeface="Consolas" panose="020B0609020204030204" pitchFamily="49" charset="0"/>
              </a:rPr>
              <a:t>Loop</a:t>
            </a:r>
            <a:endParaRPr lang="en-US" sz="1800" dirty="0">
              <a:latin typeface="Consolas" panose="020B0609020204030204" pitchFamily="49" charset="0"/>
              <a:cs typeface="Consolas" panose="020B0609020204030204" pitchFamily="49" charset="0"/>
            </a:endParaRPr>
          </a:p>
          <a:p>
            <a:endParaRPr lang="en-US" dirty="0"/>
          </a:p>
          <a:p>
            <a:r>
              <a:rPr lang="en-US" b="1" dirty="0"/>
              <a:t>Example</a:t>
            </a:r>
            <a:r>
              <a:rPr lang="en-US" dirty="0" smtClean="0"/>
              <a:t>: “13</a:t>
            </a:r>
            <a:r>
              <a:rPr lang="en-US" dirty="0" smtClean="0">
                <a:latin typeface="Consolas" panose="020B0609020204030204" pitchFamily="49" charset="0"/>
                <a:cs typeface="Consolas" panose="020B0609020204030204" pitchFamily="49" charset="0"/>
              </a:rPr>
              <a:t>whileUpOne.docm</a:t>
            </a:r>
            <a:r>
              <a:rPr lang="en-US" dirty="0" smtClean="0"/>
              <a:t>”</a:t>
            </a:r>
            <a:endParaRPr lang="en-US" dirty="0"/>
          </a:p>
          <a:p>
            <a:pPr marL="339725" lvl="1" indent="0">
              <a:buNone/>
            </a:pPr>
            <a:r>
              <a:rPr lang="en-US" sz="1800" dirty="0">
                <a:latin typeface="Consolas" panose="020B0609020204030204" pitchFamily="49" charset="0"/>
                <a:cs typeface="Consolas" panose="020B0609020204030204" pitchFamily="49" charset="0"/>
              </a:rPr>
              <a:t> Dim i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1</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Do </a:t>
            </a:r>
            <a:r>
              <a:rPr lang="en-US" sz="1800" dirty="0">
                <a:latin typeface="Consolas" panose="020B0609020204030204" pitchFamily="49" charset="0"/>
                <a:cs typeface="Consolas" panose="020B0609020204030204" pitchFamily="49" charset="0"/>
              </a:rPr>
              <a:t>While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&lt;= </a:t>
            </a:r>
            <a:r>
              <a:rPr lang="en-US" sz="1800" dirty="0" smtClean="0">
                <a:latin typeface="Consolas" panose="020B0609020204030204" pitchFamily="49" charset="0"/>
                <a:cs typeface="Consolas" panose="020B0609020204030204" pitchFamily="49" charset="0"/>
              </a:rPr>
              <a:t>4)</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("i=" &amp; i)</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i + 1</a:t>
            </a:r>
          </a:p>
          <a:p>
            <a:pPr marL="339725" lvl="1" indent="0">
              <a:buNone/>
            </a:pPr>
            <a:r>
              <a:rPr lang="en-US" sz="1800" dirty="0" smtClean="0">
                <a:latin typeface="Consolas" panose="020B0609020204030204" pitchFamily="49" charset="0"/>
                <a:cs typeface="Consolas" panose="020B0609020204030204" pitchFamily="49" charset="0"/>
              </a:rPr>
              <a:t> Loop</a:t>
            </a:r>
            <a:endParaRPr lang="en-US" sz="1800" dirty="0">
              <a:latin typeface="Consolas" panose="020B0609020204030204" pitchFamily="49" charset="0"/>
              <a:cs typeface="Consolas" panose="020B0609020204030204" pitchFamily="49" charset="0"/>
            </a:endParaRPr>
          </a:p>
        </p:txBody>
      </p:sp>
      <p:grpSp>
        <p:nvGrpSpPr>
          <p:cNvPr id="8" name="Group 7"/>
          <p:cNvGrpSpPr/>
          <p:nvPr/>
        </p:nvGrpSpPr>
        <p:grpSpPr>
          <a:xfrm>
            <a:off x="5558811" y="3493431"/>
            <a:ext cx="2612020" cy="2600325"/>
            <a:chOff x="4550780" y="3276600"/>
            <a:chExt cx="2612020" cy="2600325"/>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780" y="3276600"/>
              <a:ext cx="13525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57600"/>
              <a:ext cx="1343025"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053009"/>
              <a:ext cx="1400175"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495800"/>
              <a:ext cx="13716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2" name="Group 11"/>
          <p:cNvGrpSpPr/>
          <p:nvPr/>
        </p:nvGrpSpPr>
        <p:grpSpPr>
          <a:xfrm>
            <a:off x="2133600" y="5362024"/>
            <a:ext cx="2932253" cy="1448101"/>
            <a:chOff x="2133600" y="5186362"/>
            <a:chExt cx="2932253" cy="1448101"/>
          </a:xfrm>
        </p:grpSpPr>
        <p:sp>
          <p:nvSpPr>
            <p:cNvPr id="9" name="TextBox 8"/>
            <p:cNvSpPr txBox="1"/>
            <p:nvPr/>
          </p:nvSpPr>
          <p:spPr>
            <a:xfrm>
              <a:off x="3389453" y="5434134"/>
              <a:ext cx="1676400" cy="1200329"/>
            </a:xfrm>
            <a:prstGeom prst="rect">
              <a:avLst/>
            </a:prstGeom>
            <a:noFill/>
          </p:spPr>
          <p:txBody>
            <a:bodyPr wrap="square" rtlCol="0">
              <a:spAutoFit/>
            </a:bodyPr>
            <a:lstStyle/>
            <a:p>
              <a:r>
                <a:rPr lang="en-US" b="1" dirty="0" smtClean="0">
                  <a:solidFill>
                    <a:srgbClr val="FF0000"/>
                  </a:solidFill>
                </a:rPr>
                <a:t>Any valid mathematical expression here</a:t>
              </a:r>
              <a:endParaRPr lang="en-US" b="1" dirty="0">
                <a:solidFill>
                  <a:srgbClr val="FF0000"/>
                </a:solidFill>
              </a:endParaRPr>
            </a:p>
          </p:txBody>
        </p:sp>
        <p:cxnSp>
          <p:nvCxnSpPr>
            <p:cNvPr id="11" name="Straight Arrow Connector 10"/>
            <p:cNvCxnSpPr>
              <a:stCxn id="9" idx="1"/>
            </p:cNvCxnSpPr>
            <p:nvPr/>
          </p:nvCxnSpPr>
          <p:spPr>
            <a:xfrm flipH="1" flipV="1">
              <a:off x="2133600" y="5186362"/>
              <a:ext cx="1255853" cy="8479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Oval 13"/>
          <p:cNvSpPr/>
          <p:nvPr/>
        </p:nvSpPr>
        <p:spPr>
          <a:xfrm>
            <a:off x="6766560" y="-22034"/>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Start</a:t>
            </a:r>
          </a:p>
        </p:txBody>
      </p:sp>
      <p:grpSp>
        <p:nvGrpSpPr>
          <p:cNvPr id="10" name="Group 9"/>
          <p:cNvGrpSpPr/>
          <p:nvPr/>
        </p:nvGrpSpPr>
        <p:grpSpPr>
          <a:xfrm>
            <a:off x="6296025" y="406427"/>
            <a:ext cx="2124076" cy="838692"/>
            <a:chOff x="6296025" y="406427"/>
            <a:chExt cx="2124076" cy="838692"/>
          </a:xfrm>
        </p:grpSpPr>
        <p:sp>
          <p:nvSpPr>
            <p:cNvPr id="18" name="Diamond 17"/>
            <p:cNvSpPr/>
            <p:nvPr/>
          </p:nvSpPr>
          <p:spPr>
            <a:xfrm>
              <a:off x="6296025" y="633032"/>
              <a:ext cx="2124076" cy="612087"/>
            </a:xfrm>
            <a:prstGeom prst="diamond">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Condition?</a:t>
              </a:r>
            </a:p>
          </p:txBody>
        </p:sp>
        <p:cxnSp>
          <p:nvCxnSpPr>
            <p:cNvPr id="19" name="Straight Arrow Connector 18"/>
            <p:cNvCxnSpPr>
              <a:stCxn id="14" idx="4"/>
              <a:endCxn id="18" idx="0"/>
            </p:cNvCxnSpPr>
            <p:nvPr/>
          </p:nvCxnSpPr>
          <p:spPr>
            <a:xfrm flipH="1">
              <a:off x="7358063" y="406427"/>
              <a:ext cx="21907" cy="22660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6882289" y="1918415"/>
            <a:ext cx="1013460" cy="796046"/>
            <a:chOff x="6882289" y="1918415"/>
            <a:chExt cx="1013460" cy="796046"/>
          </a:xfrm>
        </p:grpSpPr>
        <p:sp>
          <p:nvSpPr>
            <p:cNvPr id="16" name="Oval 15"/>
            <p:cNvSpPr/>
            <p:nvPr/>
          </p:nvSpPr>
          <p:spPr>
            <a:xfrm>
              <a:off x="6882289" y="2286000"/>
              <a:ext cx="101346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Loop</a:t>
              </a:r>
            </a:p>
          </p:txBody>
        </p:sp>
        <p:cxnSp>
          <p:nvCxnSpPr>
            <p:cNvPr id="21" name="Straight Arrow Connector 20"/>
            <p:cNvCxnSpPr>
              <a:stCxn id="15" idx="4"/>
              <a:endCxn id="16" idx="0"/>
            </p:cNvCxnSpPr>
            <p:nvPr/>
          </p:nvCxnSpPr>
          <p:spPr>
            <a:xfrm>
              <a:off x="7291388" y="1918415"/>
              <a:ext cx="97631" cy="36758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296026" y="1130486"/>
            <a:ext cx="1990724" cy="787929"/>
            <a:chOff x="6296026" y="1130486"/>
            <a:chExt cx="1990724" cy="787929"/>
          </a:xfrm>
        </p:grpSpPr>
        <p:sp>
          <p:nvSpPr>
            <p:cNvPr id="15" name="Oval 14"/>
            <p:cNvSpPr/>
            <p:nvPr/>
          </p:nvSpPr>
          <p:spPr>
            <a:xfrm>
              <a:off x="6296026" y="1489954"/>
              <a:ext cx="1990724"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Statements</a:t>
              </a:r>
            </a:p>
          </p:txBody>
        </p:sp>
        <p:cxnSp>
          <p:nvCxnSpPr>
            <p:cNvPr id="20" name="Straight Arrow Connector 19"/>
            <p:cNvCxnSpPr/>
            <p:nvPr/>
          </p:nvCxnSpPr>
          <p:spPr>
            <a:xfrm>
              <a:off x="7369016" y="1260020"/>
              <a:ext cx="0" cy="2397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389019" y="1130486"/>
              <a:ext cx="800100" cy="369332"/>
            </a:xfrm>
            <a:prstGeom prst="rect">
              <a:avLst/>
            </a:prstGeom>
            <a:noFill/>
          </p:spPr>
          <p:txBody>
            <a:bodyPr wrap="square" rtlCol="0">
              <a:spAutoFit/>
            </a:bodyPr>
            <a:lstStyle/>
            <a:p>
              <a:r>
                <a:rPr lang="en-US" b="1" dirty="0" smtClean="0">
                  <a:solidFill>
                    <a:srgbClr val="FFC000"/>
                  </a:solidFill>
                </a:rPr>
                <a:t>T</a:t>
              </a:r>
              <a:endParaRPr lang="en-US" b="1" dirty="0">
                <a:solidFill>
                  <a:srgbClr val="FFC000"/>
                </a:solidFill>
              </a:endParaRPr>
            </a:p>
          </p:txBody>
        </p:sp>
      </p:grpSp>
      <p:cxnSp>
        <p:nvCxnSpPr>
          <p:cNvPr id="24" name="Elbow Connector 23"/>
          <p:cNvCxnSpPr>
            <a:stCxn id="16" idx="2"/>
            <a:endCxn id="18" idx="1"/>
          </p:cNvCxnSpPr>
          <p:nvPr/>
        </p:nvCxnSpPr>
        <p:spPr>
          <a:xfrm rot="10800000">
            <a:off x="6296025" y="939077"/>
            <a:ext cx="586264" cy="1561155"/>
          </a:xfrm>
          <a:prstGeom prst="bentConnector3">
            <a:avLst>
              <a:gd name="adj1" fmla="val 13899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6850959" y="642406"/>
            <a:ext cx="2369241" cy="2669862"/>
            <a:chOff x="6850959" y="642406"/>
            <a:chExt cx="2369241" cy="2669862"/>
          </a:xfrm>
        </p:grpSpPr>
        <p:sp>
          <p:nvSpPr>
            <p:cNvPr id="17" name="Oval 16"/>
            <p:cNvSpPr/>
            <p:nvPr/>
          </p:nvSpPr>
          <p:spPr>
            <a:xfrm>
              <a:off x="6850959" y="2883807"/>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End</a:t>
              </a:r>
            </a:p>
          </p:txBody>
        </p:sp>
        <p:sp>
          <p:nvSpPr>
            <p:cNvPr id="23" name="TextBox 22"/>
            <p:cNvSpPr txBox="1"/>
            <p:nvPr/>
          </p:nvSpPr>
          <p:spPr>
            <a:xfrm>
              <a:off x="8420100" y="642406"/>
              <a:ext cx="800100" cy="369332"/>
            </a:xfrm>
            <a:prstGeom prst="rect">
              <a:avLst/>
            </a:prstGeom>
            <a:noFill/>
          </p:spPr>
          <p:txBody>
            <a:bodyPr wrap="square" rtlCol="0">
              <a:spAutoFit/>
            </a:bodyPr>
            <a:lstStyle/>
            <a:p>
              <a:r>
                <a:rPr lang="en-US" b="1" dirty="0" smtClean="0">
                  <a:solidFill>
                    <a:srgbClr val="FF0000"/>
                  </a:solidFill>
                </a:rPr>
                <a:t>F</a:t>
              </a:r>
              <a:endParaRPr lang="en-US" b="1" dirty="0">
                <a:solidFill>
                  <a:srgbClr val="FF0000"/>
                </a:solidFill>
              </a:endParaRPr>
            </a:p>
          </p:txBody>
        </p:sp>
        <p:cxnSp>
          <p:nvCxnSpPr>
            <p:cNvPr id="25" name="Elbow Connector 24"/>
            <p:cNvCxnSpPr>
              <a:stCxn id="18" idx="3"/>
              <a:endCxn id="17" idx="6"/>
            </p:cNvCxnSpPr>
            <p:nvPr/>
          </p:nvCxnSpPr>
          <p:spPr>
            <a:xfrm flipH="1">
              <a:off x="8077779" y="939076"/>
              <a:ext cx="342321" cy="2158962"/>
            </a:xfrm>
            <a:prstGeom prst="bentConnector3">
              <a:avLst>
                <a:gd name="adj1" fmla="val -66779"/>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124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randombar(horizontal)">
                                      <p:cBhvr>
                                        <p:cTn id="6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Style: Variable Names</a:t>
            </a:r>
            <a:endParaRPr lang="en-US" dirty="0"/>
          </a:p>
        </p:txBody>
      </p:sp>
      <p:sp>
        <p:nvSpPr>
          <p:cNvPr id="3" name="Content Placeholder 2"/>
          <p:cNvSpPr>
            <a:spLocks noGrp="1"/>
          </p:cNvSpPr>
          <p:nvPr>
            <p:ph idx="1"/>
          </p:nvPr>
        </p:nvSpPr>
        <p:spPr/>
        <p:txBody>
          <a:bodyPr/>
          <a:lstStyle/>
          <a:p>
            <a:r>
              <a:rPr lang="en-US" dirty="0" smtClean="0"/>
              <a:t>In general variable names should be self-descriptive e.g., ‘age’, ‘height’ etc.</a:t>
            </a:r>
          </a:p>
          <a:p>
            <a:r>
              <a:rPr lang="en-US" dirty="0" smtClean="0"/>
              <a:t>Loop control variables are an exception e.g., ‘i’ is an acceptable variable name</a:t>
            </a:r>
          </a:p>
          <a:p>
            <a:pPr lvl="1"/>
            <a:r>
              <a:rPr lang="en-US" dirty="0" smtClean="0"/>
              <a:t>It’s sometimes difficult to come up with a decent loop control name</a:t>
            </a:r>
          </a:p>
          <a:p>
            <a:pPr lvl="1"/>
            <a:r>
              <a:rPr lang="en-US" dirty="0" smtClean="0"/>
              <a:t>Loop control variables are given shorter names so the line length of a loop isn’t excessive</a:t>
            </a:r>
          </a:p>
          <a:p>
            <a:pPr marL="339725" lvl="1" indent="0">
              <a:buNone/>
            </a:pPr>
            <a:r>
              <a:rPr lang="en-US" dirty="0">
                <a:latin typeface="Consolas" panose="020B0609020204030204" pitchFamily="49" charset="0"/>
                <a:cs typeface="Consolas" panose="020B0609020204030204" pitchFamily="49" charset="0"/>
              </a:rPr>
              <a:t> Dim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As Integer</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 1</a:t>
            </a:r>
          </a:p>
          <a:p>
            <a:pPr marL="339725" lvl="1" indent="0">
              <a:buNone/>
            </a:pPr>
            <a:r>
              <a:rPr lang="en-US" dirty="0">
                <a:latin typeface="Consolas" panose="020B0609020204030204" pitchFamily="49" charset="0"/>
                <a:cs typeface="Consolas" panose="020B0609020204030204" pitchFamily="49" charset="0"/>
              </a:rPr>
              <a:t> Do While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&lt;= </a:t>
            </a:r>
            <a:r>
              <a:rPr lang="en-US" dirty="0" smtClean="0">
                <a:latin typeface="Consolas" panose="020B0609020204030204" pitchFamily="49" charset="0"/>
                <a:cs typeface="Consolas" panose="020B0609020204030204" pitchFamily="49" charset="0"/>
              </a:rPr>
              <a:t>4) </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lvl="1"/>
            <a:endParaRPr lang="en-US" dirty="0" smtClean="0"/>
          </a:p>
          <a:p>
            <a:endParaRPr lang="en-US" dirty="0"/>
          </a:p>
        </p:txBody>
      </p:sp>
    </p:spTree>
    <p:extLst>
      <p:ext uri="{BB962C8B-B14F-4D97-AF65-F5344CB8AC3E}">
        <p14:creationId xmlns:p14="http://schemas.microsoft.com/office/powerpoint/2010/main" val="263225515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Loops That Never Execute</a:t>
            </a:r>
            <a:endParaRPr lang="en-US" dirty="0"/>
          </a:p>
        </p:txBody>
      </p:sp>
      <p:sp>
        <p:nvSpPr>
          <p:cNvPr id="3" name="Content Placeholder 2"/>
          <p:cNvSpPr>
            <a:spLocks noGrp="1"/>
          </p:cNvSpPr>
          <p:nvPr>
            <p:ph idx="1"/>
          </p:nvPr>
        </p:nvSpPr>
        <p:spPr/>
        <p:txBody>
          <a:bodyPr/>
          <a:lstStyle/>
          <a:p>
            <a:r>
              <a:rPr lang="en-US" b="1" dirty="0"/>
              <a:t>Word document containing the complete program</a:t>
            </a:r>
            <a:r>
              <a:rPr lang="en-US" dirty="0"/>
              <a:t>: </a:t>
            </a:r>
            <a:r>
              <a:rPr lang="en-US" dirty="0" smtClean="0">
                <a:latin typeface="Consolas" panose="020B0609020204030204" pitchFamily="49" charset="0"/>
              </a:rPr>
              <a:t>14</a:t>
            </a:r>
            <a:r>
              <a:rPr lang="en-US" dirty="0" smtClean="0">
                <a:latin typeface="Consolas" panose="020B0609020204030204" pitchFamily="49" charset="0"/>
                <a:cs typeface="Consolas" panose="020B0609020204030204" pitchFamily="49" charset="0"/>
              </a:rPr>
              <a:t>nonExecutingLoops.docm</a:t>
            </a:r>
            <a:endParaRPr lang="en-US"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a:t>
            </a:r>
            <a:r>
              <a:rPr lang="nn-NO" sz="1800" dirty="0">
                <a:latin typeface="Consolas" panose="020B0609020204030204" pitchFamily="49" charset="0"/>
                <a:cs typeface="Consolas" panose="020B0609020204030204" pitchFamily="49" charset="0"/>
              </a:rPr>
              <a:t>Dim i As Integer</a:t>
            </a:r>
          </a:p>
          <a:p>
            <a:pPr marL="234950" lvl="1" indent="0">
              <a:spcBef>
                <a:spcPts val="0"/>
              </a:spcBef>
              <a:buNone/>
            </a:pPr>
            <a:r>
              <a:rPr lang="nn-NO" sz="1800" dirty="0">
                <a:latin typeface="Consolas" panose="020B0609020204030204" pitchFamily="49" charset="0"/>
                <a:cs typeface="Consolas" panose="020B0609020204030204" pitchFamily="49" charset="0"/>
              </a:rPr>
              <a:t>    </a:t>
            </a:r>
          </a:p>
          <a:p>
            <a:pPr marL="234950" lvl="1" indent="0">
              <a:spcBef>
                <a:spcPts val="0"/>
              </a:spcBef>
              <a:buNone/>
            </a:pPr>
            <a:r>
              <a:rPr lang="nn-NO" sz="1800" dirty="0">
                <a:latin typeface="Consolas" panose="020B0609020204030204" pitchFamily="49" charset="0"/>
                <a:cs typeface="Consolas" panose="020B0609020204030204" pitchFamily="49" charset="0"/>
              </a:rPr>
              <a:t>     i = 5</a:t>
            </a:r>
          </a:p>
          <a:p>
            <a:pPr marL="234950" lvl="1" indent="0">
              <a:spcBef>
                <a:spcPts val="0"/>
              </a:spcBef>
              <a:buNone/>
            </a:pPr>
            <a:r>
              <a:rPr lang="nn-NO" sz="1800" dirty="0">
                <a:latin typeface="Consolas" panose="020B0609020204030204" pitchFamily="49" charset="0"/>
                <a:cs typeface="Consolas" panose="020B0609020204030204" pitchFamily="49" charset="0"/>
              </a:rPr>
              <a:t>     Do While </a:t>
            </a:r>
            <a:r>
              <a:rPr lang="nn-NO" sz="1800" dirty="0" smtClean="0">
                <a:latin typeface="Consolas" panose="020B0609020204030204" pitchFamily="49" charset="0"/>
                <a:cs typeface="Consolas" panose="020B0609020204030204" pitchFamily="49" charset="0"/>
              </a:rPr>
              <a:t>(i </a:t>
            </a:r>
            <a:r>
              <a:rPr lang="nn-NO" sz="1800" dirty="0">
                <a:latin typeface="Consolas" panose="020B0609020204030204" pitchFamily="49" charset="0"/>
                <a:cs typeface="Consolas" panose="020B0609020204030204" pitchFamily="49" charset="0"/>
              </a:rPr>
              <a:t>&lt;= </a:t>
            </a:r>
            <a:r>
              <a:rPr lang="nn-NO" sz="1800" dirty="0" smtClean="0">
                <a:latin typeface="Consolas" panose="020B0609020204030204" pitchFamily="49" charset="0"/>
                <a:cs typeface="Consolas" panose="020B0609020204030204" pitchFamily="49" charset="0"/>
              </a:rPr>
              <a:t>4)</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MsgBox ("i=" &amp; i)</a:t>
            </a: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j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Do </a:t>
            </a:r>
            <a:r>
              <a:rPr lang="nn-NO" sz="1800" dirty="0">
                <a:latin typeface="Consolas" panose="020B0609020204030204" pitchFamily="49" charset="0"/>
                <a:cs typeface="Consolas" panose="020B0609020204030204" pitchFamily="49" charset="0"/>
              </a:rPr>
              <a:t>While (i &lt;</a:t>
            </a:r>
            <a:r>
              <a:rPr lang="nn-NO" sz="1800" dirty="0" smtClean="0">
                <a:latin typeface="Consolas" panose="020B0609020204030204" pitchFamily="49" charset="0"/>
                <a:cs typeface="Consolas" panose="020B0609020204030204" pitchFamily="49" charset="0"/>
              </a:rPr>
              <a:t> 0) and (j &lt; </a:t>
            </a:r>
            <a:r>
              <a:rPr lang="nn-NO" sz="1800" dirty="0">
                <a:latin typeface="Consolas" panose="020B0609020204030204" pitchFamily="49" charset="0"/>
                <a:cs typeface="Consolas" panose="020B0609020204030204" pitchFamily="49" charset="0"/>
              </a:rPr>
              <a:t>0) </a:t>
            </a:r>
          </a:p>
          <a:p>
            <a:pPr marL="234950" lvl="1" indent="0">
              <a:spcBef>
                <a:spcPts val="0"/>
              </a:spcBef>
              <a:buNone/>
            </a:pPr>
            <a:r>
              <a:rPr lang="nn-NO" sz="1800" dirty="0">
                <a:latin typeface="Consolas" panose="020B0609020204030204" pitchFamily="49" charset="0"/>
                <a:cs typeface="Consolas" panose="020B0609020204030204" pitchFamily="49" charset="0"/>
              </a:rPr>
              <a:t>         MsgBox ("i=" &amp; i &amp; " </a:t>
            </a:r>
            <a:r>
              <a:rPr lang="nn-NO" sz="1800" dirty="0" smtClean="0">
                <a:latin typeface="Consolas" panose="020B0609020204030204" pitchFamily="49" charset="0"/>
                <a:cs typeface="Consolas" panose="020B0609020204030204" pitchFamily="49" charset="0"/>
              </a:rPr>
              <a:t>" &amp; </a:t>
            </a:r>
            <a:r>
              <a:rPr lang="nn-NO" sz="1800" dirty="0">
                <a:latin typeface="Consolas" panose="020B0609020204030204" pitchFamily="49" charset="0"/>
                <a:cs typeface="Consolas" panose="020B0609020204030204" pitchFamily="49" charset="0"/>
              </a:rPr>
              <a:t>"</a:t>
            </a:r>
            <a:r>
              <a:rPr lang="nn-NO" sz="1800" dirty="0" smtClean="0">
                <a:latin typeface="Consolas" panose="020B0609020204030204" pitchFamily="49" charset="0"/>
                <a:cs typeface="Consolas" panose="020B0609020204030204" pitchFamily="49" charset="0"/>
              </a:rPr>
              <a:t>j=" </a:t>
            </a:r>
            <a:r>
              <a:rPr lang="nn-NO" sz="1800" dirty="0">
                <a:latin typeface="Consolas" panose="020B0609020204030204" pitchFamily="49" charset="0"/>
                <a:cs typeface="Consolas" panose="020B0609020204030204" pitchFamily="49" charset="0"/>
              </a:rPr>
              <a:t>&amp; </a:t>
            </a:r>
            <a:r>
              <a:rPr lang="nn-NO" sz="1800" dirty="0" smtClean="0">
                <a:latin typeface="Consolas" panose="020B0609020204030204" pitchFamily="49" charset="0"/>
                <a:cs typeface="Consolas" panose="020B0609020204030204" pitchFamily="49" charset="0"/>
              </a:rPr>
              <a:t>j)</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endParaRPr lang="nn-NO"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7821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Loops</a:t>
            </a:r>
            <a:endParaRPr lang="en-US" dirty="0"/>
          </a:p>
        </p:txBody>
      </p:sp>
      <p:sp>
        <p:nvSpPr>
          <p:cNvPr id="3" name="Content Placeholder 2"/>
          <p:cNvSpPr>
            <a:spLocks noGrp="1"/>
          </p:cNvSpPr>
          <p:nvPr>
            <p:ph idx="1"/>
          </p:nvPr>
        </p:nvSpPr>
        <p:spPr/>
        <p:txBody>
          <a:bodyPr/>
          <a:lstStyle/>
          <a:p>
            <a:r>
              <a:rPr lang="en-CA" altLang="en-US" dirty="0"/>
              <a:t>The following program that prompts for and displays the  user’s age</a:t>
            </a:r>
            <a:r>
              <a:rPr lang="en-CA" altLang="en-US" dirty="0" smtClean="0"/>
              <a:t>.</a:t>
            </a:r>
          </a:p>
          <a:p>
            <a:pPr marL="234950" lvl="1" indent="0">
              <a:buNone/>
            </a:pPr>
            <a:r>
              <a:rPr lang="en-US" altLang="en-US" sz="1800" dirty="0">
                <a:latin typeface="Consolas" panose="020B0609020204030204" pitchFamily="49" charset="0"/>
                <a:cs typeface="Consolas" panose="020B0609020204030204" pitchFamily="49" charset="0"/>
              </a:rPr>
              <a:t>Sub errorChecking()</a:t>
            </a:r>
          </a:p>
          <a:p>
            <a:pPr marL="234950" lvl="1" indent="0">
              <a:buNone/>
            </a:pPr>
            <a:r>
              <a:rPr lang="en-US" altLang="en-US" sz="1800" dirty="0">
                <a:latin typeface="Consolas" panose="020B0609020204030204" pitchFamily="49" charset="0"/>
                <a:cs typeface="Consolas" panose="020B0609020204030204" pitchFamily="49" charset="0"/>
              </a:rPr>
              <a:t>   Dim age As </a:t>
            </a:r>
            <a:r>
              <a:rPr lang="en-US" altLang="en-US" sz="1800" dirty="0" smtClean="0">
                <a:latin typeface="Consolas" panose="020B0609020204030204" pitchFamily="49" charset="0"/>
                <a:cs typeface="Consolas" panose="020B0609020204030204" pitchFamily="49" charset="0"/>
              </a:rPr>
              <a:t>Long</a:t>
            </a:r>
            <a:endParaRPr lang="en-CA" altLang="en-US" sz="1800" dirty="0" smtClean="0">
              <a:latin typeface="Consolas" panose="020B0609020204030204" pitchFamily="49" charset="0"/>
              <a:cs typeface="Consolas" panose="020B0609020204030204" pitchFamily="49" charset="0"/>
            </a:endParaRPr>
          </a:p>
          <a:p>
            <a:pPr marL="234950" lvl="1" inden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 InputBox("Age (greater than or equal to zero</a:t>
            </a:r>
            <a:r>
              <a:rPr lang="en-US" altLang="en-US" sz="1800" dirty="0" smtClean="0">
                <a:latin typeface="Consolas" panose="020B0609020204030204" pitchFamily="49" charset="0"/>
                <a:cs typeface="Consolas" panose="020B0609020204030204" pitchFamily="49" charset="0"/>
              </a:rPr>
              <a:t>)")</a:t>
            </a:r>
          </a:p>
          <a:p>
            <a:pPr marL="234950" lvl="1" indent="0">
              <a:buNone/>
            </a:pPr>
            <a:r>
              <a:rPr lang="en-US" altLang="en-US" sz="1800" dirty="0" smtClean="0">
                <a:latin typeface="Consolas" panose="020B0609020204030204" pitchFamily="49" charset="0"/>
                <a:cs typeface="Consolas" panose="020B0609020204030204" pitchFamily="49" charset="0"/>
              </a:rPr>
              <a:t>End Sub</a:t>
            </a:r>
            <a:endParaRPr lang="en-CA" altLang="en-US" sz="1800" dirty="0" smtClean="0">
              <a:latin typeface="Consolas" panose="020B0609020204030204" pitchFamily="49" charset="0"/>
              <a:cs typeface="Consolas" panose="020B0609020204030204" pitchFamily="49" charset="0"/>
            </a:endParaRPr>
          </a:p>
          <a:p>
            <a:r>
              <a:rPr lang="en-CA" altLang="en-US" dirty="0" smtClean="0"/>
              <a:t>Modifications</a:t>
            </a:r>
            <a:r>
              <a:rPr lang="en-CA" altLang="en-US" dirty="0"/>
              <a:t>:</a:t>
            </a:r>
          </a:p>
          <a:p>
            <a:pPr lvl="1"/>
            <a:r>
              <a:rPr lang="en-CA" altLang="en-US" dirty="0"/>
              <a:t>As long as the user enters a negative age the program will continue prompting for age.</a:t>
            </a:r>
          </a:p>
          <a:p>
            <a:pPr lvl="1"/>
            <a:r>
              <a:rPr lang="en-CA" altLang="en-US" dirty="0"/>
              <a:t>After a valid age has been entered then stop the prompts and display the age</a:t>
            </a:r>
            <a:r>
              <a:rPr lang="en-CA" altLang="en-US" dirty="0" smtClean="0"/>
              <a:t>.</a:t>
            </a:r>
          </a:p>
          <a:p>
            <a:pPr lvl="1"/>
            <a:r>
              <a:rPr lang="en-CA" altLang="en-US" dirty="0" smtClean="0"/>
              <a:t>Hint: first determine which parts of the program should be repeated and which parts should not.</a:t>
            </a:r>
          </a:p>
          <a:p>
            <a:pPr marL="0" indent="0">
              <a:buNone/>
            </a:pPr>
            <a:endParaRPr lang="en-CA" altLang="en-US" dirty="0"/>
          </a:p>
        </p:txBody>
      </p:sp>
    </p:spTree>
    <p:extLst>
      <p:ext uri="{BB962C8B-B14F-4D97-AF65-F5344CB8AC3E}">
        <p14:creationId xmlns:p14="http://schemas.microsoft.com/office/powerpoint/2010/main" val="41136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a:t>
            </a:r>
            <a:endParaRPr lang="en-US" dirty="0"/>
          </a:p>
        </p:txBody>
      </p:sp>
      <p:sp>
        <p:nvSpPr>
          <p:cNvPr id="3" name="Content Placeholder 2"/>
          <p:cNvSpPr>
            <a:spLocks noGrp="1"/>
          </p:cNvSpPr>
          <p:nvPr>
            <p:ph idx="1"/>
          </p:nvPr>
        </p:nvSpPr>
        <p:spPr/>
        <p:txBody>
          <a:bodyPr/>
          <a:lstStyle/>
          <a:p>
            <a:r>
              <a:rPr lang="en-US" dirty="0" smtClean="0"/>
              <a:t>Mixing up branches (</a:t>
            </a:r>
            <a:r>
              <a:rPr lang="en-US" dirty="0" smtClean="0">
                <a:latin typeface="Consolas" panose="020B0609020204030204" pitchFamily="49" charset="0"/>
              </a:rPr>
              <a:t>IF</a:t>
            </a:r>
            <a:r>
              <a:rPr lang="en-US" dirty="0" smtClean="0"/>
              <a:t> and variations) vs. loops (</a:t>
            </a:r>
            <a:r>
              <a:rPr lang="en-US" dirty="0" smtClean="0">
                <a:latin typeface="Consolas" panose="020B0609020204030204" pitchFamily="49" charset="0"/>
              </a:rPr>
              <a:t>do-while</a:t>
            </a:r>
            <a:r>
              <a:rPr lang="en-US" dirty="0" smtClean="0"/>
              <a:t>)</a:t>
            </a:r>
          </a:p>
          <a:p>
            <a:r>
              <a:rPr lang="en-US" dirty="0" smtClean="0"/>
              <a:t>Related (both employ a Boolean expression) but they are not identical</a:t>
            </a:r>
          </a:p>
          <a:p>
            <a:r>
              <a:rPr lang="en-US" dirty="0" smtClean="0"/>
              <a:t>Branches </a:t>
            </a:r>
          </a:p>
          <a:p>
            <a:pPr lvl="1"/>
            <a:r>
              <a:rPr lang="en-US" dirty="0" smtClean="0"/>
              <a:t>General principle: If the Boolean evaluates to true then execute a statement or statements (</a:t>
            </a:r>
            <a:r>
              <a:rPr lang="en-US" b="1" dirty="0" smtClean="0"/>
              <a:t>once</a:t>
            </a:r>
            <a:r>
              <a:rPr lang="en-US" dirty="0" smtClean="0"/>
              <a:t>)</a:t>
            </a:r>
          </a:p>
          <a:p>
            <a:pPr lvl="1"/>
            <a:r>
              <a:rPr lang="en-US" dirty="0" smtClean="0"/>
              <a:t>Example: display a popup message if the number of typographical errors exceeds a cutoff.</a:t>
            </a:r>
            <a:endParaRPr lang="en-US" dirty="0"/>
          </a:p>
          <a:p>
            <a:r>
              <a:rPr lang="en-US" dirty="0" smtClean="0"/>
              <a:t>Loops</a:t>
            </a:r>
          </a:p>
          <a:p>
            <a:pPr lvl="1"/>
            <a:r>
              <a:rPr lang="en-US" dirty="0"/>
              <a:t>General principle: </a:t>
            </a:r>
            <a:r>
              <a:rPr lang="en-US" dirty="0" smtClean="0"/>
              <a:t>As long as (or while) the </a:t>
            </a:r>
            <a:r>
              <a:rPr lang="en-US" dirty="0"/>
              <a:t>Boolean evaluates to true then execute a statement or statements </a:t>
            </a:r>
            <a:r>
              <a:rPr lang="en-US" dirty="0" smtClean="0"/>
              <a:t>(</a:t>
            </a:r>
            <a:r>
              <a:rPr lang="en-US" b="1" dirty="0" smtClean="0"/>
              <a:t>multiple times</a:t>
            </a:r>
            <a:r>
              <a:rPr lang="en-US" dirty="0" smtClean="0"/>
              <a:t>)</a:t>
            </a:r>
            <a:endParaRPr lang="en-US" dirty="0"/>
          </a:p>
          <a:p>
            <a:pPr lvl="1"/>
            <a:r>
              <a:rPr lang="en-US" dirty="0"/>
              <a:t>Example</a:t>
            </a:r>
            <a:r>
              <a:rPr lang="en-US" dirty="0" smtClean="0"/>
              <a:t>: While there are documents in a folder that the program hasn’t printed then continue to open another document and print it.</a:t>
            </a:r>
          </a:p>
          <a:p>
            <a:endParaRPr lang="en-US" dirty="0"/>
          </a:p>
        </p:txBody>
      </p:sp>
    </p:spTree>
    <p:extLst>
      <p:ext uri="{BB962C8B-B14F-4D97-AF65-F5344CB8AC3E}">
        <p14:creationId xmlns:p14="http://schemas.microsoft.com/office/powerpoint/2010/main" val="370382900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 (2)</a:t>
            </a:r>
            <a:endParaRPr lang="en-US" dirty="0"/>
          </a:p>
        </p:txBody>
      </p:sp>
      <p:sp>
        <p:nvSpPr>
          <p:cNvPr id="3" name="Content Placeholder 2"/>
          <p:cNvSpPr>
            <a:spLocks noGrp="1"/>
          </p:cNvSpPr>
          <p:nvPr>
            <p:ph idx="1"/>
          </p:nvPr>
        </p:nvSpPr>
        <p:spPr>
          <a:xfrm>
            <a:off x="457200" y="1447800"/>
            <a:ext cx="8229600" cy="533400"/>
          </a:xfrm>
        </p:spPr>
        <p:txBody>
          <a:bodyPr/>
          <a:lstStyle/>
          <a:p>
            <a:r>
              <a:rPr lang="en-US" dirty="0" smtClean="0"/>
              <a:t>Contrast</a:t>
            </a:r>
          </a:p>
          <a:p>
            <a:r>
              <a:rPr lang="en-US" b="1" dirty="0"/>
              <a:t>Word document containing the complete program</a:t>
            </a:r>
            <a:r>
              <a:rPr lang="en-US" dirty="0"/>
              <a:t>: </a:t>
            </a:r>
            <a:r>
              <a:rPr lang="en-US" dirty="0" smtClean="0">
                <a:latin typeface="Consolas" panose="020B0609020204030204" pitchFamily="49" charset="0"/>
              </a:rPr>
              <a:t>15branchVsLoop</a:t>
            </a:r>
            <a:r>
              <a:rPr lang="en-US" dirty="0" smtClean="0">
                <a:latin typeface="Consolas" panose="020B0609020204030204" pitchFamily="49" charset="0"/>
                <a:cs typeface="Consolas" panose="020B0609020204030204" pitchFamily="49" charset="0"/>
              </a:rPr>
              <a:t>.docm</a:t>
            </a:r>
            <a:endParaRPr lang="en-US" dirty="0">
              <a:latin typeface="Consolas" panose="020B0609020204030204" pitchFamily="49" charset="0"/>
              <a:cs typeface="Consolas" panose="020B0609020204030204" pitchFamily="49" charset="0"/>
            </a:endParaRPr>
          </a:p>
          <a:p>
            <a:endParaRPr lang="en-US" dirty="0"/>
          </a:p>
        </p:txBody>
      </p:sp>
      <p:sp>
        <p:nvSpPr>
          <p:cNvPr id="4" name="TextBox 3"/>
          <p:cNvSpPr txBox="1"/>
          <p:nvPr/>
        </p:nvSpPr>
        <p:spPr>
          <a:xfrm>
            <a:off x="762000" y="2743200"/>
            <a:ext cx="5562600" cy="1477328"/>
          </a:xfrm>
          <a:prstGeom prst="rect">
            <a:avLst/>
          </a:prstGeom>
          <a:noFill/>
        </p:spPr>
        <p:txBody>
          <a:bodyPr wrap="square" rtlCol="0">
            <a:spAutoFit/>
          </a:bodyPr>
          <a:lstStyle/>
          <a:p>
            <a:r>
              <a:rPr lang="en-CA" dirty="0" smtClean="0">
                <a:latin typeface="Consolas" panose="020B0609020204030204" pitchFamily="49" charset="0"/>
              </a:rPr>
              <a:t>age </a:t>
            </a:r>
            <a:r>
              <a:rPr lang="en-CA" dirty="0">
                <a:latin typeface="Consolas" panose="020B0609020204030204" pitchFamily="49" charset="0"/>
              </a:rPr>
              <a:t>= </a:t>
            </a:r>
            <a:r>
              <a:rPr lang="en-CA" dirty="0" err="1">
                <a:latin typeface="Consolas" panose="020B0609020204030204" pitchFamily="49" charset="0"/>
              </a:rPr>
              <a:t>InputBox</a:t>
            </a:r>
            <a:r>
              <a:rPr lang="en-CA" dirty="0">
                <a:latin typeface="Consolas" panose="020B0609020204030204" pitchFamily="49" charset="0"/>
              </a:rPr>
              <a:t>("Age (positive only</a:t>
            </a:r>
            <a:r>
              <a:rPr lang="en-CA" dirty="0" smtClean="0">
                <a:latin typeface="Consolas" panose="020B0609020204030204" pitchFamily="49" charset="0"/>
              </a:rPr>
              <a:t>)")</a:t>
            </a:r>
          </a:p>
          <a:p>
            <a:r>
              <a:rPr lang="en-US" dirty="0" smtClean="0">
                <a:latin typeface="Consolas" panose="020B0609020204030204" pitchFamily="49" charset="0"/>
              </a:rPr>
              <a:t>If </a:t>
            </a:r>
            <a:r>
              <a:rPr lang="en-US" dirty="0">
                <a:latin typeface="Consolas" panose="020B0609020204030204" pitchFamily="49" charset="0"/>
              </a:rPr>
              <a:t>(age &lt;= 0) then</a:t>
            </a:r>
          </a:p>
          <a:p>
            <a:r>
              <a:rPr lang="en-US" dirty="0">
                <a:latin typeface="Consolas" panose="020B0609020204030204" pitchFamily="49" charset="0"/>
              </a:rPr>
              <a:t>    </a:t>
            </a:r>
            <a:r>
              <a:rPr lang="en-US" dirty="0" smtClean="0">
                <a:latin typeface="Consolas" panose="020B0609020204030204" pitchFamily="49" charset="0"/>
              </a:rPr>
              <a:t>age </a:t>
            </a:r>
            <a:r>
              <a:rPr lang="en-US" dirty="0">
                <a:latin typeface="Consolas" panose="020B0609020204030204" pitchFamily="49" charset="0"/>
              </a:rPr>
              <a:t>= </a:t>
            </a:r>
            <a:r>
              <a:rPr lang="en-US" dirty="0" err="1">
                <a:latin typeface="Consolas" panose="020B0609020204030204" pitchFamily="49" charset="0"/>
              </a:rPr>
              <a:t>InputBox</a:t>
            </a:r>
            <a:r>
              <a:rPr lang="en-US" dirty="0">
                <a:latin typeface="Consolas" panose="020B0609020204030204" pitchFamily="49" charset="0"/>
              </a:rPr>
              <a:t>("Age (positive only)")</a:t>
            </a:r>
          </a:p>
          <a:p>
            <a:r>
              <a:rPr lang="en-US" dirty="0">
                <a:latin typeface="Consolas" panose="020B0609020204030204" pitchFamily="49" charset="0"/>
              </a:rPr>
              <a:t>End </a:t>
            </a:r>
            <a:r>
              <a:rPr lang="en-US" dirty="0" smtClean="0">
                <a:latin typeface="Consolas" panose="020B0609020204030204" pitchFamily="49" charset="0"/>
              </a:rPr>
              <a:t>if</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6" name="TextBox 5"/>
          <p:cNvSpPr txBox="1"/>
          <p:nvPr/>
        </p:nvSpPr>
        <p:spPr>
          <a:xfrm>
            <a:off x="762000" y="4724400"/>
            <a:ext cx="5562600" cy="1477328"/>
          </a:xfrm>
          <a:prstGeom prst="rect">
            <a:avLst/>
          </a:prstGeom>
          <a:noFill/>
        </p:spPr>
        <p:txBody>
          <a:bodyPr wrap="square" rtlCol="0">
            <a:spAutoFit/>
          </a:bodyPr>
          <a:lstStyle/>
          <a:p>
            <a:r>
              <a:rPr lang="en-CA" dirty="0">
                <a:latin typeface="Consolas" panose="020B0609020204030204" pitchFamily="49" charset="0"/>
              </a:rPr>
              <a:t>age = </a:t>
            </a:r>
            <a:r>
              <a:rPr lang="en-CA" dirty="0" err="1">
                <a:latin typeface="Consolas" panose="020B0609020204030204" pitchFamily="49" charset="0"/>
              </a:rPr>
              <a:t>InputBox</a:t>
            </a:r>
            <a:r>
              <a:rPr lang="en-CA" dirty="0">
                <a:latin typeface="Consolas" panose="020B0609020204030204" pitchFamily="49" charset="0"/>
              </a:rPr>
              <a:t>("Age (positive only)")</a:t>
            </a:r>
          </a:p>
          <a:p>
            <a:r>
              <a:rPr lang="en-US" smtClean="0">
                <a:latin typeface="Consolas" panose="020B0609020204030204" pitchFamily="49" charset="0"/>
              </a:rPr>
              <a:t>Do While </a:t>
            </a:r>
            <a:r>
              <a:rPr lang="en-US" dirty="0" smtClean="0">
                <a:latin typeface="Consolas" panose="020B0609020204030204" pitchFamily="49" charset="0"/>
              </a:rPr>
              <a:t>(age </a:t>
            </a:r>
            <a:r>
              <a:rPr lang="en-US" dirty="0">
                <a:latin typeface="Consolas" panose="020B0609020204030204" pitchFamily="49" charset="0"/>
              </a:rPr>
              <a:t>&lt;= </a:t>
            </a:r>
            <a:r>
              <a:rPr lang="en-US">
                <a:latin typeface="Consolas" panose="020B0609020204030204" pitchFamily="49" charset="0"/>
              </a:rPr>
              <a:t>0</a:t>
            </a:r>
            <a:r>
              <a:rPr lang="en-US" smtClean="0">
                <a:latin typeface="Consolas" panose="020B0609020204030204" pitchFamily="49" charset="0"/>
              </a:rPr>
              <a:t>)</a:t>
            </a:r>
            <a:endParaRPr lang="en-US" dirty="0">
              <a:latin typeface="Consolas" panose="020B0609020204030204" pitchFamily="49" charset="0"/>
            </a:endParaRPr>
          </a:p>
          <a:p>
            <a:r>
              <a:rPr lang="en-US" dirty="0">
                <a:latin typeface="Consolas" panose="020B0609020204030204" pitchFamily="49" charset="0"/>
              </a:rPr>
              <a:t>    Age = </a:t>
            </a:r>
            <a:r>
              <a:rPr lang="en-US" dirty="0" err="1">
                <a:latin typeface="Consolas" panose="020B0609020204030204" pitchFamily="49" charset="0"/>
              </a:rPr>
              <a:t>InputBox</a:t>
            </a:r>
            <a:r>
              <a:rPr lang="en-US" dirty="0">
                <a:latin typeface="Consolas" panose="020B0609020204030204" pitchFamily="49" charset="0"/>
              </a:rPr>
              <a:t>("Age (positive only)")</a:t>
            </a:r>
          </a:p>
          <a:p>
            <a:r>
              <a:rPr lang="en-US" dirty="0" smtClean="0">
                <a:latin typeface="Consolas" panose="020B0609020204030204" pitchFamily="49" charset="0"/>
              </a:rPr>
              <a:t>Loop</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7" name="TextBox 6"/>
          <p:cNvSpPr txBox="1"/>
          <p:nvPr/>
        </p:nvSpPr>
        <p:spPr>
          <a:xfrm>
            <a:off x="2438400" y="4274066"/>
            <a:ext cx="609600" cy="369332"/>
          </a:xfrm>
          <a:prstGeom prst="rect">
            <a:avLst/>
          </a:prstGeom>
          <a:noFill/>
        </p:spPr>
        <p:txBody>
          <a:bodyPr wrap="square" rtlCol="0">
            <a:spAutoFit/>
          </a:bodyPr>
          <a:lstStyle/>
          <a:p>
            <a:r>
              <a:rPr lang="en-US" dirty="0" smtClean="0"/>
              <a:t>Vs.</a:t>
            </a:r>
            <a:endParaRPr lang="en-US" dirty="0"/>
          </a:p>
        </p:txBody>
      </p:sp>
    </p:spTree>
    <p:extLst>
      <p:ext uri="{BB962C8B-B14F-4D97-AF65-F5344CB8AC3E}">
        <p14:creationId xmlns:p14="http://schemas.microsoft.com/office/powerpoint/2010/main" val="330735381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You should know that macros can be automatically recorded but specifics will be covered in tutorial</a:t>
            </a:r>
            <a:endParaRPr lang="en-US" dirty="0"/>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How </a:t>
            </a:r>
            <a:r>
              <a:rPr lang="en-US" dirty="0"/>
              <a:t>to use basic mathematical operators in VB expressions</a:t>
            </a:r>
          </a:p>
          <a:p>
            <a:r>
              <a:rPr lang="en-US" dirty="0"/>
              <a:t>How to create and use </a:t>
            </a:r>
            <a:r>
              <a:rPr lang="en-US" dirty="0" smtClean="0"/>
              <a:t>variables</a:t>
            </a:r>
          </a:p>
          <a:p>
            <a:r>
              <a:rPr lang="en-US" dirty="0"/>
              <a:t>Naming conventions for variables </a:t>
            </a:r>
            <a:endParaRPr lang="en-US" dirty="0" smtClean="0"/>
          </a:p>
          <a:p>
            <a:r>
              <a:rPr lang="en-US" dirty="0"/>
              <a:t>What are commonly used variable ‘types’ in </a:t>
            </a:r>
            <a:r>
              <a:rPr lang="en-US" dirty="0" smtClean="0"/>
              <a:t>VB</a:t>
            </a:r>
            <a:endParaRPr lang="en-US" dirty="0"/>
          </a:p>
          <a:p>
            <a:endParaRPr lang="en-US" dirty="0" smtClean="0"/>
          </a:p>
        </p:txBody>
      </p:sp>
    </p:spTree>
    <p:extLst>
      <p:ext uri="{BB962C8B-B14F-4D97-AF65-F5344CB8AC3E}">
        <p14:creationId xmlns:p14="http://schemas.microsoft.com/office/powerpoint/2010/main" val="116853873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How </a:t>
            </a:r>
            <a:r>
              <a:rPr lang="en-US" dirty="0"/>
              <a:t>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smtClean="0"/>
              <a:t>How </a:t>
            </a:r>
            <a:r>
              <a:rPr lang="en-US" dirty="0"/>
              <a:t>to create program documentation (as well contact information that should be included in documentation</a:t>
            </a:r>
            <a:r>
              <a:rPr lang="en-US" dirty="0" smtClean="0"/>
              <a:t>)</a:t>
            </a:r>
          </a:p>
          <a:p>
            <a:r>
              <a:rPr lang="en-US" dirty="0"/>
              <a:t>The security settings in the MS-Office “Trust Center”</a:t>
            </a:r>
          </a:p>
          <a:p>
            <a:r>
              <a:rPr lang="en-US" dirty="0" smtClean="0"/>
              <a:t>Different levels of security that exist for different </a:t>
            </a:r>
            <a:r>
              <a:rPr lang="en-US" dirty="0"/>
              <a:t>types of MS-Word </a:t>
            </a:r>
            <a:r>
              <a:rPr lang="en-US" dirty="0" smtClean="0"/>
              <a:t>documents</a:t>
            </a:r>
          </a:p>
          <a:p>
            <a:r>
              <a:rPr lang="en-US" dirty="0"/>
              <a:t>How to use branches to make decisions in VBA</a:t>
            </a:r>
          </a:p>
          <a:p>
            <a:pPr lvl="1"/>
            <a:r>
              <a:rPr lang="en-US" dirty="0">
                <a:latin typeface="Consolas" panose="020B0609020204030204" pitchFamily="49" charset="0"/>
                <a:cs typeface="Consolas" panose="020B0609020204030204" pitchFamily="49" charset="0"/>
              </a:rPr>
              <a:t>If</a:t>
            </a:r>
          </a:p>
          <a:p>
            <a:pPr lvl="1"/>
            <a:r>
              <a:rPr lang="en-US" dirty="0">
                <a:latin typeface="Consolas" panose="020B0609020204030204" pitchFamily="49" charset="0"/>
                <a:cs typeface="Consolas" panose="020B0609020204030204" pitchFamily="49" charset="0"/>
              </a:rPr>
              <a:t>If-else</a:t>
            </a:r>
          </a:p>
          <a:p>
            <a:pPr lvl="1"/>
            <a:r>
              <a:rPr lang="en-US" dirty="0">
                <a:latin typeface="Consolas" panose="020B0609020204030204" pitchFamily="49" charset="0"/>
                <a:cs typeface="Consolas" panose="020B0609020204030204" pitchFamily="49" charset="0"/>
              </a:rPr>
              <a:t>Multiple If’s</a:t>
            </a:r>
          </a:p>
          <a:p>
            <a:pPr lvl="1"/>
            <a:r>
              <a:rPr lang="en-US" dirty="0">
                <a:latin typeface="Consolas" panose="020B0609020204030204" pitchFamily="49" charset="0"/>
                <a:cs typeface="Consolas" panose="020B0609020204030204" pitchFamily="49" charset="0"/>
              </a:rPr>
              <a:t>If, else-if, else</a:t>
            </a:r>
          </a:p>
          <a:p>
            <a:pPr lvl="1"/>
            <a:r>
              <a:rPr lang="en-US" dirty="0" smtClean="0"/>
              <a:t>Using </a:t>
            </a:r>
            <a:r>
              <a:rPr lang="en-US" dirty="0"/>
              <a:t>logic (</a:t>
            </a:r>
            <a:r>
              <a:rPr lang="en-US" dirty="0">
                <a:latin typeface="Consolas" panose="020B0609020204030204" pitchFamily="49" charset="0"/>
                <a:cs typeface="Consolas" panose="020B0609020204030204" pitchFamily="49" charset="0"/>
              </a:rPr>
              <a:t>AND, OR, NOT</a:t>
            </a:r>
            <a:r>
              <a:rPr lang="en-US" dirty="0"/>
              <a:t>) in </a:t>
            </a:r>
            <a:r>
              <a:rPr lang="en-US" dirty="0" smtClean="0"/>
              <a:t>branches</a:t>
            </a:r>
          </a:p>
          <a:p>
            <a:endParaRPr lang="en-US" dirty="0"/>
          </a:p>
          <a:p>
            <a:endParaRPr lang="en-US" dirty="0"/>
          </a:p>
        </p:txBody>
      </p:sp>
    </p:spTree>
    <p:extLst>
      <p:ext uri="{BB962C8B-B14F-4D97-AF65-F5344CB8AC3E}">
        <p14:creationId xmlns:p14="http://schemas.microsoft.com/office/powerpoint/2010/main" val="110780818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How </a:t>
            </a:r>
            <a:r>
              <a:rPr lang="en-US" dirty="0"/>
              <a:t>to use the line continuation character to break up long instructions</a:t>
            </a:r>
          </a:p>
          <a:p>
            <a:r>
              <a:rPr lang="en-US" dirty="0"/>
              <a:t>How to get a program to repeat one or more instructions using </a:t>
            </a:r>
            <a:r>
              <a:rPr lang="en-US" dirty="0" smtClean="0">
                <a:latin typeface="Consolas" panose="020B0609020204030204" pitchFamily="49" charset="0"/>
                <a:cs typeface="Consolas" panose="020B0609020204030204" pitchFamily="49" charset="0"/>
              </a:rPr>
              <a:t>Do-while </a:t>
            </a:r>
            <a:r>
              <a:rPr lang="en-US" dirty="0" smtClean="0"/>
              <a:t>loops</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6058959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2465691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22621</TotalTime>
  <Words>8367</Words>
  <Application>Microsoft Office PowerPoint</Application>
  <PresentationFormat>On-screen Show (4:3)</PresentationFormat>
  <Paragraphs>1293</Paragraphs>
  <Slides>132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132</vt:i4>
      </vt:variant>
    </vt:vector>
  </HeadingPairs>
  <TitlesOfParts>
    <vt:vector size="138" baseType="lpstr">
      <vt:lpstr>Arial</vt:lpstr>
      <vt:lpstr>Calibri</vt:lpstr>
      <vt:lpstr>Comic Sans MS</vt:lpstr>
      <vt:lpstr>Consolas</vt:lpstr>
      <vt:lpstr>Wingdings</vt:lpstr>
      <vt:lpstr>Office Theme</vt:lpstr>
      <vt:lpstr>Programming Fundamentals In VBA (Visual Basic For Applications)</vt:lpstr>
      <vt:lpstr>B.A.S.I.C.</vt:lpstr>
      <vt:lpstr>Visual Basic</vt:lpstr>
      <vt:lpstr>Visual Basic For Applications (VBA)</vt:lpstr>
      <vt:lpstr>Visual Basic For Applications (VBA): 2</vt:lpstr>
      <vt:lpstr>Macros</vt:lpstr>
      <vt:lpstr>Macros And The Web-Based Office</vt:lpstr>
      <vt:lpstr>Writing Macros</vt:lpstr>
      <vt:lpstr>Assignments: 203 vs. 217</vt:lpstr>
      <vt:lpstr>Final Exam: Programming Questions</vt:lpstr>
      <vt:lpstr>Can You Complete The Following Tasks?</vt:lpstr>
      <vt:lpstr>Advanced Use Of Macros</vt:lpstr>
      <vt:lpstr>Advanced Use Of Macros (2)</vt:lpstr>
      <vt:lpstr>Viewing The ‘Developer’ Ribbon (MS-Word)</vt:lpstr>
      <vt:lpstr>Viewing The ‘Developer’ Ribbon (MS-Word): 2</vt:lpstr>
      <vt:lpstr>Viewing The ‘Developer’ Ribbon (MS-Word): 3</vt:lpstr>
      <vt:lpstr>Alternate: View And Run Macros</vt:lpstr>
      <vt:lpstr>Macros And Computer Security</vt:lpstr>
      <vt:lpstr>Examples Macros Viruses</vt:lpstr>
      <vt:lpstr>Enabling Macros To Run</vt:lpstr>
      <vt:lpstr>Enabling Macros To Run (2)</vt:lpstr>
      <vt:lpstr>Enabling Macros To Run (3)</vt:lpstr>
      <vt:lpstr>Enabling Macros To Run (4)</vt:lpstr>
      <vt:lpstr>Effect: Opening Word Documents</vt:lpstr>
      <vt:lpstr>Macro Security</vt:lpstr>
      <vt:lpstr>Creating Macros</vt:lpstr>
      <vt:lpstr>The Visual Basic Editor</vt:lpstr>
      <vt:lpstr>Overview Of The Important Parts Of The VBA Editor</vt:lpstr>
      <vt:lpstr>VBA Editor: Don’t Mix It Up With The Word Editor</vt:lpstr>
      <vt:lpstr>Writing A Program In The VBA Editor</vt:lpstr>
      <vt:lpstr>The ‘Sub’ Keyword</vt:lpstr>
      <vt:lpstr>The ‘Sub’ Keyword: 2</vt:lpstr>
      <vt:lpstr>Naming The Subroutine</vt:lpstr>
      <vt:lpstr>Choosing A Name: Technical Requirements</vt:lpstr>
      <vt:lpstr>VBA Programming: How To Study</vt:lpstr>
      <vt:lpstr>First VBA Example</vt:lpstr>
      <vt:lpstr>First VBA Example (2)</vt:lpstr>
      <vt:lpstr>Reminder: Running Macros</vt:lpstr>
      <vt:lpstr>Running VBA Programs You Have Entered (2)</vt:lpstr>
      <vt:lpstr>Structure Of VBA Programs: Reminder Of Important Points</vt:lpstr>
      <vt:lpstr>Saving Your Macro</vt:lpstr>
      <vt:lpstr>Saving Your Macro (2)</vt:lpstr>
      <vt:lpstr>Saving Your Macro (3)</vt:lpstr>
      <vt:lpstr>Viewing Macros</vt:lpstr>
      <vt:lpstr>Which Document Contains A Macro?</vt:lpstr>
      <vt:lpstr>Question: What Is The Security Difference?</vt:lpstr>
      <vt:lpstr>Types Of Documents That Can Contain Macros</vt:lpstr>
      <vt:lpstr>Viewing File Information: Learning What Type Of File Is That Word Document</vt:lpstr>
      <vt:lpstr>Viewing File Suffixes</vt:lpstr>
      <vt:lpstr>Reminder About Macro Security</vt:lpstr>
      <vt:lpstr>.DOCX (And .XLSX, .PPTX)</vt:lpstr>
      <vt:lpstr>Transferring Your Macros (This Class)</vt:lpstr>
      <vt:lpstr>Message Box</vt:lpstr>
      <vt:lpstr>Creating A Message Box</vt:lpstr>
      <vt:lpstr>VBA Visual Aids: Function Arguments</vt:lpstr>
      <vt:lpstr>VBA Visual Aids: Error Information</vt:lpstr>
      <vt:lpstr>Basic Mathematical Operators</vt:lpstr>
      <vt:lpstr>Variables</vt:lpstr>
      <vt:lpstr>Common Types Of Variables</vt:lpstr>
      <vt:lpstr>Examples Of Assigning Values To Variables</vt:lpstr>
      <vt:lpstr>Common Mistake #1</vt:lpstr>
      <vt:lpstr>Variables: Metaphor To Use</vt:lpstr>
      <vt:lpstr>Common Mistake #2</vt:lpstr>
      <vt:lpstr>Variables: Metaphor To Use (2)</vt:lpstr>
      <vt:lpstr>MsgBox: Dislaying Mixes Of Strings And Variables</vt:lpstr>
      <vt:lpstr>Why Mix The Display Of Strings &amp; Variables</vt:lpstr>
      <vt:lpstr>Student Exercise 1: Mixed Output</vt:lpstr>
      <vt:lpstr>Option Explicit</vt:lpstr>
      <vt:lpstr>Third VBA Example</vt:lpstr>
      <vt:lpstr>Third VBA Example (2)</vt:lpstr>
      <vt:lpstr>Student Exercise #2</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Getting User Input</vt:lpstr>
      <vt:lpstr>Example: InputBox</vt:lpstr>
      <vt:lpstr>The VBA Debugger </vt:lpstr>
      <vt:lpstr>Program Documentation</vt:lpstr>
      <vt:lpstr>Program Documentation (2)</vt:lpstr>
      <vt:lpstr>Program Documentation (3)</vt:lpstr>
      <vt:lpstr>Program Documentation (4)</vt:lpstr>
      <vt:lpstr>Recap: Programs You’ve Seen So Far Produces Sequential Execution</vt:lpstr>
      <vt:lpstr>New Program Writing Concepts (Non-Sequential)</vt:lpstr>
      <vt:lpstr>New Terminology</vt:lpstr>
      <vt:lpstr>Branching: Making Decisions In A Program</vt:lpstr>
      <vt:lpstr>Branching/Decision Making Mechanisms</vt:lpstr>
      <vt:lpstr>Allowable Operators For Boolean Expressions</vt:lpstr>
      <vt:lpstr>Decision Making With ‘If-Then’</vt:lpstr>
      <vt:lpstr>If-Then</vt:lpstr>
      <vt:lpstr>If-Then: Complete Example</vt:lpstr>
      <vt:lpstr>Decision Making With An ‘If, Else’</vt:lpstr>
      <vt:lpstr>Decision Making With An ‘If, Else’</vt:lpstr>
      <vt:lpstr>If-Then (True), Else (False)</vt:lpstr>
      <vt:lpstr>If-Then, Else: Complete Example</vt:lpstr>
      <vt:lpstr>Logic Can Be Used In Conjunction With Branching</vt:lpstr>
      <vt:lpstr>Logic: The “OR” Operator</vt:lpstr>
      <vt:lpstr>Hiring Example: Example Inputs &amp; Results</vt:lpstr>
      <vt:lpstr>Logic: The “AND” Operator</vt:lpstr>
      <vt:lpstr>Firing Example: Example Inputs &amp; Results</vt:lpstr>
      <vt:lpstr>Logic: The “NOT” Operator</vt:lpstr>
      <vt:lpstr>Line Continuation Character</vt:lpstr>
      <vt:lpstr>Line Continuation Character (2)</vt:lpstr>
      <vt:lpstr>What To Do When Multiple Conditions Must Be Checked</vt:lpstr>
      <vt:lpstr>What To Do When Multiple Conditions Must Be Checked (2)</vt:lpstr>
      <vt:lpstr>Decision Making With Multiple If-Then’s</vt:lpstr>
      <vt:lpstr>Multiple If-Then's</vt:lpstr>
      <vt:lpstr>Multiple If-Then's (2)</vt:lpstr>
      <vt:lpstr>Multiple If's: Mutually Exclusive Conditions</vt:lpstr>
      <vt:lpstr>Decision Making With If-Then, Elseif, Else</vt:lpstr>
      <vt:lpstr>Multiple If-Elif-Else: Use With Mutually Exclusive Conditions</vt:lpstr>
      <vt:lpstr>If-Elseif-Else: Mutually Exclusive  Conditions (Example)</vt:lpstr>
      <vt:lpstr>Location Of The “End If”: Multiple If’s</vt:lpstr>
      <vt:lpstr>Location Of The “End If”: If-then, Else</vt:lpstr>
      <vt:lpstr>Location Of The “End If”: If-Then, ElseIf</vt:lpstr>
      <vt:lpstr>VBA: If, Else-If And Excel: Nested-Ifs</vt:lpstr>
      <vt:lpstr>Looping/Repetition</vt:lpstr>
      <vt:lpstr>Looping/Repetition (2)</vt:lpstr>
      <vt:lpstr>Looping/Repetition (3)</vt:lpstr>
      <vt:lpstr>Characteristics Of Do-While Loops</vt:lpstr>
      <vt:lpstr>Do-While Loop</vt:lpstr>
      <vt:lpstr>Programming Style: Variable Names</vt:lpstr>
      <vt:lpstr>Loops That Never Execute</vt:lpstr>
      <vt:lpstr>Exercise #3: Loops</vt:lpstr>
      <vt:lpstr>Common Mistake #3</vt:lpstr>
      <vt:lpstr>Common Mistake #3 (2)</vt:lpstr>
      <vt:lpstr>After This Section You Should Know</vt:lpstr>
      <vt:lpstr>After This Section You Should Know (2)</vt:lpstr>
      <vt:lpstr>After This Section You Should Now Know (3)</vt:lpstr>
      <vt:lpstr>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745</cp:revision>
  <cp:lastPrinted>2016-03-16T01:40:32Z</cp:lastPrinted>
  <dcterms:created xsi:type="dcterms:W3CDTF">2014-05-13T22:22:53Z</dcterms:created>
  <dcterms:modified xsi:type="dcterms:W3CDTF">2017-03-09T18:32:37Z</dcterms:modified>
</cp:coreProperties>
</file>