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5"/>
  </p:notesMasterIdLst>
  <p:handoutMasterIdLst>
    <p:handoutMasterId r:id="rId106"/>
  </p:handoutMasterIdLst>
  <p:sldIdLst>
    <p:sldId id="450" r:id="rId2"/>
    <p:sldId id="597" r:id="rId3"/>
    <p:sldId id="598" r:id="rId4"/>
    <p:sldId id="599" r:id="rId5"/>
    <p:sldId id="600" r:id="rId6"/>
    <p:sldId id="601" r:id="rId7"/>
    <p:sldId id="602" r:id="rId8"/>
    <p:sldId id="603" r:id="rId9"/>
    <p:sldId id="604" r:id="rId10"/>
    <p:sldId id="630" r:id="rId11"/>
    <p:sldId id="606" r:id="rId12"/>
    <p:sldId id="618" r:id="rId13"/>
    <p:sldId id="607" r:id="rId14"/>
    <p:sldId id="617" r:id="rId15"/>
    <p:sldId id="608" r:id="rId16"/>
    <p:sldId id="609" r:id="rId17"/>
    <p:sldId id="610" r:id="rId18"/>
    <p:sldId id="611" r:id="rId19"/>
    <p:sldId id="612" r:id="rId20"/>
    <p:sldId id="613" r:id="rId21"/>
    <p:sldId id="614" r:id="rId22"/>
    <p:sldId id="615" r:id="rId23"/>
    <p:sldId id="616" r:id="rId24"/>
    <p:sldId id="632" r:id="rId25"/>
    <p:sldId id="633" r:id="rId26"/>
    <p:sldId id="619" r:id="rId27"/>
    <p:sldId id="620" r:id="rId28"/>
    <p:sldId id="621" r:id="rId29"/>
    <p:sldId id="622" r:id="rId30"/>
    <p:sldId id="623" r:id="rId31"/>
    <p:sldId id="624" r:id="rId32"/>
    <p:sldId id="625" r:id="rId33"/>
    <p:sldId id="626" r:id="rId34"/>
    <p:sldId id="628" r:id="rId35"/>
    <p:sldId id="629" r:id="rId36"/>
    <p:sldId id="631" r:id="rId37"/>
    <p:sldId id="634" r:id="rId38"/>
    <p:sldId id="635" r:id="rId39"/>
    <p:sldId id="636" r:id="rId40"/>
    <p:sldId id="638" r:id="rId41"/>
    <p:sldId id="637" r:id="rId42"/>
    <p:sldId id="639" r:id="rId43"/>
    <p:sldId id="640" r:id="rId44"/>
    <p:sldId id="641" r:id="rId45"/>
    <p:sldId id="642" r:id="rId46"/>
    <p:sldId id="672" r:id="rId47"/>
    <p:sldId id="673" r:id="rId48"/>
    <p:sldId id="667" r:id="rId49"/>
    <p:sldId id="668" r:id="rId50"/>
    <p:sldId id="669" r:id="rId51"/>
    <p:sldId id="670" r:id="rId52"/>
    <p:sldId id="671" r:id="rId53"/>
    <p:sldId id="643" r:id="rId54"/>
    <p:sldId id="644" r:id="rId55"/>
    <p:sldId id="645" r:id="rId56"/>
    <p:sldId id="646" r:id="rId57"/>
    <p:sldId id="647" r:id="rId58"/>
    <p:sldId id="648" r:id="rId59"/>
    <p:sldId id="656" r:id="rId60"/>
    <p:sldId id="657" r:id="rId61"/>
    <p:sldId id="674" r:id="rId62"/>
    <p:sldId id="685" r:id="rId63"/>
    <p:sldId id="675" r:id="rId64"/>
    <p:sldId id="686" r:id="rId65"/>
    <p:sldId id="676" r:id="rId66"/>
    <p:sldId id="687" r:id="rId67"/>
    <p:sldId id="677" r:id="rId68"/>
    <p:sldId id="688" r:id="rId69"/>
    <p:sldId id="658" r:id="rId70"/>
    <p:sldId id="659" r:id="rId71"/>
    <p:sldId id="660" r:id="rId72"/>
    <p:sldId id="661" r:id="rId73"/>
    <p:sldId id="678" r:id="rId74"/>
    <p:sldId id="679" r:id="rId75"/>
    <p:sldId id="680" r:id="rId76"/>
    <p:sldId id="681" r:id="rId77"/>
    <p:sldId id="682" r:id="rId78"/>
    <p:sldId id="683" r:id="rId79"/>
    <p:sldId id="684" r:id="rId80"/>
    <p:sldId id="689" r:id="rId81"/>
    <p:sldId id="690" r:id="rId82"/>
    <p:sldId id="691" r:id="rId83"/>
    <p:sldId id="692" r:id="rId84"/>
    <p:sldId id="693" r:id="rId85"/>
    <p:sldId id="694" r:id="rId86"/>
    <p:sldId id="695" r:id="rId87"/>
    <p:sldId id="696" r:id="rId88"/>
    <p:sldId id="697" r:id="rId89"/>
    <p:sldId id="698" r:id="rId90"/>
    <p:sldId id="699" r:id="rId91"/>
    <p:sldId id="700" r:id="rId92"/>
    <p:sldId id="701" r:id="rId93"/>
    <p:sldId id="702" r:id="rId94"/>
    <p:sldId id="703" r:id="rId95"/>
    <p:sldId id="708" r:id="rId96"/>
    <p:sldId id="709" r:id="rId97"/>
    <p:sldId id="710" r:id="rId98"/>
    <p:sldId id="711" r:id="rId99"/>
    <p:sldId id="712" r:id="rId100"/>
    <p:sldId id="713" r:id="rId101"/>
    <p:sldId id="714" r:id="rId102"/>
    <p:sldId id="715" r:id="rId103"/>
    <p:sldId id="707" r:id="rId104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 userDrawn="1">
          <p15:clr>
            <a:srgbClr val="A4A3A4"/>
          </p15:clr>
        </p15:guide>
        <p15:guide id="2" pos="220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4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6" autoAdjust="0"/>
    <p:restoredTop sz="82949" autoAdjust="0"/>
  </p:normalViewPr>
  <p:slideViewPr>
    <p:cSldViewPr>
      <p:cViewPr varScale="1">
        <p:scale>
          <a:sx n="83" d="100"/>
          <a:sy n="83" d="100"/>
        </p:scale>
        <p:origin x="102" y="7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2" d="100"/>
          <a:sy n="72" d="100"/>
        </p:scale>
        <p:origin x="-1104" y="-102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commentAuthors" Target="commentAuthor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03-21T15:07:15.676" idx="44">
    <p:pos x="10" y="10"/>
    <p:text>add in flowcharts illustrating how each case works</p:text>
    <p:extLst>
      <p:ext uri="{C676402C-5697-4E1C-873F-D02D1690AC5C}">
        <p15:threadingInfo xmlns:p15="http://schemas.microsoft.com/office/powerpoint/2012/main" timeZoneBias="36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3/21/2017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Administrative and course introduction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3/21/2017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9579" eaLnBrk="1" hangingPunct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279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187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DC4007-5A6B-4688-96E5-53FC09732AB3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690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C820D8-7C2A-4242-A6C0-751CD265380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495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162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329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878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524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88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468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052342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8595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5889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8088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88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444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262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3652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172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5606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3983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8106" lvl="2" indent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8171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584" lvl="2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1415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1618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7039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9046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5557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296" indent="-174296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333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3/21/2017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3/21/2017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3/21/2017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3/21/2017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3/21/2017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3/21/2017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msdn.microsoft.com/en-us/library/office/aa211953(v=office.11).asp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tamj@cpsc.ucalgary.c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am@ucalgary.ca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 (Visual Basic For Applications) Programming Part 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819400"/>
          </a:xfrm>
        </p:spPr>
        <p:txBody>
          <a:bodyPr rtlCol="0">
            <a:noAutofit/>
          </a:bodyPr>
          <a:lstStyle/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Objects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Named constants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Collections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Nesting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Useful VBA functions</a:t>
            </a:r>
          </a:p>
          <a:p>
            <a:pPr marL="457200" indent="-457200" algn="l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CA" sz="2800" dirty="0" smtClean="0">
                <a:solidFill>
                  <a:schemeClr val="tx1"/>
                </a:solidFill>
              </a:rPr>
              <a:t>Linking Office applications</a:t>
            </a:r>
            <a:endParaRPr lang="en-US" sz="2800" dirty="0" smtClean="0">
              <a:solidFill>
                <a:schemeClr val="tx1"/>
              </a:solidFill>
            </a:endParaRP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29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Real-World Objects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You are of course familiar with objects in the everyday world.</a:t>
            </a:r>
          </a:p>
          <a:p>
            <a:pPr lvl="1" eaLnBrk="1" hangingPunct="1"/>
            <a:r>
              <a:rPr lang="en-US" dirty="0" smtClean="0"/>
              <a:t>These are physical entities</a:t>
            </a:r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 smtClean="0"/>
          </a:p>
          <a:p>
            <a:pPr eaLnBrk="1" hangingPunct="1"/>
            <a:r>
              <a:rPr lang="en-US" dirty="0" smtClean="0"/>
              <a:t>Each object is described by its </a:t>
            </a:r>
            <a:r>
              <a:rPr lang="en-US" b="1" dirty="0" smtClean="0">
                <a:solidFill>
                  <a:srgbClr val="FF0000"/>
                </a:solidFill>
              </a:rPr>
              <a:t>properties</a:t>
            </a:r>
            <a:r>
              <a:rPr lang="en-US" dirty="0" smtClean="0"/>
              <a:t> (information)</a:t>
            </a:r>
          </a:p>
          <a:p>
            <a:pPr eaLnBrk="1" hangingPunct="1"/>
            <a:r>
              <a:rPr lang="en-US" dirty="0" smtClean="0"/>
              <a:t>Each object can have a set of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operations</a:t>
            </a:r>
            <a:r>
              <a:rPr lang="en-US" dirty="0" smtClean="0"/>
              <a:t> associated with it (actions)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914400" y="2547521"/>
            <a:ext cx="7477696" cy="2548033"/>
            <a:chOff x="914400" y="2547521"/>
            <a:chExt cx="7477696" cy="2548033"/>
          </a:xfrm>
        </p:grpSpPr>
        <p:pic>
          <p:nvPicPr>
            <p:cNvPr id="1028" name="Picture 4" descr="https://scontent.xx.fbcdn.net/hphotos-xfa1/v/t1.0-9/20766_228875241835_1610621_n.jpg?oh=5661f4ff3ec0bd6f7e4e108b44f2413b&amp;oe=56AE90BF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81" t="14313" r="31174" b="10724"/>
            <a:stretch/>
          </p:blipFill>
          <p:spPr bwMode="auto">
            <a:xfrm>
              <a:off x="3810001" y="2547521"/>
              <a:ext cx="1676400" cy="25306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https://scontent.xx.fbcdn.net/hphotos-xap1/v/t1.0-9/1918122_176055776835_1170908_n.jpg?oh=54c7e7d12b2695a1b26502ce37e4bd96&amp;oe=56B42718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196"/>
            <a:stretch/>
          </p:blipFill>
          <p:spPr bwMode="auto">
            <a:xfrm>
              <a:off x="5867400" y="3645086"/>
              <a:ext cx="2524696" cy="139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https://scontent.xx.fbcdn.net/hphotos-xfp1/v/t1.0-9/11817275_10152924044896836_7136458490653304597_n.jpg?oh=f1e581c07f7db567041d3605fa80b63e&amp;oe=56C8A44F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472" t="62670" r="45647" b="10066"/>
            <a:stretch/>
          </p:blipFill>
          <p:spPr bwMode="auto">
            <a:xfrm>
              <a:off x="914400" y="3225809"/>
              <a:ext cx="2183643" cy="18697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468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VBA OBject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Similar to everyday objects </a:t>
            </a:r>
            <a:r>
              <a:rPr lang="en-US" dirty="0" smtClean="0"/>
              <a:t>VBA-Objects </a:t>
            </a:r>
            <a:r>
              <a:rPr lang="en-US" dirty="0"/>
              <a:t>have </a:t>
            </a:r>
            <a:r>
              <a:rPr lang="en-US" b="1" dirty="0">
                <a:solidFill>
                  <a:srgbClr val="FF0000"/>
                </a:solidFill>
              </a:rPr>
              <a:t>properties</a:t>
            </a:r>
            <a:r>
              <a:rPr lang="en-US" dirty="0"/>
              <a:t> and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actions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  <a:p>
            <a:pPr lvl="1" eaLnBrk="1" hangingPunct="1"/>
            <a:r>
              <a:rPr lang="en-US" b="1" dirty="0">
                <a:solidFill>
                  <a:srgbClr val="FF0000"/>
                </a:solidFill>
              </a:rPr>
              <a:t>Properties</a:t>
            </a:r>
            <a:r>
              <a:rPr lang="en-US" dirty="0"/>
              <a:t>: information that describe the object</a:t>
            </a:r>
          </a:p>
          <a:p>
            <a:pPr lvl="2" eaLnBrk="1" hangingPunct="1"/>
            <a:r>
              <a:rPr lang="en-US" dirty="0"/>
              <a:t>E.g., the </a:t>
            </a:r>
            <a:r>
              <a:rPr lang="en-US" b="1" dirty="0">
                <a:solidFill>
                  <a:srgbClr val="FF0000"/>
                </a:solidFill>
              </a:rPr>
              <a:t>name</a:t>
            </a:r>
            <a:r>
              <a:rPr lang="en-US" dirty="0"/>
              <a:t> of a document, </a:t>
            </a:r>
            <a:r>
              <a:rPr lang="en-US" b="1" dirty="0">
                <a:solidFill>
                  <a:srgbClr val="FF0000"/>
                </a:solidFill>
              </a:rPr>
              <a:t>size</a:t>
            </a:r>
            <a:r>
              <a:rPr lang="en-US" dirty="0"/>
              <a:t> of the document, </a:t>
            </a:r>
            <a:r>
              <a:rPr lang="en-US" b="1" dirty="0">
                <a:solidFill>
                  <a:srgbClr val="FF0000"/>
                </a:solidFill>
              </a:rPr>
              <a:t>date modified </a:t>
            </a:r>
            <a:r>
              <a:rPr lang="en-US" dirty="0"/>
              <a:t>etc.</a:t>
            </a:r>
          </a:p>
          <a:p>
            <a:pPr lvl="1" eaLnBrk="1" hangingPunct="1"/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Capabilities</a:t>
            </a:r>
            <a:r>
              <a:rPr lang="en-US" dirty="0"/>
              <a:t>: actions that can be performed (sometimes referred to as ‘methods’ or ‘functions’)</a:t>
            </a:r>
          </a:p>
          <a:p>
            <a:pPr lvl="2" eaLnBrk="1" hangingPunct="1"/>
            <a:r>
              <a:rPr lang="en-US" dirty="0"/>
              <a:t>E.g.,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save</a:t>
            </a:r>
            <a:r>
              <a:rPr lang="en-US" dirty="0"/>
              <a:t>,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print</a:t>
            </a:r>
            <a:r>
              <a:rPr lang="en-US" dirty="0"/>
              <a:t>,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spell check </a:t>
            </a:r>
            <a:r>
              <a:rPr lang="en-US" dirty="0"/>
              <a:t>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80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Common </a:t>
            </a:r>
            <a:r>
              <a:rPr lang="en-US" b="1" dirty="0" smtClean="0">
                <a:solidFill>
                  <a:srgbClr val="0070C0"/>
                </a:solidFill>
              </a:rPr>
              <a:t>VBA Objects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Application</a:t>
            </a:r>
            <a:r>
              <a:rPr lang="en-US" dirty="0" smtClean="0"/>
              <a:t>: the MS-Office program running (for CPSC 203 it will always be MS-Word)</a:t>
            </a:r>
          </a:p>
          <a:p>
            <a:pPr eaLnBrk="1" hangingPunct="1"/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ActiveDocument</a:t>
            </a:r>
          </a:p>
          <a:p>
            <a:pPr eaLnBrk="1" hangingPunct="1"/>
            <a:r>
              <a:rPr lang="en-US" b="1" dirty="0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Selection</a:t>
            </a:r>
          </a:p>
          <a:p>
            <a:pPr eaLnBrk="1" hangingPunct="1"/>
            <a:r>
              <a:rPr lang="en-US" dirty="0" smtClean="0">
                <a:cs typeface="Consolas" pitchFamily="49" charset="0"/>
              </a:rPr>
              <a:t>When enter one of these keywords in the editor followed by the ‘dot’ you can see more information.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 l="12865" t="21043" r="63606" b="52737"/>
          <a:stretch>
            <a:fillRect/>
          </a:stretch>
        </p:blipFill>
        <p:spPr bwMode="auto">
          <a:xfrm>
            <a:off x="769113" y="4029868"/>
            <a:ext cx="3581400" cy="249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638675" y="4260850"/>
            <a:ext cx="4419600" cy="2032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/>
              <a:t>Take advantage of the benefits: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/>
              <a:t>The list of properties and methods is </a:t>
            </a:r>
            <a:r>
              <a:rPr lang="en-US" dirty="0" smtClean="0"/>
              <a:t>a useful </a:t>
            </a:r>
            <a:r>
              <a:rPr lang="en-US" dirty="0"/>
              <a:t>reminder if you can’t remember the name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n-US" dirty="0"/>
              <a:t>If you don’t see the pull down then this is clue that you entered the wrong name for the object</a:t>
            </a:r>
          </a:p>
        </p:txBody>
      </p:sp>
    </p:spTree>
    <p:extLst>
      <p:ext uri="{BB962C8B-B14F-4D97-AF65-F5344CB8AC3E}">
        <p14:creationId xmlns:p14="http://schemas.microsoft.com/office/powerpoint/2010/main" val="1283341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What Are The </a:t>
            </a:r>
            <a:r>
              <a:rPr lang="en-US" b="1" dirty="0" smtClean="0">
                <a:solidFill>
                  <a:srgbClr val="0070C0"/>
                </a:solidFill>
              </a:rPr>
              <a:t>Three Objects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3" t="50423" r="19471"/>
          <a:stretch/>
        </p:blipFill>
        <p:spPr bwMode="auto">
          <a:xfrm>
            <a:off x="304800" y="1524000"/>
            <a:ext cx="4279958" cy="427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544782"/>
            <a:ext cx="29718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Application: 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i="1" dirty="0" smtClean="0">
                <a:solidFill>
                  <a:srgbClr val="0070C0"/>
                </a:solidFill>
                <a:latin typeface="+mn-lt"/>
              </a:rPr>
              <a:t>MS-Word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Active/current Document:</a:t>
            </a:r>
          </a:p>
          <a:p>
            <a:pPr marL="563563" lvl="1" indent="-106363">
              <a:buFont typeface="Arial" panose="020B0604020202020204" pitchFamily="34" charset="0"/>
              <a:buChar char="•"/>
              <a:tabLst>
                <a:tab pos="623888" algn="l"/>
              </a:tabLst>
            </a:pPr>
            <a:r>
              <a:rPr lang="en-US" sz="2000" dirty="0" smtClean="0">
                <a:latin typeface="+mn-lt"/>
              </a:rPr>
              <a:t>“</a:t>
            </a:r>
            <a:r>
              <a:rPr lang="en-US" sz="2000" i="1" dirty="0" err="1" smtClean="0">
                <a:solidFill>
                  <a:srgbClr val="0070C0"/>
                </a:solidFill>
                <a:latin typeface="+mn-lt"/>
              </a:rPr>
              <a:t>tamj</a:t>
            </a:r>
            <a:r>
              <a:rPr lang="en-US" sz="2000" i="1" dirty="0" smtClean="0">
                <a:solidFill>
                  <a:srgbClr val="0070C0"/>
                </a:solidFill>
                <a:latin typeface="+mn-lt"/>
              </a:rPr>
              <a:t> template</a:t>
            </a:r>
            <a:r>
              <a:rPr lang="en-US" sz="2000" dirty="0" smtClean="0">
                <a:latin typeface="+mn-lt"/>
              </a:rPr>
              <a:t>”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+mn-lt"/>
              </a:rPr>
              <a:t>Selection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+mn-lt"/>
              </a:rPr>
              <a:t>“</a:t>
            </a:r>
            <a:r>
              <a:rPr lang="en-US" sz="2000" dirty="0" smtClean="0">
                <a:solidFill>
                  <a:srgbClr val="0070C0"/>
                </a:solidFill>
                <a:latin typeface="+mn-lt"/>
              </a:rPr>
              <a:t>Foo!</a:t>
            </a:r>
            <a:r>
              <a:rPr lang="en-US" sz="2000" dirty="0" smtClean="0">
                <a:latin typeface="+mn-lt"/>
              </a:rPr>
              <a:t>”</a:t>
            </a:r>
            <a:endParaRPr lang="en-US" sz="2000" dirty="0">
              <a:latin typeface="+mn-lt"/>
            </a:endParaRPr>
          </a:p>
        </p:txBody>
      </p:sp>
      <p:sp>
        <p:nvSpPr>
          <p:cNvPr id="5" name="Oval 4"/>
          <p:cNvSpPr/>
          <p:nvPr/>
        </p:nvSpPr>
        <p:spPr>
          <a:xfrm>
            <a:off x="1828800" y="1620982"/>
            <a:ext cx="1066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09600" y="1620982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66800" y="3962400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77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Using Pre-Built Capabilities/Properties Of Objects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590800"/>
          </a:xfrm>
        </p:spPr>
        <p:txBody>
          <a:bodyPr/>
          <a:lstStyle/>
          <a:p>
            <a:pPr eaLnBrk="1" hangingPunct="1"/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&lt;</a:t>
            </a:r>
            <a:r>
              <a:rPr lang="en-US" sz="1800" i="1" dirty="0" smtClean="0">
                <a:latin typeface="Consolas" pitchFamily="49" charset="0"/>
                <a:cs typeface="Consolas" pitchFamily="49" charset="0"/>
              </a:rPr>
              <a:t>Object name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&gt;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.&lt;</a:t>
            </a:r>
            <a:r>
              <a:rPr lang="en-US" sz="1800" b="1" i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method or attribute name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&gt;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Sub ApplicationTest()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    MsgBox (Application</a:t>
            </a:r>
            <a:r>
              <a:rPr 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.Windows.Count</a:t>
            </a: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339725" lvl="1" indent="0" eaLnBrk="1" hangingPunct="1">
              <a:buFont typeface="Arial" charset="0"/>
              <a:buNone/>
            </a:pPr>
            <a:r>
              <a:rPr lang="en-US" sz="1800" dirty="0" smtClean="0">
                <a:latin typeface="Consolas" pitchFamily="49" charset="0"/>
                <a:cs typeface="Consolas" pitchFamily="49" charset="0"/>
              </a:rPr>
              <a:t>End Sub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2200" y="5086350"/>
            <a:ext cx="3351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onsolas" pitchFamily="49" charset="0"/>
                <a:cs typeface="Consolas" pitchFamily="49" charset="0"/>
              </a:rPr>
              <a:t>Application.Windows.Count</a:t>
            </a:r>
            <a:endParaRPr lang="en-US" b="1" dirty="0"/>
          </a:p>
        </p:txBody>
      </p: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150813" y="5456238"/>
            <a:ext cx="2862262" cy="1143000"/>
            <a:chOff x="151087" y="5455603"/>
            <a:chExt cx="2861441" cy="114298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2022212" y="5455603"/>
              <a:ext cx="990316" cy="62070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815" name="TextBox 6"/>
            <p:cNvSpPr txBox="1">
              <a:spLocks noChangeArrowheads="1"/>
            </p:cNvSpPr>
            <p:nvPr/>
          </p:nvSpPr>
          <p:spPr bwMode="auto">
            <a:xfrm>
              <a:off x="151087" y="6013808"/>
              <a:ext cx="2209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Object referred to: ‘Application’</a:t>
              </a:r>
            </a:p>
          </p:txBody>
        </p:sp>
      </p:grpSp>
      <p:grpSp>
        <p:nvGrpSpPr>
          <p:cNvPr id="76805" name="Group 7"/>
          <p:cNvGrpSpPr>
            <a:grpSpLocks/>
          </p:cNvGrpSpPr>
          <p:nvPr/>
        </p:nvGrpSpPr>
        <p:grpSpPr bwMode="auto">
          <a:xfrm>
            <a:off x="554038" y="2819400"/>
            <a:ext cx="7473950" cy="1766888"/>
            <a:chOff x="554420" y="2819400"/>
            <a:chExt cx="7472856" cy="1767052"/>
          </a:xfrm>
        </p:grpSpPr>
        <p:pic>
          <p:nvPicPr>
            <p:cNvPr id="76812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874960" y="2819400"/>
              <a:ext cx="1152316" cy="114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813" name="Picture 3"/>
            <p:cNvPicPr>
              <a:picLocks noChangeAspect="1" noChangeArrowheads="1"/>
            </p:cNvPicPr>
            <p:nvPr/>
          </p:nvPicPr>
          <p:blipFill>
            <a:blip r:embed="rId4"/>
            <a:srcRect l="36816" t="-8621" r="10599" b="8621"/>
            <a:stretch>
              <a:fillRect/>
            </a:stretch>
          </p:blipFill>
          <p:spPr bwMode="auto">
            <a:xfrm>
              <a:off x="554420" y="4205452"/>
              <a:ext cx="74728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013075" y="5334000"/>
            <a:ext cx="4191000" cy="1341438"/>
            <a:chOff x="3012528" y="5334000"/>
            <a:chExt cx="4192313" cy="1341527"/>
          </a:xfrm>
        </p:grpSpPr>
        <p:cxnSp>
          <p:nvCxnSpPr>
            <p:cNvPr id="11" name="Straight Arrow Connector 10"/>
            <p:cNvCxnSpPr/>
            <p:nvPr/>
          </p:nvCxnSpPr>
          <p:spPr>
            <a:xfrm flipV="1">
              <a:off x="4290866" y="5334000"/>
              <a:ext cx="128627" cy="67949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3012528" y="5875374"/>
              <a:ext cx="4192313" cy="800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Accessing the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Windows </a:t>
              </a:r>
              <a:r>
                <a:rPr lang="en-US" sz="1600" b="1" dirty="0">
                  <a:solidFill>
                    <a:srgbClr val="FF0000"/>
                  </a:solidFill>
                </a:rPr>
                <a:t>property of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Word (the application)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Info about the windows currently opened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5614988" y="4994275"/>
            <a:ext cx="3605212" cy="554038"/>
            <a:chOff x="5615152" y="4993938"/>
            <a:chExt cx="3605048" cy="553998"/>
          </a:xfrm>
        </p:grpSpPr>
        <p:sp>
          <p:nvSpPr>
            <p:cNvPr id="16" name="TextBox 15"/>
            <p:cNvSpPr txBox="1"/>
            <p:nvPr/>
          </p:nvSpPr>
          <p:spPr>
            <a:xfrm>
              <a:off x="6477125" y="4993938"/>
              <a:ext cx="2743075" cy="5539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Property of Window: </a:t>
              </a: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Number</a:t>
              </a:r>
            </a:p>
          </p:txBody>
        </p:sp>
        <p:cxnSp>
          <p:nvCxnSpPr>
            <p:cNvPr id="17" name="Straight Arrow Connector 16"/>
            <p:cNvCxnSpPr>
              <a:stCxn id="16" idx="1"/>
            </p:cNvCxnSpPr>
            <p:nvPr/>
          </p:nvCxnSpPr>
          <p:spPr>
            <a:xfrm flipH="1" flipV="1">
              <a:off x="5615152" y="5254269"/>
              <a:ext cx="861973" cy="174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4880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8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 build="p" bldLvl="3" autoUpdateAnimBg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0000"/>
                </a:solidFill>
              </a:rPr>
              <a:t>Properties</a:t>
            </a:r>
            <a:r>
              <a:rPr lang="en-US" dirty="0" smtClean="0"/>
              <a:t> Vs.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Methods/Functions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Recall</a:t>
            </a:r>
          </a:p>
          <a:p>
            <a:pPr lvl="1" eaLnBrk="1" hangingPunct="1"/>
            <a:r>
              <a:rPr lang="en-US" b="1" dirty="0" smtClean="0">
                <a:solidFill>
                  <a:srgbClr val="FF0000"/>
                </a:solidFill>
              </a:rPr>
              <a:t>Property</a:t>
            </a:r>
            <a:r>
              <a:rPr lang="en-US" dirty="0" smtClean="0"/>
              <a:t>: information about an object</a:t>
            </a:r>
          </a:p>
          <a:p>
            <a:pPr lvl="1" eaLnBrk="1" hangingPunct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Method</a:t>
            </a:r>
            <a:r>
              <a:rPr lang="en-US" dirty="0" smtClean="0"/>
              <a:t>: capabilities of an object (possible actions)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t="50000"/>
          <a:stretch>
            <a:fillRect/>
          </a:stretch>
        </p:blipFill>
        <p:spPr bwMode="auto">
          <a:xfrm>
            <a:off x="838200" y="3505200"/>
            <a:ext cx="4314825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752600" y="2654300"/>
            <a:ext cx="4572000" cy="1022350"/>
            <a:chOff x="1752600" y="2425303"/>
            <a:chExt cx="4572000" cy="1022062"/>
          </a:xfrm>
        </p:grpSpPr>
        <p:cxnSp>
          <p:nvCxnSpPr>
            <p:cNvPr id="5" name="Straight Arrow Connector 4"/>
            <p:cNvCxnSpPr/>
            <p:nvPr/>
          </p:nvCxnSpPr>
          <p:spPr>
            <a:xfrm flipH="1">
              <a:off x="1752600" y="2742714"/>
              <a:ext cx="3124200" cy="70465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57" name="TextBox 5"/>
            <p:cNvSpPr txBox="1">
              <a:spLocks noChangeArrowheads="1"/>
            </p:cNvSpPr>
            <p:nvPr/>
          </p:nvSpPr>
          <p:spPr bwMode="auto">
            <a:xfrm>
              <a:off x="4876800" y="2425303"/>
              <a:ext cx="14478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Property: current cell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3810000" y="3733800"/>
            <a:ext cx="3238500" cy="1690688"/>
            <a:chOff x="3810000" y="3505200"/>
            <a:chExt cx="3238500" cy="1690688"/>
          </a:xfrm>
        </p:grpSpPr>
        <p:cxnSp>
          <p:nvCxnSpPr>
            <p:cNvPr id="9" name="Straight Arrow Connector 8"/>
            <p:cNvCxnSpPr/>
            <p:nvPr/>
          </p:nvCxnSpPr>
          <p:spPr bwMode="auto">
            <a:xfrm flipH="1" flipV="1">
              <a:off x="3810000" y="3505200"/>
              <a:ext cx="1790700" cy="1085850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855" name="TextBox 9"/>
            <p:cNvSpPr txBox="1">
              <a:spLocks noChangeArrowheads="1"/>
            </p:cNvSpPr>
            <p:nvPr/>
          </p:nvSpPr>
          <p:spPr bwMode="auto">
            <a:xfrm>
              <a:off x="5600700" y="4272607"/>
              <a:ext cx="1447800" cy="923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Using the ‘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  <a:latin typeface="Consolas" pitchFamily="49" charset="0"/>
                  <a:cs typeface="Consolas" pitchFamily="49" charset="0"/>
                </a:rPr>
                <a:t>average()</a:t>
              </a:r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’ function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850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Properties</a:t>
            </a:r>
            <a:r>
              <a:rPr lang="en-US" dirty="0" smtClean="0"/>
              <a:t> Vs.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Methods</a:t>
            </a:r>
            <a:r>
              <a:rPr lang="en-US" dirty="0" smtClean="0"/>
              <a:t>: Appearance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719137" y="1267369"/>
            <a:ext cx="3873500" cy="1882775"/>
            <a:chOff x="914400" y="1731981"/>
            <a:chExt cx="3872753" cy="1882588"/>
          </a:xfrm>
        </p:grpSpPr>
        <p:pic>
          <p:nvPicPr>
            <p:cNvPr id="79888" name="Picture 2"/>
            <p:cNvPicPr>
              <a:picLocks noChangeAspect="1" noChangeArrowheads="1"/>
            </p:cNvPicPr>
            <p:nvPr/>
          </p:nvPicPr>
          <p:blipFill>
            <a:blip r:embed="rId2"/>
            <a:srcRect l="62814" t="69864" r="20692" b="16980"/>
            <a:stretch>
              <a:fillRect/>
            </a:stretch>
          </p:blipFill>
          <p:spPr bwMode="auto">
            <a:xfrm>
              <a:off x="1011218" y="1731981"/>
              <a:ext cx="3775935" cy="1882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Rectangle 10"/>
            <p:cNvSpPr/>
            <p:nvPr/>
          </p:nvSpPr>
          <p:spPr>
            <a:xfrm>
              <a:off x="914400" y="2185961"/>
              <a:ext cx="1920505" cy="135082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910137" y="1580107"/>
            <a:ext cx="1752600" cy="393700"/>
            <a:chOff x="4495800" y="1557338"/>
            <a:chExt cx="1752600" cy="393700"/>
          </a:xfrm>
        </p:grpSpPr>
        <p:sp>
          <p:nvSpPr>
            <p:cNvPr id="79886" name="TextBox 7"/>
            <p:cNvSpPr txBox="1">
              <a:spLocks noChangeArrowheads="1"/>
            </p:cNvSpPr>
            <p:nvPr/>
          </p:nvSpPr>
          <p:spPr bwMode="auto">
            <a:xfrm>
              <a:off x="4800600" y="1557338"/>
              <a:ext cx="1447800" cy="369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Methods</a:t>
              </a:r>
            </a:p>
          </p:txBody>
        </p:sp>
        <p:sp>
          <p:nvSpPr>
            <p:cNvPr id="13" name="Right Brace 12"/>
            <p:cNvSpPr/>
            <p:nvPr/>
          </p:nvSpPr>
          <p:spPr bwMode="auto">
            <a:xfrm>
              <a:off x="4495800" y="1581150"/>
              <a:ext cx="304800" cy="369888"/>
            </a:xfrm>
            <a:prstGeom prst="rightBrace">
              <a:avLst/>
            </a:prstGeom>
            <a:ln w="25400">
              <a:solidFill>
                <a:srgbClr val="C0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4910137" y="2211932"/>
            <a:ext cx="1752600" cy="938212"/>
            <a:chOff x="4495800" y="2189155"/>
            <a:chExt cx="1752600" cy="937714"/>
          </a:xfrm>
        </p:grpSpPr>
        <p:sp>
          <p:nvSpPr>
            <p:cNvPr id="79884" name="TextBox 11"/>
            <p:cNvSpPr txBox="1">
              <a:spLocks noChangeArrowheads="1"/>
            </p:cNvSpPr>
            <p:nvPr/>
          </p:nvSpPr>
          <p:spPr bwMode="auto">
            <a:xfrm>
              <a:off x="4800600" y="2473346"/>
              <a:ext cx="1447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Property</a:t>
              </a:r>
            </a:p>
          </p:txBody>
        </p:sp>
        <p:sp>
          <p:nvSpPr>
            <p:cNvPr id="14" name="Right Brace 13"/>
            <p:cNvSpPr/>
            <p:nvPr/>
          </p:nvSpPr>
          <p:spPr>
            <a:xfrm>
              <a:off x="4495800" y="2189155"/>
              <a:ext cx="304800" cy="937714"/>
            </a:xfrm>
            <a:prstGeom prst="rightBrace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31800" y="3581400"/>
            <a:ext cx="8229600" cy="28007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n-lt"/>
              </a:rPr>
              <a:t>Similar to functions in MS-Excel some object’s methods may require an argument or arguments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latin typeface="+mn-lt"/>
              </a:rPr>
              <a:t>Examples</a:t>
            </a: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ActiveDocument.CountNumberedItems</a:t>
            </a: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ActiveDocument.Save</a:t>
            </a: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defRPr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ActiveDocument.SaveAs2</a:t>
            </a:r>
            <a:r>
              <a:rPr lang="en-US" sz="200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sz="2000" i="1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2000" i="1">
                <a:latin typeface="Consolas" panose="020B0609020204030204" pitchFamily="49" charset="0"/>
                <a:cs typeface="Consolas" panose="020B0609020204030204" pitchFamily="49" charset="0"/>
              </a:rPr>
              <a:t>name&gt;"</a:t>
            </a:r>
            <a:r>
              <a:rPr lang="en-US" sz="200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sz="2400" dirty="0">
              <a:latin typeface="+mn-lt"/>
            </a:endParaRPr>
          </a:p>
        </p:txBody>
      </p:sp>
      <p:grpSp>
        <p:nvGrpSpPr>
          <p:cNvPr id="79879" name="Group 3"/>
          <p:cNvGrpSpPr>
            <a:grpSpLocks/>
          </p:cNvGrpSpPr>
          <p:nvPr/>
        </p:nvGrpSpPr>
        <p:grpSpPr bwMode="auto">
          <a:xfrm>
            <a:off x="4977101" y="5861612"/>
            <a:ext cx="3649663" cy="646112"/>
            <a:chOff x="3638550" y="5087938"/>
            <a:chExt cx="3649663" cy="646112"/>
          </a:xfrm>
        </p:grpSpPr>
        <p:sp>
          <p:nvSpPr>
            <p:cNvPr id="79880" name="TextBox 17"/>
            <p:cNvSpPr txBox="1">
              <a:spLocks noChangeArrowheads="1"/>
            </p:cNvSpPr>
            <p:nvPr/>
          </p:nvSpPr>
          <p:spPr bwMode="auto">
            <a:xfrm>
              <a:off x="4545013" y="5087938"/>
              <a:ext cx="2743200" cy="64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chemeClr val="accent3">
                      <a:lumMod val="75000"/>
                    </a:schemeClr>
                  </a:solidFill>
                </a:rPr>
                <a:t>Argument: New name of document needed</a:t>
              </a:r>
            </a:p>
          </p:txBody>
        </p:sp>
        <p:cxnSp>
          <p:nvCxnSpPr>
            <p:cNvPr id="23" name="Straight Arrow Connector 22"/>
            <p:cNvCxnSpPr>
              <a:stCxn id="79880" idx="1"/>
            </p:cNvCxnSpPr>
            <p:nvPr/>
          </p:nvCxnSpPr>
          <p:spPr>
            <a:xfrm flipH="1" flipV="1">
              <a:off x="3638550" y="5192713"/>
              <a:ext cx="906463" cy="217487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4090555" y="4579489"/>
            <a:ext cx="4128654" cy="668104"/>
            <a:chOff x="4090555" y="4579489"/>
            <a:chExt cx="4128654" cy="668104"/>
          </a:xfrm>
        </p:grpSpPr>
        <p:grpSp>
          <p:nvGrpSpPr>
            <p:cNvPr id="10" name="Group 9"/>
            <p:cNvGrpSpPr/>
            <p:nvPr/>
          </p:nvGrpSpPr>
          <p:grpSpPr>
            <a:xfrm>
              <a:off x="4090555" y="4579489"/>
              <a:ext cx="4128654" cy="668104"/>
              <a:chOff x="4090555" y="4579489"/>
              <a:chExt cx="4128654" cy="668104"/>
            </a:xfrm>
          </p:grpSpPr>
          <p:sp>
            <p:nvSpPr>
              <p:cNvPr id="79882" name="TextBox 15"/>
              <p:cNvSpPr txBox="1">
                <a:spLocks noChangeArrowheads="1"/>
              </p:cNvSpPr>
              <p:nvPr/>
            </p:nvSpPr>
            <p:spPr bwMode="auto">
              <a:xfrm>
                <a:off x="6619009" y="4579489"/>
                <a:ext cx="1600200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chemeClr val="accent3">
                        <a:lumMod val="75000"/>
                      </a:schemeClr>
                    </a:solidFill>
                  </a:rPr>
                  <a:t>No argument required</a:t>
                </a:r>
              </a:p>
            </p:txBody>
          </p:sp>
          <p:cxnSp>
            <p:nvCxnSpPr>
              <p:cNvPr id="21" name="Straight Arrow Connector 20"/>
              <p:cNvCxnSpPr>
                <a:stCxn id="79882" idx="1"/>
              </p:cNvCxnSpPr>
              <p:nvPr/>
            </p:nvCxnSpPr>
            <p:spPr bwMode="auto">
              <a:xfrm flipH="1">
                <a:off x="4090555" y="4902655"/>
                <a:ext cx="2528454" cy="344938"/>
              </a:xfrm>
              <a:prstGeom prst="straightConnector1">
                <a:avLst/>
              </a:prstGeom>
              <a:ln w="25400"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Straight Arrow Connector 19"/>
            <p:cNvCxnSpPr>
              <a:stCxn id="79882" idx="1"/>
            </p:cNvCxnSpPr>
            <p:nvPr/>
          </p:nvCxnSpPr>
          <p:spPr bwMode="auto">
            <a:xfrm flipH="1" flipV="1">
              <a:off x="5966114" y="4846726"/>
              <a:ext cx="652895" cy="55929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4711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Application</a:t>
            </a:r>
            <a:r>
              <a:rPr lang="en-CA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As mentioned this object is the VBA application running e.g. MS-Word</a:t>
            </a:r>
          </a:p>
          <a:p>
            <a:pPr eaLnBrk="1" hangingPunct="1"/>
            <a:r>
              <a:rPr lang="en-US" b="1" dirty="0" smtClean="0"/>
              <a:t>Program illustrating an example usage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1applicationObject.docm</a:t>
            </a:r>
            <a:endParaRPr lang="en-US" dirty="0">
              <a:latin typeface="Consolas" panose="020B0609020204030204" pitchFamily="49" charset="0"/>
            </a:endParaRP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Sub </a:t>
            </a:r>
            <a:r>
              <a:rPr lang="en-US" sz="1800" dirty="0" err="1">
                <a:latin typeface="Consolas" pitchFamily="49" charset="0"/>
                <a:cs typeface="Consolas" pitchFamily="49" charset="0"/>
              </a:rPr>
              <a:t>ApplicationTest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()</a:t>
            </a: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1800" dirty="0" err="1">
                <a:latin typeface="Consolas" pitchFamily="49" charset="0"/>
                <a:cs typeface="Consolas" pitchFamily="49" charset="0"/>
              </a:rPr>
              <a:t>MsgBox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 (</a:t>
            </a:r>
            <a:r>
              <a:rPr lang="en-US" sz="1800" dirty="0" err="1">
                <a:latin typeface="Consolas" pitchFamily="49" charset="0"/>
                <a:cs typeface="Consolas" pitchFamily="49" charset="0"/>
              </a:rPr>
              <a:t>Application</a:t>
            </a:r>
            <a:r>
              <a:rPr lang="en-US" sz="1800" b="1" dirty="0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.Windows.Count</a:t>
            </a:r>
            <a:r>
              <a:rPr lang="en-US" sz="1800" dirty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339725" lvl="1" indent="0" eaLnBrk="1" hangingPunct="1">
              <a:buNone/>
            </a:pPr>
            <a:r>
              <a:rPr lang="en-US" sz="1800" dirty="0">
                <a:latin typeface="Consolas" pitchFamily="49" charset="0"/>
                <a:cs typeface="Consolas" pitchFamily="49" charset="0"/>
              </a:rPr>
              <a:t>End Sub</a:t>
            </a:r>
          </a:p>
          <a:p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362200" y="5086350"/>
            <a:ext cx="33512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Consolas" pitchFamily="49" charset="0"/>
                <a:cs typeface="Consolas" pitchFamily="49" charset="0"/>
              </a:rPr>
              <a:t>Application.Windows.Count</a:t>
            </a:r>
            <a:endParaRPr lang="en-US" b="1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50813" y="5456238"/>
            <a:ext cx="2862262" cy="1143000"/>
            <a:chOff x="151087" y="5455603"/>
            <a:chExt cx="2861441" cy="1142980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2022212" y="5455603"/>
              <a:ext cx="990316" cy="62070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151087" y="6013808"/>
              <a:ext cx="2209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>
                  <a:solidFill>
                    <a:srgbClr val="FF0000"/>
                  </a:solidFill>
                </a:rPr>
                <a:t>Object referred to: ‘Application’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54038" y="2819400"/>
            <a:ext cx="7473950" cy="1766888"/>
            <a:chOff x="554420" y="2819400"/>
            <a:chExt cx="7472856" cy="176705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874960" y="2819400"/>
              <a:ext cx="1152316" cy="114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/>
            <a:srcRect l="36816" t="-8621" r="10599" b="8621"/>
            <a:stretch>
              <a:fillRect/>
            </a:stretch>
          </p:blipFill>
          <p:spPr bwMode="auto">
            <a:xfrm>
              <a:off x="554420" y="4205452"/>
              <a:ext cx="7472856" cy="381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013075" y="5334000"/>
            <a:ext cx="4191000" cy="1341438"/>
            <a:chOff x="3012528" y="5334000"/>
            <a:chExt cx="4192313" cy="1341527"/>
          </a:xfrm>
        </p:grpSpPr>
        <p:cxnSp>
          <p:nvCxnSpPr>
            <p:cNvPr id="12" name="Straight Arrow Connector 11"/>
            <p:cNvCxnSpPr/>
            <p:nvPr/>
          </p:nvCxnSpPr>
          <p:spPr>
            <a:xfrm flipV="1">
              <a:off x="4290866" y="5334000"/>
              <a:ext cx="128627" cy="67949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012528" y="5875374"/>
              <a:ext cx="4192313" cy="80015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Accessing the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Windows </a:t>
              </a:r>
              <a:r>
                <a:rPr lang="en-US" sz="1600" b="1" dirty="0">
                  <a:solidFill>
                    <a:srgbClr val="FF0000"/>
                  </a:solidFill>
                </a:rPr>
                <a:t>property of 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Word (the application)</a:t>
              </a:r>
              <a:endParaRPr lang="en-US" sz="1600" b="1" dirty="0">
                <a:solidFill>
                  <a:srgbClr val="FF0000"/>
                </a:solidFill>
              </a:endParaRP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Info about the windows currently opened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5614988" y="4994275"/>
            <a:ext cx="3605212" cy="554038"/>
            <a:chOff x="5615152" y="4993938"/>
            <a:chExt cx="3605048" cy="553998"/>
          </a:xfrm>
        </p:grpSpPr>
        <p:sp>
          <p:nvSpPr>
            <p:cNvPr id="15" name="TextBox 14"/>
            <p:cNvSpPr txBox="1"/>
            <p:nvPr/>
          </p:nvSpPr>
          <p:spPr>
            <a:xfrm>
              <a:off x="6477125" y="4993938"/>
              <a:ext cx="2743075" cy="5539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600" b="1" dirty="0">
                  <a:solidFill>
                    <a:srgbClr val="FF0000"/>
                  </a:solidFill>
                </a:rPr>
                <a:t>Property of Window: </a:t>
              </a:r>
            </a:p>
            <a:p>
              <a:pPr marL="115888" indent="-115888">
                <a:buFont typeface="Arial" panose="020B0604020202020204" pitchFamily="34" charset="0"/>
                <a:buChar char="•"/>
                <a:defRPr/>
              </a:pPr>
              <a:r>
                <a:rPr lang="en-US" sz="1400" b="1" dirty="0">
                  <a:solidFill>
                    <a:srgbClr val="FF0000"/>
                  </a:solidFill>
                </a:rPr>
                <a:t>Number</a:t>
              </a:r>
            </a:p>
          </p:txBody>
        </p:sp>
        <p:cxnSp>
          <p:nvCxnSpPr>
            <p:cNvPr id="16" name="Straight Arrow Connector 15"/>
            <p:cNvCxnSpPr>
              <a:stCxn id="15" idx="1"/>
            </p:cNvCxnSpPr>
            <p:nvPr/>
          </p:nvCxnSpPr>
          <p:spPr>
            <a:xfrm flipH="1" flipV="1">
              <a:off x="5615152" y="5254269"/>
              <a:ext cx="861973" cy="1746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0968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onsolas" panose="020B0609020204030204" pitchFamily="49" charset="0"/>
              </a:rPr>
              <a:t>The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Quick recap: although you may have many documents open, the ‘active document’ is the document that you are currently working with</a:t>
            </a:r>
            <a:r>
              <a:rPr lang="en-US" dirty="0" smtClean="0"/>
              <a:t>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Because it may be easy to confuse documents it’s </a:t>
            </a:r>
            <a:r>
              <a:rPr lang="en-US" dirty="0"/>
              <a:t>b</a:t>
            </a:r>
            <a:r>
              <a:rPr lang="en-US" dirty="0" smtClean="0"/>
              <a:t>est to only have a single Word document open when writing a VBA program.</a:t>
            </a:r>
            <a:endParaRPr lang="en-US" dirty="0"/>
          </a:p>
          <a:p>
            <a:endParaRPr lang="en-CA" dirty="0"/>
          </a:p>
        </p:txBody>
      </p:sp>
      <p:grpSp>
        <p:nvGrpSpPr>
          <p:cNvPr id="4" name="Group 3"/>
          <p:cNvGrpSpPr/>
          <p:nvPr/>
        </p:nvGrpSpPr>
        <p:grpSpPr>
          <a:xfrm>
            <a:off x="762000" y="2743200"/>
            <a:ext cx="5646306" cy="2819399"/>
            <a:chOff x="816980" y="2514600"/>
            <a:chExt cx="7528408" cy="3759199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980" y="2514600"/>
              <a:ext cx="4625375" cy="3759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" name="Group 5"/>
            <p:cNvGrpSpPr/>
            <p:nvPr/>
          </p:nvGrpSpPr>
          <p:grpSpPr>
            <a:xfrm>
              <a:off x="1462591" y="3244560"/>
              <a:ext cx="6882797" cy="2832291"/>
              <a:chOff x="1462591" y="3244560"/>
              <a:chExt cx="6882797" cy="283229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6592788" y="3244560"/>
                <a:ext cx="1752600" cy="861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The active document</a:t>
                </a:r>
              </a:p>
            </p:txBody>
          </p:sp>
          <p:cxnSp>
            <p:nvCxnSpPr>
              <p:cNvPr id="8" name="Straight Arrow Connector 7"/>
              <p:cNvCxnSpPr/>
              <p:nvPr/>
            </p:nvCxnSpPr>
            <p:spPr>
              <a:xfrm flipH="1" flipV="1">
                <a:off x="5104721" y="3632200"/>
                <a:ext cx="1488067" cy="10772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flipH="1">
                <a:off x="1462591" y="3739921"/>
                <a:ext cx="5130197" cy="233693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4637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US" dirty="0" smtClean="0"/>
              <a:t>ttributes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2544" indent="0">
              <a:spcAft>
                <a:spcPts val="300"/>
              </a:spcAft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Application: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the application/program associated with the document (useful if a VBA macro is linking several applications): next slide</a:t>
            </a:r>
          </a:p>
          <a:p>
            <a:pPr marL="32544" indent="0">
              <a:spcAft>
                <a:spcPts val="300"/>
              </a:spcAft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: the data (text) of the currently active document (needed if you want to perform a text search ‘Find’ in a VBA program).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2544" indent="0">
              <a:spcAft>
                <a:spcPts val="300"/>
              </a:spcAft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: the name of the current document (useful for determining the active document if multiple documents are currently open): </a:t>
            </a:r>
            <a:r>
              <a:rPr lang="en-US" dirty="0">
                <a:cs typeface="Consolas" panose="020B0609020204030204" pitchFamily="49" charset="0"/>
              </a:rPr>
              <a:t>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2544" indent="0">
              <a:spcAft>
                <a:spcPts val="300"/>
              </a:spcAft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Path</a:t>
            </a:r>
            <a:r>
              <a:rPr lang="en-US" dirty="0" smtClean="0"/>
              <a:t>: the  save location of the active document e.g. C:\Temp\ :</a:t>
            </a:r>
            <a:r>
              <a:rPr lang="en-US" dirty="0" smtClean="0">
                <a:cs typeface="Consolas" panose="020B0609020204030204" pitchFamily="49" charset="0"/>
              </a:rPr>
              <a:t>next slide</a:t>
            </a:r>
            <a:endParaRPr lang="en-US" dirty="0" smtClean="0"/>
          </a:p>
          <a:p>
            <a:pPr marL="32544" indent="0">
              <a:spcAft>
                <a:spcPts val="300"/>
              </a:spcAft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FullName</a:t>
            </a:r>
            <a:r>
              <a:rPr lang="en-US" dirty="0"/>
              <a:t>: the name </a:t>
            </a:r>
            <a:r>
              <a:rPr lang="en-US" dirty="0" smtClean="0"/>
              <a:t>and save location of the current </a:t>
            </a:r>
            <a:r>
              <a:rPr lang="en-US" dirty="0"/>
              <a:t>document :</a:t>
            </a:r>
            <a:r>
              <a:rPr lang="en-US" dirty="0">
                <a:cs typeface="Consolas" panose="020B0609020204030204" pitchFamily="49" charset="0"/>
              </a:rPr>
              <a:t>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2544" indent="0">
              <a:spcAft>
                <a:spcPts val="300"/>
              </a:spcAft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HasPassword</a:t>
            </a:r>
            <a:r>
              <a:rPr lang="en-US" dirty="0" smtClean="0"/>
              <a:t>: true/false that document is password </a:t>
            </a:r>
            <a:r>
              <a:rPr lang="en-US" dirty="0"/>
              <a:t>protected: :</a:t>
            </a:r>
            <a:r>
              <a:rPr lang="en-US" dirty="0">
                <a:cs typeface="Consolas" panose="020B0609020204030204" pitchFamily="49" charset="0"/>
              </a:rPr>
              <a:t>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  <a:endParaRPr lang="en-US" dirty="0" smtClean="0"/>
          </a:p>
          <a:p>
            <a:pPr marL="32544" indent="0">
              <a:spcAft>
                <a:spcPts val="300"/>
              </a:spcAft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: the current select text in the active document (may be empty)</a:t>
            </a:r>
          </a:p>
          <a:p>
            <a:pPr marL="32544" indent="0">
              <a:spcAft>
                <a:spcPts val="300"/>
              </a:spcAft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SpellingChecked</a:t>
            </a:r>
            <a:r>
              <a:rPr lang="en-US" dirty="0" smtClean="0"/>
              <a:t>: </a:t>
            </a:r>
            <a:r>
              <a:rPr lang="en-US" dirty="0"/>
              <a:t>true/false </a:t>
            </a:r>
            <a:r>
              <a:rPr lang="en-US" dirty="0" smtClean="0"/>
              <a:t>that has been spell checked since document was last </a:t>
            </a:r>
            <a:r>
              <a:rPr lang="en-US" dirty="0"/>
              <a:t>edited: :</a:t>
            </a:r>
            <a:r>
              <a:rPr lang="en-US" dirty="0">
                <a:cs typeface="Consolas" panose="020B0609020204030204" pitchFamily="49" charset="0"/>
              </a:rPr>
              <a:t>next </a:t>
            </a:r>
            <a:r>
              <a:rPr lang="en-US" dirty="0" smtClean="0">
                <a:cs typeface="Consolas" panose="020B0609020204030204" pitchFamily="49" charset="0"/>
              </a:rPr>
              <a:t>slide</a:t>
            </a:r>
          </a:p>
          <a:p>
            <a:pPr marL="32544" indent="0">
              <a:spcAft>
                <a:spcPts val="300"/>
              </a:spcAft>
              <a:buNone/>
            </a:pPr>
            <a:r>
              <a:rPr lang="en-US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SpellingErrors.Count</a:t>
            </a:r>
            <a:r>
              <a:rPr lang="en-US" dirty="0" smtClean="0"/>
              <a:t>: the number of typographical errors</a:t>
            </a:r>
          </a:p>
          <a:p>
            <a:pPr marL="32544" indent="0">
              <a:buNone/>
            </a:pPr>
            <a:endParaRPr lang="en-US" dirty="0" smtClean="0"/>
          </a:p>
          <a:p>
            <a:pPr marL="32544" indent="0">
              <a:buNone/>
            </a:pPr>
            <a:r>
              <a:rPr lang="en-US" dirty="0" smtClean="0"/>
              <a:t>Note: Information for these attributes can be viewed by passing the information as a parameter to a message box </a:t>
            </a:r>
          </a:p>
          <a:p>
            <a:pPr marL="32544" indent="0">
              <a:buNone/>
            </a:pPr>
            <a:r>
              <a:rPr lang="en-US" dirty="0" smtClean="0"/>
              <a:t>e.g.,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MsgBox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Attribute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03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Of Accessing Attributes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Program illustrating an example usage</a:t>
            </a:r>
            <a:r>
              <a:rPr lang="en-US" dirty="0"/>
              <a:t>: </a:t>
            </a:r>
            <a:r>
              <a:rPr lang="en-US" sz="2000" dirty="0" smtClean="0">
                <a:latin typeface="Consolas" panose="020B0609020204030204" pitchFamily="49" charset="0"/>
              </a:rPr>
              <a:t>2activeDocumentAttributes.docm</a:t>
            </a:r>
          </a:p>
          <a:p>
            <a:endParaRPr lang="en-US" sz="20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</a:t>
            </a:r>
            <a:r>
              <a:rPr lang="en-US" sz="1800" dirty="0" err="1">
                <a:latin typeface="Consolas" panose="020B0609020204030204" pitchFamily="49" charset="0"/>
              </a:rPr>
              <a:t>activeDocumentAttributes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</a:t>
            </a:r>
            <a:r>
              <a:rPr lang="en-US" sz="1800" dirty="0" err="1">
                <a:latin typeface="Consolas" panose="020B0609020204030204" pitchFamily="49" charset="0"/>
              </a:rPr>
              <a:t>ActiveDocument.Application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</a:t>
            </a:r>
            <a:r>
              <a:rPr lang="en-US" sz="1800" dirty="0" err="1">
                <a:latin typeface="Consolas" panose="020B0609020204030204" pitchFamily="49" charset="0"/>
              </a:rPr>
              <a:t>ActiveDocument.Name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</a:t>
            </a:r>
            <a:r>
              <a:rPr lang="en-US" sz="1800" dirty="0" err="1">
                <a:latin typeface="Consolas" panose="020B0609020204030204" pitchFamily="49" charset="0"/>
              </a:rPr>
              <a:t>ActiveDocument.Path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</a:t>
            </a:r>
            <a:r>
              <a:rPr lang="en-US" sz="1800" dirty="0" err="1">
                <a:latin typeface="Consolas" panose="020B0609020204030204" pitchFamily="49" charset="0"/>
              </a:rPr>
              <a:t>ActiveDocument.FullName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MsgBox </a:t>
            </a:r>
            <a:r>
              <a:rPr lang="en-US" sz="1800" dirty="0">
                <a:latin typeface="Consolas" panose="020B0609020204030204" pitchFamily="49" charset="0"/>
              </a:rPr>
              <a:t>("Spell checked? " &amp; </a:t>
            </a:r>
            <a:r>
              <a:rPr lang="en-US" sz="1800" dirty="0" smtClean="0">
                <a:latin typeface="Consolas" panose="020B0609020204030204" pitchFamily="49" charset="0"/>
              </a:rPr>
              <a:t>_ 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</a:t>
            </a:r>
            <a:r>
              <a:rPr lang="en-US" sz="1800" dirty="0" err="1" smtClean="0">
                <a:latin typeface="Consolas" panose="020B0609020204030204" pitchFamily="49" charset="0"/>
              </a:rPr>
              <a:t>ActiveDocument.SpellingChecked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("Password protected? " &amp; </a:t>
            </a:r>
            <a:r>
              <a:rPr lang="en-US" sz="1800" dirty="0" smtClean="0">
                <a:latin typeface="Consolas" panose="020B0609020204030204" pitchFamily="49" charset="0"/>
              </a:rPr>
              <a:t>_  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</a:t>
            </a:r>
            <a:r>
              <a:rPr lang="en-US" sz="1800" dirty="0" err="1" smtClean="0">
                <a:latin typeface="Consolas" panose="020B0609020204030204" pitchFamily="49" charset="0"/>
              </a:rPr>
              <a:t>ActiveDocument.HasPassword</a:t>
            </a:r>
            <a:r>
              <a:rPr lang="en-US" sz="1800" dirty="0" smtClean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MsgBox </a:t>
            </a:r>
            <a:r>
              <a:rPr lang="en-US" sz="1800" dirty="0">
                <a:latin typeface="Consolas" panose="020B0609020204030204" pitchFamily="49" charset="0"/>
              </a:rPr>
              <a:t>("# typos=" &amp; </a:t>
            </a:r>
            <a:r>
              <a:rPr lang="en-US" sz="1800" dirty="0" err="1">
                <a:latin typeface="Consolas" panose="020B0609020204030204" pitchFamily="49" charset="0"/>
              </a:rPr>
              <a:t>ActiveDocument.SpellingErrors.Count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07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Methods </a:t>
            </a:r>
            <a:r>
              <a:rPr lang="en-US" dirty="0"/>
              <a:t>Of 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/>
              <a:t> Object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2544" indent="0">
              <a:buNone/>
            </a:pPr>
            <a:r>
              <a:rPr lang="en-US" sz="20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Checkspelling</a:t>
            </a:r>
            <a:r>
              <a:rPr lang="en-US" sz="2000" dirty="0" smtClean="0"/>
              <a:t>: exactly as it sounds: next slide</a:t>
            </a:r>
          </a:p>
          <a:p>
            <a:pPr marL="32544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Close</a:t>
            </a:r>
            <a:r>
              <a:rPr lang="en-US" sz="2000" dirty="0" smtClean="0"/>
              <a:t>: closes the active document (different options available)</a:t>
            </a:r>
          </a:p>
          <a:p>
            <a:pPr marL="32544" indent="0">
              <a:buNone/>
            </a:pPr>
            <a:r>
              <a:rPr lang="en-US" sz="20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CountNumberedItems</a:t>
            </a:r>
            <a:r>
              <a:rPr lang="en-US" sz="2000" dirty="0" smtClean="0"/>
              <a:t>: number of bulleted and numbered elements: next slide</a:t>
            </a:r>
          </a:p>
          <a:p>
            <a:pPr marL="32544" indent="0">
              <a:buNone/>
            </a:pPr>
            <a:r>
              <a:rPr lang="en-US" sz="20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DeleteAllComments</a:t>
            </a:r>
            <a:r>
              <a:rPr lang="en-US" sz="2000" dirty="0" smtClean="0"/>
              <a:t>: removes comments from the </a:t>
            </a:r>
            <a:r>
              <a:rPr lang="en-US" sz="2000" dirty="0"/>
              <a:t>current document : next slide</a:t>
            </a:r>
            <a:endParaRPr lang="en-US" sz="2000" dirty="0" smtClean="0"/>
          </a:p>
          <a:p>
            <a:pPr marL="32544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Printout</a:t>
            </a:r>
            <a:r>
              <a:rPr lang="en-US" sz="2000" dirty="0" smtClean="0"/>
              <a:t>: prints current active document on the default </a:t>
            </a:r>
            <a:r>
              <a:rPr lang="en-US" sz="2000" dirty="0"/>
              <a:t>printer : next slide</a:t>
            </a:r>
            <a:endParaRPr lang="en-US" sz="2000" dirty="0" smtClean="0"/>
          </a:p>
          <a:p>
            <a:pPr marL="32544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</a:t>
            </a:r>
            <a:r>
              <a:rPr lang="en-US" sz="2000" dirty="0" smtClean="0"/>
              <a:t>: saves the current document under the same name: next slide</a:t>
            </a:r>
          </a:p>
          <a:p>
            <a:pPr marL="32544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SaveAs2</a:t>
            </a:r>
            <a:r>
              <a:rPr lang="en-US" sz="2000" dirty="0" smtClean="0"/>
              <a:t>: saves the current document under a </a:t>
            </a:r>
            <a:r>
              <a:rPr lang="en-US" sz="2000" dirty="0"/>
              <a:t>different name: : next </a:t>
            </a:r>
            <a:r>
              <a:rPr lang="en-US" sz="2000" dirty="0" smtClean="0"/>
              <a:t>slide</a:t>
            </a:r>
          </a:p>
          <a:p>
            <a:pPr marL="32544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sz="2000" dirty="0" smtClean="0"/>
              <a:t>: select some text in the active document</a:t>
            </a:r>
          </a:p>
          <a:p>
            <a:pPr marL="32544" indent="0">
              <a:buNone/>
            </a:pPr>
            <a:r>
              <a:rPr lang="en-US" sz="20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SendMail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2000" dirty="0" smtClean="0"/>
              <a:t>: sends an email using MS-Outlook, the currently active document becomes a file attachment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4415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638800" cy="944562"/>
          </a:xfrm>
        </p:spPr>
        <p:txBody>
          <a:bodyPr/>
          <a:lstStyle/>
          <a:p>
            <a:r>
              <a:rPr lang="en-CA" dirty="0" smtClean="0"/>
              <a:t>Example Of Using Methods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Program illustrating an example usage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</a:rPr>
              <a:t>3activeDocumentMethods.docm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Sub </a:t>
            </a:r>
            <a:r>
              <a:rPr lang="en-US" sz="1800" dirty="0" err="1">
                <a:latin typeface="Consolas" panose="020B0609020204030204" pitchFamily="49" charset="0"/>
              </a:rPr>
              <a:t>activeDocumentAttributes</a:t>
            </a:r>
            <a:r>
              <a:rPr lang="en-US" sz="1800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ActiveDocument.CheckSpelling</a:t>
            </a: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</a:t>
            </a:r>
            <a:r>
              <a:rPr lang="en-US" sz="1800" dirty="0" err="1">
                <a:latin typeface="Consolas" panose="020B0609020204030204" pitchFamily="49" charset="0"/>
              </a:rPr>
              <a:t>ActiveDocument.CountNumberedItems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MsgBox (</a:t>
            </a:r>
            <a:r>
              <a:rPr lang="en-US" sz="1800" dirty="0" err="1">
                <a:latin typeface="Consolas" panose="020B0609020204030204" pitchFamily="49" charset="0"/>
              </a:rPr>
              <a:t>ActiveDocument.DeleteAllComments</a:t>
            </a:r>
            <a:r>
              <a:rPr lang="en-US" sz="1800" dirty="0">
                <a:latin typeface="Consolas" panose="020B0609020204030204" pitchFamily="49" charset="0"/>
              </a:rPr>
              <a:t>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ActiveDocument.PrintOut</a:t>
            </a: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ActiveDocument.Save</a:t>
            </a: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ActiveDocument.SaveAs2 ("Copy")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End Sub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1695"/>
            <a:ext cx="3139712" cy="27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17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ActiveDocument.SendMail()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Runs </a:t>
            </a:r>
            <a:r>
              <a:rPr lang="en-US" dirty="0"/>
              <a:t>the default email program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active document </a:t>
            </a:r>
            <a:r>
              <a:rPr lang="en-US" dirty="0" smtClean="0"/>
              <a:t>automatically becomes </a:t>
            </a:r>
            <a:r>
              <a:rPr lang="en-US" dirty="0"/>
              <a:t>an </a:t>
            </a:r>
            <a:r>
              <a:rPr lang="en-US" dirty="0" smtClean="0"/>
              <a:t>attachment</a:t>
            </a:r>
            <a:endParaRPr lang="en-US" dirty="0"/>
          </a:p>
          <a:p>
            <a:r>
              <a:rPr lang="en-US" dirty="0" smtClean="0"/>
              <a:t>Subject line </a:t>
            </a:r>
            <a:r>
              <a:rPr lang="en-US" dirty="0"/>
              <a:t>= name of </a:t>
            </a:r>
            <a:r>
              <a:rPr lang="en-US" dirty="0" smtClean="0"/>
              <a:t>document</a:t>
            </a:r>
          </a:p>
          <a:p>
            <a:r>
              <a:rPr lang="en-US" dirty="0" smtClean="0"/>
              <a:t>(For anything more ‘fancy’ you should use VBA to create and access an MS-Outlook object)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1913472"/>
            <a:ext cx="4114800" cy="233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51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“Finding” Things In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can be done in different ways</a:t>
            </a:r>
          </a:p>
          <a:p>
            <a:r>
              <a:rPr lang="en-US" dirty="0" smtClean="0"/>
              <a:t>Example (common)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is an object that is part 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object in a document.</a:t>
            </a:r>
          </a:p>
          <a:p>
            <a:pPr lvl="1"/>
            <a:r>
              <a:rPr lang="en-US" dirty="0" smtClean="0"/>
              <a:t>JT’s note: although it may appear to be confusing at first it doesn’t mean that the find (or find and replace) requires text to be selected.</a:t>
            </a:r>
          </a:p>
          <a:p>
            <a:pPr lvl="1"/>
            <a:r>
              <a:rPr lang="en-US" dirty="0" smtClean="0"/>
              <a:t>Making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a part of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’ was merely a design decision on the part of Microsoft.</a:t>
            </a:r>
          </a:p>
          <a:p>
            <a:r>
              <a:rPr lang="en-US" dirty="0" smtClean="0"/>
              <a:t>Example (alternative is JT’s preferred approach) </a:t>
            </a:r>
            <a:r>
              <a:rPr lang="en-US" dirty="0"/>
              <a:t>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/>
              <a:t>’ is an object that is part of the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Content</a:t>
            </a:r>
            <a:r>
              <a:rPr lang="en-US" dirty="0" smtClean="0"/>
              <a:t>’ </a:t>
            </a:r>
            <a:r>
              <a:rPr lang="en-US" dirty="0"/>
              <a:t>object </a:t>
            </a:r>
            <a:r>
              <a:rPr lang="en-US" dirty="0" smtClean="0"/>
              <a:t>of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More details coming up...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90600" y="5943600"/>
            <a:ext cx="5886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One source of information:</a:t>
            </a:r>
            <a:endParaRPr lang="en-US" sz="900" dirty="0">
              <a:hlinkClick r:id="rId3"/>
            </a:endParaRPr>
          </a:p>
          <a:p>
            <a:r>
              <a:rPr lang="en-US" sz="900" dirty="0">
                <a:hlinkClick r:id="rId3"/>
              </a:rPr>
              <a:t>http://msdn.microsoft.com/en-us/library/office/aa211953(v=office.11).aspx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53610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Replacement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828800"/>
            <a:ext cx="6743700" cy="3829050"/>
          </a:xfrm>
        </p:spPr>
        <p:txBody>
          <a:bodyPr/>
          <a:lstStyle/>
          <a:p>
            <a:r>
              <a:rPr lang="en-US" b="1" dirty="0"/>
              <a:t>Word document containing the macro</a:t>
            </a:r>
            <a:r>
              <a:rPr lang="en-US" dirty="0"/>
              <a:t>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4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simpleFind.docm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sub simpleFind()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ActiveDocument.Content.Find.Execute FindText:="tamj",ReplaceWith:="tam"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54794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 'The instruction can be broken into two lines without causing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+mj-lt"/>
                <a:cs typeface="Consolas" panose="020B0609020204030204" pitchFamily="49" charset="0"/>
              </a:rPr>
              <a:t> 'An error by using an underscore as a connector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ActiveDocument.Content.Find.Execute FindText:="tamj", _</a:t>
            </a:r>
          </a:p>
          <a:p>
            <a:pPr marL="254794" lvl="1" indent="0">
              <a:buNone/>
            </a:pPr>
            <a:r>
              <a:rPr lang="en-US" sz="1800" dirty="0">
                <a:solidFill>
                  <a:srgbClr val="0070C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ReplaceWith:="tam"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0" y="5008728"/>
            <a:ext cx="3200400" cy="184927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1500" dirty="0">
                <a:solidFill>
                  <a:schemeClr val="tx1"/>
                </a:solidFill>
              </a:rPr>
              <a:t>Background for example: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My old email address (still works): </a:t>
            </a:r>
            <a:r>
              <a:rPr lang="en-US" sz="1500" dirty="0">
                <a:solidFill>
                  <a:schemeClr val="tx1"/>
                </a:solidFill>
                <a:hlinkClick r:id="rId3"/>
              </a:rPr>
              <a:t>tamj@cpsc.ucalgary.ca</a:t>
            </a:r>
            <a:endParaRPr lang="en-US" sz="15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My new email address: </a:t>
            </a:r>
            <a:r>
              <a:rPr lang="en-US" sz="1500" dirty="0">
                <a:solidFill>
                  <a:schemeClr val="tx1"/>
                </a:solidFill>
                <a:hlinkClick r:id="rId4"/>
              </a:rPr>
              <a:t>tam@ucalgary.ca</a:t>
            </a:r>
            <a:endParaRPr lang="en-US" sz="1500" dirty="0">
              <a:solidFill>
                <a:schemeClr val="tx1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Incorrect variant:    </a:t>
            </a:r>
            <a:r>
              <a:rPr lang="en-US" sz="1500" b="1" dirty="0">
                <a:solidFill>
                  <a:srgbClr val="FF0000"/>
                </a:solidFill>
              </a:rPr>
              <a:t>tamj</a:t>
            </a:r>
            <a:r>
              <a:rPr lang="en-US" sz="1500" dirty="0">
                <a:solidFill>
                  <a:schemeClr val="tx1"/>
                </a:solidFill>
              </a:rPr>
              <a:t>@ucalgary.ca</a:t>
            </a:r>
          </a:p>
          <a:p>
            <a:endParaRPr lang="en-US" sz="1500" dirty="0">
              <a:solidFill>
                <a:schemeClr val="tx1"/>
              </a:solidFill>
            </a:endParaRPr>
          </a:p>
          <a:p>
            <a:endParaRPr lang="en-US" sz="1500" dirty="0">
              <a:solidFill>
                <a:schemeClr val="tx1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6460068" y="2459886"/>
            <a:ext cx="880534" cy="1098265"/>
          </a:xfrm>
          <a:custGeom>
            <a:avLst/>
            <a:gdLst>
              <a:gd name="connsiteX0" fmla="*/ 812800 w 1174045"/>
              <a:gd name="connsiteY0" fmla="*/ 8043 h 1464353"/>
              <a:gd name="connsiteX1" fmla="*/ 1117600 w 1174045"/>
              <a:gd name="connsiteY1" fmla="*/ 41910 h 1464353"/>
              <a:gd name="connsiteX2" fmla="*/ 1151467 w 1174045"/>
              <a:gd name="connsiteY2" fmla="*/ 75776 h 1464353"/>
              <a:gd name="connsiteX3" fmla="*/ 1174045 w 1174045"/>
              <a:gd name="connsiteY3" fmla="*/ 109643 h 1464353"/>
              <a:gd name="connsiteX4" fmla="*/ 1162756 w 1174045"/>
              <a:gd name="connsiteY4" fmla="*/ 369287 h 1464353"/>
              <a:gd name="connsiteX5" fmla="*/ 1140178 w 1174045"/>
              <a:gd name="connsiteY5" fmla="*/ 414443 h 1464353"/>
              <a:gd name="connsiteX6" fmla="*/ 1095022 w 1174045"/>
              <a:gd name="connsiteY6" fmla="*/ 482176 h 1464353"/>
              <a:gd name="connsiteX7" fmla="*/ 1038578 w 1174045"/>
              <a:gd name="connsiteY7" fmla="*/ 561198 h 1464353"/>
              <a:gd name="connsiteX8" fmla="*/ 1004711 w 1174045"/>
              <a:gd name="connsiteY8" fmla="*/ 583776 h 1464353"/>
              <a:gd name="connsiteX9" fmla="*/ 970845 w 1174045"/>
              <a:gd name="connsiteY9" fmla="*/ 628932 h 1464353"/>
              <a:gd name="connsiteX10" fmla="*/ 936978 w 1174045"/>
              <a:gd name="connsiteY10" fmla="*/ 662798 h 1464353"/>
              <a:gd name="connsiteX11" fmla="*/ 925689 w 1174045"/>
              <a:gd name="connsiteY11" fmla="*/ 696665 h 1464353"/>
              <a:gd name="connsiteX12" fmla="*/ 857956 w 1174045"/>
              <a:gd name="connsiteY12" fmla="*/ 764398 h 1464353"/>
              <a:gd name="connsiteX13" fmla="*/ 790222 w 1174045"/>
              <a:gd name="connsiteY13" fmla="*/ 820843 h 1464353"/>
              <a:gd name="connsiteX14" fmla="*/ 733778 w 1174045"/>
              <a:gd name="connsiteY14" fmla="*/ 888576 h 1464353"/>
              <a:gd name="connsiteX15" fmla="*/ 711200 w 1174045"/>
              <a:gd name="connsiteY15" fmla="*/ 922443 h 1464353"/>
              <a:gd name="connsiteX16" fmla="*/ 666045 w 1174045"/>
              <a:gd name="connsiteY16" fmla="*/ 945021 h 1464353"/>
              <a:gd name="connsiteX17" fmla="*/ 541867 w 1174045"/>
              <a:gd name="connsiteY17" fmla="*/ 1046621 h 1464353"/>
              <a:gd name="connsiteX18" fmla="*/ 496711 w 1174045"/>
              <a:gd name="connsiteY18" fmla="*/ 1103065 h 1464353"/>
              <a:gd name="connsiteX19" fmla="*/ 462845 w 1174045"/>
              <a:gd name="connsiteY19" fmla="*/ 1125643 h 1464353"/>
              <a:gd name="connsiteX20" fmla="*/ 440267 w 1174045"/>
              <a:gd name="connsiteY20" fmla="*/ 1159510 h 1464353"/>
              <a:gd name="connsiteX21" fmla="*/ 361245 w 1174045"/>
              <a:gd name="connsiteY21" fmla="*/ 1204665 h 1464353"/>
              <a:gd name="connsiteX22" fmla="*/ 270934 w 1174045"/>
              <a:gd name="connsiteY22" fmla="*/ 1283687 h 1464353"/>
              <a:gd name="connsiteX23" fmla="*/ 203200 w 1174045"/>
              <a:gd name="connsiteY23" fmla="*/ 1328843 h 1464353"/>
              <a:gd name="connsiteX24" fmla="*/ 169334 w 1174045"/>
              <a:gd name="connsiteY24" fmla="*/ 1351421 h 1464353"/>
              <a:gd name="connsiteX25" fmla="*/ 146756 w 1174045"/>
              <a:gd name="connsiteY25" fmla="*/ 1385287 h 1464353"/>
              <a:gd name="connsiteX26" fmla="*/ 112889 w 1174045"/>
              <a:gd name="connsiteY26" fmla="*/ 1396576 h 1464353"/>
              <a:gd name="connsiteX27" fmla="*/ 45156 w 1174045"/>
              <a:gd name="connsiteY27" fmla="*/ 1441732 h 1464353"/>
              <a:gd name="connsiteX28" fmla="*/ 0 w 1174045"/>
              <a:gd name="connsiteY28" fmla="*/ 1464310 h 1464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74045" h="1464353">
                <a:moveTo>
                  <a:pt x="812800" y="8043"/>
                </a:moveTo>
                <a:cubicBezTo>
                  <a:pt x="944324" y="13523"/>
                  <a:pt x="1031486" y="-29852"/>
                  <a:pt x="1117600" y="41910"/>
                </a:cubicBezTo>
                <a:cubicBezTo>
                  <a:pt x="1129865" y="52130"/>
                  <a:pt x="1141246" y="63512"/>
                  <a:pt x="1151467" y="75776"/>
                </a:cubicBezTo>
                <a:cubicBezTo>
                  <a:pt x="1160153" y="86199"/>
                  <a:pt x="1166519" y="98354"/>
                  <a:pt x="1174045" y="109643"/>
                </a:cubicBezTo>
                <a:cubicBezTo>
                  <a:pt x="1170282" y="196191"/>
                  <a:pt x="1172323" y="283187"/>
                  <a:pt x="1162756" y="369287"/>
                </a:cubicBezTo>
                <a:cubicBezTo>
                  <a:pt x="1160898" y="386013"/>
                  <a:pt x="1146807" y="398975"/>
                  <a:pt x="1140178" y="414443"/>
                </a:cubicBezTo>
                <a:cubicBezTo>
                  <a:pt x="1108668" y="487967"/>
                  <a:pt x="1157660" y="407011"/>
                  <a:pt x="1095022" y="482176"/>
                </a:cubicBezTo>
                <a:cubicBezTo>
                  <a:pt x="1062963" y="520647"/>
                  <a:pt x="1079262" y="520514"/>
                  <a:pt x="1038578" y="561198"/>
                </a:cubicBezTo>
                <a:cubicBezTo>
                  <a:pt x="1028984" y="570792"/>
                  <a:pt x="1016000" y="576250"/>
                  <a:pt x="1004711" y="583776"/>
                </a:cubicBezTo>
                <a:cubicBezTo>
                  <a:pt x="993422" y="598828"/>
                  <a:pt x="983089" y="614647"/>
                  <a:pt x="970845" y="628932"/>
                </a:cubicBezTo>
                <a:cubicBezTo>
                  <a:pt x="960455" y="641053"/>
                  <a:pt x="945834" y="649515"/>
                  <a:pt x="936978" y="662798"/>
                </a:cubicBezTo>
                <a:cubicBezTo>
                  <a:pt x="930377" y="672699"/>
                  <a:pt x="932995" y="687272"/>
                  <a:pt x="925689" y="696665"/>
                </a:cubicBezTo>
                <a:cubicBezTo>
                  <a:pt x="906086" y="721869"/>
                  <a:pt x="880534" y="741820"/>
                  <a:pt x="857956" y="764398"/>
                </a:cubicBezTo>
                <a:cubicBezTo>
                  <a:pt x="814495" y="807859"/>
                  <a:pt x="837373" y="789409"/>
                  <a:pt x="790222" y="820843"/>
                </a:cubicBezTo>
                <a:cubicBezTo>
                  <a:pt x="734172" y="904922"/>
                  <a:pt x="806206" y="801663"/>
                  <a:pt x="733778" y="888576"/>
                </a:cubicBezTo>
                <a:cubicBezTo>
                  <a:pt x="725092" y="898999"/>
                  <a:pt x="721623" y="913757"/>
                  <a:pt x="711200" y="922443"/>
                </a:cubicBezTo>
                <a:cubicBezTo>
                  <a:pt x="698272" y="933216"/>
                  <a:pt x="679069" y="934365"/>
                  <a:pt x="666045" y="945021"/>
                </a:cubicBezTo>
                <a:cubicBezTo>
                  <a:pt x="523168" y="1061920"/>
                  <a:pt x="643811" y="995648"/>
                  <a:pt x="541867" y="1046621"/>
                </a:cubicBezTo>
                <a:cubicBezTo>
                  <a:pt x="526815" y="1065436"/>
                  <a:pt x="513749" y="1086027"/>
                  <a:pt x="496711" y="1103065"/>
                </a:cubicBezTo>
                <a:cubicBezTo>
                  <a:pt x="487117" y="1112659"/>
                  <a:pt x="472439" y="1116049"/>
                  <a:pt x="462845" y="1125643"/>
                </a:cubicBezTo>
                <a:cubicBezTo>
                  <a:pt x="453251" y="1135237"/>
                  <a:pt x="449861" y="1149916"/>
                  <a:pt x="440267" y="1159510"/>
                </a:cubicBezTo>
                <a:cubicBezTo>
                  <a:pt x="424314" y="1175463"/>
                  <a:pt x="378949" y="1195813"/>
                  <a:pt x="361245" y="1204665"/>
                </a:cubicBezTo>
                <a:cubicBezTo>
                  <a:pt x="297274" y="1300622"/>
                  <a:pt x="402638" y="1151983"/>
                  <a:pt x="270934" y="1283687"/>
                </a:cubicBezTo>
                <a:cubicBezTo>
                  <a:pt x="228653" y="1325968"/>
                  <a:pt x="252213" y="1312505"/>
                  <a:pt x="203200" y="1328843"/>
                </a:cubicBezTo>
                <a:cubicBezTo>
                  <a:pt x="191911" y="1336369"/>
                  <a:pt x="178928" y="1341827"/>
                  <a:pt x="169334" y="1351421"/>
                </a:cubicBezTo>
                <a:cubicBezTo>
                  <a:pt x="159740" y="1361015"/>
                  <a:pt x="157350" y="1376812"/>
                  <a:pt x="146756" y="1385287"/>
                </a:cubicBezTo>
                <a:cubicBezTo>
                  <a:pt x="137464" y="1392721"/>
                  <a:pt x="124178" y="1392813"/>
                  <a:pt x="112889" y="1396576"/>
                </a:cubicBezTo>
                <a:cubicBezTo>
                  <a:pt x="73205" y="1456102"/>
                  <a:pt x="113193" y="1412573"/>
                  <a:pt x="45156" y="1441732"/>
                </a:cubicBezTo>
                <a:cubicBezTo>
                  <a:pt x="-12396" y="1466397"/>
                  <a:pt x="30557" y="1464310"/>
                  <a:pt x="0" y="1464310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08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5" grpId="0" animBg="1"/>
      <p:bldP spid="6" grpId="0" uiExpan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Complex 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6543"/>
            <a:ext cx="8382000" cy="3830989"/>
          </a:xfrm>
        </p:spPr>
        <p:txBody>
          <a:bodyPr>
            <a:normAutofit/>
          </a:bodyPr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findReplaceAllCaseSensitive.docm</a:t>
            </a:r>
          </a:p>
          <a:p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findReplaceAllCaseSensitive()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ActiveDocument.Content.Find.Execute FindText:="</a:t>
            </a:r>
            <a:r>
              <a:rPr lang="en-US" sz="19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tamj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", _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  ReplaceWith:="</a:t>
            </a:r>
            <a:r>
              <a:rPr lang="en-US" sz="19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", Replace:=wdReplaceAll, _      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      MatchCase:=True</a:t>
            </a:r>
          </a:p>
          <a:p>
            <a:pPr marL="254794" lvl="1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209800" y="4648200"/>
            <a:ext cx="1057275" cy="2084368"/>
            <a:chOff x="990600" y="3593068"/>
            <a:chExt cx="1409700" cy="2779157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962400"/>
              <a:ext cx="1409700" cy="24098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990600" y="3593068"/>
              <a:ext cx="1143000" cy="492443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/>
                <a:t>Before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679548" y="4676775"/>
            <a:ext cx="1085850" cy="2055793"/>
            <a:chOff x="4800600" y="3593068"/>
            <a:chExt cx="1447800" cy="2741057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0600" y="3962400"/>
              <a:ext cx="1447800" cy="237172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50757" y="3593068"/>
              <a:ext cx="1143000" cy="492443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/>
                <a:t>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0945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876800" cy="944562"/>
          </a:xfrm>
        </p:spPr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998" y="1447800"/>
            <a:ext cx="8755002" cy="5562600"/>
          </a:xfrm>
        </p:spPr>
        <p:txBody>
          <a:bodyPr/>
          <a:lstStyle/>
          <a:p>
            <a:r>
              <a:rPr lang="en-US" sz="2000" dirty="0"/>
              <a:t>For ‘deep’ commands that require many levels of ‘dots’, the ‘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2000" dirty="0"/>
              <a:t>’, ‘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2000" dirty="0"/>
              <a:t>’ can be a useful abbreviation</a:t>
            </a:r>
            <a:r>
              <a:rPr lang="en-US" sz="2000" dirty="0" smtClean="0"/>
              <a:t>.</a:t>
            </a:r>
            <a:endParaRPr lang="en-US" sz="2000" dirty="0"/>
          </a:p>
          <a:p>
            <a:pPr marL="173831" indent="-173831"/>
            <a:r>
              <a:rPr lang="en-US" sz="1800" b="1" dirty="0"/>
              <a:t>Example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254794" lvl="1" indent="0">
              <a:buNone/>
            </a:pPr>
            <a:r>
              <a:rPr lang="en-US" dirty="0"/>
              <a:t>Equivalent  to (if between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dirty="0"/>
              <a:t>’ and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dirty="0"/>
              <a:t>’:</a:t>
            </a:r>
          </a:p>
          <a:p>
            <a:pPr marL="254794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ActiveDocument.Content.Find.Text = "tamj"</a:t>
            </a:r>
            <a:endParaRPr lang="en-US" sz="1800" dirty="0"/>
          </a:p>
          <a:p>
            <a:r>
              <a:rPr lang="en-US" sz="1800" dirty="0"/>
              <a:t>Previous example, the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sz="1800" dirty="0"/>
              <a:t>’ employing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en-US" sz="1800" dirty="0"/>
              <a:t>’,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  <a:r>
              <a:rPr lang="en-US" sz="1800" dirty="0"/>
              <a:t>’: </a:t>
            </a:r>
          </a:p>
          <a:p>
            <a:r>
              <a:rPr lang="en-US" sz="1800" dirty="0"/>
              <a:t>Also the search and replacement text are specified separately to shorten the ‘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execute</a:t>
            </a:r>
            <a:r>
              <a:rPr lang="en-US" sz="1800" dirty="0"/>
              <a:t>’ (the “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ActiveDocument.Content.Find” listed once)</a:t>
            </a:r>
            <a:endParaRPr lang="en-US" sz="1800" dirty="0"/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.Text = "tamj"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.Replacement.Text = "tam"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.Execute MatchCase:=True,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</a:p>
          <a:p>
            <a:pPr marL="254794" lvl="1" indent="0">
              <a:buNone/>
            </a:pPr>
            <a:endParaRPr lang="en-US" dirty="0"/>
          </a:p>
          <a:p>
            <a:pPr marL="254794" lvl="1" indent="0">
              <a:buNone/>
            </a:pPr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3048000" y="4648200"/>
            <a:ext cx="4796982" cy="1107996"/>
            <a:chOff x="2438401" y="3071148"/>
            <a:chExt cx="6395976" cy="1477328"/>
          </a:xfrm>
        </p:grpSpPr>
        <p:sp>
          <p:nvSpPr>
            <p:cNvPr id="7" name="TextBox 6"/>
            <p:cNvSpPr txBox="1"/>
            <p:nvPr/>
          </p:nvSpPr>
          <p:spPr>
            <a:xfrm>
              <a:off x="6776977" y="3071148"/>
              <a:ext cx="205740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rgbClr val="FF0000"/>
                  </a:solidFill>
                </a:rPr>
                <a:t>‘Find text’ and ‘replacement text’ moved here to simplify the ‘</a:t>
              </a:r>
              <a:r>
                <a:rPr lang="en-US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.execute</a:t>
              </a:r>
              <a:r>
                <a:rPr lang="en-US" sz="1200" b="1" dirty="0">
                  <a:solidFill>
                    <a:srgbClr val="FF0000"/>
                  </a:solidFill>
                </a:rPr>
                <a:t>’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H="1">
              <a:off x="4267201" y="3752115"/>
              <a:ext cx="2509776" cy="389692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2438401" y="3752115"/>
              <a:ext cx="4338576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/>
          <p:cNvSpPr/>
          <p:nvPr/>
        </p:nvSpPr>
        <p:spPr>
          <a:xfrm>
            <a:off x="5550641" y="188443"/>
            <a:ext cx="3613472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ActiveDocument.Content.Find.Execute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244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utoUpdateAnimBg="0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 And Replace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not just limited to looking up text.</a:t>
            </a:r>
          </a:p>
          <a:p>
            <a:r>
              <a:rPr lang="en-US" dirty="0" smtClean="0"/>
              <a:t>Font effects e.g., bold, italic etc. can also be ‘found’ and changed.</a:t>
            </a:r>
          </a:p>
        </p:txBody>
      </p:sp>
    </p:spTree>
    <p:extLst>
      <p:ext uri="{BB962C8B-B14F-4D97-AF65-F5344CB8AC3E}">
        <p14:creationId xmlns:p14="http://schemas.microsoft.com/office/powerpoint/2010/main" val="92394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And Replacing Bold Font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5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findBold.docm</a:t>
            </a:r>
          </a:p>
          <a:p>
            <a:pPr marL="254794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'Removes all bold text</a:t>
            </a:r>
            <a:endParaRPr lang="en-US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findBold()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.Font.Bold = True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With .Replacement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.Font.Bold = False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.Execute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54794" lvl="1" indent="0">
              <a:buNone/>
            </a:pPr>
            <a:endParaRPr lang="en-US" sz="135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6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Finding/Replacing Formatting Styles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may already have a set of pre-created formatting styles defined in MS-Word.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You can redefine the characteristic of a style if you wish.</a:t>
            </a:r>
          </a:p>
          <a:p>
            <a:r>
              <a:rPr lang="en-US" dirty="0" smtClean="0"/>
              <a:t>Assume for this example that you wish to retain all existing styles and not change their characteristics.</a:t>
            </a:r>
          </a:p>
          <a:p>
            <a:r>
              <a:rPr lang="en-US" dirty="0" smtClean="0"/>
              <a:t>But you want to replace all </a:t>
            </a:r>
            <a:r>
              <a:rPr lang="en-US" i="1" u="sng" dirty="0" smtClean="0"/>
              <a:t>instances of one style </a:t>
            </a:r>
            <a:r>
              <a:rPr lang="en-US" dirty="0" smtClean="0"/>
              <a:t>with another style e.g., all text that is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dirty="0" smtClean="0"/>
              <a:t>’ is to become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dirty="0" smtClean="0"/>
              <a:t>’ </a:t>
            </a:r>
          </a:p>
          <a:p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</a:t>
            </a:r>
            <a:r>
              <a:rPr lang="en-US" dirty="0" smtClean="0"/>
              <a:t>’ can be used to search (and replace) instances of a formatting style.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1" y="2571750"/>
            <a:ext cx="1464469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711" t="2748" r="18849" b="87154"/>
          <a:stretch/>
        </p:blipFill>
        <p:spPr bwMode="auto">
          <a:xfrm>
            <a:off x="1771651" y="2571751"/>
            <a:ext cx="1252960" cy="757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969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Finding/Replacing Formatting </a:t>
            </a:r>
            <a:r>
              <a:rPr lang="en-US" dirty="0" smtClean="0"/>
              <a:t>Styles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05153"/>
            <a:ext cx="7848600" cy="3536270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Word document containing the </a:t>
            </a:r>
            <a:r>
              <a:rPr lang="en-US" b="1" dirty="0" smtClean="0"/>
              <a:t>macro</a:t>
            </a:r>
            <a:r>
              <a:rPr lang="en-US" dirty="0" smtClean="0"/>
              <a:t>: </a:t>
            </a:r>
            <a:r>
              <a:rPr lang="en-US" sz="2200" dirty="0"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2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findReplaceStyle.docm</a:t>
            </a:r>
            <a:endParaRPr lang="en-US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findReplaceStyle()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With ActiveDocument.Content.Find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.Style = "</a:t>
            </a: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Normal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With .Replacement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.Style = "</a:t>
            </a:r>
            <a:r>
              <a:rPr lang="en-US" sz="18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TamFont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.Execute Replace:=wdReplaceAll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With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467757" y="5082816"/>
            <a:ext cx="1414463" cy="1536226"/>
            <a:chOff x="533400" y="4800600"/>
            <a:chExt cx="1885950" cy="204830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5191551"/>
              <a:ext cx="1885950" cy="1657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85800" y="4800600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rtlCol="0" anchor="ctr"/>
            <a:lstStyle/>
            <a:p>
              <a:r>
                <a:rPr lang="en-US" b="1" dirty="0">
                  <a:solidFill>
                    <a:srgbClr val="0000FF"/>
                  </a:solidFill>
                </a:rPr>
                <a:t>BEFORE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153807" y="5003381"/>
            <a:ext cx="3400425" cy="2021358"/>
            <a:chOff x="4114800" y="4694688"/>
            <a:chExt cx="4533900" cy="269514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4800" y="5086776"/>
              <a:ext cx="1762125" cy="176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4114800" y="4694688"/>
              <a:ext cx="1219200" cy="3909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rtlCol="0" anchor="ctr"/>
            <a:lstStyle/>
            <a:p>
              <a:r>
                <a:rPr lang="en-US" b="1" dirty="0">
                  <a:solidFill>
                    <a:srgbClr val="0000FF"/>
                  </a:solidFill>
                </a:rPr>
                <a:t>AFTER</a:t>
              </a: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638801" y="5191551"/>
              <a:ext cx="3009899" cy="2198281"/>
              <a:chOff x="5638801" y="5191551"/>
              <a:chExt cx="3009899" cy="2198281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7200900" y="5420062"/>
                <a:ext cx="1447800" cy="1969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0000FF"/>
                    </a:solidFill>
                  </a:rPr>
                  <a:t>‘Normal’ style becomes ‘TamFont</a:t>
                </a:r>
                <a:r>
                  <a:rPr lang="en-US" dirty="0"/>
                  <a:t>’</a:t>
                </a:r>
              </a:p>
            </p:txBody>
          </p:sp>
          <p:cxnSp>
            <p:nvCxnSpPr>
              <p:cNvPr id="17" name="Straight Arrow Connector 16"/>
              <p:cNvCxnSpPr>
                <a:stCxn id="13" idx="1"/>
              </p:cNvCxnSpPr>
              <p:nvPr/>
            </p:nvCxnSpPr>
            <p:spPr>
              <a:xfrm flipH="1" flipV="1">
                <a:off x="5638801" y="5191551"/>
                <a:ext cx="1562099" cy="1213396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stCxn id="13" idx="1"/>
              </p:cNvCxnSpPr>
              <p:nvPr/>
            </p:nvCxnSpPr>
            <p:spPr>
              <a:xfrm flipH="1" flipV="1">
                <a:off x="5638801" y="6007716"/>
                <a:ext cx="1562099" cy="397231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/>
              <p:cNvCxnSpPr>
                <a:stCxn id="13" idx="1"/>
              </p:cNvCxnSpPr>
              <p:nvPr/>
            </p:nvCxnSpPr>
            <p:spPr>
              <a:xfrm flipH="1">
                <a:off x="5638801" y="6404947"/>
                <a:ext cx="1562099" cy="376853"/>
              </a:xfrm>
              <a:prstGeom prst="straightConnector1">
                <a:avLst/>
              </a:prstGeom>
              <a:ln w="3175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551346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Counting The Number Of Occurrences Of A 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 applications: </a:t>
            </a:r>
          </a:p>
          <a:p>
            <a:pPr lvl="1"/>
            <a:r>
              <a:rPr lang="en-US" dirty="0" smtClean="0"/>
              <a:t>Evaluating resumes by matching skills sought vs. skills listed by the applicant.</a:t>
            </a:r>
          </a:p>
          <a:p>
            <a:pPr lvl="1"/>
            <a:r>
              <a:rPr lang="en-US" dirty="0" smtClean="0"/>
              <a:t>Ranking the relevance of a paper vs. a search topic by the number of times that the topic is mentioned.</a:t>
            </a:r>
          </a:p>
          <a:p>
            <a:r>
              <a:rPr lang="en-US" dirty="0"/>
              <a:t>Complete Word document containing the macro: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7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counting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occurences.docm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01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Counting Occurrences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countingOccurences()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searchWord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searchWord = InputBox("Word to search for")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Exact match (assignment)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With ActiveDocument.Content.Find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Do While .Execute(FindText:=searchWord, Forward:=True, _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MatchWholeWord:=True) = True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count = count + 1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Loop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With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("Exact matches " &amp; count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75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Review: Lookup Tables (For Constants)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Excel: Lookup tables are used to define values that do not typically change but are referred to in multiple parts of a spreadsheet. </a:t>
            </a:r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728686"/>
            <a:ext cx="5715000" cy="39835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561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Named Constants</a:t>
            </a:r>
          </a:p>
        </p:txBody>
      </p:sp>
      <p:sp>
        <p:nvSpPr>
          <p:cNvPr id="10752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They are similar to variables: a memory location that’s been given a name.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Unlike variables their contents </a:t>
            </a:r>
            <a:r>
              <a:rPr lang="en-US" altLang="en-US" i="1" dirty="0" smtClean="0"/>
              <a:t>cannot </a:t>
            </a:r>
            <a:r>
              <a:rPr lang="en-US" altLang="en-US" dirty="0" smtClean="0"/>
              <a:t>change.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The naming conventions for choosing variable names generally apply to constants but constants should be all UPPER CASE.  (You can separate multiple words with an underscore).</a:t>
            </a:r>
          </a:p>
          <a:p>
            <a:pPr lvl="1" eaLnBrk="1" hangingPunct="1">
              <a:lnSpc>
                <a:spcPct val="90000"/>
              </a:lnSpc>
            </a:pPr>
            <a:r>
              <a:rPr lang="en-CA" altLang="en-US" dirty="0" smtClean="0"/>
              <a:t>This isn’t a usual Visual Basic convention but since it’s very common with most other languages so you will be required to follow it for this class.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Example </a:t>
            </a:r>
            <a:r>
              <a:rPr lang="en-CA" altLang="en-US" b="1" dirty="0" smtClean="0">
                <a:solidFill>
                  <a:srgbClr val="FF0000"/>
                </a:solidFill>
              </a:rPr>
              <a:t>CONST </a:t>
            </a:r>
            <a:r>
              <a:rPr lang="en-CA" altLang="en-US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PI</a:t>
            </a:r>
            <a:r>
              <a:rPr lang="en-CA" altLang="en-US" dirty="0" smtClean="0">
                <a:latin typeface="Arial" charset="0"/>
                <a:cs typeface="Arial" charset="0"/>
              </a:rPr>
              <a:t> = 3.14   </a:t>
            </a:r>
          </a:p>
          <a:p>
            <a:pPr lvl="1" eaLnBrk="1" hangingPunct="1">
              <a:lnSpc>
                <a:spcPct val="90000"/>
              </a:lnSpc>
            </a:pPr>
            <a:r>
              <a:rPr lang="en-CA" altLang="en-US" sz="2400" b="1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PI = Named constant</a:t>
            </a:r>
            <a:r>
              <a:rPr lang="en-CA" altLang="en-US" sz="2400" dirty="0" smtClean="0">
                <a:latin typeface="Arial" charset="0"/>
                <a:cs typeface="Arial" charset="0"/>
              </a:rPr>
              <a:t>, 3.14 = Unnamed constant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dirty="0" smtClean="0"/>
              <a:t>They are capitalized so the reader of the program can </a:t>
            </a:r>
            <a:r>
              <a:rPr lang="en-US" altLang="en-US" dirty="0" smtClean="0"/>
              <a:t>quickly </a:t>
            </a:r>
            <a:r>
              <a:rPr lang="en-CA" altLang="en-US" dirty="0" smtClean="0"/>
              <a:t>distinguish them from variables.</a:t>
            </a:r>
          </a:p>
          <a:p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68315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3" grpId="0" build="p" bldLvl="3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Declaring Named Constants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b="1" dirty="0" smtClean="0"/>
              <a:t>Format</a:t>
            </a:r>
            <a:r>
              <a:rPr lang="en-CA" dirty="0" smtClean="0"/>
              <a:t>:</a:t>
            </a:r>
          </a:p>
          <a:p>
            <a:pPr lvl="1">
              <a:buFont typeface="Arial" charset="0"/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Const &lt;</a:t>
            </a:r>
            <a:r>
              <a:rPr lang="en-CA" b="1" i="1" dirty="0" smtClean="0">
                <a:solidFill>
                  <a:srgbClr val="FF0000"/>
                </a:solidFill>
                <a:latin typeface="Consolas" pitchFamily="49" charset="0"/>
              </a:rPr>
              <a:t>Name of constant</a:t>
            </a: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&gt; = &lt;</a:t>
            </a:r>
            <a:r>
              <a:rPr lang="en-CA" b="1" i="1" dirty="0" smtClean="0">
                <a:solidFill>
                  <a:srgbClr val="FF0000"/>
                </a:solidFill>
                <a:latin typeface="Consolas" pitchFamily="49" charset="0"/>
              </a:rPr>
              <a:t>Expression</a:t>
            </a: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&gt;</a:t>
            </a:r>
            <a:r>
              <a:rPr lang="en-CA" baseline="30000" dirty="0" smtClean="0">
                <a:latin typeface="Consolas" pitchFamily="49" charset="0"/>
              </a:rPr>
              <a:t>1</a:t>
            </a:r>
          </a:p>
          <a:p>
            <a:pPr lvl="1"/>
            <a:endParaRPr lang="en-CA" baseline="30000" dirty="0" smtClean="0">
              <a:latin typeface="Consolas" pitchFamily="49" charset="0"/>
            </a:endParaRPr>
          </a:p>
          <a:p>
            <a:pPr lvl="1"/>
            <a:endParaRPr lang="en-CA" baseline="30000" dirty="0">
              <a:latin typeface="Consolas" pitchFamily="49" charset="0"/>
            </a:endParaRPr>
          </a:p>
          <a:p>
            <a:pPr marL="339725" lvl="1" indent="0">
              <a:buNone/>
            </a:pP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JT: it’s preceded by the keyword ‘</a:t>
            </a:r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const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’ to indicate that it is a constant/unchanging.</a:t>
            </a:r>
          </a:p>
          <a:p>
            <a:pPr marL="339725" lvl="1" indent="0">
              <a:buNone/>
            </a:pPr>
            <a:endParaRPr lang="en-CA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b="1" dirty="0" smtClean="0"/>
              <a:t>Example</a:t>
            </a:r>
            <a:r>
              <a:rPr lang="en-CA" dirty="0" smtClean="0"/>
              <a:t>: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</a:rPr>
              <a:t>Sub ConstantExample()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</a:rPr>
              <a:t>   </a:t>
            </a:r>
            <a:r>
              <a:rPr lang="en-CA" b="1" dirty="0" smtClean="0">
                <a:solidFill>
                  <a:srgbClr val="FF0000"/>
                </a:solidFill>
                <a:latin typeface="Consolas" pitchFamily="49" charset="0"/>
              </a:rPr>
              <a:t>Const PI = 3.14</a:t>
            </a:r>
          </a:p>
          <a:p>
            <a:pPr lvl="1">
              <a:buFont typeface="Arial" charset="0"/>
              <a:buNone/>
            </a:pPr>
            <a:r>
              <a:rPr lang="en-CA" dirty="0" smtClean="0">
                <a:latin typeface="Consolas" pitchFamily="49" charset="0"/>
              </a:rPr>
              <a:t>End Sub</a:t>
            </a:r>
          </a:p>
        </p:txBody>
      </p:sp>
      <p:sp>
        <p:nvSpPr>
          <p:cNvPr id="100355" name="Text Box 4"/>
          <p:cNvSpPr txBox="1">
            <a:spLocks noChangeArrowheads="1"/>
          </p:cNvSpPr>
          <p:nvPr/>
        </p:nvSpPr>
        <p:spPr bwMode="auto">
          <a:xfrm>
            <a:off x="0" y="6553200"/>
            <a:ext cx="769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sz="1400" dirty="0"/>
              <a:t>1 The expression can be any mathematical operation but can’t be the result of a function call</a:t>
            </a:r>
          </a:p>
        </p:txBody>
      </p:sp>
    </p:spTree>
    <p:extLst>
      <p:ext uri="{BB962C8B-B14F-4D97-AF65-F5344CB8AC3E}">
        <p14:creationId xmlns:p14="http://schemas.microsoft.com/office/powerpoint/2010/main" val="1183330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build="p" bldLvl="3" autoUpdateAnimBg="0"/>
      <p:bldP spid="10035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dirty="0" smtClean="0"/>
              <a:t>Why Use Named Constants</a:t>
            </a:r>
          </a:p>
        </p:txBody>
      </p:sp>
      <p:sp>
        <p:nvSpPr>
          <p:cNvPr id="11059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CA" dirty="0" smtClean="0"/>
              <a:t>They can make your programs easier to read and understand</a:t>
            </a:r>
          </a:p>
          <a:p>
            <a:pPr>
              <a:defRPr/>
            </a:pPr>
            <a:r>
              <a:rPr lang="en-CA" dirty="0" smtClean="0"/>
              <a:t>Example: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</a:rPr>
              <a:t>Income = 315 * 80</a:t>
            </a:r>
            <a:endParaRPr lang="en-CA" dirty="0" smtClean="0"/>
          </a:p>
          <a:p>
            <a:pPr marL="0" indent="0">
              <a:buFont typeface="Arial" charset="0"/>
              <a:buNone/>
              <a:defRPr/>
            </a:pPr>
            <a:r>
              <a:rPr lang="en-CA" dirty="0" smtClean="0"/>
              <a:t>                          Vs.</a:t>
            </a:r>
          </a:p>
          <a:p>
            <a:pPr lvl="1">
              <a:buFont typeface="Arial" charset="0"/>
              <a:buNone/>
              <a:defRPr/>
            </a:pPr>
            <a:r>
              <a:rPr lang="en-CA" dirty="0" smtClean="0">
                <a:latin typeface="Consolas" pitchFamily="49" charset="0"/>
              </a:rPr>
              <a:t>Income = WORKING_DAYS_PER_YEAR * DAILY_PAY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276600" y="2362200"/>
            <a:ext cx="91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</a:rPr>
              <a:t>No </a:t>
            </a:r>
            <a:r>
              <a:rPr lang="en-US" sz="2000" b="1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</a:t>
            </a:r>
            <a:endParaRPr lang="en-US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705600" y="3048000"/>
            <a:ext cx="114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Comic Sans MS" pitchFamily="66" charset="0"/>
              </a:rPr>
              <a:t>Yes </a:t>
            </a:r>
            <a:r>
              <a:rPr lang="en-US" sz="2000" b="1" dirty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</a:t>
            </a:r>
            <a:endParaRPr lang="en-US" sz="2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18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build="p" bldLvl="3" autoUpdateAnimBg="0"/>
      <p:bldP spid="2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Predefined Constants: MS-Word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 uses their owning naming convention for predefined named constants.</a:t>
            </a:r>
          </a:p>
          <a:p>
            <a:r>
              <a:rPr lang="en-US" dirty="0" smtClean="0"/>
              <a:t>Example: 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wdPromptToSaveChanges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Usage: </a:t>
            </a:r>
            <a:r>
              <a:rPr lang="en-US" dirty="0">
                <a:cs typeface="Consolas" panose="020B0609020204030204" pitchFamily="49" charset="0"/>
              </a:rPr>
              <a:t> </a:t>
            </a:r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ActiveDocument.Close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wdPromptToSaveChanges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55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Closing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Default action when closing a MS-Word document that has been modified (prompt)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VBA code to close a document in this fashion: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ActiveDocument.Close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wdPromptToSaveChanges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86" y="2362200"/>
            <a:ext cx="333375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267200" y="4311134"/>
            <a:ext cx="2743200" cy="794266"/>
            <a:chOff x="4267200" y="4191000"/>
            <a:chExt cx="2743200" cy="794266"/>
          </a:xfrm>
        </p:grpSpPr>
        <p:sp>
          <p:nvSpPr>
            <p:cNvPr id="4" name="Right Brace 3"/>
            <p:cNvSpPr/>
            <p:nvPr/>
          </p:nvSpPr>
          <p:spPr>
            <a:xfrm rot="5400000">
              <a:off x="5372100" y="3086100"/>
              <a:ext cx="457200" cy="2667000"/>
            </a:xfrm>
            <a:prstGeom prst="rightBrace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419600" y="4615934"/>
              <a:ext cx="2590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Pre-defined constant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9204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More </a:t>
            </a:r>
            <a:r>
              <a:rPr lang="en-US" b="1" dirty="0">
                <a:solidFill>
                  <a:srgbClr val="FF0000"/>
                </a:solidFill>
              </a:rPr>
              <a:t>Pre-Defined </a:t>
            </a:r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dirty="0" smtClean="0"/>
              <a:t>: Closing Documents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ctiveDocument.Close</a:t>
            </a:r>
            <a:r>
              <a:rPr lang="en-US" dirty="0" smtClean="0"/>
              <a:t> method</a:t>
            </a:r>
          </a:p>
          <a:p>
            <a:r>
              <a:rPr lang="en-US" b="1" dirty="0" smtClean="0"/>
              <a:t>Word document containing the macro</a:t>
            </a:r>
            <a:r>
              <a:rPr lang="en-US" dirty="0" smtClean="0"/>
              <a:t>:  “8c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losingActions.docm</a:t>
            </a:r>
            <a:r>
              <a:rPr lang="en-US" dirty="0" smtClean="0"/>
              <a:t>”</a:t>
            </a:r>
            <a:endParaRPr lang="en-US" dirty="0"/>
          </a:p>
          <a:p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ClosingActions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ActiveDocument.Close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(&lt;</a:t>
            </a:r>
            <a:r>
              <a:rPr lang="en-US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Constant for closing action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600200" y="3733800"/>
            <a:ext cx="4114800" cy="1733729"/>
            <a:chOff x="1752600" y="3048000"/>
            <a:chExt cx="4114800" cy="1733729"/>
          </a:xfrm>
        </p:grpSpPr>
        <p:sp>
          <p:nvSpPr>
            <p:cNvPr id="4" name="TextBox 3"/>
            <p:cNvSpPr txBox="1"/>
            <p:nvPr/>
          </p:nvSpPr>
          <p:spPr>
            <a:xfrm>
              <a:off x="1752600" y="3581400"/>
              <a:ext cx="4114800" cy="1200329"/>
            </a:xfrm>
            <a:prstGeom prst="rect">
              <a:avLst/>
            </a:prstGeom>
            <a:solidFill>
              <a:srgbClr val="B2B2B2"/>
            </a:solidFill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 </a:t>
              </a:r>
              <a:r>
                <a:rPr lang="en-US" b="1" dirty="0" smtClean="0">
                  <a:solidFill>
                    <a:schemeClr val="bg1"/>
                  </a:solidFill>
                </a:rPr>
                <a:t>'Choose one constant</a:t>
              </a:r>
              <a:endParaRPr lang="en-US" b="1" dirty="0">
                <a:solidFill>
                  <a:schemeClr val="bg1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err="1" smtClean="0">
                  <a:solidFill>
                    <a:srgbClr val="FF0000"/>
                  </a:solidFill>
                </a:rPr>
                <a:t>wdPromptToSaveChanges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err="1" smtClean="0">
                  <a:solidFill>
                    <a:srgbClr val="FF0000"/>
                  </a:solidFill>
                </a:rPr>
                <a:t>wdDoNotSaveChanges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err="1" smtClean="0">
                  <a:solidFill>
                    <a:srgbClr val="FF0000"/>
                  </a:solidFill>
                </a:rPr>
                <a:t>wdSaveChanges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4343400" y="3048000"/>
              <a:ext cx="1219200" cy="10668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13728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An Entire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first need to specify the document or part of a document to be formatted</a:t>
            </a:r>
          </a:p>
          <a:p>
            <a:r>
              <a:rPr lang="en-US" dirty="0" smtClean="0"/>
              <a:t>One way is through the ‘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’ object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lvl="1"/>
            <a:r>
              <a:rPr lang="en-US" dirty="0" smtClean="0"/>
              <a:t>(An alternative to be covered later is to only format the currently selected text via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</a:t>
            </a:r>
            <a:r>
              <a:rPr lang="en-US" dirty="0" smtClean="0"/>
              <a:t>n’ object).</a:t>
            </a:r>
          </a:p>
          <a:p>
            <a:r>
              <a:rPr lang="en-US" dirty="0" smtClean="0"/>
              <a:t>Then choose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</a:t>
            </a:r>
            <a:r>
              <a:rPr lang="en-US" dirty="0" smtClean="0"/>
              <a:t>’ method of that document.</a:t>
            </a:r>
          </a:p>
          <a:p>
            <a:pPr lvl="1"/>
            <a:r>
              <a:rPr lang="en-US" dirty="0" smtClean="0"/>
              <a:t>Review: it’s a method and not a property because it applies an action: select = selecting the text of the entire document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08" t="47436" r="18596" b="37663"/>
          <a:stretch/>
        </p:blipFill>
        <p:spPr bwMode="auto">
          <a:xfrm>
            <a:off x="838200" y="2819400"/>
            <a:ext cx="3955822" cy="1981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419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Formatting Text (Entire Active Document):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Suppose you want to format a document in the following way</a:t>
            </a:r>
          </a:p>
          <a:p>
            <a:r>
              <a:rPr lang="en-US" dirty="0"/>
              <a:t>E</a:t>
            </a:r>
            <a:r>
              <a:rPr lang="en-US" dirty="0" smtClean="0"/>
              <a:t>ntire document</a:t>
            </a:r>
          </a:p>
          <a:p>
            <a:pPr lvl="1"/>
            <a:r>
              <a:rPr lang="en-US" dirty="0"/>
              <a:t>Font </a:t>
            </a:r>
            <a:r>
              <a:rPr lang="en-US"/>
              <a:t>= </a:t>
            </a:r>
            <a:r>
              <a:rPr lang="en-US" smtClean="0"/>
              <a:t>Calibri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17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Formatting: Entire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mentioned the entire document can be selected.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spcBef>
                <a:spcPts val="900"/>
              </a:spcBef>
            </a:pPr>
            <a:r>
              <a:rPr lang="en-US" dirty="0" smtClean="0"/>
              <a:t>Now for the ‘selected text’ (in this case it’s the whole document) access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Font’</a:t>
            </a:r>
            <a:r>
              <a:rPr lang="en-US" dirty="0" smtClean="0"/>
              <a:t> property and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dirty="0" smtClean="0"/>
              <a:t>’ property of that font and give it the desired name.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spcBef>
                <a:spcPts val="900"/>
              </a:spcBef>
            </a:pPr>
            <a:r>
              <a:rPr lang="en-US" b="1" dirty="0" smtClean="0"/>
              <a:t>Word document containing the macro</a:t>
            </a:r>
            <a:r>
              <a:rPr lang="en-US" dirty="0" smtClean="0"/>
              <a:t>: 9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formattingEntireDocument</a:t>
            </a:r>
            <a:r>
              <a:rPr lang="en-US" dirty="0" smtClean="0"/>
              <a:t>.docm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formattingEntireDocument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ActiveDocument.Select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Selection.Font.Name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"Calibri"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905000"/>
            <a:ext cx="3657600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ActiveDocument.Select</a:t>
            </a:r>
            <a:endParaRPr lang="en-US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3505200"/>
            <a:ext cx="4218039" cy="457200"/>
          </a:xfrm>
          <a:prstGeom prst="rect">
            <a:avLst/>
          </a:prstGeom>
          <a:solidFill>
            <a:schemeClr val="bg1">
              <a:lumMod val="75000"/>
            </a:schemeClr>
          </a:solidFill>
          <a:ln w="25400">
            <a:noFill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b="1" dirty="0" err="1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Selection.Font.Name</a:t>
            </a:r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b="1" dirty="0" smtClean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"Calibri"</a:t>
            </a:r>
            <a:endParaRPr lang="en-US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796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animBg="1"/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CA" dirty="0" smtClean="0"/>
              <a:t>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the currently select text in a document.</a:t>
            </a:r>
          </a:p>
          <a:p>
            <a:pPr lvl="1"/>
            <a:r>
              <a:rPr lang="en-CA" dirty="0" smtClean="0"/>
              <a:t>It may be empty (nothing selected)</a:t>
            </a:r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3" t="50423" r="19471"/>
          <a:stretch/>
        </p:blipFill>
        <p:spPr bwMode="auto">
          <a:xfrm>
            <a:off x="762000" y="2431237"/>
            <a:ext cx="4279958" cy="427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524000" y="4869637"/>
            <a:ext cx="9144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5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Attributes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31775" indent="-200025">
              <a:spcAft>
                <a:spcPts val="300"/>
              </a:spcAft>
              <a:buNone/>
            </a:pPr>
            <a:r>
              <a:rPr lang="en-US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Font.Name</a:t>
            </a:r>
            <a:r>
              <a:rPr lang="en-US" dirty="0" smtClean="0">
                <a:cs typeface="Consolas" panose="020B0609020204030204" pitchFamily="49" charset="0"/>
              </a:rPr>
              <a:t>: specify the type (name) of font</a:t>
            </a:r>
          </a:p>
          <a:p>
            <a:pPr marL="231775" indent="-200025">
              <a:spcAft>
                <a:spcPts val="300"/>
              </a:spcAft>
              <a:buNone/>
            </a:pPr>
            <a:r>
              <a:rPr lang="en-US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Font.Size</a:t>
            </a:r>
            <a:r>
              <a:rPr lang="en-US" dirty="0" smtClean="0">
                <a:cs typeface="Consolas" panose="020B0609020204030204" pitchFamily="49" charset="0"/>
              </a:rPr>
              <a:t>: specify the font size</a:t>
            </a:r>
          </a:p>
          <a:p>
            <a:pPr marL="231775" indent="-200025">
              <a:spcAft>
                <a:spcPts val="300"/>
              </a:spcAft>
              <a:buNone/>
            </a:pPr>
            <a:r>
              <a:rPr lang="en-US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Font.ColorIndex</a:t>
            </a:r>
            <a:r>
              <a:rPr lang="en-US" dirty="0" smtClean="0">
                <a:cs typeface="Consolas" panose="020B0609020204030204" pitchFamily="49" charset="0"/>
              </a:rPr>
              <a:t>: </a:t>
            </a:r>
            <a:r>
              <a:rPr lang="en-US" dirty="0">
                <a:cs typeface="Consolas" panose="020B0609020204030204" pitchFamily="49" charset="0"/>
              </a:rPr>
              <a:t>specify </a:t>
            </a:r>
            <a:r>
              <a:rPr lang="en-US" dirty="0" smtClean="0">
                <a:cs typeface="Consolas" panose="020B0609020204030204" pitchFamily="49" charset="0"/>
              </a:rPr>
              <a:t>the color of the font</a:t>
            </a:r>
          </a:p>
          <a:p>
            <a:pPr marL="231775" indent="-200025">
              <a:spcAft>
                <a:spcPts val="300"/>
              </a:spcAft>
              <a:buNone/>
            </a:pPr>
            <a:r>
              <a:rPr lang="en-US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Font.UnderLine</a:t>
            </a:r>
            <a:r>
              <a:rPr lang="en-US" dirty="0" smtClean="0">
                <a:cs typeface="Consolas" panose="020B0609020204030204" pitchFamily="49" charset="0"/>
              </a:rPr>
              <a:t>: specify the type of underlining to be applied (or to remove underlining)</a:t>
            </a:r>
          </a:p>
          <a:p>
            <a:pPr marL="231775" indent="-200025">
              <a:spcAft>
                <a:spcPts val="300"/>
              </a:spcAft>
              <a:buNone/>
            </a:pPr>
            <a:r>
              <a:rPr lang="en-US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Font.Bold</a:t>
            </a:r>
            <a:r>
              <a:rPr lang="en-US" dirty="0">
                <a:cs typeface="Consolas" panose="020B0609020204030204" pitchFamily="49" charset="0"/>
              </a:rPr>
              <a:t>:</a:t>
            </a:r>
            <a:r>
              <a:rPr lang="en-US" b="1" dirty="0">
                <a:solidFill>
                  <a:srgbClr val="FF0000"/>
                </a:solidFill>
                <a:cs typeface="Consolas" panose="020B0609020204030204" pitchFamily="49" charset="0"/>
              </a:rPr>
              <a:t> </a:t>
            </a:r>
            <a:r>
              <a:rPr lang="en-US" dirty="0">
                <a:cs typeface="Consolas" panose="020B0609020204030204" pitchFamily="49" charset="0"/>
              </a:rPr>
              <a:t>allows bolding to change (toggle or set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</a:p>
          <a:p>
            <a:pPr marL="231775" indent="-200025">
              <a:spcAft>
                <a:spcPts val="300"/>
              </a:spcAft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dirty="0" smtClean="0">
                <a:cs typeface="Consolas" panose="020B0609020204030204" pitchFamily="49" charset="0"/>
              </a:rPr>
              <a:t>Similar to how the attributes of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 affect only the currently active document these attributes only take effect on the currently selected text (if there’s any).</a:t>
            </a: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26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Using The Selection Object Attributes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Name of the Word document containing the program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10selectionAttributes.docm</a:t>
            </a:r>
          </a:p>
          <a:p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selectionObjectAttributes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Selection.Font.Name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= "Wingdings"  'Must be quoted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Selection.Font.Size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= 36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Selection.Font.ColorIndex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wdBlue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</a:t>
            </a:r>
            <a:r>
              <a:rPr lang="en-CA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Selection.Font.Underline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sz="18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Constant for underlining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wdUnderlineNone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wdUnderlineSingle</a:t>
            </a:r>
            <a:endParaRPr lang="en-CA" sz="1800" b="1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e.g. </a:t>
            </a:r>
            <a:r>
              <a:rPr lang="en-CA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Selection.Font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CA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wdUnderlineSingle</a:t>
            </a:r>
            <a:endParaRPr lang="en-CA" sz="1800" b="1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Bolding options</a:t>
            </a:r>
            <a:endParaRPr lang="en-CA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Selection.Font.Bold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wdToggle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On/off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Selection.Font.Bold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    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Turn on (or off)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234950" lvl="1" indent="0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90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Seeing Color (And Under Line Options)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Use the ‘auto complete’ feature of VBA to view the options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28800"/>
            <a:ext cx="6383065" cy="302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8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Methods Of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/>
              <a:t>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31775" indent="-200025">
              <a:spcAft>
                <a:spcPts val="300"/>
              </a:spcAft>
              <a:buNone/>
            </a:pPr>
            <a:r>
              <a:rPr lang="en-US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ClearFormatting</a:t>
            </a:r>
            <a:r>
              <a:rPr lang="en-US" dirty="0" smtClean="0">
                <a:cs typeface="Consolas" panose="020B0609020204030204" pitchFamily="49" charset="0"/>
              </a:rPr>
              <a:t>: removes all formatting effects (e.g. bold, italics)</a:t>
            </a:r>
          </a:p>
          <a:p>
            <a:pPr marL="231775" indent="-200025">
              <a:spcAft>
                <a:spcPts val="300"/>
              </a:spcAft>
              <a:buNone/>
            </a:pPr>
            <a:r>
              <a:rPr lang="en-US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TypeText</a:t>
            </a:r>
            <a:r>
              <a:rPr lang="en-US" dirty="0">
                <a:cs typeface="Consolas" panose="020B0609020204030204" pitchFamily="49" charset="0"/>
              </a:rPr>
              <a:t>: </a:t>
            </a:r>
            <a:r>
              <a:rPr lang="en-US" dirty="0" smtClean="0">
                <a:cs typeface="Consolas" panose="020B0609020204030204" pitchFamily="49" charset="0"/>
              </a:rPr>
              <a:t>insert the text specified </a:t>
            </a:r>
            <a:r>
              <a:rPr lang="en-US" dirty="0">
                <a:cs typeface="Consolas" panose="020B0609020204030204" pitchFamily="49" charset="0"/>
              </a:rPr>
              <a:t>in the VBA </a:t>
            </a:r>
            <a:r>
              <a:rPr lang="en-US" dirty="0" smtClean="0">
                <a:cs typeface="Consolas" panose="020B0609020204030204" pitchFamily="49" charset="0"/>
              </a:rPr>
              <a:t>program</a:t>
            </a:r>
          </a:p>
          <a:p>
            <a:pPr marL="231775" indent="-200025">
              <a:spcAft>
                <a:spcPts val="300"/>
              </a:spcAft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Delete</a:t>
            </a:r>
            <a:r>
              <a:rPr lang="en-US" dirty="0">
                <a:cs typeface="Consolas" panose="020B0609020204030204" pitchFamily="49" charset="0"/>
              </a:rPr>
              <a:t>: deletes any selected </a:t>
            </a:r>
            <a:r>
              <a:rPr lang="en-US" dirty="0" smtClean="0">
                <a:cs typeface="Consolas" panose="020B0609020204030204" pitchFamily="49" charset="0"/>
              </a:rPr>
              <a:t>text</a:t>
            </a:r>
            <a:endParaRPr lang="en-US" dirty="0">
              <a:cs typeface="Consolas" panose="020B0609020204030204" pitchFamily="49" charset="0"/>
            </a:endParaRPr>
          </a:p>
          <a:p>
            <a:pPr marL="231775" indent="-200025">
              <a:spcAft>
                <a:spcPts val="300"/>
              </a:spcAft>
              <a:buNone/>
            </a:pPr>
            <a:endParaRPr lang="en-US" dirty="0" smtClean="0">
              <a:cs typeface="Consolas" panose="020B0609020204030204" pitchFamily="49" charset="0"/>
            </a:endParaRPr>
          </a:p>
          <a:p>
            <a:pPr marL="231775" indent="-200025">
              <a:spcAft>
                <a:spcPts val="300"/>
              </a:spcAft>
              <a:buNone/>
            </a:pPr>
            <a:r>
              <a:rPr lang="en-US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EndKey</a:t>
            </a:r>
            <a:r>
              <a:rPr lang="en-US" dirty="0">
                <a:cs typeface="Consolas" panose="020B0609020204030204" pitchFamily="49" charset="0"/>
              </a:rPr>
              <a:t>: move the cursor to </a:t>
            </a:r>
            <a:r>
              <a:rPr lang="en-US" dirty="0" smtClean="0">
                <a:cs typeface="Consolas" panose="020B0609020204030204" pitchFamily="49" charset="0"/>
              </a:rPr>
              <a:t>the end </a:t>
            </a:r>
            <a:r>
              <a:rPr lang="en-US" dirty="0">
                <a:cs typeface="Consolas" panose="020B0609020204030204" pitchFamily="49" charset="0"/>
              </a:rPr>
              <a:t>of the document (covered in a later and in a large example</a:t>
            </a:r>
            <a:r>
              <a:rPr lang="en-US" dirty="0" smtClean="0">
                <a:cs typeface="Consolas" panose="020B0609020204030204" pitchFamily="49" charset="0"/>
              </a:rPr>
              <a:t>)</a:t>
            </a:r>
            <a:endParaRPr lang="en-US" dirty="0">
              <a:cs typeface="Consolas" panose="020B0609020204030204" pitchFamily="49" charset="0"/>
            </a:endParaRPr>
          </a:p>
          <a:p>
            <a:pPr marL="231775" indent="-200025">
              <a:spcAft>
                <a:spcPts val="300"/>
              </a:spcAft>
              <a:buNone/>
            </a:pPr>
            <a:r>
              <a:rPr lang="en-US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HomeKey</a:t>
            </a:r>
            <a:r>
              <a:rPr lang="en-US" dirty="0" smtClean="0">
                <a:cs typeface="Consolas" panose="020B0609020204030204" pitchFamily="49" charset="0"/>
              </a:rPr>
              <a:t>: move the cursor to the start of the document (covered in a later and in a large example)</a:t>
            </a:r>
          </a:p>
          <a:p>
            <a:pPr marL="231775" indent="-200025">
              <a:spcAft>
                <a:spcPts val="300"/>
              </a:spcAft>
              <a:buNone/>
            </a:pPr>
            <a:r>
              <a:rPr lang="en-US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InsertFile</a:t>
            </a:r>
            <a:r>
              <a:rPr lang="en-US" dirty="0" smtClean="0">
                <a:cs typeface="Consolas" panose="020B0609020204030204" pitchFamily="49" charset="0"/>
              </a:rPr>
              <a:t>: replace selection with text from the specified file</a:t>
            </a:r>
          </a:p>
          <a:p>
            <a:pPr marL="231775" indent="-200025">
              <a:spcAft>
                <a:spcPts val="300"/>
              </a:spcAft>
              <a:buNone/>
            </a:pPr>
            <a:r>
              <a:rPr lang="en-US" dirty="0" smtClean="0">
                <a:cs typeface="Consolas" panose="020B0609020204030204" pitchFamily="49" charset="0"/>
              </a:rPr>
              <a:t>(</a:t>
            </a:r>
            <a:r>
              <a:rPr lang="en-US" dirty="0">
                <a:cs typeface="Consolas" panose="020B0609020204030204" pitchFamily="49" charset="0"/>
              </a:rPr>
              <a:t>covered in a later </a:t>
            </a:r>
            <a:r>
              <a:rPr lang="en-US" dirty="0" smtClean="0">
                <a:cs typeface="Consolas" panose="020B0609020204030204" pitchFamily="49" charset="0"/>
              </a:rPr>
              <a:t>example)</a:t>
            </a:r>
          </a:p>
          <a:p>
            <a:pPr marL="231775" indent="-200025">
              <a:spcAft>
                <a:spcPts val="300"/>
              </a:spcAft>
              <a:buNone/>
            </a:pPr>
            <a:endParaRPr lang="en-US" dirty="0">
              <a:cs typeface="Consolas" panose="020B0609020204030204" pitchFamily="49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dirty="0" smtClean="0">
                <a:cs typeface="Consolas" panose="020B0609020204030204" pitchFamily="49" charset="0"/>
              </a:rPr>
              <a:t>Similar to how the method of 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 affect only the currently active document these attributes only take effect on the currently selected text (if there’s any).</a:t>
            </a: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69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Using Simple Methods Of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CA" dirty="0" smtClean="0"/>
              <a:t> Object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 smtClean="0"/>
              <a:t>Name of the Word document containing the program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11selectionMethod.docm</a:t>
            </a:r>
          </a:p>
          <a:p>
            <a:r>
              <a:rPr lang="en-CA" dirty="0" smtClean="0">
                <a:cs typeface="Consolas" panose="020B0609020204030204" pitchFamily="49" charset="0"/>
              </a:rPr>
              <a:t>Try running it with and without some text selected</a:t>
            </a:r>
          </a:p>
          <a:p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selectionObjectMethod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Selection.ClearFormatting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Selection.TypeText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("My new replacement text")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52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Writing Text To Start/End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Word document containing the program</a:t>
            </a:r>
            <a:r>
              <a:rPr lang="en-CA" dirty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12selectionHomeEndKey.docm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HomeKey</a:t>
            </a:r>
            <a:r>
              <a:rPr lang="en-CA" sz="1800" dirty="0" smtClean="0"/>
              <a:t> docs</a:t>
            </a:r>
            <a:r>
              <a:rPr lang="en-CA" sz="1800" dirty="0"/>
              <a:t>: https://msdn.microsoft.com/en-us/library/office/ff192384.aspx</a:t>
            </a:r>
            <a:endParaRPr lang="en-CA" sz="1800" dirty="0" smtClean="0"/>
          </a:p>
          <a:p>
            <a:pPr lvl="1"/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EndKey</a:t>
            </a:r>
            <a:r>
              <a:rPr lang="en-CA" sz="1800" dirty="0" smtClean="0"/>
              <a:t> docs: https</a:t>
            </a:r>
            <a:r>
              <a:rPr lang="en-CA" sz="1800" dirty="0"/>
              <a:t>://</a:t>
            </a:r>
            <a:r>
              <a:rPr lang="en-CA" sz="1800" dirty="0" smtClean="0"/>
              <a:t>msdn.microsoft.com/en-us/library/office/ff195593.aspx</a:t>
            </a:r>
          </a:p>
          <a:p>
            <a:endParaRPr lang="en-CA" dirty="0" smtClean="0"/>
          </a:p>
          <a:p>
            <a:endParaRPr lang="en-CA" dirty="0" smtClean="0"/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selectionHomeEndKey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SONG_TITLE = "You're not here"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SONG_LYRICIST = "Akira Yamaoka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Selection.HomeKey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Unit:=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wdStory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Selection.TypeText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(SONG_TITLE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CA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Selection.EndKey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Unit:=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wdStory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Selection.TypeText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(SONG_LYRICIST)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132569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The Previous VBA Program: Example Of ‘Proximity’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9698"/>
          <a:stretch/>
        </p:blipFill>
        <p:spPr>
          <a:xfrm>
            <a:off x="152399" y="1676400"/>
            <a:ext cx="5791201" cy="320040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4800600" y="2260937"/>
            <a:ext cx="4343400" cy="2031325"/>
            <a:chOff x="4800600" y="2260937"/>
            <a:chExt cx="4343400" cy="2031325"/>
          </a:xfrm>
        </p:grpSpPr>
        <p:sp>
          <p:nvSpPr>
            <p:cNvPr id="5" name="TextBox 4"/>
            <p:cNvSpPr txBox="1"/>
            <p:nvPr/>
          </p:nvSpPr>
          <p:spPr>
            <a:xfrm>
              <a:off x="6858000" y="2260937"/>
              <a:ext cx="228600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Related parts of the program are grouped together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CA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Each part is separated with whitespace</a:t>
              </a:r>
              <a:endParaRPr lang="en-CA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 flipV="1">
              <a:off x="4800600" y="2438400"/>
              <a:ext cx="2019300" cy="56180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5943600" y="3000206"/>
              <a:ext cx="876300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5867400" y="3000206"/>
              <a:ext cx="990600" cy="882312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014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Inserting Text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7200"/>
          </a:xfrm>
        </p:spPr>
        <p:txBody>
          <a:bodyPr/>
          <a:lstStyle/>
          <a:p>
            <a:r>
              <a:rPr lang="en-CA" dirty="0" smtClean="0"/>
              <a:t>Example files (must all be in the same folder)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838200" y="2514600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input1</a:t>
            </a:r>
          </a:p>
          <a:p>
            <a:pPr algn="ctr"/>
            <a:endParaRPr lang="en-CA" dirty="0"/>
          </a:p>
        </p:txBody>
      </p:sp>
      <p:sp>
        <p:nvSpPr>
          <p:cNvPr id="6" name="Rectangle 5"/>
          <p:cNvSpPr/>
          <p:nvPr/>
        </p:nvSpPr>
        <p:spPr>
          <a:xfrm>
            <a:off x="759207" y="2145268"/>
            <a:ext cx="1529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/>
              <a:t>13input1.docx</a:t>
            </a:r>
          </a:p>
        </p:txBody>
      </p:sp>
      <p:sp>
        <p:nvSpPr>
          <p:cNvPr id="7" name="Rectangle 6"/>
          <p:cNvSpPr/>
          <p:nvPr/>
        </p:nvSpPr>
        <p:spPr>
          <a:xfrm>
            <a:off x="2745993" y="2502932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</a:t>
            </a:r>
            <a:r>
              <a:rPr lang="en-CA" dirty="0" smtClean="0"/>
              <a:t>input2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2667000" y="2133600"/>
            <a:ext cx="13163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/>
              <a:t>13input2.rtf</a:t>
            </a:r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4858607" y="2502932"/>
            <a:ext cx="13716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CA" dirty="0"/>
              <a:t>Text </a:t>
            </a:r>
            <a:r>
              <a:rPr lang="en-CA" dirty="0" smtClean="0"/>
              <a:t>input3</a:t>
            </a:r>
            <a:endParaRPr lang="en-CA" dirty="0"/>
          </a:p>
          <a:p>
            <a:pPr algn="ctr"/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4724400" y="2133600"/>
            <a:ext cx="1337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dirty="0" smtClean="0"/>
              <a:t>13input3.txt</a:t>
            </a:r>
            <a:endParaRPr lang="en-CA" dirty="0"/>
          </a:p>
        </p:txBody>
      </p:sp>
      <p:grpSp>
        <p:nvGrpSpPr>
          <p:cNvPr id="23" name="Group 22"/>
          <p:cNvGrpSpPr/>
          <p:nvPr/>
        </p:nvGrpSpPr>
        <p:grpSpPr>
          <a:xfrm>
            <a:off x="1524000" y="3569732"/>
            <a:ext cx="4020407" cy="3288268"/>
            <a:chOff x="1524000" y="3569732"/>
            <a:chExt cx="4020407" cy="3288268"/>
          </a:xfrm>
        </p:grpSpPr>
        <p:grpSp>
          <p:nvGrpSpPr>
            <p:cNvPr id="13" name="Group 12"/>
            <p:cNvGrpSpPr/>
            <p:nvPr/>
          </p:nvGrpSpPr>
          <p:grpSpPr>
            <a:xfrm>
              <a:off x="2835797" y="4680466"/>
              <a:ext cx="2434210" cy="2177534"/>
              <a:chOff x="2835797" y="4680466"/>
              <a:chExt cx="2434210" cy="2177534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2926000" y="5603796"/>
                <a:ext cx="2344007" cy="1254204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835797" y="4680466"/>
                <a:ext cx="166779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dirty="0" smtClean="0"/>
                  <a:t>Word </a:t>
                </a:r>
                <a:r>
                  <a:rPr lang="en-CA" dirty="0" err="1" smtClean="0">
                    <a:latin typeface="Consolas" panose="020B0609020204030204" pitchFamily="49" charset="0"/>
                    <a:cs typeface="Consolas" panose="020B0609020204030204" pitchFamily="49" charset="0"/>
                  </a:rPr>
                  <a:t>docm</a:t>
                </a:r>
                <a:r>
                  <a:rPr lang="en-CA" dirty="0" smtClean="0"/>
                  <a:t> document (VBA program)</a:t>
                </a:r>
                <a:endParaRPr lang="en-CA" dirty="0"/>
              </a:p>
            </p:txBody>
          </p:sp>
        </p:grpSp>
        <p:cxnSp>
          <p:nvCxnSpPr>
            <p:cNvPr id="15" name="Straight Arrow Connector 14"/>
            <p:cNvCxnSpPr/>
            <p:nvPr/>
          </p:nvCxnSpPr>
          <p:spPr>
            <a:xfrm>
              <a:off x="1524000" y="3581400"/>
              <a:ext cx="1447800" cy="1110734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>
              <a:off x="3393693" y="3581400"/>
              <a:ext cx="38100" cy="1110734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9" idx="2"/>
            </p:cNvCxnSpPr>
            <p:nvPr/>
          </p:nvCxnSpPr>
          <p:spPr>
            <a:xfrm flipH="1">
              <a:off x="3872197" y="3569732"/>
              <a:ext cx="1672210" cy="1122402"/>
            </a:xfrm>
            <a:prstGeom prst="straightConnector1">
              <a:avLst/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9138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Automatically Inserting Text Into A Word 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Name of the Word document containing the program</a:t>
            </a:r>
            <a:r>
              <a:rPr lang="en-CA" dirty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13selectionInsertingText.docm</a:t>
            </a:r>
          </a:p>
          <a:p>
            <a:endParaRPr lang="en-CA" dirty="0" smtClean="0"/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insertingText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Selection.InsertFile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("13input1.docx")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Selection.InsertFile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("13input2.rtf")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Selection.InsertFile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("13input3.txt")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401659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 smtClean="0">
                <a:solidFill>
                  <a:srgbClr val="FF0000"/>
                </a:solidFill>
              </a:rPr>
              <a:t> Object </a:t>
            </a:r>
            <a:r>
              <a:rPr lang="en-US" dirty="0" smtClean="0"/>
              <a:t>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 a approaches if no text was selected then the program would produce no visible effect.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SelectedFontChange()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254794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</a:t>
            </a:r>
            <a:endParaRPr lang="en-US" dirty="0"/>
          </a:p>
          <a:p>
            <a:r>
              <a:rPr lang="en-US" dirty="0" smtClean="0"/>
              <a:t>The program could automatically select text for you “expanding” the selection.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AutoSelectedFontChange()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.Expand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.Font.Bold = wdToggle</a:t>
            </a:r>
          </a:p>
          <a:p>
            <a:pPr marL="254794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685800" y="5729962"/>
            <a:ext cx="2049443" cy="730782"/>
            <a:chOff x="-35688" y="5883624"/>
            <a:chExt cx="2732590" cy="974376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81" b="50000"/>
            <a:stretch/>
          </p:blipFill>
          <p:spPr bwMode="auto">
            <a:xfrm>
              <a:off x="-35688" y="6186488"/>
              <a:ext cx="2732590" cy="671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0" y="5883624"/>
              <a:ext cx="128511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Before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533900" y="5755362"/>
            <a:ext cx="2128838" cy="769450"/>
            <a:chOff x="4767805" y="5832067"/>
            <a:chExt cx="2838450" cy="1025933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765"/>
            <a:stretch/>
          </p:blipFill>
          <p:spPr bwMode="auto">
            <a:xfrm>
              <a:off x="4767805" y="6135896"/>
              <a:ext cx="2838450" cy="722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876800" y="5832067"/>
              <a:ext cx="1066800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935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Constants</a:t>
            </a:r>
            <a:r>
              <a:rPr lang="en-US" dirty="0" smtClean="0"/>
              <a:t> For The Selection Object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804402"/>
              </p:ext>
            </p:extLst>
          </p:nvPr>
        </p:nvGraphicFramePr>
        <p:xfrm>
          <a:off x="685800" y="1524000"/>
          <a:ext cx="75438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251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constant</a:t>
                      </a:r>
                      <a:endParaRPr lang="en-US" sz="2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Meaning of constant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518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wdSelectionIP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text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2261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wdSelectionNormal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 (e.g.,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word, sentence) has been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22618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wdSelectionShape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graphical shape (e.g., circle,</a:t>
                      </a:r>
                      <a:r>
                        <a:rPr lang="en-US" sz="2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text book) has been selected</a:t>
                      </a:r>
                      <a:endParaRPr lang="en-US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74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  <a:r>
              <a:rPr lang="en-US" dirty="0"/>
              <a:t> Object </a:t>
            </a:r>
            <a:r>
              <a:rPr lang="en-US" dirty="0" smtClean="0"/>
              <a:t>And A Practical Application Of Branching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example application of branching: check if a selection has been made and only apply the selection if that is the case.</a:t>
            </a:r>
          </a:p>
          <a:p>
            <a:pPr lvl="1"/>
            <a:r>
              <a:rPr lang="en-US" dirty="0" smtClean="0"/>
              <a:t>Checking if a condition is true</a:t>
            </a:r>
          </a:p>
          <a:p>
            <a:r>
              <a:rPr lang="en-US" altLang="en-US" b="1" dirty="0" smtClean="0"/>
              <a:t>Word document containing the macro: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14selectionExample.docm</a:t>
            </a:r>
            <a:r>
              <a:rPr lang="en-US" altLang="en-US" sz="1500" dirty="0">
                <a:latin typeface="Consolas" pitchFamily="49" charset="0"/>
                <a:cs typeface="Consolas" pitchFamily="49" charset="0"/>
              </a:rPr>
              <a:t>”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checkSelection()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Selection.Type = wdSelectionIP Then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text selected, nothing to change")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Selection.Font.Bold = wdToggle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'wdToggle, constant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54794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50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Application Branching: Marking Program (If There Is Time)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/>
              <a:t>Word document containing the macro: “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15Marking 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program.docm</a:t>
            </a:r>
            <a:r>
              <a:rPr lang="en-US" altLang="en-US" sz="1500" dirty="0">
                <a:latin typeface="Consolas" pitchFamily="49" charset="0"/>
                <a:cs typeface="Consolas" pitchFamily="49" charset="0"/>
              </a:rPr>
              <a:t>”</a:t>
            </a:r>
          </a:p>
          <a:p>
            <a:endParaRPr lang="en-US" altLang="en-US" sz="1500" dirty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dirty="0" smtClean="0">
                <a:cs typeface="Consolas" pitchFamily="49" charset="0"/>
              </a:rPr>
              <a:t>Synopsis: </a:t>
            </a:r>
          </a:p>
          <a:p>
            <a:pPr lvl="1"/>
            <a:r>
              <a:rPr lang="en-US" altLang="en-US" dirty="0">
                <a:cs typeface="Consolas" pitchFamily="49" charset="0"/>
              </a:rPr>
              <a:t>T</a:t>
            </a:r>
            <a:r>
              <a:rPr lang="en-US" altLang="en-US" dirty="0" smtClean="0">
                <a:cs typeface="Consolas" pitchFamily="49" charset="0"/>
              </a:rPr>
              <a:t>he program spells checks the document</a:t>
            </a:r>
          </a:p>
          <a:p>
            <a:pPr lvl="2"/>
            <a:r>
              <a:rPr lang="en-US" altLang="en-US" dirty="0" smtClean="0">
                <a:cs typeface="Consolas" pitchFamily="49" charset="0"/>
              </a:rPr>
              <a:t>Assume each document includes the name of the person in the file name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If the number of errors meets a cut-off value then it’s a ‘fail’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Otherwise it’s a pass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The feedback is ‘written’ to the beginning of the document using a specific font and several font effects in order to stand out</a:t>
            </a:r>
          </a:p>
          <a:p>
            <a:pPr lvl="2"/>
            <a:r>
              <a:rPr lang="en-US" altLang="en-US" dirty="0" smtClean="0">
                <a:cs typeface="Consolas" pitchFamily="49" charset="0"/>
              </a:rPr>
              <a:t>The message is customized with the person’s name at the beginning of the feedback</a:t>
            </a:r>
          </a:p>
          <a:p>
            <a:endParaRPr lang="en-US" altLang="en-US" sz="1500" dirty="0">
              <a:latin typeface="Consolas" pitchFamily="49" charset="0"/>
              <a:cs typeface="Consolas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0589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MarkingForSpelling()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totalTypos As Integer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MAX_TYPOS = 30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currentDocument As String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feedback As String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'Get Name of current document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currentDocument = ActiveDocument.Name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'Tally the number of typos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totalTypos = ActiveDocument.SpellingErrors.Count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'Feedback is prefaced by student(document) name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currentDocument &amp; " marking feedback..."</a:t>
            </a:r>
          </a:p>
        </p:txBody>
      </p:sp>
    </p:spTree>
    <p:extLst>
      <p:ext uri="{BB962C8B-B14F-4D97-AF65-F5344CB8AC3E}">
        <p14:creationId xmlns:p14="http://schemas.microsoft.com/office/powerpoint/2010/main" val="358602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HomeKey move to the home position (start of document)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Selection.HomeKey Unit:=wdStory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'Recall: before this feedback just = document name and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'an indication that feedback is coming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(totalTypos &gt; MAX_TYPOS)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feedback = feedback &amp; ": Too many typographical errors: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Fail"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feedback = feedback &amp; ": Pass"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Chr(11) adds a newline (enter) to the end of feedback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feedback = feedback &amp; Chr(11) &amp; Chr(11)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Alternative use the constant vbCr (VB cursor return)</a:t>
            </a: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11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Marking Program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en-CA" sz="18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Font effects to make the feedback stand out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Selection.Font.ColorIndex = wdRed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Selection.Font.Size = 16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Selection.Font.Name = "Times New Roman"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Write feedback into the document</a:t>
            </a:r>
            <a:endParaRPr lang="en-CA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Selection.TypeText (feedback)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26730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object that consists of other objects</a:t>
            </a:r>
          </a:p>
          <a:p>
            <a:pPr lvl="1"/>
            <a:r>
              <a:rPr lang="en-US" dirty="0" smtClean="0"/>
              <a:t>Real World example: a book consists of pages, a library consists of books</a:t>
            </a:r>
          </a:p>
          <a:p>
            <a:r>
              <a:rPr lang="en-US" dirty="0" smtClean="0"/>
              <a:t>Example: The 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will allow access to the documents that have been opened.</a:t>
            </a:r>
          </a:p>
          <a:p>
            <a:r>
              <a:rPr lang="en-US" dirty="0" smtClean="0"/>
              <a:t>Access to a collection rather than the individual objects may be time-saving shortcut.</a:t>
            </a:r>
          </a:p>
          <a:p>
            <a:pPr lvl="1"/>
            <a:r>
              <a:rPr lang="en-US" dirty="0" smtClean="0"/>
              <a:t>Instead of manually closing all open documents this can be done in one instruction:</a:t>
            </a:r>
          </a:p>
          <a:p>
            <a:pPr marL="254794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Documents.close</a:t>
            </a:r>
          </a:p>
        </p:txBody>
      </p:sp>
    </p:spTree>
    <p:extLst>
      <p:ext uri="{BB962C8B-B14F-4D97-AF65-F5344CB8AC3E}">
        <p14:creationId xmlns:p14="http://schemas.microsoft.com/office/powerpoint/2010/main" val="1277857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</a:t>
            </a:r>
            <a:r>
              <a:rPr lang="en-US" dirty="0" smtClean="0">
                <a:solidFill>
                  <a:srgbClr val="FF0000"/>
                </a:solidFill>
              </a:rPr>
              <a:t>Collections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attributes of a document that return a collection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marL="254795" lvl="2" indent="-170260"/>
            <a:r>
              <a:rPr lang="en-US" sz="165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sz="1650" dirty="0" smtClean="0"/>
              <a:t>: </a:t>
            </a:r>
            <a:r>
              <a:rPr lang="en-US" sz="1650" dirty="0"/>
              <a:t>access to </a:t>
            </a:r>
            <a:r>
              <a:rPr lang="en-US" sz="1650" dirty="0" smtClean="0"/>
              <a:t>all the currently open documents</a:t>
            </a:r>
          </a:p>
          <a:p>
            <a:pPr marL="254795" lvl="2" indent="-170260"/>
            <a:r>
              <a:rPr lang="en-US" sz="165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sz="1650" b="1" dirty="0">
                <a:solidFill>
                  <a:srgbClr val="FF0000"/>
                </a:solidFill>
              </a:rPr>
              <a:t>: </a:t>
            </a:r>
            <a:r>
              <a:rPr lang="en-US" sz="1650" dirty="0"/>
              <a:t>access to MS-Word shapes  in a document (rectangles, circles </a:t>
            </a:r>
            <a:r>
              <a:rPr lang="en-US" sz="1650" dirty="0" smtClean="0"/>
              <a:t>etc.)</a:t>
            </a:r>
          </a:p>
          <a:p>
            <a:pPr marL="370285" lvl="2" indent="-285750"/>
            <a:r>
              <a:rPr lang="en-US" sz="165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sz="165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sz="1650" dirty="0">
                <a:cs typeface="Consolas" panose="020B0609020204030204" pitchFamily="49" charset="0"/>
              </a:rPr>
              <a:t> access to images inserted into a Word </a:t>
            </a:r>
            <a:r>
              <a:rPr lang="en-US" sz="1650" dirty="0" smtClean="0">
                <a:cs typeface="Consolas" panose="020B0609020204030204" pitchFamily="49" charset="0"/>
              </a:rPr>
              <a:t>document</a:t>
            </a:r>
          </a:p>
          <a:p>
            <a:pPr marL="370285" lvl="2" indent="-285750"/>
            <a:r>
              <a:rPr lang="en-US" sz="165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en-US" sz="1650" dirty="0"/>
              <a:t>: access to all tables in a document </a:t>
            </a:r>
            <a:endParaRPr lang="en-US" sz="1650" dirty="0" smtClean="0"/>
          </a:p>
          <a:p>
            <a:pPr marL="376238" lvl="1" indent="-147638"/>
            <a:r>
              <a:rPr lang="en-US" sz="1700" dirty="0" smtClean="0"/>
              <a:t>E.g</a:t>
            </a:r>
            <a:r>
              <a:rPr lang="en-US" sz="1700" dirty="0"/>
              <a:t>., </a:t>
            </a:r>
            <a:r>
              <a:rPr lang="en-US" sz="17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</a:t>
            </a:r>
            <a:r>
              <a:rPr lang="en-US" sz="1700" dirty="0"/>
              <a:t> –accesses all the tables in your document</a:t>
            </a:r>
          </a:p>
          <a:p>
            <a:pPr marL="385763" lvl="3" indent="-170260"/>
            <a:r>
              <a:rPr lang="fr-FR" sz="1500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</a:t>
            </a:r>
            <a:r>
              <a:rPr lang="fr-FR" sz="1500" dirty="0">
                <a:cs typeface="Consolas" panose="020B0609020204030204" pitchFamily="49" charset="0"/>
              </a:rPr>
              <a:t> –access to the first table in a document.</a:t>
            </a:r>
            <a:endParaRPr lang="en-US" sz="1500" dirty="0"/>
          </a:p>
          <a:p>
            <a:pPr marL="254795" lvl="2" indent="-170260"/>
            <a:r>
              <a:rPr lang="en-US" sz="165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r>
              <a:rPr lang="en-US" sz="1650" dirty="0"/>
              <a:t>: briefly </a:t>
            </a:r>
            <a:r>
              <a:rPr lang="en-US" sz="1650" dirty="0" smtClean="0"/>
              <a:t>introduced at the start of this section of notes</a:t>
            </a:r>
            <a:endParaRPr lang="en-US" dirty="0"/>
          </a:p>
          <a:p>
            <a:pPr marL="254794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830433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  <a:r>
              <a:rPr lang="en-US" dirty="0" smtClean="0"/>
              <a:t> Collection For Printing: Multiple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Printing all the documents currently open in MS-Word.</a:t>
            </a:r>
          </a:p>
          <a:p>
            <a:pPr lvl="1"/>
            <a:r>
              <a:rPr lang="en-US" dirty="0" smtClean="0"/>
              <a:t>Take care that you don’t run this macro if you have many documents open and/or they are very large!</a:t>
            </a:r>
          </a:p>
          <a:p>
            <a:pPr lvl="1"/>
            <a:r>
              <a:rPr lang="en-US" altLang="en-US" b="1" dirty="0" smtClean="0"/>
              <a:t>Word document containing the macro example: “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16printMultipleDocumentst.docm”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PrintDocumentsCollection()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numDocuments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count As Integer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numDocuments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Documents.count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count = 1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While (count &lt;= numDocuments)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Documents.Item(count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).PrintOut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count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count + 1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48400" y="3733800"/>
            <a:ext cx="2133600" cy="2514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Learning: another practical application of looping e.g., automatically open multiple documents, make changes, print and save them without user action needed</a:t>
            </a:r>
          </a:p>
        </p:txBody>
      </p:sp>
    </p:spTree>
    <p:extLst>
      <p:ext uri="{BB962C8B-B14F-4D97-AF65-F5344CB8AC3E}">
        <p14:creationId xmlns:p14="http://schemas.microsoft.com/office/powerpoint/2010/main" val="3477864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Shapes And Images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smtClean="0"/>
              <a:t>VBA specific)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  <a:r>
              <a:rPr lang="en-US" dirty="0" smtClean="0"/>
              <a:t> (basic shapes that are drawn by Word)</a:t>
            </a:r>
            <a:endParaRPr lang="en-US" dirty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r>
              <a:rPr lang="en-US" dirty="0" smtClean="0"/>
              <a:t> (images that are created externally and inserted into Word)</a:t>
            </a:r>
          </a:p>
          <a:p>
            <a:r>
              <a:rPr lang="en-US" dirty="0" smtClean="0"/>
              <a:t>Both collections accessed via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</a:t>
            </a:r>
            <a:r>
              <a:rPr lang="en-US" dirty="0" smtClean="0"/>
              <a:t>: access to all the shapes in the currently active Word 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ActiveDocument.Shapes(&lt;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 smtClean="0">
                <a:cs typeface="Consolas" panose="020B0609020204030204" pitchFamily="49" charset="0"/>
              </a:rPr>
              <a:t> access to shape #</a:t>
            </a:r>
            <a:r>
              <a:rPr lang="en-US" i="1" dirty="0" smtClean="0">
                <a:cs typeface="Consolas" panose="020B0609020204030204" pitchFamily="49" charset="0"/>
              </a:rPr>
              <a:t>i</a:t>
            </a:r>
            <a:r>
              <a:rPr lang="en-US" dirty="0" smtClean="0">
                <a:cs typeface="Consolas" panose="020B0609020204030204" pitchFamily="49" charset="0"/>
              </a:rPr>
              <a:t> in the document</a:t>
            </a:r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 smtClean="0"/>
              <a:t>: </a:t>
            </a:r>
            <a:r>
              <a:rPr lang="en-US" dirty="0"/>
              <a:t>access to all the </a:t>
            </a:r>
            <a:r>
              <a:rPr lang="en-US" dirty="0" smtClean="0"/>
              <a:t>images </a:t>
            </a:r>
            <a:r>
              <a:rPr lang="en-US" dirty="0"/>
              <a:t>in the currently active Word </a:t>
            </a:r>
            <a:r>
              <a:rPr lang="en-US" dirty="0" smtClean="0"/>
              <a:t>document</a:t>
            </a:r>
          </a:p>
          <a:p>
            <a:pPr lvl="2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ActiveDocument.InlineShapes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index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&gt;):</a:t>
            </a:r>
            <a:r>
              <a:rPr lang="en-US" dirty="0">
                <a:cs typeface="Consolas" panose="020B0609020204030204" pitchFamily="49" charset="0"/>
              </a:rPr>
              <a:t> access to </a:t>
            </a:r>
            <a:r>
              <a:rPr lang="en-US" dirty="0" smtClean="0">
                <a:cs typeface="Consolas" panose="020B0609020204030204" pitchFamily="49" charset="0"/>
              </a:rPr>
              <a:t>image </a:t>
            </a:r>
            <a:r>
              <a:rPr lang="en-US" dirty="0">
                <a:cs typeface="Consolas" panose="020B0609020204030204" pitchFamily="49" charset="0"/>
              </a:rPr>
              <a:t>#</a:t>
            </a:r>
            <a:r>
              <a:rPr lang="en-US" i="1" dirty="0">
                <a:cs typeface="Consolas" panose="020B0609020204030204" pitchFamily="49" charset="0"/>
              </a:rPr>
              <a:t>i</a:t>
            </a:r>
            <a:r>
              <a:rPr lang="en-US" dirty="0">
                <a:cs typeface="Consolas" panose="020B0609020204030204" pitchFamily="49" charset="0"/>
              </a:rPr>
              <a:t> in the document</a:t>
            </a:r>
            <a:endParaRPr lang="en-US" dirty="0"/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943600" y="1938618"/>
            <a:ext cx="1066800" cy="271182"/>
            <a:chOff x="5943600" y="1938618"/>
            <a:chExt cx="1066800" cy="271182"/>
          </a:xfrm>
        </p:grpSpPr>
        <p:sp>
          <p:nvSpPr>
            <p:cNvPr id="4" name="Rectangle 3"/>
            <p:cNvSpPr/>
            <p:nvPr/>
          </p:nvSpPr>
          <p:spPr>
            <a:xfrm>
              <a:off x="5943600" y="1981200"/>
              <a:ext cx="304800" cy="228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5-Point Star 4"/>
            <p:cNvSpPr/>
            <p:nvPr/>
          </p:nvSpPr>
          <p:spPr>
            <a:xfrm>
              <a:off x="6400800" y="1938618"/>
              <a:ext cx="228600" cy="228600"/>
            </a:xfrm>
            <a:prstGeom prst="star5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6" name="Isosceles Triangle 5"/>
            <p:cNvSpPr/>
            <p:nvPr/>
          </p:nvSpPr>
          <p:spPr>
            <a:xfrm>
              <a:off x="6781800" y="1938618"/>
              <a:ext cx="228600" cy="2286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247708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Accessing Shapes And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/>
              <a:t>Word document containing the complete macro: </a:t>
            </a:r>
            <a:r>
              <a:rPr lang="en-US" altLang="en-US" sz="2400" b="1" dirty="0" smtClean="0"/>
              <a:t>“</a:t>
            </a:r>
            <a:r>
              <a:rPr lang="en-US" altLang="en-US" sz="2400" dirty="0" smtClean="0"/>
              <a:t>17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accessingImagesFigures.docm</a:t>
            </a:r>
            <a:r>
              <a:rPr lang="en-US" altLang="en-US" sz="2400" dirty="0">
                <a:latin typeface="Consolas" pitchFamily="49" charset="0"/>
                <a:cs typeface="Consolas" pitchFamily="49" charset="0"/>
              </a:rPr>
              <a:t>”</a:t>
            </a:r>
            <a:endParaRPr lang="en-US" sz="2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</a:pPr>
            <a:endParaRPr lang="en-US" dirty="0" smtClean="0"/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Dim numImages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numShapes As Integer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numImages = ActiveDocument.InlineShapes.Count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numShapes = ActiveDocument.Shapes.Count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("Images=" &amp; numImages)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MsgBox ("Simple shapes=" &amp; numShapes)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96516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Accessing Shapes And </a:t>
            </a:r>
            <a:r>
              <a:rPr lang="en-US" dirty="0" smtClean="0"/>
              <a:t>Images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 expected # images and alters first &amp; third</a:t>
            </a:r>
            <a:endParaRPr lang="en-US" sz="18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(numImages = 4) Then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ActiveDocument.InlineShapes(1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ActiveDocument.InlineShapes(1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ActiveDocument.InlineShapes(3).Height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ActiveDocument.InlineShapes(3).Height * 2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Checks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expected #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shapes, alters 2nd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6</a:t>
            </a:r>
            <a:r>
              <a:rPr lang="en-US" sz="1800" b="1" baseline="30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Deletes the first shape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(numShapes = 6)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ActiveDocument.Shapes(2).Width = _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ActiveDocument.Shapes(2).Width *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4    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ActiveDocument.Shapes(6).Fill.ForeColor = vbRed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ActiveDocument.Shapes(1).Delete</a:t>
            </a:r>
          </a:p>
          <a:p>
            <a:pPr marL="2222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</p:txBody>
      </p:sp>
    </p:spTree>
    <p:extLst>
      <p:ext uri="{BB962C8B-B14F-4D97-AF65-F5344CB8AC3E}">
        <p14:creationId xmlns:p14="http://schemas.microsoft.com/office/powerpoint/2010/main" val="321602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Nesting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Nesting refers to an item that is “inside of” (or “nested in”) some other item.</a:t>
            </a:r>
          </a:p>
          <a:p>
            <a:r>
              <a:rPr lang="en-CA" dirty="0" smtClean="0"/>
              <a:t>Recall from ‘spreadsheets’ nesting refers to an </a:t>
            </a:r>
            <a:r>
              <a:rPr lang="en-CA" dirty="0"/>
              <a:t>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-function’ that is inside of another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-function’</a:t>
            </a:r>
          </a:p>
          <a:p>
            <a:pPr lvl="1"/>
            <a:r>
              <a:rPr lang="en-US" dirty="0" smtClean="0"/>
              <a:t>Example </a:t>
            </a:r>
            <a:r>
              <a:rPr lang="en-US" dirty="0"/>
              <a:t>(assume that the respondent previously indicated that his or her birthplace was an Alberta city)</a:t>
            </a:r>
          </a:p>
          <a:p>
            <a:pPr lvl="1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Select the AB city in which you were born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Airdrie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Calgary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Edmonton</a:t>
            </a:r>
          </a:p>
          <a:p>
            <a:pPr marL="352425" lvl="2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…</a:t>
            </a:r>
          </a:p>
          <a:p>
            <a:pPr lvl="2"/>
            <a:r>
              <a:rPr lang="en-US" dirty="0"/>
              <a:t>Selecting </a:t>
            </a:r>
            <a:r>
              <a:rPr lang="en-US" dirty="0" err="1"/>
              <a:t>Airdrie</a:t>
            </a:r>
            <a:r>
              <a:rPr lang="en-US" dirty="0"/>
              <a:t> excludes the possibility of selecting Calgary </a:t>
            </a:r>
          </a:p>
          <a:p>
            <a:pPr lvl="2"/>
            <a:r>
              <a:rPr lang="en-US" dirty="0"/>
              <a:t>Cities listed later are ‘nested’ in earlier selections)</a:t>
            </a:r>
          </a:p>
          <a:p>
            <a:r>
              <a:rPr lang="en-CA" dirty="0" smtClean="0"/>
              <a:t>Nesting in programming (VBA) refers to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-branches 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CA" dirty="0" smtClean="0"/>
              <a:t> loops that are inside of each other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1572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Nesting: one structure is contained within another</a:t>
            </a:r>
          </a:p>
          <a:p>
            <a:pPr lvl="1"/>
            <a:r>
              <a:rPr lang="en-US" dirty="0"/>
              <a:t>N</a:t>
            </a:r>
            <a:r>
              <a:rPr lang="en-US" dirty="0" smtClean="0"/>
              <a:t>ested branches: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If (Boolean) then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If (Boolean)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Branches and loops can be nested within each other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Do while (Boolean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)		</a:t>
            </a: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If (Boolean)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(Boolean)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		    Do </a:t>
            </a: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while (Boolean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			        ...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End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			    Loop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</a:p>
          <a:p>
            <a:pPr marL="176213" lvl="1" indent="0">
              <a:buNone/>
            </a:pP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while (Boolean)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Do while (Boolean)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176213" lvl="1" indent="0">
              <a:buNone/>
            </a:pP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66700" indent="-257175"/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64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Nesting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Scenario 1</a:t>
            </a:r>
            <a:r>
              <a:rPr lang="en-US" dirty="0" smtClean="0"/>
              <a:t>: A second question is asked if a first question answers true:</a:t>
            </a:r>
          </a:p>
          <a:p>
            <a:pPr lvl="1"/>
            <a:r>
              <a:rPr lang="en-US" dirty="0" smtClean="0"/>
              <a:t>Example: If it’s true the applicant is a Canadian citizen, then ask for the person’s income (checking if eligible for social assistance).</a:t>
            </a:r>
          </a:p>
          <a:p>
            <a:pPr lvl="1"/>
            <a:r>
              <a:rPr lang="en-US" dirty="0" smtClean="0"/>
              <a:t>Type of nesting: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 nested inside of another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 </a:t>
            </a:r>
            <a:endParaRPr lang="en-US" dirty="0" smtClean="0"/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(Boolean) then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If (Boolean) then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if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43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18nestingIFinsideIF.docm</a:t>
            </a:r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nestedCase1()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country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income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Const</a:t>
            </a:r>
            <a:r>
              <a:rPr lang="en-CA" sz="1800" dirty="0">
                <a:latin typeface="Consolas" panose="020B0609020204030204" pitchFamily="49" charset="0"/>
              </a:rPr>
              <a:t> INCOME_CUTOFF = </a:t>
            </a:r>
            <a:r>
              <a:rPr lang="en-CA" sz="1800" dirty="0" smtClean="0">
                <a:latin typeface="Consolas" panose="020B0609020204030204" pitchFamily="49" charset="0"/>
              </a:rPr>
              <a:t>24000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country = </a:t>
            </a:r>
            <a:r>
              <a:rPr lang="en-CA" sz="1800" dirty="0" err="1">
                <a:latin typeface="Consolas" panose="020B0609020204030204" pitchFamily="49" charset="0"/>
              </a:rPr>
              <a:t>InputBox</a:t>
            </a:r>
            <a:r>
              <a:rPr lang="en-CA" sz="1800" dirty="0">
                <a:latin typeface="Consolas" panose="020B0609020204030204" pitchFamily="49" charset="0"/>
              </a:rPr>
              <a:t>("What is your country of citizenship?")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If (country = "Canada")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income = </a:t>
            </a:r>
            <a:r>
              <a:rPr lang="en-CA" sz="1800" dirty="0" err="1">
                <a:latin typeface="Consolas" panose="020B0609020204030204" pitchFamily="49" charset="0"/>
              </a:rPr>
              <a:t>InputBox</a:t>
            </a:r>
            <a:r>
              <a:rPr lang="en-CA" sz="1800" dirty="0">
                <a:latin typeface="Consolas" panose="020B0609020204030204" pitchFamily="49" charset="0"/>
              </a:rPr>
              <a:t>("What is your income $")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If (income &lt;= INCOME_CUTOFF)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</a:t>
            </a:r>
            <a:r>
              <a:rPr lang="en-CA" sz="1800" dirty="0" err="1">
                <a:latin typeface="Consolas" panose="020B0609020204030204" pitchFamily="49" charset="0"/>
              </a:rPr>
              <a:t>MsgBox</a:t>
            </a:r>
            <a:r>
              <a:rPr lang="en-CA" sz="1800" dirty="0">
                <a:latin typeface="Consolas" panose="020B0609020204030204" pitchFamily="49" charset="0"/>
              </a:rPr>
              <a:t> ("Citizenship: " &amp; country &amp; "; " &amp; </a:t>
            </a:r>
            <a:r>
              <a:rPr lang="en-CA" sz="1800" dirty="0" smtClean="0">
                <a:latin typeface="Consolas" panose="020B0609020204030204" pitchFamily="49" charset="0"/>
              </a:rPr>
              <a:t>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"</a:t>
            </a:r>
            <a:r>
              <a:rPr lang="en-CA" sz="1800" dirty="0">
                <a:latin typeface="Consolas" panose="020B0609020204030204" pitchFamily="49" charset="0"/>
              </a:rPr>
              <a:t>Income $" &amp; income &amp; </a:t>
            </a:r>
            <a:r>
              <a:rPr lang="en-CA" sz="1800" dirty="0" smtClean="0">
                <a:latin typeface="Consolas" panose="020B0609020204030204" pitchFamily="49" charset="0"/>
              </a:rPr>
              <a:t>_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": </a:t>
            </a:r>
            <a:r>
              <a:rPr lang="en-CA" sz="1800" dirty="0">
                <a:latin typeface="Consolas" panose="020B0609020204030204" pitchFamily="49" charset="0"/>
              </a:rPr>
              <a:t>eligible for assistance")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9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Nesting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Scenario 2A</a:t>
            </a:r>
            <a:r>
              <a:rPr lang="en-US" dirty="0" smtClean="0"/>
              <a:t>: As long some condition is met a question will be asked.</a:t>
            </a:r>
          </a:p>
          <a:p>
            <a:pPr lvl="1"/>
            <a:r>
              <a:rPr lang="en-US" dirty="0" smtClean="0"/>
              <a:t>Example: While the user entered an invalid value for age (too high or too low) then if the age is too low an error message will be displayed.</a:t>
            </a:r>
          </a:p>
          <a:p>
            <a:pPr lvl="1"/>
            <a:r>
              <a:rPr lang="en-US" dirty="0" smtClean="0"/>
              <a:t>Type of nesting: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 nested inside of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loop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Do While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If (Boolean) then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End If</a:t>
            </a: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07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/>
              <a:t> </a:t>
            </a:r>
            <a:r>
              <a:rPr lang="en-US" dirty="0" smtClean="0"/>
              <a:t>Nested Inside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19nestingIFinsideWHILE.docm</a:t>
            </a:r>
            <a:endParaRPr lang="en-US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Sub nestedCase2A()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age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Const</a:t>
            </a:r>
            <a:r>
              <a:rPr lang="en-CA" sz="1800" dirty="0">
                <a:latin typeface="Consolas" panose="020B0609020204030204" pitchFamily="49" charset="0"/>
              </a:rPr>
              <a:t> MIN_AGE = 1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Const</a:t>
            </a:r>
            <a:r>
              <a:rPr lang="en-CA" sz="1800" dirty="0">
                <a:latin typeface="Consolas" panose="020B0609020204030204" pitchFamily="49" charset="0"/>
              </a:rPr>
              <a:t> MAX_AGE = 118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age = </a:t>
            </a:r>
            <a:r>
              <a:rPr lang="en-CA" sz="1800" dirty="0" err="1">
                <a:latin typeface="Consolas" panose="020B0609020204030204" pitchFamily="49" charset="0"/>
              </a:rPr>
              <a:t>InputBox</a:t>
            </a:r>
            <a:r>
              <a:rPr lang="en-CA" sz="1800" dirty="0">
                <a:latin typeface="Consolas" panose="020B0609020204030204" pitchFamily="49" charset="0"/>
              </a:rPr>
              <a:t>("How old are you (1-118)?")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Do While ((age &lt; MIN_AGE) Or (age &gt; MAX_AGE))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If (age &lt; MIN_AGE)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</a:t>
            </a:r>
            <a:r>
              <a:rPr lang="en-CA" sz="1800" dirty="0" err="1">
                <a:latin typeface="Consolas" panose="020B0609020204030204" pitchFamily="49" charset="0"/>
              </a:rPr>
              <a:t>MsgBox</a:t>
            </a:r>
            <a:r>
              <a:rPr lang="en-CA" sz="1800" dirty="0">
                <a:latin typeface="Consolas" panose="020B0609020204030204" pitchFamily="49" charset="0"/>
              </a:rPr>
              <a:t> ("Age cannot be lower than 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  MIN_AGE &amp; " years")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age = </a:t>
            </a:r>
            <a:r>
              <a:rPr lang="en-CA" sz="1800" dirty="0" err="1">
                <a:latin typeface="Consolas" panose="020B0609020204030204" pitchFamily="49" charset="0"/>
              </a:rPr>
              <a:t>InputBox</a:t>
            </a:r>
            <a:r>
              <a:rPr lang="en-CA" sz="1800" dirty="0">
                <a:latin typeface="Consolas" panose="020B0609020204030204" pitchFamily="49" charset="0"/>
              </a:rPr>
              <a:t>("How old are you (1-118)?")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Loop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MsgBox</a:t>
            </a:r>
            <a:r>
              <a:rPr lang="en-CA" sz="1800" dirty="0">
                <a:latin typeface="Consolas" panose="020B0609020204030204" pitchFamily="49" charset="0"/>
              </a:rPr>
              <a:t> ("Age=" &amp; age &amp; " is age-okay")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End Sub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965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Nesting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Scenario 2B</a:t>
            </a:r>
            <a:r>
              <a:rPr lang="en-US" dirty="0" smtClean="0"/>
              <a:t>: If a question answers true then check if a process should be repeated.</a:t>
            </a:r>
          </a:p>
          <a:p>
            <a:pPr lvl="1"/>
            <a:r>
              <a:rPr lang="en-US" dirty="0" smtClean="0"/>
              <a:t>Example: If the user specified the country of residence as Canada then repeatedly prompt for the province of  residence as long as the province is not valid.</a:t>
            </a:r>
          </a:p>
          <a:p>
            <a:pPr lvl="1"/>
            <a:r>
              <a:rPr lang="en-US" dirty="0" smtClean="0"/>
              <a:t>Type of nesting: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loop nested inside of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If (Boolean)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then</a:t>
            </a: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Do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Loop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End If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38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Nested Inside An </a:t>
            </a:r>
            <a:r>
              <a:rPr lang="en-US" dirty="0">
                <a:latin typeface="Consolas" panose="020B0609020204030204" pitchFamily="49" charset="0"/>
              </a:rPr>
              <a:t>IF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20nestingWHILEinsideIF.docm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</a:rPr>
              <a:t>country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province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country = </a:t>
            </a:r>
            <a:r>
              <a:rPr lang="en-CA" sz="1800" dirty="0" err="1">
                <a:latin typeface="Consolas" panose="020B0609020204030204" pitchFamily="49" charset="0"/>
              </a:rPr>
              <a:t>InputBox</a:t>
            </a:r>
            <a:r>
              <a:rPr lang="en-CA" sz="1800" dirty="0">
                <a:latin typeface="Consolas" panose="020B0609020204030204" pitchFamily="49" charset="0"/>
              </a:rPr>
              <a:t>("What is your country of citizenship?")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If (country = "Canada") Then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province = </a:t>
            </a:r>
            <a:r>
              <a:rPr lang="en-CA" sz="1800" dirty="0" err="1">
                <a:latin typeface="Consolas" panose="020B0609020204030204" pitchFamily="49" charset="0"/>
              </a:rPr>
              <a:t>InputBox</a:t>
            </a:r>
            <a:r>
              <a:rPr lang="en-CA" sz="1800" dirty="0">
                <a:latin typeface="Consolas" panose="020B0609020204030204" pitchFamily="49" charset="0"/>
              </a:rPr>
              <a:t>("What is your province of 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"citizenship?")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Do While ((province &lt;&gt; "AB") And (province &lt;&gt; "BC"))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</a:t>
            </a:r>
            <a:r>
              <a:rPr lang="en-CA" sz="1800" dirty="0" err="1">
                <a:latin typeface="Consolas" panose="020B0609020204030204" pitchFamily="49" charset="0"/>
              </a:rPr>
              <a:t>MsgBox</a:t>
            </a:r>
            <a:r>
              <a:rPr lang="en-CA" sz="1800" dirty="0">
                <a:latin typeface="Consolas" panose="020B0609020204030204" pitchFamily="49" charset="0"/>
              </a:rPr>
              <a:t> ("Valid provinces: AB, BC")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province = </a:t>
            </a:r>
            <a:r>
              <a:rPr lang="en-CA" sz="1800" dirty="0" err="1">
                <a:latin typeface="Consolas" panose="020B0609020204030204" pitchFamily="49" charset="0"/>
              </a:rPr>
              <a:t>InputBox</a:t>
            </a:r>
            <a:r>
              <a:rPr lang="en-CA" sz="1800" dirty="0">
                <a:latin typeface="Consolas" panose="020B0609020204030204" pitchFamily="49" charset="0"/>
              </a:rPr>
              <a:t>("What is your province of"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  " citizenship?")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Loop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End If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MsgBox</a:t>
            </a:r>
            <a:r>
              <a:rPr lang="en-CA" sz="1800" dirty="0">
                <a:latin typeface="Consolas" panose="020B0609020204030204" pitchFamily="49" charset="0"/>
              </a:rPr>
              <a:t> ("Country: " &amp; country &amp; ", " &amp; "Province: 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" province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71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Nesting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Scenario 3</a:t>
            </a:r>
            <a:r>
              <a:rPr lang="en-US" dirty="0" smtClean="0"/>
              <a:t>: While one process is repeated, repeat another process.</a:t>
            </a:r>
          </a:p>
          <a:p>
            <a:pPr lvl="1"/>
            <a:r>
              <a:rPr lang="en-US" dirty="0" smtClean="0"/>
              <a:t>More specifically: for each step in the first process repeat the second process from start to end</a:t>
            </a:r>
          </a:p>
          <a:p>
            <a:pPr lvl="1"/>
            <a:r>
              <a:rPr lang="en-US" dirty="0" smtClean="0"/>
              <a:t>Example: While the user indicates that he/she wants to calculate another tax return prompt the user for income, while the income is invalid repeatedly prompt for income.</a:t>
            </a:r>
          </a:p>
          <a:p>
            <a:pPr lvl="1"/>
            <a:r>
              <a:rPr lang="en-US" dirty="0" smtClean="0"/>
              <a:t>Type of nesting: a </a:t>
            </a:r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loop nested inside of an another </a:t>
            </a:r>
            <a:r>
              <a:rPr lang="en-US" dirty="0">
                <a:latin typeface="Consolas" panose="020B0609020204030204" pitchFamily="49" charset="0"/>
              </a:rPr>
              <a:t>Do-While</a:t>
            </a:r>
            <a:r>
              <a:rPr lang="en-US" dirty="0"/>
              <a:t> loop </a:t>
            </a:r>
            <a:endParaRPr lang="en-US" dirty="0" smtClean="0"/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Do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Do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Loop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Loop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6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</a:rPr>
              <a:t>Do-While</a:t>
            </a:r>
            <a:r>
              <a:rPr lang="en-US" dirty="0" smtClean="0"/>
              <a:t> Nested Inside Another </a:t>
            </a:r>
            <a:r>
              <a:rPr lang="en-US" dirty="0">
                <a:latin typeface="Consolas" panose="020B0609020204030204" pitchFamily="49" charset="0"/>
              </a:rPr>
              <a:t>Do-While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Word document containing </a:t>
            </a:r>
            <a:r>
              <a:rPr lang="en-US" dirty="0"/>
              <a:t>the example: </a:t>
            </a:r>
            <a:r>
              <a:rPr lang="en-US" dirty="0" smtClean="0">
                <a:latin typeface="Consolas" panose="020B0609020204030204" pitchFamily="49" charset="0"/>
              </a:rPr>
              <a:t>21nestingWHILEinside</a:t>
            </a:r>
            <a:r>
              <a:rPr lang="en-US" dirty="0">
                <a:latin typeface="Consolas" panose="020B0609020204030204" pitchFamily="49" charset="0"/>
              </a:rPr>
              <a:t>WHILE</a:t>
            </a:r>
            <a:r>
              <a:rPr lang="en-US" dirty="0" smtClean="0">
                <a:latin typeface="Consolas" panose="020B0609020204030204" pitchFamily="49" charset="0"/>
              </a:rPr>
              <a:t>.docm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Dim </a:t>
            </a:r>
            <a:r>
              <a:rPr lang="en-CA" sz="1800" dirty="0" err="1">
                <a:latin typeface="Consolas" panose="020B0609020204030204" pitchFamily="49" charset="0"/>
              </a:rPr>
              <a:t>runAgain</a:t>
            </a:r>
            <a:r>
              <a:rPr lang="en-CA" sz="1800" dirty="0">
                <a:latin typeface="Consolas" panose="020B0609020204030204" pitchFamily="49" charset="0"/>
              </a:rPr>
              <a:t> As String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Dim income As Long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Const</a:t>
            </a:r>
            <a:r>
              <a:rPr lang="en-CA" sz="1800" dirty="0">
                <a:latin typeface="Consolas" panose="020B0609020204030204" pitchFamily="49" charset="0"/>
              </a:rPr>
              <a:t> MIN_INCOME = 0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runAgain</a:t>
            </a:r>
            <a:r>
              <a:rPr lang="en-CA" sz="1800" dirty="0">
                <a:latin typeface="Consolas" panose="020B0609020204030204" pitchFamily="49" charset="0"/>
              </a:rPr>
              <a:t> = "yes"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Do While (</a:t>
            </a:r>
            <a:r>
              <a:rPr lang="en-CA" sz="1800" dirty="0" err="1">
                <a:latin typeface="Consolas" panose="020B0609020204030204" pitchFamily="49" charset="0"/>
              </a:rPr>
              <a:t>runAgain</a:t>
            </a:r>
            <a:r>
              <a:rPr lang="en-CA" sz="1800" dirty="0">
                <a:latin typeface="Consolas" panose="020B0609020204030204" pitchFamily="49" charset="0"/>
              </a:rPr>
              <a:t> = "yes")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</a:t>
            </a:r>
            <a:r>
              <a:rPr lang="en-CA" sz="1800" dirty="0" err="1">
                <a:latin typeface="Consolas" panose="020B0609020204030204" pitchFamily="49" charset="0"/>
              </a:rPr>
              <a:t>MsgBox</a:t>
            </a:r>
            <a:r>
              <a:rPr lang="en-CA" sz="1800" dirty="0">
                <a:latin typeface="Consolas" panose="020B0609020204030204" pitchFamily="49" charset="0"/>
              </a:rPr>
              <a:t> ("CALCULATING A TAX RETURN")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income = -1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Do While (income &lt; MIN_INCOME)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  income = </a:t>
            </a:r>
            <a:r>
              <a:rPr lang="en-CA" sz="1800" dirty="0" err="1">
                <a:latin typeface="Consolas" panose="020B0609020204030204" pitchFamily="49" charset="0"/>
              </a:rPr>
              <a:t>InputBox</a:t>
            </a:r>
            <a:r>
              <a:rPr lang="en-CA" sz="1800" dirty="0">
                <a:latin typeface="Consolas" panose="020B0609020204030204" pitchFamily="49" charset="0"/>
              </a:rPr>
              <a:t>("Income $")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Loop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</a:t>
            </a:r>
            <a:r>
              <a:rPr lang="en-CA" sz="1800" dirty="0" err="1">
                <a:latin typeface="Consolas" panose="020B0609020204030204" pitchFamily="49" charset="0"/>
              </a:rPr>
              <a:t>runAgain</a:t>
            </a:r>
            <a:r>
              <a:rPr lang="en-CA" sz="1800" dirty="0">
                <a:latin typeface="Consolas" panose="020B0609020204030204" pitchFamily="49" charset="0"/>
              </a:rPr>
              <a:t> = </a:t>
            </a:r>
            <a:r>
              <a:rPr lang="en-CA" sz="1800" dirty="0" err="1">
                <a:latin typeface="Consolas" panose="020B0609020204030204" pitchFamily="49" charset="0"/>
              </a:rPr>
              <a:t>InputBox</a:t>
            </a:r>
            <a:r>
              <a:rPr lang="en-CA" sz="1800" dirty="0">
                <a:latin typeface="Consolas" panose="020B0609020204030204" pitchFamily="49" charset="0"/>
              </a:rPr>
              <a:t>("To calculate another return" &amp; _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 " enter yes")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</a:rPr>
              <a:t>Loop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a</a:t>
            </a:r>
            <a:endParaRPr lang="en-CA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72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Write a program that will count out all the numbers from one to six.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For each of the numbers in this sequence the program will determine if the current count (1 – 6) is odd or even.</a:t>
            </a:r>
          </a:p>
          <a:p>
            <a:pPr marL="429816" lvl="1" indent="-253604">
              <a:buFont typeface="+mj-lt"/>
              <a:buAutoNum type="alphaLcParenR"/>
            </a:pPr>
            <a:r>
              <a:rPr lang="en-US" dirty="0"/>
              <a:t>T</a:t>
            </a:r>
            <a:r>
              <a:rPr lang="en-US" dirty="0" smtClean="0"/>
              <a:t>he program display the value of the current count as well an indication whether it is odd or even.</a:t>
            </a:r>
          </a:p>
          <a:p>
            <a:pPr marL="429816" lvl="1" indent="-253604">
              <a:buFont typeface="+mj-lt"/>
              <a:buAutoNum type="alphaLcParenR"/>
            </a:pPr>
            <a:endParaRPr lang="en-US" dirty="0"/>
          </a:p>
          <a:p>
            <a:pPr marL="266700" indent="-257175"/>
            <a:r>
              <a:rPr lang="en-US" dirty="0" smtClean="0"/>
              <a:t>Which Step (#1 or #2) should be completed first?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78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nesting()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counter As Long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counter =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(counter &lt;= 6)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counter = counter + 1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101772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Completed: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number in the sequence determine if it is odd or even.</a:t>
            </a:r>
          </a:p>
          <a:p>
            <a:r>
              <a:rPr lang="en-US" dirty="0" smtClean="0"/>
              <a:t>This can be done with the modulo (remainder) operator: MOD</a:t>
            </a:r>
          </a:p>
          <a:p>
            <a:pPr lvl="1"/>
            <a:r>
              <a:rPr lang="en-US" dirty="0" smtClean="0"/>
              <a:t>An even number modulo 2 equals zero (2, 4, 6 etc. even divide into 2 and yield a remainder or modulo of zero).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(counter MOD 2 = 0)</a:t>
            </a:r>
            <a:r>
              <a:rPr lang="en-US" dirty="0"/>
              <a:t> then  </a:t>
            </a: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'Even</a:t>
            </a:r>
            <a:endParaRPr lang="en-US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An odd number modulo 2 does not equal zero (1, 3, 5, etc.)</a:t>
            </a:r>
          </a:p>
          <a:p>
            <a:r>
              <a:rPr lang="en-US" dirty="0" smtClean="0"/>
              <a:t>Pseudo code visualization of the problem</a:t>
            </a:r>
          </a:p>
          <a:p>
            <a:pPr marL="176213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Loop to count from 1 to 6</a:t>
            </a:r>
          </a:p>
          <a:p>
            <a:pPr marL="176213" lvl="1" indent="0">
              <a:buNone/>
            </a:pP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</a:rPr>
              <a:t>      Determine if number is odd/even and display message</a:t>
            </a:r>
          </a:p>
          <a:p>
            <a:pPr marL="176213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End Loop</a:t>
            </a:r>
            <a:endParaRPr lang="en-US" dirty="0"/>
          </a:p>
          <a:p>
            <a:pPr lvl="1"/>
            <a:r>
              <a:rPr lang="en-US" dirty="0" smtClean="0"/>
              <a:t>Determining whether a number is odd/even is a part of counting through the sequence from 1 – 6, checking odd/even is nested within the loop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06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#2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nesting()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counter As Long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counter =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Do While (counter &lt;= 6)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If (counter Mod 2 = 0) Then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MsgBox ("Even: " &amp; counter)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MsgBox ("Odd: " &amp; counter)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counter = counter + 1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Loop</a:t>
            </a:r>
          </a:p>
          <a:p>
            <a:pPr marL="176213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</p:txBody>
      </p:sp>
    </p:spTree>
    <p:extLst>
      <p:ext uri="{BB962C8B-B14F-4D97-AF65-F5344CB8AC3E}">
        <p14:creationId xmlns:p14="http://schemas.microsoft.com/office/powerpoint/2010/main" val="56801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Tables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tables in the currently active Word document can be made through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r>
              <a:rPr lang="en-US" dirty="0" smtClean="0"/>
              <a:t> object: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ActiveDocument.Tables:</a:t>
            </a:r>
            <a:r>
              <a:rPr lang="fr-FR" dirty="0" smtClean="0">
                <a:cs typeface="Consolas" panose="020B0609020204030204" pitchFamily="49" charset="0"/>
              </a:rPr>
              <a:t> accesses the ‘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  <a:r>
              <a:rPr lang="fr-FR" dirty="0" smtClean="0">
                <a:cs typeface="Consolas" panose="020B0609020204030204" pitchFamily="49" charset="0"/>
              </a:rPr>
              <a:t>’ collection (all the tables in the document).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ActiveDocument.Tables(&lt;integer ‘i’&gt;):</a:t>
            </a:r>
            <a:r>
              <a:rPr lang="fr-FR" dirty="0" smtClean="0">
                <a:cs typeface="Consolas" panose="020B0609020204030204" pitchFamily="49" charset="0"/>
              </a:rPr>
              <a:t> accesses table </a:t>
            </a:r>
            <a:r>
              <a:rPr lang="fr-FR" i="1" dirty="0" smtClean="0">
                <a:cs typeface="Consolas" panose="020B0609020204030204" pitchFamily="49" charset="0"/>
              </a:rPr>
              <a:t># i</a:t>
            </a:r>
            <a:r>
              <a:rPr lang="fr-FR" dirty="0" smtClean="0">
                <a:cs typeface="Consolas" panose="020B0609020204030204" pitchFamily="49" charset="0"/>
              </a:rPr>
              <a:t> in the document</a:t>
            </a:r>
          </a:p>
          <a:p>
            <a:pPr marL="682625" lvl="1" indent="-342900"/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fr-FR" dirty="0" smtClean="0">
                <a:cs typeface="Consolas" panose="020B0609020204030204" pitchFamily="49" charset="0"/>
              </a:rPr>
              <a:t>: sorts the first table in the document (default is ascending </a:t>
            </a:r>
            <a:r>
              <a:rPr lang="en-CA" dirty="0" smtClean="0">
                <a:cs typeface="Consolas" panose="020B0609020204030204" pitchFamily="49" charset="0"/>
              </a:rPr>
              <a:t>order</a:t>
            </a:r>
            <a:r>
              <a:rPr lang="fr-FR" dirty="0" smtClean="0">
                <a:cs typeface="Consolas" panose="020B0609020204030204" pitchFamily="49" charset="0"/>
              </a:rPr>
              <a:t>)</a:t>
            </a:r>
            <a:endParaRPr lang="fr-FR" dirty="0">
              <a:cs typeface="Consolas" panose="020B0609020204030204" pitchFamily="49" charset="0"/>
            </a:endParaRPr>
          </a:p>
          <a:p>
            <a:pPr marL="682625" lvl="1" indent="-342900"/>
            <a:endParaRPr lang="fr-FR" dirty="0" smtClean="0"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fr-FR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63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Example: Sorting Three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Instructions needed for sorting 3 tables </a:t>
            </a: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  <a:endParaRPr lang="fr-F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fr-FR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61999" y="3011018"/>
            <a:ext cx="2595191" cy="3707332"/>
            <a:chOff x="761999" y="3011018"/>
            <a:chExt cx="2595191" cy="3707332"/>
          </a:xfrm>
        </p:grpSpPr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999" y="3276600"/>
              <a:ext cx="2595191" cy="344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891931" y="3011018"/>
              <a:ext cx="10668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/>
                <a:t>Before</a:t>
              </a:r>
              <a:endParaRPr lang="en-US" b="1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612993" y="3001044"/>
            <a:ext cx="1066800" cy="369332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b="1" dirty="0" smtClean="0"/>
              <a:t>After</a:t>
            </a:r>
            <a:endParaRPr lang="en-US" b="1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276600"/>
            <a:ext cx="2438400" cy="343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129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9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Exampl</a:t>
            </a:r>
            <a:r>
              <a:rPr lang="en-US" dirty="0"/>
              <a:t>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Critique of the previous approach: the program ‘worked’ for the one document with3 tables but:</a:t>
            </a:r>
          </a:p>
          <a:p>
            <a:pPr lvl="1"/>
            <a:r>
              <a:rPr lang="en-US" dirty="0" smtClean="0"/>
              <a:t>What if there were more tables (cut and paste of the sort instruction is wasteful)?</a:t>
            </a:r>
          </a:p>
          <a:p>
            <a:pPr lvl="1"/>
            <a:r>
              <a:rPr lang="en-US" dirty="0" smtClean="0"/>
              <a:t>What if the number of tables can change (i.e., user edits the document)</a:t>
            </a:r>
          </a:p>
          <a:p>
            <a:r>
              <a:rPr lang="en-US" dirty="0" smtClean="0"/>
              <a:t>Notice: The process of sorting just repeats the same action but on a different table.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ActiveDocument.Tables(1).Sort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ActiveDocument.Tables(2).Sort</a:t>
            </a:r>
          </a:p>
          <a:p>
            <a:pPr marL="339725" lvl="1" indent="0">
              <a:buNone/>
            </a:pP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ActiveDocument.Tables(3).Sort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/>
              <a:t>Looping/repetition can be applied reduce the duplicated statements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7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Example</a:t>
            </a:r>
            <a:r>
              <a:rPr lang="en-US" dirty="0"/>
              <a:t>: Sorting </a:t>
            </a:r>
            <a:r>
              <a:rPr lang="en-US" dirty="0" smtClean="0"/>
              <a:t>Tables With A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buNone/>
            </a:pPr>
            <a:r>
              <a:rPr lang="en-US" altLang="en-US" sz="2400" b="1" dirty="0" smtClean="0"/>
              <a:t>Word document containing the complete macro: “</a:t>
            </a:r>
            <a:r>
              <a:rPr lang="en-US" altLang="en-US" sz="2400" dirty="0" smtClean="0">
                <a:latin typeface="Consolas" pitchFamily="49" charset="0"/>
              </a:rPr>
              <a:t>22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sortingTables.docm”</a:t>
            </a:r>
            <a:endParaRPr lang="en-US" sz="24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CurrentTable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Integer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NumTables =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ActiveDocument.Tables.Count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NumTables = 0 Then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6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CurrentTable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= 1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Do While 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CurrentTable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&lt;= NumTables)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CurrentTable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CurrentTable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).Sort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CurrentTable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CurrentTable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+ 1</a:t>
            </a:r>
          </a:p>
          <a:p>
            <a:pPr marL="339725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Loop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End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9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Result: Sorting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r>
              <a:rPr lang="en-US" sz="2000" b="1" dirty="0" smtClean="0"/>
              <a:t>Before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 smtClean="0"/>
              <a:t>After</a:t>
            </a:r>
            <a:endParaRPr lang="en-US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8" b="10428"/>
          <a:stretch/>
        </p:blipFill>
        <p:spPr bwMode="auto">
          <a:xfrm>
            <a:off x="621958" y="1524000"/>
            <a:ext cx="5372100" cy="206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8" b="6102"/>
          <a:stretch/>
        </p:blipFill>
        <p:spPr bwMode="auto">
          <a:xfrm>
            <a:off x="651859" y="4495800"/>
            <a:ext cx="5248275" cy="2095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216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68362"/>
          </a:xfrm>
        </p:spPr>
        <p:txBody>
          <a:bodyPr/>
          <a:lstStyle/>
          <a:p>
            <a:r>
              <a:rPr lang="en-US" dirty="0" smtClean="0"/>
              <a:t>More 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FF0000"/>
                </a:solidFill>
              </a:rPr>
              <a:t>handy parameter </a:t>
            </a:r>
            <a:r>
              <a:rPr lang="en-US" dirty="0" smtClean="0"/>
              <a:t>that can be used to configure how it runs.</a:t>
            </a:r>
          </a:p>
          <a:p>
            <a:r>
              <a:rPr lang="en-US" b="1" dirty="0" smtClean="0"/>
              <a:t>Format</a:t>
            </a: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 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to Exclude header – True or False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  <a:r>
              <a:rPr lang="en-US" b="1" dirty="0" smtClean="0">
                <a:solidFill>
                  <a:srgbClr val="FF0000"/>
                </a:solidFill>
              </a:rPr>
              <a:t>    </a:t>
            </a:r>
          </a:p>
          <a:p>
            <a:endParaRPr lang="en-US" dirty="0"/>
          </a:p>
          <a:p>
            <a:r>
              <a:rPr lang="en-US" b="1" dirty="0" smtClean="0"/>
              <a:t>Example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ActiveDocument.Tables(CurrentTable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).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lvl="1"/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Before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After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" t="11267" r="2984" b="12113"/>
          <a:stretch/>
        </p:blipFill>
        <p:spPr bwMode="auto">
          <a:xfrm>
            <a:off x="762000" y="4648200"/>
            <a:ext cx="6248400" cy="692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" t="12308" r="2430" b="13846"/>
          <a:stretch/>
        </p:blipFill>
        <p:spPr bwMode="auto">
          <a:xfrm>
            <a:off x="762000" y="6247446"/>
            <a:ext cx="5715000" cy="583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516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Sorting Example: </a:t>
            </a:r>
            <a:r>
              <a:rPr lang="en-US" b="1" dirty="0" smtClean="0">
                <a:solidFill>
                  <a:srgbClr val="FF0000"/>
                </a:solidFill>
              </a:rPr>
              <a:t>Exclude Headers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Document containing the macro</a:t>
            </a:r>
            <a:r>
              <a:rPr lang="en-US" dirty="0" smtClean="0"/>
              <a:t>: “</a:t>
            </a:r>
            <a:r>
              <a:rPr lang="en-US" dirty="0" smtClean="0">
                <a:latin typeface="Consolas" panose="020B0609020204030204" pitchFamily="49" charset="0"/>
              </a:rPr>
              <a:t>23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sortingTablesExcludeHeader.docm</a:t>
            </a:r>
            <a:r>
              <a:rPr lang="en-US" dirty="0" smtClean="0"/>
              <a:t>”</a:t>
            </a:r>
            <a:endParaRPr lang="en-US" dirty="0"/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CurrentTable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NumTables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Integer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NumTables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ActiveDocument.Tables.Count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NumTables = 0 Then</a:t>
            </a:r>
          </a:p>
          <a:p>
            <a:pPr marL="339725" lvl="1" indent="0">
              <a:buNone/>
            </a:pPr>
            <a:r>
              <a:rPr lang="en-US" sz="18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' Don't bother sorting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MsgBox ("No tables to sort")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CurrentTable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1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Do While (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CurrentTable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NumTables)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("Sorting Table # " &amp; CurrentTable)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ActiveDocument.Tables(CurrentTable).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Sort (True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CurrentTable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CurrentTable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+ 1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858000" y="1339334"/>
            <a:ext cx="1762125" cy="1527691"/>
            <a:chOff x="6858000" y="1339334"/>
            <a:chExt cx="1762125" cy="152769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0" y="1524000"/>
              <a:ext cx="1762125" cy="1343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6915551" y="1339334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Before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91095" y="3352800"/>
            <a:ext cx="1809750" cy="1495425"/>
            <a:chOff x="6791095" y="3352800"/>
            <a:chExt cx="1809750" cy="149542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1095" y="3657600"/>
              <a:ext cx="1809750" cy="1190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915551" y="3352800"/>
              <a:ext cx="11430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After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9867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can be used to go through all the documents in a folder (</a:t>
            </a:r>
            <a:r>
              <a:rPr lang="en-US" smtClean="0"/>
              <a:t>this will be illustrated gradually </a:t>
            </a:r>
            <a:r>
              <a:rPr lang="en-US" dirty="0" smtClean="0"/>
              <a:t>in </a:t>
            </a:r>
            <a:r>
              <a:rPr lang="en-US" smtClean="0"/>
              <a:t>advanced examples but the first one will be rudamentary)</a:t>
            </a:r>
            <a:endParaRPr lang="en-US" dirty="0" smtClean="0"/>
          </a:p>
          <a:p>
            <a:r>
              <a:rPr lang="en-US" dirty="0" smtClean="0"/>
              <a:t>It can be used to go through the entire contents of a folder including sub-folders and sub-sub folders  (very advanced use: well beyond the scope of the this course)</a:t>
            </a:r>
          </a:p>
          <a:p>
            <a:r>
              <a:rPr lang="en-US" dirty="0" smtClean="0"/>
              <a:t>Basic use: this function takes a location (e.g., C:\temp\) and a filename as an argument and it determines if the file exists at the specified location.</a:t>
            </a:r>
          </a:p>
          <a:p>
            <a:pPr lvl="1"/>
            <a:r>
              <a:rPr lang="en-US" dirty="0" smtClean="0"/>
              <a:t>If the file is found at this location then the function returns the name of the file.</a:t>
            </a:r>
          </a:p>
          <a:p>
            <a:pPr lvl="1"/>
            <a:r>
              <a:rPr lang="en-US" dirty="0"/>
              <a:t>If the file is not found at this location then the function returns an empty string (zero length)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78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Use Of The DIR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6213" lvl="1" indent="-176213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24DIRFunctionSimple.docm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Dim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location As String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Dim filename As String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Dim result As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location = "C:\temp\" 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'Always 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look here</a:t>
            </a:r>
          </a:p>
          <a:p>
            <a:pPr marL="88106" lvl="2" indent="0">
              <a:spcBef>
                <a:spcPts val="0"/>
              </a:spcBef>
              <a:buNone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filename = 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Doc1.docx"   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'C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:\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temp\Doc1.dox</a:t>
            </a:r>
            <a:endParaRPr lang="en-US" altLang="en-US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filename)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88106" lvl="2" indent="0">
              <a:spcBef>
                <a:spcPts val="0"/>
              </a:spcBef>
              <a:buNone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"*.docx") 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'Any 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.docx in 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C:\temp\</a:t>
            </a:r>
            <a:endParaRPr lang="en-US" altLang="en-US" b="1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filename = InputBox("File name in C:\temp")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result = Dir(location &amp; filename)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MsgBox (result)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60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Using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 To Check If </a:t>
            </a:r>
            <a:r>
              <a:rPr lang="en-US" dirty="0" smtClean="0"/>
              <a:t>File </a:t>
            </a:r>
            <a:r>
              <a:rPr lang="en-US" dirty="0"/>
              <a:t>Exists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0260" lvl="1" indent="-170260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25DIRFunctionIntermediate.docm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 openExistingDocument()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filename As String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checkIfExists As String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Dim last As Integer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filename 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InputBox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Enter the path and name of file to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open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e.g., 'C:\temp\tam.docx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'")</a:t>
            </a:r>
          </a:p>
          <a:p>
            <a:pPr marL="84535" lvl="2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Error case: nothing to open, user entered no info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If (filename = "") Then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ActiveDocument.ActiveWindow.Caption =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"Empty file name"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15879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</a:t>
            </a:r>
            <a:r>
              <a:rPr lang="en-US" dirty="0" smtClean="0"/>
              <a:t>Using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 smtClean="0"/>
              <a:t> To Check </a:t>
            </a:r>
            <a:r>
              <a:rPr lang="en-US" dirty="0"/>
              <a:t>If  File </a:t>
            </a:r>
            <a:r>
              <a:rPr lang="en-US" dirty="0" smtClean="0"/>
              <a:t>Exists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4535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 error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non-empty info entered</a:t>
            </a:r>
            <a:endParaRPr lang="en-US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84535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checkIfExists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Dir(filename)</a:t>
            </a:r>
          </a:p>
          <a:p>
            <a:pPr marL="84535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(Len(checkIfExists) = 0) Then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doesn't exist can't open")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Else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MsgBox ("File exists opening")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    Documents.Open (filename)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84535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3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Practical Use Of 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Dir:</a:t>
            </a:r>
            <a:r>
              <a:rPr lang="en-US" dirty="0" smtClean="0"/>
              <a:t> Access Each File In A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0260" lvl="1" indent="-170260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26loopFolder.docm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70260" lvl="1" indent="-170260">
              <a:buFont typeface="Arial" charset="0"/>
              <a:buChar char="•"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Sub loopFolder ()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Dim directoryPath As String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Dim currentFile As String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CA" altLang="en-US" sz="1800" dirty="0" err="1" smtClean="0">
                <a:latin typeface="Consolas" pitchFamily="49" charset="0"/>
                <a:cs typeface="Consolas" pitchFamily="49" charset="0"/>
              </a:rPr>
              <a:t>directoryPath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= </a:t>
            </a:r>
            <a:r>
              <a:rPr lang="en-CA" altLang="en-US" sz="1800" dirty="0" err="1">
                <a:latin typeface="Consolas" pitchFamily="49" charset="0"/>
                <a:cs typeface="Consolas" pitchFamily="49" charset="0"/>
              </a:rPr>
              <a:t>InputBox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("Enter full path of search" &amp; _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   " folder e.g. C:\Temp\")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currentFile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Dir(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directoryPath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If (currentFile = "") Then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MsgBox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("No path to documents supplied")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End If    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Do While (currentFile &lt;&gt; "")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MsgBox (currentFile) ' Display file name in popup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    currentFile = Dir 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Loop</a:t>
            </a:r>
          </a:p>
          <a:p>
            <a:pPr marL="215504" lvl="3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End Sub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784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Alternate Version: Access Only </a:t>
            </a:r>
            <a:r>
              <a:rPr lang="en-US" b="1" dirty="0" smtClean="0">
                <a:solidFill>
                  <a:srgbClr val="FF0000"/>
                </a:solidFill>
              </a:rPr>
              <a:t>Word Documents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76213" lvl="1" indent="-176213">
              <a:buFont typeface="Arial" charset="0"/>
              <a:buChar char="•"/>
            </a:pPr>
            <a:r>
              <a:rPr lang="en-US" altLang="en-US" b="1" dirty="0"/>
              <a:t>Word document containing the macro example: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27loopWordFolder.docm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176213" lvl="1" indent="-176213">
              <a:buFont typeface="Arial" charset="0"/>
              <a:buChar char="•"/>
            </a:pP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Sub loopWordFolder()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Dim directoryPath As String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Dim currentFile As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String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directoryPath = InputBox("Enter full path of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search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&amp; _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“ folder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currentFile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= Dir(directoryPath </a:t>
            </a:r>
            <a:r>
              <a:rPr lang="en-US" altLang="en-US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&amp; "*.doc</a:t>
            </a:r>
            <a:r>
              <a:rPr lang="en-US" altLang="en-US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*"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) </a:t>
            </a:r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If (currentFile = "") Then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MsgBox ("No documents in the specified folder")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End If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    Do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While (currentFile &lt;&gt; "")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MsgBox (currentFile) ' Display file name in popup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   currentFile = Dir  ' Move onto next document in folder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     Loop</a:t>
            </a:r>
          </a:p>
          <a:p>
            <a:pPr marL="88106" lvl="2" indent="0">
              <a:spcBef>
                <a:spcPts val="0"/>
              </a:spcBef>
              <a:buNone/>
            </a:pPr>
            <a:r>
              <a:rPr lang="en-US" altLang="en-US" dirty="0">
                <a:latin typeface="Consolas" pitchFamily="49" charset="0"/>
                <a:cs typeface="Consolas" pitchFamily="49" charset="0"/>
              </a:rPr>
              <a:t>End Sub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7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Applying Many Of The Previous Concepts In A </a:t>
            </a:r>
            <a:r>
              <a:rPr lang="en-US" sz="2800" dirty="0" smtClean="0"/>
              <a:t>Practical Example &amp; Linking Documents And (If There’s Time)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are aware different programs serve different purposes:</a:t>
            </a:r>
          </a:p>
          <a:p>
            <a:pPr lvl="1"/>
            <a:r>
              <a:rPr lang="en-US" dirty="0" smtClean="0"/>
              <a:t>Database: storing and retrieving information</a:t>
            </a:r>
          </a:p>
          <a:p>
            <a:pPr lvl="1"/>
            <a:r>
              <a:rPr lang="en-US" dirty="0" smtClean="0"/>
              <a:t>Spreadsheet: performing calculations, displaying graphical views of results</a:t>
            </a:r>
          </a:p>
          <a:p>
            <a:pPr lvl="1"/>
            <a:r>
              <a:rPr lang="en-US" dirty="0" smtClean="0"/>
              <a:t>Word processor: creating text documents with many features for formatting and laying out text</a:t>
            </a:r>
          </a:p>
          <a:p>
            <a:r>
              <a:rPr lang="en-US" dirty="0" smtClean="0"/>
              <a:t>VBA allows the output of one program to become the input of another program.</a:t>
            </a:r>
          </a:p>
          <a:p>
            <a:pPr lvl="1"/>
            <a:r>
              <a:rPr lang="en-US" dirty="0" smtClean="0"/>
              <a:t>Although this can be done ‘manually’ (reading the documents and typing in changes) if the dataset is large this can be a tedious and error-prone process</a:t>
            </a:r>
          </a:p>
          <a:p>
            <a:pPr lvl="1"/>
            <a:r>
              <a:rPr lang="en-US" dirty="0" smtClean="0"/>
              <a:t>VBA can be used to automate the 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929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Problem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Financial statements (monetary data) about many companies can be stored in a spreadsheet where an analysis can be performed e.g. does the company have enough $$$ on hand to meet its financial commitments.</a:t>
            </a:r>
          </a:p>
          <a:p>
            <a:r>
              <a:rPr lang="en-CA" dirty="0" smtClean="0"/>
              <a:t>This information can be read into a VBA program which can further evaluate the data.</a:t>
            </a:r>
          </a:p>
          <a:p>
            <a:r>
              <a:rPr lang="en-CA" dirty="0" smtClean="0"/>
              <a:t>The results can be presented in Word using the numerous text formatting features to highlight pertinent financial information.</a:t>
            </a:r>
          </a:p>
          <a:p>
            <a:r>
              <a:rPr lang="en-CA" b="1" dirty="0" smtClean="0"/>
              <a:t>Names of the documents used in this example</a:t>
            </a:r>
            <a:r>
              <a:rPr lang="en-CA" dirty="0" smtClean="0"/>
              <a:t>: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FNCE.xlsx</a:t>
            </a:r>
            <a:r>
              <a:rPr lang="en-CA" dirty="0" smtClean="0"/>
              <a:t> (contains the financial data: program input)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28spreadSheetAnalyzer.docm</a:t>
            </a:r>
            <a:r>
              <a:rPr lang="en-CA" dirty="0" smtClean="0"/>
              <a:t> (contains the VBA program as well as the presentation of results: program output)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4946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913" y="1371600"/>
            <a:ext cx="3810000" cy="5029200"/>
          </a:xfrm>
        </p:spPr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Sub spreadsheetAnalyzer()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Const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MIN_INCOME = 250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Const MIN_RATIO =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25</a:t>
            </a:r>
          </a:p>
          <a:p>
            <a:pPr marL="234950" lvl="1" indent="0">
              <a:spcBef>
                <a:spcPts val="0"/>
              </a:spcBef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Const PERCENT = 100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ratio1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ratio2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company3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income3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ratio3 As Long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comment1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comment2 As String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Dim comment3 As String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950" y="1210056"/>
            <a:ext cx="4210050" cy="240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4038600" y="4554918"/>
            <a:ext cx="5105400" cy="108792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105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137987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excel As Object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Set excel = CreateObject("excel.application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excel.Visible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True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Dim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Dim location As String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location = InputBox("Path and name of spreadsheet e.g.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C:\Temp\FNCE.xlsx")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Set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workbook = excel.workbooks.Open(location)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0" y="893171"/>
            <a:ext cx="3200400" cy="92333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CA" dirty="0" smtClean="0"/>
              <a:t>Object = </a:t>
            </a:r>
            <a:endParaRPr lang="en-CA" dirty="0"/>
          </a:p>
          <a:p>
            <a:r>
              <a:rPr lang="en-CA" dirty="0" smtClean="0"/>
              <a:t>Type for any MS-Office variable</a:t>
            </a:r>
          </a:p>
          <a:p>
            <a:r>
              <a:rPr lang="en-CA" dirty="0" smtClean="0"/>
              <a:t> </a:t>
            </a:r>
            <a:r>
              <a:rPr lang="en-CA" dirty="0"/>
              <a:t>https://msdn.microsoft.com/</a:t>
            </a:r>
          </a:p>
        </p:txBody>
      </p:sp>
    </p:spTree>
    <p:extLst>
      <p:ext uri="{BB962C8B-B14F-4D97-AF65-F5344CB8AC3E}">
        <p14:creationId xmlns:p14="http://schemas.microsoft.com/office/powerpoint/2010/main" val="319506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 company names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company1 = excel.Range("A1").Value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company2 = excel.Range("A5").Value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company3 = excel.Range("A9").Value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' Get net income and ratio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income1 = excel.Range("C3").Value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ratio1 = excel.Range("D3").Value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income2 = excel.Range("C7").Value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ratio2 = excel.Range("D7").Value * PERCENT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income3 = excel.Range("C11").Value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ratio3 = excel.Range("D11").Value *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PERCENT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'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Move the selection to the top of the Word document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Selection.HomeKey Unit:=wdStory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865" y="990600"/>
            <a:ext cx="3608615" cy="20574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23708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(4): First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comment1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company1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(income1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comment1 = comment1 &amp; "Net income $" &amp; income1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comment1 = ", " &amp; ratio1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(vbCr) 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Else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(ratio1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comment1 = comment1 &amp; ratio1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Selection.TypeText (comment1)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848600" y="15144"/>
            <a:ext cx="1295400" cy="35580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sz="1600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TAMCO: 33</a:t>
            </a:r>
            <a:r>
              <a:rPr lang="en-CA" sz="1600" dirty="0" smtClean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endParaRPr lang="en-CA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b="62963"/>
          <a:stretch/>
        </p:blipFill>
        <p:spPr>
          <a:xfrm>
            <a:off x="5535385" y="1219200"/>
            <a:ext cx="3608615" cy="762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640976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(5): Second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company2 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(income2 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comment2 = comment2 &amp; "Net income $" &amp; income2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comment2 = ", " &amp; ratio2 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(ratio2 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comment2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comment2 &amp; ratio2 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(comment2)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40741" b="33333"/>
          <a:stretch/>
        </p:blipFill>
        <p:spPr>
          <a:xfrm>
            <a:off x="5029201" y="1369004"/>
            <a:ext cx="4141694" cy="6121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862542" y="40892"/>
            <a:ext cx="228145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HAL: Net income $250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48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Spread Sheet Analyzer (6): Third Company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comment3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company3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": 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income3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MIN_INCOME)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"Net income $"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income3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Selection.Font.Color = wdColorRed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", "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"% &lt;== BUY THIS!"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Selection.Font.Color 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Selection.TypeText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End 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Selection.TypeText (vbCr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If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&gt;= MIN_RATIO)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comment3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ratio3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&amp; "%" &amp; vbCr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Selection.Font.Color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wdColorBlue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Selection.TypeText </a:t>
            </a:r>
            <a:r>
              <a:rPr lang="en-CA" sz="180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CA" sz="1800" smtClean="0">
                <a:latin typeface="Consolas" panose="020B0609020204030204" pitchFamily="49" charset="0"/>
                <a:cs typeface="Consolas" panose="020B0609020204030204" pitchFamily="49" charset="0"/>
              </a:rPr>
              <a:t>comment3)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End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If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105400" y="990600"/>
            <a:ext cx="3916680" cy="914400"/>
            <a:chOff x="5565865" y="990600"/>
            <a:chExt cx="3608615" cy="77096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/>
            <a:srcRect b="88889"/>
            <a:stretch/>
          </p:blipFill>
          <p:spPr>
            <a:xfrm>
              <a:off x="5565865" y="990600"/>
              <a:ext cx="3608615" cy="22860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t="74292"/>
            <a:stretch/>
          </p:blipFill>
          <p:spPr>
            <a:xfrm>
              <a:off x="5565865" y="1232647"/>
              <a:ext cx="3608615" cy="52891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7" name="Rectangle 6"/>
          <p:cNvSpPr/>
          <p:nvPr/>
        </p:nvSpPr>
        <p:spPr>
          <a:xfrm>
            <a:off x="3581400" y="80290"/>
            <a:ext cx="6019800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CA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PEAR COMPUTER: Net income $9000</a:t>
            </a:r>
            <a:r>
              <a:rPr lang="en-CA" dirty="0">
                <a:solidFill>
                  <a:srgbClr val="0000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901% &lt;== BUY THIS!</a:t>
            </a:r>
            <a:endParaRPr lang="en-CA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704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Revised Marking Program (If There Is Time)s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Word document containing the macro</a:t>
            </a:r>
            <a:r>
              <a:rPr lang="en-US" dirty="0" smtClean="0"/>
              <a:t>: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29markAllFolderDocuments.docm”</a:t>
            </a:r>
          </a:p>
          <a:p>
            <a:pPr marL="0" indent="0">
              <a:buNone/>
            </a:pPr>
            <a:endParaRPr lang="en-US" dirty="0"/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Sub markAllFolderDocuments()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MAX_TYPOS = 1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Const LARGER_FONT = 14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directoryPath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currentFile As String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totalTypos As Integer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Dim feedback As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005220"/>
            <a:ext cx="2286000" cy="2099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5172074"/>
            <a:ext cx="55149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287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</a:t>
            </a:r>
            <a:r>
              <a:rPr lang="en-US" dirty="0" smtClean="0"/>
              <a:t>Program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InputBox("Location and name of folder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containing assignments (e.g., C:\grades\")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currentFile = Dir(directoryPath &amp; "*.doc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*")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If (directoryPath = "") Then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MsgBox ("No Word documents in specified folder,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looking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 default location C:\Temp\")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directoryPath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"C:\Temp\"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End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142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Do While (currentFile &lt;&gt; "")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Documents.Open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(directoryPath &amp; currentFile)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currentDocument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ActiveDocument.Name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totalTypos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ActiveDocument.SpellingErrors.Count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feedback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currentDocument &amp; " marking feedback..."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Selection.HomeKey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Unit:=wdStory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(totalTypos &gt; MAX_TYPOS) Then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Too many typographical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errors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: Fail"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Else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feedback = feedback &amp; ": Pass"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End If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feedback = feedback &amp; vbCr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Selection.Text = feedback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' Loop body continued on next page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51846" y="914400"/>
            <a:ext cx="2209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/>
              <a:t>e.g. Feedback for “Typos.docx” = “Typos marking feedback…”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8229600" y="1828800"/>
            <a:ext cx="91440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200400" y="914400"/>
            <a:ext cx="3751446" cy="1752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3733800" y="3505200"/>
            <a:ext cx="5427846" cy="1905000"/>
            <a:chOff x="3733800" y="3505200"/>
            <a:chExt cx="5427846" cy="1905000"/>
          </a:xfrm>
        </p:grpSpPr>
        <p:sp>
          <p:nvSpPr>
            <p:cNvPr id="9" name="Rectangle 8"/>
            <p:cNvSpPr/>
            <p:nvPr/>
          </p:nvSpPr>
          <p:spPr>
            <a:xfrm>
              <a:off x="6951846" y="3886200"/>
              <a:ext cx="2209800" cy="1524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 smtClean="0"/>
                <a:t>e.g. Feedback for “Typos.docx” = “</a:t>
              </a:r>
              <a:r>
                <a:rPr lang="en-CA" sz="1600" dirty="0"/>
                <a:t>typos.doc marking feedback...: Too many typographical errors: </a:t>
              </a:r>
              <a:r>
                <a:rPr lang="en-CA" sz="1600" dirty="0" smtClean="0"/>
                <a:t>Fail</a:t>
              </a:r>
              <a:r>
                <a:rPr lang="en-US" sz="1600" dirty="0" smtClean="0"/>
                <a:t>”</a:t>
              </a:r>
              <a:endParaRPr lang="en-US" sz="1600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8059152" y="3505200"/>
              <a:ext cx="1084848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733800" y="3695700"/>
              <a:ext cx="3218046" cy="17145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4498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Revised Marking Program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Loop body continued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from previous page</a:t>
            </a:r>
            <a:endParaRPr lang="en-US" sz="1800" dirty="0" smtClean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With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Selection.Font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.Bold = True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.Size = LARGER_FONT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ColorIndex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wdRed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With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ActiveDocument.Close (wdSaveChanges)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currentFile = Dir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Loop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End Sub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177"/>
          <a:stretch/>
        </p:blipFill>
        <p:spPr bwMode="auto">
          <a:xfrm>
            <a:off x="3659505" y="990600"/>
            <a:ext cx="5514975" cy="474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76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Consolas" panose="020B0609020204030204" pitchFamily="49" charset="0"/>
              </a:rPr>
              <a:t>Objects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Properties/attributes vs. methods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Using common properties/attributes and methods of the following objects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Application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ActiveDocument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Selection</a:t>
            </a:r>
          </a:p>
          <a:p>
            <a:r>
              <a:rPr lang="en-US" dirty="0" smtClean="0"/>
              <a:t>What is a named constant, why use them (benefits)</a:t>
            </a:r>
          </a:p>
          <a:p>
            <a:r>
              <a:rPr lang="en-US" dirty="0" smtClean="0"/>
              <a:t>What is a predefined named constant and what are some useful, commonly used predefined constants</a:t>
            </a:r>
          </a:p>
          <a:p>
            <a:r>
              <a:rPr lang="en-US" dirty="0" smtClean="0"/>
              <a:t>Naming conventions for constants</a:t>
            </a:r>
          </a:p>
        </p:txBody>
      </p:sp>
    </p:spTree>
    <p:extLst>
      <p:ext uri="{BB962C8B-B14F-4D97-AF65-F5344CB8AC3E}">
        <p14:creationId xmlns:p14="http://schemas.microsoft.com/office/powerpoint/2010/main" val="3970803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This Section You Should Now </a:t>
            </a:r>
            <a:r>
              <a:rPr lang="en-US" dirty="0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Collections</a:t>
            </a:r>
            <a:endParaRPr lang="en-US" dirty="0"/>
          </a:p>
          <a:p>
            <a:pPr lvl="1"/>
            <a:r>
              <a:rPr lang="en-US" dirty="0"/>
              <a:t>What are they</a:t>
            </a:r>
          </a:p>
          <a:p>
            <a:pPr lvl="1"/>
            <a:r>
              <a:rPr lang="en-US" dirty="0"/>
              <a:t>What is the advantage in using them</a:t>
            </a:r>
          </a:p>
          <a:p>
            <a:pPr lvl="1"/>
            <a:r>
              <a:rPr lang="en-US" dirty="0"/>
              <a:t>Common examples found in Word </a:t>
            </a:r>
            <a:r>
              <a:rPr lang="en-US" dirty="0" smtClean="0"/>
              <a:t>documents</a:t>
            </a:r>
          </a:p>
          <a:p>
            <a:r>
              <a:rPr lang="en-US" dirty="0" smtClean="0"/>
              <a:t>Using common collections in VBA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Documents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Shapes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InLineShapes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Windows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53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</a:t>
            </a:r>
            <a:r>
              <a:rPr lang="en-US" dirty="0" smtClean="0"/>
              <a:t>Know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Nesting: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 within an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US" dirty="0" smtClean="0">
                <a:cs typeface="Consolas" panose="020B0609020204030204" pitchFamily="49" charset="0"/>
              </a:rPr>
              <a:t> within an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cs typeface="Consolas" panose="020B0609020204030204" pitchFamily="49" charset="0"/>
              </a:rPr>
              <a:t> within a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A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Do-While</a:t>
            </a:r>
            <a:r>
              <a:rPr lang="en-US" dirty="0" smtClean="0">
                <a:cs typeface="Consolas" panose="020B0609020204030204" pitchFamily="49" charset="0"/>
              </a:rPr>
              <a:t> within a Do-While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Writing and tracing/nested structures</a:t>
            </a:r>
          </a:p>
          <a:p>
            <a:pPr lvl="1"/>
            <a:r>
              <a:rPr lang="en-US" dirty="0" smtClean="0">
                <a:cs typeface="Consolas" panose="020B0609020204030204" pitchFamily="49" charset="0"/>
              </a:rPr>
              <a:t>Whe</a:t>
            </a:r>
            <a:r>
              <a:rPr lang="en-US" dirty="0" smtClean="0">
                <a:cs typeface="Consolas" panose="020B0609020204030204" pitchFamily="49" charset="0"/>
              </a:rPr>
              <a:t>n to apply nesting</a:t>
            </a:r>
            <a:r>
              <a:rPr lang="en-US" dirty="0" smtClean="0">
                <a:cs typeface="Consolas" panose="020B0609020204030204" pitchFamily="49" charset="0"/>
              </a:rPr>
              <a:t/>
            </a:r>
            <a:br>
              <a:rPr lang="en-US" dirty="0" smtClean="0">
                <a:cs typeface="Consolas" panose="020B0609020204030204" pitchFamily="49" charset="0"/>
              </a:rPr>
            </a:br>
            <a:endParaRPr lang="en-US" dirty="0" smtClean="0">
              <a:cs typeface="Consolas" panose="020B0609020204030204" pitchFamily="49" charset="0"/>
            </a:endParaRPr>
          </a:p>
          <a:p>
            <a:pPr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318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This Section You Should Now Know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</a:t>
            </a:r>
            <a:r>
              <a:rPr lang="en-US" dirty="0"/>
              <a:t>to use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Dir</a:t>
            </a:r>
            <a:r>
              <a:rPr lang="en-US" dirty="0"/>
              <a:t>’ function to access a </a:t>
            </a:r>
            <a:r>
              <a:rPr lang="en-US" dirty="0" smtClean="0"/>
              <a:t>folder</a:t>
            </a:r>
          </a:p>
          <a:p>
            <a:pPr lvl="1"/>
            <a:r>
              <a:rPr lang="en-US" dirty="0" smtClean="0"/>
              <a:t>Using this function to step through all the documents or specific types of documents in a </a:t>
            </a:r>
            <a:r>
              <a:rPr lang="en-US" dirty="0" smtClean="0"/>
              <a:t>folder</a:t>
            </a:r>
          </a:p>
          <a:p>
            <a:pPr lvl="1"/>
            <a:r>
              <a:rPr lang="en-US" dirty="0" smtClean="0"/>
              <a:t>Also includes using the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Len</a:t>
            </a:r>
            <a:r>
              <a:rPr lang="en-US" dirty="0" smtClean="0"/>
              <a:t>’ function to check the length of filename and location path (String)</a:t>
            </a:r>
            <a:endParaRPr lang="en-US" dirty="0" smtClean="0"/>
          </a:p>
          <a:p>
            <a:r>
              <a:rPr lang="en-US" dirty="0" smtClean="0"/>
              <a:t>Accessing other types of MS-Office programs with an VBA program written for Word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590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Copyright Notice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Unless otherwise specified, all images were produced by the author (James Tam).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21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29240</TotalTime>
  <Words>7402</Words>
  <Application>Microsoft Office PowerPoint</Application>
  <PresentationFormat>On-screen Show (4:3)</PresentationFormat>
  <Paragraphs>1178</Paragraphs>
  <Slides>103</Slides>
  <Notes>28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10" baseType="lpstr">
      <vt:lpstr>Arial</vt:lpstr>
      <vt:lpstr>Calibri</vt:lpstr>
      <vt:lpstr>Comic Sans MS</vt:lpstr>
      <vt:lpstr>Consolas</vt:lpstr>
      <vt:lpstr>Times New Roman</vt:lpstr>
      <vt:lpstr>Wingdings</vt:lpstr>
      <vt:lpstr>Office Theme</vt:lpstr>
      <vt:lpstr>VBA (Visual Basic For Applications) Programming Part II</vt:lpstr>
      <vt:lpstr>Real-World Objects</vt:lpstr>
      <vt:lpstr>VBA OBject</vt:lpstr>
      <vt:lpstr>Common VBA Objects</vt:lpstr>
      <vt:lpstr>Example: What Are The Three Objects</vt:lpstr>
      <vt:lpstr>Using Pre-Built Capabilities/Properties Of Objects</vt:lpstr>
      <vt:lpstr>Properties Vs. Methods/Functions</vt:lpstr>
      <vt:lpstr>Properties Vs. Methods: Appearance</vt:lpstr>
      <vt:lpstr>The Application Object</vt:lpstr>
      <vt:lpstr>The ActiveDocument Object</vt:lpstr>
      <vt:lpstr>Attributes Of The ActiveDocument Object</vt:lpstr>
      <vt:lpstr>Example Of Accessing Attributes</vt:lpstr>
      <vt:lpstr>Some Methods Of The ActiveDocument Object</vt:lpstr>
      <vt:lpstr>Example Of Using Methods</vt:lpstr>
      <vt:lpstr>ActiveDocument.SendMail()</vt:lpstr>
      <vt:lpstr>“Finding” Things In A Document</vt:lpstr>
      <vt:lpstr>Single Replacement</vt:lpstr>
      <vt:lpstr>More Complex Find And Replace</vt:lpstr>
      <vt:lpstr>With, End With</vt:lpstr>
      <vt:lpstr>Find And Replace</vt:lpstr>
      <vt:lpstr>Finding And Replacing Bold Font</vt:lpstr>
      <vt:lpstr>Finding/Replacing Formatting Styles</vt:lpstr>
      <vt:lpstr>Finding/Replacing Formatting Styles (2)</vt:lpstr>
      <vt:lpstr>Counting The Number Of Occurrences Of A Word</vt:lpstr>
      <vt:lpstr>Example: Counting Occurrences</vt:lpstr>
      <vt:lpstr>Review: Lookup Tables (For Constants)</vt:lpstr>
      <vt:lpstr>Named Constants</vt:lpstr>
      <vt:lpstr>Declaring Named Constants</vt:lpstr>
      <vt:lpstr>Why Use Named Constants</vt:lpstr>
      <vt:lpstr>Predefined Constants: MS-Word</vt:lpstr>
      <vt:lpstr>Closing Documents</vt:lpstr>
      <vt:lpstr>More Pre-Defined Constants: Closing Documents</vt:lpstr>
      <vt:lpstr>Formatting An Entire Document</vt:lpstr>
      <vt:lpstr>Formatting Text (Entire Active Document): An Example</vt:lpstr>
      <vt:lpstr>Formatting: Entire Document</vt:lpstr>
      <vt:lpstr>The Selection Object</vt:lpstr>
      <vt:lpstr>Some Attributes Of The Selection Object</vt:lpstr>
      <vt:lpstr>Using The Selection Object Attributes</vt:lpstr>
      <vt:lpstr>Seeing Color (And Under Line Options)</vt:lpstr>
      <vt:lpstr>Some Methods Of The Selection Object</vt:lpstr>
      <vt:lpstr>Using Simple Methods Of The Selection Object</vt:lpstr>
      <vt:lpstr>Writing Text To Start/End</vt:lpstr>
      <vt:lpstr>The Previous VBA Program: Example Of ‘Proximity’</vt:lpstr>
      <vt:lpstr>Inserting Text</vt:lpstr>
      <vt:lpstr>Automatically Inserting Text Into A Word Document</vt:lpstr>
      <vt:lpstr>The Selection Object again</vt:lpstr>
      <vt:lpstr>Constants For The Selection Object</vt:lpstr>
      <vt:lpstr>The Selection Object And A Practical Application Of Branching</vt:lpstr>
      <vt:lpstr>Application Branching: Marking Program (If There Is Time)</vt:lpstr>
      <vt:lpstr>Marking Program</vt:lpstr>
      <vt:lpstr>Marking Program (2)</vt:lpstr>
      <vt:lpstr>Marking Program (3)</vt:lpstr>
      <vt:lpstr>Collection</vt:lpstr>
      <vt:lpstr>Types Of Collections</vt:lpstr>
      <vt:lpstr>Documents Collection For Printing: Multiple</vt:lpstr>
      <vt:lpstr>Accessing Shapes And Images (If There Is Time)</vt:lpstr>
      <vt:lpstr>Example: Accessing Shapes And Images</vt:lpstr>
      <vt:lpstr>Example: Accessing Shapes And Images (2)</vt:lpstr>
      <vt:lpstr>Nesting</vt:lpstr>
      <vt:lpstr>Nesting</vt:lpstr>
      <vt:lpstr>Recognizing When Nesting Is Needed</vt:lpstr>
      <vt:lpstr>Nested IFs</vt:lpstr>
      <vt:lpstr>Recognizing When Nesting Is Needed</vt:lpstr>
      <vt:lpstr>IF Nested Inside A Do-While</vt:lpstr>
      <vt:lpstr>Recognizing When Nesting Is Needed</vt:lpstr>
      <vt:lpstr>Do-While Nested Inside An IF</vt:lpstr>
      <vt:lpstr>Recognizing When Nesting Is Needed</vt:lpstr>
      <vt:lpstr>Do-While Nested Inside Another Do-While</vt:lpstr>
      <vt:lpstr>Example: Nesting</vt:lpstr>
      <vt:lpstr>Step #1 Solution</vt:lpstr>
      <vt:lpstr>Step #1 Completed: Now What?</vt:lpstr>
      <vt:lpstr>Step #2 Solution</vt:lpstr>
      <vt:lpstr>Accessing Tables (If There Is Time)</vt:lpstr>
      <vt:lpstr>Simple Example: Sorting Three Tables</vt:lpstr>
      <vt:lpstr>Previous Example</vt:lpstr>
      <vt:lpstr>Revised Example: Sorting Tables With A Loop</vt:lpstr>
      <vt:lpstr>Result: Sorting Tables</vt:lpstr>
      <vt:lpstr>More On Sort</vt:lpstr>
      <vt:lpstr>Second Sorting Example: Exclude Headers</vt:lpstr>
      <vt:lpstr>The DIR Function</vt:lpstr>
      <vt:lpstr>Simple Use Of The DIR Function</vt:lpstr>
      <vt:lpstr>Example: Using Dir To Check If File Exists (2)</vt:lpstr>
      <vt:lpstr>Example: Using Dir To Check If  File Exists (3)</vt:lpstr>
      <vt:lpstr>Practical Use Of  Dir: Access Each File In A Directory</vt:lpstr>
      <vt:lpstr>Alternate Version: Access Only Word Documents</vt:lpstr>
      <vt:lpstr>Applying Many Of The Previous Concepts In A Practical Example &amp; Linking Documents And (If There’s Time)</vt:lpstr>
      <vt:lpstr>Example Problem</vt:lpstr>
      <vt:lpstr>Spread Sheet Analyzer</vt:lpstr>
      <vt:lpstr>Spread Sheet Analyzer (2)</vt:lpstr>
      <vt:lpstr>Spread Sheet Analyzer (2)</vt:lpstr>
      <vt:lpstr>Spread Sheet Analyzer (3)</vt:lpstr>
      <vt:lpstr>Spread Sheet Analyzer (4): First Company</vt:lpstr>
      <vt:lpstr>Spread Sheet Analyzer (5): Second Company</vt:lpstr>
      <vt:lpstr>Spread Sheet Analyzer (6): Third Company</vt:lpstr>
      <vt:lpstr>Revised Marking Program (If There Is Time)s</vt:lpstr>
      <vt:lpstr>Revised Marking Program (2)</vt:lpstr>
      <vt:lpstr>Revised Marking Program (3)</vt:lpstr>
      <vt:lpstr>Revised Marking Program (4)</vt:lpstr>
      <vt:lpstr>After This Section You Should Now Know</vt:lpstr>
      <vt:lpstr>After This Section You Should Now Know (2)</vt:lpstr>
      <vt:lpstr>After This Section You Should Now Know (3)</vt:lpstr>
      <vt:lpstr>After This Section You Should Now Know (4)</vt:lpstr>
      <vt:lpstr>Copyright Notice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VBA: Part II</dc:title>
  <dc:creator>James Tam</dc:creator>
  <cp:keywords>branching;looping;selection;collections;dir function;strings;active document</cp:keywords>
  <cp:lastModifiedBy>James Tam</cp:lastModifiedBy>
  <cp:revision>1078</cp:revision>
  <cp:lastPrinted>2016-03-16T01:40:58Z</cp:lastPrinted>
  <dcterms:created xsi:type="dcterms:W3CDTF">2014-05-13T22:22:53Z</dcterms:created>
  <dcterms:modified xsi:type="dcterms:W3CDTF">2017-03-22T03:29:21Z</dcterms:modified>
</cp:coreProperties>
</file>