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56" r:id="rId2"/>
    <p:sldId id="259" r:id="rId3"/>
    <p:sldId id="261" r:id="rId4"/>
    <p:sldId id="263" r:id="rId5"/>
    <p:sldId id="313" r:id="rId6"/>
    <p:sldId id="265" r:id="rId7"/>
    <p:sldId id="312" r:id="rId8"/>
    <p:sldId id="270" r:id="rId9"/>
    <p:sldId id="296" r:id="rId10"/>
    <p:sldId id="297" r:id="rId11"/>
    <p:sldId id="273" r:id="rId12"/>
    <p:sldId id="274" r:id="rId13"/>
    <p:sldId id="310" r:id="rId14"/>
    <p:sldId id="314" r:id="rId15"/>
    <p:sldId id="276" r:id="rId16"/>
    <p:sldId id="305" r:id="rId17"/>
    <p:sldId id="298" r:id="rId18"/>
    <p:sldId id="277" r:id="rId19"/>
    <p:sldId id="280" r:id="rId20"/>
    <p:sldId id="282" r:id="rId21"/>
    <p:sldId id="283" r:id="rId22"/>
    <p:sldId id="285" r:id="rId23"/>
    <p:sldId id="299" r:id="rId24"/>
    <p:sldId id="287" r:id="rId25"/>
    <p:sldId id="306" r:id="rId26"/>
    <p:sldId id="300" r:id="rId27"/>
    <p:sldId id="288" r:id="rId28"/>
    <p:sldId id="289" r:id="rId29"/>
    <p:sldId id="291" r:id="rId30"/>
    <p:sldId id="292" r:id="rId31"/>
    <p:sldId id="293" r:id="rId32"/>
    <p:sldId id="301" r:id="rId33"/>
    <p:sldId id="302" r:id="rId34"/>
    <p:sldId id="294" r:id="rId35"/>
    <p:sldId id="307" r:id="rId36"/>
    <p:sldId id="315" r:id="rId37"/>
    <p:sldId id="308" r:id="rId38"/>
    <p:sldId id="303" r:id="rId39"/>
    <p:sldId id="295" r:id="rId40"/>
    <p:sldId id="304" r:id="rId41"/>
    <p:sldId id="311" r:id="rId42"/>
    <p:sldId id="317" r:id="rId43"/>
    <p:sldId id="318" r:id="rId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36" autoAdjust="0"/>
    <p:restoredTop sz="95238" autoAdjust="0"/>
  </p:normalViewPr>
  <p:slideViewPr>
    <p:cSldViewPr>
      <p:cViewPr>
        <p:scale>
          <a:sx n="87" d="100"/>
          <a:sy n="87" d="100"/>
        </p:scale>
        <p:origin x="192"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728" y="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39469B8-C6FC-4078-A43A-0454E9D51563}" type="datetimeFigureOut">
              <a:rPr lang="en-US"/>
              <a:pPr>
                <a:defRPr/>
              </a:pPr>
              <a:t>6/19/2017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A brief introduction into computer science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C8ECD3D-BD7F-4879-94C5-ECBAF8EBD7BA}"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34CE3E9-A588-4652-8D11-222A1F73D1D2}" type="datetimeFigureOut">
              <a:rPr lang="en-US"/>
              <a:pPr>
                <a:defRPr/>
              </a:pPr>
              <a:t>6/19/2017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C63CA86-79D9-4533-8E30-EE64731E180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Problem solving need not be simplistic code examples that first year students have seen thus far</a:t>
            </a:r>
          </a:p>
          <a:p>
            <a:pPr marL="171450" indent="-171450">
              <a:buFontTx/>
              <a:buChar char="•"/>
            </a:pPr>
            <a:r>
              <a:rPr lang="en-US" altLang="en-US" smtClean="0"/>
              <a:t>Graphics: creating algorithms for producing realistic images (e.g. shown is the work of a former grad student here)</a:t>
            </a:r>
          </a:p>
          <a:p>
            <a:pPr marL="171450" indent="-171450">
              <a:buFontTx/>
              <a:buChar char="•"/>
            </a:pPr>
            <a:r>
              <a:rPr lang="en-US" altLang="en-US" smtClean="0"/>
              <a:t>InfoViz: how to represent large sets of data so users can find and make sense of the information (e.g. shown is the visualization of stock market information and the actual work of a former undergrad student)</a:t>
            </a:r>
          </a:p>
          <a:p>
            <a:pPr marL="171450" indent="-171450">
              <a:buFontTx/>
              <a:buChar char="•"/>
            </a:pPr>
            <a:r>
              <a:rPr lang="en-US" altLang="en-US" smtClean="0"/>
              <a:t>AI (multi-agent) Jorg’s work with EA: his agents would ‘play’ the FIFA soccer game and try to find bugs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53300A9-0A3C-4752-83D2-B8DF94DA92FE}" type="slidenum">
              <a:rPr lang="en-US" altLang="en-US"/>
              <a:pPr eaLnBrk="1" hangingPunct="1"/>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CA"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D3FE4F1-EB6B-443A-8215-F11A1F610746}" type="slidenum">
              <a:rPr lang="en-US" altLang="en-US"/>
              <a:pPr eaLnBrk="1" hangingPunct="1"/>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Tx/>
              <a:buNone/>
            </a:pPr>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CB84090-C0B6-4226-96CC-E040D88D46A3}" type="slidenum">
              <a:rPr lang="en-US" altLang="en-US"/>
              <a:pPr eaLnBrk="1" hangingPunct="1"/>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None/>
            </a:pPr>
            <a:endParaRPr lang="en-US"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FB5631D-3785-48E0-94BD-73C4C50B2668}" type="slidenum">
              <a:rPr lang="en-US" altLang="en-US"/>
              <a:pPr eaLnBrk="1" hangingPunct="1"/>
              <a:t>14</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801D797-4CAD-45A1-939C-321892087886}" type="slidenum">
              <a:rPr lang="en-US" altLang="en-US"/>
              <a:pPr eaLnBrk="1" hangingPunct="1"/>
              <a:t>16</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None/>
            </a:pPr>
            <a:endParaRPr lang="en-CA" altLang="en-US" dirty="0" smtClean="0"/>
          </a:p>
          <a:p>
            <a:pPr>
              <a:buFontTx/>
              <a:buChar char="-"/>
            </a:pPr>
            <a:endParaRPr lang="en-CA" alt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US" alt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CA" alt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2098E05-71A9-413E-B413-8104B627893B}" type="slidenum">
              <a:rPr lang="en-US" altLang="en-US"/>
              <a:pPr eaLnBrk="1" hangingPunct="1"/>
              <a:t>25</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CA" alt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1A0D353-AA1C-4E2D-A03B-6DF102E17B16}" type="slidenum">
              <a:rPr lang="en-US" altLang="en-US"/>
              <a:pPr eaLnBrk="1" hangingPunct="1"/>
              <a:t>35</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26AAAACF-0854-4592-8AE1-2BEDA5214D79}" type="slidenum">
              <a:rPr lang="en-US" altLang="en-US"/>
              <a:pPr eaLnBrk="1" hangingPunct="1"/>
              <a:t>36</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xfrm>
            <a:off x="1155700" y="692150"/>
            <a:ext cx="455295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b="1"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02CD33A-72E0-498B-9E32-B50C021667A0}" type="datetimeFigureOut">
              <a:rPr lang="en-US"/>
              <a:pPr>
                <a:defRPr/>
              </a:pPr>
              <a:t>6/19/2017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7B315986-2CA6-430C-A39C-ABD9931210A8}" type="slidenum">
              <a:rPr lang="en-US" altLang="en-US"/>
              <a:pPr/>
              <a:t>‹#›</a:t>
            </a:fld>
            <a:endParaRPr lang="en-US" altLang="en-US"/>
          </a:p>
        </p:txBody>
      </p:sp>
    </p:spTree>
    <p:extLst>
      <p:ext uri="{BB962C8B-B14F-4D97-AF65-F5344CB8AC3E}">
        <p14:creationId xmlns:p14="http://schemas.microsoft.com/office/powerpoint/2010/main" val="410314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81386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E5212D-0057-40ED-A8DB-F9CAE3848AAB}" type="datetimeFigureOut">
              <a:rPr lang="en-US"/>
              <a:pPr>
                <a:defRPr/>
              </a:pPr>
              <a:t>6/19/2017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7A57559-0AF2-4C6A-A11C-95D4EA5B60BC}" type="slidenum">
              <a:rPr lang="en-US" altLang="en-US"/>
              <a:pPr/>
              <a:t>‹#›</a:t>
            </a:fld>
            <a:endParaRPr lang="en-US" altLang="en-US"/>
          </a:p>
        </p:txBody>
      </p:sp>
    </p:spTree>
    <p:extLst>
      <p:ext uri="{BB962C8B-B14F-4D97-AF65-F5344CB8AC3E}">
        <p14:creationId xmlns:p14="http://schemas.microsoft.com/office/powerpoint/2010/main" val="582842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00C759D-0DF0-4001-AE34-D7FEC7D6CEBC}" type="datetimeFigureOut">
              <a:rPr lang="en-US"/>
              <a:pPr>
                <a:defRPr/>
              </a:pPr>
              <a:t>6/19/2017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314D922-E3E2-47BA-B48D-1FEA3D3D148A}" type="slidenum">
              <a:rPr lang="en-US" altLang="en-US"/>
              <a:pPr/>
              <a:t>‹#›</a:t>
            </a:fld>
            <a:endParaRPr lang="en-US" altLang="en-US"/>
          </a:p>
        </p:txBody>
      </p:sp>
    </p:spTree>
    <p:extLst>
      <p:ext uri="{BB962C8B-B14F-4D97-AF65-F5344CB8AC3E}">
        <p14:creationId xmlns:p14="http://schemas.microsoft.com/office/powerpoint/2010/main" val="339900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4DFA63D-5211-4043-B429-950B6518E353}" type="datetimeFigureOut">
              <a:rPr lang="en-US"/>
              <a:pPr>
                <a:defRPr/>
              </a:pPr>
              <a:t>6/19/2017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61B45C7-84D8-41AE-A30A-4467B88A13E1}" type="slidenum">
              <a:rPr lang="en-US" altLang="en-US"/>
              <a:pPr/>
              <a:t>‹#›</a:t>
            </a:fld>
            <a:endParaRPr lang="en-US" altLang="en-US"/>
          </a:p>
        </p:txBody>
      </p:sp>
    </p:spTree>
    <p:extLst>
      <p:ext uri="{BB962C8B-B14F-4D97-AF65-F5344CB8AC3E}">
        <p14:creationId xmlns:p14="http://schemas.microsoft.com/office/powerpoint/2010/main" val="2746161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0E4BBA5-E58E-41B9-8A2B-C14503531D19}" type="datetimeFigureOut">
              <a:rPr lang="en-US"/>
              <a:pPr>
                <a:defRPr/>
              </a:pPr>
              <a:t>6/19/2017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9D5272D4-21C3-411B-817E-FC581F25C5CD}" type="slidenum">
              <a:rPr lang="en-US" altLang="en-US"/>
              <a:pPr/>
              <a:t>‹#›</a:t>
            </a:fld>
            <a:endParaRPr lang="en-US" altLang="en-US"/>
          </a:p>
        </p:txBody>
      </p:sp>
    </p:spTree>
    <p:extLst>
      <p:ext uri="{BB962C8B-B14F-4D97-AF65-F5344CB8AC3E}">
        <p14:creationId xmlns:p14="http://schemas.microsoft.com/office/powerpoint/2010/main" val="2582551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EC61F8B-597B-403F-99B0-41957CEFE3B6}" type="datetimeFigureOut">
              <a:rPr lang="en-US"/>
              <a:pPr>
                <a:defRPr/>
              </a:pPr>
              <a:t>6/19/2017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12F06B9-642F-4A1B-A5E6-0D6BDD85E32B}" type="slidenum">
              <a:rPr lang="en-US" altLang="en-US"/>
              <a:pPr/>
              <a:t>‹#›</a:t>
            </a:fld>
            <a:endParaRPr lang="en-US" altLang="en-US"/>
          </a:p>
        </p:txBody>
      </p:sp>
    </p:spTree>
    <p:extLst>
      <p:ext uri="{BB962C8B-B14F-4D97-AF65-F5344CB8AC3E}">
        <p14:creationId xmlns:p14="http://schemas.microsoft.com/office/powerpoint/2010/main" val="87905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6889F19-CADD-4BAF-BDD4-9110AF521115}" type="datetimeFigureOut">
              <a:rPr lang="en-US"/>
              <a:pPr>
                <a:defRPr/>
              </a:pPr>
              <a:t>6/19/2017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9839474-930D-48BA-81F9-E025E3B965F5}" type="slidenum">
              <a:rPr lang="en-US" altLang="en-US"/>
              <a:pPr/>
              <a:t>‹#›</a:t>
            </a:fld>
            <a:endParaRPr lang="en-US" altLang="en-US"/>
          </a:p>
        </p:txBody>
      </p:sp>
    </p:spTree>
    <p:extLst>
      <p:ext uri="{BB962C8B-B14F-4D97-AF65-F5344CB8AC3E}">
        <p14:creationId xmlns:p14="http://schemas.microsoft.com/office/powerpoint/2010/main" val="2732425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AE7C9F8-CC03-42F2-BF9C-986CBCBD9C95}" type="datetimeFigureOut">
              <a:rPr lang="en-US"/>
              <a:pPr>
                <a:defRPr/>
              </a:pPr>
              <a:t>6/19/2017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0DB766ED-D305-459A-9BEE-A9BF5C66A82C}" type="slidenum">
              <a:rPr lang="en-US" altLang="en-US"/>
              <a:pPr/>
              <a:t>‹#›</a:t>
            </a:fld>
            <a:endParaRPr lang="en-US" altLang="en-US"/>
          </a:p>
        </p:txBody>
      </p:sp>
    </p:spTree>
    <p:extLst>
      <p:ext uri="{BB962C8B-B14F-4D97-AF65-F5344CB8AC3E}">
        <p14:creationId xmlns:p14="http://schemas.microsoft.com/office/powerpoint/2010/main" val="2618887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67394F9-B8D4-4E09-B963-B02EEDD90991}" type="datetimeFigureOut">
              <a:rPr lang="en-US"/>
              <a:pPr>
                <a:defRPr/>
              </a:pPr>
              <a:t>6/19/2017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D56031A-F0DC-4065-94A2-5E7ACD0FE463}" type="slidenum">
              <a:rPr lang="en-US" altLang="en-US"/>
              <a:pPr/>
              <a:t>‹#›</a:t>
            </a:fld>
            <a:endParaRPr lang="en-US" altLang="en-US"/>
          </a:p>
        </p:txBody>
      </p:sp>
    </p:spTree>
    <p:extLst>
      <p:ext uri="{BB962C8B-B14F-4D97-AF65-F5344CB8AC3E}">
        <p14:creationId xmlns:p14="http://schemas.microsoft.com/office/powerpoint/2010/main" val="316907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F33AF67-B02F-47B3-A05C-4C410D6A4DE6}" type="datetimeFigureOut">
              <a:rPr lang="en-US"/>
              <a:pPr>
                <a:defRPr/>
              </a:pPr>
              <a:t>6/19/2017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86279656-4E04-443F-9BA1-FFC269DD2023}" type="slidenum">
              <a:rPr lang="en-US" altLang="en-US"/>
              <a:pPr/>
              <a:t>‹#›</a:t>
            </a:fld>
            <a:endParaRPr lang="en-US" altLang="en-US"/>
          </a:p>
        </p:txBody>
      </p:sp>
    </p:spTree>
    <p:extLst>
      <p:ext uri="{BB962C8B-B14F-4D97-AF65-F5344CB8AC3E}">
        <p14:creationId xmlns:p14="http://schemas.microsoft.com/office/powerpoint/2010/main" val="4017105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841951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3952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 id="2147484378" r:id="rId12"/>
    <p:sldLayoutId id="2147484379" r:id="rId13"/>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www.cpsc.ucalgary.ca/Research/"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ucalgary.ca/pubs/calendar/current/software-engineering.html" TargetMode="External"/><Relationship Id="rId4" Type="http://schemas.openxmlformats.org/officeDocument/2006/relationships/hyperlink" Target="http://www.ucalgary.ca/pubs/calendar/current/computer-science.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ilab.cpsc.ucalgary.c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ilab.cpsc.ucalgary.c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jungle.cpsc.ucalgary.c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pages.cpsc.ucalgary.ca/~jacob/AI/"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pages.cpsc.ucalgary.ca/~kremer" TargetMode="External"/><Relationship Id="rId4" Type="http://schemas.openxmlformats.org/officeDocument/2006/relationships/hyperlink" Target="http://pages.cpsc.ucalgary.ca/~denzing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people.ucalgary.ca/~jparker/" TargetMode="External"/><Relationship Id="rId4" Type="http://schemas.openxmlformats.org/officeDocument/2006/relationships/hyperlink" Target="http://pages.cpsc.ucalgary.ca/~boyd/pmwiki/pmwiki.php?n=Main.Research"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psc.ucalgary.ca/cpsc_research/areas/evolutionary"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icis.cpsc.ucalgary.ca/" TargetMode="External"/><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38.jpeg"/><Relationship Id="rId4" Type="http://schemas.openxmlformats.org/officeDocument/2006/relationships/hyperlink" Target="http://www.cpsc.ucalgary.ca/undergrad/courses_progression/concentration?conc=game"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en-US" altLang="en-US" smtClean="0"/>
              <a:t>Introduction To Computer Science</a:t>
            </a:r>
          </a:p>
        </p:txBody>
      </p:sp>
      <p:sp>
        <p:nvSpPr>
          <p:cNvPr id="1536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2052" name="Text Box 4"/>
          <p:cNvSpPr txBox="1">
            <a:spLocks noChangeArrowheads="1"/>
          </p:cNvSpPr>
          <p:nvPr/>
        </p:nvSpPr>
        <p:spPr bwMode="auto">
          <a:xfrm>
            <a:off x="1798638" y="4341813"/>
            <a:ext cx="5511800" cy="2062162"/>
          </a:xfrm>
          <a:prstGeom prst="rect">
            <a:avLst/>
          </a:prstGeom>
          <a:noFill/>
          <a:ln>
            <a:noFill/>
          </a:ln>
          <a:effectLs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defRPr/>
            </a:pPr>
            <a:r>
              <a:rPr lang="en-US" altLang="en-US" sz="3200" dirty="0" smtClean="0">
                <a:latin typeface="+mn-lt"/>
                <a:cs typeface="Arial" charset="0"/>
              </a:rPr>
              <a:t>In this section you will get an overview of some research areas and higher level courses in Computer Science.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Introduction To Computer Science</a:t>
            </a:r>
          </a:p>
        </p:txBody>
      </p:sp>
      <p:sp>
        <p:nvSpPr>
          <p:cNvPr id="16387" name="Rectangle 3"/>
          <p:cNvSpPr>
            <a:spLocks noGrp="1" noChangeArrowheads="1"/>
          </p:cNvSpPr>
          <p:nvPr>
            <p:ph type="body" sz="half" idx="1"/>
          </p:nvPr>
        </p:nvSpPr>
        <p:spPr>
          <a:xfrm>
            <a:off x="457200" y="1108075"/>
            <a:ext cx="8140700" cy="923925"/>
          </a:xfrm>
        </p:spPr>
        <p:txBody>
          <a:bodyPr/>
          <a:lstStyle/>
          <a:p>
            <a:r>
              <a:rPr lang="en-US" altLang="en-US" smtClean="0"/>
              <a:t>Computer Science is about problem solving</a:t>
            </a:r>
          </a:p>
        </p:txBody>
      </p:sp>
      <p:grpSp>
        <p:nvGrpSpPr>
          <p:cNvPr id="5" name="Group 4"/>
          <p:cNvGrpSpPr>
            <a:grpSpLocks/>
          </p:cNvGrpSpPr>
          <p:nvPr/>
        </p:nvGrpSpPr>
        <p:grpSpPr bwMode="auto">
          <a:xfrm>
            <a:off x="3276600" y="1671638"/>
            <a:ext cx="2986088" cy="4965700"/>
            <a:chOff x="2819400" y="1685925"/>
            <a:chExt cx="2986088" cy="4965561"/>
          </a:xfrm>
        </p:grpSpPr>
        <p:sp>
          <p:nvSpPr>
            <p:cNvPr id="16395" name="Text Box 24"/>
            <p:cNvSpPr txBox="1">
              <a:spLocks noChangeArrowheads="1"/>
            </p:cNvSpPr>
            <p:nvPr/>
          </p:nvSpPr>
          <p:spPr bwMode="auto">
            <a:xfrm>
              <a:off x="2819400" y="5943600"/>
              <a:ext cx="29860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Representing large sets of data</a:t>
              </a:r>
            </a:p>
            <a:p>
              <a:pPr>
                <a:spcBef>
                  <a:spcPct val="0"/>
                </a:spcBef>
                <a:buFontTx/>
                <a:buNone/>
              </a:pPr>
              <a:r>
                <a:rPr lang="en-US" altLang="en-US" sz="1200">
                  <a:latin typeface="Arial" panose="020B0604020202020204" pitchFamily="34" charset="0"/>
                </a:rPr>
                <a:t>Image from: </a:t>
              </a:r>
            </a:p>
            <a:p>
              <a:pPr>
                <a:spcBef>
                  <a:spcPct val="0"/>
                </a:spcBef>
                <a:buFontTx/>
                <a:buNone/>
              </a:pPr>
              <a:r>
                <a:rPr lang="en-US" altLang="en-US" sz="1200">
                  <a:latin typeface="Arial" panose="020B0604020202020204" pitchFamily="34" charset="0"/>
                </a:rPr>
                <a:t>Lau, E. (2003) </a:t>
              </a:r>
              <a:r>
                <a:rPr lang="en-US" altLang="en-US" sz="1200" b="1">
                  <a:latin typeface="Arial" panose="020B0604020202020204" pitchFamily="34" charset="0"/>
                </a:rPr>
                <a:t>Stocks</a:t>
              </a:r>
              <a:r>
                <a:rPr lang="en-US" altLang="en-US" sz="1200">
                  <a:latin typeface="Arial" panose="020B0604020202020204" pitchFamily="34" charset="0"/>
                </a:rPr>
                <a:t>.</a:t>
              </a:r>
            </a:p>
          </p:txBody>
        </p:sp>
        <p:pic>
          <p:nvPicPr>
            <p:cNvPr id="16396" name="Picture 2"/>
            <p:cNvPicPr>
              <a:picLocks noChangeAspect="1" noChangeArrowheads="1"/>
            </p:cNvPicPr>
            <p:nvPr/>
          </p:nvPicPr>
          <p:blipFill>
            <a:blip r:embed="rId3">
              <a:extLst>
                <a:ext uri="{28A0092B-C50C-407E-A947-70E740481C1C}">
                  <a14:useLocalDpi xmlns:a14="http://schemas.microsoft.com/office/drawing/2010/main" val="0"/>
                </a:ext>
              </a:extLst>
            </a:blip>
            <a:srcRect l="4546" t="28322" r="14394"/>
            <a:stretch>
              <a:fillRect/>
            </a:stretch>
          </p:blipFill>
          <p:spPr bwMode="auto">
            <a:xfrm>
              <a:off x="2828926" y="1685925"/>
              <a:ext cx="1828778"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3"/>
          <p:cNvGrpSpPr>
            <a:grpSpLocks/>
          </p:cNvGrpSpPr>
          <p:nvPr/>
        </p:nvGrpSpPr>
        <p:grpSpPr bwMode="auto">
          <a:xfrm>
            <a:off x="541338" y="1685925"/>
            <a:ext cx="1571625" cy="1749425"/>
            <a:chOff x="541338" y="1685925"/>
            <a:chExt cx="1571625" cy="1749286"/>
          </a:xfrm>
        </p:grpSpPr>
        <p:sp>
          <p:nvSpPr>
            <p:cNvPr id="16393" name="Text Box 16"/>
            <p:cNvSpPr txBox="1">
              <a:spLocks noChangeArrowheads="1"/>
            </p:cNvSpPr>
            <p:nvPr/>
          </p:nvSpPr>
          <p:spPr bwMode="auto">
            <a:xfrm>
              <a:off x="541338" y="2727325"/>
              <a:ext cx="137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Graphics: </a:t>
              </a:r>
            </a:p>
            <a:p>
              <a:pPr eaLnBrk="1" hangingPunct="1">
                <a:spcBef>
                  <a:spcPct val="0"/>
                </a:spcBef>
                <a:buFontTx/>
                <a:buNone/>
              </a:pPr>
              <a:r>
                <a:rPr lang="en-US" altLang="en-US" sz="1200">
                  <a:latin typeface="Arial" panose="020B0604020202020204" pitchFamily="34" charset="0"/>
                </a:rPr>
                <a:t>Image curtesy of Xin Liu</a:t>
              </a:r>
            </a:p>
          </p:txBody>
        </p:sp>
        <p:pic>
          <p:nvPicPr>
            <p:cNvPr id="16394"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0863" y="1685925"/>
              <a:ext cx="15621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Group 28"/>
          <p:cNvGrpSpPr>
            <a:grpSpLocks/>
          </p:cNvGrpSpPr>
          <p:nvPr/>
        </p:nvGrpSpPr>
        <p:grpSpPr bwMode="auto">
          <a:xfrm>
            <a:off x="6688138" y="4586288"/>
            <a:ext cx="2163762" cy="2271712"/>
            <a:chOff x="4397" y="2593"/>
            <a:chExt cx="1363" cy="1431"/>
          </a:xfrm>
        </p:grpSpPr>
        <p:pic>
          <p:nvPicPr>
            <p:cNvPr id="16391" name="Picture 22" descr="fifa99_screen001"/>
            <p:cNvPicPr>
              <a:picLocks noChangeAspect="1" noChangeArrowheads="1"/>
            </p:cNvPicPr>
            <p:nvPr/>
          </p:nvPicPr>
          <p:blipFill>
            <a:blip r:embed="rId5">
              <a:extLst>
                <a:ext uri="{28A0092B-C50C-407E-A947-70E740481C1C}">
                  <a14:useLocalDpi xmlns:a14="http://schemas.microsoft.com/office/drawing/2010/main" val="0"/>
                </a:ext>
              </a:extLst>
            </a:blip>
            <a:srcRect r="10963" b="8284"/>
            <a:stretch>
              <a:fillRect/>
            </a:stretch>
          </p:blipFill>
          <p:spPr bwMode="auto">
            <a:xfrm>
              <a:off x="4402" y="2593"/>
              <a:ext cx="1358" cy="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Text Box 25"/>
            <p:cNvSpPr txBox="1">
              <a:spLocks noChangeArrowheads="1"/>
            </p:cNvSpPr>
            <p:nvPr/>
          </p:nvSpPr>
          <p:spPr bwMode="auto">
            <a:xfrm>
              <a:off x="4397" y="3658"/>
              <a:ext cx="1363"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a:latin typeface="Arial" panose="020B0604020202020204" pitchFamily="34" charset="0"/>
                </a:rPr>
                <a:t>Artificial Intelligence FIFA © Electronic Arts</a:t>
              </a:r>
              <a:r>
                <a:rPr lang="en-US" altLang="en-US" sz="1400">
                  <a:latin typeface="Arial" panose="020B0604020202020204" pitchFamily="34" charset="0"/>
                </a:rPr>
                <a:t>.</a:t>
              </a:r>
              <a:endParaRPr lang="en-US" altLang="en-US" sz="16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defRPr/>
            </a:pPr>
            <a:r>
              <a:rPr lang="en-CA" altLang="en-US" dirty="0" smtClean="0"/>
              <a:t>Some Areas Of Study And Research In Computer Science</a:t>
            </a:r>
            <a:endParaRPr lang="en-CA" altLang="en-US" baseline="30000" dirty="0" smtClean="0"/>
          </a:p>
        </p:txBody>
      </p:sp>
      <p:sp>
        <p:nvSpPr>
          <p:cNvPr id="17411" name="Rectangle 3"/>
          <p:cNvSpPr>
            <a:spLocks noGrp="1" noChangeArrowheads="1"/>
          </p:cNvSpPr>
          <p:nvPr>
            <p:ph type="body" idx="1"/>
          </p:nvPr>
        </p:nvSpPr>
        <p:spPr>
          <a:xfrm>
            <a:off x="457200" y="1295400"/>
            <a:ext cx="8178800" cy="4910138"/>
          </a:xfrm>
        </p:spPr>
        <p:txBody>
          <a:bodyPr/>
          <a:lstStyle/>
          <a:p>
            <a:pPr>
              <a:lnSpc>
                <a:spcPct val="90000"/>
              </a:lnSpc>
            </a:pPr>
            <a:r>
              <a:rPr lang="en-CA" altLang="en-US" smtClean="0">
                <a:cs typeface="Times New Roman" panose="02020603050405020304" pitchFamily="18" charset="0"/>
              </a:rPr>
              <a:t>Human-Computer Interaction </a:t>
            </a:r>
          </a:p>
          <a:p>
            <a:pPr>
              <a:lnSpc>
                <a:spcPct val="90000"/>
              </a:lnSpc>
            </a:pPr>
            <a:r>
              <a:rPr lang="en-CA" altLang="en-US" smtClean="0">
                <a:cs typeface="Times New Roman" panose="02020603050405020304" pitchFamily="18" charset="0"/>
              </a:rPr>
              <a:t>Computer Graphics</a:t>
            </a:r>
          </a:p>
          <a:p>
            <a:pPr>
              <a:lnSpc>
                <a:spcPct val="90000"/>
              </a:lnSpc>
            </a:pPr>
            <a:r>
              <a:rPr lang="en-CA" altLang="en-US" smtClean="0">
                <a:cs typeface="Times New Roman" panose="02020603050405020304" pitchFamily="18" charset="0"/>
              </a:rPr>
              <a:t>Information Visualization</a:t>
            </a:r>
          </a:p>
          <a:p>
            <a:pPr>
              <a:lnSpc>
                <a:spcPct val="90000"/>
              </a:lnSpc>
            </a:pPr>
            <a:r>
              <a:rPr lang="en-CA" altLang="en-US" smtClean="0">
                <a:cs typeface="Times New Roman" panose="02020603050405020304" pitchFamily="18" charset="0"/>
              </a:rPr>
              <a:t>Databases</a:t>
            </a:r>
          </a:p>
          <a:p>
            <a:pPr>
              <a:lnSpc>
                <a:spcPct val="90000"/>
              </a:lnSpc>
            </a:pPr>
            <a:r>
              <a:rPr lang="en-CA" altLang="en-US" smtClean="0">
                <a:cs typeface="Times New Roman" panose="02020603050405020304" pitchFamily="18" charset="0"/>
              </a:rPr>
              <a:t>Computer theory</a:t>
            </a:r>
          </a:p>
          <a:p>
            <a:pPr>
              <a:lnSpc>
                <a:spcPct val="90000"/>
              </a:lnSpc>
            </a:pPr>
            <a:r>
              <a:rPr lang="en-CA" altLang="en-US" smtClean="0">
                <a:cs typeface="Times New Roman" panose="02020603050405020304" pitchFamily="18" charset="0"/>
              </a:rPr>
              <a:t>Computer networking and distributed systems</a:t>
            </a:r>
          </a:p>
          <a:p>
            <a:pPr>
              <a:lnSpc>
                <a:spcPct val="90000"/>
              </a:lnSpc>
            </a:pPr>
            <a:r>
              <a:rPr lang="en-CA" altLang="en-US" smtClean="0">
                <a:cs typeface="Times New Roman" panose="02020603050405020304" pitchFamily="18" charset="0"/>
              </a:rPr>
              <a:t>Artificial Intelligence</a:t>
            </a:r>
          </a:p>
          <a:p>
            <a:pPr>
              <a:lnSpc>
                <a:spcPct val="90000"/>
              </a:lnSpc>
            </a:pPr>
            <a:r>
              <a:rPr lang="en-CA" altLang="en-US" smtClean="0">
                <a:cs typeface="Times New Roman" panose="02020603050405020304" pitchFamily="18" charset="0"/>
              </a:rPr>
              <a:t>Computer Vision</a:t>
            </a:r>
          </a:p>
          <a:p>
            <a:pPr>
              <a:lnSpc>
                <a:spcPct val="90000"/>
              </a:lnSpc>
            </a:pPr>
            <a:r>
              <a:rPr lang="en-CA" altLang="en-US" smtClean="0">
                <a:cs typeface="Times New Roman" panose="02020603050405020304" pitchFamily="18" charset="0"/>
              </a:rPr>
              <a:t>Software Engineering</a:t>
            </a:r>
          </a:p>
          <a:p>
            <a:pPr>
              <a:lnSpc>
                <a:spcPct val="90000"/>
              </a:lnSpc>
            </a:pPr>
            <a:r>
              <a:rPr lang="en-CA" altLang="en-US" smtClean="0">
                <a:cs typeface="Times New Roman" panose="02020603050405020304" pitchFamily="18" charset="0"/>
              </a:rPr>
              <a:t>Computer Security</a:t>
            </a:r>
          </a:p>
          <a:p>
            <a:pPr>
              <a:lnSpc>
                <a:spcPct val="90000"/>
              </a:lnSpc>
            </a:pPr>
            <a:r>
              <a:rPr lang="en-CA" altLang="en-US" smtClean="0">
                <a:cs typeface="Times New Roman" panose="02020603050405020304" pitchFamily="18" charset="0"/>
              </a:rPr>
              <a:t>Games programming</a:t>
            </a:r>
          </a:p>
        </p:txBody>
      </p:sp>
      <p:sp>
        <p:nvSpPr>
          <p:cNvPr id="17412" name="Text Box 4"/>
          <p:cNvSpPr txBox="1">
            <a:spLocks noChangeArrowheads="1"/>
          </p:cNvSpPr>
          <p:nvPr/>
        </p:nvSpPr>
        <p:spPr bwMode="auto">
          <a:xfrm>
            <a:off x="19050" y="5778500"/>
            <a:ext cx="819150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2857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200">
                <a:latin typeface="Arial" panose="020B0604020202020204" pitchFamily="34" charset="0"/>
              </a:rPr>
              <a:t>This list provides only a brief introduction to the different areas of Computer Science and is far from comprehensive: For a more updated list of research areas: </a:t>
            </a:r>
            <a:r>
              <a:rPr lang="en-CA" altLang="en-US" sz="1200">
                <a:latin typeface="Arial" panose="020B0604020202020204" pitchFamily="34" charset="0"/>
                <a:hlinkClick r:id="rId3"/>
              </a:rPr>
              <a:t>http://www.cpsc.ucalgary.ca/Research/</a:t>
            </a:r>
            <a:endParaRPr lang="en-CA" altLang="en-US" sz="1200">
              <a:latin typeface="Arial" panose="020B0604020202020204" pitchFamily="34" charset="0"/>
            </a:endParaRPr>
          </a:p>
          <a:p>
            <a:pPr>
              <a:spcBef>
                <a:spcPct val="50000"/>
              </a:spcBef>
              <a:buFontTx/>
              <a:buNone/>
            </a:pPr>
            <a:r>
              <a:rPr lang="en-CA" altLang="en-US" sz="1200">
                <a:latin typeface="Arial" panose="020B0604020202020204" pitchFamily="34" charset="0"/>
              </a:rPr>
              <a:t>Calendar (courses): </a:t>
            </a:r>
          </a:p>
          <a:p>
            <a:pPr lvl="1">
              <a:spcBef>
                <a:spcPct val="50000"/>
              </a:spcBef>
            </a:pPr>
            <a:r>
              <a:rPr lang="en-CA" altLang="en-US" sz="800">
                <a:latin typeface="Arial" panose="020B0604020202020204" pitchFamily="34" charset="0"/>
                <a:hlinkClick r:id="rId4"/>
              </a:rPr>
              <a:t>http://www.ucalgary.ca/pubs/calendar/current/computer-science.html</a:t>
            </a:r>
            <a:endParaRPr lang="en-CA" altLang="en-US" sz="800">
              <a:latin typeface="Arial" panose="020B0604020202020204" pitchFamily="34" charset="0"/>
            </a:endParaRPr>
          </a:p>
          <a:p>
            <a:pPr lvl="1">
              <a:spcBef>
                <a:spcPct val="50000"/>
              </a:spcBef>
            </a:pPr>
            <a:r>
              <a:rPr lang="en-CA" altLang="en-US" sz="800">
                <a:latin typeface="Arial" panose="020B0604020202020204" pitchFamily="34" charset="0"/>
                <a:hlinkClick r:id="rId5"/>
              </a:rPr>
              <a:t>http://www.ucalgary.ca/pubs/calendar/current/software-engineering.html</a:t>
            </a:r>
            <a:endParaRPr lang="en-CA" altLang="en-US" sz="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Human-Computer Interaction (HCI)</a:t>
            </a:r>
          </a:p>
        </p:txBody>
      </p:sp>
      <p:sp>
        <p:nvSpPr>
          <p:cNvPr id="18435" name="Rectangle 3"/>
          <p:cNvSpPr>
            <a:spLocks noGrp="1" noChangeArrowheads="1"/>
          </p:cNvSpPr>
          <p:nvPr>
            <p:ph type="body" idx="1"/>
          </p:nvPr>
        </p:nvSpPr>
        <p:spPr>
          <a:xfrm>
            <a:off x="533400" y="1143000"/>
            <a:ext cx="8229600" cy="5410200"/>
          </a:xfrm>
        </p:spPr>
        <p:txBody>
          <a:bodyPr/>
          <a:lstStyle/>
          <a:p>
            <a:r>
              <a:rPr lang="en-US" altLang="en-US" smtClean="0"/>
              <a:t>Most of Computer Science deals with the ‘technical’ side of computers such as:</a:t>
            </a:r>
          </a:p>
        </p:txBody>
      </p:sp>
      <p:sp>
        <p:nvSpPr>
          <p:cNvPr id="174093" name="Text Box 13"/>
          <p:cNvSpPr txBox="1">
            <a:spLocks noChangeArrowheads="1"/>
          </p:cNvSpPr>
          <p:nvPr/>
        </p:nvSpPr>
        <p:spPr bwMode="auto">
          <a:xfrm>
            <a:off x="387350" y="5473700"/>
            <a:ext cx="7874000" cy="833438"/>
          </a:xfrm>
          <a:prstGeom prst="rect">
            <a:avLst/>
          </a:prstGeom>
          <a:noFill/>
          <a:ln>
            <a:noFill/>
          </a:ln>
          <a:effectLst/>
          <a:extLst/>
        </p:spPr>
        <p:txBody>
          <a:bodyPr lIns="93600" tIns="46800" rIns="93600" bIns="46800">
            <a:spAutoFit/>
          </a:bodyPr>
          <a:lstStyle>
            <a:lvl1pPr marL="114300" indent="-1143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buFontTx/>
              <a:buChar char="•"/>
              <a:defRPr/>
            </a:pPr>
            <a:r>
              <a:rPr lang="en-US" altLang="en-US" sz="2400" dirty="0" smtClean="0">
                <a:latin typeface="+mn-lt"/>
                <a:cs typeface="Arial" charset="0"/>
              </a:rPr>
              <a:t>These technical issues (and others) are all very important but something is still missing...</a:t>
            </a:r>
          </a:p>
        </p:txBody>
      </p:sp>
      <p:sp>
        <p:nvSpPr>
          <p:cNvPr id="18437" name="Rectangle 14"/>
          <p:cNvSpPr>
            <a:spLocks noChangeArrowheads="1"/>
          </p:cNvSpPr>
          <p:nvPr/>
        </p:nvSpPr>
        <p:spPr bwMode="auto">
          <a:xfrm>
            <a:off x="0" y="6583363"/>
            <a:ext cx="8261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http://ilab.cpsc.ucalgary.ca/</a:t>
            </a:r>
            <a:endParaRPr lang="en-US" altLang="en-US" sz="1200">
              <a:latin typeface="Arial" panose="020B0604020202020204" pitchFamily="34" charset="0"/>
            </a:endParaRPr>
          </a:p>
        </p:txBody>
      </p:sp>
      <p:sp>
        <p:nvSpPr>
          <p:cNvPr id="18451" name="Text Box 9"/>
          <p:cNvSpPr txBox="1">
            <a:spLocks noChangeArrowheads="1"/>
          </p:cNvSpPr>
          <p:nvPr/>
        </p:nvSpPr>
        <p:spPr bwMode="auto">
          <a:xfrm>
            <a:off x="3657600" y="3538538"/>
            <a:ext cx="2197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Make computers store more information!!</a:t>
            </a:r>
          </a:p>
        </p:txBody>
      </p:sp>
      <p:grpSp>
        <p:nvGrpSpPr>
          <p:cNvPr id="13" name="Group 12"/>
          <p:cNvGrpSpPr>
            <a:grpSpLocks/>
          </p:cNvGrpSpPr>
          <p:nvPr/>
        </p:nvGrpSpPr>
        <p:grpSpPr bwMode="auto">
          <a:xfrm>
            <a:off x="530225" y="2058988"/>
            <a:ext cx="2495550" cy="1468437"/>
            <a:chOff x="530991" y="2058988"/>
            <a:chExt cx="2495550" cy="1468437"/>
          </a:xfrm>
        </p:grpSpPr>
        <p:sp>
          <p:nvSpPr>
            <p:cNvPr id="18443" name="Text Box 6"/>
            <p:cNvSpPr txBox="1">
              <a:spLocks noChangeArrowheads="1"/>
            </p:cNvSpPr>
            <p:nvPr/>
          </p:nvSpPr>
          <p:spPr bwMode="auto">
            <a:xfrm>
              <a:off x="530991" y="3190875"/>
              <a:ext cx="2197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Run computers faster!</a:t>
              </a:r>
            </a:p>
          </p:txBody>
        </p:sp>
        <p:grpSp>
          <p:nvGrpSpPr>
            <p:cNvPr id="18444" name="Group 11"/>
            <p:cNvGrpSpPr>
              <a:grpSpLocks/>
            </p:cNvGrpSpPr>
            <p:nvPr/>
          </p:nvGrpSpPr>
          <p:grpSpPr bwMode="auto">
            <a:xfrm>
              <a:off x="542158" y="2058988"/>
              <a:ext cx="2484383" cy="1131887"/>
              <a:chOff x="246117" y="2068513"/>
              <a:chExt cx="2484383" cy="1131887"/>
            </a:xfrm>
          </p:grpSpPr>
          <p:sp>
            <p:nvSpPr>
              <p:cNvPr id="18445" name="laptop"/>
              <p:cNvSpPr>
                <a:spLocks noEditPoints="1" noChangeArrowheads="1"/>
              </p:cNvSpPr>
              <p:nvPr/>
            </p:nvSpPr>
            <p:spPr bwMode="auto">
              <a:xfrm>
                <a:off x="685800" y="2068513"/>
                <a:ext cx="1295400" cy="755650"/>
              </a:xfrm>
              <a:custGeom>
                <a:avLst/>
                <a:gdLst>
                  <a:gd name="T0" fmla="*/ 12092019 w 21600"/>
                  <a:gd name="T1" fmla="*/ 0 h 21600"/>
                  <a:gd name="T2" fmla="*/ 12092019 w 21600"/>
                  <a:gd name="T3" fmla="*/ 8778799 h 21600"/>
                  <a:gd name="T4" fmla="*/ 65916129 w 21600"/>
                  <a:gd name="T5" fmla="*/ 0 h 21600"/>
                  <a:gd name="T6" fmla="*/ 65916129 w 21600"/>
                  <a:gd name="T7" fmla="*/ 8778799 h 21600"/>
                  <a:gd name="T8" fmla="*/ 38844008 w 21600"/>
                  <a:gd name="T9" fmla="*/ 0 h 21600"/>
                  <a:gd name="T10" fmla="*/ 38844008 w 21600"/>
                  <a:gd name="T11" fmla="*/ 26435506 h 21600"/>
                  <a:gd name="T12" fmla="*/ 0 w 21600"/>
                  <a:gd name="T13" fmla="*/ 26435506 h 21600"/>
                  <a:gd name="T14" fmla="*/ 77688017 w 21600"/>
                  <a:gd name="T15" fmla="*/ 2643550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sp>
            <p:nvSpPr>
              <p:cNvPr id="8" name="Freeform 7"/>
              <p:cNvSpPr/>
              <p:nvPr/>
            </p:nvSpPr>
            <p:spPr>
              <a:xfrm>
                <a:off x="1466850" y="2838450"/>
                <a:ext cx="514350" cy="361950"/>
              </a:xfrm>
              <a:custGeom>
                <a:avLst/>
                <a:gdLst>
                  <a:gd name="connsiteX0" fmla="*/ 0 w 514350"/>
                  <a:gd name="connsiteY0" fmla="*/ 9525 h 361950"/>
                  <a:gd name="connsiteX1" fmla="*/ 57150 w 514350"/>
                  <a:gd name="connsiteY1" fmla="*/ 38100 h 361950"/>
                  <a:gd name="connsiteX2" fmla="*/ 95250 w 514350"/>
                  <a:gd name="connsiteY2" fmla="*/ 47625 h 361950"/>
                  <a:gd name="connsiteX3" fmla="*/ 152400 w 514350"/>
                  <a:gd name="connsiteY3" fmla="*/ 95250 h 361950"/>
                  <a:gd name="connsiteX4" fmla="*/ 190500 w 514350"/>
                  <a:gd name="connsiteY4" fmla="*/ 104775 h 361950"/>
                  <a:gd name="connsiteX5" fmla="*/ 219075 w 514350"/>
                  <a:gd name="connsiteY5" fmla="*/ 123825 h 361950"/>
                  <a:gd name="connsiteX6" fmla="*/ 171450 w 514350"/>
                  <a:gd name="connsiteY6" fmla="*/ 209550 h 361950"/>
                  <a:gd name="connsiteX7" fmla="*/ 114300 w 514350"/>
                  <a:gd name="connsiteY7" fmla="*/ 266700 h 361950"/>
                  <a:gd name="connsiteX8" fmla="*/ 57150 w 514350"/>
                  <a:gd name="connsiteY8" fmla="*/ 304800 h 361950"/>
                  <a:gd name="connsiteX9" fmla="*/ 66675 w 514350"/>
                  <a:gd name="connsiteY9" fmla="*/ 352425 h 361950"/>
                  <a:gd name="connsiteX10" fmla="*/ 95250 w 514350"/>
                  <a:gd name="connsiteY10" fmla="*/ 361950 h 361950"/>
                  <a:gd name="connsiteX11" fmla="*/ 295275 w 514350"/>
                  <a:gd name="connsiteY11" fmla="*/ 352425 h 361950"/>
                  <a:gd name="connsiteX12" fmla="*/ 333375 w 514350"/>
                  <a:gd name="connsiteY12" fmla="*/ 323850 h 361950"/>
                  <a:gd name="connsiteX13" fmla="*/ 361950 w 514350"/>
                  <a:gd name="connsiteY13" fmla="*/ 304800 h 361950"/>
                  <a:gd name="connsiteX14" fmla="*/ 390525 w 514350"/>
                  <a:gd name="connsiteY14" fmla="*/ 276225 h 361950"/>
                  <a:gd name="connsiteX15" fmla="*/ 447675 w 514350"/>
                  <a:gd name="connsiteY15" fmla="*/ 247650 h 361950"/>
                  <a:gd name="connsiteX16" fmla="*/ 466725 w 514350"/>
                  <a:gd name="connsiteY16" fmla="*/ 219075 h 361950"/>
                  <a:gd name="connsiteX17" fmla="*/ 514350 w 514350"/>
                  <a:gd name="connsiteY17" fmla="*/ 171450 h 361950"/>
                  <a:gd name="connsiteX18" fmla="*/ 504825 w 514350"/>
                  <a:gd name="connsiteY18" fmla="*/ 104775 h 361950"/>
                  <a:gd name="connsiteX19" fmla="*/ 457200 w 514350"/>
                  <a:gd name="connsiteY19" fmla="*/ 57150 h 361950"/>
                  <a:gd name="connsiteX20" fmla="*/ 428625 w 514350"/>
                  <a:gd name="connsiteY20" fmla="*/ 28575 h 361950"/>
                  <a:gd name="connsiteX21" fmla="*/ 400050 w 514350"/>
                  <a:gd name="connsiteY21" fmla="*/ 9525 h 361950"/>
                  <a:gd name="connsiteX22" fmla="*/ 371475 w 514350"/>
                  <a:gd name="connsiteY22"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361950">
                    <a:moveTo>
                      <a:pt x="0" y="9525"/>
                    </a:moveTo>
                    <a:cubicBezTo>
                      <a:pt x="19050" y="19050"/>
                      <a:pt x="37375" y="30190"/>
                      <a:pt x="57150" y="38100"/>
                    </a:cubicBezTo>
                    <a:cubicBezTo>
                      <a:pt x="69305" y="42962"/>
                      <a:pt x="83218" y="42468"/>
                      <a:pt x="95250" y="47625"/>
                    </a:cubicBezTo>
                    <a:cubicBezTo>
                      <a:pt x="162218" y="76325"/>
                      <a:pt x="83742" y="56017"/>
                      <a:pt x="152400" y="95250"/>
                    </a:cubicBezTo>
                    <a:cubicBezTo>
                      <a:pt x="163766" y="101745"/>
                      <a:pt x="177800" y="101600"/>
                      <a:pt x="190500" y="104775"/>
                    </a:cubicBezTo>
                    <a:cubicBezTo>
                      <a:pt x="200025" y="111125"/>
                      <a:pt x="216299" y="112719"/>
                      <a:pt x="219075" y="123825"/>
                    </a:cubicBezTo>
                    <a:cubicBezTo>
                      <a:pt x="233699" y="182323"/>
                      <a:pt x="203004" y="181151"/>
                      <a:pt x="171450" y="209550"/>
                    </a:cubicBezTo>
                    <a:cubicBezTo>
                      <a:pt x="151425" y="227572"/>
                      <a:pt x="136716" y="251756"/>
                      <a:pt x="114300" y="266700"/>
                    </a:cubicBezTo>
                    <a:lnTo>
                      <a:pt x="57150" y="304800"/>
                    </a:lnTo>
                    <a:cubicBezTo>
                      <a:pt x="60325" y="320675"/>
                      <a:pt x="57695" y="338955"/>
                      <a:pt x="66675" y="352425"/>
                    </a:cubicBezTo>
                    <a:cubicBezTo>
                      <a:pt x="72244" y="360779"/>
                      <a:pt x="85210" y="361950"/>
                      <a:pt x="95250" y="361950"/>
                    </a:cubicBezTo>
                    <a:cubicBezTo>
                      <a:pt x="162001" y="361950"/>
                      <a:pt x="228600" y="355600"/>
                      <a:pt x="295275" y="352425"/>
                    </a:cubicBezTo>
                    <a:cubicBezTo>
                      <a:pt x="307975" y="342900"/>
                      <a:pt x="320457" y="333077"/>
                      <a:pt x="333375" y="323850"/>
                    </a:cubicBezTo>
                    <a:cubicBezTo>
                      <a:pt x="342690" y="317196"/>
                      <a:pt x="353156" y="312129"/>
                      <a:pt x="361950" y="304800"/>
                    </a:cubicBezTo>
                    <a:cubicBezTo>
                      <a:pt x="372298" y="296176"/>
                      <a:pt x="380177" y="284849"/>
                      <a:pt x="390525" y="276225"/>
                    </a:cubicBezTo>
                    <a:cubicBezTo>
                      <a:pt x="415144" y="255709"/>
                      <a:pt x="419036" y="257196"/>
                      <a:pt x="447675" y="247650"/>
                    </a:cubicBezTo>
                    <a:cubicBezTo>
                      <a:pt x="454025" y="238125"/>
                      <a:pt x="458630" y="227170"/>
                      <a:pt x="466725" y="219075"/>
                    </a:cubicBezTo>
                    <a:cubicBezTo>
                      <a:pt x="530225" y="155575"/>
                      <a:pt x="463550" y="247650"/>
                      <a:pt x="514350" y="171450"/>
                    </a:cubicBezTo>
                    <a:cubicBezTo>
                      <a:pt x="511175" y="149225"/>
                      <a:pt x="511276" y="126279"/>
                      <a:pt x="504825" y="104775"/>
                    </a:cubicBezTo>
                    <a:cubicBezTo>
                      <a:pt x="495512" y="73731"/>
                      <a:pt x="479213" y="75494"/>
                      <a:pt x="457200" y="57150"/>
                    </a:cubicBezTo>
                    <a:cubicBezTo>
                      <a:pt x="446852" y="48526"/>
                      <a:pt x="438973" y="37199"/>
                      <a:pt x="428625" y="28575"/>
                    </a:cubicBezTo>
                    <a:cubicBezTo>
                      <a:pt x="419831" y="21246"/>
                      <a:pt x="410289" y="14645"/>
                      <a:pt x="400050" y="9525"/>
                    </a:cubicBezTo>
                    <a:cubicBezTo>
                      <a:pt x="391070" y="5035"/>
                      <a:pt x="371475" y="0"/>
                      <a:pt x="371475"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246063" y="2762250"/>
                <a:ext cx="954087" cy="428625"/>
              </a:xfrm>
              <a:custGeom>
                <a:avLst/>
                <a:gdLst>
                  <a:gd name="connsiteX0" fmla="*/ 563508 w 954033"/>
                  <a:gd name="connsiteY0" fmla="*/ 28575 h 428625"/>
                  <a:gd name="connsiteX1" fmla="*/ 515883 w 954033"/>
                  <a:gd name="connsiteY1" fmla="*/ 66675 h 428625"/>
                  <a:gd name="connsiteX2" fmla="*/ 477783 w 954033"/>
                  <a:gd name="connsiteY2" fmla="*/ 85725 h 428625"/>
                  <a:gd name="connsiteX3" fmla="*/ 449208 w 954033"/>
                  <a:gd name="connsiteY3" fmla="*/ 114300 h 428625"/>
                  <a:gd name="connsiteX4" fmla="*/ 401583 w 954033"/>
                  <a:gd name="connsiteY4" fmla="*/ 123825 h 428625"/>
                  <a:gd name="connsiteX5" fmla="*/ 363483 w 954033"/>
                  <a:gd name="connsiteY5" fmla="*/ 142875 h 428625"/>
                  <a:gd name="connsiteX6" fmla="*/ 334908 w 954033"/>
                  <a:gd name="connsiteY6" fmla="*/ 161925 h 428625"/>
                  <a:gd name="connsiteX7" fmla="*/ 211083 w 954033"/>
                  <a:gd name="connsiteY7" fmla="*/ 180975 h 428625"/>
                  <a:gd name="connsiteX8" fmla="*/ 125358 w 954033"/>
                  <a:gd name="connsiteY8" fmla="*/ 171450 h 428625"/>
                  <a:gd name="connsiteX9" fmla="*/ 58683 w 954033"/>
                  <a:gd name="connsiteY9" fmla="*/ 142875 h 428625"/>
                  <a:gd name="connsiteX10" fmla="*/ 30108 w 954033"/>
                  <a:gd name="connsiteY10" fmla="*/ 133350 h 428625"/>
                  <a:gd name="connsiteX11" fmla="*/ 1533 w 954033"/>
                  <a:gd name="connsiteY11" fmla="*/ 152400 h 428625"/>
                  <a:gd name="connsiteX12" fmla="*/ 11058 w 954033"/>
                  <a:gd name="connsiteY12" fmla="*/ 257175 h 428625"/>
                  <a:gd name="connsiteX13" fmla="*/ 20583 w 954033"/>
                  <a:gd name="connsiteY13" fmla="*/ 285750 h 428625"/>
                  <a:gd name="connsiteX14" fmla="*/ 49158 w 954033"/>
                  <a:gd name="connsiteY14" fmla="*/ 314325 h 428625"/>
                  <a:gd name="connsiteX15" fmla="*/ 77733 w 954033"/>
                  <a:gd name="connsiteY15" fmla="*/ 323850 h 428625"/>
                  <a:gd name="connsiteX16" fmla="*/ 106308 w 954033"/>
                  <a:gd name="connsiteY16" fmla="*/ 342900 h 428625"/>
                  <a:gd name="connsiteX17" fmla="*/ 134883 w 954033"/>
                  <a:gd name="connsiteY17" fmla="*/ 352425 h 428625"/>
                  <a:gd name="connsiteX18" fmla="*/ 172983 w 954033"/>
                  <a:gd name="connsiteY18" fmla="*/ 371475 h 428625"/>
                  <a:gd name="connsiteX19" fmla="*/ 201558 w 954033"/>
                  <a:gd name="connsiteY19" fmla="*/ 381000 h 428625"/>
                  <a:gd name="connsiteX20" fmla="*/ 258708 w 954033"/>
                  <a:gd name="connsiteY20" fmla="*/ 409575 h 428625"/>
                  <a:gd name="connsiteX21" fmla="*/ 382533 w 954033"/>
                  <a:gd name="connsiteY21" fmla="*/ 419100 h 428625"/>
                  <a:gd name="connsiteX22" fmla="*/ 411108 w 954033"/>
                  <a:gd name="connsiteY22" fmla="*/ 428625 h 428625"/>
                  <a:gd name="connsiteX23" fmla="*/ 496833 w 954033"/>
                  <a:gd name="connsiteY23" fmla="*/ 381000 h 428625"/>
                  <a:gd name="connsiteX24" fmla="*/ 563508 w 954033"/>
                  <a:gd name="connsiteY24" fmla="*/ 361950 h 428625"/>
                  <a:gd name="connsiteX25" fmla="*/ 592083 w 954033"/>
                  <a:gd name="connsiteY25" fmla="*/ 342900 h 428625"/>
                  <a:gd name="connsiteX26" fmla="*/ 611133 w 954033"/>
                  <a:gd name="connsiteY26" fmla="*/ 266700 h 428625"/>
                  <a:gd name="connsiteX27" fmla="*/ 668283 w 954033"/>
                  <a:gd name="connsiteY27" fmla="*/ 219075 h 428625"/>
                  <a:gd name="connsiteX28" fmla="*/ 706383 w 954033"/>
                  <a:gd name="connsiteY28" fmla="*/ 180975 h 428625"/>
                  <a:gd name="connsiteX29" fmla="*/ 763533 w 954033"/>
                  <a:gd name="connsiteY29" fmla="*/ 161925 h 428625"/>
                  <a:gd name="connsiteX30" fmla="*/ 820683 w 954033"/>
                  <a:gd name="connsiteY30" fmla="*/ 133350 h 428625"/>
                  <a:gd name="connsiteX31" fmla="*/ 839733 w 954033"/>
                  <a:gd name="connsiteY31" fmla="*/ 104775 h 428625"/>
                  <a:gd name="connsiteX32" fmla="*/ 849258 w 954033"/>
                  <a:gd name="connsiteY32" fmla="*/ 76200 h 428625"/>
                  <a:gd name="connsiteX33" fmla="*/ 906408 w 954033"/>
                  <a:gd name="connsiteY33" fmla="*/ 38100 h 428625"/>
                  <a:gd name="connsiteX34" fmla="*/ 954033 w 954033"/>
                  <a:gd name="connsiteY34"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4033" h="428625">
                    <a:moveTo>
                      <a:pt x="563508" y="28575"/>
                    </a:moveTo>
                    <a:cubicBezTo>
                      <a:pt x="547633" y="41275"/>
                      <a:pt x="532799" y="55398"/>
                      <a:pt x="515883" y="66675"/>
                    </a:cubicBezTo>
                    <a:cubicBezTo>
                      <a:pt x="504069" y="74551"/>
                      <a:pt x="489337" y="77472"/>
                      <a:pt x="477783" y="85725"/>
                    </a:cubicBezTo>
                    <a:cubicBezTo>
                      <a:pt x="466822" y="93555"/>
                      <a:pt x="461256" y="108276"/>
                      <a:pt x="449208" y="114300"/>
                    </a:cubicBezTo>
                    <a:cubicBezTo>
                      <a:pt x="434728" y="121540"/>
                      <a:pt x="417458" y="120650"/>
                      <a:pt x="401583" y="123825"/>
                    </a:cubicBezTo>
                    <a:cubicBezTo>
                      <a:pt x="388883" y="130175"/>
                      <a:pt x="375811" y="135830"/>
                      <a:pt x="363483" y="142875"/>
                    </a:cubicBezTo>
                    <a:cubicBezTo>
                      <a:pt x="353544" y="148555"/>
                      <a:pt x="345430" y="157416"/>
                      <a:pt x="334908" y="161925"/>
                    </a:cubicBezTo>
                    <a:cubicBezTo>
                      <a:pt x="306036" y="174299"/>
                      <a:pt x="228292" y="179063"/>
                      <a:pt x="211083" y="180975"/>
                    </a:cubicBezTo>
                    <a:cubicBezTo>
                      <a:pt x="182508" y="177800"/>
                      <a:pt x="153718" y="176177"/>
                      <a:pt x="125358" y="171450"/>
                    </a:cubicBezTo>
                    <a:cubicBezTo>
                      <a:pt x="100989" y="167389"/>
                      <a:pt x="80764" y="152338"/>
                      <a:pt x="58683" y="142875"/>
                    </a:cubicBezTo>
                    <a:cubicBezTo>
                      <a:pt x="49455" y="138920"/>
                      <a:pt x="39633" y="136525"/>
                      <a:pt x="30108" y="133350"/>
                    </a:cubicBezTo>
                    <a:cubicBezTo>
                      <a:pt x="20583" y="139700"/>
                      <a:pt x="3274" y="141085"/>
                      <a:pt x="1533" y="152400"/>
                    </a:cubicBezTo>
                    <a:cubicBezTo>
                      <a:pt x="-3799" y="187061"/>
                      <a:pt x="6098" y="222458"/>
                      <a:pt x="11058" y="257175"/>
                    </a:cubicBezTo>
                    <a:cubicBezTo>
                      <a:pt x="12478" y="267114"/>
                      <a:pt x="15014" y="277396"/>
                      <a:pt x="20583" y="285750"/>
                    </a:cubicBezTo>
                    <a:cubicBezTo>
                      <a:pt x="28055" y="296958"/>
                      <a:pt x="37950" y="306853"/>
                      <a:pt x="49158" y="314325"/>
                    </a:cubicBezTo>
                    <a:cubicBezTo>
                      <a:pt x="57512" y="319894"/>
                      <a:pt x="68753" y="319360"/>
                      <a:pt x="77733" y="323850"/>
                    </a:cubicBezTo>
                    <a:cubicBezTo>
                      <a:pt x="87972" y="328970"/>
                      <a:pt x="96069" y="337780"/>
                      <a:pt x="106308" y="342900"/>
                    </a:cubicBezTo>
                    <a:cubicBezTo>
                      <a:pt x="115288" y="347390"/>
                      <a:pt x="125655" y="348470"/>
                      <a:pt x="134883" y="352425"/>
                    </a:cubicBezTo>
                    <a:cubicBezTo>
                      <a:pt x="147934" y="358018"/>
                      <a:pt x="159932" y="365882"/>
                      <a:pt x="172983" y="371475"/>
                    </a:cubicBezTo>
                    <a:cubicBezTo>
                      <a:pt x="182211" y="375430"/>
                      <a:pt x="192578" y="376510"/>
                      <a:pt x="201558" y="381000"/>
                    </a:cubicBezTo>
                    <a:cubicBezTo>
                      <a:pt x="229920" y="395181"/>
                      <a:pt x="226786" y="405585"/>
                      <a:pt x="258708" y="409575"/>
                    </a:cubicBezTo>
                    <a:cubicBezTo>
                      <a:pt x="299785" y="414710"/>
                      <a:pt x="341258" y="415925"/>
                      <a:pt x="382533" y="419100"/>
                    </a:cubicBezTo>
                    <a:cubicBezTo>
                      <a:pt x="392058" y="422275"/>
                      <a:pt x="401068" y="428625"/>
                      <a:pt x="411108" y="428625"/>
                    </a:cubicBezTo>
                    <a:cubicBezTo>
                      <a:pt x="439833" y="428625"/>
                      <a:pt x="480516" y="386439"/>
                      <a:pt x="496833" y="381000"/>
                    </a:cubicBezTo>
                    <a:cubicBezTo>
                      <a:pt x="537827" y="367335"/>
                      <a:pt x="515668" y="373910"/>
                      <a:pt x="563508" y="361950"/>
                    </a:cubicBezTo>
                    <a:cubicBezTo>
                      <a:pt x="573033" y="355600"/>
                      <a:pt x="586963" y="353139"/>
                      <a:pt x="592083" y="342900"/>
                    </a:cubicBezTo>
                    <a:cubicBezTo>
                      <a:pt x="603792" y="319482"/>
                      <a:pt x="592620" y="285213"/>
                      <a:pt x="611133" y="266700"/>
                    </a:cubicBezTo>
                    <a:cubicBezTo>
                      <a:pt x="710219" y="167614"/>
                      <a:pt x="575456" y="298641"/>
                      <a:pt x="668283" y="219075"/>
                    </a:cubicBezTo>
                    <a:cubicBezTo>
                      <a:pt x="681920" y="207386"/>
                      <a:pt x="690982" y="190216"/>
                      <a:pt x="706383" y="180975"/>
                    </a:cubicBezTo>
                    <a:cubicBezTo>
                      <a:pt x="723602" y="170644"/>
                      <a:pt x="746825" y="173064"/>
                      <a:pt x="763533" y="161925"/>
                    </a:cubicBezTo>
                    <a:cubicBezTo>
                      <a:pt x="800462" y="137306"/>
                      <a:pt x="781248" y="146495"/>
                      <a:pt x="820683" y="133350"/>
                    </a:cubicBezTo>
                    <a:cubicBezTo>
                      <a:pt x="827033" y="123825"/>
                      <a:pt x="834613" y="115014"/>
                      <a:pt x="839733" y="104775"/>
                    </a:cubicBezTo>
                    <a:cubicBezTo>
                      <a:pt x="844223" y="95795"/>
                      <a:pt x="842158" y="83300"/>
                      <a:pt x="849258" y="76200"/>
                    </a:cubicBezTo>
                    <a:cubicBezTo>
                      <a:pt x="865447" y="60011"/>
                      <a:pt x="887358" y="50800"/>
                      <a:pt x="906408" y="38100"/>
                    </a:cubicBezTo>
                    <a:cubicBezTo>
                      <a:pt x="942455" y="14069"/>
                      <a:pt x="926888" y="27145"/>
                      <a:pt x="954033"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2057400" y="29384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57400" y="30146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3095625"/>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12" name="Group 11"/>
          <p:cNvGrpSpPr/>
          <p:nvPr/>
        </p:nvGrpSpPr>
        <p:grpSpPr>
          <a:xfrm>
            <a:off x="6438900" y="2500312"/>
            <a:ext cx="2362200" cy="2909889"/>
            <a:chOff x="6438900" y="2500312"/>
            <a:chExt cx="2362200" cy="2909889"/>
          </a:xfrm>
        </p:grpSpPr>
        <p:sp>
          <p:nvSpPr>
            <p:cNvPr id="18441"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Increase the networking capabilities of computers!!!</a:t>
              </a:r>
            </a:p>
          </p:txBody>
        </p:sp>
        <p:grpSp>
          <p:nvGrpSpPr>
            <p:cNvPr id="28" name="Group 27"/>
            <p:cNvGrpSpPr/>
            <p:nvPr/>
          </p:nvGrpSpPr>
          <p:grpSpPr>
            <a:xfrm>
              <a:off x="6438900" y="4087813"/>
              <a:ext cx="800100" cy="504825"/>
              <a:chOff x="6438900" y="4087813"/>
              <a:chExt cx="800100" cy="504825"/>
            </a:xfrm>
          </p:grpSpPr>
          <p:sp>
            <p:nvSpPr>
              <p:cNvPr id="29" name="Rectangle 28"/>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0" name="Rectangle 29"/>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Rectangle 30"/>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32" name="Group 31"/>
            <p:cNvGrpSpPr/>
            <p:nvPr/>
          </p:nvGrpSpPr>
          <p:grpSpPr>
            <a:xfrm>
              <a:off x="7137400" y="3243616"/>
              <a:ext cx="800100" cy="504825"/>
              <a:chOff x="6438900" y="4087813"/>
              <a:chExt cx="800100" cy="504825"/>
            </a:xfrm>
          </p:grpSpPr>
          <p:sp>
            <p:nvSpPr>
              <p:cNvPr id="33" name="Rectangle 32"/>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4" name="Rectangle 33"/>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5" name="Rectangle 34"/>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36" name="Group 35"/>
            <p:cNvGrpSpPr/>
            <p:nvPr/>
          </p:nvGrpSpPr>
          <p:grpSpPr>
            <a:xfrm>
              <a:off x="8001000" y="2500312"/>
              <a:ext cx="800100" cy="504825"/>
              <a:chOff x="6438900" y="4087813"/>
              <a:chExt cx="800100" cy="504825"/>
            </a:xfrm>
          </p:grpSpPr>
          <p:sp>
            <p:nvSpPr>
              <p:cNvPr id="37" name="Rectangle 36"/>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8" name="Rectangle 37"/>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9" name="Rectangle 38"/>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10" name="Straight Connector 9"/>
            <p:cNvCxnSpPr>
              <a:stCxn id="34" idx="3"/>
            </p:cNvCxnSpPr>
            <p:nvPr/>
          </p:nvCxnSpPr>
          <p:spPr>
            <a:xfrm flipV="1">
              <a:off x="7785100" y="3005137"/>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813550" y="3719570"/>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4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40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3" grpId="0"/>
      <p:bldP spid="184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defRPr/>
            </a:pPr>
            <a:r>
              <a:rPr lang="en-US" altLang="en-US" dirty="0" smtClean="0">
                <a:solidFill>
                  <a:schemeClr val="bg1">
                    <a:lumMod val="75000"/>
                  </a:schemeClr>
                </a:solidFill>
              </a:rPr>
              <a:t>Human-</a:t>
            </a:r>
            <a:r>
              <a:rPr lang="en-US" altLang="en-US" dirty="0" smtClean="0"/>
              <a:t>Computer</a:t>
            </a:r>
            <a:r>
              <a:rPr lang="en-US" altLang="en-US" dirty="0" smtClean="0">
                <a:solidFill>
                  <a:schemeClr val="bg1">
                    <a:lumMod val="75000"/>
                  </a:schemeClr>
                </a:solidFill>
              </a:rPr>
              <a:t> Interaction (HCI)</a:t>
            </a:r>
          </a:p>
        </p:txBody>
      </p:sp>
      <p:sp>
        <p:nvSpPr>
          <p:cNvPr id="19459" name="Rectangle 3"/>
          <p:cNvSpPr>
            <a:spLocks noGrp="1" noChangeArrowheads="1"/>
          </p:cNvSpPr>
          <p:nvPr>
            <p:ph type="body" idx="1"/>
          </p:nvPr>
        </p:nvSpPr>
        <p:spPr>
          <a:xfrm>
            <a:off x="533400" y="1143000"/>
            <a:ext cx="8229600" cy="5410200"/>
          </a:xfrm>
        </p:spPr>
        <p:txBody>
          <a:bodyPr/>
          <a:lstStyle/>
          <a:p>
            <a:r>
              <a:rPr lang="en-US" altLang="en-US" dirty="0" smtClean="0"/>
              <a:t>Most of Computer Science deals with the ‘technical’ side of computers such as:</a:t>
            </a:r>
          </a:p>
        </p:txBody>
      </p:sp>
      <p:sp>
        <p:nvSpPr>
          <p:cNvPr id="174093" name="Text Box 13"/>
          <p:cNvSpPr txBox="1">
            <a:spLocks noChangeArrowheads="1"/>
          </p:cNvSpPr>
          <p:nvPr/>
        </p:nvSpPr>
        <p:spPr bwMode="auto">
          <a:xfrm>
            <a:off x="387350" y="5473700"/>
            <a:ext cx="7874000" cy="833438"/>
          </a:xfrm>
          <a:prstGeom prst="rect">
            <a:avLst/>
          </a:prstGeom>
          <a:noFill/>
          <a:ln>
            <a:noFill/>
          </a:ln>
          <a:effectLst/>
          <a:extLst/>
        </p:spPr>
        <p:txBody>
          <a:bodyPr lIns="93600" tIns="46800" rIns="93600" bIns="46800">
            <a:spAutoFit/>
          </a:bodyPr>
          <a:lstStyle>
            <a:lvl1pPr marL="114300" indent="-1143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buFontTx/>
              <a:buChar char="•"/>
              <a:defRPr/>
            </a:pPr>
            <a:r>
              <a:rPr lang="en-US" altLang="en-US" sz="2400" dirty="0" smtClean="0">
                <a:latin typeface="+mn-lt"/>
                <a:cs typeface="Arial" charset="0"/>
              </a:rPr>
              <a:t>These technical issues (and others) are all very important but something is still missing...</a:t>
            </a:r>
          </a:p>
        </p:txBody>
      </p:sp>
      <p:sp>
        <p:nvSpPr>
          <p:cNvPr id="19461" name="Rectangle 14"/>
          <p:cNvSpPr>
            <a:spLocks noChangeArrowheads="1"/>
          </p:cNvSpPr>
          <p:nvPr/>
        </p:nvSpPr>
        <p:spPr bwMode="auto">
          <a:xfrm>
            <a:off x="0" y="6583363"/>
            <a:ext cx="8261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http://ilab.cpsc.ucalgary.ca/</a:t>
            </a:r>
            <a:endParaRPr lang="en-US" altLang="en-US" sz="1200">
              <a:latin typeface="Arial" panose="020B0604020202020204" pitchFamily="34" charset="0"/>
            </a:endParaRPr>
          </a:p>
        </p:txBody>
      </p:sp>
      <p:sp>
        <p:nvSpPr>
          <p:cNvPr id="19475" name="Text Box 9"/>
          <p:cNvSpPr txBox="1">
            <a:spLocks noChangeArrowheads="1"/>
          </p:cNvSpPr>
          <p:nvPr/>
        </p:nvSpPr>
        <p:spPr bwMode="auto">
          <a:xfrm>
            <a:off x="3657600" y="3538538"/>
            <a:ext cx="2197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Make computers store more information!!</a:t>
            </a:r>
          </a:p>
        </p:txBody>
      </p:sp>
      <p:grpSp>
        <p:nvGrpSpPr>
          <p:cNvPr id="19463" name="Group 12"/>
          <p:cNvGrpSpPr>
            <a:grpSpLocks/>
          </p:cNvGrpSpPr>
          <p:nvPr/>
        </p:nvGrpSpPr>
        <p:grpSpPr bwMode="auto">
          <a:xfrm>
            <a:off x="530225" y="2058988"/>
            <a:ext cx="2495550" cy="1468437"/>
            <a:chOff x="530991" y="2058988"/>
            <a:chExt cx="2495550" cy="1468437"/>
          </a:xfrm>
        </p:grpSpPr>
        <p:sp>
          <p:nvSpPr>
            <p:cNvPr id="19467" name="Text Box 6"/>
            <p:cNvSpPr txBox="1">
              <a:spLocks noChangeArrowheads="1"/>
            </p:cNvSpPr>
            <p:nvPr/>
          </p:nvSpPr>
          <p:spPr bwMode="auto">
            <a:xfrm>
              <a:off x="530991" y="3190875"/>
              <a:ext cx="2197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Run computers faster!</a:t>
              </a:r>
            </a:p>
          </p:txBody>
        </p:sp>
        <p:grpSp>
          <p:nvGrpSpPr>
            <p:cNvPr id="19468" name="Group 11"/>
            <p:cNvGrpSpPr>
              <a:grpSpLocks/>
            </p:cNvGrpSpPr>
            <p:nvPr/>
          </p:nvGrpSpPr>
          <p:grpSpPr bwMode="auto">
            <a:xfrm>
              <a:off x="542158" y="2058988"/>
              <a:ext cx="2484383" cy="1131887"/>
              <a:chOff x="246117" y="2068513"/>
              <a:chExt cx="2484383" cy="1131887"/>
            </a:xfrm>
          </p:grpSpPr>
          <p:sp>
            <p:nvSpPr>
              <p:cNvPr id="19469" name="laptop"/>
              <p:cNvSpPr>
                <a:spLocks noEditPoints="1" noChangeArrowheads="1"/>
              </p:cNvSpPr>
              <p:nvPr/>
            </p:nvSpPr>
            <p:spPr bwMode="auto">
              <a:xfrm>
                <a:off x="685800" y="2068513"/>
                <a:ext cx="1295400" cy="755650"/>
              </a:xfrm>
              <a:custGeom>
                <a:avLst/>
                <a:gdLst>
                  <a:gd name="T0" fmla="*/ 12092019 w 21600"/>
                  <a:gd name="T1" fmla="*/ 0 h 21600"/>
                  <a:gd name="T2" fmla="*/ 12092019 w 21600"/>
                  <a:gd name="T3" fmla="*/ 8778799 h 21600"/>
                  <a:gd name="T4" fmla="*/ 65916129 w 21600"/>
                  <a:gd name="T5" fmla="*/ 0 h 21600"/>
                  <a:gd name="T6" fmla="*/ 65916129 w 21600"/>
                  <a:gd name="T7" fmla="*/ 8778799 h 21600"/>
                  <a:gd name="T8" fmla="*/ 38844008 w 21600"/>
                  <a:gd name="T9" fmla="*/ 0 h 21600"/>
                  <a:gd name="T10" fmla="*/ 38844008 w 21600"/>
                  <a:gd name="T11" fmla="*/ 26435506 h 21600"/>
                  <a:gd name="T12" fmla="*/ 0 w 21600"/>
                  <a:gd name="T13" fmla="*/ 26435506 h 21600"/>
                  <a:gd name="T14" fmla="*/ 77688017 w 21600"/>
                  <a:gd name="T15" fmla="*/ 2643550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sp>
            <p:nvSpPr>
              <p:cNvPr id="8" name="Freeform 7"/>
              <p:cNvSpPr/>
              <p:nvPr/>
            </p:nvSpPr>
            <p:spPr>
              <a:xfrm>
                <a:off x="1466850" y="2838450"/>
                <a:ext cx="514350" cy="361950"/>
              </a:xfrm>
              <a:custGeom>
                <a:avLst/>
                <a:gdLst>
                  <a:gd name="connsiteX0" fmla="*/ 0 w 514350"/>
                  <a:gd name="connsiteY0" fmla="*/ 9525 h 361950"/>
                  <a:gd name="connsiteX1" fmla="*/ 57150 w 514350"/>
                  <a:gd name="connsiteY1" fmla="*/ 38100 h 361950"/>
                  <a:gd name="connsiteX2" fmla="*/ 95250 w 514350"/>
                  <a:gd name="connsiteY2" fmla="*/ 47625 h 361950"/>
                  <a:gd name="connsiteX3" fmla="*/ 152400 w 514350"/>
                  <a:gd name="connsiteY3" fmla="*/ 95250 h 361950"/>
                  <a:gd name="connsiteX4" fmla="*/ 190500 w 514350"/>
                  <a:gd name="connsiteY4" fmla="*/ 104775 h 361950"/>
                  <a:gd name="connsiteX5" fmla="*/ 219075 w 514350"/>
                  <a:gd name="connsiteY5" fmla="*/ 123825 h 361950"/>
                  <a:gd name="connsiteX6" fmla="*/ 171450 w 514350"/>
                  <a:gd name="connsiteY6" fmla="*/ 209550 h 361950"/>
                  <a:gd name="connsiteX7" fmla="*/ 114300 w 514350"/>
                  <a:gd name="connsiteY7" fmla="*/ 266700 h 361950"/>
                  <a:gd name="connsiteX8" fmla="*/ 57150 w 514350"/>
                  <a:gd name="connsiteY8" fmla="*/ 304800 h 361950"/>
                  <a:gd name="connsiteX9" fmla="*/ 66675 w 514350"/>
                  <a:gd name="connsiteY9" fmla="*/ 352425 h 361950"/>
                  <a:gd name="connsiteX10" fmla="*/ 95250 w 514350"/>
                  <a:gd name="connsiteY10" fmla="*/ 361950 h 361950"/>
                  <a:gd name="connsiteX11" fmla="*/ 295275 w 514350"/>
                  <a:gd name="connsiteY11" fmla="*/ 352425 h 361950"/>
                  <a:gd name="connsiteX12" fmla="*/ 333375 w 514350"/>
                  <a:gd name="connsiteY12" fmla="*/ 323850 h 361950"/>
                  <a:gd name="connsiteX13" fmla="*/ 361950 w 514350"/>
                  <a:gd name="connsiteY13" fmla="*/ 304800 h 361950"/>
                  <a:gd name="connsiteX14" fmla="*/ 390525 w 514350"/>
                  <a:gd name="connsiteY14" fmla="*/ 276225 h 361950"/>
                  <a:gd name="connsiteX15" fmla="*/ 447675 w 514350"/>
                  <a:gd name="connsiteY15" fmla="*/ 247650 h 361950"/>
                  <a:gd name="connsiteX16" fmla="*/ 466725 w 514350"/>
                  <a:gd name="connsiteY16" fmla="*/ 219075 h 361950"/>
                  <a:gd name="connsiteX17" fmla="*/ 514350 w 514350"/>
                  <a:gd name="connsiteY17" fmla="*/ 171450 h 361950"/>
                  <a:gd name="connsiteX18" fmla="*/ 504825 w 514350"/>
                  <a:gd name="connsiteY18" fmla="*/ 104775 h 361950"/>
                  <a:gd name="connsiteX19" fmla="*/ 457200 w 514350"/>
                  <a:gd name="connsiteY19" fmla="*/ 57150 h 361950"/>
                  <a:gd name="connsiteX20" fmla="*/ 428625 w 514350"/>
                  <a:gd name="connsiteY20" fmla="*/ 28575 h 361950"/>
                  <a:gd name="connsiteX21" fmla="*/ 400050 w 514350"/>
                  <a:gd name="connsiteY21" fmla="*/ 9525 h 361950"/>
                  <a:gd name="connsiteX22" fmla="*/ 371475 w 514350"/>
                  <a:gd name="connsiteY22"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361950">
                    <a:moveTo>
                      <a:pt x="0" y="9525"/>
                    </a:moveTo>
                    <a:cubicBezTo>
                      <a:pt x="19050" y="19050"/>
                      <a:pt x="37375" y="30190"/>
                      <a:pt x="57150" y="38100"/>
                    </a:cubicBezTo>
                    <a:cubicBezTo>
                      <a:pt x="69305" y="42962"/>
                      <a:pt x="83218" y="42468"/>
                      <a:pt x="95250" y="47625"/>
                    </a:cubicBezTo>
                    <a:cubicBezTo>
                      <a:pt x="162218" y="76325"/>
                      <a:pt x="83742" y="56017"/>
                      <a:pt x="152400" y="95250"/>
                    </a:cubicBezTo>
                    <a:cubicBezTo>
                      <a:pt x="163766" y="101745"/>
                      <a:pt x="177800" y="101600"/>
                      <a:pt x="190500" y="104775"/>
                    </a:cubicBezTo>
                    <a:cubicBezTo>
                      <a:pt x="200025" y="111125"/>
                      <a:pt x="216299" y="112719"/>
                      <a:pt x="219075" y="123825"/>
                    </a:cubicBezTo>
                    <a:cubicBezTo>
                      <a:pt x="233699" y="182323"/>
                      <a:pt x="203004" y="181151"/>
                      <a:pt x="171450" y="209550"/>
                    </a:cubicBezTo>
                    <a:cubicBezTo>
                      <a:pt x="151425" y="227572"/>
                      <a:pt x="136716" y="251756"/>
                      <a:pt x="114300" y="266700"/>
                    </a:cubicBezTo>
                    <a:lnTo>
                      <a:pt x="57150" y="304800"/>
                    </a:lnTo>
                    <a:cubicBezTo>
                      <a:pt x="60325" y="320675"/>
                      <a:pt x="57695" y="338955"/>
                      <a:pt x="66675" y="352425"/>
                    </a:cubicBezTo>
                    <a:cubicBezTo>
                      <a:pt x="72244" y="360779"/>
                      <a:pt x="85210" y="361950"/>
                      <a:pt x="95250" y="361950"/>
                    </a:cubicBezTo>
                    <a:cubicBezTo>
                      <a:pt x="162001" y="361950"/>
                      <a:pt x="228600" y="355600"/>
                      <a:pt x="295275" y="352425"/>
                    </a:cubicBezTo>
                    <a:cubicBezTo>
                      <a:pt x="307975" y="342900"/>
                      <a:pt x="320457" y="333077"/>
                      <a:pt x="333375" y="323850"/>
                    </a:cubicBezTo>
                    <a:cubicBezTo>
                      <a:pt x="342690" y="317196"/>
                      <a:pt x="353156" y="312129"/>
                      <a:pt x="361950" y="304800"/>
                    </a:cubicBezTo>
                    <a:cubicBezTo>
                      <a:pt x="372298" y="296176"/>
                      <a:pt x="380177" y="284849"/>
                      <a:pt x="390525" y="276225"/>
                    </a:cubicBezTo>
                    <a:cubicBezTo>
                      <a:pt x="415144" y="255709"/>
                      <a:pt x="419036" y="257196"/>
                      <a:pt x="447675" y="247650"/>
                    </a:cubicBezTo>
                    <a:cubicBezTo>
                      <a:pt x="454025" y="238125"/>
                      <a:pt x="458630" y="227170"/>
                      <a:pt x="466725" y="219075"/>
                    </a:cubicBezTo>
                    <a:cubicBezTo>
                      <a:pt x="530225" y="155575"/>
                      <a:pt x="463550" y="247650"/>
                      <a:pt x="514350" y="171450"/>
                    </a:cubicBezTo>
                    <a:cubicBezTo>
                      <a:pt x="511175" y="149225"/>
                      <a:pt x="511276" y="126279"/>
                      <a:pt x="504825" y="104775"/>
                    </a:cubicBezTo>
                    <a:cubicBezTo>
                      <a:pt x="495512" y="73731"/>
                      <a:pt x="479213" y="75494"/>
                      <a:pt x="457200" y="57150"/>
                    </a:cubicBezTo>
                    <a:cubicBezTo>
                      <a:pt x="446852" y="48526"/>
                      <a:pt x="438973" y="37199"/>
                      <a:pt x="428625" y="28575"/>
                    </a:cubicBezTo>
                    <a:cubicBezTo>
                      <a:pt x="419831" y="21246"/>
                      <a:pt x="410289" y="14645"/>
                      <a:pt x="400050" y="9525"/>
                    </a:cubicBezTo>
                    <a:cubicBezTo>
                      <a:pt x="391070" y="5035"/>
                      <a:pt x="371475" y="0"/>
                      <a:pt x="371475"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Freeform 8"/>
              <p:cNvSpPr/>
              <p:nvPr/>
            </p:nvSpPr>
            <p:spPr>
              <a:xfrm>
                <a:off x="246063" y="2762250"/>
                <a:ext cx="954087" cy="428625"/>
              </a:xfrm>
              <a:custGeom>
                <a:avLst/>
                <a:gdLst>
                  <a:gd name="connsiteX0" fmla="*/ 563508 w 954033"/>
                  <a:gd name="connsiteY0" fmla="*/ 28575 h 428625"/>
                  <a:gd name="connsiteX1" fmla="*/ 515883 w 954033"/>
                  <a:gd name="connsiteY1" fmla="*/ 66675 h 428625"/>
                  <a:gd name="connsiteX2" fmla="*/ 477783 w 954033"/>
                  <a:gd name="connsiteY2" fmla="*/ 85725 h 428625"/>
                  <a:gd name="connsiteX3" fmla="*/ 449208 w 954033"/>
                  <a:gd name="connsiteY3" fmla="*/ 114300 h 428625"/>
                  <a:gd name="connsiteX4" fmla="*/ 401583 w 954033"/>
                  <a:gd name="connsiteY4" fmla="*/ 123825 h 428625"/>
                  <a:gd name="connsiteX5" fmla="*/ 363483 w 954033"/>
                  <a:gd name="connsiteY5" fmla="*/ 142875 h 428625"/>
                  <a:gd name="connsiteX6" fmla="*/ 334908 w 954033"/>
                  <a:gd name="connsiteY6" fmla="*/ 161925 h 428625"/>
                  <a:gd name="connsiteX7" fmla="*/ 211083 w 954033"/>
                  <a:gd name="connsiteY7" fmla="*/ 180975 h 428625"/>
                  <a:gd name="connsiteX8" fmla="*/ 125358 w 954033"/>
                  <a:gd name="connsiteY8" fmla="*/ 171450 h 428625"/>
                  <a:gd name="connsiteX9" fmla="*/ 58683 w 954033"/>
                  <a:gd name="connsiteY9" fmla="*/ 142875 h 428625"/>
                  <a:gd name="connsiteX10" fmla="*/ 30108 w 954033"/>
                  <a:gd name="connsiteY10" fmla="*/ 133350 h 428625"/>
                  <a:gd name="connsiteX11" fmla="*/ 1533 w 954033"/>
                  <a:gd name="connsiteY11" fmla="*/ 152400 h 428625"/>
                  <a:gd name="connsiteX12" fmla="*/ 11058 w 954033"/>
                  <a:gd name="connsiteY12" fmla="*/ 257175 h 428625"/>
                  <a:gd name="connsiteX13" fmla="*/ 20583 w 954033"/>
                  <a:gd name="connsiteY13" fmla="*/ 285750 h 428625"/>
                  <a:gd name="connsiteX14" fmla="*/ 49158 w 954033"/>
                  <a:gd name="connsiteY14" fmla="*/ 314325 h 428625"/>
                  <a:gd name="connsiteX15" fmla="*/ 77733 w 954033"/>
                  <a:gd name="connsiteY15" fmla="*/ 323850 h 428625"/>
                  <a:gd name="connsiteX16" fmla="*/ 106308 w 954033"/>
                  <a:gd name="connsiteY16" fmla="*/ 342900 h 428625"/>
                  <a:gd name="connsiteX17" fmla="*/ 134883 w 954033"/>
                  <a:gd name="connsiteY17" fmla="*/ 352425 h 428625"/>
                  <a:gd name="connsiteX18" fmla="*/ 172983 w 954033"/>
                  <a:gd name="connsiteY18" fmla="*/ 371475 h 428625"/>
                  <a:gd name="connsiteX19" fmla="*/ 201558 w 954033"/>
                  <a:gd name="connsiteY19" fmla="*/ 381000 h 428625"/>
                  <a:gd name="connsiteX20" fmla="*/ 258708 w 954033"/>
                  <a:gd name="connsiteY20" fmla="*/ 409575 h 428625"/>
                  <a:gd name="connsiteX21" fmla="*/ 382533 w 954033"/>
                  <a:gd name="connsiteY21" fmla="*/ 419100 h 428625"/>
                  <a:gd name="connsiteX22" fmla="*/ 411108 w 954033"/>
                  <a:gd name="connsiteY22" fmla="*/ 428625 h 428625"/>
                  <a:gd name="connsiteX23" fmla="*/ 496833 w 954033"/>
                  <a:gd name="connsiteY23" fmla="*/ 381000 h 428625"/>
                  <a:gd name="connsiteX24" fmla="*/ 563508 w 954033"/>
                  <a:gd name="connsiteY24" fmla="*/ 361950 h 428625"/>
                  <a:gd name="connsiteX25" fmla="*/ 592083 w 954033"/>
                  <a:gd name="connsiteY25" fmla="*/ 342900 h 428625"/>
                  <a:gd name="connsiteX26" fmla="*/ 611133 w 954033"/>
                  <a:gd name="connsiteY26" fmla="*/ 266700 h 428625"/>
                  <a:gd name="connsiteX27" fmla="*/ 668283 w 954033"/>
                  <a:gd name="connsiteY27" fmla="*/ 219075 h 428625"/>
                  <a:gd name="connsiteX28" fmla="*/ 706383 w 954033"/>
                  <a:gd name="connsiteY28" fmla="*/ 180975 h 428625"/>
                  <a:gd name="connsiteX29" fmla="*/ 763533 w 954033"/>
                  <a:gd name="connsiteY29" fmla="*/ 161925 h 428625"/>
                  <a:gd name="connsiteX30" fmla="*/ 820683 w 954033"/>
                  <a:gd name="connsiteY30" fmla="*/ 133350 h 428625"/>
                  <a:gd name="connsiteX31" fmla="*/ 839733 w 954033"/>
                  <a:gd name="connsiteY31" fmla="*/ 104775 h 428625"/>
                  <a:gd name="connsiteX32" fmla="*/ 849258 w 954033"/>
                  <a:gd name="connsiteY32" fmla="*/ 76200 h 428625"/>
                  <a:gd name="connsiteX33" fmla="*/ 906408 w 954033"/>
                  <a:gd name="connsiteY33" fmla="*/ 38100 h 428625"/>
                  <a:gd name="connsiteX34" fmla="*/ 954033 w 954033"/>
                  <a:gd name="connsiteY34"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4033" h="428625">
                    <a:moveTo>
                      <a:pt x="563508" y="28575"/>
                    </a:moveTo>
                    <a:cubicBezTo>
                      <a:pt x="547633" y="41275"/>
                      <a:pt x="532799" y="55398"/>
                      <a:pt x="515883" y="66675"/>
                    </a:cubicBezTo>
                    <a:cubicBezTo>
                      <a:pt x="504069" y="74551"/>
                      <a:pt x="489337" y="77472"/>
                      <a:pt x="477783" y="85725"/>
                    </a:cubicBezTo>
                    <a:cubicBezTo>
                      <a:pt x="466822" y="93555"/>
                      <a:pt x="461256" y="108276"/>
                      <a:pt x="449208" y="114300"/>
                    </a:cubicBezTo>
                    <a:cubicBezTo>
                      <a:pt x="434728" y="121540"/>
                      <a:pt x="417458" y="120650"/>
                      <a:pt x="401583" y="123825"/>
                    </a:cubicBezTo>
                    <a:cubicBezTo>
                      <a:pt x="388883" y="130175"/>
                      <a:pt x="375811" y="135830"/>
                      <a:pt x="363483" y="142875"/>
                    </a:cubicBezTo>
                    <a:cubicBezTo>
                      <a:pt x="353544" y="148555"/>
                      <a:pt x="345430" y="157416"/>
                      <a:pt x="334908" y="161925"/>
                    </a:cubicBezTo>
                    <a:cubicBezTo>
                      <a:pt x="306036" y="174299"/>
                      <a:pt x="228292" y="179063"/>
                      <a:pt x="211083" y="180975"/>
                    </a:cubicBezTo>
                    <a:cubicBezTo>
                      <a:pt x="182508" y="177800"/>
                      <a:pt x="153718" y="176177"/>
                      <a:pt x="125358" y="171450"/>
                    </a:cubicBezTo>
                    <a:cubicBezTo>
                      <a:pt x="100989" y="167389"/>
                      <a:pt x="80764" y="152338"/>
                      <a:pt x="58683" y="142875"/>
                    </a:cubicBezTo>
                    <a:cubicBezTo>
                      <a:pt x="49455" y="138920"/>
                      <a:pt x="39633" y="136525"/>
                      <a:pt x="30108" y="133350"/>
                    </a:cubicBezTo>
                    <a:cubicBezTo>
                      <a:pt x="20583" y="139700"/>
                      <a:pt x="3274" y="141085"/>
                      <a:pt x="1533" y="152400"/>
                    </a:cubicBezTo>
                    <a:cubicBezTo>
                      <a:pt x="-3799" y="187061"/>
                      <a:pt x="6098" y="222458"/>
                      <a:pt x="11058" y="257175"/>
                    </a:cubicBezTo>
                    <a:cubicBezTo>
                      <a:pt x="12478" y="267114"/>
                      <a:pt x="15014" y="277396"/>
                      <a:pt x="20583" y="285750"/>
                    </a:cubicBezTo>
                    <a:cubicBezTo>
                      <a:pt x="28055" y="296958"/>
                      <a:pt x="37950" y="306853"/>
                      <a:pt x="49158" y="314325"/>
                    </a:cubicBezTo>
                    <a:cubicBezTo>
                      <a:pt x="57512" y="319894"/>
                      <a:pt x="68753" y="319360"/>
                      <a:pt x="77733" y="323850"/>
                    </a:cubicBezTo>
                    <a:cubicBezTo>
                      <a:pt x="87972" y="328970"/>
                      <a:pt x="96069" y="337780"/>
                      <a:pt x="106308" y="342900"/>
                    </a:cubicBezTo>
                    <a:cubicBezTo>
                      <a:pt x="115288" y="347390"/>
                      <a:pt x="125655" y="348470"/>
                      <a:pt x="134883" y="352425"/>
                    </a:cubicBezTo>
                    <a:cubicBezTo>
                      <a:pt x="147934" y="358018"/>
                      <a:pt x="159932" y="365882"/>
                      <a:pt x="172983" y="371475"/>
                    </a:cubicBezTo>
                    <a:cubicBezTo>
                      <a:pt x="182211" y="375430"/>
                      <a:pt x="192578" y="376510"/>
                      <a:pt x="201558" y="381000"/>
                    </a:cubicBezTo>
                    <a:cubicBezTo>
                      <a:pt x="229920" y="395181"/>
                      <a:pt x="226786" y="405585"/>
                      <a:pt x="258708" y="409575"/>
                    </a:cubicBezTo>
                    <a:cubicBezTo>
                      <a:pt x="299785" y="414710"/>
                      <a:pt x="341258" y="415925"/>
                      <a:pt x="382533" y="419100"/>
                    </a:cubicBezTo>
                    <a:cubicBezTo>
                      <a:pt x="392058" y="422275"/>
                      <a:pt x="401068" y="428625"/>
                      <a:pt x="411108" y="428625"/>
                    </a:cubicBezTo>
                    <a:cubicBezTo>
                      <a:pt x="439833" y="428625"/>
                      <a:pt x="480516" y="386439"/>
                      <a:pt x="496833" y="381000"/>
                    </a:cubicBezTo>
                    <a:cubicBezTo>
                      <a:pt x="537827" y="367335"/>
                      <a:pt x="515668" y="373910"/>
                      <a:pt x="563508" y="361950"/>
                    </a:cubicBezTo>
                    <a:cubicBezTo>
                      <a:pt x="573033" y="355600"/>
                      <a:pt x="586963" y="353139"/>
                      <a:pt x="592083" y="342900"/>
                    </a:cubicBezTo>
                    <a:cubicBezTo>
                      <a:pt x="603792" y="319482"/>
                      <a:pt x="592620" y="285213"/>
                      <a:pt x="611133" y="266700"/>
                    </a:cubicBezTo>
                    <a:cubicBezTo>
                      <a:pt x="710219" y="167614"/>
                      <a:pt x="575456" y="298641"/>
                      <a:pt x="668283" y="219075"/>
                    </a:cubicBezTo>
                    <a:cubicBezTo>
                      <a:pt x="681920" y="207386"/>
                      <a:pt x="690982" y="190216"/>
                      <a:pt x="706383" y="180975"/>
                    </a:cubicBezTo>
                    <a:cubicBezTo>
                      <a:pt x="723602" y="170644"/>
                      <a:pt x="746825" y="173064"/>
                      <a:pt x="763533" y="161925"/>
                    </a:cubicBezTo>
                    <a:cubicBezTo>
                      <a:pt x="800462" y="137306"/>
                      <a:pt x="781248" y="146495"/>
                      <a:pt x="820683" y="133350"/>
                    </a:cubicBezTo>
                    <a:cubicBezTo>
                      <a:pt x="827033" y="123825"/>
                      <a:pt x="834613" y="115014"/>
                      <a:pt x="839733" y="104775"/>
                    </a:cubicBezTo>
                    <a:cubicBezTo>
                      <a:pt x="844223" y="95795"/>
                      <a:pt x="842158" y="83300"/>
                      <a:pt x="849258" y="76200"/>
                    </a:cubicBezTo>
                    <a:cubicBezTo>
                      <a:pt x="865447" y="60011"/>
                      <a:pt x="887358" y="50800"/>
                      <a:pt x="906408" y="38100"/>
                    </a:cubicBezTo>
                    <a:cubicBezTo>
                      <a:pt x="942455" y="14069"/>
                      <a:pt x="926888" y="27145"/>
                      <a:pt x="954033" y="0"/>
                    </a:cubicBezTo>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 name="Straight Connector 10"/>
              <p:cNvCxnSpPr/>
              <p:nvPr/>
            </p:nvCxnSpPr>
            <p:spPr>
              <a:xfrm>
                <a:off x="2057400" y="29384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057400" y="3014663"/>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3095625"/>
                <a:ext cx="673100"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19465"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Increase the networking capabilities of computers!!!</a:t>
            </a:r>
          </a:p>
        </p:txBody>
      </p:sp>
      <p:grpSp>
        <p:nvGrpSpPr>
          <p:cNvPr id="21" name="Group 20"/>
          <p:cNvGrpSpPr/>
          <p:nvPr/>
        </p:nvGrpSpPr>
        <p:grpSpPr>
          <a:xfrm>
            <a:off x="6438900" y="2500312"/>
            <a:ext cx="2362200" cy="2909889"/>
            <a:chOff x="6438900" y="2500312"/>
            <a:chExt cx="2362200" cy="2909889"/>
          </a:xfrm>
        </p:grpSpPr>
        <p:sp>
          <p:nvSpPr>
            <p:cNvPr id="24" name="Text Box 12"/>
            <p:cNvSpPr txBox="1">
              <a:spLocks noChangeArrowheads="1"/>
            </p:cNvSpPr>
            <p:nvPr/>
          </p:nvSpPr>
          <p:spPr bwMode="auto">
            <a:xfrm>
              <a:off x="6438900" y="4584934"/>
              <a:ext cx="2197100" cy="82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Increase the networking capabilities of computers!!!</a:t>
              </a:r>
            </a:p>
          </p:txBody>
        </p:sp>
        <p:grpSp>
          <p:nvGrpSpPr>
            <p:cNvPr id="25" name="Group 24"/>
            <p:cNvGrpSpPr/>
            <p:nvPr/>
          </p:nvGrpSpPr>
          <p:grpSpPr>
            <a:xfrm>
              <a:off x="6438900" y="4087813"/>
              <a:ext cx="800100" cy="504825"/>
              <a:chOff x="6438900" y="4087813"/>
              <a:chExt cx="800100" cy="504825"/>
            </a:xfrm>
          </p:grpSpPr>
          <p:sp>
            <p:nvSpPr>
              <p:cNvPr id="36" name="Rectangle 35"/>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7" name="Rectangle 36"/>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8" name="Rectangle 37"/>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26" name="Group 25"/>
            <p:cNvGrpSpPr/>
            <p:nvPr/>
          </p:nvGrpSpPr>
          <p:grpSpPr>
            <a:xfrm>
              <a:off x="7137400" y="3243616"/>
              <a:ext cx="800100" cy="504825"/>
              <a:chOff x="6438900" y="4087813"/>
              <a:chExt cx="800100" cy="504825"/>
            </a:xfrm>
          </p:grpSpPr>
          <p:sp>
            <p:nvSpPr>
              <p:cNvPr id="33" name="Rectangle 32"/>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4" name="Rectangle 33"/>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5" name="Rectangle 34"/>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grpSp>
          <p:nvGrpSpPr>
            <p:cNvPr id="27" name="Group 26"/>
            <p:cNvGrpSpPr/>
            <p:nvPr/>
          </p:nvGrpSpPr>
          <p:grpSpPr>
            <a:xfrm>
              <a:off x="8001000" y="2500312"/>
              <a:ext cx="800100" cy="504825"/>
              <a:chOff x="6438900" y="4087813"/>
              <a:chExt cx="800100" cy="504825"/>
            </a:xfrm>
          </p:grpSpPr>
          <p:sp>
            <p:nvSpPr>
              <p:cNvPr id="30" name="Rectangle 29"/>
              <p:cNvSpPr/>
              <p:nvPr/>
            </p:nvSpPr>
            <p:spPr>
              <a:xfrm>
                <a:off x="6438900" y="4364039"/>
                <a:ext cx="800100" cy="22859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1" name="Rectangle 30"/>
              <p:cNvSpPr/>
              <p:nvPr/>
            </p:nvSpPr>
            <p:spPr>
              <a:xfrm>
                <a:off x="6553200" y="4087813"/>
                <a:ext cx="533400" cy="276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32" name="Rectangle 31"/>
              <p:cNvSpPr/>
              <p:nvPr/>
            </p:nvSpPr>
            <p:spPr>
              <a:xfrm>
                <a:off x="6648450" y="4144721"/>
                <a:ext cx="361950" cy="1639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cxnSp>
          <p:nvCxnSpPr>
            <p:cNvPr id="28" name="Straight Connector 27"/>
            <p:cNvCxnSpPr>
              <a:stCxn id="34" idx="3"/>
            </p:cNvCxnSpPr>
            <p:nvPr/>
          </p:nvCxnSpPr>
          <p:spPr>
            <a:xfrm flipV="1">
              <a:off x="7785100" y="3005137"/>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813550" y="3719570"/>
              <a:ext cx="330200" cy="376592"/>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altLang="en-US" dirty="0" smtClean="0"/>
              <a:t>Human</a:t>
            </a:r>
            <a:r>
              <a:rPr lang="en-US" altLang="en-US" dirty="0" smtClean="0">
                <a:solidFill>
                  <a:schemeClr val="bg1">
                    <a:lumMod val="75000"/>
                  </a:schemeClr>
                </a:solidFill>
              </a:rPr>
              <a:t>-Computer Interaction</a:t>
            </a:r>
          </a:p>
        </p:txBody>
      </p:sp>
      <p:sp>
        <p:nvSpPr>
          <p:cNvPr id="178179" name="Rectangle 3"/>
          <p:cNvSpPr>
            <a:spLocks noGrp="1" noChangeArrowheads="1"/>
          </p:cNvSpPr>
          <p:nvPr>
            <p:ph type="body" idx="1"/>
          </p:nvPr>
        </p:nvSpPr>
        <p:spPr>
          <a:xfrm>
            <a:off x="457200" y="1143000"/>
            <a:ext cx="8229600" cy="3614738"/>
          </a:xfrm>
        </p:spPr>
        <p:txBody>
          <a:bodyPr/>
          <a:lstStyle/>
          <a:p>
            <a:r>
              <a:rPr lang="en-US" altLang="en-US" smtClean="0"/>
              <a:t>...but don’t forget about the other side of the relationship.</a:t>
            </a:r>
          </a:p>
          <a:p>
            <a:r>
              <a:rPr lang="en-US" altLang="en-US" smtClean="0"/>
              <a:t>No matter how powerful the computer and how well written is the software, if the user can’t figure out how it works then the system is useless.</a:t>
            </a:r>
          </a:p>
          <a:p>
            <a:r>
              <a:rPr lang="en-US" altLang="en-US" smtClean="0"/>
              <a:t>Software should be written to make it as easy as possible for the user to complete their task.  (Don’t make it any harder than it has to be).</a:t>
            </a:r>
          </a:p>
          <a:p>
            <a:r>
              <a:rPr lang="en-US" altLang="en-US" smtClean="0"/>
              <a:t>This is just common sense and should/is always taken into account when writing software?</a:t>
            </a:r>
          </a:p>
        </p:txBody>
      </p:sp>
      <p:sp>
        <p:nvSpPr>
          <p:cNvPr id="20484" name="Text Box 4"/>
          <p:cNvSpPr txBox="1">
            <a:spLocks noChangeArrowheads="1"/>
          </p:cNvSpPr>
          <p:nvPr/>
        </p:nvSpPr>
        <p:spPr bwMode="auto">
          <a:xfrm>
            <a:off x="927100" y="4483100"/>
            <a:ext cx="774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a:latin typeface="Arial" panose="020B0604020202020204" pitchFamily="34" charset="0"/>
            </a:endParaRPr>
          </a:p>
        </p:txBody>
      </p:sp>
      <p:sp>
        <p:nvSpPr>
          <p:cNvPr id="3" name="Rectangle 2"/>
          <p:cNvSpPr/>
          <p:nvPr/>
        </p:nvSpPr>
        <p:spPr>
          <a:xfrm>
            <a:off x="533400" y="4876800"/>
            <a:ext cx="37338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dirty="0">
                <a:solidFill>
                  <a:schemeClr val="tx1"/>
                </a:solidFill>
                <a:latin typeface="Comic Sans MS" panose="030F0702030302020204" pitchFamily="66" charset="0"/>
              </a:rPr>
              <a:t>Common sense?...come 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81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81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81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subTnLst>
                                    <p:audio>
                                      <p:cMediaNode vol="100000">
                                        <p:cTn display="0" masterRel="sameClick">
                                          <p:stCondLst>
                                            <p:cond evt="begin" delay="0">
                                              <p:tn val="21"/>
                                            </p:cond>
                                          </p:stCondLst>
                                          <p:endCondLst>
                                            <p:cond evt="onStopAudio" delay="0">
                                              <p:tgtEl>
                                                <p:sldTgt/>
                                              </p:tgtEl>
                                            </p:cond>
                                          </p:endCondLst>
                                        </p:cTn>
                                        <p:tgtEl>
                                          <p:sndTgt r:embed="rId3" name="laugh3.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Previous Examples</a:t>
            </a:r>
          </a:p>
        </p:txBody>
      </p:sp>
      <p:sp>
        <p:nvSpPr>
          <p:cNvPr id="21507" name="Content Placeholder 2"/>
          <p:cNvSpPr>
            <a:spLocks noGrp="1"/>
          </p:cNvSpPr>
          <p:nvPr>
            <p:ph idx="1"/>
          </p:nvPr>
        </p:nvSpPr>
        <p:spPr/>
        <p:txBody>
          <a:bodyPr/>
          <a:lstStyle/>
          <a:p>
            <a:r>
              <a:rPr lang="en-US" altLang="en-US" smtClean="0"/>
              <a:t>Cases where designing “user-friendly” technology was not just a matter of commonsense.</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t="16658"/>
          <a:stretch>
            <a:fillRect/>
          </a:stretch>
        </p:blipFill>
        <p:spPr bwMode="auto">
          <a:xfrm>
            <a:off x="762000" y="2057400"/>
            <a:ext cx="7177088" cy="4495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CA" altLang="en-US" smtClean="0"/>
              <a:t>What Is Human-Computer Interaction?</a:t>
            </a:r>
            <a:endParaRPr lang="en-US" altLang="en-US" smtClean="0"/>
          </a:p>
        </p:txBody>
      </p:sp>
      <p:sp>
        <p:nvSpPr>
          <p:cNvPr id="22531" name="TextBox 3"/>
          <p:cNvSpPr txBox="1">
            <a:spLocks noChangeArrowheads="1"/>
          </p:cNvSpPr>
          <p:nvPr/>
        </p:nvSpPr>
        <p:spPr bwMode="auto">
          <a:xfrm>
            <a:off x="850900" y="1663700"/>
            <a:ext cx="2438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Difficult to use</a:t>
            </a:r>
          </a:p>
        </p:txBody>
      </p:sp>
      <p:sp>
        <p:nvSpPr>
          <p:cNvPr id="22532" name="TextBox 4"/>
          <p:cNvSpPr txBox="1">
            <a:spLocks noChangeArrowheads="1"/>
          </p:cNvSpPr>
          <p:nvPr/>
        </p:nvSpPr>
        <p:spPr bwMode="auto">
          <a:xfrm>
            <a:off x="850900" y="2603500"/>
            <a:ext cx="2438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Easy to use</a:t>
            </a:r>
          </a:p>
        </p:txBody>
      </p:sp>
      <p:sp>
        <p:nvSpPr>
          <p:cNvPr id="22533" name="TextBox 5"/>
          <p:cNvSpPr txBox="1">
            <a:spLocks noChangeArrowheads="1"/>
          </p:cNvSpPr>
          <p:nvPr/>
        </p:nvSpPr>
        <p:spPr bwMode="auto">
          <a:xfrm>
            <a:off x="850900" y="3543300"/>
            <a:ext cx="28067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Or at least easier to use</a:t>
            </a:r>
          </a:p>
        </p:txBody>
      </p:sp>
      <p:grpSp>
        <p:nvGrpSpPr>
          <p:cNvPr id="2" name="Group 18"/>
          <p:cNvGrpSpPr>
            <a:grpSpLocks/>
          </p:cNvGrpSpPr>
          <p:nvPr/>
        </p:nvGrpSpPr>
        <p:grpSpPr bwMode="auto">
          <a:xfrm>
            <a:off x="850900" y="1524000"/>
            <a:ext cx="1701800" cy="698500"/>
            <a:chOff x="850900" y="1524000"/>
            <a:chExt cx="1701800" cy="698500"/>
          </a:xfrm>
        </p:grpSpPr>
        <p:cxnSp>
          <p:nvCxnSpPr>
            <p:cNvPr id="22541" name="Straight Connector 7"/>
            <p:cNvCxnSpPr>
              <a:cxnSpLocks noChangeShapeType="1"/>
            </p:cNvCxnSpPr>
            <p:nvPr/>
          </p:nvCxnSpPr>
          <p:spPr bwMode="auto">
            <a:xfrm flipV="1">
              <a:off x="850900" y="1524000"/>
              <a:ext cx="1701800" cy="698500"/>
            </a:xfrm>
            <a:prstGeom prst="line">
              <a:avLst/>
            </a:prstGeom>
            <a:noFill/>
            <a:ln w="38100" algn="ctr">
              <a:solidFill>
                <a:srgbClr val="FF0000"/>
              </a:solidFill>
              <a:round/>
              <a:headEnd type="none" w="sm" len="sm"/>
              <a:tailEnd/>
            </a:ln>
            <a:extLst>
              <a:ext uri="{909E8E84-426E-40DD-AFC4-6F175D3DCCD1}">
                <a14:hiddenFill xmlns:a14="http://schemas.microsoft.com/office/drawing/2010/main">
                  <a:noFill/>
                </a14:hiddenFill>
              </a:ext>
            </a:extLst>
          </p:spPr>
        </p:cxnSp>
        <p:cxnSp>
          <p:nvCxnSpPr>
            <p:cNvPr id="22542" name="Straight Connector 8"/>
            <p:cNvCxnSpPr>
              <a:cxnSpLocks noChangeShapeType="1"/>
            </p:cNvCxnSpPr>
            <p:nvPr/>
          </p:nvCxnSpPr>
          <p:spPr bwMode="auto">
            <a:xfrm>
              <a:off x="850900" y="1524000"/>
              <a:ext cx="1701800" cy="698500"/>
            </a:xfrm>
            <a:prstGeom prst="line">
              <a:avLst/>
            </a:prstGeom>
            <a:noFill/>
            <a:ln w="38100" algn="ctr">
              <a:solidFill>
                <a:srgbClr val="FF0000"/>
              </a:solidFill>
              <a:round/>
              <a:headEnd type="none" w="sm" len="sm"/>
              <a:tailEnd/>
            </a:ln>
            <a:extLst>
              <a:ext uri="{909E8E84-426E-40DD-AFC4-6F175D3DCCD1}">
                <a14:hiddenFill xmlns:a14="http://schemas.microsoft.com/office/drawing/2010/main">
                  <a:noFill/>
                </a14:hiddenFill>
              </a:ext>
            </a:extLst>
          </p:spPr>
        </p:cxnSp>
      </p:grpSp>
      <p:grpSp>
        <p:nvGrpSpPr>
          <p:cNvPr id="3" name="Group 19"/>
          <p:cNvGrpSpPr>
            <a:grpSpLocks/>
          </p:cNvGrpSpPr>
          <p:nvPr/>
        </p:nvGrpSpPr>
        <p:grpSpPr bwMode="auto">
          <a:xfrm>
            <a:off x="2451100" y="2571750"/>
            <a:ext cx="1206500" cy="381000"/>
            <a:chOff x="2451100" y="2571750"/>
            <a:chExt cx="1206500" cy="381000"/>
          </a:xfrm>
        </p:grpSpPr>
        <p:cxnSp>
          <p:nvCxnSpPr>
            <p:cNvPr id="22539" name="Straight Connector 12"/>
            <p:cNvCxnSpPr>
              <a:cxnSpLocks noChangeShapeType="1"/>
            </p:cNvCxnSpPr>
            <p:nvPr/>
          </p:nvCxnSpPr>
          <p:spPr bwMode="auto">
            <a:xfrm flipV="1">
              <a:off x="2552700" y="2571750"/>
              <a:ext cx="1104900" cy="38100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cxnSp>
          <p:nvCxnSpPr>
            <p:cNvPr id="22540" name="Straight Connector 13"/>
            <p:cNvCxnSpPr>
              <a:cxnSpLocks noChangeShapeType="1"/>
            </p:cNvCxnSpPr>
            <p:nvPr/>
          </p:nvCxnSpPr>
          <p:spPr bwMode="auto">
            <a:xfrm>
              <a:off x="2451100" y="2603500"/>
              <a:ext cx="165100" cy="34925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grpSp>
      <p:grpSp>
        <p:nvGrpSpPr>
          <p:cNvPr id="4" name="Group 20"/>
          <p:cNvGrpSpPr>
            <a:grpSpLocks/>
          </p:cNvGrpSpPr>
          <p:nvPr/>
        </p:nvGrpSpPr>
        <p:grpSpPr bwMode="auto">
          <a:xfrm>
            <a:off x="3771900" y="3435350"/>
            <a:ext cx="1206500" cy="381000"/>
            <a:chOff x="3771900" y="3435350"/>
            <a:chExt cx="1206500" cy="381000"/>
          </a:xfrm>
        </p:grpSpPr>
        <p:cxnSp>
          <p:nvCxnSpPr>
            <p:cNvPr id="22537" name="Straight Connector 16"/>
            <p:cNvCxnSpPr>
              <a:cxnSpLocks noChangeShapeType="1"/>
            </p:cNvCxnSpPr>
            <p:nvPr/>
          </p:nvCxnSpPr>
          <p:spPr bwMode="auto">
            <a:xfrm flipV="1">
              <a:off x="3873500" y="3435350"/>
              <a:ext cx="1104900" cy="38100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cxnSp>
          <p:nvCxnSpPr>
            <p:cNvPr id="22538" name="Straight Connector 17"/>
            <p:cNvCxnSpPr>
              <a:cxnSpLocks noChangeShapeType="1"/>
            </p:cNvCxnSpPr>
            <p:nvPr/>
          </p:nvCxnSpPr>
          <p:spPr bwMode="auto">
            <a:xfrm>
              <a:off x="3771900" y="3467100"/>
              <a:ext cx="165100" cy="349250"/>
            </a:xfrm>
            <a:prstGeom prst="line">
              <a:avLst/>
            </a:prstGeom>
            <a:noFill/>
            <a:ln w="63500" algn="ctr">
              <a:solidFill>
                <a:schemeClr val="accent3">
                  <a:lumMod val="50000"/>
                </a:schemeClr>
              </a:solidFill>
              <a:round/>
              <a:headEnd type="none" w="sm" len="sm"/>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How Can This Be Done?</a:t>
            </a:r>
          </a:p>
        </p:txBody>
      </p:sp>
      <p:sp>
        <p:nvSpPr>
          <p:cNvPr id="3" name="Content Placeholder 2"/>
          <p:cNvSpPr>
            <a:spLocks noGrp="1"/>
          </p:cNvSpPr>
          <p:nvPr>
            <p:ph idx="1"/>
          </p:nvPr>
        </p:nvSpPr>
        <p:spPr/>
        <p:txBody>
          <a:bodyPr/>
          <a:lstStyle/>
          <a:p>
            <a:r>
              <a:rPr lang="en-US" altLang="en-US" dirty="0" smtClean="0"/>
              <a:t>Many techniques have been developed.</a:t>
            </a:r>
          </a:p>
          <a:p>
            <a:pPr lvl="1"/>
            <a:r>
              <a:rPr lang="en-US" altLang="en-US" dirty="0" smtClean="0"/>
              <a:t>Some may have already been covered </a:t>
            </a:r>
            <a:r>
              <a:rPr lang="en-US" altLang="en-US" dirty="0" smtClean="0"/>
              <a:t>(Usability heuristics from ‘Repetition’)</a:t>
            </a:r>
            <a:endParaRPr lang="en-US" altLang="en-US" dirty="0" smtClean="0"/>
          </a:p>
          <a:p>
            <a:r>
              <a:rPr lang="en-US" altLang="en-US" dirty="0" smtClean="0"/>
              <a:t>One other technique: simple but effective (user-centered design)</a:t>
            </a:r>
          </a:p>
          <a:p>
            <a:pPr lvl="1"/>
            <a:r>
              <a:rPr lang="en-US" altLang="en-US" dirty="0" smtClean="0"/>
              <a:t>Basic principle: getting users involved in the design process from the beginning (rather than building the system and then getting feedback afterwards which is the traditional approach).</a:t>
            </a:r>
          </a:p>
          <a:p>
            <a:pPr lvl="1"/>
            <a:r>
              <a:rPr lang="en-US" altLang="en-US" dirty="0" smtClean="0"/>
              <a:t>Many benefits:</a:t>
            </a:r>
          </a:p>
          <a:p>
            <a:pPr lvl="2"/>
            <a:r>
              <a:rPr lang="en-US" altLang="en-US" dirty="0" smtClean="0"/>
              <a:t>Cost reduction: The further along the software development process the harder it is to make changes.</a:t>
            </a:r>
          </a:p>
          <a:p>
            <a:pPr lvl="2"/>
            <a:endParaRPr lang="en-US" altLang="en-US" dirty="0" smtClean="0"/>
          </a:p>
          <a:p>
            <a:pPr lvl="2"/>
            <a:endParaRPr lang="en-US" altLang="en-US" dirty="0" smtClean="0"/>
          </a:p>
          <a:p>
            <a:pPr lvl="2"/>
            <a:endParaRPr lang="en-US" altLang="en-US" dirty="0" smtClean="0"/>
          </a:p>
          <a:p>
            <a:pPr marL="571500" lvl="2" indent="0">
              <a:buNone/>
            </a:pPr>
            <a:endParaRPr lang="en-US" altLang="en-US" dirty="0" smtClean="0"/>
          </a:p>
          <a:p>
            <a:pPr lvl="2"/>
            <a:r>
              <a:rPr lang="en-US" altLang="en-US" dirty="0" smtClean="0"/>
              <a:t>Users may also provide many unexpected insights</a:t>
            </a:r>
          </a:p>
        </p:txBody>
      </p:sp>
      <p:grpSp>
        <p:nvGrpSpPr>
          <p:cNvPr id="2" name="Group 11"/>
          <p:cNvGrpSpPr>
            <a:grpSpLocks/>
          </p:cNvGrpSpPr>
          <p:nvPr/>
        </p:nvGrpSpPr>
        <p:grpSpPr bwMode="auto">
          <a:xfrm>
            <a:off x="1219201" y="4876799"/>
            <a:ext cx="7715249" cy="1301168"/>
            <a:chOff x="1276352" y="4705350"/>
            <a:chExt cx="7715248" cy="1301445"/>
          </a:xfrm>
        </p:grpSpPr>
        <p:grpSp>
          <p:nvGrpSpPr>
            <p:cNvPr id="23557" name="Group 9"/>
            <p:cNvGrpSpPr>
              <a:grpSpLocks/>
            </p:cNvGrpSpPr>
            <p:nvPr/>
          </p:nvGrpSpPr>
          <p:grpSpPr bwMode="auto">
            <a:xfrm>
              <a:off x="1276352" y="4724400"/>
              <a:ext cx="2133598" cy="1212360"/>
              <a:chOff x="1276352" y="4724400"/>
              <a:chExt cx="2133598" cy="1212360"/>
            </a:xfrm>
          </p:grpSpPr>
          <p:pic>
            <p:nvPicPr>
              <p:cNvPr id="2356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l="22227" t="32832" r="35345" b="25481"/>
              <a:stretch>
                <a:fillRect/>
              </a:stretch>
            </p:blipFill>
            <p:spPr bwMode="auto">
              <a:xfrm>
                <a:off x="1276352" y="5022054"/>
                <a:ext cx="1143000" cy="91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3562" name="Text Box 6"/>
              <p:cNvSpPr txBox="1">
                <a:spLocks noChangeArrowheads="1"/>
              </p:cNvSpPr>
              <p:nvPr/>
            </p:nvSpPr>
            <p:spPr bwMode="auto">
              <a:xfrm>
                <a:off x="1295400" y="4724400"/>
                <a:ext cx="2114550"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b="1"/>
                  <a:t>Paper sketches</a:t>
                </a:r>
              </a:p>
            </p:txBody>
          </p:sp>
        </p:grpSp>
        <p:grpSp>
          <p:nvGrpSpPr>
            <p:cNvPr id="23558" name="Group 10"/>
            <p:cNvGrpSpPr>
              <a:grpSpLocks/>
            </p:cNvGrpSpPr>
            <p:nvPr/>
          </p:nvGrpSpPr>
          <p:grpSpPr bwMode="auto">
            <a:xfrm>
              <a:off x="4572000" y="4705350"/>
              <a:ext cx="4419600" cy="1301445"/>
              <a:chOff x="3276600" y="4685667"/>
              <a:chExt cx="4419600" cy="1301445"/>
            </a:xfrm>
          </p:grpSpPr>
          <p:pic>
            <p:nvPicPr>
              <p:cNvPr id="23559" name="Picture 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5003850"/>
                <a:ext cx="1047751" cy="983262"/>
              </a:xfrm>
              <a:prstGeom prst="rect">
                <a:avLst/>
              </a:prstGeom>
              <a:noFill/>
              <a:ln w="12699">
                <a:solidFill>
                  <a:schemeClr val="accent2"/>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
            <p:nvSpPr>
              <p:cNvPr id="23560" name="Text Box 6"/>
              <p:cNvSpPr txBox="1">
                <a:spLocks noChangeArrowheads="1"/>
              </p:cNvSpPr>
              <p:nvPr/>
            </p:nvSpPr>
            <p:spPr bwMode="auto">
              <a:xfrm>
                <a:off x="3276600" y="4685667"/>
                <a:ext cx="4419600" cy="33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0" tIns="46038" rIns="92075" bIns="46038">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b="1" dirty="0"/>
                  <a:t>Complete </a:t>
                </a:r>
                <a:r>
                  <a:rPr lang="en-US" altLang="en-US" sz="1600" b="1" dirty="0" smtClean="0"/>
                  <a:t>software (from Saul Greenberg mockup)</a:t>
                </a:r>
                <a:endParaRPr lang="en-US" altLang="en-US" sz="1600" b="1"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HCI: Higher-Level Courses</a:t>
            </a:r>
          </a:p>
        </p:txBody>
      </p:sp>
      <p:sp>
        <p:nvSpPr>
          <p:cNvPr id="24579" name="Content Placeholder 2"/>
          <p:cNvSpPr>
            <a:spLocks noGrp="1"/>
          </p:cNvSpPr>
          <p:nvPr>
            <p:ph idx="1"/>
          </p:nvPr>
        </p:nvSpPr>
        <p:spPr/>
        <p:txBody>
          <a:bodyPr/>
          <a:lstStyle/>
          <a:p>
            <a:r>
              <a:rPr lang="en-US" altLang="en-US" smtClean="0"/>
              <a:t>CPSC 481: Human-Computer Interaction I</a:t>
            </a:r>
          </a:p>
          <a:p>
            <a:r>
              <a:rPr lang="en-US" altLang="en-US" smtClean="0"/>
              <a:t>CPSC 581: Human-Computer Interaction II</a:t>
            </a:r>
          </a:p>
          <a:p>
            <a:r>
              <a:rPr lang="en-US" altLang="en-US" smtClean="0"/>
              <a:t>(Related: Human-Robot Interaction)</a:t>
            </a:r>
          </a:p>
          <a:p>
            <a:pPr lvl="1"/>
            <a:r>
              <a:rPr lang="en-US" altLang="en-US" smtClean="0"/>
              <a:t>CPSC 599.65—Robot head-based interaction</a:t>
            </a:r>
          </a:p>
          <a:p>
            <a:pPr lvl="1"/>
            <a:r>
              <a:rPr lang="en-US" altLang="en-US" smtClean="0"/>
              <a:t>CPSC 599.62—Advanced topics in human-computer and human-robot interaction</a:t>
            </a:r>
          </a:p>
          <a:p>
            <a:pPr lvl="1"/>
            <a:r>
              <a:rPr lang="en-US" altLang="en-US" smtClean="0"/>
              <a:t>CPSC 599.17—Human-robot interaction</a:t>
            </a:r>
          </a:p>
          <a:p>
            <a:pPr lvl="1"/>
            <a:endParaRPr lang="en-US" alt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CA" altLang="en-US" smtClean="0"/>
              <a:t>Computer Graphics</a:t>
            </a:r>
          </a:p>
        </p:txBody>
      </p:sp>
      <p:sp>
        <p:nvSpPr>
          <p:cNvPr id="25603" name="Rectangle 3"/>
          <p:cNvSpPr>
            <a:spLocks noGrp="1" noChangeArrowheads="1"/>
          </p:cNvSpPr>
          <p:nvPr>
            <p:ph type="body" idx="1"/>
          </p:nvPr>
        </p:nvSpPr>
        <p:spPr>
          <a:xfrm>
            <a:off x="457200" y="1108075"/>
            <a:ext cx="8178800" cy="768350"/>
          </a:xfrm>
        </p:spPr>
        <p:txBody>
          <a:bodyPr/>
          <a:lstStyle/>
          <a:p>
            <a:r>
              <a:rPr lang="en-CA" altLang="en-US" dirty="0" smtClean="0"/>
              <a:t>Concerned with producing and manipulating images on the computer.</a:t>
            </a:r>
          </a:p>
          <a:p>
            <a:endParaRPr lang="en-CA" altLang="en-US" dirty="0" smtClean="0"/>
          </a:p>
        </p:txBody>
      </p:sp>
      <p:sp>
        <p:nvSpPr>
          <p:cNvPr id="25604" name="Rectangle 4"/>
          <p:cNvSpPr>
            <a:spLocks noChangeArrowheads="1"/>
          </p:cNvSpPr>
          <p:nvPr/>
        </p:nvSpPr>
        <p:spPr bwMode="auto">
          <a:xfrm>
            <a:off x="0" y="6583363"/>
            <a:ext cx="37306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http://jungle.cpsc.ucalgary.ca/</a:t>
            </a:r>
            <a:r>
              <a:rPr lang="en-US" altLang="en-US" sz="1200">
                <a:latin typeface="Arial" panose="020B0604020202020204" pitchFamily="34" charset="0"/>
              </a:rPr>
              <a:t> </a:t>
            </a:r>
          </a:p>
        </p:txBody>
      </p:sp>
      <p:grpSp>
        <p:nvGrpSpPr>
          <p:cNvPr id="25605" name="Group 1"/>
          <p:cNvGrpSpPr>
            <a:grpSpLocks/>
          </p:cNvGrpSpPr>
          <p:nvPr/>
        </p:nvGrpSpPr>
        <p:grpSpPr bwMode="auto">
          <a:xfrm>
            <a:off x="857250" y="1985963"/>
            <a:ext cx="7346950" cy="4364037"/>
            <a:chOff x="857250" y="1985963"/>
            <a:chExt cx="7346682" cy="4364333"/>
          </a:xfrm>
        </p:grpSpPr>
        <p:pic>
          <p:nvPicPr>
            <p:cNvPr id="25606" name="Picture 8" descr="gran-turismo-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 y="1985963"/>
              <a:ext cx="7337157"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9"/>
            <p:cNvSpPr txBox="1">
              <a:spLocks noChangeArrowheads="1"/>
            </p:cNvSpPr>
            <p:nvPr/>
          </p:nvSpPr>
          <p:spPr bwMode="auto">
            <a:xfrm>
              <a:off x="857250" y="6118505"/>
              <a:ext cx="2814535" cy="231791"/>
            </a:xfrm>
            <a:prstGeom prst="rect">
              <a:avLst/>
            </a:prstGeom>
            <a:noFill/>
            <a:ln>
              <a:noFill/>
            </a:ln>
            <a:effectLst/>
            <a:extLst/>
          </p:spPr>
          <p:txBody>
            <a:bodyPr lIns="0" tIns="0" rIns="93600" bIns="46800">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1200" dirty="0" smtClean="0">
                  <a:latin typeface="+mn-lt"/>
                  <a:cs typeface="Arial" charset="0"/>
                </a:rPr>
                <a:t>Gran Turismo © Sony</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Computer Graphics: Issues</a:t>
            </a:r>
          </a:p>
        </p:txBody>
      </p:sp>
      <p:sp>
        <p:nvSpPr>
          <p:cNvPr id="26627" name="Rectangle 3"/>
          <p:cNvSpPr>
            <a:spLocks noGrp="1" noChangeArrowheads="1"/>
          </p:cNvSpPr>
          <p:nvPr>
            <p:ph type="body" sz="half" idx="1"/>
          </p:nvPr>
        </p:nvSpPr>
        <p:spPr>
          <a:xfrm>
            <a:off x="457200" y="1108075"/>
            <a:ext cx="7945438" cy="5368925"/>
          </a:xfrm>
        </p:spPr>
        <p:txBody>
          <a:bodyPr/>
          <a:lstStyle/>
          <a:p>
            <a:r>
              <a:rPr lang="en-US" altLang="en-US" smtClean="0"/>
              <a:t>How to make the images look “real”?</a:t>
            </a:r>
          </a:p>
        </p:txBody>
      </p:sp>
      <p:pic>
        <p:nvPicPr>
          <p:cNvPr id="26628" name="Picture 5" descr="caf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2625" y="1606550"/>
            <a:ext cx="4565650" cy="4565650"/>
          </a:xfrm>
          <a:noFill/>
        </p:spPr>
      </p:pic>
      <p:sp>
        <p:nvSpPr>
          <p:cNvPr id="26629" name="Text Box 6"/>
          <p:cNvSpPr txBox="1">
            <a:spLocks noChangeArrowheads="1"/>
          </p:cNvSpPr>
          <p:nvPr/>
        </p:nvSpPr>
        <p:spPr bwMode="auto">
          <a:xfrm>
            <a:off x="669925" y="6169025"/>
            <a:ext cx="28146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From http://klamath.stanford.edu/~aaa/</a:t>
            </a:r>
          </a:p>
        </p:txBody>
      </p:sp>
      <p:pic>
        <p:nvPicPr>
          <p:cNvPr id="26630" name="Picture 7" descr="mptv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63" y="46038"/>
            <a:ext cx="4762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Computer Graphics: Common Misconception</a:t>
            </a:r>
          </a:p>
        </p:txBody>
      </p:sp>
      <p:sp>
        <p:nvSpPr>
          <p:cNvPr id="27651" name="Content Placeholder 2"/>
          <p:cNvSpPr>
            <a:spLocks noGrp="1"/>
          </p:cNvSpPr>
          <p:nvPr>
            <p:ph idx="1"/>
          </p:nvPr>
        </p:nvSpPr>
        <p:spPr/>
        <p:txBody>
          <a:bodyPr/>
          <a:lstStyle/>
          <a:p>
            <a:r>
              <a:rPr lang="en-US" altLang="en-US" dirty="0" smtClean="0"/>
              <a:t>It’s about </a:t>
            </a:r>
            <a:r>
              <a:rPr lang="en-US" altLang="en-US" i="1" dirty="0" smtClean="0"/>
              <a:t>creating</a:t>
            </a:r>
            <a:r>
              <a:rPr lang="en-US" altLang="en-US" dirty="0" smtClean="0"/>
              <a:t> the programs that produce the realistic images and animations (not using existing programs like </a:t>
            </a:r>
            <a:r>
              <a:rPr lang="en-US" altLang="en-US" dirty="0" smtClean="0"/>
              <a:t>Photo shop </a:t>
            </a:r>
            <a:r>
              <a:rPr lang="en-US" altLang="en-US" dirty="0" smtClean="0"/>
              <a:t>©).</a:t>
            </a:r>
          </a:p>
          <a:p>
            <a:endParaRPr lang="en-US" altLang="en-US" dirty="0" smtClean="0"/>
          </a:p>
        </p:txBody>
      </p:sp>
      <p:grpSp>
        <p:nvGrpSpPr>
          <p:cNvPr id="2" name="Group 7"/>
          <p:cNvGrpSpPr>
            <a:grpSpLocks/>
          </p:cNvGrpSpPr>
          <p:nvPr/>
        </p:nvGrpSpPr>
        <p:grpSpPr bwMode="auto">
          <a:xfrm>
            <a:off x="755650" y="2514600"/>
            <a:ext cx="6105525" cy="3671888"/>
            <a:chOff x="755650" y="2514600"/>
            <a:chExt cx="6105525" cy="3671888"/>
          </a:xfrm>
        </p:grpSpPr>
        <p:pic>
          <p:nvPicPr>
            <p:cNvPr id="27654" name="Picture 8" descr="me 4 bit"/>
            <p:cNvPicPr>
              <a:picLocks noChangeAspect="1" noChangeArrowheads="1"/>
            </p:cNvPicPr>
            <p:nvPr/>
          </p:nvPicPr>
          <p:blipFill>
            <a:blip r:embed="rId2">
              <a:extLst>
                <a:ext uri="{28A0092B-C50C-407E-A947-70E740481C1C}">
                  <a14:useLocalDpi xmlns:a14="http://schemas.microsoft.com/office/drawing/2010/main" val="0"/>
                </a:ext>
              </a:extLst>
            </a:blip>
            <a:srcRect l="6075" t="9073"/>
            <a:stretch>
              <a:fillRect/>
            </a:stretch>
          </p:blipFill>
          <p:spPr bwMode="auto">
            <a:xfrm>
              <a:off x="2743200" y="3423444"/>
              <a:ext cx="2216150"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1" descr="me 1 bit"/>
            <p:cNvPicPr>
              <a:picLocks noChangeAspect="1" noChangeArrowheads="1"/>
            </p:cNvPicPr>
            <p:nvPr/>
          </p:nvPicPr>
          <p:blipFill>
            <a:blip r:embed="rId3">
              <a:extLst>
                <a:ext uri="{28A0092B-C50C-407E-A947-70E740481C1C}">
                  <a14:useLocalDpi xmlns:a14="http://schemas.microsoft.com/office/drawing/2010/main" val="0"/>
                </a:ext>
              </a:extLst>
            </a:blip>
            <a:srcRect l="4774" t="3700"/>
            <a:stretch>
              <a:fillRect/>
            </a:stretch>
          </p:blipFill>
          <p:spPr bwMode="auto">
            <a:xfrm>
              <a:off x="4419600" y="4572000"/>
              <a:ext cx="2441575"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4" descr="me 24 bit"/>
            <p:cNvPicPr>
              <a:picLocks noChangeAspect="1" noChangeArrowheads="1"/>
            </p:cNvPicPr>
            <p:nvPr/>
          </p:nvPicPr>
          <p:blipFill>
            <a:blip r:embed="rId4">
              <a:extLst>
                <a:ext uri="{28A0092B-C50C-407E-A947-70E740481C1C}">
                  <a14:useLocalDpi xmlns:a14="http://schemas.microsoft.com/office/drawing/2010/main" val="0"/>
                </a:ext>
              </a:extLst>
            </a:blip>
            <a:srcRect l="3319" t="8974"/>
            <a:stretch>
              <a:fillRect/>
            </a:stretch>
          </p:blipFill>
          <p:spPr bwMode="auto">
            <a:xfrm>
              <a:off x="755650" y="2514600"/>
              <a:ext cx="23368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Computer ‘Graphics’ Have Come A Long Way!</a:t>
            </a:r>
          </a:p>
        </p:txBody>
      </p:sp>
      <p:grpSp>
        <p:nvGrpSpPr>
          <p:cNvPr id="19" name="Group 18"/>
          <p:cNvGrpSpPr>
            <a:grpSpLocks/>
          </p:cNvGrpSpPr>
          <p:nvPr/>
        </p:nvGrpSpPr>
        <p:grpSpPr bwMode="auto">
          <a:xfrm>
            <a:off x="344488" y="2722563"/>
            <a:ext cx="1454150" cy="1136650"/>
            <a:chOff x="754653" y="2483184"/>
            <a:chExt cx="1455147" cy="1136278"/>
          </a:xfrm>
        </p:grpSpPr>
        <p:pic>
          <p:nvPicPr>
            <p:cNvPr id="28691" name="Picture 5" descr="thumbn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287" y="2483184"/>
              <a:ext cx="840378" cy="67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2" name="Text Box 6"/>
            <p:cNvSpPr txBox="1">
              <a:spLocks noChangeArrowheads="1"/>
            </p:cNvSpPr>
            <p:nvPr/>
          </p:nvSpPr>
          <p:spPr bwMode="auto">
            <a:xfrm>
              <a:off x="754653" y="3155616"/>
              <a:ext cx="1455147"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‘Pong’ www.world-of-games.co.uk</a:t>
              </a:r>
            </a:p>
          </p:txBody>
        </p:sp>
      </p:grpSp>
      <p:grpSp>
        <p:nvGrpSpPr>
          <p:cNvPr id="20" name="Group 19"/>
          <p:cNvGrpSpPr>
            <a:grpSpLocks/>
          </p:cNvGrpSpPr>
          <p:nvPr/>
        </p:nvGrpSpPr>
        <p:grpSpPr bwMode="auto">
          <a:xfrm>
            <a:off x="3362325" y="1357313"/>
            <a:ext cx="2419350" cy="2259012"/>
            <a:chOff x="3429000" y="1912143"/>
            <a:chExt cx="2419350" cy="2259309"/>
          </a:xfrm>
        </p:grpSpPr>
        <p:pic>
          <p:nvPicPr>
            <p:cNvPr id="28689" name="Picture 7" descr="thumbna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912143"/>
              <a:ext cx="241935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0" name="Text Box 8"/>
            <p:cNvSpPr txBox="1">
              <a:spLocks noChangeArrowheads="1"/>
            </p:cNvSpPr>
            <p:nvPr/>
          </p:nvSpPr>
          <p:spPr bwMode="auto">
            <a:xfrm>
              <a:off x="3429000" y="3707606"/>
              <a:ext cx="19812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‘Battlezone’ www.sretroist.com</a:t>
              </a:r>
            </a:p>
          </p:txBody>
        </p:sp>
      </p:grpSp>
      <p:grpSp>
        <p:nvGrpSpPr>
          <p:cNvPr id="26" name="Group 25"/>
          <p:cNvGrpSpPr>
            <a:grpSpLocks/>
          </p:cNvGrpSpPr>
          <p:nvPr/>
        </p:nvGrpSpPr>
        <p:grpSpPr bwMode="auto">
          <a:xfrm>
            <a:off x="785813" y="4173538"/>
            <a:ext cx="3124200" cy="2640012"/>
            <a:chOff x="5181600" y="4173598"/>
            <a:chExt cx="3124200" cy="2639559"/>
          </a:xfrm>
        </p:grpSpPr>
        <p:pic>
          <p:nvPicPr>
            <p:cNvPr id="28687" name="Picture 5" descr="pic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4173598"/>
              <a:ext cx="3124200" cy="236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8" name="Rectangle 6"/>
            <p:cNvSpPr>
              <a:spLocks noChangeArrowheads="1"/>
            </p:cNvSpPr>
            <p:nvPr/>
          </p:nvSpPr>
          <p:spPr bwMode="auto">
            <a:xfrm>
              <a:off x="5181600" y="6533977"/>
              <a:ext cx="3058013"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“Dragon’s lair” www.dragons-lair-project.com</a:t>
              </a:r>
            </a:p>
          </p:txBody>
        </p:sp>
      </p:grpSp>
      <p:grpSp>
        <p:nvGrpSpPr>
          <p:cNvPr id="25" name="Group 24"/>
          <p:cNvGrpSpPr>
            <a:grpSpLocks/>
          </p:cNvGrpSpPr>
          <p:nvPr/>
        </p:nvGrpSpPr>
        <p:grpSpPr bwMode="auto">
          <a:xfrm>
            <a:off x="4483100" y="4173538"/>
            <a:ext cx="3716338" cy="2546350"/>
            <a:chOff x="229499" y="4210050"/>
            <a:chExt cx="3716904" cy="2546130"/>
          </a:xfrm>
        </p:grpSpPr>
        <p:pic>
          <p:nvPicPr>
            <p:cNvPr id="28685" name="Picture 5" descr="250587_fu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243" y="4210050"/>
              <a:ext cx="3627160" cy="229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6" name="Rectangle 6"/>
            <p:cNvSpPr>
              <a:spLocks noChangeArrowheads="1"/>
            </p:cNvSpPr>
            <p:nvPr/>
          </p:nvSpPr>
          <p:spPr bwMode="auto">
            <a:xfrm>
              <a:off x="229499" y="6477000"/>
              <a:ext cx="2675625"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46800" rIns="90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a:latin typeface="Arial" panose="020B0604020202020204" pitchFamily="34" charset="0"/>
                </a:rPr>
                <a:t>“Mortal Kombat” www.gnomeslair.com</a:t>
              </a:r>
            </a:p>
          </p:txBody>
        </p:sp>
      </p:grpSp>
      <p:grpSp>
        <p:nvGrpSpPr>
          <p:cNvPr id="18" name="Group 17"/>
          <p:cNvGrpSpPr>
            <a:grpSpLocks/>
          </p:cNvGrpSpPr>
          <p:nvPr/>
        </p:nvGrpSpPr>
        <p:grpSpPr bwMode="auto">
          <a:xfrm>
            <a:off x="344488" y="1390650"/>
            <a:ext cx="1876425" cy="1096963"/>
            <a:chOff x="3514725" y="997743"/>
            <a:chExt cx="1876425" cy="1096414"/>
          </a:xfrm>
        </p:grpSpPr>
        <p:pic>
          <p:nvPicPr>
            <p:cNvPr id="28683" name="Picture 4"/>
            <p:cNvPicPr>
              <a:picLocks noChangeAspect="1" noChangeArrowheads="1"/>
            </p:cNvPicPr>
            <p:nvPr/>
          </p:nvPicPr>
          <p:blipFill>
            <a:blip r:embed="rId7">
              <a:extLst>
                <a:ext uri="{28A0092B-C50C-407E-A947-70E740481C1C}">
                  <a14:useLocalDpi xmlns:a14="http://schemas.microsoft.com/office/drawing/2010/main" val="0"/>
                </a:ext>
              </a:extLst>
            </a:blip>
            <a:srcRect l="46584" t="66333" r="35645" b="23224"/>
            <a:stretch>
              <a:fillRect/>
            </a:stretch>
          </p:blipFill>
          <p:spPr bwMode="auto">
            <a:xfrm>
              <a:off x="3514725" y="997743"/>
              <a:ext cx="1876425" cy="826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4" name="Text Box 6"/>
            <p:cNvSpPr txBox="1">
              <a:spLocks noChangeArrowheads="1"/>
            </p:cNvSpPr>
            <p:nvPr/>
          </p:nvSpPr>
          <p:spPr bwMode="auto">
            <a:xfrm>
              <a:off x="3514725" y="1814977"/>
              <a:ext cx="1876425"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“ASCII games”</a:t>
              </a:r>
            </a:p>
          </p:txBody>
        </p:sp>
      </p:grpSp>
      <p:grpSp>
        <p:nvGrpSpPr>
          <p:cNvPr id="22" name="Group 21"/>
          <p:cNvGrpSpPr>
            <a:grpSpLocks/>
          </p:cNvGrpSpPr>
          <p:nvPr/>
        </p:nvGrpSpPr>
        <p:grpSpPr bwMode="auto">
          <a:xfrm>
            <a:off x="7083425" y="1328738"/>
            <a:ext cx="1631950" cy="2066925"/>
            <a:chOff x="7284241" y="1457115"/>
            <a:chExt cx="1631159" cy="2065697"/>
          </a:xfrm>
        </p:grpSpPr>
        <p:pic>
          <p:nvPicPr>
            <p:cNvPr id="28681" name="Picture 5" descr="thumbnai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84241" y="1457115"/>
              <a:ext cx="1366839" cy="158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Text Box 6"/>
            <p:cNvSpPr txBox="1">
              <a:spLocks noChangeArrowheads="1"/>
            </p:cNvSpPr>
            <p:nvPr/>
          </p:nvSpPr>
          <p:spPr bwMode="auto">
            <a:xfrm>
              <a:off x="7284241" y="3058966"/>
              <a:ext cx="1631159"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46800" rIns="360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‘Pacman’ http://ostatic.com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randombar(horizontal)">
                                      <p:cBhvr>
                                        <p:cTn id="27" dur="500"/>
                                        <p:tgtEl>
                                          <p:spTgt spid="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Computer Graphics: Still A Long Way To Go</a:t>
            </a:r>
          </a:p>
        </p:txBody>
      </p:sp>
      <p:sp>
        <p:nvSpPr>
          <p:cNvPr id="29699" name="Rectangle 3"/>
          <p:cNvSpPr>
            <a:spLocks noGrp="1" noChangeArrowheads="1"/>
          </p:cNvSpPr>
          <p:nvPr>
            <p:ph type="body" idx="1"/>
          </p:nvPr>
        </p:nvSpPr>
        <p:spPr/>
        <p:txBody>
          <a:bodyPr/>
          <a:lstStyle/>
          <a:p>
            <a:pPr marL="236538" indent="-236538"/>
            <a:r>
              <a:rPr lang="en-US" altLang="en-US" smtClean="0"/>
              <a:t>“</a:t>
            </a:r>
            <a:r>
              <a:rPr lang="en-US" altLang="en-US" sz="2000" smtClean="0">
                <a:latin typeface="Arial" panose="020B0604020202020204" pitchFamily="34" charset="0"/>
              </a:rPr>
              <a:t>Even though modeling and rendering in computer graphics have been improved tremendously in the past 35 years, we are still not at the point where we can model </a:t>
            </a:r>
            <a:r>
              <a:rPr lang="en-US" altLang="en-US" sz="2000" b="1" smtClean="0">
                <a:latin typeface="Arial" panose="020B0604020202020204" pitchFamily="34" charset="0"/>
              </a:rPr>
              <a:t>automatically</a:t>
            </a:r>
            <a:r>
              <a:rPr lang="en-US" altLang="en-US" sz="2000" smtClean="0">
                <a:latin typeface="Arial" panose="020B0604020202020204" pitchFamily="34" charset="0"/>
              </a:rPr>
              <a:t>, a tiger swimming in the river in all it</a:t>
            </a:r>
            <a:r>
              <a:rPr lang="en-US" altLang="en-US" sz="2000" smtClean="0"/>
              <a:t>’</a:t>
            </a:r>
            <a:r>
              <a:rPr lang="en-US" altLang="en-US" sz="2000" smtClean="0">
                <a:latin typeface="Arial" panose="020B0604020202020204" pitchFamily="34" charset="0"/>
              </a:rPr>
              <a:t>s glorious details.</a:t>
            </a:r>
            <a:r>
              <a:rPr lang="en-US" altLang="en-US" sz="2000" smtClean="0"/>
              <a:t>”</a:t>
            </a:r>
            <a:r>
              <a:rPr lang="en-US" altLang="en-US" sz="2000" smtClean="0">
                <a:latin typeface="Arial" panose="020B0604020202020204" pitchFamily="34" charset="0"/>
              </a:rPr>
              <a:t> </a:t>
            </a:r>
            <a:r>
              <a:rPr lang="en-US" altLang="en-US" sz="2000" baseline="30000" smtClean="0">
                <a:latin typeface="Arial" panose="020B0604020202020204" pitchFamily="34" charset="0"/>
              </a:rPr>
              <a:t>1</a:t>
            </a:r>
          </a:p>
        </p:txBody>
      </p:sp>
      <p:pic>
        <p:nvPicPr>
          <p:cNvPr id="29700" name="Picture 4" descr="Tiger running through 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113" y="2506663"/>
            <a:ext cx="508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5"/>
          <p:cNvSpPr txBox="1">
            <a:spLocks noChangeArrowheads="1"/>
          </p:cNvSpPr>
          <p:nvPr/>
        </p:nvSpPr>
        <p:spPr bwMode="auto">
          <a:xfrm>
            <a:off x="647700" y="6342063"/>
            <a:ext cx="63706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baseline="30000">
                <a:latin typeface="Arial" panose="020B0604020202020204" pitchFamily="34" charset="0"/>
              </a:rPr>
              <a:t>1</a:t>
            </a:r>
            <a:r>
              <a:rPr lang="en-US" altLang="en-US" sz="1200">
                <a:latin typeface="Arial" panose="020B0604020202020204" pitchFamily="34" charset="0"/>
              </a:rPr>
              <a:t> From “The Tiger Experience” by Alain Fournier at the University of British Columbia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Graphics: Some Areas</a:t>
            </a:r>
          </a:p>
        </p:txBody>
      </p:sp>
      <p:sp>
        <p:nvSpPr>
          <p:cNvPr id="3" name="Content Placeholder 2"/>
          <p:cNvSpPr>
            <a:spLocks noGrp="1"/>
          </p:cNvSpPr>
          <p:nvPr>
            <p:ph idx="1"/>
          </p:nvPr>
        </p:nvSpPr>
        <p:spPr>
          <a:xfrm>
            <a:off x="533400" y="1143000"/>
            <a:ext cx="8229600" cy="5715000"/>
          </a:xfrm>
        </p:spPr>
        <p:txBody>
          <a:bodyPr/>
          <a:lstStyle/>
          <a:p>
            <a:pPr>
              <a:buFont typeface="Arial" charset="0"/>
              <a:buChar char="•"/>
              <a:defRPr/>
            </a:pPr>
            <a:r>
              <a:rPr lang="en-US" sz="2000" dirty="0" smtClean="0"/>
              <a:t>Animations</a:t>
            </a:r>
          </a:p>
          <a:p>
            <a:pPr>
              <a:buFont typeface="Arial" charset="0"/>
              <a:buChar char="•"/>
              <a:defRPr/>
            </a:pPr>
            <a:endParaRPr lang="en-US" sz="2000" dirty="0" smtClean="0"/>
          </a:p>
          <a:p>
            <a:pPr marL="0" indent="0">
              <a:buFont typeface="Arial" charset="0"/>
              <a:buNone/>
              <a:defRPr/>
            </a:pPr>
            <a:endParaRPr lang="en-US" sz="2000" dirty="0" smtClean="0"/>
          </a:p>
          <a:p>
            <a:pPr>
              <a:buFont typeface="Arial" charset="0"/>
              <a:buChar char="•"/>
              <a:defRPr/>
            </a:pPr>
            <a:r>
              <a:rPr lang="en-US" sz="2000" dirty="0" smtClean="0"/>
              <a:t>Modeling</a:t>
            </a:r>
            <a:endParaRPr lang="en-US" sz="2000" dirty="0"/>
          </a:p>
          <a:p>
            <a:pPr marL="0" indent="0">
              <a:buFont typeface="Arial" charset="0"/>
              <a:buNone/>
              <a:defRPr/>
            </a:pPr>
            <a:endParaRPr lang="en-US" sz="2000" dirty="0" smtClean="0"/>
          </a:p>
          <a:p>
            <a:pPr>
              <a:buFont typeface="Arial" charset="0"/>
              <a:buChar char="•"/>
              <a:defRPr/>
            </a:pPr>
            <a:endParaRPr lang="en-US" sz="2000" dirty="0" smtClean="0"/>
          </a:p>
          <a:p>
            <a:pPr>
              <a:buFont typeface="Arial" charset="0"/>
              <a:buChar char="•"/>
              <a:defRPr/>
            </a:pPr>
            <a:endParaRPr lang="en-US" sz="2000" dirty="0" smtClean="0"/>
          </a:p>
          <a:p>
            <a:pPr>
              <a:buFont typeface="Arial" charset="0"/>
              <a:buChar char="•"/>
              <a:defRPr/>
            </a:pPr>
            <a:r>
              <a:rPr lang="en-US" sz="2000" dirty="0" smtClean="0"/>
              <a:t>Rendering</a:t>
            </a:r>
          </a:p>
          <a:p>
            <a:pPr>
              <a:buFont typeface="Arial" charset="0"/>
              <a:buChar char="•"/>
              <a:defRPr/>
            </a:pPr>
            <a:endParaRPr lang="en-US" sz="2000" dirty="0"/>
          </a:p>
          <a:p>
            <a:pPr>
              <a:buFont typeface="Arial" charset="0"/>
              <a:buChar char="•"/>
              <a:defRPr/>
            </a:pPr>
            <a:endParaRPr lang="en-US" sz="2000" dirty="0" smtClean="0"/>
          </a:p>
          <a:p>
            <a:pPr>
              <a:buFont typeface="Arial" charset="0"/>
              <a:buChar char="•"/>
              <a:defRPr/>
            </a:pPr>
            <a:endParaRPr lang="en-US" sz="2000" dirty="0" smtClean="0"/>
          </a:p>
          <a:p>
            <a:pPr>
              <a:buFont typeface="Arial" charset="0"/>
              <a:buChar char="•"/>
              <a:defRPr/>
            </a:pPr>
            <a:r>
              <a:rPr lang="en-US" sz="2000" dirty="0" smtClean="0"/>
              <a:t>Image processing</a:t>
            </a:r>
            <a:endParaRPr lang="en-US" sz="2000" dirty="0"/>
          </a:p>
        </p:txBody>
      </p:sp>
      <p:pic>
        <p:nvPicPr>
          <p:cNvPr id="100363" name="Picture 11" descr="C:\Users\tamj\AppData\Local\Microsoft\Windows\Temporary Internet Files\Content.IE5\92TJWXW0\MM900040902[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0575" y="1447800"/>
            <a:ext cx="105727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a:grpSpLocks/>
          </p:cNvGrpSpPr>
          <p:nvPr/>
        </p:nvGrpSpPr>
        <p:grpSpPr bwMode="auto">
          <a:xfrm>
            <a:off x="895350" y="2638425"/>
            <a:ext cx="2933700" cy="952500"/>
            <a:chOff x="785812" y="2667000"/>
            <a:chExt cx="2933700" cy="952500"/>
          </a:xfrm>
        </p:grpSpPr>
        <p:pic>
          <p:nvPicPr>
            <p:cNvPr id="30735"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 y="2667000"/>
              <a:ext cx="1428737"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6" name="TextBox 19"/>
            <p:cNvSpPr txBox="1">
              <a:spLocks noChangeArrowheads="1"/>
            </p:cNvSpPr>
            <p:nvPr/>
          </p:nvSpPr>
          <p:spPr bwMode="auto">
            <a:xfrm>
              <a:off x="2195499" y="3388668"/>
              <a:ext cx="152401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Xin Liu</a:t>
              </a:r>
            </a:p>
          </p:txBody>
        </p:sp>
      </p:grpSp>
      <p:grpSp>
        <p:nvGrpSpPr>
          <p:cNvPr id="9" name="Group 8"/>
          <p:cNvGrpSpPr>
            <a:grpSpLocks/>
          </p:cNvGrpSpPr>
          <p:nvPr/>
        </p:nvGrpSpPr>
        <p:grpSpPr bwMode="auto">
          <a:xfrm>
            <a:off x="857250" y="4095750"/>
            <a:ext cx="2952750" cy="963613"/>
            <a:chOff x="895350" y="4094976"/>
            <a:chExt cx="2952737" cy="964253"/>
          </a:xfrm>
        </p:grpSpPr>
        <p:pic>
          <p:nvPicPr>
            <p:cNvPr id="30733"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350" y="4094976"/>
              <a:ext cx="1428737" cy="952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4" name="TextBox 31"/>
            <p:cNvSpPr txBox="1">
              <a:spLocks noChangeArrowheads="1"/>
            </p:cNvSpPr>
            <p:nvPr/>
          </p:nvSpPr>
          <p:spPr bwMode="auto">
            <a:xfrm>
              <a:off x="2324087" y="4828397"/>
              <a:ext cx="15240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Xin Liu</a:t>
              </a:r>
            </a:p>
          </p:txBody>
        </p:sp>
      </p:grpSp>
      <p:grpSp>
        <p:nvGrpSpPr>
          <p:cNvPr id="6" name="Group 5"/>
          <p:cNvGrpSpPr>
            <a:grpSpLocks/>
          </p:cNvGrpSpPr>
          <p:nvPr/>
        </p:nvGrpSpPr>
        <p:grpSpPr bwMode="auto">
          <a:xfrm>
            <a:off x="857250" y="5607050"/>
            <a:ext cx="1047750" cy="904875"/>
            <a:chOff x="800100" y="5895975"/>
            <a:chExt cx="1047750" cy="905649"/>
          </a:xfrm>
        </p:grpSpPr>
        <p:pic>
          <p:nvPicPr>
            <p:cNvPr id="30731" name="Picture 16"/>
            <p:cNvPicPr>
              <a:picLocks noChangeAspect="1"/>
            </p:cNvPicPr>
            <p:nvPr/>
          </p:nvPicPr>
          <p:blipFill>
            <a:blip r:embed="rId6">
              <a:extLst>
                <a:ext uri="{28A0092B-C50C-407E-A947-70E740481C1C}">
                  <a14:useLocalDpi xmlns:a14="http://schemas.microsoft.com/office/drawing/2010/main" val="0"/>
                </a:ext>
              </a:extLst>
            </a:blip>
            <a:srcRect l="8377" t="25240" r="23560" b="16316"/>
            <a:stretch>
              <a:fillRect/>
            </a:stretch>
          </p:blipFill>
          <p:spPr bwMode="auto">
            <a:xfrm>
              <a:off x="800100" y="5895975"/>
              <a:ext cx="10477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2" name="TextBox 4"/>
            <p:cNvSpPr txBox="1">
              <a:spLocks noChangeArrowheads="1"/>
            </p:cNvSpPr>
            <p:nvPr/>
          </p:nvSpPr>
          <p:spPr bwMode="auto">
            <a:xfrm>
              <a:off x="800100" y="6524625"/>
              <a:ext cx="990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James Tam</a:t>
              </a:r>
            </a:p>
          </p:txBody>
        </p:sp>
      </p:grpSp>
      <p:grpSp>
        <p:nvGrpSpPr>
          <p:cNvPr id="7" name="Group 6"/>
          <p:cNvGrpSpPr>
            <a:grpSpLocks/>
          </p:cNvGrpSpPr>
          <p:nvPr/>
        </p:nvGrpSpPr>
        <p:grpSpPr bwMode="auto">
          <a:xfrm>
            <a:off x="2286000" y="5607050"/>
            <a:ext cx="1047750" cy="892175"/>
            <a:chOff x="2228850" y="5895975"/>
            <a:chExt cx="1047750" cy="892949"/>
          </a:xfrm>
        </p:grpSpPr>
        <p:pic>
          <p:nvPicPr>
            <p:cNvPr id="30729" name="Picture 26"/>
            <p:cNvPicPr>
              <a:picLocks noChangeAspect="1"/>
            </p:cNvPicPr>
            <p:nvPr/>
          </p:nvPicPr>
          <p:blipFill>
            <a:blip r:embed="rId7">
              <a:extLst>
                <a:ext uri="{28A0092B-C50C-407E-A947-70E740481C1C}">
                  <a14:useLocalDpi xmlns:a14="http://schemas.microsoft.com/office/drawing/2010/main" val="0"/>
                </a:ext>
              </a:extLst>
            </a:blip>
            <a:srcRect l="23560" t="25240" r="8377" b="16316"/>
            <a:stretch>
              <a:fillRect/>
            </a:stretch>
          </p:blipFill>
          <p:spPr bwMode="auto">
            <a:xfrm>
              <a:off x="2228850" y="5895975"/>
              <a:ext cx="10477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Box 14"/>
            <p:cNvSpPr txBox="1">
              <a:spLocks noChangeArrowheads="1"/>
            </p:cNvSpPr>
            <p:nvPr/>
          </p:nvSpPr>
          <p:spPr bwMode="auto">
            <a:xfrm>
              <a:off x="2266950" y="6511925"/>
              <a:ext cx="990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200"/>
                <a:t>James Tam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03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Graphics: Higher-Level Courses</a:t>
            </a:r>
          </a:p>
        </p:txBody>
      </p:sp>
      <p:sp>
        <p:nvSpPr>
          <p:cNvPr id="31747" name="Content Placeholder 2"/>
          <p:cNvSpPr>
            <a:spLocks noGrp="1"/>
          </p:cNvSpPr>
          <p:nvPr>
            <p:ph idx="1"/>
          </p:nvPr>
        </p:nvSpPr>
        <p:spPr/>
        <p:txBody>
          <a:bodyPr/>
          <a:lstStyle/>
          <a:p>
            <a:r>
              <a:rPr lang="en-US" altLang="en-US" smtClean="0"/>
              <a:t>CPSC 453: Introduction to computer graphics</a:t>
            </a:r>
          </a:p>
          <a:p>
            <a:r>
              <a:rPr lang="en-US" altLang="en-US" smtClean="0"/>
              <a:t>CPSC 587: Fundamentals of computer animation</a:t>
            </a:r>
          </a:p>
          <a:p>
            <a:r>
              <a:rPr lang="en-US" altLang="en-US" smtClean="0"/>
              <a:t>CPSC 589: Modeling for computer graphics</a:t>
            </a:r>
          </a:p>
          <a:p>
            <a:r>
              <a:rPr lang="en-US" altLang="en-US" smtClean="0"/>
              <a:t>CPSC 591: Rendering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smtClean="0"/>
              <a:t>Artificial Intelligence</a:t>
            </a:r>
          </a:p>
        </p:txBody>
      </p:sp>
      <p:sp>
        <p:nvSpPr>
          <p:cNvPr id="199683" name="Rectangle 3"/>
          <p:cNvSpPr>
            <a:spLocks noGrp="1" noChangeArrowheads="1"/>
          </p:cNvSpPr>
          <p:nvPr>
            <p:ph type="body" idx="1"/>
          </p:nvPr>
        </p:nvSpPr>
        <p:spPr>
          <a:xfrm>
            <a:off x="533400" y="1066800"/>
            <a:ext cx="8229600" cy="5410200"/>
          </a:xfrm>
        </p:spPr>
        <p:txBody>
          <a:bodyPr/>
          <a:lstStyle/>
          <a:p>
            <a:r>
              <a:rPr lang="en-CA" altLang="en-US" dirty="0" smtClean="0"/>
              <a:t>Trying to build technology that appears to be ‘intelligent’</a:t>
            </a:r>
          </a:p>
          <a:p>
            <a:r>
              <a:rPr lang="en-CA" altLang="en-US" dirty="0" smtClean="0"/>
              <a:t>Intelligence: What makes a person smart</a:t>
            </a:r>
            <a:r>
              <a:rPr lang="en-CA" altLang="en-US" dirty="0" smtClean="0"/>
              <a:t>?</a:t>
            </a:r>
          </a:p>
          <a:p>
            <a:pPr lvl="1"/>
            <a:r>
              <a:rPr lang="en-CA" altLang="en-US" dirty="0" smtClean="0"/>
              <a:t>Fact retrieval?</a:t>
            </a:r>
          </a:p>
          <a:p>
            <a:pPr lvl="1"/>
            <a:r>
              <a:rPr lang="en-CA" altLang="en-US" dirty="0" smtClean="0"/>
              <a:t>Creativity?</a:t>
            </a:r>
          </a:p>
          <a:p>
            <a:pPr lvl="1"/>
            <a:r>
              <a:rPr lang="en-CA" altLang="en-US" dirty="0" smtClean="0"/>
              <a:t>Solving problems?</a:t>
            </a:r>
            <a:endParaRPr lang="en-CA" altLang="en-US" dirty="0" smtClean="0"/>
          </a:p>
          <a:p>
            <a:endParaRPr lang="en-CA" altLang="en-US" dirty="0" smtClean="0"/>
          </a:p>
        </p:txBody>
      </p:sp>
      <p:sp>
        <p:nvSpPr>
          <p:cNvPr id="32774" name="Rectangle 12"/>
          <p:cNvSpPr>
            <a:spLocks noChangeArrowheads="1"/>
          </p:cNvSpPr>
          <p:nvPr/>
        </p:nvSpPr>
        <p:spPr bwMode="auto">
          <a:xfrm>
            <a:off x="0" y="5994400"/>
            <a:ext cx="4556125"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dirty="0">
                <a:latin typeface="Arial" panose="020B0604020202020204" pitchFamily="34" charset="0"/>
              </a:rPr>
              <a:t>For more information: </a:t>
            </a:r>
          </a:p>
          <a:p>
            <a:pPr>
              <a:spcBef>
                <a:spcPct val="0"/>
              </a:spcBef>
              <a:buFontTx/>
              <a:buNone/>
            </a:pPr>
            <a:r>
              <a:rPr lang="en-US" altLang="en-US" sz="1200" dirty="0">
                <a:latin typeface="Arial" panose="020B0604020202020204" pitchFamily="34" charset="0"/>
                <a:hlinkClick r:id="rId3"/>
              </a:rPr>
              <a:t>http://pages.cpsc.ucalgary.ca/~jacob/AI/</a:t>
            </a:r>
            <a:r>
              <a:rPr lang="en-US" altLang="en-US" sz="1200" dirty="0">
                <a:latin typeface="Arial" panose="020B0604020202020204" pitchFamily="34" charset="0"/>
              </a:rPr>
              <a:t> </a:t>
            </a:r>
            <a:r>
              <a:rPr lang="en-US" altLang="en-US" sz="1200" dirty="0">
                <a:latin typeface="Arial" panose="020B0604020202020204" pitchFamily="34" charset="0"/>
                <a:hlinkClick r:id="rId4"/>
              </a:rPr>
              <a:t>http://pages.cpsc.ucalgary.ca/~denzinge/</a:t>
            </a:r>
            <a:endParaRPr lang="en-US" altLang="en-US" sz="1200" dirty="0">
              <a:latin typeface="Arial" panose="020B0604020202020204" pitchFamily="34" charset="0"/>
            </a:endParaRPr>
          </a:p>
          <a:p>
            <a:pPr>
              <a:spcBef>
                <a:spcPct val="0"/>
              </a:spcBef>
              <a:buFontTx/>
              <a:buNone/>
            </a:pPr>
            <a:r>
              <a:rPr lang="en-US" altLang="en-US" sz="1200" dirty="0">
                <a:latin typeface="Arial" panose="020B0604020202020204" pitchFamily="34" charset="0"/>
                <a:hlinkClick r:id="rId5"/>
              </a:rPr>
              <a:t>http://pages.cpsc.ucalgary.ca/~</a:t>
            </a:r>
            <a:r>
              <a:rPr lang="en-US" altLang="en-US" sz="1200" dirty="0" smtClean="0">
                <a:latin typeface="Arial" panose="020B0604020202020204" pitchFamily="34" charset="0"/>
                <a:hlinkClick r:id="rId5"/>
              </a:rPr>
              <a:t>kremer</a:t>
            </a:r>
            <a:r>
              <a:rPr lang="en-US" altLang="en-US" sz="1200" dirty="0" smtClean="0">
                <a:latin typeface="Arial" panose="020B0604020202020204" pitchFamily="34" charset="0"/>
              </a:rPr>
              <a:t> (retired)</a:t>
            </a:r>
            <a:endParaRPr lang="en-US" altLang="en-US" sz="12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9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9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96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96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t>Artificial Intelligence: Some Areas</a:t>
            </a:r>
          </a:p>
        </p:txBody>
      </p:sp>
      <p:sp>
        <p:nvSpPr>
          <p:cNvPr id="33795" name="Rectangle 3"/>
          <p:cNvSpPr>
            <a:spLocks noGrp="1" noChangeArrowheads="1"/>
          </p:cNvSpPr>
          <p:nvPr>
            <p:ph type="body" idx="1"/>
          </p:nvPr>
        </p:nvSpPr>
        <p:spPr/>
        <p:txBody>
          <a:bodyPr/>
          <a:lstStyle/>
          <a:p>
            <a:r>
              <a:rPr lang="en-US" altLang="en-US" smtClean="0"/>
              <a:t>Expert systems</a:t>
            </a:r>
          </a:p>
          <a:p>
            <a:r>
              <a:rPr lang="en-US" altLang="en-US" smtClean="0"/>
              <a:t>Neural networks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mtClean="0"/>
              <a:t>Expert Systems</a:t>
            </a:r>
          </a:p>
        </p:txBody>
      </p:sp>
      <p:sp>
        <p:nvSpPr>
          <p:cNvPr id="225283" name="Rectangle 3"/>
          <p:cNvSpPr>
            <a:spLocks noGrp="1" noChangeArrowheads="1"/>
          </p:cNvSpPr>
          <p:nvPr>
            <p:ph type="body" idx="1"/>
          </p:nvPr>
        </p:nvSpPr>
        <p:spPr/>
        <p:txBody>
          <a:bodyPr/>
          <a:lstStyle/>
          <a:p>
            <a:r>
              <a:rPr lang="en-US" altLang="en-US" smtClean="0"/>
              <a:t>The focus is on capturing the knowledge of a human expert as a set of rules stored in a database.</a:t>
            </a:r>
          </a:p>
          <a:p>
            <a:r>
              <a:rPr lang="en-US" altLang="en-US" smtClean="0"/>
              <a:t>The expert system can then answer questions, diagnose problems and guide decision making.</a:t>
            </a:r>
          </a:p>
          <a:p>
            <a:r>
              <a:rPr lang="en-US" altLang="en-US" smtClean="0"/>
              <a:t>Example applications: medicine, computer repair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2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t>Neural Networks</a:t>
            </a:r>
          </a:p>
        </p:txBody>
      </p:sp>
      <p:sp>
        <p:nvSpPr>
          <p:cNvPr id="226307" name="Rectangle 3"/>
          <p:cNvSpPr>
            <a:spLocks noGrp="1" noChangeArrowheads="1"/>
          </p:cNvSpPr>
          <p:nvPr>
            <p:ph type="body" idx="1"/>
          </p:nvPr>
        </p:nvSpPr>
        <p:spPr/>
        <p:txBody>
          <a:bodyPr/>
          <a:lstStyle/>
          <a:p>
            <a:r>
              <a:rPr lang="en-US" altLang="en-US" smtClean="0"/>
              <a:t>The focus is on building structures that function the way that neurons (and their connections in the brain) function.</a:t>
            </a:r>
          </a:p>
          <a:p>
            <a:r>
              <a:rPr lang="en-US" altLang="en-US" smtClean="0"/>
              <a:t>(Simplified overview):</a:t>
            </a:r>
          </a:p>
          <a:p>
            <a:pPr lvl="1"/>
            <a:r>
              <a:rPr lang="en-US" altLang="en-US" smtClean="0"/>
              <a:t>Neurons take electrical pulses as input and send electrical pulses as output.</a:t>
            </a:r>
          </a:p>
          <a:p>
            <a:pPr lvl="1"/>
            <a:r>
              <a:rPr lang="en-US" altLang="en-US" smtClean="0"/>
              <a:t>A required level of input is required before the output is ‘fired’.</a:t>
            </a:r>
          </a:p>
          <a:p>
            <a:r>
              <a:rPr lang="en-US" altLang="en-US" smtClean="0"/>
              <a:t>This approach has been applied to problems which involve pattern recognition ( e.g., visual, voice).</a:t>
            </a:r>
          </a:p>
          <a:p>
            <a:endParaRPr lang="en-US" altLang="en-US" smtClean="0"/>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63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63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6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63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6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CA" altLang="en-US" smtClean="0"/>
              <a:t>Artificial Intelligence: Mission Accomplished?</a:t>
            </a:r>
          </a:p>
        </p:txBody>
      </p:sp>
      <p:sp>
        <p:nvSpPr>
          <p:cNvPr id="36867" name="Rectangle 3"/>
          <p:cNvSpPr>
            <a:spLocks noGrp="1" noChangeArrowheads="1"/>
          </p:cNvSpPr>
          <p:nvPr>
            <p:ph type="body" idx="1"/>
          </p:nvPr>
        </p:nvSpPr>
        <p:spPr/>
        <p:txBody>
          <a:bodyPr/>
          <a:lstStyle/>
          <a:p>
            <a:r>
              <a:rPr lang="en-CA" altLang="en-US" smtClean="0"/>
              <a:t>How do we know we have a "smart machine"?</a:t>
            </a:r>
          </a:p>
          <a:p>
            <a:pPr lvl="1"/>
            <a:r>
              <a:rPr lang="en-CA" altLang="en-US" smtClean="0"/>
              <a:t>The Turing test</a:t>
            </a:r>
          </a:p>
        </p:txBody>
      </p:sp>
      <p:grpSp>
        <p:nvGrpSpPr>
          <p:cNvPr id="2" name="Group 6"/>
          <p:cNvGrpSpPr>
            <a:grpSpLocks/>
          </p:cNvGrpSpPr>
          <p:nvPr/>
        </p:nvGrpSpPr>
        <p:grpSpPr bwMode="auto">
          <a:xfrm>
            <a:off x="2306638" y="2757488"/>
            <a:ext cx="3587750" cy="1293812"/>
            <a:chOff x="1453" y="1737"/>
            <a:chExt cx="2260" cy="815"/>
          </a:xfrm>
        </p:grpSpPr>
        <p:sp>
          <p:nvSpPr>
            <p:cNvPr id="36877" name="Line 7"/>
            <p:cNvSpPr>
              <a:spLocks noChangeShapeType="1"/>
            </p:cNvSpPr>
            <p:nvPr/>
          </p:nvSpPr>
          <p:spPr bwMode="auto">
            <a:xfrm flipV="1">
              <a:off x="1453" y="1737"/>
              <a:ext cx="2260" cy="815"/>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878" name="Text Box 8"/>
            <p:cNvSpPr txBox="1">
              <a:spLocks noChangeArrowheads="1"/>
            </p:cNvSpPr>
            <p:nvPr/>
          </p:nvSpPr>
          <p:spPr bwMode="auto">
            <a:xfrm>
              <a:off x="2234" y="1940"/>
              <a:ext cx="3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a:latin typeface="Arial" panose="020B0604020202020204" pitchFamily="34" charset="0"/>
                </a:rPr>
                <a:t>?</a:t>
              </a:r>
            </a:p>
          </p:txBody>
        </p:sp>
      </p:grpSp>
      <p:grpSp>
        <p:nvGrpSpPr>
          <p:cNvPr id="3" name="Group 9"/>
          <p:cNvGrpSpPr>
            <a:grpSpLocks/>
          </p:cNvGrpSpPr>
          <p:nvPr/>
        </p:nvGrpSpPr>
        <p:grpSpPr bwMode="auto">
          <a:xfrm>
            <a:off x="2301875" y="4019550"/>
            <a:ext cx="3616325" cy="1014413"/>
            <a:chOff x="1450" y="2532"/>
            <a:chExt cx="2278" cy="639"/>
          </a:xfrm>
        </p:grpSpPr>
        <p:sp>
          <p:nvSpPr>
            <p:cNvPr id="36875" name="Line 10"/>
            <p:cNvSpPr>
              <a:spLocks noChangeShapeType="1"/>
            </p:cNvSpPr>
            <p:nvPr/>
          </p:nvSpPr>
          <p:spPr bwMode="auto">
            <a:xfrm>
              <a:off x="1450" y="2577"/>
              <a:ext cx="2278" cy="594"/>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6876" name="Text Box 11"/>
            <p:cNvSpPr txBox="1">
              <a:spLocks noChangeArrowheads="1"/>
            </p:cNvSpPr>
            <p:nvPr/>
          </p:nvSpPr>
          <p:spPr bwMode="auto">
            <a:xfrm>
              <a:off x="2235" y="2532"/>
              <a:ext cx="3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a:latin typeface="Arial" panose="020B0604020202020204" pitchFamily="34" charset="0"/>
                </a:rPr>
                <a:t>?</a:t>
              </a:r>
            </a:p>
          </p:txBody>
        </p:sp>
      </p:grpSp>
      <p:sp>
        <p:nvSpPr>
          <p:cNvPr id="36870" name="Line 12"/>
          <p:cNvSpPr>
            <a:spLocks noChangeShapeType="1"/>
          </p:cNvSpPr>
          <p:nvPr/>
        </p:nvSpPr>
        <p:spPr bwMode="auto">
          <a:xfrm>
            <a:off x="4276725" y="2279650"/>
            <a:ext cx="0" cy="3473450"/>
          </a:xfrm>
          <a:prstGeom prst="line">
            <a:avLst/>
          </a:prstGeom>
          <a:noFill/>
          <a:ln w="381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205837" name="AutoShape 13"/>
          <p:cNvSpPr>
            <a:spLocks noChangeArrowheads="1"/>
          </p:cNvSpPr>
          <p:nvPr/>
        </p:nvSpPr>
        <p:spPr bwMode="auto">
          <a:xfrm>
            <a:off x="1730375" y="2278063"/>
            <a:ext cx="1462088" cy="830262"/>
          </a:xfrm>
          <a:prstGeom prst="cloudCallout">
            <a:avLst>
              <a:gd name="adj1" fmla="val -55102"/>
              <a:gd name="adj2" fmla="val 73519"/>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CA" altLang="en-US" sz="2000">
                <a:latin typeface="Comic Sans MS" panose="030F0702030302020204" pitchFamily="66" charset="0"/>
              </a:rPr>
              <a:t>???</a:t>
            </a:r>
          </a:p>
        </p:txBody>
      </p:sp>
      <p:pic>
        <p:nvPicPr>
          <p:cNvPr id="36872" name="Picture 14" descr="HCI"/>
          <p:cNvPicPr>
            <a:picLocks noChangeAspect="1" noChangeArrowheads="1"/>
          </p:cNvPicPr>
          <p:nvPr/>
        </p:nvPicPr>
        <p:blipFill>
          <a:blip r:embed="rId3" cstate="print">
            <a:extLst>
              <a:ext uri="{28A0092B-C50C-407E-A947-70E740481C1C}">
                <a14:useLocalDpi xmlns:a14="http://schemas.microsoft.com/office/drawing/2010/main" val="0"/>
              </a:ext>
            </a:extLst>
          </a:blip>
          <a:srcRect r="53702"/>
          <a:stretch>
            <a:fillRect/>
          </a:stretch>
        </p:blipFill>
        <p:spPr bwMode="auto">
          <a:xfrm>
            <a:off x="1109663" y="3324225"/>
            <a:ext cx="1201737"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5873158" y="3834931"/>
            <a:ext cx="1957349" cy="30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9575" y="1569726"/>
            <a:ext cx="2446225" cy="18346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58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7"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Artificial Intelligence: Higher-Level Courses</a:t>
            </a:r>
          </a:p>
        </p:txBody>
      </p:sp>
      <p:sp>
        <p:nvSpPr>
          <p:cNvPr id="38915" name="Content Placeholder 2"/>
          <p:cNvSpPr>
            <a:spLocks noGrp="1"/>
          </p:cNvSpPr>
          <p:nvPr>
            <p:ph idx="1"/>
          </p:nvPr>
        </p:nvSpPr>
        <p:spPr/>
        <p:txBody>
          <a:bodyPr/>
          <a:lstStyle/>
          <a:p>
            <a:r>
              <a:rPr lang="en-US" altLang="en-US" smtClean="0"/>
              <a:t>CPSC 433: Artificial Intelligence</a:t>
            </a:r>
          </a:p>
          <a:p>
            <a:r>
              <a:rPr lang="en-US" altLang="en-US" smtClean="0"/>
              <a:t>CPSC 565: Emergent computing</a:t>
            </a:r>
          </a:p>
          <a:p>
            <a:r>
              <a:rPr lang="en-US" altLang="en-US" smtClean="0"/>
              <a:t>CPSC 567: Foundations of multi-agent systems </a:t>
            </a:r>
          </a:p>
          <a:p>
            <a:r>
              <a:rPr lang="en-US" altLang="en-US" smtClean="0"/>
              <a:t>CPSC 568: Agent communications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7402" t="60927" r="3667" b="-1656"/>
          <a:stretch/>
        </p:blipFill>
        <p:spPr>
          <a:xfrm>
            <a:off x="762794" y="1954199"/>
            <a:ext cx="5485606" cy="4304159"/>
          </a:xfrm>
          <a:prstGeom prst="rect">
            <a:avLst/>
          </a:prstGeom>
        </p:spPr>
      </p:pic>
      <p:sp>
        <p:nvSpPr>
          <p:cNvPr id="39939" name="Rectangle 2"/>
          <p:cNvSpPr>
            <a:spLocks noGrp="1" noChangeArrowheads="1"/>
          </p:cNvSpPr>
          <p:nvPr>
            <p:ph type="title"/>
          </p:nvPr>
        </p:nvSpPr>
        <p:spPr/>
        <p:txBody>
          <a:bodyPr/>
          <a:lstStyle/>
          <a:p>
            <a:r>
              <a:rPr lang="en-CA" altLang="en-US" smtClean="0"/>
              <a:t>Computer Vision</a:t>
            </a:r>
          </a:p>
        </p:txBody>
      </p:sp>
      <p:sp>
        <p:nvSpPr>
          <p:cNvPr id="209923" name="Rectangle 3"/>
          <p:cNvSpPr>
            <a:spLocks noGrp="1" noChangeArrowheads="1"/>
          </p:cNvSpPr>
          <p:nvPr>
            <p:ph type="body" idx="1"/>
          </p:nvPr>
        </p:nvSpPr>
        <p:spPr>
          <a:xfrm>
            <a:off x="457200" y="1143000"/>
            <a:ext cx="8229600" cy="823913"/>
          </a:xfrm>
        </p:spPr>
        <p:txBody>
          <a:bodyPr/>
          <a:lstStyle/>
          <a:p>
            <a:r>
              <a:rPr lang="en-CA" altLang="en-US" dirty="0" smtClean="0"/>
              <a:t>The focus is on interpreting and understanding visual information.</a:t>
            </a:r>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endParaRPr lang="en-CA" altLang="en-US" dirty="0" smtClean="0"/>
          </a:p>
          <a:p>
            <a:pPr lvl="1">
              <a:buFont typeface="Times New Roman" panose="02020603050405020304" pitchFamily="18" charset="0"/>
              <a:buNone/>
            </a:pPr>
            <a:endParaRPr lang="en-CA" altLang="en-US" dirty="0" smtClean="0"/>
          </a:p>
        </p:txBody>
      </p:sp>
      <p:sp>
        <p:nvSpPr>
          <p:cNvPr id="39941" name="Text Box 6"/>
          <p:cNvSpPr txBox="1">
            <a:spLocks noChangeArrowheads="1"/>
          </p:cNvSpPr>
          <p:nvPr/>
        </p:nvSpPr>
        <p:spPr bwMode="auto">
          <a:xfrm>
            <a:off x="0" y="6142038"/>
            <a:ext cx="576580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For more information: </a:t>
            </a:r>
            <a:r>
              <a:rPr lang="en-US" altLang="en-US" sz="1200" dirty="0">
                <a:latin typeface="Arial" panose="020B0604020202020204" pitchFamily="34" charset="0"/>
                <a:hlinkClick r:id="rId4"/>
              </a:rPr>
              <a:t>http://pages.cpsc.ucalgary.ca/~boyd/pmwiki/pmwiki.php?n=Main.Research</a:t>
            </a:r>
            <a:endParaRPr lang="en-US" altLang="en-US" sz="1200" dirty="0">
              <a:latin typeface="Arial" panose="020B0604020202020204" pitchFamily="34" charset="0"/>
            </a:endParaRPr>
          </a:p>
          <a:p>
            <a:pPr>
              <a:spcBef>
                <a:spcPct val="50000"/>
              </a:spcBef>
              <a:buFontTx/>
              <a:buNone/>
            </a:pPr>
            <a:r>
              <a:rPr lang="en-US" altLang="en-US" sz="1200" dirty="0">
                <a:latin typeface="Arial" panose="020B0604020202020204" pitchFamily="34" charset="0"/>
                <a:hlinkClick r:id="rId5"/>
              </a:rPr>
              <a:t>http://people.ucalgary.ca/~jparker</a:t>
            </a:r>
            <a:r>
              <a:rPr lang="en-US" altLang="en-US" sz="1200" dirty="0" smtClean="0">
                <a:latin typeface="Arial" panose="020B0604020202020204" pitchFamily="34" charset="0"/>
                <a:hlinkClick r:id="rId5"/>
              </a:rPr>
              <a:t>/</a:t>
            </a:r>
            <a:r>
              <a:rPr lang="en-US" altLang="en-US" sz="1200" dirty="0" smtClean="0">
                <a:latin typeface="Arial" panose="020B0604020202020204" pitchFamily="34" charset="0"/>
              </a:rPr>
              <a:t> (Transferred to Arts)</a:t>
            </a:r>
            <a:endParaRPr lang="en-US" altLang="en-US" sz="1200" dirty="0">
              <a:latin typeface="Arial" panose="020B0604020202020204" pitchFamily="34" charset="0"/>
            </a:endParaRPr>
          </a:p>
        </p:txBody>
      </p:sp>
      <p:sp>
        <p:nvSpPr>
          <p:cNvPr id="39943" name="TextBox 17"/>
          <p:cNvSpPr txBox="1">
            <a:spLocks noChangeArrowheads="1"/>
          </p:cNvSpPr>
          <p:nvPr/>
        </p:nvSpPr>
        <p:spPr bwMode="auto">
          <a:xfrm>
            <a:off x="10333038" y="1627188"/>
            <a:ext cx="381000"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a:t>
            </a:r>
          </a:p>
        </p:txBody>
      </p:sp>
      <p:grpSp>
        <p:nvGrpSpPr>
          <p:cNvPr id="6" name="Group 5"/>
          <p:cNvGrpSpPr>
            <a:grpSpLocks/>
          </p:cNvGrpSpPr>
          <p:nvPr/>
        </p:nvGrpSpPr>
        <p:grpSpPr bwMode="auto">
          <a:xfrm>
            <a:off x="2692410" y="3102845"/>
            <a:ext cx="3594079" cy="1315127"/>
            <a:chOff x="4063216" y="1656217"/>
            <a:chExt cx="3594079" cy="1314657"/>
          </a:xfrm>
        </p:grpSpPr>
        <p:sp>
          <p:nvSpPr>
            <p:cNvPr id="39946" name="TextBox 3"/>
            <p:cNvSpPr txBox="1">
              <a:spLocks noChangeArrowheads="1"/>
            </p:cNvSpPr>
            <p:nvPr/>
          </p:nvSpPr>
          <p:spPr bwMode="auto">
            <a:xfrm>
              <a:off x="7276316" y="2570775"/>
              <a:ext cx="380979" cy="4000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a:t>
              </a:r>
            </a:p>
          </p:txBody>
        </p:sp>
        <p:sp>
          <p:nvSpPr>
            <p:cNvPr id="39947" name="TextBox 15"/>
            <p:cNvSpPr txBox="1">
              <a:spLocks noChangeArrowheads="1"/>
            </p:cNvSpPr>
            <p:nvPr/>
          </p:nvSpPr>
          <p:spPr bwMode="auto">
            <a:xfrm>
              <a:off x="4063216" y="1656217"/>
              <a:ext cx="380979" cy="40009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solidFill>
                    <a:srgbClr val="FF0000"/>
                  </a:solidFill>
                </a:rPr>
                <a:t>?</a:t>
              </a:r>
            </a:p>
          </p:txBody>
        </p:sp>
      </p:grpSp>
      <p:grpSp>
        <p:nvGrpSpPr>
          <p:cNvPr id="7" name="Group 6"/>
          <p:cNvGrpSpPr/>
          <p:nvPr/>
        </p:nvGrpSpPr>
        <p:grpSpPr>
          <a:xfrm>
            <a:off x="1680358" y="3070732"/>
            <a:ext cx="4415642" cy="2214992"/>
            <a:chOff x="1680358" y="3070732"/>
            <a:chExt cx="4415642" cy="2214992"/>
          </a:xfrm>
        </p:grpSpPr>
        <p:sp>
          <p:nvSpPr>
            <p:cNvPr id="3" name="Oval 2"/>
            <p:cNvSpPr/>
            <p:nvPr/>
          </p:nvSpPr>
          <p:spPr bwMode="auto">
            <a:xfrm>
              <a:off x="4479914" y="3070732"/>
              <a:ext cx="1006485" cy="1272668"/>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 name="Oval 15"/>
            <p:cNvSpPr/>
            <p:nvPr/>
          </p:nvSpPr>
          <p:spPr bwMode="auto">
            <a:xfrm>
              <a:off x="3581389" y="4012364"/>
              <a:ext cx="992177" cy="1071778"/>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 name="Oval 16"/>
            <p:cNvSpPr/>
            <p:nvPr/>
          </p:nvSpPr>
          <p:spPr bwMode="auto">
            <a:xfrm>
              <a:off x="1680358" y="3431672"/>
              <a:ext cx="1138238" cy="1854052"/>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 name="Oval 18"/>
            <p:cNvSpPr/>
            <p:nvPr/>
          </p:nvSpPr>
          <p:spPr bwMode="auto">
            <a:xfrm>
              <a:off x="5463129" y="3181770"/>
              <a:ext cx="632871" cy="636334"/>
            </a:xfrm>
            <a:prstGeom prst="ellipse">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8" name="Group 7"/>
          <p:cNvGrpSpPr/>
          <p:nvPr/>
        </p:nvGrpSpPr>
        <p:grpSpPr>
          <a:xfrm>
            <a:off x="806440" y="2867209"/>
            <a:ext cx="4433097" cy="2054100"/>
            <a:chOff x="806440" y="2867209"/>
            <a:chExt cx="4433097" cy="2054100"/>
          </a:xfrm>
        </p:grpSpPr>
        <p:sp>
          <p:nvSpPr>
            <p:cNvPr id="43019" name="TextBox 16"/>
            <p:cNvSpPr txBox="1">
              <a:spLocks noChangeArrowheads="1"/>
            </p:cNvSpPr>
            <p:nvPr/>
          </p:nvSpPr>
          <p:spPr bwMode="auto">
            <a:xfrm>
              <a:off x="806440" y="4195007"/>
              <a:ext cx="619125"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1" name="TextBox 16"/>
            <p:cNvSpPr txBox="1">
              <a:spLocks noChangeArrowheads="1"/>
            </p:cNvSpPr>
            <p:nvPr/>
          </p:nvSpPr>
          <p:spPr bwMode="auto">
            <a:xfrm>
              <a:off x="1422389" y="2867209"/>
              <a:ext cx="619125" cy="40005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2" name="TextBox 16"/>
            <p:cNvSpPr txBox="1">
              <a:spLocks noChangeArrowheads="1"/>
            </p:cNvSpPr>
            <p:nvPr/>
          </p:nvSpPr>
          <p:spPr bwMode="auto">
            <a:xfrm>
              <a:off x="3393269" y="3181769"/>
              <a:ext cx="577861"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sp>
          <p:nvSpPr>
            <p:cNvPr id="23" name="TextBox 16"/>
            <p:cNvSpPr txBox="1">
              <a:spLocks noChangeArrowheads="1"/>
            </p:cNvSpPr>
            <p:nvPr/>
          </p:nvSpPr>
          <p:spPr bwMode="auto">
            <a:xfrm>
              <a:off x="4661676" y="4521199"/>
              <a:ext cx="577861" cy="40011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FF0000"/>
                  </a:solidFill>
                </a:rPr>
                <a:t>No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1"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Computer Vision: Some Areas</a:t>
            </a:r>
          </a:p>
        </p:txBody>
      </p:sp>
      <p:sp>
        <p:nvSpPr>
          <p:cNvPr id="3" name="Content Placeholder 2"/>
          <p:cNvSpPr>
            <a:spLocks noGrp="1"/>
          </p:cNvSpPr>
          <p:nvPr>
            <p:ph idx="1"/>
          </p:nvPr>
        </p:nvSpPr>
        <p:spPr>
          <a:xfrm>
            <a:off x="457200" y="1057275"/>
            <a:ext cx="8229600" cy="5410200"/>
          </a:xfrm>
        </p:spPr>
        <p:txBody>
          <a:bodyPr/>
          <a:lstStyle/>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grpSp>
        <p:nvGrpSpPr>
          <p:cNvPr id="4" name="Group 12"/>
          <p:cNvGrpSpPr>
            <a:grpSpLocks/>
          </p:cNvGrpSpPr>
          <p:nvPr/>
        </p:nvGrpSpPr>
        <p:grpSpPr bwMode="auto">
          <a:xfrm>
            <a:off x="6216002" y="1161646"/>
            <a:ext cx="2738631" cy="2624502"/>
            <a:chOff x="4669558" y="1600200"/>
            <a:chExt cx="2738631" cy="2624857"/>
          </a:xfrm>
        </p:grpSpPr>
        <p:pic>
          <p:nvPicPr>
            <p:cNvPr id="40969" name="Picture 3" descr="C:\Users\tamj\AppData\Local\Microsoft\Windows\Temporary Internet Files\Content.IE5\GG8X2L6I\MP90039021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589" y="1600200"/>
              <a:ext cx="2514600" cy="179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flipH="1">
              <a:off x="6086475" y="1800252"/>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543675" y="2590934"/>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972" name="TextBox 10"/>
            <p:cNvSpPr txBox="1">
              <a:spLocks noChangeArrowheads="1"/>
            </p:cNvSpPr>
            <p:nvPr/>
          </p:nvSpPr>
          <p:spPr bwMode="auto">
            <a:xfrm>
              <a:off x="4669558" y="3393948"/>
              <a:ext cx="2677241" cy="831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600" dirty="0">
                  <a:latin typeface="Arial" panose="020B0604020202020204" pitchFamily="34" charset="0"/>
                </a:rPr>
                <a:t>Identification  of malignant </a:t>
              </a:r>
              <a:r>
                <a:rPr lang="en-US" altLang="en-US" sz="1600" dirty="0" smtClean="0">
                  <a:latin typeface="Arial" panose="020B0604020202020204" pitchFamily="34" charset="0"/>
                </a:rPr>
                <a:t>cells: Stanford (</a:t>
              </a:r>
              <a:r>
                <a:rPr lang="en-US" altLang="en-US" sz="1600" dirty="0" err="1" smtClean="0">
                  <a:latin typeface="Arial" panose="020B0604020202020204" pitchFamily="34" charset="0"/>
                </a:rPr>
                <a:t>Durmus</a:t>
              </a:r>
              <a:r>
                <a:rPr lang="en-US" altLang="en-US" sz="1600" dirty="0" smtClean="0">
                  <a:latin typeface="Arial" panose="020B0604020202020204" pitchFamily="34" charset="0"/>
                </a:rPr>
                <a:t> et. </a:t>
              </a:r>
              <a:r>
                <a:rPr lang="en-US" altLang="en-US" sz="1600" dirty="0" smtClean="0">
                  <a:latin typeface="Arial" panose="020B0604020202020204" pitchFamily="34" charset="0"/>
                </a:rPr>
                <a:t>al 2015)</a:t>
              </a:r>
              <a:endParaRPr lang="en-US" altLang="en-US" sz="1600" dirty="0">
                <a:latin typeface="Arial" panose="020B0604020202020204" pitchFamily="34" charset="0"/>
              </a:endParaRPr>
            </a:p>
          </p:txBody>
        </p:sp>
      </p:grpSp>
      <p:grpSp>
        <p:nvGrpSpPr>
          <p:cNvPr id="12" name="Group 11"/>
          <p:cNvGrpSpPr/>
          <p:nvPr/>
        </p:nvGrpSpPr>
        <p:grpSpPr>
          <a:xfrm>
            <a:off x="596505" y="914400"/>
            <a:ext cx="4217655" cy="5590033"/>
            <a:chOff x="596505" y="914400"/>
            <a:chExt cx="4217655" cy="5590033"/>
          </a:xfrm>
        </p:grpSpPr>
        <p:sp>
          <p:nvSpPr>
            <p:cNvPr id="40974" name="TextBox 3"/>
            <p:cNvSpPr txBox="1">
              <a:spLocks noChangeArrowheads="1"/>
            </p:cNvSpPr>
            <p:nvPr/>
          </p:nvSpPr>
          <p:spPr bwMode="auto">
            <a:xfrm>
              <a:off x="681497" y="6165879"/>
              <a:ext cx="2743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Image-based </a:t>
              </a:r>
              <a:r>
                <a:rPr lang="en-US" altLang="en-US" sz="1600" dirty="0" smtClean="0">
                  <a:latin typeface="Arial" panose="020B0604020202020204" pitchFamily="34" charset="0"/>
                </a:rPr>
                <a:t>search engines</a:t>
              </a:r>
              <a:endParaRPr lang="en-US" altLang="en-US" sz="1600" dirty="0">
                <a:latin typeface="Arial" panose="020B0604020202020204" pitchFamily="34" charset="0"/>
              </a:endParaRPr>
            </a:p>
          </p:txBody>
        </p:sp>
        <p:grpSp>
          <p:nvGrpSpPr>
            <p:cNvPr id="11" name="Group 10"/>
            <p:cNvGrpSpPr/>
            <p:nvPr/>
          </p:nvGrpSpPr>
          <p:grpSpPr>
            <a:xfrm>
              <a:off x="596505" y="914400"/>
              <a:ext cx="4217655" cy="5214521"/>
              <a:chOff x="596505" y="914400"/>
              <a:chExt cx="4217655" cy="5214521"/>
            </a:xfrm>
          </p:grpSpPr>
          <p:pic>
            <p:nvPicPr>
              <p:cNvPr id="7" name="Picture 6"/>
              <p:cNvPicPr>
                <a:picLocks noChangeAspect="1"/>
              </p:cNvPicPr>
              <p:nvPr/>
            </p:nvPicPr>
            <p:blipFill>
              <a:blip r:embed="rId4"/>
              <a:stretch>
                <a:fillRect/>
              </a:stretch>
            </p:blipFill>
            <p:spPr>
              <a:xfrm>
                <a:off x="681497" y="1314509"/>
                <a:ext cx="4132663" cy="4814412"/>
              </a:xfrm>
              <a:prstGeom prst="rect">
                <a:avLst/>
              </a:prstGeom>
            </p:spPr>
          </p:pic>
          <p:sp>
            <p:nvSpPr>
              <p:cNvPr id="19" name="Rectangle 18"/>
              <p:cNvSpPr/>
              <p:nvPr/>
            </p:nvSpPr>
            <p:spPr>
              <a:xfrm>
                <a:off x="596505" y="914400"/>
                <a:ext cx="1418786" cy="400110"/>
              </a:xfrm>
              <a:prstGeom prst="rect">
                <a:avLst/>
              </a:prstGeom>
            </p:spPr>
            <p:txBody>
              <a:bodyPr wrap="none">
                <a:spAutoFit/>
              </a:bodyPr>
              <a:lstStyle/>
              <a:p>
                <a:r>
                  <a:rPr lang="en-US" altLang="en-US" sz="2000" dirty="0" smtClean="0"/>
                  <a:t>Recognition</a:t>
                </a:r>
                <a:endParaRPr lang="en-US" altLang="en-US" sz="2000" dirty="0"/>
              </a:p>
            </p:txBody>
          </p:sp>
        </p:grpSp>
      </p:grpSp>
      <p:grpSp>
        <p:nvGrpSpPr>
          <p:cNvPr id="15" name="Group 14"/>
          <p:cNvGrpSpPr/>
          <p:nvPr/>
        </p:nvGrpSpPr>
        <p:grpSpPr>
          <a:xfrm>
            <a:off x="5588800" y="4104836"/>
            <a:ext cx="3505200" cy="2494497"/>
            <a:chOff x="4562475" y="4330309"/>
            <a:chExt cx="3505200" cy="2494497"/>
          </a:xfrm>
        </p:grpSpPr>
        <p:sp>
          <p:nvSpPr>
            <p:cNvPr id="40968" name="TextBox 14"/>
            <p:cNvSpPr txBox="1">
              <a:spLocks noChangeArrowheads="1"/>
            </p:cNvSpPr>
            <p:nvPr/>
          </p:nvSpPr>
          <p:spPr bwMode="auto">
            <a:xfrm>
              <a:off x="4562475" y="6486308"/>
              <a:ext cx="3505200" cy="33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t>Removing imperfections such as blurring</a:t>
              </a:r>
            </a:p>
          </p:txBody>
        </p:sp>
        <p:sp>
          <p:nvSpPr>
            <p:cNvPr id="18" name="Rectangle 17"/>
            <p:cNvSpPr/>
            <p:nvPr/>
          </p:nvSpPr>
          <p:spPr>
            <a:xfrm>
              <a:off x="6672259" y="4330309"/>
              <a:ext cx="1385444" cy="400110"/>
            </a:xfrm>
            <a:prstGeom prst="rect">
              <a:avLst/>
            </a:prstGeom>
          </p:spPr>
          <p:txBody>
            <a:bodyPr wrap="none">
              <a:spAutoFit/>
            </a:bodyPr>
            <a:lstStyle/>
            <a:p>
              <a:r>
                <a:rPr lang="en-US" altLang="en-US" sz="2000" dirty="0"/>
                <a:t>Restoration</a:t>
              </a:r>
            </a:p>
          </p:txBody>
        </p:sp>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l="24258" t="58443" r="65916" b="30064"/>
            <a:stretch/>
          </p:blipFill>
          <p:spPr>
            <a:xfrm>
              <a:off x="5843410" y="4677318"/>
              <a:ext cx="2084898" cy="18288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Computer Vision: Higher-Level Courses</a:t>
            </a:r>
          </a:p>
        </p:txBody>
      </p:sp>
      <p:sp>
        <p:nvSpPr>
          <p:cNvPr id="41987" name="Content Placeholder 2"/>
          <p:cNvSpPr>
            <a:spLocks noGrp="1"/>
          </p:cNvSpPr>
          <p:nvPr>
            <p:ph idx="1"/>
          </p:nvPr>
        </p:nvSpPr>
        <p:spPr/>
        <p:txBody>
          <a:bodyPr/>
          <a:lstStyle/>
          <a:p>
            <a:r>
              <a:rPr lang="en-US" altLang="en-US" smtClean="0"/>
              <a:t>CPSC 535: Introduction to image analysis and computer vision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CA" altLang="en-US" smtClean="0"/>
              <a:t>Software Engineering</a:t>
            </a:r>
          </a:p>
        </p:txBody>
      </p:sp>
      <p:sp>
        <p:nvSpPr>
          <p:cNvPr id="211971" name="Rectangle 3"/>
          <p:cNvSpPr>
            <a:spLocks noGrp="1" noChangeArrowheads="1"/>
          </p:cNvSpPr>
          <p:nvPr>
            <p:ph type="body" idx="1"/>
          </p:nvPr>
        </p:nvSpPr>
        <p:spPr>
          <a:xfrm>
            <a:off x="457200" y="1108075"/>
            <a:ext cx="8077200" cy="5368925"/>
          </a:xfrm>
        </p:spPr>
        <p:txBody>
          <a:bodyPr/>
          <a:lstStyle/>
          <a:p>
            <a:r>
              <a:rPr lang="en-CA" altLang="en-US" smtClean="0"/>
              <a:t>Concerned with employing systematic ways of producing good software on time and within budget.</a:t>
            </a:r>
          </a:p>
          <a:p>
            <a:r>
              <a:rPr lang="en-CA" altLang="en-US" smtClean="0"/>
              <a:t>A typical person can only hold ~7 concepts in their mind at a time.</a:t>
            </a:r>
          </a:p>
          <a:p>
            <a:pPr lvl="1"/>
            <a:r>
              <a:rPr lang="en-CA" altLang="en-US" smtClean="0"/>
              <a:t>A typical computer program consists of more than 7 ‘parts’.</a:t>
            </a:r>
          </a:p>
          <a:p>
            <a:r>
              <a:rPr lang="en-CA" altLang="en-US" smtClean="0"/>
              <a:t>Consequently mechanisms for dealing with this complexity are needed.</a:t>
            </a:r>
          </a:p>
          <a:p>
            <a:pPr lvl="1"/>
            <a:r>
              <a:rPr lang="en-CA" altLang="en-US" smtClean="0"/>
              <a:t>Top down approach is one way: break a large (hard to conceive) problem into smaller more manageable parts.</a:t>
            </a:r>
          </a:p>
        </p:txBody>
      </p:sp>
      <p:sp>
        <p:nvSpPr>
          <p:cNvPr id="43012" name="Text Box 7"/>
          <p:cNvSpPr txBox="1">
            <a:spLocks noChangeArrowheads="1"/>
          </p:cNvSpPr>
          <p:nvPr/>
        </p:nvSpPr>
        <p:spPr bwMode="auto">
          <a:xfrm>
            <a:off x="0" y="6394450"/>
            <a:ext cx="57277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3"/>
              </a:rPr>
              <a:t>http://www.cpsc.ucalgary.ca/cpsc_research/areas/evolutionary</a:t>
            </a:r>
            <a:endParaRPr lang="en-US" altLang="en-US" sz="12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9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1971">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197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19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smtClean="0"/>
              <a:t>Software Engineering (2): Techniques</a:t>
            </a:r>
          </a:p>
        </p:txBody>
      </p:sp>
      <p:sp>
        <p:nvSpPr>
          <p:cNvPr id="44035" name="Rectangle 3"/>
          <p:cNvSpPr>
            <a:spLocks noGrp="1" noChangeArrowheads="1"/>
          </p:cNvSpPr>
          <p:nvPr>
            <p:ph type="body" idx="1"/>
          </p:nvPr>
        </p:nvSpPr>
        <p:spPr/>
        <p:txBody>
          <a:bodyPr/>
          <a:lstStyle/>
          <a:p>
            <a:r>
              <a:rPr lang="en-US" altLang="en-US" smtClean="0"/>
              <a:t>Agile development</a:t>
            </a:r>
          </a:p>
          <a:p>
            <a:r>
              <a:rPr lang="en-US" altLang="en-US" smtClean="0"/>
              <a:t>Design patterns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Agile Programming</a:t>
            </a:r>
          </a:p>
        </p:txBody>
      </p:sp>
      <p:sp>
        <p:nvSpPr>
          <p:cNvPr id="231427" name="Rectangle 3"/>
          <p:cNvSpPr>
            <a:spLocks noGrp="1" noChangeArrowheads="1"/>
          </p:cNvSpPr>
          <p:nvPr>
            <p:ph type="body" idx="1"/>
          </p:nvPr>
        </p:nvSpPr>
        <p:spPr/>
        <p:txBody>
          <a:bodyPr/>
          <a:lstStyle/>
          <a:p>
            <a:r>
              <a:rPr lang="en-US" altLang="en-US" smtClean="0"/>
              <a:t>The focus is on reducing risk by producing a new iteration/version of the software in a short period of time (~1 – 4 weeks).</a:t>
            </a:r>
          </a:p>
          <a:p>
            <a:r>
              <a:rPr lang="en-US" altLang="en-US" smtClean="0"/>
              <a:t>The project is then evaluated.</a:t>
            </a:r>
          </a:p>
          <a:p>
            <a:pPr lvl="1"/>
            <a:r>
              <a:rPr lang="en-US" altLang="en-US" smtClean="0"/>
              <a:t>The emphasis is on real time and face-to-face communication between developers over written documentation.</a:t>
            </a:r>
          </a:p>
          <a:p>
            <a:pPr lvl="1"/>
            <a:r>
              <a:rPr lang="en-US" altLang="en-US" smtClean="0"/>
              <a:t>Everyone associated with the project is brought together: developers, software testers, project managers and end users.</a:t>
            </a:r>
          </a:p>
          <a:p>
            <a:pPr lvl="1"/>
            <a:r>
              <a:rPr lang="en-US" altLang="en-US" smtClean="0"/>
              <a:t>Benefit: reduced development time with fewer misunderstandings.</a:t>
            </a:r>
          </a:p>
          <a:p>
            <a:r>
              <a:rPr lang="en-US" altLang="en-US" smtClean="0"/>
              <a:t>Contrast with traditional development: formal processes are followed such as heavily documenting program code.</a:t>
            </a:r>
          </a:p>
          <a:p>
            <a:pPr lvl="1"/>
            <a:r>
              <a:rPr lang="en-US" altLang="en-US" smtClean="0"/>
              <a:t>Versions are produced less frequently than with the agile approach.</a:t>
            </a:r>
          </a:p>
          <a:p>
            <a:pPr lvl="1"/>
            <a:r>
              <a:rPr lang="en-US" altLang="en-US" smtClean="0"/>
              <a:t>Documentation is the way that others understand how the code works.</a:t>
            </a:r>
          </a:p>
          <a:p>
            <a:pPr lvl="1"/>
            <a:r>
              <a:rPr lang="en-US" altLang="en-US" smtClean="0"/>
              <a:t>The client may be periodically be asked to “sign-off” on the software.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14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14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14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142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142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142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142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14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Agile Programming (2)</a:t>
            </a:r>
          </a:p>
        </p:txBody>
      </p:sp>
      <p:sp>
        <p:nvSpPr>
          <p:cNvPr id="232451" name="Rectangle 3"/>
          <p:cNvSpPr>
            <a:spLocks noGrp="1" noChangeArrowheads="1"/>
          </p:cNvSpPr>
          <p:nvPr>
            <p:ph type="body" idx="1"/>
          </p:nvPr>
        </p:nvSpPr>
        <p:spPr/>
        <p:txBody>
          <a:bodyPr/>
          <a:lstStyle/>
          <a:p>
            <a:r>
              <a:rPr lang="en-US" altLang="en-US" smtClean="0"/>
              <a:t>Traditional approaches work well for extremely large projects that require a high degree of reliability.</a:t>
            </a:r>
          </a:p>
          <a:p>
            <a:r>
              <a:rPr lang="en-US" altLang="en-US" smtClean="0"/>
              <a:t>Agile programming works well for smaller (although still large) projects where having a shorter development time is crucial.</a:t>
            </a:r>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2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24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Design Patterns</a:t>
            </a:r>
          </a:p>
        </p:txBody>
      </p:sp>
      <p:sp>
        <p:nvSpPr>
          <p:cNvPr id="233475" name="Rectangle 3"/>
          <p:cNvSpPr>
            <a:spLocks noGrp="1" noChangeArrowheads="1"/>
          </p:cNvSpPr>
          <p:nvPr>
            <p:ph type="body" idx="1"/>
          </p:nvPr>
        </p:nvSpPr>
        <p:spPr/>
        <p:txBody>
          <a:bodyPr/>
          <a:lstStyle/>
          <a:p>
            <a:r>
              <a:rPr lang="en-US" altLang="en-US" smtClean="0"/>
              <a:t>A design pattern: a way of creating software that has been shown to be been sound under a number of different contexts.</a:t>
            </a:r>
          </a:p>
          <a:p>
            <a:r>
              <a:rPr lang="en-US" altLang="en-US" smtClean="0"/>
              <a:t>Design patterns are a way of documenting successful past approaches</a:t>
            </a:r>
          </a:p>
          <a:p>
            <a:pPr lvl="1"/>
            <a:r>
              <a:rPr lang="en-US" altLang="en-US" smtClean="0"/>
              <a:t>Top down design: although not one of the formally recognized designed patterns it shares some similarities to those approaches.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34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347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34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smtClean="0"/>
              <a:t>Software Engineering: Higher-Level Courses</a:t>
            </a:r>
          </a:p>
        </p:txBody>
      </p:sp>
      <p:sp>
        <p:nvSpPr>
          <p:cNvPr id="48131" name="Content Placeholder 2"/>
          <p:cNvSpPr>
            <a:spLocks noGrp="1"/>
          </p:cNvSpPr>
          <p:nvPr>
            <p:ph idx="1"/>
          </p:nvPr>
        </p:nvSpPr>
        <p:spPr/>
        <p:txBody>
          <a:bodyPr/>
          <a:lstStyle/>
          <a:p>
            <a:r>
              <a:rPr lang="en-US" altLang="en-US" smtClean="0"/>
              <a:t>Software Engineering 301 Analysis and Design of Large-Scale Software I (required for all CPSC majors)</a:t>
            </a:r>
          </a:p>
          <a:p>
            <a:r>
              <a:rPr lang="en-US" altLang="en-US" smtClean="0"/>
              <a:t>Software Engineering 401 Analysis and Design of Large-Scale Software II </a:t>
            </a:r>
          </a:p>
          <a:p>
            <a:r>
              <a:rPr lang="en-US" altLang="en-US" smtClean="0"/>
              <a:t>Software Engineering 403 Software Development in Teams and Organizations </a:t>
            </a:r>
          </a:p>
          <a:p>
            <a:r>
              <a:rPr lang="en-US" altLang="en-US" smtClean="0"/>
              <a:t>Software Engineering 437 Software Testing</a:t>
            </a:r>
          </a:p>
          <a:p>
            <a:r>
              <a:rPr lang="en-US" altLang="en-US" smtClean="0"/>
              <a:t>Software Engineering 471 Software Requirements Engineering </a:t>
            </a:r>
          </a:p>
          <a:p>
            <a:r>
              <a:rPr lang="en-US" altLang="en-US" smtClean="0"/>
              <a:t>Software Engineering 511 Software Process and Project Management </a:t>
            </a:r>
          </a:p>
          <a:p>
            <a:r>
              <a:rPr lang="en-US" altLang="en-US" smtClean="0"/>
              <a:t>Software Engineering 513 Web-Based Systems </a:t>
            </a:r>
          </a:p>
          <a:p>
            <a:r>
              <a:rPr lang="en-US" altLang="en-US" smtClean="0"/>
              <a:t>Software Engineering 515 Agile Software Engineering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smtClean="0"/>
              <a:t>Software Engineering: Higher-Level Courses (2)</a:t>
            </a:r>
          </a:p>
        </p:txBody>
      </p:sp>
      <p:sp>
        <p:nvSpPr>
          <p:cNvPr id="49155" name="Content Placeholder 2"/>
          <p:cNvSpPr>
            <a:spLocks noGrp="1"/>
          </p:cNvSpPr>
          <p:nvPr>
            <p:ph idx="1"/>
          </p:nvPr>
        </p:nvSpPr>
        <p:spPr/>
        <p:txBody>
          <a:bodyPr/>
          <a:lstStyle/>
          <a:p>
            <a:r>
              <a:rPr lang="en-US" altLang="en-US" smtClean="0"/>
              <a:t>Software Engineering 521 Software Reliability and Software Quality </a:t>
            </a:r>
          </a:p>
          <a:p>
            <a:r>
              <a:rPr lang="en-US" altLang="en-US" smtClean="0"/>
              <a:t>Software Engineering 523 Formal Methods </a:t>
            </a:r>
          </a:p>
          <a:p>
            <a:r>
              <a:rPr lang="en-US" altLang="en-US" smtClean="0"/>
              <a:t>Software Engineering 533 Software Performance Evaluation </a:t>
            </a:r>
          </a:p>
          <a:p>
            <a:r>
              <a:rPr lang="en-US" altLang="en-US" smtClean="0"/>
              <a:t>Software Engineering 541 Fundamentals of Software Evolution and Reuse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smtClean="0"/>
              <a:t>Computer Security</a:t>
            </a:r>
          </a:p>
        </p:txBody>
      </p:sp>
      <p:sp>
        <p:nvSpPr>
          <p:cNvPr id="56323" name="Rectangle 3"/>
          <p:cNvSpPr>
            <a:spLocks noGrp="1" noChangeArrowheads="1"/>
          </p:cNvSpPr>
          <p:nvPr>
            <p:ph type="body" idx="1"/>
          </p:nvPr>
        </p:nvSpPr>
        <p:spPr/>
        <p:txBody>
          <a:bodyPr/>
          <a:lstStyle/>
          <a:p>
            <a:r>
              <a:rPr lang="en-US" altLang="en-US" dirty="0" smtClean="0"/>
              <a:t>It can involve the creation of malicious software (‘malware’)</a:t>
            </a:r>
          </a:p>
        </p:txBody>
      </p:sp>
      <p:grpSp>
        <p:nvGrpSpPr>
          <p:cNvPr id="2" name="Group 38"/>
          <p:cNvGrpSpPr>
            <a:grpSpLocks/>
          </p:cNvGrpSpPr>
          <p:nvPr/>
        </p:nvGrpSpPr>
        <p:grpSpPr bwMode="auto">
          <a:xfrm>
            <a:off x="203200" y="1752600"/>
            <a:ext cx="2501900" cy="2297113"/>
            <a:chOff x="128" y="1104"/>
            <a:chExt cx="1576" cy="1447"/>
          </a:xfrm>
        </p:grpSpPr>
        <p:grpSp>
          <p:nvGrpSpPr>
            <p:cNvPr id="50191" name="Group 28"/>
            <p:cNvGrpSpPr>
              <a:grpSpLocks/>
            </p:cNvGrpSpPr>
            <p:nvPr/>
          </p:nvGrpSpPr>
          <p:grpSpPr bwMode="auto">
            <a:xfrm>
              <a:off x="128" y="1104"/>
              <a:ext cx="658" cy="719"/>
              <a:chOff x="1160" y="1136"/>
              <a:chExt cx="658" cy="719"/>
            </a:xfrm>
          </p:grpSpPr>
          <p:pic>
            <p:nvPicPr>
              <p:cNvPr id="50199" name="Picture 19"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1160" y="1136"/>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00" name="Text Box 23"/>
              <p:cNvSpPr txBox="1">
                <a:spLocks noChangeArrowheads="1"/>
              </p:cNvSpPr>
              <p:nvPr/>
            </p:nvSpPr>
            <p:spPr bwMode="auto">
              <a:xfrm>
                <a:off x="1280" y="1376"/>
                <a:ext cx="4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Cheap Viagra!</a:t>
                </a:r>
              </a:p>
            </p:txBody>
          </p:sp>
        </p:grpSp>
        <p:grpSp>
          <p:nvGrpSpPr>
            <p:cNvPr id="50192" name="Group 29"/>
            <p:cNvGrpSpPr>
              <a:grpSpLocks/>
            </p:cNvGrpSpPr>
            <p:nvPr/>
          </p:nvGrpSpPr>
          <p:grpSpPr bwMode="auto">
            <a:xfrm>
              <a:off x="480" y="1576"/>
              <a:ext cx="658" cy="719"/>
              <a:chOff x="2456" y="1216"/>
              <a:chExt cx="658" cy="719"/>
            </a:xfrm>
          </p:grpSpPr>
          <p:pic>
            <p:nvPicPr>
              <p:cNvPr id="50197" name="Picture 24"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2456" y="1216"/>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8" name="Text Box 25"/>
              <p:cNvSpPr txBox="1">
                <a:spLocks noChangeArrowheads="1"/>
              </p:cNvSpPr>
              <p:nvPr/>
            </p:nvSpPr>
            <p:spPr bwMode="auto">
              <a:xfrm>
                <a:off x="2496" y="1512"/>
                <a:ext cx="552"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Become rich overnight!</a:t>
                </a:r>
              </a:p>
            </p:txBody>
          </p:sp>
        </p:grpSp>
        <p:grpSp>
          <p:nvGrpSpPr>
            <p:cNvPr id="50193" name="Group 31"/>
            <p:cNvGrpSpPr>
              <a:grpSpLocks/>
            </p:cNvGrpSpPr>
            <p:nvPr/>
          </p:nvGrpSpPr>
          <p:grpSpPr bwMode="auto">
            <a:xfrm>
              <a:off x="912" y="1112"/>
              <a:ext cx="658" cy="719"/>
              <a:chOff x="1848" y="1488"/>
              <a:chExt cx="658" cy="719"/>
            </a:xfrm>
          </p:grpSpPr>
          <p:pic>
            <p:nvPicPr>
              <p:cNvPr id="50195" name="Picture 26" descr="MC910216312[1]"/>
              <p:cNvPicPr>
                <a:picLocks noChangeAspect="1" noChangeArrowheads="1"/>
              </p:cNvPicPr>
              <p:nvPr/>
            </p:nvPicPr>
            <p:blipFill>
              <a:blip r:embed="rId2">
                <a:extLst>
                  <a:ext uri="{28A0092B-C50C-407E-A947-70E740481C1C}">
                    <a14:useLocalDpi xmlns:a14="http://schemas.microsoft.com/office/drawing/2010/main" val="0"/>
                  </a:ext>
                </a:extLst>
              </a:blip>
              <a:srcRect l="24815" r="25377" b="13777"/>
              <a:stretch>
                <a:fillRect/>
              </a:stretch>
            </p:blipFill>
            <p:spPr bwMode="auto">
              <a:xfrm>
                <a:off x="1848" y="1488"/>
                <a:ext cx="658" cy="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6" name="Text Box 27"/>
              <p:cNvSpPr txBox="1">
                <a:spLocks noChangeArrowheads="1"/>
              </p:cNvSpPr>
              <p:nvPr/>
            </p:nvSpPr>
            <p:spPr bwMode="auto">
              <a:xfrm>
                <a:off x="1880" y="1728"/>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200">
                    <a:latin typeface="Arial" panose="020B0604020202020204" pitchFamily="34" charset="0"/>
                  </a:rPr>
                  <a:t>Buy more! Pay less!</a:t>
                </a:r>
              </a:p>
            </p:txBody>
          </p:sp>
        </p:grpSp>
        <p:sp>
          <p:nvSpPr>
            <p:cNvPr id="50194" name="Text Box 32"/>
            <p:cNvSpPr txBox="1">
              <a:spLocks noChangeArrowheads="1"/>
            </p:cNvSpPr>
            <p:nvPr/>
          </p:nvSpPr>
          <p:spPr bwMode="auto">
            <a:xfrm>
              <a:off x="136" y="2320"/>
              <a:ext cx="15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Spam generators</a:t>
              </a:r>
            </a:p>
          </p:txBody>
        </p:sp>
      </p:grpSp>
      <p:sp>
        <p:nvSpPr>
          <p:cNvPr id="50186" name="Text Box 37"/>
          <p:cNvSpPr txBox="1">
            <a:spLocks noChangeArrowheads="1"/>
          </p:cNvSpPr>
          <p:nvPr/>
        </p:nvSpPr>
        <p:spPr bwMode="auto">
          <a:xfrm>
            <a:off x="5499100" y="3606801"/>
            <a:ext cx="3644900"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1800" dirty="0">
                <a:latin typeface="Arial" panose="020B0604020202020204" pitchFamily="34" charset="0"/>
              </a:rPr>
              <a:t>Purpose: learn about how malicious software is created and distributed.</a:t>
            </a:r>
          </a:p>
          <a:p>
            <a:pPr eaLnBrk="1" hangingPunct="1">
              <a:spcBef>
                <a:spcPct val="50000"/>
              </a:spcBef>
              <a:buFontTx/>
              <a:buChar char="•"/>
            </a:pPr>
            <a:r>
              <a:rPr lang="en-US" altLang="en-US" sz="1800" dirty="0">
                <a:latin typeface="Arial" panose="020B0604020202020204" pitchFamily="34" charset="0"/>
              </a:rPr>
              <a:t>Goal: develop countermeasures to protect computer systems</a:t>
            </a:r>
          </a:p>
        </p:txBody>
      </p:sp>
      <p:sp>
        <p:nvSpPr>
          <p:cNvPr id="50184" name="Text Box 7"/>
          <p:cNvSpPr txBox="1">
            <a:spLocks noChangeArrowheads="1"/>
          </p:cNvSpPr>
          <p:nvPr/>
        </p:nvSpPr>
        <p:spPr bwMode="auto">
          <a:xfrm>
            <a:off x="3416300" y="6300788"/>
            <a:ext cx="57277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For more information: </a:t>
            </a:r>
          </a:p>
          <a:p>
            <a:pPr>
              <a:spcBef>
                <a:spcPct val="50000"/>
              </a:spcBef>
              <a:buFontTx/>
              <a:buNone/>
            </a:pPr>
            <a:r>
              <a:rPr lang="en-US" altLang="en-US" sz="1200">
                <a:latin typeface="Arial" panose="020B0604020202020204" pitchFamily="34" charset="0"/>
                <a:hlinkClick r:id="rId3"/>
              </a:rPr>
              <a:t>http://icis.cpsc.ucalgary.ca/</a:t>
            </a:r>
            <a:endParaRPr lang="en-US" altLang="en-US" sz="1200">
              <a:latin typeface="Arial" panose="020B0604020202020204" pitchFamily="34" charset="0"/>
            </a:endParaRPr>
          </a:p>
        </p:txBody>
      </p:sp>
      <p:grpSp>
        <p:nvGrpSpPr>
          <p:cNvPr id="11" name="Group 10"/>
          <p:cNvGrpSpPr/>
          <p:nvPr/>
        </p:nvGrpSpPr>
        <p:grpSpPr>
          <a:xfrm>
            <a:off x="-42863" y="5400663"/>
            <a:ext cx="1693863" cy="1457329"/>
            <a:chOff x="-42863" y="5400663"/>
            <a:chExt cx="1693863" cy="1457329"/>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63" y="5400663"/>
              <a:ext cx="1609725" cy="1073150"/>
            </a:xfrm>
            <a:prstGeom prst="rect">
              <a:avLst/>
            </a:prstGeom>
          </p:spPr>
        </p:pic>
        <p:grpSp>
          <p:nvGrpSpPr>
            <p:cNvPr id="9" name="Group 8"/>
            <p:cNvGrpSpPr/>
            <p:nvPr/>
          </p:nvGrpSpPr>
          <p:grpSpPr>
            <a:xfrm>
              <a:off x="0" y="6324947"/>
              <a:ext cx="1651000" cy="533045"/>
              <a:chOff x="0" y="6324947"/>
              <a:chExt cx="1651000" cy="533045"/>
            </a:xfrm>
          </p:grpSpPr>
          <p:sp>
            <p:nvSpPr>
              <p:cNvPr id="50188" name="Text Box 34"/>
              <p:cNvSpPr txBox="1">
                <a:spLocks noChangeArrowheads="1"/>
              </p:cNvSpPr>
              <p:nvPr/>
            </p:nvSpPr>
            <p:spPr bwMode="auto">
              <a:xfrm>
                <a:off x="0" y="6491280"/>
                <a:ext cx="1651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Spyware</a:t>
                </a:r>
              </a:p>
            </p:txBody>
          </p:sp>
          <p:sp>
            <p:nvSpPr>
              <p:cNvPr id="5" name="TextBox 4"/>
              <p:cNvSpPr txBox="1"/>
              <p:nvPr/>
            </p:nvSpPr>
            <p:spPr>
              <a:xfrm>
                <a:off x="647700" y="6324947"/>
                <a:ext cx="1003300" cy="276999"/>
              </a:xfrm>
              <a:prstGeom prst="rect">
                <a:avLst/>
              </a:prstGeom>
              <a:noFill/>
            </p:spPr>
            <p:txBody>
              <a:bodyPr wrap="square" rtlCol="0">
                <a:spAutoFit/>
              </a:bodyPr>
              <a:lstStyle/>
              <a:p>
                <a:r>
                  <a:rPr lang="en-US" sz="1200" dirty="0" err="1" smtClean="0">
                    <a:solidFill>
                      <a:srgbClr val="FF0000"/>
                    </a:solidFill>
                  </a:rPr>
                  <a:t>Colourbox</a:t>
                </a:r>
                <a:endParaRPr lang="en-US" sz="1200" dirty="0">
                  <a:solidFill>
                    <a:srgbClr val="FF0000"/>
                  </a:solidFill>
                </a:endParaRPr>
              </a:p>
            </p:txBody>
          </p:sp>
        </p:grpSp>
      </p:grpSp>
      <p:pic>
        <p:nvPicPr>
          <p:cNvPr id="33"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7291" y="2971800"/>
            <a:ext cx="990532" cy="67273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6388176" y="1895341"/>
            <a:ext cx="2104381" cy="1177265"/>
            <a:chOff x="6388176" y="1895341"/>
            <a:chExt cx="2104381" cy="1177265"/>
          </a:xfrm>
        </p:grpSpPr>
        <p:cxnSp>
          <p:nvCxnSpPr>
            <p:cNvPr id="15" name="Straight Connector 14"/>
            <p:cNvCxnSpPr>
              <a:stCxn id="35" idx="4"/>
              <a:endCxn id="33" idx="0"/>
            </p:cNvCxnSpPr>
            <p:nvPr/>
          </p:nvCxnSpPr>
          <p:spPr>
            <a:xfrm>
              <a:off x="7198123" y="2117623"/>
              <a:ext cx="1294434" cy="854177"/>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3" name="Can 12"/>
            <p:cNvSpPr/>
            <p:nvPr/>
          </p:nvSpPr>
          <p:spPr>
            <a:xfrm rot="2220931">
              <a:off x="6388176" y="1988741"/>
              <a:ext cx="673100" cy="1054895"/>
            </a:xfrm>
            <a:prstGeom prst="ca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XXX</a:t>
              </a:r>
              <a:endParaRPr lang="en-US" dirty="0" smtClean="0">
                <a:solidFill>
                  <a:schemeClr val="tx1"/>
                </a:solidFill>
              </a:endParaRPr>
            </a:p>
          </p:txBody>
        </p:sp>
        <p:sp>
          <p:nvSpPr>
            <p:cNvPr id="35" name="Can 34"/>
            <p:cNvSpPr/>
            <p:nvPr/>
          </p:nvSpPr>
          <p:spPr>
            <a:xfrm rot="2220931">
              <a:off x="7005533" y="1895341"/>
              <a:ext cx="214171" cy="315625"/>
            </a:xfrm>
            <a:prstGeom prst="ca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cxnSp>
          <p:nvCxnSpPr>
            <p:cNvPr id="40" name="Straight Connector 39"/>
            <p:cNvCxnSpPr/>
            <p:nvPr/>
          </p:nvCxnSpPr>
          <p:spPr>
            <a:xfrm>
              <a:off x="7193897" y="2138877"/>
              <a:ext cx="996198" cy="933729"/>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35" idx="4"/>
            </p:cNvCxnSpPr>
            <p:nvPr/>
          </p:nvCxnSpPr>
          <p:spPr>
            <a:xfrm>
              <a:off x="7198123" y="2117623"/>
              <a:ext cx="1141090" cy="932618"/>
            </a:xfrm>
            <a:prstGeom prst="line">
              <a:avLst/>
            </a:prstGeom>
            <a:ln w="254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2066729" y="4374475"/>
            <a:ext cx="2131563" cy="1631043"/>
            <a:chOff x="2066729" y="4374475"/>
            <a:chExt cx="2131563" cy="1631043"/>
          </a:xfrm>
        </p:grpSpPr>
        <p:grpSp>
          <p:nvGrpSpPr>
            <p:cNvPr id="12" name="Group 11"/>
            <p:cNvGrpSpPr/>
            <p:nvPr/>
          </p:nvGrpSpPr>
          <p:grpSpPr>
            <a:xfrm>
              <a:off x="2066729" y="4374475"/>
              <a:ext cx="2131563" cy="1631043"/>
              <a:chOff x="2066729" y="4374475"/>
              <a:chExt cx="2131563" cy="1631043"/>
            </a:xfrm>
          </p:grpSpPr>
          <p:pic>
            <p:nvPicPr>
              <p:cNvPr id="31"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6729" y="4374475"/>
                <a:ext cx="2131563" cy="1447686"/>
              </a:xfrm>
              <a:prstGeom prst="rect">
                <a:avLst/>
              </a:prstGeom>
              <a:noFill/>
              <a:extLst>
                <a:ext uri="{909E8E84-426E-40DD-AFC4-6F175D3DCCD1}">
                  <a14:hiddenFill xmlns:a14="http://schemas.microsoft.com/office/drawing/2010/main">
                    <a:solidFill>
                      <a:srgbClr val="FFFFFF"/>
                    </a:solidFill>
                  </a14:hiddenFill>
                </a:ext>
              </a:extLst>
            </p:spPr>
          </p:pic>
          <p:sp>
            <p:nvSpPr>
              <p:cNvPr id="50190" name="Text Box 33"/>
              <p:cNvSpPr txBox="1">
                <a:spLocks noChangeArrowheads="1"/>
              </p:cNvSpPr>
              <p:nvPr/>
            </p:nvSpPr>
            <p:spPr bwMode="auto">
              <a:xfrm>
                <a:off x="2082799" y="5638805"/>
                <a:ext cx="1651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Arial" panose="020B0604020202020204" pitchFamily="34" charset="0"/>
                  </a:rPr>
                  <a:t>Virus software</a:t>
                </a:r>
              </a:p>
            </p:txBody>
          </p:sp>
        </p:grpSp>
        <p:sp>
          <p:nvSpPr>
            <p:cNvPr id="47" name="TextBox 46"/>
            <p:cNvSpPr txBox="1"/>
            <p:nvPr/>
          </p:nvSpPr>
          <p:spPr>
            <a:xfrm>
              <a:off x="2895752" y="5214171"/>
              <a:ext cx="1003300" cy="276999"/>
            </a:xfrm>
            <a:prstGeom prst="rect">
              <a:avLst/>
            </a:prstGeom>
            <a:noFill/>
          </p:spPr>
          <p:txBody>
            <a:bodyPr wrap="square" rtlCol="0">
              <a:spAutoFit/>
            </a:bodyPr>
            <a:lstStyle/>
            <a:p>
              <a:r>
                <a:rPr lang="en-US" sz="1200" dirty="0" err="1" smtClean="0">
                  <a:solidFill>
                    <a:srgbClr val="FF0000"/>
                  </a:solidFill>
                </a:rPr>
                <a:t>Colourbox</a:t>
              </a:r>
              <a:endParaRPr lang="en-US" sz="12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linds(horizontal)">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randombar(horizontal)">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18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18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P spid="5018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Some Approaches To Computer Security</a:t>
            </a:r>
          </a:p>
        </p:txBody>
      </p:sp>
      <p:sp>
        <p:nvSpPr>
          <p:cNvPr id="3" name="Content Placeholder 2"/>
          <p:cNvSpPr>
            <a:spLocks noGrp="1"/>
          </p:cNvSpPr>
          <p:nvPr>
            <p:ph idx="1"/>
          </p:nvPr>
        </p:nvSpPr>
        <p:spPr/>
        <p:txBody>
          <a:bodyPr/>
          <a:lstStyle/>
          <a:p>
            <a:r>
              <a:rPr lang="en-US" altLang="en-US" smtClean="0"/>
              <a:t>As just demonstrated, understanding ‘how things work’ is one key component to designing more secure systems.</a:t>
            </a:r>
          </a:p>
          <a:p>
            <a:pPr lvl="1"/>
            <a:r>
              <a:rPr lang="en-US" altLang="en-US" smtClean="0"/>
              <a:t>e.g., Creating viruses and other malware in order to create better defenses against them.</a:t>
            </a:r>
          </a:p>
          <a:p>
            <a:r>
              <a:rPr lang="en-US" altLang="en-US" smtClean="0"/>
              <a:t>But also the ‘human’ factor must be considered: some security experts think that many security breaches are due to user actions not technical flaws.</a:t>
            </a:r>
          </a:p>
          <a:p>
            <a:pPr lvl="1"/>
            <a:r>
              <a:rPr lang="en-US" altLang="en-US" smtClean="0"/>
              <a:t>But this may require more than just standard ‘security workshops’.</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mtClean="0"/>
              <a:t>Which Is/Are Fake? Which Is/Are Real? </a:t>
            </a:r>
          </a:p>
        </p:txBody>
      </p:sp>
      <p:sp>
        <p:nvSpPr>
          <p:cNvPr id="52227" name="Content Placeholder 2"/>
          <p:cNvSpPr>
            <a:spLocks noGrp="1"/>
          </p:cNvSpPr>
          <p:nvPr>
            <p:ph idx="1"/>
          </p:nvPr>
        </p:nvSpPr>
        <p:spPr/>
        <p:txBody>
          <a:bodyPr/>
          <a:lstStyle/>
          <a:p>
            <a:pPr lvl="1"/>
            <a:endParaRPr lang="en-US" altLang="en-US" smtClean="0"/>
          </a:p>
          <a:p>
            <a:endParaRPr lang="en-US" altLang="en-US" smtClean="0"/>
          </a:p>
        </p:txBody>
      </p:sp>
      <p:pic>
        <p:nvPicPr>
          <p:cNvPr id="522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5738"/>
            <a:ext cx="5191125" cy="23399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222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988" y="4083050"/>
            <a:ext cx="391160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22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914400"/>
            <a:ext cx="4776788" cy="2757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smtClean="0"/>
              <a:t>Cryptography</a:t>
            </a:r>
          </a:p>
        </p:txBody>
      </p:sp>
      <p:sp>
        <p:nvSpPr>
          <p:cNvPr id="53251" name="Content Placeholder 2"/>
          <p:cNvSpPr>
            <a:spLocks noGrp="1"/>
          </p:cNvSpPr>
          <p:nvPr>
            <p:ph idx="1"/>
          </p:nvPr>
        </p:nvSpPr>
        <p:spPr/>
        <p:txBody>
          <a:bodyPr/>
          <a:lstStyle/>
          <a:p>
            <a:r>
              <a:rPr lang="en-US" altLang="en-US" smtClean="0"/>
              <a:t>As may have already been described earlier in the semester (depends on the particular assignments), cryptography can play an important role in security.</a:t>
            </a:r>
          </a:p>
          <a:p>
            <a:pPr lvl="1"/>
            <a:r>
              <a:rPr lang="en-US" altLang="en-US" smtClean="0"/>
              <a:t>Transmitting and storing sensitive information.</a:t>
            </a:r>
          </a:p>
          <a:p>
            <a:pPr lvl="1"/>
            <a:r>
              <a:rPr lang="en-US" altLang="en-US" smtClean="0"/>
              <a:t>Cryptography involves the development of new and better approaches for encoding sensitive data (to make unauthorized access harder).</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smtClean="0"/>
              <a:t>Computer Security: Higher-Level Courses</a:t>
            </a:r>
          </a:p>
        </p:txBody>
      </p:sp>
      <p:sp>
        <p:nvSpPr>
          <p:cNvPr id="54275" name="Content Placeholder 2"/>
          <p:cNvSpPr>
            <a:spLocks noGrp="1"/>
          </p:cNvSpPr>
          <p:nvPr>
            <p:ph idx="1"/>
          </p:nvPr>
        </p:nvSpPr>
        <p:spPr/>
        <p:txBody>
          <a:bodyPr/>
          <a:lstStyle/>
          <a:p>
            <a:r>
              <a:rPr lang="en-US" altLang="en-US" smtClean="0"/>
              <a:t>CPSC 329: Explorations in information security and privacy</a:t>
            </a:r>
          </a:p>
          <a:p>
            <a:r>
              <a:rPr lang="en-US" altLang="en-US" smtClean="0"/>
              <a:t>CPSC 418: Introduction to Cryptography</a:t>
            </a:r>
          </a:p>
          <a:p>
            <a:r>
              <a:rPr lang="en-US" altLang="en-US" smtClean="0"/>
              <a:t>CPSC 525: Principles of computer security</a:t>
            </a:r>
          </a:p>
          <a:p>
            <a:r>
              <a:rPr lang="en-US" altLang="en-US" smtClean="0"/>
              <a:t>CPSC 527: Computer viruses and malware</a:t>
            </a:r>
          </a:p>
          <a:p>
            <a:r>
              <a:rPr lang="en-US" altLang="en-US" smtClean="0"/>
              <a:t>CPSC 528: Spam and spyware</a:t>
            </a:r>
          </a:p>
          <a:p>
            <a:r>
              <a:rPr lang="en-US" altLang="en-US" smtClean="0"/>
              <a:t>CPSC 530: Information theoretic security</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CA" altLang="en-US" smtClean="0"/>
              <a:t>Games Development</a:t>
            </a:r>
          </a:p>
        </p:txBody>
      </p:sp>
      <p:sp>
        <p:nvSpPr>
          <p:cNvPr id="55299" name="Rectangle 3"/>
          <p:cNvSpPr>
            <a:spLocks noGrp="1" noChangeArrowheads="1"/>
          </p:cNvSpPr>
          <p:nvPr>
            <p:ph type="body" sz="half" idx="1"/>
          </p:nvPr>
        </p:nvSpPr>
        <p:spPr>
          <a:xfrm>
            <a:off x="457200" y="1108075"/>
            <a:ext cx="8001000" cy="5368925"/>
          </a:xfrm>
        </p:spPr>
        <p:txBody>
          <a:bodyPr/>
          <a:lstStyle/>
          <a:p>
            <a:r>
              <a:rPr lang="en-CA" altLang="en-US" smtClean="0"/>
              <a:t>Pulls together many areas of Computer Science</a:t>
            </a:r>
          </a:p>
          <a:p>
            <a:r>
              <a:rPr lang="en-CA" altLang="en-US" smtClean="0"/>
              <a:t>The University of Calgary was the first Canadian university to offer this area of study.</a:t>
            </a:r>
          </a:p>
        </p:txBody>
      </p:sp>
      <p:grpSp>
        <p:nvGrpSpPr>
          <p:cNvPr id="2" name="Group 1"/>
          <p:cNvGrpSpPr>
            <a:grpSpLocks/>
          </p:cNvGrpSpPr>
          <p:nvPr/>
        </p:nvGrpSpPr>
        <p:grpSpPr bwMode="auto">
          <a:xfrm>
            <a:off x="1262063" y="1973263"/>
            <a:ext cx="6616700" cy="2540000"/>
            <a:chOff x="1262063" y="1973263"/>
            <a:chExt cx="6616700" cy="2540001"/>
          </a:xfrm>
        </p:grpSpPr>
        <p:sp>
          <p:nvSpPr>
            <p:cNvPr id="55306" name="Text Box 5"/>
            <p:cNvSpPr txBox="1">
              <a:spLocks noChangeArrowheads="1"/>
            </p:cNvSpPr>
            <p:nvPr/>
          </p:nvSpPr>
          <p:spPr bwMode="auto">
            <a:xfrm>
              <a:off x="5146676" y="2971801"/>
              <a:ext cx="2378075"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2000" b="1" dirty="0">
                  <a:solidFill>
                    <a:srgbClr val="FF0000"/>
                  </a:solidFill>
                  <a:latin typeface="Arial" panose="020B0604020202020204" pitchFamily="34" charset="0"/>
                </a:rPr>
                <a:t>&lt;&lt; Warning!!! &gt;&gt;</a:t>
              </a:r>
            </a:p>
            <a:p>
              <a:pPr algn="ctr">
                <a:spcBef>
                  <a:spcPct val="50000"/>
                </a:spcBef>
                <a:buFontTx/>
                <a:buNone/>
              </a:pPr>
              <a:r>
                <a:rPr lang="en-CA" altLang="en-US" sz="1800" b="1" dirty="0">
                  <a:solidFill>
                    <a:srgbClr val="FF0000"/>
                  </a:solidFill>
                  <a:latin typeface="Arial" panose="020B0604020202020204" pitchFamily="34" charset="0"/>
                </a:rPr>
                <a:t>Blatant advertisement</a:t>
              </a:r>
            </a:p>
            <a:p>
              <a:pPr>
                <a:spcBef>
                  <a:spcPct val="50000"/>
                </a:spcBef>
                <a:buFontTx/>
                <a:buNone/>
              </a:pPr>
              <a:r>
                <a:rPr lang="en-CA" altLang="en-US" sz="2000" b="1" dirty="0">
                  <a:solidFill>
                    <a:srgbClr val="FF0000"/>
                  </a:solidFill>
                  <a:latin typeface="Arial" panose="020B0604020202020204" pitchFamily="34" charset="0"/>
                </a:rPr>
                <a:t>&lt;&lt; Warning!!! &gt;&gt;</a:t>
              </a:r>
            </a:p>
          </p:txBody>
        </p:sp>
        <p:sp>
          <p:nvSpPr>
            <p:cNvPr id="55307" name="Line 6"/>
            <p:cNvSpPr>
              <a:spLocks noChangeShapeType="1"/>
            </p:cNvSpPr>
            <p:nvPr/>
          </p:nvSpPr>
          <p:spPr bwMode="auto">
            <a:xfrm flipH="1" flipV="1">
              <a:off x="3795713" y="2011363"/>
              <a:ext cx="1684338" cy="179705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V="1">
              <a:off x="1262063" y="1973263"/>
              <a:ext cx="6616700" cy="3175"/>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55301" name="Text Box 8"/>
          <p:cNvSpPr txBox="1">
            <a:spLocks noChangeArrowheads="1"/>
          </p:cNvSpPr>
          <p:nvPr/>
        </p:nvSpPr>
        <p:spPr bwMode="auto">
          <a:xfrm>
            <a:off x="647700" y="6316663"/>
            <a:ext cx="572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US" altLang="en-US" sz="1200">
              <a:latin typeface="Arial" panose="020B0604020202020204" pitchFamily="34" charset="0"/>
            </a:endParaRPr>
          </a:p>
        </p:txBody>
      </p:sp>
      <p:sp>
        <p:nvSpPr>
          <p:cNvPr id="55302" name="Rectangle 9"/>
          <p:cNvSpPr>
            <a:spLocks noChangeArrowheads="1"/>
          </p:cNvSpPr>
          <p:nvPr/>
        </p:nvSpPr>
        <p:spPr bwMode="auto">
          <a:xfrm>
            <a:off x="0" y="6583363"/>
            <a:ext cx="76358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For more information: </a:t>
            </a:r>
            <a:r>
              <a:rPr lang="en-US" altLang="en-US" sz="1200">
                <a:latin typeface="Arial" panose="020B0604020202020204" pitchFamily="34" charset="0"/>
                <a:hlinkClick r:id="rId4"/>
              </a:rPr>
              <a:t>http://www.cpsc.ucalgary.ca/undergrad/courses_progression/concentration?conc=game</a:t>
            </a:r>
            <a:endParaRPr lang="en-US" altLang="en-US" sz="1200">
              <a:latin typeface="Arial" panose="020B0604020202020204" pitchFamily="34" charset="0"/>
            </a:endParaRPr>
          </a:p>
        </p:txBody>
      </p:sp>
      <p:grpSp>
        <p:nvGrpSpPr>
          <p:cNvPr id="55303" name="Group 10"/>
          <p:cNvGrpSpPr>
            <a:grpSpLocks/>
          </p:cNvGrpSpPr>
          <p:nvPr/>
        </p:nvGrpSpPr>
        <p:grpSpPr bwMode="auto">
          <a:xfrm>
            <a:off x="582613" y="4054475"/>
            <a:ext cx="4027487" cy="2541588"/>
            <a:chOff x="367" y="2554"/>
            <a:chExt cx="2537" cy="1601"/>
          </a:xfrm>
        </p:grpSpPr>
        <p:pic>
          <p:nvPicPr>
            <p:cNvPr id="55304" name="Picture 11" descr="3569-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 y="2554"/>
              <a:ext cx="2532" cy="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5" name="Rectangle 12"/>
            <p:cNvSpPr>
              <a:spLocks noChangeArrowheads="1"/>
            </p:cNvSpPr>
            <p:nvPr/>
          </p:nvSpPr>
          <p:spPr bwMode="auto">
            <a:xfrm>
              <a:off x="367" y="3982"/>
              <a:ext cx="24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0" tIns="46800" rIns="93600" bIns="4680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a:latin typeface="Arial" panose="020B0604020202020204" pitchFamily="34" charset="0"/>
                </a:rPr>
                <a:t>“Scarface: The World is Yours“ © Radical Entertainment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ie carumba2.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mtClean="0"/>
              <a:t>Computer Games: Higher-Level Courses</a:t>
            </a:r>
          </a:p>
        </p:txBody>
      </p:sp>
      <p:sp>
        <p:nvSpPr>
          <p:cNvPr id="56323" name="Content Placeholder 2"/>
          <p:cNvSpPr>
            <a:spLocks noGrp="1"/>
          </p:cNvSpPr>
          <p:nvPr>
            <p:ph idx="1"/>
          </p:nvPr>
        </p:nvSpPr>
        <p:spPr/>
        <p:txBody>
          <a:bodyPr/>
          <a:lstStyle/>
          <a:p>
            <a:r>
              <a:rPr lang="en-US" altLang="en-US" smtClean="0"/>
              <a:t>CPSC 585: Games programming</a:t>
            </a:r>
          </a:p>
          <a:p>
            <a:pPr lvl="1"/>
            <a:r>
              <a:rPr lang="en-US" altLang="en-US" smtClean="0"/>
              <a:t>Actual ‘industry practices’ are taught and applied during the semester</a:t>
            </a:r>
          </a:p>
          <a:p>
            <a:pPr lvl="2"/>
            <a:r>
              <a:rPr lang="en-US" altLang="en-US" smtClean="0"/>
              <a:t>Sound routines, graphics and more</a:t>
            </a:r>
          </a:p>
          <a:p>
            <a:pPr lvl="1"/>
            <a:r>
              <a:rPr lang="en-US" altLang="en-US" smtClean="0"/>
              <a:t>(Lectures have been taught by actual game developers)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t>After This Section You Should Know</a:t>
            </a:r>
          </a:p>
        </p:txBody>
      </p:sp>
      <p:sp>
        <p:nvSpPr>
          <p:cNvPr id="57347" name="Content Placeholder 2"/>
          <p:cNvSpPr>
            <a:spLocks noGrp="1"/>
          </p:cNvSpPr>
          <p:nvPr>
            <p:ph idx="1"/>
          </p:nvPr>
        </p:nvSpPr>
        <p:spPr/>
        <p:txBody>
          <a:bodyPr/>
          <a:lstStyle/>
          <a:p>
            <a:r>
              <a:rPr lang="en-US" altLang="en-US" smtClean="0"/>
              <a:t>What are some areas of Computer Science</a:t>
            </a:r>
          </a:p>
          <a:p>
            <a:r>
              <a:rPr lang="en-US" altLang="en-US" smtClean="0"/>
              <a:t>What does each area entail</a:t>
            </a:r>
          </a:p>
          <a:p>
            <a:r>
              <a:rPr lang="en-US" altLang="en-US" smtClean="0"/>
              <a:t>Some of the sub-areas, techniques employed or issues associated with each area of computer science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smtClean="0"/>
              <a:t>Copyright Notification</a:t>
            </a:r>
          </a:p>
        </p:txBody>
      </p:sp>
      <p:sp>
        <p:nvSpPr>
          <p:cNvPr id="58371"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
        <p:nvSpPr>
          <p:cNvPr id="55300" name="Slide Number Placeholder 3"/>
          <p:cNvSpPr>
            <a:spLocks noGrp="1"/>
          </p:cNvSpPr>
          <p:nvPr>
            <p:ph type="sldNum" sz="quarter" idx="4294967295"/>
          </p:nvPr>
        </p:nvSpPr>
        <p:spPr bwMode="auto">
          <a:xfrm>
            <a:off x="117475" y="6665913"/>
            <a:ext cx="854075" cy="1920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fontAlgn="base" hangingPunct="1">
              <a:spcBef>
                <a:spcPct val="0"/>
              </a:spcBef>
              <a:spcAft>
                <a:spcPct val="0"/>
              </a:spcAft>
            </a:pPr>
            <a:r>
              <a:rPr lang="en-US" altLang="en-US" sz="900" smtClean="0">
                <a:solidFill>
                  <a:srgbClr val="898989"/>
                </a:solidFill>
                <a:latin typeface="Arial" panose="020B0604020202020204" pitchFamily="34" charset="0"/>
                <a:ea typeface="MS PGothic" panose="020B0600070205080204" pitchFamily="34" charset="-128"/>
              </a:rPr>
              <a:t>slide </a:t>
            </a:r>
            <a:fld id="{C022C8FE-2083-4C8B-88BC-4D0A28BF3BFB}" type="slidenum">
              <a:rPr lang="en-US" altLang="en-US" sz="900" smtClean="0">
                <a:solidFill>
                  <a:srgbClr val="898989"/>
                </a:solidFill>
                <a:latin typeface="Arial" panose="020B0604020202020204" pitchFamily="34" charset="0"/>
                <a:ea typeface="MS PGothic" panose="020B0600070205080204" pitchFamily="34" charset="-128"/>
              </a:rPr>
              <a:pPr eaLnBrk="1" fontAlgn="base" hangingPunct="1">
                <a:spcBef>
                  <a:spcPct val="0"/>
                </a:spcBef>
                <a:spcAft>
                  <a:spcPct val="0"/>
                </a:spcAft>
              </a:pPr>
              <a:t>42</a:t>
            </a:fld>
            <a:endParaRPr lang="en-US" altLang="en-US" sz="900" smtClean="0">
              <a:solidFill>
                <a:srgbClr val="898989"/>
              </a:solidFill>
              <a:latin typeface="Arial" panose="020B0604020202020204" pitchFamily="34" charset="0"/>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t>Sound And Other Special Effects</a:t>
            </a:r>
          </a:p>
        </p:txBody>
      </p:sp>
      <p:sp>
        <p:nvSpPr>
          <p:cNvPr id="59395" name="Content Placeholder 2"/>
          <p:cNvSpPr>
            <a:spLocks noGrp="1"/>
          </p:cNvSpPr>
          <p:nvPr>
            <p:ph idx="1"/>
          </p:nvPr>
        </p:nvSpPr>
        <p:spPr/>
        <p:txBody>
          <a:bodyPr/>
          <a:lstStyle/>
          <a:p>
            <a:r>
              <a:rPr lang="en-US" altLang="en-US" smtClean="0"/>
              <a:t>Unless otherwise indicated they were produced and edited by James Tam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36294</TotalTime>
  <Words>2029</Words>
  <Application>Microsoft Office PowerPoint</Application>
  <PresentationFormat>On-screen Show (4:3)</PresentationFormat>
  <Paragraphs>282</Paragraphs>
  <Slides>43</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MS PGothic</vt:lpstr>
      <vt:lpstr>Arial</vt:lpstr>
      <vt:lpstr>Calibri</vt:lpstr>
      <vt:lpstr>Comic Sans MS</vt:lpstr>
      <vt:lpstr>Times New Roman</vt:lpstr>
      <vt:lpstr>Office Theme</vt:lpstr>
      <vt:lpstr>Introduction To Computer Science</vt:lpstr>
      <vt:lpstr>Introduction To Computer Science</vt:lpstr>
      <vt:lpstr>Some Areas Of Study And Research In Computer Science</vt:lpstr>
      <vt:lpstr>Human-Computer Interaction (HCI)</vt:lpstr>
      <vt:lpstr>Human-Computer Interaction (HCI)</vt:lpstr>
      <vt:lpstr>Human-Computer Interaction</vt:lpstr>
      <vt:lpstr>Previous Examples</vt:lpstr>
      <vt:lpstr>What Is Human-Computer Interaction?</vt:lpstr>
      <vt:lpstr>How Can This Be Done?</vt:lpstr>
      <vt:lpstr>HCI: Higher-Level Courses</vt:lpstr>
      <vt:lpstr>Computer Graphics</vt:lpstr>
      <vt:lpstr>Computer Graphics: Issues</vt:lpstr>
      <vt:lpstr>Computer Graphics: Common Misconception</vt:lpstr>
      <vt:lpstr>Computer ‘Graphics’ Have Come A Long Way!</vt:lpstr>
      <vt:lpstr>Computer Graphics: Still A Long Way To Go</vt:lpstr>
      <vt:lpstr>Graphics: Some Areas</vt:lpstr>
      <vt:lpstr>Graphics: Higher-Level Courses</vt:lpstr>
      <vt:lpstr>Artificial Intelligence</vt:lpstr>
      <vt:lpstr>Artificial Intelligence: Some Areas</vt:lpstr>
      <vt:lpstr>Expert Systems</vt:lpstr>
      <vt:lpstr>Neural Networks</vt:lpstr>
      <vt:lpstr>Artificial Intelligence: Mission Accomplished?</vt:lpstr>
      <vt:lpstr>Artificial Intelligence: Higher-Level Courses</vt:lpstr>
      <vt:lpstr>Computer Vision</vt:lpstr>
      <vt:lpstr>Computer Vision: Some Areas</vt:lpstr>
      <vt:lpstr>Computer Vision: Higher-Level Courses</vt:lpstr>
      <vt:lpstr>Software Engineering</vt:lpstr>
      <vt:lpstr>Software Engineering (2): Techniques</vt:lpstr>
      <vt:lpstr>Agile Programming</vt:lpstr>
      <vt:lpstr>Agile Programming (2)</vt:lpstr>
      <vt:lpstr>Design Patterns</vt:lpstr>
      <vt:lpstr>Software Engineering: Higher-Level Courses</vt:lpstr>
      <vt:lpstr>Software Engineering: Higher-Level Courses (2)</vt:lpstr>
      <vt:lpstr>Computer Security</vt:lpstr>
      <vt:lpstr>Some Approaches To Computer Security</vt:lpstr>
      <vt:lpstr>Which Is/Are Fake? Which Is/Are Real? </vt:lpstr>
      <vt:lpstr>Cryptography</vt:lpstr>
      <vt:lpstr>Computer Security: Higher-Level Courses</vt:lpstr>
      <vt:lpstr>Games Development</vt:lpstr>
      <vt:lpstr>Computer Games: Higher-Level Courses</vt:lpstr>
      <vt:lpstr>After This Section You Should Know</vt:lpstr>
      <vt:lpstr>Copyright Notification</vt:lpstr>
      <vt:lpstr>Sound And Other Special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 Science</dc:title>
  <dc:creator>James Tam</dc:creator>
  <cp:keywords>Computer science research;HCI;Human-Computer Interaction;Computer graphics;AI;Artificial intelligence;Computer vision;Software engineering;Computer security;Games programming;Games development</cp:keywords>
  <cp:lastModifiedBy>James Tam</cp:lastModifiedBy>
  <cp:revision>866</cp:revision>
  <dcterms:created xsi:type="dcterms:W3CDTF">2013-08-26T22:54:00Z</dcterms:created>
  <dcterms:modified xsi:type="dcterms:W3CDTF">2017-06-20T02:14:13Z</dcterms:modified>
</cp:coreProperties>
</file>