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handoutMasterIdLst>
    <p:handoutMasterId r:id="rId102"/>
  </p:handoutMasterIdLst>
  <p:sldIdLst>
    <p:sldId id="465" r:id="rId2"/>
    <p:sldId id="331" r:id="rId3"/>
    <p:sldId id="332" r:id="rId4"/>
    <p:sldId id="333" r:id="rId5"/>
    <p:sldId id="334" r:id="rId6"/>
    <p:sldId id="336" r:id="rId7"/>
    <p:sldId id="337" r:id="rId8"/>
    <p:sldId id="339" r:id="rId9"/>
    <p:sldId id="340" r:id="rId10"/>
    <p:sldId id="442" r:id="rId11"/>
    <p:sldId id="341" r:id="rId12"/>
    <p:sldId id="342" r:id="rId13"/>
    <p:sldId id="343" r:id="rId14"/>
    <p:sldId id="344" r:id="rId15"/>
    <p:sldId id="345" r:id="rId16"/>
    <p:sldId id="452" r:id="rId17"/>
    <p:sldId id="346" r:id="rId18"/>
    <p:sldId id="404" r:id="rId19"/>
    <p:sldId id="348" r:id="rId20"/>
    <p:sldId id="436" r:id="rId21"/>
    <p:sldId id="453" r:id="rId22"/>
    <p:sldId id="454" r:id="rId23"/>
    <p:sldId id="460" r:id="rId24"/>
    <p:sldId id="357" r:id="rId25"/>
    <p:sldId id="358" r:id="rId26"/>
    <p:sldId id="359" r:id="rId27"/>
    <p:sldId id="360" r:id="rId28"/>
    <p:sldId id="361" r:id="rId29"/>
    <p:sldId id="421" r:id="rId30"/>
    <p:sldId id="422" r:id="rId31"/>
    <p:sldId id="362" r:id="rId32"/>
    <p:sldId id="363" r:id="rId33"/>
    <p:sldId id="441" r:id="rId34"/>
    <p:sldId id="364" r:id="rId35"/>
    <p:sldId id="365" r:id="rId36"/>
    <p:sldId id="366" r:id="rId37"/>
    <p:sldId id="466" r:id="rId38"/>
    <p:sldId id="467" r:id="rId39"/>
    <p:sldId id="446" r:id="rId40"/>
    <p:sldId id="448" r:id="rId41"/>
    <p:sldId id="367" r:id="rId42"/>
    <p:sldId id="368" r:id="rId43"/>
    <p:sldId id="369" r:id="rId44"/>
    <p:sldId id="468" r:id="rId45"/>
    <p:sldId id="370" r:id="rId46"/>
    <p:sldId id="371" r:id="rId47"/>
    <p:sldId id="455" r:id="rId48"/>
    <p:sldId id="372" r:id="rId49"/>
    <p:sldId id="426" r:id="rId50"/>
    <p:sldId id="427" r:id="rId51"/>
    <p:sldId id="428" r:id="rId52"/>
    <p:sldId id="378" r:id="rId53"/>
    <p:sldId id="379" r:id="rId54"/>
    <p:sldId id="433" r:id="rId55"/>
    <p:sldId id="434" r:id="rId56"/>
    <p:sldId id="435" r:id="rId57"/>
    <p:sldId id="380" r:id="rId58"/>
    <p:sldId id="381" r:id="rId59"/>
    <p:sldId id="449" r:id="rId60"/>
    <p:sldId id="382" r:id="rId61"/>
    <p:sldId id="383" r:id="rId62"/>
    <p:sldId id="384" r:id="rId63"/>
    <p:sldId id="385" r:id="rId64"/>
    <p:sldId id="462" r:id="rId65"/>
    <p:sldId id="438" r:id="rId66"/>
    <p:sldId id="457" r:id="rId67"/>
    <p:sldId id="430" r:id="rId68"/>
    <p:sldId id="386" r:id="rId69"/>
    <p:sldId id="444" r:id="rId70"/>
    <p:sldId id="445" r:id="rId71"/>
    <p:sldId id="391" r:id="rId72"/>
    <p:sldId id="392" r:id="rId73"/>
    <p:sldId id="393" r:id="rId74"/>
    <p:sldId id="394" r:id="rId75"/>
    <p:sldId id="458" r:id="rId76"/>
    <p:sldId id="395" r:id="rId77"/>
    <p:sldId id="396" r:id="rId78"/>
    <p:sldId id="456" r:id="rId79"/>
    <p:sldId id="401" r:id="rId80"/>
    <p:sldId id="463" r:id="rId81"/>
    <p:sldId id="464" r:id="rId82"/>
    <p:sldId id="423" r:id="rId83"/>
    <p:sldId id="424" r:id="rId84"/>
    <p:sldId id="459" r:id="rId85"/>
    <p:sldId id="425" r:id="rId86"/>
    <p:sldId id="414" r:id="rId87"/>
    <p:sldId id="415" r:id="rId88"/>
    <p:sldId id="416" r:id="rId89"/>
    <p:sldId id="417" r:id="rId90"/>
    <p:sldId id="418" r:id="rId91"/>
    <p:sldId id="419" r:id="rId92"/>
    <p:sldId id="420" r:id="rId93"/>
    <p:sldId id="439" r:id="rId94"/>
    <p:sldId id="412" r:id="rId95"/>
    <p:sldId id="413" r:id="rId96"/>
    <p:sldId id="402" r:id="rId97"/>
    <p:sldId id="432" r:id="rId98"/>
    <p:sldId id="403" r:id="rId99"/>
    <p:sldId id="451" r:id="rId10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5"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15" autoAdjust="0"/>
  </p:normalViewPr>
  <p:slideViewPr>
    <p:cSldViewPr>
      <p:cViewPr varScale="1">
        <p:scale>
          <a:sx n="82" d="100"/>
          <a:sy n="82" d="100"/>
        </p:scale>
        <p:origin x="96" y="62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788" y="25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5/23/2017</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5/23/2017</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1402174F-80EF-497E-A26D-7DE4393DAD00}" type="slidenum">
              <a:rPr lang="en-US" altLang="en-US" smtClean="0"/>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4</a:t>
            </a:fld>
            <a:endParaRPr lang="en-US" altLang="en-US" sz="10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5</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Char char="•"/>
            </a:pPr>
            <a:endParaRPr lang="en-CA"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15</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595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535E5C4-77DD-481E-B8EB-F9BB973DD1F4}" type="slidenum">
              <a:rPr lang="en-US" altLang="en-US" sz="1300">
                <a:latin typeface="Times New Roman" pitchFamily="18" charset="0"/>
              </a:rPr>
              <a:pPr algn="r" eaLnBrk="1" hangingPunct="1"/>
              <a:t>23</a:t>
            </a:fld>
            <a:endParaRPr lang="en-US" altLang="en-US" sz="1300">
              <a:latin typeface="Times New Roman" pitchFamily="18" charset="0"/>
            </a:endParaRPr>
          </a:p>
        </p:txBody>
      </p:sp>
      <p:sp>
        <p:nvSpPr>
          <p:cNvPr id="12595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24</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26</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FCE5D6C4-CB58-481E-8890-1F98D7091E6A}" type="slidenum">
              <a:rPr lang="en-US" altLang="en-US" sz="1000" smtClean="0">
                <a:latin typeface="Times New Roman" pitchFamily="18" charset="0"/>
              </a:rPr>
              <a:pPr eaLnBrk="0" hangingPunct="0"/>
              <a:t>28</a:t>
            </a:fld>
            <a:endParaRPr lang="en-US" altLang="en-US" sz="100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43</a:t>
            </a:fld>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48</a:t>
            </a:fld>
            <a:endParaRPr lang="en-US" altLang="en-US" sz="100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51</a:t>
            </a:fld>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0924704A-48FE-4FEF-8B12-5F7E7BE4F8A6}" type="slidenum">
              <a:rPr lang="en-US" altLang="en-US" smtClean="0"/>
              <a:pPr/>
              <a:t>72</a:t>
            </a:fld>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1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B93424D9-5C33-44BA-8410-C999EAE6AF4C}" type="slidenum">
              <a:rPr lang="en-US" altLang="en-US" smtClean="0"/>
              <a:pPr/>
              <a:t>78</a:t>
            </a:fld>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S PGothic" pitchFamily="34" charset="-128"/>
            </a:endParaRPr>
          </a:p>
        </p:txBody>
      </p:sp>
      <p:sp>
        <p:nvSpPr>
          <p:cNvPr id="142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42BF231F-C11F-4DC6-BD2E-527FE02F2E22}" type="slidenum">
              <a:rPr lang="en-US" altLang="en-US" smtClean="0"/>
              <a:pPr/>
              <a:t>80</a:t>
            </a:fld>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464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98455282-5915-4FCE-8DA5-EA30FD541731}" type="slidenum">
              <a:rPr lang="en-US" altLang="en-US" sz="1300">
                <a:latin typeface="Times New Roman" pitchFamily="18" charset="0"/>
              </a:rPr>
              <a:pPr algn="r" eaLnBrk="1" hangingPunct="1"/>
              <a:t>96</a:t>
            </a:fld>
            <a:endParaRPr lang="en-US" altLang="en-US" sz="1300">
              <a:latin typeface="Times New Roman" pitchFamily="18" charset="0"/>
            </a:endParaRPr>
          </a:p>
        </p:txBody>
      </p:sp>
      <p:sp>
        <p:nvSpPr>
          <p:cNvPr id="1464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5DDD8C-F390-4C1E-8889-7F014B60A19F}" type="slidenum">
              <a:rPr lang="en-US" altLang="en-US" smtClean="0"/>
              <a:pPr>
                <a:defRPr/>
              </a:pPr>
              <a:t>99</a:t>
            </a:fld>
            <a:endParaRPr lang="en-US" altLang="en-US"/>
          </a:p>
        </p:txBody>
      </p:sp>
    </p:spTree>
    <p:extLst>
      <p:ext uri="{BB962C8B-B14F-4D97-AF65-F5344CB8AC3E}">
        <p14:creationId xmlns:p14="http://schemas.microsoft.com/office/powerpoint/2010/main" val="763572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5/23/2017</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5/23/2017</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5/23/2017</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5/23/2017</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5/23/2017</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5/23/2017</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5/23/2017</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smtClean="0"/>
              <a:t>CPSC 231: </a:t>
            </a:r>
            <a:br>
              <a:rPr lang="en-US" altLang="en-US" smtClean="0"/>
            </a:br>
            <a:r>
              <a:rPr lang="en-US" altLang="en-US" smtClean="0"/>
              <a:t>Functions: Decomposition And Code Reuse</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255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eaLnBrk="1" hangingPunct="1"/>
            <a:r>
              <a:rPr lang="en-US" altLang="en-US" dirty="0" smtClean="0">
                <a:latin typeface="Arial" charset="0"/>
                <a:cs typeface="Arial" charset="0"/>
              </a:rPr>
              <a:t>You will learn </a:t>
            </a:r>
            <a:r>
              <a:rPr lang="en-US" altLang="en-US" dirty="0">
                <a:latin typeface="Arial" charset="0"/>
                <a:cs typeface="Arial" charset="0"/>
              </a:rPr>
              <a:t>how to write functions that can be used to: decompose large problems, and to reduce program size by creating reusable sections.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t>Example Programs</a:t>
            </a:r>
          </a:p>
        </p:txBody>
      </p:sp>
      <p:sp>
        <p:nvSpPr>
          <p:cNvPr id="14339" name="Rectangle 3"/>
          <p:cNvSpPr>
            <a:spLocks noGrp="1" noChangeArrowheads="1"/>
          </p:cNvSpPr>
          <p:nvPr>
            <p:ph type="body" idx="1"/>
          </p:nvPr>
        </p:nvSpPr>
        <p:spPr/>
        <p:txBody>
          <a:bodyPr/>
          <a:lstStyle/>
          <a:p>
            <a:r>
              <a:rPr lang="en-US" altLang="en-US" dirty="0" smtClean="0"/>
              <a:t>Location (via the WWW):</a:t>
            </a:r>
          </a:p>
          <a:p>
            <a:pPr lvl="1"/>
            <a:r>
              <a:rPr lang="en-US" altLang="en-US" sz="1400" dirty="0" smtClean="0">
                <a:latin typeface="Consolas" pitchFamily="49" charset="0"/>
              </a:rPr>
              <a:t>http://pages.cpsc.ucalgary.ca/~</a:t>
            </a:r>
            <a:r>
              <a:rPr lang="en-US" altLang="en-US" sz="1400" dirty="0" smtClean="0">
                <a:latin typeface="Consolas" pitchFamily="49" charset="0"/>
              </a:rPr>
              <a:t>tamj/2017/231P/examples/decomposition</a:t>
            </a:r>
            <a:endParaRPr lang="en-US" altLang="en-US" sz="1400" dirty="0" smtClean="0">
              <a:latin typeface="Consolas" pitchFamily="49" charset="0"/>
            </a:endParaRPr>
          </a:p>
          <a:p>
            <a:r>
              <a:rPr lang="en-US" altLang="en-US" dirty="0" smtClean="0"/>
              <a:t>Location (via the CPSC UNIX network):</a:t>
            </a:r>
          </a:p>
          <a:p>
            <a:pPr lvl="1"/>
            <a:r>
              <a:rPr lang="en-US" altLang="en-US" sz="1600" dirty="0" smtClean="0">
                <a:latin typeface="Consolas" pitchFamily="49" charset="0"/>
              </a:rPr>
              <a:t>/home/231/examples/decomposition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these programs will not be sequential order.</a:t>
            </a:r>
          </a:p>
          <a:p>
            <a:r>
              <a:rPr lang="en-US" altLang="en-US" smtClean="0"/>
              <a:t>Instead execution will appear to ‘jump around’ so it will be harder to follow the examples if you don’t do a little preparatory work.</a:t>
            </a:r>
          </a:p>
          <a:p>
            <a:endParaRPr lang="en-US" altLang="en-US" smtClean="0"/>
          </a:p>
          <a:p>
            <a:r>
              <a:rPr lang="en-US" altLang="en-US" smtClean="0"/>
              <a:t>Also it would be helpful to take notes that include greater detail:</a:t>
            </a:r>
          </a:p>
          <a:p>
            <a:pPr lvl="1"/>
            <a:r>
              <a:rPr lang="en-US" altLang="en-US"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Procedural Programming</a:t>
            </a:r>
          </a:p>
        </p:txBody>
      </p:sp>
      <p:sp>
        <p:nvSpPr>
          <p:cNvPr id="109571" name="Rectangle 3"/>
          <p:cNvSpPr>
            <a:spLocks noGrp="1" noChangeArrowheads="1"/>
          </p:cNvSpPr>
          <p:nvPr>
            <p:ph type="body" idx="1"/>
          </p:nvPr>
        </p:nvSpPr>
        <p:spPr/>
        <p:txBody>
          <a:bodyPr/>
          <a:lstStyle/>
          <a:p>
            <a:r>
              <a:rPr lang="en-US" altLang="en-US" smtClean="0"/>
              <a:t>Applying the top down approach to programming.</a:t>
            </a:r>
          </a:p>
          <a:p>
            <a:r>
              <a:rPr lang="en-US" altLang="en-US" smtClean="0"/>
              <a:t>Rather than writing a program in one large collection of instructions the program is broken down into parts.</a:t>
            </a:r>
          </a:p>
          <a:p>
            <a:r>
              <a:rPr lang="en-US" altLang="en-US" smtClean="0"/>
              <a:t>Each of these parts are implemented in the form of procedures (also called “functions”, “procedures” or “methods” depending upon the programming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3200" smtClean="0"/>
              <a:t>Procedural Programming</a:t>
            </a:r>
            <a:endParaRPr lang="en-CA" altLang="en-US" sz="3200" smtClean="0"/>
          </a:p>
        </p:txBody>
      </p:sp>
      <p:sp>
        <p:nvSpPr>
          <p:cNvPr id="19459" name="Rectangle 3"/>
          <p:cNvSpPr>
            <a:spLocks noChangeArrowheads="1"/>
          </p:cNvSpPr>
          <p:nvPr/>
        </p:nvSpPr>
        <p:spPr bwMode="auto">
          <a:xfrm>
            <a:off x="3668713" y="1347788"/>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315913" y="2901950"/>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532063"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695825"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588" y="4945063"/>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716713" y="2851150"/>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65" name="Straight Connector 11"/>
          <p:cNvCxnSpPr>
            <a:cxnSpLocks noChangeShapeType="1"/>
            <a:stCxn id="19459" idx="2"/>
            <a:endCxn id="19460" idx="0"/>
          </p:cNvCxnSpPr>
          <p:nvPr/>
        </p:nvCxnSpPr>
        <p:spPr bwMode="auto">
          <a:xfrm rot="5400000">
            <a:off x="2436019" y="850107"/>
            <a:ext cx="750887" cy="33528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rot="5400000">
            <a:off x="3553619" y="1947069"/>
            <a:ext cx="730250" cy="113823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rot="16200000" flipH="1">
            <a:off x="4635501" y="2003425"/>
            <a:ext cx="730250" cy="1025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809750" y="4954588"/>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629025" y="49641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386388" y="4924425"/>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71" name="Straight Connector 21"/>
          <p:cNvCxnSpPr>
            <a:cxnSpLocks noChangeShapeType="1"/>
            <a:stCxn id="19460" idx="2"/>
            <a:endCxn id="19463" idx="0"/>
          </p:cNvCxnSpPr>
          <p:nvPr/>
        </p:nvCxnSpPr>
        <p:spPr bwMode="auto">
          <a:xfrm rot="5400000">
            <a:off x="357188" y="4167187"/>
            <a:ext cx="1239838" cy="315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rot="16200000" flipH="1">
            <a:off x="1256506" y="3583782"/>
            <a:ext cx="1249363" cy="149225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rot="16200000" flipH="1">
            <a:off x="2161382" y="2678906"/>
            <a:ext cx="1258888" cy="3311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a:endCxn id="19470" idx="0"/>
          </p:cNvCxnSpPr>
          <p:nvPr/>
        </p:nvCxnSpPr>
        <p:spPr bwMode="auto">
          <a:xfrm rot="16200000" flipH="1">
            <a:off x="2930526" y="1909762"/>
            <a:ext cx="1219200" cy="48101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5" name="Straight Connector 29"/>
          <p:cNvCxnSpPr>
            <a:cxnSpLocks noChangeShapeType="1"/>
          </p:cNvCxnSpPr>
          <p:nvPr/>
        </p:nvCxnSpPr>
        <p:spPr bwMode="auto">
          <a:xfrm rot="10800000" flipV="1">
            <a:off x="3028950" y="3705225"/>
            <a:ext cx="295275" cy="28416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133725" y="3824288"/>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275807" y="3758406"/>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448050" y="3586163"/>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224463" y="3684588"/>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327650" y="3803650"/>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470525" y="3736975"/>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642769" y="3564731"/>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p:txBody>
          <a:bodyPr/>
          <a:lstStyle/>
          <a:p>
            <a:r>
              <a:rPr lang="en-US" altLang="en-US" sz="3200" smtClean="0"/>
              <a:t>Decomposing A Problem Into Functions</a:t>
            </a:r>
            <a:endParaRPr lang="en-CA" altLang="en-US" sz="3200" smtClean="0"/>
          </a:p>
        </p:txBody>
      </p:sp>
      <p:sp>
        <p:nvSpPr>
          <p:cNvPr id="113667" name="Content Placeholder 2"/>
          <p:cNvSpPr>
            <a:spLocks noGrp="1"/>
          </p:cNvSpPr>
          <p:nvPr>
            <p:ph idx="4294967295"/>
          </p:nvPr>
        </p:nvSpPr>
        <p:spPr/>
        <p:txBody>
          <a:bodyPr/>
          <a:lstStyle/>
          <a:p>
            <a:r>
              <a:rPr lang="en-US" altLang="en-US" sz="2400" smtClean="0"/>
              <a:t>Break down the program by what it does (described with </a:t>
            </a:r>
            <a:r>
              <a:rPr lang="en-US" altLang="en-US" sz="2400" i="1" smtClean="0"/>
              <a:t>actions/verbs or action phrases</a:t>
            </a:r>
            <a:r>
              <a:rPr lang="en-US" altLang="en-US" sz="2400" smtClean="0"/>
              <a:t>).</a:t>
            </a:r>
          </a:p>
          <a:p>
            <a:r>
              <a:rPr lang="en-US" altLang="en-US" sz="2400" smtClean="0"/>
              <a:t>Eventually the different parts of the program will be implemented as functions.</a:t>
            </a:r>
          </a:p>
          <a:p>
            <a:pPr>
              <a:buFontTx/>
              <a:buNone/>
            </a:pPr>
            <a:endParaRPr lang="en-CA" alt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smtClean="0"/>
              <a:t>Function definition</a:t>
            </a:r>
          </a:p>
          <a:p>
            <a:pPr marL="457200" lvl="1" eaLnBrk="1" hangingPunct="1"/>
            <a:r>
              <a:rPr lang="en-CA" altLang="en-US" sz="2000" smtClean="0"/>
              <a:t>Instructions that indicate what the function will do when it runs.</a:t>
            </a:r>
          </a:p>
          <a:p>
            <a:pPr marL="457200" lvl="1" eaLnBrk="1" hangingPunct="1"/>
            <a:endParaRPr lang="en-CA" altLang="en-US" sz="2400" smtClean="0"/>
          </a:p>
          <a:p>
            <a:pPr marL="114300" indent="-114300" eaLnBrk="1" hangingPunct="1"/>
            <a:r>
              <a:rPr lang="en-CA" altLang="en-US" sz="2400" smtClean="0"/>
              <a:t>Function call</a:t>
            </a:r>
          </a:p>
          <a:p>
            <a:pPr marL="457200" lvl="1" eaLnBrk="1" hangingPunct="1"/>
            <a:r>
              <a:rPr lang="en-CA" altLang="en-US" sz="2000" smtClean="0"/>
              <a:t>Actually running (executing) the function.</a:t>
            </a:r>
          </a:p>
          <a:p>
            <a:pPr marL="457200" lvl="1" eaLnBrk="1" hangingPunct="1"/>
            <a:r>
              <a:rPr lang="en-CA" altLang="en-US" sz="2000" smtClean="0"/>
              <a:t>You have already done this second part many times because up to this point you have been using functions that have already been defined by someone else e.g., </a:t>
            </a:r>
            <a:r>
              <a:rPr lang="en-CA" altLang="en-US" sz="2000" smtClean="0">
                <a:latin typeface="Consolas" pitchFamily="49" charset="0"/>
              </a:rPr>
              <a:t>print(), input()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dirty="0" smtClean="0"/>
              <a:t>Functions (Basic Case: No </a:t>
            </a:r>
            <a:r>
              <a:rPr lang="en-CA" altLang="en-US" sz="3200" dirty="0" smtClean="0"/>
              <a:t>parameters/Inputs)</a:t>
            </a:r>
            <a:endParaRPr lang="en-CA" altLang="en-US" sz="3200" dirty="0" smtClean="0"/>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dirty="0" smtClean="0"/>
              <a:t>Format:</a:t>
            </a:r>
          </a:p>
          <a:p>
            <a:pPr eaLnBrk="1" hangingPunct="1">
              <a:buFontTx/>
              <a:buNone/>
            </a:pPr>
            <a:r>
              <a:rPr lang="en-CA" altLang="en-US" sz="1800" dirty="0" smtClean="0">
                <a:latin typeface="Consolas" pitchFamily="49" charset="0"/>
              </a:rPr>
              <a:t>    </a:t>
            </a:r>
            <a:r>
              <a:rPr lang="en-CA" altLang="en-US" sz="1800" dirty="0" err="1" smtClean="0">
                <a:latin typeface="Consolas" pitchFamily="49" charset="0"/>
              </a:rPr>
              <a:t>def</a:t>
            </a:r>
            <a:r>
              <a:rPr lang="en-CA" altLang="en-US" sz="1800" dirty="0" smtClean="0">
                <a:latin typeface="Consolas" pitchFamily="49" charset="0"/>
              </a:rPr>
              <a:t> </a:t>
            </a:r>
            <a:r>
              <a:rPr lang="en-CA" altLang="en-US" sz="1800" i="1" dirty="0" smtClean="0">
                <a:latin typeface="Consolas" pitchFamily="49" charset="0"/>
              </a:rPr>
              <a:t>&lt;function name&gt;</a:t>
            </a:r>
            <a:r>
              <a:rPr lang="en-CA" altLang="en-US" sz="1800" dirty="0" smtClean="0">
                <a:latin typeface="Consolas" pitchFamily="49" charset="0"/>
              </a:rPr>
              <a:t>():</a:t>
            </a:r>
          </a:p>
          <a:p>
            <a:pPr eaLnBrk="1" hangingPunct="1">
              <a:buFontTx/>
              <a:buNone/>
            </a:pPr>
            <a:r>
              <a:rPr lang="en-CA" altLang="en-US" sz="1800" dirty="0" smtClean="0">
                <a:latin typeface="Consolas" pitchFamily="49" charset="0"/>
              </a:rPr>
              <a:t>        body</a:t>
            </a:r>
            <a:r>
              <a:rPr lang="en-CA" altLang="en-US" sz="1800" baseline="30000" dirty="0" smtClean="0">
                <a:latin typeface="Consolas" pitchFamily="49" charset="0"/>
              </a:rPr>
              <a:t>1</a:t>
            </a:r>
          </a:p>
          <a:p>
            <a:pPr eaLnBrk="1" hangingPunct="1"/>
            <a:endParaRPr lang="en-CA" altLang="en-US" sz="1800" dirty="0" smtClean="0">
              <a:latin typeface="Arial" charset="0"/>
            </a:endParaRPr>
          </a:p>
          <a:p>
            <a:pPr eaLnBrk="1" hangingPunct="1"/>
            <a:r>
              <a:rPr lang="en-CA" altLang="en-US" sz="2400" b="1" dirty="0" smtClean="0"/>
              <a:t>Example:</a:t>
            </a:r>
          </a:p>
          <a:p>
            <a:pPr lvl="1">
              <a:buFont typeface="Times New Roman" pitchFamily="18" charset="0"/>
              <a:buNone/>
            </a:pPr>
            <a:r>
              <a:rPr lang="en-US" altLang="en-US" sz="1800" dirty="0" smtClean="0">
                <a:latin typeface="Consolas" pitchFamily="49" charset="0"/>
              </a:rPr>
              <a:t> 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 on how to use the </a:t>
            </a:r>
          </a:p>
          <a:p>
            <a:pPr lvl="1">
              <a:buFont typeface="Times New Roman" pitchFamily="18" charset="0"/>
              <a:buNone/>
            </a:pPr>
            <a:r>
              <a:rPr lang="en-US" altLang="en-US" sz="1800" dirty="0" smtClean="0">
                <a:latin typeface="Consolas" pitchFamily="49" charset="0"/>
              </a:rPr>
              <a:t>       program")</a:t>
            </a:r>
          </a:p>
          <a:p>
            <a:pPr eaLnBrk="1" hangingPunct="1"/>
            <a:endParaRPr lang="en-CA" altLang="en-US" dirty="0" smtClean="0">
              <a:latin typeface="Arial" charset="0"/>
            </a:endParaRPr>
          </a:p>
        </p:txBody>
      </p:sp>
      <p:sp>
        <p:nvSpPr>
          <p:cNvPr id="26628" name="Text Box 4"/>
          <p:cNvSpPr txBox="1">
            <a:spLocks noChangeArrowheads="1"/>
          </p:cNvSpPr>
          <p:nvPr/>
        </p:nvSpPr>
        <p:spPr bwMode="auto">
          <a:xfrm>
            <a:off x="0" y="6234113"/>
            <a:ext cx="87630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Body = the instruction or group of instructions that execute when the function executes (when called).</a:t>
            </a:r>
          </a:p>
          <a:p>
            <a:pPr eaLnBrk="1" hangingPunct="1">
              <a:spcBef>
                <a:spcPct val="50000"/>
              </a:spcBef>
            </a:pPr>
            <a:r>
              <a:rPr lang="en-US" altLang="en-US" sz="1400">
                <a:latin typeface="Arial" charset="0"/>
              </a:rPr>
              <a:t>The rule in Python for specifying the body is to use indentation.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smtClean="0"/>
              <a:t>The program starts at the first executable instruction that is not indented.</a:t>
            </a:r>
          </a:p>
          <a:p>
            <a:r>
              <a:rPr lang="en-US" altLang="en-US" smtClean="0"/>
              <a:t>In the case of your programs thus far all statement have been un-indented (save loops/branches) so it’s just the first statement that is the starting execution point.</a:t>
            </a:r>
          </a:p>
          <a:p>
            <a:endParaRPr lang="en-US" altLang="en-US" smtClean="0"/>
          </a:p>
          <a:p>
            <a:endParaRPr lang="en-US" altLang="en-US" smtClean="0"/>
          </a:p>
          <a:p>
            <a:endParaRPr lang="en-US" altLang="en-US" smtClean="0"/>
          </a:p>
          <a:p>
            <a:r>
              <a:rPr lang="en-US" altLang="en-US" smtClean="0"/>
              <a:t>But note that the body of functions MUST be indented in Python.</a:t>
            </a:r>
          </a:p>
          <a:p>
            <a:endParaRPr lang="en-US" altLang="en-US"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dirty="0" smtClean="0"/>
              <a:t>Name of the example program:</a:t>
            </a:r>
            <a:r>
              <a:rPr lang="en-US" altLang="en-US" sz="2000" b="1" dirty="0" smtClean="0"/>
              <a:t> </a:t>
            </a:r>
            <a:r>
              <a:rPr lang="en-US" altLang="en-US" sz="2000" b="1" dirty="0" smtClean="0"/>
              <a:t>1</a:t>
            </a:r>
            <a:r>
              <a:rPr lang="en-US" altLang="en-US" sz="2000" dirty="0" smtClean="0">
                <a:latin typeface="Consolas" pitchFamily="49" charset="0"/>
              </a:rPr>
              <a:t>firstExampleFunction.py</a:t>
            </a:r>
            <a:endParaRPr lang="en-US" altLang="en-US" sz="2000" dirty="0" smtClean="0">
              <a:latin typeface="Consolas" pitchFamily="49" charset="0"/>
            </a:endParaRP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00B0F0"/>
                </a:solidFill>
                <a:latin typeface="Consolas" pitchFamily="49" charset="0"/>
              </a:rPr>
              <a:t># Main body of code (starting execution point, not indented)</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grpSp>
        <p:nvGrpSpPr>
          <p:cNvPr id="5" name="Group 4"/>
          <p:cNvGrpSpPr>
            <a:grpSpLocks/>
          </p:cNvGrpSpPr>
          <p:nvPr/>
        </p:nvGrpSpPr>
        <p:grpSpPr bwMode="auto">
          <a:xfrm>
            <a:off x="3332163" y="2136775"/>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65088" y="2066925"/>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9525">
            <a:solidFill>
              <a:srgbClr val="CC33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165100" y="2457450"/>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514600"/>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163" y="4870450"/>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dirty="0" smtClean="0"/>
              <a:t>Name of the example program:</a:t>
            </a:r>
            <a:r>
              <a:rPr lang="en-US" altLang="en-US" sz="2000" b="1" dirty="0" smtClean="0"/>
              <a:t> </a:t>
            </a:r>
            <a:r>
              <a:rPr lang="en-US" altLang="en-US" sz="2000" b="1" dirty="0" smtClean="0">
                <a:latin typeface="Consolas" panose="020B0609020204030204" pitchFamily="49" charset="0"/>
              </a:rPr>
              <a:t>1firstExampleFunction.py</a:t>
            </a:r>
            <a:endParaRPr lang="en-US" altLang="en-US" sz="2000" b="1" dirty="0" smtClean="0">
              <a:latin typeface="Consolas" pitchFamily="49" charset="0"/>
            </a:endParaRP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00B0F0"/>
                </a:solidFill>
                <a:latin typeface="Consolas" pitchFamily="49" charset="0"/>
              </a:rPr>
              <a:t># Main body of code (starting execution point)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3" y="3057525"/>
            <a:ext cx="16065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call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Defining The Main Body Of Code As A Function</a:t>
            </a:r>
          </a:p>
        </p:txBody>
      </p:sp>
      <p:sp>
        <p:nvSpPr>
          <p:cNvPr id="31747" name="Rectangle 3"/>
          <p:cNvSpPr>
            <a:spLocks noGrp="1" noChangeArrowheads="1"/>
          </p:cNvSpPr>
          <p:nvPr>
            <p:ph type="body" idx="1"/>
          </p:nvPr>
        </p:nvSpPr>
        <p:spPr/>
        <p:txBody>
          <a:bodyPr/>
          <a:lstStyle/>
          <a:p>
            <a:r>
              <a:rPr lang="en-US" altLang="en-US" sz="2000" dirty="0" smtClean="0"/>
              <a:t>Rather than defining instructions outside of a function the main starting execution point can also be defined explicitly as a function.</a:t>
            </a:r>
          </a:p>
          <a:p>
            <a:r>
              <a:rPr lang="en-US" altLang="en-US" sz="2000" dirty="0" smtClean="0"/>
              <a:t>(The previous program rewritten to include an explicit start function) </a:t>
            </a:r>
            <a:r>
              <a:rPr lang="en-US" altLang="en-US" sz="2000" dirty="0" smtClean="0"/>
              <a:t>“</a:t>
            </a:r>
            <a:r>
              <a:rPr lang="en-US" altLang="en-US" sz="2000" b="1" dirty="0" smtClean="0">
                <a:latin typeface="Consolas" panose="020B0609020204030204" pitchFamily="49" charset="0"/>
              </a:rPr>
              <a:t>2</a:t>
            </a:r>
            <a:r>
              <a:rPr lang="en-US" altLang="ja-JP" sz="1800" b="1" dirty="0" smtClean="0">
                <a:latin typeface="Consolas" pitchFamily="49" charset="0"/>
              </a:rPr>
              <a:t>firstExampleFunctionV2.py</a:t>
            </a:r>
            <a:r>
              <a:rPr lang="en-US" altLang="en-US" sz="2000" dirty="0" smtClean="0"/>
              <a:t>”</a:t>
            </a:r>
            <a:endParaRPr lang="en-US" altLang="ja-JP" sz="2000" dirty="0" smtClean="0"/>
          </a:p>
          <a:p>
            <a:endParaRPr lang="en-US" altLang="en-US" sz="2000" dirty="0" smtClean="0"/>
          </a:p>
          <a:p>
            <a:pPr lvl="1">
              <a:buFont typeface="Times New Roman" pitchFamily="18" charset="0"/>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2">
              <a:buFontTx/>
              <a:buNone/>
            </a:pPr>
            <a:r>
              <a:rPr lang="en-US" altLang="en-US" dirty="0" smtClean="0">
                <a:latin typeface="Consolas" pitchFamily="49" charset="0"/>
              </a:rPr>
              <a:t>  </a:t>
            </a:r>
            <a:r>
              <a:rPr lang="en-US" altLang="en-US" dirty="0" err="1" smtClean="0">
                <a:latin typeface="Consolas" pitchFamily="49" charset="0"/>
              </a:rPr>
              <a:t>displayInstructions</a:t>
            </a:r>
            <a:r>
              <a:rPr lang="en-US" altLang="en-US" dirty="0" smtClean="0">
                <a:latin typeface="Consolas" pitchFamily="49" charset="0"/>
              </a:rPr>
              <a:t>()</a:t>
            </a:r>
          </a:p>
          <a:p>
            <a:pPr lvl="2">
              <a:buFontTx/>
              <a:buNone/>
            </a:pPr>
            <a:r>
              <a:rPr lang="en-US" altLang="en-US" dirty="0" smtClean="0">
                <a:latin typeface="Consolas" pitchFamily="49" charset="0"/>
              </a:rPr>
              <a:t>  print("End of program</a:t>
            </a:r>
            <a:r>
              <a:rPr lang="en-US" altLang="en-US" sz="1600" dirty="0" smtClean="0">
                <a:latin typeface="Consolas" pitchFamily="49" charset="0"/>
              </a:rPr>
              <a:t>")</a:t>
            </a:r>
            <a:endParaRPr lang="en-US" altLang="en-US" dirty="0" smtClean="0">
              <a:latin typeface="Consolas" pitchFamily="49" charset="0"/>
            </a:endParaRPr>
          </a:p>
          <a:p>
            <a:pPr lvl="2">
              <a:buFontTx/>
              <a:buNone/>
            </a:pPr>
            <a:endParaRPr lang="en-US" altLang="en-US" dirty="0" smtClean="0">
              <a:latin typeface="Arial" charset="0"/>
            </a:endParaRPr>
          </a:p>
          <a:p>
            <a:r>
              <a:rPr lang="en-US" altLang="en-US" sz="2000" b="1" dirty="0" smtClean="0"/>
              <a:t>Important:</a:t>
            </a:r>
            <a:r>
              <a:rPr lang="en-US" altLang="en-US" sz="2000" dirty="0" smtClean="0"/>
              <a:t> If you explicitly define the starting function then do not forgot to explicitly call it!</a:t>
            </a:r>
          </a:p>
          <a:p>
            <a:pPr>
              <a:buFontTx/>
              <a:buNone/>
            </a:pPr>
            <a:endParaRPr lang="en-US" altLang="en-US" sz="2000" dirty="0" smtClean="0"/>
          </a:p>
          <a:p>
            <a:pPr lvl="1">
              <a:buFont typeface="Times New Roman" pitchFamily="18" charset="0"/>
              <a:buNone/>
            </a:pPr>
            <a:r>
              <a:rPr lang="en-US" altLang="en-US" sz="1800" dirty="0" smtClean="0">
                <a:latin typeface="Arial" charset="0"/>
              </a:rPr>
              <a:t>start ()</a:t>
            </a:r>
          </a:p>
        </p:txBody>
      </p:sp>
      <p:grpSp>
        <p:nvGrpSpPr>
          <p:cNvPr id="3" name="Group 2"/>
          <p:cNvGrpSpPr>
            <a:grpSpLocks/>
          </p:cNvGrpSpPr>
          <p:nvPr/>
        </p:nvGrpSpPr>
        <p:grpSpPr bwMode="auto">
          <a:xfrm>
            <a:off x="620713" y="5562600"/>
            <a:ext cx="7745412" cy="1108075"/>
            <a:chOff x="620713" y="5562600"/>
            <a:chExt cx="7745412" cy="1107996"/>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116598"/>
              <a:ext cx="3794125" cy="29849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5638800" y="5562600"/>
              <a:ext cx="27273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a:solidFill>
                    <a:srgbClr val="CC3300"/>
                  </a:solidFill>
                  <a:latin typeface="Arial" charset="0"/>
                </a:rPr>
                <a:t>Don’t forget to start your program! Program starts at the first executable un-indented instruction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dirty="0" smtClean="0"/>
              <a:t>By convention the starting function is frequently named ‘</a:t>
            </a:r>
            <a:r>
              <a:rPr lang="en-US" altLang="ja-JP" sz="2000" dirty="0" smtClean="0">
                <a:latin typeface="Consolas" pitchFamily="49" charset="0"/>
              </a:rPr>
              <a:t>main()</a:t>
            </a:r>
            <a:r>
              <a:rPr lang="en-US" altLang="en-US" dirty="0" smtClean="0"/>
              <a:t>’</a:t>
            </a:r>
            <a:r>
              <a:rPr lang="en-US" altLang="ja-JP" dirty="0" smtClean="0"/>
              <a:t> or in my case </a:t>
            </a:r>
            <a:r>
              <a:rPr lang="en-US" altLang="en-US" dirty="0" smtClean="0"/>
              <a:t>‘</a:t>
            </a:r>
            <a:r>
              <a:rPr lang="en-US" altLang="ja-JP" dirty="0" smtClean="0"/>
              <a:t>start()</a:t>
            </a:r>
            <a:r>
              <a:rPr lang="en-US" altLang="en-US" dirty="0" smtClean="0"/>
              <a:t>’</a:t>
            </a:r>
            <a:r>
              <a:rPr lang="en-US" altLang="ja-JP" dirty="0" smtClean="0"/>
              <a:t>.</a:t>
            </a:r>
          </a:p>
          <a:p>
            <a:pPr marL="342900" lvl="1" indent="0">
              <a:buFont typeface="Arial" charset="0"/>
              <a:buNone/>
            </a:pPr>
            <a:r>
              <a:rPr lang="en-US" altLang="en-US" sz="1800" dirty="0" smtClean="0">
                <a:latin typeface="Consolas" pitchFamily="49" charset="0"/>
              </a:rPr>
              <a:t>def main():</a:t>
            </a:r>
          </a:p>
          <a:p>
            <a:r>
              <a:rPr lang="en-US" altLang="en-US" dirty="0" smtClean="0"/>
              <a:t>OR</a:t>
            </a:r>
          </a:p>
          <a:p>
            <a:pPr marL="342900" lvl="1" indent="0">
              <a:buFont typeface="Arial" charset="0"/>
              <a:buNone/>
            </a:pPr>
            <a:r>
              <a:rPr lang="en-US" altLang="en-US" sz="1800" dirty="0" smtClean="0">
                <a:latin typeface="Consolas" pitchFamily="49" charset="0"/>
              </a:rPr>
              <a:t>def start():</a:t>
            </a:r>
          </a:p>
          <a:p>
            <a:r>
              <a:rPr lang="en-US" altLang="en-US" dirty="0"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smtClean="0"/>
              <a:t>Local variables</a:t>
            </a:r>
            <a:r>
              <a:rPr lang="en-US" altLang="en-US" smtClean="0"/>
              <a:t>: are created within the body of a function (indented)</a:t>
            </a:r>
          </a:p>
          <a:p>
            <a:r>
              <a:rPr lang="en-US" altLang="en-US" b="1" smtClean="0"/>
              <a:t>Global constants</a:t>
            </a:r>
            <a:r>
              <a:rPr lang="en-US" altLang="en-US" smtClean="0"/>
              <a:t>: created outside the body of a function.</a:t>
            </a:r>
          </a:p>
          <a:p>
            <a:r>
              <a:rPr lang="en-US" altLang="en-US"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Creating Your Variables</a:t>
            </a:r>
          </a:p>
        </p:txBody>
      </p:sp>
      <p:sp>
        <p:nvSpPr>
          <p:cNvPr id="30723" name="Content Placeholder 2"/>
          <p:cNvSpPr>
            <a:spLocks noGrp="1"/>
          </p:cNvSpPr>
          <p:nvPr>
            <p:ph idx="1"/>
          </p:nvPr>
        </p:nvSpPr>
        <p:spPr/>
        <p:txBody>
          <a:bodyPr/>
          <a:lstStyle/>
          <a:p>
            <a:r>
              <a:rPr lang="en-US" altLang="en-US" smtClean="0"/>
              <a:t>Before: all statements (including the creation of a variables) occur outside of a function</a:t>
            </a:r>
          </a:p>
          <a:p>
            <a:endParaRPr lang="en-US" altLang="en-US" smtClean="0"/>
          </a:p>
          <a:p>
            <a:endParaRPr lang="en-US" altLang="en-US" smtClean="0"/>
          </a:p>
          <a:p>
            <a:endParaRPr lang="en-US" altLang="en-US" smtClean="0"/>
          </a:p>
          <a:p>
            <a:r>
              <a:rPr lang="en-US" altLang="en-US" smtClean="0"/>
              <a:t>Now that you have learned how to define functions, ALL your variables must be created with the body of a function.</a:t>
            </a:r>
          </a:p>
          <a:p>
            <a:r>
              <a:rPr lang="en-US" altLang="en-US"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537075"/>
            <a:ext cx="4381500" cy="646113"/>
            <a:chOff x="3467100" y="4537421"/>
            <a:chExt cx="4381500" cy="646331"/>
          </a:xfrm>
        </p:grpSpPr>
        <p:sp>
          <p:nvSpPr>
            <p:cNvPr id="34827" name="TextBox 3"/>
            <p:cNvSpPr txBox="1">
              <a:spLocks noChangeArrowheads="1"/>
            </p:cNvSpPr>
            <p:nvPr/>
          </p:nvSpPr>
          <p:spPr bwMode="auto">
            <a:xfrm>
              <a:off x="5943600" y="4537421"/>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‘Outside’: OK for constants only</a:t>
              </a:r>
            </a:p>
          </p:txBody>
        </p:sp>
        <p:cxnSp>
          <p:nvCxnSpPr>
            <p:cNvPr id="7" name="Straight Arrow Connector 6"/>
            <p:cNvCxnSpPr/>
            <p:nvPr/>
          </p:nvCxnSpPr>
          <p:spPr>
            <a:xfrm flipH="1">
              <a:off x="3467100" y="4861380"/>
              <a:ext cx="2628900" cy="24455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8" y="5183188"/>
            <a:ext cx="3825875" cy="928687"/>
            <a:chOff x="5278183" y="5183188"/>
            <a:chExt cx="3825396" cy="928687"/>
          </a:xfrm>
        </p:grpSpPr>
        <p:sp>
          <p:nvSpPr>
            <p:cNvPr id="34824" name="TextBox 12"/>
            <p:cNvSpPr txBox="1">
              <a:spLocks noChangeArrowheads="1"/>
            </p:cNvSpPr>
            <p:nvPr/>
          </p:nvSpPr>
          <p:spPr bwMode="auto">
            <a:xfrm>
              <a:off x="7198700" y="5183188"/>
              <a:ext cx="1904879"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Inside function body: all variables must be here</a:t>
              </a: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Grp="1" noChangeArrowheads="1"/>
          </p:cNvSpPr>
          <p:nvPr>
            <p:ph type="body" idx="4294967295"/>
          </p:nvPr>
        </p:nvSpPr>
        <p:spPr/>
        <p:txBody>
          <a:bodyPr/>
          <a:lstStyle/>
          <a:p>
            <a:pPr marL="114300" indent="-114300" eaLnBrk="1" hangingPunct="1"/>
            <a:r>
              <a:rPr lang="en-US" altLang="en-US" sz="2400" smtClean="0"/>
              <a:t>Variables are memory locations that are used for the temporary storage of information.</a:t>
            </a:r>
          </a:p>
          <a:p>
            <a:pPr marL="114300" indent="-114300" eaLnBrk="1" hangingPunct="1">
              <a:buFontTx/>
              <a:buNone/>
            </a:pPr>
            <a:endParaRPr lang="en-US" altLang="en-US" sz="2400" smtClean="0"/>
          </a:p>
          <a:p>
            <a:pPr marL="114300" indent="-114300" eaLnBrk="1" hangingPunct="1">
              <a:buFontTx/>
              <a:buNone/>
            </a:pPr>
            <a:r>
              <a:rPr lang="en-US" altLang="en-US" sz="2000" smtClean="0">
                <a:latin typeface="Consolas" pitchFamily="49" charset="0"/>
              </a:rPr>
              <a:t> num = 888</a:t>
            </a:r>
          </a:p>
          <a:p>
            <a:pPr marL="114300" indent="-114300" eaLnBrk="1" hangingPunct="1"/>
            <a:endParaRPr lang="en-US" altLang="en-US" sz="2400" smtClean="0"/>
          </a:p>
          <a:p>
            <a:pPr marL="114300" indent="-114300" eaLnBrk="1" hangingPunct="1"/>
            <a:r>
              <a:rPr lang="en-US" altLang="en-US" sz="2400" smtClean="0"/>
              <a:t>Each variable uses up a portion of memory, if the program is large then many variables may have to be declared (a lot of memory may have to be allocated to store the contents of variables).</a:t>
            </a:r>
          </a:p>
          <a:p>
            <a:pPr marL="457200" lvl="1" indent="-114300" eaLnBrk="1" hangingPunct="1"/>
            <a:endParaRPr lang="en-US" altLang="en-US" sz="2000" smtClean="0"/>
          </a:p>
        </p:txBody>
      </p:sp>
      <p:sp>
        <p:nvSpPr>
          <p:cNvPr id="35843" name="Rectangle 2"/>
          <p:cNvSpPr>
            <a:spLocks noGrp="1" noChangeArrowheads="1"/>
          </p:cNvSpPr>
          <p:nvPr>
            <p:ph type="title" idx="4294967295"/>
          </p:nvPr>
        </p:nvSpPr>
        <p:spPr/>
        <p:txBody>
          <a:bodyPr/>
          <a:lstStyle/>
          <a:p>
            <a:pPr eaLnBrk="1" hangingPunct="1"/>
            <a:r>
              <a:rPr lang="en-US" altLang="en-US" sz="3200" smtClean="0"/>
              <a:t>What You Know: Declaring Variables</a:t>
            </a:r>
          </a:p>
        </p:txBody>
      </p:sp>
      <p:grpSp>
        <p:nvGrpSpPr>
          <p:cNvPr id="2" name="Group 4"/>
          <p:cNvGrpSpPr>
            <a:grpSpLocks/>
          </p:cNvGrpSpPr>
          <p:nvPr/>
        </p:nvGrpSpPr>
        <p:grpSpPr bwMode="auto">
          <a:xfrm>
            <a:off x="3505200" y="2547938"/>
            <a:ext cx="2011363" cy="636587"/>
            <a:chOff x="1420" y="1493"/>
            <a:chExt cx="1267" cy="401"/>
          </a:xfrm>
        </p:grpSpPr>
        <p:sp>
          <p:nvSpPr>
            <p:cNvPr id="3584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3584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35847" name="Text Box 6"/>
            <p:cNvSpPr txBox="1">
              <a:spLocks noChangeArrowheads="1"/>
            </p:cNvSpPr>
            <p:nvPr/>
          </p:nvSpPr>
          <p:spPr bwMode="auto">
            <a:xfrm>
              <a:off x="1828" y="1493"/>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029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029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smtClean="0"/>
              <a:t>What You Will Learn: What Is The Significance 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smtClean="0"/>
              <a:t>To minimize the amount of memory that is used to store the contents of variables only create variables when they are needed (“allocated”).</a:t>
            </a:r>
          </a:p>
          <a:p>
            <a:pPr marL="114300" indent="-114300" eaLnBrk="1" hangingPunct="1"/>
            <a:r>
              <a:rPr lang="en-US" altLang="en-US" sz="2400" smtClean="0"/>
              <a:t>When the memory for a variable is no longer needed it can be ‘freed up’ and reused (“de-allocated”).</a:t>
            </a:r>
          </a:p>
          <a:p>
            <a:pPr marL="114300" indent="-114300" eaLnBrk="1" hangingPunct="1"/>
            <a:r>
              <a:rPr lang="en-US" altLang="en-US" sz="2400" smtClean="0"/>
              <a:t>To design a program so that memory for variables is only allocated (reserved in memory) as needed and de-allocated when they are not (the memory is free up) variables should be declared as local to a function.</a:t>
            </a:r>
          </a:p>
          <a:p>
            <a:pPr marL="114300" indent="-114300" eaLnBrk="1" hangingPunct="1"/>
            <a:r>
              <a:rPr lang="en-US" altLang="en-US" sz="2400" smtClean="0"/>
              <a:t>(There’s an even better reason for making variables local coming up later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What You Will Learn: How To Work With Locals</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FontTx/>
              <a:buNone/>
            </a:pPr>
            <a:r>
              <a:rPr lang="en-US" altLang="en-US" sz="2000" dirty="0" smtClean="0">
                <a:latin typeface="Consolas" pitchFamily="49" charset="0"/>
              </a:rPr>
              <a:t>def &lt;</a:t>
            </a:r>
            <a:r>
              <a:rPr lang="en-US" altLang="en-US" sz="2000" i="1" dirty="0" smtClean="0">
                <a:latin typeface="Consolas" pitchFamily="49" charset="0"/>
              </a:rPr>
              <a:t>function name</a:t>
            </a:r>
            <a:r>
              <a:rPr lang="en-US" altLang="en-US" sz="2000" dirty="0" smtClean="0">
                <a:latin typeface="Consolas" pitchFamily="49" charset="0"/>
              </a:rPr>
              <a:t>&gt;():</a:t>
            </a: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buFontTx/>
              <a:buNone/>
            </a:pPr>
            <a:r>
              <a:rPr lang="en-US" altLang="en-US" sz="2000" b="1" dirty="0" smtClean="0">
                <a:latin typeface="Consolas" pitchFamily="49" charset="0"/>
              </a:rPr>
              <a:t>Example:</a:t>
            </a:r>
          </a:p>
          <a:p>
            <a:pPr>
              <a:spcBef>
                <a:spcPct val="10000"/>
              </a:spcBef>
              <a:buFontTx/>
              <a:buNone/>
            </a:pPr>
            <a:r>
              <a:rPr lang="pt-BR" altLang="en-US" sz="2000" dirty="0" smtClean="0">
                <a:latin typeface="Consolas" pitchFamily="49" charset="0"/>
              </a:rPr>
              <a:t>def fun():</a:t>
            </a:r>
          </a:p>
          <a:p>
            <a:pPr>
              <a:spcBef>
                <a:spcPct val="10000"/>
              </a:spcBef>
              <a:buFontTx/>
              <a:buNone/>
            </a:pPr>
            <a:r>
              <a:rPr lang="pt-BR" altLang="en-US" sz="2000" dirty="0" smtClean="0">
                <a:latin typeface="Consolas" pitchFamily="49" charset="0"/>
              </a:rPr>
              <a:t>    num1 = 1</a:t>
            </a:r>
          </a:p>
          <a:p>
            <a:pPr>
              <a:spcBef>
                <a:spcPct val="10000"/>
              </a:spcBef>
              <a:buFontTx/>
              <a:buNone/>
            </a:pPr>
            <a:r>
              <a:rPr lang="pt-BR" altLang="en-US" sz="2000" dirty="0" smtClean="0">
                <a:latin typeface="Consolas" pitchFamily="49" charset="0"/>
              </a:rPr>
              <a:t>    num2 = 2</a:t>
            </a:r>
          </a:p>
          <a:p>
            <a:pPr eaLnBrk="1" hangingPunct="1">
              <a:spcBef>
                <a:spcPct val="10000"/>
              </a:spcBef>
            </a:pPr>
            <a:endParaRPr lang="en-US" altLang="en-US" sz="1800" dirty="0" smtClean="0">
              <a:latin typeface="Consolas" pitchFamily="49" charset="0"/>
            </a:endParaRPr>
          </a:p>
        </p:txBody>
      </p:sp>
      <p:sp>
        <p:nvSpPr>
          <p:cNvPr id="144388" name="Text Box 4"/>
          <p:cNvSpPr txBox="1">
            <a:spLocks noChangeArrowheads="1"/>
          </p:cNvSpPr>
          <p:nvPr/>
        </p:nvSpPr>
        <p:spPr bwMode="auto">
          <a:xfrm>
            <a:off x="990600" y="18288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dirty="0" smtClean="0"/>
              <a:t>Name of the example program:</a:t>
            </a:r>
            <a:r>
              <a:rPr lang="en-US" altLang="en-US" sz="3200" b="1" dirty="0" smtClean="0"/>
              <a:t> </a:t>
            </a:r>
            <a:r>
              <a:rPr lang="en-US" altLang="en-US" sz="2000" b="1" dirty="0" smtClean="0">
                <a:latin typeface="Consolas" panose="020B0609020204030204" pitchFamily="49" charset="0"/>
              </a:rPr>
              <a:t>3</a:t>
            </a:r>
            <a:r>
              <a:rPr lang="en-CA" altLang="en-US" sz="2000" b="1" dirty="0" smtClean="0">
                <a:latin typeface="Consolas" pitchFamily="49" charset="0"/>
              </a:rPr>
              <a:t>secondExampleFunction.py</a:t>
            </a:r>
            <a:endParaRPr lang="en-US" altLang="en-US" sz="2000" b="1" dirty="0" smtClean="0">
              <a:latin typeface="Consolas" pitchFamily="49" charset="0"/>
            </a:endParaRPr>
          </a:p>
          <a:p>
            <a:pPr eaLnBrk="1" hangingPunct="1">
              <a:spcBef>
                <a:spcPct val="10000"/>
              </a:spcBef>
            </a:pPr>
            <a:endParaRPr lang="en-CA" altLang="en-US" sz="2000" dirty="0" smtClean="0">
              <a:latin typeface="Arial" charset="0"/>
            </a:endParaRPr>
          </a:p>
          <a:p>
            <a:pPr>
              <a:buFontTx/>
              <a:buNone/>
            </a:pPr>
            <a:r>
              <a:rPr lang="en-US" altLang="en-US" sz="1800" dirty="0" smtClean="0">
                <a:latin typeface="Consolas" pitchFamily="49" charset="0"/>
              </a:rPr>
              <a:t>def fun():</a:t>
            </a:r>
          </a:p>
          <a:p>
            <a:pPr>
              <a:buFontTx/>
              <a:buNone/>
            </a:pPr>
            <a:r>
              <a:rPr lang="en-US" altLang="en-US" sz="1800" dirty="0" smtClean="0">
                <a:latin typeface="Consolas" pitchFamily="49" charset="0"/>
              </a:rPr>
              <a:t>    num1 = 1</a:t>
            </a:r>
          </a:p>
          <a:p>
            <a:pPr>
              <a:buFontTx/>
              <a:buNone/>
            </a:pPr>
            <a:r>
              <a:rPr lang="en-US" altLang="en-US" sz="1800" dirty="0" smtClean="0">
                <a:latin typeface="Consolas" pitchFamily="49" charset="0"/>
              </a:rPr>
              <a:t>    num2 = 2</a:t>
            </a:r>
          </a:p>
          <a:p>
            <a:pPr>
              <a:buFontTx/>
              <a:buNone/>
            </a:pPr>
            <a:r>
              <a:rPr lang="en-US" altLang="en-US" sz="1800" dirty="0" smtClean="0">
                <a:latin typeface="Consolas" pitchFamily="49" charset="0"/>
              </a:rPr>
              <a:t>    print(num1, " ", num2)</a:t>
            </a:r>
          </a:p>
          <a:p>
            <a:pPr>
              <a:buFontTx/>
              <a:buNone/>
            </a:pPr>
            <a:endParaRPr lang="en-US" altLang="en-US" sz="1800" dirty="0" smtClean="0">
              <a:latin typeface="Consolas" pitchFamily="49" charset="0"/>
            </a:endParaRPr>
          </a:p>
          <a:p>
            <a:pPr>
              <a:buFontTx/>
              <a:buNone/>
            </a:pPr>
            <a:r>
              <a:rPr lang="en-US" altLang="en-US" sz="1800" b="1" dirty="0" smtClean="0">
                <a:latin typeface="Consolas" pitchFamily="49" charset="0"/>
              </a:rPr>
              <a:t># start function</a:t>
            </a:r>
          </a:p>
          <a:p>
            <a:pPr>
              <a:buFontTx/>
              <a:buNone/>
            </a:pPr>
            <a:r>
              <a:rPr lang="en-US" altLang="en-US" sz="1800" dirty="0" smtClean="0">
                <a:latin typeface="Consolas" pitchFamily="49" charset="0"/>
              </a:rPr>
              <a:t>fun()</a:t>
            </a:r>
          </a:p>
          <a:p>
            <a:pPr>
              <a:buFontTx/>
              <a:buNone/>
            </a:pPr>
            <a:endParaRPr lang="en-US" altLang="en-US" sz="2000" dirty="0" smtClean="0">
              <a:latin typeface="Arial" charset="0"/>
            </a:endParaRPr>
          </a:p>
          <a:p>
            <a:pPr>
              <a:spcBef>
                <a:spcPct val="10000"/>
              </a:spcBef>
            </a:pPr>
            <a:endParaRPr lang="en-US" altLang="en-US" sz="1800" dirty="0" smtClean="0">
              <a:latin typeface="Arial" charset="0"/>
            </a:endParaRPr>
          </a:p>
        </p:txBody>
      </p:sp>
      <p:grpSp>
        <p:nvGrpSpPr>
          <p:cNvPr id="2" name="Group 7"/>
          <p:cNvGrpSpPr>
            <a:grpSpLocks/>
          </p:cNvGrpSpPr>
          <p:nvPr/>
        </p:nvGrpSpPr>
        <p:grpSpPr bwMode="auto">
          <a:xfrm>
            <a:off x="990600" y="2165350"/>
            <a:ext cx="5778500" cy="925513"/>
            <a:chOff x="488" y="1440"/>
            <a:chExt cx="3640" cy="583"/>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656"/>
              <a:ext cx="1688" cy="11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9944" name="Text Box 6"/>
            <p:cNvSpPr txBox="1">
              <a:spLocks noChangeArrowheads="1"/>
            </p:cNvSpPr>
            <p:nvPr/>
          </p:nvSpPr>
          <p:spPr bwMode="auto">
            <a:xfrm>
              <a:off x="2864" y="1440"/>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solidFill>
                    <a:srgbClr val="FF0000"/>
                  </a:solidFill>
                  <a:latin typeface="Arial" charset="0"/>
                </a:rPr>
                <a:t>Variables that are local to function ‘</a:t>
              </a:r>
              <a:r>
                <a:rPr lang="en-US" altLang="ja-JP" sz="1800" b="1">
                  <a:solidFill>
                    <a:srgbClr val="FF0000"/>
                  </a:solidFill>
                  <a:latin typeface="Consolas" pitchFamily="49" charset="0"/>
                </a:rPr>
                <a:t>fun</a:t>
              </a:r>
              <a:r>
                <a:rPr lang="en-US" altLang="en-US" sz="1800" b="1">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Another Reason For Creating Local Variables</a:t>
            </a:r>
          </a:p>
        </p:txBody>
      </p:sp>
      <p:sp>
        <p:nvSpPr>
          <p:cNvPr id="150531" name="Rectangle 3"/>
          <p:cNvSpPr>
            <a:spLocks noGrp="1" noChangeArrowheads="1"/>
          </p:cNvSpPr>
          <p:nvPr>
            <p:ph type="body" idx="1"/>
          </p:nvPr>
        </p:nvSpPr>
        <p:spPr/>
        <p:txBody>
          <a:bodyPr/>
          <a:lstStyle/>
          <a:p>
            <a:r>
              <a:rPr lang="en-US" altLang="en-US" smtClean="0"/>
              <a:t>To minimize side effects (unexpected changes that have occurred to variables after a function has ended e.g., a variable storing the age of the user accidentally takes on a negative value).</a:t>
            </a:r>
          </a:p>
          <a:p>
            <a:r>
              <a:rPr lang="en-US" altLang="en-US" smtClean="0"/>
              <a:t>To visualize the potential problem: imagine if all variables could be accessed anywhere in the program (not local).</a:t>
            </a:r>
          </a:p>
        </p:txBody>
      </p:sp>
      <p:sp>
        <p:nvSpPr>
          <p:cNvPr id="150532" name="Rectangle 4"/>
          <p:cNvSpPr>
            <a:spLocks noChangeArrowheads="1"/>
          </p:cNvSpPr>
          <p:nvPr/>
        </p:nvSpPr>
        <p:spPr bwMode="auto">
          <a:xfrm>
            <a:off x="685800" y="3581400"/>
            <a:ext cx="7391400" cy="322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2000">
                <a:latin typeface="Arial" charset="0"/>
              </a:rPr>
              <a:t>Memory</a:t>
            </a:r>
          </a:p>
        </p:txBody>
      </p:sp>
      <p:sp>
        <p:nvSpPr>
          <p:cNvPr id="150533" name="Rectangle 5"/>
          <p:cNvSpPr>
            <a:spLocks noChangeArrowheads="1"/>
          </p:cNvSpPr>
          <p:nvPr/>
        </p:nvSpPr>
        <p:spPr bwMode="auto">
          <a:xfrm>
            <a:off x="876300" y="3695700"/>
            <a:ext cx="1435100"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Fun1 ()</a:t>
            </a:r>
          </a:p>
        </p:txBody>
      </p:sp>
      <p:sp>
        <p:nvSpPr>
          <p:cNvPr id="150534" name="Rectangle 6"/>
          <p:cNvSpPr>
            <a:spLocks noChangeArrowheads="1"/>
          </p:cNvSpPr>
          <p:nvPr/>
        </p:nvSpPr>
        <p:spPr bwMode="auto">
          <a:xfrm>
            <a:off x="3594100" y="5067300"/>
            <a:ext cx="1435100" cy="127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Fun2 ()</a:t>
            </a:r>
          </a:p>
        </p:txBody>
      </p:sp>
      <p:sp>
        <p:nvSpPr>
          <p:cNvPr id="150535" name="Rectangle 7"/>
          <p:cNvSpPr>
            <a:spLocks noChangeArrowheads="1"/>
          </p:cNvSpPr>
          <p:nvPr/>
        </p:nvSpPr>
        <p:spPr bwMode="auto">
          <a:xfrm>
            <a:off x="6430963" y="3746500"/>
            <a:ext cx="1435100"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Fun3 ()</a:t>
            </a:r>
          </a:p>
        </p:txBody>
      </p:sp>
      <p:grpSp>
        <p:nvGrpSpPr>
          <p:cNvPr id="2" name="Group 1"/>
          <p:cNvGrpSpPr>
            <a:grpSpLocks/>
          </p:cNvGrpSpPr>
          <p:nvPr/>
        </p:nvGrpSpPr>
        <p:grpSpPr bwMode="auto">
          <a:xfrm>
            <a:off x="3841750" y="3949700"/>
            <a:ext cx="996950" cy="368300"/>
            <a:chOff x="3780412" y="3949487"/>
            <a:chExt cx="996950" cy="368513"/>
          </a:xfrm>
        </p:grpSpPr>
        <p:sp>
          <p:nvSpPr>
            <p:cNvPr id="40975" name="Text Box 9"/>
            <p:cNvSpPr txBox="1">
              <a:spLocks noChangeArrowheads="1"/>
            </p:cNvSpPr>
            <p:nvPr/>
          </p:nvSpPr>
          <p:spPr bwMode="auto">
            <a:xfrm>
              <a:off x="3780412" y="3949487"/>
              <a:ext cx="996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variable</a:t>
              </a:r>
            </a:p>
          </p:txBody>
        </p:sp>
        <p:sp>
          <p:nvSpPr>
            <p:cNvPr id="40976" name="Rectangle 10"/>
            <p:cNvSpPr>
              <a:spLocks noChangeArrowheads="1"/>
            </p:cNvSpPr>
            <p:nvPr/>
          </p:nvSpPr>
          <p:spPr bwMode="auto">
            <a:xfrm>
              <a:off x="3780412" y="4000500"/>
              <a:ext cx="943988" cy="317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sp>
        <p:nvSpPr>
          <p:cNvPr id="150539" name="Line 11"/>
          <p:cNvSpPr>
            <a:spLocks noChangeShapeType="1"/>
          </p:cNvSpPr>
          <p:nvPr/>
        </p:nvSpPr>
        <p:spPr bwMode="auto">
          <a:xfrm flipV="1">
            <a:off x="1638300" y="4191000"/>
            <a:ext cx="2400300" cy="292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0" name="Text Box 12"/>
          <p:cNvSpPr txBox="1">
            <a:spLocks noChangeArrowheads="1"/>
          </p:cNvSpPr>
          <p:nvPr/>
        </p:nvSpPr>
        <p:spPr bwMode="auto">
          <a:xfrm>
            <a:off x="2844800" y="40132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
        <p:nvSpPr>
          <p:cNvPr id="150541" name="Line 13"/>
          <p:cNvSpPr>
            <a:spLocks noChangeShapeType="1"/>
          </p:cNvSpPr>
          <p:nvPr/>
        </p:nvSpPr>
        <p:spPr bwMode="auto">
          <a:xfrm flipH="1" flipV="1">
            <a:off x="4673600" y="4187825"/>
            <a:ext cx="17780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2" name="Text Box 14"/>
          <p:cNvSpPr txBox="1">
            <a:spLocks noChangeArrowheads="1"/>
          </p:cNvSpPr>
          <p:nvPr/>
        </p:nvSpPr>
        <p:spPr bwMode="auto">
          <a:xfrm>
            <a:off x="5283200" y="40386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
        <p:nvSpPr>
          <p:cNvPr id="150543" name="Line 15"/>
          <p:cNvSpPr>
            <a:spLocks noChangeShapeType="1"/>
          </p:cNvSpPr>
          <p:nvPr/>
        </p:nvSpPr>
        <p:spPr bwMode="auto">
          <a:xfrm flipV="1">
            <a:off x="4267200" y="4279900"/>
            <a:ext cx="25400" cy="787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4" name="Text Box 16"/>
          <p:cNvSpPr txBox="1">
            <a:spLocks noChangeArrowheads="1"/>
          </p:cNvSpPr>
          <p:nvPr/>
        </p:nvSpPr>
        <p:spPr bwMode="auto">
          <a:xfrm>
            <a:off x="4279900" y="45339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5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05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05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053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05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05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0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05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05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0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P spid="150532" grpId="0" animBg="1"/>
      <p:bldP spid="150533" grpId="0" animBg="1"/>
      <p:bldP spid="150534" grpId="0" animBg="1"/>
      <p:bldP spid="150535" grpId="0" animBg="1"/>
      <p:bldP spid="150539" grpId="0" animBg="1"/>
      <p:bldP spid="150540" grpId="0"/>
      <p:bldP spid="150541" grpId="0" animBg="1"/>
      <p:bldP spid="150542" grpId="0"/>
      <p:bldP spid="150543" grpId="0" animBg="1"/>
      <p:bldP spid="1505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1676400"/>
          </a:xfrm>
        </p:spPr>
        <p:txBody>
          <a:bodyPr/>
          <a:lstStyle/>
          <a:p>
            <a:r>
              <a:rPr lang="en-US" altLang="en-US" smtClean="0"/>
              <a:t>Recall: local variables only exist for the duration of a function.</a:t>
            </a:r>
          </a:p>
          <a:p>
            <a:r>
              <a:rPr lang="en-US" altLang="en-US" smtClean="0"/>
              <a:t>After a function ends the local variables are no longer accessible.</a:t>
            </a:r>
          </a:p>
          <a:p>
            <a:r>
              <a:rPr lang="en-US" altLang="en-US" smtClean="0"/>
              <a:t>Benefit: reduces accidental changes to local variables.</a:t>
            </a:r>
          </a:p>
        </p:txBody>
      </p:sp>
      <p:sp>
        <p:nvSpPr>
          <p:cNvPr id="41987" name="Title 1"/>
          <p:cNvSpPr>
            <a:spLocks noGrp="1"/>
          </p:cNvSpPr>
          <p:nvPr>
            <p:ph type="title"/>
          </p:nvPr>
        </p:nvSpPr>
        <p:spPr/>
        <p:txBody>
          <a:bodyPr/>
          <a:lstStyle/>
          <a:p>
            <a:r>
              <a:rPr lang="en-US" altLang="en-US" smtClean="0"/>
              <a:t>Local Variables</a:t>
            </a:r>
          </a:p>
        </p:txBody>
      </p:sp>
      <p:sp>
        <p:nvSpPr>
          <p:cNvPr id="4" name="TextBox 3"/>
          <p:cNvSpPr txBox="1">
            <a:spLocks noChangeArrowheads="1"/>
          </p:cNvSpPr>
          <p:nvPr/>
        </p:nvSpPr>
        <p:spPr bwMode="auto">
          <a:xfrm>
            <a:off x="762000" y="3197225"/>
            <a:ext cx="152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fun():</a:t>
            </a:r>
          </a:p>
          <a:p>
            <a:pPr eaLnBrk="1" hangingPunct="1"/>
            <a:r>
              <a:rPr lang="en-US" altLang="en-US" sz="1600" dirty="0">
                <a:latin typeface="Consolas" pitchFamily="49" charset="0"/>
              </a:rPr>
              <a:t>    x = 7</a:t>
            </a:r>
          </a:p>
          <a:p>
            <a:pPr eaLnBrk="1" hangingPunct="1"/>
            <a:r>
              <a:rPr lang="en-US" altLang="en-US" sz="1600" dirty="0">
                <a:latin typeface="Consolas" pitchFamily="49" charset="0"/>
              </a:rPr>
              <a:t>    y = 13</a:t>
            </a:r>
          </a:p>
        </p:txBody>
      </p:sp>
      <p:sp>
        <p:nvSpPr>
          <p:cNvPr id="23" name="TextBox 22"/>
          <p:cNvSpPr txBox="1">
            <a:spLocks noChangeArrowheads="1"/>
          </p:cNvSpPr>
          <p:nvPr/>
        </p:nvSpPr>
        <p:spPr bwMode="auto">
          <a:xfrm>
            <a:off x="762000" y="5626100"/>
            <a:ext cx="2438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start():</a:t>
            </a:r>
          </a:p>
          <a:p>
            <a:pPr eaLnBrk="1" hangingPunct="1"/>
            <a:r>
              <a:rPr lang="en-US" altLang="en-US" sz="1600" dirty="0">
                <a:latin typeface="Consolas" pitchFamily="49" charset="0"/>
              </a:rPr>
              <a:t>   a = 1</a:t>
            </a:r>
          </a:p>
          <a:p>
            <a:pPr eaLnBrk="1" hangingPunct="1"/>
            <a:r>
              <a:rPr lang="en-US" altLang="en-US" sz="1600" dirty="0">
                <a:latin typeface="Consolas" pitchFamily="49" charset="0"/>
              </a:rPr>
              <a:t>   fun()</a:t>
            </a:r>
          </a:p>
          <a:p>
            <a:pPr eaLnBrk="1" hangingPunct="1"/>
            <a:r>
              <a:rPr lang="en-US" altLang="en-US" sz="1600" b="1" dirty="0">
                <a:solidFill>
                  <a:srgbClr val="00B0F0"/>
                </a:solidFill>
                <a:latin typeface="Consolas" pitchFamily="49" charset="0"/>
              </a:rPr>
              <a:t>   # </a:t>
            </a:r>
            <a:r>
              <a:rPr lang="en-US" altLang="en-US" sz="1600" b="1" dirty="0" err="1">
                <a:solidFill>
                  <a:srgbClr val="00B0F0"/>
                </a:solidFill>
                <a:latin typeface="Consolas" pitchFamily="49" charset="0"/>
              </a:rPr>
              <a:t>x,y</a:t>
            </a:r>
            <a:r>
              <a:rPr lang="en-US" altLang="en-US" sz="1600" b="1" dirty="0">
                <a:solidFill>
                  <a:srgbClr val="00B0F0"/>
                </a:solidFill>
                <a:latin typeface="Consolas" pitchFamily="49" charset="0"/>
              </a:rPr>
              <a:t>    </a:t>
            </a:r>
          </a:p>
          <a:p>
            <a:pPr eaLnBrk="1" hangingPunct="1"/>
            <a:r>
              <a:rPr lang="en-US" altLang="en-US" sz="1600" b="1" dirty="0">
                <a:solidFill>
                  <a:srgbClr val="00B0F0"/>
                </a:solidFill>
                <a:latin typeface="Consolas" pitchFamily="49" charset="0"/>
              </a:rPr>
              <a:t>   # inaccessible</a:t>
            </a:r>
          </a:p>
        </p:txBody>
      </p:sp>
      <p:sp>
        <p:nvSpPr>
          <p:cNvPr id="24" name="Text Box 6"/>
          <p:cNvSpPr txBox="1">
            <a:spLocks noChangeArrowheads="1"/>
          </p:cNvSpPr>
          <p:nvPr/>
        </p:nvSpPr>
        <p:spPr bwMode="auto">
          <a:xfrm>
            <a:off x="3471863" y="28670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38919" name="Group 24"/>
          <p:cNvGrpSpPr>
            <a:grpSpLocks/>
          </p:cNvGrpSpPr>
          <p:nvPr/>
        </p:nvGrpSpPr>
        <p:grpSpPr bwMode="auto">
          <a:xfrm>
            <a:off x="3829050" y="3214688"/>
            <a:ext cx="2309813" cy="1589087"/>
            <a:chOff x="3218894" y="3150591"/>
            <a:chExt cx="2309020" cy="1588532"/>
          </a:xfrm>
        </p:grpSpPr>
        <p:sp>
          <p:nvSpPr>
            <p:cNvPr id="41997" name="Rectangle 4"/>
            <p:cNvSpPr>
              <a:spLocks noChangeArrowheads="1"/>
            </p:cNvSpPr>
            <p:nvPr/>
          </p:nvSpPr>
          <p:spPr bwMode="auto">
            <a:xfrm>
              <a:off x="3798332" y="3720740"/>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7</a:t>
              </a:r>
            </a:p>
          </p:txBody>
        </p:sp>
        <p:sp>
          <p:nvSpPr>
            <p:cNvPr id="41998" name="Text Box 5"/>
            <p:cNvSpPr txBox="1">
              <a:spLocks noChangeArrowheads="1"/>
            </p:cNvSpPr>
            <p:nvPr/>
          </p:nvSpPr>
          <p:spPr bwMode="auto">
            <a:xfrm>
              <a:off x="3218894" y="375884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x</a:t>
              </a:r>
            </a:p>
          </p:txBody>
        </p:sp>
        <p:sp>
          <p:nvSpPr>
            <p:cNvPr id="41999" name="Rectangle 4"/>
            <p:cNvSpPr>
              <a:spLocks noChangeArrowheads="1"/>
            </p:cNvSpPr>
            <p:nvPr/>
          </p:nvSpPr>
          <p:spPr bwMode="auto">
            <a:xfrm>
              <a:off x="3798332" y="4189151"/>
              <a:ext cx="1431925"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13</a:t>
              </a:r>
            </a:p>
          </p:txBody>
        </p:sp>
        <p:sp>
          <p:nvSpPr>
            <p:cNvPr id="42000" name="Text Box 5"/>
            <p:cNvSpPr txBox="1">
              <a:spLocks noChangeArrowheads="1"/>
            </p:cNvSpPr>
            <p:nvPr/>
          </p:nvSpPr>
          <p:spPr bwMode="auto">
            <a:xfrm>
              <a:off x="3218894" y="4223977"/>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y</a:t>
              </a:r>
            </a:p>
          </p:txBody>
        </p:sp>
        <p:sp>
          <p:nvSpPr>
            <p:cNvPr id="30" name="Rectangle 29"/>
            <p:cNvSpPr/>
            <p:nvPr/>
          </p:nvSpPr>
          <p:spPr>
            <a:xfrm>
              <a:off x="3318873" y="3520349"/>
              <a:ext cx="2209041" cy="1218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2002" name="TextBox 30"/>
            <p:cNvSpPr txBox="1">
              <a:spLocks noChangeArrowheads="1"/>
            </p:cNvSpPr>
            <p:nvPr/>
          </p:nvSpPr>
          <p:spPr bwMode="auto">
            <a:xfrm>
              <a:off x="3318114" y="3150591"/>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fun</a:t>
              </a:r>
              <a:r>
                <a:rPr lang="en-US" altLang="en-US" sz="1800"/>
                <a:t>’</a:t>
              </a:r>
            </a:p>
          </p:txBody>
        </p:sp>
      </p:grpSp>
      <p:grpSp>
        <p:nvGrpSpPr>
          <p:cNvPr id="32" name="Group 31"/>
          <p:cNvGrpSpPr>
            <a:grpSpLocks/>
          </p:cNvGrpSpPr>
          <p:nvPr/>
        </p:nvGrpSpPr>
        <p:grpSpPr bwMode="auto">
          <a:xfrm>
            <a:off x="3829050" y="5578475"/>
            <a:ext cx="2309813" cy="1227138"/>
            <a:chOff x="3070710" y="5548536"/>
            <a:chExt cx="2309020" cy="1227378"/>
          </a:xfrm>
        </p:grpSpPr>
        <p:sp>
          <p:nvSpPr>
            <p:cNvPr id="41993" name="Rectangle 4"/>
            <p:cNvSpPr>
              <a:spLocks noChangeArrowheads="1"/>
            </p:cNvSpPr>
            <p:nvPr/>
          </p:nvSpPr>
          <p:spPr bwMode="auto">
            <a:xfrm>
              <a:off x="3650148" y="6118685"/>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a:t>
              </a:r>
            </a:p>
          </p:txBody>
        </p:sp>
        <p:sp>
          <p:nvSpPr>
            <p:cNvPr id="41994" name="Text Box 5"/>
            <p:cNvSpPr txBox="1">
              <a:spLocks noChangeArrowheads="1"/>
            </p:cNvSpPr>
            <p:nvPr/>
          </p:nvSpPr>
          <p:spPr bwMode="auto">
            <a:xfrm>
              <a:off x="3070710" y="6156785"/>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sp>
          <p:nvSpPr>
            <p:cNvPr id="35" name="Rectangle 34"/>
            <p:cNvSpPr/>
            <p:nvPr/>
          </p:nvSpPr>
          <p:spPr>
            <a:xfrm>
              <a:off x="3170689" y="5918496"/>
              <a:ext cx="2209041" cy="8574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1996" name="TextBox 35"/>
            <p:cNvSpPr txBox="1">
              <a:spLocks noChangeArrowheads="1"/>
            </p:cNvSpPr>
            <p:nvPr/>
          </p:nvSpPr>
          <p:spPr bwMode="auto">
            <a:xfrm>
              <a:off x="3169930" y="5548536"/>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start</a:t>
              </a:r>
              <a:r>
                <a:rPr lang="en-US" altLang="en-US" sz="1800"/>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89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457200" y="1143000"/>
            <a:ext cx="8229600" cy="1676400"/>
          </a:xfrm>
        </p:spPr>
        <p:txBody>
          <a:bodyPr/>
          <a:lstStyle/>
          <a:p>
            <a:r>
              <a:rPr lang="en-US" altLang="en-US" smtClean="0"/>
              <a:t>Recall: local variables only exist for the duration of a function.</a:t>
            </a:r>
          </a:p>
          <a:p>
            <a:r>
              <a:rPr lang="en-US" altLang="en-US" smtClean="0"/>
              <a:t>After a function ends the local variables are no longer accessible.</a:t>
            </a:r>
          </a:p>
          <a:p>
            <a:r>
              <a:rPr lang="en-US" altLang="en-US" smtClean="0"/>
              <a:t>Benefit: reduces accidental changes to local variables.</a:t>
            </a:r>
          </a:p>
        </p:txBody>
      </p:sp>
      <p:sp>
        <p:nvSpPr>
          <p:cNvPr id="43011" name="Title 1"/>
          <p:cNvSpPr>
            <a:spLocks noGrp="1"/>
          </p:cNvSpPr>
          <p:nvPr>
            <p:ph type="title"/>
          </p:nvPr>
        </p:nvSpPr>
        <p:spPr/>
        <p:txBody>
          <a:bodyPr/>
          <a:lstStyle/>
          <a:p>
            <a:r>
              <a:rPr lang="en-US" altLang="en-US" smtClean="0"/>
              <a:t>Local Variables</a:t>
            </a:r>
          </a:p>
        </p:txBody>
      </p:sp>
      <p:sp>
        <p:nvSpPr>
          <p:cNvPr id="43012" name="TextBox 3"/>
          <p:cNvSpPr txBox="1">
            <a:spLocks noChangeArrowheads="1"/>
          </p:cNvSpPr>
          <p:nvPr/>
        </p:nvSpPr>
        <p:spPr bwMode="auto">
          <a:xfrm>
            <a:off x="762000" y="3197225"/>
            <a:ext cx="152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fun():</a:t>
            </a:r>
          </a:p>
          <a:p>
            <a:pPr eaLnBrk="1" hangingPunct="1"/>
            <a:r>
              <a:rPr lang="en-US" altLang="en-US" sz="1600" dirty="0">
                <a:latin typeface="Consolas" pitchFamily="49" charset="0"/>
              </a:rPr>
              <a:t>    x = 7</a:t>
            </a:r>
          </a:p>
          <a:p>
            <a:pPr eaLnBrk="1" hangingPunct="1"/>
            <a:r>
              <a:rPr lang="en-US" altLang="en-US" sz="1600" dirty="0">
                <a:latin typeface="Consolas" pitchFamily="49" charset="0"/>
              </a:rPr>
              <a:t>    y = 13</a:t>
            </a:r>
          </a:p>
        </p:txBody>
      </p:sp>
      <p:sp>
        <p:nvSpPr>
          <p:cNvPr id="43013" name="Text Box 6"/>
          <p:cNvSpPr txBox="1">
            <a:spLocks noChangeArrowheads="1"/>
          </p:cNvSpPr>
          <p:nvPr/>
        </p:nvSpPr>
        <p:spPr bwMode="auto">
          <a:xfrm>
            <a:off x="3471863" y="28670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sp>
        <p:nvSpPr>
          <p:cNvPr id="43014" name="TextBox 11"/>
          <p:cNvSpPr txBox="1">
            <a:spLocks noChangeArrowheads="1"/>
          </p:cNvSpPr>
          <p:nvPr/>
        </p:nvSpPr>
        <p:spPr bwMode="auto">
          <a:xfrm>
            <a:off x="762000" y="5626100"/>
            <a:ext cx="2438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start():</a:t>
            </a:r>
          </a:p>
          <a:p>
            <a:pPr eaLnBrk="1" hangingPunct="1"/>
            <a:r>
              <a:rPr lang="en-US" altLang="en-US" sz="1600" dirty="0">
                <a:latin typeface="Consolas" pitchFamily="49" charset="0"/>
              </a:rPr>
              <a:t>   a = 1</a:t>
            </a:r>
          </a:p>
          <a:p>
            <a:pPr eaLnBrk="1" hangingPunct="1"/>
            <a:r>
              <a:rPr lang="en-US" altLang="en-US" sz="1600" dirty="0">
                <a:latin typeface="Consolas" pitchFamily="49" charset="0"/>
              </a:rPr>
              <a:t>   fun()</a:t>
            </a:r>
          </a:p>
          <a:p>
            <a:pPr eaLnBrk="1" hangingPunct="1"/>
            <a:r>
              <a:rPr lang="en-US" altLang="en-US" sz="1600" b="1" dirty="0">
                <a:solidFill>
                  <a:srgbClr val="00B0F0"/>
                </a:solidFill>
                <a:latin typeface="Consolas" pitchFamily="49" charset="0"/>
              </a:rPr>
              <a:t>   # </a:t>
            </a:r>
            <a:r>
              <a:rPr lang="en-US" altLang="en-US" sz="1600" b="1" dirty="0" err="1">
                <a:solidFill>
                  <a:srgbClr val="00B0F0"/>
                </a:solidFill>
                <a:latin typeface="Consolas" pitchFamily="49" charset="0"/>
              </a:rPr>
              <a:t>x,y</a:t>
            </a:r>
            <a:r>
              <a:rPr lang="en-US" altLang="en-US" sz="1600" b="1" dirty="0">
                <a:solidFill>
                  <a:srgbClr val="00B0F0"/>
                </a:solidFill>
                <a:latin typeface="Consolas" pitchFamily="49" charset="0"/>
              </a:rPr>
              <a:t> </a:t>
            </a:r>
          </a:p>
          <a:p>
            <a:pPr eaLnBrk="1" hangingPunct="1"/>
            <a:r>
              <a:rPr lang="en-US" altLang="en-US" sz="1600" b="1" dirty="0">
                <a:solidFill>
                  <a:srgbClr val="00B0F0"/>
                </a:solidFill>
                <a:latin typeface="Consolas" pitchFamily="49" charset="0"/>
              </a:rPr>
              <a:t>   # inaccessible</a:t>
            </a:r>
          </a:p>
        </p:txBody>
      </p:sp>
      <p:grpSp>
        <p:nvGrpSpPr>
          <p:cNvPr id="43015" name="Group 21"/>
          <p:cNvGrpSpPr>
            <a:grpSpLocks/>
          </p:cNvGrpSpPr>
          <p:nvPr/>
        </p:nvGrpSpPr>
        <p:grpSpPr bwMode="auto">
          <a:xfrm>
            <a:off x="3829050" y="3214688"/>
            <a:ext cx="2309813" cy="1589087"/>
            <a:chOff x="3218894" y="3150591"/>
            <a:chExt cx="2309020" cy="1588532"/>
          </a:xfrm>
        </p:grpSpPr>
        <p:sp>
          <p:nvSpPr>
            <p:cNvPr id="43026" name="Rectangle 4"/>
            <p:cNvSpPr>
              <a:spLocks noChangeArrowheads="1"/>
            </p:cNvSpPr>
            <p:nvPr/>
          </p:nvSpPr>
          <p:spPr bwMode="auto">
            <a:xfrm>
              <a:off x="3798332" y="3720740"/>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7</a:t>
              </a:r>
            </a:p>
          </p:txBody>
        </p:sp>
        <p:sp>
          <p:nvSpPr>
            <p:cNvPr id="43027" name="Text Box 5"/>
            <p:cNvSpPr txBox="1">
              <a:spLocks noChangeArrowheads="1"/>
            </p:cNvSpPr>
            <p:nvPr/>
          </p:nvSpPr>
          <p:spPr bwMode="auto">
            <a:xfrm>
              <a:off x="3218894" y="375884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x</a:t>
              </a:r>
            </a:p>
          </p:txBody>
        </p:sp>
        <p:sp>
          <p:nvSpPr>
            <p:cNvPr id="43028" name="Rectangle 4"/>
            <p:cNvSpPr>
              <a:spLocks noChangeArrowheads="1"/>
            </p:cNvSpPr>
            <p:nvPr/>
          </p:nvSpPr>
          <p:spPr bwMode="auto">
            <a:xfrm>
              <a:off x="3798332" y="4189151"/>
              <a:ext cx="1431925"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13</a:t>
              </a:r>
            </a:p>
          </p:txBody>
        </p:sp>
        <p:sp>
          <p:nvSpPr>
            <p:cNvPr id="43029" name="Text Box 5"/>
            <p:cNvSpPr txBox="1">
              <a:spLocks noChangeArrowheads="1"/>
            </p:cNvSpPr>
            <p:nvPr/>
          </p:nvSpPr>
          <p:spPr bwMode="auto">
            <a:xfrm>
              <a:off x="3218894" y="4223977"/>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y</a:t>
              </a:r>
            </a:p>
          </p:txBody>
        </p:sp>
        <p:sp>
          <p:nvSpPr>
            <p:cNvPr id="13" name="Rectangle 12"/>
            <p:cNvSpPr/>
            <p:nvPr/>
          </p:nvSpPr>
          <p:spPr>
            <a:xfrm>
              <a:off x="3318873" y="3520349"/>
              <a:ext cx="2209041" cy="1218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3031" name="TextBox 13"/>
            <p:cNvSpPr txBox="1">
              <a:spLocks noChangeArrowheads="1"/>
            </p:cNvSpPr>
            <p:nvPr/>
          </p:nvSpPr>
          <p:spPr bwMode="auto">
            <a:xfrm>
              <a:off x="3318114" y="3150591"/>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fun</a:t>
              </a:r>
              <a:r>
                <a:rPr lang="en-US" altLang="en-US" sz="1800"/>
                <a:t>’</a:t>
              </a:r>
            </a:p>
          </p:txBody>
        </p:sp>
      </p:grpSp>
      <p:grpSp>
        <p:nvGrpSpPr>
          <p:cNvPr id="43016" name="Group 20"/>
          <p:cNvGrpSpPr>
            <a:grpSpLocks/>
          </p:cNvGrpSpPr>
          <p:nvPr/>
        </p:nvGrpSpPr>
        <p:grpSpPr bwMode="auto">
          <a:xfrm>
            <a:off x="3829050" y="5578475"/>
            <a:ext cx="2309813" cy="1227138"/>
            <a:chOff x="3070710" y="5548536"/>
            <a:chExt cx="2309020" cy="1227378"/>
          </a:xfrm>
        </p:grpSpPr>
        <p:sp>
          <p:nvSpPr>
            <p:cNvPr id="43022" name="Rectangle 4"/>
            <p:cNvSpPr>
              <a:spLocks noChangeArrowheads="1"/>
            </p:cNvSpPr>
            <p:nvPr/>
          </p:nvSpPr>
          <p:spPr bwMode="auto">
            <a:xfrm>
              <a:off x="3650148" y="6118685"/>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a:t>
              </a:r>
            </a:p>
          </p:txBody>
        </p:sp>
        <p:sp>
          <p:nvSpPr>
            <p:cNvPr id="43023" name="Text Box 5"/>
            <p:cNvSpPr txBox="1">
              <a:spLocks noChangeArrowheads="1"/>
            </p:cNvSpPr>
            <p:nvPr/>
          </p:nvSpPr>
          <p:spPr bwMode="auto">
            <a:xfrm>
              <a:off x="3070710" y="6156785"/>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sp>
          <p:nvSpPr>
            <p:cNvPr id="19" name="Rectangle 18"/>
            <p:cNvSpPr/>
            <p:nvPr/>
          </p:nvSpPr>
          <p:spPr>
            <a:xfrm>
              <a:off x="3170689" y="5918496"/>
              <a:ext cx="2209041" cy="8574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3025" name="TextBox 19"/>
            <p:cNvSpPr txBox="1">
              <a:spLocks noChangeArrowheads="1"/>
            </p:cNvSpPr>
            <p:nvPr/>
          </p:nvSpPr>
          <p:spPr bwMode="auto">
            <a:xfrm>
              <a:off x="3169930" y="5548536"/>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start</a:t>
              </a:r>
              <a:r>
                <a:rPr lang="en-US" altLang="en-US" sz="1800"/>
                <a:t>’</a:t>
              </a:r>
            </a:p>
          </p:txBody>
        </p:sp>
      </p:grpSp>
      <p:sp>
        <p:nvSpPr>
          <p:cNvPr id="5" name="Rectangle 4"/>
          <p:cNvSpPr/>
          <p:nvPr/>
        </p:nvSpPr>
        <p:spPr>
          <a:xfrm>
            <a:off x="762000" y="3076575"/>
            <a:ext cx="1447800" cy="995363"/>
          </a:xfrm>
          <a:prstGeom prst="rect">
            <a:avLst/>
          </a:prstGeom>
          <a:solidFill>
            <a:srgbClr val="FFFFCC">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3" name="Rectangle 22"/>
          <p:cNvSpPr/>
          <p:nvPr/>
        </p:nvSpPr>
        <p:spPr>
          <a:xfrm>
            <a:off x="3829050" y="3197225"/>
            <a:ext cx="2609850" cy="1782763"/>
          </a:xfrm>
          <a:prstGeom prst="rect">
            <a:avLst/>
          </a:prstGeom>
          <a:solidFill>
            <a:srgbClr val="FFFFCC">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8" name="Group 7"/>
          <p:cNvGrpSpPr>
            <a:grpSpLocks/>
          </p:cNvGrpSpPr>
          <p:nvPr/>
        </p:nvGrpSpPr>
        <p:grpSpPr bwMode="auto">
          <a:xfrm>
            <a:off x="4767263" y="4883150"/>
            <a:ext cx="2668587" cy="879475"/>
            <a:chOff x="4767263" y="4882383"/>
            <a:chExt cx="2668421" cy="880722"/>
          </a:xfrm>
        </p:grpSpPr>
        <p:cxnSp>
          <p:nvCxnSpPr>
            <p:cNvPr id="3" name="Straight Arrow Connector 2"/>
            <p:cNvCxnSpPr/>
            <p:nvPr/>
          </p:nvCxnSpPr>
          <p:spPr>
            <a:xfrm flipV="1">
              <a:off x="4767263" y="4882383"/>
              <a:ext cx="185725" cy="880722"/>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021" name="TextBox 6"/>
            <p:cNvSpPr txBox="1">
              <a:spLocks noChangeArrowheads="1"/>
            </p:cNvSpPr>
            <p:nvPr/>
          </p:nvSpPr>
          <p:spPr bwMode="auto">
            <a:xfrm>
              <a:off x="4811390" y="5138078"/>
              <a:ext cx="26242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Not possible (good!)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dirty="0" smtClean="0">
                <a:latin typeface="Consolas" pitchFamily="49" charset="0"/>
              </a:rPr>
              <a:t>def display ():</a:t>
            </a:r>
          </a:p>
          <a:p>
            <a:pPr>
              <a:buFontTx/>
              <a:buNone/>
            </a:pPr>
            <a:r>
              <a:rPr lang="en-US" altLang="en-US" sz="1600" dirty="0" smtClean="0">
                <a:latin typeface="Consolas" pitchFamily="49" charset="0"/>
              </a:rPr>
              <a:t>    print ("")</a:t>
            </a:r>
          </a:p>
          <a:p>
            <a:pPr>
              <a:buFontTx/>
              <a:buNone/>
            </a:pPr>
            <a:r>
              <a:rPr lang="en-US" altLang="en-US" sz="1600" dirty="0" smtClean="0">
                <a:latin typeface="Consolas" pitchFamily="49" charset="0"/>
              </a:rPr>
              <a:t>    print ("Celsius value: ", </a:t>
            </a:r>
            <a:r>
              <a:rPr lang="en-US" altLang="en-US" sz="1600" dirty="0" err="1" smtClean="0">
                <a:latin typeface="Consolas" pitchFamily="49" charset="0"/>
              </a:rPr>
              <a:t>celsius</a:t>
            </a:r>
            <a:r>
              <a:rPr lang="en-US" altLang="en-US" sz="1600" dirty="0" smtClean="0">
                <a:latin typeface="Consolas" pitchFamily="49" charset="0"/>
              </a:rPr>
              <a:t>)</a:t>
            </a:r>
          </a:p>
          <a:p>
            <a:pPr>
              <a:buFontTx/>
              <a:buNone/>
            </a:pPr>
            <a:r>
              <a:rPr lang="en-US" altLang="en-US" sz="1600" dirty="0" smtClean="0">
                <a:latin typeface="Consolas" pitchFamily="49" charset="0"/>
              </a:rPr>
              <a:t>    print ("Fahrenheit value :", </a:t>
            </a:r>
            <a:r>
              <a:rPr lang="en-US" altLang="en-US" sz="1600" dirty="0" err="1" smtClean="0">
                <a:latin typeface="Consolas" pitchFamily="49" charset="0"/>
              </a:rPr>
              <a:t>fahrenheit</a:t>
            </a:r>
            <a:r>
              <a:rPr lang="en-US" altLang="en-US" sz="1600" dirty="0" smtClean="0">
                <a:latin typeface="Consolas" pitchFamily="49" charset="0"/>
              </a:rPr>
              <a: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convert ():</a:t>
            </a:r>
          </a:p>
          <a:p>
            <a:pPr>
              <a:buFontTx/>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a:buFontTx/>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a:buFontTx/>
              <a:buNone/>
            </a:pPr>
            <a:r>
              <a:rPr lang="en-US" altLang="en-US" sz="1600" dirty="0" smtClean="0">
                <a:latin typeface="Consolas" pitchFamily="49" charset="0"/>
              </a:rPr>
              <a:t>    display ()</a:t>
            </a:r>
          </a:p>
          <a:p>
            <a:endParaRPr lang="en-US" altLang="en-US" sz="1600" dirty="0" smtClean="0">
              <a:latin typeface="Consolas" pitchFamily="49" charset="0"/>
            </a:endParaRPr>
          </a:p>
        </p:txBody>
      </p:sp>
      <p:grpSp>
        <p:nvGrpSpPr>
          <p:cNvPr id="5" name="Group 4"/>
          <p:cNvGrpSpPr>
            <a:grpSpLocks/>
          </p:cNvGrpSpPr>
          <p:nvPr/>
        </p:nvGrpSpPr>
        <p:grpSpPr bwMode="auto">
          <a:xfrm>
            <a:off x="5476875" y="1828800"/>
            <a:ext cx="2832100" cy="592138"/>
            <a:chOff x="4724400" y="3200400"/>
            <a:chExt cx="2832100" cy="593003"/>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a:latin typeface="Arial" charset="0"/>
              </a:endParaRPr>
            </a:p>
          </p:txBody>
        </p:sp>
        <p:sp>
          <p:nvSpPr>
            <p:cNvPr id="44043" name="Text Box 9"/>
            <p:cNvSpPr txBox="1">
              <a:spLocks noChangeArrowheads="1"/>
            </p:cNvSpPr>
            <p:nvPr/>
          </p:nvSpPr>
          <p:spPr bwMode="auto">
            <a:xfrm>
              <a:off x="4991100" y="3205804"/>
              <a:ext cx="2565400" cy="58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600" b="1">
                  <a:solidFill>
                    <a:srgbClr val="CC3300"/>
                  </a:solidFill>
                  <a:latin typeface="Consolas" pitchFamily="49" charset="0"/>
                </a:rPr>
                <a:t>celsius</a:t>
              </a:r>
              <a:r>
                <a:rPr lang="en-US" altLang="en-US" sz="1600" b="1">
                  <a:solidFill>
                    <a:srgbClr val="CC3300"/>
                  </a:solidFill>
                  <a:latin typeface="Arial" charset="0"/>
                </a:rPr>
                <a:t>’</a:t>
              </a:r>
              <a:r>
                <a:rPr lang="en-US" altLang="ja-JP" sz="1600" b="1">
                  <a:solidFill>
                    <a:srgbClr val="CC3300"/>
                  </a:solidFill>
                  <a:latin typeface="Arial" charset="0"/>
                </a:rPr>
                <a:t>??? What is </a:t>
              </a:r>
              <a:r>
                <a:rPr lang="en-US" altLang="en-US" sz="1600" b="1">
                  <a:solidFill>
                    <a:srgbClr val="CC3300"/>
                  </a:solidFill>
                  <a:latin typeface="Arial" charset="0"/>
                </a:rPr>
                <a:t>‘</a:t>
              </a:r>
              <a:r>
                <a:rPr lang="en-US" altLang="ja-JP" sz="1600" b="1">
                  <a:solidFill>
                    <a:srgbClr val="CC3300"/>
                  </a:solidFill>
                  <a:latin typeface="Consolas" pitchFamily="49" charset="0"/>
                </a:rPr>
                <a:t>fahrenheit</a:t>
              </a:r>
              <a:r>
                <a:rPr lang="en-US" altLang="en-US" sz="1600" b="1">
                  <a:solidFill>
                    <a:srgbClr val="CC3300"/>
                  </a:solidFill>
                  <a:latin typeface="Arial" charset="0"/>
                </a:rPr>
                <a:t>’</a:t>
              </a:r>
              <a:r>
                <a:rPr lang="en-US" altLang="ja-JP" sz="1600" b="1">
                  <a:solidFill>
                    <a:srgbClr val="CC3300"/>
                  </a:solidFill>
                  <a:latin typeface="Arial" charset="0"/>
                </a:rPr>
                <a:t>??? </a:t>
              </a:r>
              <a:endParaRPr lang="en-US" altLang="en-US" sz="1600" b="1">
                <a:solidFill>
                  <a:srgbClr val="CC33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905000" y="3006725"/>
            <a:ext cx="7178675" cy="1706563"/>
            <a:chOff x="1905001" y="3048001"/>
            <a:chExt cx="7178674" cy="1706873"/>
          </a:xfrm>
        </p:grpSpPr>
        <p:sp>
          <p:nvSpPr>
            <p:cNvPr id="44039" name="Text Box 6"/>
            <p:cNvSpPr txBox="1">
              <a:spLocks noChangeArrowheads="1"/>
            </p:cNvSpPr>
            <p:nvPr/>
          </p:nvSpPr>
          <p:spPr bwMode="auto">
            <a:xfrm>
              <a:off x="7077075" y="3429000"/>
              <a:ext cx="2006600" cy="132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Variables </a:t>
              </a:r>
              <a:r>
                <a:rPr lang="en-US" altLang="en-US" sz="1600" b="1">
                  <a:solidFill>
                    <a:srgbClr val="CC3300"/>
                  </a:solidFill>
                  <a:latin typeface="Consolas" pitchFamily="49" charset="0"/>
                </a:rPr>
                <a:t>celsius</a:t>
              </a:r>
              <a:r>
                <a:rPr lang="en-US" altLang="en-US" sz="1600" b="1">
                  <a:solidFill>
                    <a:srgbClr val="CC3300"/>
                  </a:solidFill>
                  <a:latin typeface="Arial" charset="0"/>
                </a:rPr>
                <a:t> and </a:t>
              </a:r>
              <a:r>
                <a:rPr lang="en-US" altLang="en-US" sz="1600" b="1">
                  <a:solidFill>
                    <a:srgbClr val="CC3300"/>
                  </a:solidFill>
                  <a:latin typeface="Consolas" pitchFamily="49" charset="0"/>
                </a:rPr>
                <a:t>fahrenheit</a:t>
              </a:r>
              <a:r>
                <a:rPr lang="en-US" altLang="en-US" sz="1600" b="1">
                  <a:solidFill>
                    <a:srgbClr val="CC3300"/>
                  </a:solidFill>
                  <a:latin typeface="Arial" charset="0"/>
                </a:rPr>
                <a:t> are local to function ‘</a:t>
              </a:r>
              <a:r>
                <a:rPr lang="en-US" altLang="ja-JP" sz="1600" b="1">
                  <a:solidFill>
                    <a:srgbClr val="CC3300"/>
                  </a:solidFill>
                  <a:latin typeface="Consolas" pitchFamily="49" charset="0"/>
                </a:rPr>
                <a:t>convert()</a:t>
              </a:r>
              <a:r>
                <a:rPr lang="en-US" altLang="en-US" sz="1600" b="1">
                  <a:solidFill>
                    <a:srgbClr val="CC3300"/>
                  </a:solidFill>
                  <a:latin typeface="Arial" charset="0"/>
                </a:rPr>
                <a:t>’</a:t>
              </a:r>
            </a:p>
          </p:txBody>
        </p:sp>
        <p:cxnSp>
          <p:nvCxnSpPr>
            <p:cNvPr id="6" name="Straight Arrow Connector 5"/>
            <p:cNvCxnSpPr>
              <a:stCxn id="44039" idx="1"/>
            </p:cNvCxnSpPr>
            <p:nvPr/>
          </p:nvCxnSpPr>
          <p:spPr>
            <a:xfrm flipH="1" flipV="1">
              <a:off x="1905001" y="3048001"/>
              <a:ext cx="5172074" cy="104317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19"/>
              <a:ext cx="5156199" cy="6684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One Solution: Parameter Passing</a:t>
            </a:r>
          </a:p>
        </p:txBody>
      </p:sp>
      <p:sp>
        <p:nvSpPr>
          <p:cNvPr id="152579" name="Rectangle 3"/>
          <p:cNvSpPr>
            <a:spLocks noGrp="1" noChangeArrowheads="1"/>
          </p:cNvSpPr>
          <p:nvPr>
            <p:ph type="body" idx="1"/>
          </p:nvPr>
        </p:nvSpPr>
        <p:spPr/>
        <p:txBody>
          <a:bodyPr/>
          <a:lstStyle/>
          <a:p>
            <a:r>
              <a:rPr lang="en-US" altLang="en-US" smtClean="0"/>
              <a:t>Passes a copy of the contents of a variable 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Arial" charset="0"/>
                </a:rPr>
                <a:t>celsius</a:t>
              </a:r>
            </a:p>
            <a:p>
              <a:pPr>
                <a:spcBef>
                  <a:spcPct val="50000"/>
                </a:spcBef>
              </a:pPr>
              <a:r>
                <a:rPr lang="en-US" altLang="en-US" sz="160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a:latin typeface="Arial" charset="0"/>
              </a:endParaRPr>
            </a:p>
          </p:txBody>
        </p:sp>
        <p:sp>
          <p:nvSpPr>
            <p:cNvPr id="45067" name="Text Box 10"/>
            <p:cNvSpPr txBox="1">
              <a:spLocks noChangeArrowheads="1"/>
            </p:cNvSpPr>
            <p:nvPr/>
          </p:nvSpPr>
          <p:spPr bwMode="auto">
            <a:xfrm>
              <a:off x="1232" y="2152"/>
              <a:ext cx="2000"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Arial" charset="0"/>
                </a:rPr>
                <a:t>Parameter passing:</a:t>
              </a:r>
              <a:r>
                <a:rPr lang="en-US" altLang="en-US" sz="1600" dirty="0">
                  <a:latin typeface="Arial" charset="0"/>
                </a:rPr>
                <a:t> communicating information about local variables (via </a:t>
              </a:r>
              <a:r>
                <a:rPr lang="en-US" altLang="en-US" sz="1600" dirty="0" err="1" smtClean="0">
                  <a:latin typeface="Arial" charset="0"/>
                </a:rPr>
                <a:t>parameterss</a:t>
              </a:r>
              <a:r>
                <a:rPr lang="en-US" altLang="en-US" sz="1600" dirty="0" smtClean="0">
                  <a:latin typeface="Arial" charset="0"/>
                </a:rPr>
                <a:t>/inputs) </a:t>
              </a:r>
              <a:r>
                <a:rPr lang="en-US" altLang="en-US" sz="1600" dirty="0">
                  <a:latin typeface="Arial" charset="0"/>
                </a:rPr>
                <a:t>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Consolas" pitchFamily="49" charset="0"/>
                </a:rPr>
                <a:t>Celsius</a:t>
              </a:r>
              <a:r>
                <a:rPr lang="en-US" altLang="en-US" sz="1600">
                  <a:latin typeface="Arial" charset="0"/>
                </a:rPr>
                <a:t>? I know that value!</a:t>
              </a:r>
            </a:p>
            <a:p>
              <a:pPr>
                <a:spcBef>
                  <a:spcPct val="50000"/>
                </a:spcBef>
              </a:pPr>
              <a:r>
                <a:rPr lang="en-US" altLang="en-US" sz="1600">
                  <a:latin typeface="Consolas" pitchFamily="49" charset="0"/>
                </a:rPr>
                <a:t>Fahrenheit</a:t>
              </a:r>
              <a:r>
                <a:rPr lang="en-US" altLang="en-US" sz="1600">
                  <a:latin typeface="Arial" charset="0"/>
                </a:rPr>
                <a:t>? I know that value!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smtClean="0"/>
              <a:t>Parameter Passing: Past Usage</a:t>
            </a:r>
          </a:p>
        </p:txBody>
      </p:sp>
      <p:sp>
        <p:nvSpPr>
          <p:cNvPr id="3" name="Content Placeholder 2"/>
          <p:cNvSpPr>
            <a:spLocks noGrp="1"/>
          </p:cNvSpPr>
          <p:nvPr>
            <p:ph sz="half" idx="1"/>
          </p:nvPr>
        </p:nvSpPr>
        <p:spPr>
          <a:xfrm>
            <a:off x="457200" y="1295400"/>
            <a:ext cx="4038600" cy="4830763"/>
          </a:xfrm>
        </p:spPr>
        <p:txBody>
          <a:bodyPr/>
          <a:lstStyle/>
          <a:p>
            <a:r>
              <a:rPr lang="en-US" altLang="en-US" smtClean="0"/>
              <a:t>You did it this way so the function ‘knew’ what to display:</a:t>
            </a:r>
          </a:p>
          <a:p>
            <a:pPr marL="342900" lvl="1" indent="0">
              <a:buFont typeface="Arial" charset="0"/>
              <a:buNone/>
            </a:pPr>
            <a:r>
              <a:rPr lang="en-US" altLang="en-US" sz="2000" smtClean="0">
                <a:latin typeface="Consolas" pitchFamily="49" charset="0"/>
              </a:rPr>
              <a:t>age = 27</a:t>
            </a:r>
          </a:p>
          <a:p>
            <a:pPr marL="342900" lvl="1" indent="0">
              <a:buFont typeface="Arial" charset="0"/>
              <a:buNone/>
            </a:pPr>
            <a:r>
              <a:rPr lang="en-US" altLang="en-US" sz="2000" b="1" smtClean="0">
                <a:solidFill>
                  <a:srgbClr val="00B0F0"/>
                </a:solidFill>
                <a:latin typeface="Consolas" pitchFamily="49" charset="0"/>
              </a:rPr>
              <a:t># Pass copy of 27 to </a:t>
            </a:r>
          </a:p>
          <a:p>
            <a:pPr marL="342900" lvl="1" indent="0">
              <a:buFont typeface="Arial" charset="0"/>
              <a:buNone/>
            </a:pPr>
            <a:r>
              <a:rPr lang="en-US" altLang="en-US" sz="2000" b="1" smtClean="0">
                <a:solidFill>
                  <a:srgbClr val="00B0F0"/>
                </a:solidFill>
                <a:latin typeface="Consolas" pitchFamily="49" charset="0"/>
              </a:rPr>
              <a:t># print() function</a:t>
            </a:r>
          </a:p>
          <a:p>
            <a:pPr marL="342900" lvl="1" indent="0">
              <a:buFont typeface="Arial" charset="0"/>
              <a:buNone/>
            </a:pPr>
            <a:r>
              <a:rPr lang="en-US" altLang="en-US" sz="2000" smtClean="0">
                <a:latin typeface="Consolas" pitchFamily="49" charset="0"/>
              </a:rPr>
              <a:t>print(age)</a:t>
            </a:r>
          </a:p>
          <a:p>
            <a:pPr marL="342900" lvl="1" indent="0">
              <a:buFont typeface="Arial" charset="0"/>
              <a:buNone/>
            </a:pPr>
            <a:endParaRPr lang="en-US" altLang="en-US" sz="200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smtClean="0"/>
              <a:t>You wouldn’t do it this way:</a:t>
            </a:r>
          </a:p>
          <a:p>
            <a:pPr marL="342900" lvl="1" indent="0">
              <a:buFont typeface="Arial" charset="0"/>
              <a:buNone/>
            </a:pPr>
            <a:r>
              <a:rPr lang="en-US" altLang="en-US" sz="2000" smtClean="0">
                <a:latin typeface="Consolas" pitchFamily="49" charset="0"/>
              </a:rPr>
              <a:t>age = 27</a:t>
            </a:r>
          </a:p>
          <a:p>
            <a:pPr marL="342900" lvl="1" indent="0">
              <a:buFont typeface="Arial" charset="0"/>
              <a:buNone/>
            </a:pPr>
            <a:r>
              <a:rPr lang="en-US" altLang="en-US" sz="2000" b="1" smtClean="0">
                <a:solidFill>
                  <a:srgbClr val="00B0F0"/>
                </a:solidFill>
                <a:latin typeface="Consolas" pitchFamily="49" charset="0"/>
              </a:rPr>
              <a:t># Nothing passed to print</a:t>
            </a:r>
          </a:p>
          <a:p>
            <a:pPr marL="342900" lvl="1" indent="0">
              <a:buFont typeface="Arial" charset="0"/>
              <a:buNone/>
            </a:pPr>
            <a:r>
              <a:rPr lang="en-US" altLang="en-US" sz="2000" b="1" smtClean="0">
                <a:solidFill>
                  <a:srgbClr val="00B0F0"/>
                </a:solidFill>
                <a:latin typeface="Consolas" pitchFamily="49" charset="0"/>
              </a:rPr>
              <a:t># Function print() has </a:t>
            </a:r>
          </a:p>
          <a:p>
            <a:pPr marL="342900" lvl="1" indent="0">
              <a:buFont typeface="Arial" charset="0"/>
              <a:buNone/>
            </a:pPr>
            <a:r>
              <a:rPr lang="en-US" altLang="en-US" sz="2000" b="1" smtClean="0">
                <a:solidFill>
                  <a:srgbClr val="00B0F0"/>
                </a:solidFill>
                <a:latin typeface="Consolas" pitchFamily="49" charset="0"/>
              </a:rPr>
              <a:t># no access to contents</a:t>
            </a:r>
          </a:p>
          <a:p>
            <a:pPr marL="342900" lvl="1" indent="0">
              <a:buFont typeface="Arial" charset="0"/>
              <a:buNone/>
            </a:pPr>
            <a:r>
              <a:rPr lang="en-US" altLang="en-US" sz="2000" b="1" smtClean="0">
                <a:solidFill>
                  <a:srgbClr val="00B0F0"/>
                </a:solidFill>
                <a:latin typeface="Consolas" pitchFamily="49" charset="0"/>
              </a:rPr>
              <a:t># of ‘age’</a:t>
            </a:r>
          </a:p>
          <a:p>
            <a:pPr marL="342900" lvl="1" indent="0">
              <a:buFont typeface="Arial" charset="0"/>
              <a:buNone/>
            </a:pPr>
            <a:r>
              <a:rPr lang="en-US" altLang="en-US" sz="2000" smtClean="0">
                <a:latin typeface="Consolas" pitchFamily="49" charset="0"/>
              </a:rPr>
              <a:t>print()</a:t>
            </a:r>
          </a:p>
          <a:p>
            <a:pPr marL="342900" lvl="1" indent="0">
              <a:buFont typeface="Arial" charset="0"/>
              <a:buNone/>
            </a:pPr>
            <a:r>
              <a:rPr lang="en-US" altLang="en-US" sz="2000" b="1" smtClean="0">
                <a:solidFill>
                  <a:srgbClr val="00B0F0"/>
                </a:solidFill>
                <a:latin typeface="Consolas" pitchFamily="49" charset="0"/>
              </a:rPr>
              <a:t># Q: Why doesn’t it </a:t>
            </a:r>
          </a:p>
          <a:p>
            <a:pPr marL="342900" lvl="1" indent="0">
              <a:buFont typeface="Arial" charset="0"/>
              <a:buNone/>
            </a:pPr>
            <a:r>
              <a:rPr lang="en-US" altLang="en-US" sz="2000" b="1" smtClean="0">
                <a:solidFill>
                  <a:srgbClr val="00B0F0"/>
                </a:solidFill>
                <a:latin typeface="Consolas" pitchFamily="49" charset="0"/>
              </a:rPr>
              <a:t># print my age?!</a:t>
            </a:r>
          </a:p>
          <a:p>
            <a:pPr marL="342900" lvl="1" indent="0">
              <a:buFont typeface="Arial" charset="0"/>
              <a:buNone/>
            </a:pPr>
            <a:r>
              <a:rPr lang="en-US" altLang="en-US" sz="2000" b="1" smtClean="0">
                <a:solidFill>
                  <a:srgbClr val="00B0F0"/>
                </a:solidFill>
                <a:latin typeface="Consolas" pitchFamily="49" charset="0"/>
              </a:rPr>
              <a:t># A: Because you didn’t </a:t>
            </a:r>
          </a:p>
          <a:p>
            <a:pPr marL="342900" lvl="1" indent="0">
              <a:buFont typeface="Arial" charset="0"/>
              <a:buNone/>
            </a:pPr>
            <a:r>
              <a:rPr lang="en-US" altLang="en-US" sz="2000" b="1" smtClean="0">
                <a:solidFill>
                  <a:srgbClr val="00B0F0"/>
                </a:solidFill>
                <a:latin typeface="Consolas" pitchFamily="49" charset="0"/>
              </a:rPr>
              <a:t># tell it to!</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Parameter Passing (Function Definition)</a:t>
            </a:r>
          </a:p>
        </p:txBody>
      </p:sp>
      <p:sp>
        <p:nvSpPr>
          <p:cNvPr id="47107" name="Rectangle 3"/>
          <p:cNvSpPr>
            <a:spLocks noGrp="1" noChangeArrowheads="1"/>
          </p:cNvSpPr>
          <p:nvPr>
            <p:ph type="body" idx="1"/>
          </p:nvPr>
        </p:nvSpPr>
        <p:spPr/>
        <p:txBody>
          <a:bodyPr/>
          <a:lstStyle/>
          <a:p>
            <a:r>
              <a:rPr lang="en-US" altLang="en-US" b="1" dirty="0" smtClean="0"/>
              <a:t>Format:</a:t>
            </a:r>
          </a:p>
          <a:p>
            <a:pPr lvl="1">
              <a:buFont typeface="Times New Roman" pitchFamily="18" charset="0"/>
              <a:buNone/>
            </a:pPr>
            <a:r>
              <a:rPr lang="en-US" altLang="en-US" sz="1800" dirty="0" smtClean="0">
                <a:latin typeface="Consolas" pitchFamily="49" charset="0"/>
              </a:rPr>
              <a:t>  def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&lt;parameter n-1&gt;, &lt;parameter n&gt;):</a:t>
            </a:r>
          </a:p>
          <a:p>
            <a:endParaRPr lang="en-US" altLang="en-US" dirty="0" smtClean="0"/>
          </a:p>
          <a:p>
            <a:r>
              <a:rPr lang="en-US" altLang="en-US" b="1" dirty="0" smtClean="0"/>
              <a:t>Example:</a:t>
            </a:r>
          </a:p>
          <a:p>
            <a:pPr lvl="1">
              <a:buFont typeface="Times New Roman" pitchFamily="18" charset="0"/>
              <a:buNone/>
            </a:pPr>
            <a:r>
              <a:rPr lang="en-US" altLang="en-US" sz="1800" dirty="0" smtClean="0">
                <a:latin typeface="Consolas" pitchFamily="49" charset="0"/>
              </a:rPr>
              <a:t>  def display(</a:t>
            </a:r>
            <a:r>
              <a:rPr lang="en-US" altLang="en-US" sz="1800" dirty="0" err="1" smtClean="0">
                <a:latin typeface="Consolas" pitchFamily="49" charset="0"/>
              </a:rPr>
              <a:t>celsius</a:t>
            </a:r>
            <a:r>
              <a:rPr lang="en-US" altLang="en-US" sz="1800" dirty="0" smtClean="0">
                <a:latin typeface="Consolas" pitchFamily="49" charset="0"/>
              </a:rPr>
              <a:t>, </a:t>
            </a:r>
            <a:r>
              <a:rPr lang="en-US" altLang="en-US" sz="1800" dirty="0" err="1" smtClean="0">
                <a:latin typeface="Consolas" pitchFamily="49" charset="0"/>
              </a:rPr>
              <a:t>fahrenheit</a:t>
            </a:r>
            <a:r>
              <a:rPr lang="en-US" altLang="en-US" sz="1800" dirty="0" smtClean="0">
                <a:latin typeface="Consolas" pitchFamily="49" charset="0"/>
              </a:rPr>
              <a:t>): </a:t>
            </a:r>
          </a:p>
          <a:p>
            <a:pPr>
              <a:buFont typeface="Times New Roman" pitchFamily="18" charset="0"/>
              <a:buNone/>
            </a:pPr>
            <a:endParaRPr lang="en-US" altLang="en-US" sz="2200" dirty="0">
              <a:latin typeface="Consolas" pitchFamily="49" charset="0"/>
            </a:endParaRPr>
          </a:p>
          <a:p>
            <a:endParaRPr lang="en-US" altLang="en-US" sz="1800" dirty="0" smtClean="0">
              <a:latin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smtClean="0"/>
              <a:t>Parameter Passing (Function Call)</a:t>
            </a:r>
          </a:p>
        </p:txBody>
      </p:sp>
      <p:sp>
        <p:nvSpPr>
          <p:cNvPr id="48131" name="Rectangle 3"/>
          <p:cNvSpPr>
            <a:spLocks noGrp="1" noChangeArrowheads="1"/>
          </p:cNvSpPr>
          <p:nvPr>
            <p:ph type="body" idx="1"/>
          </p:nvPr>
        </p:nvSpPr>
        <p:spPr/>
        <p:txBody>
          <a:bodyPr/>
          <a:lstStyle/>
          <a:p>
            <a:r>
              <a:rPr lang="en-US" altLang="en-US" b="1" smtClean="0"/>
              <a:t>Format:</a:t>
            </a:r>
          </a:p>
          <a:p>
            <a:pPr lvl="1">
              <a:buFont typeface="Times New Roman" pitchFamily="18" charset="0"/>
              <a:buNone/>
            </a:pPr>
            <a:r>
              <a:rPr lang="en-US" altLang="en-US" sz="1800" smtClean="0">
                <a:latin typeface="Consolas" pitchFamily="49" charset="0"/>
              </a:rPr>
              <a:t> &lt;</a:t>
            </a:r>
            <a:r>
              <a:rPr lang="en-US" altLang="en-US" sz="1800" i="1" smtClean="0">
                <a:latin typeface="Consolas" pitchFamily="49" charset="0"/>
              </a:rPr>
              <a:t>function name</a:t>
            </a:r>
            <a:r>
              <a:rPr lang="en-US" altLang="en-US" sz="1800" smtClean="0">
                <a:latin typeface="Consolas" pitchFamily="49" charset="0"/>
              </a:rPr>
              <a:t>&gt;(&lt;</a:t>
            </a:r>
            <a:r>
              <a:rPr lang="en-US" altLang="en-US" sz="1800" i="1" smtClean="0">
                <a:latin typeface="Consolas" pitchFamily="49" charset="0"/>
              </a:rPr>
              <a:t>parameter 1</a:t>
            </a:r>
            <a:r>
              <a:rPr lang="en-US" altLang="en-US" sz="1800" smtClean="0">
                <a:latin typeface="Consolas" pitchFamily="49" charset="0"/>
              </a:rPr>
              <a:t>&gt;, &lt;</a:t>
            </a:r>
            <a:r>
              <a:rPr lang="en-US" altLang="en-US" sz="1800" i="1" smtClean="0">
                <a:latin typeface="Consolas" pitchFamily="49" charset="0"/>
              </a:rPr>
              <a:t>parameter 2</a:t>
            </a:r>
            <a:r>
              <a:rPr lang="en-US" altLang="en-US" sz="1800" smtClean="0">
                <a:latin typeface="Consolas" pitchFamily="49" charset="0"/>
              </a:rPr>
              <a:t>&gt;...</a:t>
            </a:r>
          </a:p>
          <a:p>
            <a:pPr lvl="1">
              <a:buFont typeface="Times New Roman" pitchFamily="18" charset="0"/>
              <a:buNone/>
            </a:pPr>
            <a:r>
              <a:rPr lang="en-US" altLang="en-US" sz="1800" smtClean="0">
                <a:latin typeface="Consolas" pitchFamily="49" charset="0"/>
              </a:rPr>
              <a:t>    &lt;</a:t>
            </a:r>
            <a:r>
              <a:rPr lang="en-US" altLang="en-US" sz="1800" i="1" smtClean="0">
                <a:latin typeface="Consolas" pitchFamily="49" charset="0"/>
              </a:rPr>
              <a:t>parameter n-1</a:t>
            </a:r>
            <a:r>
              <a:rPr lang="en-US" altLang="en-US" sz="1800" smtClean="0">
                <a:latin typeface="Consolas" pitchFamily="49" charset="0"/>
              </a:rPr>
              <a:t>&gt;, &lt;</a:t>
            </a:r>
            <a:r>
              <a:rPr lang="en-US" altLang="en-US" sz="1800" i="1" smtClean="0">
                <a:latin typeface="Consolas" pitchFamily="49" charset="0"/>
              </a:rPr>
              <a:t>parameter n</a:t>
            </a:r>
            <a:r>
              <a:rPr lang="en-US" altLang="en-US" sz="1800" smtClean="0">
                <a:latin typeface="Consolas" pitchFamily="49" charset="0"/>
              </a:rPr>
              <a:t>&gt;)</a:t>
            </a:r>
          </a:p>
          <a:p>
            <a:pPr lvl="1">
              <a:buFont typeface="Times New Roman" pitchFamily="18" charset="0"/>
              <a:buNone/>
            </a:pPr>
            <a:endParaRPr lang="en-US" altLang="en-US" sz="1800" smtClean="0">
              <a:latin typeface="Consolas" pitchFamily="49" charset="0"/>
            </a:endParaRPr>
          </a:p>
          <a:p>
            <a:r>
              <a:rPr lang="en-US" altLang="en-US" b="1" smtClean="0"/>
              <a:t>Example:</a:t>
            </a:r>
          </a:p>
          <a:p>
            <a:pPr lvl="1">
              <a:buFont typeface="Times New Roman" pitchFamily="18" charset="0"/>
              <a:buNone/>
            </a:pPr>
            <a:r>
              <a:rPr lang="en-US" altLang="en-US" sz="1800" smtClean="0">
                <a:latin typeface="Consolas" pitchFamily="49" charset="0"/>
              </a:rPr>
              <a:t>  display(celsius, fahrenheit)</a:t>
            </a:r>
          </a:p>
          <a:p>
            <a:endParaRPr lang="en-US" altLang="en-US" sz="1800" smtClean="0">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Memory And Parameter Passing</a:t>
            </a:r>
          </a:p>
        </p:txBody>
      </p:sp>
      <p:sp>
        <p:nvSpPr>
          <p:cNvPr id="49155" name="Rectangle 3"/>
          <p:cNvSpPr>
            <a:spLocks noGrp="1" noChangeArrowheads="1"/>
          </p:cNvSpPr>
          <p:nvPr>
            <p:ph type="body" idx="1"/>
          </p:nvPr>
        </p:nvSpPr>
        <p:spPr/>
        <p:txBody>
          <a:bodyPr/>
          <a:lstStyle/>
          <a:p>
            <a:r>
              <a:rPr lang="en-US" altLang="en-US" dirty="0" smtClean="0"/>
              <a:t>Parameters passed as </a:t>
            </a:r>
            <a:r>
              <a:rPr lang="en-US" altLang="en-US" dirty="0" smtClean="0"/>
              <a:t>parameters/inputs </a:t>
            </a:r>
            <a:r>
              <a:rPr lang="en-US" altLang="en-US" dirty="0" smtClean="0"/>
              <a:t>into functions become variables in the local memory of that function.</a:t>
            </a:r>
          </a:p>
          <a:p>
            <a:endParaRPr lang="en-US" altLang="en-US" dirty="0" smtClean="0"/>
          </a:p>
          <a:p>
            <a:pPr lvl="1">
              <a:buFont typeface="Times New Roman" pitchFamily="18" charset="0"/>
              <a:buNone/>
            </a:pPr>
            <a:r>
              <a:rPr lang="en-US" altLang="en-US" sz="1800" dirty="0" smtClean="0">
                <a:latin typeface="Consolas" pitchFamily="49" charset="0"/>
              </a:rPr>
              <a:t>def fun(num1):</a:t>
            </a:r>
            <a:br>
              <a:rPr lang="en-US" altLang="en-US" sz="1800" dirty="0" smtClean="0">
                <a:latin typeface="Consolas" pitchFamily="49" charset="0"/>
              </a:rPr>
            </a:br>
            <a:r>
              <a:rPr lang="en-US" altLang="en-US" sz="1800" dirty="0" smtClean="0">
                <a:latin typeface="Consolas" pitchFamily="49" charset="0"/>
              </a:rPr>
              <a:t>   print(num1)</a:t>
            </a:r>
          </a:p>
          <a:p>
            <a:pPr lvl="1">
              <a:buFont typeface="Times New Roman" pitchFamily="18" charset="0"/>
              <a:buNone/>
            </a:pPr>
            <a:r>
              <a:rPr lang="en-US" altLang="en-US" sz="1800" dirty="0" smtClean="0">
                <a:latin typeface="Consolas" pitchFamily="49" charset="0"/>
              </a:rPr>
              <a:t>     num2 = 20</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num1 = 1</a:t>
            </a:r>
          </a:p>
          <a:p>
            <a:pPr lvl="1">
              <a:buFont typeface="Times New Roman" pitchFamily="18" charset="0"/>
              <a:buNone/>
            </a:pPr>
            <a:r>
              <a:rPr lang="en-US" altLang="en-US" sz="1800" dirty="0" smtClean="0">
                <a:latin typeface="Consolas" pitchFamily="49" charset="0"/>
              </a:rPr>
              <a:t>     fun(num1)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p:txBody>
      </p:sp>
      <p:grpSp>
        <p:nvGrpSpPr>
          <p:cNvPr id="2" name="Group 4"/>
          <p:cNvGrpSpPr>
            <a:grpSpLocks/>
          </p:cNvGrpSpPr>
          <p:nvPr/>
        </p:nvGrpSpPr>
        <p:grpSpPr bwMode="auto">
          <a:xfrm>
            <a:off x="2552700" y="4457700"/>
            <a:ext cx="4394200" cy="1700213"/>
            <a:chOff x="1304" y="2704"/>
            <a:chExt cx="2768" cy="1071"/>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4" name="Text Box 6"/>
            <p:cNvSpPr txBox="1">
              <a:spLocks noChangeArrowheads="1"/>
            </p:cNvSpPr>
            <p:nvPr/>
          </p:nvSpPr>
          <p:spPr bwMode="auto">
            <a:xfrm>
              <a:off x="2392" y="3544"/>
              <a:ext cx="16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Consolas" pitchFamily="49" charset="0"/>
                </a:rPr>
                <a:t>num1</a:t>
              </a:r>
              <a:r>
                <a:rPr lang="en-US" altLang="en-US" sz="1800" b="1">
                  <a:solidFill>
                    <a:srgbClr val="FF0000"/>
                  </a:solidFill>
                  <a:latin typeface="Arial" charset="0"/>
                </a:rPr>
                <a:t>: local to 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2" name="Text Box 9"/>
            <p:cNvSpPr txBox="1">
              <a:spLocks noChangeArrowheads="1"/>
            </p:cNvSpPr>
            <p:nvPr/>
          </p:nvSpPr>
          <p:spPr bwMode="auto">
            <a:xfrm>
              <a:off x="2192" y="123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Parameter </a:t>
              </a:r>
              <a:r>
                <a:rPr lang="en-US" altLang="en-US" sz="1800" b="1">
                  <a:solidFill>
                    <a:srgbClr val="FF0000"/>
                  </a:solidFill>
                  <a:latin typeface="Consolas" pitchFamily="49" charset="0"/>
                </a:rPr>
                <a:t>num1</a:t>
              </a:r>
              <a:r>
                <a:rPr lang="en-US" altLang="en-US" sz="1800" b="1">
                  <a:solidFill>
                    <a:srgbClr val="FF0000"/>
                  </a:solidFill>
                  <a:latin typeface="Arial" charset="0"/>
                </a:rPr>
                <a:t>: local to 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0" name="Text Box 12"/>
            <p:cNvSpPr txBox="1">
              <a:spLocks noChangeArrowheads="1"/>
            </p:cNvSpPr>
            <p:nvPr/>
          </p:nvSpPr>
          <p:spPr bwMode="auto">
            <a:xfrm>
              <a:off x="2176" y="159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Consolas" pitchFamily="49" charset="0"/>
                </a:rPr>
                <a:t>num2</a:t>
              </a:r>
              <a:r>
                <a:rPr lang="en-US" altLang="en-US" sz="1800" b="1">
                  <a:solidFill>
                    <a:srgbClr val="FF0000"/>
                  </a:solidFill>
                  <a:latin typeface="Arial" charset="0"/>
                </a:rPr>
                <a:t>: local to fun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Terminology</a:t>
            </a:r>
            <a:endParaRPr lang="en-US" dirty="0"/>
          </a:p>
        </p:txBody>
      </p:sp>
      <p:sp>
        <p:nvSpPr>
          <p:cNvPr id="3" name="Content Placeholder 2"/>
          <p:cNvSpPr>
            <a:spLocks noGrp="1"/>
          </p:cNvSpPr>
          <p:nvPr>
            <p:ph idx="1"/>
          </p:nvPr>
        </p:nvSpPr>
        <p:spPr/>
        <p:txBody>
          <a:bodyPr/>
          <a:lstStyle/>
          <a:p>
            <a:r>
              <a:rPr lang="en-US" dirty="0" smtClean="0"/>
              <a:t>Getting </a:t>
            </a:r>
            <a:r>
              <a:rPr lang="en-US" b="1" dirty="0" smtClean="0">
                <a:solidFill>
                  <a:srgbClr val="FF0000"/>
                </a:solidFill>
              </a:rPr>
              <a:t>user input</a:t>
            </a:r>
            <a:r>
              <a:rPr lang="en-US" dirty="0" smtClean="0"/>
              <a:t>:</a:t>
            </a:r>
          </a:p>
          <a:p>
            <a:pPr lvl="1"/>
            <a:r>
              <a:rPr lang="en-US" dirty="0" smtClean="0"/>
              <a:t>The user “types in” the information</a:t>
            </a:r>
          </a:p>
          <a:p>
            <a:pPr lvl="1"/>
            <a:r>
              <a:rPr lang="en-US" dirty="0" smtClean="0"/>
              <a:t>In Python the </a:t>
            </a:r>
            <a:r>
              <a:rPr lang="en-US" b="1" dirty="0" smtClean="0">
                <a:solidFill>
                  <a:srgbClr val="FF0000"/>
                </a:solidFill>
                <a:latin typeface="Consolas" panose="020B0609020204030204" pitchFamily="49" charset="0"/>
              </a:rPr>
              <a:t>input()</a:t>
            </a:r>
            <a:r>
              <a:rPr lang="en-US" dirty="0" smtClean="0"/>
              <a:t> function is employed</a:t>
            </a:r>
          </a:p>
          <a:p>
            <a:pPr lvl="1"/>
            <a:endParaRPr lang="en-US" dirty="0" smtClean="0"/>
          </a:p>
          <a:p>
            <a:r>
              <a:rPr lang="en-US" dirty="0" smtClean="0"/>
              <a:t>Passing </a:t>
            </a:r>
            <a:r>
              <a:rPr lang="en-US" b="1" dirty="0" smtClean="0">
                <a:solidFill>
                  <a:schemeClr val="accent2">
                    <a:lumMod val="75000"/>
                  </a:schemeClr>
                </a:solidFill>
              </a:rPr>
              <a:t>inputs/parameters</a:t>
            </a:r>
            <a:r>
              <a:rPr lang="en-US" dirty="0" smtClean="0"/>
              <a:t> into a function</a:t>
            </a:r>
          </a:p>
          <a:p>
            <a:pPr lvl="1"/>
            <a:r>
              <a:rPr lang="en-US" dirty="0" smtClean="0"/>
              <a:t>Information passed into a function as the function runs</a:t>
            </a:r>
          </a:p>
          <a:p>
            <a:pPr marL="342900" lvl="1" indent="0">
              <a:buNone/>
            </a:pPr>
            <a:r>
              <a:rPr lang="en-US" b="1" dirty="0" smtClean="0"/>
              <a:t>Format</a:t>
            </a:r>
            <a:r>
              <a:rPr lang="en-US" dirty="0" smtClean="0"/>
              <a:t>:</a:t>
            </a:r>
          </a:p>
          <a:p>
            <a:pPr marL="342900" lvl="1" indent="0">
              <a:buNone/>
            </a:pPr>
            <a:r>
              <a:rPr lang="en-US" dirty="0"/>
              <a:t> </a:t>
            </a:r>
            <a:r>
              <a:rPr lang="en-US" dirty="0" smtClean="0"/>
              <a:t>                                           </a:t>
            </a:r>
          </a:p>
          <a:p>
            <a:pPr marL="514350" lvl="2" indent="0">
              <a:buNone/>
            </a:pPr>
            <a:r>
              <a:rPr lang="en-US" dirty="0" smtClean="0">
                <a:latin typeface="Consolas" panose="020B0609020204030204" pitchFamily="49" charset="0"/>
              </a:rPr>
              <a:t>&lt;</a:t>
            </a:r>
            <a:r>
              <a:rPr lang="en-US" i="1" dirty="0" smtClean="0">
                <a:latin typeface="Consolas" panose="020B0609020204030204" pitchFamily="49" charset="0"/>
              </a:rPr>
              <a:t>Function name</a:t>
            </a:r>
            <a:r>
              <a:rPr lang="en-US" dirty="0" smtClean="0">
                <a:latin typeface="Consolas" panose="020B0609020204030204" pitchFamily="49" charset="0"/>
              </a:rPr>
              <a:t>&gt;(    )</a:t>
            </a:r>
          </a:p>
          <a:p>
            <a:pPr marL="342900" lvl="1" indent="0">
              <a:buNone/>
            </a:pPr>
            <a:endParaRPr lang="en-US" dirty="0"/>
          </a:p>
          <a:p>
            <a:pPr marL="342900" lvl="1" indent="0">
              <a:buNone/>
            </a:pPr>
            <a:r>
              <a:rPr lang="en-US" b="1" dirty="0" smtClean="0"/>
              <a:t>Examples</a:t>
            </a:r>
            <a:r>
              <a:rPr lang="en-US" dirty="0" smtClean="0"/>
              <a:t>:</a:t>
            </a:r>
            <a:endParaRPr lang="en-US" dirty="0"/>
          </a:p>
          <a:p>
            <a:pPr marL="514350" lvl="2" indent="0">
              <a:buNone/>
            </a:pPr>
            <a:r>
              <a:rPr lang="en-US" dirty="0">
                <a:latin typeface="Consolas" panose="020B0609020204030204" pitchFamily="49" charset="0"/>
              </a:rPr>
              <a:t>print(</a:t>
            </a:r>
            <a:r>
              <a:rPr lang="en-US" b="1" dirty="0">
                <a:solidFill>
                  <a:schemeClr val="accent2">
                    <a:lumMod val="75000"/>
                  </a:schemeClr>
                </a:solidFill>
                <a:latin typeface="Consolas" panose="020B0609020204030204" pitchFamily="49" charset="0"/>
              </a:rPr>
              <a:t>"hello</a:t>
            </a:r>
            <a:r>
              <a:rPr lang="en-US" b="1" dirty="0" smtClean="0">
                <a:solidFill>
                  <a:schemeClr val="accent2">
                    <a:lumMod val="75000"/>
                  </a:schemeClr>
                </a:solidFill>
                <a:latin typeface="Consolas" panose="020B0609020204030204" pitchFamily="49" charset="0"/>
              </a:rPr>
              <a:t>"</a:t>
            </a:r>
            <a:r>
              <a:rPr lang="en-US" dirty="0" smtClean="0">
                <a:latin typeface="Consolas" panose="020B0609020204030204" pitchFamily="49" charset="0"/>
              </a:rPr>
              <a:t>)    </a:t>
            </a:r>
            <a:r>
              <a:rPr lang="en-US" b="1" dirty="0" smtClean="0">
                <a:solidFill>
                  <a:srgbClr val="0070C0"/>
                </a:solidFill>
                <a:latin typeface="Consolas" panose="020B0609020204030204" pitchFamily="49" charset="0"/>
              </a:rPr>
              <a:t># input = </a:t>
            </a:r>
            <a:r>
              <a:rPr lang="en-US" b="1" dirty="0">
                <a:solidFill>
                  <a:srgbClr val="0070C0"/>
                </a:solidFill>
                <a:latin typeface="Consolas" panose="020B0609020204030204" pitchFamily="49" charset="0"/>
              </a:rPr>
              <a:t>"hello"</a:t>
            </a:r>
            <a:endParaRPr lang="en-US" b="1" dirty="0" smtClean="0">
              <a:solidFill>
                <a:srgbClr val="0070C0"/>
              </a:solidFill>
              <a:latin typeface="Consolas" panose="020B0609020204030204" pitchFamily="49" charset="0"/>
            </a:endParaRPr>
          </a:p>
          <a:p>
            <a:pPr marL="514350" lvl="2" indent="0">
              <a:buNone/>
            </a:pPr>
            <a:r>
              <a:rPr lang="en-US" dirty="0" err="1">
                <a:latin typeface="Consolas" panose="020B0609020204030204" pitchFamily="49" charset="0"/>
              </a:rPr>
              <a:t>r</a:t>
            </a:r>
            <a:r>
              <a:rPr lang="en-US" dirty="0" err="1" smtClean="0">
                <a:latin typeface="Consolas" panose="020B0609020204030204" pitchFamily="49" charset="0"/>
              </a:rPr>
              <a:t>andom.randrange</a:t>
            </a:r>
            <a:r>
              <a:rPr lang="en-US" dirty="0" smtClean="0">
                <a:latin typeface="Consolas" panose="020B0609020204030204" pitchFamily="49" charset="0"/>
              </a:rPr>
              <a:t>(</a:t>
            </a:r>
            <a:r>
              <a:rPr lang="en-US" b="1" dirty="0" smtClean="0">
                <a:solidFill>
                  <a:schemeClr val="accent2">
                    <a:lumMod val="75000"/>
                  </a:schemeClr>
                </a:solidFill>
                <a:latin typeface="Consolas" panose="020B0609020204030204" pitchFamily="49" charset="0"/>
              </a:rPr>
              <a:t>6</a:t>
            </a:r>
            <a:r>
              <a:rPr lang="en-US" dirty="0" smtClean="0">
                <a:latin typeface="Consolas" panose="020B0609020204030204" pitchFamily="49" charset="0"/>
              </a:rPr>
              <a:t>)  </a:t>
            </a:r>
            <a:r>
              <a:rPr lang="en-US" b="1" dirty="0" smtClean="0">
                <a:solidFill>
                  <a:srgbClr val="0070C0"/>
                </a:solidFill>
                <a:latin typeface="Consolas" panose="020B0609020204030204" pitchFamily="49" charset="0"/>
              </a:rPr>
              <a:t># input = 6</a:t>
            </a:r>
          </a:p>
          <a:p>
            <a:pPr marL="514350" lvl="2" indent="0">
              <a:buNone/>
            </a:pPr>
            <a:r>
              <a:rPr lang="en-US" dirty="0">
                <a:latin typeface="Consolas" panose="020B0609020204030204" pitchFamily="49" charset="0"/>
              </a:rPr>
              <a:t>p</a:t>
            </a:r>
            <a:r>
              <a:rPr lang="en-US" dirty="0" smtClean="0">
                <a:latin typeface="Consolas" panose="020B0609020204030204" pitchFamily="49" charset="0"/>
              </a:rPr>
              <a:t>rint()   </a:t>
            </a:r>
            <a:r>
              <a:rPr lang="en-US" b="1" dirty="0" smtClean="0">
                <a:solidFill>
                  <a:srgbClr val="0070C0"/>
                </a:solidFill>
                <a:latin typeface="Consolas" panose="020B0609020204030204" pitchFamily="49" charset="0"/>
              </a:rPr>
              <a:t># No input</a:t>
            </a:r>
          </a:p>
          <a:p>
            <a:pPr marL="514350" lvl="2" indent="0">
              <a:buNone/>
            </a:pPr>
            <a:r>
              <a:rPr lang="en-US" dirty="0" smtClean="0">
                <a:latin typeface="Consolas" panose="020B0609020204030204" pitchFamily="49" charset="0"/>
              </a:rPr>
              <a:t>round(3.14,1)  </a:t>
            </a:r>
            <a:r>
              <a:rPr lang="en-US" b="1" dirty="0" smtClean="0">
                <a:solidFill>
                  <a:srgbClr val="0070C0"/>
                </a:solidFill>
                <a:latin typeface="Consolas" panose="020B0609020204030204" pitchFamily="49" charset="0"/>
              </a:rPr>
              <a:t># 2 inputs = 3.14(data), 1(# fraction digits)</a:t>
            </a:r>
            <a:endParaRPr lang="en-US" b="1" dirty="0">
              <a:solidFill>
                <a:srgbClr val="0070C0"/>
              </a:solidFill>
              <a:latin typeface="Consolas" panose="020B0609020204030204" pitchFamily="49" charset="0"/>
            </a:endParaRPr>
          </a:p>
          <a:p>
            <a:pPr marL="342900" lvl="1" indent="0">
              <a:buNone/>
            </a:pPr>
            <a:endParaRPr lang="en-US" dirty="0" smtClean="0"/>
          </a:p>
        </p:txBody>
      </p:sp>
      <p:grpSp>
        <p:nvGrpSpPr>
          <p:cNvPr id="7" name="Group 6"/>
          <p:cNvGrpSpPr/>
          <p:nvPr/>
        </p:nvGrpSpPr>
        <p:grpSpPr>
          <a:xfrm>
            <a:off x="2545914" y="3657600"/>
            <a:ext cx="2407085" cy="685800"/>
            <a:chOff x="2545914" y="3657600"/>
            <a:chExt cx="2407085" cy="685800"/>
          </a:xfrm>
        </p:grpSpPr>
        <p:sp>
          <p:nvSpPr>
            <p:cNvPr id="4" name="TextBox 3"/>
            <p:cNvSpPr txBox="1"/>
            <p:nvPr/>
          </p:nvSpPr>
          <p:spPr>
            <a:xfrm>
              <a:off x="2545914" y="3657600"/>
              <a:ext cx="2407085" cy="381000"/>
            </a:xfrm>
            <a:prstGeom prst="rect">
              <a:avLst/>
            </a:prstGeom>
            <a:noFill/>
          </p:spPr>
          <p:txBody>
            <a:bodyPr wrap="square" rtlCol="0">
              <a:noAutofit/>
            </a:bodyPr>
            <a:lstStyle/>
            <a:p>
              <a:r>
                <a:rPr lang="en-US" b="1" dirty="0" smtClean="0">
                  <a:solidFill>
                    <a:schemeClr val="accent2">
                      <a:lumMod val="75000"/>
                    </a:schemeClr>
                  </a:solidFill>
                  <a:latin typeface="Consolas" panose="020B0609020204030204" pitchFamily="49" charset="0"/>
                </a:rPr>
                <a:t>Inputs/parameters</a:t>
              </a:r>
              <a:endParaRPr lang="en-US" b="1" dirty="0" smtClean="0">
                <a:solidFill>
                  <a:schemeClr val="accent2">
                    <a:lumMod val="75000"/>
                  </a:schemeClr>
                </a:solidFill>
                <a:latin typeface="Consolas" panose="020B0609020204030204" pitchFamily="49" charset="0"/>
              </a:endParaRPr>
            </a:p>
          </p:txBody>
        </p:sp>
        <p:cxnSp>
          <p:nvCxnSpPr>
            <p:cNvPr id="6" name="Straight Arrow Connector 5"/>
            <p:cNvCxnSpPr/>
            <p:nvPr/>
          </p:nvCxnSpPr>
          <p:spPr>
            <a:xfrm>
              <a:off x="3352800" y="3962400"/>
              <a:ext cx="0" cy="38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7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(Simple) Example Question: Terminology</a:t>
            </a:r>
            <a:endParaRPr lang="en-US" dirty="0"/>
          </a:p>
        </p:txBody>
      </p:sp>
      <p:sp>
        <p:nvSpPr>
          <p:cNvPr id="3" name="Content Placeholder 2"/>
          <p:cNvSpPr>
            <a:spLocks noGrp="1"/>
          </p:cNvSpPr>
          <p:nvPr>
            <p:ph idx="1"/>
          </p:nvPr>
        </p:nvSpPr>
        <p:spPr/>
        <p:txBody>
          <a:bodyPr/>
          <a:lstStyle/>
          <a:p>
            <a:r>
              <a:rPr lang="en-US" dirty="0" smtClean="0"/>
              <a:t>Write a function that takes two inputs: a numerator and denominator </a:t>
            </a:r>
          </a:p>
          <a:p>
            <a:r>
              <a:rPr lang="en-US" dirty="0" smtClean="0"/>
              <a:t>The function will calculate and display onscreen the floating point quotient </a:t>
            </a:r>
          </a:p>
          <a:p>
            <a:r>
              <a:rPr lang="en-US" dirty="0" smtClean="0"/>
              <a:t>Solution:</a:t>
            </a:r>
          </a:p>
          <a:p>
            <a:pPr lvl="1"/>
            <a:r>
              <a:rPr lang="en-US" dirty="0" smtClean="0"/>
              <a:t>There is no mention of </a:t>
            </a:r>
            <a:r>
              <a:rPr lang="en-US" i="1" dirty="0" smtClean="0"/>
              <a:t>user</a:t>
            </a:r>
            <a:r>
              <a:rPr lang="en-US" dirty="0" smtClean="0"/>
              <a:t> input</a:t>
            </a:r>
          </a:p>
          <a:p>
            <a:pPr lvl="1"/>
            <a:r>
              <a:rPr lang="en-US" dirty="0" smtClean="0"/>
              <a:t>Consequently the input in the program description refers to information passed into the function as it runs</a:t>
            </a:r>
          </a:p>
          <a:p>
            <a:pPr marL="342900" lvl="1" indent="0">
              <a:buNone/>
            </a:pPr>
            <a:r>
              <a:rPr lang="en-US" b="1" dirty="0" smtClean="0">
                <a:solidFill>
                  <a:srgbClr val="0070C0"/>
                </a:solidFill>
                <a:latin typeface="Consolas" panose="020B0609020204030204" pitchFamily="49" charset="0"/>
              </a:rPr>
              <a:t># Correct function definition</a:t>
            </a:r>
          </a:p>
          <a:p>
            <a:pPr marL="342900" lvl="1" indent="0">
              <a:buNone/>
            </a:pPr>
            <a:r>
              <a:rPr lang="en-US" dirty="0">
                <a:latin typeface="Consolas" panose="020B0609020204030204" pitchFamily="49" charset="0"/>
              </a:rPr>
              <a:t>d</a:t>
            </a:r>
            <a:r>
              <a:rPr lang="en-US" dirty="0" smtClean="0">
                <a:latin typeface="Consolas" panose="020B0609020204030204" pitchFamily="49" charset="0"/>
              </a:rPr>
              <a:t>ef </a:t>
            </a:r>
            <a:r>
              <a:rPr lang="en-US" dirty="0" err="1" smtClean="0">
                <a:latin typeface="Consolas" panose="020B0609020204030204" pitchFamily="49" charset="0"/>
              </a:rPr>
              <a:t>aFunction</a:t>
            </a:r>
            <a:r>
              <a:rPr lang="en-US" dirty="0" smtClean="0">
                <a:latin typeface="Consolas" panose="020B0609020204030204" pitchFamily="49" charset="0"/>
              </a:rPr>
              <a:t>(</a:t>
            </a:r>
            <a:r>
              <a:rPr lang="en-US" dirty="0" err="1" smtClean="0">
                <a:latin typeface="Consolas" panose="020B0609020204030204" pitchFamily="49" charset="0"/>
              </a:rPr>
              <a:t>numerator,denominator</a:t>
            </a:r>
            <a:r>
              <a:rPr lang="en-US" dirty="0" smtClean="0">
                <a:latin typeface="Consolas" panose="020B0609020204030204" pitchFamily="49" charset="0"/>
              </a:rPr>
              <a:t>):</a:t>
            </a:r>
          </a:p>
          <a:p>
            <a:pPr marL="342900" lvl="1" indent="0">
              <a:buNone/>
            </a:pPr>
            <a:r>
              <a:rPr lang="en-US" dirty="0">
                <a:latin typeface="Consolas" panose="020B0609020204030204" pitchFamily="49" charset="0"/>
              </a:rPr>
              <a:t> </a:t>
            </a:r>
            <a:r>
              <a:rPr lang="en-US" dirty="0" smtClean="0">
                <a:latin typeface="Consolas" panose="020B0609020204030204" pitchFamily="49" charset="0"/>
              </a:rPr>
              <a:t>   quotient = numerator/denominator</a:t>
            </a:r>
          </a:p>
          <a:p>
            <a:pPr marL="342900" lvl="1" indent="0">
              <a:buNone/>
            </a:pPr>
            <a:r>
              <a:rPr lang="en-US" dirty="0">
                <a:latin typeface="Consolas" panose="020B0609020204030204" pitchFamily="49" charset="0"/>
              </a:rPr>
              <a:t> </a:t>
            </a:r>
            <a:r>
              <a:rPr lang="en-US" dirty="0" smtClean="0">
                <a:latin typeface="Consolas" panose="020B0609020204030204" pitchFamily="49" charset="0"/>
              </a:rPr>
              <a:t>   print(quotient)</a:t>
            </a:r>
          </a:p>
          <a:p>
            <a:pPr marL="342900" lvl="1" indent="0">
              <a:buNone/>
            </a:pPr>
            <a:endParaRPr lang="en-US" dirty="0" smtClean="0"/>
          </a:p>
          <a:p>
            <a:endParaRPr lang="en-US" dirty="0"/>
          </a:p>
        </p:txBody>
      </p:sp>
    </p:spTree>
    <p:extLst>
      <p:ext uri="{BB962C8B-B14F-4D97-AF65-F5344CB8AC3E}">
        <p14:creationId xmlns:p14="http://schemas.microsoft.com/office/powerpoint/2010/main" val="185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Useful for visualizing the layout of function calls in a large and complex program.</a:t>
            </a:r>
          </a:p>
          <a:p>
            <a:r>
              <a:rPr lang="en-US" altLang="en-US" b="1" dirty="0" smtClean="0"/>
              <a:t>Format</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b="1" dirty="0" smtClean="0"/>
              <a:t>Example</a:t>
            </a:r>
            <a:r>
              <a:rPr lang="en-US" altLang="en-US" dirty="0" smtClean="0"/>
              <a:t>:</a:t>
            </a:r>
          </a:p>
          <a:p>
            <a:pPr marL="342900" lvl="1" indent="0">
              <a:buFont typeface="Arial" charset="0"/>
              <a:buNone/>
            </a:pPr>
            <a:r>
              <a:rPr lang="en-US" altLang="en-US" sz="1800" dirty="0" smtClean="0">
                <a:latin typeface="Consolas" pitchFamily="49" charset="0"/>
              </a:rPr>
              <a:t>def start():</a:t>
            </a:r>
          </a:p>
          <a:p>
            <a:pPr marL="342900" lvl="1" indent="0">
              <a:buFont typeface="Arial" charset="0"/>
              <a:buNone/>
            </a:pPr>
            <a:r>
              <a:rPr lang="en-US" altLang="en-US" sz="1800" dirty="0" smtClean="0">
                <a:latin typeface="Consolas" pitchFamily="49" charset="0"/>
              </a:rPr>
              <a:t>    age = float(input())</a:t>
            </a:r>
          </a:p>
          <a:p>
            <a:pPr marL="342900" lvl="1" indent="0">
              <a:buFont typeface="Arial" charset="0"/>
              <a:buNone/>
            </a:pPr>
            <a:r>
              <a:rPr lang="en-US" altLang="en-US" sz="1800" dirty="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smtClean="0"/>
              <a:t>To reduce clutter most structure charts only show functions that were directly implemented by the programmer.</a:t>
            </a:r>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495800" y="5256213"/>
            <a:ext cx="2590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Args(celsius,fahrenheit)</a:t>
            </a:r>
            <a:endParaRPr lang="en-US" altLang="en-US" sz="14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dirty="0" smtClean="0"/>
              <a:t>Name of the example program: </a:t>
            </a:r>
            <a:r>
              <a:rPr lang="en-US" altLang="en-US" b="1" dirty="0" smtClean="0"/>
              <a:t>4</a:t>
            </a:r>
            <a:r>
              <a:rPr lang="en-US" altLang="en-US" b="1" dirty="0" smtClean="0">
                <a:latin typeface="Consolas" pitchFamily="49" charset="0"/>
              </a:rPr>
              <a:t>temperature.py</a:t>
            </a:r>
            <a:endParaRPr lang="en-US" altLang="en-US" b="1" dirty="0" smtClean="0">
              <a:latin typeface="Consolas" pitchFamily="49" charset="0"/>
            </a:endParaRPr>
          </a:p>
          <a:p>
            <a:pPr>
              <a:spcBef>
                <a:spcPct val="10000"/>
              </a:spcBef>
            </a:pPr>
            <a:endParaRPr lang="en-US" altLang="en-US" sz="2000" dirty="0" smtClean="0">
              <a:latin typeface="Arial" charset="0"/>
            </a:endParaRPr>
          </a:p>
          <a:p>
            <a:pPr lvl="1">
              <a:buFont typeface="Times New Roman" pitchFamily="18" charset="0"/>
              <a:buNone/>
            </a:pPr>
            <a:r>
              <a:rPr lang="en-US" altLang="en-US" sz="1600" dirty="0" smtClean="0">
                <a:latin typeface="Consolas" pitchFamily="49" charset="0"/>
              </a:rPr>
              <a:t>def introduction ():</a:t>
            </a:r>
          </a:p>
          <a:p>
            <a:pPr lvl="1">
              <a:buFont typeface="Times New Roman" pitchFamily="18" charset="0"/>
              <a:buNone/>
            </a:pPr>
            <a:r>
              <a:rPr lang="en-US" altLang="en-US" sz="1600" dirty="0" smtClean="0">
                <a:latin typeface="Consolas" pitchFamily="49" charset="0"/>
              </a:rPr>
              <a:t>    print ("""</a:t>
            </a:r>
          </a:p>
          <a:p>
            <a:pPr lvl="1">
              <a:buFont typeface="Times New Roman" pitchFamily="18" charset="0"/>
              <a:buNone/>
            </a:pPr>
            <a:r>
              <a:rPr lang="en-US" altLang="en-US" sz="1600" dirty="0" smtClean="0">
                <a:latin typeface="Consolas" pitchFamily="49" charset="0"/>
              </a:rPr>
              <a:t>Celsius to Fahrenheit converter</a:t>
            </a:r>
          </a:p>
          <a:p>
            <a:pPr lvl="1">
              <a:buFont typeface="Times New Roman" pitchFamily="18" charset="0"/>
              <a:buNone/>
            </a:pP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This program will convert a given Celsius temperature to an equivalent</a:t>
            </a:r>
          </a:p>
          <a:p>
            <a:pPr lvl="1">
              <a:buFont typeface="Times New Roman" pitchFamily="18" charset="0"/>
              <a:buNone/>
            </a:pPr>
            <a:r>
              <a:rPr lang="en-US" altLang="en-US" sz="1600" dirty="0" smtClean="0">
                <a:latin typeface="Consolas" pitchFamily="49" charset="0"/>
              </a:rPr>
              <a:t>Fahrenheit value.</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2578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dirty="0" smtClean="0">
                <a:latin typeface="Consolas" pitchFamily="49" charset="0"/>
              </a:rPr>
              <a:t>def display (</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 ("")</a:t>
            </a:r>
          </a:p>
          <a:p>
            <a:pPr lvl="1">
              <a:buFont typeface="Times New Roman" pitchFamily="18" charset="0"/>
              <a:buNone/>
            </a:pPr>
            <a:r>
              <a:rPr lang="en-US" altLang="en-US" sz="1600" dirty="0" smtClean="0">
                <a:latin typeface="Consolas" pitchFamily="49" charset="0"/>
              </a:rPr>
              <a:t>    print ("Celsius value: ", </a:t>
            </a:r>
            <a:r>
              <a:rPr lang="en-US" altLang="en-US" sz="1600" dirty="0" err="1" smtClean="0">
                <a:latin typeface="Consolas" pitchFamily="49" charset="0"/>
              </a:rPr>
              <a:t>celsius</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 ("Fahrenheit value:",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convert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lvl="1">
              <a:buFont typeface="Times New Roman" pitchFamily="18" charset="0"/>
              <a:buNone/>
            </a:pPr>
            <a:r>
              <a:rPr lang="en-US" altLang="en-US" sz="1600" dirty="0" smtClean="0">
                <a:latin typeface="Consolas" pitchFamily="49" charset="0"/>
              </a:rPr>
              <a:t>    display (</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latin typeface="Consolas" pitchFamily="49" charset="0"/>
              </a:rPr>
              <a:t># start function</a:t>
            </a:r>
          </a:p>
          <a:p>
            <a:pPr lvl="1">
              <a:buFont typeface="Times New Roman" pitchFamily="18" charset="0"/>
              <a:buNone/>
            </a:pPr>
            <a:r>
              <a:rPr lang="en-US" altLang="en-US" sz="1600" dirty="0" smtClean="0">
                <a:latin typeface="Consolas" pitchFamily="49" charset="0"/>
              </a:rPr>
              <a:t>def start ():</a:t>
            </a:r>
          </a:p>
          <a:p>
            <a:pPr lvl="1">
              <a:buFont typeface="Times New Roman" pitchFamily="18" charset="0"/>
              <a:buNone/>
            </a:pPr>
            <a:r>
              <a:rPr lang="en-US" altLang="en-US" sz="1600" dirty="0" smtClean="0">
                <a:latin typeface="Consolas" pitchFamily="49" charset="0"/>
              </a:rPr>
              <a:t>    introduction ()</a:t>
            </a:r>
          </a:p>
          <a:p>
            <a:pPr lvl="1">
              <a:buFont typeface="Times New Roman" pitchFamily="18" charset="0"/>
              <a:buNone/>
            </a:pPr>
            <a:r>
              <a:rPr lang="en-US" altLang="en-US" sz="1600" dirty="0" smtClean="0">
                <a:latin typeface="Consolas" pitchFamily="49" charset="0"/>
              </a:rPr>
              <a:t>    convert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start ()</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smtClean="0"/>
              <a:t>A parameter is copied into a local memory space.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a:latin typeface="Consolas" pitchFamily="49" charset="0"/>
              </a:rPr>
              <a:t># Inside function convert()</a:t>
            </a:r>
          </a:p>
          <a:p>
            <a:pPr eaLnBrk="1" hangingPunct="1"/>
            <a:r>
              <a:rPr lang="en-US" altLang="en-US" sz="1600">
                <a:latin typeface="Consolas" pitchFamily="49" charset="0"/>
              </a:rPr>
              <a:t>display(celsius, fahrenheit)   </a:t>
            </a:r>
            <a:r>
              <a:rPr lang="en-US" altLang="en-US" sz="1600">
                <a:solidFill>
                  <a:srgbClr val="FF0000"/>
                </a:solidFill>
                <a:latin typeface="Consolas" pitchFamily="49" charset="0"/>
              </a:rPr>
              <a:t> </a:t>
            </a:r>
            <a:r>
              <a:rPr lang="en-US" altLang="en-US" sz="1600" b="1">
                <a:solidFill>
                  <a:srgbClr val="00B0F0"/>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dirty="0">
                <a:latin typeface="Consolas" pitchFamily="49" charset="0"/>
              </a:rPr>
              <a:t># Inside function display</a:t>
            </a:r>
          </a:p>
          <a:p>
            <a:pPr lvl="1" eaLnBrk="1" hangingPunct="1"/>
            <a:r>
              <a:rPr lang="en-US" altLang="en-US" sz="1600" dirty="0">
                <a:latin typeface="Consolas" pitchFamily="49" charset="0"/>
              </a:rPr>
              <a:t>def 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b="1" dirty="0">
                <a:solidFill>
                  <a:srgbClr val="00B0F0"/>
                </a:solidFill>
                <a:latin typeface="Consolas" pitchFamily="49" charset="0"/>
              </a:rPr>
              <a:t># Function </a:t>
            </a:r>
          </a:p>
          <a:p>
            <a:pPr lvl="1" eaLnBrk="1" hangingPunct="1"/>
            <a:r>
              <a:rPr lang="en-US" altLang="en-US" sz="1600" b="1" dirty="0">
                <a:solidFill>
                  <a:srgbClr val="00B0F0"/>
                </a:solidFill>
                <a:latin typeface="Consolas" pitchFamily="49" charset="0"/>
              </a:rPr>
              <a:t>				       # definition</a:t>
            </a:r>
          </a:p>
          <a:p>
            <a:pPr lvl="1" eaLnBrk="1" hangingPunct="1">
              <a:buFont typeface="Times New Roman" pitchFamily="18" charset="0"/>
              <a:buNone/>
            </a:pPr>
            <a:endParaRPr lang="en-US" altLang="en-US" sz="1600" dirty="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3366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3366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t>Parameter Passing: </a:t>
            </a:r>
            <a:r>
              <a:rPr lang="en-US" altLang="en-US" dirty="0" smtClean="0"/>
              <a:t>Another Example</a:t>
            </a:r>
            <a:endParaRPr lang="en-US" altLang="en-US" dirty="0" smtClean="0"/>
          </a:p>
        </p:txBody>
      </p:sp>
      <p:sp>
        <p:nvSpPr>
          <p:cNvPr id="52227" name="Rectangle 3"/>
          <p:cNvSpPr>
            <a:spLocks noGrp="1" noChangeArrowheads="1"/>
          </p:cNvSpPr>
          <p:nvPr>
            <p:ph type="body" idx="1"/>
          </p:nvPr>
        </p:nvSpPr>
        <p:spPr/>
        <p:txBody>
          <a:bodyPr/>
          <a:lstStyle/>
          <a:p>
            <a:pPr>
              <a:spcBef>
                <a:spcPct val="10000"/>
              </a:spcBef>
            </a:pPr>
            <a:r>
              <a:rPr lang="en-US" altLang="en-US" dirty="0" smtClean="0"/>
              <a:t>Name of the example program: </a:t>
            </a:r>
            <a:r>
              <a:rPr lang="en-US" altLang="en-US" b="1" dirty="0"/>
              <a:t>5functionCopy.py</a:t>
            </a:r>
            <a:endParaRPr lang="en-US" altLang="en-US" sz="2000" dirty="0" smtClean="0">
              <a:latin typeface="Arial" charset="0"/>
            </a:endParaRPr>
          </a:p>
          <a:p>
            <a:r>
              <a:rPr lang="en-US" altLang="en-US" dirty="0" smtClean="0"/>
              <a:t>Illustrates how function parameters/inputs are local copies of what’s passed in.</a:t>
            </a:r>
          </a:p>
          <a:p>
            <a:endParaRPr lang="en-US" altLang="en-US" dirty="0"/>
          </a:p>
          <a:p>
            <a:pPr marL="342900" lvl="1" indent="0">
              <a:spcBef>
                <a:spcPts val="0"/>
              </a:spcBef>
              <a:buNone/>
            </a:pPr>
            <a:r>
              <a:rPr lang="en-US" sz="1800" dirty="0">
                <a:latin typeface="Consolas" panose="020B0609020204030204" pitchFamily="49" charset="0"/>
              </a:rPr>
              <a:t>def fun(num1,num2):</a:t>
            </a:r>
          </a:p>
          <a:p>
            <a:pPr marL="342900" lvl="1" indent="0">
              <a:spcBef>
                <a:spcPts val="0"/>
              </a:spcBef>
              <a:buNone/>
            </a:pPr>
            <a:r>
              <a:rPr lang="en-US" sz="1800" dirty="0">
                <a:latin typeface="Consolas" panose="020B0609020204030204" pitchFamily="49" charset="0"/>
              </a:rPr>
              <a:t>    num1 = 10</a:t>
            </a:r>
          </a:p>
          <a:p>
            <a:pPr marL="342900" lvl="1" indent="0">
              <a:spcBef>
                <a:spcPts val="0"/>
              </a:spcBef>
              <a:buNone/>
            </a:pPr>
            <a:r>
              <a:rPr lang="en-US" sz="1800" dirty="0">
                <a:latin typeface="Consolas" panose="020B0609020204030204" pitchFamily="49" charset="0"/>
              </a:rPr>
              <a:t>    num2 =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def start():</a:t>
            </a:r>
          </a:p>
          <a:p>
            <a:pPr marL="342900" lvl="1" indent="0">
              <a:spcBef>
                <a:spcPts val="0"/>
              </a:spcBef>
              <a:buNone/>
            </a:pPr>
            <a:r>
              <a:rPr lang="en-US" sz="1800" dirty="0">
                <a:latin typeface="Consolas" panose="020B0609020204030204" pitchFamily="49" charset="0"/>
              </a:rPr>
              <a:t>    num1 = 1</a:t>
            </a:r>
          </a:p>
          <a:p>
            <a:pPr marL="342900" lvl="1" indent="0">
              <a:spcBef>
                <a:spcPts val="0"/>
              </a:spcBef>
              <a:buNone/>
            </a:pPr>
            <a:r>
              <a:rPr lang="en-US" sz="1800" dirty="0">
                <a:latin typeface="Consolas" panose="020B0609020204030204" pitchFamily="49" charset="0"/>
              </a:rPr>
              <a:t>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r>
              <a:rPr lang="en-US" sz="1800" dirty="0">
                <a:latin typeface="Consolas" panose="020B0609020204030204" pitchFamily="49" charset="0"/>
              </a:rPr>
              <a:t>    fun(num1,num2)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start()</a:t>
            </a:r>
          </a:p>
          <a:p>
            <a:endParaRPr lang="en-US" altLang="en-US" dirty="0" smtClean="0"/>
          </a:p>
        </p:txBody>
      </p:sp>
    </p:spTree>
    <p:extLst>
      <p:ext uri="{BB962C8B-B14F-4D97-AF65-F5344CB8AC3E}">
        <p14:creationId xmlns:p14="http://schemas.microsoft.com/office/powerpoint/2010/main" val="21429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2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27">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227">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27">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27">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smtClean="0"/>
              <a:t>Correct </a:t>
            </a:r>
            <a:r>
              <a:rPr lang="en-US" altLang="en-US" b="1" smtClean="0">
                <a:sym typeface="Wingdings" pitchFamily="2" charset="2"/>
              </a:rPr>
              <a:t></a:t>
            </a:r>
            <a:r>
              <a:rPr lang="en-US" altLang="en-US" b="1" smtClean="0"/>
              <a:t>:</a:t>
            </a:r>
          </a:p>
          <a:p>
            <a:pPr>
              <a:buFontTx/>
              <a:buNone/>
            </a:pPr>
            <a:r>
              <a:rPr lang="pt-BR" altLang="en-US" sz="1600" smtClean="0">
                <a:latin typeface="Consolas" pitchFamily="49" charset="0"/>
              </a:rPr>
              <a:t>def fun1(num1, num2):</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def fun2(num1, str1):</a:t>
            </a:r>
          </a:p>
          <a:p>
            <a:pPr>
              <a:buFontTx/>
              <a:buNone/>
            </a:pPr>
            <a:r>
              <a:rPr lang="pt-BR" altLang="en-US" sz="1600" smtClean="0">
                <a:latin typeface="Consolas" pitchFamily="49" charset="0"/>
              </a:rPr>
              <a:t>    print(num1, str1)</a:t>
            </a:r>
          </a:p>
          <a:p>
            <a:pPr>
              <a:buFontTx/>
              <a:buNone/>
            </a:pPr>
            <a:endParaRPr lang="pt-BR" altLang="en-US" sz="1600" smtClean="0">
              <a:latin typeface="Consolas" pitchFamily="49" charset="0"/>
            </a:endParaRPr>
          </a:p>
          <a:p>
            <a:pPr>
              <a:buFontTx/>
              <a:buNone/>
            </a:pPr>
            <a:r>
              <a:rPr lang="pt-BR" altLang="en-US" sz="1600" b="1" smtClean="0">
                <a:latin typeface="Consolas" pitchFamily="49" charset="0"/>
              </a:rPr>
              <a:t># start</a:t>
            </a:r>
          </a:p>
          <a:p>
            <a:pPr>
              <a:buFontTx/>
              <a:buNone/>
            </a:pPr>
            <a:r>
              <a:rPr lang="pt-BR" altLang="en-US" sz="1600" smtClean="0">
                <a:latin typeface="Consolas" pitchFamily="49" charset="0"/>
              </a:rPr>
              <a:t>def start():</a:t>
            </a:r>
          </a:p>
          <a:p>
            <a:pPr>
              <a:buFontTx/>
              <a:buNone/>
            </a:pPr>
            <a:r>
              <a:rPr lang="pt-BR" altLang="en-US" sz="1600" smtClean="0">
                <a:latin typeface="Consolas" pitchFamily="49" charset="0"/>
              </a:rPr>
              <a:t>    num1 = 1</a:t>
            </a:r>
          </a:p>
          <a:p>
            <a:pPr>
              <a:buFontTx/>
              <a:buNone/>
            </a:pPr>
            <a:r>
              <a:rPr lang="pt-BR" altLang="en-US" sz="1600" smtClean="0">
                <a:latin typeface="Consolas" pitchFamily="49" charset="0"/>
              </a:rPr>
              <a:t>    num2 = 2</a:t>
            </a:r>
          </a:p>
          <a:p>
            <a:pPr>
              <a:buFontTx/>
              <a:buNone/>
            </a:pPr>
            <a:r>
              <a:rPr lang="pt-BR" altLang="en-US" sz="1600" smtClean="0">
                <a:latin typeface="Consolas" pitchFamily="49" charset="0"/>
              </a:rPr>
              <a:t>    str1 = "hello"</a:t>
            </a:r>
          </a:p>
          <a:p>
            <a:pPr>
              <a:buFontTx/>
              <a:buNone/>
            </a:pPr>
            <a:r>
              <a:rPr lang="pt-BR" altLang="en-US" sz="1600" smtClean="0">
                <a:latin typeface="Consolas" pitchFamily="49" charset="0"/>
              </a:rPr>
              <a:t>    fun1(num1, num2)</a:t>
            </a:r>
          </a:p>
          <a:p>
            <a:pPr>
              <a:buFontTx/>
              <a:buNone/>
            </a:pPr>
            <a:r>
              <a:rPr lang="pt-BR" altLang="en-US" sz="1600" smtClean="0">
                <a:latin typeface="Consolas" pitchFamily="49" charset="0"/>
              </a:rPr>
              <a:t>    fun2(num1, str1)</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start()</a:t>
            </a:r>
          </a:p>
          <a:p>
            <a:endParaRPr lang="en-US" altLang="en-US" sz="180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numeric parameters are passed into the call for ‘</a:t>
              </a:r>
              <a:r>
                <a:rPr lang="en-US" altLang="ja-JP" sz="1600" b="1">
                  <a:solidFill>
                    <a:srgbClr val="CC3300"/>
                  </a:solidFill>
                  <a:latin typeface="Consolas" pitchFamily="49" charset="0"/>
                </a:rPr>
                <a:t>fun1()</a:t>
              </a:r>
              <a:r>
                <a:rPr lang="en-US" altLang="en-US" sz="1600" b="1">
                  <a:solidFill>
                    <a:srgbClr val="CC3300"/>
                  </a:solidFill>
                  <a:latin typeface="Arial" charset="0"/>
                </a:rPr>
                <a:t>’</a:t>
              </a:r>
              <a:r>
                <a:rPr lang="en-US" altLang="ja-JP" sz="1600" b="1">
                  <a:solidFill>
                    <a:srgbClr val="CC3300"/>
                  </a:solidFill>
                  <a:latin typeface="Arial" charset="0"/>
                </a:rPr>
                <a:t> which matches the two parameters listed in the definition for function </a:t>
              </a:r>
              <a:r>
                <a:rPr lang="en-US" altLang="en-US" sz="1600" b="1">
                  <a:solidFill>
                    <a:srgbClr val="CC3300"/>
                  </a:solidFill>
                  <a:latin typeface="Arial" charset="0"/>
                </a:rPr>
                <a:t>‘</a:t>
              </a:r>
              <a:r>
                <a:rPr lang="en-US" altLang="ja-JP" sz="1600" b="1">
                  <a:solidFill>
                    <a:srgbClr val="CC3300"/>
                  </a:solidFill>
                  <a:latin typeface="Consolas" pitchFamily="49" charset="0"/>
                </a:rPr>
                <a:t>fun1()</a:t>
              </a:r>
              <a:r>
                <a:rPr lang="en-US" altLang="en-US" sz="1600" b="1">
                  <a:solidFill>
                    <a:srgbClr val="CC3300"/>
                  </a:solidFill>
                  <a:latin typeface="Arial" charset="0"/>
                </a:rPr>
                <a:t>’</a:t>
              </a:r>
            </a:p>
          </p:txBody>
        </p:sp>
      </p:grpSp>
      <p:grpSp>
        <p:nvGrpSpPr>
          <p:cNvPr id="5" name="Group 4"/>
          <p:cNvGrpSpPr>
            <a:grpSpLocks/>
          </p:cNvGrpSpPr>
          <p:nvPr/>
        </p:nvGrpSpPr>
        <p:grpSpPr bwMode="auto">
          <a:xfrm>
            <a:off x="2743200" y="2593975"/>
            <a:ext cx="3054350" cy="2670175"/>
            <a:chOff x="2857195" y="2593975"/>
            <a:chExt cx="3054655" cy="2670175"/>
          </a:xfrm>
        </p:grpSpPr>
        <p:sp>
          <p:nvSpPr>
            <p:cNvPr id="55302" name="Line 10"/>
            <p:cNvSpPr>
              <a:spLocks noChangeShapeType="1"/>
            </p:cNvSpPr>
            <p:nvPr/>
          </p:nvSpPr>
          <p:spPr bwMode="auto">
            <a:xfrm flipH="1">
              <a:off x="2995307" y="2593975"/>
              <a:ext cx="45591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3" name="Line 11"/>
            <p:cNvSpPr>
              <a:spLocks noChangeShapeType="1"/>
            </p:cNvSpPr>
            <p:nvPr/>
          </p:nvSpPr>
          <p:spPr bwMode="auto">
            <a:xfrm flipH="1">
              <a:off x="3446462" y="2593975"/>
              <a:ext cx="4764" cy="266382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5" y="5257800"/>
              <a:ext cx="58926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5" name="Text Box 13"/>
            <p:cNvSpPr txBox="1">
              <a:spLocks noChangeArrowheads="1"/>
            </p:cNvSpPr>
            <p:nvPr/>
          </p:nvSpPr>
          <p:spPr bwMode="auto">
            <a:xfrm>
              <a:off x="3435350" y="2639472"/>
              <a:ext cx="247650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Consolas" pitchFamily="49" charset="0"/>
                </a:rPr>
                <a:t>Two parameters (a number and a string) are passed into the call for ‘fun2()’ which matches the type for the two parameters listed in the definition for function ‘fun2()’</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pPr>
              <a:defRPr/>
            </a:pPr>
            <a:r>
              <a:rPr lang="en-US" altLang="en-US" sz="2600" smtClean="0">
                <a:ea typeface="MS PGothic" pitchFamily="34" charset="-128"/>
              </a:rPr>
              <a:t>A Common Mistake: The Parameters</a:t>
            </a:r>
            <a:br>
              <a:rPr lang="en-US" altLang="en-US" sz="2600" smtClean="0">
                <a:ea typeface="MS PGothic" pitchFamily="34" charset="-128"/>
              </a:rPr>
            </a:br>
            <a:r>
              <a:rPr lang="en-US" altLang="en-US" sz="260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smtClean="0"/>
              <a:t>Incorrect </a:t>
            </a:r>
            <a:r>
              <a:rPr lang="en-US" altLang="en-US" b="1" smtClean="0">
                <a:sym typeface="Wingdings" pitchFamily="2" charset="2"/>
              </a:rPr>
              <a:t></a:t>
            </a:r>
            <a:r>
              <a:rPr lang="en-US" altLang="en-US" b="1" smtClean="0"/>
              <a:t>:</a:t>
            </a:r>
          </a:p>
          <a:p>
            <a:pPr>
              <a:buFontTx/>
              <a:buNone/>
            </a:pPr>
            <a:r>
              <a:rPr lang="pt-BR" altLang="en-US" sz="1600" smtClean="0">
                <a:latin typeface="Consolas" pitchFamily="49" charset="0"/>
              </a:rPr>
              <a:t>def fun1(num1):</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def fun2(num1, num2):</a:t>
            </a:r>
          </a:p>
          <a:p>
            <a:pPr>
              <a:buFontTx/>
              <a:buNone/>
            </a:pPr>
            <a:r>
              <a:rPr lang="pt-BR" altLang="en-US" sz="1600" smtClean="0">
                <a:latin typeface="Consolas" pitchFamily="49" charset="0"/>
              </a:rPr>
              <a:t>    num1 = num2 + 1</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b="1" smtClean="0">
                <a:latin typeface="Consolas" pitchFamily="49" charset="0"/>
              </a:rPr>
              <a:t># start</a:t>
            </a:r>
          </a:p>
          <a:p>
            <a:pPr>
              <a:buFontTx/>
              <a:buNone/>
            </a:pPr>
            <a:r>
              <a:rPr lang="pt-BR" altLang="en-US" sz="1600" smtClean="0">
                <a:latin typeface="Consolas" pitchFamily="49" charset="0"/>
              </a:rPr>
              <a:t>def start():</a:t>
            </a:r>
          </a:p>
          <a:p>
            <a:pPr>
              <a:buFontTx/>
              <a:buNone/>
            </a:pPr>
            <a:r>
              <a:rPr lang="pt-BR" altLang="en-US" sz="1600" smtClean="0">
                <a:latin typeface="Consolas" pitchFamily="49" charset="0"/>
              </a:rPr>
              <a:t>    num1 = 1</a:t>
            </a:r>
          </a:p>
          <a:p>
            <a:pPr>
              <a:buFontTx/>
              <a:buNone/>
            </a:pPr>
            <a:r>
              <a:rPr lang="pt-BR" altLang="en-US" sz="1600" smtClean="0">
                <a:latin typeface="Consolas" pitchFamily="49" charset="0"/>
              </a:rPr>
              <a:t>    num2 = 2</a:t>
            </a:r>
          </a:p>
          <a:p>
            <a:pPr>
              <a:buFontTx/>
              <a:buNone/>
            </a:pPr>
            <a:r>
              <a:rPr lang="pt-BR" altLang="en-US" sz="1600" smtClean="0">
                <a:latin typeface="Consolas" pitchFamily="49" charset="0"/>
              </a:rPr>
              <a:t>    str1 = "hello"</a:t>
            </a:r>
          </a:p>
          <a:p>
            <a:pPr>
              <a:buFontTx/>
              <a:buNone/>
            </a:pPr>
            <a:r>
              <a:rPr lang="pt-BR" altLang="en-US" sz="1600" smtClean="0">
                <a:latin typeface="Consolas" pitchFamily="49" charset="0"/>
              </a:rPr>
              <a:t>    fun1(num1, num2)</a:t>
            </a:r>
          </a:p>
          <a:p>
            <a:pPr>
              <a:buFontTx/>
              <a:buNone/>
            </a:pPr>
            <a:r>
              <a:rPr lang="pt-BR" altLang="en-US" sz="1600" smtClean="0">
                <a:latin typeface="Consolas" pitchFamily="49" charset="0"/>
              </a:rPr>
              <a:t>    fun2(num1, str1)</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start()</a:t>
            </a:r>
            <a:endParaRPr lang="en-US" altLang="en-US" sz="160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numeric parameters are passed into the call for ‘</a:t>
              </a:r>
              <a:r>
                <a:rPr lang="en-US" altLang="ja-JP" sz="1600" b="1">
                  <a:solidFill>
                    <a:srgbClr val="CC3300"/>
                  </a:solidFill>
                  <a:latin typeface="Consolas" pitchFamily="49" charset="0"/>
                </a:rPr>
                <a:t>fun1()</a:t>
              </a:r>
              <a:r>
                <a:rPr lang="en-US" altLang="en-US" sz="1600" b="1">
                  <a:solidFill>
                    <a:srgbClr val="CC3300"/>
                  </a:solidFill>
                  <a:latin typeface="Arial" charset="0"/>
                </a:rPr>
                <a:t>’</a:t>
              </a:r>
              <a:r>
                <a:rPr lang="en-US" altLang="ja-JP" sz="1600" b="1">
                  <a:solidFill>
                    <a:srgbClr val="CC3300"/>
                  </a:solidFill>
                  <a:latin typeface="Arial" charset="0"/>
                </a:rPr>
                <a:t> but only one parameter is listed in the definition for function </a:t>
              </a:r>
              <a:r>
                <a:rPr lang="en-US" altLang="en-US" sz="1600" b="1">
                  <a:solidFill>
                    <a:srgbClr val="CC3300"/>
                  </a:solidFill>
                  <a:latin typeface="Arial" charset="0"/>
                </a:rPr>
                <a:t>‘</a:t>
              </a:r>
              <a:r>
                <a:rPr lang="en-US" altLang="ja-JP" sz="1600" b="1">
                  <a:solidFill>
                    <a:srgbClr val="CC3300"/>
                  </a:solidFill>
                  <a:latin typeface="Consolas" pitchFamily="49" charset="0"/>
                </a:rPr>
                <a:t>fun1()</a:t>
              </a:r>
              <a:r>
                <a:rPr lang="en-US" altLang="en-US" sz="1600" b="1">
                  <a:solidFill>
                    <a:srgbClr val="CC33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parameters (a number and a string) are passed into the call for ‘</a:t>
              </a:r>
              <a:r>
                <a:rPr lang="en-US" altLang="ja-JP" sz="1600" b="1">
                  <a:solidFill>
                    <a:srgbClr val="CC3300"/>
                  </a:solidFill>
                  <a:latin typeface="Consolas" pitchFamily="49" charset="0"/>
                </a:rPr>
                <a:t>fun2()</a:t>
              </a:r>
              <a:r>
                <a:rPr lang="en-US" altLang="en-US" sz="1600" b="1">
                  <a:solidFill>
                    <a:srgbClr val="CC3300"/>
                  </a:solidFill>
                  <a:latin typeface="Arial" charset="0"/>
                </a:rPr>
                <a:t>’</a:t>
              </a:r>
              <a:r>
                <a:rPr lang="en-US" altLang="ja-JP" sz="1600" b="1">
                  <a:solidFill>
                    <a:srgbClr val="CC3300"/>
                  </a:solidFill>
                  <a:latin typeface="Arial" charset="0"/>
                </a:rPr>
                <a:t> but in the definition of the function it</a:t>
              </a:r>
              <a:r>
                <a:rPr lang="en-US" altLang="en-US" sz="1600" b="1">
                  <a:solidFill>
                    <a:srgbClr val="CC3300"/>
                  </a:solidFill>
                  <a:latin typeface="Arial" charset="0"/>
                </a:rPr>
                <a:t>’</a:t>
              </a:r>
              <a:r>
                <a:rPr lang="en-US" altLang="ja-JP" sz="1600" b="1">
                  <a:solidFill>
                    <a:srgbClr val="CC3300"/>
                  </a:solidFill>
                  <a:latin typeface="Arial" charset="0"/>
                </a:rPr>
                <a:t>s expected that both parameters are numeric.</a:t>
              </a:r>
              <a:endParaRPr lang="en-US" altLang="en-US" sz="1600" b="1">
                <a:solidFill>
                  <a:srgbClr val="CC33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t>Documenting Functions</a:t>
            </a:r>
          </a:p>
        </p:txBody>
      </p:sp>
      <p:sp>
        <p:nvSpPr>
          <p:cNvPr id="57347" name="Content Placeholder 2"/>
          <p:cNvSpPr>
            <a:spLocks noGrp="1"/>
          </p:cNvSpPr>
          <p:nvPr>
            <p:ph idx="1"/>
          </p:nvPr>
        </p:nvSpPr>
        <p:spPr/>
        <p:txBody>
          <a:bodyPr/>
          <a:lstStyle/>
          <a:p>
            <a:r>
              <a:rPr lang="en-US" altLang="en-US" dirty="0" smtClean="0"/>
              <a:t>Python doesn’t require the type to be specified in the parameter list.</a:t>
            </a:r>
          </a:p>
          <a:p>
            <a:r>
              <a:rPr lang="en-US" altLang="en-US" dirty="0" smtClean="0"/>
              <a:t>Therefore the number and type of </a:t>
            </a:r>
            <a:r>
              <a:rPr lang="en-US" altLang="en-US" dirty="0" smtClean="0"/>
              <a:t>parameters/inputs </a:t>
            </a:r>
            <a:r>
              <a:rPr lang="en-US" altLang="en-US" dirty="0" smtClean="0"/>
              <a:t>should be specified in the documentation for the function.</a:t>
            </a:r>
          </a:p>
          <a:p>
            <a:pPr lvl="1" eaLnBrk="1" hangingPunct="1">
              <a:spcBef>
                <a:spcPct val="0"/>
              </a:spcBef>
              <a:buFontTx/>
              <a:buNone/>
            </a:pPr>
            <a:r>
              <a:rPr lang="en-US" altLang="en-US" sz="1600" b="1" dirty="0" smtClean="0">
                <a:solidFill>
                  <a:srgbClr val="00B0F0"/>
                </a:solidFill>
                <a:latin typeface="Consolas" pitchFamily="49" charset="0"/>
              </a:rPr>
              <a:t># display(</a:t>
            </a:r>
            <a:r>
              <a:rPr lang="en-US" altLang="en-US" sz="1600" b="1" dirty="0" err="1" smtClean="0">
                <a:solidFill>
                  <a:srgbClr val="00B0F0"/>
                </a:solidFill>
                <a:latin typeface="Consolas" pitchFamily="49" charset="0"/>
              </a:rPr>
              <a:t>float,float</a:t>
            </a:r>
            <a:r>
              <a:rPr lang="en-US" altLang="en-US" sz="1600" b="1" dirty="0" smtClean="0">
                <a:solidFill>
                  <a:srgbClr val="00B0F0"/>
                </a:solidFill>
                <a:latin typeface="Consolas" pitchFamily="49" charset="0"/>
              </a:rPr>
              <a:t>)</a:t>
            </a:r>
          </a:p>
          <a:p>
            <a:pPr lvl="1" eaLnBrk="1" hangingPunct="1">
              <a:spcBef>
                <a:spcPct val="0"/>
              </a:spcBef>
              <a:buFontTx/>
              <a:buNone/>
            </a:pPr>
            <a:r>
              <a:rPr lang="en-US" altLang="en-US" sz="1600" dirty="0" smtClean="0">
                <a:latin typeface="Consolas" pitchFamily="49" charset="0"/>
              </a:rPr>
              <a:t>def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endParaRPr lang="en-US" altLang="en-US" dirty="0" smtClean="0"/>
          </a:p>
          <a:p>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pPr>
              <a:defRPr/>
            </a:pPr>
            <a:r>
              <a:rPr lang="en-US" altLang="en-US" dirty="0" smtClean="0">
                <a:ea typeface="+mj-ea"/>
              </a:rPr>
              <a:t>Yet Another Common Mistake: Not Declaring Parameters</a:t>
            </a:r>
          </a:p>
        </p:txBody>
      </p:sp>
      <p:sp>
        <p:nvSpPr>
          <p:cNvPr id="3" name="Content Placeholder 2"/>
          <p:cNvSpPr>
            <a:spLocks noGrp="1"/>
          </p:cNvSpPr>
          <p:nvPr>
            <p:ph idx="1"/>
          </p:nvPr>
        </p:nvSpPr>
        <p:spPr/>
        <p:txBody>
          <a:bodyPr/>
          <a:lstStyle/>
          <a:p>
            <a:pPr>
              <a:buFontTx/>
              <a:buNone/>
            </a:pPr>
            <a:r>
              <a:rPr lang="en-US" altLang="en-US" b="1" smtClean="0"/>
              <a:t>You wouldn’t do it this way with pre-created functions:</a:t>
            </a:r>
          </a:p>
          <a:p>
            <a:pPr lvl="1">
              <a:buFontTx/>
              <a:buNone/>
            </a:pPr>
            <a:r>
              <a:rPr lang="pt-BR" altLang="en-US" sz="1800" smtClean="0">
                <a:latin typeface="Consolas" pitchFamily="49" charset="0"/>
              </a:rPr>
              <a:t>def start():</a:t>
            </a:r>
          </a:p>
          <a:p>
            <a:pPr lvl="1">
              <a:buFontTx/>
              <a:buNone/>
            </a:pPr>
            <a:r>
              <a:rPr lang="pt-BR" altLang="en-US" sz="1800" smtClean="0">
                <a:latin typeface="Consolas" pitchFamily="49" charset="0"/>
              </a:rPr>
              <a:t>    print(num)</a:t>
            </a:r>
          </a:p>
          <a:p>
            <a:pPr>
              <a:buFontTx/>
              <a:buNone/>
            </a:pPr>
            <a:endParaRPr lang="en-US" altLang="en-US" b="1" smtClean="0"/>
          </a:p>
          <a:p>
            <a:pPr>
              <a:buFontTx/>
              <a:buNone/>
            </a:pPr>
            <a:r>
              <a:rPr lang="en-US" altLang="en-US" b="1" smtClean="0"/>
              <a:t>So why do it this way with functions that you define yourself:</a:t>
            </a:r>
            <a:endParaRPr lang="pt-BR" altLang="en-US" smtClean="0">
              <a:latin typeface="Arial" charset="0"/>
            </a:endParaRPr>
          </a:p>
          <a:p>
            <a:pPr lvl="1">
              <a:buFontTx/>
              <a:buNone/>
            </a:pPr>
            <a:r>
              <a:rPr lang="pt-BR" altLang="en-US" sz="1600" smtClean="0">
                <a:latin typeface="Arial" charset="0"/>
              </a:rPr>
              <a:t>Etc. (Assume </a:t>
            </a:r>
            <a:r>
              <a:rPr lang="pt-BR" altLang="en-US" sz="1600" smtClean="0">
                <a:latin typeface="Consolas" pitchFamily="49" charset="0"/>
              </a:rPr>
              <a:t>fun()</a:t>
            </a:r>
            <a:r>
              <a:rPr lang="pt-BR" altLang="en-US" sz="1600" smtClean="0">
                <a:latin typeface="Arial" charset="0"/>
              </a:rPr>
              <a:t> has been defined elsewhere in the program)</a:t>
            </a:r>
          </a:p>
          <a:p>
            <a:pPr lvl="1">
              <a:buFontTx/>
              <a:buNone/>
            </a:pPr>
            <a:endParaRPr lang="pt-BR" altLang="en-US" smtClean="0">
              <a:latin typeface="Arial" charset="0"/>
            </a:endParaRPr>
          </a:p>
          <a:p>
            <a:pPr lvl="1">
              <a:buFontTx/>
              <a:buNone/>
            </a:pPr>
            <a:r>
              <a:rPr lang="pt-BR" altLang="en-US" sz="1800" b="1" smtClean="0">
                <a:solidFill>
                  <a:srgbClr val="00B0F0"/>
                </a:solidFill>
                <a:latin typeface="Consolas" pitchFamily="49" charset="0"/>
              </a:rPr>
              <a:t># start</a:t>
            </a:r>
          </a:p>
          <a:p>
            <a:pPr lvl="1">
              <a:buFontTx/>
              <a:buNone/>
            </a:pPr>
            <a:r>
              <a:rPr lang="pt-BR" altLang="en-US" sz="1800" smtClean="0">
                <a:latin typeface="Consolas" pitchFamily="49" charset="0"/>
              </a:rPr>
              <a:t>def start():</a:t>
            </a:r>
          </a:p>
          <a:p>
            <a:pPr lvl="1">
              <a:buFontTx/>
              <a:buNone/>
            </a:pPr>
            <a:r>
              <a:rPr lang="pt-BR" altLang="en-US" sz="1800" smtClean="0">
                <a:latin typeface="Consolas" pitchFamily="49" charset="0"/>
              </a:rPr>
              <a:t>    fun(num)</a:t>
            </a:r>
          </a:p>
          <a:p>
            <a:pPr lvl="1">
              <a:buFontTx/>
              <a:buNone/>
            </a:pPr>
            <a:endParaRPr lang="pt-BR" altLang="en-US" sz="1800" smtClean="0">
              <a:latin typeface="Consolas" pitchFamily="49" charset="0"/>
            </a:endParaRPr>
          </a:p>
          <a:p>
            <a:pPr lvl="1">
              <a:buFontTx/>
              <a:buNone/>
            </a:pPr>
            <a:r>
              <a:rPr lang="pt-BR" altLang="en-US" sz="1800" smtClean="0">
                <a:latin typeface="Consolas" pitchFamily="49" charset="0"/>
              </a:rPr>
              <a:t>start()</a:t>
            </a:r>
            <a:endParaRPr lang="en-US" altLang="en-US" sz="1800" smtClean="0">
              <a:latin typeface="Consolas" pitchFamily="49" charset="0"/>
            </a:endParaRPr>
          </a:p>
          <a:p>
            <a:endParaRPr lang="en-US" altLang="en-US" sz="200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800" b="1">
                  <a:solidFill>
                    <a:srgbClr val="CC3300"/>
                  </a:solidFill>
                  <a:latin typeface="Consolas" pitchFamily="49" charset="0"/>
                </a:rPr>
                <a:t>num</a:t>
              </a:r>
              <a:r>
                <a:rPr lang="en-US" altLang="en-US" sz="1600" b="1">
                  <a:solidFill>
                    <a:srgbClr val="CC3300"/>
                  </a:solidFill>
                  <a:latin typeface="Arial" charset="0"/>
                </a:rPr>
                <a:t>’</a:t>
              </a:r>
              <a:r>
                <a:rPr lang="en-US" altLang="ja-JP" sz="1600" b="1">
                  <a:solidFill>
                    <a:srgbClr val="CC3300"/>
                  </a:solidFill>
                  <a:latin typeface="Arial" charset="0"/>
                </a:rPr>
                <a:t>? It has not been declared in function </a:t>
              </a:r>
              <a:r>
                <a:rPr lang="en-US" altLang="en-US" sz="1600" b="1">
                  <a:solidFill>
                    <a:srgbClr val="CC3300"/>
                  </a:solidFill>
                  <a:latin typeface="Arial" charset="0"/>
                </a:rPr>
                <a:t>‘</a:t>
              </a:r>
              <a:r>
                <a:rPr lang="en-US" altLang="ja-JP" sz="1800" b="1">
                  <a:solidFill>
                    <a:srgbClr val="CC3300"/>
                  </a:solidFill>
                  <a:latin typeface="Consolas" pitchFamily="49" charset="0"/>
                </a:rPr>
                <a:t>start()</a:t>
              </a:r>
              <a:r>
                <a:rPr lang="en-US" altLang="en-US" sz="1600" b="1">
                  <a:solidFill>
                    <a:srgbClr val="CC33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800" b="1">
                  <a:solidFill>
                    <a:srgbClr val="CC3300"/>
                  </a:solidFill>
                  <a:latin typeface="Consolas" pitchFamily="49" charset="0"/>
                </a:rPr>
                <a:t>num</a:t>
              </a:r>
              <a:r>
                <a:rPr lang="en-US" altLang="en-US" sz="1600" b="1">
                  <a:solidFill>
                    <a:srgbClr val="CC3300"/>
                  </a:solidFill>
                  <a:latin typeface="Arial" charset="0"/>
                </a:rPr>
                <a:t>’</a:t>
              </a:r>
              <a:r>
                <a:rPr lang="en-US" altLang="ja-JP" sz="1600" b="1">
                  <a:solidFill>
                    <a:srgbClr val="CC3300"/>
                  </a:solidFill>
                  <a:latin typeface="Arial" charset="0"/>
                </a:rPr>
                <a:t>? It has not been created in function </a:t>
              </a:r>
              <a:r>
                <a:rPr lang="en-US" altLang="en-US" sz="1600" b="1">
                  <a:solidFill>
                    <a:srgbClr val="CC3300"/>
                  </a:solidFill>
                  <a:latin typeface="Arial" charset="0"/>
                </a:rPr>
                <a:t>‘</a:t>
              </a:r>
              <a:r>
                <a:rPr lang="en-US" altLang="ja-JP" sz="1800" b="1">
                  <a:solidFill>
                    <a:srgbClr val="CC3300"/>
                  </a:solidFill>
                  <a:latin typeface="Consolas" pitchFamily="49" charset="0"/>
                </a:rPr>
                <a:t>start()</a:t>
              </a:r>
              <a:r>
                <a:rPr lang="en-US" altLang="en-US" sz="1600" b="1">
                  <a:solidFill>
                    <a:srgbClr val="CC3300"/>
                  </a:solidFill>
                  <a:latin typeface="Arial" charset="0"/>
                </a:rPr>
                <a:t>’</a:t>
              </a:r>
            </a:p>
          </p:txBody>
        </p:sp>
      </p:grpSp>
      <p:sp>
        <p:nvSpPr>
          <p:cNvPr id="2" name="TextBox 1"/>
          <p:cNvSpPr txBox="1">
            <a:spLocks noChangeArrowheads="1"/>
          </p:cNvSpPr>
          <p:nvPr/>
        </p:nvSpPr>
        <p:spPr bwMode="auto">
          <a:xfrm>
            <a:off x="4870450" y="3729038"/>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a:solidFill>
                  <a:srgbClr val="00B0F0"/>
                </a:solidFill>
                <a:latin typeface="Consolas" pitchFamily="49" charset="0"/>
              </a:rPr>
              <a:t># start (corrected)</a:t>
            </a:r>
          </a:p>
          <a:p>
            <a:pPr lvl="1" eaLnBrk="1" hangingPunct="1"/>
            <a:r>
              <a:rPr lang="pt-BR" altLang="en-US" sz="1800">
                <a:latin typeface="Consolas" pitchFamily="49" charset="0"/>
              </a:rPr>
              <a:t>def start():</a:t>
            </a:r>
          </a:p>
          <a:p>
            <a:pPr lvl="1" eaLnBrk="1" hangingPunct="1"/>
            <a:r>
              <a:rPr lang="pt-BR" altLang="en-US" sz="1800">
                <a:latin typeface="Consolas" pitchFamily="49" charset="0"/>
              </a:rPr>
              <a:t>    num = &lt;Create first&gt;</a:t>
            </a:r>
          </a:p>
          <a:p>
            <a:pPr lvl="1" eaLnBrk="1" hangingPunct="1"/>
            <a:r>
              <a:rPr lang="pt-BR" altLang="en-US" sz="1800">
                <a:latin typeface="Consolas" pitchFamily="49" charset="0"/>
              </a:rPr>
              <a:t>    fun(num)</a:t>
            </a:r>
          </a:p>
          <a:p>
            <a:pPr lvl="1" eaLnBrk="1" hangingPunct="1"/>
            <a:endParaRPr lang="pt-BR" altLang="en-US" sz="1800">
              <a:latin typeface="Consolas" pitchFamily="49" charset="0"/>
            </a:endParaRPr>
          </a:p>
          <a:p>
            <a:pPr lvl="1" eaLnBrk="1" hangingPunct="1"/>
            <a:r>
              <a:rPr lang="pt-BR" altLang="en-US" sz="1800">
                <a:latin typeface="Consolas" pitchFamily="49" charset="0"/>
              </a:rPr>
              <a:t>start()</a:t>
            </a:r>
            <a:endParaRPr lang="en-US" altLang="en-US" sz="1800">
              <a:latin typeface="Consolas" pitchFamily="49" charset="0"/>
            </a:endParaRPr>
          </a:p>
          <a:p>
            <a:pPr eaLnBrk="1" hangingPunct="1"/>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Scope</a:t>
            </a:r>
          </a:p>
        </p:txBody>
      </p:sp>
      <p:sp>
        <p:nvSpPr>
          <p:cNvPr id="622595" name="Rectangle 3"/>
          <p:cNvSpPr>
            <a:spLocks noGrp="1" noChangeArrowheads="1"/>
          </p:cNvSpPr>
          <p:nvPr>
            <p:ph type="body" idx="4294967295"/>
          </p:nvPr>
        </p:nvSpPr>
        <p:spPr/>
        <p:txBody>
          <a:bodyPr/>
          <a:lstStyle/>
          <a:p>
            <a:r>
              <a:rPr lang="en-US" altLang="en-US" sz="2400" smtClean="0"/>
              <a:t>The scope of an identifier (variable, constant) is where it may be accessed and used.</a:t>
            </a:r>
          </a:p>
          <a:p>
            <a:r>
              <a:rPr lang="en-US" altLang="en-US" sz="2400" smtClean="0"/>
              <a:t>In Python</a:t>
            </a:r>
            <a:r>
              <a:rPr lang="en-US" altLang="en-US" sz="2400" baseline="30000" smtClean="0"/>
              <a:t>1</a:t>
            </a:r>
            <a:r>
              <a:rPr lang="en-US" altLang="en-US" sz="2400" smtClean="0"/>
              <a:t>:</a:t>
            </a:r>
          </a:p>
          <a:p>
            <a:pPr lvl="1"/>
            <a:r>
              <a:rPr lang="en-US" altLang="en-US" sz="2000" smtClean="0"/>
              <a:t>An identifier comes into scope (becomes visible to the program and can be used) after it has been declared.</a:t>
            </a:r>
          </a:p>
          <a:p>
            <a:pPr lvl="1"/>
            <a:r>
              <a:rPr lang="en-US" altLang="en-US" sz="200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800" smtClean="0"/>
          </a:p>
        </p:txBody>
      </p:sp>
      <p:sp>
        <p:nvSpPr>
          <p:cNvPr id="622596" name="Text Box 4"/>
          <p:cNvSpPr txBox="1">
            <a:spLocks noChangeArrowheads="1"/>
          </p:cNvSpPr>
          <p:nvPr/>
        </p:nvSpPr>
        <p:spPr bwMode="auto">
          <a:xfrm>
            <a:off x="0" y="6340475"/>
            <a:ext cx="833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The concept of scoping (limited visibility) applies to all programming languages. The rules for determining when identifiers come into and go out of scope will vary with a particular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2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25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25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259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25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5" grpId="0" build="p" bldLvl="2"/>
      <p:bldP spid="62259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t>Scope: An Example</a:t>
            </a:r>
          </a:p>
        </p:txBody>
      </p:sp>
      <p:sp>
        <p:nvSpPr>
          <p:cNvPr id="60419" name="Rectangle 3"/>
          <p:cNvSpPr>
            <a:spLocks noGrp="1" noChangeArrowheads="1"/>
          </p:cNvSpPr>
          <p:nvPr>
            <p:ph type="body" idx="4294967295"/>
          </p:nvPr>
        </p:nvSpPr>
        <p:spPr/>
        <p:txBody>
          <a:bodyPr/>
          <a:lstStyle/>
          <a:p>
            <a:pPr lvl="1">
              <a:buFont typeface="Times New Roman" pitchFamily="18" charset="0"/>
              <a:buNone/>
            </a:pPr>
            <a:r>
              <a:rPr lang="en-US" altLang="en-US" sz="1800" dirty="0" smtClean="0"/>
              <a:t>		</a:t>
            </a: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dirty="0" smtClean="0">
                <a:solidFill>
                  <a:srgbClr val="00B0F0"/>
                </a:solidFill>
                <a:latin typeface="Consolas" pitchFamily="49" charset="0"/>
              </a:rPr>
              <a:t>         # statement</a:t>
            </a:r>
          </a:p>
          <a:p>
            <a:pPr lvl="1">
              <a:buFont typeface="Times New Roman" pitchFamily="18" charset="0"/>
              <a:buNone/>
            </a:pPr>
            <a:r>
              <a:rPr lang="en-US" altLang="en-US" sz="1600" dirty="0" smtClean="0">
                <a:solidFill>
                  <a:srgbClr val="00B0F0"/>
                </a:solidFill>
                <a:latin typeface="Consolas" pitchFamily="49" charset="0"/>
              </a:rPr>
              <a:t>         # statement</a:t>
            </a:r>
          </a:p>
          <a:p>
            <a:pPr lvl="1">
              <a:buFont typeface="Times New Roman" pitchFamily="18" charset="0"/>
              <a:buNone/>
            </a:pPr>
            <a:r>
              <a:rPr lang="en-US" altLang="en-US" sz="1600" dirty="0" smtClean="0">
                <a:solidFill>
                  <a:srgbClr val="00B0F0"/>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def fun2():</a:t>
            </a:r>
          </a:p>
          <a:p>
            <a:pPr lvl="1">
              <a:buFont typeface="Times New Roman" pitchFamily="18" charset="0"/>
              <a:buNone/>
            </a:pPr>
            <a:r>
              <a:rPr lang="en-US" altLang="en-US" sz="1600" dirty="0" smtClean="0">
                <a:latin typeface="Consolas" pitchFamily="49" charset="0"/>
              </a:rPr>
              <a:t>         print(</a:t>
            </a:r>
            <a:r>
              <a:rPr lang="en-US" altLang="en-US" sz="1600" dirty="0" err="1" smtClean="0">
                <a:latin typeface="Consolas" pitchFamily="49" charset="0"/>
              </a:rPr>
              <a:t>num</a:t>
            </a:r>
            <a:r>
              <a:rPr lang="en-US" altLang="en-US" sz="1600" dirty="0" smtClean="0">
                <a:latin typeface="Consolas" pitchFamily="49" charset="0"/>
              </a:rPr>
              <a:t>) </a:t>
            </a:r>
          </a:p>
          <a:p>
            <a:pPr lvl="1">
              <a:buFont typeface="Times New Roman" pitchFamily="18" charset="0"/>
              <a:buNone/>
            </a:pPr>
            <a:r>
              <a:rPr lang="en-US" altLang="en-US" sz="1600" dirty="0" smtClean="0">
                <a:latin typeface="Consolas" pitchFamily="49" charset="0"/>
              </a:rPr>
              <a:t>		     :      :</a:t>
            </a:r>
          </a:p>
        </p:txBody>
      </p:sp>
      <p:grpSp>
        <p:nvGrpSpPr>
          <p:cNvPr id="2" name="Group 36"/>
          <p:cNvGrpSpPr>
            <a:grpSpLocks/>
          </p:cNvGrpSpPr>
          <p:nvPr/>
        </p:nvGrpSpPr>
        <p:grpSpPr bwMode="auto">
          <a:xfrm>
            <a:off x="2832100" y="1652588"/>
            <a:ext cx="3987800" cy="825500"/>
            <a:chOff x="1712" y="720"/>
            <a:chExt cx="2512" cy="520"/>
          </a:xfrm>
        </p:grpSpPr>
        <p:sp>
          <p:nvSpPr>
            <p:cNvPr id="60435" name="Line 5"/>
            <p:cNvSpPr>
              <a:spLocks noChangeShapeType="1"/>
            </p:cNvSpPr>
            <p:nvPr/>
          </p:nvSpPr>
          <p:spPr bwMode="auto">
            <a:xfrm flipH="1" flipV="1">
              <a:off x="1712" y="976"/>
              <a:ext cx="1328" cy="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36" name="Text Box 6"/>
            <p:cNvSpPr txBox="1">
              <a:spLocks noChangeArrowheads="1"/>
            </p:cNvSpPr>
            <p:nvPr/>
          </p:nvSpPr>
          <p:spPr bwMode="auto">
            <a:xfrm>
              <a:off x="3016" y="720"/>
              <a:ext cx="1208"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a:t>
              </a:r>
              <a:r>
                <a:rPr lang="en-US" altLang="ja-JP" sz="1600" b="1">
                  <a:latin typeface="Consolas" pitchFamily="49" charset="0"/>
                </a:rPr>
                <a:t>num</a:t>
              </a:r>
              <a:r>
                <a:rPr lang="en-US" altLang="en-US" sz="1600" b="1">
                  <a:latin typeface="Arial" charset="0"/>
                </a:rPr>
                <a:t>’</a:t>
              </a:r>
              <a:r>
                <a:rPr lang="en-US" altLang="ja-JP" sz="1600" b="1">
                  <a:latin typeface="Arial" charset="0"/>
                </a:rPr>
                <a:t> comes into scope (is visible and can be used)</a:t>
              </a:r>
              <a:endParaRPr lang="en-US" altLang="en-US" sz="1600" b="1">
                <a:latin typeface="Arial" charset="0"/>
              </a:endParaRPr>
            </a:p>
          </p:txBody>
        </p:sp>
      </p:grpSp>
      <p:grpSp>
        <p:nvGrpSpPr>
          <p:cNvPr id="3" name="Group 37"/>
          <p:cNvGrpSpPr>
            <a:grpSpLocks/>
          </p:cNvGrpSpPr>
          <p:nvPr/>
        </p:nvGrpSpPr>
        <p:grpSpPr bwMode="auto">
          <a:xfrm>
            <a:off x="3429000" y="2667000"/>
            <a:ext cx="4127500" cy="825500"/>
            <a:chOff x="1976" y="1384"/>
            <a:chExt cx="2600" cy="520"/>
          </a:xfrm>
        </p:grpSpPr>
        <p:sp>
          <p:nvSpPr>
            <p:cNvPr id="60433" name="Line 8"/>
            <p:cNvSpPr>
              <a:spLocks noChangeShapeType="1"/>
            </p:cNvSpPr>
            <p:nvPr/>
          </p:nvSpPr>
          <p:spPr bwMode="auto">
            <a:xfrm flipH="1">
              <a:off x="1976" y="1576"/>
              <a:ext cx="10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34" name="Text Box 9"/>
            <p:cNvSpPr txBox="1">
              <a:spLocks noChangeArrowheads="1"/>
            </p:cNvSpPr>
            <p:nvPr/>
          </p:nvSpPr>
          <p:spPr bwMode="auto">
            <a:xfrm>
              <a:off x="2976" y="1384"/>
              <a:ext cx="160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(End of function): ‘</a:t>
              </a:r>
              <a:r>
                <a:rPr lang="en-US" altLang="ja-JP" sz="1600" b="1">
                  <a:latin typeface="Consolas" pitchFamily="49" charset="0"/>
                </a:rPr>
                <a:t>num</a:t>
              </a:r>
              <a:r>
                <a:rPr lang="en-US" altLang="en-US" sz="1600" b="1">
                  <a:latin typeface="Consolas" pitchFamily="49" charset="0"/>
                </a:rPr>
                <a:t>’</a:t>
              </a:r>
              <a:r>
                <a:rPr lang="en-US" altLang="ja-JP" sz="1600" b="1">
                  <a:latin typeface="Arial" charset="0"/>
                </a:rPr>
                <a:t> goes out of scope, no longer accessible</a:t>
              </a:r>
              <a:endParaRPr lang="en-US" altLang="en-US" sz="1600" b="1">
                <a:latin typeface="Arial" charset="0"/>
              </a:endParaRPr>
            </a:p>
          </p:txBody>
        </p:sp>
      </p:grpSp>
      <p:grpSp>
        <p:nvGrpSpPr>
          <p:cNvPr id="4" name="Group 15"/>
          <p:cNvGrpSpPr>
            <a:grpSpLocks/>
          </p:cNvGrpSpPr>
          <p:nvPr/>
        </p:nvGrpSpPr>
        <p:grpSpPr bwMode="auto">
          <a:xfrm>
            <a:off x="252413" y="1892300"/>
            <a:ext cx="1638300" cy="1130300"/>
            <a:chOff x="120" y="936"/>
            <a:chExt cx="1032" cy="712"/>
          </a:xfrm>
        </p:grpSpPr>
        <p:sp>
          <p:nvSpPr>
            <p:cNvPr id="60429" name="Line 11"/>
            <p:cNvSpPr>
              <a:spLocks noChangeShapeType="1"/>
            </p:cNvSpPr>
            <p:nvPr/>
          </p:nvSpPr>
          <p:spPr bwMode="auto">
            <a:xfrm>
              <a:off x="736" y="1112"/>
              <a:ext cx="4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0" name="Line 12"/>
            <p:cNvSpPr>
              <a:spLocks noChangeShapeType="1"/>
            </p:cNvSpPr>
            <p:nvPr/>
          </p:nvSpPr>
          <p:spPr bwMode="auto">
            <a:xfrm>
              <a:off x="864" y="1648"/>
              <a:ext cx="28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1" name="Line 13"/>
            <p:cNvSpPr>
              <a:spLocks noChangeShapeType="1"/>
            </p:cNvSpPr>
            <p:nvPr/>
          </p:nvSpPr>
          <p:spPr bwMode="auto">
            <a:xfrm flipV="1">
              <a:off x="880" y="1112"/>
              <a:ext cx="0" cy="53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2" name="Text Box 14"/>
            <p:cNvSpPr txBox="1">
              <a:spLocks noChangeArrowheads="1"/>
            </p:cNvSpPr>
            <p:nvPr/>
          </p:nvSpPr>
          <p:spPr bwMode="auto">
            <a:xfrm>
              <a:off x="120" y="936"/>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a:latin typeface="Arial" charset="0"/>
                </a:rPr>
                <a:t>Scope of </a:t>
              </a:r>
              <a:r>
                <a:rPr lang="en-US" altLang="en-US" sz="1600" b="1">
                  <a:latin typeface="Consolas" pitchFamily="49" charset="0"/>
                </a:rPr>
                <a:t>num</a:t>
              </a:r>
            </a:p>
          </p:txBody>
        </p:sp>
      </p:grpSp>
      <p:grpSp>
        <p:nvGrpSpPr>
          <p:cNvPr id="5" name="Group 22"/>
          <p:cNvGrpSpPr>
            <a:grpSpLocks/>
          </p:cNvGrpSpPr>
          <p:nvPr/>
        </p:nvGrpSpPr>
        <p:grpSpPr bwMode="auto">
          <a:xfrm>
            <a:off x="22225" y="3200400"/>
            <a:ext cx="1443038" cy="2260600"/>
            <a:chOff x="110" y="2016"/>
            <a:chExt cx="909" cy="1424"/>
          </a:xfrm>
        </p:grpSpPr>
        <p:sp>
          <p:nvSpPr>
            <p:cNvPr id="60427" name="Text Box 20"/>
            <p:cNvSpPr txBox="1">
              <a:spLocks noChangeArrowheads="1"/>
            </p:cNvSpPr>
            <p:nvPr/>
          </p:nvSpPr>
          <p:spPr bwMode="auto">
            <a:xfrm>
              <a:off x="110" y="2468"/>
              <a:ext cx="68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a:latin typeface="Consolas" pitchFamily="49" charset="0"/>
                </a:rPr>
                <a:t>Num</a:t>
              </a:r>
              <a:r>
                <a:rPr lang="en-US" altLang="en-US" sz="1600">
                  <a:latin typeface="Arial" charset="0"/>
                </a:rPr>
                <a:t> is no longer in scope</a:t>
              </a:r>
            </a:p>
          </p:txBody>
        </p:sp>
        <p:sp>
          <p:nvSpPr>
            <p:cNvPr id="60428" name="AutoShape 21"/>
            <p:cNvSpPr>
              <a:spLocks/>
            </p:cNvSpPr>
            <p:nvPr/>
          </p:nvSpPr>
          <p:spPr bwMode="auto">
            <a:xfrm rot="10800000">
              <a:off x="771" y="2016"/>
              <a:ext cx="248" cy="1424"/>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6" name="Group 38"/>
          <p:cNvGrpSpPr>
            <a:grpSpLocks/>
          </p:cNvGrpSpPr>
          <p:nvPr/>
        </p:nvGrpSpPr>
        <p:grpSpPr bwMode="auto">
          <a:xfrm>
            <a:off x="2965450" y="3922713"/>
            <a:ext cx="4102100" cy="581025"/>
            <a:chOff x="1768" y="2216"/>
            <a:chExt cx="2584" cy="366"/>
          </a:xfrm>
        </p:grpSpPr>
        <p:sp>
          <p:nvSpPr>
            <p:cNvPr id="60425" name="Line 30"/>
            <p:cNvSpPr>
              <a:spLocks noChangeShapeType="1"/>
            </p:cNvSpPr>
            <p:nvPr/>
          </p:nvSpPr>
          <p:spPr bwMode="auto">
            <a:xfrm flipH="1" flipV="1">
              <a:off x="1768"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6" name="Text Box 31"/>
            <p:cNvSpPr txBox="1">
              <a:spLocks noChangeArrowheads="1"/>
            </p:cNvSpPr>
            <p:nvPr/>
          </p:nvSpPr>
          <p:spPr bwMode="auto">
            <a:xfrm>
              <a:off x="3008" y="2216"/>
              <a:ext cx="134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Error: ‘</a:t>
              </a:r>
              <a:r>
                <a:rPr lang="en-US" altLang="ja-JP" sz="1600" b="1">
                  <a:latin typeface="Consolas" pitchFamily="49" charset="0"/>
                </a:rPr>
                <a:t>num</a:t>
              </a:r>
              <a:r>
                <a:rPr lang="en-US" altLang="en-US" sz="1600" b="1">
                  <a:latin typeface="Consolas" pitchFamily="49" charset="0"/>
                </a:rPr>
                <a:t>’</a:t>
              </a:r>
              <a:r>
                <a:rPr lang="en-US" altLang="ja-JP" sz="1600" b="1">
                  <a:latin typeface="Arial" charset="0"/>
                </a:rPr>
                <a:t> is an unknown identifier</a:t>
              </a:r>
              <a:endParaRPr lang="en-US" altLang="en-US" sz="1600" b="1">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b="1" dirty="0" smtClean="0">
                <a:solidFill>
                  <a:srgbClr val="00B0F0"/>
                </a:solidFill>
                <a:latin typeface="Consolas" pitchFamily="49" charset="0"/>
              </a:rPr>
              <a:t>    # statement</a:t>
            </a:r>
          </a:p>
          <a:p>
            <a:pPr lvl="1">
              <a:buFont typeface="Times New Roman" pitchFamily="18" charset="0"/>
              <a:buNone/>
            </a:pPr>
            <a:r>
              <a:rPr lang="en-US" altLang="en-US" sz="1600" b="1" dirty="0" smtClean="0">
                <a:solidFill>
                  <a:srgbClr val="00B0F0"/>
                </a:solidFill>
                <a:latin typeface="Consolas" pitchFamily="49" charset="0"/>
              </a:rPr>
              <a:t>    # statement</a:t>
            </a:r>
          </a:p>
          <a:p>
            <a:pPr lvl="1">
              <a:buFont typeface="Times New Roman" pitchFamily="18" charset="0"/>
              <a:buNone/>
            </a:pPr>
            <a:r>
              <a:rPr lang="en-US" altLang="en-US" sz="1600" b="1" dirty="0" smtClean="0">
                <a:solidFill>
                  <a:srgbClr val="00B0F0"/>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a:t>
            </a:r>
          </a:p>
          <a:p>
            <a:pPr lvl="1">
              <a:buFont typeface="Times New Roman" pitchFamily="18" charset="0"/>
              <a:buNone/>
            </a:pPr>
            <a:r>
              <a:rPr lang="en-US" altLang="en-US" sz="1600" dirty="0" smtClean="0">
                <a:latin typeface="Consolas" pitchFamily="49" charset="0"/>
              </a:rPr>
              <a:t>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20</a:t>
            </a:r>
          </a:p>
          <a:p>
            <a:pPr lvl="1">
              <a:buFont typeface="Times New Roman" pitchFamily="18" charset="0"/>
              <a:buNone/>
            </a:pPr>
            <a:r>
              <a:rPr lang="en-US" altLang="en-US" sz="1600" dirty="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p:txBody>
      </p:sp>
      <p:sp>
        <p:nvSpPr>
          <p:cNvPr id="626692" name="Text Box 4"/>
          <p:cNvSpPr txBox="1">
            <a:spLocks noChangeArrowheads="1"/>
          </p:cNvSpPr>
          <p:nvPr/>
        </p:nvSpPr>
        <p:spPr bwMode="auto">
          <a:xfrm>
            <a:off x="444500" y="3987800"/>
            <a:ext cx="4940300" cy="2562225"/>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00B0F0"/>
                </a:solidFill>
                <a:latin typeface="Arial" charset="0"/>
              </a:rPr>
              <a:t># start</a:t>
            </a:r>
          </a:p>
          <a:p>
            <a:pPr>
              <a:spcBef>
                <a:spcPct val="50000"/>
              </a:spcBef>
            </a:pPr>
            <a:r>
              <a:rPr lang="en-US" altLang="en-US" sz="1600">
                <a:latin typeface="Arial" charset="0"/>
              </a:rPr>
              <a:t>     principle = 100</a:t>
            </a:r>
          </a:p>
          <a:p>
            <a:pPr>
              <a:spcBef>
                <a:spcPct val="50000"/>
              </a:spcBef>
            </a:pPr>
            <a:r>
              <a:rPr lang="en-US" altLang="en-US" sz="1600">
                <a:latin typeface="Arial" charset="0"/>
              </a:rPr>
              <a:t>     rate = 0.1</a:t>
            </a:r>
          </a:p>
          <a:p>
            <a:pPr>
              <a:spcBef>
                <a:spcPct val="50000"/>
              </a:spcBef>
            </a:pPr>
            <a:r>
              <a:rPr lang="en-US" altLang="en-US" sz="1600">
                <a:latin typeface="Arial" charset="0"/>
              </a:rPr>
              <a:t>     time = 5</a:t>
            </a:r>
          </a:p>
          <a:p>
            <a:pPr>
              <a:spcBef>
                <a:spcPct val="50000"/>
              </a:spcBef>
            </a:pPr>
            <a:r>
              <a:rPr lang="en-US" altLang="en-US" sz="1600">
                <a:latin typeface="Arial" charset="0"/>
              </a:rPr>
              <a:t>     calculateInterest (principle, rate, time)</a:t>
            </a:r>
          </a:p>
          <a:p>
            <a:pPr>
              <a:spcBef>
                <a:spcPct val="50000"/>
              </a:spcBef>
            </a:pPr>
            <a:endParaRPr lang="en-US" altLang="en-US" sz="1600">
              <a:latin typeface="Arial" charset="0"/>
            </a:endParaRPr>
          </a:p>
          <a:p>
            <a:pPr>
              <a:spcBef>
                <a:spcPct val="50000"/>
              </a:spcBef>
            </a:pPr>
            <a:endParaRPr lang="en-US" altLang="en-US" sz="1600">
              <a:latin typeface="Arial" charset="0"/>
            </a:endParaRPr>
          </a:p>
        </p:txBody>
      </p:sp>
      <p:sp>
        <p:nvSpPr>
          <p:cNvPr id="626693" name="Text Box 5"/>
          <p:cNvSpPr txBox="1">
            <a:spLocks noChangeArrowheads="1"/>
          </p:cNvSpPr>
          <p:nvPr/>
        </p:nvSpPr>
        <p:spPr bwMode="auto">
          <a:xfrm>
            <a:off x="736600" y="5829300"/>
            <a:ext cx="41529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Arial" charset="0"/>
              </a:rPr>
              <a:t>print(“Interest earned $”, interest)</a:t>
            </a:r>
          </a:p>
        </p:txBody>
      </p:sp>
      <p:grpSp>
        <p:nvGrpSpPr>
          <p:cNvPr id="5" name="Group 4"/>
          <p:cNvGrpSpPr>
            <a:grpSpLocks/>
          </p:cNvGrpSpPr>
          <p:nvPr/>
        </p:nvGrpSpPr>
        <p:grpSpPr bwMode="auto">
          <a:xfrm>
            <a:off x="4159250" y="2690813"/>
            <a:ext cx="1689100" cy="2947987"/>
            <a:chOff x="4159250" y="2691049"/>
            <a:chExt cx="1689100" cy="2947751"/>
          </a:xfrm>
        </p:grpSpPr>
        <p:sp>
          <p:nvSpPr>
            <p:cNvPr id="62479" name="Line 7"/>
            <p:cNvSpPr>
              <a:spLocks noChangeShapeType="1"/>
            </p:cNvSpPr>
            <p:nvPr/>
          </p:nvSpPr>
          <p:spPr bwMode="auto">
            <a:xfrm>
              <a:off x="4159250" y="5638800"/>
              <a:ext cx="16891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0" name="Line 8"/>
            <p:cNvSpPr>
              <a:spLocks noChangeShapeType="1"/>
            </p:cNvSpPr>
            <p:nvPr/>
          </p:nvSpPr>
          <p:spPr bwMode="auto">
            <a:xfrm flipV="1">
              <a:off x="58483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5003800" y="2691049"/>
              <a:ext cx="844550" cy="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825500" cy="33401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495300"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Problem: </a:t>
              </a:r>
            </a:p>
            <a:p>
              <a:pPr>
                <a:spcBef>
                  <a:spcPct val="50000"/>
                </a:spcBef>
              </a:pPr>
              <a:r>
                <a:rPr lang="en-US" altLang="en-US" sz="1600">
                  <a:solidFill>
                    <a:srgbClr val="CC33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a:p>
            <a:pPr>
              <a:spcBef>
                <a:spcPct val="50000"/>
              </a:spcBef>
            </a:pPr>
            <a:r>
              <a:rPr lang="en-US" altLang="en-US" sz="1600" dirty="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latin typeface="Consolas" pitchFamily="49" charset="0"/>
              </a:rPr>
              <a:t># start</a:t>
            </a:r>
          </a:p>
          <a:p>
            <a:pPr>
              <a:spcBef>
                <a:spcPct val="50000"/>
              </a:spcBef>
            </a:pPr>
            <a:r>
              <a:rPr lang="en-US" altLang="en-US" sz="1600">
                <a:latin typeface="Consolas" pitchFamily="49" charset="0"/>
              </a:rPr>
              <a:t>     principle = 100</a:t>
            </a:r>
          </a:p>
          <a:p>
            <a:pPr>
              <a:spcBef>
                <a:spcPct val="50000"/>
              </a:spcBef>
            </a:pPr>
            <a:r>
              <a:rPr lang="en-US" altLang="en-US" sz="1600">
                <a:latin typeface="Consolas" pitchFamily="49" charset="0"/>
              </a:rPr>
              <a:t>     rate = 0.1</a:t>
            </a:r>
          </a:p>
          <a:p>
            <a:pPr>
              <a:spcBef>
                <a:spcPct val="50000"/>
              </a:spcBef>
            </a:pPr>
            <a:r>
              <a:rPr lang="en-US" altLang="en-US" sz="1600">
                <a:latin typeface="Consolas" pitchFamily="49" charset="0"/>
              </a:rPr>
              <a:t>     time = 5</a:t>
            </a:r>
          </a:p>
          <a:p>
            <a:pPr>
              <a:spcBef>
                <a:spcPct val="50000"/>
              </a:spcBef>
            </a:pPr>
            <a:r>
              <a:rPr lang="en-US" altLang="en-US" sz="1600">
                <a:latin typeface="Consolas" pitchFamily="49" charset="0"/>
              </a:rPr>
              <a:t>     interest = calculateInterest(principle, </a:t>
            </a:r>
          </a:p>
          <a:p>
            <a:pPr>
              <a:spcBef>
                <a:spcPct val="50000"/>
              </a:spcBef>
            </a:pPr>
            <a:r>
              <a:rPr lang="en-US" altLang="en-US" sz="1600">
                <a:latin typeface="Consolas" pitchFamily="49" charset="0"/>
              </a:rPr>
              <a:t>        rate, time)</a:t>
            </a:r>
          </a:p>
          <a:p>
            <a:pPr>
              <a:spcBef>
                <a:spcPct val="50000"/>
              </a:spcBef>
            </a:pPr>
            <a:endParaRPr lang="en-US" altLang="en-US" sz="1600">
              <a:latin typeface="Consolas" pitchFamily="49" charset="0"/>
            </a:endParaRPr>
          </a:p>
          <a:p>
            <a:pPr>
              <a:spcBef>
                <a:spcPct val="50000"/>
              </a:spcBef>
            </a:pPr>
            <a:endParaRPr lang="en-US" altLang="en-US" sz="160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Consolas" pitchFamily="49" charset="0"/>
              </a:rPr>
              <a:t>print (“Interest earned $”, 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079500"/>
            <a:chOff x="4997450" y="1638300"/>
            <a:chExt cx="3257550" cy="1079399"/>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Variable ‘</a:t>
              </a:r>
              <a:r>
                <a:rPr lang="en-US" altLang="ja-JP" sz="1600" b="1">
                  <a:solidFill>
                    <a:srgbClr val="CC3300"/>
                  </a:solidFill>
                  <a:latin typeface="Consolas" pitchFamily="49" charset="0"/>
                </a:rPr>
                <a:t>interest</a:t>
              </a:r>
              <a:r>
                <a:rPr lang="en-US" altLang="en-US" sz="1600" b="1">
                  <a:solidFill>
                    <a:srgbClr val="CC3300"/>
                  </a:solidFill>
                  <a:latin typeface="Arial" charset="0"/>
                </a:rPr>
                <a:t>’</a:t>
              </a:r>
              <a:r>
                <a:rPr lang="en-US" altLang="ja-JP" sz="1600" b="1">
                  <a:solidFill>
                    <a:srgbClr val="CC3300"/>
                  </a:solidFill>
                  <a:latin typeface="Arial" charset="0"/>
                </a:rPr>
                <a:t> is still local to the function.</a:t>
              </a:r>
              <a:endParaRPr lang="en-US" altLang="en-US" sz="1600" b="1">
                <a:solidFill>
                  <a:srgbClr val="CC3300"/>
                </a:solidFill>
                <a:latin typeface="Arial" charset="0"/>
              </a:endParaRPr>
            </a:p>
          </p:txBody>
        </p:sp>
      </p:grpSp>
      <p:grpSp>
        <p:nvGrpSpPr>
          <p:cNvPr id="4" name="Group 3"/>
          <p:cNvGrpSpPr>
            <a:grpSpLocks/>
          </p:cNvGrpSpPr>
          <p:nvPr/>
        </p:nvGrpSpPr>
        <p:grpSpPr bwMode="auto">
          <a:xfrm>
            <a:off x="4749800" y="3436938"/>
            <a:ext cx="4256088" cy="1817687"/>
            <a:chOff x="4749800" y="3436938"/>
            <a:chExt cx="4256088" cy="1817687"/>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The value stored in the variable ‘</a:t>
              </a:r>
              <a:r>
                <a:rPr lang="en-US" altLang="ja-JP" sz="1600" b="1">
                  <a:solidFill>
                    <a:srgbClr val="CC3300"/>
                  </a:solidFill>
                  <a:latin typeface="Consolas" pitchFamily="49" charset="0"/>
                </a:rPr>
                <a:t>interest</a:t>
              </a:r>
              <a:r>
                <a:rPr lang="en-US" altLang="en-US" sz="1600" b="1">
                  <a:solidFill>
                    <a:srgbClr val="CC3300"/>
                  </a:solidFill>
                  <a:latin typeface="Arial" charset="0"/>
                </a:rPr>
                <a:t>’</a:t>
              </a:r>
              <a:r>
                <a:rPr lang="en-US" altLang="ja-JP" sz="1600" b="1">
                  <a:solidFill>
                    <a:srgbClr val="CC3300"/>
                  </a:solidFill>
                  <a:latin typeface="Arial" charset="0"/>
                </a:rPr>
                <a:t> local to </a:t>
              </a:r>
              <a:r>
                <a:rPr lang="en-US" altLang="en-US" sz="1600" b="1">
                  <a:solidFill>
                    <a:srgbClr val="CC3300"/>
                  </a:solidFill>
                  <a:latin typeface="Arial" charset="0"/>
                </a:rPr>
                <a:t>‘</a:t>
              </a:r>
              <a:r>
                <a:rPr lang="en-US" altLang="ja-JP" sz="1600" b="1">
                  <a:solidFill>
                    <a:srgbClr val="CC3300"/>
                  </a:solidFill>
                  <a:latin typeface="Consolas" pitchFamily="49" charset="0"/>
                </a:rPr>
                <a:t>calculateInterest()</a:t>
              </a:r>
              <a:r>
                <a:rPr lang="en-US" altLang="en-US" sz="1600" b="1">
                  <a:solidFill>
                    <a:srgbClr val="CC3300"/>
                  </a:solidFill>
                  <a:latin typeface="Arial" charset="0"/>
                </a:rPr>
                <a:t>’</a:t>
              </a:r>
              <a:r>
                <a:rPr lang="en-US" altLang="ja-JP" sz="1600" b="1">
                  <a:solidFill>
                    <a:srgbClr val="CC3300"/>
                  </a:solidFill>
                  <a:latin typeface="Arial" charset="0"/>
                </a:rPr>
                <a:t> is passed back and stored in a variable that is local to the </a:t>
              </a:r>
              <a:r>
                <a:rPr lang="en-US" altLang="en-US" sz="1600" b="1">
                  <a:solidFill>
                    <a:srgbClr val="CC3300"/>
                  </a:solidFill>
                  <a:latin typeface="Arial" charset="0"/>
                </a:rPr>
                <a:t>“</a:t>
              </a:r>
              <a:r>
                <a:rPr lang="en-US" altLang="ja-JP" sz="1600" b="1">
                  <a:solidFill>
                    <a:srgbClr val="CC3300"/>
                  </a:solidFill>
                  <a:latin typeface="Arial" charset="0"/>
                </a:rPr>
                <a:t>start function</a:t>
              </a:r>
              <a:r>
                <a:rPr lang="en-US" altLang="en-US" sz="1600" b="1">
                  <a:solidFill>
                    <a:srgbClr val="CC3300"/>
                  </a:solidFill>
                  <a:latin typeface="Arial" charset="0"/>
                </a:rPr>
                <a:t>”</a:t>
              </a:r>
              <a:r>
                <a:rPr lang="en-US" altLang="ja-JP" sz="1600" b="1">
                  <a:solidFill>
                    <a:srgbClr val="CC3300"/>
                  </a:solidFill>
                  <a:latin typeface="Arial" charset="0"/>
                </a:rPr>
                <a:t>.</a:t>
              </a:r>
              <a:endParaRPr lang="en-US" altLang="en-US" sz="1600" b="1">
                <a:solidFill>
                  <a:srgbClr val="CC33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solidFill>
                    <a:srgbClr val="A6A6A6"/>
                  </a:solidFill>
                  <a:latin typeface="Consolas" pitchFamily="49" charset="0"/>
                </a:rPr>
                <a:t>a</a:t>
              </a:r>
              <a:r>
                <a:rPr lang="en-US" altLang="en-US" sz="1600" smtClean="0">
                  <a:solidFill>
                    <a:srgbClr val="A6A6A6"/>
                  </a:solidFill>
                  <a:latin typeface="Consolas" pitchFamily="49" charset="0"/>
                </a:rPr>
                <a:t>rea</a:t>
              </a:r>
              <a:r>
                <a:rPr lang="en-US" altLang="en-US" sz="1600" dirty="0">
                  <a:solidFill>
                    <a:srgbClr val="A6A6A6"/>
                  </a:solidFill>
                  <a:latin typeface="Consolas" pitchFamily="49" charset="0"/>
                </a:rPr>
                <a:t>? </a:t>
              </a:r>
              <a:r>
                <a:rPr lang="en-US" altLang="en-US" sz="1600" dirty="0" smtClean="0">
                  <a:solidFill>
                    <a:srgbClr val="A6A6A6"/>
                  </a:solidFill>
                  <a:latin typeface="Consolas" pitchFamily="49" charset="0"/>
                </a:rPr>
                <a:t>(</a:t>
              </a:r>
              <a:r>
                <a:rPr lang="en-US" altLang="ja-JP" sz="1600" dirty="0" smtClean="0">
                  <a:solidFill>
                    <a:srgbClr val="A6A6A6"/>
                  </a:solidFill>
                  <a:latin typeface="Consolas" pitchFamily="49" charset="0"/>
                </a:rPr>
                <a:t>no </a:t>
              </a:r>
              <a:r>
                <a:rPr lang="en-US" altLang="ja-JP" sz="1600" dirty="0">
                  <a:solidFill>
                    <a:srgbClr val="A6A6A6"/>
                  </a:solidFill>
                  <a:latin typeface="Consolas" pitchFamily="49" charset="0"/>
                </a:rPr>
                <a:t>longer exists)</a:t>
              </a:r>
              <a:endParaRPr lang="en-US" altLang="en-US" sz="1600" dirty="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area =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Using Return Values</a:t>
            </a:r>
          </a:p>
        </p:txBody>
      </p:sp>
      <p:sp>
        <p:nvSpPr>
          <p:cNvPr id="67587" name="Rectangle 3"/>
          <p:cNvSpPr>
            <a:spLocks noGrp="1" noChangeArrowheads="1"/>
          </p:cNvSpPr>
          <p:nvPr>
            <p:ph type="body" idx="4294967295"/>
          </p:nvPr>
        </p:nvSpPr>
        <p:spPr/>
        <p:txBody>
          <a:bodyPr/>
          <a:lstStyle/>
          <a:p>
            <a:r>
              <a:rPr lang="en-US" altLang="en-US" sz="2400" b="1" smtClean="0"/>
              <a:t>Format (Single value returned)</a:t>
            </a:r>
            <a:r>
              <a:rPr lang="en-US" altLang="en-US" sz="2400" b="1" baseline="30000" smtClean="0"/>
              <a:t>1</a:t>
            </a:r>
            <a:r>
              <a:rPr lang="en-US" altLang="en-US" sz="2400" b="1" smtClean="0"/>
              <a:t>:</a:t>
            </a:r>
          </a:p>
          <a:p>
            <a:pPr lvl="1">
              <a:buFont typeface="Times New Roman" pitchFamily="18" charset="0"/>
              <a:buNone/>
            </a:pPr>
            <a:r>
              <a:rPr lang="en-US" altLang="en-US" sz="1600" smtClean="0">
                <a:latin typeface="Consolas" pitchFamily="49" charset="0"/>
              </a:rPr>
              <a:t>  return(&lt;</a:t>
            </a:r>
            <a:r>
              <a:rPr lang="en-US" altLang="en-US" sz="1600" i="1" smtClean="0">
                <a:latin typeface="Consolas" pitchFamily="49" charset="0"/>
              </a:rPr>
              <a:t>value returned</a:t>
            </a:r>
            <a:r>
              <a:rPr lang="en-US" altLang="en-US" sz="1600" smtClean="0">
                <a:latin typeface="Consolas" pitchFamily="49" charset="0"/>
              </a:rPr>
              <a:t>&gt;)	               	</a:t>
            </a:r>
            <a:r>
              <a:rPr lang="en-US" altLang="en-US" sz="1600" smtClean="0">
                <a:solidFill>
                  <a:srgbClr val="00B0F0"/>
                </a:solidFill>
                <a:latin typeface="Consolas" pitchFamily="49" charset="0"/>
              </a:rPr>
              <a:t># Function definition</a:t>
            </a:r>
          </a:p>
          <a:p>
            <a:pPr lvl="1">
              <a:buFont typeface="Times New Roman" pitchFamily="18" charset="0"/>
              <a:buNone/>
            </a:pPr>
            <a:r>
              <a:rPr lang="en-US" altLang="en-US" sz="1600" smtClean="0">
                <a:latin typeface="Consolas" pitchFamily="49" charset="0"/>
              </a:rPr>
              <a:t>  &lt;</a:t>
            </a:r>
            <a:r>
              <a:rPr lang="en-US" altLang="en-US" sz="1600" i="1" smtClean="0">
                <a:latin typeface="Consolas" pitchFamily="49" charset="0"/>
              </a:rPr>
              <a:t>variable name</a:t>
            </a:r>
            <a:r>
              <a:rPr lang="en-US" altLang="en-US" sz="1600" smtClean="0">
                <a:latin typeface="Consolas" pitchFamily="49" charset="0"/>
              </a:rPr>
              <a:t>&gt; = &lt;</a:t>
            </a:r>
            <a:r>
              <a:rPr lang="en-US" altLang="en-US" sz="1600" i="1" smtClean="0">
                <a:latin typeface="Consolas" pitchFamily="49" charset="0"/>
              </a:rPr>
              <a:t>function name</a:t>
            </a:r>
            <a:r>
              <a:rPr lang="en-US" altLang="en-US" sz="1600" smtClean="0">
                <a:latin typeface="Consolas" pitchFamily="49" charset="0"/>
              </a:rPr>
              <a:t>&gt;()		</a:t>
            </a:r>
            <a:r>
              <a:rPr lang="en-US" altLang="en-US" sz="1600" smtClean="0">
                <a:solidFill>
                  <a:srgbClr val="00B0F0"/>
                </a:solidFill>
                <a:latin typeface="Consolas" pitchFamily="49" charset="0"/>
              </a:rPr>
              <a:t># Function call</a:t>
            </a:r>
          </a:p>
          <a:p>
            <a:endParaRPr lang="en-US" altLang="en-US" sz="1800" smtClean="0">
              <a:latin typeface="Arial" charset="0"/>
            </a:endParaRPr>
          </a:p>
          <a:p>
            <a:r>
              <a:rPr lang="en-US" altLang="en-US" sz="2400" b="1" smtClean="0"/>
              <a:t>Example (Single value returned)</a:t>
            </a:r>
            <a:r>
              <a:rPr lang="en-US" altLang="en-US" sz="2400" b="1" baseline="30000" smtClean="0"/>
              <a:t> 1</a:t>
            </a:r>
            <a:r>
              <a:rPr lang="en-US" altLang="en-US" sz="2400" b="1" smtClean="0"/>
              <a:t>:</a:t>
            </a:r>
          </a:p>
          <a:p>
            <a:pPr lvl="1">
              <a:spcBef>
                <a:spcPct val="50000"/>
              </a:spcBef>
              <a:buFont typeface="Times New Roman" pitchFamily="18" charset="0"/>
              <a:buNone/>
            </a:pPr>
            <a:r>
              <a:rPr lang="en-US" altLang="en-US" sz="1600" smtClean="0">
                <a:latin typeface="Consolas" pitchFamily="49" charset="0"/>
              </a:rPr>
              <a:t>   return(interest)				</a:t>
            </a:r>
            <a:r>
              <a:rPr lang="en-US" altLang="en-US" sz="1600" smtClean="0">
                <a:solidFill>
                  <a:srgbClr val="00B0F0"/>
                </a:solidFill>
                <a:latin typeface="Consolas" pitchFamily="49" charset="0"/>
              </a:rPr>
              <a:t># Function definition</a:t>
            </a:r>
          </a:p>
          <a:p>
            <a:pPr lvl="1">
              <a:spcBef>
                <a:spcPct val="50000"/>
              </a:spcBef>
              <a:buFont typeface="Arial" charset="0"/>
              <a:buNone/>
            </a:pPr>
            <a:r>
              <a:rPr lang="en-US" altLang="en-US" sz="1600" smtClean="0">
                <a:latin typeface="Consolas" pitchFamily="49" charset="0"/>
              </a:rPr>
              <a:t>   interest = calculateInterest               </a:t>
            </a:r>
            <a:r>
              <a:rPr lang="en-US" altLang="en-US" sz="1600" smtClean="0">
                <a:solidFill>
                  <a:srgbClr val="00B0F0"/>
                </a:solidFill>
                <a:latin typeface="Consolas" pitchFamily="49" charset="0"/>
              </a:rPr>
              <a:t># Function call</a:t>
            </a:r>
          </a:p>
          <a:p>
            <a:pPr lvl="1">
              <a:spcBef>
                <a:spcPct val="50000"/>
              </a:spcBef>
              <a:buFont typeface="Times New Roman" pitchFamily="18" charset="0"/>
              <a:buNone/>
            </a:pPr>
            <a:r>
              <a:rPr lang="en-US" altLang="en-US" sz="1600" smtClean="0">
                <a:latin typeface="Consolas" pitchFamily="49" charset="0"/>
              </a:rPr>
              <a:t>     (principle, rate, time) 	</a:t>
            </a:r>
            <a:endParaRPr lang="en-US" altLang="en-US" sz="1800" b="1"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smtClean="0"/>
              <a:t>Format (Multiple values returned):</a:t>
            </a:r>
          </a:p>
          <a:p>
            <a:pPr lvl="1">
              <a:buFont typeface="Arial" charset="0"/>
              <a:buNone/>
            </a:pPr>
            <a:r>
              <a:rPr lang="en-US" altLang="en-US" sz="1600" smtClean="0">
                <a:solidFill>
                  <a:srgbClr val="00B0F0"/>
                </a:solidFill>
                <a:latin typeface="Consolas" pitchFamily="49" charset="0"/>
              </a:rPr>
              <a:t>  # Function definition  </a:t>
            </a:r>
          </a:p>
          <a:p>
            <a:pPr lvl="1">
              <a:buFont typeface="Times New Roman" pitchFamily="18" charset="0"/>
              <a:buNone/>
            </a:pPr>
            <a:r>
              <a:rPr lang="en-US" altLang="en-US" sz="1600" smtClean="0">
                <a:latin typeface="Consolas" pitchFamily="49" charset="0"/>
              </a:rPr>
              <a:t>  return(&lt;</a:t>
            </a:r>
            <a:r>
              <a:rPr lang="en-US" altLang="en-US" sz="1600" i="1" smtClean="0">
                <a:latin typeface="Consolas" pitchFamily="49" charset="0"/>
              </a:rPr>
              <a:t>value1</a:t>
            </a:r>
            <a:r>
              <a:rPr lang="en-US" altLang="en-US" sz="1600" smtClean="0">
                <a:latin typeface="Consolas" pitchFamily="49" charset="0"/>
              </a:rPr>
              <a:t>&gt;, &lt;</a:t>
            </a:r>
            <a:r>
              <a:rPr lang="en-US" altLang="en-US" sz="1600" i="1" smtClean="0">
                <a:latin typeface="Consolas" pitchFamily="49" charset="0"/>
              </a:rPr>
              <a:t>value 2</a:t>
            </a:r>
            <a:r>
              <a:rPr lang="en-US" altLang="en-US" sz="1600" smtClean="0">
                <a:latin typeface="Consolas" pitchFamily="49" charset="0"/>
              </a:rPr>
              <a:t>&gt;...)	 </a:t>
            </a:r>
          </a:p>
          <a:p>
            <a:pPr lvl="1">
              <a:buFont typeface="Times New Roman" pitchFamily="18" charset="0"/>
              <a:buNone/>
            </a:pPr>
            <a:endParaRPr lang="en-US" altLang="en-US" sz="1600" smtClean="0">
              <a:latin typeface="Consolas" pitchFamily="49" charset="0"/>
            </a:endParaRPr>
          </a:p>
          <a:p>
            <a:pPr lvl="1">
              <a:buFont typeface="Arial" charset="0"/>
              <a:buNone/>
            </a:pPr>
            <a:r>
              <a:rPr lang="en-US" altLang="en-US" sz="1600" smtClean="0">
                <a:solidFill>
                  <a:srgbClr val="00B0F0"/>
                </a:solidFill>
                <a:latin typeface="Consolas" pitchFamily="49" charset="0"/>
              </a:rPr>
              <a:t>  # Function call</a:t>
            </a:r>
          </a:p>
          <a:p>
            <a:pPr lvl="1">
              <a:buFont typeface="Times New Roman" pitchFamily="18" charset="0"/>
              <a:buNone/>
            </a:pPr>
            <a:r>
              <a:rPr lang="en-US" altLang="en-US" sz="1600" smtClean="0">
                <a:latin typeface="Consolas" pitchFamily="49" charset="0"/>
              </a:rPr>
              <a:t>  &lt;</a:t>
            </a:r>
            <a:r>
              <a:rPr lang="en-US" altLang="en-US" sz="1600" i="1" smtClean="0">
                <a:latin typeface="Consolas" pitchFamily="49" charset="0"/>
              </a:rPr>
              <a:t>variable 1</a:t>
            </a:r>
            <a:r>
              <a:rPr lang="en-US" altLang="en-US" sz="1600" smtClean="0">
                <a:latin typeface="Consolas" pitchFamily="49" charset="0"/>
              </a:rPr>
              <a:t>&gt;, &lt;variable 2&gt;... = &lt;</a:t>
            </a:r>
            <a:r>
              <a:rPr lang="en-US" altLang="en-US" sz="1600" i="1" smtClean="0">
                <a:latin typeface="Consolas" pitchFamily="49" charset="0"/>
              </a:rPr>
              <a:t>function name</a:t>
            </a:r>
            <a:r>
              <a:rPr lang="en-US" altLang="en-US" sz="1600" smtClean="0">
                <a:latin typeface="Consolas" pitchFamily="49" charset="0"/>
              </a:rPr>
              <a:t>&gt;()</a:t>
            </a:r>
          </a:p>
          <a:p>
            <a:pPr lvl="1">
              <a:buFont typeface="Times New Roman" pitchFamily="18" charset="0"/>
              <a:buNone/>
            </a:pPr>
            <a:endParaRPr lang="en-US" altLang="en-US" sz="1800" smtClean="0">
              <a:latin typeface="Arial" charset="0"/>
            </a:endParaRPr>
          </a:p>
          <a:p>
            <a:r>
              <a:rPr lang="en-US" altLang="en-US" sz="2400" b="1" smtClean="0"/>
              <a:t>Example (Multiple values returned):</a:t>
            </a:r>
          </a:p>
          <a:p>
            <a:pPr lvl="1">
              <a:spcBef>
                <a:spcPct val="50000"/>
              </a:spcBef>
              <a:buFont typeface="Arial" charset="0"/>
              <a:buNone/>
            </a:pPr>
            <a:r>
              <a:rPr lang="en-US" altLang="en-US" sz="1800" smtClean="0">
                <a:solidFill>
                  <a:srgbClr val="00B0F0"/>
                </a:solidFill>
                <a:latin typeface="Consolas" pitchFamily="49" charset="0"/>
              </a:rPr>
              <a:t>  </a:t>
            </a:r>
            <a:r>
              <a:rPr lang="en-US" altLang="en-US" sz="1600" smtClean="0">
                <a:solidFill>
                  <a:srgbClr val="00B0F0"/>
                </a:solidFill>
                <a:latin typeface="Consolas" pitchFamily="49" charset="0"/>
              </a:rPr>
              <a:t># Function definition</a:t>
            </a:r>
          </a:p>
          <a:p>
            <a:pPr lvl="1">
              <a:spcBef>
                <a:spcPct val="50000"/>
              </a:spcBef>
              <a:buFont typeface="Times New Roman" pitchFamily="18" charset="0"/>
              <a:buNone/>
            </a:pPr>
            <a:r>
              <a:rPr lang="en-US" altLang="en-US" sz="1600" smtClean="0">
                <a:latin typeface="Consolas" pitchFamily="49" charset="0"/>
              </a:rPr>
              <a:t>  return(principle, rate, time)</a:t>
            </a:r>
          </a:p>
          <a:p>
            <a:pPr lvl="1">
              <a:spcBef>
                <a:spcPct val="50000"/>
              </a:spcBef>
              <a:buFont typeface="Times New Roman" pitchFamily="18" charset="0"/>
              <a:buNone/>
            </a:pPr>
            <a:r>
              <a:rPr lang="en-US" altLang="en-US" sz="1600" smtClean="0">
                <a:latin typeface="Consolas" pitchFamily="49" charset="0"/>
              </a:rPr>
              <a:t>	</a:t>
            </a:r>
          </a:p>
          <a:p>
            <a:pPr lvl="1">
              <a:spcBef>
                <a:spcPct val="50000"/>
              </a:spcBef>
              <a:buFont typeface="Arial" charset="0"/>
              <a:buNone/>
            </a:pPr>
            <a:r>
              <a:rPr lang="en-US" altLang="en-US" sz="1600" smtClean="0">
                <a:solidFill>
                  <a:srgbClr val="00B0F0"/>
                </a:solidFill>
                <a:latin typeface="Consolas" pitchFamily="49" charset="0"/>
              </a:rPr>
              <a:t>  # Function call </a:t>
            </a:r>
          </a:p>
          <a:p>
            <a:pPr lvl="1">
              <a:spcBef>
                <a:spcPct val="50000"/>
              </a:spcBef>
              <a:buFont typeface="Times New Roman" pitchFamily="18" charset="0"/>
              <a:buNone/>
            </a:pPr>
            <a:r>
              <a:rPr lang="en-US" altLang="en-US" sz="1600" smtClean="0">
                <a:latin typeface="Consolas" pitchFamily="49" charset="0"/>
              </a:rPr>
              <a:t>  principle, rate, time = getInputs(principle, rate, time)</a:t>
            </a:r>
          </a:p>
          <a:p>
            <a:endParaRPr lang="en-US" altLang="en-US" sz="1600" smtClean="0">
              <a:latin typeface="Consolas" pitchFamily="49"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t>Using Return Values: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dirty="0" smtClean="0"/>
              <a:t>Name of the example program: </a:t>
            </a:r>
            <a:r>
              <a:rPr lang="en-US" altLang="en-US" sz="2000" dirty="0" smtClean="0">
                <a:latin typeface="Consolas" pitchFamily="49" charset="0"/>
              </a:rPr>
              <a:t>6interest.py</a:t>
            </a:r>
            <a:endParaRPr lang="en-US" altLang="en-US" sz="2000" dirty="0" smtClean="0">
              <a:latin typeface="Consolas" pitchFamily="49" charset="0"/>
            </a:endParaRPr>
          </a:p>
          <a:p>
            <a:pPr>
              <a:spcBef>
                <a:spcPct val="10000"/>
              </a:spcBef>
            </a:pPr>
            <a:endParaRPr lang="en-US" altLang="en-US" sz="2000" dirty="0" smtClean="0">
              <a:latin typeface="Arial" charset="0"/>
            </a:endParaRPr>
          </a:p>
          <a:p>
            <a:pPr marL="742950" lvl="1" indent="-285750">
              <a:buFont typeface="Times New Roman" pitchFamily="18" charset="0"/>
              <a:buNone/>
            </a:pPr>
            <a:r>
              <a:rPr lang="en-US" altLang="en-US" sz="1600" dirty="0" smtClean="0">
                <a:latin typeface="Consolas" pitchFamily="49" charset="0"/>
              </a:rPr>
              <a:t>def introduction():</a:t>
            </a:r>
          </a:p>
          <a:p>
            <a:pPr marL="742950" lvl="1" indent="-285750">
              <a:buFont typeface="Times New Roman" pitchFamily="18" charset="0"/>
              <a:buNone/>
            </a:pPr>
            <a:r>
              <a:rPr lang="en-US" altLang="en-US" sz="1600" dirty="0" smtClean="0">
                <a:latin typeface="Consolas" pitchFamily="49" charset="0"/>
              </a:rPr>
              <a:t>    print("""</a:t>
            </a:r>
          </a:p>
          <a:p>
            <a:pPr marL="742950" lvl="1" indent="-285750">
              <a:buFont typeface="Times New Roman" pitchFamily="18" charset="0"/>
              <a:buNone/>
            </a:pPr>
            <a:r>
              <a:rPr lang="en-US" altLang="en-US" sz="1600" dirty="0" smtClean="0">
                <a:latin typeface="Consolas" pitchFamily="49" charset="0"/>
              </a:rPr>
              <a:t>Simple interest calculator</a:t>
            </a:r>
          </a:p>
          <a:p>
            <a:pPr marL="742950" lvl="1" indent="-285750">
              <a:buFont typeface="Times New Roman" pitchFamily="18" charset="0"/>
              <a:buNone/>
            </a:pPr>
            <a:r>
              <a:rPr lang="en-US" altLang="en-US" sz="1600" dirty="0" smtClean="0">
                <a:latin typeface="Consolas" pitchFamily="49" charset="0"/>
              </a:rPr>
              <a:t>-------------------------------</a:t>
            </a:r>
          </a:p>
          <a:p>
            <a:pPr marL="742950" lvl="1" indent="-285750">
              <a:buFont typeface="Times New Roman" pitchFamily="18" charset="0"/>
              <a:buNone/>
            </a:pPr>
            <a:r>
              <a:rPr lang="en-US" altLang="en-US" sz="1600" dirty="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dirty="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dirty="0" smtClean="0">
                <a:latin typeface="Consolas" pitchFamily="49" charset="0"/>
              </a:rPr>
              <a:t>plus interest).</a:t>
            </a:r>
          </a:p>
          <a:p>
            <a:pPr marL="742950" lvl="1" indent="-285750">
              <a:buFont typeface="Times New Roman" pitchFamily="18" charset="0"/>
              <a:buNone/>
            </a:pPr>
            <a:r>
              <a:rPr lang="en-US" altLang="en-US" sz="1600" dirty="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181600"/>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t>Using Return Values: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dirty="0" smtClean="0">
                <a:latin typeface="Consolas" pitchFamily="49" charset="0"/>
              </a:rPr>
              <a:t>def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dirty="0" smtClean="0">
                <a:latin typeface="Consolas" pitchFamily="49" charset="0"/>
              </a:rPr>
              <a:t>    principle = float(input("Enter the original principle: "))</a:t>
            </a:r>
          </a:p>
          <a:p>
            <a:pPr>
              <a:buFontTx/>
              <a:buNone/>
            </a:pPr>
            <a:r>
              <a:rPr lang="en-US" altLang="en-US" sz="1600" dirty="0" smtClean="0">
                <a:latin typeface="Consolas" pitchFamily="49" charset="0"/>
              </a:rPr>
              <a:t>    rate = float(input("Enter the yearly interest rate %"))</a:t>
            </a:r>
          </a:p>
          <a:p>
            <a:pPr>
              <a:buFontTx/>
              <a:buNone/>
            </a:pPr>
            <a:r>
              <a:rPr lang="en-US" altLang="en-US" sz="1600" dirty="0" smtClean="0">
                <a:latin typeface="Consolas" pitchFamily="49" charset="0"/>
              </a:rPr>
              <a:t>    rate = rate / 100</a:t>
            </a:r>
          </a:p>
          <a:p>
            <a:pPr>
              <a:buFontTx/>
              <a:buNone/>
            </a:pPr>
            <a:r>
              <a:rPr lang="en-US" altLang="en-US" sz="1600" dirty="0" smtClean="0">
                <a:latin typeface="Consolas" pitchFamily="49" charset="0"/>
              </a:rPr>
              <a:t>    time = input("Enter the number of years that money will be invested:                </a:t>
            </a:r>
          </a:p>
          <a:p>
            <a:pPr>
              <a:buFontTx/>
              <a:buNone/>
            </a:pPr>
            <a:r>
              <a:rPr lang="en-US" altLang="en-US" sz="1600" dirty="0" smtClean="0">
                <a:latin typeface="Consolas" pitchFamily="49" charset="0"/>
              </a:rPr>
              <a:t>                       ")</a:t>
            </a:r>
          </a:p>
          <a:p>
            <a:pPr>
              <a:buFontTx/>
              <a:buNone/>
            </a:pPr>
            <a:r>
              <a:rPr lang="en-US" altLang="en-US" sz="1600" dirty="0" smtClean="0">
                <a:latin typeface="Consolas" pitchFamily="49" charset="0"/>
              </a:rPr>
              <a:t>    time = float(time)</a:t>
            </a:r>
          </a:p>
          <a:p>
            <a:pPr>
              <a:buFontTx/>
              <a:buNone/>
            </a:pPr>
            <a:r>
              <a:rPr lang="en-US" altLang="en-US" sz="1600" dirty="0" smtClean="0">
                <a:latin typeface="Consolas" pitchFamily="49" charset="0"/>
              </a:rPr>
              <a:t>    return(principle, rate, time)</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calculate(principle, rate, time):</a:t>
            </a:r>
          </a:p>
          <a:p>
            <a:pPr>
              <a:buFontTx/>
              <a:buNone/>
            </a:pPr>
            <a:r>
              <a:rPr lang="en-US" altLang="en-US" sz="1600" dirty="0" smtClean="0">
                <a:latin typeface="Consolas" pitchFamily="49" charset="0"/>
              </a:rPr>
              <a:t>    interest = principle * rate * time</a:t>
            </a:r>
          </a:p>
          <a:p>
            <a:pPr>
              <a:buFontTx/>
              <a:buNone/>
            </a:pPr>
            <a:r>
              <a:rPr lang="en-US" altLang="en-US" sz="1600" dirty="0" smtClean="0">
                <a:latin typeface="Consolas" pitchFamily="49" charset="0"/>
              </a:rPr>
              <a:t>    amount = principle + interest</a:t>
            </a:r>
          </a:p>
          <a:p>
            <a:pPr>
              <a:buFontTx/>
              <a:buNone/>
            </a:pPr>
            <a:r>
              <a:rPr lang="en-US" altLang="en-US" sz="1600" dirty="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t>Using Return Values: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dirty="0" smtClean="0">
                <a:latin typeface="Consolas" pitchFamily="49" charset="0"/>
              </a:rPr>
              <a:t>def display(principle, rate, time, interest, amount):</a:t>
            </a:r>
          </a:p>
          <a:p>
            <a:pPr>
              <a:buFontTx/>
              <a:buNone/>
            </a:pPr>
            <a:r>
              <a:rPr lang="en-US" altLang="en-US" sz="1600" dirty="0" smtClean="0">
                <a:latin typeface="Consolas" pitchFamily="49" charset="0"/>
              </a:rPr>
              <a:t>    temp = rate * 100</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print("Investing $%.2f" %principle, "at a rate of %.2f" %temp, "%")</a:t>
            </a:r>
          </a:p>
          <a:p>
            <a:pPr>
              <a:buFontTx/>
              <a:buNone/>
            </a:pPr>
            <a:r>
              <a:rPr lang="en-US" altLang="en-US" sz="1600" dirty="0" smtClean="0">
                <a:latin typeface="Consolas" pitchFamily="49" charset="0"/>
              </a:rPr>
              <a:t>    print("Over a period of %.0f" %time, "years...")</a:t>
            </a:r>
          </a:p>
          <a:p>
            <a:pPr>
              <a:buFontTx/>
              <a:buNone/>
            </a:pPr>
            <a:r>
              <a:rPr lang="en-US" altLang="en-US" sz="1600" dirty="0" smtClean="0">
                <a:latin typeface="Consolas" pitchFamily="49" charset="0"/>
              </a:rPr>
              <a:t>    print("Interest accrued $", interest)</a:t>
            </a:r>
          </a:p>
          <a:p>
            <a:pPr>
              <a:buFontTx/>
              <a:buNone/>
            </a:pPr>
            <a:r>
              <a:rPr lang="en-US" altLang="en-US" sz="1600" dirty="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t>Using Return Values: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dirty="0" smtClean="0">
                <a:solidFill>
                  <a:srgbClr val="00B0F0"/>
                </a:solidFill>
                <a:latin typeface="Consolas" pitchFamily="49" charset="0"/>
              </a:rPr>
              <a:t># start function</a:t>
            </a:r>
          </a:p>
          <a:p>
            <a:pPr>
              <a:buFontTx/>
              <a:buNone/>
            </a:pPr>
            <a:r>
              <a:rPr lang="en-US" altLang="en-US" sz="1600" dirty="0" smtClean="0">
                <a:latin typeface="Consolas" pitchFamily="49" charset="0"/>
              </a:rPr>
              <a:t>def start():</a:t>
            </a:r>
          </a:p>
          <a:p>
            <a:pPr>
              <a:buFontTx/>
              <a:buNone/>
            </a:pPr>
            <a:r>
              <a:rPr lang="en-US" altLang="en-US" sz="1600" dirty="0" smtClean="0">
                <a:latin typeface="Consolas" pitchFamily="49" charset="0"/>
              </a:rPr>
              <a:t>    principle = 0</a:t>
            </a:r>
          </a:p>
          <a:p>
            <a:pPr>
              <a:buFontTx/>
              <a:buNone/>
            </a:pPr>
            <a:r>
              <a:rPr lang="en-US" altLang="en-US" sz="1600" dirty="0" smtClean="0">
                <a:latin typeface="Consolas" pitchFamily="49" charset="0"/>
              </a:rPr>
              <a:t>    rate = 0</a:t>
            </a:r>
          </a:p>
          <a:p>
            <a:pPr>
              <a:buFontTx/>
              <a:buNone/>
            </a:pPr>
            <a:r>
              <a:rPr lang="en-US" altLang="en-US" sz="1600" dirty="0" smtClean="0">
                <a:latin typeface="Consolas" pitchFamily="49" charset="0"/>
              </a:rPr>
              <a:t>    time = 0</a:t>
            </a:r>
          </a:p>
          <a:p>
            <a:pPr>
              <a:buFontTx/>
              <a:buNone/>
            </a:pPr>
            <a:r>
              <a:rPr lang="en-US" altLang="en-US" sz="1600" dirty="0" smtClean="0">
                <a:latin typeface="Consolas" pitchFamily="49" charset="0"/>
              </a:rPr>
              <a:t>    interest = 0</a:t>
            </a:r>
          </a:p>
          <a:p>
            <a:pPr>
              <a:buFontTx/>
              <a:buNone/>
            </a:pPr>
            <a:r>
              <a:rPr lang="en-US" altLang="en-US" sz="1600" dirty="0" smtClean="0">
                <a:latin typeface="Consolas" pitchFamily="49" charset="0"/>
              </a:rPr>
              <a:t>    amount = 0</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    introduction ()</a:t>
            </a:r>
          </a:p>
          <a:p>
            <a:pPr>
              <a:buFontTx/>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dirty="0" smtClean="0">
                <a:latin typeface="Consolas" pitchFamily="49" charset="0"/>
              </a:rPr>
              <a:t>    interest, amount = calculate(principle, rate, time)</a:t>
            </a:r>
          </a:p>
          <a:p>
            <a:pPr>
              <a:buFontTx/>
              <a:buNone/>
            </a:pPr>
            <a:r>
              <a:rPr lang="en-US" altLang="en-US" sz="1600" dirty="0" smtClean="0">
                <a:latin typeface="Consolas" pitchFamily="49" charset="0"/>
              </a:rPr>
              <a:t>    display(principle, rate, time, interest, amount)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start()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smtClean="0"/>
              <a:t>Stylistic Note</a:t>
            </a:r>
          </a:p>
        </p:txBody>
      </p:sp>
      <p:sp>
        <p:nvSpPr>
          <p:cNvPr id="74755" name="Content Placeholder 2"/>
          <p:cNvSpPr>
            <a:spLocks noGrp="1"/>
          </p:cNvSpPr>
          <p:nvPr>
            <p:ph idx="1"/>
          </p:nvPr>
        </p:nvSpPr>
        <p:spPr/>
        <p:txBody>
          <a:bodyPr/>
          <a:lstStyle/>
          <a:p>
            <a:r>
              <a:rPr lang="en-US" altLang="en-US" dirty="0" smtClean="0"/>
              <a:t>Creating variables all at once at the start of a function.</a:t>
            </a:r>
          </a:p>
          <a:p>
            <a:pPr lvl="1">
              <a:buFontTx/>
              <a:buNone/>
            </a:pPr>
            <a:r>
              <a:rPr lang="en-US" altLang="en-US" sz="1600" dirty="0" smtClean="0">
                <a:latin typeface="Consolas" pitchFamily="49" charset="0"/>
              </a:rPr>
              <a:t>def start():</a:t>
            </a:r>
          </a:p>
          <a:p>
            <a:pPr lvl="1">
              <a:buFontTx/>
              <a:buNone/>
            </a:pPr>
            <a:r>
              <a:rPr lang="en-US" altLang="en-US" sz="1600" dirty="0" smtClean="0">
                <a:latin typeface="Consolas" pitchFamily="49" charset="0"/>
              </a:rPr>
              <a:t>    principle = 0</a:t>
            </a:r>
          </a:p>
          <a:p>
            <a:pPr lvl="1">
              <a:buFontTx/>
              <a:buNone/>
            </a:pPr>
            <a:r>
              <a:rPr lang="en-US" altLang="en-US" sz="1600" dirty="0" smtClean="0">
                <a:latin typeface="Consolas" pitchFamily="49" charset="0"/>
              </a:rPr>
              <a:t>    rate = 0</a:t>
            </a:r>
          </a:p>
          <a:p>
            <a:pPr lvl="1">
              <a:buFontTx/>
              <a:buNone/>
            </a:pPr>
            <a:r>
              <a:rPr lang="en-US" altLang="en-US" sz="1600" dirty="0" smtClean="0">
                <a:latin typeface="Consolas" pitchFamily="49" charset="0"/>
              </a:rPr>
              <a:t>    time = 0</a:t>
            </a:r>
          </a:p>
          <a:p>
            <a:pPr lvl="1">
              <a:buFontTx/>
              <a:buNone/>
            </a:pPr>
            <a:r>
              <a:rPr lang="en-US" altLang="en-US" sz="1600" dirty="0" smtClean="0">
                <a:latin typeface="Consolas" pitchFamily="49" charset="0"/>
              </a:rPr>
              <a:t>    interest = 0</a:t>
            </a:r>
          </a:p>
          <a:p>
            <a:pPr lvl="1">
              <a:buFontTx/>
              <a:buNone/>
            </a:pPr>
            <a:r>
              <a:rPr lang="en-US" altLang="en-US" sz="1600" dirty="0" smtClean="0">
                <a:latin typeface="Consolas" pitchFamily="49" charset="0"/>
              </a:rPr>
              <a:t>    amount = 0</a:t>
            </a:r>
          </a:p>
          <a:p>
            <a:pPr lvl="1">
              <a:buFontTx/>
              <a:buNone/>
            </a:pPr>
            <a:endParaRPr lang="en-US" altLang="en-US" sz="1600" dirty="0" smtClean="0">
              <a:latin typeface="Consolas" pitchFamily="49" charset="0"/>
            </a:endParaRPr>
          </a:p>
          <a:p>
            <a:pPr lvl="1">
              <a:buFontTx/>
              <a:buNone/>
            </a:pPr>
            <a:r>
              <a:rPr lang="en-US" altLang="en-US" sz="1600" dirty="0" smtClean="0">
                <a:latin typeface="Consolas" pitchFamily="49" charset="0"/>
              </a:rPr>
              <a:t>    introduction ()</a:t>
            </a:r>
          </a:p>
          <a:p>
            <a:pPr lvl="1">
              <a:buFontTx/>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lvl="1">
              <a:buFontTx/>
              <a:buNone/>
            </a:pPr>
            <a:r>
              <a:rPr lang="en-US" altLang="en-US" sz="1600" dirty="0" smtClean="0">
                <a:latin typeface="Consolas" pitchFamily="49" charset="0"/>
              </a:rPr>
              <a:t>    interest, amount = calculate(principle, rate, time)</a:t>
            </a:r>
          </a:p>
          <a:p>
            <a:pPr lvl="1">
              <a:buFontTx/>
              <a:buNone/>
            </a:pPr>
            <a:r>
              <a:rPr lang="en-US" altLang="en-US" sz="1600" dirty="0" smtClean="0">
                <a:latin typeface="Consolas" pitchFamily="49" charset="0"/>
              </a:rPr>
              <a:t>    display(principle, rate, time, interest, amount)</a:t>
            </a:r>
          </a:p>
          <a:p>
            <a:pPr lvl="1">
              <a:buFontTx/>
              <a:buNone/>
            </a:pPr>
            <a:endParaRPr lang="en-US" altLang="en-US" sz="1600" dirty="0" smtClean="0">
              <a:latin typeface="Consolas" pitchFamily="49" charset="0"/>
            </a:endParaRPr>
          </a:p>
          <a:p>
            <a:pPr lvl="1">
              <a:buFontTx/>
              <a:buNone/>
            </a:pPr>
            <a:r>
              <a:rPr lang="en-US" altLang="en-US" sz="1600" dirty="0" smtClean="0">
                <a:latin typeface="Consolas" pitchFamily="49" charset="0"/>
              </a:rPr>
              <a:t>start()</a:t>
            </a:r>
          </a:p>
          <a:p>
            <a:endParaRPr lang="en-US" altLang="en-US" dirty="0" smtClean="0"/>
          </a:p>
        </p:txBody>
      </p:sp>
      <p:grpSp>
        <p:nvGrpSpPr>
          <p:cNvPr id="6" name="Group 5"/>
          <p:cNvGrpSpPr>
            <a:grpSpLocks/>
          </p:cNvGrpSpPr>
          <p:nvPr/>
        </p:nvGrpSpPr>
        <p:grpSpPr bwMode="auto">
          <a:xfrm>
            <a:off x="3009900" y="2019300"/>
            <a:ext cx="2462213" cy="1371600"/>
            <a:chOff x="3009900" y="2019300"/>
            <a:chExt cx="2461908" cy="1371600"/>
          </a:xfrm>
        </p:grpSpPr>
        <p:sp>
          <p:nvSpPr>
            <p:cNvPr id="4" name="Right Brace 3"/>
            <p:cNvSpPr/>
            <p:nvPr/>
          </p:nvSpPr>
          <p:spPr>
            <a:xfrm>
              <a:off x="3009900" y="2019300"/>
              <a:ext cx="304762" cy="12573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solidFill>
                  <a:srgbClr val="FF0000"/>
                </a:solidFill>
              </a:endParaRPr>
            </a:p>
          </p:txBody>
        </p:sp>
        <p:sp>
          <p:nvSpPr>
            <p:cNvPr id="74758" name="TextBox 4"/>
            <p:cNvSpPr txBox="1">
              <a:spLocks noChangeArrowheads="1"/>
            </p:cNvSpPr>
            <p:nvPr/>
          </p:nvSpPr>
          <p:spPr bwMode="auto">
            <a:xfrm>
              <a:off x="3300108" y="2133600"/>
              <a:ext cx="21717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Not syntactically required but a stylistic approach</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t>Return And The 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dirty="0" smtClean="0"/>
              <a:t>A function will immediately end and return back to the caller if:</a:t>
            </a:r>
          </a:p>
          <a:p>
            <a:pPr marL="631825" lvl="1" indent="-288925">
              <a:buFont typeface="Calibri" pitchFamily="34" charset="0"/>
              <a:buAutoNum type="arabicPeriod"/>
            </a:pPr>
            <a:r>
              <a:rPr lang="en-US" altLang="en-US" dirty="0" smtClean="0"/>
              <a:t>A return statement is encountered (return can be empty </a:t>
            </a:r>
            <a:r>
              <a:rPr lang="ja-JP" altLang="en-US" dirty="0" smtClean="0"/>
              <a:t>“</a:t>
            </a:r>
            <a:r>
              <a:rPr lang="en-US" altLang="ja-JP" dirty="0" smtClean="0">
                <a:latin typeface="Consolas" pitchFamily="49" charset="0"/>
              </a:rPr>
              <a:t>None</a:t>
            </a:r>
            <a:r>
              <a:rPr lang="ja-JP" altLang="en-US" dirty="0" smtClean="0"/>
              <a:t>”</a:t>
            </a:r>
            <a:r>
              <a:rPr lang="en-US" altLang="ja-JP" dirty="0" smtClean="0"/>
              <a:t>)</a:t>
            </a:r>
          </a:p>
          <a:p>
            <a:pPr marL="631825" lvl="1" indent="-288925">
              <a:buFont typeface="Arial" charset="0"/>
              <a:buNone/>
            </a:pPr>
            <a:r>
              <a:rPr lang="en-US" altLang="en-US" sz="1800" dirty="0" smtClean="0">
                <a:latin typeface="Consolas" pitchFamily="49" charset="0"/>
              </a:rPr>
              <a:t>def convert(</a:t>
            </a:r>
            <a:r>
              <a:rPr lang="en-US" altLang="en-US" sz="1800" dirty="0" err="1" smtClean="0">
                <a:latin typeface="Consolas" pitchFamily="49" charset="0"/>
              </a:rPr>
              <a:t>catAge</a:t>
            </a:r>
            <a:r>
              <a:rPr lang="en-US" altLang="en-US" sz="1800" dirty="0" smtClean="0">
                <a:latin typeface="Consolas" pitchFamily="49" charset="0"/>
              </a:rPr>
              <a:t>):</a:t>
            </a:r>
          </a:p>
          <a:p>
            <a:pPr marL="631825" lvl="1" indent="-288925">
              <a:buFont typeface="Arial" charset="0"/>
              <a:buNone/>
            </a:pPr>
            <a:r>
              <a:rPr lang="en-US" altLang="en-US" sz="1800" dirty="0" smtClean="0">
                <a:latin typeface="Consolas" pitchFamily="49" charset="0"/>
              </a:rPr>
              <a:t>     if (</a:t>
            </a:r>
            <a:r>
              <a:rPr lang="en-US" altLang="en-US" sz="1800" dirty="0" err="1" smtClean="0">
                <a:latin typeface="Consolas" pitchFamily="49" charset="0"/>
              </a:rPr>
              <a:t>catAge</a:t>
            </a:r>
            <a:r>
              <a:rPr lang="en-US" altLang="en-US" sz="1800" dirty="0" smtClean="0">
                <a:latin typeface="Consolas" pitchFamily="49" charset="0"/>
              </a:rPr>
              <a:t> &lt; 0):</a:t>
            </a:r>
          </a:p>
          <a:p>
            <a:pPr marL="631825" lvl="1" indent="-288925">
              <a:buFont typeface="Arial" charset="0"/>
              <a:buNone/>
            </a:pPr>
            <a:r>
              <a:rPr lang="en-US" altLang="en-US" sz="1800" dirty="0" smtClean="0">
                <a:latin typeface="Consolas" pitchFamily="49" charset="0"/>
              </a:rPr>
              <a:t>         print(</a:t>
            </a:r>
            <a:r>
              <a:rPr lang="ja-JP" altLang="en-US" sz="1800" dirty="0" smtClean="0">
                <a:latin typeface="Consolas" pitchFamily="49" charset="0"/>
              </a:rPr>
              <a:t>“</a:t>
            </a:r>
            <a:r>
              <a:rPr lang="en-US" altLang="ja-JP" sz="1800" dirty="0" smtClean="0">
                <a:latin typeface="Consolas" pitchFamily="49" charset="0"/>
              </a:rPr>
              <a:t>Can</a:t>
            </a:r>
            <a:r>
              <a:rPr lang="ja-JP" altLang="en-US" sz="1800" dirty="0" smtClean="0">
                <a:latin typeface="Consolas" pitchFamily="49" charset="0"/>
              </a:rPr>
              <a:t>’</a:t>
            </a:r>
            <a:r>
              <a:rPr lang="en-US" altLang="ja-JP" sz="1800" dirty="0" smtClean="0">
                <a:latin typeface="Consolas" pitchFamily="49" charset="0"/>
              </a:rPr>
              <a:t>t convert negative age to human years</a:t>
            </a:r>
            <a:r>
              <a:rPr lang="ja-JP" altLang="en-US" sz="1800" dirty="0" smtClean="0">
                <a:latin typeface="Consolas" pitchFamily="49" charset="0"/>
              </a:rPr>
              <a:t>”</a:t>
            </a:r>
            <a:r>
              <a:rPr lang="en-US" altLang="ja-JP" sz="1800" dirty="0" smtClean="0">
                <a:latin typeface="Consolas" pitchFamily="49" charset="0"/>
              </a:rPr>
              <a:t>)</a:t>
            </a:r>
          </a:p>
          <a:p>
            <a:pPr marL="631825" lvl="1" indent="-288925">
              <a:buFont typeface="Arial" charset="0"/>
              <a:buNone/>
            </a:pPr>
            <a:r>
              <a:rPr lang="en-US" altLang="en-US" sz="1800" dirty="0" smtClean="0">
                <a:latin typeface="Consolas" pitchFamily="49" charset="0"/>
              </a:rPr>
              <a:t>         return()    </a:t>
            </a:r>
            <a:r>
              <a:rPr lang="en-US" altLang="en-US" sz="1800" b="1" dirty="0" smtClean="0">
                <a:solidFill>
                  <a:srgbClr val="00B0F0"/>
                </a:solidFill>
                <a:latin typeface="Consolas" pitchFamily="49" charset="0"/>
              </a:rPr>
              <a:t># Explicit return to caller (return </a:t>
            </a:r>
          </a:p>
          <a:p>
            <a:pPr marL="631825" lvl="1" indent="-288925">
              <a:buFont typeface="Arial" charset="0"/>
              <a:buNone/>
            </a:pPr>
            <a:r>
              <a:rPr lang="en-US" altLang="en-US" sz="1800" b="1" dirty="0" smtClean="0">
                <a:solidFill>
                  <a:srgbClr val="00B0F0"/>
                </a:solidFill>
                <a:latin typeface="Consolas" pitchFamily="49" charset="0"/>
              </a:rPr>
              <a:t>                     # statement)</a:t>
            </a:r>
          </a:p>
          <a:p>
            <a:pPr marL="631825" lvl="1" indent="-288925">
              <a:buFont typeface="Arial" charset="0"/>
              <a:buNone/>
            </a:pPr>
            <a:r>
              <a:rPr lang="en-US" altLang="en-US" sz="1800" dirty="0" smtClean="0">
                <a:latin typeface="Consolas" pitchFamily="49" charset="0"/>
              </a:rPr>
              <a:t>     else:</a:t>
            </a:r>
          </a:p>
          <a:p>
            <a:pPr marL="631825" lvl="1" indent="-288925">
              <a:buFont typeface="Arial" charset="0"/>
              <a:buNone/>
            </a:pPr>
            <a:r>
              <a:rPr lang="en-US" altLang="en-US" sz="1800" dirty="0" smtClean="0">
                <a:latin typeface="Consolas" pitchFamily="49" charset="0"/>
              </a:rPr>
              <a:t>         :	:</a:t>
            </a:r>
          </a:p>
          <a:p>
            <a:pPr marL="631825" lvl="1" indent="-288925">
              <a:buFont typeface="Arial" charset="0"/>
              <a:buNone/>
            </a:pPr>
            <a:endParaRPr lang="en-US" altLang="en-US" dirty="0" smtClean="0"/>
          </a:p>
          <a:p>
            <a:pPr marL="631825" lvl="1" indent="-288925">
              <a:buFont typeface="Calibri" pitchFamily="34" charset="0"/>
              <a:buAutoNum type="arabicPeriod" startAt="2"/>
            </a:pPr>
            <a:r>
              <a:rPr lang="en-US" altLang="en-US" dirty="0" smtClean="0"/>
              <a:t>There are no more statements in the function.</a:t>
            </a:r>
          </a:p>
          <a:p>
            <a:pPr marL="631825" lvl="1" indent="-288925">
              <a:buFont typeface="Arial" charset="0"/>
              <a:buNone/>
            </a:pPr>
            <a:r>
              <a:rPr lang="en-US" altLang="en-US" sz="1800" dirty="0" smtClean="0">
                <a:latin typeface="Consolas" pitchFamily="49" charset="0"/>
              </a:rPr>
              <a:t>def introduction():</a:t>
            </a:r>
          </a:p>
          <a:p>
            <a:pPr marL="631825" lvl="1" indent="-288925">
              <a:buFont typeface="Arial" charset="0"/>
              <a:buNone/>
            </a:pPr>
            <a:r>
              <a:rPr lang="en-US" altLang="en-US" sz="1800" dirty="0" smtClean="0">
                <a:latin typeface="Consolas" pitchFamily="49" charset="0"/>
              </a:rPr>
              <a:t>     print()</a:t>
            </a:r>
          </a:p>
          <a:p>
            <a:pPr marL="631825" lvl="1" indent="-288925">
              <a:buFont typeface="Arial" charset="0"/>
              <a:buNone/>
            </a:pPr>
            <a:r>
              <a:rPr lang="en-US" altLang="en-US" sz="1800" dirty="0" smtClean="0">
                <a:latin typeface="Consolas" pitchFamily="49" charset="0"/>
              </a:rPr>
              <a:t>     print("TAMCO INC. Investment simulation program")</a:t>
            </a:r>
          </a:p>
          <a:p>
            <a:pPr marL="631825" lvl="1" indent="-288925">
              <a:buFont typeface="Arial" charset="0"/>
              <a:buNone/>
            </a:pPr>
            <a:r>
              <a:rPr lang="en-US" altLang="en-US" sz="1800" dirty="0" smtClean="0">
                <a:latin typeface="Consolas" pitchFamily="49" charset="0"/>
              </a:rPr>
              <a:t>     print("All rights reserved")</a:t>
            </a:r>
          </a:p>
          <a:p>
            <a:pPr marL="631825" lvl="1" indent="-288925">
              <a:buFont typeface="Arial" charset="0"/>
              <a:buNone/>
            </a:pPr>
            <a:r>
              <a:rPr lang="en-US" altLang="en-US" sz="1800" dirty="0" smtClean="0">
                <a:latin typeface="Consolas" pitchFamily="49" charset="0"/>
              </a:rPr>
              <a:t>     print() </a:t>
            </a:r>
            <a:r>
              <a:rPr lang="en-US" altLang="en-US" sz="1800" b="1" dirty="0" smtClean="0">
                <a:solidFill>
                  <a:srgbClr val="00B0F0"/>
                </a:solidFill>
                <a:latin typeface="Consolas" pitchFamily="49" charset="0"/>
              </a:rPr>
              <a:t># Implicit return to caller (last statement)</a:t>
            </a:r>
            <a:endParaRPr lang="en-US" altLang="en-US" sz="1800" dirty="0" smtClean="0">
              <a:solidFill>
                <a:srgbClr val="00B0F0"/>
              </a:solidFill>
              <a:latin typeface="Consolas" pitchFamily="49" charset="0"/>
            </a:endParaRPr>
          </a:p>
          <a:p>
            <a:pPr marL="631825" lvl="1" indent="-288925">
              <a:buFont typeface="Arial" charset="0"/>
              <a:buNone/>
            </a:pPr>
            <a:endParaRPr lang="en-US" altLang="en-US" dirty="0" smtClean="0"/>
          </a:p>
          <a:p>
            <a:pPr marL="631825" lvl="1" indent="-288925">
              <a:buFont typeface="Arial" charset="0"/>
              <a:buNone/>
            </a:pPr>
            <a:r>
              <a:rPr lang="en-US" altLang="en-US" dirty="0" smtClean="0"/>
              <a:t>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a:t>
            </a:r>
            <a:r>
              <a:rPr lang="en-US" dirty="0" smtClean="0">
                <a:ea typeface="+mn-ea"/>
              </a:rPr>
              <a:t>parameters/inputs, </a:t>
            </a:r>
            <a:r>
              <a:rPr lang="en-US" dirty="0" smtClean="0">
                <a:ea typeface="+mn-ea"/>
              </a:rPr>
              <a:t>the type of the return values should also be documented.</a:t>
            </a:r>
          </a:p>
          <a:p>
            <a:pPr>
              <a:defRPr/>
            </a:pPr>
            <a:r>
              <a:rPr lang="en-US" dirty="0" smtClean="0">
                <a:ea typeface="+mn-ea"/>
              </a:rPr>
              <a:t>Example:</a:t>
            </a:r>
          </a:p>
          <a:p>
            <a:pPr marL="342900" lvl="1" indent="0">
              <a:buFont typeface="Arial" charset="0"/>
              <a:buNone/>
              <a:defRPr/>
            </a:pPr>
            <a:r>
              <a:rPr lang="en-US" altLang="en-US" sz="1800" dirty="0" smtClean="0">
                <a:solidFill>
                  <a:srgbClr val="00B0F0"/>
                </a:solidFill>
                <a:latin typeface="Consolas" pitchFamily="49" charset="0"/>
                <a:ea typeface="+mn-ea"/>
                <a:cs typeface="Consolas" pitchFamily="49" charset="0"/>
              </a:rPr>
              <a:t># calculate</a:t>
            </a:r>
          </a:p>
          <a:p>
            <a:pPr marL="342900" lvl="1" indent="0">
              <a:buFont typeface="Arial" charset="0"/>
              <a:buNone/>
              <a:defRPr/>
            </a:pPr>
            <a:r>
              <a:rPr lang="en-US" altLang="en-US" sz="1800" dirty="0" smtClean="0">
                <a:solidFill>
                  <a:srgbClr val="00B0F0"/>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smtClean="0"/>
              <a:t>You would typically never use the </a:t>
            </a:r>
            <a:r>
              <a:rPr lang="en-US" altLang="en-US" smtClean="0">
                <a:latin typeface="Consolas" pitchFamily="49" charset="0"/>
              </a:rPr>
              <a:t>input()</a:t>
            </a:r>
            <a:r>
              <a:rPr lang="en-US" altLang="en-US" smtClean="0"/>
              <a:t> function this way</a:t>
            </a:r>
          </a:p>
          <a:p>
            <a:r>
              <a:rPr lang="en-US" altLang="en-US" smtClean="0"/>
              <a:t>(Function return value not stored)</a:t>
            </a:r>
          </a:p>
          <a:p>
            <a:pPr marL="342900" lvl="1" indent="0">
              <a:buFont typeface="Arial" charset="0"/>
              <a:buNone/>
            </a:pPr>
            <a:r>
              <a:rPr lang="en-US" altLang="en-US" smtClean="0">
                <a:latin typeface="Consolas" pitchFamily="49" charset="0"/>
              </a:rPr>
              <a:t>input(“Enter your name”)</a:t>
            </a:r>
          </a:p>
          <a:p>
            <a:pPr marL="342900" lvl="1" indent="0">
              <a:buFont typeface="Arial" charset="0"/>
              <a:buNone/>
            </a:pPr>
            <a:r>
              <a:rPr lang="en-US" altLang="en-US" smtClean="0">
                <a:latin typeface="Consolas" pitchFamily="49" charset="0"/>
              </a:rPr>
              <a:t>print(name)</a:t>
            </a:r>
          </a:p>
          <a:p>
            <a:endParaRPr lang="en-US" altLang="en-US" smtClean="0"/>
          </a:p>
          <a:p>
            <a:endParaRPr lang="en-US" altLang="en-US" smtClean="0"/>
          </a:p>
          <a:p>
            <a:r>
              <a:rPr lang="en-US" altLang="en-US" smtClean="0"/>
              <a:t>(Function return value should be stored)</a:t>
            </a:r>
          </a:p>
          <a:p>
            <a:pPr marL="342900" lvl="1" indent="0">
              <a:buFont typeface="Arial" charset="0"/>
              <a:buNone/>
            </a:pPr>
            <a:r>
              <a:rPr lang="en-US" altLang="en-US" smtClean="0">
                <a:latin typeface="Consolas" pitchFamily="49" charset="0"/>
              </a:rPr>
              <a:t>name = input(“Enter your name”)</a:t>
            </a:r>
          </a:p>
          <a:p>
            <a:pPr marL="342900" lvl="1" indent="0">
              <a:buFont typeface="Arial" charset="0"/>
              <a:buNone/>
            </a:pPr>
            <a:r>
              <a:rPr lang="en-US" altLang="en-US" smtClean="0">
                <a:latin typeface="Consolas" pitchFamily="49" charset="0"/>
              </a:rPr>
              <a:t>print(name)</a:t>
            </a:r>
          </a:p>
          <a:p>
            <a:endParaRPr lang="en-US" altLang="en-US"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dirty="0" smtClean="0"/>
              <a:t>Just because a function returns a value does not automatically mean the return value will be usable by the caller of that function.</a:t>
            </a:r>
          </a:p>
          <a:p>
            <a:pPr lvl="1">
              <a:buFontTx/>
              <a:buNone/>
            </a:pPr>
            <a:r>
              <a:rPr lang="en-US" altLang="en-US" sz="1800" dirty="0" smtClean="0">
                <a:latin typeface="Consolas" pitchFamily="49" charset="0"/>
              </a:rPr>
              <a:t>def fun():</a:t>
            </a:r>
          </a:p>
          <a:p>
            <a:pPr lvl="1">
              <a:buFontTx/>
              <a:buNone/>
            </a:pPr>
            <a:r>
              <a:rPr lang="en-US" altLang="en-US" sz="1800" dirty="0" smtClean="0">
                <a:latin typeface="Consolas" pitchFamily="49" charset="0"/>
              </a:rPr>
              <a:t>    return(1)</a:t>
            </a:r>
          </a:p>
          <a:p>
            <a:endParaRPr lang="en-US" altLang="en-US" sz="2000" dirty="0" smtClean="0"/>
          </a:p>
          <a:p>
            <a:r>
              <a:rPr lang="en-US" altLang="en-US" sz="2000" dirty="0" smtClean="0"/>
              <a:t>Function return values must be explicitly saved by the caller of the function.</a:t>
            </a:r>
          </a:p>
        </p:txBody>
      </p:sp>
      <p:sp>
        <p:nvSpPr>
          <p:cNvPr id="670724" name="Rectangle 4"/>
          <p:cNvSpPr>
            <a:spLocks noChangeArrowheads="1"/>
          </p:cNvSpPr>
          <p:nvPr/>
        </p:nvSpPr>
        <p:spPr bwMode="auto">
          <a:xfrm>
            <a:off x="762000" y="37338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dirty="0">
                <a:latin typeface="Consolas" pitchFamily="49" charset="0"/>
              </a:rPr>
              <a:t>def </a:t>
            </a:r>
            <a:r>
              <a:rPr lang="en-US" altLang="en-US" dirty="0" err="1">
                <a:latin typeface="Consolas" pitchFamily="49" charset="0"/>
              </a:rPr>
              <a:t>calculateArea</a:t>
            </a:r>
            <a:r>
              <a:rPr lang="en-US" altLang="en-US" dirty="0">
                <a:latin typeface="Consolas" pitchFamily="49" charset="0"/>
              </a:rPr>
              <a:t>(</a:t>
            </a:r>
            <a:r>
              <a:rPr lang="en-US" altLang="en-US" dirty="0" err="1">
                <a:latin typeface="Consolas" pitchFamily="49" charset="0"/>
              </a:rPr>
              <a:t>length,width</a:t>
            </a:r>
            <a:r>
              <a:rPr lang="en-US" altLang="en-US" dirty="0">
                <a:latin typeface="Consolas" pitchFamily="49" charset="0"/>
              </a:rPr>
              <a:t>):</a:t>
            </a:r>
          </a:p>
          <a:p>
            <a:pPr eaLnBrk="1" hangingPunct="1"/>
            <a:r>
              <a:rPr lang="en-US" altLang="en-US" dirty="0">
                <a:latin typeface="Consolas" pitchFamily="49" charset="0"/>
              </a:rPr>
              <a:t>    area = length * width</a:t>
            </a:r>
          </a:p>
          <a:p>
            <a:pPr eaLnBrk="1" hangingPunct="1"/>
            <a:r>
              <a:rPr lang="en-US" altLang="en-US" dirty="0">
                <a:latin typeface="Consolas" pitchFamily="49" charset="0"/>
              </a:rPr>
              <a:t>    return(area)</a:t>
            </a:r>
          </a:p>
          <a:p>
            <a:pPr eaLnBrk="1" hangingPunct="1"/>
            <a:endParaRPr lang="en-US" altLang="en-US" dirty="0">
              <a:latin typeface="Consolas" pitchFamily="49" charset="0"/>
            </a:endParaRPr>
          </a:p>
          <a:p>
            <a:pPr eaLnBrk="1" hangingPunct="1"/>
            <a:r>
              <a:rPr lang="en-US" altLang="en-US" b="1" dirty="0">
                <a:solidFill>
                  <a:srgbClr val="00B0F0"/>
                </a:solidFill>
                <a:latin typeface="Consolas" pitchFamily="49" charset="0"/>
              </a:rPr>
              <a:t># Start: error</a:t>
            </a:r>
          </a:p>
          <a:p>
            <a:pPr eaLnBrk="1" hangingPunct="1"/>
            <a:r>
              <a:rPr lang="en-US" altLang="en-US" dirty="0">
                <a:latin typeface="Consolas" pitchFamily="49" charset="0"/>
              </a:rPr>
              <a:t>area = 0</a:t>
            </a:r>
          </a:p>
          <a:p>
            <a:pPr eaLnBrk="1" hangingPunct="1"/>
            <a:r>
              <a:rPr lang="en-US" altLang="en-US" dirty="0" err="1">
                <a:latin typeface="Consolas" pitchFamily="49" charset="0"/>
              </a:rPr>
              <a:t>calculateArea</a:t>
            </a:r>
            <a:r>
              <a:rPr lang="en-US" altLang="en-US" dirty="0">
                <a:latin typeface="Consolas" pitchFamily="49" charset="0"/>
              </a:rPr>
              <a:t>(4,3)</a:t>
            </a:r>
          </a:p>
          <a:p>
            <a:pPr eaLnBrk="1" hangingPunct="1"/>
            <a:r>
              <a:rPr lang="en-US" altLang="en-US" dirty="0">
                <a:latin typeface="Consolas" pitchFamily="49" charset="0"/>
              </a:rPr>
              <a:t>print(area)</a:t>
            </a:r>
          </a:p>
        </p:txBody>
      </p:sp>
      <p:grpSp>
        <p:nvGrpSpPr>
          <p:cNvPr id="2" name="Group 5"/>
          <p:cNvGrpSpPr>
            <a:grpSpLocks/>
          </p:cNvGrpSpPr>
          <p:nvPr/>
        </p:nvGrpSpPr>
        <p:grpSpPr bwMode="auto">
          <a:xfrm>
            <a:off x="2616200" y="2438400"/>
            <a:ext cx="4591050" cy="581025"/>
            <a:chOff x="1200" y="1500"/>
            <a:chExt cx="2892" cy="366"/>
          </a:xfrm>
        </p:grpSpPr>
        <p:sp>
          <p:nvSpPr>
            <p:cNvPr id="78855" name="Line 6"/>
            <p:cNvSpPr>
              <a:spLocks noChangeShapeType="1"/>
            </p:cNvSpPr>
            <p:nvPr/>
          </p:nvSpPr>
          <p:spPr bwMode="auto">
            <a:xfrm flipH="1">
              <a:off x="1200" y="1631"/>
              <a:ext cx="504" cy="104"/>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22700" y="48418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00B0F0"/>
                </a:solidFill>
                <a:latin typeface="Consolas" pitchFamily="49" charset="0"/>
              </a:rPr>
              <a:t># Start: fixed</a:t>
            </a:r>
          </a:p>
          <a:p>
            <a:pPr eaLnBrk="1" hangingPunct="1"/>
            <a:r>
              <a:rPr lang="en-US" altLang="en-US" sz="1800">
                <a:latin typeface="Consolas" pitchFamily="49" charset="0"/>
              </a:rPr>
              <a:t>area = 0</a:t>
            </a:r>
          </a:p>
          <a:p>
            <a:pPr eaLnBrk="1" hangingPunct="1"/>
            <a:r>
              <a:rPr lang="en-US" altLang="en-US" sz="1800">
                <a:latin typeface="Consolas" pitchFamily="49" charset="0"/>
              </a:rPr>
              <a:t>area = calculateArea (4,3)</a:t>
            </a:r>
          </a:p>
          <a:p>
            <a:pPr eaLnBrk="1" hangingPunct="1"/>
            <a:r>
              <a:rPr lang="en-US" altLang="en-US" sz="1800">
                <a:latin typeface="Consolas" pitchFamily="49" charset="0"/>
              </a:rPr>
              <a:t>print(area)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07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0728"/>
                                        </p:tgtEl>
                                        <p:attrNameLst>
                                          <p:attrName>style.visibility</p:attrName>
                                        </p:attrNameLst>
                                      </p:cBhvr>
                                      <p:to>
                                        <p:strVal val="visible"/>
                                      </p:to>
                                    </p:set>
                                    <p:animEffect transition="in" filter="blinds(horizontal)">
                                      <p:cBhvr>
                                        <p:cTn id="27"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smtClean="0"/>
              <a:t>Parameter Passing 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pass information INTO a function.</a:t>
            </a: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num </a:t>
            </a:r>
            <a:r>
              <a:rPr lang="en-US" sz="1800" dirty="0">
                <a:latin typeface="Consolas" panose="020B0609020204030204" pitchFamily="49" charset="0"/>
                <a:ea typeface="+mn-ea"/>
                <a:cs typeface="Consolas" panose="020B0609020204030204" pitchFamily="49" charset="0"/>
              </a:rPr>
              <a:t>= int(input("Enter </a:t>
            </a:r>
            <a:r>
              <a:rPr lang="en-US" sz="1800" dirty="0" smtClean="0">
                <a:latin typeface="Consolas" panose="020B0609020204030204" pitchFamily="49" charset="0"/>
                <a:ea typeface="+mn-ea"/>
                <a:cs typeface="Consolas" panose="020B0609020204030204" pitchFamily="49" charset="0"/>
              </a:rPr>
              <a:t>number</a:t>
            </a:r>
            <a:r>
              <a:rPr lang="en-US" sz="1800" dirty="0">
                <a:latin typeface="Consolas" panose="020B0609020204030204" pitchFamily="49" charset="0"/>
                <a:ea typeface="+mn-ea"/>
                <a:cs typeface="Consolas" panose="020B0609020204030204" pitchFamily="49" charset="0"/>
              </a:rPr>
              <a:t>: "))</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absolute(num)</a:t>
            </a:r>
          </a:p>
          <a:p>
            <a:pPr lvl="1">
              <a:defRPr/>
            </a:pPr>
            <a:endParaRPr lang="en-US" dirty="0">
              <a:ea typeface="+mn-ea"/>
            </a:endParaRPr>
          </a:p>
        </p:txBody>
      </p:sp>
      <p:grpSp>
        <p:nvGrpSpPr>
          <p:cNvPr id="14" name="Group 13"/>
          <p:cNvGrpSpPr>
            <a:grpSpLocks/>
          </p:cNvGrpSpPr>
          <p:nvPr/>
        </p:nvGrpSpPr>
        <p:grpSpPr bwMode="auto">
          <a:xfrm>
            <a:off x="6057900" y="3432175"/>
            <a:ext cx="1981200" cy="838200"/>
            <a:chOff x="6057900" y="3432109"/>
            <a:chExt cx="1981200" cy="838200"/>
          </a:xfrm>
        </p:grpSpPr>
        <p:sp>
          <p:nvSpPr>
            <p:cNvPr id="4" name="Rectangle 3"/>
            <p:cNvSpPr/>
            <p:nvPr/>
          </p:nvSpPr>
          <p:spPr>
            <a:xfrm>
              <a:off x="6057900" y="3432109"/>
              <a:ext cx="19812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629400" y="3851209"/>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57900" y="2211388"/>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134100" y="2630488"/>
            <a:ext cx="1028700" cy="1220787"/>
            <a:chOff x="6134100" y="2630521"/>
            <a:chExt cx="1028700" cy="1220688"/>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V="1">
              <a:off x="6896100" y="2938471"/>
              <a:ext cx="0" cy="912738"/>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absolute(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etc.</a:t>
            </a:r>
          </a:p>
          <a:p>
            <a:pPr eaLnBrk="1" hangingPunct="1"/>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smtClean="0"/>
              <a:t>Parameter Passing Vs. 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communicate information OUT OF a function.</a:t>
            </a: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square(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result =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num</a:t>
            </a:r>
            <a:endParaRPr lang="en-US" altLang="en-US" sz="1800" dirty="0">
              <a:latin typeface="Consolas" pitchFamily="49" charset="0"/>
            </a:endParaRPr>
          </a:p>
          <a:p>
            <a:pPr marL="0" lvl="1" eaLnBrk="1" hangingPunct="1"/>
            <a:r>
              <a:rPr lang="en-US" altLang="en-US" sz="1800" dirty="0">
                <a:latin typeface="Consolas" pitchFamily="49" charset="0"/>
              </a:rPr>
              <a:t>    return(result)</a:t>
            </a:r>
          </a:p>
          <a:p>
            <a:pPr eaLnBrk="1" hangingPunct="1"/>
            <a:endParaRPr lang="en-US" altLang="en-US" sz="1800" dirty="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Return value</a:t>
              </a:r>
            </a:p>
          </p:txBody>
        </p:sp>
      </p:grpSp>
      <p:sp>
        <p:nvSpPr>
          <p:cNvPr id="36" name="TextBox 35"/>
          <p:cNvSpPr txBox="1">
            <a:spLocks noChangeArrowheads="1"/>
          </p:cNvSpPr>
          <p:nvPr/>
        </p:nvSpPr>
        <p:spPr bwMode="auto">
          <a:xfrm>
            <a:off x="152400" y="4622800"/>
            <a:ext cx="556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dirty="0">
                <a:latin typeface="Consolas" pitchFamily="49" charset="0"/>
              </a:rPr>
              <a:t>def start():</a:t>
            </a:r>
          </a:p>
          <a:p>
            <a:pPr lvl="1" eaLnBrk="1" hangingPunct="1"/>
            <a:r>
              <a:rPr lang="en-US" altLang="en-US" sz="1800" dirty="0">
                <a:latin typeface="Consolas" pitchFamily="49" charset="0"/>
              </a:rPr>
              <a:t>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int</a:t>
            </a:r>
            <a:r>
              <a:rPr lang="en-US" altLang="en-US" sz="1800" dirty="0">
                <a:latin typeface="Consolas" pitchFamily="49" charset="0"/>
              </a:rPr>
              <a:t>(input("Enter number: "))</a:t>
            </a:r>
          </a:p>
          <a:p>
            <a:pPr lvl="1" eaLnBrk="1" hangingPunct="1"/>
            <a:r>
              <a:rPr lang="en-US" altLang="en-US" sz="1800" dirty="0">
                <a:latin typeface="Consolas" pitchFamily="49" charset="0"/>
              </a:rPr>
              <a:t>    result = square(</a:t>
            </a:r>
            <a:r>
              <a:rPr lang="en-US" altLang="en-US" sz="1800" dirty="0" err="1">
                <a:latin typeface="Consolas" pitchFamily="49" charset="0"/>
              </a:rPr>
              <a:t>num</a:t>
            </a:r>
            <a:r>
              <a:rPr lang="en-US" altLang="en-US" sz="1800" dirty="0">
                <a:latin typeface="Consolas" pitchFamily="49" charset="0"/>
              </a:rPr>
              <a:t>)</a:t>
            </a:r>
          </a:p>
          <a:p>
            <a:pPr lvl="1" eaLnBrk="1" hangingPunct="1"/>
            <a:r>
              <a:rPr lang="en-US" altLang="en-US" sz="1800" dirty="0">
                <a:latin typeface="Consolas" pitchFamily="49" charset="0"/>
              </a:rPr>
              <a:t>    print(result)</a:t>
            </a:r>
          </a:p>
          <a:p>
            <a:pPr eaLnBrk="1" hangingPunct="1"/>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500"/>
                                        <p:tgtEl>
                                          <p:spTgt spid="3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a:lstStyle/>
          <a:p>
            <a:r>
              <a:rPr lang="en-US" altLang="en-US" sz="3200" smtClean="0"/>
              <a:t>Global Scope</a:t>
            </a:r>
          </a:p>
        </p:txBody>
      </p:sp>
      <p:sp>
        <p:nvSpPr>
          <p:cNvPr id="673795" name="Rectangle 3"/>
          <p:cNvSpPr>
            <a:spLocks noGrp="1" noChangeArrowheads="1"/>
          </p:cNvSpPr>
          <p:nvPr>
            <p:ph type="body" idx="4294967295"/>
          </p:nvPr>
        </p:nvSpPr>
        <p:spPr/>
        <p:txBody>
          <a:bodyPr/>
          <a:lstStyle/>
          <a:p>
            <a:r>
              <a:rPr lang="en-US" altLang="en-US" sz="2400" dirty="0" smtClean="0"/>
              <a:t>Identifiers (constants or variables) that are declared within the body of a function have a local scope (the function).</a:t>
            </a:r>
          </a:p>
          <a:p>
            <a:pPr lvl="1">
              <a:buFont typeface="Times New Roman" pitchFamily="18" charset="0"/>
              <a:buNone/>
            </a:pPr>
            <a:r>
              <a:rPr lang="en-US" altLang="en-US" sz="1600" dirty="0" smtClean="0">
                <a:latin typeface="Consolas" pitchFamily="49" charset="0"/>
              </a:rPr>
              <a:t>def fun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12</a:t>
            </a:r>
          </a:p>
          <a:p>
            <a:pPr lvl="1">
              <a:buFont typeface="Times New Roman" pitchFamily="18" charset="0"/>
              <a:buNone/>
            </a:pPr>
            <a:r>
              <a:rPr lang="en-US" altLang="en-US" sz="1600" dirty="0" smtClean="0">
                <a:solidFill>
                  <a:srgbClr val="00B0F0"/>
                </a:solidFill>
                <a:latin typeface="Consolas" pitchFamily="49" charset="0"/>
              </a:rPr>
              <a:t>    # End of function fun</a:t>
            </a:r>
          </a:p>
          <a:p>
            <a:endParaRPr lang="en-US" altLang="en-US" sz="1800" dirty="0" smtClean="0">
              <a:latin typeface="Arial" charset="0"/>
            </a:endParaRPr>
          </a:p>
          <a:p>
            <a:r>
              <a:rPr lang="en-US" altLang="en-US" sz="2400" dirty="0" smtClean="0"/>
              <a:t>Identifiers (constants or variables) that are created outside the body of a function have a global scope (the program).</a:t>
            </a:r>
          </a:p>
          <a:p>
            <a:pPr lvl="1">
              <a:buFont typeface="Times New Roman" pitchFamily="18" charset="0"/>
              <a:buNone/>
            </a:pPr>
            <a:r>
              <a:rPr lang="en-US" altLang="en-US" sz="1600" dirty="0" err="1" smtClean="0">
                <a:latin typeface="Consolas" pitchFamily="49" charset="0"/>
              </a:rPr>
              <a:t>num</a:t>
            </a:r>
            <a:r>
              <a:rPr lang="en-US" altLang="en-US" sz="1600" dirty="0" smtClean="0">
                <a:latin typeface="Consolas" pitchFamily="49" charset="0"/>
              </a:rPr>
              <a:t> = 12</a:t>
            </a:r>
          </a:p>
          <a:p>
            <a:pPr lvl="1">
              <a:buFont typeface="Times New Roman" pitchFamily="18" charset="0"/>
              <a:buNone/>
            </a:pPr>
            <a:r>
              <a:rPr lang="en-US" altLang="en-US" sz="1600" dirty="0" smtClean="0">
                <a:latin typeface="Consolas" pitchFamily="49" charset="0"/>
              </a:rPr>
              <a:t>def fun1 ():</a:t>
            </a:r>
          </a:p>
          <a:p>
            <a:pPr lvl="1">
              <a:buFont typeface="Times New Roman" pitchFamily="18" charset="0"/>
              <a:buNone/>
            </a:pPr>
            <a:r>
              <a:rPr lang="en-US" altLang="en-US" sz="1600" dirty="0" smtClean="0">
                <a:solidFill>
                  <a:srgbClr val="00B0F0"/>
                </a:solidFill>
                <a:latin typeface="Consolas" pitchFamily="49" charset="0"/>
              </a:rPr>
              <a:t>   # Instructions</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 ():</a:t>
            </a:r>
          </a:p>
          <a:p>
            <a:pPr lvl="1">
              <a:buFont typeface="Times New Roman" pitchFamily="18" charset="0"/>
              <a:buNone/>
            </a:pPr>
            <a:r>
              <a:rPr lang="en-US" altLang="en-US" sz="1600" dirty="0" smtClean="0">
                <a:solidFill>
                  <a:srgbClr val="00B0F0"/>
                </a:solidFill>
                <a:latin typeface="Consolas" pitchFamily="49" charset="0"/>
              </a:rPr>
              <a:t>   # Instructions</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solidFill>
                  <a:srgbClr val="00B0F0"/>
                </a:solidFill>
                <a:latin typeface="Consolas" pitchFamily="49" charset="0"/>
              </a:rPr>
              <a:t># End of program </a:t>
            </a:r>
          </a:p>
        </p:txBody>
      </p:sp>
      <p:grpSp>
        <p:nvGrpSpPr>
          <p:cNvPr id="2" name="Group 8"/>
          <p:cNvGrpSpPr>
            <a:grpSpLocks/>
          </p:cNvGrpSpPr>
          <p:nvPr/>
        </p:nvGrpSpPr>
        <p:grpSpPr bwMode="auto">
          <a:xfrm>
            <a:off x="4191000" y="2576513"/>
            <a:ext cx="3949700" cy="685800"/>
            <a:chOff x="2040" y="1272"/>
            <a:chExt cx="2488" cy="432"/>
          </a:xfrm>
        </p:grpSpPr>
        <p:sp>
          <p:nvSpPr>
            <p:cNvPr id="81928" name="AutoShape 4"/>
            <p:cNvSpPr>
              <a:spLocks/>
            </p:cNvSpPr>
            <p:nvPr/>
          </p:nvSpPr>
          <p:spPr bwMode="auto">
            <a:xfrm>
              <a:off x="2040" y="1272"/>
              <a:ext cx="272" cy="432"/>
            </a:xfrm>
            <a:prstGeom prst="rightBrace">
              <a:avLst>
                <a:gd name="adj1" fmla="val 13235"/>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81929" name="Text Box 5"/>
            <p:cNvSpPr txBox="1">
              <a:spLocks noChangeArrowheads="1"/>
            </p:cNvSpPr>
            <p:nvPr/>
          </p:nvSpPr>
          <p:spPr bwMode="auto">
            <a:xfrm>
              <a:off x="2296" y="1352"/>
              <a:ext cx="22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Scope of </a:t>
              </a:r>
              <a:r>
                <a:rPr lang="en-US" altLang="en-US" sz="1800" b="1">
                  <a:solidFill>
                    <a:srgbClr val="FF0000"/>
                  </a:solidFill>
                  <a:latin typeface="Consolas" pitchFamily="49" charset="0"/>
                </a:rPr>
                <a:t>num</a:t>
              </a:r>
              <a:r>
                <a:rPr lang="en-US" altLang="en-US" sz="1800" b="1">
                  <a:solidFill>
                    <a:srgbClr val="FF0000"/>
                  </a:solidFill>
                  <a:latin typeface="Arial" charset="0"/>
                </a:rPr>
                <a:t> is the function</a:t>
              </a:r>
            </a:p>
          </p:txBody>
        </p:sp>
      </p:grpSp>
      <p:grpSp>
        <p:nvGrpSpPr>
          <p:cNvPr id="3" name="Group 9"/>
          <p:cNvGrpSpPr>
            <a:grpSpLocks/>
          </p:cNvGrpSpPr>
          <p:nvPr/>
        </p:nvGrpSpPr>
        <p:grpSpPr bwMode="auto">
          <a:xfrm>
            <a:off x="2819400" y="4684713"/>
            <a:ext cx="4495800" cy="1917700"/>
            <a:chOff x="1175" y="2711"/>
            <a:chExt cx="2832" cy="1208"/>
          </a:xfrm>
        </p:grpSpPr>
        <p:sp>
          <p:nvSpPr>
            <p:cNvPr id="81926" name="AutoShape 6"/>
            <p:cNvSpPr>
              <a:spLocks/>
            </p:cNvSpPr>
            <p:nvPr/>
          </p:nvSpPr>
          <p:spPr bwMode="auto">
            <a:xfrm>
              <a:off x="1175" y="2711"/>
              <a:ext cx="272" cy="1208"/>
            </a:xfrm>
            <a:prstGeom prst="rightBrace">
              <a:avLst>
                <a:gd name="adj1" fmla="val 3701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81927" name="Text Box 7"/>
            <p:cNvSpPr txBox="1">
              <a:spLocks noChangeArrowheads="1"/>
            </p:cNvSpPr>
            <p:nvPr/>
          </p:nvSpPr>
          <p:spPr bwMode="auto">
            <a:xfrm>
              <a:off x="1415" y="3196"/>
              <a:ext cx="25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Scope of </a:t>
              </a:r>
              <a:r>
                <a:rPr lang="en-US" altLang="en-US" sz="1800" b="1">
                  <a:solidFill>
                    <a:srgbClr val="FF0000"/>
                  </a:solidFill>
                  <a:latin typeface="Consolas" pitchFamily="49" charset="0"/>
                </a:rPr>
                <a:t>num</a:t>
              </a:r>
              <a:r>
                <a:rPr lang="en-US" altLang="en-US" sz="1800" b="1">
                  <a:solidFill>
                    <a:srgbClr val="FF0000"/>
                  </a:solidFill>
                  <a:latin typeface="Arial" charset="0"/>
                </a:rPr>
                <a:t> is the entire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3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37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3795">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37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37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379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379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3795">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3795">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3795">
                                            <p:txEl>
                                              <p:pRg st="13" end="1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smtClean="0"/>
              <a:t>Global Scope: An Example</a:t>
            </a:r>
          </a:p>
        </p:txBody>
      </p:sp>
      <p:sp>
        <p:nvSpPr>
          <p:cNvPr id="82947" name="Rectangle 3"/>
          <p:cNvSpPr>
            <a:spLocks noGrp="1" noChangeArrowheads="1"/>
          </p:cNvSpPr>
          <p:nvPr>
            <p:ph type="body" idx="4294967295"/>
          </p:nvPr>
        </p:nvSpPr>
        <p:spPr/>
        <p:txBody>
          <a:bodyPr/>
          <a:lstStyle/>
          <a:p>
            <a:r>
              <a:rPr lang="en-US" altLang="en-US" sz="2400" dirty="0" smtClean="0"/>
              <a:t>Name of the example program: </a:t>
            </a:r>
            <a:r>
              <a:rPr lang="en-US" altLang="en-US" sz="2400" dirty="0" smtClean="0">
                <a:latin typeface="Consolas" panose="020B0609020204030204" pitchFamily="49" charset="0"/>
              </a:rPr>
              <a:t>7</a:t>
            </a:r>
            <a:r>
              <a:rPr lang="en-US" altLang="en-US" sz="2000" dirty="0" smtClean="0">
                <a:latin typeface="Consolas" pitchFamily="49" charset="0"/>
              </a:rPr>
              <a:t>globalExample1.py</a:t>
            </a:r>
            <a:endParaRPr lang="en-US" altLang="en-US" sz="2000" dirty="0" smtClean="0">
              <a:latin typeface="Consolas" pitchFamily="49" charset="0"/>
            </a:endParaRPr>
          </a:p>
          <a:p>
            <a:endParaRPr lang="en-US" altLang="en-US" sz="2000" dirty="0" smtClean="0">
              <a:latin typeface="Arial" charset="0"/>
            </a:endParaRPr>
          </a:p>
          <a:p>
            <a:pPr lvl="1">
              <a:buFont typeface="Times New Roman" pitchFamily="18" charset="0"/>
              <a:buNone/>
            </a:pPr>
            <a:r>
              <a:rPr lang="en-US" altLang="en-US" sz="1800" dirty="0" smtClean="0">
                <a:latin typeface="Consolas" pitchFamily="49" charset="0"/>
              </a:rPr>
              <a:t>num1 = 10</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print(num1)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fun()</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num2 = 20</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pPr lvl="1"/>
            <a:endParaRPr lang="en-US" altLang="en-US" sz="1800" dirty="0" smtClean="0">
              <a:latin typeface="Arial" charset="0"/>
            </a:endParaRPr>
          </a:p>
          <a:p>
            <a:pPr lvl="1">
              <a:buFont typeface="Times New Roman" pitchFamily="18" charset="0"/>
              <a:buNone/>
            </a:pPr>
            <a:endParaRPr lang="en-US" altLang="en-US" sz="1800" dirty="0" smtClean="0">
              <a:latin typeface="Arial" charset="0"/>
            </a:endParaRPr>
          </a:p>
        </p:txBody>
      </p:sp>
      <p:pic>
        <p:nvPicPr>
          <p:cNvPr id="82948" name="Picture 4"/>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3124200" y="3429000"/>
            <a:ext cx="838200" cy="34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949" name="Picture 4"/>
          <p:cNvPicPr>
            <a:picLocks noChangeAspect="1" noChangeArrowheads="1"/>
          </p:cNvPicPr>
          <p:nvPr/>
        </p:nvPicPr>
        <p:blipFill>
          <a:blip r:embed="rId3">
            <a:extLst>
              <a:ext uri="{28A0092B-C50C-407E-A947-70E740481C1C}">
                <a14:useLocalDpi xmlns:a14="http://schemas.microsoft.com/office/drawing/2010/main" val="0"/>
              </a:ext>
            </a:extLst>
          </a:blip>
          <a:srcRect t="50000"/>
          <a:stretch>
            <a:fillRect/>
          </a:stretch>
        </p:blipFill>
        <p:spPr bwMode="auto">
          <a:xfrm>
            <a:off x="3119438" y="4689475"/>
            <a:ext cx="838200" cy="34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Global Variables: General Characteristics</a:t>
            </a:r>
          </a:p>
        </p:txBody>
      </p:sp>
      <p:sp>
        <p:nvSpPr>
          <p:cNvPr id="675843" name="Rectangle 3"/>
          <p:cNvSpPr>
            <a:spLocks noGrp="1" noChangeArrowheads="1"/>
          </p:cNvSpPr>
          <p:nvPr>
            <p:ph type="body" idx="4294967295"/>
          </p:nvPr>
        </p:nvSpPr>
        <p:spPr/>
        <p:txBody>
          <a:bodyPr/>
          <a:lstStyle/>
          <a:p>
            <a:r>
              <a:rPr lang="en-US" altLang="en-US" sz="2400" smtClean="0"/>
              <a:t>You can access the contents of global variables anywhere in the program.</a:t>
            </a:r>
          </a:p>
          <a:p>
            <a:r>
              <a:rPr lang="en-US" altLang="en-US" sz="2400" smtClean="0"/>
              <a:t>In most programming languages you can also modify global variables anywhere as well.</a:t>
            </a:r>
          </a:p>
          <a:p>
            <a:pPr lvl="1"/>
            <a:r>
              <a:rPr lang="en-US" altLang="en-US" sz="2000" smtClean="0"/>
              <a:t>This is why the usage of global variables is regarded as bad programming style, they can be accidentally modified anywhere in the program.</a:t>
            </a:r>
          </a:p>
          <a:p>
            <a:pPr lvl="1"/>
            <a:r>
              <a:rPr lang="en-US" altLang="en-US" sz="2000" smtClean="0"/>
              <a:t>Changes in one part of the program can introduce unexpected side effects in another part of the program.</a:t>
            </a:r>
          </a:p>
          <a:p>
            <a:pPr lvl="1"/>
            <a:r>
              <a:rPr lang="en-US" altLang="en-US" sz="2000" smtClean="0"/>
              <a:t>So unless you have a compelling reason you should NOT be using global variables but instead you should pass values as parameters.</a:t>
            </a:r>
          </a:p>
          <a:p>
            <a:pPr lvl="2"/>
            <a:r>
              <a:rPr lang="en-US" altLang="en-US" sz="1600" smtClean="0"/>
              <a:t>Unless you are told otherwise using global variables can affect the style component of your assignment grade.</a:t>
            </a:r>
          </a:p>
          <a:p>
            <a:pPr lvl="2"/>
            <a:r>
              <a:rPr lang="en-US" altLang="en-US" sz="1600" smtClean="0"/>
              <a:t>Global constants are acceptable and are commonly used.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58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584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584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58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43" grpId="0" build="p" bldLvl="2"/>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Global Variables: Python Specific Characteristic</a:t>
            </a:r>
          </a:p>
        </p:txBody>
      </p:sp>
      <p:sp>
        <p:nvSpPr>
          <p:cNvPr id="84995" name="Rectangle 3"/>
          <p:cNvSpPr>
            <a:spLocks noGrp="1" noChangeArrowheads="1"/>
          </p:cNvSpPr>
          <p:nvPr>
            <p:ph type="body" idx="4294967295"/>
          </p:nvPr>
        </p:nvSpPr>
        <p:spPr/>
        <p:txBody>
          <a:bodyPr/>
          <a:lstStyle/>
          <a:p>
            <a:r>
              <a:rPr lang="en-US" altLang="en-US" sz="2400" dirty="0" smtClean="0"/>
              <a:t>Name of the example program:</a:t>
            </a:r>
            <a:r>
              <a:rPr lang="en-US" altLang="en-US" sz="2400" dirty="0" smtClean="0">
                <a:latin typeface="Arial" charset="0"/>
              </a:rPr>
              <a:t> </a:t>
            </a:r>
            <a:r>
              <a:rPr lang="en-US" altLang="en-US" sz="2400" dirty="0" smtClean="0">
                <a:latin typeface="Consolas" pitchFamily="49" charset="0"/>
              </a:rPr>
              <a:t>8globalExample2.py</a:t>
            </a:r>
            <a:endParaRPr lang="en-US" altLang="en-US" sz="2400" dirty="0" smtClean="0">
              <a:latin typeface="Consolas" pitchFamily="49" charset="0"/>
            </a:endParaRPr>
          </a:p>
          <a:p>
            <a:endParaRPr lang="en-US" altLang="en-US" dirty="0" smtClean="0">
              <a:latin typeface="Consolas" pitchFamily="49" charset="0"/>
            </a:endParaRPr>
          </a:p>
          <a:p>
            <a:pPr lvl="1">
              <a:buFont typeface="Times New Roman" pitchFamily="18" charset="0"/>
              <a:buNone/>
            </a:pPr>
            <a:r>
              <a:rPr lang="en-US" altLang="en-US" sz="1800" dirty="0" err="1" smtClean="0">
                <a:latin typeface="Consolas" pitchFamily="49" charset="0"/>
              </a:rPr>
              <a:t>num</a:t>
            </a:r>
            <a:r>
              <a:rPr lang="en-US" altLang="en-US" sz="1800" dirty="0" smtClean="0">
                <a:latin typeface="Consolas" pitchFamily="49" charset="0"/>
              </a:rPr>
              <a:t> = 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a:t>
            </a:r>
            <a:r>
              <a:rPr lang="en-US" altLang="en-US" sz="1800" dirty="0" err="1" smtClean="0">
                <a:latin typeface="Consolas" pitchFamily="49" charset="0"/>
              </a:rPr>
              <a:t>num</a:t>
            </a:r>
            <a:r>
              <a:rPr lang="en-US" altLang="en-US" sz="1800" dirty="0" smtClean="0">
                <a:latin typeface="Consolas" pitchFamily="49" charset="0"/>
              </a:rPr>
              <a:t> = 2</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fun()</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pPr lvl="1">
              <a:buFont typeface="Times New Roman" pitchFamily="18" charset="0"/>
              <a:buNone/>
            </a:pPr>
            <a:endParaRPr lang="en-US" altLang="en-US" sz="1800" dirty="0" smtClean="0">
              <a:latin typeface="Arial" charset="0"/>
            </a:endParaRPr>
          </a:p>
        </p:txBody>
      </p:sp>
      <p:pic>
        <p:nvPicPr>
          <p:cNvPr id="84996"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b="68759"/>
          <a:stretch>
            <a:fillRect/>
          </a:stretch>
        </p:blipFill>
        <p:spPr bwMode="auto">
          <a:xfrm>
            <a:off x="2971800" y="4935538"/>
            <a:ext cx="555625" cy="300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7"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t="34053" b="40668"/>
          <a:stretch>
            <a:fillRect/>
          </a:stretch>
        </p:blipFill>
        <p:spPr bwMode="auto">
          <a:xfrm>
            <a:off x="2895600" y="4024313"/>
            <a:ext cx="555625" cy="242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8" name="TextBox 1"/>
          <p:cNvSpPr txBox="1">
            <a:spLocks noChangeArrowheads="1"/>
          </p:cNvSpPr>
          <p:nvPr/>
        </p:nvSpPr>
        <p:spPr bwMode="auto">
          <a:xfrm>
            <a:off x="3548063" y="4935538"/>
            <a:ext cx="1143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Global</a:t>
            </a:r>
          </a:p>
        </p:txBody>
      </p:sp>
      <p:pic>
        <p:nvPicPr>
          <p:cNvPr id="84999"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b="68759"/>
          <a:stretch>
            <a:fillRect/>
          </a:stretch>
        </p:blipFill>
        <p:spPr bwMode="auto">
          <a:xfrm>
            <a:off x="2971800" y="5638800"/>
            <a:ext cx="555625" cy="30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000" name="TextBox 8"/>
          <p:cNvSpPr txBox="1">
            <a:spLocks noChangeArrowheads="1"/>
          </p:cNvSpPr>
          <p:nvPr/>
        </p:nvSpPr>
        <p:spPr bwMode="auto">
          <a:xfrm>
            <a:off x="3548063" y="56388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Global</a:t>
            </a:r>
          </a:p>
        </p:txBody>
      </p:sp>
      <p:sp>
        <p:nvSpPr>
          <p:cNvPr id="85001" name="TextBox 9"/>
          <p:cNvSpPr txBox="1">
            <a:spLocks noChangeArrowheads="1"/>
          </p:cNvSpPr>
          <p:nvPr/>
        </p:nvSpPr>
        <p:spPr bwMode="auto">
          <a:xfrm>
            <a:off x="3548063" y="4024313"/>
            <a:ext cx="2852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Local created and displayed</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smtClean="0"/>
              <a:t>Scoping Rules: Globals</a:t>
            </a:r>
          </a:p>
        </p:txBody>
      </p:sp>
      <p:sp>
        <p:nvSpPr>
          <p:cNvPr id="3" name="Content Placeholder 2"/>
          <p:cNvSpPr>
            <a:spLocks noGrp="1"/>
          </p:cNvSpPr>
          <p:nvPr>
            <p:ph idx="1"/>
          </p:nvPr>
        </p:nvSpPr>
        <p:spPr>
          <a:xfrm>
            <a:off x="457200" y="1143000"/>
            <a:ext cx="8229600" cy="1219200"/>
          </a:xfrm>
        </p:spPr>
        <p:txBody>
          <a:bodyPr/>
          <a:lstStyle/>
          <a:p>
            <a:r>
              <a:rPr lang="en-US" altLang="en-US" smtClean="0"/>
              <a:t>When an identifier is referenced (variable or constant) then:</a:t>
            </a:r>
          </a:p>
          <a:p>
            <a:pPr marL="800100" lvl="1" indent="-457200">
              <a:buFont typeface="Calibri" pitchFamily="34" charset="0"/>
              <a:buAutoNum type="arabicPeriod"/>
            </a:pPr>
            <a:r>
              <a:rPr lang="en-US" altLang="en-US" smtClean="0"/>
              <a:t>First look in the local scope for the creation of the identifier: if found here then stop looking and use this identifier</a:t>
            </a:r>
          </a:p>
          <a:p>
            <a:pPr marL="800100" lvl="1" indent="-457200">
              <a:buFont typeface="Calibri" pitchFamily="34" charset="0"/>
              <a:buAutoNum type="arabicPeriod"/>
            </a:pPr>
            <a:r>
              <a:rPr lang="en-US" altLang="en-US" smtClean="0"/>
              <a:t>If nothing exists at the local level then look globally</a:t>
            </a:r>
          </a:p>
        </p:txBody>
      </p:sp>
      <p:sp>
        <p:nvSpPr>
          <p:cNvPr id="4" name="TextBox 3"/>
          <p:cNvSpPr txBox="1">
            <a:spLocks noChangeArrowheads="1"/>
          </p:cNvSpPr>
          <p:nvPr/>
        </p:nvSpPr>
        <p:spPr bwMode="auto">
          <a:xfrm>
            <a:off x="898525" y="2933700"/>
            <a:ext cx="5562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r>
              <a:rPr lang="en-US" altLang="en-US" sz="1800" dirty="0">
                <a:latin typeface="Consolas" pitchFamily="49" charset="0"/>
              </a:rPr>
              <a:t>def </a:t>
            </a:r>
            <a:r>
              <a:rPr lang="en-US" altLang="en-US" sz="1800" dirty="0" err="1">
                <a:latin typeface="Consolas" pitchFamily="49" charset="0"/>
              </a:rPr>
              <a:t>aFunction</a:t>
            </a:r>
            <a:r>
              <a:rPr lang="en-US" altLang="en-US" sz="1800" dirty="0">
                <a:latin typeface="Consolas" pitchFamily="49" charset="0"/>
              </a:rPr>
              <a:t>():</a:t>
            </a: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r>
              <a:rPr lang="en-US" altLang="en-US" sz="1800" dirty="0">
                <a:latin typeface="Consolas" pitchFamily="49" charset="0"/>
              </a:rPr>
              <a:t>    print(</a:t>
            </a:r>
            <a:r>
              <a:rPr lang="en-US" altLang="en-US" sz="1800" dirty="0" err="1">
                <a:latin typeface="Consolas" pitchFamily="49" charset="0"/>
              </a:rPr>
              <a:t>num</a:t>
            </a:r>
            <a:r>
              <a:rPr lang="en-US" altLang="en-US" sz="1800" dirty="0">
                <a:latin typeface="Consolas" pitchFamily="49" charset="0"/>
              </a:rPr>
              <a:t>)</a:t>
            </a:r>
          </a:p>
          <a:p>
            <a:pPr eaLnBrk="1" hangingPunct="1"/>
            <a:endParaRPr lang="en-US" altLang="en-US" sz="1800" dirty="0">
              <a:latin typeface="Consolas" pitchFamily="49" charset="0"/>
            </a:endParaRPr>
          </a:p>
        </p:txBody>
      </p:sp>
      <p:grpSp>
        <p:nvGrpSpPr>
          <p:cNvPr id="24" name="Group 23"/>
          <p:cNvGrpSpPr>
            <a:grpSpLocks/>
          </p:cNvGrpSpPr>
          <p:nvPr/>
        </p:nvGrpSpPr>
        <p:grpSpPr bwMode="auto">
          <a:xfrm>
            <a:off x="2255838" y="5413375"/>
            <a:ext cx="2300287" cy="1406525"/>
            <a:chOff x="2256006" y="5413848"/>
            <a:chExt cx="2300592" cy="1406052"/>
          </a:xfrm>
        </p:grpSpPr>
        <p:sp>
          <p:nvSpPr>
            <p:cNvPr id="86030" name="TextBox 4"/>
            <p:cNvSpPr txBox="1">
              <a:spLocks noChangeArrowheads="1"/>
            </p:cNvSpPr>
            <p:nvPr/>
          </p:nvSpPr>
          <p:spPr bwMode="auto">
            <a:xfrm>
              <a:off x="3032598" y="61341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Reference to an identifier</a:t>
              </a:r>
            </a:p>
          </p:txBody>
        </p:sp>
        <p:cxnSp>
          <p:nvCxnSpPr>
            <p:cNvPr id="7" name="Straight Arrow Connector 6"/>
            <p:cNvCxnSpPr/>
            <p:nvPr/>
          </p:nvCxnSpPr>
          <p:spPr>
            <a:xfrm flipH="1" flipV="1">
              <a:off x="2256006" y="5413848"/>
              <a:ext cx="852600" cy="87283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a:grpSpLocks/>
          </p:cNvGrpSpPr>
          <p:nvPr/>
        </p:nvGrpSpPr>
        <p:grpSpPr bwMode="auto">
          <a:xfrm>
            <a:off x="927100" y="2868613"/>
            <a:ext cx="6181725" cy="1233487"/>
            <a:chOff x="926560" y="2868440"/>
            <a:chExt cx="6182738" cy="1234402"/>
          </a:xfrm>
        </p:grpSpPr>
        <p:sp>
          <p:nvSpPr>
            <p:cNvPr id="86027" name="TextBox 10"/>
            <p:cNvSpPr txBox="1">
              <a:spLocks noChangeArrowheads="1"/>
            </p:cNvSpPr>
            <p:nvPr/>
          </p:nvSpPr>
          <p:spPr bwMode="auto">
            <a:xfrm>
              <a:off x="4556598" y="2868440"/>
              <a:ext cx="2552700" cy="40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buFont typeface="Calibri" pitchFamily="34" charset="0"/>
                <a:buAutoNum type="arabicPeriod" startAt="2"/>
              </a:pPr>
              <a:r>
                <a:rPr lang="en-US" altLang="en-US" sz="1800" b="1">
                  <a:solidFill>
                    <a:srgbClr val="FF0000"/>
                  </a:solidFill>
                </a:rPr>
                <a:t>Check globally</a:t>
              </a:r>
            </a:p>
          </p:txBody>
        </p:sp>
        <p:cxnSp>
          <p:nvCxnSpPr>
            <p:cNvPr id="12" name="Straight Arrow Connector 11"/>
            <p:cNvCxnSpPr>
              <a:stCxn id="86027" idx="1"/>
            </p:cNvCxnSpPr>
            <p:nvPr/>
          </p:nvCxnSpPr>
          <p:spPr>
            <a:xfrm flipH="1">
              <a:off x="2650868" y="3071791"/>
              <a:ext cx="1905312" cy="7419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6560" y="3691375"/>
              <a:ext cx="2815099" cy="411467"/>
            </a:xfrm>
            <a:prstGeom prst="rect">
              <a:avLst/>
            </a:prstGeom>
            <a:noFill/>
          </p:spPr>
          <p:txBody>
            <a:bodyPr/>
            <a:lstStyle/>
            <a:p>
              <a:pPr eaLnBrk="1" hangingPunct="1">
                <a:defRPr/>
              </a:pPr>
              <a:r>
                <a:rPr lang="en-US" dirty="0">
                  <a:solidFill>
                    <a:schemeClr val="bg1">
                      <a:lumMod val="65000"/>
                    </a:schemeClr>
                  </a:solidFill>
                  <a:latin typeface="Consolas" panose="020B0609020204030204" pitchFamily="49" charset="0"/>
                  <a:ea typeface="+mn-ea"/>
                  <a:cs typeface="Consolas" panose="020B0609020204030204" pitchFamily="49" charset="0"/>
                </a:rPr>
                <a:t>Num = &lt;value&gt; here?</a:t>
              </a:r>
            </a:p>
          </p:txBody>
        </p:sp>
      </p:grpSp>
      <p:grpSp>
        <p:nvGrpSpPr>
          <p:cNvPr id="25" name="Group 24"/>
          <p:cNvGrpSpPr>
            <a:grpSpLocks/>
          </p:cNvGrpSpPr>
          <p:nvPr/>
        </p:nvGrpSpPr>
        <p:grpSpPr bwMode="auto">
          <a:xfrm>
            <a:off x="1431925" y="3833813"/>
            <a:ext cx="6134100" cy="1317625"/>
            <a:chOff x="1432398" y="3834521"/>
            <a:chExt cx="6134100" cy="1317086"/>
          </a:xfrm>
        </p:grpSpPr>
        <p:sp>
          <p:nvSpPr>
            <p:cNvPr id="86024" name="TextBox 7"/>
            <p:cNvSpPr txBox="1">
              <a:spLocks noChangeArrowheads="1"/>
            </p:cNvSpPr>
            <p:nvPr/>
          </p:nvSpPr>
          <p:spPr bwMode="auto">
            <a:xfrm>
              <a:off x="5013798" y="3834521"/>
              <a:ext cx="2552700" cy="39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3363" indent="-233363">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buFont typeface="Calibri" pitchFamily="34" charset="0"/>
                <a:buAutoNum type="arabicPeriod"/>
              </a:pPr>
              <a:r>
                <a:rPr lang="en-US" altLang="en-US" sz="1800" b="1">
                  <a:solidFill>
                    <a:srgbClr val="FF0000"/>
                  </a:solidFill>
                </a:rPr>
                <a:t>Check locally</a:t>
              </a:r>
            </a:p>
          </p:txBody>
        </p:sp>
        <p:cxnSp>
          <p:nvCxnSpPr>
            <p:cNvPr id="9" name="Straight Arrow Connector 8"/>
            <p:cNvCxnSpPr/>
            <p:nvPr/>
          </p:nvCxnSpPr>
          <p:spPr>
            <a:xfrm flipH="1">
              <a:off x="3108798" y="4058266"/>
              <a:ext cx="1981200" cy="87435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432398" y="4739026"/>
              <a:ext cx="2814638" cy="412581"/>
            </a:xfrm>
            <a:prstGeom prst="rect">
              <a:avLst/>
            </a:prstGeom>
            <a:noFill/>
          </p:spPr>
          <p:txBody>
            <a:bodyPr/>
            <a:lstStyle/>
            <a:p>
              <a:pPr eaLnBrk="1" hangingPunct="1">
                <a:defRPr/>
              </a:pPr>
              <a:r>
                <a:rPr lang="en-US" dirty="0">
                  <a:solidFill>
                    <a:schemeClr val="bg1">
                      <a:lumMod val="65000"/>
                    </a:schemeClr>
                  </a:solidFill>
                  <a:latin typeface="Consolas" panose="020B0609020204030204" pitchFamily="49" charset="0"/>
                  <a:ea typeface="+mn-ea"/>
                  <a:cs typeface="Consolas" panose="020B0609020204030204" pitchFamily="49" charset="0"/>
                </a:rPr>
                <a:t>Num = &lt;value&gt;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Python Globals: ‘Read’ But Not ‘Write’ Access</a:t>
            </a:r>
          </a:p>
        </p:txBody>
      </p:sp>
      <p:sp>
        <p:nvSpPr>
          <p:cNvPr id="678915" name="Rectangle 3"/>
          <p:cNvSpPr>
            <a:spLocks noGrp="1" noChangeArrowheads="1"/>
          </p:cNvSpPr>
          <p:nvPr>
            <p:ph type="body" idx="4294967295"/>
          </p:nvPr>
        </p:nvSpPr>
        <p:spPr/>
        <p:txBody>
          <a:bodyPr/>
          <a:lstStyle/>
          <a:p>
            <a:r>
              <a:rPr lang="en-US" altLang="en-US" sz="2400" dirty="0" smtClean="0"/>
              <a:t>By default global variables can be accessed globally (read access).</a:t>
            </a:r>
          </a:p>
          <a:p>
            <a:r>
              <a:rPr lang="en-US" altLang="en-US" sz="2400" dirty="0" smtClean="0"/>
              <a:t>Attempting to change the value of global variable will only create a new local variable by the same name (no write access to the global, only the local is changed).</a:t>
            </a:r>
            <a:endParaRPr lang="en-US" altLang="en-US" dirty="0" smtClean="0"/>
          </a:p>
          <a:p>
            <a:pPr lvl="1">
              <a:buFont typeface="Times New Roman" pitchFamily="18" charset="0"/>
              <a:buNone/>
            </a:pPr>
            <a:r>
              <a:rPr lang="en-US" altLang="en-US" sz="1800" dirty="0" err="1" smtClean="0">
                <a:latin typeface="Consolas" pitchFamily="49" charset="0"/>
              </a:rPr>
              <a:t>num</a:t>
            </a:r>
            <a:r>
              <a:rPr lang="en-US" altLang="en-US" sz="1800" dirty="0" smtClean="0">
                <a:latin typeface="Consolas" pitchFamily="49" charset="0"/>
              </a:rPr>
              <a:t> = 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a:t>
            </a:r>
            <a:r>
              <a:rPr lang="en-US" altLang="en-US" sz="1800" dirty="0" err="1" smtClean="0">
                <a:latin typeface="Consolas" pitchFamily="49" charset="0"/>
              </a:rPr>
              <a:t>num</a:t>
            </a:r>
            <a:r>
              <a:rPr lang="en-US" altLang="en-US" sz="1800" dirty="0" smtClean="0">
                <a:latin typeface="Consolas" pitchFamily="49" charset="0"/>
              </a:rPr>
              <a:t> = 2</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endParaRPr lang="en-US" altLang="en-US" sz="1800" dirty="0" smtClean="0">
              <a:latin typeface="Arial" charset="0"/>
            </a:endParaRPr>
          </a:p>
          <a:p>
            <a:r>
              <a:rPr lang="en-US" altLang="en-US" sz="2400" dirty="0" smtClean="0"/>
              <a:t>Prefacing the name of a variable with the keyword ‘</a:t>
            </a:r>
            <a:r>
              <a:rPr lang="en-US" altLang="ja-JP" sz="2400" dirty="0" smtClean="0">
                <a:latin typeface="Consolas" pitchFamily="49" charset="0"/>
              </a:rPr>
              <a:t>global</a:t>
            </a:r>
            <a:r>
              <a:rPr lang="en-US" altLang="en-US" sz="2400" dirty="0" smtClean="0"/>
              <a:t>’</a:t>
            </a:r>
            <a:r>
              <a:rPr lang="en-US" altLang="ja-JP" sz="2400" dirty="0" smtClean="0"/>
              <a:t> in a function will indicate references in that function will refer to the global variable rather than creating a local one. </a:t>
            </a:r>
          </a:p>
          <a:p>
            <a:pPr lvl="1">
              <a:buFont typeface="Times New Roman" pitchFamily="18" charset="0"/>
              <a:buNone/>
            </a:pPr>
            <a:r>
              <a:rPr lang="en-US" altLang="en-US" sz="2000" dirty="0" smtClean="0">
                <a:latin typeface="Consolas" pitchFamily="49" charset="0"/>
              </a:rPr>
              <a:t>global &lt;</a:t>
            </a:r>
            <a:r>
              <a:rPr lang="en-US" altLang="en-US" sz="2000" i="1" dirty="0" smtClean="0">
                <a:latin typeface="Consolas" pitchFamily="49" charset="0"/>
              </a:rPr>
              <a:t>variable name</a:t>
            </a:r>
            <a:r>
              <a:rPr lang="en-US" altLang="en-US" sz="2000" dirty="0" smtClean="0">
                <a:latin typeface="Consolas" pitchFamily="49" charset="0"/>
              </a:rPr>
              <a:t>&gt;</a:t>
            </a:r>
          </a:p>
        </p:txBody>
      </p:sp>
      <p:grpSp>
        <p:nvGrpSpPr>
          <p:cNvPr id="4" name="Group 3"/>
          <p:cNvGrpSpPr>
            <a:grpSpLocks/>
          </p:cNvGrpSpPr>
          <p:nvPr/>
        </p:nvGrpSpPr>
        <p:grpSpPr bwMode="auto">
          <a:xfrm>
            <a:off x="1752600" y="3608388"/>
            <a:ext cx="3987800" cy="366712"/>
            <a:chOff x="1752600" y="3607644"/>
            <a:chExt cx="3987800" cy="366713"/>
          </a:xfrm>
        </p:grpSpPr>
        <p:sp>
          <p:nvSpPr>
            <p:cNvPr id="87048" name="Line 4"/>
            <p:cNvSpPr>
              <a:spLocks noChangeShapeType="1"/>
            </p:cNvSpPr>
            <p:nvPr/>
          </p:nvSpPr>
          <p:spPr bwMode="auto">
            <a:xfrm flipH="1" flipV="1">
              <a:off x="1752600" y="3754487"/>
              <a:ext cx="2260600" cy="36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87049" name="Text Box 6"/>
            <p:cNvSpPr txBox="1">
              <a:spLocks noChangeArrowheads="1"/>
            </p:cNvSpPr>
            <p:nvPr/>
          </p:nvSpPr>
          <p:spPr bwMode="auto">
            <a:xfrm>
              <a:off x="4013200" y="3607644"/>
              <a:ext cx="172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latin typeface="Arial" charset="0"/>
                </a:rPr>
                <a:t>Global num</a:t>
              </a:r>
            </a:p>
          </p:txBody>
        </p:sp>
      </p:grpSp>
      <p:grpSp>
        <p:nvGrpSpPr>
          <p:cNvPr id="3" name="Group 9"/>
          <p:cNvGrpSpPr>
            <a:grpSpLocks/>
          </p:cNvGrpSpPr>
          <p:nvPr/>
        </p:nvGrpSpPr>
        <p:grpSpPr bwMode="auto">
          <a:xfrm>
            <a:off x="2209800" y="4152900"/>
            <a:ext cx="3530600" cy="533400"/>
            <a:chOff x="1208" y="2200"/>
            <a:chExt cx="2224" cy="336"/>
          </a:xfrm>
        </p:grpSpPr>
        <p:sp>
          <p:nvSpPr>
            <p:cNvPr id="87046" name="Line 5"/>
            <p:cNvSpPr>
              <a:spLocks noChangeShapeType="1"/>
            </p:cNvSpPr>
            <p:nvPr/>
          </p:nvSpPr>
          <p:spPr bwMode="auto">
            <a:xfrm flipH="1">
              <a:off x="1208" y="2328"/>
              <a:ext cx="1136" cy="2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87047" name="Text Box 7"/>
            <p:cNvSpPr txBox="1">
              <a:spLocks noChangeArrowheads="1"/>
            </p:cNvSpPr>
            <p:nvPr/>
          </p:nvSpPr>
          <p:spPr bwMode="auto">
            <a:xfrm>
              <a:off x="2344" y="2200"/>
              <a:ext cx="10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latin typeface="Arial" charset="0"/>
                </a:rPr>
                <a:t>Local num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89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89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89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891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891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891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8915">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8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5"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Globals: Another Example (‘Write’ Access Via The “</a:t>
            </a:r>
            <a:r>
              <a:rPr lang="en-US" altLang="ja-JP" sz="3200" smtClean="0">
                <a:latin typeface="Consolas" pitchFamily="49" charset="0"/>
              </a:rPr>
              <a:t>Global</a:t>
            </a:r>
            <a:r>
              <a:rPr lang="en-US" altLang="en-US" sz="3200" smtClean="0"/>
              <a:t>”</a:t>
            </a:r>
            <a:r>
              <a:rPr lang="en-US" altLang="ja-JP" sz="3200" smtClean="0"/>
              <a:t> Keyword)</a:t>
            </a:r>
            <a:endParaRPr lang="en-US" altLang="en-US" sz="3200" smtClean="0"/>
          </a:p>
        </p:txBody>
      </p:sp>
      <p:sp>
        <p:nvSpPr>
          <p:cNvPr id="88067" name="Rectangle 3"/>
          <p:cNvSpPr>
            <a:spLocks noGrp="1" noChangeArrowheads="1"/>
          </p:cNvSpPr>
          <p:nvPr>
            <p:ph type="body" idx="4294967295"/>
          </p:nvPr>
        </p:nvSpPr>
        <p:spPr/>
        <p:txBody>
          <a:bodyPr/>
          <a:lstStyle/>
          <a:p>
            <a:r>
              <a:rPr lang="en-US" altLang="en-US" sz="2400" dirty="0" smtClean="0"/>
              <a:t>Name of the example program: </a:t>
            </a:r>
            <a:r>
              <a:rPr lang="en-US" altLang="en-US" sz="2000" dirty="0" smtClean="0">
                <a:latin typeface="Consolas" pitchFamily="49" charset="0"/>
              </a:rPr>
              <a:t>9globalExample3.py</a:t>
            </a:r>
            <a:endParaRPr lang="en-US" altLang="en-US" sz="2000" dirty="0" smtClean="0">
              <a:latin typeface="Consolas" panose="020B0609020204030204" pitchFamily="49" charset="0"/>
            </a:endParaRPr>
          </a:p>
          <a:p>
            <a:pPr lvl="1">
              <a:buFont typeface="Times New Roman" pitchFamily="18" charset="0"/>
              <a:buNone/>
            </a:pPr>
            <a:r>
              <a:rPr lang="en-US" altLang="en-US" sz="1800" dirty="0" err="1" smtClean="0">
                <a:latin typeface="Consolas" pitchFamily="49" charset="0"/>
              </a:rPr>
              <a:t>num</a:t>
            </a:r>
            <a:r>
              <a:rPr lang="en-US" altLang="en-US" sz="1800" dirty="0" smtClean="0">
                <a:latin typeface="Consolas" pitchFamily="49" charset="0"/>
              </a:rPr>
              <a:t> = 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global </a:t>
            </a:r>
            <a:r>
              <a:rPr lang="en-US" altLang="en-US" sz="1800" dirty="0" err="1" smtClean="0">
                <a:latin typeface="Consolas" pitchFamily="49" charset="0"/>
              </a:rPr>
              <a:t>num</a:t>
            </a:r>
            <a:r>
              <a:rPr lang="en-US" altLang="en-US" sz="1800" dirty="0" smtClean="0">
                <a:latin typeface="Consolas" pitchFamily="49" charset="0"/>
              </a:rPr>
              <a:t> </a:t>
            </a:r>
          </a:p>
          <a:p>
            <a:pPr lvl="1">
              <a:buFont typeface="Times New Roman" pitchFamily="18" charset="0"/>
              <a:buNone/>
            </a:pPr>
            <a:r>
              <a:rPr lang="en-US" altLang="en-US" sz="1800" dirty="0" smtClean="0">
                <a:latin typeface="Consolas" pitchFamily="49" charset="0"/>
              </a:rPr>
              <a:t>   </a:t>
            </a:r>
            <a:r>
              <a:rPr lang="en-US" altLang="en-US" sz="1800" dirty="0" err="1" smtClean="0">
                <a:latin typeface="Consolas" pitchFamily="49" charset="0"/>
              </a:rPr>
              <a:t>num</a:t>
            </a:r>
            <a:r>
              <a:rPr lang="en-US" altLang="en-US" sz="1800" dirty="0" smtClean="0">
                <a:latin typeface="Consolas" pitchFamily="49" charset="0"/>
              </a:rPr>
              <a:t> = 2</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fun()</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pPr lvl="1">
              <a:buFont typeface="Times New Roman" pitchFamily="18" charset="0"/>
              <a:buNone/>
            </a:pPr>
            <a:endParaRPr lang="en-US" altLang="en-US" sz="1800" dirty="0" smtClean="0">
              <a:latin typeface="Consolas" pitchFamily="49" charset="0"/>
            </a:endParaRPr>
          </a:p>
        </p:txBody>
      </p:sp>
      <p:grpSp>
        <p:nvGrpSpPr>
          <p:cNvPr id="4" name="Group 3"/>
          <p:cNvGrpSpPr>
            <a:grpSpLocks/>
          </p:cNvGrpSpPr>
          <p:nvPr/>
        </p:nvGrpSpPr>
        <p:grpSpPr bwMode="auto">
          <a:xfrm>
            <a:off x="2921000" y="4645025"/>
            <a:ext cx="1577975" cy="373063"/>
            <a:chOff x="2921000" y="4645025"/>
            <a:chExt cx="1577975" cy="373063"/>
          </a:xfrm>
        </p:grpSpPr>
        <p:pic>
          <p:nvPicPr>
            <p:cNvPr id="88078" name="Picture 4"/>
            <p:cNvPicPr>
              <a:picLocks noChangeAspect="1" noChangeArrowheads="1"/>
            </p:cNvPicPr>
            <p:nvPr/>
          </p:nvPicPr>
          <p:blipFill>
            <a:blip r:embed="rId3">
              <a:extLst>
                <a:ext uri="{28A0092B-C50C-407E-A947-70E740481C1C}">
                  <a14:useLocalDpi xmlns:a14="http://schemas.microsoft.com/office/drawing/2010/main" val="0"/>
                </a:ext>
              </a:extLst>
            </a:blip>
            <a:srcRect l="16078" b="65622"/>
            <a:stretch>
              <a:fillRect/>
            </a:stretch>
          </p:blipFill>
          <p:spPr bwMode="auto">
            <a:xfrm>
              <a:off x="2921000" y="4645025"/>
              <a:ext cx="439738" cy="331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9" name="TextBox 6"/>
            <p:cNvSpPr txBox="1">
              <a:spLocks noChangeArrowheads="1"/>
            </p:cNvSpPr>
            <p:nvPr/>
          </p:nvSpPr>
          <p:spPr bwMode="auto">
            <a:xfrm>
              <a:off x="3355975" y="46482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a:t>
              </a:r>
            </a:p>
          </p:txBody>
        </p:sp>
      </p:grpSp>
      <p:grpSp>
        <p:nvGrpSpPr>
          <p:cNvPr id="2" name="Group 1"/>
          <p:cNvGrpSpPr>
            <a:grpSpLocks/>
          </p:cNvGrpSpPr>
          <p:nvPr/>
        </p:nvGrpSpPr>
        <p:grpSpPr bwMode="auto">
          <a:xfrm>
            <a:off x="2133600" y="2057400"/>
            <a:ext cx="3616325" cy="1200150"/>
            <a:chOff x="2133600" y="2057400"/>
            <a:chExt cx="3616325" cy="1200150"/>
          </a:xfrm>
        </p:grpSpPr>
        <p:cxnSp>
          <p:nvCxnSpPr>
            <p:cNvPr id="3" name="Straight Arrow Connector 2"/>
            <p:cNvCxnSpPr>
              <a:stCxn id="88077" idx="1"/>
            </p:cNvCxnSpPr>
            <p:nvPr/>
          </p:nvCxnSpPr>
          <p:spPr>
            <a:xfrm flipH="1">
              <a:off x="2133600" y="2657475"/>
              <a:ext cx="1114425" cy="4667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077" name="TextBox 3"/>
            <p:cNvSpPr txBox="1">
              <a:spLocks noChangeArrowheads="1"/>
            </p:cNvSpPr>
            <p:nvPr/>
          </p:nvSpPr>
          <p:spPr bwMode="auto">
            <a:xfrm>
              <a:off x="3248025" y="2057400"/>
              <a:ext cx="2501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References to the name ‘</a:t>
              </a:r>
              <a:r>
                <a:rPr lang="en-US" altLang="ja-JP" sz="1800" b="1">
                  <a:solidFill>
                    <a:srgbClr val="FF0000"/>
                  </a:solidFill>
                  <a:latin typeface="Consolas" pitchFamily="49" charset="0"/>
                </a:rPr>
                <a:t>num</a:t>
              </a:r>
              <a:r>
                <a:rPr lang="en-US" altLang="en-US" sz="1800" b="1">
                  <a:solidFill>
                    <a:srgbClr val="FF0000"/>
                  </a:solidFill>
                </a:rPr>
                <a:t>’</a:t>
              </a:r>
              <a:r>
                <a:rPr lang="en-US" altLang="ja-JP" sz="1800" b="1">
                  <a:solidFill>
                    <a:srgbClr val="FF0000"/>
                  </a:solidFill>
                </a:rPr>
                <a:t> now affect the global variable, local variable not created</a:t>
              </a:r>
              <a:endParaRPr lang="en-US" altLang="en-US" sz="1800" b="1">
                <a:solidFill>
                  <a:srgbClr val="FF0000"/>
                </a:solidFill>
              </a:endParaRPr>
            </a:p>
          </p:txBody>
        </p:sp>
      </p:grpSp>
      <p:grpSp>
        <p:nvGrpSpPr>
          <p:cNvPr id="6" name="Group 5"/>
          <p:cNvGrpSpPr>
            <a:grpSpLocks/>
          </p:cNvGrpSpPr>
          <p:nvPr/>
        </p:nvGrpSpPr>
        <p:grpSpPr bwMode="auto">
          <a:xfrm>
            <a:off x="2921000" y="5359400"/>
            <a:ext cx="4546600" cy="369888"/>
            <a:chOff x="2921000" y="5359400"/>
            <a:chExt cx="4546600" cy="369332"/>
          </a:xfrm>
        </p:grpSpPr>
        <p:pic>
          <p:nvPicPr>
            <p:cNvPr id="88074" name="Picture 4"/>
            <p:cNvPicPr>
              <a:picLocks noChangeAspect="1" noChangeArrowheads="1"/>
            </p:cNvPicPr>
            <p:nvPr/>
          </p:nvPicPr>
          <p:blipFill>
            <a:blip r:embed="rId3">
              <a:extLst>
                <a:ext uri="{28A0092B-C50C-407E-A947-70E740481C1C}">
                  <a14:useLocalDpi xmlns:a14="http://schemas.microsoft.com/office/drawing/2010/main" val="0"/>
                </a:ext>
              </a:extLst>
            </a:blip>
            <a:srcRect l="16078" t="34572" b="32713"/>
            <a:stretch>
              <a:fillRect/>
            </a:stretch>
          </p:blipFill>
          <p:spPr bwMode="auto">
            <a:xfrm>
              <a:off x="2921000" y="5359400"/>
              <a:ext cx="439738" cy="31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5" name="TextBox 13"/>
            <p:cNvSpPr txBox="1">
              <a:spLocks noChangeArrowheads="1"/>
            </p:cNvSpPr>
            <p:nvPr/>
          </p:nvSpPr>
          <p:spPr bwMode="auto">
            <a:xfrm>
              <a:off x="3371850" y="5359400"/>
              <a:ext cx="409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 still changed after ‘</a:t>
              </a:r>
              <a:r>
                <a:rPr lang="en-US" altLang="ja-JP" sz="1800">
                  <a:solidFill>
                    <a:srgbClr val="FF0000"/>
                  </a:solidFill>
                  <a:latin typeface="Consolas" pitchFamily="49" charset="0"/>
                </a:rPr>
                <a:t>fun()</a:t>
              </a:r>
              <a:r>
                <a:rPr lang="en-US" altLang="en-US" sz="1800">
                  <a:solidFill>
                    <a:srgbClr val="FF0000"/>
                  </a:solidFill>
                </a:rPr>
                <a:t>’</a:t>
              </a:r>
              <a:r>
                <a:rPr lang="en-US" altLang="ja-JP" sz="1800">
                  <a:solidFill>
                    <a:srgbClr val="FF0000"/>
                  </a:solidFill>
                </a:rPr>
                <a:t> is done</a:t>
              </a:r>
              <a:endParaRPr lang="en-US" altLang="en-US" sz="1800">
                <a:solidFill>
                  <a:srgbClr val="FF0000"/>
                </a:solidFill>
              </a:endParaRPr>
            </a:p>
          </p:txBody>
        </p:sp>
      </p:grpSp>
      <p:grpSp>
        <p:nvGrpSpPr>
          <p:cNvPr id="5" name="Group 4"/>
          <p:cNvGrpSpPr>
            <a:grpSpLocks/>
          </p:cNvGrpSpPr>
          <p:nvPr/>
        </p:nvGrpSpPr>
        <p:grpSpPr bwMode="auto">
          <a:xfrm>
            <a:off x="2895600" y="3698875"/>
            <a:ext cx="2185988" cy="374650"/>
            <a:chOff x="2895600" y="3698875"/>
            <a:chExt cx="2185988" cy="374650"/>
          </a:xfrm>
        </p:grpSpPr>
        <p:pic>
          <p:nvPicPr>
            <p:cNvPr id="88072" name="Picture 14"/>
            <p:cNvPicPr>
              <a:picLocks noChangeAspect="1" noChangeArrowheads="1"/>
            </p:cNvPicPr>
            <p:nvPr/>
          </p:nvPicPr>
          <p:blipFill>
            <a:blip r:embed="rId3">
              <a:extLst>
                <a:ext uri="{28A0092B-C50C-407E-A947-70E740481C1C}">
                  <a14:useLocalDpi xmlns:a14="http://schemas.microsoft.com/office/drawing/2010/main" val="0"/>
                </a:ext>
              </a:extLst>
            </a:blip>
            <a:srcRect l="16078" t="34572" b="32713"/>
            <a:stretch>
              <a:fillRect/>
            </a:stretch>
          </p:blipFill>
          <p:spPr bwMode="auto">
            <a:xfrm>
              <a:off x="2895600" y="3698875"/>
              <a:ext cx="439738" cy="31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3" name="TextBox 15"/>
            <p:cNvSpPr txBox="1">
              <a:spLocks noChangeArrowheads="1"/>
            </p:cNvSpPr>
            <p:nvPr/>
          </p:nvSpPr>
          <p:spPr bwMode="auto">
            <a:xfrm>
              <a:off x="3371850" y="3705225"/>
              <a:ext cx="1709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 changed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smtClean="0"/>
              <a:t>What Level To Declare Variables</a:t>
            </a:r>
          </a:p>
        </p:txBody>
      </p:sp>
      <p:sp>
        <p:nvSpPr>
          <p:cNvPr id="89091" name="Content Placeholder 2"/>
          <p:cNvSpPr>
            <a:spLocks noGrp="1"/>
          </p:cNvSpPr>
          <p:nvPr>
            <p:ph idx="1"/>
          </p:nvPr>
        </p:nvSpPr>
        <p:spPr>
          <a:xfrm>
            <a:off x="457200" y="1143000"/>
            <a:ext cx="8229600" cy="1752600"/>
          </a:xfrm>
        </p:spPr>
        <p:txBody>
          <a:bodyPr/>
          <a:lstStyle/>
          <a:p>
            <a:r>
              <a:rPr lang="en-US" altLang="en-US" smtClean="0"/>
              <a:t>Declare your variables as local to a function.</a:t>
            </a:r>
          </a:p>
          <a:p>
            <a:r>
              <a:rPr lang="en-US" altLang="en-US" smtClean="0"/>
              <a:t>When there are multiple levels of functions (a level is formed when one function calls another) then:</a:t>
            </a:r>
          </a:p>
          <a:p>
            <a:pPr lvl="1"/>
            <a:r>
              <a:rPr lang="en-US" altLang="en-US" smtClean="0"/>
              <a:t>A variable should be created at the lowest level possible</a:t>
            </a:r>
          </a:p>
        </p:txBody>
      </p:sp>
      <p:sp>
        <p:nvSpPr>
          <p:cNvPr id="4" name="Rectangle 3"/>
          <p:cNvSpPr/>
          <p:nvPr/>
        </p:nvSpPr>
        <p:spPr>
          <a:xfrm>
            <a:off x="1981200" y="3276600"/>
            <a:ext cx="15240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fun1</a:t>
            </a:r>
          </a:p>
        </p:txBody>
      </p:sp>
      <p:sp>
        <p:nvSpPr>
          <p:cNvPr id="5" name="Rectangle 4"/>
          <p:cNvSpPr/>
          <p:nvPr/>
        </p:nvSpPr>
        <p:spPr>
          <a:xfrm>
            <a:off x="825500" y="5275263"/>
            <a:ext cx="153670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fun2</a:t>
            </a:r>
          </a:p>
        </p:txBody>
      </p:sp>
      <p:cxnSp>
        <p:nvCxnSpPr>
          <p:cNvPr id="6" name="Elbow Connector 5"/>
          <p:cNvCxnSpPr>
            <a:stCxn id="5" idx="0"/>
            <a:endCxn id="4" idx="2"/>
          </p:cNvCxnSpPr>
          <p:nvPr/>
        </p:nvCxnSpPr>
        <p:spPr>
          <a:xfrm rot="5400000" flipH="1" flipV="1">
            <a:off x="1702593" y="4234657"/>
            <a:ext cx="931863" cy="114935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824163" y="52752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Fun3(x,y)</a:t>
            </a:r>
          </a:p>
        </p:txBody>
      </p:sp>
      <p:cxnSp>
        <p:nvCxnSpPr>
          <p:cNvPr id="8" name="Elbow Connector 7"/>
          <p:cNvCxnSpPr>
            <a:stCxn id="4" idx="2"/>
            <a:endCxn id="7" idx="0"/>
          </p:cNvCxnSpPr>
          <p:nvPr/>
        </p:nvCxnSpPr>
        <p:spPr>
          <a:xfrm rot="16200000" flipH="1">
            <a:off x="2690812" y="4395788"/>
            <a:ext cx="931863" cy="827088"/>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133600" y="3581400"/>
            <a:ext cx="1219200" cy="61118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Need</a:t>
            </a:r>
          </a:p>
          <a:p>
            <a:pPr eaLnBrk="1" hangingPunct="1">
              <a:defRPr/>
            </a:pPr>
            <a:r>
              <a:rPr lang="en-US" sz="1400" dirty="0">
                <a:solidFill>
                  <a:schemeClr val="tx1"/>
                </a:solidFill>
                <a:latin typeface="Consolas" panose="020B0609020204030204" pitchFamily="49" charset="0"/>
                <a:cs typeface="Consolas" panose="020B0609020204030204" pitchFamily="49" charset="0"/>
              </a:rPr>
              <a:t>x,y here</a:t>
            </a:r>
          </a:p>
        </p:txBody>
      </p:sp>
      <p:sp>
        <p:nvSpPr>
          <p:cNvPr id="11" name="Rectangle 10"/>
          <p:cNvSpPr/>
          <p:nvPr/>
        </p:nvSpPr>
        <p:spPr>
          <a:xfrm>
            <a:off x="2944813"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x,y</a:t>
            </a:r>
          </a:p>
        </p:txBody>
      </p:sp>
      <p:sp>
        <p:nvSpPr>
          <p:cNvPr id="17" name="Rectangle 16"/>
          <p:cNvSpPr/>
          <p:nvPr/>
        </p:nvSpPr>
        <p:spPr>
          <a:xfrm>
            <a:off x="1014413" y="5764213"/>
            <a:ext cx="1219200" cy="6937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Get and return x,y</a:t>
            </a:r>
          </a:p>
          <a:p>
            <a:pPr eaLnBrk="1" hangingPunct="1">
              <a:defRPr/>
            </a:pPr>
            <a:endParaRPr lang="en-US" sz="1400" dirty="0">
              <a:solidFill>
                <a:schemeClr val="tx1"/>
              </a:solidFill>
              <a:latin typeface="Consolas" panose="020B0609020204030204" pitchFamily="49" charset="0"/>
              <a:cs typeface="Consolas" panose="020B0609020204030204" pitchFamily="49" charset="0"/>
            </a:endParaRPr>
          </a:p>
        </p:txBody>
      </p:sp>
      <p:grpSp>
        <p:nvGrpSpPr>
          <p:cNvPr id="20" name="Group 19"/>
          <p:cNvGrpSpPr>
            <a:grpSpLocks/>
          </p:cNvGrpSpPr>
          <p:nvPr/>
        </p:nvGrpSpPr>
        <p:grpSpPr bwMode="auto">
          <a:xfrm>
            <a:off x="5245100" y="3276600"/>
            <a:ext cx="3490913" cy="3284538"/>
            <a:chOff x="5245100" y="3276599"/>
            <a:chExt cx="3490913" cy="3284539"/>
          </a:xfrm>
        </p:grpSpPr>
        <p:sp>
          <p:nvSpPr>
            <p:cNvPr id="40" name="Rectangle 39"/>
            <p:cNvSpPr/>
            <p:nvPr/>
          </p:nvSpPr>
          <p:spPr>
            <a:xfrm>
              <a:off x="7243763" y="52752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fun3</a:t>
              </a:r>
            </a:p>
          </p:txBody>
        </p:sp>
        <p:grpSp>
          <p:nvGrpSpPr>
            <p:cNvPr id="89104" name="Group 18"/>
            <p:cNvGrpSpPr>
              <a:grpSpLocks/>
            </p:cNvGrpSpPr>
            <p:nvPr/>
          </p:nvGrpSpPr>
          <p:grpSpPr bwMode="auto">
            <a:xfrm>
              <a:off x="5245100" y="3276599"/>
              <a:ext cx="2744788" cy="3284539"/>
              <a:chOff x="5245100" y="3276599"/>
              <a:chExt cx="2744788" cy="3284539"/>
            </a:xfrm>
          </p:grpSpPr>
          <p:sp>
            <p:nvSpPr>
              <p:cNvPr id="37" name="Rectangle 36"/>
              <p:cNvSpPr/>
              <p:nvPr/>
            </p:nvSpPr>
            <p:spPr>
              <a:xfrm>
                <a:off x="6400800" y="3276599"/>
                <a:ext cx="15240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fun1</a:t>
                </a:r>
              </a:p>
            </p:txBody>
          </p:sp>
          <p:sp>
            <p:nvSpPr>
              <p:cNvPr id="38" name="Rectangle 37"/>
              <p:cNvSpPr/>
              <p:nvPr/>
            </p:nvSpPr>
            <p:spPr>
              <a:xfrm>
                <a:off x="5245100" y="5275263"/>
                <a:ext cx="153670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fun2</a:t>
                </a:r>
              </a:p>
            </p:txBody>
          </p:sp>
          <p:cxnSp>
            <p:nvCxnSpPr>
              <p:cNvPr id="39" name="Elbow Connector 38"/>
              <p:cNvCxnSpPr>
                <a:stCxn id="38" idx="0"/>
                <a:endCxn id="37" idx="2"/>
              </p:cNvCxnSpPr>
              <p:nvPr/>
            </p:nvCxnSpPr>
            <p:spPr>
              <a:xfrm rot="5400000" flipH="1" flipV="1">
                <a:off x="6122193" y="4234656"/>
                <a:ext cx="931863" cy="114935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37" idx="2"/>
                <a:endCxn id="40" idx="0"/>
              </p:cNvCxnSpPr>
              <p:nvPr/>
            </p:nvCxnSpPr>
            <p:spPr>
              <a:xfrm rot="16200000" flipH="1">
                <a:off x="7110412" y="4395787"/>
                <a:ext cx="931863" cy="827088"/>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sp>
        <p:nvSpPr>
          <p:cNvPr id="43" name="Rectangle 42"/>
          <p:cNvSpPr/>
          <p:nvPr/>
        </p:nvSpPr>
        <p:spPr>
          <a:xfrm>
            <a:off x="7380288"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y,z</a:t>
            </a:r>
          </a:p>
        </p:txBody>
      </p:sp>
      <p:sp>
        <p:nvSpPr>
          <p:cNvPr id="44" name="Rectangle 43"/>
          <p:cNvSpPr/>
          <p:nvPr/>
        </p:nvSpPr>
        <p:spPr>
          <a:xfrm>
            <a:off x="5434013"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x</a:t>
            </a:r>
          </a:p>
          <a:p>
            <a:pPr eaLnBrk="1" hangingPunct="1">
              <a:defRPr/>
            </a:pPr>
            <a:endParaRPr lang="en-US" sz="1400" dirty="0">
              <a:solidFill>
                <a:schemeClr val="tx1"/>
              </a:solidFill>
              <a:latin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randombar(horizontal)">
                                      <p:cBhvr>
                                        <p:cTn id="26" dur="500"/>
                                        <p:tgtEl>
                                          <p:spTgt spid="4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randombar(horizontal)">
                                      <p:cBhvr>
                                        <p:cTn id="3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7" grpId="0" animBg="1"/>
      <p:bldP spid="43" grpId="0" animBg="1"/>
      <p:bldP spid="4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dirty="0" smtClean="0"/>
              <a:t>(As previously mentioned the documentation should include)</a:t>
            </a:r>
          </a:p>
          <a:p>
            <a:pPr lvl="1"/>
            <a:r>
              <a:rPr lang="en-US" altLang="en-US" dirty="0" smtClean="0"/>
              <a:t>The type and number of </a:t>
            </a:r>
            <a:r>
              <a:rPr lang="en-US" altLang="en-US" dirty="0" err="1" smtClean="0"/>
              <a:t>parameterss</a:t>
            </a:r>
            <a:r>
              <a:rPr lang="en-US" altLang="en-US" dirty="0" smtClean="0"/>
              <a:t>/inputs </a:t>
            </a:r>
            <a:r>
              <a:rPr lang="en-US" altLang="en-US" dirty="0" smtClean="0"/>
              <a:t>e.g., </a:t>
            </a:r>
            <a:r>
              <a:rPr lang="en-US" altLang="en-US" dirty="0" smtClean="0">
                <a:solidFill>
                  <a:srgbClr val="00B0F0"/>
                </a:solidFill>
              </a:rPr>
              <a:t># fun(</a:t>
            </a:r>
            <a:r>
              <a:rPr lang="en-US" altLang="en-US" dirty="0" err="1" smtClean="0">
                <a:solidFill>
                  <a:srgbClr val="00B0F0"/>
                </a:solidFill>
              </a:rPr>
              <a:t>int,string</a:t>
            </a:r>
            <a:r>
              <a:rPr lang="en-US" altLang="en-US" dirty="0" smtClean="0">
                <a:solidFill>
                  <a:srgbClr val="00B0F0"/>
                </a:solidFill>
              </a:rPr>
              <a:t>)</a:t>
            </a:r>
          </a:p>
          <a:p>
            <a:pPr lvl="1"/>
            <a:r>
              <a:rPr lang="en-US" altLang="en-US" dirty="0" smtClean="0"/>
              <a:t>The type and number of return values e.g., </a:t>
            </a:r>
            <a:r>
              <a:rPr lang="en-US" altLang="en-US" dirty="0" smtClean="0">
                <a:solidFill>
                  <a:srgbClr val="00B0F0"/>
                </a:solidFill>
              </a:rPr>
              <a:t># returns(</a:t>
            </a:r>
            <a:r>
              <a:rPr lang="en-US" altLang="en-US" dirty="0" err="1" smtClean="0">
                <a:solidFill>
                  <a:srgbClr val="00B0F0"/>
                </a:solidFill>
              </a:rPr>
              <a:t>float,float,int</a:t>
            </a:r>
            <a:r>
              <a:rPr lang="en-US" altLang="en-US" dirty="0" smtClean="0">
                <a:solidFill>
                  <a:srgbClr val="00B0F0"/>
                </a:solidFill>
              </a:rPr>
              <a:t>)</a:t>
            </a:r>
          </a:p>
          <a:p>
            <a:r>
              <a:rPr lang="en-US" altLang="en-US" dirty="0" smtClean="0"/>
              <a:t>Additional documentation</a:t>
            </a:r>
          </a:p>
          <a:p>
            <a:pPr lvl="1"/>
            <a:r>
              <a:rPr lang="en-US" altLang="en-US" dirty="0" smtClean="0"/>
              <a:t>Functions are a ‘mini’ program.</a:t>
            </a:r>
          </a:p>
          <a:p>
            <a:pPr lvl="1"/>
            <a:r>
              <a:rPr lang="en-US" altLang="en-US" dirty="0" smtClean="0"/>
              <a:t>Consequently the manner in which an entire program is documented should also repeated in a similar process for each function:</a:t>
            </a:r>
          </a:p>
          <a:p>
            <a:pPr lvl="2"/>
            <a:r>
              <a:rPr lang="en-US" altLang="en-US" dirty="0" smtClean="0"/>
              <a:t>Features list.</a:t>
            </a:r>
          </a:p>
          <a:p>
            <a:pPr lvl="2"/>
            <a:r>
              <a:rPr lang="en-US" altLang="en-US" dirty="0" smtClean="0"/>
              <a:t>Limitations, assumptions e.g., if a function will divide two parameters then the documentation should indicate that the function requires that the denominator is not zero.</a:t>
            </a:r>
          </a:p>
          <a:p>
            <a:pPr lvl="2"/>
            <a:r>
              <a:rPr lang="en-US" altLang="en-US" dirty="0" smtClean="0"/>
              <a:t>(Authorship and version number may or may not be necessary for the purposes of this class although they are often included in actual practice).</a:t>
            </a:r>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dirty="0" smtClean="0"/>
              <a:t>Doc Strings (If There Is Time)</a:t>
            </a:r>
          </a:p>
        </p:txBody>
      </p:sp>
      <p:sp>
        <p:nvSpPr>
          <p:cNvPr id="3" name="Content Placeholder 2"/>
          <p:cNvSpPr>
            <a:spLocks noGrp="1"/>
          </p:cNvSpPr>
          <p:nvPr>
            <p:ph idx="1"/>
          </p:nvPr>
        </p:nvSpPr>
        <p:spPr/>
        <p:txBody>
          <a:bodyPr/>
          <a:lstStyle/>
          <a:p>
            <a:pPr>
              <a:defRPr/>
            </a:pPr>
            <a:r>
              <a:rPr lang="en-US" dirty="0" smtClean="0">
                <a:ea typeface="MS PGothic" pitchFamily="34" charset="-128"/>
              </a:rPr>
              <a:t>A special form of documentation:</a:t>
            </a:r>
          </a:p>
          <a:p>
            <a:pPr lvl="1">
              <a:defRPr/>
            </a:pPr>
            <a:r>
              <a:rPr lang="en-US" b="1" dirty="0" smtClean="0">
                <a:ea typeface="MS PGothic" pitchFamily="34" charset="-128"/>
              </a:rPr>
              <a:t>Characteristic 1</a:t>
            </a:r>
            <a:r>
              <a:rPr lang="en-US" dirty="0" smtClean="0">
                <a:ea typeface="MS PGothic" pitchFamily="34" charset="-128"/>
              </a:rPr>
              <a:t>: It allows for documentation to span multiple lines</a:t>
            </a:r>
          </a:p>
          <a:p>
            <a:pPr lvl="1">
              <a:defRPr/>
            </a:pPr>
            <a:r>
              <a:rPr lang="en-US" dirty="0" smtClean="0">
                <a:ea typeface="MS PGothic" pitchFamily="34" charset="-128"/>
              </a:rPr>
              <a:t>Example:</a:t>
            </a:r>
          </a:p>
          <a:p>
            <a:pPr marL="571500" lvl="2" indent="0">
              <a:buFont typeface="Arial" charset="0"/>
              <a:buNone/>
              <a:defRPr/>
            </a:pPr>
            <a:r>
              <a:rPr lang="en-US" dirty="0" smtClean="0">
                <a:ea typeface="MS PGothic" pitchFamily="34" charset="-128"/>
              </a:rPr>
              <a:t>"""  (triple double quotes)</a:t>
            </a:r>
            <a:endParaRPr lang="en-US" dirty="0" smtClean="0">
              <a:latin typeface="Consolas" panose="020B0609020204030204" pitchFamily="49" charset="0"/>
              <a:ea typeface="MS PGothic" pitchFamily="34" charset="-128"/>
              <a:cs typeface="Consolas" panose="020B0609020204030204" pitchFamily="49" charset="0"/>
            </a:endParaRP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function</a:t>
            </a:r>
            <a:r>
              <a:rPr lang="en-US" dirty="0">
                <a:latin typeface="Consolas" panose="020B0609020204030204" pitchFamily="49" charset="0"/>
                <a:ea typeface="MS PGothic" pitchFamily="34" charset="-128"/>
                <a:cs typeface="Consolas" panose="020B0609020204030204" pitchFamily="49" charset="0"/>
              </a:rPr>
              <a:t>: </a:t>
            </a:r>
            <a:r>
              <a:rPr lang="en-US" dirty="0" err="1" smtClean="0">
                <a:latin typeface="Consolas" panose="020B0609020204030204" pitchFamily="49" charset="0"/>
                <a:ea typeface="MS PGothic" pitchFamily="34" charset="-128"/>
                <a:cs typeface="Consolas" panose="020B0609020204030204" pitchFamily="49" charset="0"/>
              </a:rPr>
              <a:t>getInputs</a:t>
            </a:r>
            <a:endParaRPr lang="en-US" dirty="0">
              <a:latin typeface="Consolas" panose="020B0609020204030204" pitchFamily="49" charset="0"/>
              <a:ea typeface="MS PGothic" pitchFamily="34" charset="-128"/>
              <a:cs typeface="Consolas" panose="020B0609020204030204" pitchFamily="49" charset="0"/>
            </a:endParaRP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a:t>
            </a:r>
            <a:r>
              <a:rPr lang="en-US" dirty="0" err="1" smtClean="0">
                <a:latin typeface="Consolas" panose="020B0609020204030204" pitchFamily="49" charset="0"/>
                <a:ea typeface="MS PGothic" pitchFamily="34" charset="-128"/>
                <a:cs typeface="Consolas" panose="020B0609020204030204" pitchFamily="49" charset="0"/>
              </a:rPr>
              <a:t>getInputs</a:t>
            </a:r>
            <a:r>
              <a:rPr lang="en-US" dirty="0" smtClean="0">
                <a:latin typeface="Consolas" panose="020B0609020204030204" pitchFamily="49" charset="0"/>
                <a:ea typeface="MS PGothic" pitchFamily="34" charset="-128"/>
                <a:cs typeface="Consolas" panose="020B0609020204030204" pitchFamily="49" charset="0"/>
              </a:rPr>
              <a:t>(none)</a:t>
            </a: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@returns(</a:t>
            </a:r>
            <a:r>
              <a:rPr lang="en-US" dirty="0" err="1" smtClean="0">
                <a:latin typeface="Consolas" panose="020B0609020204030204" pitchFamily="49" charset="0"/>
                <a:ea typeface="MS PGothic" pitchFamily="34" charset="-128"/>
                <a:cs typeface="Consolas" panose="020B0609020204030204" pitchFamily="49" charset="0"/>
              </a:rPr>
              <a:t>float,float,int</a:t>
            </a:r>
            <a:r>
              <a:rPr lang="en-US" dirty="0" smtClean="0">
                <a:latin typeface="Consolas" panose="020B0609020204030204" pitchFamily="49" charset="0"/>
                <a:ea typeface="MS PGothic" pitchFamily="34" charset="-128"/>
                <a:cs typeface="Consolas" panose="020B0609020204030204" pitchFamily="49" charset="0"/>
              </a:rPr>
              <a:t>)</a:t>
            </a:r>
          </a:p>
          <a:p>
            <a:pPr marL="57150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a:t>
            </a:r>
            <a:r>
              <a:rPr lang="en-US" dirty="0" smtClean="0">
                <a:latin typeface="Consolas" panose="020B0609020204030204" pitchFamily="49" charset="0"/>
                <a:ea typeface="MS PGothic" pitchFamily="34" charset="-128"/>
                <a:cs typeface="Consolas" panose="020B0609020204030204" pitchFamily="49" charset="0"/>
              </a:rPr>
              <a:t>Prompt </a:t>
            </a:r>
            <a:r>
              <a:rPr lang="en-US" dirty="0">
                <a:latin typeface="Consolas" panose="020B0609020204030204" pitchFamily="49" charset="0"/>
                <a:ea typeface="MS PGothic" pitchFamily="34" charset="-128"/>
                <a:cs typeface="Consolas" panose="020B0609020204030204" pitchFamily="49" charset="0"/>
              </a:rPr>
              <a:t>the user for the inputs to the operation: principle, rate, </a:t>
            </a:r>
            <a:r>
              <a:rPr lang="en-US" dirty="0" smtClean="0">
                <a:latin typeface="Consolas" panose="020B0609020204030204" pitchFamily="49" charset="0"/>
                <a:ea typeface="MS PGothic" pitchFamily="34" charset="-128"/>
                <a:cs typeface="Consolas" panose="020B0609020204030204" pitchFamily="49" charset="0"/>
              </a:rPr>
              <a:t>time</a:t>
            </a: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a:t>
            </a:r>
          </a:p>
          <a:p>
            <a:pPr marL="51435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def </a:t>
            </a:r>
            <a:r>
              <a:rPr lang="en-US" dirty="0" err="1" smtClean="0">
                <a:latin typeface="Consolas" panose="020B0609020204030204" pitchFamily="49" charset="0"/>
                <a:ea typeface="MS PGothic" pitchFamily="34" charset="-128"/>
                <a:cs typeface="Consolas" panose="020B0609020204030204" pitchFamily="49" charset="0"/>
              </a:rPr>
              <a:t>getInputs</a:t>
            </a:r>
            <a:r>
              <a:rPr lang="en-US" dirty="0" smtClean="0">
                <a:latin typeface="Consolas" panose="020B0609020204030204" pitchFamily="49" charset="0"/>
                <a:ea typeface="MS PGothic" pitchFamily="34" charset="-128"/>
                <a:cs typeface="Consolas" panose="020B0609020204030204" pitchFamily="49" charset="0"/>
              </a:rPr>
              <a:t>():</a:t>
            </a:r>
          </a:p>
          <a:p>
            <a:pPr marL="51435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 </a:t>
            </a:r>
            <a:r>
              <a:rPr lang="en-US" dirty="0" smtClean="0">
                <a:latin typeface="Consolas" panose="020B0609020204030204" pitchFamily="49" charset="0"/>
                <a:ea typeface="MS PGothic" pitchFamily="34" charset="-128"/>
                <a:cs typeface="Consolas" panose="020B0609020204030204" pitchFamily="49" charset="0"/>
              </a:rPr>
              <a:t>   ...</a:t>
            </a:r>
            <a:endParaRPr lang="en-US" dirty="0">
              <a:latin typeface="Consolas" panose="020B0609020204030204" pitchFamily="49" charset="0"/>
              <a:ea typeface="MS PGothic" pitchFamily="34" charset="-128"/>
              <a:cs typeface="Consolas" panose="020B0609020204030204" pitchFamily="49" charset="0"/>
            </a:endParaRPr>
          </a:p>
          <a:p>
            <a:pPr marL="51435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    return(principle</a:t>
            </a:r>
            <a:r>
              <a:rPr lang="en-US" dirty="0">
                <a:latin typeface="Consolas" panose="020B0609020204030204" pitchFamily="49" charset="0"/>
                <a:ea typeface="MS PGothic" pitchFamily="34" charset="-128"/>
                <a:cs typeface="Consolas" panose="020B0609020204030204" pitchFamily="49" charset="0"/>
              </a:rPr>
              <a:t>, rate, time)</a:t>
            </a:r>
            <a:endParaRPr lang="en-US" dirty="0" smtClean="0">
              <a:latin typeface="Consolas" panose="020B0609020204030204" pitchFamily="49" charset="0"/>
              <a:ea typeface="MS PGothic" pitchFamily="34" charset="-128"/>
              <a:cs typeface="Consolas" panose="020B0609020204030204" pitchFamily="49"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altLang="en-US" smtClean="0"/>
              <a:t>Doc Strings (If There Is Time, 2)</a:t>
            </a:r>
          </a:p>
        </p:txBody>
      </p:sp>
      <p:sp>
        <p:nvSpPr>
          <p:cNvPr id="3" name="Content Placeholder 2"/>
          <p:cNvSpPr>
            <a:spLocks noGrp="1"/>
          </p:cNvSpPr>
          <p:nvPr>
            <p:ph idx="1"/>
          </p:nvPr>
        </p:nvSpPr>
        <p:spPr/>
        <p:txBody>
          <a:bodyPr/>
          <a:lstStyle/>
          <a:p>
            <a:pPr lvl="1"/>
            <a:r>
              <a:rPr lang="en-US" altLang="en-US" b="1" smtClean="0"/>
              <a:t>Characteristic 2</a:t>
            </a:r>
            <a:r>
              <a:rPr lang="en-US" altLang="en-US" smtClean="0"/>
              <a:t>: it can provide help as the program is running in Python’s interactive mode.</a:t>
            </a:r>
          </a:p>
          <a:p>
            <a:pPr lvl="1"/>
            <a:r>
              <a:rPr lang="en-US" altLang="en-US" smtClean="0"/>
              <a:t>Example: program is stored in file called “</a:t>
            </a:r>
            <a:r>
              <a:rPr lang="en-US" altLang="en-US" smtClean="0">
                <a:latin typeface="Consolas" pitchFamily="49" charset="0"/>
              </a:rPr>
              <a:t>doc_strings.py</a:t>
            </a:r>
            <a:r>
              <a:rPr lang="en-US" altLang="en-US" smtClean="0"/>
              <a:t>”</a:t>
            </a:r>
          </a:p>
          <a:p>
            <a:pPr lvl="1"/>
            <a:r>
              <a:rPr lang="en-US" altLang="en-US" smtClean="0"/>
              <a:t>Interactive mode is invoked by typing “</a:t>
            </a:r>
            <a:r>
              <a:rPr lang="en-US" altLang="en-US" smtClean="0">
                <a:latin typeface="Consolas" pitchFamily="49" charset="0"/>
              </a:rPr>
              <a:t>python</a:t>
            </a:r>
            <a:r>
              <a:rPr lang="en-US" altLang="en-US" smtClean="0"/>
              <a:t>” at the command line (no program name) </a:t>
            </a:r>
          </a:p>
          <a:p>
            <a:pPr lvl="1"/>
            <a:endParaRPr lang="en-US" altLang="en-US" smtClean="0"/>
          </a:p>
          <a:p>
            <a:pPr lvl="1"/>
            <a:endParaRPr lang="en-US" altLang="en-US" smtClean="0"/>
          </a:p>
        </p:txBody>
      </p:sp>
      <p:grpSp>
        <p:nvGrpSpPr>
          <p:cNvPr id="7" name="Group 6"/>
          <p:cNvGrpSpPr>
            <a:grpSpLocks/>
          </p:cNvGrpSpPr>
          <p:nvPr/>
        </p:nvGrpSpPr>
        <p:grpSpPr bwMode="auto">
          <a:xfrm>
            <a:off x="0" y="2824163"/>
            <a:ext cx="4267200" cy="3117850"/>
            <a:chOff x="0" y="3320660"/>
            <a:chExt cx="4267200" cy="3117007"/>
          </a:xfrm>
        </p:grpSpPr>
        <p:sp>
          <p:nvSpPr>
            <p:cNvPr id="4" name="Rectangle 3"/>
            <p:cNvSpPr/>
            <p:nvPr/>
          </p:nvSpPr>
          <p:spPr>
            <a:xfrm>
              <a:off x="0" y="3695209"/>
              <a:ext cx="4267200" cy="274245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function: </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(none)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@returns(</a:t>
              </a:r>
              <a:r>
                <a:rPr lang="en-US" sz="1600" b="1" dirty="0" err="1">
                  <a:solidFill>
                    <a:schemeClr val="bg1"/>
                  </a:solidFill>
                  <a:latin typeface="Consolas" panose="020B0609020204030204" pitchFamily="49" charset="0"/>
                  <a:cs typeface="Consolas" panose="020B0609020204030204" pitchFamily="49" charset="0"/>
                </a:rPr>
                <a:t>float,float,int</a:t>
              </a: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@Prompt the user for the inputs to the operation: principle, rate, time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a:t>
              </a:r>
            </a:p>
            <a:p>
              <a:pPr eaLnBrk="1" hangingPunct="1">
                <a:defRPr/>
              </a:pPr>
              <a:r>
                <a:rPr lang="en-US" sz="1600" b="1" dirty="0">
                  <a:solidFill>
                    <a:schemeClr val="bg1"/>
                  </a:solidFill>
                  <a:latin typeface="Consolas" panose="020B0609020204030204" pitchFamily="49" charset="0"/>
                  <a:cs typeface="Consolas" panose="020B0609020204030204" pitchFamily="49" charset="0"/>
                </a:rPr>
                <a:t>def </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return(principle, rate, time)</a:t>
              </a:r>
            </a:p>
            <a:p>
              <a:pPr eaLnBrk="1" hangingPunct="1">
                <a:defRPr/>
              </a:pPr>
              <a:endParaRPr lang="en-US" dirty="0">
                <a:solidFill>
                  <a:schemeClr val="tx1"/>
                </a:solidFill>
              </a:endParaRPr>
            </a:p>
          </p:txBody>
        </p:sp>
        <p:sp>
          <p:nvSpPr>
            <p:cNvPr id="92172" name="Rectangle 4"/>
            <p:cNvSpPr>
              <a:spLocks noChangeArrowheads="1"/>
            </p:cNvSpPr>
            <p:nvPr/>
          </p:nvSpPr>
          <p:spPr bwMode="auto">
            <a:xfrm>
              <a:off x="0" y="3320660"/>
              <a:ext cx="18652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a:latin typeface="Consolas" pitchFamily="49" charset="0"/>
                </a:rPr>
                <a:t>doc_strings.py</a:t>
              </a:r>
              <a:endParaRPr lang="en-US" altLang="en-US"/>
            </a:p>
          </p:txBody>
        </p:sp>
      </p:grpSp>
      <p:grpSp>
        <p:nvGrpSpPr>
          <p:cNvPr id="11" name="Group 10"/>
          <p:cNvGrpSpPr>
            <a:grpSpLocks/>
          </p:cNvGrpSpPr>
          <p:nvPr/>
        </p:nvGrpSpPr>
        <p:grpSpPr bwMode="auto">
          <a:xfrm>
            <a:off x="4811713" y="2600325"/>
            <a:ext cx="2681287" cy="517525"/>
            <a:chOff x="4812254" y="2600213"/>
            <a:chExt cx="2681343" cy="517257"/>
          </a:xfrm>
        </p:grpSpPr>
        <p:pic>
          <p:nvPicPr>
            <p:cNvPr id="92169" name="Picture 2"/>
            <p:cNvPicPr>
              <a:picLocks noChangeAspect="1" noChangeArrowheads="1"/>
            </p:cNvPicPr>
            <p:nvPr/>
          </p:nvPicPr>
          <p:blipFill>
            <a:blip r:embed="rId2">
              <a:extLst>
                <a:ext uri="{28A0092B-C50C-407E-A947-70E740481C1C}">
                  <a14:useLocalDpi xmlns:a14="http://schemas.microsoft.com/office/drawing/2010/main" val="0"/>
                </a:ext>
              </a:extLst>
            </a:blip>
            <a:srcRect r="68549" b="94348"/>
            <a:stretch>
              <a:fillRect/>
            </a:stretch>
          </p:blipFill>
          <p:spPr bwMode="auto">
            <a:xfrm>
              <a:off x="4812254" y="2900524"/>
              <a:ext cx="2279725" cy="216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70" name="TextBox 9"/>
            <p:cNvSpPr txBox="1">
              <a:spLocks noChangeArrowheads="1"/>
            </p:cNvSpPr>
            <p:nvPr/>
          </p:nvSpPr>
          <p:spPr bwMode="auto">
            <a:xfrm>
              <a:off x="4826597" y="2600213"/>
              <a:ext cx="2667000" cy="26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Start interactive mode</a:t>
              </a:r>
            </a:p>
          </p:txBody>
        </p:sp>
      </p:grpSp>
      <p:grpSp>
        <p:nvGrpSpPr>
          <p:cNvPr id="13" name="Group 12"/>
          <p:cNvGrpSpPr>
            <a:grpSpLocks/>
          </p:cNvGrpSpPr>
          <p:nvPr/>
        </p:nvGrpSpPr>
        <p:grpSpPr bwMode="auto">
          <a:xfrm>
            <a:off x="4805363" y="3325813"/>
            <a:ext cx="4330700" cy="3524250"/>
            <a:chOff x="4805082" y="3326579"/>
            <a:chExt cx="4331746" cy="3523353"/>
          </a:xfrm>
        </p:grpSpPr>
        <p:pic>
          <p:nvPicPr>
            <p:cNvPr id="92167" name="Picture 2"/>
            <p:cNvPicPr>
              <a:picLocks noChangeAspect="1" noChangeArrowheads="1"/>
            </p:cNvPicPr>
            <p:nvPr/>
          </p:nvPicPr>
          <p:blipFill>
            <a:blip r:embed="rId2">
              <a:extLst>
                <a:ext uri="{28A0092B-C50C-407E-A947-70E740481C1C}">
                  <a14:useLocalDpi xmlns:a14="http://schemas.microsoft.com/office/drawing/2010/main" val="0"/>
                </a:ext>
              </a:extLst>
            </a:blip>
            <a:srcRect l="-37" t="17821" r="40375" b="211"/>
            <a:stretch>
              <a:fillRect/>
            </a:stretch>
          </p:blipFill>
          <p:spPr bwMode="auto">
            <a:xfrm>
              <a:off x="4812254" y="3703432"/>
              <a:ext cx="4324574" cy="314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68" name="TextBox 11"/>
            <p:cNvSpPr txBox="1">
              <a:spLocks noChangeArrowheads="1"/>
            </p:cNvSpPr>
            <p:nvPr/>
          </p:nvSpPr>
          <p:spPr bwMode="auto">
            <a:xfrm>
              <a:off x="4805082" y="3326579"/>
              <a:ext cx="2667000" cy="26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Viewing help (doc string)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altLang="en-US" smtClean="0"/>
              <a:t>Boolean Functions</a:t>
            </a:r>
          </a:p>
        </p:txBody>
      </p:sp>
      <p:sp>
        <p:nvSpPr>
          <p:cNvPr id="3" name="Content Placeholder 2"/>
          <p:cNvSpPr>
            <a:spLocks noGrp="1"/>
          </p:cNvSpPr>
          <p:nvPr>
            <p:ph idx="1"/>
          </p:nvPr>
        </p:nvSpPr>
        <p:spPr/>
        <p:txBody>
          <a:bodyPr/>
          <a:lstStyle/>
          <a:p>
            <a:r>
              <a:rPr lang="en-US" altLang="en-US" smtClean="0"/>
              <a:t>Return a Boolean value (true/false): </a:t>
            </a:r>
            <a:r>
              <a:rPr lang="ja-JP" altLang="en-US" smtClean="0"/>
              <a:t>“</a:t>
            </a:r>
            <a:r>
              <a:rPr lang="en-US" altLang="ja-JP" smtClean="0"/>
              <a:t>Asks a question</a:t>
            </a:r>
            <a:r>
              <a:rPr lang="ja-JP" altLang="en-US" smtClean="0"/>
              <a:t>”</a:t>
            </a:r>
            <a:endParaRPr lang="en-US" altLang="ja-JP" smtClean="0"/>
          </a:p>
          <a:p>
            <a:r>
              <a:rPr lang="en-US" altLang="en-US" smtClean="0"/>
              <a:t>Typically the Boolean function will </a:t>
            </a:r>
            <a:r>
              <a:rPr lang="ja-JP" altLang="en-US" smtClean="0"/>
              <a:t>‘</a:t>
            </a:r>
            <a:r>
              <a:rPr lang="en-US" altLang="ja-JP" smtClean="0"/>
              <a:t>ask the question</a:t>
            </a:r>
            <a:r>
              <a:rPr lang="ja-JP" altLang="en-US" smtClean="0"/>
              <a:t>’</a:t>
            </a:r>
            <a:r>
              <a:rPr lang="en-US" altLang="ja-JP" smtClean="0"/>
              <a:t> about a parameter(s)</a:t>
            </a:r>
          </a:p>
          <a:p>
            <a:r>
              <a:rPr lang="en-US" altLang="en-US" smtClean="0"/>
              <a:t>Example:</a:t>
            </a:r>
          </a:p>
          <a:p>
            <a:pPr lvl="1"/>
            <a:r>
              <a:rPr lang="en-US" altLang="en-US" smtClean="0"/>
              <a:t>Is it true that the string can be converted to a number?</a:t>
            </a:r>
          </a:p>
          <a:p>
            <a:pPr lvl="1"/>
            <a:endParaRPr lang="en-US" altLang="en-US" smtClean="0"/>
          </a:p>
          <a:p>
            <a:pPr lvl="1">
              <a:buFont typeface="Arial" charset="0"/>
              <a:buNone/>
            </a:pPr>
            <a:r>
              <a:rPr lang="en-US" altLang="en-US" sz="1600" smtClean="0">
                <a:latin typeface="Consolas" pitchFamily="49" charset="0"/>
              </a:rPr>
              <a:t>aString = input("Enter age: ")</a:t>
            </a:r>
          </a:p>
          <a:p>
            <a:pPr lvl="1">
              <a:buFont typeface="Arial" charset="0"/>
              <a:buNone/>
            </a:pPr>
            <a:r>
              <a:rPr lang="en-US" altLang="en-US" sz="1600" smtClean="0">
                <a:latin typeface="Consolas" pitchFamily="49" charset="0"/>
              </a:rPr>
              <a:t>ageOK = isNum(aString)</a:t>
            </a:r>
          </a:p>
          <a:p>
            <a:pPr lvl="1">
              <a:buFont typeface="Arial" charset="0"/>
              <a:buNone/>
            </a:pPr>
            <a:r>
              <a:rPr lang="en-US" altLang="en-US" sz="1600" smtClean="0">
                <a:latin typeface="Consolas" pitchFamily="49" charset="0"/>
              </a:rPr>
              <a:t>if (ageOK != True):</a:t>
            </a:r>
          </a:p>
          <a:p>
            <a:pPr lvl="1">
              <a:buFont typeface="Arial" charset="0"/>
              <a:buNone/>
            </a:pPr>
            <a:r>
              <a:rPr lang="en-US" altLang="en-US" sz="1600" smtClean="0">
                <a:latin typeface="Consolas" pitchFamily="49" charset="0"/>
              </a:rPr>
              <a:t>   print("Age must be a numeric value")</a:t>
            </a:r>
          </a:p>
          <a:p>
            <a:pPr lvl="1">
              <a:buFont typeface="Arial" charset="0"/>
              <a:buNone/>
            </a:pPr>
            <a:r>
              <a:rPr lang="en-US" altLang="en-US" sz="1600" smtClean="0">
                <a:latin typeface="Consolas" pitchFamily="49" charset="0"/>
              </a:rPr>
              <a:t>else:</a:t>
            </a:r>
          </a:p>
          <a:p>
            <a:pPr lvl="1">
              <a:buFont typeface="Arial" charset="0"/>
              <a:buNone/>
            </a:pPr>
            <a:r>
              <a:rPr lang="en-US" altLang="en-US" sz="1600" b="1" smtClean="0">
                <a:solidFill>
                  <a:srgbClr val="00B0F0"/>
                </a:solidFill>
                <a:latin typeface="Consolas" pitchFamily="49" charset="0"/>
              </a:rPr>
              <a:t>   # OK to convert the string to a number</a:t>
            </a:r>
          </a:p>
          <a:p>
            <a:pPr lvl="1">
              <a:buFont typeface="Arial" charset="0"/>
              <a:buNone/>
            </a:pPr>
            <a:r>
              <a:rPr lang="en-US" altLang="en-US" sz="1600" smtClean="0">
                <a:latin typeface="Consolas" pitchFamily="49" charset="0"/>
              </a:rPr>
              <a:t>   age = int(aString)</a:t>
            </a:r>
          </a:p>
        </p:txBody>
      </p:sp>
      <p:grpSp>
        <p:nvGrpSpPr>
          <p:cNvPr id="8" name="Group 7"/>
          <p:cNvGrpSpPr>
            <a:grpSpLocks/>
          </p:cNvGrpSpPr>
          <p:nvPr/>
        </p:nvGrpSpPr>
        <p:grpSpPr bwMode="auto">
          <a:xfrm>
            <a:off x="3505200" y="3233738"/>
            <a:ext cx="5181600" cy="1077912"/>
            <a:chOff x="3505200" y="3233291"/>
            <a:chExt cx="5181600" cy="1077675"/>
          </a:xfrm>
        </p:grpSpPr>
        <p:cxnSp>
          <p:nvCxnSpPr>
            <p:cNvPr id="5" name="Straight Arrow Connector 4"/>
            <p:cNvCxnSpPr/>
            <p:nvPr/>
          </p:nvCxnSpPr>
          <p:spPr>
            <a:xfrm flipV="1">
              <a:off x="3505200" y="3504693"/>
              <a:ext cx="2743200" cy="45709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3190" name="TextBox 5"/>
            <p:cNvSpPr txBox="1">
              <a:spLocks noChangeArrowheads="1"/>
            </p:cNvSpPr>
            <p:nvPr/>
          </p:nvSpPr>
          <p:spPr bwMode="auto">
            <a:xfrm>
              <a:off x="6248400" y="3233291"/>
              <a:ext cx="2438400" cy="107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b="1" dirty="0">
                  <a:solidFill>
                    <a:srgbClr val="00B0F0"/>
                  </a:solidFill>
                  <a:latin typeface="Consolas" pitchFamily="49" charset="0"/>
                </a:rPr>
                <a:t># Boolean function</a:t>
              </a:r>
            </a:p>
            <a:p>
              <a:pPr eaLnBrk="1" hangingPunct="1"/>
              <a:r>
                <a:rPr lang="en-US" altLang="en-US" sz="1600" dirty="0">
                  <a:latin typeface="Consolas" pitchFamily="49" charset="0"/>
                </a:rPr>
                <a:t>def </a:t>
              </a:r>
              <a:r>
                <a:rPr lang="en-US" altLang="en-US" sz="1600" dirty="0" err="1">
                  <a:latin typeface="Consolas" pitchFamily="49" charset="0"/>
                </a:rPr>
                <a:t>isNum</a:t>
              </a:r>
              <a:r>
                <a:rPr lang="en-US" altLang="en-US" sz="1600" dirty="0">
                  <a:latin typeface="Consolas" pitchFamily="49" charset="0"/>
                </a:rPr>
                <a:t>(</a:t>
              </a:r>
              <a:r>
                <a:rPr lang="en-US" altLang="en-US" sz="1600" dirty="0" err="1">
                  <a:latin typeface="Consolas" pitchFamily="49" charset="0"/>
                </a:rPr>
                <a:t>aString</a:t>
              </a:r>
              <a:r>
                <a:rPr lang="en-US" altLang="en-US" sz="1600" dirty="0">
                  <a:latin typeface="Consolas" pitchFamily="49" charset="0"/>
                </a:rPr>
                <a:t>):</a:t>
              </a:r>
            </a:p>
            <a:p>
              <a:pPr eaLnBrk="1" hangingPunct="1"/>
              <a:r>
                <a:rPr lang="en-US" altLang="en-US" sz="1600" b="1" dirty="0">
                  <a:solidFill>
                    <a:srgbClr val="00B0F0"/>
                  </a:solidFill>
                  <a:latin typeface="Consolas" pitchFamily="49" charset="0"/>
                </a:rPr>
                <a:t>   # Returns (True</a:t>
              </a:r>
            </a:p>
            <a:p>
              <a:pPr eaLnBrk="1" hangingPunct="1"/>
              <a:r>
                <a:rPr lang="en-US" altLang="en-US" sz="1600" b="1" dirty="0">
                  <a:solidFill>
                    <a:srgbClr val="00B0F0"/>
                  </a:solidFill>
                  <a:latin typeface="Consolas" pitchFamily="49" charset="0"/>
                </a:rPr>
                <a:t>   # or 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smtClean="0"/>
              <a:t>Clear function: A function that squares a number.</a:t>
            </a:r>
          </a:p>
          <a:p>
            <a:pPr marL="803275" lvl="2" indent="-342900">
              <a:buFontTx/>
              <a:buAutoNum type="alphaLcParenR"/>
            </a:pPr>
            <a:r>
              <a:rPr lang="en-US" altLang="en-US" sz="2000" smtClean="0"/>
              <a:t>Ambiguous function: A function that calculates the square and the cube of a number.</a:t>
            </a:r>
          </a:p>
          <a:p>
            <a:pPr marL="796925" lvl="3" indent="-107950"/>
            <a:r>
              <a:rPr lang="en-US" altLang="en-US" sz="1800" smtClean="0"/>
              <a:t>Writing a function that is too specific makes it less useful (in this case what if we wanted to perform one operation but not the other).</a:t>
            </a:r>
          </a:p>
          <a:p>
            <a:pPr marL="803275" lvl="2" indent="-342900"/>
            <a:r>
              <a:rPr lang="en-US" altLang="en-US" sz="2000" smtClean="0"/>
              <a:t>Also functions that perform multiple tasks can be harder to test.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smtClean="0"/>
              <a:t>(Related to the previous point). Functions should have a self 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smtClean="0"/>
              <a:t>Good: </a:t>
            </a:r>
            <a:r>
              <a:rPr lang="en-US" altLang="en-US" sz="1800" smtClean="0">
                <a:latin typeface="Consolas" pitchFamily="49" charset="0"/>
              </a:rPr>
              <a:t>drawShape()</a:t>
            </a:r>
            <a:r>
              <a:rPr lang="en-US" altLang="en-US" sz="1800" smtClean="0"/>
              <a:t>, </a:t>
            </a:r>
            <a:r>
              <a:rPr lang="en-US" altLang="en-US" sz="1800" smtClean="0">
                <a:latin typeface="Consolas" pitchFamily="49" charset="0"/>
              </a:rPr>
              <a:t>toUpper()</a:t>
            </a:r>
          </a:p>
          <a:p>
            <a:pPr marL="631825" lvl="1" indent="-342900">
              <a:buFont typeface="Arial" charset="0"/>
              <a:buNone/>
            </a:pPr>
            <a:r>
              <a:rPr lang="en-US" altLang="en-US" sz="1800" smtClean="0">
                <a:latin typeface="Consolas" pitchFamily="49" charset="0"/>
              </a:rPr>
              <a:t>        isNum()</a:t>
            </a:r>
            <a:r>
              <a:rPr lang="en-US" altLang="en-US" sz="1800" smtClean="0">
                <a:latin typeface="Arial" charset="0"/>
              </a:rPr>
              <a:t>, </a:t>
            </a:r>
            <a:r>
              <a:rPr lang="en-US" altLang="en-US" sz="1800" smtClean="0">
                <a:latin typeface="Consolas" pitchFamily="49" charset="0"/>
              </a:rPr>
              <a:t>isUpper()</a:t>
            </a:r>
            <a:r>
              <a:rPr lang="en-US" altLang="en-US" sz="1800" smtClean="0">
                <a:latin typeface="Arial" charset="0"/>
              </a:rPr>
              <a:t>   </a:t>
            </a:r>
            <a:r>
              <a:rPr lang="en-US" altLang="en-US" sz="1800" smtClean="0">
                <a:solidFill>
                  <a:srgbClr val="00B0F0"/>
                </a:solidFill>
                <a:latin typeface="Arial" charset="0"/>
              </a:rPr>
              <a:t># Boolean functions: ask questions </a:t>
            </a:r>
            <a:endParaRPr lang="en-US" altLang="en-US" sz="1800" smtClean="0">
              <a:solidFill>
                <a:srgbClr val="00B0F0"/>
              </a:solidFill>
              <a:latin typeface="Consolas" pitchFamily="49" charset="0"/>
            </a:endParaRPr>
          </a:p>
          <a:p>
            <a:pPr marL="631825" lvl="1" indent="-342900">
              <a:buFontTx/>
              <a:buAutoNum type="alphaLcParenR"/>
            </a:pPr>
            <a:r>
              <a:rPr lang="en-US" altLang="en-US" sz="1800" smtClean="0"/>
              <a:t>Bad: </a:t>
            </a:r>
            <a:r>
              <a:rPr lang="en-US" altLang="en-US" sz="1800" smtClean="0">
                <a:latin typeface="Consolas" pitchFamily="49" charset="0"/>
              </a:rPr>
              <a:t>doIt()</a:t>
            </a:r>
            <a:r>
              <a:rPr lang="en-US" altLang="en-US" sz="1800" smtClean="0">
                <a:latin typeface="Arial" charset="0"/>
              </a:rPr>
              <a:t>, </a:t>
            </a:r>
            <a:r>
              <a:rPr lang="en-US" altLang="en-US" sz="1800" smtClean="0">
                <a:latin typeface="Consolas" pitchFamily="49" charset="0"/>
              </a:rPr>
              <a:t>go(), a()</a:t>
            </a:r>
          </a:p>
          <a:p>
            <a:pPr marL="457200" indent="-457200"/>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smtClean="0"/>
              <a:t>Try to avoid writing functions that are longer than one screen in length.</a:t>
            </a:r>
          </a:p>
          <a:p>
            <a:pPr marL="803275" lvl="2" indent="-342900">
              <a:buFontTx/>
              <a:buAutoNum type="alphaLcParenR"/>
            </a:pPr>
            <a:r>
              <a:rPr lang="en-US" altLang="en-US" sz="2000" smtClean="0"/>
              <a:t>Tracing functions that span multiple screens is more difficult.</a:t>
            </a:r>
          </a:p>
          <a:p>
            <a:pPr marL="457200" indent="-457200">
              <a:buFontTx/>
              <a:buAutoNum type="arabicPeriod" startAt="4"/>
            </a:pPr>
            <a:r>
              <a:rPr lang="en-US" altLang="en-US" smtClean="0"/>
              <a:t>The conventions for naming variables should also be applied in the naming of functions.</a:t>
            </a:r>
          </a:p>
          <a:p>
            <a:pPr marL="838200" lvl="1" indent="-381000">
              <a:buFontTx/>
              <a:buAutoNum type="alphaLcParenR"/>
            </a:pPr>
            <a:r>
              <a:rPr lang="en-US" altLang="en-US" smtClean="0"/>
              <a:t>Lower case characters only.</a:t>
            </a:r>
          </a:p>
          <a:p>
            <a:pPr marL="838200" lvl="1" indent="-381000">
              <a:buFontTx/>
              <a:buAutoNum type="alphaLcParenR"/>
            </a:pPr>
            <a:r>
              <a:rPr lang="en-US" altLang="en-US" smtClean="0"/>
              <a:t>With functions that are named using multiple words capitalize the first letter of each word except the first (so called </a:t>
            </a:r>
            <a:r>
              <a:rPr lang="ja-JP" altLang="en-US" smtClean="0"/>
              <a:t>“</a:t>
            </a:r>
            <a:r>
              <a:rPr lang="en-US" altLang="ja-JP" smtClean="0"/>
              <a:t>camel case</a:t>
            </a:r>
            <a:r>
              <a:rPr lang="ja-JP" altLang="en-US" smtClean="0"/>
              <a:t>”</a:t>
            </a:r>
            <a:r>
              <a:rPr lang="en-US" altLang="ja-JP" smtClean="0"/>
              <a:t>) - most common approach or use the underscore (less common). Example: </a:t>
            </a:r>
            <a:r>
              <a:rPr lang="en-US" altLang="ja-JP" sz="1800" smtClean="0">
                <a:latin typeface="Consolas" pitchFamily="49" charset="0"/>
              </a:rPr>
              <a:t>toUpper()</a:t>
            </a:r>
          </a:p>
          <a:p>
            <a:pPr marL="838200" lvl="1" indent="-381000">
              <a:buFont typeface="Times New Roman" pitchFamily="18" charset="0"/>
              <a:buNone/>
            </a:pPr>
            <a:endParaRPr lang="en-US" altLang="en-US" smtClean="0"/>
          </a:p>
          <a:p>
            <a:pPr marL="838200" lvl="1" indent="-381000">
              <a:buFontTx/>
              <a:buAutoNum type="alphaLcParenR"/>
            </a:pPr>
            <a:endParaRPr lang="en-US" altLang="en-US" smtClean="0"/>
          </a:p>
          <a:p>
            <a:pPr marL="457200" indent="-457200"/>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ltLang="en-US" sz="3200" smtClean="0"/>
              <a:t>Functions Should Be Defined Before They Can Be Called!</a:t>
            </a:r>
          </a:p>
        </p:txBody>
      </p:sp>
      <p:sp>
        <p:nvSpPr>
          <p:cNvPr id="131075" name="Rectangle 3"/>
          <p:cNvSpPr>
            <a:spLocks noGrp="1" noChangeArrowheads="1"/>
          </p:cNvSpPr>
          <p:nvPr>
            <p:ph type="body" sz="half" idx="1"/>
          </p:nvPr>
        </p:nvSpPr>
        <p:spPr/>
        <p:txBody>
          <a:bodyPr/>
          <a:lstStyle/>
          <a:p>
            <a:r>
              <a:rPr lang="en-US" altLang="en-US" sz="2400" b="1" dirty="0" smtClean="0">
                <a:latin typeface="Consolas" pitchFamily="49" charset="0"/>
              </a:rPr>
              <a:t>Correct </a:t>
            </a:r>
            <a:r>
              <a:rPr lang="en-US" altLang="en-US" sz="2400" b="1" dirty="0" smtClean="0">
                <a:latin typeface="Consolas" pitchFamily="49" charset="0"/>
                <a:sym typeface="Wingdings" pitchFamily="2" charset="2"/>
              </a:rPr>
              <a:t></a:t>
            </a:r>
            <a:endParaRPr lang="en-US" altLang="en-US" sz="2400" b="1" dirty="0" smtClean="0">
              <a:latin typeface="Consolas" pitchFamily="49" charset="0"/>
            </a:endParaRPr>
          </a:p>
          <a:p>
            <a:pPr lvl="1">
              <a:buFont typeface="Times New Roman" pitchFamily="18" charset="0"/>
              <a:buNone/>
            </a:pPr>
            <a:r>
              <a:rPr lang="en-US" altLang="en-US" sz="1600" dirty="0" smtClean="0">
                <a:latin typeface="Consolas" pitchFamily="49" charset="0"/>
              </a:rPr>
              <a:t>def fun():</a:t>
            </a:r>
          </a:p>
          <a:p>
            <a:pPr lvl="1">
              <a:buFont typeface="Times New Roman" pitchFamily="18" charset="0"/>
              <a:buNone/>
            </a:pPr>
            <a:r>
              <a:rPr lang="en-US" altLang="en-US" sz="1600" dirty="0" smtClean="0">
                <a:latin typeface="Consolas" pitchFamily="49" charset="0"/>
              </a:rPr>
              <a:t>   print("Works")</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latin typeface="Consolas" pitchFamily="49" charset="0"/>
              </a:rPr>
              <a:t># start</a:t>
            </a:r>
          </a:p>
          <a:p>
            <a:pPr lvl="1">
              <a:buFont typeface="Times New Roman" pitchFamily="18" charset="0"/>
              <a:buNone/>
            </a:pPr>
            <a:r>
              <a:rPr lang="en-US" altLang="en-US" sz="1600" dirty="0" smtClean="0">
                <a:latin typeface="Consolas" pitchFamily="49" charset="0"/>
              </a:rPr>
              <a:t>fun()</a:t>
            </a:r>
          </a:p>
          <a:p>
            <a:endParaRPr lang="en-US" altLang="en-US" sz="2000" dirty="0" smtClean="0">
              <a:latin typeface="Consolas" pitchFamily="49" charset="0"/>
            </a:endParaRPr>
          </a:p>
        </p:txBody>
      </p:sp>
      <p:sp>
        <p:nvSpPr>
          <p:cNvPr id="131076" name="Rectangle 4"/>
          <p:cNvSpPr>
            <a:spLocks noGrp="1" noChangeArrowheads="1"/>
          </p:cNvSpPr>
          <p:nvPr>
            <p:ph type="body" sz="half" idx="2"/>
          </p:nvPr>
        </p:nvSpPr>
        <p:spPr/>
        <p:txBody>
          <a:bodyPr/>
          <a:lstStyle/>
          <a:p>
            <a:r>
              <a:rPr lang="en-US" altLang="en-US" sz="2400" b="1" dirty="0" smtClean="0"/>
              <a:t>Incorrect </a:t>
            </a:r>
            <a:r>
              <a:rPr lang="en-US" altLang="en-US" sz="2400" b="1" dirty="0" smtClean="0">
                <a:sym typeface="Wingdings" pitchFamily="2" charset="2"/>
              </a:rPr>
              <a:t></a:t>
            </a:r>
            <a:endParaRPr lang="en-US" altLang="en-US" sz="2400" b="1" dirty="0" smtClean="0"/>
          </a:p>
          <a:p>
            <a:pPr lvl="1">
              <a:buFont typeface="Times New Roman" pitchFamily="18" charset="0"/>
              <a:buNone/>
            </a:pPr>
            <a:r>
              <a:rPr lang="en-US" altLang="en-US" sz="1600" b="1" dirty="0" smtClean="0">
                <a:latin typeface="Consolas" pitchFamily="49" charset="0"/>
              </a:rPr>
              <a:t># Start</a:t>
            </a:r>
          </a:p>
          <a:p>
            <a:pPr lvl="1">
              <a:buFont typeface="Times New Roman" pitchFamily="18" charset="0"/>
              <a:buNone/>
            </a:pPr>
            <a:r>
              <a:rPr lang="en-US" altLang="en-US" sz="1600" dirty="0" smtClean="0">
                <a:latin typeface="Consolas" pitchFamily="49" charset="0"/>
              </a:rPr>
              <a:t>fun()</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a:t>
            </a:r>
          </a:p>
          <a:p>
            <a:pPr lvl="1">
              <a:buFont typeface="Times New Roman" pitchFamily="18" charset="0"/>
              <a:buNone/>
            </a:pPr>
            <a:r>
              <a:rPr lang="en-US" altLang="en-US" sz="1600" dirty="0" smtClean="0">
                <a:latin typeface="Consolas" pitchFamily="49" charset="0"/>
              </a:rPr>
              <a:t>   print("Doesn't work")</a:t>
            </a:r>
          </a:p>
          <a:p>
            <a:endParaRPr lang="en-US" altLang="en-US" sz="2000" dirty="0" smtClean="0">
              <a:latin typeface="Arial" charset="0"/>
            </a:endParaRPr>
          </a:p>
        </p:txBody>
      </p:sp>
      <p:grpSp>
        <p:nvGrpSpPr>
          <p:cNvPr id="2" name="Group 5"/>
          <p:cNvGrpSpPr>
            <a:grpSpLocks/>
          </p:cNvGrpSpPr>
          <p:nvPr/>
        </p:nvGrpSpPr>
        <p:grpSpPr bwMode="auto">
          <a:xfrm>
            <a:off x="2971800" y="2038350"/>
            <a:ext cx="1350963" cy="660400"/>
            <a:chOff x="1445" y="1042"/>
            <a:chExt cx="851" cy="416"/>
          </a:xfrm>
        </p:grpSpPr>
        <p:sp>
          <p:nvSpPr>
            <p:cNvPr id="97295" name="AutoShape 6"/>
            <p:cNvSpPr>
              <a:spLocks/>
            </p:cNvSpPr>
            <p:nvPr/>
          </p:nvSpPr>
          <p:spPr bwMode="auto">
            <a:xfrm>
              <a:off x="1445" y="1042"/>
              <a:ext cx="144" cy="408"/>
            </a:xfrm>
            <a:prstGeom prst="rightBrace">
              <a:avLst>
                <a:gd name="adj1" fmla="val 23611"/>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6" name="Text Box 7"/>
            <p:cNvSpPr txBox="1">
              <a:spLocks noChangeArrowheads="1"/>
            </p:cNvSpPr>
            <p:nvPr/>
          </p:nvSpPr>
          <p:spPr bwMode="auto">
            <a:xfrm>
              <a:off x="1568" y="1088"/>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definition</a:t>
              </a:r>
            </a:p>
          </p:txBody>
        </p:sp>
      </p:grpSp>
      <p:grpSp>
        <p:nvGrpSpPr>
          <p:cNvPr id="3" name="Group 8"/>
          <p:cNvGrpSpPr>
            <a:grpSpLocks/>
          </p:cNvGrpSpPr>
          <p:nvPr/>
        </p:nvGrpSpPr>
        <p:grpSpPr bwMode="auto">
          <a:xfrm>
            <a:off x="1627188" y="3116263"/>
            <a:ext cx="1414462" cy="587375"/>
            <a:chOff x="837" y="1800"/>
            <a:chExt cx="891" cy="370"/>
          </a:xfrm>
        </p:grpSpPr>
        <p:sp>
          <p:nvSpPr>
            <p:cNvPr id="97293" name="AutoShape 9"/>
            <p:cNvSpPr>
              <a:spLocks/>
            </p:cNvSpPr>
            <p:nvPr/>
          </p:nvSpPr>
          <p:spPr bwMode="auto">
            <a:xfrm>
              <a:off x="837" y="1866"/>
              <a:ext cx="168" cy="208"/>
            </a:xfrm>
            <a:prstGeom prst="rightBrace">
              <a:avLst>
                <a:gd name="adj1" fmla="val 10317"/>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4" name="Text Box 10"/>
            <p:cNvSpPr txBox="1">
              <a:spLocks noChangeArrowheads="1"/>
            </p:cNvSpPr>
            <p:nvPr/>
          </p:nvSpPr>
          <p:spPr bwMode="auto">
            <a:xfrm>
              <a:off x="1000" y="1800"/>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call</a:t>
              </a:r>
            </a:p>
          </p:txBody>
        </p:sp>
      </p:grpSp>
      <p:grpSp>
        <p:nvGrpSpPr>
          <p:cNvPr id="4" name="Group 11"/>
          <p:cNvGrpSpPr>
            <a:grpSpLocks/>
          </p:cNvGrpSpPr>
          <p:nvPr/>
        </p:nvGrpSpPr>
        <p:grpSpPr bwMode="auto">
          <a:xfrm>
            <a:off x="7848600" y="2833688"/>
            <a:ext cx="1350963" cy="660400"/>
            <a:chOff x="1445" y="1042"/>
            <a:chExt cx="851" cy="416"/>
          </a:xfrm>
        </p:grpSpPr>
        <p:sp>
          <p:nvSpPr>
            <p:cNvPr id="97291" name="AutoShape 12"/>
            <p:cNvSpPr>
              <a:spLocks/>
            </p:cNvSpPr>
            <p:nvPr/>
          </p:nvSpPr>
          <p:spPr bwMode="auto">
            <a:xfrm>
              <a:off x="1445" y="1042"/>
              <a:ext cx="144" cy="408"/>
            </a:xfrm>
            <a:prstGeom prst="rightBrace">
              <a:avLst>
                <a:gd name="adj1" fmla="val 23611"/>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2" name="Text Box 13"/>
            <p:cNvSpPr txBox="1">
              <a:spLocks noChangeArrowheads="1"/>
            </p:cNvSpPr>
            <p:nvPr/>
          </p:nvSpPr>
          <p:spPr bwMode="auto">
            <a:xfrm>
              <a:off x="1568" y="1088"/>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definition</a:t>
              </a:r>
            </a:p>
          </p:txBody>
        </p:sp>
      </p:grpSp>
      <p:grpSp>
        <p:nvGrpSpPr>
          <p:cNvPr id="5" name="Group 14"/>
          <p:cNvGrpSpPr>
            <a:grpSpLocks/>
          </p:cNvGrpSpPr>
          <p:nvPr/>
        </p:nvGrpSpPr>
        <p:grpSpPr bwMode="auto">
          <a:xfrm>
            <a:off x="5959475" y="2068513"/>
            <a:ext cx="1414463" cy="587375"/>
            <a:chOff x="837" y="1800"/>
            <a:chExt cx="891" cy="370"/>
          </a:xfrm>
        </p:grpSpPr>
        <p:sp>
          <p:nvSpPr>
            <p:cNvPr id="97289" name="AutoShape 15"/>
            <p:cNvSpPr>
              <a:spLocks/>
            </p:cNvSpPr>
            <p:nvPr/>
          </p:nvSpPr>
          <p:spPr bwMode="auto">
            <a:xfrm>
              <a:off x="837" y="1866"/>
              <a:ext cx="168" cy="208"/>
            </a:xfrm>
            <a:prstGeom prst="rightBrace">
              <a:avLst>
                <a:gd name="adj1" fmla="val 10317"/>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0" name="Text Box 16"/>
            <p:cNvSpPr txBox="1">
              <a:spLocks noChangeArrowheads="1"/>
            </p:cNvSpPr>
            <p:nvPr/>
          </p:nvSpPr>
          <p:spPr bwMode="auto">
            <a:xfrm>
              <a:off x="1000" y="1800"/>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call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0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107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107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107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107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1076">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107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p:bldP spid="131076"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en-US" smtClean="0"/>
              <a:t>Another Common Mistake</a:t>
            </a:r>
          </a:p>
        </p:txBody>
      </p:sp>
      <p:sp>
        <p:nvSpPr>
          <p:cNvPr id="98307" name="Rectangle 3"/>
          <p:cNvSpPr>
            <a:spLocks noGrp="1" noChangeArrowheads="1"/>
          </p:cNvSpPr>
          <p:nvPr>
            <p:ph type="body" idx="1"/>
          </p:nvPr>
        </p:nvSpPr>
        <p:spPr/>
        <p:txBody>
          <a:bodyPr/>
          <a:lstStyle/>
          <a:p>
            <a:r>
              <a:rPr lang="en-US" altLang="en-US" dirty="0" smtClean="0"/>
              <a:t>Forgetting the brackets during the function call:</a:t>
            </a:r>
          </a:p>
          <a:p>
            <a:pPr>
              <a:spcBef>
                <a:spcPct val="10000"/>
              </a:spcBef>
            </a:pPr>
            <a:endParaRPr lang="en-US" altLang="en-US" sz="2000" dirty="0" smtClean="0"/>
          </a:p>
          <a:p>
            <a:pPr>
              <a:spcBef>
                <a:spcPct val="10000"/>
              </a:spcBef>
              <a:buFontTx/>
              <a:buNone/>
            </a:pPr>
            <a:r>
              <a:rPr lang="en-US" altLang="en-US" sz="1800" dirty="0" smtClean="0">
                <a:latin typeface="Consolas" pitchFamily="49" charset="0"/>
              </a:rPr>
              <a:t>def fun():</a:t>
            </a:r>
          </a:p>
          <a:p>
            <a:pPr>
              <a:spcBef>
                <a:spcPct val="10000"/>
              </a:spcBef>
              <a:buFontTx/>
              <a:buNone/>
            </a:pPr>
            <a:r>
              <a:rPr lang="en-US" altLang="en-US" sz="1800" dirty="0" smtClean="0">
                <a:latin typeface="Consolas" pitchFamily="49" charset="0"/>
              </a:rPr>
              <a:t>    print("In fun")</a:t>
            </a:r>
          </a:p>
          <a:p>
            <a:pPr>
              <a:spcBef>
                <a:spcPct val="10000"/>
              </a:spcBef>
            </a:pPr>
            <a:endParaRPr lang="en-US" altLang="en-US" sz="1800" dirty="0" smtClean="0">
              <a:latin typeface="Consolas" pitchFamily="49" charset="0"/>
            </a:endParaRPr>
          </a:p>
          <a:p>
            <a:pPr>
              <a:spcBef>
                <a:spcPct val="10000"/>
              </a:spcBef>
              <a:buFontTx/>
              <a:buNone/>
            </a:pPr>
            <a:r>
              <a:rPr lang="en-US" altLang="en-US" sz="1800" b="1" dirty="0" smtClean="0">
                <a:solidFill>
                  <a:srgbClr val="00B0F0"/>
                </a:solidFill>
                <a:latin typeface="Consolas" pitchFamily="49" charset="0"/>
              </a:rPr>
              <a:t># start function</a:t>
            </a:r>
          </a:p>
          <a:p>
            <a:pPr>
              <a:spcBef>
                <a:spcPct val="10000"/>
              </a:spcBef>
              <a:buFontTx/>
              <a:buNone/>
            </a:pPr>
            <a:r>
              <a:rPr lang="en-US" altLang="en-US" sz="1800" dirty="0" smtClean="0">
                <a:latin typeface="Consolas" pitchFamily="49" charset="0"/>
              </a:rPr>
              <a:t>print("In start")</a:t>
            </a:r>
          </a:p>
          <a:p>
            <a:pPr>
              <a:spcBef>
                <a:spcPct val="10000"/>
              </a:spcBef>
              <a:buFontTx/>
              <a:buNone/>
            </a:pPr>
            <a:r>
              <a:rPr lang="en-US" altLang="en-US" sz="1800" dirty="0" smtClean="0">
                <a:latin typeface="Consolas" pitchFamily="49" charset="0"/>
              </a:rPr>
              <a:t>fun</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ltLang="en-US" smtClean="0"/>
              <a:t>Another Common Mistake</a:t>
            </a:r>
          </a:p>
        </p:txBody>
      </p:sp>
      <p:sp>
        <p:nvSpPr>
          <p:cNvPr id="99331" name="Rectangle 3"/>
          <p:cNvSpPr>
            <a:spLocks noGrp="1" noChangeArrowheads="1"/>
          </p:cNvSpPr>
          <p:nvPr>
            <p:ph type="body" idx="1"/>
          </p:nvPr>
        </p:nvSpPr>
        <p:spPr/>
        <p:txBody>
          <a:bodyPr/>
          <a:lstStyle/>
          <a:p>
            <a:r>
              <a:rPr lang="en-US" altLang="en-US" dirty="0" smtClean="0"/>
              <a:t>Forgetting the brackets during the function call:</a:t>
            </a:r>
          </a:p>
          <a:p>
            <a:pPr>
              <a:spcBef>
                <a:spcPct val="10000"/>
              </a:spcBef>
            </a:pPr>
            <a:endParaRPr lang="en-US" altLang="en-US" sz="2000" dirty="0" smtClean="0"/>
          </a:p>
          <a:p>
            <a:pPr>
              <a:spcBef>
                <a:spcPct val="10000"/>
              </a:spcBef>
              <a:buFontTx/>
              <a:buNone/>
            </a:pPr>
            <a:r>
              <a:rPr lang="en-US" altLang="en-US" sz="1800" dirty="0" smtClean="0">
                <a:latin typeface="Consolas" pitchFamily="49" charset="0"/>
              </a:rPr>
              <a:t>def fun():</a:t>
            </a:r>
          </a:p>
          <a:p>
            <a:pPr>
              <a:spcBef>
                <a:spcPct val="10000"/>
              </a:spcBef>
              <a:buFontTx/>
              <a:buNone/>
            </a:pPr>
            <a:r>
              <a:rPr lang="en-US" altLang="en-US" sz="1800" dirty="0" smtClean="0">
                <a:latin typeface="Consolas" pitchFamily="49" charset="0"/>
              </a:rPr>
              <a:t>    print("In fun")</a:t>
            </a:r>
          </a:p>
          <a:p>
            <a:pPr>
              <a:spcBef>
                <a:spcPct val="10000"/>
              </a:spcBef>
            </a:pPr>
            <a:endParaRPr lang="en-US" altLang="en-US" sz="1800" dirty="0" smtClean="0">
              <a:latin typeface="Consolas" pitchFamily="49" charset="0"/>
            </a:endParaRPr>
          </a:p>
          <a:p>
            <a:pPr>
              <a:spcBef>
                <a:spcPct val="10000"/>
              </a:spcBef>
              <a:buFontTx/>
              <a:buNone/>
            </a:pPr>
            <a:r>
              <a:rPr lang="en-US" altLang="en-US" sz="1800" b="1" dirty="0" smtClean="0">
                <a:solidFill>
                  <a:srgbClr val="00B0F0"/>
                </a:solidFill>
                <a:latin typeface="Consolas" pitchFamily="49" charset="0"/>
              </a:rPr>
              <a:t># start function</a:t>
            </a:r>
          </a:p>
          <a:p>
            <a:pPr>
              <a:spcBef>
                <a:spcPct val="10000"/>
              </a:spcBef>
              <a:buFontTx/>
              <a:buNone/>
            </a:pPr>
            <a:r>
              <a:rPr lang="en-US" altLang="en-US" sz="1800" dirty="0" smtClean="0">
                <a:latin typeface="Consolas" pitchFamily="49" charset="0"/>
              </a:rPr>
              <a:t>print("In start")</a:t>
            </a:r>
          </a:p>
          <a:p>
            <a:pPr>
              <a:spcBef>
                <a:spcPct val="10000"/>
              </a:spcBef>
              <a:buFontTx/>
              <a:buNone/>
            </a:pPr>
            <a:r>
              <a:rPr lang="en-US" altLang="en-US" sz="1800" dirty="0" smtClean="0">
                <a:latin typeface="Consolas" pitchFamily="49" charset="0"/>
              </a:rPr>
              <a:t>fun</a:t>
            </a:r>
          </a:p>
        </p:txBody>
      </p:sp>
      <p:sp>
        <p:nvSpPr>
          <p:cNvPr id="99332" name="Text Box 4"/>
          <p:cNvSpPr txBox="1">
            <a:spLocks noChangeArrowheads="1"/>
          </p:cNvSpPr>
          <p:nvPr/>
        </p:nvSpPr>
        <p:spPr bwMode="auto">
          <a:xfrm>
            <a:off x="831850" y="3314700"/>
            <a:ext cx="5461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2000" b="1">
                <a:solidFill>
                  <a:srgbClr val="FF0000"/>
                </a:solidFill>
                <a:latin typeface="Consolas" pitchFamily="49" charset="0"/>
              </a:rPr>
              <a:t>()</a:t>
            </a:r>
          </a:p>
        </p:txBody>
      </p:sp>
      <p:sp>
        <p:nvSpPr>
          <p:cNvPr id="99333" name="Line 5"/>
          <p:cNvSpPr>
            <a:spLocks noChangeShapeType="1"/>
          </p:cNvSpPr>
          <p:nvPr/>
        </p:nvSpPr>
        <p:spPr bwMode="auto">
          <a:xfrm flipH="1" flipV="1">
            <a:off x="1066800" y="3644900"/>
            <a:ext cx="622300" cy="11938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99334" name="Text Box 6"/>
          <p:cNvSpPr txBox="1">
            <a:spLocks noChangeArrowheads="1"/>
          </p:cNvSpPr>
          <p:nvPr/>
        </p:nvSpPr>
        <p:spPr bwMode="auto">
          <a:xfrm>
            <a:off x="1612900" y="4851400"/>
            <a:ext cx="28067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The missing set of brackets do not produce a syntax/translation error</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smtClean="0"/>
              <a:t>Another Common Problem: Indentation</a:t>
            </a:r>
          </a:p>
        </p:txBody>
      </p:sp>
      <p:sp>
        <p:nvSpPr>
          <p:cNvPr id="137219" name="Rectangle 3"/>
          <p:cNvSpPr>
            <a:spLocks noGrp="1" noChangeArrowheads="1"/>
          </p:cNvSpPr>
          <p:nvPr>
            <p:ph type="body" idx="1"/>
          </p:nvPr>
        </p:nvSpPr>
        <p:spPr/>
        <p:txBody>
          <a:bodyPr/>
          <a:lstStyle/>
          <a:p>
            <a:r>
              <a:rPr lang="en-US" altLang="en-US" dirty="0" smtClean="0"/>
              <a:t>Recall: In Python indentation indicates that statements are part of the body of a function.</a:t>
            </a:r>
          </a:p>
          <a:p>
            <a:r>
              <a:rPr lang="en-US" altLang="en-US" dirty="0" smtClean="0"/>
              <a:t>(In other programming languages the indentation is not a mandatory part of the language but indenting is considered good style because it makes the program easier to read).</a:t>
            </a:r>
          </a:p>
          <a:p>
            <a:r>
              <a:rPr lang="en-US" altLang="en-US" dirty="0" smtClean="0"/>
              <a:t>Forgetting to indent:</a:t>
            </a:r>
          </a:p>
          <a:p>
            <a:pPr lvl="1">
              <a:buFont typeface="Times New Roman" pitchFamily="18" charset="0"/>
              <a:buNone/>
            </a:pPr>
            <a:r>
              <a:rPr lang="en-US" altLang="en-US" sz="1800" dirty="0" smtClean="0">
                <a:latin typeface="Consolas" pitchFamily="49" charset="0"/>
              </a:rPr>
              <a:t>def start ():</a:t>
            </a:r>
          </a:p>
          <a:p>
            <a:pPr lvl="1">
              <a:buFont typeface="Times New Roman" pitchFamily="18" charset="0"/>
              <a:buNone/>
            </a:pPr>
            <a:r>
              <a:rPr lang="en-US" altLang="en-US" sz="1800" dirty="0" smtClean="0">
                <a:latin typeface="Consolas" pitchFamily="49" charset="0"/>
              </a:rPr>
              <a:t>print ("start</a:t>
            </a:r>
            <a:r>
              <a:rPr lang="en-US" altLang="en-US" sz="1800" dirty="0" smtClean="0">
                <a:latin typeface="Arial" charset="0"/>
              </a:rPr>
              <a:t>"</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a:p>
            <a:pPr lvl="1">
              <a:buFont typeface="Times New Roman" pitchFamily="18" charset="0"/>
              <a:buNone/>
            </a:pPr>
            <a:endParaRPr lang="en-US" altLang="en-US" sz="1800" dirty="0"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721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721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7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en-US" smtClean="0"/>
              <a:t>Another Common Problem: Indentation (2)</a:t>
            </a:r>
          </a:p>
        </p:txBody>
      </p:sp>
      <p:sp>
        <p:nvSpPr>
          <p:cNvPr id="101379" name="Rectangle 3"/>
          <p:cNvSpPr>
            <a:spLocks noGrp="1" noChangeArrowheads="1"/>
          </p:cNvSpPr>
          <p:nvPr>
            <p:ph type="body" idx="1"/>
          </p:nvPr>
        </p:nvSpPr>
        <p:spPr/>
        <p:txBody>
          <a:bodyPr/>
          <a:lstStyle/>
          <a:p>
            <a:r>
              <a:rPr lang="en-US" altLang="en-US" dirty="0" smtClean="0"/>
              <a:t>Inconsistent indentation:</a:t>
            </a: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print("first")</a:t>
            </a:r>
          </a:p>
          <a:p>
            <a:pPr lvl="1">
              <a:buFont typeface="Arial" charset="0"/>
              <a:buNone/>
            </a:pPr>
            <a:r>
              <a:rPr lang="en-US" altLang="en-US" sz="1800" dirty="0" smtClean="0">
                <a:solidFill>
                  <a:srgbClr val="00B0F0"/>
                </a:solidFill>
                <a:latin typeface="Consolas" pitchFamily="49" charset="0"/>
              </a:rPr>
              <a:t>    # Error: Unless this is the body of branch or loop</a:t>
            </a:r>
          </a:p>
          <a:p>
            <a:pPr lvl="1">
              <a:buFont typeface="Times New Roman" pitchFamily="18" charset="0"/>
              <a:buNone/>
            </a:pPr>
            <a:r>
              <a:rPr lang="en-US" altLang="en-US" sz="1800" dirty="0" smtClean="0">
                <a:latin typeface="Consolas" pitchFamily="49" charset="0"/>
              </a:rPr>
              <a:t>    print("second")</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endParaRPr lang="en-US" altLang="en-US" dirty="0"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en-US" sz="2900" smtClean="0"/>
              <a:t>Yet Another Problem: Creating ‘Empty’ Functions</a:t>
            </a:r>
          </a:p>
        </p:txBody>
      </p:sp>
      <p:sp>
        <p:nvSpPr>
          <p:cNvPr id="102403" name="Rectangle 3"/>
          <p:cNvSpPr>
            <a:spLocks noGrp="1" noChangeArrowheads="1"/>
          </p:cNvSpPr>
          <p:nvPr>
            <p:ph type="body" idx="1"/>
          </p:nvPr>
        </p:nvSpPr>
        <p:spPr/>
        <p:txBody>
          <a:bodyPr/>
          <a:lstStyle/>
          <a:p>
            <a:pPr>
              <a:buFontTx/>
              <a:buNone/>
            </a:pPr>
            <a:r>
              <a:rPr lang="en-US" altLang="en-US" sz="1800" dirty="0" smtClean="0">
                <a:latin typeface="Consolas" pitchFamily="49" charset="0"/>
              </a:rPr>
              <a:t>def start():</a:t>
            </a:r>
          </a:p>
          <a:p>
            <a:endParaRPr lang="en-US" altLang="en-US" sz="2000" dirty="0" smtClean="0">
              <a:latin typeface="Consolas" pitchFamily="49" charset="0"/>
            </a:endParaRPr>
          </a:p>
          <a:p>
            <a:endParaRPr lang="en-US" altLang="en-US" sz="2000" dirty="0" smtClean="0">
              <a:latin typeface="Consolas" pitchFamily="49" charset="0"/>
            </a:endParaRPr>
          </a:p>
          <a:p>
            <a:endParaRPr lang="en-US" altLang="en-US" sz="2000" dirty="0" smtClean="0">
              <a:latin typeface="Consolas" pitchFamily="49" charset="0"/>
            </a:endParaRPr>
          </a:p>
          <a:p>
            <a:endParaRPr lang="en-US" altLang="en-US" sz="2000" dirty="0" smtClean="0">
              <a:latin typeface="Consolas" pitchFamily="49" charset="0"/>
            </a:endParaRPr>
          </a:p>
          <a:p>
            <a:pPr>
              <a:buFontTx/>
              <a:buNone/>
            </a:pPr>
            <a:endParaRPr lang="en-US" altLang="en-US" sz="1800" b="1" dirty="0" smtClean="0">
              <a:solidFill>
                <a:srgbClr val="00B0F0"/>
              </a:solidFill>
              <a:latin typeface="Consolas" pitchFamily="49" charset="0"/>
            </a:endParaRPr>
          </a:p>
          <a:p>
            <a:pPr>
              <a:buFontTx/>
              <a:buNone/>
            </a:pPr>
            <a:r>
              <a:rPr lang="en-US" altLang="en-US" sz="1800" dirty="0" smtClean="0">
                <a:latin typeface="Consolas" pitchFamily="49" charset="0"/>
              </a:rPr>
              <a:t>start()</a:t>
            </a:r>
          </a:p>
        </p:txBody>
      </p:sp>
      <p:grpSp>
        <p:nvGrpSpPr>
          <p:cNvPr id="2" name="Group 4"/>
          <p:cNvGrpSpPr>
            <a:grpSpLocks/>
          </p:cNvGrpSpPr>
          <p:nvPr/>
        </p:nvGrpSpPr>
        <p:grpSpPr bwMode="auto">
          <a:xfrm>
            <a:off x="1371600" y="2620963"/>
            <a:ext cx="4686300" cy="1069975"/>
            <a:chOff x="672" y="1608"/>
            <a:chExt cx="2952" cy="674"/>
          </a:xfrm>
        </p:grpSpPr>
        <p:sp>
          <p:nvSpPr>
            <p:cNvPr id="102405" name="Line 5"/>
            <p:cNvSpPr>
              <a:spLocks noChangeShapeType="1"/>
            </p:cNvSpPr>
            <p:nvPr/>
          </p:nvSpPr>
          <p:spPr bwMode="auto">
            <a:xfrm flipH="1">
              <a:off x="672" y="1832"/>
              <a:ext cx="1296" cy="312"/>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02406" name="Text Box 6"/>
            <p:cNvSpPr txBox="1">
              <a:spLocks noChangeArrowheads="1"/>
            </p:cNvSpPr>
            <p:nvPr/>
          </p:nvSpPr>
          <p:spPr bwMode="auto">
            <a:xfrm>
              <a:off x="1944" y="1608"/>
              <a:ext cx="1680"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Problem:</a:t>
              </a:r>
              <a:r>
                <a:rPr lang="en-US" altLang="en-US" sz="1600">
                  <a:solidFill>
                    <a:srgbClr val="FF0000"/>
                  </a:solidFill>
                  <a:latin typeface="Arial" charset="0"/>
                </a:rPr>
                <a:t> This statement appears to be a part of the body of the function but it is not indented???!!!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fontScale="90000"/>
          </a:bodyPr>
          <a:lstStyle/>
          <a:p>
            <a:pPr>
              <a:defRPr/>
            </a:pPr>
            <a:r>
              <a:rPr lang="en-US" altLang="en-US" sz="2600" smtClean="0">
                <a:ea typeface="MS PGothic" pitchFamily="34" charset="-128"/>
              </a:rPr>
              <a:t>Yet Another Problem: Creating ‘Empty’ </a:t>
            </a:r>
            <a:br>
              <a:rPr lang="en-US" altLang="en-US" sz="2600" smtClean="0">
                <a:ea typeface="MS PGothic" pitchFamily="34" charset="-128"/>
              </a:rPr>
            </a:br>
            <a:r>
              <a:rPr lang="en-US" altLang="en-US" sz="2600" smtClean="0">
                <a:ea typeface="MS PGothic" pitchFamily="34" charset="-128"/>
              </a:rPr>
              <a:t>Functions (2)</a:t>
            </a:r>
          </a:p>
        </p:txBody>
      </p:sp>
      <p:sp>
        <p:nvSpPr>
          <p:cNvPr id="103427" name="Rectangle 3"/>
          <p:cNvSpPr>
            <a:spLocks noGrp="1" noChangeArrowheads="1"/>
          </p:cNvSpPr>
          <p:nvPr>
            <p:ph type="body" idx="1"/>
          </p:nvPr>
        </p:nvSpPr>
        <p:spPr/>
        <p:txBody>
          <a:bodyPr/>
          <a:lstStyle/>
          <a:p>
            <a:pPr>
              <a:buFontTx/>
              <a:buNone/>
            </a:pPr>
            <a:r>
              <a:rPr lang="en-US" altLang="en-US" sz="1600" dirty="0" smtClean="0">
                <a:latin typeface="Consolas" pitchFamily="49" charset="0"/>
              </a:rPr>
              <a:t>def fun():</a:t>
            </a:r>
          </a:p>
          <a:p>
            <a:pPr>
              <a:buFontTx/>
              <a:buNone/>
            </a:pPr>
            <a:r>
              <a:rPr lang="en-US" altLang="en-US" sz="1600" dirty="0" smtClean="0">
                <a:latin typeface="Consolas" pitchFamily="49" charset="0"/>
              </a:rPr>
              <a:t>   print()</a:t>
            </a:r>
          </a:p>
          <a:p>
            <a:endParaRPr lang="en-US" altLang="en-US" sz="1600" dirty="0" smtClean="0">
              <a:latin typeface="Consolas" pitchFamily="49" charset="0"/>
            </a:endParaRPr>
          </a:p>
          <a:p>
            <a:endParaRPr lang="en-US" altLang="en-US" sz="1600" dirty="0" smtClean="0">
              <a:latin typeface="Consolas" pitchFamily="49" charset="0"/>
            </a:endParaRPr>
          </a:p>
          <a:p>
            <a:endParaRPr lang="en-US" altLang="en-US" sz="1600" dirty="0" smtClean="0">
              <a:latin typeface="Consolas" pitchFamily="49" charset="0"/>
            </a:endParaRPr>
          </a:p>
          <a:p>
            <a:endParaRPr lang="en-US" altLang="en-US" sz="1600" dirty="0" smtClean="0">
              <a:latin typeface="Consolas" pitchFamily="49" charset="0"/>
            </a:endParaRPr>
          </a:p>
          <a:p>
            <a:pPr>
              <a:buFontTx/>
              <a:buNone/>
            </a:pPr>
            <a:r>
              <a:rPr lang="en-US" altLang="en-US" sz="1600" b="1" dirty="0" smtClean="0">
                <a:solidFill>
                  <a:srgbClr val="00B0F0"/>
                </a:solidFill>
                <a:latin typeface="Consolas" pitchFamily="49" charset="0"/>
              </a:rPr>
              <a:t># start</a:t>
            </a:r>
          </a:p>
          <a:p>
            <a:pPr>
              <a:buFontTx/>
              <a:buNone/>
            </a:pPr>
            <a:r>
              <a:rPr lang="en-US" altLang="en-US" sz="1600" dirty="0" smtClean="0">
                <a:latin typeface="Consolas" pitchFamily="49" charset="0"/>
              </a:rPr>
              <a:t>fun()</a:t>
            </a:r>
          </a:p>
        </p:txBody>
      </p:sp>
      <p:sp>
        <p:nvSpPr>
          <p:cNvPr id="103428" name="Line 4"/>
          <p:cNvSpPr>
            <a:spLocks noChangeShapeType="1"/>
          </p:cNvSpPr>
          <p:nvPr/>
        </p:nvSpPr>
        <p:spPr bwMode="auto">
          <a:xfrm flipH="1" flipV="1">
            <a:off x="1422400" y="1676400"/>
            <a:ext cx="1651000" cy="10922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03429" name="Text Box 5"/>
          <p:cNvSpPr txBox="1">
            <a:spLocks noChangeArrowheads="1"/>
          </p:cNvSpPr>
          <p:nvPr/>
        </p:nvSpPr>
        <p:spPr bwMode="auto">
          <a:xfrm>
            <a:off x="3009900" y="2679700"/>
            <a:ext cx="13462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A function must have at least one statement</a:t>
            </a:r>
          </a:p>
        </p:txBody>
      </p:sp>
      <p:sp>
        <p:nvSpPr>
          <p:cNvPr id="139270" name="Text Box 6"/>
          <p:cNvSpPr txBox="1">
            <a:spLocks noChangeArrowheads="1"/>
          </p:cNvSpPr>
          <p:nvPr/>
        </p:nvSpPr>
        <p:spPr bwMode="auto">
          <a:xfrm>
            <a:off x="5638800" y="1092200"/>
            <a:ext cx="24003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dirty="0">
                <a:latin typeface="Consolas" pitchFamily="49" charset="0"/>
              </a:rPr>
              <a:t>Alternative (writing an empty function: literally does nothing)</a:t>
            </a:r>
          </a:p>
          <a:p>
            <a:pPr eaLnBrk="1" hangingPunct="1">
              <a:spcBef>
                <a:spcPct val="50000"/>
              </a:spcBef>
            </a:pPr>
            <a:r>
              <a:rPr lang="en-US" altLang="en-US" sz="1600" dirty="0">
                <a:latin typeface="Consolas" pitchFamily="49" charset="0"/>
              </a:rPr>
              <a:t>def fun():</a:t>
            </a:r>
          </a:p>
          <a:p>
            <a:pPr eaLnBrk="1" hangingPunct="1">
              <a:spcBef>
                <a:spcPct val="50000"/>
              </a:spcBef>
            </a:pPr>
            <a:r>
              <a:rPr lang="en-US" altLang="en-US" sz="1600" dirty="0">
                <a:latin typeface="Consolas" pitchFamily="49" charset="0"/>
              </a:rPr>
              <a:t>    pass</a:t>
            </a:r>
          </a:p>
          <a:p>
            <a:pPr eaLnBrk="1" hangingPunct="1">
              <a:spcBef>
                <a:spcPct val="50000"/>
              </a:spcBef>
            </a:pPr>
            <a:endParaRPr lang="en-US" altLang="en-US" sz="1600" dirty="0">
              <a:latin typeface="Consolas" pitchFamily="49" charset="0"/>
            </a:endParaRPr>
          </a:p>
          <a:p>
            <a:pPr eaLnBrk="1" hangingPunct="1">
              <a:spcBef>
                <a:spcPct val="50000"/>
              </a:spcBef>
            </a:pPr>
            <a:r>
              <a:rPr lang="en-US" altLang="en-US" sz="1600" b="1" dirty="0">
                <a:solidFill>
                  <a:srgbClr val="00B0F0"/>
                </a:solidFill>
                <a:latin typeface="Consolas" pitchFamily="49" charset="0"/>
              </a:rPr>
              <a:t># start</a:t>
            </a:r>
          </a:p>
          <a:p>
            <a:pPr eaLnBrk="1" hangingPunct="1">
              <a:spcBef>
                <a:spcPct val="50000"/>
              </a:spcBef>
            </a:pPr>
            <a:r>
              <a:rPr lang="en-US" altLang="en-US" sz="1600" dirty="0">
                <a:latin typeface="Consolas" pitchFamily="49" charset="0"/>
              </a:rPr>
              <a:t>fun()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9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Testing Functions</a:t>
            </a:r>
          </a:p>
        </p:txBody>
      </p:sp>
      <p:sp>
        <p:nvSpPr>
          <p:cNvPr id="3" name="Content Placeholder 2"/>
          <p:cNvSpPr>
            <a:spLocks noGrp="1"/>
          </p:cNvSpPr>
          <p:nvPr>
            <p:ph idx="1"/>
          </p:nvPr>
        </p:nvSpPr>
        <p:spPr/>
        <p:txBody>
          <a:bodyPr/>
          <a:lstStyle/>
          <a:p>
            <a:r>
              <a:rPr lang="en-US" altLang="en-US" dirty="0" smtClean="0"/>
              <a:t>The correctness of a function should be verified. (“Does it do what it is supposed to do?”) </a:t>
            </a:r>
          </a:p>
          <a:p>
            <a:r>
              <a:rPr lang="en-US" altLang="en-US" dirty="0" smtClean="0"/>
              <a:t>Typically this is done by calling the function, passing in predetermined parameters and checking the result.</a:t>
            </a:r>
          </a:p>
          <a:p>
            <a:r>
              <a:rPr lang="en-US" altLang="en-US" dirty="0" smtClean="0"/>
              <a:t>Example: </a:t>
            </a:r>
            <a:r>
              <a:rPr lang="en-US" altLang="en-US" sz="2000" dirty="0" smtClean="0">
                <a:latin typeface="Consolas" pitchFamily="49" charset="0"/>
              </a:rPr>
              <a:t>absolute_test.py</a:t>
            </a:r>
          </a:p>
          <a:p>
            <a:pPr marL="342900" lvl="1" indent="0">
              <a:buFont typeface="Arial" charset="0"/>
              <a:buNone/>
            </a:pPr>
            <a:r>
              <a:rPr lang="en-US" altLang="en-US" sz="1800" dirty="0" smtClean="0">
                <a:latin typeface="Consolas" pitchFamily="49" charset="0"/>
              </a:rPr>
              <a:t>def absolute(number):</a:t>
            </a:r>
          </a:p>
          <a:p>
            <a:pPr marL="342900" lvl="1" indent="0">
              <a:buFont typeface="Arial" charset="0"/>
              <a:buNone/>
            </a:pPr>
            <a:r>
              <a:rPr lang="en-US" altLang="en-US" sz="1800" dirty="0" smtClean="0">
                <a:latin typeface="Consolas" pitchFamily="49" charset="0"/>
              </a:rPr>
              <a:t>    if (number &lt; 0):</a:t>
            </a:r>
          </a:p>
          <a:p>
            <a:pPr marL="342900" lvl="1" indent="0">
              <a:buFont typeface="Arial" charset="0"/>
              <a:buNone/>
            </a:pPr>
            <a:r>
              <a:rPr lang="en-US" altLang="en-US" sz="1800" dirty="0" smtClean="0">
                <a:latin typeface="Consolas" pitchFamily="49" charset="0"/>
              </a:rPr>
              <a:t>        result = number * -1</a:t>
            </a:r>
          </a:p>
          <a:p>
            <a:pPr marL="342900" lvl="1" indent="0">
              <a:buFont typeface="Arial" charset="0"/>
              <a:buNone/>
            </a:pPr>
            <a:r>
              <a:rPr lang="en-US" altLang="en-US" sz="1800" dirty="0" smtClean="0">
                <a:latin typeface="Consolas" pitchFamily="49" charset="0"/>
              </a:rPr>
              <a:t>    else:</a:t>
            </a:r>
          </a:p>
          <a:p>
            <a:pPr marL="342900" lvl="1" indent="0">
              <a:buFont typeface="Arial" charset="0"/>
              <a:buNone/>
            </a:pPr>
            <a:r>
              <a:rPr lang="en-US" altLang="en-US" sz="1800" dirty="0" smtClean="0">
                <a:latin typeface="Consolas" pitchFamily="49" charset="0"/>
              </a:rPr>
              <a:t>        result = number</a:t>
            </a:r>
          </a:p>
          <a:p>
            <a:pPr marL="342900" lvl="1" indent="0">
              <a:buFont typeface="Arial" charset="0"/>
              <a:buNone/>
            </a:pPr>
            <a:r>
              <a:rPr lang="en-US" altLang="en-US" sz="1800" dirty="0" smtClean="0">
                <a:latin typeface="Consolas" pitchFamily="49" charset="0"/>
              </a:rPr>
              <a:t>    return(result)</a:t>
            </a:r>
          </a:p>
          <a:p>
            <a:pPr marL="342900" lvl="1" indent="0">
              <a:buFont typeface="Arial" charset="0"/>
              <a:buNone/>
            </a:pPr>
            <a:endParaRPr lang="en-US" altLang="en-US" sz="1800" dirty="0" smtClean="0">
              <a:latin typeface="Consolas" pitchFamily="49" charset="0"/>
            </a:endParaRPr>
          </a:p>
          <a:p>
            <a:pPr marL="342900" lvl="1" indent="0">
              <a:buFont typeface="Arial" charset="0"/>
              <a:buNone/>
            </a:pPr>
            <a:r>
              <a:rPr lang="en-US" altLang="en-US" sz="1800" b="1" dirty="0" smtClean="0">
                <a:latin typeface="Consolas" pitchFamily="49" charset="0"/>
              </a:rPr>
              <a:t># Test cases</a:t>
            </a:r>
          </a:p>
          <a:p>
            <a:pPr marL="342900" lvl="1" indent="0">
              <a:buFont typeface="Arial" charset="0"/>
              <a:buNone/>
            </a:pPr>
            <a:r>
              <a:rPr lang="en-US" altLang="en-US" sz="1800" dirty="0" smtClean="0">
                <a:latin typeface="Consolas" pitchFamily="49" charset="0"/>
              </a:rPr>
              <a:t>print(absolute(-13))</a:t>
            </a:r>
          </a:p>
          <a:p>
            <a:pPr marL="342900" lvl="1" indent="0">
              <a:buFont typeface="Arial" charset="0"/>
              <a:buNone/>
            </a:pPr>
            <a:r>
              <a:rPr lang="en-US" altLang="en-US" sz="1800" dirty="0" smtClean="0">
                <a:latin typeface="Consolas" pitchFamily="49" charset="0"/>
              </a:rPr>
              <a:t>print(absolute(7))</a:t>
            </a:r>
          </a:p>
          <a:p>
            <a:endParaRPr lang="en-US" altLang="en-US" dirty="0" smtClean="0"/>
          </a:p>
          <a:p>
            <a:endParaRPr lang="en-US" altLang="en-US" dirty="0" smtClean="0"/>
          </a:p>
          <a:p>
            <a:endParaRPr lang="en-US" altLang="en-US" dirty="0" smtClean="0"/>
          </a:p>
        </p:txBody>
      </p:sp>
      <p:grpSp>
        <p:nvGrpSpPr>
          <p:cNvPr id="7" name="Group 6"/>
          <p:cNvGrpSpPr>
            <a:grpSpLocks/>
          </p:cNvGrpSpPr>
          <p:nvPr/>
        </p:nvGrpSpPr>
        <p:grpSpPr bwMode="auto">
          <a:xfrm>
            <a:off x="3276600" y="4191000"/>
            <a:ext cx="4343400" cy="1905000"/>
            <a:chOff x="3276600" y="4191000"/>
            <a:chExt cx="4343400" cy="1905000"/>
          </a:xfrm>
        </p:grpSpPr>
        <p:sp>
          <p:nvSpPr>
            <p:cNvPr id="4" name="Rectangle 3"/>
            <p:cNvSpPr/>
            <p:nvPr/>
          </p:nvSpPr>
          <p:spPr>
            <a:xfrm>
              <a:off x="5562600" y="4191000"/>
              <a:ext cx="2057400" cy="1219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Expected results:</a:t>
              </a:r>
            </a:p>
            <a:p>
              <a:pPr eaLnBrk="1" hangingPunct="1">
                <a:defRPr/>
              </a:pPr>
              <a:r>
                <a:rPr lang="en-US" dirty="0">
                  <a:solidFill>
                    <a:schemeClr val="tx1"/>
                  </a:solidFill>
                </a:rPr>
                <a:t>13</a:t>
              </a:r>
            </a:p>
            <a:p>
              <a:pPr eaLnBrk="1" hangingPunct="1">
                <a:defRPr/>
              </a:pPr>
              <a:r>
                <a:rPr lang="en-US" dirty="0">
                  <a:solidFill>
                    <a:schemeClr val="tx1"/>
                  </a:solidFill>
                </a:rPr>
                <a:t>7</a:t>
              </a:r>
            </a:p>
          </p:txBody>
        </p:sp>
        <p:cxnSp>
          <p:nvCxnSpPr>
            <p:cNvPr id="6" name="Straight Connector 5"/>
            <p:cNvCxnSpPr>
              <a:stCxn id="4" idx="1"/>
            </p:cNvCxnSpPr>
            <p:nvPr/>
          </p:nvCxnSpPr>
          <p:spPr>
            <a:xfrm flipH="1">
              <a:off x="3276600" y="4800600"/>
              <a:ext cx="2286000" cy="12954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Creating A Large Document</a:t>
            </a:r>
          </a:p>
        </p:txBody>
      </p:sp>
      <p:sp>
        <p:nvSpPr>
          <p:cNvPr id="105475" name="Content Placeholder 2"/>
          <p:cNvSpPr>
            <a:spLocks noGrp="1"/>
          </p:cNvSpPr>
          <p:nvPr>
            <p:ph idx="1"/>
          </p:nvPr>
        </p:nvSpPr>
        <p:spPr/>
        <p:txBody>
          <a:bodyPr/>
          <a:lstStyle/>
          <a:p>
            <a:r>
              <a:rPr lang="en-US" altLang="en-US" smtClean="0"/>
              <a:t>Recall: When creating a large document you should plan out the parts before doing any actual writing.</a:t>
            </a:r>
          </a:p>
        </p:txBody>
      </p:sp>
      <p:grpSp>
        <p:nvGrpSpPr>
          <p:cNvPr id="12" name="Group 11"/>
          <p:cNvGrpSpPr>
            <a:grpSpLocks/>
          </p:cNvGrpSpPr>
          <p:nvPr/>
        </p:nvGrpSpPr>
        <p:grpSpPr bwMode="auto">
          <a:xfrm>
            <a:off x="762000" y="2022475"/>
            <a:ext cx="6781800" cy="2185988"/>
            <a:chOff x="890081" y="2158638"/>
            <a:chExt cx="6781800" cy="2186408"/>
          </a:xfrm>
        </p:grpSpPr>
        <p:sp>
          <p:nvSpPr>
            <p:cNvPr id="5" name="TextBox 4"/>
            <p:cNvSpPr txBox="1"/>
            <p:nvPr/>
          </p:nvSpPr>
          <p:spPr>
            <a:xfrm>
              <a:off x="890081" y="2514306"/>
              <a:ext cx="1828800" cy="1600507"/>
            </a:xfrm>
            <a:prstGeom prst="rect">
              <a:avLst/>
            </a:prstGeom>
            <a:noFill/>
          </p:spPr>
          <p:txBody>
            <a:bodyPr>
              <a:spAutoFit/>
            </a:bodyPr>
            <a:lstStyle/>
            <a:p>
              <a:pPr eaLnBrk="1" hangingPunct="1">
                <a:defRPr/>
              </a:pPr>
              <a:r>
                <a:rPr lang="en-US" dirty="0">
                  <a:ea typeface="+mn-ea"/>
                  <a:cs typeface="Arial" charset="0"/>
                </a:rPr>
                <a:t>Chapter 1</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1.1</a:t>
              </a:r>
            </a:p>
            <a:p>
              <a:pPr marL="285750" indent="-285750" eaLnBrk="1" hangingPunct="1">
                <a:buFont typeface="Arial" panose="020B0604020202020204" pitchFamily="34" charset="0"/>
                <a:buChar char="•"/>
                <a:defRPr/>
              </a:pPr>
              <a:r>
                <a:rPr lang="en-US" sz="1600" dirty="0">
                  <a:ea typeface="+mn-ea"/>
                  <a:cs typeface="Arial" charset="0"/>
                </a:rPr>
                <a:t>Section 1.2</a:t>
              </a:r>
            </a:p>
            <a:p>
              <a:pPr marL="285750" indent="-285750" eaLnBrk="1" hangingPunct="1">
                <a:buFont typeface="Arial" panose="020B0604020202020204" pitchFamily="34" charset="0"/>
                <a:buChar char="•"/>
                <a:defRPr/>
              </a:pPr>
              <a:r>
                <a:rPr lang="en-US" sz="1600" dirty="0">
                  <a:ea typeface="+mn-ea"/>
                  <a:cs typeface="Arial" charset="0"/>
                </a:rPr>
                <a:t>Section 1.3</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6" name="TextBox 5"/>
            <p:cNvSpPr txBox="1"/>
            <p:nvPr/>
          </p:nvSpPr>
          <p:spPr>
            <a:xfrm>
              <a:off x="3390394" y="2498428"/>
              <a:ext cx="1828800" cy="1846618"/>
            </a:xfrm>
            <a:prstGeom prst="rect">
              <a:avLst/>
            </a:prstGeom>
            <a:noFill/>
          </p:spPr>
          <p:txBody>
            <a:bodyPr>
              <a:spAutoFit/>
            </a:bodyPr>
            <a:lstStyle/>
            <a:p>
              <a:pPr eaLnBrk="1" hangingPunct="1">
                <a:defRPr/>
              </a:pPr>
              <a:r>
                <a:rPr lang="en-US" dirty="0">
                  <a:ea typeface="+mn-ea"/>
                  <a:cs typeface="Arial" charset="0"/>
                </a:rPr>
                <a:t>Chapter 2</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2.1</a:t>
              </a:r>
            </a:p>
            <a:p>
              <a:pPr marL="285750" indent="-285750" eaLnBrk="1" hangingPunct="1">
                <a:buFont typeface="Arial" panose="020B0604020202020204" pitchFamily="34" charset="0"/>
                <a:buChar char="•"/>
                <a:defRPr/>
              </a:pPr>
              <a:r>
                <a:rPr lang="en-US" sz="1600" dirty="0">
                  <a:ea typeface="+mn-ea"/>
                  <a:cs typeface="Arial" charset="0"/>
                </a:rPr>
                <a:t>Section 2.2</a:t>
              </a:r>
            </a:p>
            <a:p>
              <a:pPr marL="285750" indent="-285750" eaLnBrk="1" hangingPunct="1">
                <a:buFont typeface="Arial" panose="020B0604020202020204" pitchFamily="34" charset="0"/>
                <a:buChar char="•"/>
                <a:defRPr/>
              </a:pPr>
              <a:r>
                <a:rPr lang="en-US" sz="1600" dirty="0">
                  <a:ea typeface="+mn-ea"/>
                  <a:cs typeface="Arial" charset="0"/>
                </a:rPr>
                <a:t>Section 2.3</a:t>
              </a:r>
            </a:p>
            <a:p>
              <a:pPr marL="285750" indent="-285750" eaLnBrk="1" hangingPunct="1">
                <a:buFont typeface="Arial" panose="020B0604020202020204" pitchFamily="34" charset="0"/>
                <a:buChar char="•"/>
                <a:defRPr/>
              </a:pPr>
              <a:r>
                <a:rPr lang="en-US" sz="1600" dirty="0">
                  <a:ea typeface="+mn-ea"/>
                  <a:cs typeface="Arial" charset="0"/>
                </a:rPr>
                <a:t>Section 2.4</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7" name="TextBox 6"/>
            <p:cNvSpPr txBox="1"/>
            <p:nvPr/>
          </p:nvSpPr>
          <p:spPr>
            <a:xfrm>
              <a:off x="5843081" y="2514306"/>
              <a:ext cx="1828800" cy="1354398"/>
            </a:xfrm>
            <a:prstGeom prst="rect">
              <a:avLst/>
            </a:prstGeom>
            <a:noFill/>
          </p:spPr>
          <p:txBody>
            <a:bodyPr>
              <a:spAutoFit/>
            </a:bodyPr>
            <a:lstStyle/>
            <a:p>
              <a:pPr eaLnBrk="1" hangingPunct="1">
                <a:defRPr/>
              </a:pPr>
              <a:r>
                <a:rPr lang="en-US" dirty="0">
                  <a:ea typeface="+mn-ea"/>
                  <a:cs typeface="Arial" charset="0"/>
                </a:rPr>
                <a:t>Chapter 3</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3.1</a:t>
              </a:r>
            </a:p>
            <a:p>
              <a:pPr marL="285750" indent="-285750" eaLnBrk="1" hangingPunct="1">
                <a:buFont typeface="Arial" panose="020B0604020202020204" pitchFamily="34" charset="0"/>
                <a:buChar char="•"/>
                <a:defRPr/>
              </a:pPr>
              <a:r>
                <a:rPr lang="en-US" sz="1600" dirty="0">
                  <a:ea typeface="+mn-ea"/>
                  <a:cs typeface="Arial" charset="0"/>
                </a:rPr>
                <a:t>Section 3.2</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105483" name="TextBox 9"/>
            <p:cNvSpPr txBox="1">
              <a:spLocks noChangeArrowheads="1"/>
            </p:cNvSpPr>
            <p:nvPr/>
          </p:nvSpPr>
          <p:spPr bwMode="auto">
            <a:xfrm>
              <a:off x="914400" y="2158638"/>
              <a:ext cx="4507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1: Outline all the parts (no writing)</a:t>
              </a:r>
            </a:p>
          </p:txBody>
        </p:sp>
      </p:grpSp>
      <p:grpSp>
        <p:nvGrpSpPr>
          <p:cNvPr id="13" name="Group 12"/>
          <p:cNvGrpSpPr>
            <a:grpSpLocks/>
          </p:cNvGrpSpPr>
          <p:nvPr/>
        </p:nvGrpSpPr>
        <p:grpSpPr bwMode="auto">
          <a:xfrm>
            <a:off x="782638" y="4495800"/>
            <a:ext cx="4506912" cy="1809750"/>
            <a:chOff x="948447" y="4495800"/>
            <a:chExt cx="4507150" cy="1809637"/>
          </a:xfrm>
        </p:grpSpPr>
        <p:sp>
          <p:nvSpPr>
            <p:cNvPr id="105478" name="TextBox 7"/>
            <p:cNvSpPr txBox="1">
              <a:spLocks noChangeArrowheads="1"/>
            </p:cNvSpPr>
            <p:nvPr/>
          </p:nvSpPr>
          <p:spPr bwMode="auto">
            <a:xfrm>
              <a:off x="1066800" y="5197441"/>
              <a:ext cx="1828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Section 1.1</a:t>
              </a:r>
            </a:p>
            <a:p>
              <a:pPr eaLnBrk="1" hangingPunct="1"/>
              <a:r>
                <a:rPr lang="en-US" altLang="en-US" sz="1600"/>
                <a:t>It all started seven and two score years ago…</a:t>
              </a:r>
            </a:p>
          </p:txBody>
        </p:sp>
        <p:sp>
          <p:nvSpPr>
            <p:cNvPr id="105479" name="TextBox 10"/>
            <p:cNvSpPr txBox="1">
              <a:spLocks noChangeArrowheads="1"/>
            </p:cNvSpPr>
            <p:nvPr/>
          </p:nvSpPr>
          <p:spPr bwMode="auto">
            <a:xfrm>
              <a:off x="948447" y="4495800"/>
              <a:ext cx="4507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2: After all parts outlined, now commence writing one part at a time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Creating A Large Program</a:t>
            </a:r>
          </a:p>
        </p:txBody>
      </p:sp>
      <p:sp>
        <p:nvSpPr>
          <p:cNvPr id="106499" name="Content Placeholder 2"/>
          <p:cNvSpPr>
            <a:spLocks noGrp="1"/>
          </p:cNvSpPr>
          <p:nvPr>
            <p:ph idx="1"/>
          </p:nvPr>
        </p:nvSpPr>
        <p:spPr/>
        <p:txBody>
          <a:bodyPr/>
          <a:lstStyle/>
          <a:p>
            <a:r>
              <a:rPr lang="en-US" altLang="en-US" smtClean="0"/>
              <a:t>When writing a large program you should plan out the parts before doing any actual writing.</a:t>
            </a:r>
          </a:p>
          <a:p>
            <a:endParaRPr lang="en-US" altLang="en-US" smtClean="0"/>
          </a:p>
        </p:txBody>
      </p:sp>
      <p:grpSp>
        <p:nvGrpSpPr>
          <p:cNvPr id="33" name="Group 32"/>
          <p:cNvGrpSpPr>
            <a:grpSpLocks/>
          </p:cNvGrpSpPr>
          <p:nvPr/>
        </p:nvGrpSpPr>
        <p:grpSpPr bwMode="auto">
          <a:xfrm>
            <a:off x="762000" y="2022475"/>
            <a:ext cx="8305800" cy="941388"/>
            <a:chOff x="761999" y="2022666"/>
            <a:chExt cx="8305800" cy="940737"/>
          </a:xfrm>
        </p:grpSpPr>
        <p:sp>
          <p:nvSpPr>
            <p:cNvPr id="106505" name="TextBox 26"/>
            <p:cNvSpPr txBox="1">
              <a:spLocks noChangeArrowheads="1"/>
            </p:cNvSpPr>
            <p:nvPr/>
          </p:nvSpPr>
          <p:spPr bwMode="auto">
            <a:xfrm>
              <a:off x="786318" y="2022666"/>
              <a:ext cx="80528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1: Calculate interest (write empty ‘skeleton’ functions)</a:t>
              </a:r>
            </a:p>
          </p:txBody>
        </p:sp>
        <p:sp>
          <p:nvSpPr>
            <p:cNvPr id="106506" name="TextBox 27"/>
            <p:cNvSpPr txBox="1">
              <a:spLocks noChangeArrowheads="1"/>
            </p:cNvSpPr>
            <p:nvPr/>
          </p:nvSpPr>
          <p:spPr bwMode="auto">
            <a:xfrm>
              <a:off x="761999" y="2378628"/>
              <a:ext cx="289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getInformation</a:t>
              </a:r>
              <a:r>
                <a:rPr lang="en-US" altLang="en-US" sz="1600" dirty="0">
                  <a:latin typeface="Consolas" pitchFamily="49" charset="0"/>
                </a:rPr>
                <a:t>():</a:t>
              </a:r>
            </a:p>
            <a:p>
              <a:pPr eaLnBrk="1" hangingPunct="1"/>
              <a:r>
                <a:rPr lang="en-US" altLang="en-US" sz="1600" dirty="0">
                  <a:latin typeface="Consolas" pitchFamily="49" charset="0"/>
                </a:rPr>
                <a:t>    pass</a:t>
              </a:r>
            </a:p>
          </p:txBody>
        </p:sp>
        <p:sp>
          <p:nvSpPr>
            <p:cNvPr id="106507" name="TextBox 28"/>
            <p:cNvSpPr txBox="1">
              <a:spLocks noChangeArrowheads="1"/>
            </p:cNvSpPr>
            <p:nvPr/>
          </p:nvSpPr>
          <p:spPr bwMode="auto">
            <a:xfrm>
              <a:off x="3585891" y="2362846"/>
              <a:ext cx="289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doCalculations</a:t>
              </a:r>
              <a:r>
                <a:rPr lang="en-US" altLang="en-US" sz="1600" dirty="0">
                  <a:latin typeface="Consolas" pitchFamily="49" charset="0"/>
                </a:rPr>
                <a:t>():</a:t>
              </a:r>
            </a:p>
            <a:p>
              <a:pPr eaLnBrk="1" hangingPunct="1"/>
              <a:r>
                <a:rPr lang="en-US" altLang="en-US" sz="1600" dirty="0">
                  <a:latin typeface="Consolas" pitchFamily="49" charset="0"/>
                </a:rPr>
                <a:t>    pass</a:t>
              </a:r>
            </a:p>
          </p:txBody>
        </p:sp>
        <p:sp>
          <p:nvSpPr>
            <p:cNvPr id="106508" name="TextBox 29"/>
            <p:cNvSpPr txBox="1">
              <a:spLocks noChangeArrowheads="1"/>
            </p:cNvSpPr>
            <p:nvPr/>
          </p:nvSpPr>
          <p:spPr bwMode="auto">
            <a:xfrm>
              <a:off x="6400800" y="2362845"/>
              <a:ext cx="26669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displayResults</a:t>
              </a:r>
              <a:r>
                <a:rPr lang="en-US" altLang="en-US" sz="1600" dirty="0">
                  <a:latin typeface="Consolas" pitchFamily="49" charset="0"/>
                </a:rPr>
                <a:t>():</a:t>
              </a:r>
            </a:p>
            <a:p>
              <a:pPr eaLnBrk="1" hangingPunct="1"/>
              <a:r>
                <a:rPr lang="en-US" altLang="en-US" sz="1600" dirty="0">
                  <a:latin typeface="Consolas" pitchFamily="49" charset="0"/>
                </a:rPr>
                <a:t>    pass</a:t>
              </a:r>
            </a:p>
          </p:txBody>
        </p:sp>
      </p:grpSp>
      <p:grpSp>
        <p:nvGrpSpPr>
          <p:cNvPr id="2" name="Group 1"/>
          <p:cNvGrpSpPr>
            <a:grpSpLocks/>
          </p:cNvGrpSpPr>
          <p:nvPr/>
        </p:nvGrpSpPr>
        <p:grpSpPr bwMode="auto">
          <a:xfrm>
            <a:off x="785813" y="3429000"/>
            <a:ext cx="6626225" cy="2030413"/>
            <a:chOff x="785813" y="3429000"/>
            <a:chExt cx="6626225" cy="2031026"/>
          </a:xfrm>
        </p:grpSpPr>
        <p:sp>
          <p:nvSpPr>
            <p:cNvPr id="106503" name="TextBox 31"/>
            <p:cNvSpPr txBox="1">
              <a:spLocks noChangeArrowheads="1"/>
            </p:cNvSpPr>
            <p:nvPr/>
          </p:nvSpPr>
          <p:spPr bwMode="auto">
            <a:xfrm>
              <a:off x="785813" y="3429000"/>
              <a:ext cx="6626225" cy="70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2: All functions outlined, write function bodies one-at-a-time (test before writing next function)</a:t>
              </a:r>
            </a:p>
          </p:txBody>
        </p:sp>
        <p:sp>
          <p:nvSpPr>
            <p:cNvPr id="106504" name="TextBox 33"/>
            <p:cNvSpPr txBox="1">
              <a:spLocks noChangeArrowheads="1"/>
            </p:cNvSpPr>
            <p:nvPr/>
          </p:nvSpPr>
          <p:spPr bwMode="auto">
            <a:xfrm>
              <a:off x="802026" y="4136587"/>
              <a:ext cx="43033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getInformation</a:t>
              </a:r>
              <a:r>
                <a:rPr lang="en-US" altLang="en-US" sz="1600" dirty="0">
                  <a:latin typeface="Consolas" pitchFamily="49" charset="0"/>
                </a:rPr>
                <a:t>():</a:t>
              </a:r>
            </a:p>
            <a:p>
              <a:pPr eaLnBrk="1" hangingPunct="1"/>
              <a:r>
                <a:rPr lang="en-US" altLang="en-US" sz="1600" dirty="0">
                  <a:latin typeface="Consolas" pitchFamily="49" charset="0"/>
                </a:rPr>
                <a:t>    principle = </a:t>
              </a:r>
              <a:r>
                <a:rPr lang="en-US" altLang="en-US" sz="1600" dirty="0" err="1">
                  <a:latin typeface="Consolas" pitchFamily="49" charset="0"/>
                </a:rPr>
                <a:t>int</a:t>
              </a:r>
              <a:r>
                <a:rPr lang="en-US" altLang="en-US" sz="1600" dirty="0">
                  <a:latin typeface="Consolas" pitchFamily="49" charset="0"/>
                </a:rPr>
                <a:t>(input())</a:t>
              </a:r>
            </a:p>
            <a:p>
              <a:pPr eaLnBrk="1" hangingPunct="1"/>
              <a:r>
                <a:rPr lang="en-US" altLang="en-US" sz="1600" dirty="0">
                  <a:latin typeface="Consolas" pitchFamily="49" charset="0"/>
                </a:rPr>
                <a:t>    interest = </a:t>
              </a:r>
              <a:r>
                <a:rPr lang="en-US" altLang="en-US" sz="1600" dirty="0" err="1">
                  <a:latin typeface="Consolas" pitchFamily="49" charset="0"/>
                </a:rPr>
                <a:t>int</a:t>
              </a:r>
              <a:r>
                <a:rPr lang="en-US" altLang="en-US" sz="1600" dirty="0">
                  <a:latin typeface="Consolas" pitchFamily="49" charset="0"/>
                </a:rPr>
                <a:t>(input())</a:t>
              </a:r>
            </a:p>
            <a:p>
              <a:pPr eaLnBrk="1" hangingPunct="1"/>
              <a:r>
                <a:rPr lang="en-US" altLang="en-US" sz="1600" dirty="0">
                  <a:latin typeface="Consolas" pitchFamily="49" charset="0"/>
                </a:rPr>
                <a:t>    time = </a:t>
              </a:r>
              <a:r>
                <a:rPr lang="en-US" altLang="en-US" sz="1600" dirty="0" err="1">
                  <a:latin typeface="Consolas" pitchFamily="49" charset="0"/>
                </a:rPr>
                <a:t>int</a:t>
              </a:r>
              <a:r>
                <a:rPr lang="en-US" altLang="en-US" sz="1600" dirty="0">
                  <a:latin typeface="Consolas" pitchFamily="49" charset="0"/>
                </a:rPr>
                <a:t>(input())</a:t>
              </a:r>
            </a:p>
            <a:p>
              <a:pPr eaLnBrk="1" hangingPunct="1"/>
              <a:r>
                <a:rPr lang="en-US" altLang="en-US" sz="1600" dirty="0">
                  <a:latin typeface="Consolas" pitchFamily="49" charset="0"/>
                </a:rPr>
                <a:t>    return(</a:t>
              </a:r>
              <a:r>
                <a:rPr lang="en-US" altLang="en-US" sz="1600" dirty="0" err="1">
                  <a:latin typeface="Consolas" pitchFamily="49" charset="0"/>
                </a:rPr>
                <a:t>principle,interest,time</a:t>
              </a:r>
              <a:r>
                <a:rPr lang="en-US" altLang="en-US" sz="1600" dirty="0">
                  <a:latin typeface="Consolas" pitchFamily="49" charset="0"/>
                </a:rPr>
                <a:t>)</a:t>
              </a:r>
            </a:p>
          </p:txBody>
        </p:sp>
      </p:grpSp>
      <p:sp>
        <p:nvSpPr>
          <p:cNvPr id="4" name="TextBox 3"/>
          <p:cNvSpPr txBox="1">
            <a:spLocks noChangeArrowheads="1"/>
          </p:cNvSpPr>
          <p:nvPr/>
        </p:nvSpPr>
        <p:spPr bwMode="auto">
          <a:xfrm>
            <a:off x="5410200" y="5181600"/>
            <a:ext cx="3706813"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solidFill>
                  <a:srgbClr val="00B0F0"/>
                </a:solidFill>
                <a:latin typeface="Consolas" pitchFamily="49" charset="0"/>
              </a:rPr>
              <a:t># Simple test: check inputs</a:t>
            </a:r>
          </a:p>
          <a:p>
            <a:pPr eaLnBrk="1" hangingPunct="1"/>
            <a:r>
              <a:rPr lang="en-US" altLang="en-US" sz="1600">
                <a:solidFill>
                  <a:srgbClr val="00B0F0"/>
                </a:solidFill>
                <a:latin typeface="Consolas" pitchFamily="49" charset="0"/>
              </a:rPr>
              <a:t># properly read and </a:t>
            </a:r>
          </a:p>
          <a:p>
            <a:pPr eaLnBrk="1" hangingPunct="1"/>
            <a:r>
              <a:rPr lang="en-US" altLang="en-US" sz="1600">
                <a:solidFill>
                  <a:srgbClr val="00B0F0"/>
                </a:solidFill>
                <a:latin typeface="Consolas" pitchFamily="49" charset="0"/>
              </a:rPr>
              <a:t># returned</a:t>
            </a:r>
          </a:p>
          <a:p>
            <a:pPr eaLnBrk="1" hangingPunct="1"/>
            <a:r>
              <a:rPr lang="en-US" altLang="en-US" sz="1600">
                <a:latin typeface="Consolas" pitchFamily="49" charset="0"/>
              </a:rPr>
              <a:t>p,r,t = getInformation()</a:t>
            </a:r>
          </a:p>
          <a:p>
            <a:pPr eaLnBrk="1" hangingPunct="1"/>
            <a:r>
              <a:rPr lang="en-US" altLang="en-US" sz="1600">
                <a:latin typeface="Consolas" pitchFamily="49" charset="0"/>
              </a:rPr>
              <a:t>print(p,r,t)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pPr eaLnBrk="1" hangingPunct="1"/>
            <a:r>
              <a:rPr lang="en-US" altLang="en-US" sz="3200" smtClean="0"/>
              <a:t>Why Employ Problem Decomposition And Modular Design (1)</a:t>
            </a:r>
          </a:p>
        </p:txBody>
      </p:sp>
      <p:sp>
        <p:nvSpPr>
          <p:cNvPr id="241667" name="Rectangle 3"/>
          <p:cNvSpPr>
            <a:spLocks noGrp="1" noChangeArrowheads="1"/>
          </p:cNvSpPr>
          <p:nvPr>
            <p:ph type="body" idx="4294967295"/>
          </p:nvPr>
        </p:nvSpPr>
        <p:spPr/>
        <p:txBody>
          <a:bodyPr/>
          <a:lstStyle/>
          <a:p>
            <a:pPr eaLnBrk="1" hangingPunct="1">
              <a:lnSpc>
                <a:spcPct val="90000"/>
              </a:lnSpc>
            </a:pPr>
            <a:r>
              <a:rPr lang="en-CA" altLang="en-US" sz="2400" smtClean="0"/>
              <a:t>Drawback</a:t>
            </a:r>
          </a:p>
          <a:p>
            <a:pPr marL="635000" lvl="1" indent="-177800" eaLnBrk="1" hangingPunct="1">
              <a:lnSpc>
                <a:spcPct val="90000"/>
              </a:lnSpc>
            </a:pPr>
            <a:r>
              <a:rPr lang="en-CA" altLang="en-US" sz="2000" smtClean="0"/>
              <a:t>Complexity – understanding and setting up inter-function communication may appear daunting at first.</a:t>
            </a:r>
          </a:p>
          <a:p>
            <a:pPr marL="635000" lvl="1" indent="-177800" eaLnBrk="1" hangingPunct="1">
              <a:lnSpc>
                <a:spcPct val="90000"/>
              </a:lnSpc>
            </a:pPr>
            <a:r>
              <a:rPr lang="en-CA" altLang="en-US" sz="2000" smtClean="0"/>
              <a:t>Tracing the program may appear harder as execution appears to “jump” around between functions.</a:t>
            </a:r>
          </a:p>
          <a:p>
            <a:pPr marL="635000" lvl="1" indent="-177800" eaLnBrk="1" hangingPunct="1">
              <a:lnSpc>
                <a:spcPct val="90000"/>
              </a:lnSpc>
            </a:pPr>
            <a:endParaRPr lang="en-CA" altLang="en-US" sz="2000" smtClean="0"/>
          </a:p>
          <a:p>
            <a:pPr marL="635000" lvl="1" indent="-177800" eaLnBrk="1" hangingPunct="1">
              <a:lnSpc>
                <a:spcPct val="90000"/>
              </a:lnSpc>
            </a:pPr>
            <a:r>
              <a:rPr lang="en-CA" altLang="en-US" sz="2000" smtClean="0"/>
              <a:t>These are ‘one time’ costs: once you learn the basic principles of functions with one language then most languages will be similar.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build="p" bldLvl="2"/>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normAutofit fontScale="90000"/>
          </a:bodyPr>
          <a:lstStyle/>
          <a:p>
            <a:pPr>
              <a:defRPr/>
            </a:pPr>
            <a:r>
              <a:rPr lang="en-US" altLang="en-US" dirty="0" smtClean="0">
                <a:ea typeface="+mj-ea"/>
              </a:rPr>
              <a:t>Why Employ Problem Decomposition And Modular Design (2)</a:t>
            </a:r>
          </a:p>
        </p:txBody>
      </p:sp>
      <p:sp>
        <p:nvSpPr>
          <p:cNvPr id="106499" name="Content Placeholder 2"/>
          <p:cNvSpPr>
            <a:spLocks noGrp="1"/>
          </p:cNvSpPr>
          <p:nvPr>
            <p:ph idx="1"/>
          </p:nvPr>
        </p:nvSpPr>
        <p:spPr/>
        <p:txBody>
          <a:bodyPr/>
          <a:lstStyle/>
          <a:p>
            <a:pPr eaLnBrk="1" hangingPunct="1">
              <a:lnSpc>
                <a:spcPct val="90000"/>
              </a:lnSpc>
            </a:pPr>
            <a:r>
              <a:rPr lang="en-CA" altLang="en-US" smtClean="0"/>
              <a:t>Benefit</a:t>
            </a:r>
          </a:p>
          <a:p>
            <a:pPr marL="635000" lvl="1" indent="-177800" eaLnBrk="1" hangingPunct="1">
              <a:lnSpc>
                <a:spcPct val="90000"/>
              </a:lnSpc>
            </a:pPr>
            <a:r>
              <a:rPr lang="en-CA" altLang="en-US" smtClean="0"/>
              <a:t>Solution is easier to visualize and create (decompose the problem so only one part of a time must be dealt with).</a:t>
            </a:r>
          </a:p>
          <a:p>
            <a:pPr marL="635000" lvl="1" indent="-177800" eaLnBrk="1" hangingPunct="1">
              <a:lnSpc>
                <a:spcPct val="90000"/>
              </a:lnSpc>
            </a:pPr>
            <a:r>
              <a:rPr lang="en-CA" altLang="en-US" smtClean="0"/>
              <a:t>Easier to test the program:</a:t>
            </a:r>
          </a:p>
          <a:p>
            <a:pPr marL="806450" lvl="2" indent="-177800" eaLnBrk="1" hangingPunct="1">
              <a:lnSpc>
                <a:spcPct val="90000"/>
              </a:lnSpc>
            </a:pPr>
            <a:r>
              <a:rPr lang="en-CA" altLang="en-US" smtClean="0"/>
              <a:t>Test one feature/function at a time</a:t>
            </a:r>
          </a:p>
          <a:p>
            <a:pPr marL="806450" lvl="2" indent="-177800" eaLnBrk="1" hangingPunct="1">
              <a:lnSpc>
                <a:spcPct val="90000"/>
              </a:lnSpc>
            </a:pPr>
            <a:r>
              <a:rPr lang="en-CA" altLang="en-US" smtClean="0"/>
              <a:t>(Testing  multiple features increases complexity)</a:t>
            </a:r>
          </a:p>
          <a:p>
            <a:pPr marL="635000" lvl="1" indent="-177800" eaLnBrk="1" hangingPunct="1">
              <a:lnSpc>
                <a:spcPct val="90000"/>
              </a:lnSpc>
            </a:pPr>
            <a:r>
              <a:rPr lang="en-CA" altLang="en-US" smtClean="0"/>
              <a:t>Easier to maintain (if functions are independent changes in one function can have a minimal impact on other functions, if the code for a function is used multiple times then updates only have to be made once).</a:t>
            </a:r>
          </a:p>
          <a:p>
            <a:pPr marL="635000" lvl="1" indent="-177800" eaLnBrk="1" hangingPunct="1">
              <a:lnSpc>
                <a:spcPct val="90000"/>
              </a:lnSpc>
            </a:pPr>
            <a:r>
              <a:rPr lang="en-CA" altLang="en-US" smtClean="0"/>
              <a:t>Less redundancy, smaller program size (especially if the function is used many times throughout the program).</a:t>
            </a:r>
          </a:p>
          <a:p>
            <a:pPr marL="635000" lvl="1" indent="-177800" eaLnBrk="1" hangingPunct="1">
              <a:lnSpc>
                <a:spcPct val="90000"/>
              </a:lnSpc>
            </a:pPr>
            <a:r>
              <a:rPr lang="en-CA" altLang="en-US" smtClean="0"/>
              <a:t>Smaller programs size: if the function is called many times rather than repeating the same code, the function need only be defined once and then can be called many times.</a:t>
            </a:r>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49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6499">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64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bldLvl="2"/>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CA" altLang="en-US" smtClean="0"/>
              <a:t>After This Section You Should Now Know</a:t>
            </a:r>
          </a:p>
        </p:txBody>
      </p:sp>
      <p:sp>
        <p:nvSpPr>
          <p:cNvPr id="109571" name="Rectangle 3"/>
          <p:cNvSpPr>
            <a:spLocks noGrp="1" noChangeArrowheads="1"/>
          </p:cNvSpPr>
          <p:nvPr>
            <p:ph type="body" idx="1"/>
          </p:nvPr>
        </p:nvSpPr>
        <p:spPr>
          <a:xfrm>
            <a:off x="357188" y="1152525"/>
            <a:ext cx="8178800" cy="5524500"/>
          </a:xfrm>
        </p:spPr>
        <p:txBody>
          <a:bodyPr/>
          <a:lstStyle/>
          <a:p>
            <a:pPr>
              <a:lnSpc>
                <a:spcPct val="90000"/>
              </a:lnSpc>
            </a:pPr>
            <a:r>
              <a:rPr lang="en-US" altLang="en-US" smtClean="0"/>
              <a:t>How and why the top down approach can be used to decompose problems</a:t>
            </a:r>
          </a:p>
          <a:p>
            <a:pPr marL="685800" lvl="1">
              <a:lnSpc>
                <a:spcPct val="90000"/>
              </a:lnSpc>
            </a:pPr>
            <a:r>
              <a:rPr lang="en-US" altLang="en-US" smtClean="0"/>
              <a:t>What is procedural programming</a:t>
            </a:r>
          </a:p>
          <a:p>
            <a:pPr>
              <a:lnSpc>
                <a:spcPct val="90000"/>
              </a:lnSpc>
            </a:pPr>
            <a:r>
              <a:rPr lang="en-US" altLang="en-US" smtClean="0"/>
              <a:t>How to write the definition for a function</a:t>
            </a:r>
          </a:p>
          <a:p>
            <a:pPr>
              <a:lnSpc>
                <a:spcPct val="90000"/>
              </a:lnSpc>
            </a:pPr>
            <a:r>
              <a:rPr lang="en-US" altLang="en-US" smtClean="0"/>
              <a:t>How to write a function call</a:t>
            </a:r>
          </a:p>
          <a:p>
            <a:pPr>
              <a:lnSpc>
                <a:spcPct val="90000"/>
              </a:lnSpc>
            </a:pPr>
            <a:r>
              <a:rPr lang="en-US" altLang="en-US" smtClean="0"/>
              <a:t>How and why to declare variables locally</a:t>
            </a:r>
          </a:p>
          <a:p>
            <a:pPr>
              <a:lnSpc>
                <a:spcPct val="90000"/>
              </a:lnSpc>
            </a:pPr>
            <a:r>
              <a:rPr lang="en-US" altLang="en-US" smtClean="0"/>
              <a:t>How to pass information to functions via parameters</a:t>
            </a:r>
          </a:p>
          <a:p>
            <a:pPr>
              <a:lnSpc>
                <a:spcPct val="90000"/>
              </a:lnSpc>
            </a:pPr>
            <a:r>
              <a:rPr lang="en-US" altLang="en-US" smtClean="0"/>
              <a:t>How and why to return values from a function</a:t>
            </a:r>
          </a:p>
          <a:p>
            <a:pPr>
              <a:lnSpc>
                <a:spcPct val="90000"/>
              </a:lnSpc>
            </a:pPr>
            <a:r>
              <a:rPr lang="en-US" altLang="en-US" smtClean="0"/>
              <a:t>What is a Boolean function</a:t>
            </a:r>
          </a:p>
          <a:p>
            <a:pPr>
              <a:lnSpc>
                <a:spcPct val="90000"/>
              </a:lnSpc>
            </a:pPr>
            <a:r>
              <a:rPr lang="en-US" altLang="en-US" smtClean="0"/>
              <a:t>What is the difference between a local and a global variable.</a:t>
            </a:r>
            <a:endParaRPr lang="en-CA" altLang="en-US" smtClean="0"/>
          </a:p>
          <a:p>
            <a:pPr>
              <a:lnSpc>
                <a:spcPct val="90000"/>
              </a:lnSpc>
            </a:pPr>
            <a:r>
              <a:rPr lang="en-CA" altLang="en-US" smtClean="0"/>
              <a:t>How to document a function</a:t>
            </a:r>
            <a:endParaRPr lang="en-US" altLang="en-US" smtClean="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25082</TotalTime>
  <Words>6880</Words>
  <Application>Microsoft Office PowerPoint</Application>
  <PresentationFormat>On-screen Show (4:3)</PresentationFormat>
  <Paragraphs>1287</Paragraphs>
  <Slides>99</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99</vt:i4>
      </vt:variant>
    </vt:vector>
  </HeadingPairs>
  <TitlesOfParts>
    <vt:vector size="107" baseType="lpstr">
      <vt:lpstr>ＭＳ Ｐゴシック</vt:lpstr>
      <vt:lpstr>ＭＳ Ｐゴシック</vt:lpstr>
      <vt:lpstr>Arial</vt:lpstr>
      <vt:lpstr>Calibri</vt:lpstr>
      <vt:lpstr>Consolas</vt:lpstr>
      <vt:lpstr>Times New Roman</vt:lpstr>
      <vt:lpstr>Wingdings</vt:lpstr>
      <vt:lpstr>Office Theme</vt:lpstr>
      <vt:lpstr>CPSC 231:  Functions: Decomposition And Code Reuse</vt:lpstr>
      <vt:lpstr>Example Programs</vt:lpstr>
      <vt:lpstr>Tip For Success: Reminder</vt:lpstr>
      <vt:lpstr>Solving Larger Problems</vt:lpstr>
      <vt:lpstr>Top Down Design </vt:lpstr>
      <vt:lpstr>Procedural Programming</vt:lpstr>
      <vt:lpstr>Procedural Programming</vt:lpstr>
      <vt:lpstr>Decomposing A Problem Into Functions</vt:lpstr>
      <vt:lpstr>Example Problem</vt:lpstr>
      <vt:lpstr>Example Problem</vt:lpstr>
      <vt:lpstr>Top Down Approach:  Breaking A Programming Problem Down Into Parts (Functions)</vt:lpstr>
      <vt:lpstr>Things Needed In Order To Use Functions</vt:lpstr>
      <vt:lpstr>Functions (Basic Case: No parameters/Inputs)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Defining The Main Body Of Code As A Function</vt:lpstr>
      <vt:lpstr>Stylistic Note</vt:lpstr>
      <vt:lpstr>New Terminology</vt:lpstr>
      <vt:lpstr>Creating Your Variables</vt:lpstr>
      <vt:lpstr>What You Know: Declaring Variables</vt:lpstr>
      <vt:lpstr>What You Will Learn: What Is The Significance Of Being ‘Local’</vt:lpstr>
      <vt:lpstr>What You Will Learn: How To Work With Locals</vt:lpstr>
      <vt:lpstr>Reminder: Where To Create Local Variables</vt:lpstr>
      <vt:lpstr>Working With Local Variables: Putting It All Together</vt:lpstr>
      <vt:lpstr>Another Reason For Creating Local Variables</vt:lpstr>
      <vt:lpstr>Local Variables</vt:lpstr>
      <vt:lpstr>Local Variables</vt:lpstr>
      <vt:lpstr>New Problem: Local Variables Only Exist Inside A Function</vt:lpstr>
      <vt:lpstr>One Solution: Parameter Passing</vt:lpstr>
      <vt:lpstr>Parameter Passing: Past Usage</vt:lpstr>
      <vt:lpstr>Parameter Passing (Function Definition)</vt:lpstr>
      <vt:lpstr>Parameter Passing (Function Call)</vt:lpstr>
      <vt:lpstr>Memory And Parameter Passing</vt:lpstr>
      <vt:lpstr>Important Terminology</vt:lpstr>
      <vt:lpstr>Sample (Simple) Example Question: Terminology</vt:lpstr>
      <vt:lpstr>Structure Charts</vt:lpstr>
      <vt:lpstr>Structure Chart: temperature.py </vt:lpstr>
      <vt:lpstr>Parameter Passing: Putting It All Together</vt:lpstr>
      <vt:lpstr>Parameter Passing: Putting It All Together (2)</vt:lpstr>
      <vt:lpstr>Parameter Passing: Important Recap!</vt:lpstr>
      <vt:lpstr>Parameter Passing: Another Example</vt:lpstr>
      <vt:lpstr>The Type And Number Of Parameters Must Match!</vt:lpstr>
      <vt:lpstr>A Common Mistake: The Parameters Don’t Match</vt:lpstr>
      <vt:lpstr>Documenting Functions</vt:lpstr>
      <vt:lpstr>Yet Another Common Mistake: Not Declaring Parameters</vt:lpstr>
      <vt:lpstr>Scope</vt:lpstr>
      <vt:lpstr>Scope: An Example</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Stylistic Note</vt:lpstr>
      <vt:lpstr>Return And The End Of A Function</vt:lpstr>
      <vt:lpstr>Documenting Functions</vt:lpstr>
      <vt:lpstr>Another Common Mistake:  Not Saving Return Values (Pre-Created Functions)</vt:lpstr>
      <vt:lpstr>Yet Another Common Mistake:  Not Saving Return Values (Your Functions)</vt:lpstr>
      <vt:lpstr>Parameter Passing Vs. Return Values</vt:lpstr>
      <vt:lpstr>Parameter Passing Vs. Return Values</vt:lpstr>
      <vt:lpstr>Global Scope</vt:lpstr>
      <vt:lpstr>Global Scope: An Example</vt:lpstr>
      <vt:lpstr>Global Variables: General Characteristics</vt:lpstr>
      <vt:lpstr>Global Variables: Python Specific Characteristic</vt:lpstr>
      <vt:lpstr>Scoping Rules: Globals</vt:lpstr>
      <vt:lpstr>Python Globals: ‘Read’ But Not ‘Write’ Access</vt:lpstr>
      <vt:lpstr>Globals: Another Example (‘Write’ Access Via The “Global” Keyword)</vt:lpstr>
      <vt:lpstr>What Level To Declare Variables</vt:lpstr>
      <vt:lpstr>Documenting Functions</vt:lpstr>
      <vt:lpstr>Doc Strings (If There Is Time)</vt:lpstr>
      <vt:lpstr>Doc Strings (If There Is Time, 2)</vt:lpstr>
      <vt:lpstr>Boolean Functions</vt:lpstr>
      <vt:lpstr>Good Style: Functions</vt:lpstr>
      <vt:lpstr>Good Style: Functions (2)</vt:lpstr>
      <vt:lpstr>Good Style: Functions (2)</vt:lpstr>
      <vt:lpstr>Functions Should Be Defined Before They Can Be Called!</vt:lpstr>
      <vt:lpstr>Another Common Mistake</vt:lpstr>
      <vt:lpstr>Another Common Mistake</vt:lpstr>
      <vt:lpstr>Another Common Problem: Indentation</vt:lpstr>
      <vt:lpstr>Another Common Problem: Indentation (2)</vt:lpstr>
      <vt:lpstr>Yet Another Problem: Creating ‘Empty’ Functions</vt:lpstr>
      <vt:lpstr>Yet Another Problem: Creating ‘Empty’  Functions (2)</vt:lpstr>
      <vt:lpstr>Testing Functions</vt:lpstr>
      <vt:lpstr>Creating A Large Document</vt:lpstr>
      <vt:lpstr>Creating A Large Program</vt:lpstr>
      <vt:lpstr>Why Employ Problem Decomposition And Modular Design (1)</vt:lpstr>
      <vt:lpstr>Why Employ Problem Decomposition And Modular Design (2)</vt:lpstr>
      <vt:lpstr>After This Section You Should Now Know</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cp:keywords>
  <cp:lastModifiedBy>James Tam</cp:lastModifiedBy>
  <cp:revision>628</cp:revision>
  <dcterms:created xsi:type="dcterms:W3CDTF">2013-08-26T22:54:00Z</dcterms:created>
  <dcterms:modified xsi:type="dcterms:W3CDTF">2017-05-24T00:54:33Z</dcterms:modified>
</cp:coreProperties>
</file>